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2"/>
  </p:notesMasterIdLst>
  <p:handoutMasterIdLst>
    <p:handoutMasterId r:id="rId113"/>
  </p:handoutMasterIdLst>
  <p:sldIdLst>
    <p:sldId id="455" r:id="rId2"/>
    <p:sldId id="805" r:id="rId3"/>
    <p:sldId id="949" r:id="rId4"/>
    <p:sldId id="946" r:id="rId5"/>
    <p:sldId id="950" r:id="rId6"/>
    <p:sldId id="952" r:id="rId7"/>
    <p:sldId id="964" r:id="rId8"/>
    <p:sldId id="973" r:id="rId9"/>
    <p:sldId id="1060" r:id="rId10"/>
    <p:sldId id="1061" r:id="rId11"/>
    <p:sldId id="1063" r:id="rId12"/>
    <p:sldId id="1062" r:id="rId13"/>
    <p:sldId id="1064" r:id="rId14"/>
    <p:sldId id="1019" r:id="rId15"/>
    <p:sldId id="1065" r:id="rId16"/>
    <p:sldId id="1059" r:id="rId17"/>
    <p:sldId id="1054" r:id="rId18"/>
    <p:sldId id="1023" r:id="rId19"/>
    <p:sldId id="1052" r:id="rId20"/>
    <p:sldId id="280" r:id="rId21"/>
    <p:sldId id="638" r:id="rId22"/>
    <p:sldId id="596" r:id="rId23"/>
    <p:sldId id="603" r:id="rId24"/>
    <p:sldId id="598" r:id="rId25"/>
    <p:sldId id="599" r:id="rId26"/>
    <p:sldId id="600" r:id="rId27"/>
    <p:sldId id="601" r:id="rId28"/>
    <p:sldId id="602" r:id="rId29"/>
    <p:sldId id="605" r:id="rId30"/>
    <p:sldId id="607" r:id="rId31"/>
    <p:sldId id="637" r:id="rId32"/>
    <p:sldId id="584" r:id="rId33"/>
    <p:sldId id="604" r:id="rId34"/>
    <p:sldId id="631" r:id="rId35"/>
    <p:sldId id="1027" r:id="rId36"/>
    <p:sldId id="1028" r:id="rId37"/>
    <p:sldId id="636" r:id="rId38"/>
    <p:sldId id="609" r:id="rId39"/>
    <p:sldId id="589" r:id="rId40"/>
    <p:sldId id="590" r:id="rId41"/>
    <p:sldId id="1057" r:id="rId42"/>
    <p:sldId id="613" r:id="rId43"/>
    <p:sldId id="591" r:id="rId44"/>
    <p:sldId id="1058" r:id="rId45"/>
    <p:sldId id="615" r:id="rId46"/>
    <p:sldId id="616" r:id="rId47"/>
    <p:sldId id="635" r:id="rId48"/>
    <p:sldId id="619" r:id="rId49"/>
    <p:sldId id="475" r:id="rId50"/>
    <p:sldId id="476" r:id="rId51"/>
    <p:sldId id="477" r:id="rId52"/>
    <p:sldId id="478" r:id="rId53"/>
    <p:sldId id="562" r:id="rId54"/>
    <p:sldId id="563" r:id="rId55"/>
    <p:sldId id="1053" r:id="rId56"/>
    <p:sldId id="1055" r:id="rId57"/>
    <p:sldId id="1024" r:id="rId58"/>
    <p:sldId id="579" r:id="rId59"/>
    <p:sldId id="580" r:id="rId60"/>
    <p:sldId id="581" r:id="rId61"/>
    <p:sldId id="656" r:id="rId62"/>
    <p:sldId id="625" r:id="rId63"/>
    <p:sldId id="1029" r:id="rId64"/>
    <p:sldId id="592" r:id="rId65"/>
    <p:sldId id="593" r:id="rId66"/>
    <p:sldId id="594" r:id="rId67"/>
    <p:sldId id="667" r:id="rId68"/>
    <p:sldId id="680" r:id="rId69"/>
    <p:sldId id="658" r:id="rId70"/>
    <p:sldId id="659" r:id="rId71"/>
    <p:sldId id="660" r:id="rId72"/>
    <p:sldId id="661" r:id="rId73"/>
    <p:sldId id="662" r:id="rId74"/>
    <p:sldId id="663" r:id="rId75"/>
    <p:sldId id="664" r:id="rId76"/>
    <p:sldId id="882" r:id="rId77"/>
    <p:sldId id="1021" r:id="rId78"/>
    <p:sldId id="1067" r:id="rId79"/>
    <p:sldId id="1066" r:id="rId80"/>
    <p:sldId id="696" r:id="rId81"/>
    <p:sldId id="1020" r:id="rId82"/>
    <p:sldId id="990" r:id="rId83"/>
    <p:sldId id="1068" r:id="rId84"/>
    <p:sldId id="1069" r:id="rId85"/>
    <p:sldId id="988" r:id="rId86"/>
    <p:sldId id="1090" r:id="rId87"/>
    <p:sldId id="1070" r:id="rId88"/>
    <p:sldId id="984" r:id="rId89"/>
    <p:sldId id="1071" r:id="rId90"/>
    <p:sldId id="1072" r:id="rId91"/>
    <p:sldId id="1073" r:id="rId92"/>
    <p:sldId id="1074" r:id="rId93"/>
    <p:sldId id="1075" r:id="rId94"/>
    <p:sldId id="1076" r:id="rId95"/>
    <p:sldId id="939" r:id="rId96"/>
    <p:sldId id="1078" r:id="rId97"/>
    <p:sldId id="1079" r:id="rId98"/>
    <p:sldId id="1081" r:id="rId99"/>
    <p:sldId id="1082" r:id="rId100"/>
    <p:sldId id="1083" r:id="rId101"/>
    <p:sldId id="1080" r:id="rId102"/>
    <p:sldId id="1077" r:id="rId103"/>
    <p:sldId id="1091" r:id="rId104"/>
    <p:sldId id="1092" r:id="rId105"/>
    <p:sldId id="1056" r:id="rId106"/>
    <p:sldId id="610" r:id="rId107"/>
    <p:sldId id="611" r:id="rId108"/>
    <p:sldId id="612" r:id="rId109"/>
    <p:sldId id="617" r:id="rId110"/>
    <p:sldId id="614" r:id="rId111"/>
  </p:sldIdLst>
  <p:sldSz cx="9144000" cy="6858000" type="screen4x3"/>
  <p:notesSz cx="6858000" cy="9144000"/>
  <p:custDataLst>
    <p:tags r:id="rId11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2" autoAdjust="0"/>
    <p:restoredTop sz="97229" autoAdjust="0"/>
  </p:normalViewPr>
  <p:slideViewPr>
    <p:cSldViewPr>
      <p:cViewPr varScale="1">
        <p:scale>
          <a:sx n="155" d="100"/>
          <a:sy n="155" d="100"/>
        </p:scale>
        <p:origin x="1024" y="9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6/26/2023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第９回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a:xfrm>
                <a:off x="611956" y="1088974"/>
                <a:ext cx="7740086" cy="5220058"/>
              </a:xfrm>
            </p:spPr>
            <p:txBody>
              <a:bodyPr/>
              <a:lstStyle/>
              <a:p>
                <a:r>
                  <a:rPr lang="ja-JP" altLang="en-US" sz="1200" dirty="0"/>
                  <a:t>以下のような条件を考える</a:t>
                </a:r>
                <a:endParaRPr lang="en-US" altLang="ja-JP" sz="1200" dirty="0"/>
              </a:p>
              <a:p>
                <a:pPr lvl="1"/>
                <a:r>
                  <a:rPr lang="en-US" altLang="ja-JP" sz="1200" dirty="0"/>
                  <a:t>10</a:t>
                </a:r>
                <a:r>
                  <a:rPr lang="ja-JP" altLang="en-US" sz="1200" dirty="0"/>
                  <a:t>段のパイプラインを持つ </a:t>
                </a:r>
                <a:r>
                  <a:rPr lang="en-US" altLang="ja-JP" sz="1200" dirty="0"/>
                  <a:t>2-way </a:t>
                </a:r>
                <a:r>
                  <a:rPr lang="ja-JP" altLang="en-US" sz="1200" dirty="0"/>
                  <a:t>スーパスカラプロセッサであり，理想的には </a:t>
                </a:r>
                <a:r>
                  <a:rPr lang="en-US" altLang="ja-JP" sz="1200" dirty="0"/>
                  <a:t>IPC=2 </a:t>
                </a:r>
                <a:r>
                  <a:rPr lang="ja-JP" altLang="en-US" sz="1200" dirty="0"/>
                  <a:t>で実行できる</a:t>
                </a:r>
                <a:endParaRPr lang="en-US" altLang="ja-JP" sz="1200" dirty="0"/>
              </a:p>
              <a:p>
                <a:pPr lvl="1"/>
                <a:r>
                  <a:rPr lang="ja-JP" altLang="en-US" sz="1200" dirty="0"/>
                  <a:t>全実行命令におけるなんらかのデータハザードの発生率は </a:t>
                </a:r>
                <a:r>
                  <a:rPr lang="en-US" altLang="ja-JP" sz="1200" dirty="0"/>
                  <a:t>0.2 </a:t>
                </a:r>
              </a:p>
              <a:p>
                <a:pPr lvl="1"/>
                <a:r>
                  <a:rPr lang="ja-JP" altLang="en-US" sz="1200" dirty="0"/>
                  <a:t>このデータハザード発生時は </a:t>
                </a:r>
                <a:r>
                  <a:rPr lang="en-US" altLang="ja-JP" sz="1200" dirty="0"/>
                  <a:t>1 </a:t>
                </a:r>
                <a:r>
                  <a:rPr lang="ja-JP" altLang="en-US" sz="1200" dirty="0"/>
                  <a:t>サイクル実行時間が伸びるものとする</a:t>
                </a:r>
                <a:endParaRPr lang="en-US" altLang="ja-JP" sz="1200" dirty="0"/>
              </a:p>
              <a:p>
                <a:pPr lvl="1"/>
                <a:r>
                  <a:rPr lang="ja-JP" altLang="en-US" sz="1200" dirty="0"/>
                  <a:t>全実行命令における分岐命令の出現率は </a:t>
                </a:r>
                <a:r>
                  <a:rPr lang="en-US" altLang="ja-JP" sz="1200" dirty="0"/>
                  <a:t>0.2</a:t>
                </a:r>
              </a:p>
              <a:p>
                <a:pPr lvl="1"/>
                <a:r>
                  <a:rPr lang="ja-JP" altLang="en-US" sz="1200" dirty="0"/>
                  <a:t>分岐予測ミス率は </a:t>
                </a:r>
                <a:r>
                  <a:rPr lang="en-US" altLang="ja-JP" sz="1200" dirty="0"/>
                  <a:t>0.3</a:t>
                </a:r>
              </a:p>
              <a:p>
                <a:r>
                  <a:rPr kumimoji="1" lang="ja-JP" altLang="en-US" dirty="0"/>
                  <a:t>上記のベースライン </a:t>
                </a:r>
                <a:r>
                  <a:rPr kumimoji="1" lang="en-US" altLang="ja-JP" dirty="0"/>
                  <a:t>CPU </a:t>
                </a:r>
                <a:r>
                  <a:rPr kumimoji="1" lang="ja-JP" altLang="en-US" dirty="0"/>
                  <a:t>の 実行サイクル数は，実行命令数を </a:t>
                </a:r>
                <a14:m>
                  <m:oMath xmlns:m="http://schemas.openxmlformats.org/officeDocument/2006/math">
                    <m:r>
                      <a:rPr kumimoji="1" lang="en-US" altLang="ja-JP" i="1" dirty="0" smtClean="0">
                        <a:latin typeface="Cambria Math" panose="02040503050406030204" pitchFamily="18" charset="0"/>
                      </a:rPr>
                      <m:t>𝑁𝑖</m:t>
                    </m:r>
                  </m:oMath>
                </a14:m>
                <a:r>
                  <a:rPr kumimoji="1" lang="en-US" altLang="ja-JP" dirty="0"/>
                  <a:t> </a:t>
                </a:r>
                <a:r>
                  <a:rPr kumimoji="1" lang="ja-JP" altLang="en-US" dirty="0"/>
                  <a:t>とすると</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oMath>
                </a14:m>
                <a:endParaRPr lang="en-US" altLang="ja-JP" i="1" dirty="0">
                  <a:solidFill>
                    <a:schemeClr val="accent6"/>
                  </a:solidFill>
                  <a:latin typeface="Cambria Math" panose="02040503050406030204" pitchFamily="18" charset="0"/>
                </a:endParaRPr>
              </a:p>
              <a:p>
                <a:pPr lvl="1"/>
                <a:r>
                  <a:rPr lang="en-US" altLang="ja-JP" b="0" dirty="0">
                    <a:solidFill>
                      <a:schemeClr val="tx1">
                        <a:lumMod val="75000"/>
                        <a:lumOff val="25000"/>
                      </a:schemeClr>
                    </a:solidFill>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×0.2</m:t>
                        </m:r>
                      </m:e>
                    </m:d>
                    <m:r>
                      <a:rPr lang="en-US" altLang="ja-JP" i="1" dirty="0">
                        <a:latin typeface="Cambria Math" panose="02040503050406030204" pitchFamily="18" charset="0"/>
                      </a:rPr>
                      <m:t>×1+</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𝑁𝑖</m:t>
                        </m:r>
                        <m:r>
                          <a:rPr lang="en-US" altLang="ja-JP" b="0" i="1" dirty="0" smtClean="0">
                            <a:latin typeface="Cambria Math" panose="02040503050406030204" pitchFamily="18" charset="0"/>
                          </a:rPr>
                          <m:t>×0.2×0.3</m:t>
                        </m:r>
                      </m:e>
                    </m:d>
                    <m:r>
                      <a:rPr lang="en-US" altLang="ja-JP" b="0" i="1" dirty="0" smtClean="0">
                        <a:latin typeface="Cambria Math" panose="02040503050406030204" pitchFamily="18" charset="0"/>
                      </a:rPr>
                      <m:t>×9</m:t>
                    </m:r>
                  </m:oMath>
                </a14:m>
                <a:endParaRPr lang="en-US" altLang="ja-JP" b="0" dirty="0"/>
              </a:p>
              <a:p>
                <a:pPr lvl="1"/>
                <a:r>
                  <a:rPr lang="en-US" altLang="ja-JP" i="1" dirty="0">
                    <a:latin typeface="Cambria Math" panose="02040503050406030204" pitchFamily="18" charset="0"/>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×0.2+</m:t>
                    </m:r>
                    <m:r>
                      <a:rPr lang="en-US" altLang="ja-JP" i="1" dirty="0">
                        <a:latin typeface="Cambria Math" panose="02040503050406030204" pitchFamily="18" charset="0"/>
                      </a:rPr>
                      <m:t>𝑁𝑖</m:t>
                    </m:r>
                    <m:r>
                      <a:rPr lang="en-US" altLang="ja-JP" i="1" dirty="0">
                        <a:latin typeface="Cambria Math" panose="02040503050406030204" pitchFamily="18" charset="0"/>
                      </a:rPr>
                      <m:t>×0.54=1.24×</m:t>
                    </m:r>
                    <m:r>
                      <a:rPr lang="en-US" altLang="ja-JP" b="0" i="1" dirty="0" smtClean="0">
                        <a:latin typeface="Cambria Math" panose="02040503050406030204" pitchFamily="18" charset="0"/>
                      </a:rPr>
                      <m:t>𝑁𝑖</m:t>
                    </m:r>
                  </m:oMath>
                </a14:m>
                <a:endParaRPr lang="en-US" altLang="ja-JP" i="1" dirty="0">
                  <a:latin typeface="Cambria Math" panose="02040503050406030204" pitchFamily="18" charset="0"/>
                </a:endParaRPr>
              </a:p>
              <a:p>
                <a14:m>
                  <m:oMath xmlns:m="http://schemas.openxmlformats.org/officeDocument/2006/math">
                    <m:r>
                      <a:rPr lang="en-US" altLang="ja-JP" i="1" dirty="0" smtClean="0">
                        <a:latin typeface="Cambria Math" panose="02040503050406030204" pitchFamily="18" charset="0"/>
                      </a:rPr>
                      <m:t>𝐼𝑃𝐶𝑟</m:t>
                    </m:r>
                  </m:oMath>
                </a14:m>
                <a:r>
                  <a:rPr lang="en-US" altLang="ja-JP" i="1" dirty="0">
                    <a:latin typeface="Cambria Math" panose="02040503050406030204" pitchFamily="18" charset="0"/>
                  </a:rPr>
                  <a:t> </a:t>
                </a:r>
                <a:r>
                  <a:rPr lang="ja-JP" altLang="en-US" i="1" dirty="0">
                    <a:latin typeface="Cambria Math" panose="02040503050406030204" pitchFamily="18" charset="0"/>
                  </a:rPr>
                  <a:t>は </a:t>
                </a:r>
                <a14:m>
                  <m:oMath xmlns:m="http://schemas.openxmlformats.org/officeDocument/2006/math">
                    <m:r>
                      <a:rPr lang="en-US" altLang="ja-JP" i="1" dirty="0" smtClean="0">
                        <a:latin typeface="Cambria Math" panose="02040503050406030204" pitchFamily="18" charset="0"/>
                      </a:rPr>
                      <m:t>𝐶𝑟</m:t>
                    </m:r>
                  </m:oMath>
                </a14:m>
                <a:r>
                  <a:rPr lang="en-US" altLang="ja-JP" i="1" dirty="0">
                    <a:latin typeface="Cambria Math" panose="02040503050406030204" pitchFamily="18" charset="0"/>
                  </a:rPr>
                  <a:t> </a:t>
                </a:r>
                <a:r>
                  <a:rPr lang="ja-JP" altLang="en-US" i="1" dirty="0">
                    <a:latin typeface="Cambria Math" panose="02040503050406030204" pitchFamily="18" charset="0"/>
                  </a:rPr>
                  <a:t>を </a:t>
                </a:r>
                <a14:m>
                  <m:oMath xmlns:m="http://schemas.openxmlformats.org/officeDocument/2006/math">
                    <m:r>
                      <a:rPr lang="en-US" altLang="ja-JP" i="1" dirty="0" smtClean="0">
                        <a:latin typeface="Cambria Math" panose="02040503050406030204" pitchFamily="18" charset="0"/>
                      </a:rPr>
                      <m:t>𝑁𝑖</m:t>
                    </m:r>
                  </m:oMath>
                </a14:m>
                <a:r>
                  <a:rPr lang="en-US" altLang="ja-JP" i="1" dirty="0">
                    <a:latin typeface="Cambria Math" panose="02040503050406030204" pitchFamily="18" charset="0"/>
                  </a:rPr>
                  <a:t> </a:t>
                </a:r>
                <a:r>
                  <a:rPr lang="ja-JP" altLang="en-US" i="1" dirty="0">
                    <a:latin typeface="Cambria Math" panose="02040503050406030204" pitchFamily="18" charset="0"/>
                  </a:rPr>
                  <a:t>で正規化したものなので，</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𝐶𝑟</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1.24×</m:t>
                        </m:r>
                        <m:r>
                          <a:rPr lang="en-US" altLang="ja-JP" b="0" i="1" dirty="0" smtClean="0">
                            <a:latin typeface="Cambria Math" panose="02040503050406030204" pitchFamily="18" charset="0"/>
                          </a:rPr>
                          <m:t>𝑁𝑖</m:t>
                        </m:r>
                      </m:den>
                    </m:f>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rPr>
                      <m:t>0.81</m:t>
                    </m:r>
                  </m:oMath>
                </a14:m>
                <a:endParaRPr lang="en-US" altLang="ja-JP" b="0" dirty="0"/>
              </a:p>
            </p:txBody>
          </p:sp>
        </mc:Choice>
        <mc:Fallback>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xfrm>
                <a:off x="611956" y="1088974"/>
                <a:ext cx="7740086" cy="5220058"/>
              </a:xfrm>
              <a:blipFill>
                <a:blip r:embed="rId2"/>
                <a:stretch>
                  <a:fillRect l="-709" t="-3271" b="-2687"/>
                </a:stretch>
              </a:blipFill>
            </p:spPr>
            <p:txBody>
              <a:bodyPr/>
              <a:lstStyle/>
              <a:p>
                <a:r>
                  <a:rPr lang="en-US">
                    <a:noFill/>
                  </a:rPr>
                  <a:t> </a:t>
                </a:r>
              </a:p>
            </p:txBody>
          </p:sp>
        </mc:Fallback>
      </mc:AlternateContent>
    </p:spTree>
    <p:extLst>
      <p:ext uri="{BB962C8B-B14F-4D97-AF65-F5344CB8AC3E}">
        <p14:creationId xmlns:p14="http://schemas.microsoft.com/office/powerpoint/2010/main" val="1613402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やっと計算って感じがして少し楽しいです。絵がわかりやすいので増やしてほしいです</a:t>
            </a:r>
            <a:endParaRPr lang="en-US" dirty="0"/>
          </a:p>
        </p:txBody>
      </p:sp>
    </p:spTree>
    <p:extLst>
      <p:ext uri="{BB962C8B-B14F-4D97-AF65-F5344CB8AC3E}">
        <p14:creationId xmlns:p14="http://schemas.microsoft.com/office/powerpoint/2010/main" val="250004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授業の感想でたくさんの人が例題などを作ってほしいという意見が出た中、例題を作らないことについての理由などは理解できました。しかし、こちらとしては、テストに向けた勉強として課題や講義資料などから得られる理解に限界があるように感じます。先生のおっしゃっていた通り、実際に自分で考えて演習しないとなかなか理解ができない部分もあるので、１回前の授業分でも構わないので練習として解ける問題などを毎授業でほしいと感じました。お忙しい中で講義資料を作られているかと思いますが、学生としてテストには万全の準備をしたい気持ちがありますのでどうかご検討をよろしくお願いし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即日は難しいので，後でもう少し追加したいと思います</a:t>
            </a:r>
            <a:endParaRPr lang="en-US" altLang="ja-JP" dirty="0"/>
          </a:p>
          <a:p>
            <a:pPr lvl="1"/>
            <a:r>
              <a:rPr lang="ja-JP" altLang="en-US" dirty="0"/>
              <a:t>（たくさんというよりは，２～３人だったとは思います</a:t>
            </a:r>
            <a:endParaRPr lang="en-US" dirty="0"/>
          </a:p>
        </p:txBody>
      </p:sp>
    </p:spTree>
    <p:extLst>
      <p:ext uri="{BB962C8B-B14F-4D97-AF65-F5344CB8AC3E}">
        <p14:creationId xmlns:p14="http://schemas.microsoft.com/office/powerpoint/2010/main" val="2624832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内容には関係ないのですが、教室が暑すぎます。。。</a:t>
            </a:r>
            <a:endParaRPr lang="en-US" dirty="0"/>
          </a:p>
        </p:txBody>
      </p:sp>
    </p:spTree>
    <p:extLst>
      <p:ext uri="{BB962C8B-B14F-4D97-AF65-F5344CB8AC3E}">
        <p14:creationId xmlns:p14="http://schemas.microsoft.com/office/powerpoint/2010/main" val="1282367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apple-system"/>
              </a:rPr>
              <a:t>お子さんの最新ショットを見せてください！</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質問とか感想ではないですが</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431954" y="1088974"/>
            <a:ext cx="8280092" cy="5220058"/>
          </a:xfrm>
        </p:spPr>
        <p:txBody>
          <a:bodyPr/>
          <a:lstStyle/>
          <a:p>
            <a:r>
              <a:rPr lang="ja-JP" altLang="en-US" dirty="0"/>
              <a:t>自転車で来ているのですが，帰りがけに嫁さんへのお土産にケーキやおかし等を買っています</a:t>
            </a:r>
            <a:endParaRPr lang="en-US" altLang="ja-JP" dirty="0"/>
          </a:p>
          <a:p>
            <a:pPr lvl="1"/>
            <a:r>
              <a:rPr lang="ja-JP" altLang="en-US" dirty="0"/>
              <a:t>なかなか家から出れないので</a:t>
            </a:r>
            <a:endParaRPr lang="en-US" altLang="ja-JP" dirty="0"/>
          </a:p>
          <a:p>
            <a:r>
              <a:rPr lang="ja-JP" altLang="en-US" dirty="0"/>
              <a:t>この辺のオススメのお店とかがあったら，よければ教えてください</a:t>
            </a:r>
            <a:endParaRPr lang="en-US" dirty="0"/>
          </a:p>
        </p:txBody>
      </p:sp>
    </p:spTree>
    <p:extLst>
      <p:ext uri="{BB962C8B-B14F-4D97-AF65-F5344CB8AC3E}">
        <p14:creationId xmlns:p14="http://schemas.microsoft.com/office/powerpoint/2010/main" val="27936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954A2-E86F-EB6E-605A-765244A29FFE}"/>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1FD1B593-A3D0-F24C-D5E4-A9D1D645B452}"/>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4007610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pPr marL="817200" lvl="1" indent="-457200">
              <a:buFont typeface="+mj-lt"/>
              <a:buAutoNum type="arabicPeriod"/>
            </a:pPr>
            <a:r>
              <a:rPr kumimoji="1" lang="ja-JP" altLang="en-US" dirty="0"/>
              <a:t>ビットラインのプリチャージ</a:t>
            </a:r>
            <a:endParaRPr kumimoji="1" lang="en-US" altLang="ja-JP" dirty="0"/>
          </a:p>
          <a:p>
            <a:pPr lvl="2"/>
            <a:r>
              <a:rPr kumimoji="1" lang="ja-JP" altLang="en-US" dirty="0"/>
              <a:t>ビットラインをあらかじめ高電位（１）にチャージする</a:t>
            </a:r>
            <a:endParaRPr kumimoji="1" lang="en-US" altLang="ja-JP" dirty="0"/>
          </a:p>
          <a:p>
            <a:pPr marL="817200" lvl="1" indent="-457200">
              <a:buFont typeface="+mj-lt"/>
              <a:buAutoNum type="arabicPeriod"/>
            </a:pPr>
            <a:r>
              <a:rPr kumimoji="1" lang="ja-JP" altLang="en-US" dirty="0"/>
              <a:t>ワードラインをアサート</a:t>
            </a:r>
            <a:endParaRPr kumimoji="1" lang="en-US" altLang="ja-JP" dirty="0"/>
          </a:p>
          <a:p>
            <a:pPr lvl="2"/>
            <a:r>
              <a:rPr lang="ja-JP" altLang="en-US" dirty="0"/>
              <a:t>ループの右にある </a:t>
            </a:r>
            <a:r>
              <a:rPr lang="en-US" altLang="ja-JP" dirty="0"/>
              <a:t>NMOS </a:t>
            </a:r>
            <a:r>
              <a:rPr lang="ja-JP" altLang="en-US" dirty="0"/>
              <a:t>が </a:t>
            </a:r>
            <a:r>
              <a:rPr lang="en-US" altLang="ja-JP" dirty="0"/>
              <a:t>ON </a:t>
            </a:r>
            <a:r>
              <a:rPr lang="ja-JP" altLang="en-US" dirty="0"/>
              <a:t>に</a:t>
            </a:r>
            <a:endParaRPr lang="en-US" altLang="ja-JP" dirty="0"/>
          </a:p>
          <a:p>
            <a:pPr lvl="2"/>
            <a:r>
              <a:rPr kumimoji="1" lang="ja-JP" altLang="en-US" dirty="0"/>
              <a:t>ループとビットラインが接続される</a:t>
            </a:r>
            <a:endParaRPr kumimoji="1" lang="en-US" altLang="ja-JP" dirty="0"/>
          </a:p>
          <a:p>
            <a:pPr marL="817200" lvl="1" indent="-457200">
              <a:buFont typeface="+mj-lt"/>
              <a:buAutoNum type="arabicPeriod"/>
            </a:pPr>
            <a:r>
              <a:rPr kumimoji="1" lang="ja-JP" altLang="en-US" dirty="0"/>
              <a:t>ビットラインのディスチャージ</a:t>
            </a:r>
            <a:endParaRPr kumimoji="1" lang="en-US" altLang="ja-JP" dirty="0"/>
          </a:p>
          <a:p>
            <a:pPr lvl="2"/>
            <a:r>
              <a:rPr kumimoji="1" lang="ja-JP" altLang="en-US" dirty="0"/>
              <a:t>ループの右が </a:t>
            </a:r>
            <a:r>
              <a:rPr lang="en-US" altLang="ja-JP" dirty="0"/>
              <a:t>0 </a:t>
            </a:r>
            <a:r>
              <a:rPr lang="ja-JP" altLang="en-US" dirty="0"/>
              <a:t>なら，ビットラインが０に</a:t>
            </a:r>
            <a:endParaRPr lang="en-US" altLang="ja-JP" dirty="0"/>
          </a:p>
          <a:p>
            <a:pPr lvl="2"/>
            <a:r>
              <a:rPr lang="ja-JP" altLang="en-US" dirty="0"/>
              <a:t>ループの右が１ならそのまま</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225168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ja-JP" altLang="en-US" dirty="0"/>
              <a:t>なぜプリチャージが必要なのか？</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341953" y="4059007"/>
            <a:ext cx="8280092" cy="2249718"/>
          </a:xfrm>
        </p:spPr>
        <p:txBody>
          <a:bodyPr/>
          <a:lstStyle/>
          <a:p>
            <a:r>
              <a:rPr lang="ja-JP" altLang="en-US" dirty="0"/>
              <a:t>単にループとビットラインが接続されるだけではダメ</a:t>
            </a:r>
            <a:endParaRPr lang="en-US" altLang="ja-JP" dirty="0"/>
          </a:p>
          <a:p>
            <a:pPr lvl="1"/>
            <a:r>
              <a:rPr lang="en-US" altLang="ja-JP" dirty="0"/>
              <a:t>NMOS </a:t>
            </a:r>
            <a:r>
              <a:rPr lang="ja-JP" altLang="en-US" dirty="0"/>
              <a:t>が高電位をうまく伝えられないから</a:t>
            </a:r>
            <a:endParaRPr lang="en-US" altLang="ja-JP" dirty="0"/>
          </a:p>
          <a:p>
            <a:pPr lvl="2"/>
            <a:r>
              <a:rPr lang="ja-JP" altLang="en-US" dirty="0"/>
              <a:t>もしループの右側が１で </a:t>
            </a:r>
            <a:r>
              <a:rPr lang="en-US" altLang="ja-JP" dirty="0"/>
              <a:t>NMOS </a:t>
            </a:r>
            <a:r>
              <a:rPr lang="ja-JP" altLang="en-US" dirty="0"/>
              <a:t>が </a:t>
            </a:r>
            <a:r>
              <a:rPr lang="en-US" altLang="ja-JP" dirty="0"/>
              <a:t>ON </a:t>
            </a:r>
            <a:r>
              <a:rPr lang="ja-JP" altLang="en-US" dirty="0"/>
              <a:t>になっても，</a:t>
            </a:r>
            <a:br>
              <a:rPr lang="en-US" altLang="ja-JP" dirty="0"/>
            </a:br>
            <a:r>
              <a:rPr lang="ja-JP" altLang="en-US" dirty="0"/>
              <a:t>ビットラインを１に引き上げることはできない</a:t>
            </a:r>
            <a:endParaRPr lang="en-US" altLang="ja-JP" dirty="0"/>
          </a:p>
          <a:p>
            <a:pPr lvl="1"/>
            <a:r>
              <a:rPr lang="en-US" altLang="ja-JP" dirty="0"/>
              <a:t>PMOS </a:t>
            </a:r>
            <a:r>
              <a:rPr lang="ja-JP" altLang="en-US" dirty="0"/>
              <a:t>を追加すればできるが，なるべく小さく作りたいから嫌だ</a:t>
            </a:r>
            <a:endParaRPr lang="en-US" altLang="ja-JP" dirty="0"/>
          </a:p>
          <a:p>
            <a:r>
              <a:rPr lang="en-US" altLang="ja-JP" dirty="0"/>
              <a:t>NMOS </a:t>
            </a:r>
            <a:r>
              <a:rPr lang="ja-JP" altLang="en-US" dirty="0"/>
              <a:t>を介してビットラインの電位を下げることだけができる</a:t>
            </a:r>
            <a:endParaRPr lang="en-US" altLang="ja-JP" dirty="0"/>
          </a:p>
          <a:p>
            <a:pPr lvl="1"/>
            <a:r>
              <a:rPr lang="en-US" altLang="ja-JP" dirty="0"/>
              <a:t>= </a:t>
            </a:r>
            <a:r>
              <a:rPr lang="ja-JP" altLang="en-US" dirty="0"/>
              <a:t>あらかじめ電位を上げておいて，下がったかどうかで判定</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658780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の書き込み</a:t>
            </a:r>
          </a:p>
        </p:txBody>
      </p:sp>
      <p:sp>
        <p:nvSpPr>
          <p:cNvPr id="3" name="テキスト プレースホルダー 2"/>
          <p:cNvSpPr>
            <a:spLocks noGrp="1"/>
          </p:cNvSpPr>
          <p:nvPr>
            <p:ph type="body" sz="quarter" idx="10"/>
          </p:nvPr>
        </p:nvSpPr>
        <p:spPr>
          <a:xfrm>
            <a:off x="251952" y="4419011"/>
            <a:ext cx="8640096" cy="1529710"/>
          </a:xfrm>
        </p:spPr>
        <p:txBody>
          <a:bodyPr/>
          <a:lstStyle/>
          <a:p>
            <a:r>
              <a:rPr kumimoji="1" lang="ja-JP" altLang="en-US" dirty="0"/>
              <a:t>書き込み手順</a:t>
            </a:r>
            <a:endParaRPr kumimoji="1" lang="en-US" altLang="ja-JP" dirty="0"/>
          </a:p>
          <a:p>
            <a:pPr marL="817200" lvl="1" indent="-457200">
              <a:buFont typeface="+mj-lt"/>
              <a:buAutoNum type="arabicPeriod"/>
            </a:pPr>
            <a:r>
              <a:rPr kumimoji="1" lang="ja-JP" altLang="en-US" dirty="0"/>
              <a:t>ループ左右のどちらか０にしたい方のビットラインの電位を下げる</a:t>
            </a:r>
            <a:endParaRPr kumimoji="1" lang="en-US" altLang="ja-JP" dirty="0"/>
          </a:p>
          <a:p>
            <a:pPr marL="817200" lvl="1" indent="-457200">
              <a:buFont typeface="+mj-lt"/>
              <a:buAutoNum type="arabicPeriod"/>
            </a:pPr>
            <a:r>
              <a:rPr kumimoji="1" lang="ja-JP" altLang="en-US" dirty="0"/>
              <a:t>ワードラインをアサートして </a:t>
            </a:r>
            <a:r>
              <a:rPr kumimoji="1" lang="en-US" altLang="ja-JP" dirty="0"/>
              <a:t>NMOS </a:t>
            </a:r>
            <a:r>
              <a:rPr kumimoji="1" lang="ja-JP" altLang="en-US" dirty="0"/>
              <a:t>を </a:t>
            </a:r>
            <a:r>
              <a:rPr kumimoji="1" lang="en-US" altLang="ja-JP" dirty="0"/>
              <a:t>ON </a:t>
            </a:r>
            <a:r>
              <a:rPr kumimoji="1" lang="ja-JP" altLang="en-US" dirty="0"/>
              <a:t>に</a:t>
            </a:r>
            <a:endParaRPr kumimoji="1" lang="en-US" altLang="ja-JP" dirty="0"/>
          </a:p>
          <a:p>
            <a:pPr marL="817200" lvl="1" indent="-457200">
              <a:buFont typeface="+mj-lt"/>
              <a:buAutoNum type="arabicPeriod"/>
            </a:pPr>
            <a:r>
              <a:rPr kumimoji="1" lang="ja-JP" altLang="en-US" dirty="0"/>
              <a:t>インバータの状態を強制的にビットライン側から低電位にする</a:t>
            </a:r>
            <a:endParaRPr kumimoji="1" lang="en-US" altLang="ja-JP" dirty="0"/>
          </a:p>
          <a:p>
            <a:r>
              <a:rPr kumimoji="1" lang="en-US" altLang="ja-JP" dirty="0"/>
              <a:t>NMOS </a:t>
            </a:r>
            <a:r>
              <a:rPr kumimoji="1" lang="ja-JP" altLang="en-US" dirty="0"/>
              <a:t>が低電位しか通せないので，書き込みには２本いる</a:t>
            </a:r>
          </a:p>
        </p:txBody>
      </p:sp>
      <p:sp>
        <p:nvSpPr>
          <p:cNvPr id="4" name="正方形/長方形 3">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7" name="グループ化 6">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8" name="直線コネクタ 7">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14" name="直線コネクタ 13">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6DA9E334-E262-4D78-AE9F-D066AE5E5934}"/>
              </a:ext>
            </a:extLst>
          </p:cNvPr>
          <p:cNvCxnSpPr>
            <a:cxnSpLocks/>
            <a:stCxn id="4"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7" name="正方形/長方形 26"/>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8" name="正方形/長方形 27"/>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4044052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r>
              <a:rPr kumimoji="1" lang="ja-JP" altLang="en-US" dirty="0"/>
              <a:t>読み出しは，基本的には </a:t>
            </a:r>
            <a:r>
              <a:rPr kumimoji="1" lang="en-US" altLang="ja-JP" dirty="0"/>
              <a:t>SRAM </a:t>
            </a:r>
            <a:r>
              <a:rPr kumimoji="1" lang="ja-JP" altLang="en-US" dirty="0"/>
              <a:t>と同じ</a:t>
            </a:r>
            <a:endParaRPr kumimoji="1" lang="en-US" altLang="ja-JP" dirty="0"/>
          </a:p>
          <a:p>
            <a:pPr lvl="1"/>
            <a:r>
              <a:rPr kumimoji="1" lang="ja-JP" altLang="en-US" dirty="0"/>
              <a:t>ビットラインをプリチャージ</a:t>
            </a:r>
            <a:endParaRPr kumimoji="1" lang="en-US" altLang="ja-JP" dirty="0"/>
          </a:p>
          <a:p>
            <a:pPr lvl="1"/>
            <a:r>
              <a:rPr kumimoji="1" lang="ja-JP" altLang="en-US" dirty="0"/>
              <a:t>ワードラインをアサート</a:t>
            </a:r>
            <a:endParaRPr kumimoji="1" lang="en-US" altLang="ja-JP" dirty="0"/>
          </a:p>
          <a:p>
            <a:pPr lvl="1"/>
            <a:r>
              <a:rPr kumimoji="1" lang="ja-JP" altLang="en-US" dirty="0"/>
              <a:t>セルの状態に応じてディスチャージが起きる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3904191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p:txBody>
              <a:bodyPr/>
              <a:lstStyle/>
              <a:p>
                <a:r>
                  <a:rPr kumimoji="1" lang="ja-JP" altLang="en-US" dirty="0"/>
                  <a:t>ベースライン </a:t>
                </a:r>
                <a:r>
                  <a:rPr kumimoji="1" lang="en-US" altLang="ja-JP" dirty="0"/>
                  <a:t>CPU </a:t>
                </a:r>
                <a:r>
                  <a:rPr kumimoji="1" lang="ja-JP" altLang="en-US" dirty="0"/>
                  <a:t>の動作周波数を </a:t>
                </a:r>
                <a:r>
                  <a:rPr kumimoji="1" lang="en-US" altLang="ja-JP" dirty="0"/>
                  <a:t>1 </a:t>
                </a:r>
                <a:r>
                  <a:rPr kumimoji="1" lang="ja-JP" altLang="en-US" dirty="0"/>
                  <a:t>とすると，その性能は</a:t>
                </a:r>
                <a:br>
                  <a:rPr kumimoji="1" lang="en-US" altLang="ja-JP" dirty="0"/>
                </a:br>
                <a:r>
                  <a:rPr kumimoji="1" lang="ja-JP" altLang="en-US" dirty="0"/>
                  <a:t>周波数 </a:t>
                </a:r>
                <a:r>
                  <a:rPr kumimoji="1" lang="en-US" altLang="ja-JP" dirty="0"/>
                  <a:t>1 </a:t>
                </a:r>
                <a14:m>
                  <m:oMath xmlns:m="http://schemas.openxmlformats.org/officeDocument/2006/math">
                    <m:r>
                      <a:rPr kumimoji="1" lang="en-US" altLang="ja-JP" i="1" dirty="0" smtClean="0">
                        <a:latin typeface="Cambria Math" panose="02040503050406030204" pitchFamily="18" charset="0"/>
                      </a:rPr>
                      <m:t>×</m:t>
                    </m:r>
                  </m:oMath>
                </a14:m>
                <a:r>
                  <a:rPr kumimoji="1" lang="en-US" altLang="ja-JP" dirty="0"/>
                  <a:t> IPC 0.81 = 0.81</a:t>
                </a:r>
              </a:p>
              <a:p>
                <a:r>
                  <a:rPr lang="ja-JP" altLang="en-US" sz="2000" dirty="0"/>
                  <a:t>「</a:t>
                </a:r>
                <a:r>
                  <a:rPr lang="en-US" altLang="ja-JP" sz="2000" dirty="0"/>
                  <a:t>3-way </a:t>
                </a:r>
                <a:r>
                  <a:rPr lang="ja-JP" altLang="en-US" sz="2000" dirty="0"/>
                  <a:t>スーパスカラにする」</a:t>
                </a:r>
                <a:endParaRPr lang="en-US" altLang="ja-JP" sz="2000"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1" i="1" dirty="0" smtClean="0">
                                <a:solidFill>
                                  <a:schemeClr val="accent5"/>
                                </a:solidFill>
                                <a:latin typeface="Cambria Math" panose="02040503050406030204" pitchFamily="18" charset="0"/>
                              </a:rPr>
                            </m:ctrlPr>
                          </m:fPr>
                          <m:num>
                            <m:r>
                              <a:rPr lang="en-US" altLang="ja-JP" b="1" i="1" dirty="0" smtClean="0">
                                <a:solidFill>
                                  <a:schemeClr val="accent5"/>
                                </a:solidFill>
                                <a:latin typeface="Cambria Math" panose="02040503050406030204" pitchFamily="18" charset="0"/>
                              </a:rPr>
                              <m:t>𝟏</m:t>
                            </m:r>
                          </m:num>
                          <m:den>
                            <m:r>
                              <a:rPr lang="en-US" altLang="ja-JP" b="1" i="1" dirty="0" smtClean="0">
                                <a:solidFill>
                                  <a:schemeClr val="accent5"/>
                                </a:solidFill>
                                <a:latin typeface="Cambria Math" panose="02040503050406030204" pitchFamily="18" charset="0"/>
                              </a:rPr>
                              <m:t>𝟑</m:t>
                            </m:r>
                          </m:den>
                        </m:f>
                        <m:r>
                          <a:rPr lang="en-US" altLang="ja-JP" b="1" i="1" dirty="0">
                            <a:solidFill>
                              <a:schemeClr val="accent5"/>
                            </a:solidFill>
                            <a:latin typeface="Cambria Math" panose="02040503050406030204" pitchFamily="18" charset="0"/>
                          </a:rPr>
                          <m:t> </m:t>
                        </m:r>
                        <m:r>
                          <a:rPr lang="en-US" altLang="ja-JP" i="1" dirty="0">
                            <a:solidFill>
                              <a:schemeClr val="tx1">
                                <a:lumMod val="75000"/>
                                <a:lumOff val="25000"/>
                              </a:schemeClr>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𝟑</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i="1" dirty="0" smtClean="0">
                            <a:latin typeface="Cambria Math" panose="02040503050406030204" pitchFamily="18" charset="0"/>
                          </a:rPr>
                          <m:t>9</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1.17</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0.85</m:t>
                    </m:r>
                  </m:oMath>
                </a14:m>
                <a:endParaRPr lang="en-US" altLang="ja-JP" b="0" dirty="0">
                  <a:ea typeface="Cambria Math" panose="02040503050406030204" pitchFamily="18" charset="0"/>
                </a:endParaRPr>
              </a:p>
              <a:p>
                <a:pPr lvl="2"/>
                <a:r>
                  <a:rPr lang="ja-JP" altLang="en-US" dirty="0"/>
                  <a:t>先ほどは丁寧にサイクル数を１回計算したが，最初から「１命令あたりのサイクル数」として考えて </a:t>
                </a:r>
                <a:r>
                  <a:rPr lang="en-US" altLang="ja-JP" dirty="0"/>
                  <a:t>IPC </a:t>
                </a:r>
                <a:r>
                  <a:rPr lang="ja-JP" altLang="en-US" dirty="0"/>
                  <a:t>をいきなり求めても結果は同じ</a:t>
                </a:r>
                <a:endParaRPr lang="en-US" altLang="ja-JP" dirty="0"/>
              </a:p>
              <a:p>
                <a:pPr lvl="1"/>
                <a:r>
                  <a:rPr lang="ja-JP" altLang="en-US" dirty="0"/>
                  <a:t>周波数は変わらず１なら性能も </a:t>
                </a:r>
                <a:r>
                  <a:rPr lang="en-US" altLang="ja-JP" dirty="0"/>
                  <a:t>0.85</a:t>
                </a:r>
                <a:endParaRPr kumimoji="1" lang="en-US" dirty="0"/>
              </a:p>
            </p:txBody>
          </p:sp>
        </mc:Choice>
        <mc:Fallback>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blipFill>
                <a:blip r:embed="rId2"/>
                <a:stretch>
                  <a:fillRect l="-692" r="-231"/>
                </a:stretch>
              </a:blipFill>
            </p:spPr>
            <p:txBody>
              <a:bodyPr/>
              <a:lstStyle/>
              <a:p>
                <a:r>
                  <a:rPr lang="en-US">
                    <a:noFill/>
                  </a:rPr>
                  <a:t> </a:t>
                </a:r>
              </a:p>
            </p:txBody>
          </p:sp>
        </mc:Fallback>
      </mc:AlternateContent>
    </p:spTree>
    <p:extLst>
      <p:ext uri="{BB962C8B-B14F-4D97-AF65-F5344CB8AC3E}">
        <p14:creationId xmlns:p14="http://schemas.microsoft.com/office/powerpoint/2010/main" val="383319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の書き込み</a:t>
            </a:r>
          </a:p>
        </p:txBody>
      </p:sp>
      <p:sp>
        <p:nvSpPr>
          <p:cNvPr id="3" name="テキスト プレースホルダー 2"/>
          <p:cNvSpPr>
            <a:spLocks noGrp="1"/>
          </p:cNvSpPr>
          <p:nvPr>
            <p:ph type="body" sz="quarter" idx="10"/>
          </p:nvPr>
        </p:nvSpPr>
        <p:spPr>
          <a:xfrm>
            <a:off x="161951" y="4329010"/>
            <a:ext cx="8730097" cy="1439709"/>
          </a:xfrm>
        </p:spPr>
        <p:txBody>
          <a:bodyPr/>
          <a:lstStyle/>
          <a:p>
            <a:r>
              <a:rPr kumimoji="1" lang="ja-JP" altLang="en-US" dirty="0"/>
              <a:t>書き込みは，</a:t>
            </a:r>
            <a:r>
              <a:rPr kumimoji="1" lang="en-US" altLang="ja-JP" dirty="0"/>
              <a:t>NMOS </a:t>
            </a:r>
            <a:r>
              <a:rPr kumimoji="1" lang="ja-JP" altLang="en-US" dirty="0"/>
              <a:t>でも </a:t>
            </a:r>
            <a:r>
              <a:rPr kumimoji="1" lang="en-US" altLang="ja-JP" dirty="0"/>
              <a:t>0.5 </a:t>
            </a:r>
            <a:r>
              <a:rPr kumimoji="1" lang="ja-JP" altLang="en-US" dirty="0"/>
              <a:t>までは上げられるのでそれで行う（多分）</a:t>
            </a:r>
            <a:endParaRPr kumimoji="1" lang="en-US" altLang="ja-JP" dirty="0"/>
          </a:p>
          <a:p>
            <a:pPr lvl="1"/>
            <a:r>
              <a:rPr kumimoji="1" lang="en-US" altLang="ja-JP" dirty="0"/>
              <a:t>SRAM </a:t>
            </a:r>
            <a:r>
              <a:rPr kumimoji="1" lang="ja-JP" altLang="en-US" dirty="0"/>
              <a:t>ではインバータをひっくり返す必要があるので，</a:t>
            </a:r>
            <a:br>
              <a:rPr kumimoji="1" lang="en-US" altLang="ja-JP" dirty="0"/>
            </a:br>
            <a:r>
              <a:rPr kumimoji="1" lang="en-US" altLang="ja-JP" dirty="0"/>
              <a:t>0.5 </a:t>
            </a:r>
            <a:r>
              <a:rPr kumimoji="1" lang="ja-JP" altLang="en-US" dirty="0"/>
              <a:t>ではダメだった</a:t>
            </a:r>
            <a:endParaRPr kumimoji="1" lang="en-US" altLang="ja-JP" dirty="0"/>
          </a:p>
          <a:p>
            <a:r>
              <a:rPr kumimoji="1" lang="en-US" altLang="ja-JP" dirty="0"/>
              <a:t>DRAM </a:t>
            </a:r>
            <a:r>
              <a:rPr kumimoji="1" lang="ja-JP" altLang="en-US" dirty="0"/>
              <a:t>では 低電位（</a:t>
            </a:r>
            <a:r>
              <a:rPr kumimoji="1" lang="en-US" altLang="ja-JP" dirty="0"/>
              <a:t>0</a:t>
            </a:r>
            <a:r>
              <a:rPr kumimoji="1" lang="ja-JP" altLang="en-US" dirty="0"/>
              <a:t>）</a:t>
            </a:r>
            <a:r>
              <a:rPr kumimoji="1" lang="en-US" altLang="ja-JP" dirty="0"/>
              <a:t>or </a:t>
            </a:r>
            <a:r>
              <a:rPr kumimoji="1" lang="ja-JP" altLang="en-US" dirty="0"/>
              <a:t>中間電位（</a:t>
            </a:r>
            <a:r>
              <a:rPr kumimoji="1" lang="en-US" altLang="ja-JP" dirty="0"/>
              <a:t>0.5</a:t>
            </a:r>
            <a:r>
              <a:rPr kumimoji="1" lang="ja-JP" altLang="en-US" dirty="0"/>
              <a:t>）を記録する</a:t>
            </a:r>
            <a:endParaRPr kumimoji="1" lang="en-US" altLang="ja-JP" dirty="0"/>
          </a:p>
          <a:p>
            <a:pPr lvl="1"/>
            <a:r>
              <a:rPr kumimoji="1" lang="ja-JP" altLang="en-US" dirty="0"/>
              <a:t>読み出し時のプリチャージの電圧を </a:t>
            </a:r>
            <a:r>
              <a:rPr kumimoji="1" lang="en-US" altLang="ja-JP" dirty="0"/>
              <a:t>0.5 </a:t>
            </a:r>
            <a:r>
              <a:rPr kumimoji="1" lang="ja-JP" altLang="en-US" dirty="0"/>
              <a:t>にして，下がったか</a:t>
            </a:r>
            <a:br>
              <a:rPr kumimoji="1" lang="en-US" altLang="ja-JP" dirty="0"/>
            </a:br>
            <a:r>
              <a:rPr kumimoji="1" lang="ja-JP" altLang="en-US" dirty="0"/>
              <a:t>どうかで判定</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078985"/>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438989"/>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438989"/>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358977"/>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618991"/>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438989"/>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708992"/>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2978995"/>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718981"/>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718981"/>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908972"/>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595294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54171-C8D6-1147-D6C3-5E7B67AFFBD4}"/>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752EAB5-659C-EC6B-B959-E5D2B5B59298}"/>
                  </a:ext>
                </a:extLst>
              </p:cNvPr>
              <p:cNvSpPr>
                <a:spLocks noGrp="1"/>
              </p:cNvSpPr>
              <p:nvPr>
                <p:ph sz="quarter" idx="10"/>
              </p:nvPr>
            </p:nvSpPr>
            <p:spPr/>
            <p:txBody>
              <a:bodyPr/>
              <a:lstStyle/>
              <a:p>
                <a:r>
                  <a:rPr lang="ja-JP" altLang="en-US" dirty="0"/>
                  <a:t>「</a:t>
                </a:r>
                <a:r>
                  <a:rPr lang="en-US" altLang="ja-JP" dirty="0"/>
                  <a:t>2-way </a:t>
                </a:r>
                <a:r>
                  <a:rPr lang="ja-JP" altLang="en-US" dirty="0"/>
                  <a:t>のまま</a:t>
                </a:r>
                <a:r>
                  <a:rPr lang="en-US" altLang="ja-JP" dirty="0"/>
                  <a:t>15</a:t>
                </a:r>
                <a:r>
                  <a:rPr lang="ja-JP" altLang="en-US" dirty="0"/>
                  <a:t>段パイプラインにする」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m:t>
                        </m:r>
                        <m:r>
                          <a:rPr lang="en-US" altLang="ja-JP" b="0" i="1" dirty="0" smtClean="0">
                            <a:solidFill>
                              <a:schemeClr val="tx1">
                                <a:lumMod val="75000"/>
                                <a:lumOff val="25000"/>
                              </a:schemeClr>
                            </a:solidFill>
                            <a:latin typeface="Cambria Math" panose="02040503050406030204" pitchFamily="18" charset="0"/>
                          </a:rPr>
                          <m:t>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𝟏𝟒</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54</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m:t>
                    </m:r>
                    <m:r>
                      <a:rPr lang="en-US" altLang="ja-JP" b="0" i="1" dirty="0" smtClean="0">
                        <a:latin typeface="Cambria Math" panose="02040503050406030204" pitchFamily="18" charset="0"/>
                        <a:ea typeface="Cambria Math" panose="02040503050406030204" pitchFamily="18" charset="0"/>
                      </a:rPr>
                      <m:t>65</m:t>
                    </m:r>
                  </m:oMath>
                </a14:m>
                <a:endParaRPr lang="en-US" altLang="ja-JP" b="0" dirty="0">
                  <a:ea typeface="Cambria Math" panose="02040503050406030204" pitchFamily="18" charset="0"/>
                </a:endParaRPr>
              </a:p>
              <a:p>
                <a:pPr lvl="2"/>
                <a:r>
                  <a:rPr lang="ja-JP" altLang="en-US" dirty="0"/>
                  <a:t>分岐予測ミスペナルティが </a:t>
                </a:r>
                <a:r>
                  <a:rPr lang="en-US" altLang="ja-JP" dirty="0"/>
                  <a:t>10 </a:t>
                </a:r>
                <a:r>
                  <a:rPr lang="ja-JP" altLang="en-US" dirty="0"/>
                  <a:t>から </a:t>
                </a:r>
                <a:r>
                  <a:rPr lang="en-US" altLang="ja-JP" dirty="0"/>
                  <a:t>15 </a:t>
                </a:r>
                <a:r>
                  <a:rPr lang="ja-JP" altLang="en-US" dirty="0"/>
                  <a:t>に</a:t>
                </a:r>
                <a:endParaRPr lang="en-US" altLang="ja-JP" dirty="0"/>
              </a:p>
              <a:p>
                <a:pPr lvl="1"/>
                <a:r>
                  <a:rPr lang="en-US" altLang="ja-JP" dirty="0"/>
                  <a:t>10 </a:t>
                </a:r>
                <a:r>
                  <a:rPr lang="ja-JP" altLang="en-US" dirty="0"/>
                  <a:t>→ </a:t>
                </a:r>
                <a:r>
                  <a:rPr lang="en-US" altLang="ja-JP" dirty="0"/>
                  <a:t>15 </a:t>
                </a:r>
                <a:r>
                  <a:rPr lang="ja-JP" altLang="en-US" dirty="0"/>
                  <a:t>段になったことにより周波数が </a:t>
                </a:r>
                <a:r>
                  <a:rPr lang="en-US" altLang="ja-JP" dirty="0"/>
                  <a:t>1.5 </a:t>
                </a:r>
                <a:r>
                  <a:rPr lang="ja-JP" altLang="en-US" dirty="0"/>
                  <a:t>倍に</a:t>
                </a:r>
                <a:endParaRPr lang="en-US" altLang="ja-JP" dirty="0"/>
              </a:p>
              <a:p>
                <a:pPr lvl="1"/>
                <a:r>
                  <a:rPr lang="ja-JP" altLang="en-US" dirty="0"/>
                  <a:t>性能は </a:t>
                </a:r>
                <a:r>
                  <a:rPr lang="en-US" altLang="ja-JP" dirty="0"/>
                  <a:t>1.5 </a:t>
                </a:r>
                <a14:m>
                  <m:oMath xmlns:m="http://schemas.openxmlformats.org/officeDocument/2006/math">
                    <m:r>
                      <a:rPr lang="en-US" altLang="ja-JP" i="1" dirty="0" smtClean="0">
                        <a:latin typeface="Cambria Math" panose="02040503050406030204" pitchFamily="18" charset="0"/>
                      </a:rPr>
                      <m:t>×</m:t>
                    </m:r>
                  </m:oMath>
                </a14:m>
                <a:r>
                  <a:rPr lang="en-US" altLang="ja-JP" dirty="0"/>
                  <a:t> 0.65=0.97</a:t>
                </a:r>
              </a:p>
              <a:p>
                <a:r>
                  <a:rPr lang="ja-JP" altLang="en-US" dirty="0"/>
                  <a:t>「</a:t>
                </a:r>
                <a:r>
                  <a:rPr lang="en-US" altLang="ja-JP" dirty="0"/>
                  <a:t>2-way </a:t>
                </a:r>
                <a:r>
                  <a:rPr lang="ja-JP" altLang="en-US" dirty="0"/>
                  <a:t>のまま分岐予測器を改良する」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𝟐</m:t>
                        </m:r>
                        <m:r>
                          <a:rPr lang="en-US" altLang="ja-JP" b="0" i="1" dirty="0">
                            <a:solidFill>
                              <a:schemeClr val="tx1">
                                <a:lumMod val="75000"/>
                                <a:lumOff val="25000"/>
                              </a:schemeClr>
                            </a:solidFill>
                            <a:latin typeface="Cambria Math" panose="02040503050406030204" pitchFamily="18" charset="0"/>
                          </a:rPr>
                          <m:t>×</m:t>
                        </m:r>
                        <m:r>
                          <a:rPr lang="en-US" altLang="ja-JP" b="1" i="1" dirty="0" smtClean="0">
                            <a:solidFill>
                              <a:schemeClr val="tx1">
                                <a:lumMod val="75000"/>
                                <a:lumOff val="25000"/>
                              </a:schemeClr>
                            </a:solidFill>
                            <a:latin typeface="Cambria Math" panose="02040503050406030204" pitchFamily="18" charset="0"/>
                          </a:rPr>
                          <m:t>𝟗</m:t>
                        </m:r>
                      </m:den>
                    </m:f>
                    <m:r>
                      <a:rPr lang="en-US" altLang="ja-JP" b="1"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0.94</m:t>
                    </m:r>
                  </m:oMath>
                </a14:m>
                <a:endParaRPr lang="en-US" altLang="ja-JP" b="0" dirty="0">
                  <a:ea typeface="Cambria Math" panose="02040503050406030204" pitchFamily="18" charset="0"/>
                </a:endParaRPr>
              </a:p>
              <a:p>
                <a:pPr marL="360000" lvl="1" indent="0">
                  <a:buNone/>
                </a:pPr>
                <a:endParaRPr lang="en-US" altLang="ja-JP" b="0" dirty="0">
                  <a:ea typeface="Cambria Math" panose="02040503050406030204" pitchFamily="18" charset="0"/>
                </a:endParaRPr>
              </a:p>
              <a:p>
                <a:pPr lvl="1"/>
                <a:r>
                  <a:rPr lang="ja-JP" altLang="en-US" dirty="0"/>
                  <a:t>周波数は変わらないので，性能も </a:t>
                </a:r>
                <a:r>
                  <a:rPr lang="en-US" altLang="ja-JP" dirty="0"/>
                  <a:t>0.94</a:t>
                </a:r>
                <a:endParaRPr kumimoji="1" lang="en-US" altLang="ja-JP" dirty="0"/>
              </a:p>
              <a:p>
                <a:endParaRPr kumimoji="1" lang="en-US" dirty="0"/>
              </a:p>
            </p:txBody>
          </p:sp>
        </mc:Choice>
        <mc:Fallback>
          <p:sp>
            <p:nvSpPr>
              <p:cNvPr id="3" name="コンテンツ プレースホルダー 2">
                <a:extLst>
                  <a:ext uri="{FF2B5EF4-FFF2-40B4-BE49-F238E27FC236}">
                    <a16:creationId xmlns:a16="http://schemas.microsoft.com/office/drawing/2014/main" id="{F752EAB5-659C-EC6B-B959-E5D2B5B59298}"/>
                  </a:ext>
                </a:extLst>
              </p:cNvPr>
              <p:cNvSpPr>
                <a:spLocks noGrp="1" noRot="1" noChangeAspect="1" noMove="1" noResize="1" noEditPoints="1" noAdjustHandles="1" noChangeArrowheads="1" noChangeShapeType="1" noTextEdit="1"/>
              </p:cNvSpPr>
              <p:nvPr>
                <p:ph sz="quarter" idx="10"/>
              </p:nvPr>
            </p:nvSpPr>
            <p:spPr>
              <a:blipFill>
                <a:blip r:embed="rId2"/>
                <a:stretch>
                  <a:fillRect l="-692" t="-935"/>
                </a:stretch>
              </a:blipFill>
            </p:spPr>
            <p:txBody>
              <a:bodyPr/>
              <a:lstStyle/>
              <a:p>
                <a:r>
                  <a:rPr lang="en-US">
                    <a:noFill/>
                  </a:rPr>
                  <a:t> </a:t>
                </a:r>
              </a:p>
            </p:txBody>
          </p:sp>
        </mc:Fallback>
      </mc:AlternateContent>
    </p:spTree>
    <p:extLst>
      <p:ext uri="{BB962C8B-B14F-4D97-AF65-F5344CB8AC3E}">
        <p14:creationId xmlns:p14="http://schemas.microsoft.com/office/powerpoint/2010/main" val="36221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A6708-BF63-DF04-8D87-7C8157DEE63E}"/>
              </a:ext>
            </a:extLst>
          </p:cNvPr>
          <p:cNvSpPr>
            <a:spLocks noGrp="1"/>
          </p:cNvSpPr>
          <p:nvPr>
            <p:ph type="title"/>
          </p:nvPr>
        </p:nvSpPr>
        <p:spPr/>
        <p:txBody>
          <a:bodyPr/>
          <a:lstStyle/>
          <a:p>
            <a:r>
              <a:rPr kumimoji="1" lang="ja-JP" altLang="en-US" dirty="0"/>
              <a:t>課題８（１）</a:t>
            </a:r>
            <a:endParaRPr kumimoji="1" lang="en-US" dirty="0"/>
          </a:p>
        </p:txBody>
      </p:sp>
      <p:sp>
        <p:nvSpPr>
          <p:cNvPr id="3" name="コンテンツ プレースホルダー 2">
            <a:extLst>
              <a:ext uri="{FF2B5EF4-FFF2-40B4-BE49-F238E27FC236}">
                <a16:creationId xmlns:a16="http://schemas.microsoft.com/office/drawing/2014/main" id="{DDB65E16-B00E-164C-39CC-453627341CCA}"/>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t>ベースライン：</a:t>
            </a:r>
            <a:r>
              <a:rPr kumimoji="1" lang="en-US" altLang="ja-JP" dirty="0"/>
              <a:t>0.81</a:t>
            </a:r>
          </a:p>
          <a:p>
            <a:pPr marL="817200" lvl="1" indent="-457200">
              <a:buFont typeface="+mj-lt"/>
              <a:buAutoNum type="arabicPeriod"/>
            </a:pPr>
            <a:r>
              <a:rPr lang="en-US" altLang="ja-JP" sz="2000" dirty="0"/>
              <a:t>3-way </a:t>
            </a:r>
            <a:r>
              <a:rPr lang="ja-JP" altLang="en-US" sz="2000" dirty="0"/>
              <a:t>スーパスカラにする：</a:t>
            </a:r>
            <a:r>
              <a:rPr lang="en-US" altLang="ja-JP" sz="2000" dirty="0"/>
              <a:t>0.85</a:t>
            </a:r>
          </a:p>
          <a:p>
            <a:pPr marL="817200" lvl="1" indent="-457200">
              <a:buFont typeface="+mj-lt"/>
              <a:buAutoNum type="arabicPeriod"/>
            </a:pPr>
            <a:r>
              <a:rPr lang="en-US" altLang="ja-JP" sz="2000" dirty="0"/>
              <a:t>2-way </a:t>
            </a:r>
            <a:r>
              <a:rPr lang="ja-JP" altLang="en-US" sz="2000" dirty="0"/>
              <a:t>のまま</a:t>
            </a:r>
            <a:r>
              <a:rPr lang="en-US" altLang="ja-JP" sz="2000" dirty="0"/>
              <a:t>15</a:t>
            </a:r>
            <a:r>
              <a:rPr lang="ja-JP" altLang="en-US" sz="2000" dirty="0"/>
              <a:t>段パイプラインにする：</a:t>
            </a:r>
            <a:r>
              <a:rPr lang="en-US" altLang="ja-JP" sz="2000" dirty="0"/>
              <a:t>0.97 </a:t>
            </a:r>
            <a:r>
              <a:rPr lang="ja-JP" altLang="en-US" sz="2000" dirty="0"/>
              <a:t>最も速い</a:t>
            </a:r>
            <a:endParaRPr lang="en-US" altLang="ja-JP" sz="2000" dirty="0"/>
          </a:p>
          <a:p>
            <a:pPr marL="817200" lvl="1" indent="-457200">
              <a:buFont typeface="+mj-lt"/>
              <a:buAutoNum type="arabicPeriod"/>
            </a:pPr>
            <a:r>
              <a:rPr lang="en-US" altLang="ja-JP" sz="2000" dirty="0"/>
              <a:t>2-way </a:t>
            </a:r>
            <a:r>
              <a:rPr lang="ja-JP" altLang="en-US" sz="2000" dirty="0"/>
              <a:t>のまま分岐予測器を改良する：</a:t>
            </a:r>
            <a:r>
              <a:rPr lang="en-US" altLang="ja-JP" sz="2000" dirty="0"/>
              <a:t>0.94</a:t>
            </a:r>
            <a:endParaRPr kumimoji="1" lang="en-US" dirty="0"/>
          </a:p>
        </p:txBody>
      </p:sp>
    </p:spTree>
    <p:extLst>
      <p:ext uri="{BB962C8B-B14F-4D97-AF65-F5344CB8AC3E}">
        <p14:creationId xmlns:p14="http://schemas.microsoft.com/office/powerpoint/2010/main" val="987213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kumimoji="1" lang="ja-JP" altLang="en-US" dirty="0"/>
                  <a:t>ベースラインの消費エネルギーを１とすると：</a:t>
                </a:r>
                <a:r>
                  <a:rPr kumimoji="1" lang="en-US" altLang="ja-JP" dirty="0"/>
                  <a:t>0.81/1=0.81</a:t>
                </a:r>
              </a:p>
              <a:p>
                <a:pPr marL="457200" indent="-457200">
                  <a:buFont typeface="+mj-lt"/>
                  <a:buAutoNum type="arabicPeriod"/>
                </a:pPr>
                <a:r>
                  <a:rPr lang="en-US" altLang="ja-JP" dirty="0"/>
                  <a:t>3-way </a:t>
                </a:r>
                <a:r>
                  <a:rPr lang="ja-JP" altLang="en-US" dirty="0"/>
                  <a:t>スーパスカラにする：</a:t>
                </a:r>
                <a14:m>
                  <m:oMath xmlns:m="http://schemas.openxmlformats.org/officeDocument/2006/math">
                    <m:r>
                      <a:rPr lang="en-US" altLang="ja-JP" i="1" dirty="0" smtClean="0">
                        <a:latin typeface="Cambria Math" panose="02040503050406030204" pitchFamily="18" charset="0"/>
                      </a:rPr>
                      <m:t>0.8</m:t>
                    </m:r>
                    <m:r>
                      <a:rPr lang="en-US" altLang="ja-JP" b="0" i="1" dirty="0" smtClean="0">
                        <a:latin typeface="Cambria Math" panose="02040503050406030204" pitchFamily="18" charset="0"/>
                      </a:rPr>
                      <m:t>5</m:t>
                    </m:r>
                    <m:r>
                      <a:rPr lang="en-US" altLang="ja-JP" i="1" dirty="0" smtClean="0">
                        <a:latin typeface="Cambria Math" panose="02040503050406030204" pitchFamily="18" charset="0"/>
                      </a:rPr>
                      <m:t>/1.5</m:t>
                    </m:r>
                    <m:r>
                      <a:rPr lang="en-US" altLang="ja-JP" i="1" dirty="0" smtClean="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rPr>
                      <m:t>0.57</m:t>
                    </m:r>
                  </m:oMath>
                </a14:m>
                <a:endParaRPr lang="en-US" altLang="ja-JP" dirty="0"/>
              </a:p>
              <a:p>
                <a:pPr marL="457200" indent="-457200">
                  <a:buFont typeface="+mj-lt"/>
                  <a:buAutoNum type="arabicPeriod"/>
                </a:pPr>
                <a:r>
                  <a:rPr lang="en-US" altLang="ja-JP" dirty="0"/>
                  <a:t>2-way </a:t>
                </a:r>
                <a:r>
                  <a:rPr lang="ja-JP" altLang="en-US" dirty="0"/>
                  <a:t>のまま</a:t>
                </a:r>
                <a:r>
                  <a:rPr lang="en-US" altLang="ja-JP" dirty="0"/>
                  <a:t>15</a:t>
                </a:r>
                <a:r>
                  <a:rPr lang="ja-JP" altLang="en-US" dirty="0"/>
                  <a:t>段パイプラインにする：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7</m:t>
                        </m:r>
                      </m:num>
                      <m:den>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1.5</m:t>
                            </m:r>
                          </m:e>
                          <m:sup>
                            <m:r>
                              <a:rPr lang="en-US" altLang="ja-JP" i="1" dirty="0" smtClean="0">
                                <a:latin typeface="Cambria Math" panose="02040503050406030204" pitchFamily="18" charset="0"/>
                              </a:rPr>
                              <m:t>2</m:t>
                            </m:r>
                          </m:sup>
                        </m:sSup>
                      </m:den>
                    </m:f>
                    <m:r>
                      <a:rPr lang="en-US" altLang="ja-JP" b="0" i="1" dirty="0" smtClean="0">
                        <a:latin typeface="Cambria Math" panose="02040503050406030204" pitchFamily="18" charset="0"/>
                      </a:rPr>
                      <m:t>≈0.4</m:t>
                    </m:r>
                    <m:r>
                      <a:rPr lang="en-US" altLang="ja-JP" i="1" dirty="0" smtClean="0">
                        <a:latin typeface="Cambria Math" panose="02040503050406030204" pitchFamily="18" charset="0"/>
                      </a:rPr>
                      <m:t>3</m:t>
                    </m:r>
                  </m:oMath>
                </a14:m>
                <a:endParaRPr lang="en-US" altLang="ja-JP" dirty="0"/>
              </a:p>
              <a:p>
                <a:pPr marL="457200" indent="-457200">
                  <a:buFont typeface="+mj-lt"/>
                  <a:buAutoNum type="arabicPeriod"/>
                </a:pPr>
                <a:r>
                  <a:rPr lang="en-US" altLang="ja-JP" dirty="0"/>
                  <a:t>2-way </a:t>
                </a:r>
                <a:r>
                  <a:rPr lang="ja-JP" altLang="en-US" dirty="0"/>
                  <a:t>のまま分岐予測器を改良する：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4</m:t>
                        </m:r>
                      </m:num>
                      <m:den>
                        <m:r>
                          <a:rPr lang="en-US" altLang="ja-JP" i="1" dirty="0" smtClean="0">
                            <a:latin typeface="Cambria Math" panose="02040503050406030204" pitchFamily="18" charset="0"/>
                          </a:rPr>
                          <m:t>1.1</m:t>
                        </m:r>
                      </m:den>
                    </m:f>
                    <m:r>
                      <a:rPr lang="en-US" altLang="ja-JP" b="0" i="1" dirty="0" smtClean="0">
                        <a:latin typeface="Cambria Math" panose="02040503050406030204" pitchFamily="18" charset="0"/>
                      </a:rPr>
                      <m:t>≈0.85</m:t>
                    </m:r>
                  </m:oMath>
                </a14:m>
                <a:endParaRPr lang="en-US" altLang="ja-JP" b="0" dirty="0"/>
              </a:p>
              <a:p>
                <a:pPr marL="457200" indent="-457200">
                  <a:buFont typeface="+mj-lt"/>
                  <a:buAutoNum type="arabicPeriod"/>
                </a:pPr>
                <a:endParaRPr kumimoji="1" lang="en-US" altLang="ja-JP" dirty="0"/>
              </a:p>
            </p:txBody>
          </p:sp>
        </mc:Choice>
        <mc:Fallback>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1012"/>
                </a:stretch>
              </a:blipFill>
            </p:spPr>
            <p:txBody>
              <a:bodyPr/>
              <a:lstStyle/>
              <a:p>
                <a:r>
                  <a:rPr 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Tree>
    <p:extLst>
      <p:ext uri="{BB962C8B-B14F-4D97-AF65-F5344CB8AC3E}">
        <p14:creationId xmlns:p14="http://schemas.microsoft.com/office/powerpoint/2010/main" val="389307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16</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メモリと，キャッシュの基本</a:t>
            </a:r>
            <a:endParaRPr kumimoji="1" lang="en-US" dirty="0"/>
          </a:p>
        </p:txBody>
      </p:sp>
    </p:spTree>
    <p:extLst>
      <p:ext uri="{BB962C8B-B14F-4D97-AF65-F5344CB8AC3E}">
        <p14:creationId xmlns:p14="http://schemas.microsoft.com/office/powerpoint/2010/main" val="285152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E0C569-28B0-BC2B-BFAA-8E0974E9742B}"/>
              </a:ext>
            </a:extLst>
          </p:cNvPr>
          <p:cNvSpPr>
            <a:spLocks noGrp="1"/>
          </p:cNvSpPr>
          <p:nvPr>
            <p:ph type="title"/>
          </p:nvPr>
        </p:nvSpPr>
        <p:spPr/>
        <p:txBody>
          <a:bodyPr/>
          <a:lstStyle/>
          <a:p>
            <a:r>
              <a:rPr lang="ja-JP" altLang="en-US" dirty="0"/>
              <a:t>今日の内容</a:t>
            </a:r>
            <a:endParaRPr lang="en-US" dirty="0"/>
          </a:p>
        </p:txBody>
      </p:sp>
      <p:sp>
        <p:nvSpPr>
          <p:cNvPr id="5" name="コンテンツ プレースホルダー 4">
            <a:extLst>
              <a:ext uri="{FF2B5EF4-FFF2-40B4-BE49-F238E27FC236}">
                <a16:creationId xmlns:a16="http://schemas.microsoft.com/office/drawing/2014/main" id="{2357C782-95FE-C89C-7A97-8FEF9676050A}"/>
              </a:ext>
            </a:extLst>
          </p:cNvPr>
          <p:cNvSpPr>
            <a:spLocks noGrp="1"/>
          </p:cNvSpPr>
          <p:nvPr>
            <p:ph sz="quarter" idx="10"/>
          </p:nvPr>
        </p:nvSpPr>
        <p:spPr/>
        <p:txBody>
          <a:bodyPr/>
          <a:lstStyle/>
          <a:p>
            <a:pPr marL="457200" indent="-457200">
              <a:buFont typeface="+mj-lt"/>
              <a:buAutoNum type="arabicPeriod"/>
            </a:pPr>
            <a:r>
              <a:rPr lang="ja-JP" altLang="en-US" dirty="0"/>
              <a:t>メモリ</a:t>
            </a:r>
            <a:endParaRPr lang="en-US" altLang="ja-JP" dirty="0"/>
          </a:p>
          <a:p>
            <a:pPr marL="457200" indent="-457200">
              <a:buFont typeface="+mj-lt"/>
              <a:buAutoNum type="arabicPeriod"/>
            </a:pPr>
            <a:r>
              <a:rPr lang="ja-JP" altLang="en-US" dirty="0"/>
              <a:t>キャッシュの基本</a:t>
            </a:r>
            <a:endParaRPr lang="en-US" altLang="ja-JP" dirty="0"/>
          </a:p>
        </p:txBody>
      </p:sp>
      <p:sp>
        <p:nvSpPr>
          <p:cNvPr id="2" name="スライド番号プレースホルダー 1">
            <a:extLst>
              <a:ext uri="{FF2B5EF4-FFF2-40B4-BE49-F238E27FC236}">
                <a16:creationId xmlns:a16="http://schemas.microsoft.com/office/drawing/2014/main" id="{A7460468-D73A-4F2A-CAEC-31FD11E7023E}"/>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a:p>
        </p:txBody>
      </p:sp>
    </p:spTree>
    <p:extLst>
      <p:ext uri="{BB962C8B-B14F-4D97-AF65-F5344CB8AC3E}">
        <p14:creationId xmlns:p14="http://schemas.microsoft.com/office/powerpoint/2010/main" val="29598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18</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a:t>
            </a:r>
            <a:endParaRPr kumimoji="1" lang="en-US" dirty="0"/>
          </a:p>
        </p:txBody>
      </p:sp>
    </p:spTree>
    <p:extLst>
      <p:ext uri="{BB962C8B-B14F-4D97-AF65-F5344CB8AC3E}">
        <p14:creationId xmlns:p14="http://schemas.microsoft.com/office/powerpoint/2010/main" val="84767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a:xfrm>
            <a:off x="521955" y="1448978"/>
            <a:ext cx="8280092" cy="5219751"/>
          </a:xfrm>
        </p:spPr>
        <p:txBody>
          <a:bodyPr/>
          <a:lstStyle/>
          <a:p>
            <a:r>
              <a:rPr kumimoji="1" lang="ja-JP" altLang="en-US" dirty="0"/>
              <a:t>メモリ：</a:t>
            </a:r>
            <a:r>
              <a:rPr lang="en-US" altLang="ja-JP" dirty="0"/>
              <a:t>RAM</a:t>
            </a:r>
            <a:r>
              <a:rPr lang="ja-JP" altLang="en-US" dirty="0"/>
              <a:t>（</a:t>
            </a:r>
            <a:r>
              <a:rPr lang="en-US" altLang="ja-JP" dirty="0"/>
              <a:t>Random Access Memory</a:t>
            </a:r>
            <a:r>
              <a:rPr lang="ja-JP" altLang="en-US" dirty="0"/>
              <a:t>）</a:t>
            </a:r>
            <a:endParaRPr kumimoji="1" lang="en-US" altLang="ja-JP" dirty="0"/>
          </a:p>
          <a:p>
            <a:pPr lvl="1"/>
            <a:r>
              <a:rPr kumimoji="1" lang="ja-JP" altLang="en-US" dirty="0"/>
              <a:t>複数のデータを記憶する回路</a:t>
            </a:r>
            <a:endParaRPr kumimoji="1" lang="en-US" altLang="ja-JP" dirty="0"/>
          </a:p>
          <a:p>
            <a:pPr lvl="1"/>
            <a:r>
              <a:rPr kumimoji="1" lang="ja-JP" altLang="en-US" dirty="0"/>
              <a:t>配列のように，位置を指定して読み書きする</a:t>
            </a:r>
            <a:endParaRPr kumimoji="1" lang="en-US" altLang="ja-JP" dirty="0"/>
          </a:p>
        </p:txBody>
      </p:sp>
    </p:spTree>
    <p:extLst>
      <p:ext uri="{BB962C8B-B14F-4D97-AF65-F5344CB8AC3E}">
        <p14:creationId xmlns:p14="http://schemas.microsoft.com/office/powerpoint/2010/main" val="395818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言語の配列は，これを切り出してユーザーに見せている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kumimoji="1" lang="ja-JP" altLang="en-US" b="1" dirty="0"/>
              <a:t>メモリの基本</a:t>
            </a:r>
            <a:endParaRPr kumimoji="1" lang="en-US" altLang="ja-JP" b="1" dirty="0"/>
          </a:p>
          <a:p>
            <a:pPr marL="817200" lvl="1" indent="-457200">
              <a:buFont typeface="+mj-lt"/>
              <a:buAutoNum type="arabicPeriod"/>
            </a:pPr>
            <a:r>
              <a:rPr kumimoji="1" lang="ja-JP" altLang="en-US" dirty="0"/>
              <a:t>構造</a:t>
            </a:r>
            <a:endParaRPr kumimoji="1" lang="en-US" altLang="ja-JP" dirty="0"/>
          </a:p>
          <a:p>
            <a:pPr marL="817200" lvl="1" indent="-457200">
              <a:buFont typeface="+mj-lt"/>
              <a:buAutoNum type="arabicPeriod"/>
            </a:pPr>
            <a:r>
              <a:rPr kumimoji="1" lang="ja-JP" altLang="en-US" dirty="0"/>
              <a:t>動作</a:t>
            </a:r>
            <a:endParaRPr kumimoji="1" lang="en-US" altLang="ja-JP" dirty="0"/>
          </a:p>
          <a:p>
            <a:pPr marL="817200" lvl="1" indent="-457200">
              <a:buFont typeface="+mj-lt"/>
              <a:buAutoNum type="arabicPeriod"/>
            </a:pPr>
            <a:r>
              <a:rPr lang="ja-JP" altLang="en-US" dirty="0"/>
              <a:t>容量と速度</a:t>
            </a:r>
            <a:endParaRPr lang="en-US" altLang="ja-JP" dirty="0"/>
          </a:p>
          <a:p>
            <a:pPr marL="457200" indent="-457200">
              <a:buFont typeface="+mj-lt"/>
              <a:buAutoNum type="arabicPeriod"/>
            </a:pPr>
            <a:r>
              <a:rPr kumimoji="1" lang="ja-JP" altLang="en-US" dirty="0"/>
              <a:t>メモリの詳細</a:t>
            </a:r>
            <a:endParaRPr kumimoji="1" lang="en-US" altLang="ja-JP" dirty="0"/>
          </a:p>
          <a:p>
            <a:pPr marL="817200" lvl="1" indent="-457200">
              <a:buFont typeface="+mj-lt"/>
              <a:buAutoNum type="arabicPeriod"/>
            </a:pPr>
            <a:r>
              <a:rPr lang="en-US" altLang="ja-JP" dirty="0"/>
              <a:t>SRAM </a:t>
            </a:r>
            <a:r>
              <a:rPr lang="ja-JP" altLang="en-US" dirty="0"/>
              <a:t>と </a:t>
            </a:r>
            <a:r>
              <a:rPr kumimoji="1" lang="en-US" altLang="ja-JP" dirty="0"/>
              <a:t>DRAM</a:t>
            </a:r>
          </a:p>
          <a:p>
            <a:pPr marL="817200" lvl="1" indent="-457200">
              <a:buFont typeface="+mj-lt"/>
              <a:buAutoNum type="arabicPeriod"/>
            </a:pPr>
            <a:r>
              <a:rPr lang="ja-JP" altLang="en-US" dirty="0"/>
              <a:t>なぜメモリが存在するのか？</a:t>
            </a:r>
            <a:endParaRPr lang="en-US" altLang="ja-JP" dirty="0"/>
          </a:p>
        </p:txBody>
      </p:sp>
    </p:spTree>
    <p:extLst>
      <p:ext uri="{BB962C8B-B14F-4D97-AF65-F5344CB8AC3E}">
        <p14:creationId xmlns:p14="http://schemas.microsoft.com/office/powerpoint/2010/main" val="2208235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メモリの基本構造：セルを行列状に配置</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lvl="1"/>
            <a:r>
              <a:rPr kumimoji="1" lang="ja-JP" altLang="en-US" dirty="0"/>
              <a:t>セル：</a:t>
            </a:r>
            <a:endParaRPr kumimoji="1" lang="en-US" altLang="ja-JP" dirty="0"/>
          </a:p>
          <a:p>
            <a:pPr lvl="2"/>
            <a:r>
              <a:rPr kumimoji="1" lang="en-US" altLang="ja-JP" dirty="0"/>
              <a:t>1</a:t>
            </a:r>
            <a:r>
              <a:rPr kumimoji="1" lang="ja-JP" altLang="en-US" dirty="0"/>
              <a:t>ビットの情報を記憶</a:t>
            </a:r>
            <a:endParaRPr kumimoji="1" lang="en-US" altLang="ja-JP" dirty="0"/>
          </a:p>
          <a:p>
            <a:pPr lvl="1"/>
            <a:r>
              <a:rPr kumimoji="1" lang="ja-JP" altLang="en-US" dirty="0"/>
              <a:t>ビットライン：</a:t>
            </a:r>
            <a:endParaRPr kumimoji="1" lang="en-US" altLang="ja-JP" dirty="0"/>
          </a:p>
          <a:p>
            <a:pPr lvl="2"/>
            <a:r>
              <a:rPr kumimoji="1" lang="ja-JP" altLang="en-US" dirty="0"/>
              <a:t>列方向の配線</a:t>
            </a:r>
            <a:endParaRPr kumimoji="1" lang="en-US" altLang="ja-JP" dirty="0"/>
          </a:p>
          <a:p>
            <a:pPr lvl="1"/>
            <a:r>
              <a:rPr kumimoji="1" lang="ja-JP" altLang="en-US" dirty="0"/>
              <a:t>ワードライン</a:t>
            </a:r>
            <a:r>
              <a:rPr lang="ja-JP" altLang="en-US" dirty="0"/>
              <a:t>：</a:t>
            </a:r>
            <a:endParaRPr kumimoji="1" lang="en-US" altLang="ja-JP" dirty="0"/>
          </a:p>
          <a:p>
            <a:pPr lvl="2"/>
            <a:r>
              <a:rPr kumimoji="1" lang="ja-JP" altLang="en-US" dirty="0"/>
              <a:t>行方向の配線</a:t>
            </a:r>
            <a:endParaRPr kumimoji="1" lang="en-US" altLang="ja-JP" dirty="0"/>
          </a:p>
          <a:p>
            <a:pPr lvl="1"/>
            <a:r>
              <a:rPr kumimoji="1" lang="ja-JP" altLang="en-US" dirty="0"/>
              <a:t>デコーダ</a:t>
            </a:r>
            <a:r>
              <a:rPr lang="ja-JP" altLang="en-US" dirty="0"/>
              <a:t>：</a:t>
            </a:r>
            <a:endParaRPr kumimoji="1" lang="en-US" altLang="ja-JP" dirty="0"/>
          </a:p>
          <a:p>
            <a:pPr lvl="2"/>
            <a:r>
              <a:rPr kumimoji="1" lang="ja-JP" altLang="en-US" dirty="0"/>
              <a:t>アドレスをデコードしてワードラインをアサート</a:t>
            </a:r>
            <a:endParaRPr kumimoji="1" lang="en-US" altLang="ja-JP" dirty="0"/>
          </a:p>
          <a:p>
            <a:pPr lvl="1"/>
            <a:r>
              <a:rPr kumimoji="1" lang="ja-JP" altLang="en-US" dirty="0"/>
              <a:t>カラム・セレクタ</a:t>
            </a:r>
            <a:r>
              <a:rPr lang="ja-JP" altLang="en-US" dirty="0"/>
              <a:t>：</a:t>
            </a:r>
            <a:endParaRPr kumimoji="1" lang="en-US" altLang="ja-JP" dirty="0"/>
          </a:p>
          <a:p>
            <a:pPr lvl="2"/>
            <a:r>
              <a:rPr kumimoji="1" lang="ja-JP" altLang="en-US" dirty="0"/>
              <a:t>ビットライン出力から１つを選んで出力</a:t>
            </a: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602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メモリの読み出し操作</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marL="817200" lvl="1" indent="-457200">
              <a:buFont typeface="+mj-lt"/>
              <a:buAutoNum type="arabicPeriod"/>
            </a:pPr>
            <a:r>
              <a:rPr kumimoji="1" lang="ja-JP" altLang="en-US" dirty="0"/>
              <a:t>アドレスのデコード</a:t>
            </a:r>
            <a:endParaRPr kumimoji="1" lang="en-US" altLang="ja-JP" dirty="0"/>
          </a:p>
          <a:p>
            <a:pPr marL="817200" lvl="1" indent="-457200">
              <a:buFont typeface="+mj-lt"/>
              <a:buAutoNum type="arabicPeriod"/>
            </a:pPr>
            <a:r>
              <a:rPr kumimoji="1" lang="ja-JP" altLang="en-US" dirty="0"/>
              <a:t>ワードラインのアサート</a:t>
            </a:r>
            <a:br>
              <a:rPr kumimoji="1" lang="en-US" altLang="ja-JP" dirty="0"/>
            </a:br>
            <a:r>
              <a:rPr kumimoji="1" lang="ja-JP" altLang="en-US" dirty="0"/>
              <a:t>（行の指定）</a:t>
            </a:r>
            <a:endParaRPr kumimoji="1" lang="en-US" altLang="ja-JP" dirty="0"/>
          </a:p>
          <a:p>
            <a:pPr marL="817200" lvl="1" indent="-457200">
              <a:buFont typeface="+mj-lt"/>
              <a:buAutoNum type="arabicPeriod"/>
            </a:pPr>
            <a:r>
              <a:rPr kumimoji="1" lang="ja-JP" altLang="en-US" dirty="0"/>
              <a:t>ビットラインへの１行分のデータの読み出し</a:t>
            </a:r>
            <a:endParaRPr kumimoji="1" lang="en-US" altLang="ja-JP" dirty="0"/>
          </a:p>
          <a:p>
            <a:pPr marL="817200" lvl="1" indent="-457200">
              <a:buFont typeface="+mj-lt"/>
              <a:buAutoNum type="arabicPeriod"/>
            </a:pPr>
            <a:r>
              <a:rPr kumimoji="1" lang="ja-JP" altLang="en-US" dirty="0"/>
              <a:t>カラムセレクタによる</a:t>
            </a:r>
            <a:br>
              <a:rPr kumimoji="1" lang="en-US" altLang="ja-JP" dirty="0"/>
            </a:br>
            <a:r>
              <a:rPr kumimoji="1" lang="ja-JP" altLang="en-US" dirty="0"/>
              <a:t>目的のビットの選択</a:t>
            </a:r>
            <a:endParaRPr kumimoji="1" lang="en-US" altLang="ja-JP" dirty="0"/>
          </a:p>
          <a:p>
            <a:pPr marL="817200" lvl="1" indent="-457200">
              <a:buFont typeface="+mj-lt"/>
              <a:buAutoNum type="arabicPeriod"/>
            </a:pPr>
            <a:endParaRPr lang="en-US" altLang="ja-JP" dirty="0"/>
          </a:p>
          <a:p>
            <a:pPr lvl="1"/>
            <a:r>
              <a:rPr kumimoji="1" lang="ja-JP" altLang="en-US" dirty="0"/>
              <a:t>（書き込みはこれの逆を</a:t>
            </a:r>
            <a:br>
              <a:rPr kumimoji="1" lang="en-US" altLang="ja-JP" dirty="0"/>
            </a:br>
            <a:r>
              <a:rPr kumimoji="1" lang="ja-JP" altLang="en-US" dirty="0"/>
              <a:t>　行う</a:t>
            </a:r>
            <a:endParaRPr kumimoji="1" lang="en-US" altLang="ja-JP" dirty="0"/>
          </a:p>
          <a:p>
            <a:pPr lvl="1"/>
            <a:endParaRPr kumimoji="1" lang="ja-JP" altLang="en-US"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131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メモリの読み出し動作の例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要素数 </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16=</m:t>
                        </m:r>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4</m:t>
                        </m:r>
                      </m:sup>
                    </m:sSup>
                  </m:oMath>
                </a14:m>
                <a:endParaRPr kumimoji="1" lang="en-US" altLang="ja-JP" dirty="0"/>
              </a:p>
              <a:p>
                <a:pPr lvl="1"/>
                <a:r>
                  <a:rPr kumimoji="1" lang="ja-JP" altLang="en-US" dirty="0"/>
                  <a:t>アドレスは</a:t>
                </a:r>
                <a:r>
                  <a:rPr kumimoji="1" lang="en-US" altLang="ja-JP" dirty="0"/>
                  <a:t>4</a:t>
                </a:r>
                <a:r>
                  <a:rPr kumimoji="1" lang="ja-JP" altLang="en-US" dirty="0"/>
                  <a:t>ビット</a:t>
                </a:r>
                <a:endParaRPr kumimoji="1" lang="en-US" altLang="ja-JP" dirty="0"/>
              </a:p>
              <a:p>
                <a:pPr lvl="1"/>
                <a:r>
                  <a:rPr kumimoji="1" lang="ja-JP" altLang="en-US" dirty="0"/>
                  <a:t>各セルの右上の数字が</a:t>
                </a:r>
                <a:br>
                  <a:rPr kumimoji="1" lang="en-US" altLang="ja-JP" dirty="0"/>
                </a:br>
                <a:r>
                  <a:rPr kumimoji="1" lang="ja-JP" altLang="en-US" dirty="0"/>
                  <a:t>アドレス</a:t>
                </a:r>
                <a:endParaRPr kumimoji="1" lang="en-US" altLang="ja-JP" dirty="0"/>
              </a:p>
              <a:p>
                <a:r>
                  <a:rPr kumimoji="1" lang="ja-JP" altLang="en-US" dirty="0"/>
                  <a:t>このメモリの読み出し操作を例として説明</a:t>
                </a:r>
                <a:endParaRPr kumimoji="1" lang="en-US" altLang="ja-JP" dirty="0"/>
              </a:p>
              <a:p>
                <a:pPr lvl="1"/>
                <a:r>
                  <a:rPr kumimoji="1" lang="ja-JP" altLang="en-US" dirty="0"/>
                  <a:t>アドレス６のセルを</a:t>
                </a:r>
                <a:br>
                  <a:rPr kumimoji="1" lang="en-US" altLang="ja-JP" dirty="0"/>
                </a:br>
                <a:r>
                  <a:rPr kumimoji="1" lang="ja-JP" altLang="en-US" dirty="0"/>
                  <a:t>読み出す</a:t>
                </a:r>
                <a:endParaRPr kumimoji="1" lang="en-US" altLang="ja-JP" dirty="0"/>
              </a:p>
              <a:p>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022005" y="1088974"/>
                <a:ext cx="3870042" cy="5309752"/>
              </a:xfrm>
              <a:blipFill rotWithShape="0">
                <a:blip r:embed="rId2"/>
                <a:stretch>
                  <a:fillRect l="-1417" t="-344" r="-1417"/>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０</a:t>
            </a:r>
            <a:endParaRPr kumimoji="1" lang="ja-JP" altLang="en-US" b="1"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１</a:t>
            </a:r>
            <a:endParaRPr kumimoji="1" lang="ja-JP" altLang="en-US" b="1"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２</a:t>
            </a:r>
            <a:endParaRPr kumimoji="1" lang="ja-JP" altLang="en-US" b="1"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３</a:t>
            </a:r>
            <a:endParaRPr kumimoji="1" lang="ja-JP" altLang="en-US" b="1"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４</a:t>
            </a:r>
            <a:endParaRPr kumimoji="1" lang="ja-JP" altLang="en-US" b="1"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５</a:t>
            </a:r>
            <a:endParaRPr kumimoji="1" lang="ja-JP" altLang="en-US" b="1"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６</a:t>
            </a:r>
            <a:endParaRPr kumimoji="1" lang="ja-JP" altLang="en-US" b="1"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７</a:t>
            </a:r>
            <a:endParaRPr kumimoji="1" lang="ja-JP" altLang="en-US" b="1"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８</a:t>
            </a:r>
            <a:endParaRPr kumimoji="1" lang="ja-JP" altLang="en-US" b="1"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b="1"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１０</a:t>
            </a:r>
            <a:endParaRPr kumimoji="1" lang="ja-JP" altLang="en-US" b="1"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１１</a:t>
            </a:r>
            <a:endParaRPr kumimoji="1" lang="ja-JP" altLang="en-US" b="1"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１２</a:t>
            </a:r>
            <a:endParaRPr kumimoji="1" lang="ja-JP" altLang="en-US" b="1"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１３</a:t>
            </a:r>
            <a:endParaRPr kumimoji="1" lang="ja-JP" altLang="en-US" b="1"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１４</a:t>
            </a:r>
            <a:endParaRPr kumimoji="1" lang="ja-JP" altLang="en-US" b="1"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１５</a:t>
            </a:r>
            <a:endParaRPr kumimoji="1" lang="ja-JP" altLang="en-US" b="1" dirty="0">
              <a:solidFill>
                <a:schemeClr val="accent5"/>
              </a:solidFill>
              <a:latin typeface="Arial Narrow" pitchFamily="34" charset="0"/>
            </a:endParaRPr>
          </a:p>
        </p:txBody>
      </p:sp>
    </p:spTree>
    <p:extLst>
      <p:ext uri="{BB962C8B-B14F-4D97-AF65-F5344CB8AC3E}">
        <p14:creationId xmlns:p14="http://schemas.microsoft.com/office/powerpoint/2010/main" val="1059392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メモリの読み出し動作（２）</a:t>
            </a:r>
            <a:br>
              <a:rPr lang="en-US" altLang="ja-JP" dirty="0"/>
            </a:br>
            <a:r>
              <a:rPr lang="ja-JP" altLang="en-US" dirty="0"/>
              <a:t>ワードラインのアサート</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読み出す行に対応した</a:t>
            </a:r>
            <a:br>
              <a:rPr kumimoji="1" lang="en-US" altLang="ja-JP" dirty="0"/>
            </a:br>
            <a:r>
              <a:rPr kumimoji="1" lang="ja-JP" altLang="en-US" dirty="0"/>
              <a:t>ワードラインをアサート</a:t>
            </a:r>
            <a:endParaRPr kumimoji="1" lang="en-US" altLang="ja-JP" dirty="0"/>
          </a:p>
          <a:p>
            <a:pPr lvl="1"/>
            <a:r>
              <a:rPr lang="ja-JP" altLang="en-US" dirty="0"/>
              <a:t>先ほどのデコード結果を使う</a:t>
            </a:r>
            <a:br>
              <a:rPr lang="en-US" altLang="ja-JP" dirty="0"/>
            </a:br>
            <a:endParaRPr kumimoji="1" lang="en-US" altLang="ja-JP" dirty="0"/>
          </a:p>
          <a:p>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
        <p:nvSpPr>
          <p:cNvPr id="55" name="正方形/長方形 54"/>
          <p:cNvSpPr/>
          <p:nvPr/>
        </p:nvSpPr>
        <p:spPr>
          <a:xfrm>
            <a:off x="3761991" y="225898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assert</a:t>
            </a:r>
            <a:endParaRPr kumimoji="1" lang="ja-JP" altLang="en-US" sz="1600" dirty="0">
              <a:solidFill>
                <a:schemeClr val="accent6"/>
              </a:solidFill>
              <a:latin typeface="Arial Narrow" pitchFamily="34" charset="0"/>
            </a:endParaRPr>
          </a:p>
        </p:txBody>
      </p:sp>
    </p:spTree>
    <p:extLst>
      <p:ext uri="{BB962C8B-B14F-4D97-AF65-F5344CB8AC3E}">
        <p14:creationId xmlns:p14="http://schemas.microsoft.com/office/powerpoint/2010/main" val="116287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メモリの読み出し動作（３）</a:t>
            </a:r>
            <a:br>
              <a:rPr lang="en-US" altLang="ja-JP" dirty="0"/>
            </a:br>
            <a:r>
              <a:rPr lang="ja-JP" altLang="en-US" dirty="0"/>
              <a:t>ワード（１行分のデータ）の読み出し</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ワードラインがアサートされると，</a:t>
            </a:r>
            <a:br>
              <a:rPr kumimoji="1" lang="en-US" altLang="ja-JP" dirty="0"/>
            </a:br>
            <a:r>
              <a:rPr kumimoji="1" lang="ja-JP" altLang="en-US" dirty="0"/>
              <a:t>そこに接続されたセルがビットラインに自身の中身を流す</a:t>
            </a:r>
            <a:endParaRPr kumimoji="1" lang="en-US" altLang="ja-JP" dirty="0"/>
          </a:p>
          <a:p>
            <a:r>
              <a:rPr lang="ja-JP" altLang="en-US" dirty="0"/>
              <a:t>これにより，１行分のデータが読み出される</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cxnSp>
        <p:nvCxnSpPr>
          <p:cNvPr id="33" name="直線矢印コネクタ 32"/>
          <p:cNvCxnSpPr/>
          <p:nvPr/>
        </p:nvCxnSpPr>
        <p:spPr bwMode="auto">
          <a:xfrm flipH="1">
            <a:off x="1871970"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3" name="直線矢印コネクタ 62"/>
          <p:cNvCxnSpPr/>
          <p:nvPr/>
        </p:nvCxnSpPr>
        <p:spPr bwMode="auto">
          <a:xfrm flipH="1">
            <a:off x="2681979"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4" name="直線矢印コネクタ 63"/>
          <p:cNvCxnSpPr/>
          <p:nvPr/>
        </p:nvCxnSpPr>
        <p:spPr bwMode="auto">
          <a:xfrm flipH="1">
            <a:off x="3491988"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5" name="直線矢印コネクタ 64"/>
          <p:cNvCxnSpPr/>
          <p:nvPr/>
        </p:nvCxnSpPr>
        <p:spPr bwMode="auto">
          <a:xfrm flipH="1">
            <a:off x="4301997"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21657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メモリの読み出し動作（４）</a:t>
            </a:r>
            <a:br>
              <a:rPr lang="en-US" altLang="ja-JP" dirty="0"/>
            </a:br>
            <a:r>
              <a:rPr lang="ja-JP" altLang="en-US" dirty="0"/>
              <a:t>列の選択</a:t>
            </a:r>
            <a:endParaRPr kumimoji="1" lang="ja-JP" altLang="en-US" dirty="0"/>
          </a:p>
        </p:txBody>
      </p:sp>
      <p:sp>
        <p:nvSpPr>
          <p:cNvPr id="3" name="テキスト プレースホルダー 2"/>
          <p:cNvSpPr>
            <a:spLocks noGrp="1"/>
          </p:cNvSpPr>
          <p:nvPr>
            <p:ph type="body" sz="quarter" idx="10"/>
          </p:nvPr>
        </p:nvSpPr>
        <p:spPr>
          <a:xfrm>
            <a:off x="5022004" y="1088974"/>
            <a:ext cx="4050045" cy="5309752"/>
          </a:xfrm>
        </p:spPr>
        <p:txBody>
          <a:bodyPr anchor="t"/>
          <a:lstStyle/>
          <a:p>
            <a:r>
              <a:rPr kumimoji="1" lang="ja-JP" altLang="en-US" dirty="0"/>
              <a:t>読み出された１行分のデータから，最終的に必要な１ビットを選択</a:t>
            </a:r>
            <a:endParaRPr kumimoji="1" lang="en-US" altLang="ja-JP" dirty="0"/>
          </a:p>
          <a:p>
            <a:r>
              <a:rPr lang="ja-JP" altLang="en-US" dirty="0"/>
              <a:t>どの列を読むか決める</a:t>
            </a:r>
            <a:endParaRPr lang="en-US" altLang="ja-JP" dirty="0"/>
          </a:p>
          <a:p>
            <a:pPr lvl="1"/>
            <a:r>
              <a:rPr lang="ja-JP" altLang="en-US" dirty="0"/>
              <a:t>各列は４つセルがある</a:t>
            </a:r>
            <a:endParaRPr lang="en-US" altLang="ja-JP" dirty="0"/>
          </a:p>
          <a:p>
            <a:pPr lvl="1"/>
            <a:r>
              <a:rPr lang="ja-JP" altLang="en-US" dirty="0"/>
              <a:t>アドレスを４で割った余りの列が読むべき場所</a:t>
            </a:r>
            <a:endParaRPr lang="en-US" altLang="ja-JP" dirty="0"/>
          </a:p>
          <a:p>
            <a:pPr lvl="1"/>
            <a:r>
              <a:rPr lang="ja-JP" altLang="en-US" dirty="0"/>
              <a:t>６</a:t>
            </a:r>
            <a:r>
              <a:rPr lang="en-US" altLang="ja-JP" dirty="0"/>
              <a:t>=</a:t>
            </a:r>
            <a:r>
              <a:rPr lang="en-US" altLang="ja-JP" dirty="0">
                <a:solidFill>
                  <a:schemeClr val="tx1"/>
                </a:solidFill>
              </a:rPr>
              <a:t>01</a:t>
            </a:r>
            <a:r>
              <a:rPr lang="en-US" altLang="ja-JP" dirty="0">
                <a:solidFill>
                  <a:schemeClr val="accent5"/>
                </a:solidFill>
              </a:rPr>
              <a:t>10</a:t>
            </a:r>
            <a:r>
              <a:rPr lang="ja-JP" altLang="en-US" dirty="0"/>
              <a:t>（２進数）</a:t>
            </a:r>
            <a:endParaRPr lang="en-US" altLang="ja-JP" dirty="0"/>
          </a:p>
          <a:p>
            <a:r>
              <a:rPr lang="ja-JP" altLang="en-US" dirty="0"/>
              <a:t>カラム・セレクタにより</a:t>
            </a:r>
            <a:br>
              <a:rPr lang="en-US" altLang="ja-JP" dirty="0"/>
            </a:br>
            <a:r>
              <a:rPr lang="ja-JP" altLang="en-US" dirty="0"/>
              <a:t>ビットを選択する</a:t>
            </a:r>
            <a:endParaRPr lang="en-US" altLang="ja-JP" dirty="0"/>
          </a:p>
          <a:p>
            <a:pPr lvl="1"/>
            <a:r>
              <a:rPr lang="ja-JP" altLang="en-US" dirty="0"/>
              <a:t>読み出し幅によっては</a:t>
            </a:r>
            <a:br>
              <a:rPr lang="en-US" altLang="ja-JP" dirty="0"/>
            </a:br>
            <a:r>
              <a:rPr lang="ja-JP" altLang="en-US" dirty="0"/>
              <a:t>この部分がないこともある</a:t>
            </a:r>
            <a:endParaRPr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solidFill>
                  <a:schemeClr val="tx1"/>
                </a:solidFill>
                <a:latin typeface="Arial Narrow" pitchFamily="34" charset="0"/>
              </a:rPr>
              <a:t>0</a:t>
            </a:r>
            <a:endParaRPr kumimoji="1" lang="ja-JP" altLang="en-US" sz="1600" dirty="0">
              <a:solidFill>
                <a:schemeClr val="tx1"/>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tx1"/>
                </a:solidFill>
                <a:latin typeface="Arial Narrow" pitchFamily="34" charset="0"/>
              </a:rPr>
              <a:t>0</a:t>
            </a:r>
            <a:endParaRPr kumimoji="1" lang="ja-JP" altLang="en-US" sz="2400" b="1" dirty="0">
              <a:solidFill>
                <a:schemeClr val="tx1"/>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66" name="正方形/長方形 65"/>
          <p:cNvSpPr/>
          <p:nvPr/>
        </p:nvSpPr>
        <p:spPr>
          <a:xfrm>
            <a:off x="2951982" y="5499023"/>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Tree>
    <p:extLst>
      <p:ext uri="{BB962C8B-B14F-4D97-AF65-F5344CB8AC3E}">
        <p14:creationId xmlns:p14="http://schemas.microsoft.com/office/powerpoint/2010/main" val="3673660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Zen </a:t>
            </a:r>
            <a:r>
              <a:rPr lang="ja-JP" altLang="en-US" sz="2400" dirty="0"/>
              <a:t>という </a:t>
            </a:r>
            <a:r>
              <a:rPr lang="en-US" altLang="ja-JP" sz="2400" dirty="0"/>
              <a:t>CPU </a:t>
            </a:r>
            <a:r>
              <a:rPr lang="ja-JP" altLang="en-US" sz="2400" dirty="0"/>
              <a:t>のチップ写真</a:t>
            </a:r>
            <a:br>
              <a:rPr lang="en-US" altLang="ja-JP" sz="2400" dirty="0"/>
            </a:br>
            <a:r>
              <a:rPr lang="en-US" altLang="ja-JP" sz="1600" dirty="0" err="1"/>
              <a:t>Teja</a:t>
            </a:r>
            <a:r>
              <a:rPr lang="en-US" altLang="ja-JP" sz="1600" dirty="0"/>
              <a:t> Singh et al., Zen: An Energy-Efficient High-Performance ×86 Core </a:t>
            </a:r>
            <a:r>
              <a:rPr lang="ja-JP" altLang="en-US" sz="1600" dirty="0"/>
              <a:t>より</a:t>
            </a:r>
            <a:endParaRPr kumimoji="1" lang="ja-JP" altLang="en-US" sz="1600" dirty="0"/>
          </a:p>
        </p:txBody>
      </p:sp>
      <p:sp>
        <p:nvSpPr>
          <p:cNvPr id="3" name="テキスト プレースホルダー 2"/>
          <p:cNvSpPr>
            <a:spLocks noGrp="1"/>
          </p:cNvSpPr>
          <p:nvPr>
            <p:ph type="body" sz="quarter" idx="10"/>
          </p:nvPr>
        </p:nvSpPr>
        <p:spPr>
          <a:xfrm>
            <a:off x="521955" y="6129030"/>
            <a:ext cx="8280092" cy="449698"/>
          </a:xfrm>
        </p:spPr>
        <p:txBody>
          <a:bodyPr/>
          <a:lstStyle/>
          <a:p>
            <a:pPr lvl="1"/>
            <a:r>
              <a:rPr kumimoji="1" lang="ja-JP" altLang="en-US" dirty="0"/>
              <a:t>赤や紫の「田」の字の構造の部分が全部メモリ（</a:t>
            </a:r>
            <a:r>
              <a:rPr kumimoji="1" lang="en-US" altLang="ja-JP" dirty="0"/>
              <a:t>SRAM</a:t>
            </a:r>
            <a:r>
              <a:rPr kumimoji="1" lang="ja-JP" altLang="en-US" dirty="0"/>
              <a:t>）</a:t>
            </a:r>
            <a:endParaRPr kumimoji="1" lang="en-US" altLang="ja-JP" dirty="0"/>
          </a:p>
          <a:p>
            <a:pPr lvl="2"/>
            <a:r>
              <a:rPr kumimoji="1" lang="ja-JP" altLang="en-US" dirty="0"/>
              <a:t>レジスタやキャッシュ，各種テーブルなど</a:t>
            </a:r>
          </a:p>
        </p:txBody>
      </p:sp>
      <p:pic>
        <p:nvPicPr>
          <p:cNvPr id="5" name="図 4"/>
          <p:cNvPicPr>
            <a:picLocks noChangeAspect="1"/>
          </p:cNvPicPr>
          <p:nvPr/>
        </p:nvPicPr>
        <p:blipFill>
          <a:blip r:embed="rId2"/>
          <a:stretch>
            <a:fillRect/>
          </a:stretch>
        </p:blipFill>
        <p:spPr>
          <a:xfrm>
            <a:off x="1601967" y="1088974"/>
            <a:ext cx="6034158" cy="4785028"/>
          </a:xfrm>
          <a:prstGeom prst="rect">
            <a:avLst/>
          </a:prstGeom>
        </p:spPr>
      </p:pic>
    </p:spTree>
    <p:extLst>
      <p:ext uri="{BB962C8B-B14F-4D97-AF65-F5344CB8AC3E}">
        <p14:creationId xmlns:p14="http://schemas.microsoft.com/office/powerpoint/2010/main" val="353502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「田」の字の構造</a:t>
            </a:r>
          </a:p>
        </p:txBody>
      </p:sp>
      <p:sp>
        <p:nvSpPr>
          <p:cNvPr id="3" name="テキスト プレースホルダー 2"/>
          <p:cNvSpPr>
            <a:spLocks noGrp="1"/>
          </p:cNvSpPr>
          <p:nvPr>
            <p:ph type="body" sz="quarter" idx="10"/>
          </p:nvPr>
        </p:nvSpPr>
        <p:spPr>
          <a:xfrm>
            <a:off x="611956" y="5859027"/>
            <a:ext cx="8280092" cy="449698"/>
          </a:xfrm>
        </p:spPr>
        <p:txBody>
          <a:bodyPr/>
          <a:lstStyle/>
          <a:p>
            <a:r>
              <a:rPr lang="ja-JP" altLang="en-US" dirty="0"/>
              <a:t>「田」の字の構造になっているのは，</a:t>
            </a:r>
            <a:endParaRPr lang="en-US" altLang="ja-JP" dirty="0"/>
          </a:p>
          <a:p>
            <a:pPr lvl="1"/>
            <a:r>
              <a:rPr lang="ja-JP" altLang="en-US" dirty="0"/>
              <a:t>縦線がデコーダで左右に対してワードラインをアサート</a:t>
            </a:r>
            <a:endParaRPr lang="en-US" altLang="ja-JP" dirty="0"/>
          </a:p>
          <a:p>
            <a:pPr lvl="1"/>
            <a:r>
              <a:rPr lang="ja-JP" altLang="en-US" dirty="0"/>
              <a:t>横線でビットラインのデータを拾う</a:t>
            </a:r>
          </a:p>
        </p:txBody>
      </p:sp>
      <p:grpSp>
        <p:nvGrpSpPr>
          <p:cNvPr id="46" name="グループ化 45"/>
          <p:cNvGrpSpPr/>
          <p:nvPr/>
        </p:nvGrpSpPr>
        <p:grpSpPr>
          <a:xfrm>
            <a:off x="4572000" y="998973"/>
            <a:ext cx="1980000" cy="2070000"/>
            <a:chOff x="881959" y="1358983"/>
            <a:chExt cx="3960035" cy="4140037"/>
          </a:xfrm>
        </p:grpSpPr>
        <p:sp>
          <p:nvSpPr>
            <p:cNvPr id="34" name="正方形/長方形 3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5" name="正方形/長方形 3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6" name="正方形/長方形 3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7" name="正方形/長方形 3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8" name="正方形/長方形 3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9" name="正方形/長方形 3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0" name="正方形/長方形 3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1" name="正方形/長方形 4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2" name="正方形/長方形 4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3" name="正方形/長方形 4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4" name="正方形/長方形 4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5" name="正方形/長方形 4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2" name="正方形/長方形 31"/>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3" name="正方形/長方形 32"/>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1" name="正方形/長方形 30"/>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29" name="台形 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30" name="正方形/長方形 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47" name="グループ化 46"/>
          <p:cNvGrpSpPr/>
          <p:nvPr/>
        </p:nvGrpSpPr>
        <p:grpSpPr>
          <a:xfrm flipV="1">
            <a:off x="4572000" y="3068996"/>
            <a:ext cx="1980000" cy="2070023"/>
            <a:chOff x="881959" y="1358983"/>
            <a:chExt cx="3960035" cy="4140037"/>
          </a:xfrm>
        </p:grpSpPr>
        <p:sp>
          <p:nvSpPr>
            <p:cNvPr id="48" name="正方形/長方形 47"/>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9" name="正方形/長方形 48"/>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0" name="正方形/長方形 49"/>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1" name="正方形/長方形 50"/>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2" name="正方形/長方形 51"/>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3" name="正方形/長方形 52"/>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4" name="正方形/長方形 53"/>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5" name="正方形/長方形 54"/>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6" name="正方形/長方形 55"/>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7" name="正方形/長方形 56"/>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8" name="正方形/長方形 57"/>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9" name="正方形/長方形 58"/>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0" name="正方形/長方形 59"/>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1" name="正方形/長方形 60"/>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2" name="正方形/長方形 61"/>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3" name="正方形/長方形 62"/>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64" name="直線コネクタ 63"/>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65" name="直線コネクタ 64"/>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67" name="直線コネクタ 66"/>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68" name="直線コネクタ 67"/>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72" name="台形 71"/>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3" name="台形 72"/>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4" name="正方形/長方形 7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75" name="グループ化 74"/>
          <p:cNvGrpSpPr/>
          <p:nvPr/>
        </p:nvGrpSpPr>
        <p:grpSpPr>
          <a:xfrm flipH="1">
            <a:off x="2411976" y="998973"/>
            <a:ext cx="2070023" cy="2070000"/>
            <a:chOff x="881959" y="1358983"/>
            <a:chExt cx="3960035" cy="4140037"/>
          </a:xfrm>
        </p:grpSpPr>
        <p:sp>
          <p:nvSpPr>
            <p:cNvPr id="76" name="正方形/長方形 75"/>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7" name="正方形/長方形 76"/>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8" name="正方形/長方形 77"/>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9" name="正方形/長方形 78"/>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0" name="正方形/長方形 79"/>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1" name="正方形/長方形 80"/>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2" name="正方形/長方形 81"/>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3" name="正方形/長方形 82"/>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4" name="正方形/長方形 83"/>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5" name="正方形/長方形 84"/>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6" name="正方形/長方形 85"/>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7" name="正方形/長方形 86"/>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8" name="正方形/長方形 87"/>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9" name="正方形/長方形 88"/>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0" name="正方形/長方形 89"/>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1" name="正方形/長方形 90"/>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92" name="直線コネクタ 91"/>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0" name="台形 99"/>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1" name="台形 100"/>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2" name="正方形/長方形 101"/>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103" name="グループ化 102"/>
          <p:cNvGrpSpPr/>
          <p:nvPr/>
        </p:nvGrpSpPr>
        <p:grpSpPr>
          <a:xfrm flipH="1" flipV="1">
            <a:off x="2411976" y="3068995"/>
            <a:ext cx="2070023" cy="2070023"/>
            <a:chOff x="881959" y="1358983"/>
            <a:chExt cx="3960035" cy="4140037"/>
          </a:xfrm>
        </p:grpSpPr>
        <p:sp>
          <p:nvSpPr>
            <p:cNvPr id="104" name="正方形/長方形 10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5" name="正方形/長方形 10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6" name="正方形/長方形 10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7" name="正方形/長方形 10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8" name="正方形/長方形 10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9" name="正方形/長方形 10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0" name="正方形/長方形 10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1" name="正方形/長方形 11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2" name="正方形/長方形 11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3" name="正方形/長方形 11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4" name="正方形/長方形 11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5" name="正方形/長方形 11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6" name="正方形/長方形 115"/>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7" name="正方形/長方形 116"/>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8" name="正方形/長方形 117"/>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9" name="正方形/長方形 118"/>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120" name="直線コネクタ 119"/>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28" name="台形 1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30" name="正方形/長方形 1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spTree>
    <p:extLst>
      <p:ext uri="{BB962C8B-B14F-4D97-AF65-F5344CB8AC3E}">
        <p14:creationId xmlns:p14="http://schemas.microsoft.com/office/powerpoint/2010/main" val="3523808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b="1" dirty="0"/>
              <a:t>容量と速度</a:t>
            </a:r>
            <a:endParaRPr lang="en-US" altLang="ja-JP" b="1"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endParaRPr lang="en-US" altLang="ja-JP" dirty="0"/>
          </a:p>
          <a:p>
            <a:pPr marL="817200" lvl="1" indent="-457200">
              <a:buFont typeface="+mj-lt"/>
              <a:buAutoNum type="arabicPeriod"/>
            </a:pPr>
            <a:r>
              <a:rPr lang="ja-JP" altLang="en-US" dirty="0"/>
              <a:t>マルチポート・メモリ</a:t>
            </a:r>
            <a:endParaRPr lang="en-US" altLang="ja-JP" dirty="0"/>
          </a:p>
          <a:p>
            <a:pPr marL="817200" lvl="1" indent="-457200">
              <a:buFont typeface="+mj-lt"/>
              <a:buAutoNum type="arabicPeriod"/>
            </a:pPr>
            <a:r>
              <a:rPr lang="ja-JP" altLang="en-US" dirty="0"/>
              <a:t>メモリを対象にしたアタック</a:t>
            </a:r>
          </a:p>
        </p:txBody>
      </p:sp>
    </p:spTree>
    <p:extLst>
      <p:ext uri="{BB962C8B-B14F-4D97-AF65-F5344CB8AC3E}">
        <p14:creationId xmlns:p14="http://schemas.microsoft.com/office/powerpoint/2010/main" val="184134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2320511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mc:Choice xmlns:a14="http://schemas.microsoft.com/office/drawing/2010/main"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a:t>
                </a:r>
                <a:r>
                  <a:rPr lang="ja-JP" altLang="en-US" dirty="0">
                    <a:solidFill>
                      <a:schemeClr val="accent5"/>
                    </a:solidFill>
                  </a:rPr>
                  <a:t>外周部の信号線の長さ</a:t>
                </a:r>
                <a:r>
                  <a:rPr lang="ja-JP" altLang="en-US" dirty="0"/>
                  <a:t>がアクセス時間を決める</a:t>
                </a:r>
                <a:endParaRPr lang="en-US" altLang="ja-JP" dirty="0"/>
              </a:p>
              <a:p>
                <a:r>
                  <a:rPr kumimoji="1" lang="ja-JP" altLang="en-US" dirty="0"/>
                  <a:t>容量（セルの数）が一定の場合，正方形に近くするのが最も経路が短くなる</a:t>
                </a:r>
                <a:endParaRPr kumimoji="1" lang="en-US" altLang="ja-JP" dirty="0"/>
              </a:p>
              <a:p>
                <a:r>
                  <a:rPr lang="ja-JP" altLang="en-US" dirty="0">
                    <a:solidFill>
                      <a:schemeClr val="accent5"/>
                    </a:solidFill>
                  </a:rPr>
                  <a:t>メモリ容量 </a:t>
                </a:r>
                <a:r>
                  <a:rPr lang="en-US" altLang="ja-JP" dirty="0">
                    <a:solidFill>
                      <a:schemeClr val="accent5"/>
                    </a:solidFill>
                  </a:rPr>
                  <a:t>=</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m:rPr>
                            <m:nor/>
                          </m:rPr>
                          <a:rPr lang="en-US" altLang="ja-JP" dirty="0">
                            <a:solidFill>
                              <a:schemeClr val="accent5"/>
                            </a:solidFill>
                          </a:rPr>
                          <m:t> (</m:t>
                        </m:r>
                        <m:r>
                          <m:rPr>
                            <m:nor/>
                          </m:rPr>
                          <a:rPr lang="ja-JP" altLang="en-US" dirty="0">
                            <a:solidFill>
                              <a:schemeClr val="accent5"/>
                            </a:solidFill>
                          </a:rPr>
                          <m:t>外周部の長さ</m:t>
                        </m:r>
                        <m:r>
                          <a:rPr lang="en-US" altLang="ja-JP" i="1" dirty="0">
                            <a:solidFill>
                              <a:schemeClr val="accent5"/>
                            </a:solidFill>
                            <a:latin typeface="Cambria Math" panose="02040503050406030204" pitchFamily="18" charset="0"/>
                          </a:rPr>
                          <m:t>)</m:t>
                        </m:r>
                      </m:e>
                      <m:sup>
                        <m:r>
                          <a:rPr lang="en-US" altLang="ja-JP" i="1" dirty="0">
                            <a:solidFill>
                              <a:schemeClr val="accent5"/>
                            </a:solidFill>
                            <a:latin typeface="Cambria Math" panose="02040503050406030204" pitchFamily="18" charset="0"/>
                          </a:rPr>
                          <m:t>2</m:t>
                        </m:r>
                      </m:sup>
                    </m:sSup>
                  </m:oMath>
                </a14:m>
                <a:endParaRPr kumimoji="1" lang="en-US" altLang="ja-JP" dirty="0"/>
              </a:p>
            </p:txBody>
          </p:sp>
        </mc:Choice>
        <mc:Fallback>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a:blip r:embed="rId2"/>
                <a:stretch>
                  <a:fillRect l="-1523" t="-350" r="-1692"/>
                </a:stretch>
              </a:blipFill>
            </p:spPr>
            <p:txBody>
              <a:bodyPr/>
              <a:lstStyle/>
              <a:p>
                <a:r>
                  <a:rPr 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11074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アクセス時間は容量に直接は比例しない</a:t>
            </a:r>
            <a:br>
              <a:rPr kumimoji="1" lang="en-US" altLang="ja-JP" dirty="0"/>
            </a:br>
            <a:r>
              <a:rPr kumimoji="1" lang="ja-JP" altLang="en-US" sz="2000" dirty="0"/>
              <a:t>（容量の平方根ぐらいに比例</a:t>
            </a:r>
            <a:endParaRPr kumimoji="1" lang="ja-JP" altLang="en-US" dirty="0"/>
          </a:p>
        </p:txBody>
      </p:sp>
      <mc:AlternateContent xmlns:mc="http://schemas.openxmlformats.org/markup-compatibility/2006">
        <mc:Choice xmlns:a14="http://schemas.microsoft.com/office/drawing/2010/main" Requires="a14">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a:p>
                <a:pPr lvl="1"/>
                <a:r>
                  <a:rPr kumimoji="1" lang="ja-JP" altLang="en-US" dirty="0"/>
                  <a:t>メモリ容量 </a:t>
                </a:r>
                <a:r>
                  <a:rPr kumimoji="1" lang="en-US" altLang="ja-JP" dirty="0"/>
                  <a:t>=</a:t>
                </a:r>
                <a14:m>
                  <m:oMath xmlns:m="http://schemas.openxmlformats.org/officeDocument/2006/math">
                    <m:sSup>
                      <m:sSupPr>
                        <m:ctrlPr>
                          <a:rPr kumimoji="1" lang="en-US" altLang="ja-JP" b="0" i="1" dirty="0" smtClean="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kumimoji="1" lang="en-US" altLang="ja-JP" i="1" dirty="0" smtClean="0">
                            <a:latin typeface="Cambria Math" panose="02040503050406030204" pitchFamily="18" charset="0"/>
                          </a:rPr>
                          <m:t>2</m:t>
                        </m:r>
                      </m:sup>
                    </m:sSup>
                  </m:oMath>
                </a14:m>
                <a:endParaRPr kumimoji="1" lang="en-US" altLang="ja-JP" dirty="0"/>
              </a:p>
              <a:p>
                <a:pPr lvl="1"/>
                <a:r>
                  <a:rPr kumimoji="1" lang="ja-JP" altLang="en-US" dirty="0"/>
                  <a:t>アクセス時間は，容量に対して線形には伸びない</a:t>
                </a:r>
              </a:p>
            </p:txBody>
          </p:sp>
        </mc:Choice>
        <mc:Fallback>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959017"/>
                <a:ext cx="8280092" cy="1349708"/>
              </a:xfrm>
              <a:blipFill>
                <a:blip r:embed="rId2"/>
                <a:stretch>
                  <a:fillRect l="-662" b="-5856"/>
                </a:stretch>
              </a:blipFill>
            </p:spPr>
            <p:txBody>
              <a:bodyPr/>
              <a:lstStyle/>
              <a:p>
                <a:r>
                  <a:rPr lang="en-US">
                    <a:noFill/>
                  </a:rPr>
                  <a:t> </a:t>
                </a:r>
              </a:p>
            </p:txBody>
          </p:sp>
        </mc:Fallback>
      </mc:AlternateContent>
      <p:sp>
        <p:nvSpPr>
          <p:cNvPr id="4" name="下矢印 3"/>
          <p:cNvSpPr/>
          <p:nvPr/>
        </p:nvSpPr>
        <p:spPr bwMode="auto">
          <a:xfrm>
            <a:off x="3761991" y="2348987"/>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2861981" y="2798993"/>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メインメモリ：</a:t>
            </a:r>
            <a:r>
              <a:rPr kumimoji="1" lang="en-US" altLang="ja-JP" sz="1600" b="1" dirty="0">
                <a:solidFill>
                  <a:schemeClr val="tx1">
                    <a:lumMod val="75000"/>
                    <a:lumOff val="25000"/>
                  </a:schemeClr>
                </a:solidFill>
                <a:latin typeface="+mn-ea"/>
              </a:rPr>
              <a:t>32GB</a:t>
            </a:r>
            <a:endParaRPr kumimoji="1" lang="ja-JP" altLang="en-US" sz="1600" b="1" dirty="0">
              <a:solidFill>
                <a:schemeClr val="tx1">
                  <a:lumMod val="75000"/>
                  <a:lumOff val="25000"/>
                </a:schemeClr>
              </a:solidFill>
              <a:latin typeface="+mn-ea"/>
            </a:endParaRPr>
          </a:p>
        </p:txBody>
      </p:sp>
      <p:sp>
        <p:nvSpPr>
          <p:cNvPr id="6" name="角丸四角形 5"/>
          <p:cNvSpPr/>
          <p:nvPr/>
        </p:nvSpPr>
        <p:spPr bwMode="auto">
          <a:xfrm>
            <a:off x="3221985" y="1718981"/>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内：</a:t>
            </a: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p:cNvSpPr/>
          <p:nvPr/>
        </p:nvSpPr>
        <p:spPr>
          <a:xfrm>
            <a:off x="5292008" y="1808982"/>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292008" y="2978995"/>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数百</a:t>
            </a:r>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26726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272020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メモリの速度と容量のまとめ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pPr lvl="1"/>
            <a:r>
              <a:rPr kumimoji="1" lang="ja-JP" altLang="en-US" dirty="0"/>
              <a:t>容量を大きくすると，その分メモリ内の信号線が伸びる</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319745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b="1" dirty="0"/>
              <a:t>メモリの詳細</a:t>
            </a:r>
            <a:endParaRPr lang="en-US" altLang="ja-JP" b="1"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p>
        </p:txBody>
      </p:sp>
    </p:spTree>
    <p:extLst>
      <p:ext uri="{BB962C8B-B14F-4D97-AF65-F5344CB8AC3E}">
        <p14:creationId xmlns:p14="http://schemas.microsoft.com/office/powerpoint/2010/main" val="3328641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メモリのバリエーション</a:t>
            </a:r>
          </a:p>
        </p:txBody>
      </p:sp>
      <p:sp>
        <p:nvSpPr>
          <p:cNvPr id="3" name="テキスト プレースホルダー 2"/>
          <p:cNvSpPr>
            <a:spLocks noGrp="1"/>
          </p:cNvSpPr>
          <p:nvPr>
            <p:ph type="body" sz="quarter" idx="10"/>
          </p:nvPr>
        </p:nvSpPr>
        <p:spPr/>
        <p:txBody>
          <a:bodyPr/>
          <a:lstStyle/>
          <a:p>
            <a:r>
              <a:rPr kumimoji="1" lang="ja-JP" altLang="en-US" dirty="0"/>
              <a:t>メモリは基本的にはみな同じ構造を取る</a:t>
            </a:r>
            <a:endParaRPr kumimoji="1" lang="en-US" altLang="ja-JP" dirty="0"/>
          </a:p>
          <a:p>
            <a:pPr lvl="1"/>
            <a:r>
              <a:rPr kumimoji="1" lang="ja-JP" altLang="en-US" dirty="0"/>
              <a:t>情報を記憶するセルの中身が方式ごとに異なる</a:t>
            </a:r>
            <a:endParaRPr kumimoji="1" lang="en-US" altLang="ja-JP" dirty="0"/>
          </a:p>
          <a:p>
            <a:r>
              <a:rPr lang="en-US" altLang="ja-JP" dirty="0"/>
              <a:t>SRAM </a:t>
            </a:r>
            <a:r>
              <a:rPr lang="ja-JP" altLang="en-US" dirty="0"/>
              <a:t>と </a:t>
            </a:r>
            <a:r>
              <a:rPr lang="en-US" altLang="ja-JP" dirty="0"/>
              <a:t>DRAM </a:t>
            </a:r>
            <a:r>
              <a:rPr lang="ja-JP" altLang="en-US" dirty="0"/>
              <a:t>を簡単に紹介</a:t>
            </a:r>
            <a:endParaRPr lang="en-US" altLang="ja-JP" dirty="0"/>
          </a:p>
          <a:p>
            <a:pPr lvl="1"/>
            <a:r>
              <a:rPr kumimoji="1" lang="ja-JP" altLang="en-US" dirty="0"/>
              <a:t>現代のコンピュータはおおよそこの２種類で作られている</a:t>
            </a:r>
            <a:endParaRPr kumimoji="1" lang="en-US" altLang="ja-JP" dirty="0"/>
          </a:p>
          <a:p>
            <a:pPr lvl="1"/>
            <a:r>
              <a:rPr kumimoji="1" lang="ja-JP" altLang="en-US" dirty="0">
                <a:solidFill>
                  <a:schemeClr val="accent5"/>
                </a:solidFill>
              </a:rPr>
              <a:t>この講義的には性質の大ざっぱな違いがわかっていればよい</a:t>
            </a:r>
            <a:endParaRPr kumimoji="1" lang="en-US" altLang="ja-JP" dirty="0">
              <a:solidFill>
                <a:schemeClr val="accent5"/>
              </a:solidFill>
            </a:endParaRPr>
          </a:p>
          <a:p>
            <a:pPr lvl="1"/>
            <a:r>
              <a:rPr kumimoji="1" lang="ja-JP" altLang="en-US" dirty="0">
                <a:solidFill>
                  <a:schemeClr val="accent5"/>
                </a:solidFill>
              </a:rPr>
              <a:t>（細かい動作まではあまりわかってなくても良い</a:t>
            </a:r>
          </a:p>
        </p:txBody>
      </p:sp>
    </p:spTree>
    <p:extLst>
      <p:ext uri="{BB962C8B-B14F-4D97-AF65-F5344CB8AC3E}">
        <p14:creationId xmlns:p14="http://schemas.microsoft.com/office/powerpoint/2010/main" val="3880532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 Random Access Memory (SRAM)</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セルにインバータ（</a:t>
            </a:r>
            <a:r>
              <a:rPr kumimoji="1" lang="en-US" altLang="ja-JP" dirty="0"/>
              <a:t>NOT </a:t>
            </a:r>
            <a:r>
              <a:rPr kumimoji="1" lang="ja-JP" altLang="en-US" dirty="0"/>
              <a:t>ゲート）のループを使った方式</a:t>
            </a:r>
            <a:endParaRPr kumimoji="1" lang="en-US" altLang="ja-JP" dirty="0"/>
          </a:p>
          <a:p>
            <a:r>
              <a:rPr kumimoji="1" lang="en-US" altLang="ja-JP" dirty="0"/>
              <a:t>Static</a:t>
            </a:r>
            <a:r>
              <a:rPr lang="ja-JP" altLang="en-US" dirty="0"/>
              <a:t> とはどう言う意味か？</a:t>
            </a:r>
            <a:endParaRPr kumimoji="1" lang="en-US" altLang="ja-JP" dirty="0"/>
          </a:p>
          <a:p>
            <a:pPr lvl="1"/>
            <a:r>
              <a:rPr lang="ja-JP" altLang="en-US" dirty="0"/>
              <a:t>動作が静的（何もしなければ電流をほとんど消費しない）</a:t>
            </a:r>
            <a:endParaRPr lang="en-US" altLang="ja-JP" dirty="0"/>
          </a:p>
          <a:p>
            <a:pPr lvl="1"/>
            <a:r>
              <a:rPr kumimoji="1" lang="ja-JP" altLang="en-US" dirty="0"/>
              <a:t>電源を入れている限りは内容が消えない</a:t>
            </a:r>
            <a:endParaRPr kumimoji="1" lang="en-US" altLang="ja-JP" dirty="0"/>
          </a:p>
          <a:p>
            <a:r>
              <a:rPr kumimoji="1" lang="ja-JP" altLang="en-US" dirty="0"/>
              <a:t>一般的にはメモリの中で最も高速</a:t>
            </a:r>
            <a:endParaRPr kumimoji="1" lang="en-US" altLang="ja-JP" dirty="0"/>
          </a:p>
          <a:p>
            <a:pPr lvl="1"/>
            <a:r>
              <a:rPr kumimoji="1" lang="en-US" altLang="ja-JP" dirty="0"/>
              <a:t>CPU </a:t>
            </a:r>
            <a:r>
              <a:rPr kumimoji="1" lang="ja-JP" altLang="en-US" dirty="0"/>
              <a:t>内の論理回路と同じトランジスタを使って作るから</a:t>
            </a:r>
            <a:endParaRPr kumimoji="1" lang="en-US" altLang="ja-JP" dirty="0"/>
          </a:p>
          <a:p>
            <a:pPr lvl="1"/>
            <a:r>
              <a:rPr kumimoji="1" lang="ja-JP" altLang="en-US" dirty="0"/>
              <a:t>レジスタなどは </a:t>
            </a:r>
            <a:r>
              <a:rPr kumimoji="1" lang="en-US" altLang="ja-JP" dirty="0"/>
              <a:t>SRAM </a:t>
            </a:r>
            <a:r>
              <a:rPr kumimoji="1" lang="ja-JP" altLang="en-US" dirty="0"/>
              <a:t>で作られている</a:t>
            </a:r>
          </a:p>
        </p:txBody>
      </p:sp>
    </p:spTree>
    <p:extLst>
      <p:ext uri="{BB962C8B-B14F-4D97-AF65-F5344CB8AC3E}">
        <p14:creationId xmlns:p14="http://schemas.microsoft.com/office/powerpoint/2010/main" val="207723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r>
              <a:rPr kumimoji="1" lang="ja-JP" altLang="en-US" dirty="0"/>
              <a:t>インバータのループに</a:t>
            </a:r>
            <a:r>
              <a:rPr lang="ja-JP" altLang="en-US" dirty="0"/>
              <a:t>より </a:t>
            </a:r>
            <a:r>
              <a:rPr lang="en-US" altLang="ja-JP" dirty="0"/>
              <a:t>1</a:t>
            </a:r>
            <a:r>
              <a:rPr lang="ja-JP" altLang="en-US" dirty="0"/>
              <a:t> </a:t>
            </a:r>
            <a:r>
              <a:rPr lang="en-US" altLang="ja-JP" dirty="0"/>
              <a:t>bit </a:t>
            </a:r>
            <a:r>
              <a:rPr lang="ja-JP" altLang="en-US" dirty="0"/>
              <a:t>を記録</a:t>
            </a:r>
            <a:endParaRPr lang="en-US" altLang="ja-JP" dirty="0"/>
          </a:p>
          <a:p>
            <a:pPr lvl="1"/>
            <a:r>
              <a:rPr kumimoji="1" lang="ja-JP" altLang="en-US" dirty="0"/>
              <a:t>ループの左右が </a:t>
            </a:r>
            <a:r>
              <a:rPr kumimoji="1" lang="en-US" altLang="ja-JP" dirty="0"/>
              <a:t>[1:0] </a:t>
            </a:r>
            <a:r>
              <a:rPr kumimoji="1" lang="ja-JP" altLang="en-US" dirty="0"/>
              <a:t>あるいは </a:t>
            </a:r>
            <a:r>
              <a:rPr kumimoji="1" lang="en-US" altLang="ja-JP" dirty="0"/>
              <a:t>[0:1] </a:t>
            </a:r>
            <a:r>
              <a:rPr kumimoji="1" lang="ja-JP" altLang="en-US" dirty="0"/>
              <a:t>の２つの定常状態を持つ</a:t>
            </a:r>
            <a:endParaRPr kumimoji="1" lang="en-US" altLang="ja-JP" dirty="0"/>
          </a:p>
          <a:p>
            <a:r>
              <a:rPr kumimoji="1" lang="en-US" altLang="ja-JP" dirty="0"/>
              <a:t>D-FF </a:t>
            </a:r>
            <a:r>
              <a:rPr kumimoji="1" lang="ja-JP" altLang="en-US" dirty="0"/>
              <a:t>とかと同じ原理</a:t>
            </a:r>
            <a:endParaRPr kumimoji="1" lang="en-US" altLang="ja-JP" dirty="0"/>
          </a:p>
          <a:p>
            <a:pPr lvl="1"/>
            <a:r>
              <a:rPr kumimoji="1" lang="ja-JP" altLang="en-US" dirty="0"/>
              <a:t>ただし，クロックに同期させるための仕組みがない分単純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01737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431954" y="4059007"/>
            <a:ext cx="8460094" cy="2249718"/>
          </a:xfrm>
        </p:spPr>
        <p:txBody>
          <a:bodyPr/>
          <a:lstStyle/>
          <a:p>
            <a:pPr marL="817200" lvl="1" indent="-457200">
              <a:buFont typeface="+mj-lt"/>
              <a:buAutoNum type="arabicPeriod"/>
            </a:pPr>
            <a:r>
              <a:rPr lang="ja-JP" altLang="en-US" dirty="0"/>
              <a:t>読み出す行のワードラインが高電位（</a:t>
            </a:r>
            <a:r>
              <a:rPr lang="en-US" altLang="ja-JP" dirty="0"/>
              <a:t>1</a:t>
            </a:r>
            <a:r>
              <a:rPr lang="ja-JP" altLang="en-US" dirty="0"/>
              <a:t>）に</a:t>
            </a:r>
            <a:endParaRPr lang="en-US" altLang="ja-JP" dirty="0"/>
          </a:p>
          <a:p>
            <a:pPr marL="817200" lvl="1" indent="-457200">
              <a:buFont typeface="+mj-lt"/>
              <a:buAutoNum type="arabicPeriod"/>
            </a:pPr>
            <a:r>
              <a:rPr lang="ja-JP" altLang="en-US" dirty="0"/>
              <a:t>その行の </a:t>
            </a:r>
            <a:r>
              <a:rPr lang="en-US" altLang="ja-JP" dirty="0"/>
              <a:t>NMOS </a:t>
            </a:r>
            <a:r>
              <a:rPr lang="ja-JP" altLang="en-US" dirty="0"/>
              <a:t>が </a:t>
            </a:r>
            <a:r>
              <a:rPr lang="en-US" altLang="ja-JP" dirty="0"/>
              <a:t>ON </a:t>
            </a:r>
            <a:r>
              <a:rPr lang="ja-JP" altLang="en-US" dirty="0"/>
              <a:t>になりビットラインとインバータが接続</a:t>
            </a:r>
            <a:endParaRPr lang="en-US" altLang="ja-JP" dirty="0"/>
          </a:p>
          <a:p>
            <a:pPr marL="817200" lvl="1" indent="-457200">
              <a:buFont typeface="+mj-lt"/>
              <a:buAutoNum type="arabicPeriod"/>
            </a:pPr>
            <a:r>
              <a:rPr lang="ja-JP" altLang="en-US" dirty="0"/>
              <a:t>ビットラインを通じてセルの内容が伝えられる</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
        <p:nvSpPr>
          <p:cNvPr id="4" name="正方形/長方形 3">
            <a:extLst>
              <a:ext uri="{FF2B5EF4-FFF2-40B4-BE49-F238E27FC236}">
                <a16:creationId xmlns:a16="http://schemas.microsoft.com/office/drawing/2014/main" id="{510D2009-9B1B-79E2-5B24-41BD8A13DB9F}"/>
              </a:ext>
            </a:extLst>
          </p:cNvPr>
          <p:cNvSpPr/>
          <p:nvPr/>
        </p:nvSpPr>
        <p:spPr>
          <a:xfrm>
            <a:off x="2591978"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cxnSp>
        <p:nvCxnSpPr>
          <p:cNvPr id="7" name="直線コネクタ 6">
            <a:extLst>
              <a:ext uri="{FF2B5EF4-FFF2-40B4-BE49-F238E27FC236}">
                <a16:creationId xmlns:a16="http://schemas.microsoft.com/office/drawing/2014/main" id="{6C636806-429D-C3C0-18FC-8EBF4B4680C9}"/>
              </a:ext>
            </a:extLst>
          </p:cNvPr>
          <p:cNvCxnSpPr>
            <a:cxnSpLocks/>
          </p:cNvCxnSpPr>
          <p:nvPr/>
        </p:nvCxnSpPr>
        <p:spPr>
          <a:xfrm flipV="1">
            <a:off x="6012016" y="144897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4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Dynamic Random Access Memory (DRAM)</a:t>
            </a:r>
            <a:endParaRPr kumimoji="1" lang="ja-JP" altLang="en-US" dirty="0"/>
          </a:p>
        </p:txBody>
      </p:sp>
      <p:sp>
        <p:nvSpPr>
          <p:cNvPr id="3" name="テキスト プレースホルダー 2"/>
          <p:cNvSpPr>
            <a:spLocks noGrp="1"/>
          </p:cNvSpPr>
          <p:nvPr>
            <p:ph type="body" sz="quarter" idx="10"/>
          </p:nvPr>
        </p:nvSpPr>
        <p:spPr>
          <a:xfrm>
            <a:off x="701956" y="1088974"/>
            <a:ext cx="8190091" cy="5219751"/>
          </a:xfrm>
        </p:spPr>
        <p:txBody>
          <a:bodyPr/>
          <a:lstStyle/>
          <a:p>
            <a:r>
              <a:rPr lang="ja-JP" altLang="en-US" dirty="0"/>
              <a:t>セルにコンデンサを使った方式</a:t>
            </a:r>
            <a:endParaRPr lang="en-US" altLang="ja-JP" dirty="0"/>
          </a:p>
          <a:p>
            <a:r>
              <a:rPr lang="en-US" altLang="ja-JP" dirty="0"/>
              <a:t>Dynamic</a:t>
            </a:r>
            <a:r>
              <a:rPr lang="ja-JP" altLang="en-US" dirty="0"/>
              <a:t> とはどう言う意味か？</a:t>
            </a:r>
            <a:endParaRPr kumimoji="1" lang="en-US" altLang="ja-JP" dirty="0"/>
          </a:p>
          <a:p>
            <a:pPr lvl="1"/>
            <a:r>
              <a:rPr lang="ja-JP" altLang="en-US" dirty="0"/>
              <a:t>動作が動的：電荷がもれて記憶が消えていく</a:t>
            </a:r>
            <a:endParaRPr kumimoji="1" lang="en-US" altLang="ja-JP" dirty="0"/>
          </a:p>
          <a:p>
            <a:r>
              <a:rPr kumimoji="1" lang="ja-JP" altLang="en-US" dirty="0"/>
              <a:t>速度は遅いが，セルを小さく作れるので容量が稼げる</a:t>
            </a:r>
            <a:endParaRPr kumimoji="1" lang="en-US" altLang="ja-JP" dirty="0"/>
          </a:p>
          <a:p>
            <a:pPr lvl="1"/>
            <a:r>
              <a:rPr kumimoji="1" lang="ja-JP" altLang="en-US" dirty="0"/>
              <a:t>メイン・メモリは </a:t>
            </a:r>
            <a:r>
              <a:rPr kumimoji="1" lang="en-US" altLang="ja-JP" dirty="0"/>
              <a:t>DRAM </a:t>
            </a:r>
            <a:r>
              <a:rPr kumimoji="1" lang="ja-JP" altLang="en-US" dirty="0" err="1"/>
              <a:t>で</a:t>
            </a:r>
            <a:r>
              <a:rPr kumimoji="1" lang="ja-JP" altLang="en-US" dirty="0"/>
              <a:t>出来ているのが普通</a:t>
            </a:r>
            <a:endParaRPr kumimoji="1" lang="en-US" altLang="ja-JP" dirty="0"/>
          </a:p>
        </p:txBody>
      </p:sp>
    </p:spTree>
    <p:extLst>
      <p:ext uri="{BB962C8B-B14F-4D97-AF65-F5344CB8AC3E}">
        <p14:creationId xmlns:p14="http://schemas.microsoft.com/office/powerpoint/2010/main" val="105414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のセル</a:t>
            </a:r>
          </a:p>
        </p:txBody>
      </p:sp>
      <p:sp>
        <p:nvSpPr>
          <p:cNvPr id="3" name="テキスト プレースホルダー 2"/>
          <p:cNvSpPr>
            <a:spLocks noGrp="1"/>
          </p:cNvSpPr>
          <p:nvPr>
            <p:ph type="body" sz="quarter" idx="10"/>
          </p:nvPr>
        </p:nvSpPr>
        <p:spPr>
          <a:xfrm>
            <a:off x="611956" y="4329010"/>
            <a:ext cx="8280092" cy="1979715"/>
          </a:xfrm>
        </p:spPr>
        <p:txBody>
          <a:bodyPr/>
          <a:lstStyle/>
          <a:p>
            <a:r>
              <a:rPr lang="ja-JP" altLang="en-US" dirty="0"/>
              <a:t>セルをコンデンサによって構成</a:t>
            </a:r>
            <a:endParaRPr lang="en-US" altLang="ja-JP" dirty="0"/>
          </a:p>
          <a:p>
            <a:pPr lvl="1"/>
            <a:r>
              <a:rPr lang="ja-JP" altLang="en-US" dirty="0"/>
              <a:t>電荷がたまっていれば１，そうでなければ０</a:t>
            </a:r>
            <a:endParaRPr lang="en-US" altLang="ja-JP" dirty="0"/>
          </a:p>
          <a:p>
            <a:pPr lvl="1"/>
            <a:r>
              <a:rPr lang="ja-JP" altLang="en-US" dirty="0"/>
              <a:t>時間が経つと自然に電荷が抜けてデータが消える</a:t>
            </a:r>
            <a:endParaRPr lang="en-US" altLang="ja-JP" dirty="0"/>
          </a:p>
          <a:p>
            <a:r>
              <a:rPr lang="ja-JP" altLang="en-US" dirty="0"/>
              <a:t>電荷を維持するため，定期的にリフレッシュと呼ばれる操作を行う</a:t>
            </a:r>
            <a:endParaRPr lang="en-US" altLang="ja-JP" dirty="0"/>
          </a:p>
          <a:p>
            <a:pPr lvl="1"/>
            <a:r>
              <a:rPr lang="ja-JP" altLang="en-US" dirty="0"/>
              <a:t>具体的には，一回読んで同じデータを書き戻す</a:t>
            </a:r>
            <a:endParaRPr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799414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pPr marL="817200" lvl="1" indent="-457200">
              <a:buFont typeface="+mj-lt"/>
              <a:buAutoNum type="arabicPeriod"/>
            </a:pPr>
            <a:r>
              <a:rPr kumimoji="1" lang="ja-JP" altLang="en-US" dirty="0"/>
              <a:t>ビットラインに電荷をプリチャージ</a:t>
            </a:r>
            <a:endParaRPr kumimoji="1" lang="en-US" altLang="ja-JP" dirty="0"/>
          </a:p>
          <a:p>
            <a:pPr lvl="2"/>
            <a:r>
              <a:rPr kumimoji="1" lang="ja-JP" altLang="en-US" dirty="0"/>
              <a:t>ビットライン全体を一種のコンデンサだと思う</a:t>
            </a:r>
            <a:endParaRPr kumimoji="1" lang="en-US" altLang="ja-JP" dirty="0"/>
          </a:p>
          <a:p>
            <a:pPr lvl="2"/>
            <a:r>
              <a:rPr kumimoji="1" lang="ja-JP" altLang="en-US" dirty="0"/>
              <a:t>高電位にして電荷を信号線にためる</a:t>
            </a:r>
            <a:endParaRPr kumimoji="1" lang="en-US" altLang="ja-JP" dirty="0"/>
          </a:p>
          <a:p>
            <a:pPr marL="817200" lvl="1" indent="-457200">
              <a:buFont typeface="+mj-lt"/>
              <a:buAutoNum type="arabicPeriod"/>
            </a:pPr>
            <a:r>
              <a:rPr kumimoji="1" lang="ja-JP" altLang="en-US" dirty="0"/>
              <a:t>読み出す行のワードラインを高電位に</a:t>
            </a:r>
            <a:endParaRPr kumimoji="1" lang="en-US" altLang="ja-JP" dirty="0"/>
          </a:p>
          <a:p>
            <a:pPr lvl="2"/>
            <a:r>
              <a:rPr kumimoji="1" lang="en-US" altLang="ja-JP" dirty="0"/>
              <a:t>NMOS </a:t>
            </a:r>
            <a:r>
              <a:rPr kumimoji="1" lang="ja-JP" altLang="en-US" dirty="0"/>
              <a:t>が </a:t>
            </a:r>
            <a:r>
              <a:rPr kumimoji="1" lang="en-US" altLang="ja-JP" dirty="0"/>
              <a:t>ON </a:t>
            </a:r>
            <a:r>
              <a:rPr kumimoji="1" lang="ja-JP" altLang="en-US" dirty="0"/>
              <a:t>になりビットラインと接続</a:t>
            </a:r>
            <a:endParaRPr kumimoji="1" lang="en-US" altLang="ja-JP" dirty="0"/>
          </a:p>
          <a:p>
            <a:pPr marL="817200" lvl="1" indent="-457200">
              <a:buFont typeface="+mj-lt"/>
              <a:buAutoNum type="arabicPeriod"/>
            </a:pPr>
            <a:r>
              <a:rPr kumimoji="1" lang="ja-JP" altLang="en-US" dirty="0"/>
              <a:t>セルの状態に応じてディスチャージが起きる</a:t>
            </a:r>
            <a:endParaRPr kumimoji="1" lang="en-US" altLang="ja-JP" dirty="0"/>
          </a:p>
          <a:p>
            <a:pPr lvl="2"/>
            <a:r>
              <a:rPr kumimoji="1" lang="ja-JP" altLang="en-US" dirty="0"/>
              <a:t>セルに電荷がある（１）→ ビットラインの状態は変わらない</a:t>
            </a:r>
            <a:endParaRPr kumimoji="1" lang="en-US" altLang="ja-JP" dirty="0"/>
          </a:p>
          <a:p>
            <a:pPr lvl="2"/>
            <a:r>
              <a:rPr kumimoji="1" lang="ja-JP" altLang="en-US" dirty="0"/>
              <a:t>セルに電荷がない（０）→ ビットラインの電位が下がる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1988984"/>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348988"/>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348988"/>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268976"/>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528990"/>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348988"/>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618991"/>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2888994"/>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628980"/>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628980"/>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35897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818971"/>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1355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の場合との違い</a:t>
            </a:r>
          </a:p>
        </p:txBody>
      </p:sp>
      <p:sp>
        <p:nvSpPr>
          <p:cNvPr id="3" name="テキスト プレースホルダー 2"/>
          <p:cNvSpPr>
            <a:spLocks noGrp="1"/>
          </p:cNvSpPr>
          <p:nvPr>
            <p:ph type="body" sz="quarter" idx="10"/>
          </p:nvPr>
        </p:nvSpPr>
        <p:spPr>
          <a:xfrm>
            <a:off x="341953" y="4599013"/>
            <a:ext cx="8280092" cy="1439709"/>
          </a:xfrm>
        </p:spPr>
        <p:txBody>
          <a:bodyPr/>
          <a:lstStyle/>
          <a:p>
            <a:r>
              <a:rPr lang="ja-JP" altLang="en-US" dirty="0"/>
              <a:t>読み出し時に内容が破壊される</a:t>
            </a:r>
            <a:endParaRPr lang="en-US" altLang="ja-JP" dirty="0"/>
          </a:p>
          <a:p>
            <a:pPr lvl="1"/>
            <a:r>
              <a:rPr lang="ja-JP" altLang="en-US" dirty="0"/>
              <a:t>ビットラインとコンデンサが接続されると，電荷が流れ出す</a:t>
            </a:r>
            <a:endParaRPr lang="en-US" altLang="ja-JP" dirty="0"/>
          </a:p>
          <a:p>
            <a:r>
              <a:rPr lang="ja-JP" altLang="en-US" dirty="0"/>
              <a:t>コンデンサがビットラインをディスチャージする速度は遅い</a:t>
            </a:r>
            <a:endParaRPr lang="en-US" altLang="ja-JP" dirty="0"/>
          </a:p>
          <a:p>
            <a:pPr lvl="1"/>
            <a:r>
              <a:rPr lang="ja-JP" altLang="en-US" dirty="0"/>
              <a:t>センスアンプと呼ばれる微小な電圧の変化を増幅する回路を使う</a:t>
            </a:r>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5" name="二等辺三角形 24"/>
          <p:cNvSpPr/>
          <p:nvPr/>
        </p:nvSpPr>
        <p:spPr bwMode="auto">
          <a:xfrm rot="10800000">
            <a:off x="3581989" y="3429000"/>
            <a:ext cx="540006" cy="450005"/>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p:cNvSpPr/>
          <p:nvPr/>
        </p:nvSpPr>
        <p:spPr>
          <a:xfrm>
            <a:off x="3401987" y="3429000"/>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sense amp</a:t>
            </a:r>
            <a:endParaRPr kumimoji="1" lang="ja-JP" altLang="en-US" sz="1600" dirty="0">
              <a:latin typeface="Arial Narrow" pitchFamily="34" charset="0"/>
            </a:endParaRPr>
          </a:p>
        </p:txBody>
      </p:sp>
    </p:spTree>
    <p:extLst>
      <p:ext uri="{BB962C8B-B14F-4D97-AF65-F5344CB8AC3E}">
        <p14:creationId xmlns:p14="http://schemas.microsoft.com/office/powerpoint/2010/main" val="843388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DRAM </a:t>
            </a:r>
            <a:r>
              <a:rPr lang="ja-JP" altLang="en-US" dirty="0"/>
              <a:t>セルのコンデンサの作り方</a:t>
            </a:r>
            <a:br>
              <a:rPr lang="en-US" altLang="ja-JP" dirty="0"/>
            </a:br>
            <a:r>
              <a:rPr lang="en-US" altLang="ja-JP" sz="1400" dirty="0"/>
              <a:t>H. </a:t>
            </a:r>
            <a:r>
              <a:rPr lang="en-US" altLang="ja-JP" sz="1400" dirty="0" err="1"/>
              <a:t>Seidl</a:t>
            </a:r>
            <a:r>
              <a:rPr lang="ja-JP" altLang="en-US" sz="1400" dirty="0"/>
              <a:t> </a:t>
            </a:r>
            <a:r>
              <a:rPr lang="en-US" altLang="ja-JP" sz="1400" dirty="0"/>
              <a:t>et al, A Fully Integrated Al2O3 Trench Capacitor DRAM for Sub-100nm Technology </a:t>
            </a:r>
            <a:r>
              <a:rPr lang="ja-JP" altLang="en-US" sz="1400" dirty="0"/>
              <a:t>より</a:t>
            </a:r>
            <a:endParaRPr kumimoji="1" lang="ja-JP" altLang="en-US" sz="1600" dirty="0"/>
          </a:p>
        </p:txBody>
      </p:sp>
      <p:sp>
        <p:nvSpPr>
          <p:cNvPr id="3" name="テキスト プレースホルダー 2"/>
          <p:cNvSpPr>
            <a:spLocks noGrp="1"/>
          </p:cNvSpPr>
          <p:nvPr>
            <p:ph type="body" sz="quarter" idx="10"/>
          </p:nvPr>
        </p:nvSpPr>
        <p:spPr>
          <a:xfrm>
            <a:off x="431954" y="5589024"/>
            <a:ext cx="8280092" cy="449698"/>
          </a:xfrm>
        </p:spPr>
        <p:txBody>
          <a:bodyPr/>
          <a:lstStyle/>
          <a:p>
            <a:r>
              <a:rPr kumimoji="1" lang="ja-JP" altLang="en-US" sz="1800" dirty="0"/>
              <a:t>チップの表から裏</a:t>
            </a:r>
            <a:r>
              <a:rPr lang="ja-JP" altLang="en-US" sz="1800" dirty="0"/>
              <a:t>に向けて深い穴を掘って表面積を稼ぐ</a:t>
            </a:r>
            <a:endParaRPr lang="en-US" altLang="ja-JP" sz="1800" dirty="0"/>
          </a:p>
          <a:p>
            <a:pPr lvl="1"/>
            <a:r>
              <a:rPr kumimoji="1" lang="ja-JP" altLang="en-US" sz="1800" dirty="0"/>
              <a:t>コンデンサの容量は表面積に比例</a:t>
            </a:r>
            <a:endParaRPr kumimoji="1" lang="en-US" altLang="ja-JP" sz="1800" dirty="0"/>
          </a:p>
          <a:p>
            <a:pPr lvl="1"/>
            <a:r>
              <a:rPr kumimoji="1" lang="ja-JP" altLang="en-US" sz="1800" dirty="0"/>
              <a:t>トレンチ（塹壕の意味）と呼ばれる</a:t>
            </a:r>
            <a:endParaRPr kumimoji="1" lang="en-US" altLang="ja-JP" sz="1800" dirty="0"/>
          </a:p>
          <a:p>
            <a:pPr lvl="1"/>
            <a:r>
              <a:rPr kumimoji="1" lang="ja-JP" altLang="en-US" sz="1800" dirty="0">
                <a:solidFill>
                  <a:schemeClr val="accent5"/>
                </a:solidFill>
              </a:rPr>
              <a:t>特殊な工程が必要なので通常のトランジスタと混ぜて作るのが難しい</a:t>
            </a:r>
            <a:endParaRPr kumimoji="1" lang="en-US" altLang="ja-JP" sz="1800" dirty="0">
              <a:solidFill>
                <a:schemeClr val="accent5"/>
              </a:solidFill>
            </a:endParaRPr>
          </a:p>
          <a:p>
            <a:pPr lvl="2"/>
            <a:r>
              <a:rPr lang="en-US" altLang="ja-JP" sz="1800" dirty="0"/>
              <a:t>DRAM </a:t>
            </a:r>
            <a:r>
              <a:rPr lang="ja-JP" altLang="en-US" sz="1800" dirty="0"/>
              <a:t>は </a:t>
            </a:r>
            <a:r>
              <a:rPr lang="en-US" altLang="ja-JP" sz="1800" dirty="0"/>
              <a:t>CPU </a:t>
            </a:r>
            <a:r>
              <a:rPr lang="ja-JP" altLang="en-US" sz="1800" dirty="0"/>
              <a:t>とは違う専用のチップで製造される</a:t>
            </a:r>
            <a:endParaRPr lang="en-US" altLang="ja-JP" sz="1800" dirty="0"/>
          </a:p>
        </p:txBody>
      </p:sp>
      <p:pic>
        <p:nvPicPr>
          <p:cNvPr id="4" name="図 3"/>
          <p:cNvPicPr>
            <a:picLocks noChangeAspect="1"/>
          </p:cNvPicPr>
          <p:nvPr/>
        </p:nvPicPr>
        <p:blipFill>
          <a:blip r:embed="rId2"/>
          <a:stretch>
            <a:fillRect/>
          </a:stretch>
        </p:blipFill>
        <p:spPr>
          <a:xfrm>
            <a:off x="341953" y="998973"/>
            <a:ext cx="8172040" cy="3547500"/>
          </a:xfrm>
          <a:prstGeom prst="rect">
            <a:avLst/>
          </a:prstGeom>
        </p:spPr>
      </p:pic>
    </p:spTree>
    <p:extLst>
      <p:ext uri="{BB962C8B-B14F-4D97-AF65-F5344CB8AC3E}">
        <p14:creationId xmlns:p14="http://schemas.microsoft.com/office/powerpoint/2010/main" val="177218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b="1" dirty="0"/>
              <a:t>なぜメモリが存在するのか？</a:t>
            </a:r>
            <a:endParaRPr lang="en-US" altLang="ja-JP" dirty="0"/>
          </a:p>
        </p:txBody>
      </p:sp>
    </p:spTree>
    <p:extLst>
      <p:ext uri="{BB962C8B-B14F-4D97-AF65-F5344CB8AC3E}">
        <p14:creationId xmlns:p14="http://schemas.microsoft.com/office/powerpoint/2010/main" val="22316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メモリの存在する理由</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p:txBody>
          <a:bodyPr/>
          <a:lstStyle/>
          <a:p>
            <a:r>
              <a:rPr lang="en-US" altLang="ja-JP" dirty="0"/>
              <a:t>D-FF </a:t>
            </a:r>
            <a:r>
              <a:rPr lang="ja-JP" altLang="en-US" dirty="0"/>
              <a:t>とマルチプレクサがあれば，等価な機能は実現できる</a:t>
            </a:r>
            <a:endParaRPr lang="en-US" altLang="ja-JP" dirty="0"/>
          </a:p>
          <a:p>
            <a:pPr lvl="1"/>
            <a:r>
              <a:rPr lang="ja-JP" altLang="en-US" dirty="0"/>
              <a:t>しかし実際には，メモリ専用の回路が用意される</a:t>
            </a:r>
            <a:endParaRPr lang="en-US" altLang="ja-JP" dirty="0"/>
          </a:p>
          <a:p>
            <a:r>
              <a:rPr lang="ja-JP" altLang="en-US" dirty="0"/>
              <a:t>メモリ専用の回路が用意される理由：</a:t>
            </a:r>
            <a:endParaRPr lang="en-US" altLang="ja-JP" dirty="0"/>
          </a:p>
          <a:p>
            <a:pPr lvl="1"/>
            <a:r>
              <a:rPr kumimoji="1" lang="en-US" altLang="ja-JP" dirty="0">
                <a:solidFill>
                  <a:schemeClr val="accent5"/>
                </a:solidFill>
              </a:rPr>
              <a:t>D-FF </a:t>
            </a:r>
            <a:r>
              <a:rPr kumimoji="1" lang="ja-JP" altLang="en-US" dirty="0">
                <a:solidFill>
                  <a:schemeClr val="accent5"/>
                </a:solidFill>
              </a:rPr>
              <a:t>とマルチプレクサよりも，高密度に実装したいから</a:t>
            </a:r>
            <a:endParaRPr kumimoji="1" lang="en-US" altLang="ja-JP" dirty="0">
              <a:solidFill>
                <a:schemeClr val="accent5"/>
              </a:solidFill>
            </a:endParaRPr>
          </a:p>
          <a:p>
            <a:pPr lvl="1"/>
            <a:r>
              <a:rPr lang="ja-JP" altLang="en-US" dirty="0"/>
              <a:t>同じチップ面積で，より多くの情報を記憶したい</a:t>
            </a:r>
            <a:endParaRPr lang="en-US" altLang="ja-JP" dirty="0"/>
          </a:p>
        </p:txBody>
      </p:sp>
    </p:spTree>
    <p:extLst>
      <p:ext uri="{BB962C8B-B14F-4D97-AF65-F5344CB8AC3E}">
        <p14:creationId xmlns:p14="http://schemas.microsoft.com/office/powerpoint/2010/main" val="72170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とマルチプレクサによる </a:t>
            </a:r>
            <a:r>
              <a:rPr kumimoji="1" lang="en-US" altLang="ja-JP" dirty="0"/>
              <a:t>4bit </a:t>
            </a:r>
            <a:r>
              <a:rPr kumimoji="1" lang="ja-JP" altLang="en-US" dirty="0"/>
              <a:t>の </a:t>
            </a:r>
            <a:r>
              <a:rPr kumimoji="1" lang="en-US" altLang="ja-JP" dirty="0"/>
              <a:t>RAM</a:t>
            </a:r>
            <a:endParaRPr kumimoji="1" lang="ja-JP" altLang="en-US" dirty="0"/>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2861981" y="1448978"/>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ja-JP" altLang="en-US" sz="2400" dirty="0">
                  <a:solidFill>
                    <a:schemeClr val="accent5"/>
                  </a:solidFill>
                </a:rPr>
                <a:t>０</a:t>
              </a:r>
              <a:endParaRPr lang="en-US" altLang="ja-JP" sz="2400" dirty="0">
                <a:solidFill>
                  <a:schemeClr val="accent5"/>
                </a:solidFill>
              </a:endParaRP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4662001" y="261899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4662001" y="351900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527000" y="293399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4391996" y="2078984"/>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4391996" y="3519002"/>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5292008" y="3068996"/>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3851992" y="162898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3851992" y="342900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3851992" y="432901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3851992" y="252899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cxnSp>
        <p:nvCxnSpPr>
          <p:cNvPr id="66" name="直線コネクタ 65"/>
          <p:cNvCxnSpPr/>
          <p:nvPr/>
        </p:nvCxnSpPr>
        <p:spPr bwMode="auto">
          <a:xfrm>
            <a:off x="4301997" y="1448978"/>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5202007" y="1448978"/>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5022006"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a1</a:t>
            </a:r>
            <a:endParaRPr lang="en-US" altLang="ja-JP" sz="2000" i="1" baseline="0" dirty="0">
              <a:ea typeface="MeiryoKe_PGothic" pitchFamily="50" charset="-128"/>
            </a:endParaRPr>
          </a:p>
        </p:txBody>
      </p:sp>
      <p:sp>
        <p:nvSpPr>
          <p:cNvPr id="69" name="Rectangle 20"/>
          <p:cNvSpPr>
            <a:spLocks noChangeArrowheads="1"/>
          </p:cNvSpPr>
          <p:nvPr/>
        </p:nvSpPr>
        <p:spPr bwMode="auto">
          <a:xfrm>
            <a:off x="4121995"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a0</a:t>
            </a:r>
            <a:endParaRPr lang="en-US" altLang="ja-JP" sz="2000" i="1" baseline="0" dirty="0">
              <a:ea typeface="MeiryoKe_PGothic" pitchFamily="50" charset="-128"/>
            </a:endParaRPr>
          </a:p>
        </p:txBody>
      </p:sp>
      <p:sp>
        <p:nvSpPr>
          <p:cNvPr id="37" name="フローチャート: 手作業 36"/>
          <p:cNvSpPr/>
          <p:nvPr/>
        </p:nvSpPr>
        <p:spPr bwMode="auto">
          <a:xfrm rot="16200000">
            <a:off x="3626990" y="374400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3626990" y="194398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4301997" y="1358977"/>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5742014" y="2888994"/>
            <a:ext cx="360363" cy="360363"/>
          </a:xfrm>
          <a:prstGeom prst="rect">
            <a:avLst/>
          </a:prstGeom>
          <a:noFill/>
          <a:ln w="28575">
            <a:noFill/>
            <a:miter lim="800000"/>
            <a:headEnd/>
            <a:tailEnd/>
          </a:ln>
          <a:effectLst/>
        </p:spPr>
        <p:txBody>
          <a:bodyPr wrap="none" anchor="ctr"/>
          <a:lstStyle/>
          <a:p>
            <a:pPr algn="ctr"/>
            <a:r>
              <a:rPr lang="ja-JP" altLang="en-US" sz="2000" i="1" dirty="0">
                <a:ea typeface="MeiryoKe_PGothic" pitchFamily="50" charset="-128"/>
              </a:rPr>
              <a:t> </a:t>
            </a:r>
            <a:r>
              <a:rPr lang="en-US" altLang="ja-JP" sz="2000" i="1" baseline="0" dirty="0">
                <a:ea typeface="MeiryoKe_PGothic" pitchFamily="50" charset="-128"/>
              </a:rPr>
              <a:t>out</a:t>
            </a:r>
          </a:p>
        </p:txBody>
      </p:sp>
      <p:grpSp>
        <p:nvGrpSpPr>
          <p:cNvPr id="85" name="グループ化 84"/>
          <p:cNvGrpSpPr/>
          <p:nvPr/>
        </p:nvGrpSpPr>
        <p:grpSpPr>
          <a:xfrm>
            <a:off x="2861981" y="2348988"/>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2861981" y="3248998"/>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2</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2861981" y="4149008"/>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3</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4bit </a:t>
            </a:r>
            <a:r>
              <a:rPr kumimoji="1" lang="ja-JP" altLang="en-US" dirty="0"/>
              <a:t>メモリに必要なトランジスタ数：</a:t>
            </a:r>
            <a:r>
              <a:rPr kumimoji="1" lang="en-US" altLang="ja-JP" dirty="0"/>
              <a:t>82</a:t>
            </a:r>
            <a:endParaRPr kumimoji="1" lang="ja-JP" altLang="en-US" dirty="0"/>
          </a:p>
        </p:txBody>
      </p:sp>
      <p:grpSp>
        <p:nvGrpSpPr>
          <p:cNvPr id="1618" name="グループ化 1617"/>
          <p:cNvGrpSpPr/>
          <p:nvPr/>
        </p:nvGrpSpPr>
        <p:grpSpPr>
          <a:xfrm>
            <a:off x="2411976" y="1538979"/>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sp>
        <p:nvSpPr>
          <p:cNvPr id="1620" name="正方形/長方形 1619"/>
          <p:cNvSpPr/>
          <p:nvPr/>
        </p:nvSpPr>
        <p:spPr bwMode="auto">
          <a:xfrm>
            <a:off x="2411976" y="908972"/>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5679025"/>
            <a:ext cx="8280092" cy="629700"/>
          </a:xfrm>
        </p:spPr>
        <p:txBody>
          <a:bodyPr/>
          <a:lstStyle/>
          <a:p>
            <a:pPr lvl="1"/>
            <a:r>
              <a:rPr kumimoji="1" lang="en-US" altLang="ja-JP" dirty="0"/>
              <a:t>D-FF </a:t>
            </a:r>
            <a:r>
              <a:rPr kumimoji="1" lang="ja-JP" altLang="en-US" dirty="0"/>
              <a:t>よりも圧倒的に単純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B2772659-A00E-4413-9EB6-D696321711C2}"/>
              </a:ext>
            </a:extLst>
          </p:cNvPr>
          <p:cNvGrpSpPr/>
          <p:nvPr/>
        </p:nvGrpSpPr>
        <p:grpSpPr>
          <a:xfrm>
            <a:off x="6732024" y="3068996"/>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37202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7092028" y="3429000"/>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37202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7272030" y="3609002"/>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452032" y="3429000"/>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452032" y="3699003"/>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7272030" y="3969006"/>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a:extLst>
              <a:ext uri="{FF2B5EF4-FFF2-40B4-BE49-F238E27FC236}">
                <a16:creationId xmlns:a16="http://schemas.microsoft.com/office/drawing/2014/main" id="{2C6D6698-CD93-4E4F-B992-4C16E85E7ED2}"/>
              </a:ext>
            </a:extLst>
          </p:cNvPr>
          <p:cNvSpPr/>
          <p:nvPr/>
        </p:nvSpPr>
        <p:spPr bwMode="auto">
          <a:xfrm>
            <a:off x="1511966" y="198898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2 + 2*2 = 6</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832014" y="198898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1 +</a:t>
            </a:r>
            <a:r>
              <a:rPr lang="ja-JP" altLang="en-US" dirty="0">
                <a:ea typeface="メイリオ" panose="020B0604030504040204" pitchFamily="50" charset="-128"/>
              </a:rPr>
              <a:t>コンデンサ１</a:t>
            </a:r>
            <a:endParaRPr kumimoji="1" lang="ja-JP" altLang="en-US" dirty="0">
              <a:ea typeface="メイリオ" panose="020B0604030504040204" pitchFamily="50" charset="-128"/>
            </a:endParaRPr>
          </a:p>
        </p:txBody>
      </p: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91202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6012016" y="2708992"/>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42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a:t>
            </a:r>
            <a:r>
              <a:rPr kumimoji="1" lang="ja-JP" altLang="en-US" dirty="0"/>
              <a:t>（</a:t>
            </a:r>
            <a:r>
              <a:rPr lang="en-US" altLang="ja-JP" dirty="0"/>
              <a:t>4</a:t>
            </a:r>
            <a:r>
              <a:rPr kumimoji="1" lang="en-US" altLang="ja-JP" dirty="0"/>
              <a:t>bit</a:t>
            </a:r>
            <a:r>
              <a:rPr kumimoji="1" lang="ja-JP" altLang="en-US" dirty="0"/>
              <a:t>）</a:t>
            </a:r>
          </a:p>
        </p:txBody>
      </p:sp>
      <p:sp>
        <p:nvSpPr>
          <p:cNvPr id="81" name="正方形/長方形 80">
            <a:extLst>
              <a:ext uri="{FF2B5EF4-FFF2-40B4-BE49-F238E27FC236}">
                <a16:creationId xmlns:a16="http://schemas.microsoft.com/office/drawing/2014/main" id="{2C6D6698-CD93-4E4F-B992-4C16E85E7ED2}"/>
              </a:ext>
            </a:extLst>
          </p:cNvPr>
          <p:cNvSpPr/>
          <p:nvPr/>
        </p:nvSpPr>
        <p:spPr bwMode="auto">
          <a:xfrm>
            <a:off x="1601967"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6*4 = 24</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022005" y="108897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4 +</a:t>
            </a:r>
            <a:r>
              <a:rPr lang="ja-JP" altLang="en-US">
                <a:ea typeface="メイリオ" panose="020B0604030504040204" pitchFamily="50" charset="-128"/>
              </a:rPr>
              <a:t>コンデンサ </a:t>
            </a:r>
            <a:r>
              <a:rPr lang="en-US" altLang="ja-JP">
                <a:ea typeface="メイリオ" panose="020B0604030504040204" pitchFamily="50" charset="-128"/>
              </a:rPr>
              <a:t>4</a:t>
            </a:r>
            <a:endParaRPr kumimoji="1" lang="ja-JP" altLang="en-US" dirty="0">
              <a:ea typeface="メイリオ" panose="020B0604030504040204" pitchFamily="50" charset="-128"/>
            </a:endParaRPr>
          </a:p>
        </p:txBody>
      </p:sp>
      <p:grpSp>
        <p:nvGrpSpPr>
          <p:cNvPr id="11" name="グループ化 10">
            <a:extLst>
              <a:ext uri="{FF2B5EF4-FFF2-40B4-BE49-F238E27FC236}">
                <a16:creationId xmlns:a16="http://schemas.microsoft.com/office/drawing/2014/main" id="{5F89F5AB-8AA3-41DC-AD48-EDB4634E09E9}"/>
              </a:ext>
            </a:extLst>
          </p:cNvPr>
          <p:cNvGrpSpPr/>
          <p:nvPr/>
        </p:nvGrpSpPr>
        <p:grpSpPr>
          <a:xfrm>
            <a:off x="1151962" y="1628980"/>
            <a:ext cx="3420038" cy="4770054"/>
            <a:chOff x="611956" y="908972"/>
            <a:chExt cx="4320048" cy="5940067"/>
          </a:xfrm>
        </p:grpSpPr>
        <p:grpSp>
          <p:nvGrpSpPr>
            <p:cNvPr id="4" name="グループ化 3">
              <a:extLst>
                <a:ext uri="{FF2B5EF4-FFF2-40B4-BE49-F238E27FC236}">
                  <a16:creationId xmlns:a16="http://schemas.microsoft.com/office/drawing/2014/main" id="{462E64C4-0EB7-4BAC-9C3E-6587AA35DC45}"/>
                </a:ext>
              </a:extLst>
            </p:cNvPr>
            <p:cNvGrpSpPr/>
            <p:nvPr/>
          </p:nvGrpSpPr>
          <p:grpSpPr>
            <a:xfrm>
              <a:off x="611956" y="908972"/>
              <a:ext cx="4320048" cy="1620020"/>
              <a:chOff x="611956" y="2528990"/>
              <a:chExt cx="4320048" cy="162002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528990"/>
                <a:ext cx="0" cy="1620018"/>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528990"/>
                <a:ext cx="0" cy="162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02" name="グループ化 101">
              <a:extLst>
                <a:ext uri="{FF2B5EF4-FFF2-40B4-BE49-F238E27FC236}">
                  <a16:creationId xmlns:a16="http://schemas.microsoft.com/office/drawing/2014/main" id="{85DB32D7-9A51-4712-BEDD-39FF75E5D8AA}"/>
                </a:ext>
              </a:extLst>
            </p:cNvPr>
            <p:cNvGrpSpPr/>
            <p:nvPr/>
          </p:nvGrpSpPr>
          <p:grpSpPr>
            <a:xfrm>
              <a:off x="611956" y="2168986"/>
              <a:ext cx="4320048" cy="1800021"/>
              <a:chOff x="611956" y="2348988"/>
              <a:chExt cx="4320048" cy="1800021"/>
            </a:xfrm>
          </p:grpSpPr>
          <p:sp>
            <p:nvSpPr>
              <p:cNvPr id="103" name="正方形/長方形 102">
                <a:extLst>
                  <a:ext uri="{FF2B5EF4-FFF2-40B4-BE49-F238E27FC236}">
                    <a16:creationId xmlns:a16="http://schemas.microsoft.com/office/drawing/2014/main" id="{B1A33AB8-EBF1-4B6F-8A3D-D7C6E6897F4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04" name="Picture 30" descr="NOT">
                <a:extLst>
                  <a:ext uri="{FF2B5EF4-FFF2-40B4-BE49-F238E27FC236}">
                    <a16:creationId xmlns:a16="http://schemas.microsoft.com/office/drawing/2014/main" id="{53FF33BE-026C-41BC-B131-1FAEF6E7CBFA}"/>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05" name="Picture 31" descr="NOT">
                <a:extLst>
                  <a:ext uri="{FF2B5EF4-FFF2-40B4-BE49-F238E27FC236}">
                    <a16:creationId xmlns:a16="http://schemas.microsoft.com/office/drawing/2014/main" id="{AFA0FF98-F574-4130-89CD-6C9B21DF0F3C}"/>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06" name="グループ化 105">
                <a:extLst>
                  <a:ext uri="{FF2B5EF4-FFF2-40B4-BE49-F238E27FC236}">
                    <a16:creationId xmlns:a16="http://schemas.microsoft.com/office/drawing/2014/main" id="{E272CCFB-D57B-4548-A71D-F78375857029}"/>
                  </a:ext>
                </a:extLst>
              </p:cNvPr>
              <p:cNvGrpSpPr/>
              <p:nvPr/>
            </p:nvGrpSpPr>
            <p:grpSpPr>
              <a:xfrm>
                <a:off x="3851992" y="3068996"/>
                <a:ext cx="360004" cy="360004"/>
                <a:chOff x="4932004" y="2708992"/>
                <a:chExt cx="360004" cy="360004"/>
              </a:xfrm>
            </p:grpSpPr>
            <p:cxnSp>
              <p:nvCxnSpPr>
                <p:cNvPr id="121" name="直線コネクタ 120">
                  <a:extLst>
                    <a:ext uri="{FF2B5EF4-FFF2-40B4-BE49-F238E27FC236}">
                      <a16:creationId xmlns:a16="http://schemas.microsoft.com/office/drawing/2014/main" id="{1458DA48-91AC-47F0-9A8D-0E96D7756D5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9E79FF3-2BDE-4F86-9DE5-2E490BB85412}"/>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EF63AA20-FE93-4B79-B295-3961B9CECC6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3BC43BD-1FA0-479D-82C3-DD6322BAE7B7}"/>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a:extLst>
                  <a:ext uri="{FF2B5EF4-FFF2-40B4-BE49-F238E27FC236}">
                    <a16:creationId xmlns:a16="http://schemas.microsoft.com/office/drawing/2014/main" id="{410300EF-0FB7-4D75-A709-359E46F3CF51}"/>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08" name="グループ化 107">
                <a:extLst>
                  <a:ext uri="{FF2B5EF4-FFF2-40B4-BE49-F238E27FC236}">
                    <a16:creationId xmlns:a16="http://schemas.microsoft.com/office/drawing/2014/main" id="{C4A227B8-2C8F-452D-A82A-20B77A6A76F0}"/>
                  </a:ext>
                </a:extLst>
              </p:cNvPr>
              <p:cNvGrpSpPr/>
              <p:nvPr/>
            </p:nvGrpSpPr>
            <p:grpSpPr>
              <a:xfrm>
                <a:off x="1331964" y="3068996"/>
                <a:ext cx="360004" cy="360004"/>
                <a:chOff x="4932004" y="2708992"/>
                <a:chExt cx="360004" cy="360004"/>
              </a:xfrm>
            </p:grpSpPr>
            <p:cxnSp>
              <p:nvCxnSpPr>
                <p:cNvPr id="117" name="直線コネクタ 116">
                  <a:extLst>
                    <a:ext uri="{FF2B5EF4-FFF2-40B4-BE49-F238E27FC236}">
                      <a16:creationId xmlns:a16="http://schemas.microsoft.com/office/drawing/2014/main" id="{AF3740A0-CFC3-4B4A-AAD5-BCC7577C033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12AB5EE2-56B7-454F-9DED-643F605F2779}"/>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CCFB4A9-9C71-42AD-8017-8DEED4C9F438}"/>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EEF28B7-1167-44B7-9424-48AA22B58A5A}"/>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0B1116F1-A7B7-4928-9337-291C1040FA68}"/>
                  </a:ext>
                </a:extLst>
              </p:cNvPr>
              <p:cNvCxnSpPr>
                <a:cxnSpLocks/>
                <a:stCxn id="103"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73F62BD6-2DB2-40CA-B67D-1ED966E0B32F}"/>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BD55A59C-5A22-4D24-A0CE-92954DC442D9}"/>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3FB2787-D02F-427B-BD72-716B6905FC15}"/>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6455E8E4-C24D-4ED8-A29C-54FE34637C3E}"/>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84730A6C-48D2-4274-88B1-1AC183F84E23}"/>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EA8E134-98DE-4392-8BDD-BA69CB315501}"/>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2BF8C6B8-7937-4366-BC6C-BAD4FD0CC630}"/>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25" name="グループ化 124">
              <a:extLst>
                <a:ext uri="{FF2B5EF4-FFF2-40B4-BE49-F238E27FC236}">
                  <a16:creationId xmlns:a16="http://schemas.microsoft.com/office/drawing/2014/main" id="{441C153E-B9B6-4091-90B8-FA393E53C394}"/>
                </a:ext>
              </a:extLst>
            </p:cNvPr>
            <p:cNvGrpSpPr/>
            <p:nvPr/>
          </p:nvGrpSpPr>
          <p:grpSpPr>
            <a:xfrm>
              <a:off x="611956" y="3609002"/>
              <a:ext cx="4320048" cy="1800021"/>
              <a:chOff x="611956" y="2348988"/>
              <a:chExt cx="4320048" cy="1800021"/>
            </a:xfrm>
          </p:grpSpPr>
          <p:sp>
            <p:nvSpPr>
              <p:cNvPr id="126" name="正方形/長方形 125">
                <a:extLst>
                  <a:ext uri="{FF2B5EF4-FFF2-40B4-BE49-F238E27FC236}">
                    <a16:creationId xmlns:a16="http://schemas.microsoft.com/office/drawing/2014/main" id="{95AE8EF7-7BCB-464B-996F-606432A1D3C0}"/>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27" name="Picture 30" descr="NOT">
                <a:extLst>
                  <a:ext uri="{FF2B5EF4-FFF2-40B4-BE49-F238E27FC236}">
                    <a16:creationId xmlns:a16="http://schemas.microsoft.com/office/drawing/2014/main" id="{8108A68D-2DA4-4E43-B1AE-054A9334CA56}"/>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28" name="Picture 31" descr="NOT">
                <a:extLst>
                  <a:ext uri="{FF2B5EF4-FFF2-40B4-BE49-F238E27FC236}">
                    <a16:creationId xmlns:a16="http://schemas.microsoft.com/office/drawing/2014/main" id="{52C01EEE-DA6E-48E0-A0E1-7DFD10C26521}"/>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29" name="グループ化 128">
                <a:extLst>
                  <a:ext uri="{FF2B5EF4-FFF2-40B4-BE49-F238E27FC236}">
                    <a16:creationId xmlns:a16="http://schemas.microsoft.com/office/drawing/2014/main" id="{4B8B47F4-CD3A-412E-9FA6-E27BE591B354}"/>
                  </a:ext>
                </a:extLst>
              </p:cNvPr>
              <p:cNvGrpSpPr/>
              <p:nvPr/>
            </p:nvGrpSpPr>
            <p:grpSpPr>
              <a:xfrm>
                <a:off x="3851992" y="3068996"/>
                <a:ext cx="360004" cy="360004"/>
                <a:chOff x="4932004" y="2708992"/>
                <a:chExt cx="360004" cy="360004"/>
              </a:xfrm>
            </p:grpSpPr>
            <p:cxnSp>
              <p:nvCxnSpPr>
                <p:cNvPr id="144" name="直線コネクタ 143">
                  <a:extLst>
                    <a:ext uri="{FF2B5EF4-FFF2-40B4-BE49-F238E27FC236}">
                      <a16:creationId xmlns:a16="http://schemas.microsoft.com/office/drawing/2014/main" id="{3BB341C3-D13C-413F-BF4C-C462C5B8852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F7596E2-E646-4464-A820-932FCB4E7E2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B828DB55-9D58-4545-ABDA-6E3931EF57F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A9273E1B-FFD1-4FE8-B8E5-C9935468DCB0}"/>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 name="直線コネクタ 129">
                <a:extLst>
                  <a:ext uri="{FF2B5EF4-FFF2-40B4-BE49-F238E27FC236}">
                    <a16:creationId xmlns:a16="http://schemas.microsoft.com/office/drawing/2014/main" id="{7BE8DD0E-F450-488C-B4F9-D203CC7BDA4E}"/>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1" name="グループ化 130">
                <a:extLst>
                  <a:ext uri="{FF2B5EF4-FFF2-40B4-BE49-F238E27FC236}">
                    <a16:creationId xmlns:a16="http://schemas.microsoft.com/office/drawing/2014/main" id="{C4CB907F-76C1-464D-B341-96BC64E45C1E}"/>
                  </a:ext>
                </a:extLst>
              </p:cNvPr>
              <p:cNvGrpSpPr/>
              <p:nvPr/>
            </p:nvGrpSpPr>
            <p:grpSpPr>
              <a:xfrm>
                <a:off x="1331964" y="3068996"/>
                <a:ext cx="360004" cy="360004"/>
                <a:chOff x="4932004" y="2708992"/>
                <a:chExt cx="360004" cy="360004"/>
              </a:xfrm>
            </p:grpSpPr>
            <p:cxnSp>
              <p:nvCxnSpPr>
                <p:cNvPr id="140" name="直線コネクタ 139">
                  <a:extLst>
                    <a:ext uri="{FF2B5EF4-FFF2-40B4-BE49-F238E27FC236}">
                      <a16:creationId xmlns:a16="http://schemas.microsoft.com/office/drawing/2014/main" id="{8DD0A887-40E1-4FEB-A9F2-CADF53F0D40A}"/>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E4B98EC3-185B-4A3E-B28B-081762738C65}"/>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43FD0E4-83E5-4381-8F23-2DD5C225D41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FF916E23-EAB0-47D1-9DA1-22B8CC557C81}"/>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 name="直線コネクタ 131">
                <a:extLst>
                  <a:ext uri="{FF2B5EF4-FFF2-40B4-BE49-F238E27FC236}">
                    <a16:creationId xmlns:a16="http://schemas.microsoft.com/office/drawing/2014/main" id="{21AAFD98-4186-4FFB-9104-7440DAA623E9}"/>
                  </a:ext>
                </a:extLst>
              </p:cNvPr>
              <p:cNvCxnSpPr>
                <a:cxnSpLocks/>
                <a:stCxn id="126"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9D11CBCE-CB70-4C8E-9E66-6FE45BF7A436}"/>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A0350E1-19B5-4A91-B384-2704F6F50B2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FC528E5F-861F-493F-8EDB-4FC5B56413F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07EBE5A7-BE34-46C5-9121-AD42613281F8}"/>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3C6F60E4-F99D-423C-9830-4C8C8B2C5E09}"/>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FB45E1BB-A1BF-493A-80C6-417502D56A34}"/>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1DD1E8D9-0FA7-4AF7-95AC-DD3FC9051928}"/>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B1F5EC57-DDAC-4C58-A770-C068CE235CAD}"/>
                </a:ext>
              </a:extLst>
            </p:cNvPr>
            <p:cNvGrpSpPr/>
            <p:nvPr/>
          </p:nvGrpSpPr>
          <p:grpSpPr>
            <a:xfrm>
              <a:off x="611956" y="5049018"/>
              <a:ext cx="4320048" cy="1800021"/>
              <a:chOff x="611956" y="2348988"/>
              <a:chExt cx="4320048" cy="1800021"/>
            </a:xfrm>
          </p:grpSpPr>
          <p:sp>
            <p:nvSpPr>
              <p:cNvPr id="149" name="正方形/長方形 148">
                <a:extLst>
                  <a:ext uri="{FF2B5EF4-FFF2-40B4-BE49-F238E27FC236}">
                    <a16:creationId xmlns:a16="http://schemas.microsoft.com/office/drawing/2014/main" id="{EE1ADB96-9728-40E9-BFDF-AC45B8399E3E}"/>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50" name="Picture 30" descr="NOT">
                <a:extLst>
                  <a:ext uri="{FF2B5EF4-FFF2-40B4-BE49-F238E27FC236}">
                    <a16:creationId xmlns:a16="http://schemas.microsoft.com/office/drawing/2014/main" id="{92356AF5-0B53-45A4-B736-E16AEBBB81E9}"/>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51" name="Picture 31" descr="NOT">
                <a:extLst>
                  <a:ext uri="{FF2B5EF4-FFF2-40B4-BE49-F238E27FC236}">
                    <a16:creationId xmlns:a16="http://schemas.microsoft.com/office/drawing/2014/main" id="{FF110F70-C0E9-4E97-A219-E7C115C42D06}"/>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52" name="グループ化 151">
                <a:extLst>
                  <a:ext uri="{FF2B5EF4-FFF2-40B4-BE49-F238E27FC236}">
                    <a16:creationId xmlns:a16="http://schemas.microsoft.com/office/drawing/2014/main" id="{383B3DC1-69FB-44A6-8DC3-D8D1AB130078}"/>
                  </a:ext>
                </a:extLst>
              </p:cNvPr>
              <p:cNvGrpSpPr/>
              <p:nvPr/>
            </p:nvGrpSpPr>
            <p:grpSpPr>
              <a:xfrm>
                <a:off x="3851992" y="3068996"/>
                <a:ext cx="360004" cy="360004"/>
                <a:chOff x="4932004" y="2708992"/>
                <a:chExt cx="360004" cy="360004"/>
              </a:xfrm>
            </p:grpSpPr>
            <p:cxnSp>
              <p:nvCxnSpPr>
                <p:cNvPr id="167" name="直線コネクタ 166">
                  <a:extLst>
                    <a:ext uri="{FF2B5EF4-FFF2-40B4-BE49-F238E27FC236}">
                      <a16:creationId xmlns:a16="http://schemas.microsoft.com/office/drawing/2014/main" id="{0194BD2F-D2EA-4994-9365-9C2B1D41A56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9E06F0FE-2B70-48BA-9FB7-444E82F1E14E}"/>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E2C9FB40-B3C8-4ADD-AB7D-B2B21113A91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80E9B192-A27F-4167-AD2E-1E1D347F1CAF}"/>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3" name="直線コネクタ 152">
                <a:extLst>
                  <a:ext uri="{FF2B5EF4-FFF2-40B4-BE49-F238E27FC236}">
                    <a16:creationId xmlns:a16="http://schemas.microsoft.com/office/drawing/2014/main" id="{A7A61C6D-8D95-4A8E-8161-B0CEE58654D6}"/>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15D4E600-080C-49BD-8976-D5E5EAEAB94B}"/>
                  </a:ext>
                </a:extLst>
              </p:cNvPr>
              <p:cNvGrpSpPr/>
              <p:nvPr/>
            </p:nvGrpSpPr>
            <p:grpSpPr>
              <a:xfrm>
                <a:off x="1331964" y="3068996"/>
                <a:ext cx="360004" cy="360004"/>
                <a:chOff x="4932004" y="2708992"/>
                <a:chExt cx="360004" cy="360004"/>
              </a:xfrm>
            </p:grpSpPr>
            <p:cxnSp>
              <p:nvCxnSpPr>
                <p:cNvPr id="163" name="直線コネクタ 162">
                  <a:extLst>
                    <a:ext uri="{FF2B5EF4-FFF2-40B4-BE49-F238E27FC236}">
                      <a16:creationId xmlns:a16="http://schemas.microsoft.com/office/drawing/2014/main" id="{57D357C5-E599-458B-BBA7-9F77BC46003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3AF82D25-2F4B-443D-9347-601CFF11A4E7}"/>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875ED1D-9848-4A71-99CA-5F30FBC3D5BB}"/>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BDAE46EE-549A-48BF-83C1-9FF0832C948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5" name="直線コネクタ 154">
                <a:extLst>
                  <a:ext uri="{FF2B5EF4-FFF2-40B4-BE49-F238E27FC236}">
                    <a16:creationId xmlns:a16="http://schemas.microsoft.com/office/drawing/2014/main" id="{C320A8F6-2311-4C61-8571-23B8E82DC6B3}"/>
                  </a:ext>
                </a:extLst>
              </p:cNvPr>
              <p:cNvCxnSpPr>
                <a:cxnSpLocks/>
                <a:stCxn id="149"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49166FF5-AEAB-4F19-BE6A-B2605AE51A5D}"/>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1D3BF3E-22F9-43B2-8835-FD447DD84EF1}"/>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C11228E-138A-4F60-80D3-1B66B021CC7E}"/>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AF149FCB-B3FD-4076-8932-3BB910109AA4}"/>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6406DCC9-680A-499A-B69C-E72A7F8D285A}"/>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68CE5D36-3403-49E7-8F4E-E92C77737117}"/>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42816C17-E33D-4F25-93F8-BC7F9F81CBFB}"/>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grpSp>
        <p:nvGrpSpPr>
          <p:cNvPr id="10" name="グループ化 9">
            <a:extLst>
              <a:ext uri="{FF2B5EF4-FFF2-40B4-BE49-F238E27FC236}">
                <a16:creationId xmlns:a16="http://schemas.microsoft.com/office/drawing/2014/main" id="{478A1ABE-C95B-44FD-9203-345ACFF02B53}"/>
              </a:ext>
            </a:extLst>
          </p:cNvPr>
          <p:cNvGrpSpPr/>
          <p:nvPr/>
        </p:nvGrpSpPr>
        <p:grpSpPr>
          <a:xfrm>
            <a:off x="5652012" y="1538979"/>
            <a:ext cx="1620018" cy="4860054"/>
            <a:chOff x="5652012" y="728970"/>
            <a:chExt cx="1800020" cy="6134164"/>
          </a:xfrm>
        </p:grpSpPr>
        <p:grpSp>
          <p:nvGrpSpPr>
            <p:cNvPr id="9" name="グループ化 8">
              <a:extLst>
                <a:ext uri="{FF2B5EF4-FFF2-40B4-BE49-F238E27FC236}">
                  <a16:creationId xmlns:a16="http://schemas.microsoft.com/office/drawing/2014/main" id="{C4F768A5-3CC9-43A1-BC86-8B4454B5A7E2}"/>
                </a:ext>
              </a:extLst>
            </p:cNvPr>
            <p:cNvGrpSpPr/>
            <p:nvPr/>
          </p:nvGrpSpPr>
          <p:grpSpPr>
            <a:xfrm>
              <a:off x="5652012" y="728970"/>
              <a:ext cx="1800020" cy="1800020"/>
              <a:chOff x="5652012" y="728970"/>
              <a:chExt cx="1800020" cy="1800020"/>
            </a:xfrm>
          </p:grpSpPr>
          <p:grpSp>
            <p:nvGrpSpPr>
              <p:cNvPr id="56" name="グループ化 55">
                <a:extLst>
                  <a:ext uri="{FF2B5EF4-FFF2-40B4-BE49-F238E27FC236}">
                    <a16:creationId xmlns:a16="http://schemas.microsoft.com/office/drawing/2014/main" id="{B2772659-A00E-4413-9EB6-D696321711C2}"/>
                  </a:ext>
                </a:extLst>
              </p:cNvPr>
              <p:cNvGrpSpPr/>
              <p:nvPr/>
            </p:nvGrpSpPr>
            <p:grpSpPr>
              <a:xfrm>
                <a:off x="6372020" y="1448978"/>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6912026" y="1988984"/>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6912026" y="2348988"/>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436C3C4F-A927-41C9-B20E-BF607C38BA5F}"/>
                </a:ext>
              </a:extLst>
            </p:cNvPr>
            <p:cNvGrpSpPr/>
            <p:nvPr/>
          </p:nvGrpSpPr>
          <p:grpSpPr>
            <a:xfrm>
              <a:off x="5652012" y="2168986"/>
              <a:ext cx="1800020" cy="1800020"/>
              <a:chOff x="5652012" y="728970"/>
              <a:chExt cx="1800020" cy="1800020"/>
            </a:xfrm>
          </p:grpSpPr>
          <p:grpSp>
            <p:nvGrpSpPr>
              <p:cNvPr id="191" name="グループ化 190">
                <a:extLst>
                  <a:ext uri="{FF2B5EF4-FFF2-40B4-BE49-F238E27FC236}">
                    <a16:creationId xmlns:a16="http://schemas.microsoft.com/office/drawing/2014/main" id="{D25485CF-CB34-4701-8105-D1057310D6D3}"/>
                  </a:ext>
                </a:extLst>
              </p:cNvPr>
              <p:cNvGrpSpPr/>
              <p:nvPr/>
            </p:nvGrpSpPr>
            <p:grpSpPr>
              <a:xfrm>
                <a:off x="6372020" y="1448978"/>
                <a:ext cx="360004" cy="360004"/>
                <a:chOff x="4932004" y="2708992"/>
                <a:chExt cx="360004" cy="360004"/>
              </a:xfrm>
            </p:grpSpPr>
            <p:cxnSp>
              <p:nvCxnSpPr>
                <p:cNvPr id="206" name="直線コネクタ 205">
                  <a:extLst>
                    <a:ext uri="{FF2B5EF4-FFF2-40B4-BE49-F238E27FC236}">
                      <a16:creationId xmlns:a16="http://schemas.microsoft.com/office/drawing/2014/main" id="{001A4D5E-413F-4CC3-B0B9-5F884BC53E19}"/>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D1E0BF14-6979-4A8E-87BF-2B99A687986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51B28292-9EC8-4EF4-BEA3-71BFA869ED99}"/>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5FAC743-B4BC-4A52-9674-1EDFC79D2474}"/>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2" name="直線コネクタ 191">
                <a:extLst>
                  <a:ext uri="{FF2B5EF4-FFF2-40B4-BE49-F238E27FC236}">
                    <a16:creationId xmlns:a16="http://schemas.microsoft.com/office/drawing/2014/main" id="{03142A4B-87C9-4621-AFDF-B97D14E5CFF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87CE94F9-05DA-475B-B9D9-2DA57EDB6D10}"/>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B5F436DC-E768-4E92-A821-46A659C1E41F}"/>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5" name="グループ化 194">
                <a:extLst>
                  <a:ext uri="{FF2B5EF4-FFF2-40B4-BE49-F238E27FC236}">
                    <a16:creationId xmlns:a16="http://schemas.microsoft.com/office/drawing/2014/main" id="{412AED1C-0BE9-4319-B2FF-9A37349E8C31}"/>
                  </a:ext>
                </a:extLst>
              </p:cNvPr>
              <p:cNvGrpSpPr/>
              <p:nvPr/>
            </p:nvGrpSpPr>
            <p:grpSpPr>
              <a:xfrm>
                <a:off x="6912026" y="1988984"/>
                <a:ext cx="360004" cy="90003"/>
                <a:chOff x="7272030" y="3789004"/>
                <a:chExt cx="360004" cy="90003"/>
              </a:xfrm>
            </p:grpSpPr>
            <p:cxnSp>
              <p:nvCxnSpPr>
                <p:cNvPr id="204" name="直線コネクタ 203">
                  <a:extLst>
                    <a:ext uri="{FF2B5EF4-FFF2-40B4-BE49-F238E27FC236}">
                      <a16:creationId xmlns:a16="http://schemas.microsoft.com/office/drawing/2014/main" id="{F2B3FB15-504E-43D0-A168-3D71663E83A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0C602B01-1C1B-4C28-88F0-62E4262103F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6" name="直線コネクタ 195">
                <a:extLst>
                  <a:ext uri="{FF2B5EF4-FFF2-40B4-BE49-F238E27FC236}">
                    <a16:creationId xmlns:a16="http://schemas.microsoft.com/office/drawing/2014/main" id="{066DB9F5-9D05-46BC-8873-1403C710D254}"/>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B873F066-44A7-4CD9-B861-128EB84E9DD4}"/>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8" name="グループ化 197">
                <a:extLst>
                  <a:ext uri="{FF2B5EF4-FFF2-40B4-BE49-F238E27FC236}">
                    <a16:creationId xmlns:a16="http://schemas.microsoft.com/office/drawing/2014/main" id="{0BACA2FA-51D1-4B45-8933-91D391EE63FA}"/>
                  </a:ext>
                </a:extLst>
              </p:cNvPr>
              <p:cNvGrpSpPr/>
              <p:nvPr/>
            </p:nvGrpSpPr>
            <p:grpSpPr>
              <a:xfrm>
                <a:off x="6912026" y="2348988"/>
                <a:ext cx="326325" cy="117556"/>
                <a:chOff x="2531592" y="5357236"/>
                <a:chExt cx="326325" cy="117556"/>
              </a:xfrm>
            </p:grpSpPr>
            <p:cxnSp>
              <p:nvCxnSpPr>
                <p:cNvPr id="201" name="直線コネクタ 200">
                  <a:extLst>
                    <a:ext uri="{FF2B5EF4-FFF2-40B4-BE49-F238E27FC236}">
                      <a16:creationId xmlns:a16="http://schemas.microsoft.com/office/drawing/2014/main" id="{8E1F3462-DA2D-4BD4-A3EB-E84168FA5FBF}"/>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B70AF7B-6998-4E09-9862-A1AB217EBC85}"/>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B9BC80FE-C1EC-4F6D-90C7-9161D9E2B6CE}"/>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9" name="直線コネクタ 198">
                <a:extLst>
                  <a:ext uri="{FF2B5EF4-FFF2-40B4-BE49-F238E27FC236}">
                    <a16:creationId xmlns:a16="http://schemas.microsoft.com/office/drawing/2014/main" id="{DC80B686-1888-4B6A-AFEE-B4A7DC7AA8BA}"/>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E400D98A-4885-422F-B970-AF06C3C469F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1694CD2C-2BD3-469A-929A-ACAE9DEFF4F4}"/>
                </a:ext>
              </a:extLst>
            </p:cNvPr>
            <p:cNvGrpSpPr/>
            <p:nvPr/>
          </p:nvGrpSpPr>
          <p:grpSpPr>
            <a:xfrm>
              <a:off x="5652012" y="3609002"/>
              <a:ext cx="1800020" cy="1800020"/>
              <a:chOff x="5652012" y="728970"/>
              <a:chExt cx="1800020" cy="1800020"/>
            </a:xfrm>
          </p:grpSpPr>
          <p:grpSp>
            <p:nvGrpSpPr>
              <p:cNvPr id="211" name="グループ化 210">
                <a:extLst>
                  <a:ext uri="{FF2B5EF4-FFF2-40B4-BE49-F238E27FC236}">
                    <a16:creationId xmlns:a16="http://schemas.microsoft.com/office/drawing/2014/main" id="{EF063828-012A-445B-BF14-75950650B38C}"/>
                  </a:ext>
                </a:extLst>
              </p:cNvPr>
              <p:cNvGrpSpPr/>
              <p:nvPr/>
            </p:nvGrpSpPr>
            <p:grpSpPr>
              <a:xfrm>
                <a:off x="6372020" y="1448978"/>
                <a:ext cx="360004" cy="360004"/>
                <a:chOff x="4932004" y="2708992"/>
                <a:chExt cx="360004" cy="360004"/>
              </a:xfrm>
            </p:grpSpPr>
            <p:cxnSp>
              <p:nvCxnSpPr>
                <p:cNvPr id="226" name="直線コネクタ 225">
                  <a:extLst>
                    <a:ext uri="{FF2B5EF4-FFF2-40B4-BE49-F238E27FC236}">
                      <a16:creationId xmlns:a16="http://schemas.microsoft.com/office/drawing/2014/main" id="{B69B0D71-5C15-412D-8D52-23D443DB6D1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DABADECF-A517-49C3-877F-7DE94755AB91}"/>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0B114486-01B7-448B-8728-4434D4AB150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C619C50-0201-43BF-87E1-D166C6EBB5E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2" name="直線コネクタ 211">
                <a:extLst>
                  <a:ext uri="{FF2B5EF4-FFF2-40B4-BE49-F238E27FC236}">
                    <a16:creationId xmlns:a16="http://schemas.microsoft.com/office/drawing/2014/main" id="{15672763-42E0-4C2C-AEE8-58C12AB35972}"/>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CEA99A9B-21D9-41B5-86A2-9AC00313D276}"/>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6157632-FE25-4D61-8791-406A7021A0ED}"/>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FDCCFBE8-3A14-4EE7-ABAD-7E4C96818E33}"/>
                  </a:ext>
                </a:extLst>
              </p:cNvPr>
              <p:cNvGrpSpPr/>
              <p:nvPr/>
            </p:nvGrpSpPr>
            <p:grpSpPr>
              <a:xfrm>
                <a:off x="6912026" y="1988984"/>
                <a:ext cx="360004" cy="90003"/>
                <a:chOff x="7272030" y="3789004"/>
                <a:chExt cx="360004" cy="90003"/>
              </a:xfrm>
            </p:grpSpPr>
            <p:cxnSp>
              <p:nvCxnSpPr>
                <p:cNvPr id="224" name="直線コネクタ 223">
                  <a:extLst>
                    <a:ext uri="{FF2B5EF4-FFF2-40B4-BE49-F238E27FC236}">
                      <a16:creationId xmlns:a16="http://schemas.microsoft.com/office/drawing/2014/main" id="{8A0433E9-F951-4DF7-BBCF-C0B447C75B17}"/>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B2178B64-5225-4E4A-B6E2-5F6EA314C5F5}"/>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CA7A7151-4714-40C7-B53E-FBA39A954B67}"/>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22596E69-6625-473F-9E22-CA95A4194B2B}"/>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05272CA7-68AB-46C8-86D9-E7E3020F778C}"/>
                  </a:ext>
                </a:extLst>
              </p:cNvPr>
              <p:cNvGrpSpPr/>
              <p:nvPr/>
            </p:nvGrpSpPr>
            <p:grpSpPr>
              <a:xfrm>
                <a:off x="6912026" y="2348988"/>
                <a:ext cx="326325" cy="117556"/>
                <a:chOff x="2531592" y="5357236"/>
                <a:chExt cx="326325" cy="117556"/>
              </a:xfrm>
            </p:grpSpPr>
            <p:cxnSp>
              <p:nvCxnSpPr>
                <p:cNvPr id="221" name="直線コネクタ 220">
                  <a:extLst>
                    <a:ext uri="{FF2B5EF4-FFF2-40B4-BE49-F238E27FC236}">
                      <a16:creationId xmlns:a16="http://schemas.microsoft.com/office/drawing/2014/main" id="{3715A177-274F-495F-9658-FE2CBB4DCA47}"/>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260419D1-213F-4694-8E03-D58ECC23BA59}"/>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F085D748-4374-4922-8B7A-87A1C62753DF}"/>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9" name="直線コネクタ 218">
                <a:extLst>
                  <a:ext uri="{FF2B5EF4-FFF2-40B4-BE49-F238E27FC236}">
                    <a16:creationId xmlns:a16="http://schemas.microsoft.com/office/drawing/2014/main" id="{E70FA2B8-6D02-4CF9-95BE-6DDF394D3025}"/>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3CB0462E-4E40-4B74-9A6F-240152D943CE}"/>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E76D82AF-3266-4D55-9E2E-34167A265854}"/>
                </a:ext>
              </a:extLst>
            </p:cNvPr>
            <p:cNvGrpSpPr/>
            <p:nvPr/>
          </p:nvGrpSpPr>
          <p:grpSpPr>
            <a:xfrm>
              <a:off x="5652012" y="5063114"/>
              <a:ext cx="1800020" cy="1800020"/>
              <a:chOff x="5652012" y="728970"/>
              <a:chExt cx="1800020" cy="1800020"/>
            </a:xfrm>
          </p:grpSpPr>
          <p:grpSp>
            <p:nvGrpSpPr>
              <p:cNvPr id="231" name="グループ化 230">
                <a:extLst>
                  <a:ext uri="{FF2B5EF4-FFF2-40B4-BE49-F238E27FC236}">
                    <a16:creationId xmlns:a16="http://schemas.microsoft.com/office/drawing/2014/main" id="{018AA9BC-21FF-4F0D-B379-C2CC38AA37E8}"/>
                  </a:ext>
                </a:extLst>
              </p:cNvPr>
              <p:cNvGrpSpPr/>
              <p:nvPr/>
            </p:nvGrpSpPr>
            <p:grpSpPr>
              <a:xfrm>
                <a:off x="6372020" y="1448978"/>
                <a:ext cx="360004" cy="360004"/>
                <a:chOff x="4932004" y="2708992"/>
                <a:chExt cx="360004" cy="360004"/>
              </a:xfrm>
            </p:grpSpPr>
            <p:cxnSp>
              <p:nvCxnSpPr>
                <p:cNvPr id="246" name="直線コネクタ 245">
                  <a:extLst>
                    <a:ext uri="{FF2B5EF4-FFF2-40B4-BE49-F238E27FC236}">
                      <a16:creationId xmlns:a16="http://schemas.microsoft.com/office/drawing/2014/main" id="{B46EB9B0-75B4-43E1-AF3E-E50DB8578EF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FBAF95BC-58AC-4D57-918D-E069C1677220}"/>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3C98EAF3-7139-4D4F-98A4-8928F70D75A7}"/>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B067E30D-EF14-44DB-9B4D-BC16C967219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2" name="直線コネクタ 231">
                <a:extLst>
                  <a:ext uri="{FF2B5EF4-FFF2-40B4-BE49-F238E27FC236}">
                    <a16:creationId xmlns:a16="http://schemas.microsoft.com/office/drawing/2014/main" id="{338C324E-4D45-43C6-A033-2AAE7170894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1D13A683-8044-4DE8-BD47-7AAE930DA8A1}"/>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F7B2E69-7628-4264-96F1-1A9B39841339}"/>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AE41BA6F-0997-4464-B8C4-638F498543A1}"/>
                  </a:ext>
                </a:extLst>
              </p:cNvPr>
              <p:cNvGrpSpPr/>
              <p:nvPr/>
            </p:nvGrpSpPr>
            <p:grpSpPr>
              <a:xfrm>
                <a:off x="6912026" y="1988984"/>
                <a:ext cx="360004" cy="90003"/>
                <a:chOff x="7272030" y="3789004"/>
                <a:chExt cx="360004" cy="90003"/>
              </a:xfrm>
            </p:grpSpPr>
            <p:cxnSp>
              <p:nvCxnSpPr>
                <p:cNvPr id="244" name="直線コネクタ 243">
                  <a:extLst>
                    <a:ext uri="{FF2B5EF4-FFF2-40B4-BE49-F238E27FC236}">
                      <a16:creationId xmlns:a16="http://schemas.microsoft.com/office/drawing/2014/main" id="{38F09523-41D6-49E7-82EB-031AFCC68EF9}"/>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8841C5CD-982F-46D7-BA78-230879DBE950}"/>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6" name="直線コネクタ 235">
                <a:extLst>
                  <a:ext uri="{FF2B5EF4-FFF2-40B4-BE49-F238E27FC236}">
                    <a16:creationId xmlns:a16="http://schemas.microsoft.com/office/drawing/2014/main" id="{C1CBBE77-4F15-46EE-B9EE-ED0DEE982B9A}"/>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488BB4D-B7D9-4721-93A7-A119454944FA}"/>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8" name="グループ化 237">
                <a:extLst>
                  <a:ext uri="{FF2B5EF4-FFF2-40B4-BE49-F238E27FC236}">
                    <a16:creationId xmlns:a16="http://schemas.microsoft.com/office/drawing/2014/main" id="{4F2033AC-CF6E-4853-8F99-C123E929A718}"/>
                  </a:ext>
                </a:extLst>
              </p:cNvPr>
              <p:cNvGrpSpPr/>
              <p:nvPr/>
            </p:nvGrpSpPr>
            <p:grpSpPr>
              <a:xfrm>
                <a:off x="6912026" y="2348988"/>
                <a:ext cx="326325" cy="117556"/>
                <a:chOff x="2531592" y="5357236"/>
                <a:chExt cx="326325" cy="117556"/>
              </a:xfrm>
            </p:grpSpPr>
            <p:cxnSp>
              <p:nvCxnSpPr>
                <p:cNvPr id="241" name="直線コネクタ 240">
                  <a:extLst>
                    <a:ext uri="{FF2B5EF4-FFF2-40B4-BE49-F238E27FC236}">
                      <a16:creationId xmlns:a16="http://schemas.microsoft.com/office/drawing/2014/main" id="{106DAF75-B8E0-421A-A349-EE0F152DDEE2}"/>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576950CF-1A76-4A8D-893D-116E73952588}"/>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C6497466-A738-4AEC-AF93-3A3CFB8717EA}"/>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9" name="直線コネクタ 238">
                <a:extLst>
                  <a:ext uri="{FF2B5EF4-FFF2-40B4-BE49-F238E27FC236}">
                    <a16:creationId xmlns:a16="http://schemas.microsoft.com/office/drawing/2014/main" id="{EF104839-E095-4B9F-9EA7-27A73046FE12}"/>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066E6656-229E-4706-ADBB-77C7195B1F9F}"/>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9448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a:xfrm>
            <a:off x="611955" y="1088974"/>
            <a:ext cx="8190091" cy="5220058"/>
          </a:xfrm>
        </p:spPr>
        <p:txBody>
          <a:bodyPr/>
          <a:lstStyle/>
          <a:p>
            <a:r>
              <a:rPr kumimoji="1" lang="ja-JP" altLang="en-US" sz="1800" dirty="0"/>
              <a:t>メモリ（</a:t>
            </a:r>
            <a:r>
              <a:rPr kumimoji="1" lang="en-US" altLang="ja-JP" sz="1800" dirty="0"/>
              <a:t>RAM: Random Access Memory</a:t>
            </a:r>
            <a:r>
              <a:rPr kumimoji="1" lang="ja-JP" altLang="en-US" sz="1800" dirty="0"/>
              <a:t>）</a:t>
            </a:r>
            <a:endParaRPr kumimoji="1" lang="en-US" altLang="ja-JP" sz="1800" dirty="0"/>
          </a:p>
          <a:p>
            <a:pPr lvl="1"/>
            <a:r>
              <a:rPr kumimoji="1" lang="ja-JP" altLang="en-US" sz="1800" dirty="0"/>
              <a:t>複数のデータを記憶し，配列のように位置を指定して読み書きする</a:t>
            </a:r>
            <a:endParaRPr lang="en-US" altLang="ja-JP" sz="1800" dirty="0"/>
          </a:p>
          <a:p>
            <a:pPr lvl="1"/>
            <a:r>
              <a:rPr kumimoji="1" lang="ja-JP" altLang="en-US" sz="1800" dirty="0"/>
              <a:t>なるべく少ない回路で なるべく多くの記憶を行うために存在</a:t>
            </a:r>
            <a:endParaRPr kumimoji="1" lang="en-US" altLang="ja-JP" sz="1800" dirty="0"/>
          </a:p>
          <a:p>
            <a:r>
              <a:rPr kumimoji="1" lang="ja-JP" altLang="en-US" sz="1800" dirty="0"/>
              <a:t>構造とアクセス時間：</a:t>
            </a:r>
            <a:endParaRPr kumimoji="1" lang="en-US" altLang="ja-JP" sz="1800" dirty="0"/>
          </a:p>
          <a:p>
            <a:pPr lvl="1"/>
            <a:r>
              <a:rPr kumimoji="1" lang="en-US" altLang="ja-JP" sz="1800" dirty="0"/>
              <a:t>1bit </a:t>
            </a:r>
            <a:r>
              <a:rPr kumimoji="1" lang="ja-JP" altLang="en-US" sz="1800" dirty="0"/>
              <a:t>の記憶を行うセルを格子状にならべた構造を持つ</a:t>
            </a:r>
            <a:endParaRPr kumimoji="1" lang="en-US" altLang="ja-JP" sz="1800" dirty="0"/>
          </a:p>
          <a:p>
            <a:pPr lvl="1"/>
            <a:r>
              <a:rPr kumimoji="1" lang="ja-JP" altLang="en-US" sz="1800" dirty="0"/>
              <a:t>読み書きにかかる時間：</a:t>
            </a:r>
            <a:endParaRPr kumimoji="1" lang="en-US" altLang="ja-JP" sz="1800" dirty="0"/>
          </a:p>
          <a:p>
            <a:pPr lvl="2"/>
            <a:r>
              <a:rPr kumimoji="1" lang="ja-JP" altLang="en-US" sz="1800" dirty="0"/>
              <a:t>記憶容量の平方根程度に比例</a:t>
            </a:r>
            <a:endParaRPr kumimoji="1" lang="en-US" altLang="ja-JP" sz="1800" dirty="0"/>
          </a:p>
          <a:p>
            <a:pPr lvl="2"/>
            <a:r>
              <a:rPr kumimoji="1" lang="ja-JP" altLang="en-US" sz="1800" dirty="0"/>
              <a:t>信号線の長さに比例するため，速度と容量にはトレードオフがある</a:t>
            </a:r>
            <a:endParaRPr kumimoji="1" lang="en-US" sz="1800" dirty="0"/>
          </a:p>
        </p:txBody>
      </p:sp>
    </p:spTree>
    <p:extLst>
      <p:ext uri="{BB962C8B-B14F-4D97-AF65-F5344CB8AC3E}">
        <p14:creationId xmlns:p14="http://schemas.microsoft.com/office/powerpoint/2010/main" val="426790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p:txBody>
          <a:bodyPr/>
          <a:lstStyle/>
          <a:p>
            <a:r>
              <a:rPr kumimoji="1" lang="en-US" altLang="ja-JP" sz="1800" dirty="0"/>
              <a:t>SRAM</a:t>
            </a:r>
            <a:r>
              <a:rPr kumimoji="1" lang="ja-JP" altLang="en-US" sz="1800" dirty="0"/>
              <a:t>：</a:t>
            </a:r>
            <a:endParaRPr kumimoji="1" lang="en-US" altLang="ja-JP" sz="1800" dirty="0"/>
          </a:p>
          <a:p>
            <a:pPr lvl="1"/>
            <a:r>
              <a:rPr kumimoji="1" lang="ja-JP" altLang="en-US" sz="1800" dirty="0"/>
              <a:t>セルにインバータのループを使ったもの</a:t>
            </a:r>
            <a:endParaRPr kumimoji="1" lang="en-US" altLang="ja-JP" sz="1800" dirty="0"/>
          </a:p>
          <a:p>
            <a:pPr lvl="1"/>
            <a:r>
              <a:rPr kumimoji="1" lang="ja-JP" altLang="en-US" sz="1800" dirty="0"/>
              <a:t>高速だが低密度</a:t>
            </a:r>
            <a:endParaRPr kumimoji="1" lang="en-US" altLang="ja-JP" sz="1800" dirty="0"/>
          </a:p>
          <a:p>
            <a:pPr lvl="1"/>
            <a:r>
              <a:rPr kumimoji="1" lang="ja-JP" altLang="en-US" sz="1800" dirty="0"/>
              <a:t>電源を入れている限りは記憶が消えない</a:t>
            </a:r>
            <a:endParaRPr kumimoji="1" lang="en-US" altLang="ja-JP" sz="1800" dirty="0"/>
          </a:p>
          <a:p>
            <a:r>
              <a:rPr lang="en-US" sz="1800" dirty="0"/>
              <a:t>DRAM</a:t>
            </a:r>
          </a:p>
          <a:p>
            <a:pPr lvl="1"/>
            <a:r>
              <a:rPr lang="ja-JP" altLang="en-US" sz="1800" dirty="0"/>
              <a:t>セルにコンデンサを使ったもの</a:t>
            </a:r>
            <a:endParaRPr lang="en-US" altLang="ja-JP" sz="1800" dirty="0"/>
          </a:p>
          <a:p>
            <a:pPr lvl="1"/>
            <a:r>
              <a:rPr kumimoji="1" lang="ja-JP" altLang="en-US" sz="1800" dirty="0"/>
              <a:t>低速だが高密度</a:t>
            </a:r>
            <a:endParaRPr kumimoji="1" lang="en-US" altLang="ja-JP" sz="1800" dirty="0"/>
          </a:p>
          <a:p>
            <a:pPr lvl="1"/>
            <a:r>
              <a:rPr kumimoji="1" lang="ja-JP" altLang="en-US" sz="1800" dirty="0"/>
              <a:t>電源を入れていても記憶が消えていく</a:t>
            </a:r>
            <a:endParaRPr kumimoji="1" lang="en-US" altLang="ja-JP" sz="1800" dirty="0"/>
          </a:p>
          <a:p>
            <a:pPr lvl="2"/>
            <a:r>
              <a:rPr kumimoji="1" lang="ja-JP" altLang="en-US" sz="1800" dirty="0"/>
              <a:t>リフレッシュが必要</a:t>
            </a:r>
            <a:endParaRPr kumimoji="1" lang="en-US" sz="1800" dirty="0"/>
          </a:p>
        </p:txBody>
      </p:sp>
    </p:spTree>
    <p:extLst>
      <p:ext uri="{BB962C8B-B14F-4D97-AF65-F5344CB8AC3E}">
        <p14:creationId xmlns:p14="http://schemas.microsoft.com/office/powerpoint/2010/main" val="264998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57</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a:t>
            </a:r>
            <a:endParaRPr kumimoji="1" lang="en-US" dirty="0"/>
          </a:p>
        </p:txBody>
      </p:sp>
    </p:spTree>
    <p:extLst>
      <p:ext uri="{BB962C8B-B14F-4D97-AF65-F5344CB8AC3E}">
        <p14:creationId xmlns:p14="http://schemas.microsoft.com/office/powerpoint/2010/main" val="2231184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58</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endParaRPr kumimoji="1" lang="en-US" altLang="ja-JP" dirty="0"/>
          </a:p>
          <a:p>
            <a:r>
              <a:rPr kumimoji="1" lang="ja-JP" altLang="en-US" dirty="0"/>
              <a:t>背景：大きくて速いメモリは作れない</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時間的局所性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956" y="0"/>
            <a:ext cx="8532044" cy="908972"/>
          </a:xfrm>
        </p:spPr>
        <p:txBody>
          <a:bodyPr/>
          <a:lstStyle/>
          <a:p>
            <a:r>
              <a:rPr lang="ja-JP" altLang="en-US" dirty="0"/>
              <a:t>キャッシュの基本的な考え方のまとめ</a:t>
            </a:r>
          </a:p>
        </p:txBody>
      </p:sp>
      <p:sp>
        <p:nvSpPr>
          <p:cNvPr id="3" name="テキスト プレースホルダー 2"/>
          <p:cNvSpPr>
            <a:spLocks noGrp="1"/>
          </p:cNvSpPr>
          <p:nvPr>
            <p:ph sz="quarter" idx="10"/>
          </p:nvPr>
        </p:nvSpPr>
        <p:spPr>
          <a:xfrm>
            <a:off x="611956" y="1088974"/>
            <a:ext cx="7920088" cy="5220058"/>
          </a:xfrm>
        </p:spPr>
        <p:txBody>
          <a:bodyPr/>
          <a:lstStyle/>
          <a:p>
            <a:r>
              <a:rPr lang="ja-JP" altLang="en-US" dirty="0"/>
              <a:t>記憶階層</a:t>
            </a:r>
            <a:endParaRPr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lang="ja-JP" altLang="en-US" dirty="0"/>
              <a:t>時間的局所性</a:t>
            </a:r>
            <a:endParaRPr lang="en-US" altLang="ja-JP" dirty="0"/>
          </a:p>
          <a:p>
            <a:pPr lvl="1"/>
            <a:r>
              <a:rPr lang="ja-JP" altLang="en-US" dirty="0"/>
              <a:t>一度使用した値は，すぐにまた使う可能性が高い性質のこと</a:t>
            </a:r>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SIZE </a:t>
            </a:r>
            <a:r>
              <a:rPr lang="ja-JP" altLang="en-US" dirty="0"/>
              <a:t>がキャッシュ容量を超えた時の振る舞い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solidFill>
                  <a:schemeClr val="accent2"/>
                </a:solidFill>
              </a:rPr>
              <a:t>SIZE</a:t>
            </a:r>
            <a:r>
              <a:rPr kumimoji="1" lang="en-US" altLang="ja-JP" dirty="0"/>
              <a:t> = </a:t>
            </a:r>
            <a:r>
              <a:rPr kumimoji="1" lang="ja-JP" altLang="en-US" dirty="0"/>
              <a:t>アクセス範囲，</a:t>
            </a:r>
            <a:br>
              <a:rPr kumimoji="1" lang="en-US" altLang="ja-JP" dirty="0"/>
            </a:br>
            <a:r>
              <a:rPr kumimoji="1" lang="en-US" altLang="ja-JP" dirty="0">
                <a:solidFill>
                  <a:schemeClr val="accent5"/>
                </a:solidFill>
              </a:rPr>
              <a:t>CAP</a:t>
            </a:r>
            <a:r>
              <a:rPr kumimoji="1" lang="en-US" altLang="ja-JP" dirty="0"/>
              <a:t> = </a:t>
            </a:r>
            <a:r>
              <a:rPr kumimoji="1" lang="ja-JP" altLang="en-US" dirty="0"/>
              <a:t>キャッシュ容量 とする</a:t>
            </a:r>
            <a:r>
              <a:rPr lang="ja-JP" altLang="en-US" dirty="0"/>
              <a:t>と，１回のアクセスににかかる時間は</a:t>
            </a:r>
            <a:br>
              <a:rPr lang="en-US" altLang="ja-JP" dirty="0"/>
            </a:br>
            <a:endParaRPr lang="en-US" altLang="ja-JP" dirty="0"/>
          </a:p>
          <a:p>
            <a:pPr marL="817200" lvl="1" indent="-457200">
              <a:buFont typeface="+mj-lt"/>
              <a:buAutoNum type="arabicPeriod"/>
            </a:pPr>
            <a:r>
              <a:rPr kumimoji="1" lang="en-US" altLang="ja-JP" dirty="0">
                <a:solidFill>
                  <a:schemeClr val="accent2"/>
                </a:solidFill>
              </a:rPr>
              <a:t>SIZE</a:t>
            </a:r>
            <a:r>
              <a:rPr kumimoji="1" lang="en-US" altLang="ja-JP" dirty="0"/>
              <a:t> &lt;= </a:t>
            </a:r>
            <a:r>
              <a:rPr kumimoji="1" lang="en-US" altLang="ja-JP" dirty="0">
                <a:solidFill>
                  <a:schemeClr val="accent5"/>
                </a:solidFill>
              </a:rPr>
              <a:t>CAP</a:t>
            </a:r>
            <a:r>
              <a:rPr kumimoji="1" lang="ja-JP" altLang="en-US" dirty="0"/>
              <a:t>：</a:t>
            </a:r>
            <a:r>
              <a:rPr kumimoji="1" lang="en-US" altLang="ja-JP" dirty="0"/>
              <a:t>		</a:t>
            </a:r>
            <a:r>
              <a:rPr kumimoji="1" lang="ja-JP" altLang="en-US" dirty="0"/>
              <a:t>定速（速い）</a:t>
            </a:r>
            <a:endParaRPr kumimoji="1" lang="en-US" altLang="ja-JP" dirty="0"/>
          </a:p>
          <a:p>
            <a:pPr marL="817200" lvl="1" indent="-457200">
              <a:buFont typeface="+mj-lt"/>
              <a:buAutoNum type="arabicPeriod"/>
            </a:pPr>
            <a:r>
              <a:rPr lang="en-US" altLang="ja-JP" dirty="0">
                <a:solidFill>
                  <a:schemeClr val="accent5"/>
                </a:solidFill>
              </a:rPr>
              <a:t>CAP</a:t>
            </a:r>
            <a:r>
              <a:rPr lang="ja-JP" altLang="en-US" dirty="0"/>
              <a:t> </a:t>
            </a:r>
            <a:r>
              <a:rPr lang="en-US" altLang="ja-JP" dirty="0"/>
              <a:t>&lt; </a:t>
            </a:r>
            <a:r>
              <a:rPr lang="en-US" altLang="ja-JP" dirty="0">
                <a:solidFill>
                  <a:schemeClr val="accent2"/>
                </a:solidFill>
              </a:rPr>
              <a:t>SIZE</a:t>
            </a:r>
            <a:r>
              <a:rPr lang="en-US" altLang="ja-JP" dirty="0"/>
              <a:t> &lt;= </a:t>
            </a:r>
            <a:r>
              <a:rPr lang="en-US" altLang="ja-JP" dirty="0">
                <a:solidFill>
                  <a:schemeClr val="accent5"/>
                </a:solidFill>
              </a:rPr>
              <a:t>CAP×2</a:t>
            </a:r>
            <a:r>
              <a:rPr lang="ja-JP" altLang="en-US" dirty="0"/>
              <a:t>：</a:t>
            </a:r>
            <a:r>
              <a:rPr lang="en-US" altLang="ja-JP" dirty="0"/>
              <a:t>	</a:t>
            </a:r>
            <a:r>
              <a:rPr lang="ja-JP" altLang="en-US" dirty="0"/>
              <a:t>徐々に遅くなる</a:t>
            </a:r>
            <a:endParaRPr lang="en-US" altLang="ja-JP" dirty="0"/>
          </a:p>
          <a:p>
            <a:pPr marL="817200" lvl="1" indent="-457200">
              <a:buFont typeface="+mj-lt"/>
              <a:buAutoNum type="arabicPeriod"/>
            </a:pPr>
            <a:r>
              <a:rPr lang="en-US" altLang="ja-JP" dirty="0">
                <a:solidFill>
                  <a:schemeClr val="accent5"/>
                </a:solidFill>
                <a:latin typeface="Consolas" panose="020B0609020204030204" pitchFamily="49" charset="0"/>
              </a:rPr>
              <a:t>CAP×2</a:t>
            </a:r>
            <a:r>
              <a:rPr lang="en-US" altLang="ja-JP" dirty="0">
                <a:latin typeface="Consolas" panose="020B0609020204030204" pitchFamily="49" charset="0"/>
              </a:rPr>
              <a:t> &lt; </a:t>
            </a:r>
            <a:r>
              <a:rPr lang="en-US" altLang="ja-JP" dirty="0">
                <a:solidFill>
                  <a:schemeClr val="accent2"/>
                </a:solidFill>
                <a:latin typeface="Consolas" panose="020B0609020204030204" pitchFamily="49" charset="0"/>
              </a:rPr>
              <a:t>SIZE</a:t>
            </a:r>
            <a:r>
              <a:rPr lang="ja-JP" altLang="en-US" dirty="0">
                <a:latin typeface="Consolas" panose="020B0609020204030204" pitchFamily="49" charset="0"/>
              </a:rPr>
              <a:t>：</a:t>
            </a:r>
            <a:r>
              <a:rPr lang="en-US" altLang="ja-JP" dirty="0">
                <a:latin typeface="Consolas" panose="020B0609020204030204" pitchFamily="49" charset="0"/>
              </a:rPr>
              <a:t>	</a:t>
            </a:r>
            <a:r>
              <a:rPr lang="ja-JP" altLang="en-US" dirty="0">
                <a:latin typeface="Consolas" panose="020B0609020204030204" pitchFamily="49" charset="0"/>
              </a:rPr>
              <a:t>定速（遅い）</a:t>
            </a:r>
            <a:endParaRPr lang="en-US" altLang="ja-JP" dirty="0">
              <a:latin typeface="Consolas" panose="020B0609020204030204" pitchFamily="49" charset="0"/>
            </a:endParaRPr>
          </a:p>
          <a:p>
            <a:pPr marL="817200" lvl="1" indent="-457200">
              <a:buFont typeface="+mj-lt"/>
              <a:buAutoNum type="arabicPeriod"/>
            </a:pPr>
            <a:endParaRPr lang="en-US" altLang="ja-JP" dirty="0">
              <a:latin typeface="Consolas" panose="020B0609020204030204" pitchFamily="49" charset="0"/>
            </a:endParaRPr>
          </a:p>
        </p:txBody>
      </p:sp>
      <p:cxnSp>
        <p:nvCxnSpPr>
          <p:cNvPr id="5" name="直線コネクタ 4"/>
          <p:cNvCxnSpPr/>
          <p:nvPr/>
        </p:nvCxnSpPr>
        <p:spPr bwMode="auto">
          <a:xfrm>
            <a:off x="1871970" y="6039029"/>
            <a:ext cx="1620018"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6" name="直線コネクタ 5"/>
          <p:cNvCxnSpPr/>
          <p:nvPr/>
        </p:nvCxnSpPr>
        <p:spPr bwMode="auto">
          <a:xfrm flipV="1">
            <a:off x="3491988" y="5049018"/>
            <a:ext cx="1080012" cy="99001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8" name="直線コネクタ 7"/>
          <p:cNvCxnSpPr/>
          <p:nvPr/>
        </p:nvCxnSpPr>
        <p:spPr bwMode="auto">
          <a:xfrm flipV="1">
            <a:off x="4572000" y="5049018"/>
            <a:ext cx="1800020" cy="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328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SIZE &lt;= CAP</a:t>
            </a:r>
            <a:r>
              <a:rPr lang="ja-JP" altLang="en-US" dirty="0"/>
              <a:t>：定速（速い）</a:t>
            </a:r>
            <a:endParaRPr lang="en-US" altLang="ja-JP" dirty="0"/>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常にキャッシュに </a:t>
            </a:r>
            <a:r>
              <a:rPr kumimoji="1" lang="en-US" altLang="ja-JP"/>
              <a:t>SIZE </a:t>
            </a:r>
            <a:r>
              <a:rPr lang="ja-JP" altLang="en-US" dirty="0"/>
              <a:t>分のデータ乗ってるので速い</a:t>
            </a:r>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12" name="正方形/長方形 11"/>
          <p:cNvSpPr/>
          <p:nvPr/>
        </p:nvSpPr>
        <p:spPr bwMode="auto">
          <a:xfrm>
            <a:off x="1691968" y="2888994"/>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3" name="直線矢印コネクタ 12"/>
          <p:cNvCxnSpPr/>
          <p:nvPr/>
        </p:nvCxnSpPr>
        <p:spPr bwMode="auto">
          <a:xfrm>
            <a:off x="1691968" y="3429000"/>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7" name="正方形/長方形 16"/>
          <p:cNvSpPr/>
          <p:nvPr/>
        </p:nvSpPr>
        <p:spPr bwMode="auto">
          <a:xfrm>
            <a:off x="1691968" y="4509012"/>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1691968" y="4509012"/>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495901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3535076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lang="ja-JP" altLang="en-US" dirty="0"/>
              <a:t>次回は紫の分のみヒットする</a:t>
            </a:r>
            <a:endParaRPr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pPr marL="360000" lvl="1"/>
            <a:r>
              <a:rPr lang="en-US" altLang="ja-JP" sz="2400" b="1" dirty="0">
                <a:solidFill>
                  <a:schemeClr val="bg1"/>
                </a:solidFill>
                <a:latin typeface="+mn-ea"/>
                <a:ea typeface="+mn-ea"/>
              </a:rPr>
              <a:t>CAP×2 &lt; SIZE</a:t>
            </a:r>
            <a:r>
              <a:rPr lang="ja-JP" altLang="en-US" sz="2400" b="1" dirty="0">
                <a:solidFill>
                  <a:schemeClr val="bg1"/>
                </a:solidFill>
                <a:latin typeface="+mn-ea"/>
                <a:ea typeface="+mn-ea"/>
              </a:rPr>
              <a:t>：</a:t>
            </a:r>
            <a:r>
              <a:rPr lang="en-US" altLang="ja-JP" sz="2400" b="1" dirty="0">
                <a:solidFill>
                  <a:schemeClr val="bg1"/>
                </a:solidFill>
                <a:latin typeface="+mn-ea"/>
                <a:ea typeface="+mn-ea"/>
              </a:rPr>
              <a:t>	</a:t>
            </a:r>
            <a:r>
              <a:rPr lang="ja-JP" altLang="en-US" sz="2400" b="1" dirty="0">
                <a:solidFill>
                  <a:schemeClr val="bg1"/>
                </a:solidFill>
                <a:latin typeface="+mn-ea"/>
                <a:ea typeface="+mn-ea"/>
              </a:rPr>
              <a:t>定速（遅い）</a:t>
            </a:r>
            <a:endParaRPr lang="en-US" altLang="ja-JP" sz="2400" b="1" dirty="0">
              <a:solidFill>
                <a:schemeClr val="bg1"/>
              </a:solidFill>
              <a:latin typeface="+mn-ea"/>
              <a:ea typeface="+mn-ea"/>
            </a:endParaRPr>
          </a:p>
        </p:txBody>
      </p:sp>
      <p:sp>
        <p:nvSpPr>
          <p:cNvPr id="3" name="テキスト プレースホルダー 2"/>
          <p:cNvSpPr>
            <a:spLocks noGrp="1"/>
          </p:cNvSpPr>
          <p:nvPr>
            <p:ph type="body" sz="quarter" idx="10"/>
          </p:nvPr>
        </p:nvSpPr>
        <p:spPr>
          <a:xfrm>
            <a:off x="431954" y="5769026"/>
            <a:ext cx="8100090" cy="629700"/>
          </a:xfrm>
        </p:spPr>
        <p:txBody>
          <a:bodyPr/>
          <a:lstStyle/>
          <a:p>
            <a:r>
              <a:rPr kumimoji="1" lang="ja-JP" altLang="en-US" dirty="0"/>
              <a:t>終了後には緑の分は上書きされて残らない</a:t>
            </a:r>
            <a:endParaRPr kumimoji="1" lang="en-US" altLang="ja-JP" dirty="0"/>
          </a:p>
          <a:p>
            <a:pPr lvl="1"/>
            <a:r>
              <a:rPr kumimoji="1" lang="ja-JP" altLang="en-US" dirty="0"/>
              <a:t>全くヒットしなくなる</a:t>
            </a:r>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5760064"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8" y="2888994"/>
            <a:ext cx="2880031"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4572000" y="2888994"/>
            <a:ext cx="2880032"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左から順に（緑，紫）アクセス</a:t>
            </a:r>
            <a:r>
              <a:rPr lang="ja-JP" altLang="en-US" kern="0" dirty="0" err="1"/>
              <a:t>するとすると</a:t>
            </a:r>
            <a:r>
              <a:rPr lang="en-US" altLang="ja-JP" kern="0" dirty="0"/>
              <a:t>…</a:t>
            </a:r>
            <a:endParaRPr lang="ja-JP" altLang="en-US" kern="0" dirty="0"/>
          </a:p>
        </p:txBody>
      </p:sp>
      <p:sp>
        <p:nvSpPr>
          <p:cNvPr id="21" name="正方形/長方形 20"/>
          <p:cNvSpPr/>
          <p:nvPr/>
        </p:nvSpPr>
        <p:spPr bwMode="auto">
          <a:xfrm>
            <a:off x="1691968" y="4779015"/>
            <a:ext cx="2880032"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99057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extLst>
              <p:ext uri="{D42A27DB-BD31-4B8C-83A1-F6EECF244321}">
                <p14:modId xmlns:p14="http://schemas.microsoft.com/office/powerpoint/2010/main" val="3205013753"/>
              </p:ext>
            </p:extLst>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メモリ</a:t>
            </a:r>
            <a:endParaRPr lang="en-US" altLang="ja-JP" dirty="0"/>
          </a:p>
          <a:p>
            <a:pPr lvl="1"/>
            <a:r>
              <a:rPr lang="ja-JP" altLang="en-US" dirty="0"/>
              <a:t>構造，動作，容量と速度</a:t>
            </a:r>
            <a:endParaRPr lang="en-US" altLang="ja-JP" dirty="0"/>
          </a:p>
          <a:p>
            <a:pPr lvl="1"/>
            <a:r>
              <a:rPr lang="en-US" altLang="ja-JP" dirty="0"/>
              <a:t>SRAM </a:t>
            </a:r>
            <a:r>
              <a:rPr lang="ja-JP" altLang="en-US" dirty="0"/>
              <a:t>と </a:t>
            </a:r>
            <a:r>
              <a:rPr lang="en-US" altLang="ja-JP" dirty="0"/>
              <a:t>DRAM</a:t>
            </a:r>
          </a:p>
          <a:p>
            <a:pPr lvl="1"/>
            <a:r>
              <a:rPr lang="ja-JP" altLang="en-US" dirty="0"/>
              <a:t>メモリの存在理由</a:t>
            </a:r>
            <a:endParaRPr lang="en-US" altLang="ja-JP" dirty="0"/>
          </a:p>
          <a:p>
            <a:r>
              <a:rPr lang="ja-JP" altLang="en-US" dirty="0"/>
              <a:t>キャッシュ</a:t>
            </a:r>
            <a:endParaRPr lang="en-US" altLang="ja-JP" dirty="0"/>
          </a:p>
          <a:p>
            <a:pPr lvl="1"/>
            <a:r>
              <a:rPr lang="ja-JP" altLang="en-US" dirty="0"/>
              <a:t>基本的な原理と構造</a:t>
            </a:r>
            <a:endParaRPr lang="en-US" altLang="ja-JP" dirty="0"/>
          </a:p>
          <a:p>
            <a:pPr lvl="1"/>
            <a:r>
              <a:rPr lang="ja-JP" altLang="en-US" dirty="0"/>
              <a:t>容量の性能への影響</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0.2</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0.01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77</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ja-JP" altLang="en-US" dirty="0"/>
              <a:t>いまのところ </a:t>
            </a:r>
            <a:r>
              <a:rPr kumimoji="1" lang="en-US" dirty="0"/>
              <a:t>8/7 </a:t>
            </a:r>
            <a:r>
              <a:rPr kumimoji="1" lang="ja-JP" altLang="en-US" dirty="0"/>
              <a:t>の予定</a:t>
            </a:r>
            <a:endParaRPr lang="en-US" altLang="ja-JP" dirty="0"/>
          </a:p>
          <a:p>
            <a:r>
              <a:rPr kumimoji="1" lang="en-US" altLang="ja-JP" dirty="0"/>
              <a:t>A4 </a:t>
            </a:r>
            <a:r>
              <a:rPr kumimoji="1" lang="ja-JP" altLang="en-US" dirty="0"/>
              <a:t>裏表１枚 手書きのみの持ち込み可の予定</a:t>
            </a:r>
            <a:endParaRPr kumimoji="1" lang="en-US" altLang="ja-JP" dirty="0"/>
          </a:p>
          <a:p>
            <a:pPr lvl="1"/>
            <a:r>
              <a:rPr kumimoji="1" lang="ja-JP" altLang="en-US" dirty="0"/>
              <a:t>・・・にしようと思いますが，意見がほしいです</a:t>
            </a:r>
            <a:endParaRPr kumimoji="1" lang="en-US"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0.006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79</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m:t>
                    </m:r>
                    <m:r>
                      <a:rPr lang="en-US" altLang="ja-JP" i="1" dirty="0">
                        <a:solidFill>
                          <a:schemeClr val="accent3">
                            <a:lumMod val="75000"/>
                          </a:schemeClr>
                        </a:solidFill>
                        <a:latin typeface="Cambria Math" panose="02040503050406030204" pitchFamily="18" charset="0"/>
                      </a:rPr>
                      <m:t>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課題９：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の「課題９」のところからお願いします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7/2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内容は非常に興味深く面白いのですが、一回の量が多く感じます。復習もあるので大変ですが頑張ります。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おそらくどんどん分岐予測の精度があってきていると思うので一般的に分岐予測ミスは何％くらいまで許容されるのか気になりました。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最新のものだと </a:t>
            </a:r>
            <a:r>
              <a:rPr lang="en-US" dirty="0">
                <a:solidFill>
                  <a:srgbClr val="000000"/>
                </a:solidFill>
                <a:latin typeface="Meiryo" panose="020B0604030504040204" pitchFamily="50" charset="-128"/>
                <a:ea typeface="Meiryo" panose="020B0604030504040204" pitchFamily="50" charset="-128"/>
              </a:rPr>
              <a:t>1000 </a:t>
            </a:r>
            <a:r>
              <a:rPr lang="ja-JP" altLang="en-US" dirty="0">
                <a:solidFill>
                  <a:srgbClr val="000000"/>
                </a:solidFill>
                <a:latin typeface="Meiryo" panose="020B0604030504040204" pitchFamily="50" charset="-128"/>
                <a:ea typeface="Meiryo" panose="020B0604030504040204" pitchFamily="50" charset="-128"/>
              </a:rPr>
              <a:t>命令に </a:t>
            </a:r>
            <a:r>
              <a:rPr lang="en-US" altLang="ja-JP" dirty="0">
                <a:solidFill>
                  <a:srgbClr val="000000"/>
                </a:solidFill>
                <a:latin typeface="Meiryo" panose="020B0604030504040204" pitchFamily="50" charset="-128"/>
                <a:ea typeface="Meiryo" panose="020B0604030504040204" pitchFamily="50" charset="-128"/>
              </a:rPr>
              <a:t>4 </a:t>
            </a:r>
            <a:r>
              <a:rPr lang="ja-JP" altLang="en-US" dirty="0">
                <a:solidFill>
                  <a:srgbClr val="000000"/>
                </a:solidFill>
                <a:latin typeface="Meiryo" panose="020B0604030504040204" pitchFamily="50" charset="-128"/>
                <a:ea typeface="Meiryo" panose="020B0604030504040204" pitchFamily="50" charset="-128"/>
              </a:rPr>
              <a:t>回のミスぐらいです</a:t>
            </a:r>
            <a:endParaRPr lang="en-US" dirty="0"/>
          </a:p>
        </p:txBody>
      </p:sp>
    </p:spTree>
    <p:extLst>
      <p:ext uri="{BB962C8B-B14F-4D97-AF65-F5344CB8AC3E}">
        <p14:creationId xmlns:p14="http://schemas.microsoft.com/office/powerpoint/2010/main" val="3695615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rPr>
              <a:t>7(5)</a:t>
            </a:r>
            <a:r>
              <a:rPr lang="ja-JP" altLang="en-US" b="0" i="0" dirty="0">
                <a:solidFill>
                  <a:srgbClr val="000000"/>
                </a:solidFill>
                <a:effectLst/>
                <a:latin typeface="Meiryo" panose="020B0604030504040204" pitchFamily="50" charset="-128"/>
                <a:ea typeface="Meiryo" panose="020B0604030504040204" pitchFamily="50" charset="-128"/>
              </a:rPr>
              <a:t>のフォワーディングなしの場合の別解について、</a:t>
            </a:r>
            <a:r>
              <a:rPr lang="en-US" altLang="ja-JP" b="0" i="0" dirty="0">
                <a:solidFill>
                  <a:srgbClr val="000000"/>
                </a:solidFill>
                <a:effectLst/>
                <a:latin typeface="Meiryo" panose="020B0604030504040204" pitchFamily="50" charset="-128"/>
              </a:rPr>
              <a:t>ld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M</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a:solidFill>
                  <a:srgbClr val="000000"/>
                </a:solidFill>
                <a:effectLst/>
                <a:latin typeface="Meiryo" panose="020B0604030504040204" pitchFamily="50" charset="-128"/>
              </a:rPr>
              <a:t>add x5</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x2+x7</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に矢印が出ていますが、</a:t>
            </a:r>
            <a:r>
              <a:rPr lang="en-US" altLang="ja-JP" b="0" i="0" dirty="0">
                <a:solidFill>
                  <a:srgbClr val="000000"/>
                </a:solidFill>
                <a:effectLst/>
                <a:latin typeface="Meiryo" panose="020B0604030504040204" pitchFamily="50" charset="-128"/>
              </a:rPr>
              <a:t>add x5</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x2+x7</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rPr>
              <a:t>ld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まで終わらないと</a:t>
            </a:r>
            <a:r>
              <a:rPr lang="en-US" altLang="ja-JP" b="0" i="0" dirty="0">
                <a:solidFill>
                  <a:srgbClr val="000000"/>
                </a:solidFill>
                <a:effectLst/>
                <a:latin typeface="Meiryo" panose="020B0604030504040204" pitchFamily="50" charset="-128"/>
              </a:rPr>
              <a:t>x2</a:t>
            </a:r>
            <a:r>
              <a:rPr lang="ja-JP" altLang="en-US" b="0" i="0" dirty="0">
                <a:solidFill>
                  <a:srgbClr val="000000"/>
                </a:solidFill>
                <a:effectLst/>
                <a:latin typeface="Meiryo" panose="020B0604030504040204" pitchFamily="50" charset="-128"/>
                <a:ea typeface="Meiryo" panose="020B0604030504040204" pitchFamily="50" charset="-128"/>
              </a:rPr>
              <a:t>が使えないように感じます。フォワーディングしていなくても前の命令の</a:t>
            </a:r>
            <a:r>
              <a:rPr lang="en-US" altLang="ja-JP" b="0" i="0" dirty="0">
                <a:solidFill>
                  <a:srgbClr val="000000"/>
                </a:solidFill>
                <a:effectLst/>
                <a:latin typeface="Meiryo" panose="020B0604030504040204" pitchFamily="50" charset="-128"/>
              </a:rPr>
              <a:t>M</a:t>
            </a:r>
            <a:r>
              <a:rPr lang="ja-JP" altLang="en-US" b="0" i="0" dirty="0">
                <a:solidFill>
                  <a:srgbClr val="000000"/>
                </a:solidFill>
                <a:effectLst/>
                <a:latin typeface="Meiryo" panose="020B0604030504040204" pitchFamily="50" charset="-128"/>
                <a:ea typeface="Meiryo" panose="020B0604030504040204" pitchFamily="50" charset="-128"/>
              </a:rPr>
              <a:t>まで終わっていればその値を使えるのでしょうか。</a:t>
            </a:r>
            <a:br>
              <a:rPr lang="ja-JP" altLang="en-US" dirty="0"/>
            </a:br>
            <a:endParaRPr lang="en-US" dirty="0"/>
          </a:p>
        </p:txBody>
      </p:sp>
    </p:spTree>
    <p:extLst>
      <p:ext uri="{BB962C8B-B14F-4D97-AF65-F5344CB8AC3E}">
        <p14:creationId xmlns:p14="http://schemas.microsoft.com/office/powerpoint/2010/main" val="2045363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solidFill>
                  <a:schemeClr val="accent5"/>
                </a:solidFill>
              </a:rPr>
              <a:t>12ns </a:t>
            </a:r>
            <a:r>
              <a:rPr lang="ja-JP" altLang="en-US" sz="1600" dirty="0">
                <a:solidFill>
                  <a:schemeClr val="accent5"/>
                </a:solidFill>
              </a:rPr>
              <a:t>（フォワーディングなしの場合の別解）← 間違い</a:t>
            </a:r>
            <a:endParaRPr lang="en-US" altLang="ja-JP" sz="1600" dirty="0">
              <a:solidFill>
                <a:schemeClr val="accent5"/>
              </a:solidFill>
            </a:endParaRPr>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376199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466200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376199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466200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481999"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14ns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601201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646202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646202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91202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932004"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 name="Rectangle 70">
            <a:extLst>
              <a:ext uri="{FF2B5EF4-FFF2-40B4-BE49-F238E27FC236}">
                <a16:creationId xmlns:a16="http://schemas.microsoft.com/office/drawing/2014/main" id="{05D63326-2B8E-AABB-8E1A-E2A65CA1B7A3}"/>
              </a:ext>
            </a:extLst>
          </p:cNvPr>
          <p:cNvSpPr>
            <a:spLocks noChangeArrowheads="1"/>
          </p:cNvSpPr>
          <p:nvPr/>
        </p:nvSpPr>
        <p:spPr bwMode="auto">
          <a:xfrm>
            <a:off x="376199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 name="Rectangle 70">
            <a:extLst>
              <a:ext uri="{FF2B5EF4-FFF2-40B4-BE49-F238E27FC236}">
                <a16:creationId xmlns:a16="http://schemas.microsoft.com/office/drawing/2014/main" id="{8812C3B3-3F76-6DD2-6CD9-1554FAA5A26B}"/>
              </a:ext>
            </a:extLst>
          </p:cNvPr>
          <p:cNvSpPr>
            <a:spLocks noChangeArrowheads="1"/>
          </p:cNvSpPr>
          <p:nvPr/>
        </p:nvSpPr>
        <p:spPr bwMode="auto">
          <a:xfrm>
            <a:off x="466200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0923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7(7)</a:t>
            </a:r>
            <a:r>
              <a:rPr lang="ja-JP" altLang="en-US" b="0" i="0" dirty="0">
                <a:solidFill>
                  <a:srgbClr val="000000"/>
                </a:solidFill>
                <a:effectLst/>
                <a:latin typeface="Meiryo" panose="020B0604030504040204" pitchFamily="50" charset="-128"/>
                <a:ea typeface="Meiryo" panose="020B0604030504040204" pitchFamily="50" charset="-128"/>
              </a:rPr>
              <a:t>の解答の図で、それぞれの段</a:t>
            </a:r>
            <a:r>
              <a:rPr lang="en-US" altLang="ja-JP" b="0" i="0" dirty="0">
                <a:solidFill>
                  <a:srgbClr val="000000"/>
                </a:solidFill>
                <a:effectLst/>
                <a:latin typeface="Meiryo" panose="020B0604030504040204" pitchFamily="50" charset="-128"/>
                <a:ea typeface="Meiryo" panose="020B0604030504040204" pitchFamily="50" charset="-128"/>
              </a:rPr>
              <a:t>(FDXMW)</a:t>
            </a:r>
            <a:r>
              <a:rPr lang="ja-JP" altLang="en-US" b="0" i="0" dirty="0">
                <a:solidFill>
                  <a:srgbClr val="000000"/>
                </a:solidFill>
                <a:effectLst/>
                <a:latin typeface="Meiryo" panose="020B0604030504040204" pitchFamily="50" charset="-128"/>
                <a:ea typeface="Meiryo" panose="020B0604030504040204" pitchFamily="50" charset="-128"/>
              </a:rPr>
              <a:t>がどの命令を表しているのかがよく分からなかったのですが、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li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li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 LABEL</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x2+x3</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で合っているでしょうか。また、分岐予測により飛んだ先で実行される命令は、分岐命令の</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が終わってすぐに始まるのだと思っていたのですが、もし上図の通りだとすると、分岐予測をしても、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に飛ぶと実行される命令</a:t>
            </a:r>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が終わってから始まるのでしょうか。</a:t>
            </a:r>
          </a:p>
          <a:p>
            <a:endParaRPr lang="en-US" dirty="0"/>
          </a:p>
        </p:txBody>
      </p:sp>
    </p:spTree>
    <p:extLst>
      <p:ext uri="{BB962C8B-B14F-4D97-AF65-F5344CB8AC3E}">
        <p14:creationId xmlns:p14="http://schemas.microsoft.com/office/powerpoint/2010/main" val="341860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が分岐予測ミスを起こして次の命令にを実行したあとにフラッシュされてやり直した場合を想定せよ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カラ・パイプライン・プロセッサとシングル・サイクル・プロセッサのサイクルの長さが異なるということに混乱してきてしまったので、もう一度説明していただきたいです。スカラ・パイプライン・プロセッサも、命令の１サイクルは</a:t>
            </a:r>
            <a:r>
              <a:rPr lang="en-US" altLang="ja-JP" b="0" i="0" dirty="0">
                <a:solidFill>
                  <a:srgbClr val="000000"/>
                </a:solidFill>
                <a:effectLst/>
                <a:latin typeface="Meiryo" panose="020B0604030504040204" pitchFamily="50" charset="-128"/>
                <a:ea typeface="Meiryo" panose="020B0604030504040204" pitchFamily="50" charset="-128"/>
              </a:rPr>
              <a:t>"F D X M W"</a:t>
            </a:r>
            <a:r>
              <a:rPr lang="ja-JP" altLang="en-US" b="0" i="0" dirty="0">
                <a:solidFill>
                  <a:srgbClr val="000000"/>
                </a:solidFill>
                <a:effectLst/>
                <a:latin typeface="Meiryo" panose="020B0604030504040204" pitchFamily="50" charset="-128"/>
                <a:ea typeface="Meiryo" panose="020B0604030504040204" pitchFamily="50" charset="-128"/>
              </a:rPr>
              <a:t>の </a:t>
            </a:r>
            <a:r>
              <a:rPr lang="en-US" altLang="ja-JP" b="0" i="0" dirty="0">
                <a:solidFill>
                  <a:srgbClr val="000000"/>
                </a:solidFill>
                <a:effectLst/>
                <a:latin typeface="Meiryo" panose="020B0604030504040204" pitchFamily="50" charset="-128"/>
                <a:ea typeface="Meiryo" panose="020B0604030504040204" pitchFamily="50" charset="-128"/>
              </a:rPr>
              <a:t>5ns </a:t>
            </a:r>
            <a:r>
              <a:rPr lang="ja-JP" altLang="en-US" b="0" i="0" dirty="0">
                <a:solidFill>
                  <a:srgbClr val="000000"/>
                </a:solidFill>
                <a:effectLst/>
                <a:latin typeface="Meiryo" panose="020B0604030504040204" pitchFamily="50" charset="-128"/>
                <a:ea typeface="Meiryo" panose="020B0604030504040204" pitchFamily="50" charset="-128"/>
              </a:rPr>
              <a:t>なのではないのかと考えてしまいます。サイクルの定義がよく分かっていないのかもしれません。</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パイプライン化した場合、最大の</a:t>
            </a:r>
            <a:r>
              <a:rPr lang="en-US" altLang="ja-JP" b="0" i="0" dirty="0">
                <a:solidFill>
                  <a:srgbClr val="000000"/>
                </a:solidFill>
                <a:effectLst/>
                <a:latin typeface="Meiryo" panose="020B0604030504040204" pitchFamily="50" charset="-128"/>
                <a:ea typeface="Meiryo" panose="020B0604030504040204" pitchFamily="50" charset="-128"/>
              </a:rPr>
              <a:t>"F D X M W"</a:t>
            </a:r>
            <a:r>
              <a:rPr lang="ja-JP" altLang="en-US" b="0" i="0" dirty="0">
                <a:solidFill>
                  <a:srgbClr val="000000"/>
                </a:solidFill>
                <a:effectLst/>
                <a:latin typeface="Meiryo" panose="020B0604030504040204" pitchFamily="50" charset="-128"/>
                <a:ea typeface="Meiryo" panose="020B0604030504040204" pitchFamily="50" charset="-128"/>
              </a:rPr>
              <a:t>全ての命令が並ぶため、</a:t>
            </a:r>
            <a:r>
              <a:rPr lang="en-US" altLang="ja-JP" b="0" i="0" dirty="0">
                <a:solidFill>
                  <a:srgbClr val="000000"/>
                </a:solidFill>
                <a:effectLst/>
                <a:latin typeface="Meiryo" panose="020B0604030504040204" pitchFamily="50" charset="-128"/>
                <a:ea typeface="Meiryo" panose="020B0604030504040204" pitchFamily="50" charset="-128"/>
              </a:rPr>
              <a:t>1ns</a:t>
            </a:r>
            <a:r>
              <a:rPr lang="ja-JP" altLang="en-US" b="0" i="0" dirty="0">
                <a:solidFill>
                  <a:srgbClr val="000000"/>
                </a:solidFill>
                <a:effectLst/>
                <a:latin typeface="Meiryo" panose="020B0604030504040204" pitchFamily="50" charset="-128"/>
                <a:ea typeface="Meiryo" panose="020B0604030504040204" pitchFamily="50" charset="-128"/>
              </a:rPr>
              <a:t>でいいということなのでしょうか。パイプライン段数を倍にした場合も同様の考え方でしょうか。</a:t>
            </a:r>
            <a:endParaRPr lang="en-US" dirty="0"/>
          </a:p>
        </p:txBody>
      </p:sp>
    </p:spTree>
    <p:extLst>
      <p:ext uri="{BB962C8B-B14F-4D97-AF65-F5344CB8AC3E}">
        <p14:creationId xmlns:p14="http://schemas.microsoft.com/office/powerpoint/2010/main" val="1681213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データハザードと分岐予測ミスによる実行サイクルの増加を互換性のないものとして考えてもいいのか悩みました。</a:t>
            </a:r>
            <a:endParaRPr lang="en-US" dirty="0"/>
          </a:p>
        </p:txBody>
      </p:sp>
    </p:spTree>
    <p:extLst>
      <p:ext uri="{BB962C8B-B14F-4D97-AF65-F5344CB8AC3E}">
        <p14:creationId xmlns:p14="http://schemas.microsoft.com/office/powerpoint/2010/main" val="3472210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2-way </a:t>
            </a:r>
            <a:r>
              <a:rPr lang="ja-JP" altLang="en-US" b="0" i="0" dirty="0">
                <a:solidFill>
                  <a:srgbClr val="000000"/>
                </a:solidFill>
                <a:effectLst/>
                <a:latin typeface="Meiryo" panose="020B0604030504040204" pitchFamily="50" charset="-128"/>
                <a:ea typeface="Meiryo" panose="020B0604030504040204" pitchFamily="50" charset="-128"/>
              </a:rPr>
              <a:t>スーパスカラとパイプライン段数を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倍にしたものとの違いがわからない。</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段数が２倍のスカラパイププロセッサと</a:t>
            </a:r>
            <a:r>
              <a:rPr lang="en-US" altLang="ja-JP" b="0" i="0" dirty="0">
                <a:solidFill>
                  <a:srgbClr val="000000"/>
                </a:solidFill>
                <a:effectLst/>
                <a:latin typeface="Meiryo" panose="020B0604030504040204" pitchFamily="50" charset="-128"/>
                <a:ea typeface="Meiryo" panose="020B0604030504040204" pitchFamily="50" charset="-128"/>
              </a:rPr>
              <a:t>2way</a:t>
            </a:r>
            <a:r>
              <a:rPr lang="ja-JP" altLang="en-US" b="0" i="0" dirty="0">
                <a:solidFill>
                  <a:srgbClr val="000000"/>
                </a:solidFill>
                <a:effectLst/>
                <a:latin typeface="Meiryo" panose="020B0604030504040204" pitchFamily="50" charset="-128"/>
                <a:ea typeface="Meiryo" panose="020B0604030504040204" pitchFamily="50" charset="-128"/>
              </a:rPr>
              <a:t>スーパスカラプロセッサの違いがあまり理解できていないです。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段数が２倍</a:t>
            </a:r>
            <a:r>
              <a:rPr lang="en-US" altLang="ja-JP" dirty="0"/>
              <a:t>=</a:t>
            </a:r>
            <a:r>
              <a:rPr lang="ja-JP" altLang="en-US" dirty="0"/>
              <a:t>ベルトコンベアを２倍分早く送れる</a:t>
            </a:r>
            <a:endParaRPr lang="en-US" altLang="ja-JP" dirty="0"/>
          </a:p>
          <a:p>
            <a:pPr lvl="1"/>
            <a:r>
              <a:rPr lang="en-US" dirty="0"/>
              <a:t>2way </a:t>
            </a:r>
            <a:r>
              <a:rPr lang="en-US" altLang="ja-JP" dirty="0"/>
              <a:t>=</a:t>
            </a:r>
            <a:r>
              <a:rPr lang="ja-JP" altLang="en-US" dirty="0"/>
              <a:t>ベルトコンベアが２本ある</a:t>
            </a:r>
            <a:endParaRPr lang="en-US" dirty="0"/>
          </a:p>
        </p:txBody>
      </p:sp>
    </p:spTree>
    <p:extLst>
      <p:ext uri="{BB962C8B-B14F-4D97-AF65-F5344CB8AC3E}">
        <p14:creationId xmlns:p14="http://schemas.microsoft.com/office/powerpoint/2010/main" val="3165212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分岐予測器の改良をして予測自体の計算時間が増えても、全体の命令数が多い場合の想定であれば気にしなくてもいいんですか？</a:t>
            </a:r>
            <a:endParaRPr lang="en-US" dirty="0"/>
          </a:p>
        </p:txBody>
      </p:sp>
    </p:spTree>
    <p:extLst>
      <p:ext uri="{BB962C8B-B14F-4D97-AF65-F5344CB8AC3E}">
        <p14:creationId xmlns:p14="http://schemas.microsoft.com/office/powerpoint/2010/main" val="3214126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課題で、実行命令数</a:t>
            </a:r>
            <a:r>
              <a:rPr lang="en-US" altLang="ja-JP" b="0" i="0" dirty="0">
                <a:solidFill>
                  <a:srgbClr val="000000"/>
                </a:solidFill>
                <a:effectLst/>
                <a:latin typeface="Meiryo" panose="020B0604030504040204" pitchFamily="50" charset="-128"/>
                <a:ea typeface="Meiryo" panose="020B0604030504040204" pitchFamily="50" charset="-128"/>
              </a:rPr>
              <a:t>Ni</a:t>
            </a:r>
            <a:r>
              <a:rPr lang="ja-JP" altLang="en-US" b="0" i="0" dirty="0">
                <a:solidFill>
                  <a:srgbClr val="000000"/>
                </a:solidFill>
                <a:effectLst/>
                <a:latin typeface="Meiryo" panose="020B0604030504040204" pitchFamily="50" charset="-128"/>
                <a:ea typeface="Meiryo" panose="020B0604030504040204" pitchFamily="50" charset="-128"/>
              </a:rPr>
              <a:t>をどのように求めるのか分かりませんでした。</a:t>
            </a:r>
            <a:endParaRPr lang="en-US" dirty="0"/>
          </a:p>
        </p:txBody>
      </p:sp>
    </p:spTree>
    <p:extLst>
      <p:ext uri="{BB962C8B-B14F-4D97-AF65-F5344CB8AC3E}">
        <p14:creationId xmlns:p14="http://schemas.microsoft.com/office/powerpoint/2010/main" val="2500354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十分な長さの命令を実行すればパイプラインの長さ分は無視して近似できる、というところが理解できない。グラフの数値がなぜ？となっています。</a:t>
            </a:r>
            <a:r>
              <a:rPr lang="en-US" altLang="ja-JP" b="0" i="0" dirty="0">
                <a:solidFill>
                  <a:srgbClr val="000000"/>
                </a:solidFill>
                <a:effectLst/>
                <a:latin typeface="Meiryo" panose="020B0604030504040204" pitchFamily="50" charset="-128"/>
                <a:ea typeface="Meiryo" panose="020B0604030504040204" pitchFamily="50" charset="-128"/>
              </a:rPr>
              <a:t>5+999999</a:t>
            </a:r>
            <a:r>
              <a:rPr lang="ja-JP" altLang="en-US" b="0" i="0" dirty="0">
                <a:solidFill>
                  <a:srgbClr val="000000"/>
                </a:solidFill>
                <a:effectLst/>
                <a:latin typeface="Meiryo" panose="020B0604030504040204" pitchFamily="50" charset="-128"/>
                <a:ea typeface="Meiryo" panose="020B0604030504040204" pitchFamily="50" charset="-128"/>
              </a:rPr>
              <a:t>サイクルはどのようにしてこうなったのか。</a:t>
            </a:r>
            <a:endParaRPr lang="en-US" dirty="0"/>
          </a:p>
        </p:txBody>
      </p:sp>
    </p:spTree>
    <p:extLst>
      <p:ext uri="{BB962C8B-B14F-4D97-AF65-F5344CB8AC3E}">
        <p14:creationId xmlns:p14="http://schemas.microsoft.com/office/powerpoint/2010/main" val="270068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の計算が少し難しいと思いました。パイプラインを形成してもシングルサイクルプロセッサの時と</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が変わらないというのが感覚的に少し納得しずらかったです。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スーパースカラ・プロセッサやスカラ・パイプライン・プロセッサにしても周波数が落ちたり、</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が下がったりしてしまうのならば結局どのプロセッサを使用してもあまり変わらないのかなと思いました。どのような時にどのプロセッサを使用するべきなのかがあれば知りたいと思いました。</a:t>
            </a:r>
            <a:endParaRPr lang="en-US" dirty="0"/>
          </a:p>
        </p:txBody>
      </p:sp>
    </p:spTree>
    <p:extLst>
      <p:ext uri="{BB962C8B-B14F-4D97-AF65-F5344CB8AC3E}">
        <p14:creationId xmlns:p14="http://schemas.microsoft.com/office/powerpoint/2010/main" val="2562808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フォワーディングによって普通の演算なら前の命令の</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が終わったらで次の命令の</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は前の命令の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まで待たずに始められますが、分岐予測の場合、ミスを起こしていたことが判明するのは</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が終了した時ではなく</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まで待って初めて判明するものなのでしょうか？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原理的には </a:t>
            </a:r>
            <a:r>
              <a:rPr lang="en-US" altLang="ja-JP" dirty="0"/>
              <a:t>X </a:t>
            </a:r>
            <a:r>
              <a:rPr lang="ja-JP" altLang="en-US" dirty="0"/>
              <a:t>終了時にできます</a:t>
            </a:r>
            <a:endParaRPr lang="en-US" altLang="ja-JP" dirty="0"/>
          </a:p>
          <a:p>
            <a:pPr lvl="1"/>
            <a:r>
              <a:rPr lang="ja-JP" altLang="en-US" dirty="0"/>
              <a:t>パイプラインでやりかけた事を取り消して，やり直しの準備にも時間がかかるため，便宜上 </a:t>
            </a:r>
            <a:r>
              <a:rPr lang="en-US" altLang="ja-JP" dirty="0"/>
              <a:t>W </a:t>
            </a:r>
            <a:r>
              <a:rPr lang="ja-JP" altLang="en-US" dirty="0"/>
              <a:t>でやり直すことにしています</a:t>
            </a:r>
            <a:endParaRPr lang="en-US" altLang="ja-JP" dirty="0"/>
          </a:p>
          <a:p>
            <a:pPr lvl="2"/>
            <a:r>
              <a:rPr lang="ja-JP" altLang="en-US" dirty="0"/>
              <a:t>（試験等に出すときは明記するか，どっちでも正解にします</a:t>
            </a:r>
            <a:endParaRPr lang="en-US" dirty="0"/>
          </a:p>
        </p:txBody>
      </p:sp>
    </p:spTree>
    <p:extLst>
      <p:ext uri="{BB962C8B-B14F-4D97-AF65-F5344CB8AC3E}">
        <p14:creationId xmlns:p14="http://schemas.microsoft.com/office/powerpoint/2010/main" val="4249253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は、パソコンの性能を上げるのにも一筋縄では行かないこと、またそのやり方にも限界があることを知れたのが興味深かったです、量子コンピュータができたらこの辺りの技術的障壁は一気になくなるのではないかと期待します。</a:t>
            </a:r>
            <a:endParaRPr lang="en-US" dirty="0"/>
          </a:p>
        </p:txBody>
      </p:sp>
    </p:spTree>
    <p:extLst>
      <p:ext uri="{BB962C8B-B14F-4D97-AF65-F5344CB8AC3E}">
        <p14:creationId xmlns:p14="http://schemas.microsoft.com/office/powerpoint/2010/main" val="381134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なんらかのデータハザードの具体的な例にロードによるデータハザードが含まれるという解釈で正しいですか？</a:t>
            </a:r>
            <a:endParaRPr lang="en-US" dirty="0"/>
          </a:p>
        </p:txBody>
      </p:sp>
    </p:spTree>
    <p:extLst>
      <p:ext uri="{BB962C8B-B14F-4D97-AF65-F5344CB8AC3E}">
        <p14:creationId xmlns:p14="http://schemas.microsoft.com/office/powerpoint/2010/main" val="1685276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6933</Words>
  <Application>Microsoft Office PowerPoint</Application>
  <PresentationFormat>画面に合わせる (4:3)</PresentationFormat>
  <Paragraphs>1113</Paragraphs>
  <Slides>110</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110</vt:i4>
      </vt:variant>
    </vt:vector>
  </HeadingPairs>
  <TitlesOfParts>
    <vt:vector size="122" baseType="lpstr">
      <vt:lpstr>-apple-system</vt:lpstr>
      <vt:lpstr>HG丸ｺﾞｼｯｸM-PRO</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分岐予測ミスによる実行サイクルの増加のモデル</vt:lpstr>
      <vt:lpstr>分岐予測ミスによる実行サイクルの増加のモデル</vt:lpstr>
      <vt:lpstr>具体的な値を入れてみる</vt:lpstr>
      <vt:lpstr>IPC で考えると</vt:lpstr>
      <vt:lpstr>一般化できる</vt:lpstr>
      <vt:lpstr>一般化できる</vt:lpstr>
      <vt:lpstr>課題 ８</vt:lpstr>
      <vt:lpstr>課題８（１）</vt:lpstr>
      <vt:lpstr>課題８（１）</vt:lpstr>
      <vt:lpstr>課題８（１）</vt:lpstr>
      <vt:lpstr>課題８（１）</vt:lpstr>
      <vt:lpstr>課題 ８（２）</vt:lpstr>
      <vt:lpstr>課題 ８（２）</vt:lpstr>
      <vt:lpstr>メモリと，キャッシュの基本</vt:lpstr>
      <vt:lpstr>今日の内容</vt:lpstr>
      <vt:lpstr>メモリ</vt:lpstr>
      <vt:lpstr>メモリ</vt:lpstr>
      <vt:lpstr>メモリ</vt:lpstr>
      <vt:lpstr>メモリ</vt:lpstr>
      <vt:lpstr>メモリの基本構造：セルを行列状に配置</vt:lpstr>
      <vt:lpstr>メモリの読み出し操作</vt:lpstr>
      <vt:lpstr>メモリの読み出し動作の例</vt:lpstr>
      <vt:lpstr>メモリの読み出し動作（１） アドレスのデコード</vt:lpstr>
      <vt:lpstr>メモリの読み出し動作（２） ワードラインのアサート</vt:lpstr>
      <vt:lpstr>メモリの読み出し動作（３） ワード（１行分のデータ）の読み出し</vt:lpstr>
      <vt:lpstr>メモリの読み出し動作（４） 列の選択</vt:lpstr>
      <vt:lpstr>AMD Zen という CPU のチップ写真 Teja Singh et al., Zen: An Energy-Efficient High-Performance ×86 Core より</vt:lpstr>
      <vt:lpstr>「田」の字の構造</vt:lpstr>
      <vt:lpstr>メモリ</vt:lpstr>
      <vt:lpstr>メモリの性質</vt:lpstr>
      <vt:lpstr>アクセス時間は容量の平方根ぐらいに比例</vt:lpstr>
      <vt:lpstr>アクセス時間は容量に直接は比例しない （容量の平方根ぐらいに比例</vt:lpstr>
      <vt:lpstr>速度</vt:lpstr>
      <vt:lpstr>メモリの速度と容量のまとめ</vt:lpstr>
      <vt:lpstr>メモリ</vt:lpstr>
      <vt:lpstr>メモリのバリエーション</vt:lpstr>
      <vt:lpstr>Static Random Access Memory (SRAM)</vt:lpstr>
      <vt:lpstr>SRAM のセル（1bit）</vt:lpstr>
      <vt:lpstr>SRAM の読み出し</vt:lpstr>
      <vt:lpstr>Dynamic Random Access Memory (DRAM)</vt:lpstr>
      <vt:lpstr>DRAM のセル</vt:lpstr>
      <vt:lpstr>DRAM の読み出し</vt:lpstr>
      <vt:lpstr>SRAM の場合との違い</vt:lpstr>
      <vt:lpstr>DRAM セルのコンデンサの作り方 H. Seidl et al, A Fully Integrated Al2O3 Trench Capacitor DRAM for Sub-100nm Technology より</vt:lpstr>
      <vt:lpstr>メモリ</vt:lpstr>
      <vt:lpstr>メモリの存在する理由</vt:lpstr>
      <vt:lpstr>D-FF とマルチプレクサによる 4bit の RAM</vt:lpstr>
      <vt:lpstr>D-FF：トランジスタ 16個</vt:lpstr>
      <vt:lpstr>マルチプレクサ：トランジスタ 6個</vt:lpstr>
      <vt:lpstr>4bit メモリに必要なトランジスタ数：82</vt:lpstr>
      <vt:lpstr>SRAM と DRAM のセル（1bit）</vt:lpstr>
      <vt:lpstr>SRAM と DRAM（4bit）</vt:lpstr>
      <vt:lpstr>メモリのまとめ （おおよそこのぐらいの事がフワッと分かってれば良い</vt:lpstr>
      <vt:lpstr>メモリのまとめ （おおよそこのぐらいの事がフワッと分かってれば良い</vt:lpstr>
      <vt:lpstr>キャッシュ</vt:lpstr>
      <vt:lpstr>キャッシュとは？</vt:lpstr>
      <vt:lpstr>原理は同じ</vt:lpstr>
      <vt:lpstr>性能へ大きく影響するし，影響範囲も広い</vt:lpstr>
      <vt:lpstr>例：行列積の実装と性能</vt:lpstr>
      <vt:lpstr>内容</vt:lpstr>
      <vt:lpstr>記憶階層</vt:lpstr>
      <vt:lpstr>キャッシュの動作</vt:lpstr>
      <vt:lpstr>時間的局所性</vt:lpstr>
      <vt:lpstr>実際には多層の構造になっている</vt:lpstr>
      <vt:lpstr>キャッシュの基本的な考え方のまとめ</vt:lpstr>
      <vt:lpstr>内容</vt:lpstr>
      <vt:lpstr>キャッシュへの性能への影響</vt:lpstr>
      <vt:lpstr>SIZE がキャッシュ容量を超えた時の振る舞い</vt:lpstr>
      <vt:lpstr>SIZE &lt;= CAP：定速（速い）</vt:lpstr>
      <vt:lpstr>CAP &lt; SIZE &lt;= CAP×2：徐々に遅くなる</vt:lpstr>
      <vt:lpstr>CAP×2 &lt; SIZE： 定速（遅い）</vt:lpstr>
      <vt:lpstr>実際の測定データ</vt:lpstr>
      <vt:lpstr>プログラム最適化の上で，重要なポイント</vt:lpstr>
      <vt:lpstr>まとめ</vt:lpstr>
      <vt:lpstr>課題 ９</vt:lpstr>
      <vt:lpstr>期末試験について</vt:lpstr>
      <vt:lpstr>課題 ９</vt:lpstr>
      <vt:lpstr>提出方法</vt:lpstr>
      <vt:lpstr>質問とか感想</vt:lpstr>
      <vt:lpstr>質問とか感想</vt:lpstr>
      <vt:lpstr>質問とか感想</vt:lpstr>
      <vt:lpstr>質問とか感想</vt:lpstr>
      <vt:lpstr>課題 7</vt:lpstr>
      <vt:lpstr>課題 7</vt:lpstr>
      <vt:lpstr>質問とか感想</vt:lpstr>
      <vt:lpstr>課題 7</vt:lpstr>
      <vt:lpstr>質問とか感想</vt:lpstr>
      <vt:lpstr>質問とか感想</vt:lpstr>
      <vt:lpstr>質問とか感想</vt:lpstr>
      <vt:lpstr>質問とか感想</vt:lpstr>
      <vt:lpstr>質問とか感想</vt:lpstr>
      <vt:lpstr>質問とか感想</vt:lpstr>
      <vt:lpstr>「十分に多く」の命令を実行した場合</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質問とか感想ではないですが</vt:lpstr>
      <vt:lpstr>付録</vt:lpstr>
      <vt:lpstr>SRAM の読み出し</vt:lpstr>
      <vt:lpstr>なぜプリチャージが必要なのか？</vt:lpstr>
      <vt:lpstr>SRAM の書き込み</vt:lpstr>
      <vt:lpstr>DRAM の読み出し</vt:lpstr>
      <vt:lpstr>DRAM の書き込み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2023-06-26T05:10:53Z</dcterms:modified>
</cp:coreProperties>
</file>