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52"/>
  </p:notesMasterIdLst>
  <p:handoutMasterIdLst>
    <p:handoutMasterId r:id="rId53"/>
  </p:handoutMasterIdLst>
  <p:sldIdLst>
    <p:sldId id="455" r:id="rId2"/>
    <p:sldId id="805" r:id="rId3"/>
    <p:sldId id="1030" r:id="rId4"/>
    <p:sldId id="597" r:id="rId5"/>
    <p:sldId id="1031" r:id="rId6"/>
    <p:sldId id="1032" r:id="rId7"/>
    <p:sldId id="1033" r:id="rId8"/>
    <p:sldId id="1034" r:id="rId9"/>
    <p:sldId id="1035" r:id="rId10"/>
    <p:sldId id="1036" r:id="rId11"/>
    <p:sldId id="1037" r:id="rId12"/>
    <p:sldId id="1038" r:id="rId13"/>
    <p:sldId id="606" r:id="rId14"/>
    <p:sldId id="1039" r:id="rId15"/>
    <p:sldId id="608" r:id="rId16"/>
    <p:sldId id="1040" r:id="rId17"/>
    <p:sldId id="1041" r:id="rId18"/>
    <p:sldId id="1042" r:id="rId19"/>
    <p:sldId id="1043" r:id="rId20"/>
    <p:sldId id="1044" r:id="rId21"/>
    <p:sldId id="1045" r:id="rId22"/>
    <p:sldId id="1046" r:id="rId23"/>
    <p:sldId id="1047" r:id="rId24"/>
    <p:sldId id="1048" r:id="rId25"/>
    <p:sldId id="618" r:id="rId26"/>
    <p:sldId id="1049" r:id="rId27"/>
    <p:sldId id="1050" r:id="rId28"/>
    <p:sldId id="686" r:id="rId29"/>
    <p:sldId id="1051" r:id="rId30"/>
    <p:sldId id="639" r:id="rId31"/>
    <p:sldId id="640" r:id="rId32"/>
    <p:sldId id="641" r:id="rId33"/>
    <p:sldId id="642" r:id="rId34"/>
    <p:sldId id="643" r:id="rId35"/>
    <p:sldId id="644" r:id="rId36"/>
    <p:sldId id="645" r:id="rId37"/>
    <p:sldId id="646" r:id="rId38"/>
    <p:sldId id="647" r:id="rId39"/>
    <p:sldId id="648" r:id="rId40"/>
    <p:sldId id="649" r:id="rId41"/>
    <p:sldId id="650" r:id="rId42"/>
    <p:sldId id="651" r:id="rId43"/>
    <p:sldId id="652" r:id="rId44"/>
    <p:sldId id="653" r:id="rId45"/>
    <p:sldId id="654" r:id="rId46"/>
    <p:sldId id="670" r:id="rId47"/>
    <p:sldId id="882" r:id="rId48"/>
    <p:sldId id="1021" r:id="rId49"/>
    <p:sldId id="696" r:id="rId50"/>
    <p:sldId id="1020" r:id="rId51"/>
  </p:sldIdLst>
  <p:sldSz cx="9144000" cy="6858000" type="screen4x3"/>
  <p:notesSz cx="6858000" cy="9144000"/>
  <p:custDataLst>
    <p:tags r:id="rId54"/>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19" autoAdjust="0"/>
    <p:restoredTop sz="97229" autoAdjust="0"/>
  </p:normalViewPr>
  <p:slideViewPr>
    <p:cSldViewPr>
      <p:cViewPr varScale="1">
        <p:scale>
          <a:sx n="155" d="100"/>
          <a:sy n="155" d="100"/>
        </p:scale>
        <p:origin x="1848" y="92"/>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6/26/2023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2023/6/26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611956" y="2528990"/>
            <a:ext cx="7952402"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第１０回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セットアソシアティブ方式の動作</a:t>
            </a:r>
          </a:p>
        </p:txBody>
      </p:sp>
      <p:sp>
        <p:nvSpPr>
          <p:cNvPr id="3" name="テキスト プレースホルダー 2"/>
          <p:cNvSpPr>
            <a:spLocks noGrp="1"/>
          </p:cNvSpPr>
          <p:nvPr>
            <p:ph type="body" sz="quarter" idx="10"/>
          </p:nvPr>
        </p:nvSpPr>
        <p:spPr>
          <a:xfrm>
            <a:off x="431954" y="3429000"/>
            <a:ext cx="8460094" cy="2879725"/>
          </a:xfrm>
        </p:spPr>
        <p:txBody>
          <a:bodyPr/>
          <a:lstStyle/>
          <a:p>
            <a:r>
              <a:rPr kumimoji="1" lang="ja-JP" altLang="en-US" dirty="0"/>
              <a:t>アドレス </a:t>
            </a:r>
            <a:r>
              <a:rPr kumimoji="1" lang="en-US" altLang="ja-JP" dirty="0"/>
              <a:t>0100 </a:t>
            </a:r>
            <a:r>
              <a:rPr kumimoji="1" lang="ja-JP" altLang="en-US" dirty="0"/>
              <a:t>にアクセスがあった場合：</a:t>
            </a:r>
            <a:endParaRPr kumimoji="1" lang="en-US" altLang="ja-JP" dirty="0"/>
          </a:p>
          <a:p>
            <a:pPr lvl="1"/>
            <a:r>
              <a:rPr lang="ja-JP" altLang="en-US" dirty="0"/>
              <a:t>「</a:t>
            </a:r>
            <a:r>
              <a:rPr lang="en-US" altLang="ja-JP" dirty="0"/>
              <a:t>0100</a:t>
            </a:r>
            <a:r>
              <a:rPr lang="ja-JP" altLang="en-US" dirty="0"/>
              <a:t> </a:t>
            </a:r>
            <a:r>
              <a:rPr lang="en-US" altLang="ja-JP" dirty="0"/>
              <a:t>mod 4=0</a:t>
            </a:r>
            <a:r>
              <a:rPr lang="ja-JP" altLang="en-US" dirty="0"/>
              <a:t>」より</a:t>
            </a:r>
            <a:r>
              <a:rPr kumimoji="1" lang="ja-JP" altLang="en-US" dirty="0"/>
              <a:t>セット０のタグを全て読んで，これと比較</a:t>
            </a:r>
            <a:endParaRPr kumimoji="1" lang="en-US" altLang="ja-JP" dirty="0"/>
          </a:p>
          <a:p>
            <a:pPr lvl="1"/>
            <a:r>
              <a:rPr kumimoji="1" lang="ja-JP" altLang="en-US" dirty="0"/>
              <a:t>右側のタグ </a:t>
            </a:r>
            <a:r>
              <a:rPr kumimoji="1" lang="en-US" altLang="ja-JP" dirty="0"/>
              <a:t>0100 </a:t>
            </a:r>
            <a:r>
              <a:rPr kumimoji="1" lang="ja-JP" altLang="en-US" dirty="0"/>
              <a:t>がヒットしたので，ここを読み出す</a:t>
            </a:r>
            <a:endParaRPr kumimoji="1" lang="en-US" altLang="ja-JP" dirty="0"/>
          </a:p>
          <a:p>
            <a:r>
              <a:rPr kumimoji="1" lang="ja-JP" altLang="en-US" dirty="0"/>
              <a:t>どこにもヒットしなかった場合</a:t>
            </a:r>
            <a:endParaRPr kumimoji="1" lang="en-US" altLang="ja-JP" dirty="0"/>
          </a:p>
          <a:p>
            <a:pPr lvl="1"/>
            <a:r>
              <a:rPr kumimoji="1" lang="ja-JP" altLang="en-US" dirty="0"/>
              <a:t>メモリからデータを取ってきて，キャッシュに書き込む</a:t>
            </a:r>
            <a:endParaRPr kumimoji="1" lang="en-US" altLang="ja-JP" dirty="0"/>
          </a:p>
          <a:p>
            <a:pPr lvl="1"/>
            <a:r>
              <a:rPr kumimoji="1" lang="ja-JP" altLang="en-US" dirty="0"/>
              <a:t>同一セット内で最も長時間アクセスされてないものに書き込むことが一般的</a:t>
            </a:r>
            <a:endParaRPr kumimoji="1" lang="en-US" altLang="ja-JP"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Tree>
    <p:extLst>
      <p:ext uri="{BB962C8B-B14F-4D97-AF65-F5344CB8AC3E}">
        <p14:creationId xmlns:p14="http://schemas.microsoft.com/office/powerpoint/2010/main" val="2272680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容量一定（</a:t>
            </a:r>
            <a:r>
              <a:rPr kumimoji="1" lang="en-US" altLang="ja-JP" dirty="0"/>
              <a:t>=</a:t>
            </a:r>
            <a:r>
              <a:rPr kumimoji="1" lang="ja-JP" altLang="en-US" dirty="0"/>
              <a:t>４）にして連想度を変えた場合</a:t>
            </a:r>
          </a:p>
        </p:txBody>
      </p:sp>
      <p:sp>
        <p:nvSpPr>
          <p:cNvPr id="3" name="テキスト プレースホルダー 2"/>
          <p:cNvSpPr>
            <a:spLocks noGrp="1"/>
          </p:cNvSpPr>
          <p:nvPr>
            <p:ph type="body" sz="quarter" idx="10"/>
          </p:nvPr>
        </p:nvSpPr>
        <p:spPr>
          <a:xfrm>
            <a:off x="431954" y="5679025"/>
            <a:ext cx="8100090" cy="629700"/>
          </a:xfrm>
        </p:spPr>
        <p:txBody>
          <a:bodyPr/>
          <a:lstStyle/>
          <a:p>
            <a:r>
              <a:rPr kumimoji="1" lang="ja-JP" altLang="en-US" dirty="0"/>
              <a:t>容量 </a:t>
            </a:r>
            <a:r>
              <a:rPr kumimoji="1" lang="en-US" altLang="ja-JP" dirty="0"/>
              <a:t>= </a:t>
            </a:r>
            <a:r>
              <a:rPr kumimoji="1" lang="ja-JP" altLang="en-US" dirty="0"/>
              <a:t>連想度 </a:t>
            </a:r>
            <a:r>
              <a:rPr kumimoji="1" lang="en-US" altLang="ja-JP" dirty="0"/>
              <a:t>× </a:t>
            </a:r>
            <a:r>
              <a:rPr kumimoji="1" lang="ja-JP" altLang="en-US" dirty="0"/>
              <a:t>セット数</a:t>
            </a:r>
            <a:endParaRPr kumimoji="1" lang="en-US" altLang="ja-JP" dirty="0"/>
          </a:p>
          <a:p>
            <a:r>
              <a:rPr kumimoji="1" lang="ja-JP" altLang="en-US" dirty="0"/>
              <a:t>各方式との関係</a:t>
            </a:r>
            <a:endParaRPr kumimoji="1" lang="en-US" altLang="ja-JP" dirty="0"/>
          </a:p>
          <a:p>
            <a:pPr lvl="1"/>
            <a:r>
              <a:rPr kumimoji="1" lang="ja-JP" altLang="en-US" dirty="0"/>
              <a:t>ダイレクトマップ：　連想度１のとき</a:t>
            </a:r>
            <a:endParaRPr kumimoji="1" lang="en-US" altLang="ja-JP" dirty="0"/>
          </a:p>
          <a:p>
            <a:pPr lvl="1"/>
            <a:r>
              <a:rPr kumimoji="1" lang="ja-JP" altLang="en-US" dirty="0"/>
              <a:t>フルアソシアティブ：連想度</a:t>
            </a:r>
            <a:r>
              <a:rPr kumimoji="1" lang="en-US" altLang="ja-JP" dirty="0"/>
              <a:t>=</a:t>
            </a:r>
            <a:r>
              <a:rPr kumimoji="1" lang="ja-JP" altLang="en-US" dirty="0"/>
              <a:t>容量のとき</a:t>
            </a:r>
            <a:endParaRPr kumimoji="1" lang="en-US" altLang="ja-JP" dirty="0"/>
          </a:p>
          <a:p>
            <a:endParaRPr kumimoji="1" lang="ja-JP" altLang="en-US" dirty="0"/>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3897215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競合と複雑さのトレードオフ</a:t>
            </a:r>
          </a:p>
        </p:txBody>
      </p:sp>
      <p:sp>
        <p:nvSpPr>
          <p:cNvPr id="3" name="テキスト プレースホルダー 2"/>
          <p:cNvSpPr>
            <a:spLocks noGrp="1"/>
          </p:cNvSpPr>
          <p:nvPr>
            <p:ph type="body" sz="quarter" idx="10"/>
          </p:nvPr>
        </p:nvSpPr>
        <p:spPr>
          <a:xfrm>
            <a:off x="431954" y="5409022"/>
            <a:ext cx="8100090" cy="629700"/>
          </a:xfrm>
        </p:spPr>
        <p:txBody>
          <a:bodyPr/>
          <a:lstStyle/>
          <a:p>
            <a:r>
              <a:rPr kumimoji="1" lang="ja-JP" altLang="en-US" dirty="0"/>
              <a:t>容量一定の場合のトレードオフ</a:t>
            </a:r>
            <a:endParaRPr kumimoji="1" lang="en-US" altLang="ja-JP" dirty="0"/>
          </a:p>
          <a:p>
            <a:pPr lvl="1"/>
            <a:r>
              <a:rPr kumimoji="1" lang="ja-JP" altLang="en-US" dirty="0"/>
              <a:t>連想度大：競合の影響が小さいが，回路が複雑</a:t>
            </a:r>
            <a:endParaRPr kumimoji="1" lang="en-US" altLang="ja-JP" dirty="0"/>
          </a:p>
          <a:p>
            <a:pPr lvl="1"/>
            <a:r>
              <a:rPr kumimoji="1" lang="ja-JP" altLang="en-US" dirty="0"/>
              <a:t>連想度小：</a:t>
            </a:r>
            <a:r>
              <a:rPr lang="ja-JP" altLang="en-US" dirty="0"/>
              <a:t>競合の影響が大きいが，回路が簡単</a:t>
            </a:r>
            <a:endParaRPr lang="en-US" altLang="ja-JP" dirty="0"/>
          </a:p>
          <a:p>
            <a:r>
              <a:rPr kumimoji="1" lang="ja-JP" altLang="en-US" dirty="0"/>
              <a:t>現実的には，連想度 </a:t>
            </a:r>
            <a:r>
              <a:rPr kumimoji="1" lang="en-US" altLang="ja-JP" dirty="0"/>
              <a:t>2 </a:t>
            </a:r>
            <a:r>
              <a:rPr kumimoji="1" lang="ja-JP" altLang="en-US" dirty="0"/>
              <a:t>から </a:t>
            </a:r>
            <a:r>
              <a:rPr kumimoji="1" lang="en-US" altLang="ja-JP" dirty="0"/>
              <a:t>32 </a:t>
            </a:r>
            <a:r>
              <a:rPr kumimoji="1" lang="ja-JP" altLang="en-US" dirty="0" err="1"/>
              <a:t>ぐら</a:t>
            </a:r>
            <a:r>
              <a:rPr kumimoji="1" lang="ja-JP" altLang="en-US" dirty="0"/>
              <a:t>いまでが良く使われる</a:t>
            </a:r>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744437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各方式のまとめ</a:t>
            </a:r>
          </a:p>
        </p:txBody>
      </p:sp>
      <p:sp>
        <p:nvSpPr>
          <p:cNvPr id="3" name="テキスト プレースホルダー 2"/>
          <p:cNvSpPr>
            <a:spLocks noGrp="1"/>
          </p:cNvSpPr>
          <p:nvPr>
            <p:ph type="body" sz="quarter" idx="10"/>
          </p:nvPr>
        </p:nvSpPr>
        <p:spPr/>
        <p:txBody>
          <a:bodyPr/>
          <a:lstStyle/>
          <a:p>
            <a:r>
              <a:rPr kumimoji="1" lang="ja-JP" altLang="en-US" dirty="0"/>
              <a:t>キャッシュ</a:t>
            </a:r>
            <a:endParaRPr kumimoji="1" lang="en-US" altLang="ja-JP" dirty="0"/>
          </a:p>
          <a:p>
            <a:pPr lvl="1"/>
            <a:r>
              <a:rPr lang="ja-JP" altLang="en-US" dirty="0"/>
              <a:t>小容量で</a:t>
            </a:r>
            <a:r>
              <a:rPr kumimoji="1" lang="ja-JP" altLang="en-US" dirty="0"/>
              <a:t>高速</a:t>
            </a:r>
            <a:endParaRPr kumimoji="1" lang="en-US" altLang="ja-JP" dirty="0"/>
          </a:p>
          <a:p>
            <a:pPr lvl="1"/>
            <a:r>
              <a:rPr kumimoji="1" lang="ja-JP" altLang="en-US" dirty="0"/>
              <a:t>メモリの一部をアドレス（タグ）と共にコピー</a:t>
            </a:r>
            <a:endParaRPr kumimoji="1" lang="en-US" altLang="ja-JP" dirty="0"/>
          </a:p>
          <a:p>
            <a:r>
              <a:rPr kumimoji="1" lang="ja-JP" altLang="en-US" dirty="0"/>
              <a:t>方式</a:t>
            </a:r>
            <a:endParaRPr kumimoji="1" lang="en-US" altLang="ja-JP" dirty="0"/>
          </a:p>
          <a:p>
            <a:pPr lvl="1"/>
            <a:r>
              <a:rPr kumimoji="1" lang="ja-JP" altLang="en-US" dirty="0"/>
              <a:t>ダイレクトマップ</a:t>
            </a:r>
            <a:endParaRPr kumimoji="1" lang="en-US" altLang="ja-JP" dirty="0"/>
          </a:p>
          <a:p>
            <a:pPr lvl="1"/>
            <a:r>
              <a:rPr kumimoji="1" lang="ja-JP" altLang="en-US" dirty="0"/>
              <a:t>セットアソシアティブ</a:t>
            </a:r>
            <a:endParaRPr kumimoji="1" lang="en-US" altLang="ja-JP" dirty="0"/>
          </a:p>
          <a:p>
            <a:pPr lvl="1"/>
            <a:r>
              <a:rPr kumimoji="1" lang="ja-JP" altLang="en-US" dirty="0"/>
              <a:t>フルアソシアティブ</a:t>
            </a:r>
            <a:endParaRPr kumimoji="1" lang="en-US" altLang="ja-JP" dirty="0"/>
          </a:p>
          <a:p>
            <a:r>
              <a:rPr kumimoji="1" lang="ja-JP" altLang="en-US" dirty="0"/>
              <a:t>性質</a:t>
            </a:r>
            <a:endParaRPr kumimoji="1" lang="en-US" altLang="ja-JP" dirty="0"/>
          </a:p>
          <a:p>
            <a:pPr lvl="1"/>
            <a:r>
              <a:rPr kumimoji="1" lang="ja-JP" altLang="en-US" dirty="0"/>
              <a:t>連想度によって分類可能</a:t>
            </a:r>
            <a:endParaRPr kumimoji="1" lang="en-US" altLang="ja-JP" dirty="0"/>
          </a:p>
          <a:p>
            <a:pPr lvl="1"/>
            <a:r>
              <a:rPr kumimoji="1" lang="ja-JP" altLang="en-US" dirty="0"/>
              <a:t>ヒット率と複雑さにトレードオフ</a:t>
            </a:r>
          </a:p>
        </p:txBody>
      </p:sp>
    </p:spTree>
    <p:extLst>
      <p:ext uri="{BB962C8B-B14F-4D97-AF65-F5344CB8AC3E}">
        <p14:creationId xmlns:p14="http://schemas.microsoft.com/office/powerpoint/2010/main" val="2172799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b="1" dirty="0"/>
              <a:t>ライン単位での管理</a:t>
            </a:r>
            <a:endParaRPr kumimoji="1" lang="en-US" altLang="ja-JP" b="1" dirty="0"/>
          </a:p>
          <a:p>
            <a:pPr marL="457200" indent="-457200">
              <a:buFont typeface="+mj-lt"/>
              <a:buAutoNum type="arabicPeriod"/>
            </a:pPr>
            <a:r>
              <a:rPr lang="ja-JP" altLang="en-US" dirty="0"/>
              <a:t>アドレスとキャッシュ構造の対応</a:t>
            </a:r>
            <a:endParaRPr kumimoji="1" lang="ja-JP" altLang="en-US" b="1" dirty="0"/>
          </a:p>
        </p:txBody>
      </p:sp>
    </p:spTree>
    <p:extLst>
      <p:ext uri="{BB962C8B-B14F-4D97-AF65-F5344CB8AC3E}">
        <p14:creationId xmlns:p14="http://schemas.microsoft.com/office/powerpoint/2010/main" val="2970524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a:t>
            </a:r>
          </a:p>
        </p:txBody>
      </p:sp>
      <p:sp>
        <p:nvSpPr>
          <p:cNvPr id="3" name="テキスト プレースホルダー 2"/>
          <p:cNvSpPr>
            <a:spLocks noGrp="1"/>
          </p:cNvSpPr>
          <p:nvPr>
            <p:ph type="body" sz="quarter" idx="10"/>
          </p:nvPr>
        </p:nvSpPr>
        <p:spPr/>
        <p:txBody>
          <a:bodyPr/>
          <a:lstStyle/>
          <a:p>
            <a:r>
              <a:rPr kumimoji="1" lang="ja-JP" altLang="en-US" dirty="0"/>
              <a:t>キャッシュ上のデータは</a:t>
            </a:r>
            <a:r>
              <a:rPr kumimoji="1" lang="ja-JP" altLang="en-US" dirty="0">
                <a:solidFill>
                  <a:schemeClr val="accent5"/>
                </a:solidFill>
              </a:rPr>
              <a:t>ライン</a:t>
            </a:r>
            <a:r>
              <a:rPr lang="ja-JP" altLang="en-US" dirty="0"/>
              <a:t>と呼ばれる単位</a:t>
            </a:r>
            <a:r>
              <a:rPr kumimoji="1" lang="ja-JP" altLang="en-US" dirty="0"/>
              <a:t>で管理される</a:t>
            </a:r>
            <a:endParaRPr kumimoji="1" lang="en-US" altLang="ja-JP" dirty="0"/>
          </a:p>
          <a:p>
            <a:pPr lvl="1"/>
            <a:r>
              <a:rPr kumimoji="1" lang="ja-JP" altLang="en-US" dirty="0"/>
              <a:t>ライン：複数バイトからなる塊</a:t>
            </a:r>
            <a:endParaRPr kumimoji="1" lang="en-US" altLang="ja-JP" dirty="0"/>
          </a:p>
          <a:p>
            <a:pPr lvl="1"/>
            <a:r>
              <a:rPr lang="ja-JP" altLang="en-US" dirty="0"/>
              <a:t>実際には </a:t>
            </a:r>
            <a:r>
              <a:rPr lang="en-US" altLang="ja-JP" dirty="0"/>
              <a:t>16 </a:t>
            </a:r>
            <a:r>
              <a:rPr lang="ja-JP" altLang="en-US" dirty="0"/>
              <a:t>から </a:t>
            </a:r>
            <a:r>
              <a:rPr lang="en-US" altLang="ja-JP" dirty="0"/>
              <a:t>128</a:t>
            </a:r>
            <a:r>
              <a:rPr lang="ja-JP" altLang="en-US" dirty="0"/>
              <a:t>バイトぐらい</a:t>
            </a:r>
            <a:endParaRPr lang="en-US" altLang="ja-JP" dirty="0"/>
          </a:p>
          <a:p>
            <a:r>
              <a:rPr kumimoji="1" lang="ja-JP" altLang="en-US" dirty="0"/>
              <a:t>理由：</a:t>
            </a:r>
            <a:endParaRPr kumimoji="1" lang="en-US" altLang="ja-JP" dirty="0"/>
          </a:p>
          <a:p>
            <a:pPr marL="817200" lvl="1" indent="-457200">
              <a:buFont typeface="+mj-lt"/>
              <a:buAutoNum type="arabicPeriod"/>
            </a:pPr>
            <a:r>
              <a:rPr kumimoji="1" lang="ja-JP" altLang="en-US" dirty="0"/>
              <a:t>容量の効率をあげるため</a:t>
            </a:r>
            <a:endParaRPr kumimoji="1" lang="en-US" altLang="ja-JP" dirty="0"/>
          </a:p>
          <a:p>
            <a:pPr marL="817200" lvl="1" indent="-457200">
              <a:buFont typeface="+mj-lt"/>
              <a:buAutoNum type="arabicPeriod"/>
            </a:pPr>
            <a:r>
              <a:rPr kumimoji="1" lang="ja-JP" altLang="en-US" dirty="0"/>
              <a:t>空間局所性を利用するため</a:t>
            </a:r>
          </a:p>
        </p:txBody>
      </p:sp>
    </p:spTree>
    <p:extLst>
      <p:ext uri="{BB962C8B-B14F-4D97-AF65-F5344CB8AC3E}">
        <p14:creationId xmlns:p14="http://schemas.microsoft.com/office/powerpoint/2010/main" val="2809617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容量の効率</a:t>
            </a:r>
            <a:endParaRPr kumimoji="1" lang="ja-JP" altLang="en-US" dirty="0"/>
          </a:p>
        </p:txBody>
      </p:sp>
      <p:sp>
        <p:nvSpPr>
          <p:cNvPr id="3" name="テキスト プレースホルダー 2"/>
          <p:cNvSpPr>
            <a:spLocks noGrp="1"/>
          </p:cNvSpPr>
          <p:nvPr>
            <p:ph type="body" sz="quarter" idx="10"/>
          </p:nvPr>
        </p:nvSpPr>
        <p:spPr>
          <a:xfrm>
            <a:off x="431954" y="3429000"/>
            <a:ext cx="8100090" cy="2879725"/>
          </a:xfrm>
        </p:spPr>
        <p:txBody>
          <a:bodyPr/>
          <a:lstStyle/>
          <a:p>
            <a:r>
              <a:rPr lang="ja-JP" altLang="en-US" dirty="0"/>
              <a:t>タグが大きくて無駄</a:t>
            </a:r>
            <a:endParaRPr lang="en-US" altLang="ja-JP" dirty="0"/>
          </a:p>
          <a:p>
            <a:pPr lvl="1"/>
            <a:r>
              <a:rPr kumimoji="1" lang="ja-JP" altLang="en-US" dirty="0"/>
              <a:t>これまでの説明では，アドレスごとに</a:t>
            </a:r>
            <a:r>
              <a:rPr kumimoji="1" lang="en-US" altLang="ja-JP" dirty="0"/>
              <a:t>1</a:t>
            </a:r>
            <a:r>
              <a:rPr kumimoji="1" lang="ja-JP" altLang="en-US" dirty="0"/>
              <a:t>バイトのデータを仮定</a:t>
            </a:r>
            <a:endParaRPr kumimoji="1" lang="en-US" altLang="ja-JP" dirty="0"/>
          </a:p>
          <a:p>
            <a:pPr lvl="1"/>
            <a:r>
              <a:rPr kumimoji="1" lang="ja-JP" altLang="en-US" dirty="0"/>
              <a:t>一方，アドレスは </a:t>
            </a:r>
            <a:r>
              <a:rPr kumimoji="1" lang="en-US" altLang="ja-JP" dirty="0"/>
              <a:t>32 </a:t>
            </a:r>
            <a:r>
              <a:rPr kumimoji="1" lang="ja-JP" altLang="en-US" dirty="0"/>
              <a:t>から </a:t>
            </a:r>
            <a:r>
              <a:rPr kumimoji="1" lang="en-US" altLang="ja-JP" dirty="0"/>
              <a:t>64 </a:t>
            </a:r>
            <a:r>
              <a:rPr kumimoji="1" lang="ja-JP" altLang="en-US" dirty="0"/>
              <a:t>ビット</a:t>
            </a:r>
            <a:endParaRPr kumimoji="1" lang="en-US" altLang="ja-JP" dirty="0"/>
          </a:p>
          <a:p>
            <a:pPr lvl="1"/>
            <a:r>
              <a:rPr kumimoji="1" lang="ja-JP" altLang="en-US" dirty="0"/>
              <a:t>このままではデータよりもタグを覚えているようなもの</a:t>
            </a:r>
            <a:endParaRPr kumimoji="1" lang="ja-JP" altLang="en-US" dirty="0">
              <a:solidFill>
                <a:schemeClr val="accent5"/>
              </a:solidFill>
            </a:endParaRPr>
          </a:p>
        </p:txBody>
      </p:sp>
      <p:sp>
        <p:nvSpPr>
          <p:cNvPr id="4" name="正方形/長方形 3"/>
          <p:cNvSpPr/>
          <p:nvPr/>
        </p:nvSpPr>
        <p:spPr bwMode="auto">
          <a:xfrm>
            <a:off x="971960" y="1628980"/>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628980"/>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628980"/>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611956" y="998973"/>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10" name="正方形/長方形 9"/>
          <p:cNvSpPr/>
          <p:nvPr/>
        </p:nvSpPr>
        <p:spPr bwMode="auto">
          <a:xfrm>
            <a:off x="2411976" y="998973"/>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Tree>
    <p:extLst>
      <p:ext uri="{BB962C8B-B14F-4D97-AF65-F5344CB8AC3E}">
        <p14:creationId xmlns:p14="http://schemas.microsoft.com/office/powerpoint/2010/main" val="3379370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容量効率の向上</a:t>
            </a:r>
            <a:endParaRPr kumimoji="1" lang="ja-JP" altLang="en-US" dirty="0"/>
          </a:p>
        </p:txBody>
      </p:sp>
      <p:sp>
        <p:nvSpPr>
          <p:cNvPr id="3" name="テキスト プレースホルダー 2"/>
          <p:cNvSpPr>
            <a:spLocks noGrp="1"/>
          </p:cNvSpPr>
          <p:nvPr>
            <p:ph type="body" sz="quarter" idx="10"/>
          </p:nvPr>
        </p:nvSpPr>
        <p:spPr>
          <a:xfrm>
            <a:off x="431954" y="998974"/>
            <a:ext cx="8100090" cy="3240036"/>
          </a:xfrm>
        </p:spPr>
        <p:txBody>
          <a:bodyPr/>
          <a:lstStyle/>
          <a:p>
            <a:r>
              <a:rPr lang="ja-JP" altLang="en-US" dirty="0"/>
              <a:t>ライン</a:t>
            </a:r>
            <a:endParaRPr lang="en-US" altLang="ja-JP" dirty="0"/>
          </a:p>
          <a:p>
            <a:pPr lvl="1"/>
            <a:r>
              <a:rPr lang="ja-JP" altLang="en-US" dirty="0"/>
              <a:t>タグが指すアドレスから始まるデータのまとまりのこと</a:t>
            </a:r>
            <a:endParaRPr lang="en-US" altLang="ja-JP" dirty="0"/>
          </a:p>
          <a:p>
            <a:pPr lvl="1"/>
            <a:r>
              <a:rPr lang="ja-JP" altLang="en-US" dirty="0"/>
              <a:t>キャッシュの各エントリでは，このライン単位でデータを持つ</a:t>
            </a:r>
            <a:endParaRPr lang="en-US" altLang="ja-JP" dirty="0"/>
          </a:p>
          <a:p>
            <a:r>
              <a:rPr lang="ja-JP" altLang="en-US" dirty="0">
                <a:solidFill>
                  <a:schemeClr val="accent5"/>
                </a:solidFill>
              </a:rPr>
              <a:t>利点：ラインサイズが増えると，データが占める割合が増える</a:t>
            </a:r>
            <a:endParaRPr lang="en-US" altLang="ja-JP" dirty="0">
              <a:solidFill>
                <a:schemeClr val="accent5"/>
              </a:solidFill>
            </a:endParaRPr>
          </a:p>
          <a:p>
            <a:pPr lvl="1"/>
            <a:r>
              <a:rPr lang="ja-JP" altLang="en-US" dirty="0"/>
              <a:t>１バイト：　　</a:t>
            </a:r>
            <a:r>
              <a:rPr lang="en-US" altLang="ja-JP" dirty="0"/>
              <a:t>1×4=</a:t>
            </a:r>
            <a:r>
              <a:rPr lang="ja-JP" altLang="en-US" dirty="0"/>
              <a:t>４バイト</a:t>
            </a:r>
            <a:endParaRPr lang="en-US" altLang="ja-JP" dirty="0"/>
          </a:p>
          <a:p>
            <a:pPr lvl="1"/>
            <a:r>
              <a:rPr lang="ja-JP" altLang="en-US" dirty="0"/>
              <a:t>１６バイト：　</a:t>
            </a:r>
            <a:r>
              <a:rPr lang="en-US" altLang="ja-JP" dirty="0"/>
              <a:t>16 </a:t>
            </a:r>
            <a:r>
              <a:rPr lang="ja-JP" altLang="en-US" dirty="0"/>
              <a:t>バイト</a:t>
            </a:r>
            <a:endParaRPr lang="en-US" altLang="ja-JP" dirty="0"/>
          </a:p>
          <a:p>
            <a:pPr lvl="1"/>
            <a:r>
              <a:rPr lang="ja-JP" altLang="en-US" dirty="0"/>
              <a:t>（双方，タグとデータ合計で</a:t>
            </a:r>
            <a:r>
              <a:rPr lang="en-US" altLang="ja-JP" dirty="0"/>
              <a:t>20</a:t>
            </a:r>
            <a:r>
              <a:rPr lang="ja-JP" altLang="en-US" dirty="0"/>
              <a:t>バイト）</a:t>
            </a:r>
          </a:p>
        </p:txBody>
      </p:sp>
      <p:sp>
        <p:nvSpPr>
          <p:cNvPr id="23" name="正方形/長方形 22"/>
          <p:cNvSpPr/>
          <p:nvPr/>
        </p:nvSpPr>
        <p:spPr bwMode="auto">
          <a:xfrm>
            <a:off x="971960"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971960"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2411976"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611956" y="4329010"/>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3" name="正方形/長方形 32"/>
          <p:cNvSpPr/>
          <p:nvPr/>
        </p:nvSpPr>
        <p:spPr bwMode="auto">
          <a:xfrm>
            <a:off x="2411976" y="4329010"/>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
        <p:nvSpPr>
          <p:cNvPr id="34" name="正方形/長方形 33"/>
          <p:cNvSpPr/>
          <p:nvPr/>
        </p:nvSpPr>
        <p:spPr bwMode="auto">
          <a:xfrm>
            <a:off x="4481999" y="56118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r>
              <a:rPr kumimoji="1" lang="en-US" altLang="ja-JP" sz="1600" dirty="0">
                <a:solidFill>
                  <a:schemeClr val="accent5"/>
                </a:solidFill>
                <a:latin typeface="+mn-ea"/>
              </a:rPr>
              <a:t>16</a:t>
            </a:r>
            <a:r>
              <a:rPr kumimoji="1" lang="ja-JP" altLang="en-US" sz="1600" dirty="0">
                <a:solidFill>
                  <a:schemeClr val="accent5"/>
                </a:solidFill>
                <a:latin typeface="+mn-ea"/>
              </a:rPr>
              <a:t>バイト）</a:t>
            </a:r>
          </a:p>
        </p:txBody>
      </p:sp>
      <p:sp>
        <p:nvSpPr>
          <p:cNvPr id="35" name="正方形/長方形 34"/>
          <p:cNvSpPr/>
          <p:nvPr/>
        </p:nvSpPr>
        <p:spPr bwMode="auto">
          <a:xfrm>
            <a:off x="971960" y="5949028"/>
            <a:ext cx="720008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36" name="正方形/長方形 35"/>
          <p:cNvSpPr/>
          <p:nvPr/>
        </p:nvSpPr>
        <p:spPr bwMode="auto">
          <a:xfrm>
            <a:off x="971960" y="5949028"/>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37" name="正方形/長方形 36"/>
          <p:cNvSpPr/>
          <p:nvPr/>
        </p:nvSpPr>
        <p:spPr bwMode="auto">
          <a:xfrm>
            <a:off x="2411976" y="5949028"/>
            <a:ext cx="576006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12 59 46 16 54 64 48 47 45 84 85 48 54 </a:t>
            </a:r>
            <a:r>
              <a:rPr kumimoji="1" lang="en-US" altLang="ja-JP" sz="1600" dirty="0" err="1">
                <a:solidFill>
                  <a:schemeClr val="tx1">
                    <a:lumMod val="75000"/>
                    <a:lumOff val="25000"/>
                  </a:schemeClr>
                </a:solidFill>
                <a:latin typeface="+mn-ea"/>
              </a:rPr>
              <a:t>fe</a:t>
            </a:r>
            <a:r>
              <a:rPr kumimoji="1" lang="en-US" altLang="ja-JP" sz="1600" dirty="0">
                <a:solidFill>
                  <a:schemeClr val="tx1">
                    <a:lumMod val="75000"/>
                    <a:lumOff val="25000"/>
                  </a:schemeClr>
                </a:solidFill>
                <a:latin typeface="+mn-ea"/>
              </a:rPr>
              <a:t> 55 84</a:t>
            </a:r>
            <a:endParaRPr kumimoji="1" lang="ja-JP" altLang="en-US" sz="1600" dirty="0">
              <a:solidFill>
                <a:schemeClr val="tx1">
                  <a:lumMod val="75000"/>
                  <a:lumOff val="25000"/>
                </a:schemeClr>
              </a:solidFill>
              <a:latin typeface="+mn-ea"/>
            </a:endParaRPr>
          </a:p>
        </p:txBody>
      </p:sp>
      <p:sp>
        <p:nvSpPr>
          <p:cNvPr id="38" name="正方形/長方形 37"/>
          <p:cNvSpPr/>
          <p:nvPr/>
        </p:nvSpPr>
        <p:spPr bwMode="auto">
          <a:xfrm>
            <a:off x="611956" y="5409022"/>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9" name="正方形/長方形 38"/>
          <p:cNvSpPr/>
          <p:nvPr/>
        </p:nvSpPr>
        <p:spPr bwMode="auto">
          <a:xfrm>
            <a:off x="2861981"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2861981"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4301997"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2" name="正方形/長方形 41"/>
          <p:cNvSpPr/>
          <p:nvPr/>
        </p:nvSpPr>
        <p:spPr bwMode="auto">
          <a:xfrm>
            <a:off x="4752002"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3" name="正方形/長方形 42"/>
          <p:cNvSpPr/>
          <p:nvPr/>
        </p:nvSpPr>
        <p:spPr bwMode="auto">
          <a:xfrm>
            <a:off x="4752002"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4" name="正方形/長方形 43"/>
          <p:cNvSpPr/>
          <p:nvPr/>
        </p:nvSpPr>
        <p:spPr bwMode="auto">
          <a:xfrm>
            <a:off x="6192018"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5" name="正方形/長方形 44"/>
          <p:cNvSpPr/>
          <p:nvPr/>
        </p:nvSpPr>
        <p:spPr bwMode="auto">
          <a:xfrm>
            <a:off x="6642023"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6642023"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7" name="正方形/長方形 46"/>
          <p:cNvSpPr/>
          <p:nvPr/>
        </p:nvSpPr>
        <p:spPr bwMode="auto">
          <a:xfrm>
            <a:off x="8082039"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3064020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空間局所性</a:t>
            </a:r>
          </a:p>
        </p:txBody>
      </p:sp>
      <p:sp>
        <p:nvSpPr>
          <p:cNvPr id="3" name="テキスト プレースホルダー 2"/>
          <p:cNvSpPr>
            <a:spLocks noGrp="1"/>
          </p:cNvSpPr>
          <p:nvPr>
            <p:ph type="body" sz="quarter" idx="10"/>
          </p:nvPr>
        </p:nvSpPr>
        <p:spPr>
          <a:xfrm>
            <a:off x="251952" y="1088974"/>
            <a:ext cx="8640095" cy="5219751"/>
          </a:xfrm>
        </p:spPr>
        <p:txBody>
          <a:bodyPr/>
          <a:lstStyle/>
          <a:p>
            <a:r>
              <a:rPr kumimoji="1" lang="ja-JP" altLang="en-US" dirty="0"/>
              <a:t>２種類の局所性</a:t>
            </a:r>
            <a:endParaRPr kumimoji="1" lang="en-US" altLang="ja-JP" dirty="0"/>
          </a:p>
          <a:p>
            <a:pPr marL="817200" lvl="1" indent="-457200">
              <a:buFont typeface="+mj-lt"/>
              <a:buAutoNum type="arabicPeriod"/>
            </a:pPr>
            <a:r>
              <a:rPr kumimoji="1" lang="ja-JP" altLang="en-US" dirty="0"/>
              <a:t>時間局所性：</a:t>
            </a:r>
            <a:endParaRPr kumimoji="1" lang="en-US" altLang="ja-JP" dirty="0"/>
          </a:p>
          <a:p>
            <a:pPr lvl="2"/>
            <a:r>
              <a:rPr kumimoji="1" lang="ja-JP" altLang="en-US" dirty="0"/>
              <a:t>「一度使ったデータは，すぐにまた使われる」</a:t>
            </a:r>
            <a:endParaRPr kumimoji="1" lang="en-US" altLang="ja-JP" dirty="0"/>
          </a:p>
          <a:p>
            <a:pPr marL="817200" lvl="1" indent="-457200">
              <a:buFont typeface="+mj-lt"/>
              <a:buAutoNum type="arabicPeriod"/>
            </a:pPr>
            <a:r>
              <a:rPr lang="ja-JP" altLang="en-US" dirty="0">
                <a:solidFill>
                  <a:schemeClr val="accent5"/>
                </a:solidFill>
              </a:rPr>
              <a:t>空間局所性</a:t>
            </a:r>
            <a:r>
              <a:rPr lang="ja-JP" altLang="en-US" dirty="0"/>
              <a:t>：</a:t>
            </a:r>
            <a:endParaRPr lang="en-US" altLang="ja-JP" dirty="0"/>
          </a:p>
          <a:p>
            <a:pPr lvl="2"/>
            <a:r>
              <a:rPr lang="ja-JP" altLang="en-US" dirty="0"/>
              <a:t>「あるデータが使われると，</a:t>
            </a:r>
            <a:r>
              <a:rPr lang="ja-JP" altLang="en-US" dirty="0">
                <a:solidFill>
                  <a:schemeClr val="accent5"/>
                </a:solidFill>
              </a:rPr>
              <a:t>その近くにあるデータも使われる</a:t>
            </a:r>
            <a:r>
              <a:rPr lang="ja-JP" altLang="en-US" dirty="0"/>
              <a:t>」</a:t>
            </a:r>
            <a:endParaRPr lang="en-US" altLang="ja-JP" dirty="0"/>
          </a:p>
          <a:p>
            <a:r>
              <a:rPr kumimoji="1" lang="ja-JP" altLang="en-US" dirty="0"/>
              <a:t>たとえば，</a:t>
            </a:r>
            <a:endParaRPr kumimoji="1" lang="en-US" altLang="ja-JP" dirty="0"/>
          </a:p>
          <a:p>
            <a:pPr lvl="1"/>
            <a:r>
              <a:rPr kumimoji="1" lang="ja-JP" altLang="en-US" dirty="0"/>
              <a:t>以下では </a:t>
            </a:r>
            <a:r>
              <a:rPr kumimoji="1" lang="en-US" altLang="ja-JP" dirty="0" err="1"/>
              <a:t>i</a:t>
            </a:r>
            <a:r>
              <a:rPr kumimoji="1" lang="en-US" altLang="ja-JP" dirty="0"/>
              <a:t>  </a:t>
            </a:r>
            <a:r>
              <a:rPr kumimoji="1" lang="ja-JP" altLang="en-US" dirty="0"/>
              <a:t>番目がアクセスされると </a:t>
            </a:r>
            <a:r>
              <a:rPr kumimoji="1" lang="en-US" altLang="ja-JP" dirty="0"/>
              <a:t>i+1 </a:t>
            </a:r>
            <a:r>
              <a:rPr kumimoji="1" lang="ja-JP" altLang="en-US" dirty="0" err="1"/>
              <a:t>にも</a:t>
            </a:r>
            <a:r>
              <a:rPr kumimoji="1" lang="ja-JP" altLang="en-US" dirty="0"/>
              <a:t>アクセスされる</a:t>
            </a:r>
            <a:endParaRPr kumimoji="1" lang="en-US" altLang="ja-JP" dirty="0"/>
          </a:p>
          <a:p>
            <a:pPr marL="720000" lvl="2" indent="0">
              <a:buNone/>
            </a:pPr>
            <a:r>
              <a:rPr lang="en-US" altLang="ja-JP" dirty="0"/>
              <a:t>for(</a:t>
            </a:r>
            <a:r>
              <a:rPr lang="en-US" altLang="ja-JP" dirty="0" err="1"/>
              <a:t>i</a:t>
            </a:r>
            <a:r>
              <a:rPr lang="en-US" altLang="ja-JP" dirty="0"/>
              <a:t> = 0;i &lt; SIZE; </a:t>
            </a:r>
            <a:r>
              <a:rPr lang="en-US" altLang="ja-JP" dirty="0" err="1"/>
              <a:t>i</a:t>
            </a:r>
            <a:r>
              <a:rPr lang="en-US" altLang="ja-JP" dirty="0"/>
              <a:t>++) </a:t>
            </a:r>
          </a:p>
          <a:p>
            <a:pPr marL="720000" lvl="2" indent="0">
              <a:buNone/>
            </a:pPr>
            <a:r>
              <a:rPr lang="en-US" altLang="ja-JP" dirty="0"/>
              <a:t>    v += </a:t>
            </a:r>
            <a:r>
              <a:rPr lang="en-US" altLang="ja-JP" dirty="0" err="1"/>
              <a:t>buf</a:t>
            </a:r>
            <a:r>
              <a:rPr lang="en-US" altLang="ja-JP" dirty="0"/>
              <a:t>[</a:t>
            </a:r>
            <a:r>
              <a:rPr lang="en-US" altLang="ja-JP" dirty="0" err="1"/>
              <a:t>i</a:t>
            </a:r>
            <a:r>
              <a:rPr lang="en-US" altLang="ja-JP" dirty="0"/>
              <a:t>]</a:t>
            </a:r>
            <a:endParaRPr kumimoji="1" lang="en-US" altLang="ja-JP" dirty="0"/>
          </a:p>
          <a:p>
            <a:pPr lvl="1"/>
            <a:r>
              <a:rPr kumimoji="1" lang="ja-JP" altLang="en-US" dirty="0"/>
              <a:t>ある構造体内の要素にアクセスがあると，その構造体の別の要素にもアクセスがある</a:t>
            </a:r>
          </a:p>
        </p:txBody>
      </p:sp>
    </p:spTree>
    <p:extLst>
      <p:ext uri="{BB962C8B-B14F-4D97-AF65-F5344CB8AC3E}">
        <p14:creationId xmlns:p14="http://schemas.microsoft.com/office/powerpoint/2010/main" val="4201741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ライン単位の管理と空間局所性</a:t>
            </a:r>
          </a:p>
        </p:txBody>
      </p:sp>
      <p:sp>
        <p:nvSpPr>
          <p:cNvPr id="3" name="テキスト プレースホルダー 2"/>
          <p:cNvSpPr>
            <a:spLocks noGrp="1"/>
          </p:cNvSpPr>
          <p:nvPr>
            <p:ph type="body" sz="quarter" idx="10"/>
          </p:nvPr>
        </p:nvSpPr>
        <p:spPr/>
        <p:txBody>
          <a:bodyPr/>
          <a:lstStyle/>
          <a:p>
            <a:r>
              <a:rPr kumimoji="1" lang="ja-JP" altLang="en-US" dirty="0"/>
              <a:t>データはライン単位でやりとりされる</a:t>
            </a:r>
            <a:endParaRPr kumimoji="1" lang="en-US" altLang="ja-JP" dirty="0"/>
          </a:p>
          <a:p>
            <a:pPr lvl="1"/>
            <a:r>
              <a:rPr kumimoji="1" lang="ja-JP" altLang="en-US" dirty="0"/>
              <a:t>あるデータがアクセスされると，周囲のデータも一緒にキャッシュに格納される</a:t>
            </a:r>
            <a:endParaRPr kumimoji="1" lang="en-US" altLang="ja-JP" dirty="0"/>
          </a:p>
          <a:p>
            <a:r>
              <a:rPr kumimoji="1" lang="ja-JP" altLang="en-US" dirty="0"/>
              <a:t>たとえば，ラインが </a:t>
            </a:r>
            <a:r>
              <a:rPr kumimoji="1" lang="en-US" altLang="ja-JP" dirty="0"/>
              <a:t>16 </a:t>
            </a:r>
            <a:r>
              <a:rPr kumimoji="1" lang="ja-JP" altLang="en-US" dirty="0"/>
              <a:t>バイトだった場合</a:t>
            </a:r>
            <a:endParaRPr kumimoji="1" lang="en-US" altLang="ja-JP" dirty="0"/>
          </a:p>
          <a:p>
            <a:pPr lvl="1"/>
            <a:r>
              <a:rPr lang="ja-JP" altLang="en-US" dirty="0"/>
              <a:t>各要素は</a:t>
            </a:r>
            <a:r>
              <a:rPr lang="en-US" altLang="ja-JP" dirty="0"/>
              <a:t>1</a:t>
            </a:r>
            <a:r>
              <a:rPr lang="ja-JP" altLang="en-US" dirty="0"/>
              <a:t>バイトで</a:t>
            </a:r>
            <a:r>
              <a:rPr lang="en-US" altLang="ja-JP" dirty="0"/>
              <a:t>16</a:t>
            </a:r>
            <a:r>
              <a:rPr lang="ja-JP" altLang="en-US" dirty="0"/>
              <a:t>要素の配列 </a:t>
            </a:r>
            <a:r>
              <a:rPr lang="en-US" altLang="ja-JP" dirty="0" err="1"/>
              <a:t>buf</a:t>
            </a:r>
            <a:r>
              <a:rPr lang="en-US" altLang="ja-JP" dirty="0"/>
              <a:t>[16] </a:t>
            </a:r>
            <a:r>
              <a:rPr lang="ja-JP" altLang="en-US" dirty="0"/>
              <a:t>を考える</a:t>
            </a:r>
          </a:p>
          <a:p>
            <a:pPr lvl="1"/>
            <a:r>
              <a:rPr kumimoji="1" lang="en-US" altLang="ja-JP" dirty="0" err="1"/>
              <a:t>buf</a:t>
            </a:r>
            <a:r>
              <a:rPr kumimoji="1" lang="en-US" altLang="ja-JP" dirty="0"/>
              <a:t>[0] </a:t>
            </a:r>
            <a:r>
              <a:rPr kumimoji="1" lang="ja-JP" altLang="en-US" dirty="0"/>
              <a:t>のアクセス時に，</a:t>
            </a:r>
            <a:r>
              <a:rPr kumimoji="1" lang="en-US" altLang="ja-JP" dirty="0" err="1"/>
              <a:t>buf</a:t>
            </a:r>
            <a:r>
              <a:rPr kumimoji="1" lang="en-US" altLang="ja-JP" dirty="0"/>
              <a:t>[1] ~</a:t>
            </a:r>
            <a:r>
              <a:rPr kumimoji="1" lang="ja-JP" altLang="en-US" dirty="0"/>
              <a:t> </a:t>
            </a:r>
            <a:r>
              <a:rPr kumimoji="1" lang="en-US" altLang="ja-JP" dirty="0" err="1"/>
              <a:t>buf</a:t>
            </a:r>
            <a:r>
              <a:rPr kumimoji="1" lang="en-US" altLang="ja-JP" dirty="0"/>
              <a:t>[15] </a:t>
            </a:r>
            <a:r>
              <a:rPr kumimoji="1" lang="ja-JP" altLang="en-US" dirty="0" err="1"/>
              <a:t>までを</a:t>
            </a:r>
            <a:r>
              <a:rPr kumimoji="1" lang="ja-JP" altLang="en-US" dirty="0"/>
              <a:t>まとめて読む</a:t>
            </a:r>
            <a:endParaRPr kumimoji="1" lang="en-US" altLang="ja-JP" dirty="0"/>
          </a:p>
          <a:p>
            <a:pPr lvl="2"/>
            <a:r>
              <a:rPr kumimoji="1" lang="ja-JP" altLang="en-US" dirty="0"/>
              <a:t>まとめてメモリから取ってきてキャッシュにおく</a:t>
            </a:r>
            <a:endParaRPr kumimoji="1" lang="en-US" altLang="ja-JP" dirty="0"/>
          </a:p>
          <a:p>
            <a:pPr lvl="1"/>
            <a:r>
              <a:rPr lang="en-US" altLang="ja-JP" dirty="0" err="1"/>
              <a:t>buf</a:t>
            </a:r>
            <a:r>
              <a:rPr lang="en-US" altLang="ja-JP" dirty="0"/>
              <a:t>[1] </a:t>
            </a:r>
            <a:r>
              <a:rPr lang="ja-JP" altLang="en-US" dirty="0"/>
              <a:t>から </a:t>
            </a:r>
            <a:r>
              <a:rPr lang="en-US" altLang="ja-JP" dirty="0" err="1"/>
              <a:t>buf</a:t>
            </a:r>
            <a:r>
              <a:rPr lang="en-US" altLang="ja-JP" dirty="0"/>
              <a:t>[15] </a:t>
            </a:r>
            <a:r>
              <a:rPr lang="ja-JP" altLang="en-US" dirty="0"/>
              <a:t>アクセス時は，キャッシュにヒット</a:t>
            </a:r>
            <a:endParaRPr lang="en-US" altLang="ja-JP" dirty="0"/>
          </a:p>
        </p:txBody>
      </p:sp>
    </p:spTree>
    <p:extLst>
      <p:ext uri="{BB962C8B-B14F-4D97-AF65-F5344CB8AC3E}">
        <p14:creationId xmlns:p14="http://schemas.microsoft.com/office/powerpoint/2010/main" val="1586585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lang="ja-JP" altLang="en-US" b="1" dirty="0"/>
              <a:t>アドレスとキャッシュ構造の対応</a:t>
            </a:r>
            <a:endParaRPr kumimoji="1" lang="ja-JP" altLang="en-US" b="1" dirty="0"/>
          </a:p>
        </p:txBody>
      </p:sp>
    </p:spTree>
    <p:extLst>
      <p:ext uri="{BB962C8B-B14F-4D97-AF65-F5344CB8AC3E}">
        <p14:creationId xmlns:p14="http://schemas.microsoft.com/office/powerpoint/2010/main" val="447941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キャッシュ内のデータの配置</a:t>
            </a:r>
            <a:endParaRPr lang="en-US" altLang="ja-JP" dirty="0"/>
          </a:p>
        </p:txBody>
      </p:sp>
      <p:sp>
        <p:nvSpPr>
          <p:cNvPr id="3" name="テキスト プレースホルダー 2"/>
          <p:cNvSpPr>
            <a:spLocks noGrp="1"/>
          </p:cNvSpPr>
          <p:nvPr>
            <p:ph type="body" sz="quarter" idx="10"/>
          </p:nvPr>
        </p:nvSpPr>
        <p:spPr/>
        <p:txBody>
          <a:bodyPr/>
          <a:lstStyle/>
          <a:p>
            <a:r>
              <a:rPr kumimoji="1" lang="ja-JP" altLang="en-US" dirty="0"/>
              <a:t>以下に要素に関連して変化</a:t>
            </a:r>
            <a:endParaRPr kumimoji="1" lang="en-US" altLang="ja-JP" dirty="0"/>
          </a:p>
          <a:p>
            <a:pPr lvl="1"/>
            <a:r>
              <a:rPr kumimoji="1" lang="ja-JP" altLang="en-US" dirty="0"/>
              <a:t>連想度</a:t>
            </a:r>
            <a:endParaRPr kumimoji="1" lang="en-US" altLang="ja-JP" dirty="0"/>
          </a:p>
          <a:p>
            <a:pPr lvl="1"/>
            <a:r>
              <a:rPr kumimoji="1" lang="ja-JP" altLang="en-US" dirty="0"/>
              <a:t>容量</a:t>
            </a:r>
            <a:endParaRPr kumimoji="1" lang="en-US" altLang="ja-JP" dirty="0"/>
          </a:p>
          <a:p>
            <a:pPr lvl="1"/>
            <a:r>
              <a:rPr lang="ja-JP" altLang="en-US" dirty="0"/>
              <a:t>ラインのサイズ</a:t>
            </a:r>
            <a:endParaRPr lang="en-US" altLang="ja-JP" dirty="0"/>
          </a:p>
          <a:p>
            <a:r>
              <a:rPr kumimoji="1" lang="ja-JP" altLang="en-US" dirty="0">
                <a:solidFill>
                  <a:schemeClr val="accent5"/>
                </a:solidFill>
              </a:rPr>
              <a:t>プログラムの高速化のためには，以下を知る必要がある</a:t>
            </a:r>
            <a:endParaRPr kumimoji="1" lang="en-US" altLang="ja-JP" dirty="0">
              <a:solidFill>
                <a:schemeClr val="accent5"/>
              </a:solidFill>
            </a:endParaRPr>
          </a:p>
          <a:p>
            <a:pPr lvl="1"/>
            <a:r>
              <a:rPr lang="ja-JP" altLang="en-US" dirty="0"/>
              <a:t>アドレスとキャッシュ内のラインの位置の対応</a:t>
            </a:r>
            <a:endParaRPr lang="en-US" altLang="ja-JP" dirty="0"/>
          </a:p>
          <a:p>
            <a:pPr lvl="1"/>
            <a:r>
              <a:rPr lang="ja-JP" altLang="en-US" dirty="0"/>
              <a:t>結果，どのようにアクセスするとキャッシュにヒットするのか</a:t>
            </a:r>
            <a:endParaRPr lang="en-US" altLang="ja-JP" dirty="0"/>
          </a:p>
          <a:p>
            <a:r>
              <a:rPr lang="ja-JP" altLang="en-US" dirty="0"/>
              <a:t>さらに後半ではいくつかの実例をつかって説明</a:t>
            </a:r>
            <a:endParaRPr lang="en-US" altLang="ja-JP" dirty="0"/>
          </a:p>
        </p:txBody>
      </p:sp>
    </p:spTree>
    <p:extLst>
      <p:ext uri="{BB962C8B-B14F-4D97-AF65-F5344CB8AC3E}">
        <p14:creationId xmlns:p14="http://schemas.microsoft.com/office/powerpoint/2010/main" val="2202231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セットアソシアティブ・キャッシュの例</a:t>
            </a:r>
          </a:p>
        </p:txBody>
      </p:sp>
      <p:sp>
        <p:nvSpPr>
          <p:cNvPr id="3" name="テキスト プレースホルダー 2"/>
          <p:cNvSpPr>
            <a:spLocks noGrp="1"/>
          </p:cNvSpPr>
          <p:nvPr>
            <p:ph type="body" sz="quarter" idx="10"/>
          </p:nvPr>
        </p:nvSpPr>
        <p:spPr>
          <a:xfrm>
            <a:off x="431954" y="3068996"/>
            <a:ext cx="8100090" cy="3239729"/>
          </a:xfrm>
        </p:spPr>
        <p:txBody>
          <a:bodyPr/>
          <a:lstStyle/>
          <a:p>
            <a:r>
              <a:rPr lang="ja-JP" altLang="en-US" dirty="0"/>
              <a:t>構成</a:t>
            </a:r>
            <a:endParaRPr lang="en-US" altLang="ja-JP" dirty="0"/>
          </a:p>
          <a:p>
            <a:pPr lvl="1"/>
            <a:r>
              <a:rPr lang="ja-JP" altLang="en-US" dirty="0"/>
              <a:t>連想度：　　　２</a:t>
            </a:r>
            <a:endParaRPr lang="en-US" altLang="ja-JP" dirty="0"/>
          </a:p>
          <a:p>
            <a:pPr lvl="1"/>
            <a:r>
              <a:rPr lang="ja-JP" altLang="en-US" dirty="0"/>
              <a:t>セット数：　　４</a:t>
            </a:r>
            <a:endParaRPr lang="en-US" altLang="ja-JP" dirty="0"/>
          </a:p>
          <a:p>
            <a:pPr lvl="1"/>
            <a:r>
              <a:rPr lang="ja-JP" altLang="en-US" dirty="0"/>
              <a:t>ラインサイズ：</a:t>
            </a:r>
            <a:r>
              <a:rPr lang="en-US" altLang="ja-JP" dirty="0"/>
              <a:t>16</a:t>
            </a:r>
            <a:r>
              <a:rPr lang="ja-JP" altLang="en-US" dirty="0"/>
              <a:t>バイト</a:t>
            </a:r>
            <a:endParaRPr lang="en-US" altLang="ja-JP" dirty="0"/>
          </a:p>
          <a:p>
            <a:r>
              <a:rPr kumimoji="1" lang="ja-JP" altLang="en-US" dirty="0"/>
              <a:t>総記憶容量</a:t>
            </a:r>
            <a:endParaRPr kumimoji="1" lang="en-US" altLang="ja-JP" dirty="0"/>
          </a:p>
          <a:p>
            <a:pPr lvl="1"/>
            <a:r>
              <a:rPr lang="ja-JP" altLang="en-US" dirty="0"/>
              <a:t>連想度 </a:t>
            </a:r>
            <a:r>
              <a:rPr lang="en-US" altLang="ja-JP" dirty="0"/>
              <a:t>2 × </a:t>
            </a:r>
            <a:r>
              <a:rPr lang="ja-JP" altLang="en-US" dirty="0"/>
              <a:t>セット数 </a:t>
            </a:r>
            <a:r>
              <a:rPr lang="en-US" altLang="ja-JP" dirty="0"/>
              <a:t>4 × </a:t>
            </a:r>
            <a:r>
              <a:rPr lang="ja-JP" altLang="en-US" dirty="0"/>
              <a:t>ライン </a:t>
            </a:r>
            <a:r>
              <a:rPr lang="en-US" altLang="ja-JP" dirty="0"/>
              <a:t>16 </a:t>
            </a:r>
            <a:r>
              <a:rPr lang="ja-JP" altLang="en-US" dirty="0"/>
              <a:t>バイト </a:t>
            </a:r>
            <a:r>
              <a:rPr lang="en-US" altLang="ja-JP" dirty="0"/>
              <a:t>= 96 </a:t>
            </a:r>
            <a:r>
              <a:rPr lang="ja-JP" altLang="en-US" dirty="0"/>
              <a:t>バイト</a:t>
            </a:r>
            <a:endParaRPr kumimoji="1" lang="ja-JP" altLang="en-US"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Tree>
    <p:extLst>
      <p:ext uri="{BB962C8B-B14F-4D97-AF65-F5344CB8AC3E}">
        <p14:creationId xmlns:p14="http://schemas.microsoft.com/office/powerpoint/2010/main" val="2153802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アドレスとラインの対応</a:t>
            </a:r>
          </a:p>
        </p:txBody>
      </p:sp>
      <p:sp>
        <p:nvSpPr>
          <p:cNvPr id="3" name="テキスト プレースホルダー 2"/>
          <p:cNvSpPr>
            <a:spLocks noGrp="1"/>
          </p:cNvSpPr>
          <p:nvPr>
            <p:ph type="body" sz="quarter" idx="10"/>
          </p:nvPr>
        </p:nvSpPr>
        <p:spPr>
          <a:xfrm>
            <a:off x="431954" y="3068996"/>
            <a:ext cx="8100090" cy="3239729"/>
          </a:xfrm>
        </p:spPr>
        <p:txBody>
          <a:bodyPr/>
          <a:lstStyle/>
          <a:p>
            <a:r>
              <a:rPr lang="ja-JP" altLang="en-US" dirty="0"/>
              <a:t>アドレスは</a:t>
            </a:r>
            <a:r>
              <a:rPr lang="en-US" altLang="ja-JP" dirty="0"/>
              <a:t>1</a:t>
            </a:r>
            <a:r>
              <a:rPr lang="ja-JP" altLang="en-US" dirty="0"/>
              <a:t>バイト単位でメモリの位置を表すものとする</a:t>
            </a:r>
            <a:endParaRPr lang="en-US" altLang="ja-JP" dirty="0"/>
          </a:p>
          <a:p>
            <a:r>
              <a:rPr lang="ja-JP" altLang="en-US" dirty="0"/>
              <a:t>最下位ビット </a:t>
            </a:r>
            <a:r>
              <a:rPr lang="en-US" altLang="ja-JP" dirty="0"/>
              <a:t>0 </a:t>
            </a:r>
            <a:r>
              <a:rPr lang="ja-JP" altLang="en-US" dirty="0"/>
              <a:t>～</a:t>
            </a:r>
            <a:r>
              <a:rPr lang="en-US" altLang="ja-JP" dirty="0"/>
              <a:t>3 </a:t>
            </a:r>
            <a:r>
              <a:rPr lang="ja-JP" altLang="en-US" dirty="0"/>
              <a:t>（計４ビット）</a:t>
            </a:r>
            <a:endParaRPr lang="en-US" altLang="ja-JP" dirty="0"/>
          </a:p>
          <a:p>
            <a:pPr lvl="1"/>
            <a:r>
              <a:rPr lang="ja-JP" altLang="en-US" dirty="0"/>
              <a:t>最下位部分がライン内の位置に対応</a:t>
            </a:r>
            <a:endParaRPr lang="en-US" altLang="ja-JP" dirty="0"/>
          </a:p>
          <a:p>
            <a:pPr lvl="2"/>
            <a:r>
              <a:rPr lang="ja-JP" altLang="en-US" dirty="0"/>
              <a:t>空間局所性を利用するため</a:t>
            </a:r>
            <a:endParaRPr lang="en-US" altLang="ja-JP" dirty="0"/>
          </a:p>
          <a:p>
            <a:pPr lvl="1"/>
            <a:r>
              <a:rPr lang="en-US" altLang="ja-JP" dirty="0"/>
              <a:t>4</a:t>
            </a:r>
            <a:r>
              <a:rPr lang="ja-JP" altLang="en-US" dirty="0"/>
              <a:t>ビットなのは，ラインサイズが</a:t>
            </a:r>
            <a:r>
              <a:rPr lang="en-US" altLang="ja-JP" dirty="0"/>
              <a:t>16</a:t>
            </a:r>
            <a:r>
              <a:rPr lang="ja-JP" altLang="en-US" dirty="0"/>
              <a:t>バイトだから</a:t>
            </a:r>
            <a:endParaRPr lang="en-US" altLang="ja-JP" dirty="0"/>
          </a:p>
          <a:p>
            <a:pPr lvl="2"/>
            <a:r>
              <a:rPr lang="en-US" altLang="ja-JP" dirty="0"/>
              <a:t>2 ^ 4 = 16</a:t>
            </a:r>
          </a:p>
          <a:p>
            <a:pPr lvl="2"/>
            <a:r>
              <a:rPr lang="ja-JP" altLang="en-US" dirty="0"/>
              <a:t>（ラインサイズは必ず２の累乗になる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311986" y="2078985"/>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0" name="正方形/長方形 39"/>
          <p:cNvSpPr/>
          <p:nvPr/>
        </p:nvSpPr>
        <p:spPr bwMode="auto">
          <a:xfrm>
            <a:off x="322198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3">
                    <a:lumMod val="75000"/>
                  </a:schemeClr>
                </a:solidFill>
                <a:latin typeface="+mn-ea"/>
              </a:rPr>
              <a:t>アドレスの</a:t>
            </a:r>
            <a:endParaRPr kumimoji="1" lang="en-US" altLang="ja-JP" sz="1600" dirty="0">
              <a:solidFill>
                <a:schemeClr val="accent3">
                  <a:lumMod val="75000"/>
                </a:schemeClr>
              </a:solidFill>
              <a:latin typeface="+mn-ea"/>
            </a:endParaRPr>
          </a:p>
          <a:p>
            <a:pPr algn="ctr"/>
            <a:r>
              <a:rPr kumimoji="1" lang="ja-JP" altLang="en-US" sz="1600" dirty="0">
                <a:solidFill>
                  <a:schemeClr val="accent3">
                    <a:lumMod val="75000"/>
                  </a:schemeClr>
                </a:solidFill>
                <a:latin typeface="+mn-ea"/>
              </a:rPr>
              <a:t>最下位</a:t>
            </a:r>
            <a:r>
              <a:rPr kumimoji="1" lang="en-US" altLang="ja-JP" sz="1600" dirty="0">
                <a:solidFill>
                  <a:schemeClr val="accent3">
                    <a:lumMod val="75000"/>
                  </a:schemeClr>
                </a:solidFill>
                <a:latin typeface="+mn-ea"/>
              </a:rPr>
              <a:t>4</a:t>
            </a:r>
            <a:r>
              <a:rPr kumimoji="1" lang="ja-JP" altLang="en-US" sz="1600" dirty="0">
                <a:solidFill>
                  <a:schemeClr val="accent3">
                    <a:lumMod val="75000"/>
                  </a:schemeClr>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619184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4 </a:t>
            </a:r>
            <a:r>
              <a:rPr lang="ja-JP" altLang="en-US" dirty="0"/>
              <a:t>～</a:t>
            </a:r>
            <a:r>
              <a:rPr lang="en-US" altLang="ja-JP" dirty="0"/>
              <a:t>5 </a:t>
            </a:r>
            <a:r>
              <a:rPr lang="ja-JP" altLang="en-US" dirty="0"/>
              <a:t>（計</a:t>
            </a:r>
            <a:r>
              <a:rPr lang="en-US" altLang="ja-JP" dirty="0"/>
              <a:t>2</a:t>
            </a:r>
            <a:r>
              <a:rPr lang="ja-JP" altLang="en-US" dirty="0"/>
              <a:t>ビット）</a:t>
            </a:r>
            <a:endParaRPr lang="en-US" altLang="ja-JP" dirty="0"/>
          </a:p>
          <a:p>
            <a:pPr lvl="1"/>
            <a:r>
              <a:rPr lang="ja-JP" altLang="en-US" dirty="0"/>
              <a:t>この部分を使って，どのセットにアクセスするか決める</a:t>
            </a:r>
            <a:endParaRPr lang="en-US" altLang="ja-JP" dirty="0"/>
          </a:p>
          <a:p>
            <a:pPr lvl="1"/>
            <a:r>
              <a:rPr lang="ja-JP" altLang="en-US" dirty="0"/>
              <a:t>２ビットなのは，セット数が４だから</a:t>
            </a:r>
            <a:endParaRPr lang="en-US" altLang="ja-JP" dirty="0"/>
          </a:p>
          <a:p>
            <a:pPr lvl="2"/>
            <a:r>
              <a:rPr lang="en-US" altLang="ja-JP" dirty="0"/>
              <a:t>2 ^ 2 = 4</a:t>
            </a:r>
          </a:p>
          <a:p>
            <a:pPr lvl="1"/>
            <a:r>
              <a:rPr lang="ja-JP" altLang="en-US" dirty="0"/>
              <a:t>セット数も必ず２の累乗になる</a:t>
            </a:r>
            <a:endParaRPr lang="en-US" altLang="ja-JP" dirty="0"/>
          </a:p>
          <a:p>
            <a:r>
              <a:rPr lang="ja-JP" altLang="en-US" dirty="0"/>
              <a:t>アドレスのこの部分はなるべくばらけた方がよい</a:t>
            </a:r>
            <a:endParaRPr lang="en-US" altLang="ja-JP" dirty="0"/>
          </a:p>
          <a:p>
            <a:pPr lvl="1"/>
            <a:r>
              <a:rPr lang="ja-JP" altLang="en-US" dirty="0"/>
              <a:t>同じセットにアクセスがいかず，競合がおきにくくなる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2</a:t>
            </a:r>
            <a:r>
              <a:rPr kumimoji="1" lang="ja-JP" altLang="en-US" sz="1600" dirty="0">
                <a:solidFill>
                  <a:schemeClr val="accent6"/>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23866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アドレスとタグの対応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残りの上位のビットがタグとなる</a:t>
            </a:r>
            <a:endParaRPr lang="en-US" altLang="ja-JP" dirty="0"/>
          </a:p>
          <a:p>
            <a:r>
              <a:rPr lang="ja-JP" altLang="en-US" dirty="0"/>
              <a:t>タグにはセット（赤）やライン（緑）の部分は入れないでよい</a:t>
            </a:r>
            <a:endParaRPr lang="en-US" altLang="ja-JP" dirty="0"/>
          </a:p>
          <a:p>
            <a:pPr lvl="1"/>
            <a:r>
              <a:rPr lang="ja-JP" altLang="en-US" dirty="0"/>
              <a:t>あるセットにアクセスするアドレスは，赤部分は常に一定だから</a:t>
            </a:r>
            <a:endParaRPr lang="en-US" altLang="ja-JP" dirty="0"/>
          </a:p>
          <a:p>
            <a:pPr lvl="2"/>
            <a:r>
              <a:rPr lang="ja-JP" altLang="en-US" dirty="0"/>
              <a:t>セット </a:t>
            </a:r>
            <a:r>
              <a:rPr lang="en-US" altLang="ja-JP" dirty="0"/>
              <a:t>1 </a:t>
            </a:r>
            <a:r>
              <a:rPr lang="ja-JP" altLang="en-US" dirty="0"/>
              <a:t>にアクセスする場合，赤部分は絶対 </a:t>
            </a:r>
            <a:r>
              <a:rPr lang="en-US" altLang="ja-JP" dirty="0"/>
              <a:t>01</a:t>
            </a:r>
          </a:p>
          <a:p>
            <a:pPr lvl="1"/>
            <a:r>
              <a:rPr lang="ja-JP" altLang="en-US" dirty="0"/>
              <a:t>緑部分はラインの中の位置を表すので，関係ない</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0" name="正方形/長方形 39"/>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5" name="正方形/長方形 44"/>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817560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bwMode="auto">
          <a:xfrm>
            <a:off x="4572000" y="3248998"/>
            <a:ext cx="396004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アクセス時の動作の例</a:t>
            </a:r>
          </a:p>
        </p:txBody>
      </p:sp>
      <p:sp>
        <p:nvSpPr>
          <p:cNvPr id="3" name="テキスト プレースホルダー 2"/>
          <p:cNvSpPr>
            <a:spLocks noGrp="1"/>
          </p:cNvSpPr>
          <p:nvPr>
            <p:ph type="body" sz="quarter" idx="10"/>
          </p:nvPr>
        </p:nvSpPr>
        <p:spPr>
          <a:xfrm>
            <a:off x="431954" y="4599013"/>
            <a:ext cx="8100090" cy="1439709"/>
          </a:xfrm>
        </p:spPr>
        <p:txBody>
          <a:bodyPr/>
          <a:lstStyle/>
          <a:p>
            <a:r>
              <a:rPr kumimoji="1" lang="ja-JP" altLang="en-US" dirty="0"/>
              <a:t>アドレス</a:t>
            </a:r>
            <a:r>
              <a:rPr kumimoji="1" lang="en-US" altLang="ja-JP" dirty="0"/>
              <a:t>0x8014 (</a:t>
            </a:r>
            <a:r>
              <a:rPr kumimoji="1" lang="en-US" altLang="ja-JP" dirty="0">
                <a:solidFill>
                  <a:schemeClr val="accent5"/>
                </a:solidFill>
              </a:rPr>
              <a:t>1000 0000 00</a:t>
            </a:r>
            <a:r>
              <a:rPr kumimoji="1" lang="en-US" altLang="ja-JP" dirty="0">
                <a:solidFill>
                  <a:schemeClr val="accent6"/>
                </a:solidFill>
              </a:rPr>
              <a:t>01</a:t>
            </a:r>
            <a:r>
              <a:rPr kumimoji="1" lang="en-US" altLang="ja-JP" dirty="0"/>
              <a:t> </a:t>
            </a:r>
            <a:r>
              <a:rPr kumimoji="1" lang="en-US" altLang="ja-JP" dirty="0">
                <a:solidFill>
                  <a:schemeClr val="accent3">
                    <a:lumMod val="75000"/>
                  </a:schemeClr>
                </a:solidFill>
              </a:rPr>
              <a:t>0010</a:t>
            </a:r>
            <a:r>
              <a:rPr kumimoji="1" lang="en-US" altLang="ja-JP" dirty="0"/>
              <a:t>) </a:t>
            </a:r>
            <a:r>
              <a:rPr kumimoji="1" lang="ja-JP" altLang="en-US" dirty="0" err="1"/>
              <a:t>への</a:t>
            </a:r>
            <a:r>
              <a:rPr kumimoji="1" lang="ja-JP" altLang="en-US" dirty="0"/>
              <a:t>アクセスがあった場合</a:t>
            </a:r>
            <a:endParaRPr kumimoji="1" lang="en-US" altLang="ja-JP" dirty="0"/>
          </a:p>
          <a:p>
            <a:pPr lvl="1"/>
            <a:r>
              <a:rPr lang="ja-JP" altLang="en-US" dirty="0"/>
              <a:t>ライン内</a:t>
            </a:r>
            <a:r>
              <a:rPr kumimoji="1" lang="ja-JP" altLang="en-US" dirty="0"/>
              <a:t>位置： </a:t>
            </a:r>
            <a:r>
              <a:rPr kumimoji="1" lang="en-US" altLang="ja-JP" dirty="0"/>
              <a:t>2 (</a:t>
            </a:r>
            <a:r>
              <a:rPr lang="en-US" altLang="ja-JP" dirty="0">
                <a:solidFill>
                  <a:schemeClr val="accent3">
                    <a:lumMod val="75000"/>
                  </a:schemeClr>
                </a:solidFill>
              </a:rPr>
              <a:t>0010)</a:t>
            </a:r>
            <a:endParaRPr kumimoji="1" lang="en-US" altLang="ja-JP" dirty="0"/>
          </a:p>
          <a:p>
            <a:pPr lvl="1"/>
            <a:r>
              <a:rPr lang="ja-JP" altLang="en-US" dirty="0"/>
              <a:t>セット</a:t>
            </a:r>
            <a:r>
              <a:rPr kumimoji="1" lang="ja-JP" altLang="en-US" dirty="0"/>
              <a:t>位置：     </a:t>
            </a:r>
            <a:r>
              <a:rPr kumimoji="1" lang="en-US" altLang="ja-JP" dirty="0"/>
              <a:t>1 (</a:t>
            </a:r>
            <a:r>
              <a:rPr lang="en-US" altLang="ja-JP" dirty="0">
                <a:solidFill>
                  <a:schemeClr val="accent6"/>
                </a:solidFill>
              </a:rPr>
              <a:t>01)</a:t>
            </a:r>
            <a:endParaRPr kumimoji="1" lang="en-US" altLang="ja-JP" dirty="0"/>
          </a:p>
          <a:p>
            <a:pPr lvl="1"/>
            <a:r>
              <a:rPr kumimoji="1" lang="ja-JP" altLang="en-US" dirty="0"/>
              <a:t>タグ：　　　　 </a:t>
            </a:r>
            <a:r>
              <a:rPr kumimoji="1" lang="en-US" altLang="ja-JP" dirty="0"/>
              <a:t>0x200 (</a:t>
            </a:r>
            <a:r>
              <a:rPr lang="en-US" altLang="ja-JP" dirty="0">
                <a:solidFill>
                  <a:schemeClr val="accent5"/>
                </a:solidFill>
              </a:rPr>
              <a:t>1000 0000 00)</a:t>
            </a:r>
          </a:p>
          <a:p>
            <a:r>
              <a:rPr kumimoji="1" lang="ja-JP" altLang="en-US" dirty="0"/>
              <a:t>セット</a:t>
            </a:r>
            <a:r>
              <a:rPr kumimoji="1" lang="en-US" altLang="ja-JP" dirty="0"/>
              <a:t>1</a:t>
            </a:r>
            <a:r>
              <a:rPr kumimoji="1" lang="ja-JP" altLang="en-US" dirty="0"/>
              <a:t>の左側のエントリにタグ </a:t>
            </a:r>
            <a:r>
              <a:rPr kumimoji="1" lang="en-US" altLang="ja-JP" dirty="0"/>
              <a:t>0x200 </a:t>
            </a:r>
            <a:r>
              <a:rPr kumimoji="1" lang="ja-JP" altLang="en-US" dirty="0"/>
              <a:t>があるのでヒット</a:t>
            </a:r>
            <a:endParaRPr kumimoji="1" lang="en-US" altLang="ja-JP" dirty="0"/>
          </a:p>
          <a:p>
            <a:pPr lvl="1"/>
            <a:r>
              <a:rPr kumimoji="1" lang="ja-JP" altLang="en-US" dirty="0"/>
              <a:t>ライン内の</a:t>
            </a:r>
            <a:r>
              <a:rPr kumimoji="1" lang="en-US" altLang="ja-JP" dirty="0"/>
              <a:t>2</a:t>
            </a:r>
            <a:r>
              <a:rPr kumimoji="1" lang="ja-JP" altLang="en-US" dirty="0"/>
              <a:t>バイト目にアクセス</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0x200</a:t>
            </a: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6"/>
                </a:solidFill>
                <a:latin typeface="+mn-ea"/>
              </a:rPr>
              <a:t>1</a:t>
            </a:r>
            <a:endParaRPr kumimoji="1" lang="ja-JP" altLang="en-US" sz="1600" b="1" dirty="0">
              <a:solidFill>
                <a:schemeClr val="accent6"/>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0x101</a:t>
            </a: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2" name="直線矢印コネクタ 31"/>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4" name="正方形/長方形 33"/>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5" name="直線コネクタ 34"/>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36" name="正方形/長方形 35"/>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37" name="正方形/長方形 36"/>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1" name="正方形/長方形 40"/>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cxnSp>
        <p:nvCxnSpPr>
          <p:cNvPr id="45" name="直線コネクタ 44"/>
          <p:cNvCxnSpPr/>
          <p:nvPr/>
        </p:nvCxnSpPr>
        <p:spPr bwMode="auto">
          <a:xfrm flipH="1">
            <a:off x="4572000" y="1628980"/>
            <a:ext cx="1350016"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auto">
          <a:xfrm>
            <a:off x="6642024" y="1628980"/>
            <a:ext cx="1890020"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bwMode="auto">
          <a:xfrm>
            <a:off x="4211996" y="279899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拡大</a:t>
            </a:r>
          </a:p>
        </p:txBody>
      </p:sp>
      <p:sp>
        <p:nvSpPr>
          <p:cNvPr id="52" name="正方形/長方形 51"/>
          <p:cNvSpPr/>
          <p:nvPr/>
        </p:nvSpPr>
        <p:spPr bwMode="auto">
          <a:xfrm>
            <a:off x="7812036" y="3248998"/>
            <a:ext cx="270003" cy="36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5112006" y="3338999"/>
            <a:ext cx="2970033"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f e d c b a 9 8 7 6 5 4 </a:t>
            </a:r>
            <a:r>
              <a:rPr kumimoji="1" lang="en-US" altLang="ja-JP" dirty="0">
                <a:solidFill>
                  <a:schemeClr val="tx1">
                    <a:lumMod val="75000"/>
                    <a:lumOff val="25000"/>
                  </a:schemeClr>
                </a:solidFill>
                <a:latin typeface="Consolas" panose="020B0609020204030204" pitchFamily="49" charset="0"/>
              </a:rPr>
              <a:t>3 2 1 0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619314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キャッシュの詳細のまとめ</a:t>
            </a:r>
          </a:p>
        </p:txBody>
      </p:sp>
      <p:sp>
        <p:nvSpPr>
          <p:cNvPr id="3" name="テキスト プレースホルダー 2"/>
          <p:cNvSpPr>
            <a:spLocks noGrp="1"/>
          </p:cNvSpPr>
          <p:nvPr>
            <p:ph type="body" sz="quarter" idx="10"/>
          </p:nvPr>
        </p:nvSpPr>
        <p:spPr/>
        <p:txBody>
          <a:bodyPr/>
          <a:lstStyle/>
          <a:p>
            <a:r>
              <a:rPr lang="ja-JP" altLang="en-US" dirty="0"/>
              <a:t>基本的な構造と各方式について</a:t>
            </a:r>
            <a:endParaRPr lang="en-US" altLang="ja-JP" dirty="0"/>
          </a:p>
          <a:p>
            <a:pPr lvl="1"/>
            <a:r>
              <a:rPr lang="ja-JP" altLang="en-US" dirty="0"/>
              <a:t>セット・アソシアティブ方式</a:t>
            </a:r>
            <a:endParaRPr lang="en-US" altLang="ja-JP" dirty="0"/>
          </a:p>
          <a:p>
            <a:pPr lvl="1"/>
            <a:r>
              <a:rPr lang="ja-JP" altLang="en-US" dirty="0"/>
              <a:t>ライン単位での管理</a:t>
            </a:r>
            <a:endParaRPr lang="en-US" altLang="ja-JP" dirty="0"/>
          </a:p>
          <a:p>
            <a:r>
              <a:rPr lang="ja-JP" altLang="en-US" dirty="0"/>
              <a:t>アドレスとキャッシュ構造の具体的な対応関係</a:t>
            </a:r>
            <a:endParaRPr kumimoji="1" lang="ja-JP" altLang="en-US" dirty="0"/>
          </a:p>
        </p:txBody>
      </p:sp>
    </p:spTree>
    <p:extLst>
      <p:ext uri="{BB962C8B-B14F-4D97-AF65-F5344CB8AC3E}">
        <p14:creationId xmlns:p14="http://schemas.microsoft.com/office/powerpoint/2010/main" val="942782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メモリの容量と速度</a:t>
            </a:r>
            <a:endParaRPr kumimoji="1" lang="en-US" altLang="ja-JP" dirty="0"/>
          </a:p>
          <a:p>
            <a:pPr marL="457200" indent="-457200">
              <a:buFont typeface="+mj-lt"/>
              <a:buAutoNum type="arabicPeriod"/>
            </a:pPr>
            <a:r>
              <a:rPr lang="ja-JP" altLang="en-US" dirty="0"/>
              <a:t>キャッシュの基本的な考え方</a:t>
            </a:r>
            <a:endParaRPr lang="en-US" altLang="ja-JP" dirty="0"/>
          </a:p>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b="1" dirty="0"/>
              <a:t>行列積での動作例</a:t>
            </a:r>
            <a:endParaRPr lang="en-US" altLang="ja-JP" b="1" dirty="0"/>
          </a:p>
        </p:txBody>
      </p:sp>
    </p:spTree>
    <p:extLst>
      <p:ext uri="{BB962C8B-B14F-4D97-AF65-F5344CB8AC3E}">
        <p14:creationId xmlns:p14="http://schemas.microsoft.com/office/powerpoint/2010/main" val="3744518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キャッシュによる性能変化の例：</a:t>
            </a:r>
            <a:r>
              <a:rPr lang="ja-JP" altLang="en-US" dirty="0"/>
              <a:t>密行列積</a:t>
            </a:r>
            <a:endParaRPr kumimoji="1" lang="ja-JP" altLang="en-US" dirty="0"/>
          </a:p>
        </p:txBody>
      </p:sp>
      <p:sp>
        <p:nvSpPr>
          <p:cNvPr id="5" name="テキスト プレースホルダー 4"/>
          <p:cNvSpPr>
            <a:spLocks noGrp="1"/>
          </p:cNvSpPr>
          <p:nvPr>
            <p:ph type="body" sz="quarter" idx="10"/>
          </p:nvPr>
        </p:nvSpPr>
        <p:spPr>
          <a:xfrm>
            <a:off x="431954" y="1088974"/>
            <a:ext cx="8460094" cy="5219751"/>
          </a:xfrm>
        </p:spPr>
        <p:txBody>
          <a:bodyPr/>
          <a:lstStyle/>
          <a:p>
            <a:r>
              <a:rPr lang="ja-JP" altLang="en-US" dirty="0"/>
              <a:t>密行列積</a:t>
            </a:r>
            <a:endParaRPr kumimoji="1" lang="en-US" altLang="ja-JP" dirty="0"/>
          </a:p>
          <a:p>
            <a:pPr lvl="1"/>
            <a:r>
              <a:rPr lang="ja-JP" altLang="en-US" dirty="0"/>
              <a:t>ディープ・ラーニング</a:t>
            </a:r>
            <a:r>
              <a:rPr kumimoji="1" lang="ja-JP" altLang="en-US" dirty="0"/>
              <a:t>も，実際の計算はひたすら行列積をやってる事が多い</a:t>
            </a:r>
            <a:endParaRPr kumimoji="1" lang="en-US" altLang="ja-JP" dirty="0"/>
          </a:p>
          <a:p>
            <a:pPr lvl="1"/>
            <a:r>
              <a:rPr lang="en-US" altLang="ja-JP" dirty="0"/>
              <a:t>google </a:t>
            </a:r>
            <a:r>
              <a:rPr lang="ja-JP" altLang="en-US" dirty="0"/>
              <a:t>の </a:t>
            </a:r>
            <a:r>
              <a:rPr lang="en-US" altLang="ja-JP" dirty="0"/>
              <a:t>TPU </a:t>
            </a:r>
            <a:r>
              <a:rPr lang="ja-JP" altLang="en-US" dirty="0"/>
              <a:t>は行列積超特化計算機ともいえる</a:t>
            </a:r>
            <a:endParaRPr kumimoji="1" lang="en-US" altLang="ja-JP" dirty="0"/>
          </a:p>
          <a:p>
            <a:r>
              <a:rPr kumimoji="1" lang="ja-JP" altLang="en-US" dirty="0"/>
              <a:t>行列積はものすごい時間がかかる</a:t>
            </a:r>
            <a:endParaRPr kumimoji="1" lang="en-US" altLang="ja-JP" dirty="0"/>
          </a:p>
          <a:p>
            <a:pPr lvl="1"/>
            <a:r>
              <a:rPr kumimoji="1" lang="ja-JP" altLang="en-US" dirty="0"/>
              <a:t>行列のサイズの三乗に比例して演算が必要</a:t>
            </a:r>
            <a:endParaRPr kumimoji="1" lang="en-US" altLang="ja-JP" dirty="0"/>
          </a:p>
          <a:p>
            <a:pPr lvl="1"/>
            <a:r>
              <a:rPr kumimoji="1" lang="ja-JP" altLang="en-US" dirty="0"/>
              <a:t>なんも考えないとキャッシュにもうまく乗らない</a:t>
            </a:r>
            <a:endParaRPr kumimoji="1" lang="en-US" altLang="ja-JP"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29</a:t>
            </a:fld>
            <a:endParaRPr kumimoji="1" lang="ja-JP" altLang="en-US" dirty="0"/>
          </a:p>
        </p:txBody>
      </p:sp>
    </p:spTree>
    <p:extLst>
      <p:ext uri="{BB962C8B-B14F-4D97-AF65-F5344CB8AC3E}">
        <p14:creationId xmlns:p14="http://schemas.microsoft.com/office/powerpoint/2010/main" val="2239490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b="1" dirty="0"/>
              <a:t>キャッシュの構成方法</a:t>
            </a:r>
            <a:endParaRPr lang="en-US" altLang="ja-JP" b="1"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2036556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目次</a:t>
            </a:r>
          </a:p>
        </p:txBody>
      </p:sp>
      <p:sp>
        <p:nvSpPr>
          <p:cNvPr id="5" name="テキスト プレースホルダー 4"/>
          <p:cNvSpPr>
            <a:spLocks noGrp="1"/>
          </p:cNvSpPr>
          <p:nvPr>
            <p:ph type="body" sz="quarter" idx="10"/>
          </p:nvPr>
        </p:nvSpPr>
        <p:spPr/>
        <p:txBody>
          <a:bodyPr/>
          <a:lstStyle/>
          <a:p>
            <a:pPr marL="457200" indent="-457200">
              <a:buFont typeface="+mj-lt"/>
              <a:buAutoNum type="arabicPeriod"/>
            </a:pPr>
            <a:r>
              <a:rPr kumimoji="1" lang="ja-JP" altLang="en-US" dirty="0"/>
              <a:t>背景：</a:t>
            </a:r>
            <a:endParaRPr kumimoji="1" lang="en-US" altLang="ja-JP" dirty="0"/>
          </a:p>
          <a:p>
            <a:pPr marL="817200" lvl="1" indent="-457200">
              <a:buFont typeface="+mj-lt"/>
              <a:buAutoNum type="arabicPeriod"/>
            </a:pPr>
            <a:r>
              <a:rPr kumimoji="1" lang="ja-JP" altLang="en-US" dirty="0"/>
              <a:t>行列の二次元配列による表現</a:t>
            </a:r>
            <a:endParaRPr kumimoji="1" lang="en-US" altLang="ja-JP" dirty="0"/>
          </a:p>
          <a:p>
            <a:pPr marL="817200" lvl="1" indent="-457200">
              <a:buFont typeface="+mj-lt"/>
              <a:buAutoNum type="arabicPeriod"/>
            </a:pPr>
            <a:r>
              <a:rPr kumimoji="1" lang="ja-JP" altLang="en-US" dirty="0"/>
              <a:t>二次元配列のメモリ配置</a:t>
            </a:r>
            <a:endParaRPr kumimoji="1" lang="en-US" altLang="ja-JP" dirty="0"/>
          </a:p>
          <a:p>
            <a:pPr marL="457200" indent="-457200">
              <a:buFont typeface="+mj-lt"/>
              <a:buAutoNum type="arabicPeriod"/>
            </a:pPr>
            <a:r>
              <a:rPr kumimoji="1" lang="ja-JP" altLang="en-US" dirty="0"/>
              <a:t>行列同士の乗算</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30</a:t>
            </a:fld>
            <a:endParaRPr kumimoji="1" lang="ja-JP" altLang="en-US" dirty="0"/>
          </a:p>
        </p:txBody>
      </p:sp>
    </p:spTree>
    <p:extLst>
      <p:ext uri="{BB962C8B-B14F-4D97-AF65-F5344CB8AC3E}">
        <p14:creationId xmlns:p14="http://schemas.microsoft.com/office/powerpoint/2010/main" val="993056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行列の２次元配列による表現</a:t>
            </a:r>
          </a:p>
        </p:txBody>
      </p:sp>
      <p:sp>
        <p:nvSpPr>
          <p:cNvPr id="3" name="テキスト プレースホルダー 2"/>
          <p:cNvSpPr>
            <a:spLocks noGrp="1"/>
          </p:cNvSpPr>
          <p:nvPr>
            <p:ph type="body" sz="quarter" idx="10"/>
          </p:nvPr>
        </p:nvSpPr>
        <p:spPr>
          <a:xfrm>
            <a:off x="431954" y="3789004"/>
            <a:ext cx="8100090" cy="2519721"/>
          </a:xfrm>
        </p:spPr>
        <p:txBody>
          <a:bodyPr/>
          <a:lstStyle/>
          <a:p>
            <a:r>
              <a:rPr lang="en-US" altLang="ja-JP" dirty="0">
                <a:latin typeface="Consolas" panose="020B0609020204030204" pitchFamily="49" charset="0"/>
              </a:rPr>
              <a:t>A[y][x] </a:t>
            </a:r>
            <a:r>
              <a:rPr lang="ja-JP" altLang="en-US" dirty="0">
                <a:latin typeface="Consolas" panose="020B0609020204030204" pitchFamily="49" charset="0"/>
              </a:rPr>
              <a:t>の場合：</a:t>
            </a:r>
            <a:endParaRPr lang="en-US" altLang="ja-JP" dirty="0">
              <a:latin typeface="Consolas" panose="020B0609020204030204" pitchFamily="49" charset="0"/>
            </a:endParaRPr>
          </a:p>
          <a:p>
            <a:pPr lvl="1"/>
            <a:r>
              <a:rPr kumimoji="1" lang="en-US" altLang="ja-JP" dirty="0">
                <a:solidFill>
                  <a:schemeClr val="accent5"/>
                </a:solidFill>
                <a:latin typeface="Consolas" panose="020B0609020204030204" pitchFamily="49" charset="0"/>
              </a:rPr>
              <a:t>1</a:t>
            </a:r>
            <a:r>
              <a:rPr kumimoji="1" lang="ja-JP" altLang="en-US" dirty="0">
                <a:solidFill>
                  <a:schemeClr val="accent5"/>
                </a:solidFill>
                <a:latin typeface="Consolas" panose="020B0609020204030204" pitchFamily="49" charset="0"/>
              </a:rPr>
              <a:t>次元目（</a:t>
            </a:r>
            <a:r>
              <a:rPr kumimoji="1" lang="en-US" altLang="ja-JP" dirty="0">
                <a:solidFill>
                  <a:schemeClr val="accent5"/>
                </a:solidFill>
                <a:latin typeface="Consolas" panose="020B0609020204030204" pitchFamily="49" charset="0"/>
              </a:rPr>
              <a:t>x</a:t>
            </a:r>
            <a:r>
              <a:rPr kumimoji="1" lang="ja-JP" altLang="en-US" dirty="0">
                <a:solidFill>
                  <a:schemeClr val="accent5"/>
                </a:solidFill>
                <a:latin typeface="Consolas" panose="020B0609020204030204" pitchFamily="49" charset="0"/>
              </a:rPr>
              <a:t>）</a:t>
            </a:r>
            <a:r>
              <a:rPr kumimoji="1" lang="ja-JP" altLang="en-US" dirty="0">
                <a:latin typeface="Consolas" panose="020B0609020204030204" pitchFamily="49" charset="0"/>
              </a:rPr>
              <a:t>：何列目か</a:t>
            </a:r>
            <a:endParaRPr kumimoji="1" lang="en-US" altLang="ja-JP" dirty="0">
              <a:latin typeface="Consolas" panose="020B0609020204030204" pitchFamily="49" charset="0"/>
            </a:endParaRPr>
          </a:p>
          <a:p>
            <a:pPr lvl="2"/>
            <a:r>
              <a:rPr kumimoji="1" lang="en-US" altLang="ja-JP" dirty="0">
                <a:latin typeface="Consolas" panose="020B0609020204030204" pitchFamily="49" charset="0"/>
              </a:rPr>
              <a:t>x </a:t>
            </a:r>
            <a:r>
              <a:rPr kumimoji="1" lang="ja-JP" altLang="en-US" dirty="0">
                <a:latin typeface="Consolas" panose="020B0609020204030204" pitchFamily="49" charset="0"/>
              </a:rPr>
              <a:t>が増えると参照位置が右に移動</a:t>
            </a:r>
            <a:endParaRPr kumimoji="1" lang="en-US" altLang="ja-JP" dirty="0">
              <a:latin typeface="Consolas" panose="020B0609020204030204" pitchFamily="49" charset="0"/>
            </a:endParaRPr>
          </a:p>
          <a:p>
            <a:pPr lvl="1"/>
            <a:r>
              <a:rPr lang="en-US" altLang="ja-JP" dirty="0">
                <a:solidFill>
                  <a:schemeClr val="accent5"/>
                </a:solidFill>
                <a:latin typeface="Consolas" panose="020B0609020204030204" pitchFamily="49" charset="0"/>
              </a:rPr>
              <a:t>2</a:t>
            </a:r>
            <a:r>
              <a:rPr lang="ja-JP" altLang="en-US" dirty="0">
                <a:solidFill>
                  <a:schemeClr val="accent5"/>
                </a:solidFill>
                <a:latin typeface="Consolas" panose="020B0609020204030204" pitchFamily="49" charset="0"/>
              </a:rPr>
              <a:t>次元目（</a:t>
            </a:r>
            <a:r>
              <a:rPr lang="en-US" altLang="ja-JP" dirty="0">
                <a:solidFill>
                  <a:schemeClr val="accent5"/>
                </a:solidFill>
                <a:latin typeface="Consolas" panose="020B0609020204030204" pitchFamily="49" charset="0"/>
              </a:rPr>
              <a:t>y</a:t>
            </a:r>
            <a:r>
              <a:rPr lang="ja-JP" altLang="en-US" dirty="0">
                <a:solidFill>
                  <a:schemeClr val="accent5"/>
                </a:solidFill>
                <a:latin typeface="Consolas" panose="020B0609020204030204" pitchFamily="49" charset="0"/>
              </a:rPr>
              <a:t>）</a:t>
            </a:r>
            <a:r>
              <a:rPr lang="ja-JP" altLang="en-US" dirty="0">
                <a:latin typeface="Consolas" panose="020B0609020204030204" pitchFamily="49" charset="0"/>
              </a:rPr>
              <a:t>：何行目か</a:t>
            </a:r>
            <a:endParaRPr lang="en-US" altLang="ja-JP" dirty="0">
              <a:latin typeface="Consolas" panose="020B0609020204030204" pitchFamily="49" charset="0"/>
            </a:endParaRPr>
          </a:p>
          <a:p>
            <a:pPr lvl="2"/>
            <a:r>
              <a:rPr kumimoji="1" lang="en-US" altLang="ja-JP" dirty="0">
                <a:latin typeface="Consolas" panose="020B0609020204030204" pitchFamily="49" charset="0"/>
              </a:rPr>
              <a:t>y </a:t>
            </a:r>
            <a:r>
              <a:rPr kumimoji="1" lang="ja-JP" altLang="en-US" dirty="0">
                <a:latin typeface="Consolas" panose="020B0609020204030204" pitchFamily="49" charset="0"/>
              </a:rPr>
              <a:t>が増えると参照位置が下に移動</a:t>
            </a:r>
          </a:p>
        </p:txBody>
      </p:sp>
      <p:sp>
        <p:nvSpPr>
          <p:cNvPr id="4" name="右大かっこ 3"/>
          <p:cNvSpPr/>
          <p:nvPr/>
        </p:nvSpPr>
        <p:spPr bwMode="auto">
          <a:xfrm>
            <a:off x="6822025"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5" name="正方形/長方形 4"/>
          <p:cNvSpPr/>
          <p:nvPr/>
        </p:nvSpPr>
        <p:spPr bwMode="auto">
          <a:xfrm>
            <a:off x="4842003"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A[0][0],</a:t>
            </a:r>
            <a:endParaRPr kumimoji="1" lang="ja-JP" altLang="en-US" sz="2000" dirty="0">
              <a:solidFill>
                <a:schemeClr val="tx1">
                  <a:lumMod val="75000"/>
                  <a:lumOff val="25000"/>
                </a:schemeClr>
              </a:solidFill>
              <a:latin typeface="Consolas" panose="020B0609020204030204" pitchFamily="49" charset="0"/>
            </a:endParaRPr>
          </a:p>
        </p:txBody>
      </p:sp>
      <p:sp>
        <p:nvSpPr>
          <p:cNvPr id="6" name="正方形/長方形 5"/>
          <p:cNvSpPr/>
          <p:nvPr/>
        </p:nvSpPr>
        <p:spPr bwMode="auto">
          <a:xfrm>
            <a:off x="5922015"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A[0][1]</a:t>
            </a:r>
            <a:endParaRPr kumimoji="1" lang="ja-JP" altLang="en-US" sz="2000" dirty="0">
              <a:solidFill>
                <a:schemeClr val="tx1">
                  <a:lumMod val="75000"/>
                  <a:lumOff val="25000"/>
                </a:schemeClr>
              </a:solidFill>
              <a:latin typeface="Consolas" panose="020B0609020204030204" pitchFamily="49" charset="0"/>
            </a:endParaRPr>
          </a:p>
        </p:txBody>
      </p:sp>
      <p:sp>
        <p:nvSpPr>
          <p:cNvPr id="7" name="正方形/長方形 6"/>
          <p:cNvSpPr/>
          <p:nvPr/>
        </p:nvSpPr>
        <p:spPr bwMode="auto">
          <a:xfrm>
            <a:off x="5922015"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A[1][1]</a:t>
            </a:r>
            <a:endParaRPr kumimoji="1" lang="ja-JP" altLang="en-US" sz="2000" dirty="0">
              <a:solidFill>
                <a:schemeClr val="tx1">
                  <a:lumMod val="75000"/>
                  <a:lumOff val="25000"/>
                </a:schemeClr>
              </a:solidFill>
              <a:latin typeface="Consolas" panose="020B0609020204030204" pitchFamily="49" charset="0"/>
            </a:endParaRPr>
          </a:p>
        </p:txBody>
      </p:sp>
      <p:sp>
        <p:nvSpPr>
          <p:cNvPr id="8" name="正方形/長方形 7"/>
          <p:cNvSpPr/>
          <p:nvPr/>
        </p:nvSpPr>
        <p:spPr bwMode="auto">
          <a:xfrm>
            <a:off x="4842003"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A[1][0],</a:t>
            </a:r>
            <a:endParaRPr kumimoji="1" lang="ja-JP" altLang="en-US" sz="2000" dirty="0">
              <a:solidFill>
                <a:schemeClr val="tx1">
                  <a:lumMod val="75000"/>
                  <a:lumOff val="25000"/>
                </a:schemeClr>
              </a:solidFill>
              <a:latin typeface="Consolas" panose="020B0609020204030204" pitchFamily="49" charset="0"/>
            </a:endParaRPr>
          </a:p>
        </p:txBody>
      </p:sp>
      <p:sp>
        <p:nvSpPr>
          <p:cNvPr id="9" name="右大かっこ 8"/>
          <p:cNvSpPr/>
          <p:nvPr/>
        </p:nvSpPr>
        <p:spPr bwMode="auto">
          <a:xfrm flipH="1">
            <a:off x="4481999"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10" name="正方形/長方形 9"/>
          <p:cNvSpPr/>
          <p:nvPr/>
        </p:nvSpPr>
        <p:spPr bwMode="auto">
          <a:xfrm>
            <a:off x="2411976"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A[2][2];</a:t>
            </a: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6552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ja-JP" altLang="en-US" dirty="0"/>
              <a:t>次元配列のメモリ上の配置</a:t>
            </a:r>
          </a:p>
        </p:txBody>
      </p:sp>
      <p:sp>
        <p:nvSpPr>
          <p:cNvPr id="3" name="テキスト プレースホルダー 2"/>
          <p:cNvSpPr>
            <a:spLocks noGrp="1"/>
          </p:cNvSpPr>
          <p:nvPr>
            <p:ph type="body" sz="quarter" idx="10"/>
          </p:nvPr>
        </p:nvSpPr>
        <p:spPr>
          <a:xfrm>
            <a:off x="2411976" y="1988984"/>
            <a:ext cx="6120068" cy="4319741"/>
          </a:xfrm>
        </p:spPr>
        <p:txBody>
          <a:bodyPr/>
          <a:lstStyle/>
          <a:p>
            <a:r>
              <a:rPr kumimoji="1" lang="ja-JP" altLang="en-US" dirty="0"/>
              <a:t>実際のメモリは</a:t>
            </a:r>
            <a:r>
              <a:rPr kumimoji="1" lang="en-US" altLang="ja-JP" dirty="0"/>
              <a:t>1</a:t>
            </a:r>
            <a:r>
              <a:rPr kumimoji="1" lang="ja-JP" altLang="en-US" dirty="0"/>
              <a:t>次元の構造</a:t>
            </a:r>
            <a:endParaRPr kumimoji="1" lang="en-US" altLang="ja-JP" dirty="0"/>
          </a:p>
          <a:p>
            <a:pPr lvl="1"/>
            <a:r>
              <a:rPr kumimoji="1" lang="ja-JP" altLang="en-US" dirty="0"/>
              <a:t>ずっと連続して箱が並んでる</a:t>
            </a:r>
            <a:endParaRPr kumimoji="1" lang="en-US" altLang="ja-JP" dirty="0"/>
          </a:p>
          <a:p>
            <a:r>
              <a:rPr kumimoji="1" lang="ja-JP" altLang="en-US" dirty="0"/>
              <a:t>低次元（添え字の右側）が連続するように展開されて配置される</a:t>
            </a:r>
          </a:p>
        </p:txBody>
      </p:sp>
      <p:sp>
        <p:nvSpPr>
          <p:cNvPr id="4" name="正方形/長方形 3"/>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6" name="正方形/長方形 5"/>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7" name="正方形/長方形 6"/>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 name="正方形/長方形 7"/>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 name="正方形/長方形 8"/>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0" name="正方形/長方形 9"/>
          <p:cNvSpPr/>
          <p:nvPr/>
        </p:nvSpPr>
        <p:spPr bwMode="auto">
          <a:xfrm>
            <a:off x="3491988"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11" name="正方形/長方形 10"/>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2" name="正方形/長方形 11"/>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13" name="正方形/長方形 12"/>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4" name="正方形/長方形 13"/>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5" name="正方形/長方形 14"/>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6" name="正方形/長方形 15"/>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7" name="正方形/長方形 16"/>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19" name="正方形/長方形 18"/>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26" name="正方形/長方形 25"/>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27" name="正方形/長方形 26"/>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アドレス（</a:t>
            </a:r>
            <a:r>
              <a:rPr lang="en-US" altLang="ja-JP" sz="1600" dirty="0">
                <a:solidFill>
                  <a:schemeClr val="tx1">
                    <a:lumMod val="75000"/>
                    <a:lumOff val="25000"/>
                  </a:schemeClr>
                </a:solidFill>
                <a:latin typeface="Consolas" panose="020B0609020204030204" pitchFamily="49" charset="0"/>
              </a:rPr>
              <a:t>uint32_t </a:t>
            </a:r>
            <a:r>
              <a:rPr lang="ja-JP" altLang="en-US" sz="1600" dirty="0">
                <a:solidFill>
                  <a:schemeClr val="tx1">
                    <a:lumMod val="75000"/>
                    <a:lumOff val="25000"/>
                  </a:schemeClr>
                </a:solidFill>
                <a:latin typeface="Consolas" panose="020B0609020204030204" pitchFamily="49" charset="0"/>
              </a:rPr>
              <a:t>は </a:t>
            </a:r>
            <a:r>
              <a:rPr lang="en-US" altLang="ja-JP" sz="1600" dirty="0">
                <a:solidFill>
                  <a:schemeClr val="tx1">
                    <a:lumMod val="75000"/>
                    <a:lumOff val="25000"/>
                  </a:schemeClr>
                </a:solidFill>
                <a:latin typeface="Consolas" panose="020B0609020204030204" pitchFamily="49" charset="0"/>
              </a:rPr>
              <a:t>32bit=4</a:t>
            </a:r>
            <a:r>
              <a:rPr lang="ja-JP" altLang="en-US" sz="1600" dirty="0">
                <a:solidFill>
                  <a:schemeClr val="tx1">
                    <a:lumMod val="75000"/>
                    <a:lumOff val="25000"/>
                  </a:schemeClr>
                </a:solidFill>
                <a:latin typeface="Consolas" panose="020B0609020204030204" pitchFamily="49" charset="0"/>
              </a:rPr>
              <a:t>バイトなので，</a:t>
            </a:r>
            <a:r>
              <a:rPr lang="en-US" altLang="ja-JP" sz="1600" dirty="0">
                <a:solidFill>
                  <a:schemeClr val="tx1">
                    <a:lumMod val="75000"/>
                    <a:lumOff val="25000"/>
                  </a:schemeClr>
                </a:solidFill>
                <a:latin typeface="Consolas" panose="020B0609020204030204" pitchFamily="49" charset="0"/>
              </a:rPr>
              <a:t>4</a:t>
            </a:r>
            <a:r>
              <a:rPr lang="ja-JP" altLang="en-US" sz="1600" dirty="0">
                <a:solidFill>
                  <a:schemeClr val="tx1">
                    <a:lumMod val="75000"/>
                    <a:lumOff val="25000"/>
                  </a:schemeClr>
                </a:solidFill>
                <a:latin typeface="Consolas" panose="020B0609020204030204" pitchFamily="49" charset="0"/>
              </a:rPr>
              <a:t>飛ばしになる</a:t>
            </a:r>
            <a:r>
              <a:rPr kumimoji="1" lang="ja-JP" altLang="en-US" sz="1600" dirty="0">
                <a:solidFill>
                  <a:schemeClr val="tx1">
                    <a:lumMod val="75000"/>
                    <a:lumOff val="25000"/>
                  </a:schemeClr>
                </a:solidFill>
                <a:latin typeface="+mn-ea"/>
              </a:rPr>
              <a:t>）</a:t>
            </a:r>
          </a:p>
        </p:txBody>
      </p:sp>
    </p:spTree>
    <p:extLst>
      <p:ext uri="{BB962C8B-B14F-4D97-AF65-F5344CB8AC3E}">
        <p14:creationId xmlns:p14="http://schemas.microsoft.com/office/powerpoint/2010/main" val="1676936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キャッシュ上の配置</a:t>
            </a:r>
            <a:br>
              <a:rPr kumimoji="1" lang="en-US" altLang="ja-JP" dirty="0"/>
            </a:br>
            <a:r>
              <a:rPr kumimoji="1" lang="ja-JP" altLang="en-US" sz="2000" dirty="0"/>
              <a:t>（ラインサイズ</a:t>
            </a:r>
            <a:r>
              <a:rPr kumimoji="1" lang="en-US" altLang="ja-JP" sz="2000" dirty="0"/>
              <a:t>64</a:t>
            </a:r>
            <a:r>
              <a:rPr kumimoji="1" lang="ja-JP" altLang="en-US" sz="2000" dirty="0"/>
              <a:t>バイトの場合）</a:t>
            </a:r>
          </a:p>
        </p:txBody>
      </p:sp>
      <p:sp>
        <p:nvSpPr>
          <p:cNvPr id="3" name="テキスト プレースホルダー 2"/>
          <p:cNvSpPr>
            <a:spLocks noGrp="1"/>
          </p:cNvSpPr>
          <p:nvPr>
            <p:ph type="body" sz="quarter" idx="10"/>
          </p:nvPr>
        </p:nvSpPr>
        <p:spPr>
          <a:xfrm>
            <a:off x="2411976" y="5229020"/>
            <a:ext cx="6120068" cy="1079705"/>
          </a:xfrm>
        </p:spPr>
        <p:txBody>
          <a:bodyPr/>
          <a:lstStyle/>
          <a:p>
            <a:r>
              <a:rPr kumimoji="1" lang="ja-JP" altLang="en-US" dirty="0"/>
              <a:t>１次元目の添え字が連続した部分がライン上に</a:t>
            </a:r>
            <a:endParaRPr kumimoji="1" lang="en-US" altLang="ja-JP" dirty="0"/>
          </a:p>
          <a:p>
            <a:pPr lvl="1"/>
            <a:r>
              <a:rPr kumimoji="1" lang="ja-JP" altLang="en-US" dirty="0"/>
              <a:t>ラインは</a:t>
            </a:r>
            <a:r>
              <a:rPr kumimoji="1" lang="en-US" altLang="ja-JP" dirty="0"/>
              <a:t>64B</a:t>
            </a:r>
            <a:r>
              <a:rPr kumimoji="1" lang="ja-JP" altLang="en-US" dirty="0"/>
              <a:t>なので，</a:t>
            </a:r>
            <a:r>
              <a:rPr kumimoji="1" lang="en-US" altLang="ja-JP" dirty="0"/>
              <a:t>16</a:t>
            </a:r>
            <a:r>
              <a:rPr kumimoji="1" lang="ja-JP" altLang="en-US" dirty="0"/>
              <a:t>要素格納できる</a:t>
            </a:r>
            <a:endParaRPr kumimoji="1" lang="en-US" altLang="ja-JP" dirty="0"/>
          </a:p>
          <a:p>
            <a:pPr lvl="1"/>
            <a:r>
              <a:rPr kumimoji="1" lang="ja-JP" altLang="en-US" dirty="0"/>
              <a:t>１次元目を連続にして参照すると効率がよい</a:t>
            </a:r>
          </a:p>
        </p:txBody>
      </p:sp>
      <p:sp>
        <p:nvSpPr>
          <p:cNvPr id="4" name="正方形/長方形 3"/>
          <p:cNvSpPr/>
          <p:nvPr/>
        </p:nvSpPr>
        <p:spPr bwMode="auto">
          <a:xfrm>
            <a:off x="3851992" y="2708992"/>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4121995" y="198898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キャッシュ</a:t>
            </a:r>
          </a:p>
        </p:txBody>
      </p:sp>
      <p:sp>
        <p:nvSpPr>
          <p:cNvPr id="6" name="正方形/長方形 5"/>
          <p:cNvSpPr/>
          <p:nvPr/>
        </p:nvSpPr>
        <p:spPr bwMode="auto">
          <a:xfrm>
            <a:off x="3851992" y="342900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2" y="234898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4572000" y="2348988"/>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385199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2"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3401987"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4572000" y="342900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A[1][0],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4572000"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r>
              <a:rPr lang="en-US" altLang="ja-JP" sz="1600" b="1" dirty="0">
                <a:solidFill>
                  <a:schemeClr val="accent5"/>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a:t>
            </a:r>
            <a:r>
              <a:rPr lang="en-US" altLang="ja-JP" sz="1600" dirty="0">
                <a:solidFill>
                  <a:schemeClr val="tx1">
                    <a:lumMod val="75000"/>
                    <a:lumOff val="25000"/>
                  </a:schemeClr>
                </a:solidFill>
                <a:latin typeface="Consolas" panose="020B0609020204030204" pitchFamily="49" charset="0"/>
              </a:rPr>
              <a:t>, ... A[0]</a:t>
            </a:r>
            <a:r>
              <a:rPr lang="en-US" altLang="ja-JP" sz="1600" b="1" dirty="0">
                <a:solidFill>
                  <a:schemeClr val="accent5"/>
                </a:solidFill>
                <a:latin typeface="Consolas" panose="020B0609020204030204" pitchFamily="49" charset="0"/>
              </a:rPr>
              <a:t>[15]</a:t>
            </a:r>
            <a:endParaRPr kumimoji="1" lang="ja-JP" altLang="en-US" sz="1600" b="1" dirty="0">
              <a:solidFill>
                <a:schemeClr val="accent5"/>
              </a:solidFill>
              <a:latin typeface="Consolas" panose="020B0609020204030204" pitchFamily="49" charset="0"/>
            </a:endParaRPr>
          </a:p>
        </p:txBody>
      </p:sp>
      <p:sp>
        <p:nvSpPr>
          <p:cNvPr id="64" name="正方形/長方形 63"/>
          <p:cNvSpPr/>
          <p:nvPr/>
        </p:nvSpPr>
        <p:spPr bwMode="auto">
          <a:xfrm>
            <a:off x="4572000"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a:t>
            </a:r>
            <a:r>
              <a:rPr lang="en-US" altLang="ja-JP" sz="1600" b="1" dirty="0">
                <a:solidFill>
                  <a:schemeClr val="accent5"/>
                </a:solidFill>
                <a:latin typeface="Consolas" panose="020B0609020204030204" pitchFamily="49" charset="0"/>
              </a:rPr>
              <a:t>[16]</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[17]</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75" name="正方形/長方形 74"/>
          <p:cNvSpPr/>
          <p:nvPr/>
        </p:nvSpPr>
        <p:spPr bwMode="auto">
          <a:xfrm>
            <a:off x="3851992" y="450901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4572000" y="450901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3851992" y="414900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3851992" y="378900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160</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4572000" y="414900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A[2][0],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4572000" y="378900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
        <p:nvSpPr>
          <p:cNvPr id="81" name="正方形/長方形 80"/>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2" name="正方形/長方形 81"/>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3" name="正方形/長方形 82"/>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4" name="正方形/長方形 83"/>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5" name="正方形/長方形 84"/>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86" name="正方形/長方形 85"/>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87" name="正方形/長方形 8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8" name="正方形/長方形 8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9" name="正方形/長方形 8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0" name="正方形/長方形 8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91" name="正方形/長方形 9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92" name="正方形/長方形 9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3" name="正方形/長方形 92"/>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95" name="正方形/長方形 94"/>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96" name="正方形/長方形 95"/>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98" name="正方形/長方形 97"/>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99" name="正方形/長方形 98"/>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100" name="正方形/長方形 99"/>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617168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配列のアクセス</a:t>
            </a:r>
          </a:p>
        </p:txBody>
      </p:sp>
      <p:sp>
        <p:nvSpPr>
          <p:cNvPr id="3" name="テキスト プレースホルダー 2"/>
          <p:cNvSpPr>
            <a:spLocks noGrp="1"/>
          </p:cNvSpPr>
          <p:nvPr>
            <p:ph type="body" sz="quarter" idx="10"/>
          </p:nvPr>
        </p:nvSpPr>
        <p:spPr/>
        <p:txBody>
          <a:bodyPr/>
          <a:lstStyle/>
          <a:p>
            <a:r>
              <a:rPr lang="ja-JP" altLang="en-US" dirty="0"/>
              <a:t>２次元目を連続させた場合の問題</a:t>
            </a:r>
            <a:endParaRPr lang="en-US" altLang="ja-JP" dirty="0"/>
          </a:p>
          <a:p>
            <a:pPr marL="817200" lvl="1" indent="-457200">
              <a:buFont typeface="+mj-lt"/>
              <a:buAutoNum type="arabicPeriod"/>
            </a:pPr>
            <a:r>
              <a:rPr lang="ja-JP" altLang="en-US" dirty="0"/>
              <a:t>ラインの利用効率が悪い</a:t>
            </a:r>
            <a:endParaRPr lang="en-US" altLang="ja-JP" dirty="0"/>
          </a:p>
          <a:p>
            <a:pPr marL="817200" lvl="1" indent="-457200">
              <a:buFont typeface="+mj-lt"/>
              <a:buAutoNum type="arabicPeriod"/>
            </a:pPr>
            <a:r>
              <a:rPr kumimoji="1" lang="ja-JP" altLang="en-US" dirty="0"/>
              <a:t>コンフリクトが起きる</a:t>
            </a:r>
          </a:p>
        </p:txBody>
      </p:sp>
    </p:spTree>
    <p:extLst>
      <p:ext uri="{BB962C8B-B14F-4D97-AF65-F5344CB8AC3E}">
        <p14:creationId xmlns:p14="http://schemas.microsoft.com/office/powerpoint/2010/main" val="2852916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２次元目を連続させた場合の動作</a:t>
            </a:r>
          </a:p>
        </p:txBody>
      </p:sp>
      <p:sp>
        <p:nvSpPr>
          <p:cNvPr id="3" name="テキスト プレースホルダー 2"/>
          <p:cNvSpPr>
            <a:spLocks noGrp="1"/>
          </p:cNvSpPr>
          <p:nvPr>
            <p:ph type="body" sz="quarter" idx="10"/>
          </p:nvPr>
        </p:nvSpPr>
        <p:spPr>
          <a:xfrm>
            <a:off x="2411976" y="3609002"/>
            <a:ext cx="6120068" cy="2699723"/>
          </a:xfrm>
        </p:spPr>
        <p:txBody>
          <a:bodyPr/>
          <a:lstStyle/>
          <a:p>
            <a:pPr marL="360000" lvl="1" indent="0">
              <a:buNone/>
            </a:pP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２次元目を連続にしてアクセスした場合</a:t>
            </a:r>
            <a:endParaRPr kumimoji="1" lang="en-US" altLang="ja-JP" dirty="0"/>
          </a:p>
          <a:p>
            <a:pPr lvl="1"/>
            <a:r>
              <a:rPr kumimoji="1" lang="ja-JP" altLang="en-US" dirty="0"/>
              <a:t>赤字の部分がアクセスされる</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A[0][0]</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A[0][1]</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A[0][2]</a:t>
            </a:r>
            <a:endParaRPr kumimoji="1" lang="ja-JP" altLang="en-US" sz="1600"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正方形/長方形 44"/>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A[0][31]</a:t>
            </a:r>
            <a:endParaRPr kumimoji="1" lang="ja-JP" altLang="en-US" sz="1600" dirty="0">
              <a:solidFill>
                <a:schemeClr val="tx1">
                  <a:lumMod val="75000"/>
                  <a:lumOff val="25000"/>
                </a:schemeClr>
              </a:solidFill>
              <a:latin typeface="Consolas" panose="020B0609020204030204" pitchFamily="49" charset="0"/>
            </a:endParaRPr>
          </a:p>
        </p:txBody>
      </p:sp>
      <p:sp>
        <p:nvSpPr>
          <p:cNvPr id="47" name="正方形/長方形 4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A[1][0]</a:t>
            </a:r>
            <a:endParaRPr kumimoji="1" lang="ja-JP" altLang="en-US" sz="1600"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A[1][1]</a:t>
            </a:r>
            <a:endParaRPr kumimoji="1" lang="ja-JP" altLang="en-US" sz="1600" dirty="0">
              <a:solidFill>
                <a:schemeClr val="tx1">
                  <a:lumMod val="75000"/>
                  <a:lumOff val="25000"/>
                </a:schemeClr>
              </a:solidFill>
              <a:latin typeface="Consolas" panose="020B0609020204030204" pitchFamily="49" charset="0"/>
            </a:endParaRPr>
          </a:p>
        </p:txBody>
      </p:sp>
      <p:sp>
        <p:nvSpPr>
          <p:cNvPr id="49" name="正方形/長方形 4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0" name="正方形/長方形 4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A[1][31]</a:t>
            </a:r>
            <a:endParaRPr kumimoji="1" lang="ja-JP" altLang="en-US" sz="1600" dirty="0">
              <a:solidFill>
                <a:schemeClr val="tx1">
                  <a:lumMod val="75000"/>
                  <a:lumOff val="25000"/>
                </a:schemeClr>
              </a:solidFill>
              <a:latin typeface="Consolas" panose="020B0609020204030204" pitchFamily="49" charset="0"/>
            </a:endParaRPr>
          </a:p>
        </p:txBody>
      </p:sp>
      <p:sp>
        <p:nvSpPr>
          <p:cNvPr id="51" name="正方形/長方形 5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A[2][0]</a:t>
            </a:r>
            <a:endParaRPr kumimoji="1" lang="ja-JP" altLang="en-US" sz="16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65" name="正方形/長方形 64"/>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67" name="正方形/長方形 66"/>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68" name="正方形/長方形 67"/>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70" name="正方形/長方形 69"/>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72" name="正方形/長方形 71"/>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049997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問題１：</a:t>
            </a:r>
            <a:endParaRPr kumimoji="1" lang="en-US" altLang="ja-JP" dirty="0"/>
          </a:p>
          <a:p>
            <a:pPr lvl="1"/>
            <a:r>
              <a:rPr kumimoji="1" lang="ja-JP" altLang="en-US" b="1" dirty="0">
                <a:solidFill>
                  <a:schemeClr val="accent6"/>
                </a:solidFill>
              </a:rPr>
              <a:t>ラインの先頭しか使われない</a:t>
            </a:r>
            <a:endParaRPr kumimoji="1" lang="en-US" altLang="ja-JP" b="1" dirty="0">
              <a:solidFill>
                <a:schemeClr val="accent6"/>
              </a:solidFill>
            </a:endParaRPr>
          </a:p>
          <a:p>
            <a:pPr lvl="1"/>
            <a:r>
              <a:rPr kumimoji="1" lang="en-US" altLang="ja-JP" dirty="0"/>
              <a:t>A[0][1] </a:t>
            </a:r>
            <a:r>
              <a:rPr kumimoji="1" lang="ja-JP" altLang="en-US" dirty="0"/>
              <a:t>から </a:t>
            </a:r>
            <a:r>
              <a:rPr kumimoji="1" lang="en-US" altLang="ja-JP" dirty="0"/>
              <a:t>A[0][15] </a:t>
            </a:r>
            <a:r>
              <a:rPr kumimoji="1" lang="ja-JP" altLang="en-US" dirty="0"/>
              <a:t>もキャッシュに勝手に乗るが使われない</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106438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問題２</a:t>
            </a:r>
            <a:endParaRPr kumimoji="1" lang="en-US" altLang="ja-JP" dirty="0"/>
          </a:p>
          <a:p>
            <a:pPr lvl="1"/>
            <a:r>
              <a:rPr lang="ja-JP" altLang="en-US" b="1" dirty="0">
                <a:solidFill>
                  <a:schemeClr val="accent6"/>
                </a:solidFill>
              </a:rPr>
              <a:t>アドレスが等間隔になる</a:t>
            </a:r>
            <a:endParaRPr lang="en-US" altLang="ja-JP" b="1" dirty="0">
              <a:solidFill>
                <a:schemeClr val="accent6"/>
              </a:solidFill>
            </a:endParaRPr>
          </a:p>
          <a:p>
            <a:pPr lvl="2"/>
            <a:r>
              <a:rPr lang="en-US" altLang="ja-JP" dirty="0"/>
              <a:t>0, 128, 256 ...</a:t>
            </a:r>
          </a:p>
          <a:p>
            <a:pPr lvl="1"/>
            <a:r>
              <a:rPr lang="ja-JP" altLang="en-US" dirty="0"/>
              <a:t>間隔は，配列の１次元目のサイズに比例</a:t>
            </a:r>
            <a:endParaRPr lang="en-US" altLang="ja-JP" dirty="0"/>
          </a:p>
          <a:p>
            <a:pPr lvl="2"/>
            <a:r>
              <a:rPr kumimoji="1" lang="ja-JP" altLang="en-US" dirty="0"/>
              <a:t>今回は</a:t>
            </a:r>
            <a:r>
              <a:rPr kumimoji="1" lang="en-US" altLang="ja-JP" dirty="0"/>
              <a:t>32</a:t>
            </a:r>
            <a:r>
              <a:rPr kumimoji="1" lang="ja-JP" altLang="en-US" dirty="0"/>
              <a:t>要素</a:t>
            </a:r>
            <a:r>
              <a:rPr kumimoji="1" lang="en-US" altLang="ja-JP" dirty="0"/>
              <a:t>×4 = 128 </a:t>
            </a:r>
            <a:r>
              <a:rPr kumimoji="1" lang="ja-JP" altLang="en-US" dirty="0"/>
              <a:t>が間隔に</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527106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アドレスとセットの対応の復習</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6 </a:t>
            </a:r>
            <a:r>
              <a:rPr lang="ja-JP" altLang="en-US" dirty="0"/>
              <a:t>～ </a:t>
            </a:r>
            <a:r>
              <a:rPr lang="en-US" altLang="ja-JP" dirty="0"/>
              <a:t>b </a:t>
            </a:r>
            <a:r>
              <a:rPr lang="ja-JP" altLang="en-US" dirty="0"/>
              <a:t>（計</a:t>
            </a:r>
            <a:r>
              <a:rPr lang="en-US" altLang="ja-JP" dirty="0"/>
              <a:t>6</a:t>
            </a:r>
            <a:r>
              <a:rPr lang="ja-JP" altLang="en-US" dirty="0"/>
              <a:t>ビット）</a:t>
            </a:r>
            <a:endParaRPr lang="en-US" altLang="ja-JP" dirty="0"/>
          </a:p>
          <a:p>
            <a:pPr lvl="1"/>
            <a:r>
              <a:rPr lang="ja-JP" altLang="en-US" dirty="0"/>
              <a:t>この部分を使って，どのセットにアクセスするか決める</a:t>
            </a:r>
            <a:endParaRPr lang="en-US" altLang="ja-JP" dirty="0"/>
          </a:p>
          <a:p>
            <a:r>
              <a:rPr lang="en-US" altLang="ja-JP" dirty="0"/>
              <a:t>L1</a:t>
            </a:r>
            <a:r>
              <a:rPr lang="ja-JP" altLang="en-US" dirty="0"/>
              <a:t>キャッシュのセット数部分は</a:t>
            </a:r>
            <a:r>
              <a:rPr lang="en-US" altLang="ja-JP" dirty="0"/>
              <a:t>6</a:t>
            </a:r>
            <a:r>
              <a:rPr lang="ja-JP" altLang="en-US" dirty="0"/>
              <a:t>ビットある</a:t>
            </a:r>
            <a:endParaRPr lang="en-US" altLang="ja-JP" dirty="0"/>
          </a:p>
          <a:p>
            <a:pPr lvl="1"/>
            <a:r>
              <a:rPr lang="en-US" altLang="ja-JP" dirty="0"/>
              <a:t>32KB, 64</a:t>
            </a:r>
            <a:r>
              <a:rPr lang="ja-JP" altLang="en-US" dirty="0"/>
              <a:t>バイトライン</a:t>
            </a:r>
            <a:r>
              <a:rPr lang="en-US" altLang="ja-JP" dirty="0"/>
              <a:t>, 8-way</a:t>
            </a:r>
          </a:p>
          <a:p>
            <a:pPr lvl="1"/>
            <a:r>
              <a:rPr lang="en-US" altLang="ja-JP" dirty="0"/>
              <a:t>32768 / 64 / 8 = 64 = 2^6</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6</a:t>
            </a:r>
            <a:r>
              <a:rPr kumimoji="1" lang="ja-JP" altLang="en-US" sz="1600" dirty="0">
                <a:solidFill>
                  <a:schemeClr val="accent6"/>
                </a:solidFill>
                <a:latin typeface="+mn-ea"/>
              </a:rPr>
              <a:t>ビットが</a:t>
            </a:r>
            <a:endParaRPr kumimoji="1" lang="en-US" altLang="ja-JP" sz="1600" dirty="0">
              <a:solidFill>
                <a:schemeClr val="accent6"/>
              </a:solidFill>
              <a:latin typeface="+mn-ea"/>
            </a:endParaRPr>
          </a:p>
          <a:p>
            <a:pPr algn="ctr"/>
            <a:r>
              <a:rPr kumimoji="1" lang="ja-JP" altLang="en-US" sz="1600" dirty="0">
                <a:solidFill>
                  <a:schemeClr val="accent6"/>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425867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大きな二次元配列で，２次元目を連続にすると</a:t>
            </a:r>
          </a:p>
        </p:txBody>
      </p:sp>
      <p:sp>
        <p:nvSpPr>
          <p:cNvPr id="3" name="テキスト プレースホルダー 2"/>
          <p:cNvSpPr>
            <a:spLocks noGrp="1"/>
          </p:cNvSpPr>
          <p:nvPr>
            <p:ph type="body" sz="quarter" idx="10"/>
          </p:nvPr>
        </p:nvSpPr>
        <p:spPr>
          <a:xfrm>
            <a:off x="431954" y="3339306"/>
            <a:ext cx="8460094" cy="3239729"/>
          </a:xfrm>
        </p:spPr>
        <p:txBody>
          <a:bodyPr/>
          <a:lstStyle/>
          <a:p>
            <a:r>
              <a:rPr lang="ja-JP" altLang="en-US" dirty="0"/>
              <a:t>アドレス：</a:t>
            </a:r>
            <a:endParaRPr lang="en-US" altLang="ja-JP" dirty="0"/>
          </a:p>
          <a:p>
            <a:pPr lvl="1"/>
            <a:r>
              <a:rPr lang="en-US" altLang="ja-JP" dirty="0">
                <a:latin typeface="Consolas" panose="020B0609020204030204" pitchFamily="49" charset="0"/>
              </a:rPr>
              <a:t>A[0][0]: 0,</a:t>
            </a:r>
          </a:p>
          <a:p>
            <a:pPr lvl="1"/>
            <a:r>
              <a:rPr lang="en-US" altLang="ja-JP" dirty="0">
                <a:latin typeface="Consolas" panose="020B0609020204030204" pitchFamily="49" charset="0"/>
              </a:rPr>
              <a:t>A[1][0]: 4096</a:t>
            </a:r>
          </a:p>
          <a:p>
            <a:pPr lvl="1"/>
            <a:r>
              <a:rPr lang="en-US" altLang="ja-JP" dirty="0">
                <a:latin typeface="Consolas" panose="020B0609020204030204" pitchFamily="49" charset="0"/>
              </a:rPr>
              <a:t>A[2][0]: 8192</a:t>
            </a:r>
          </a:p>
          <a:p>
            <a:pPr lvl="1"/>
            <a:r>
              <a:rPr lang="ja-JP" altLang="en-US" dirty="0"/>
              <a:t> </a:t>
            </a:r>
            <a:r>
              <a:rPr lang="en-US" altLang="ja-JP" dirty="0"/>
              <a:t>1024</a:t>
            </a:r>
            <a:r>
              <a:rPr lang="ja-JP" altLang="en-US" dirty="0"/>
              <a:t>要素</a:t>
            </a:r>
            <a:r>
              <a:rPr lang="en-US" altLang="ja-JP" dirty="0"/>
              <a:t>×4B = 4096 = 2^12 </a:t>
            </a:r>
            <a:r>
              <a:rPr lang="ja-JP" altLang="en-US" dirty="0"/>
              <a:t>ごとにアクセス</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26153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基本的な構造（フルアソシアティブ方式）</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kumimoji="1" lang="ja-JP" altLang="en-US" dirty="0"/>
              <a:t>アドレスとキャッシュ構造の具体的な対応関係</a:t>
            </a:r>
          </a:p>
        </p:txBody>
      </p:sp>
    </p:spTree>
    <p:extLst>
      <p:ext uri="{BB962C8B-B14F-4D97-AF65-F5344CB8AC3E}">
        <p14:creationId xmlns:p14="http://schemas.microsoft.com/office/powerpoint/2010/main" val="3908909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アドレスが等間隔になるとどうなるか</a:t>
            </a:r>
          </a:p>
        </p:txBody>
      </p:sp>
      <p:sp>
        <p:nvSpPr>
          <p:cNvPr id="3" name="テキスト プレースホルダー 2"/>
          <p:cNvSpPr>
            <a:spLocks noGrp="1"/>
          </p:cNvSpPr>
          <p:nvPr>
            <p:ph type="body" sz="quarter" idx="10"/>
          </p:nvPr>
        </p:nvSpPr>
        <p:spPr>
          <a:xfrm>
            <a:off x="431954" y="3969006"/>
            <a:ext cx="8460094" cy="2339719"/>
          </a:xfrm>
        </p:spPr>
        <p:txBody>
          <a:bodyPr/>
          <a:lstStyle/>
          <a:p>
            <a:r>
              <a:rPr lang="ja-JP" altLang="en-US" dirty="0"/>
              <a:t>何がまずいのか：セット位置を決める部分が全部一定に</a:t>
            </a:r>
            <a:endParaRPr lang="en-US" altLang="ja-JP" dirty="0"/>
          </a:p>
          <a:p>
            <a:pPr lvl="1"/>
            <a:r>
              <a:rPr lang="en-US" altLang="ja-JP" dirty="0">
                <a:latin typeface="Consolas" panose="020B0609020204030204" pitchFamily="49" charset="0"/>
              </a:rPr>
              <a:t>   0: 00</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a:t>
            </a:r>
          </a:p>
          <a:p>
            <a:pPr lvl="1"/>
            <a:r>
              <a:rPr lang="en-US" altLang="ja-JP" dirty="0">
                <a:latin typeface="Consolas" panose="020B0609020204030204" pitchFamily="49" charset="0"/>
              </a:rPr>
              <a:t>4096: 01</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a:t>
            </a:r>
          </a:p>
          <a:p>
            <a:pPr lvl="1"/>
            <a:r>
              <a:rPr lang="en-US" altLang="ja-JP" dirty="0">
                <a:latin typeface="Consolas" panose="020B0609020204030204" pitchFamily="49" charset="0"/>
              </a:rPr>
              <a:t>8192: 10</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 </a:t>
            </a:r>
          </a:p>
          <a:p>
            <a:r>
              <a:rPr lang="ja-JP" altLang="en-US" dirty="0">
                <a:latin typeface="Consolas" panose="020B0609020204030204" pitchFamily="49" charset="0"/>
              </a:rPr>
              <a:t>大きな二次元配列で二次元目を連続にすると，連想度分ぐらいしかキャッシュできない</a:t>
            </a:r>
            <a:endParaRPr lang="en-US" altLang="ja-JP" dirty="0">
              <a:latin typeface="Consolas" panose="020B0609020204030204" pitchFamily="49" charset="0"/>
            </a:endParaRP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493409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行列と二次元配列のまとめ</a:t>
            </a:r>
          </a:p>
        </p:txBody>
      </p:sp>
      <p:sp>
        <p:nvSpPr>
          <p:cNvPr id="3" name="テキスト プレースホルダー 2"/>
          <p:cNvSpPr>
            <a:spLocks noGrp="1"/>
          </p:cNvSpPr>
          <p:nvPr>
            <p:ph type="body" sz="quarter" idx="10"/>
          </p:nvPr>
        </p:nvSpPr>
        <p:spPr/>
        <p:txBody>
          <a:bodyPr/>
          <a:lstStyle/>
          <a:p>
            <a:r>
              <a:rPr kumimoji="1" lang="ja-JP" altLang="en-US" dirty="0"/>
              <a:t>構造</a:t>
            </a:r>
            <a:endParaRPr kumimoji="1" lang="en-US" altLang="ja-JP" dirty="0"/>
          </a:p>
          <a:p>
            <a:pPr lvl="1"/>
            <a:r>
              <a:rPr kumimoji="1" lang="ja-JP" altLang="en-US" dirty="0"/>
              <a:t>行列は二次元配列として表限</a:t>
            </a:r>
            <a:endParaRPr kumimoji="1" lang="en-US" altLang="ja-JP" dirty="0"/>
          </a:p>
          <a:p>
            <a:pPr lvl="1"/>
            <a:r>
              <a:rPr kumimoji="1" lang="ja-JP" altLang="en-US" dirty="0"/>
              <a:t>二次元配列は，１次元目が連続するよう展開される</a:t>
            </a:r>
            <a:endParaRPr kumimoji="1" lang="en-US" altLang="ja-JP" dirty="0"/>
          </a:p>
          <a:p>
            <a:r>
              <a:rPr kumimoji="1" lang="ja-JP" altLang="en-US" dirty="0"/>
              <a:t>二次元目を連続させるとやばい</a:t>
            </a:r>
            <a:endParaRPr kumimoji="1" lang="en-US" altLang="ja-JP" dirty="0"/>
          </a:p>
          <a:p>
            <a:pPr lvl="1"/>
            <a:r>
              <a:rPr kumimoji="1" lang="ja-JP" altLang="en-US" dirty="0"/>
              <a:t>ラインの利用効率が悪い</a:t>
            </a:r>
            <a:endParaRPr kumimoji="1" lang="en-US" altLang="ja-JP" dirty="0"/>
          </a:p>
          <a:p>
            <a:pPr lvl="1"/>
            <a:r>
              <a:rPr lang="ja-JP" altLang="en-US" dirty="0"/>
              <a:t>大きな二次元配列ではアドレスが等間隔に</a:t>
            </a:r>
            <a:endParaRPr kumimoji="1" lang="en-US" altLang="ja-JP" dirty="0"/>
          </a:p>
          <a:p>
            <a:pPr lvl="2"/>
            <a:r>
              <a:rPr kumimoji="1" lang="ja-JP" altLang="en-US" dirty="0"/>
              <a:t>コンフリクトが起きてキャッシュがほとんど利用できない</a:t>
            </a:r>
          </a:p>
        </p:txBody>
      </p:sp>
    </p:spTree>
    <p:extLst>
      <p:ext uri="{BB962C8B-B14F-4D97-AF65-F5344CB8AC3E}">
        <p14:creationId xmlns:p14="http://schemas.microsoft.com/office/powerpoint/2010/main" val="846477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基本的な行列積の実装</a:t>
            </a:r>
          </a:p>
        </p:txBody>
      </p:sp>
      <p:sp>
        <p:nvSpPr>
          <p:cNvPr id="4" name="テキスト プレースホルダー 3"/>
          <p:cNvSpPr>
            <a:spLocks noGrp="1"/>
          </p:cNvSpPr>
          <p:nvPr>
            <p:ph type="body" sz="quarter" idx="10"/>
          </p:nvPr>
        </p:nvSpPr>
        <p:spPr>
          <a:xfrm>
            <a:off x="431954" y="5049018"/>
            <a:ext cx="8100090" cy="1259707"/>
          </a:xfrm>
        </p:spPr>
        <p:txBody>
          <a:bodyPr/>
          <a:lstStyle/>
          <a:p>
            <a:r>
              <a:rPr kumimoji="1" lang="ja-JP" altLang="en-US" dirty="0"/>
              <a:t>三重ループとして実現できる</a:t>
            </a:r>
          </a:p>
        </p:txBody>
      </p:sp>
      <p:sp>
        <p:nvSpPr>
          <p:cNvPr id="5" name="テキスト プレースホルダー 2"/>
          <p:cNvSpPr txBox="1">
            <a:spLocks/>
          </p:cNvSpPr>
          <p:nvPr/>
        </p:nvSpPr>
        <p:spPr bwMode="auto">
          <a:xfrm>
            <a:off x="971960" y="1358977"/>
            <a:ext cx="8100090" cy="33297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kern="0">
                <a:latin typeface="Consolas" panose="020B0609020204030204" pitchFamily="49" charset="0"/>
              </a:rPr>
              <a:t>for (int k = 0; k &lt; SIZE; k++) {</a:t>
            </a:r>
          </a:p>
          <a:p>
            <a:pPr marL="360000" lvl="1" indent="0">
              <a:buFont typeface="メイリオ" panose="020B0604030504040204" pitchFamily="50" charset="-128"/>
              <a:buNone/>
            </a:pPr>
            <a:r>
              <a:rPr lang="en-US" altLang="ja-JP" kern="0">
                <a:latin typeface="Consolas" panose="020B0609020204030204" pitchFamily="49" charset="0"/>
              </a:rPr>
              <a:t>    for (int j = 0; j &lt; SIZE; j++) {</a:t>
            </a:r>
          </a:p>
          <a:p>
            <a:pPr marL="360000" lvl="1" indent="0">
              <a:buFont typeface="メイリオ" panose="020B0604030504040204" pitchFamily="50" charset="-128"/>
              <a:buNone/>
            </a:pPr>
            <a:r>
              <a:rPr lang="en-US" altLang="ja-JP" kern="0">
                <a:latin typeface="Consolas" panose="020B0609020204030204" pitchFamily="49" charset="0"/>
              </a:rPr>
              <a:t>        for (int i = 0; i &lt; SIZE; i++) {</a:t>
            </a:r>
          </a:p>
          <a:p>
            <a:pPr marL="360000" lvl="1" indent="0">
              <a:buFont typeface="メイリオ" panose="020B0604030504040204" pitchFamily="50" charset="-128"/>
              <a:buNone/>
            </a:pPr>
            <a:r>
              <a:rPr lang="en-US" altLang="ja-JP" kern="0">
                <a:latin typeface="Consolas" panose="020B0609020204030204" pitchFamily="49" charset="0"/>
              </a:rPr>
              <a:t>            a[k][j] += b[k][i] * c[i][j];</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a:t>
            </a:r>
          </a:p>
          <a:p>
            <a:pPr lvl="1"/>
            <a:endParaRPr lang="ja-JP" altLang="en-US" kern="0" dirty="0">
              <a:latin typeface="Consolas" panose="020B0609020204030204" pitchFamily="49" charset="0"/>
            </a:endParaRPr>
          </a:p>
        </p:txBody>
      </p:sp>
    </p:spTree>
    <p:extLst>
      <p:ext uri="{BB962C8B-B14F-4D97-AF65-F5344CB8AC3E}">
        <p14:creationId xmlns:p14="http://schemas.microsoft.com/office/powerpoint/2010/main" val="1173277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行列積の動作イメージ</a:t>
            </a:r>
          </a:p>
        </p:txBody>
      </p:sp>
      <p:sp>
        <p:nvSpPr>
          <p:cNvPr id="4" name="テキスト プレースホルダー 3"/>
          <p:cNvSpPr>
            <a:spLocks noGrp="1"/>
          </p:cNvSpPr>
          <p:nvPr>
            <p:ph type="body" sz="quarter" idx="10"/>
          </p:nvPr>
        </p:nvSpPr>
        <p:spPr>
          <a:xfrm>
            <a:off x="431954" y="5499330"/>
            <a:ext cx="8100090" cy="1259707"/>
          </a:xfrm>
        </p:spPr>
        <p:txBody>
          <a:bodyPr/>
          <a:lstStyle/>
          <a:p>
            <a:r>
              <a:rPr lang="en-US" altLang="ja-JP" dirty="0"/>
              <a:t>a[k][j] </a:t>
            </a:r>
            <a:r>
              <a:rPr lang="ja-JP" altLang="en-US" dirty="0"/>
              <a:t>は，</a:t>
            </a:r>
            <a:r>
              <a:rPr lang="en-US" altLang="ja-JP" dirty="0">
                <a:solidFill>
                  <a:schemeClr val="accent4"/>
                </a:solidFill>
              </a:rPr>
              <a:t>b </a:t>
            </a:r>
            <a:r>
              <a:rPr lang="ja-JP" altLang="en-US" dirty="0">
                <a:solidFill>
                  <a:schemeClr val="accent4"/>
                </a:solidFill>
              </a:rPr>
              <a:t>の </a:t>
            </a:r>
            <a:r>
              <a:rPr lang="en-US" altLang="ja-JP" dirty="0">
                <a:solidFill>
                  <a:schemeClr val="accent4"/>
                </a:solidFill>
              </a:rPr>
              <a:t>k </a:t>
            </a:r>
            <a:r>
              <a:rPr lang="ja-JP" altLang="en-US" dirty="0">
                <a:solidFill>
                  <a:schemeClr val="accent4"/>
                </a:solidFill>
              </a:rPr>
              <a:t>行目（紫）</a:t>
            </a:r>
            <a:r>
              <a:rPr lang="ja-JP" altLang="en-US" dirty="0"/>
              <a:t>と，</a:t>
            </a:r>
            <a:r>
              <a:rPr lang="en-US" altLang="ja-JP" dirty="0">
                <a:solidFill>
                  <a:schemeClr val="accent3">
                    <a:lumMod val="75000"/>
                  </a:schemeClr>
                </a:solidFill>
              </a:rPr>
              <a:t>c </a:t>
            </a:r>
            <a:r>
              <a:rPr lang="ja-JP" altLang="en-US" dirty="0">
                <a:solidFill>
                  <a:schemeClr val="accent3">
                    <a:lumMod val="75000"/>
                  </a:schemeClr>
                </a:solidFill>
              </a:rPr>
              <a:t>の</a:t>
            </a:r>
            <a:r>
              <a:rPr lang="ja-JP" altLang="en-US" dirty="0" err="1">
                <a:solidFill>
                  <a:schemeClr val="accent3">
                    <a:lumMod val="75000"/>
                  </a:schemeClr>
                </a:solidFill>
              </a:rPr>
              <a:t>ｊ</a:t>
            </a:r>
            <a:r>
              <a:rPr lang="ja-JP" altLang="en-US" dirty="0">
                <a:solidFill>
                  <a:schemeClr val="accent3">
                    <a:lumMod val="75000"/>
                  </a:schemeClr>
                </a:solidFill>
              </a:rPr>
              <a:t>列目（緑）</a:t>
            </a:r>
            <a:r>
              <a:rPr lang="ja-JP" altLang="en-US" dirty="0"/>
              <a:t>の各要素を乗算して累積することにより求まる</a:t>
            </a:r>
            <a:endParaRPr lang="en-US" altLang="ja-JP" dirty="0"/>
          </a:p>
          <a:p>
            <a:pPr lvl="1"/>
            <a:r>
              <a:rPr kumimoji="1" lang="ja-JP" altLang="en-US" dirty="0"/>
              <a:t>一番内側の </a:t>
            </a:r>
            <a:r>
              <a:rPr kumimoji="1" lang="en-US" altLang="ja-JP" dirty="0" err="1"/>
              <a:t>i</a:t>
            </a:r>
            <a:r>
              <a:rPr kumimoji="1" lang="en-US" altLang="ja-JP" dirty="0"/>
              <a:t> </a:t>
            </a:r>
            <a:r>
              <a:rPr kumimoji="1" lang="ja-JP" altLang="en-US" dirty="0"/>
              <a:t>はこの各要素を参照するために回る</a:t>
            </a:r>
          </a:p>
        </p:txBody>
      </p:sp>
      <p:sp>
        <p:nvSpPr>
          <p:cNvPr id="5" name="テキスト プレースホルダー 2"/>
          <p:cNvSpPr txBox="1">
            <a:spLocks/>
          </p:cNvSpPr>
          <p:nvPr/>
        </p:nvSpPr>
        <p:spPr bwMode="auto">
          <a:xfrm>
            <a:off x="1331964" y="3068996"/>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35520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重要なポイント</a:t>
            </a:r>
          </a:p>
        </p:txBody>
      </p:sp>
      <p:sp>
        <p:nvSpPr>
          <p:cNvPr id="4" name="テキスト プレースホルダー 3"/>
          <p:cNvSpPr>
            <a:spLocks noGrp="1"/>
          </p:cNvSpPr>
          <p:nvPr>
            <p:ph type="body" sz="quarter" idx="10"/>
          </p:nvPr>
        </p:nvSpPr>
        <p:spPr>
          <a:xfrm>
            <a:off x="431954" y="3699004"/>
            <a:ext cx="8460094" cy="3060034"/>
          </a:xfrm>
        </p:spPr>
        <p:txBody>
          <a:bodyPr/>
          <a:lstStyle/>
          <a:p>
            <a:r>
              <a:rPr kumimoji="1" lang="ja-JP" altLang="en-US" dirty="0"/>
              <a:t>このプログラムをよく見ると，</a:t>
            </a:r>
            <a:endParaRPr kumimoji="1" lang="en-US" altLang="ja-JP" dirty="0"/>
          </a:p>
          <a:p>
            <a:pPr lvl="1"/>
            <a:r>
              <a:rPr lang="en-US" altLang="ja-JP" dirty="0"/>
              <a:t>a[k][j] += </a:t>
            </a:r>
            <a:r>
              <a:rPr lang="ja-JP" altLang="en-US" dirty="0"/>
              <a:t>の部分の計算の順序は自由に入れ替え可能</a:t>
            </a:r>
            <a:endParaRPr lang="en-US" altLang="ja-JP" dirty="0"/>
          </a:p>
          <a:p>
            <a:pPr lvl="2"/>
            <a:r>
              <a:rPr lang="ja-JP" altLang="en-US" dirty="0"/>
              <a:t>足し算はどのような順序でやってもよい</a:t>
            </a:r>
            <a:endParaRPr lang="en-US" altLang="ja-JP" dirty="0"/>
          </a:p>
          <a:p>
            <a:pPr lvl="2"/>
            <a:r>
              <a:rPr lang="ja-JP" altLang="en-US" dirty="0"/>
              <a:t>たとえば，ループの外側と内側を入れ替えても，結果は同じ</a:t>
            </a:r>
            <a:endParaRPr lang="en-US" altLang="ja-JP" dirty="0"/>
          </a:p>
        </p:txBody>
      </p:sp>
      <p:sp>
        <p:nvSpPr>
          <p:cNvPr id="5" name="テキスト プレースホルダー 2"/>
          <p:cNvSpPr txBox="1">
            <a:spLocks/>
          </p:cNvSpPr>
          <p:nvPr/>
        </p:nvSpPr>
        <p:spPr bwMode="auto">
          <a:xfrm>
            <a:off x="1331964" y="1358977"/>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Tree>
    <p:extLst>
      <p:ext uri="{BB962C8B-B14F-4D97-AF65-F5344CB8AC3E}">
        <p14:creationId xmlns:p14="http://schemas.microsoft.com/office/powerpoint/2010/main" val="3618202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i</a:t>
            </a:r>
            <a:r>
              <a:rPr kumimoji="1" lang="en-US" altLang="ja-JP" dirty="0"/>
              <a:t>, j ,k </a:t>
            </a:r>
            <a:r>
              <a:rPr kumimoji="1" lang="ja-JP" altLang="en-US" dirty="0"/>
              <a:t>をひっくり返した時の，</a:t>
            </a:r>
            <a:br>
              <a:rPr kumimoji="1" lang="en-US" altLang="ja-JP" dirty="0"/>
            </a:br>
            <a:r>
              <a:rPr kumimoji="1" lang="ja-JP" altLang="en-US" dirty="0"/>
              <a:t>最内周ループのアクセス範囲</a:t>
            </a:r>
          </a:p>
        </p:txBody>
      </p:sp>
      <p:sp>
        <p:nvSpPr>
          <p:cNvPr id="5" name="テキスト プレースホルダー 2"/>
          <p:cNvSpPr txBox="1">
            <a:spLocks/>
          </p:cNvSpPr>
          <p:nvPr/>
        </p:nvSpPr>
        <p:spPr bwMode="auto">
          <a:xfrm>
            <a:off x="1601967" y="2708992"/>
            <a:ext cx="6660073"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a:t>
            </a:r>
            <a:r>
              <a:rPr lang="en-US" altLang="ja-JP" sz="1400" b="1" kern="0" dirty="0">
                <a:solidFill>
                  <a:schemeClr val="accent5"/>
                </a:solidFill>
                <a:latin typeface="Consolas" panose="020B0609020204030204" pitchFamily="49" charset="0"/>
              </a:rPr>
              <a:t>// </a:t>
            </a:r>
            <a:r>
              <a:rPr lang="en-US" altLang="ja-JP" sz="1400" b="1" kern="0" dirty="0" err="1">
                <a:solidFill>
                  <a:schemeClr val="accent5"/>
                </a:solidFill>
                <a:latin typeface="Consolas" panose="020B0609020204030204" pitchFamily="49" charset="0"/>
              </a:rPr>
              <a:t>i</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が変化</a:t>
            </a: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2" name="テキスト プレースホルダー 3">
            <a:extLst>
              <a:ext uri="{FF2B5EF4-FFF2-40B4-BE49-F238E27FC236}">
                <a16:creationId xmlns:a16="http://schemas.microsoft.com/office/drawing/2014/main" id="{CB6D04DA-C08C-457D-8FDB-80562D9D71B7}"/>
              </a:ext>
            </a:extLst>
          </p:cNvPr>
          <p:cNvSpPr>
            <a:spLocks noGrp="1"/>
          </p:cNvSpPr>
          <p:nvPr>
            <p:ph type="body" sz="quarter" idx="10"/>
          </p:nvPr>
        </p:nvSpPr>
        <p:spPr>
          <a:xfrm>
            <a:off x="431954" y="3699004"/>
            <a:ext cx="8460094" cy="3060034"/>
          </a:xfrm>
        </p:spPr>
        <p:txBody>
          <a:bodyPr/>
          <a:lstStyle/>
          <a:p>
            <a:r>
              <a:rPr lang="ja-JP" altLang="en-US" dirty="0"/>
              <a:t>最内周ループのアクセス範囲が横向きになっているのが重要</a:t>
            </a:r>
            <a:endParaRPr lang="en-US" altLang="ja-JP" dirty="0"/>
          </a:p>
        </p:txBody>
      </p:sp>
    </p:spTree>
    <p:extLst>
      <p:ext uri="{BB962C8B-B14F-4D97-AF65-F5344CB8AC3E}">
        <p14:creationId xmlns:p14="http://schemas.microsoft.com/office/powerpoint/2010/main" val="2750218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最悪の場合（</a:t>
            </a:r>
            <a:r>
              <a:rPr lang="en-US" altLang="ja-JP" dirty="0"/>
              <a:t>1100</a:t>
            </a:r>
            <a:r>
              <a:rPr lang="ja-JP" altLang="en-US" dirty="0"/>
              <a:t>秒）と最良の場合（</a:t>
            </a:r>
            <a:r>
              <a:rPr lang="en-US" altLang="ja-JP" dirty="0"/>
              <a:t>20</a:t>
            </a:r>
            <a:r>
              <a:rPr lang="ja-JP" altLang="en-US" dirty="0"/>
              <a:t>秒）</a:t>
            </a:r>
            <a:br>
              <a:rPr lang="en-US" altLang="ja-JP" dirty="0"/>
            </a:br>
            <a:r>
              <a:rPr lang="ja-JP" altLang="en-US" dirty="0"/>
              <a:t>上側はキャッシュを全く利用できていない</a:t>
            </a:r>
            <a:endParaRPr kumimoji="1" lang="ja-JP" altLang="en-US" dirty="0"/>
          </a:p>
        </p:txBody>
      </p:sp>
      <p:sp>
        <p:nvSpPr>
          <p:cNvPr id="17" name="正方形/長方形 16"/>
          <p:cNvSpPr/>
          <p:nvPr/>
        </p:nvSpPr>
        <p:spPr bwMode="auto">
          <a:xfrm>
            <a:off x="1331964"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3491988"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5652012" y="3969006"/>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1331964" y="4419010"/>
            <a:ext cx="1440016" cy="36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4419010"/>
            <a:ext cx="360004" cy="360005"/>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5652012" y="4419011"/>
            <a:ext cx="1440016"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8" name="テキスト プレースホルダー 2"/>
          <p:cNvSpPr txBox="1">
            <a:spLocks/>
          </p:cNvSpPr>
          <p:nvPr/>
        </p:nvSpPr>
        <p:spPr bwMode="auto">
          <a:xfrm>
            <a:off x="1601967" y="5589024"/>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(int k = 0; k &lt; SIZE; k++)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(int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r>
              <a:rPr lang="en-US" altLang="ja-JP" sz="1400" b="1" kern="0" dirty="0">
                <a:solidFill>
                  <a:schemeClr val="accent5"/>
                </a:solidFill>
                <a:latin typeface="Consolas" panose="020B0609020204030204" pitchFamily="49" charset="0"/>
              </a:rPr>
              <a:t>// j</a:t>
            </a:r>
            <a:r>
              <a:rPr lang="ja-JP" altLang="en-US" sz="1400" b="1" kern="0" dirty="0">
                <a:solidFill>
                  <a:schemeClr val="accent5"/>
                </a:solidFill>
                <a:latin typeface="Consolas" panose="020B0609020204030204" pitchFamily="49" charset="0"/>
              </a:rPr>
              <a:t> が変化</a:t>
            </a:r>
          </a:p>
        </p:txBody>
      </p:sp>
      <p:sp>
        <p:nvSpPr>
          <p:cNvPr id="40" name="正方形/長方形 39">
            <a:extLst>
              <a:ext uri="{FF2B5EF4-FFF2-40B4-BE49-F238E27FC236}">
                <a16:creationId xmlns:a16="http://schemas.microsoft.com/office/drawing/2014/main" id="{EADFD19F-7A63-419E-A9FB-F15BBA79010C}"/>
              </a:ext>
            </a:extLst>
          </p:cNvPr>
          <p:cNvSpPr/>
          <p:nvPr/>
        </p:nvSpPr>
        <p:spPr bwMode="auto">
          <a:xfrm>
            <a:off x="1331964"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49D741D5-ED53-4F29-8457-564D231C8870}"/>
              </a:ext>
            </a:extLst>
          </p:cNvPr>
          <p:cNvSpPr/>
          <p:nvPr/>
        </p:nvSpPr>
        <p:spPr bwMode="auto">
          <a:xfrm>
            <a:off x="3491988"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C1385DF0-DB6C-4B7C-B66E-AFC793FD0114}"/>
              </a:ext>
            </a:extLst>
          </p:cNvPr>
          <p:cNvSpPr/>
          <p:nvPr/>
        </p:nvSpPr>
        <p:spPr bwMode="auto">
          <a:xfrm>
            <a:off x="5652012" y="1088974"/>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正方形/長方形 42">
            <a:extLst>
              <a:ext uri="{FF2B5EF4-FFF2-40B4-BE49-F238E27FC236}">
                <a16:creationId xmlns:a16="http://schemas.microsoft.com/office/drawing/2014/main" id="{1107271C-36FF-4B33-A3D4-314F10D1782D}"/>
              </a:ext>
            </a:extLst>
          </p:cNvPr>
          <p:cNvSpPr/>
          <p:nvPr/>
        </p:nvSpPr>
        <p:spPr bwMode="auto">
          <a:xfrm>
            <a:off x="1691968" y="1088974"/>
            <a:ext cx="360004"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70DB441E-A4CB-4C14-9255-C9998E2A1F4D}"/>
              </a:ext>
            </a:extLst>
          </p:cNvPr>
          <p:cNvSpPr/>
          <p:nvPr/>
        </p:nvSpPr>
        <p:spPr bwMode="auto">
          <a:xfrm>
            <a:off x="3851992" y="1088974"/>
            <a:ext cx="360004"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19EE742C-3DB1-47BA-8CFA-78A9EF596BFC}"/>
              </a:ext>
            </a:extLst>
          </p:cNvPr>
          <p:cNvSpPr/>
          <p:nvPr/>
        </p:nvSpPr>
        <p:spPr bwMode="auto">
          <a:xfrm>
            <a:off x="6012016" y="1448978"/>
            <a:ext cx="360004"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46" name="テキスト プレースホルダー 2">
            <a:extLst>
              <a:ext uri="{FF2B5EF4-FFF2-40B4-BE49-F238E27FC236}">
                <a16:creationId xmlns:a16="http://schemas.microsoft.com/office/drawing/2014/main" id="{DE9E16F8-A8A2-437A-AB3A-4DE2EBD703AE}"/>
              </a:ext>
            </a:extLst>
          </p:cNvPr>
          <p:cNvSpPr txBox="1">
            <a:spLocks/>
          </p:cNvSpPr>
          <p:nvPr/>
        </p:nvSpPr>
        <p:spPr bwMode="auto">
          <a:xfrm>
            <a:off x="1601967" y="2708992"/>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 </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ｋ が変化</a:t>
            </a:r>
          </a:p>
        </p:txBody>
      </p:sp>
    </p:spTree>
    <p:extLst>
      <p:ext uri="{BB962C8B-B14F-4D97-AF65-F5344CB8AC3E}">
        <p14:creationId xmlns:p14="http://schemas.microsoft.com/office/powerpoint/2010/main" val="3838064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endParaRPr kumimoji="1" lang="en-US" altLang="ja-JP" dirty="0">
              <a:solidFill>
                <a:schemeClr val="accent5"/>
              </a:solidFill>
            </a:endParaRPr>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48</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課題９：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の「課題１０」のところからお願いします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7/9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キャッシュの基本的な構造</a:t>
            </a:r>
          </a:p>
        </p:txBody>
      </p:sp>
      <p:sp>
        <p:nvSpPr>
          <p:cNvPr id="3" name="テキスト プレースホルダー 2"/>
          <p:cNvSpPr>
            <a:spLocks noGrp="1"/>
          </p:cNvSpPr>
          <p:nvPr>
            <p:ph type="body" sz="quarter" idx="10"/>
          </p:nvPr>
        </p:nvSpPr>
        <p:spPr>
          <a:xfrm>
            <a:off x="2591978" y="2978995"/>
            <a:ext cx="6300070" cy="3329730"/>
          </a:xfrm>
        </p:spPr>
        <p:txBody>
          <a:bodyPr/>
          <a:lstStyle/>
          <a:p>
            <a:r>
              <a:rPr kumimoji="1" lang="ja-JP" altLang="en-US" dirty="0"/>
              <a:t>キャッシュの</a:t>
            </a:r>
            <a:r>
              <a:rPr kumimoji="1" lang="ja-JP" altLang="en-US" b="1" dirty="0">
                <a:solidFill>
                  <a:schemeClr val="accent5"/>
                </a:solidFill>
              </a:rPr>
              <a:t>エントリ</a:t>
            </a:r>
            <a:r>
              <a:rPr kumimoji="1" lang="ja-JP" altLang="en-US" dirty="0"/>
              <a:t>の内容</a:t>
            </a:r>
            <a:endParaRPr kumimoji="1" lang="en-US" altLang="ja-JP" dirty="0"/>
          </a:p>
          <a:p>
            <a:pPr lvl="1"/>
            <a:r>
              <a:rPr kumimoji="1" lang="ja-JP" altLang="en-US" dirty="0"/>
              <a:t>タグ：　コピーしてきたデータが，メモリの</a:t>
            </a:r>
            <a:br>
              <a:rPr kumimoji="1" lang="en-US" altLang="ja-JP" dirty="0"/>
            </a:br>
            <a:r>
              <a:rPr kumimoji="1" lang="ja-JP" altLang="en-US" dirty="0"/>
              <a:t>　　　　どこのアドレスにあったかを表す</a:t>
            </a:r>
            <a:endParaRPr kumimoji="1" lang="en-US" altLang="ja-JP" dirty="0"/>
          </a:p>
          <a:p>
            <a:pPr lvl="1"/>
            <a:r>
              <a:rPr kumimoji="1" lang="ja-JP" altLang="en-US" dirty="0"/>
              <a:t>データ：その内容</a:t>
            </a:r>
            <a:endParaRPr kumimoji="1" lang="en-US" altLang="ja-JP" dirty="0"/>
          </a:p>
          <a:p>
            <a:r>
              <a:rPr kumimoji="1" lang="ja-JP" altLang="en-US" dirty="0"/>
              <a:t>コピー時に元のアドレスと一緒に格納する</a:t>
            </a:r>
            <a:endParaRPr kumimoji="1" lang="en-US" altLang="ja-JP" dirty="0"/>
          </a:p>
          <a:p>
            <a:pPr lvl="1"/>
            <a:r>
              <a:rPr lang="ja-JP" altLang="en-US" dirty="0"/>
              <a:t>上記の例：</a:t>
            </a:r>
            <a:br>
              <a:rPr lang="en-US" altLang="ja-JP" dirty="0"/>
            </a:br>
            <a:r>
              <a:rPr lang="en-US" altLang="ja-JP" dirty="0"/>
              <a:t>0002 </a:t>
            </a:r>
            <a:r>
              <a:rPr lang="ja-JP" altLang="en-US" dirty="0"/>
              <a:t>にあった </a:t>
            </a:r>
            <a:r>
              <a:rPr lang="en-US" altLang="ja-JP" dirty="0"/>
              <a:t>12 </a:t>
            </a:r>
            <a:r>
              <a:rPr lang="ja-JP" altLang="en-US" dirty="0"/>
              <a:t>と，</a:t>
            </a:r>
            <a:r>
              <a:rPr lang="en-US" altLang="ja-JP" dirty="0"/>
              <a:t>8000 </a:t>
            </a:r>
            <a:r>
              <a:rPr lang="ja-JP" altLang="en-US" dirty="0"/>
              <a:t>にあった </a:t>
            </a:r>
            <a:r>
              <a:rPr lang="en-US" altLang="ja-JP" dirty="0"/>
              <a:t>33 </a:t>
            </a:r>
            <a:r>
              <a:rPr lang="ja-JP" altLang="en-US" dirty="0"/>
              <a:t>を保持</a:t>
            </a:r>
            <a:endParaRPr kumimoji="1" lang="ja-JP" altLang="en-US" dirty="0"/>
          </a:p>
        </p:txBody>
      </p:sp>
      <p:sp>
        <p:nvSpPr>
          <p:cNvPr id="4" name="正方形/長方形 3"/>
          <p:cNvSpPr/>
          <p:nvPr/>
        </p:nvSpPr>
        <p:spPr bwMode="auto">
          <a:xfrm>
            <a:off x="1691968" y="1628980"/>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691968" y="162898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691968" y="1988984"/>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691968" y="234898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691968" y="2888995"/>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971960" y="16289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971960" y="19889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971960"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1061961" y="288899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971960"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781969"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691968" y="414900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691968" y="450901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1061961" y="4149008"/>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1061961" y="4509012"/>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851992" y="1628980"/>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851992"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572000"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572000"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851993"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572000"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4211996" y="243898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容量が２エントリのキャッシュ</a:t>
            </a:r>
          </a:p>
        </p:txBody>
      </p:sp>
      <p:cxnSp>
        <p:nvCxnSpPr>
          <p:cNvPr id="28" name="曲線コネクタ 27"/>
          <p:cNvCxnSpPr>
            <a:stCxn id="7" idx="3"/>
            <a:endCxn id="20" idx="1"/>
          </p:cNvCxnSpPr>
          <p:nvPr/>
        </p:nvCxnSpPr>
        <p:spPr bwMode="auto">
          <a:xfrm flipV="1">
            <a:off x="2411976" y="1808982"/>
            <a:ext cx="1440016" cy="720008"/>
          </a:xfrm>
          <a:prstGeom prst="curvedConnector3">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30" name="曲線コネクタ 29"/>
          <p:cNvCxnSpPr>
            <a:stCxn id="16" idx="3"/>
            <a:endCxn id="21" idx="1"/>
          </p:cNvCxnSpPr>
          <p:nvPr/>
        </p:nvCxnSpPr>
        <p:spPr bwMode="auto">
          <a:xfrm flipV="1">
            <a:off x="2411976" y="2168986"/>
            <a:ext cx="1440016" cy="2520028"/>
          </a:xfrm>
          <a:prstGeom prst="curvedConnector3">
            <a:avLst>
              <a:gd name="adj1" fmla="val 50000"/>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34" name="正方形/長方形 33"/>
          <p:cNvSpPr/>
          <p:nvPr/>
        </p:nvSpPr>
        <p:spPr bwMode="auto">
          <a:xfrm>
            <a:off x="1691968" y="594902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254661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読み出し時の動作</a:t>
            </a:r>
          </a:p>
        </p:txBody>
      </p:sp>
      <p:sp>
        <p:nvSpPr>
          <p:cNvPr id="3" name="テキスト プレースホルダー 2"/>
          <p:cNvSpPr>
            <a:spLocks noGrp="1"/>
          </p:cNvSpPr>
          <p:nvPr>
            <p:ph type="body" sz="quarter" idx="10"/>
          </p:nvPr>
        </p:nvSpPr>
        <p:spPr>
          <a:xfrm>
            <a:off x="2591978" y="2978995"/>
            <a:ext cx="6300070" cy="3329730"/>
          </a:xfrm>
        </p:spPr>
        <p:txBody>
          <a:bodyPr/>
          <a:lstStyle/>
          <a:p>
            <a:pPr marL="457200" indent="-457200">
              <a:buFont typeface="+mj-lt"/>
              <a:buAutoNum type="arabicPeriod"/>
            </a:pPr>
            <a:r>
              <a:rPr kumimoji="1" lang="ja-JP" altLang="en-US" dirty="0"/>
              <a:t>まず</a:t>
            </a:r>
            <a:r>
              <a:rPr lang="ja-JP" altLang="en-US" dirty="0"/>
              <a:t>全ての</a:t>
            </a:r>
            <a:r>
              <a:rPr kumimoji="1" lang="ja-JP" altLang="en-US" dirty="0"/>
              <a:t>タグを読み出す（この場合２つ）</a:t>
            </a:r>
            <a:endParaRPr kumimoji="1" lang="en-US" altLang="ja-JP" dirty="0"/>
          </a:p>
          <a:p>
            <a:pPr marL="457200" indent="-457200">
              <a:buFont typeface="+mj-lt"/>
              <a:buAutoNum type="arabicPeriod"/>
            </a:pPr>
            <a:r>
              <a:rPr kumimoji="1" lang="ja-JP" altLang="en-US" dirty="0"/>
              <a:t>アドレスと一致するタグがあるかをチェック</a:t>
            </a:r>
            <a:endParaRPr kumimoji="1" lang="en-US" altLang="ja-JP" dirty="0"/>
          </a:p>
          <a:p>
            <a:pPr marL="817200" lvl="1" indent="-457200">
              <a:buFont typeface="+mj-lt"/>
              <a:buAutoNum type="arabicPeriod"/>
            </a:pPr>
            <a:r>
              <a:rPr lang="ja-JP" altLang="en-US" dirty="0"/>
              <a:t>ヒット：</a:t>
            </a:r>
            <a:r>
              <a:rPr kumimoji="1" lang="ja-JP" altLang="en-US" dirty="0"/>
              <a:t>もしあれば，そこのデータを読む</a:t>
            </a:r>
            <a:endParaRPr kumimoji="1" lang="en-US" altLang="ja-JP" dirty="0"/>
          </a:p>
          <a:p>
            <a:pPr marL="817200" lvl="1" indent="-457200">
              <a:buFont typeface="+mj-lt"/>
              <a:buAutoNum type="arabicPeriod"/>
            </a:pPr>
            <a:r>
              <a:rPr kumimoji="1" lang="ja-JP" altLang="en-US" dirty="0"/>
              <a:t>ミス：　なければ，メモリにアクセス</a:t>
            </a:r>
            <a:endParaRPr kumimoji="1" lang="en-US" altLang="ja-JP" dirty="0"/>
          </a:p>
          <a:p>
            <a:r>
              <a:rPr kumimoji="1" lang="ja-JP" altLang="en-US" dirty="0"/>
              <a:t>たとえば </a:t>
            </a:r>
            <a:r>
              <a:rPr kumimoji="1" lang="en-US" altLang="ja-JP" dirty="0"/>
              <a:t>CPU </a:t>
            </a:r>
            <a:r>
              <a:rPr kumimoji="1" lang="ja-JP" altLang="en-US" dirty="0"/>
              <a:t>がアドレス </a:t>
            </a:r>
            <a:r>
              <a:rPr kumimoji="1" lang="en-US" altLang="ja-JP" dirty="0"/>
              <a:t>8001 </a:t>
            </a:r>
            <a:r>
              <a:rPr kumimoji="1" lang="ja-JP" altLang="en-US" dirty="0"/>
              <a:t>を読むと，</a:t>
            </a:r>
            <a:br>
              <a:rPr kumimoji="1" lang="en-US" altLang="ja-JP" dirty="0"/>
            </a:br>
            <a:r>
              <a:rPr kumimoji="1" lang="ja-JP" altLang="en-US" dirty="0"/>
              <a:t>タグに </a:t>
            </a:r>
            <a:r>
              <a:rPr kumimoji="1" lang="en-US" altLang="ja-JP" dirty="0"/>
              <a:t>8001 </a:t>
            </a:r>
            <a:r>
              <a:rPr kumimoji="1" lang="ja-JP" altLang="en-US" dirty="0"/>
              <a:t>があるのでヒット</a:t>
            </a:r>
            <a:endParaRPr kumimoji="1" lang="en-US" altLang="ja-JP" dirty="0"/>
          </a:p>
        </p:txBody>
      </p:sp>
      <p:sp>
        <p:nvSpPr>
          <p:cNvPr id="4" name="正方形/長方形 3"/>
          <p:cNvSpPr/>
          <p:nvPr/>
        </p:nvSpPr>
        <p:spPr bwMode="auto">
          <a:xfrm>
            <a:off x="1691968" y="1628980"/>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691968" y="162898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691968" y="1988984"/>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691968" y="234898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691968" y="2888995"/>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971960" y="16289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971960" y="19889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971960"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1061961" y="288899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971960"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781969" y="126897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691968" y="414900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691968" y="450901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1061961" y="4149008"/>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1061961" y="4509012"/>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851992" y="1628980"/>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851992"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572000"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572000"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851993"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572000"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4211996" y="243898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p>
        </p:txBody>
      </p:sp>
      <p:sp>
        <p:nvSpPr>
          <p:cNvPr id="34" name="正方形/長方形 33"/>
          <p:cNvSpPr/>
          <p:nvPr/>
        </p:nvSpPr>
        <p:spPr bwMode="auto">
          <a:xfrm>
            <a:off x="1691968" y="594902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3939285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フルアソシアティブ方式とそ</a:t>
            </a:r>
            <a:r>
              <a:rPr kumimoji="1" lang="ja-JP" altLang="en-US" dirty="0"/>
              <a:t>の問題</a:t>
            </a:r>
          </a:p>
        </p:txBody>
      </p:sp>
      <p:sp>
        <p:nvSpPr>
          <p:cNvPr id="3" name="テキスト プレースホルダー 2"/>
          <p:cNvSpPr>
            <a:spLocks noGrp="1"/>
          </p:cNvSpPr>
          <p:nvPr>
            <p:ph type="body" sz="quarter" idx="10"/>
          </p:nvPr>
        </p:nvSpPr>
        <p:spPr>
          <a:xfrm>
            <a:off x="431954" y="3249305"/>
            <a:ext cx="8100090" cy="3239729"/>
          </a:xfrm>
        </p:spPr>
        <p:txBody>
          <a:bodyPr/>
          <a:lstStyle/>
          <a:p>
            <a:r>
              <a:rPr lang="ja-JP" altLang="en-US" dirty="0"/>
              <a:t>先ほどの方式を</a:t>
            </a:r>
            <a:r>
              <a:rPr lang="ja-JP" altLang="en-US" dirty="0">
                <a:solidFill>
                  <a:schemeClr val="accent5"/>
                </a:solidFill>
              </a:rPr>
              <a:t>フルアソシアティブ</a:t>
            </a:r>
            <a:r>
              <a:rPr lang="ja-JP" altLang="en-US" dirty="0"/>
              <a:t>方式と呼ぶ</a:t>
            </a:r>
            <a:endParaRPr lang="en-US" altLang="ja-JP" dirty="0"/>
          </a:p>
          <a:p>
            <a:pPr lvl="1"/>
            <a:r>
              <a:rPr kumimoji="1" lang="ja-JP" altLang="en-US" dirty="0"/>
              <a:t>全てのタグをチェックする方式</a:t>
            </a:r>
            <a:endParaRPr kumimoji="1" lang="en-US" altLang="ja-JP" dirty="0"/>
          </a:p>
          <a:p>
            <a:r>
              <a:rPr kumimoji="1" lang="ja-JP" altLang="en-US" dirty="0"/>
              <a:t>問題：</a:t>
            </a:r>
            <a:endParaRPr kumimoji="1" lang="en-US" altLang="ja-JP" dirty="0"/>
          </a:p>
          <a:p>
            <a:pPr lvl="1"/>
            <a:r>
              <a:rPr kumimoji="1" lang="ja-JP" altLang="en-US" dirty="0"/>
              <a:t>格納データ数を増やすと，比例して比較するタグ数が増える</a:t>
            </a:r>
            <a:endParaRPr kumimoji="1" lang="en-US" altLang="ja-JP" dirty="0"/>
          </a:p>
          <a:p>
            <a:pPr lvl="1"/>
            <a:r>
              <a:rPr kumimoji="1" lang="ja-JP" altLang="en-US" dirty="0"/>
              <a:t>比較のための回路は複雑で遅いし，電気もバカ食いする</a:t>
            </a:r>
            <a:endParaRPr kumimoji="1" lang="en-US" altLang="ja-JP" dirty="0"/>
          </a:p>
        </p:txBody>
      </p:sp>
      <p:sp>
        <p:nvSpPr>
          <p:cNvPr id="4" name="正方形/長方形 3"/>
          <p:cNvSpPr/>
          <p:nvPr/>
        </p:nvSpPr>
        <p:spPr bwMode="auto">
          <a:xfrm>
            <a:off x="2411976" y="1268976"/>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2411976" y="1268976"/>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628980"/>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3131984" y="1268976"/>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131984"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2411977"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0" name="正方形/長方形 9"/>
          <p:cNvSpPr/>
          <p:nvPr/>
        </p:nvSpPr>
        <p:spPr bwMode="auto">
          <a:xfrm>
            <a:off x="313198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1" name="正方形/長方形 10"/>
          <p:cNvSpPr/>
          <p:nvPr/>
        </p:nvSpPr>
        <p:spPr bwMode="auto">
          <a:xfrm>
            <a:off x="2771980"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br>
              <a:rPr kumimoji="1" lang="en-US" altLang="ja-JP" sz="1600" dirty="0">
                <a:solidFill>
                  <a:schemeClr val="tx1">
                    <a:lumMod val="75000"/>
                    <a:lumOff val="25000"/>
                  </a:schemeClr>
                </a:solidFill>
                <a:latin typeface="+mn-ea"/>
              </a:rPr>
            </a:br>
            <a:r>
              <a:rPr kumimoji="1" lang="ja-JP" altLang="en-US" sz="1600" dirty="0">
                <a:solidFill>
                  <a:schemeClr val="tx1">
                    <a:lumMod val="75000"/>
                    <a:lumOff val="25000"/>
                  </a:schemeClr>
                </a:solidFill>
                <a:latin typeface="+mn-ea"/>
              </a:rPr>
              <a:t>２つのタグをチェック</a:t>
            </a:r>
          </a:p>
        </p:txBody>
      </p:sp>
      <p:sp>
        <p:nvSpPr>
          <p:cNvPr id="12" name="正方形/長方形 11"/>
          <p:cNvSpPr/>
          <p:nvPr/>
        </p:nvSpPr>
        <p:spPr bwMode="auto">
          <a:xfrm>
            <a:off x="5292008" y="1268976"/>
            <a:ext cx="1440016"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92008" y="1268976"/>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5292008" y="1628980"/>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5" name="正方形/長方形 14"/>
          <p:cNvSpPr/>
          <p:nvPr/>
        </p:nvSpPr>
        <p:spPr bwMode="auto">
          <a:xfrm>
            <a:off x="6012016" y="1268976"/>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6012016" y="162898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5292009"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8" name="正方形/長方形 17"/>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9" name="正方形/長方形 18"/>
          <p:cNvSpPr/>
          <p:nvPr/>
        </p:nvSpPr>
        <p:spPr bwMode="auto">
          <a:xfrm>
            <a:off x="5652012"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a:t>
            </a:r>
            <a:r>
              <a:rPr kumimoji="1" lang="en-US" altLang="ja-JP" sz="1600" dirty="0">
                <a:solidFill>
                  <a:schemeClr val="tx1">
                    <a:lumMod val="75000"/>
                    <a:lumOff val="25000"/>
                  </a:schemeClr>
                </a:solidFill>
                <a:latin typeface="+mn-ea"/>
              </a:rPr>
              <a:t>4</a:t>
            </a:r>
            <a:r>
              <a:rPr kumimoji="1" lang="ja-JP" altLang="en-US" sz="1600" dirty="0">
                <a:solidFill>
                  <a:schemeClr val="tx1">
                    <a:lumMod val="75000"/>
                    <a:lumOff val="25000"/>
                  </a:schemeClr>
                </a:solidFill>
                <a:latin typeface="+mn-ea"/>
              </a:rPr>
              <a:t>のキャッシュ</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４つのタグをチェック</a:t>
            </a:r>
          </a:p>
        </p:txBody>
      </p:sp>
      <p:sp>
        <p:nvSpPr>
          <p:cNvPr id="21" name="正方形/長方形 20"/>
          <p:cNvSpPr/>
          <p:nvPr/>
        </p:nvSpPr>
        <p:spPr bwMode="auto">
          <a:xfrm>
            <a:off x="5292008" y="1988984"/>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0102</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92008" y="2348988"/>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5511</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6012016" y="1988984"/>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6012016" y="234898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544370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ダイレクトマップ方式</a:t>
            </a:r>
          </a:p>
        </p:txBody>
      </p:sp>
      <p:sp>
        <p:nvSpPr>
          <p:cNvPr id="3" name="テキスト プレースホルダー 2"/>
          <p:cNvSpPr>
            <a:spLocks noGrp="1"/>
          </p:cNvSpPr>
          <p:nvPr>
            <p:ph type="body" sz="quarter" idx="10"/>
          </p:nvPr>
        </p:nvSpPr>
        <p:spPr>
          <a:xfrm>
            <a:off x="431954" y="3519001"/>
            <a:ext cx="8460094" cy="2699723"/>
          </a:xfrm>
        </p:spPr>
        <p:txBody>
          <a:bodyPr/>
          <a:lstStyle/>
          <a:p>
            <a:r>
              <a:rPr kumimoji="1" lang="ja-JP" altLang="en-US" dirty="0"/>
              <a:t>「アドレス </a:t>
            </a:r>
            <a:r>
              <a:rPr kumimoji="1" lang="en-US" altLang="ja-JP" dirty="0"/>
              <a:t>mod </a:t>
            </a:r>
            <a:r>
              <a:rPr kumimoji="1" lang="ja-JP" altLang="en-US" dirty="0"/>
              <a:t>サイズ」の番号のエントリにアクセス</a:t>
            </a:r>
            <a:br>
              <a:rPr kumimoji="1" lang="en-US" altLang="ja-JP" dirty="0"/>
            </a:br>
            <a:r>
              <a:rPr kumimoji="1" lang="ja-JP" altLang="en-US" dirty="0"/>
              <a:t>（</a:t>
            </a:r>
            <a:r>
              <a:rPr kumimoji="1" lang="en-US" altLang="ja-JP" dirty="0"/>
              <a:t>mod </a:t>
            </a:r>
            <a:r>
              <a:rPr kumimoji="1" lang="ja-JP" altLang="en-US" dirty="0"/>
              <a:t>は剰余，数字は</a:t>
            </a:r>
            <a:r>
              <a:rPr kumimoji="1" lang="en-US" altLang="ja-JP" dirty="0"/>
              <a:t>16</a:t>
            </a:r>
            <a:r>
              <a:rPr kumimoji="1" lang="ja-JP" altLang="en-US" dirty="0"/>
              <a:t>進数表記）</a:t>
            </a:r>
            <a:endParaRPr kumimoji="1" lang="en-US" altLang="ja-JP" dirty="0"/>
          </a:p>
          <a:p>
            <a:pPr lvl="1"/>
            <a:r>
              <a:rPr lang="ja-JP" altLang="en-US" dirty="0"/>
              <a:t>アドレス </a:t>
            </a:r>
            <a:r>
              <a:rPr lang="en-US" altLang="ja-JP" dirty="0"/>
              <a:t>8000</a:t>
            </a:r>
            <a:r>
              <a:rPr lang="ja-JP" altLang="en-US" dirty="0"/>
              <a:t>：</a:t>
            </a:r>
            <a:r>
              <a:rPr lang="en-US" altLang="ja-JP" dirty="0"/>
              <a:t>8000 mod 4 = 0 </a:t>
            </a:r>
            <a:r>
              <a:rPr lang="ja-JP" altLang="en-US" dirty="0"/>
              <a:t>番にアクセス</a:t>
            </a:r>
            <a:endParaRPr lang="en-US" altLang="ja-JP" dirty="0"/>
          </a:p>
          <a:p>
            <a:pPr lvl="1"/>
            <a:r>
              <a:rPr kumimoji="1" lang="ja-JP" altLang="en-US" dirty="0"/>
              <a:t>アドレス </a:t>
            </a:r>
            <a:r>
              <a:rPr kumimoji="1" lang="en-US" altLang="ja-JP" dirty="0"/>
              <a:t>5513</a:t>
            </a:r>
            <a:r>
              <a:rPr kumimoji="1" lang="ja-JP" altLang="en-US" dirty="0"/>
              <a:t>：</a:t>
            </a:r>
            <a:r>
              <a:rPr kumimoji="1" lang="en-US" altLang="ja-JP" dirty="0"/>
              <a:t>5513 mod 4 = 3</a:t>
            </a:r>
            <a:r>
              <a:rPr lang="en-US" altLang="ja-JP" dirty="0"/>
              <a:t> </a:t>
            </a:r>
            <a:r>
              <a:rPr lang="ja-JP" altLang="en-US" dirty="0"/>
              <a:t>番にアクセス</a:t>
            </a:r>
            <a:endParaRPr lang="en-US" altLang="ja-JP" dirty="0"/>
          </a:p>
          <a:p>
            <a:r>
              <a:rPr kumimoji="1" lang="ja-JP" altLang="en-US" dirty="0"/>
              <a:t>フルアソシアティブとの違い：</a:t>
            </a:r>
            <a:endParaRPr kumimoji="1" lang="en-US" altLang="ja-JP" dirty="0"/>
          </a:p>
          <a:p>
            <a:pPr lvl="1"/>
            <a:r>
              <a:rPr kumimoji="1" lang="ja-JP" altLang="en-US" dirty="0"/>
              <a:t>利点：チェックするタグは常に１つですむ</a:t>
            </a:r>
            <a:endParaRPr kumimoji="1" lang="en-US" altLang="ja-JP" dirty="0"/>
          </a:p>
          <a:p>
            <a:pPr lvl="1"/>
            <a:r>
              <a:rPr kumimoji="1" lang="ja-JP" altLang="en-US" dirty="0"/>
              <a:t>問題：アドレス下位がかぶると（</a:t>
            </a:r>
            <a:r>
              <a:rPr lang="ja-JP" altLang="en-US" dirty="0">
                <a:solidFill>
                  <a:schemeClr val="accent5"/>
                </a:solidFill>
              </a:rPr>
              <a:t>競合</a:t>
            </a:r>
            <a:r>
              <a:rPr lang="ja-JP" altLang="en-US" dirty="0"/>
              <a:t>とよぶ</a:t>
            </a:r>
            <a:r>
              <a:rPr kumimoji="1" lang="ja-JP" altLang="en-US" dirty="0"/>
              <a:t>），上書きされる</a:t>
            </a:r>
            <a:endParaRPr kumimoji="1" lang="en-US" altLang="ja-JP" dirty="0"/>
          </a:p>
          <a:p>
            <a:pPr lvl="2"/>
            <a:r>
              <a:rPr lang="en-US" altLang="ja-JP" dirty="0"/>
              <a:t>800</a:t>
            </a:r>
            <a:r>
              <a:rPr lang="en-US" altLang="ja-JP" b="1" dirty="0"/>
              <a:t>0</a:t>
            </a:r>
            <a:r>
              <a:rPr lang="en-US" altLang="ja-JP" dirty="0"/>
              <a:t>, 700</a:t>
            </a:r>
            <a:r>
              <a:rPr lang="en-US" altLang="ja-JP" b="1" dirty="0"/>
              <a:t>0</a:t>
            </a:r>
            <a:r>
              <a:rPr lang="en-US" altLang="ja-JP" dirty="0"/>
              <a:t>, 010</a:t>
            </a:r>
            <a:r>
              <a:rPr lang="en-US" altLang="ja-JP" b="1" dirty="0"/>
              <a:t>0</a:t>
            </a:r>
            <a:r>
              <a:rPr lang="en-US" altLang="ja-JP" dirty="0"/>
              <a:t> </a:t>
            </a:r>
            <a:r>
              <a:rPr lang="ja-JP" altLang="en-US" dirty="0"/>
              <a:t>のアクセスがあると，０番しか使えない</a:t>
            </a:r>
            <a:endParaRPr lang="en-US" altLang="ja-JP" dirty="0"/>
          </a:p>
        </p:txBody>
      </p:sp>
      <p:sp>
        <p:nvSpPr>
          <p:cNvPr id="13" name="正方形/長方形 12"/>
          <p:cNvSpPr/>
          <p:nvPr/>
        </p:nvSpPr>
        <p:spPr bwMode="auto">
          <a:xfrm>
            <a:off x="385199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457200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20" name="正方形/長方形 19"/>
          <p:cNvSpPr/>
          <p:nvPr/>
        </p:nvSpPr>
        <p:spPr bwMode="auto">
          <a:xfrm>
            <a:off x="3851992" y="126897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26897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3851992"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4572000"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4572000"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851992"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3851992"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4572000"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4572000"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3491988"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30" name="正方形/長方形 29"/>
          <p:cNvSpPr/>
          <p:nvPr/>
        </p:nvSpPr>
        <p:spPr bwMode="auto">
          <a:xfrm>
            <a:off x="3491988"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1" name="正方形/長方形 30"/>
          <p:cNvSpPr/>
          <p:nvPr/>
        </p:nvSpPr>
        <p:spPr bwMode="auto">
          <a:xfrm>
            <a:off x="3491988"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3491988"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3" name="二等辺三角形 32"/>
          <p:cNvSpPr/>
          <p:nvPr/>
        </p:nvSpPr>
        <p:spPr bwMode="auto">
          <a:xfrm rot="16200000">
            <a:off x="2636979" y="1853982"/>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621767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a:t>
            </a:r>
          </a:p>
        </p:txBody>
      </p:sp>
      <p:sp>
        <p:nvSpPr>
          <p:cNvPr id="3" name="テキスト プレースホルダー 2"/>
          <p:cNvSpPr>
            <a:spLocks noGrp="1"/>
          </p:cNvSpPr>
          <p:nvPr>
            <p:ph type="body" sz="quarter" idx="10"/>
          </p:nvPr>
        </p:nvSpPr>
        <p:spPr>
          <a:xfrm>
            <a:off x="431954" y="3429000"/>
            <a:ext cx="8460094" cy="2879725"/>
          </a:xfrm>
        </p:spPr>
        <p:txBody>
          <a:bodyPr/>
          <a:lstStyle/>
          <a:p>
            <a:r>
              <a:rPr lang="ja-JP" altLang="en-US" dirty="0"/>
              <a:t>「アドレス </a:t>
            </a:r>
            <a:r>
              <a:rPr lang="en-US" altLang="ja-JP" dirty="0"/>
              <a:t>mod </a:t>
            </a:r>
            <a:r>
              <a:rPr lang="ja-JP" altLang="en-US" dirty="0"/>
              <a:t>サイズ」の</a:t>
            </a:r>
            <a:r>
              <a:rPr lang="ja-JP" altLang="en-US" dirty="0">
                <a:solidFill>
                  <a:schemeClr val="accent5"/>
                </a:solidFill>
              </a:rPr>
              <a:t>セット</a:t>
            </a:r>
            <a:r>
              <a:rPr lang="ja-JP" altLang="en-US" dirty="0"/>
              <a:t>にアクセス</a:t>
            </a:r>
            <a:endParaRPr lang="en-US" altLang="ja-JP" dirty="0"/>
          </a:p>
          <a:p>
            <a:pPr lvl="1"/>
            <a:r>
              <a:rPr kumimoji="1" lang="ja-JP" altLang="en-US" dirty="0"/>
              <a:t>上の例の場合，１つのセット内に２つの タグ</a:t>
            </a:r>
            <a:r>
              <a:rPr kumimoji="1" lang="en-US" altLang="ja-JP" dirty="0"/>
              <a:t>+</a:t>
            </a:r>
            <a:r>
              <a:rPr kumimoji="1" lang="ja-JP" altLang="en-US" dirty="0"/>
              <a:t>データ がある</a:t>
            </a:r>
            <a:endParaRPr kumimoji="1" lang="en-US" altLang="ja-JP" dirty="0"/>
          </a:p>
          <a:p>
            <a:r>
              <a:rPr kumimoji="1" lang="ja-JP" altLang="en-US" dirty="0"/>
              <a:t>連想度：</a:t>
            </a:r>
            <a:endParaRPr kumimoji="1" lang="en-US" altLang="ja-JP" dirty="0"/>
          </a:p>
          <a:p>
            <a:pPr lvl="1"/>
            <a:r>
              <a:rPr kumimoji="1" lang="ja-JP" altLang="en-US" dirty="0"/>
              <a:t>セットの中にいくつ要素を入れるかのこと</a:t>
            </a:r>
            <a:endParaRPr kumimoji="1" lang="en-US" altLang="ja-JP" dirty="0"/>
          </a:p>
          <a:p>
            <a:pPr lvl="1"/>
            <a:r>
              <a:rPr kumimoji="1" lang="ja-JP" altLang="en-US" dirty="0"/>
              <a:t>上記の場合連想度は２（</a:t>
            </a:r>
            <a:r>
              <a:rPr kumimoji="1" lang="en-US" altLang="ja-JP" dirty="0"/>
              <a:t>2-way </a:t>
            </a:r>
            <a:r>
              <a:rPr kumimoji="1" lang="ja-JP" altLang="en-US" dirty="0"/>
              <a:t>とも呼ぶ）</a:t>
            </a:r>
            <a:endParaRPr kumimoji="1" lang="en-US" altLang="ja-JP" dirty="0"/>
          </a:p>
          <a:p>
            <a:r>
              <a:rPr kumimoji="1" lang="ja-JP" altLang="en-US" dirty="0"/>
              <a:t>利点：競合するデータを複数持てる</a:t>
            </a:r>
            <a:endParaRPr kumimoji="1" lang="en-US" altLang="ja-JP" dirty="0"/>
          </a:p>
          <a:p>
            <a:pPr lvl="1"/>
            <a:r>
              <a:rPr kumimoji="1" lang="ja-JP" altLang="en-US" dirty="0">
                <a:solidFill>
                  <a:schemeClr val="accent5"/>
                </a:solidFill>
              </a:rPr>
              <a:t>キャッシュに必要なデータが在る率（ヒット率）が上がる</a:t>
            </a:r>
            <a:endParaRPr kumimoji="1" lang="en-US" altLang="ja-JP" dirty="0">
              <a:solidFill>
                <a:schemeClr val="accent5"/>
              </a:solidFill>
            </a:endParaRPr>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31" name="角丸四角形 30"/>
          <p:cNvSpPr/>
          <p:nvPr/>
        </p:nvSpPr>
        <p:spPr bwMode="auto">
          <a:xfrm>
            <a:off x="3041983" y="1268976"/>
            <a:ext cx="3240036" cy="540006"/>
          </a:xfrm>
          <a:prstGeom prst="roundRect">
            <a:avLst/>
          </a:prstGeom>
          <a:noFill/>
          <a:ln>
            <a:solidFill>
              <a:schemeClr val="accent5"/>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正方形/長方形 31"/>
          <p:cNvSpPr/>
          <p:nvPr/>
        </p:nvSpPr>
        <p:spPr bwMode="auto">
          <a:xfrm>
            <a:off x="6372020" y="135897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セット</a:t>
            </a:r>
          </a:p>
        </p:txBody>
      </p:sp>
    </p:spTree>
    <p:extLst>
      <p:ext uri="{BB962C8B-B14F-4D97-AF65-F5344CB8AC3E}">
        <p14:creationId xmlns:p14="http://schemas.microsoft.com/office/powerpoint/2010/main" val="1181780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3907</Words>
  <Application>Microsoft Office PowerPoint</Application>
  <PresentationFormat>画面に合わせる (4:3)</PresentationFormat>
  <Paragraphs>791</Paragraphs>
  <Slides>50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50</vt:i4>
      </vt:variant>
    </vt:vector>
  </HeadingPairs>
  <TitlesOfParts>
    <vt:vector size="58" baseType="lpstr">
      <vt:lpstr>HG丸ｺﾞｼｯｸM-PRO</vt:lpstr>
      <vt:lpstr>メイリオ</vt:lpstr>
      <vt:lpstr>游ゴシック</vt:lpstr>
      <vt:lpstr>Calibri</vt:lpstr>
      <vt:lpstr>Consolas</vt:lpstr>
      <vt:lpstr>Segoe UI</vt:lpstr>
      <vt:lpstr>Wingdings</vt:lpstr>
      <vt:lpstr>cerulean</vt:lpstr>
      <vt:lpstr>塩谷 亮太 (shioya@ci.i.u-tokyo.ac.jp) 東京大学大学院情報理工学系研究科 創造情報学専攻</vt:lpstr>
      <vt:lpstr>課題の解説</vt:lpstr>
      <vt:lpstr>内容</vt:lpstr>
      <vt:lpstr>キャッシュの詳細</vt:lpstr>
      <vt:lpstr>キャッシュの基本的な構造</vt:lpstr>
      <vt:lpstr>読み出し時の動作</vt:lpstr>
      <vt:lpstr>フルアソシアティブ方式とその問題</vt:lpstr>
      <vt:lpstr>ダイレクトマップ方式</vt:lpstr>
      <vt:lpstr>セットアソシアティブ方式</vt:lpstr>
      <vt:lpstr>セットアソシアティブ方式の動作</vt:lpstr>
      <vt:lpstr>容量一定（=４）にして連想度を変えた場合</vt:lpstr>
      <vt:lpstr>競合と複雑さのトレードオフ</vt:lpstr>
      <vt:lpstr>各方式のまとめ</vt:lpstr>
      <vt:lpstr>キャッシュの詳細</vt:lpstr>
      <vt:lpstr>ライン</vt:lpstr>
      <vt:lpstr>容量の効率</vt:lpstr>
      <vt:lpstr>容量効率の向上</vt:lpstr>
      <vt:lpstr>空間局所性</vt:lpstr>
      <vt:lpstr>ライン単位の管理と空間局所性</vt:lpstr>
      <vt:lpstr>キャッシュの詳細</vt:lpstr>
      <vt:lpstr>キャッシュ内のデータの配置</vt:lpstr>
      <vt:lpstr>セットアソシアティブ・キャッシュの例</vt:lpstr>
      <vt:lpstr>アドレスとラインの対応</vt:lpstr>
      <vt:lpstr>アドレスとセットの対応</vt:lpstr>
      <vt:lpstr>アドレスとタグの対応</vt:lpstr>
      <vt:lpstr>アクセス時の動作の例</vt:lpstr>
      <vt:lpstr>キャッシュの詳細のまとめ</vt:lpstr>
      <vt:lpstr>内容</vt:lpstr>
      <vt:lpstr>キャッシュによる性能変化の例：密行列積</vt:lpstr>
      <vt:lpstr>目次</vt:lpstr>
      <vt:lpstr>行列の２次元配列による表現</vt:lpstr>
      <vt:lpstr>2次元配列のメモリ上の配置</vt:lpstr>
      <vt:lpstr>キャッシュ上の配置 （ラインサイズ64バイトの場合）</vt:lpstr>
      <vt:lpstr>配列のアクセス</vt:lpstr>
      <vt:lpstr>２次元目を連続させた場合の動作</vt:lpstr>
      <vt:lpstr>２次元目を連続させた場合の問題（１）</vt:lpstr>
      <vt:lpstr>２次元目を連続させた場合の問題（１）</vt:lpstr>
      <vt:lpstr>アドレスとセットの対応の復習</vt:lpstr>
      <vt:lpstr>大きな二次元配列で，２次元目を連続にすると</vt:lpstr>
      <vt:lpstr>アドレスが等間隔になるとどうなるか</vt:lpstr>
      <vt:lpstr>行列と二次元配列のまとめ</vt:lpstr>
      <vt:lpstr>基本的な行列積の実装</vt:lpstr>
      <vt:lpstr>行列積の動作イメージ</vt:lpstr>
      <vt:lpstr>重要なポイント</vt:lpstr>
      <vt:lpstr>i, j ,k をひっくり返した時の， 最内周ループのアクセス範囲</vt:lpstr>
      <vt:lpstr>最悪の場合（1100秒）と最良の場合（20秒） 上側はキャッシュを全く利用できていない</vt:lpstr>
      <vt:lpstr>まとめ</vt:lpstr>
      <vt:lpstr>課題 １０</vt:lpstr>
      <vt:lpstr>提出方法</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2023-06-26T03:17:35Z</dcterms:modified>
</cp:coreProperties>
</file>