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81"/>
  </p:notesMasterIdLst>
  <p:handoutMasterIdLst>
    <p:handoutMasterId r:id="rId82"/>
  </p:handoutMasterIdLst>
  <p:sldIdLst>
    <p:sldId id="455" r:id="rId2"/>
    <p:sldId id="805" r:id="rId3"/>
    <p:sldId id="1056" r:id="rId4"/>
    <p:sldId id="964" r:id="rId5"/>
    <p:sldId id="952" r:id="rId6"/>
    <p:sldId id="1069" r:id="rId7"/>
    <p:sldId id="1066" r:id="rId8"/>
    <p:sldId id="1070" r:id="rId9"/>
    <p:sldId id="1071" r:id="rId10"/>
    <p:sldId id="1072" r:id="rId11"/>
    <p:sldId id="1067" r:id="rId12"/>
    <p:sldId id="1030" r:id="rId13"/>
    <p:sldId id="1053" r:id="rId14"/>
    <p:sldId id="597" r:id="rId15"/>
    <p:sldId id="1054" r:id="rId16"/>
    <p:sldId id="1031" r:id="rId17"/>
    <p:sldId id="1032" r:id="rId18"/>
    <p:sldId id="1033" r:id="rId19"/>
    <p:sldId id="1034" r:id="rId20"/>
    <p:sldId id="1055" r:id="rId21"/>
    <p:sldId id="1035" r:id="rId22"/>
    <p:sldId id="1036" r:id="rId23"/>
    <p:sldId id="1037" r:id="rId24"/>
    <p:sldId id="1038" r:id="rId25"/>
    <p:sldId id="606" r:id="rId26"/>
    <p:sldId id="1039" r:id="rId27"/>
    <p:sldId id="608" r:id="rId28"/>
    <p:sldId id="1040" r:id="rId29"/>
    <p:sldId id="1041" r:id="rId30"/>
    <p:sldId id="1042" r:id="rId31"/>
    <p:sldId id="1043" r:id="rId32"/>
    <p:sldId id="1044" r:id="rId33"/>
    <p:sldId id="1045" r:id="rId34"/>
    <p:sldId id="1046" r:id="rId35"/>
    <p:sldId id="1047" r:id="rId36"/>
    <p:sldId id="1048" r:id="rId37"/>
    <p:sldId id="618" r:id="rId38"/>
    <p:sldId id="1049" r:id="rId39"/>
    <p:sldId id="1050" r:id="rId40"/>
    <p:sldId id="1068" r:id="rId41"/>
    <p:sldId id="686" r:id="rId42"/>
    <p:sldId id="1051" r:id="rId43"/>
    <p:sldId id="639" r:id="rId44"/>
    <p:sldId id="640" r:id="rId45"/>
    <p:sldId id="641" r:id="rId46"/>
    <p:sldId id="642" r:id="rId47"/>
    <p:sldId id="643" r:id="rId48"/>
    <p:sldId id="644" r:id="rId49"/>
    <p:sldId id="645" r:id="rId50"/>
    <p:sldId id="646" r:id="rId51"/>
    <p:sldId id="647" r:id="rId52"/>
    <p:sldId id="648" r:id="rId53"/>
    <p:sldId id="649" r:id="rId54"/>
    <p:sldId id="650" r:id="rId55"/>
    <p:sldId id="651" r:id="rId56"/>
    <p:sldId id="652" r:id="rId57"/>
    <p:sldId id="653" r:id="rId58"/>
    <p:sldId id="654" r:id="rId59"/>
    <p:sldId id="670" r:id="rId60"/>
    <p:sldId id="882" r:id="rId61"/>
    <p:sldId id="1021" r:id="rId62"/>
    <p:sldId id="1073" r:id="rId63"/>
    <p:sldId id="696" r:id="rId64"/>
    <p:sldId id="1020" r:id="rId65"/>
    <p:sldId id="1091" r:id="rId66"/>
    <p:sldId id="1092" r:id="rId67"/>
    <p:sldId id="1093" r:id="rId68"/>
    <p:sldId id="1094" r:id="rId69"/>
    <p:sldId id="1095" r:id="rId70"/>
    <p:sldId id="1096" r:id="rId71"/>
    <p:sldId id="1097" r:id="rId72"/>
    <p:sldId id="1098" r:id="rId73"/>
    <p:sldId id="1099" r:id="rId74"/>
    <p:sldId id="1100" r:id="rId75"/>
    <p:sldId id="1101" r:id="rId76"/>
    <p:sldId id="1102" r:id="rId77"/>
    <p:sldId id="658" r:id="rId78"/>
    <p:sldId id="663" r:id="rId79"/>
    <p:sldId id="1103" r:id="rId80"/>
  </p:sldIdLst>
  <p:sldSz cx="9144000" cy="6858000" type="screen4x3"/>
  <p:notesSz cx="6858000" cy="9144000"/>
  <p:custDataLst>
    <p:tags r:id="rId83"/>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19" autoAdjust="0"/>
    <p:restoredTop sz="97229" autoAdjust="0"/>
  </p:normalViewPr>
  <p:slideViewPr>
    <p:cSldViewPr>
      <p:cViewPr varScale="1">
        <p:scale>
          <a:sx n="101" d="100"/>
          <a:sy n="101" d="100"/>
        </p:scale>
        <p:origin x="1125" y="65"/>
      </p:cViewPr>
      <p:guideLst>
        <p:guide orient="horz" pos="2160"/>
        <p:guide pos="2880"/>
      </p:guideLst>
    </p:cSldViewPr>
  </p:slideViewPr>
  <p:notesTextViewPr>
    <p:cViewPr>
      <p:scale>
        <a:sx n="100" d="100"/>
        <a:sy n="100" d="100"/>
      </p:scale>
      <p:origin x="0" y="0"/>
    </p:cViewPr>
  </p:notesTextViewPr>
  <p:notesViewPr>
    <p:cSldViewPr>
      <p:cViewPr varScale="1">
        <p:scale>
          <a:sx n="121" d="100"/>
          <a:sy n="121" d="100"/>
        </p:scale>
        <p:origin x="5020" y="64"/>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576771369207009"/>
          <c:y val="4.1972583283353591E-2"/>
          <c:w val="0.8852608070436645"/>
          <c:h val="0.75852409720700076"/>
        </c:manualLayout>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dat!$A$1:$BD$1</c:f>
              <c:numCache>
                <c:formatCode>General</c:formatCode>
                <c:ptCount val="56"/>
                <c:pt idx="0">
                  <c:v>4</c:v>
                </c:pt>
                <c:pt idx="1">
                  <c:v>5</c:v>
                </c:pt>
                <c:pt idx="2">
                  <c:v>6</c:v>
                </c:pt>
                <c:pt idx="3">
                  <c:v>7</c:v>
                </c:pt>
                <c:pt idx="4">
                  <c:v>9</c:v>
                </c:pt>
                <c:pt idx="5">
                  <c:v>12</c:v>
                </c:pt>
                <c:pt idx="6">
                  <c:v>15</c:v>
                </c:pt>
                <c:pt idx="7">
                  <c:v>19</c:v>
                </c:pt>
                <c:pt idx="8">
                  <c:v>23</c:v>
                </c:pt>
                <c:pt idx="9">
                  <c:v>29</c:v>
                </c:pt>
                <c:pt idx="10">
                  <c:v>37</c:v>
                </c:pt>
                <c:pt idx="11">
                  <c:v>46</c:v>
                </c:pt>
                <c:pt idx="12">
                  <c:v>58</c:v>
                </c:pt>
                <c:pt idx="13">
                  <c:v>72</c:v>
                </c:pt>
                <c:pt idx="14">
                  <c:v>90</c:v>
                </c:pt>
                <c:pt idx="15">
                  <c:v>113</c:v>
                </c:pt>
                <c:pt idx="16">
                  <c:v>142</c:v>
                </c:pt>
                <c:pt idx="17">
                  <c:v>177</c:v>
                </c:pt>
                <c:pt idx="18">
                  <c:v>221</c:v>
                </c:pt>
                <c:pt idx="19">
                  <c:v>277</c:v>
                </c:pt>
                <c:pt idx="20">
                  <c:v>346</c:v>
                </c:pt>
                <c:pt idx="21">
                  <c:v>433</c:v>
                </c:pt>
                <c:pt idx="22">
                  <c:v>541</c:v>
                </c:pt>
                <c:pt idx="23">
                  <c:v>677</c:v>
                </c:pt>
                <c:pt idx="24">
                  <c:v>846</c:v>
                </c:pt>
                <c:pt idx="25">
                  <c:v>1058</c:v>
                </c:pt>
                <c:pt idx="26">
                  <c:v>1322</c:v>
                </c:pt>
                <c:pt idx="27">
                  <c:v>1653</c:v>
                </c:pt>
                <c:pt idx="28">
                  <c:v>2066</c:v>
                </c:pt>
                <c:pt idx="29">
                  <c:v>2583</c:v>
                </c:pt>
                <c:pt idx="30">
                  <c:v>3229</c:v>
                </c:pt>
                <c:pt idx="31">
                  <c:v>4036</c:v>
                </c:pt>
                <c:pt idx="32">
                  <c:v>5046</c:v>
                </c:pt>
                <c:pt idx="33">
                  <c:v>6307</c:v>
                </c:pt>
                <c:pt idx="34">
                  <c:v>7884</c:v>
                </c:pt>
                <c:pt idx="35">
                  <c:v>9855</c:v>
                </c:pt>
                <c:pt idx="36">
                  <c:v>12319</c:v>
                </c:pt>
                <c:pt idx="37">
                  <c:v>15399</c:v>
                </c:pt>
                <c:pt idx="38">
                  <c:v>19249</c:v>
                </c:pt>
                <c:pt idx="39">
                  <c:v>24061</c:v>
                </c:pt>
                <c:pt idx="40">
                  <c:v>30076</c:v>
                </c:pt>
                <c:pt idx="41">
                  <c:v>37595</c:v>
                </c:pt>
                <c:pt idx="42">
                  <c:v>46994</c:v>
                </c:pt>
                <c:pt idx="43">
                  <c:v>58743</c:v>
                </c:pt>
                <c:pt idx="44">
                  <c:v>73429</c:v>
                </c:pt>
                <c:pt idx="45">
                  <c:v>91786</c:v>
                </c:pt>
                <c:pt idx="46">
                  <c:v>114733</c:v>
                </c:pt>
                <c:pt idx="47">
                  <c:v>143416</c:v>
                </c:pt>
                <c:pt idx="48">
                  <c:v>179271</c:v>
                </c:pt>
                <c:pt idx="49">
                  <c:v>224088</c:v>
                </c:pt>
                <c:pt idx="50">
                  <c:v>280110</c:v>
                </c:pt>
                <c:pt idx="51">
                  <c:v>350138</c:v>
                </c:pt>
                <c:pt idx="52">
                  <c:v>437673</c:v>
                </c:pt>
                <c:pt idx="53">
                  <c:v>547091</c:v>
                </c:pt>
                <c:pt idx="54">
                  <c:v>683864</c:v>
                </c:pt>
                <c:pt idx="55">
                  <c:v>854830</c:v>
                </c:pt>
              </c:numCache>
            </c:numRef>
          </c:xVal>
          <c:yVal>
            <c:numRef>
              <c:f>dat!$A$2:$BD$2</c:f>
              <c:numCache>
                <c:formatCode>General</c:formatCode>
                <c:ptCount val="56"/>
                <c:pt idx="0">
                  <c:v>1.3709070000000001</c:v>
                </c:pt>
                <c:pt idx="1">
                  <c:v>1.4007309999999999</c:v>
                </c:pt>
                <c:pt idx="2">
                  <c:v>1.400744</c:v>
                </c:pt>
                <c:pt idx="3">
                  <c:v>1.4007270000000001</c:v>
                </c:pt>
                <c:pt idx="4">
                  <c:v>1.40079</c:v>
                </c:pt>
                <c:pt idx="5">
                  <c:v>1.4007639999999999</c:v>
                </c:pt>
                <c:pt idx="6">
                  <c:v>1.4007879999999999</c:v>
                </c:pt>
                <c:pt idx="7">
                  <c:v>1.400728</c:v>
                </c:pt>
                <c:pt idx="8">
                  <c:v>1.3711370000000001</c:v>
                </c:pt>
                <c:pt idx="9">
                  <c:v>1.4008449999999999</c:v>
                </c:pt>
                <c:pt idx="10">
                  <c:v>1.877983</c:v>
                </c:pt>
                <c:pt idx="11">
                  <c:v>1.848344</c:v>
                </c:pt>
                <c:pt idx="12">
                  <c:v>2.3253360000000001</c:v>
                </c:pt>
                <c:pt idx="13">
                  <c:v>2.8018190000000001</c:v>
                </c:pt>
                <c:pt idx="14">
                  <c:v>2.8030460000000001</c:v>
                </c:pt>
                <c:pt idx="15">
                  <c:v>2.802559</c:v>
                </c:pt>
                <c:pt idx="16">
                  <c:v>2.7739859999999998</c:v>
                </c:pt>
                <c:pt idx="17">
                  <c:v>3.2793160000000001</c:v>
                </c:pt>
                <c:pt idx="18">
                  <c:v>2.8042250000000002</c:v>
                </c:pt>
                <c:pt idx="19">
                  <c:v>4.6538690000000003</c:v>
                </c:pt>
                <c:pt idx="20">
                  <c:v>6.5437510000000003</c:v>
                </c:pt>
                <c:pt idx="21">
                  <c:v>8.8328070000000007</c:v>
                </c:pt>
                <c:pt idx="22">
                  <c:v>10.290729000000001</c:v>
                </c:pt>
                <c:pt idx="23">
                  <c:v>12.611046999999999</c:v>
                </c:pt>
                <c:pt idx="24">
                  <c:v>13.123219000000001</c:v>
                </c:pt>
                <c:pt idx="25">
                  <c:v>13.594751</c:v>
                </c:pt>
                <c:pt idx="26">
                  <c:v>14.437044999999999</c:v>
                </c:pt>
                <c:pt idx="27">
                  <c:v>16.357583999999999</c:v>
                </c:pt>
                <c:pt idx="28">
                  <c:v>14.519575</c:v>
                </c:pt>
                <c:pt idx="29">
                  <c:v>15.119558</c:v>
                </c:pt>
                <c:pt idx="30">
                  <c:v>16.540811000000001</c:v>
                </c:pt>
                <c:pt idx="31">
                  <c:v>17.508476999999999</c:v>
                </c:pt>
                <c:pt idx="32">
                  <c:v>19.353065999999998</c:v>
                </c:pt>
                <c:pt idx="33">
                  <c:v>20.808419000000001</c:v>
                </c:pt>
                <c:pt idx="34">
                  <c:v>27.094306</c:v>
                </c:pt>
                <c:pt idx="35">
                  <c:v>34.299608999999997</c:v>
                </c:pt>
                <c:pt idx="36">
                  <c:v>42.615662999999998</c:v>
                </c:pt>
                <c:pt idx="37">
                  <c:v>52.032969999999999</c:v>
                </c:pt>
                <c:pt idx="38">
                  <c:v>58.647277000000003</c:v>
                </c:pt>
                <c:pt idx="39">
                  <c:v>63.412117000000002</c:v>
                </c:pt>
                <c:pt idx="40">
                  <c:v>70.003345999999993</c:v>
                </c:pt>
                <c:pt idx="41">
                  <c:v>71.968807999999996</c:v>
                </c:pt>
                <c:pt idx="42">
                  <c:v>78.590768999999995</c:v>
                </c:pt>
                <c:pt idx="43">
                  <c:v>78.466092000000003</c:v>
                </c:pt>
                <c:pt idx="44">
                  <c:v>79.796029000000004</c:v>
                </c:pt>
                <c:pt idx="45">
                  <c:v>82.434617000000003</c:v>
                </c:pt>
                <c:pt idx="46">
                  <c:v>87.226635999999999</c:v>
                </c:pt>
                <c:pt idx="47">
                  <c:v>87.676049000000006</c:v>
                </c:pt>
                <c:pt idx="48">
                  <c:v>88.858136999999999</c:v>
                </c:pt>
                <c:pt idx="49">
                  <c:v>93.695436999999998</c:v>
                </c:pt>
                <c:pt idx="50">
                  <c:v>91.732626999999994</c:v>
                </c:pt>
                <c:pt idx="51">
                  <c:v>93.088116999999997</c:v>
                </c:pt>
                <c:pt idx="52">
                  <c:v>93.712869999999995</c:v>
                </c:pt>
                <c:pt idx="53">
                  <c:v>96.054799000000003</c:v>
                </c:pt>
                <c:pt idx="54">
                  <c:v>97.281456000000006</c:v>
                </c:pt>
                <c:pt idx="55">
                  <c:v>103.319064</c:v>
                </c:pt>
              </c:numCache>
            </c:numRef>
          </c:yVal>
          <c:smooth val="0"/>
          <c:extLst>
            <c:ext xmlns:c16="http://schemas.microsoft.com/office/drawing/2014/chart" uri="{C3380CC4-5D6E-409C-BE32-E72D297353CC}">
              <c16:uniqueId val="{00000000-C4D8-4234-888E-219CA0370C94}"/>
            </c:ext>
          </c:extLst>
        </c:ser>
        <c:dLbls>
          <c:showLegendKey val="0"/>
          <c:showVal val="0"/>
          <c:showCatName val="0"/>
          <c:showSerName val="0"/>
          <c:showPercent val="0"/>
          <c:showBubbleSize val="0"/>
        </c:dLbls>
        <c:axId val="627551624"/>
        <c:axId val="627543392"/>
      </c:scatterChart>
      <c:valAx>
        <c:axId val="627551624"/>
        <c:scaling>
          <c:logBase val="2"/>
          <c:orientation val="minMax"/>
          <c:min val="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altLang="ja-JP" sz="1600" dirty="0"/>
                  <a:t>SIZE = </a:t>
                </a:r>
                <a:r>
                  <a:rPr lang="ja-JP" altLang="en-US" sz="1600" dirty="0"/>
                  <a:t>アクセス範囲（</a:t>
                </a:r>
                <a:r>
                  <a:rPr lang="en-US" altLang="ja-JP" sz="1600" dirty="0"/>
                  <a:t>KB</a:t>
                </a:r>
                <a:r>
                  <a:rPr lang="ja-JP" altLang="en-US" sz="1600" dirty="0"/>
                  <a:t>）</a:t>
                </a:r>
              </a:p>
            </c:rich>
          </c:tx>
          <c:layout>
            <c:manualLayout>
              <c:xMode val="edge"/>
              <c:yMode val="edge"/>
              <c:x val="0.35931869762850593"/>
              <c:y val="0.90968989233452957"/>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5400000" spcFirstLastPara="1" vertOverflow="ellipsis"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627543392"/>
        <c:crosses val="autoZero"/>
        <c:crossBetween val="midCat"/>
        <c:majorUnit val="2"/>
      </c:valAx>
      <c:valAx>
        <c:axId val="627543392"/>
        <c:scaling>
          <c:logBase val="10"/>
          <c:orientation val="minMax"/>
          <c:max val="1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ja-JP" altLang="en-US" sz="1600" dirty="0"/>
                  <a:t>アクセス時間（</a:t>
                </a:r>
                <a:r>
                  <a:rPr lang="en-US" altLang="ja-JP" sz="1600"/>
                  <a:t>nano sec</a:t>
                </a:r>
                <a:r>
                  <a:rPr lang="ja-JP" altLang="en-US" sz="1600" dirty="0"/>
                  <a:t>）</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62755162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E415D75-4CAE-15A9-D899-49A856941C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日付プレースホルダー 2">
            <a:extLst>
              <a:ext uri="{FF2B5EF4-FFF2-40B4-BE49-F238E27FC236}">
                <a16:creationId xmlns:a16="http://schemas.microsoft.com/office/drawing/2014/main" id="{96B6FC8F-672D-0C9B-883F-429FE5BFF4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0D877F-F984-4AF8-9DD3-1EDD0240AB14}" type="datetimeFigureOut">
              <a:rPr kumimoji="1" lang="en-US" smtClean="0"/>
              <a:t>7/9/2024</a:t>
            </a:fld>
            <a:endParaRPr kumimoji="1" lang="en-US"/>
          </a:p>
        </p:txBody>
      </p:sp>
      <p:sp>
        <p:nvSpPr>
          <p:cNvPr id="4" name="フッター プレースホルダー 3">
            <a:extLst>
              <a:ext uri="{FF2B5EF4-FFF2-40B4-BE49-F238E27FC236}">
                <a16:creationId xmlns:a16="http://schemas.microsoft.com/office/drawing/2014/main" id="{A49831F7-A7E2-B057-CA7D-BF4A5D256B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5" name="スライド番号プレースホルダー 4">
            <a:extLst>
              <a:ext uri="{FF2B5EF4-FFF2-40B4-BE49-F238E27FC236}">
                <a16:creationId xmlns:a16="http://schemas.microsoft.com/office/drawing/2014/main" id="{C915A581-8333-6E1F-684C-607B3F07B9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CF5AA5-7A9C-4B37-BC55-3EC5404452FB}" type="slidenum">
              <a:rPr kumimoji="1" lang="en-US" smtClean="0"/>
              <a:t>‹#›</a:t>
            </a:fld>
            <a:endParaRPr kumimoji="1" lang="en-US"/>
          </a:p>
        </p:txBody>
      </p:sp>
    </p:spTree>
    <p:extLst>
      <p:ext uri="{BB962C8B-B14F-4D97-AF65-F5344CB8AC3E}">
        <p14:creationId xmlns:p14="http://schemas.microsoft.com/office/powerpoint/2010/main" val="799151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2024/7/9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7920088"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セクションタイトル">
    <p:bg>
      <p:bgPr>
        <a:solidFill>
          <a:schemeClr val="accent4"/>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2078985"/>
            <a:ext cx="7920088" cy="990011"/>
          </a:xfrm>
        </p:spPr>
        <p:txBody>
          <a:bodyPr anchor="b"/>
          <a:lstStyle>
            <a:lvl1pPr algn="ctr">
              <a:defRPr sz="3200" b="1"/>
            </a:lvl1pPr>
          </a:lstStyle>
          <a:p>
            <a:r>
              <a:rPr kumimoji="1" lang="ja-JP" altLang="en-US"/>
              <a:t>マスター タイトルの書式設定</a:t>
            </a:r>
            <a:endParaRPr kumimoji="1" lang="ja-JP" altLang="en-US" dirty="0"/>
          </a:p>
        </p:txBody>
      </p:sp>
      <p:cxnSp>
        <p:nvCxnSpPr>
          <p:cNvPr id="5" name="直線コネクタ 4">
            <a:extLst>
              <a:ext uri="{FF2B5EF4-FFF2-40B4-BE49-F238E27FC236}">
                <a16:creationId xmlns:a16="http://schemas.microsoft.com/office/drawing/2014/main" id="{4BFA6771-4A43-A7D9-54D9-CCBD4E6DE8B7}"/>
              </a:ext>
            </a:extLst>
          </p:cNvPr>
          <p:cNvCxnSpPr>
            <a:cxnSpLocks/>
          </p:cNvCxnSpPr>
          <p:nvPr userDrawn="1"/>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40970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663301245"/>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7920088"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71" r:id="rId5"/>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611956" y="2528990"/>
            <a:ext cx="7952402"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dirty="0"/>
              <a:t>  第１０回</a:t>
            </a:r>
            <a:endParaRPr lang="ja-JP" altLang="en-US" sz="3200" b="0" kern="0" dirty="0"/>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2179FF-21C9-F460-A782-BDB32569EB49}"/>
              </a:ext>
            </a:extLst>
          </p:cNvPr>
          <p:cNvSpPr>
            <a:spLocks noGrp="1"/>
          </p:cNvSpPr>
          <p:nvPr>
            <p:ph type="title"/>
          </p:nvPr>
        </p:nvSpPr>
        <p:spPr/>
        <p:txBody>
          <a:bodyPr/>
          <a:lstStyle/>
          <a:p>
            <a:r>
              <a:rPr lang="ja-JP" altLang="en-US" dirty="0"/>
              <a:t>課題 ９ </a:t>
            </a:r>
            <a:r>
              <a:rPr lang="en-US" altLang="ja-JP" dirty="0"/>
              <a:t>(3)</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3F7718B-DEE5-B6A9-9DA4-714E30095724}"/>
                  </a:ext>
                </a:extLst>
              </p:cNvPr>
              <p:cNvSpPr>
                <a:spLocks noGrp="1"/>
              </p:cNvSpPr>
              <p:nvPr>
                <p:ph sz="quarter" idx="10"/>
              </p:nvPr>
            </p:nvSpPr>
            <p:spPr/>
            <p:txBody>
              <a:bodyPr/>
              <a:lstStyle/>
              <a:p>
                <a:r>
                  <a:rPr lang="ja-JP" altLang="en-US" dirty="0">
                    <a:solidFill>
                      <a:schemeClr val="tx1">
                        <a:lumMod val="75000"/>
                        <a:lumOff val="25000"/>
                      </a:schemeClr>
                    </a:solidFill>
                    <a:latin typeface="Cambria Math" panose="02040503050406030204" pitchFamily="18" charset="0"/>
                  </a:rPr>
                  <a:t>容量が倍の際の </a:t>
                </a:r>
                <a:r>
                  <a:rPr lang="en-US" altLang="ja-JP" dirty="0">
                    <a:solidFill>
                      <a:schemeClr val="tx1">
                        <a:lumMod val="75000"/>
                        <a:lumOff val="25000"/>
                      </a:schemeClr>
                    </a:solidFill>
                    <a:latin typeface="Cambria Math" panose="02040503050406030204" pitchFamily="18" charset="0"/>
                  </a:rPr>
                  <a:t>IPC </a:t>
                </a:r>
                <a:r>
                  <a:rPr lang="ja-JP" altLang="en-US" dirty="0">
                    <a:solidFill>
                      <a:schemeClr val="tx1">
                        <a:lumMod val="75000"/>
                        <a:lumOff val="25000"/>
                      </a:schemeClr>
                    </a:solidFill>
                    <a:latin typeface="Cambria Math" panose="02040503050406030204" pitchFamily="18" charset="0"/>
                  </a:rPr>
                  <a:t>を再計算</a:t>
                </a:r>
                <a:endParaRPr lang="en-US" altLang="ja-JP" dirty="0">
                  <a:solidFill>
                    <a:schemeClr val="tx1">
                      <a:lumMod val="75000"/>
                      <a:lumOff val="25000"/>
                    </a:schemeClr>
                  </a:solidFill>
                  <a:latin typeface="Cambria Math" panose="02040503050406030204" pitchFamily="18" charset="0"/>
                </a:endParaRPr>
              </a:p>
              <a:p>
                <a:pPr lvl="1"/>
                <a14:m>
                  <m:oMath xmlns:m="http://schemas.openxmlformats.org/officeDocument/2006/math">
                    <m:f>
                      <m:fPr>
                        <m:ctrlPr>
                          <a:rPr lang="en-US" altLang="ja-JP" i="1" dirty="0" smtClean="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f>
                          <m:fPr>
                            <m:ctrlPr>
                              <a:rPr lang="en-US" altLang="ja-JP" i="1" dirty="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rPr>
                              <m:t>𝐼𝑃𝐶𝑡</m:t>
                            </m:r>
                          </m:den>
                        </m:f>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𝑃𝑖</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𝑃h</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𝐶𝑝</m:t>
                        </m:r>
                      </m:den>
                    </m:f>
                    <m:r>
                      <a:rPr lang="en-US" altLang="ja-JP" b="0" i="1" dirty="0" smtClean="0">
                        <a:solidFill>
                          <a:schemeClr val="tx1">
                            <a:lumMod val="75000"/>
                            <a:lumOff val="25000"/>
                          </a:schemeClr>
                        </a:solidFill>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b="0" i="1" dirty="0" smtClean="0">
                                <a:latin typeface="Cambria Math" panose="02040503050406030204" pitchFamily="18" charset="0"/>
                              </a:rPr>
                              <m:t>2</m:t>
                            </m:r>
                          </m:den>
                        </m:f>
                        <m:r>
                          <a:rPr lang="en-US" altLang="ja-JP" i="1" dirty="0">
                            <a:latin typeface="Cambria Math" panose="02040503050406030204" pitchFamily="18" charset="0"/>
                          </a:rPr>
                          <m:t>+</m:t>
                        </m:r>
                        <m:r>
                          <a:rPr lang="en-US" altLang="ja-JP" b="0" i="1" dirty="0" smtClean="0">
                            <a:latin typeface="Cambria Math" panose="02040503050406030204" pitchFamily="18" charset="0"/>
                          </a:rPr>
                          <m:t>0.15</m:t>
                        </m:r>
                        <m:r>
                          <a:rPr lang="en-US" altLang="ja-JP" i="1" dirty="0">
                            <a:latin typeface="Cambria Math" panose="02040503050406030204" pitchFamily="18" charset="0"/>
                          </a:rPr>
                          <m:t>×</m:t>
                        </m:r>
                        <m:r>
                          <a:rPr lang="en-US" altLang="ja-JP" b="0" i="1" dirty="0" smtClean="0">
                            <a:latin typeface="Cambria Math" panose="02040503050406030204" pitchFamily="18" charset="0"/>
                          </a:rPr>
                          <m:t>0.01</m:t>
                        </m:r>
                        <m:r>
                          <a:rPr lang="en-US" altLang="ja-JP" i="1" dirty="0">
                            <a:latin typeface="Cambria Math" panose="02040503050406030204" pitchFamily="18" charset="0"/>
                          </a:rPr>
                          <m:t>×</m:t>
                        </m:r>
                        <m:r>
                          <a:rPr lang="en-US" altLang="ja-JP" b="0" i="1" dirty="0" smtClean="0">
                            <a:latin typeface="Cambria Math" panose="02040503050406030204" pitchFamily="18" charset="0"/>
                          </a:rPr>
                          <m:t>100×0.8</m:t>
                        </m:r>
                      </m:den>
                    </m:f>
                    <m:r>
                      <a:rPr lang="en-US" altLang="ja-JP" b="0" i="1" dirty="0" smtClean="0">
                        <a:latin typeface="Cambria Math" panose="02040503050406030204" pitchFamily="18" charset="0"/>
                        <a:ea typeface="Cambria Math" panose="02040503050406030204" pitchFamily="18" charset="0"/>
                      </a:rPr>
                      <m:t>≈1.61</m:t>
                    </m:r>
                  </m:oMath>
                </a14:m>
                <a:endParaRPr lang="en-US" altLang="ja-JP" b="0" dirty="0">
                  <a:ea typeface="Cambria Math" panose="02040503050406030204" pitchFamily="18" charset="0"/>
                </a:endParaRPr>
              </a:p>
              <a:p>
                <a:r>
                  <a:rPr lang="ja-JP" altLang="en-US" dirty="0">
                    <a:solidFill>
                      <a:schemeClr val="tx1">
                        <a:lumMod val="75000"/>
                        <a:lumOff val="25000"/>
                      </a:schemeClr>
                    </a:solidFill>
                    <a:latin typeface="Cambria Math" panose="02040503050406030204" pitchFamily="18" charset="0"/>
                  </a:rPr>
                  <a:t>性能：</a:t>
                </a:r>
                <a:endParaRPr lang="en-US" altLang="ja-JP" dirty="0">
                  <a:solidFill>
                    <a:schemeClr val="tx1">
                      <a:lumMod val="75000"/>
                      <a:lumOff val="25000"/>
                    </a:schemeClr>
                  </a:solidFill>
                  <a:latin typeface="Cambria Math" panose="02040503050406030204" pitchFamily="18" charset="0"/>
                </a:endParaRPr>
              </a:p>
              <a:p>
                <a:pPr lvl="1"/>
                <a:r>
                  <a:rPr lang="ja-JP" altLang="en-US" dirty="0">
                    <a:solidFill>
                      <a:schemeClr val="tx1">
                        <a:lumMod val="75000"/>
                        <a:lumOff val="25000"/>
                      </a:schemeClr>
                    </a:solidFill>
                    <a:latin typeface="Cambria Math" panose="02040503050406030204" pitchFamily="18" charset="0"/>
                  </a:rPr>
                  <a:t>もともと：</a:t>
                </a:r>
                <a14:m>
                  <m:oMath xmlns:m="http://schemas.openxmlformats.org/officeDocument/2006/math">
                    <m:r>
                      <a:rPr lang="en-US" altLang="ja-JP" b="0" i="1" dirty="0" smtClean="0">
                        <a:latin typeface="Cambria Math" panose="02040503050406030204" pitchFamily="18" charset="0"/>
                        <a:ea typeface="Cambria Math" panose="02040503050406030204" pitchFamily="18" charset="0"/>
                      </a:rPr>
                      <m:t>1.25×1=1.25</m:t>
                    </m:r>
                  </m:oMath>
                </a14:m>
                <a:endParaRPr lang="en-US" altLang="ja-JP" dirty="0">
                  <a:solidFill>
                    <a:schemeClr val="tx1">
                      <a:lumMod val="75000"/>
                      <a:lumOff val="25000"/>
                    </a:schemeClr>
                  </a:solidFill>
                  <a:latin typeface="Cambria Math" panose="02040503050406030204" pitchFamily="18" charset="0"/>
                </a:endParaRPr>
              </a:p>
              <a:p>
                <a:pPr lvl="1"/>
                <a:r>
                  <a:rPr lang="en-US" altLang="ja-JP" dirty="0">
                    <a:solidFill>
                      <a:schemeClr val="tx1">
                        <a:lumMod val="75000"/>
                        <a:lumOff val="25000"/>
                      </a:schemeClr>
                    </a:solidFill>
                    <a:latin typeface="Cambria Math" panose="02040503050406030204" pitchFamily="18" charset="0"/>
                  </a:rPr>
                  <a:t>L1</a:t>
                </a:r>
                <a:r>
                  <a:rPr lang="ja-JP" altLang="en-US" dirty="0">
                    <a:solidFill>
                      <a:schemeClr val="tx1">
                        <a:lumMod val="75000"/>
                        <a:lumOff val="25000"/>
                      </a:schemeClr>
                    </a:solidFill>
                    <a:latin typeface="Cambria Math" panose="02040503050406030204" pitchFamily="18" charset="0"/>
                  </a:rPr>
                  <a:t>容量倍：</a:t>
                </a:r>
                <a14:m>
                  <m:oMath xmlns:m="http://schemas.openxmlformats.org/officeDocument/2006/math">
                    <m:r>
                      <a:rPr lang="en-US" altLang="ja-JP" i="1" dirty="0" smtClean="0">
                        <a:solidFill>
                          <a:schemeClr val="tx1">
                            <a:lumMod val="75000"/>
                            <a:lumOff val="25000"/>
                          </a:schemeClr>
                        </a:solidFill>
                        <a:latin typeface="Cambria Math" panose="02040503050406030204" pitchFamily="18" charset="0"/>
                      </a:rPr>
                      <m:t>1.6</m:t>
                    </m:r>
                    <m:r>
                      <a:rPr lang="en-US" altLang="ja-JP" b="0" i="1" dirty="0" smtClean="0">
                        <a:solidFill>
                          <a:schemeClr val="tx1">
                            <a:lumMod val="75000"/>
                            <a:lumOff val="25000"/>
                          </a:schemeClr>
                        </a:solidFill>
                        <a:latin typeface="Cambria Math" panose="02040503050406030204" pitchFamily="18" charset="0"/>
                      </a:rPr>
                      <m:t>1</m:t>
                    </m:r>
                    <m:r>
                      <a:rPr lang="en-US" altLang="ja-JP" i="1" dirty="0" smtClean="0">
                        <a:solidFill>
                          <a:schemeClr val="tx1">
                            <a:lumMod val="75000"/>
                            <a:lumOff val="25000"/>
                          </a:schemeClr>
                        </a:solidFill>
                        <a:latin typeface="Cambria Math" panose="02040503050406030204" pitchFamily="18" charset="0"/>
                      </a:rPr>
                      <m:t>×0.8</m:t>
                    </m:r>
                    <m:r>
                      <a:rPr lang="en-US" altLang="ja-JP" i="1" dirty="0">
                        <a:latin typeface="Cambria Math" panose="02040503050406030204" pitchFamily="18" charset="0"/>
                        <a:ea typeface="Cambria Math" panose="02040503050406030204" pitchFamily="18" charset="0"/>
                      </a:rPr>
                      <m:t>≈</m:t>
                    </m:r>
                    <m:r>
                      <a:rPr lang="en-US" altLang="ja-JP" b="0" i="1" dirty="0" smtClean="0">
                        <a:solidFill>
                          <a:schemeClr val="tx1">
                            <a:lumMod val="75000"/>
                            <a:lumOff val="25000"/>
                          </a:schemeClr>
                        </a:solidFill>
                        <a:latin typeface="Cambria Math" panose="02040503050406030204" pitchFamily="18" charset="0"/>
                      </a:rPr>
                      <m:t>1.28</m:t>
                    </m:r>
                  </m:oMath>
                </a14:m>
                <a:endParaRPr lang="en-US" altLang="ja-JP" b="0" dirty="0">
                  <a:solidFill>
                    <a:schemeClr val="tx1">
                      <a:lumMod val="75000"/>
                      <a:lumOff val="25000"/>
                    </a:schemeClr>
                  </a:solidFill>
                  <a:latin typeface="Cambria Math" panose="02040503050406030204" pitchFamily="18" charset="0"/>
                </a:endParaRPr>
              </a:p>
              <a:p>
                <a:pPr lvl="1"/>
                <a:r>
                  <a:rPr lang="en-US" altLang="ja-JP" dirty="0">
                    <a:solidFill>
                      <a:schemeClr val="tx1">
                        <a:lumMod val="75000"/>
                        <a:lumOff val="25000"/>
                      </a:schemeClr>
                    </a:solidFill>
                    <a:latin typeface="Cambria Math" panose="02040503050406030204" pitchFamily="18" charset="0"/>
                  </a:rPr>
                  <a:t>L2</a:t>
                </a:r>
                <a:r>
                  <a:rPr lang="ja-JP" altLang="en-US" dirty="0">
                    <a:solidFill>
                      <a:schemeClr val="tx1">
                        <a:lumMod val="75000"/>
                        <a:lumOff val="25000"/>
                      </a:schemeClr>
                    </a:solidFill>
                    <a:latin typeface="Cambria Math" panose="02040503050406030204" pitchFamily="18" charset="0"/>
                  </a:rPr>
                  <a:t>追加：</a:t>
                </a:r>
                <a14:m>
                  <m:oMath xmlns:m="http://schemas.openxmlformats.org/officeDocument/2006/math">
                    <m:r>
                      <a:rPr lang="en-US" altLang="ja-JP" b="0" i="1" dirty="0" smtClean="0">
                        <a:latin typeface="Cambria Math" panose="02040503050406030204" pitchFamily="18" charset="0"/>
                        <a:ea typeface="Cambria Math" panose="02040503050406030204" pitchFamily="18" charset="0"/>
                      </a:rPr>
                      <m:t>1.71</m:t>
                    </m:r>
                    <m:r>
                      <a:rPr lang="en-US" altLang="ja-JP" i="1" dirty="0">
                        <a:latin typeface="Cambria Math" panose="02040503050406030204" pitchFamily="18" charset="0"/>
                      </a:rPr>
                      <m:t>×</m:t>
                    </m:r>
                    <m:r>
                      <a:rPr lang="en-US" altLang="ja-JP" b="0" i="1" dirty="0" smtClean="0">
                        <a:latin typeface="Cambria Math" panose="02040503050406030204" pitchFamily="18" charset="0"/>
                      </a:rPr>
                      <m:t>1</m:t>
                    </m:r>
                    <m:r>
                      <a:rPr lang="en-US" altLang="ja-JP" i="1" dirty="0">
                        <a:latin typeface="Cambria Math" panose="02040503050406030204" pitchFamily="18" charset="0"/>
                        <a:ea typeface="Cambria Math" panose="02040503050406030204" pitchFamily="18" charset="0"/>
                      </a:rPr>
                      <m:t>≈</m:t>
                    </m:r>
                    <m:r>
                      <a:rPr lang="en-US" altLang="ja-JP" i="1" dirty="0">
                        <a:latin typeface="Cambria Math" panose="02040503050406030204" pitchFamily="18" charset="0"/>
                      </a:rPr>
                      <m:t>1.</m:t>
                    </m:r>
                    <m:r>
                      <a:rPr lang="en-US" altLang="ja-JP" b="0" i="1" dirty="0" smtClean="0">
                        <a:latin typeface="Cambria Math" panose="02040503050406030204" pitchFamily="18" charset="0"/>
                      </a:rPr>
                      <m:t>71</m:t>
                    </m:r>
                  </m:oMath>
                </a14:m>
                <a:endParaRPr lang="en-US" altLang="ja-JP" dirty="0">
                  <a:solidFill>
                    <a:schemeClr val="tx1">
                      <a:lumMod val="75000"/>
                      <a:lumOff val="25000"/>
                    </a:schemeClr>
                  </a:solidFill>
                  <a:latin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83F7718B-DEE5-B6A9-9DA4-714E30095724}"/>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8082023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11</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キャッシュの詳細</a:t>
            </a:r>
            <a:endParaRPr kumimoji="1" lang="en-US" dirty="0"/>
          </a:p>
        </p:txBody>
      </p:sp>
    </p:spTree>
    <p:extLst>
      <p:ext uri="{BB962C8B-B14F-4D97-AF65-F5344CB8AC3E}">
        <p14:creationId xmlns:p14="http://schemas.microsoft.com/office/powerpoint/2010/main" val="2201310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b="1" dirty="0"/>
              <a:t>キャッシュの構成方法</a:t>
            </a:r>
            <a:endParaRPr lang="en-US" altLang="ja-JP" b="1" dirty="0"/>
          </a:p>
          <a:p>
            <a:pPr marL="457200" indent="-457200">
              <a:buFont typeface="+mj-lt"/>
              <a:buAutoNum type="arabicPeriod"/>
            </a:pPr>
            <a:r>
              <a:rPr lang="ja-JP" altLang="en-US" dirty="0"/>
              <a:t>行列積での動作例</a:t>
            </a:r>
            <a:endParaRPr lang="en-US" altLang="ja-JP" dirty="0"/>
          </a:p>
        </p:txBody>
      </p:sp>
    </p:spTree>
    <p:extLst>
      <p:ext uri="{BB962C8B-B14F-4D97-AF65-F5344CB8AC3E}">
        <p14:creationId xmlns:p14="http://schemas.microsoft.com/office/powerpoint/2010/main" val="20365566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13</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キャッシュの構成方法</a:t>
            </a:r>
            <a:endParaRPr kumimoji="1" lang="en-US" dirty="0"/>
          </a:p>
        </p:txBody>
      </p:sp>
    </p:spTree>
    <p:extLst>
      <p:ext uri="{BB962C8B-B14F-4D97-AF65-F5344CB8AC3E}">
        <p14:creationId xmlns:p14="http://schemas.microsoft.com/office/powerpoint/2010/main" val="3988846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キャッシュの構成方法</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３つの方式：</a:t>
            </a:r>
            <a:endParaRPr kumimoji="1" lang="en-US" altLang="ja-JP" dirty="0"/>
          </a:p>
          <a:p>
            <a:pPr marL="817200" lvl="1" indent="-457200">
              <a:buFont typeface="+mj-lt"/>
              <a:buAutoNum type="arabicPeriod"/>
            </a:pPr>
            <a:r>
              <a:rPr kumimoji="1" lang="ja-JP" altLang="en-US" dirty="0"/>
              <a:t>基本的な構造（フルアソシアティブ方式）</a:t>
            </a:r>
            <a:endParaRPr kumimoji="1" lang="en-US" altLang="ja-JP" dirty="0"/>
          </a:p>
          <a:p>
            <a:pPr marL="817200" lvl="1" indent="-457200">
              <a:buFont typeface="+mj-lt"/>
              <a:buAutoNum type="arabicPeriod"/>
            </a:pPr>
            <a:r>
              <a:rPr kumimoji="1" lang="ja-JP" altLang="en-US" dirty="0"/>
              <a:t>ダイレクトマップ方式</a:t>
            </a:r>
            <a:endParaRPr kumimoji="1" lang="en-US" altLang="ja-JP" dirty="0"/>
          </a:p>
          <a:p>
            <a:pPr marL="817200" lvl="1" indent="-457200">
              <a:buFont typeface="+mj-lt"/>
              <a:buAutoNum type="arabicPeriod"/>
            </a:pPr>
            <a:r>
              <a:rPr kumimoji="1" lang="ja-JP" altLang="en-US" dirty="0"/>
              <a:t>セット・アソシアティブ方式</a:t>
            </a:r>
            <a:endParaRPr kumimoji="1" lang="en-US" altLang="ja-JP" dirty="0"/>
          </a:p>
          <a:p>
            <a:pPr marL="457200" indent="-457200">
              <a:buFont typeface="+mj-lt"/>
              <a:buAutoNum type="arabicPeriod"/>
            </a:pPr>
            <a:r>
              <a:rPr kumimoji="1" lang="ja-JP" altLang="en-US" dirty="0"/>
              <a:t>ライン単位での管理</a:t>
            </a:r>
            <a:endParaRPr kumimoji="1" lang="en-US" altLang="ja-JP" dirty="0"/>
          </a:p>
          <a:p>
            <a:pPr marL="457200" indent="-457200">
              <a:buFont typeface="+mj-lt"/>
              <a:buAutoNum type="arabicPeriod"/>
            </a:pPr>
            <a:r>
              <a:rPr kumimoji="1" lang="ja-JP" altLang="en-US" dirty="0"/>
              <a:t>アドレスとキャッシュ構造の具体的な対応関係</a:t>
            </a:r>
          </a:p>
        </p:txBody>
      </p:sp>
    </p:spTree>
    <p:extLst>
      <p:ext uri="{BB962C8B-B14F-4D97-AF65-F5344CB8AC3E}">
        <p14:creationId xmlns:p14="http://schemas.microsoft.com/office/powerpoint/2010/main" val="39089097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A27123-4330-2388-97AA-BA91534A463C}"/>
              </a:ext>
            </a:extLst>
          </p:cNvPr>
          <p:cNvSpPr>
            <a:spLocks noGrp="1"/>
          </p:cNvSpPr>
          <p:nvPr>
            <p:ph type="title"/>
          </p:nvPr>
        </p:nvSpPr>
        <p:spPr/>
        <p:txBody>
          <a:bodyPr/>
          <a:lstStyle/>
          <a:p>
            <a:r>
              <a:rPr kumimoji="1" lang="ja-JP" altLang="en-US" dirty="0"/>
              <a:t>キャッシュの作り方の方針</a:t>
            </a:r>
            <a:endParaRPr kumimoji="1" lang="en-US" dirty="0"/>
          </a:p>
        </p:txBody>
      </p:sp>
      <p:sp>
        <p:nvSpPr>
          <p:cNvPr id="3" name="コンテンツ プレースホルダー 2">
            <a:extLst>
              <a:ext uri="{FF2B5EF4-FFF2-40B4-BE49-F238E27FC236}">
                <a16:creationId xmlns:a16="http://schemas.microsoft.com/office/drawing/2014/main" id="{FFD74984-2077-E815-461B-BA58D298E3B4}"/>
              </a:ext>
            </a:extLst>
          </p:cNvPr>
          <p:cNvSpPr>
            <a:spLocks noGrp="1"/>
          </p:cNvSpPr>
          <p:nvPr>
            <p:ph sz="quarter" idx="10"/>
          </p:nvPr>
        </p:nvSpPr>
        <p:spPr>
          <a:xfrm>
            <a:off x="611956" y="1088974"/>
            <a:ext cx="8100090" cy="5220058"/>
          </a:xfrm>
        </p:spPr>
        <p:txBody>
          <a:bodyPr/>
          <a:lstStyle/>
          <a:p>
            <a:r>
              <a:rPr kumimoji="1" lang="ja-JP" altLang="en-US" dirty="0"/>
              <a:t>キャッシュ：</a:t>
            </a:r>
            <a:endParaRPr kumimoji="1" lang="en-US" altLang="ja-JP" dirty="0"/>
          </a:p>
          <a:p>
            <a:pPr lvl="1"/>
            <a:r>
              <a:rPr kumimoji="1" lang="ja-JP" altLang="en-US" dirty="0"/>
              <a:t>小容量で高速なメモリ</a:t>
            </a:r>
            <a:endParaRPr kumimoji="1" lang="en-US" altLang="ja-JP" dirty="0"/>
          </a:p>
          <a:p>
            <a:pPr lvl="1"/>
            <a:r>
              <a:rPr kumimoji="1" lang="ja-JP" altLang="en-US" dirty="0"/>
              <a:t>メイン・メモリの一部をコピーして保持</a:t>
            </a:r>
            <a:endParaRPr kumimoji="1" lang="en-US" altLang="ja-JP" dirty="0"/>
          </a:p>
          <a:p>
            <a:pPr lvl="2"/>
            <a:r>
              <a:rPr kumimoji="1" lang="ja-JP" altLang="en-US" dirty="0"/>
              <a:t>こっちを略してメモリということも</a:t>
            </a:r>
            <a:endParaRPr kumimoji="1" lang="en-US" altLang="ja-JP" dirty="0"/>
          </a:p>
          <a:p>
            <a:r>
              <a:rPr kumimoji="1" lang="ja-JP" altLang="en-US" dirty="0"/>
              <a:t>目的のデータがコピーされているかどうかを確認したい</a:t>
            </a:r>
            <a:endParaRPr kumimoji="1" lang="en-US" altLang="ja-JP" dirty="0"/>
          </a:p>
          <a:p>
            <a:pPr lvl="1"/>
            <a:r>
              <a:rPr kumimoji="1" lang="ja-JP" altLang="en-US" dirty="0"/>
              <a:t>コピー時に，どこのデータをコピーしたかの情報も一緒に記録</a:t>
            </a:r>
            <a:endParaRPr kumimoji="1" lang="en-US" altLang="ja-JP" dirty="0"/>
          </a:p>
          <a:p>
            <a:pPr lvl="2"/>
            <a:r>
              <a:rPr kumimoji="1" lang="ja-JP" altLang="en-US" dirty="0"/>
              <a:t>つまり，コピー元のアドレスもキャッシュに記録する</a:t>
            </a:r>
            <a:endParaRPr kumimoji="1" lang="en-US" altLang="ja-JP" dirty="0"/>
          </a:p>
          <a:p>
            <a:pPr lvl="1"/>
            <a:r>
              <a:rPr kumimoji="1" lang="ja-JP" altLang="en-US" dirty="0"/>
              <a:t>キャッシュの読み書き時は，記録されているアドレスとの突き合わせをして確認する</a:t>
            </a:r>
            <a:endParaRPr kumimoji="1" lang="en-US" altLang="ja-JP" dirty="0"/>
          </a:p>
        </p:txBody>
      </p:sp>
    </p:spTree>
    <p:extLst>
      <p:ext uri="{BB962C8B-B14F-4D97-AF65-F5344CB8AC3E}">
        <p14:creationId xmlns:p14="http://schemas.microsoft.com/office/powerpoint/2010/main" val="22403569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キャッシュの基本的な構造</a:t>
            </a:r>
            <a:br>
              <a:rPr kumimoji="1" lang="en-US" altLang="ja-JP" dirty="0"/>
            </a:br>
            <a:r>
              <a:rPr kumimoji="1" lang="ja-JP" altLang="en-US" sz="1600" dirty="0"/>
              <a:t>アドレスやデータは </a:t>
            </a:r>
            <a:r>
              <a:rPr kumimoji="1" lang="en-US" altLang="ja-JP" sz="1600" dirty="0"/>
              <a:t>16 </a:t>
            </a:r>
            <a:r>
              <a:rPr kumimoji="1" lang="ja-JP" altLang="en-US" sz="1600" dirty="0"/>
              <a:t>進数</a:t>
            </a:r>
            <a:endParaRPr kumimoji="1" lang="ja-JP" altLang="en-US" dirty="0"/>
          </a:p>
        </p:txBody>
      </p:sp>
      <p:sp>
        <p:nvSpPr>
          <p:cNvPr id="3" name="テキスト プレースホルダー 2"/>
          <p:cNvSpPr>
            <a:spLocks noGrp="1"/>
          </p:cNvSpPr>
          <p:nvPr>
            <p:ph type="body" sz="quarter" idx="10"/>
          </p:nvPr>
        </p:nvSpPr>
        <p:spPr>
          <a:xfrm>
            <a:off x="2591978" y="2978995"/>
            <a:ext cx="6300070" cy="3329730"/>
          </a:xfrm>
        </p:spPr>
        <p:txBody>
          <a:bodyPr/>
          <a:lstStyle/>
          <a:p>
            <a:r>
              <a:rPr kumimoji="1" lang="ja-JP" altLang="en-US" sz="1800" dirty="0"/>
              <a:t>キャッシュの</a:t>
            </a:r>
            <a:r>
              <a:rPr kumimoji="1" lang="ja-JP" altLang="en-US" sz="1800" b="1" dirty="0">
                <a:solidFill>
                  <a:schemeClr val="accent6"/>
                </a:solidFill>
              </a:rPr>
              <a:t>エントリ</a:t>
            </a:r>
            <a:r>
              <a:rPr kumimoji="1" lang="ja-JP" altLang="en-US" sz="1800" dirty="0"/>
              <a:t>の内容</a:t>
            </a:r>
            <a:endParaRPr kumimoji="1" lang="en-US" altLang="ja-JP" sz="1800" dirty="0"/>
          </a:p>
          <a:p>
            <a:pPr lvl="1"/>
            <a:r>
              <a:rPr kumimoji="1" lang="ja-JP" altLang="en-US" sz="1800" dirty="0"/>
              <a:t>タグ：　コピーしてきたデータが，メモリの</a:t>
            </a:r>
            <a:br>
              <a:rPr kumimoji="1" lang="en-US" altLang="ja-JP" sz="1800" dirty="0"/>
            </a:br>
            <a:r>
              <a:rPr kumimoji="1" lang="ja-JP" altLang="en-US" sz="1800" dirty="0"/>
              <a:t>　　　　どこのアドレスにあったかを表す</a:t>
            </a:r>
            <a:br>
              <a:rPr kumimoji="1" lang="en-US" altLang="ja-JP" sz="1800" dirty="0"/>
            </a:br>
            <a:r>
              <a:rPr kumimoji="1" lang="en-US" altLang="ja-JP" sz="1800" dirty="0"/>
              <a:t>	</a:t>
            </a:r>
            <a:r>
              <a:rPr kumimoji="1" lang="ja-JP" altLang="en-US" sz="1800" dirty="0"/>
              <a:t>　（後で詳しく話すように本当は</a:t>
            </a:r>
            <a:br>
              <a:rPr kumimoji="1" lang="en-US" altLang="ja-JP" sz="1800" dirty="0"/>
            </a:br>
            <a:r>
              <a:rPr kumimoji="1" lang="ja-JP" altLang="en-US" sz="1800" dirty="0"/>
              <a:t>　　　　　アドレスの一部が入る）</a:t>
            </a:r>
            <a:endParaRPr kumimoji="1" lang="en-US" altLang="ja-JP" sz="1800" dirty="0"/>
          </a:p>
          <a:p>
            <a:pPr lvl="1"/>
            <a:r>
              <a:rPr kumimoji="1" lang="ja-JP" altLang="en-US" sz="1800" dirty="0"/>
              <a:t>データ：その内容</a:t>
            </a:r>
            <a:endParaRPr kumimoji="1" lang="en-US" altLang="ja-JP" sz="1800" dirty="0"/>
          </a:p>
          <a:p>
            <a:r>
              <a:rPr kumimoji="1" lang="ja-JP" altLang="en-US" sz="1800" dirty="0"/>
              <a:t>コピー時に元のアドレスと一緒に格納する</a:t>
            </a:r>
            <a:endParaRPr kumimoji="1" lang="en-US" altLang="ja-JP" sz="1800" dirty="0"/>
          </a:p>
          <a:p>
            <a:pPr lvl="1"/>
            <a:r>
              <a:rPr lang="ja-JP" altLang="en-US" sz="1800" dirty="0"/>
              <a:t>上記の例：</a:t>
            </a:r>
            <a:br>
              <a:rPr lang="en-US" altLang="ja-JP" sz="1800" dirty="0"/>
            </a:br>
            <a:r>
              <a:rPr lang="en-US" altLang="ja-JP" sz="1800" dirty="0"/>
              <a:t>0002 </a:t>
            </a:r>
            <a:r>
              <a:rPr lang="ja-JP" altLang="en-US" sz="1800" dirty="0"/>
              <a:t>にあった </a:t>
            </a:r>
            <a:r>
              <a:rPr lang="en-US" altLang="ja-JP" sz="1800" dirty="0"/>
              <a:t>12 </a:t>
            </a:r>
            <a:r>
              <a:rPr lang="ja-JP" altLang="en-US" sz="1800" dirty="0"/>
              <a:t>と，</a:t>
            </a:r>
            <a:r>
              <a:rPr lang="en-US" altLang="ja-JP" sz="1800" dirty="0"/>
              <a:t>8001 </a:t>
            </a:r>
            <a:r>
              <a:rPr lang="ja-JP" altLang="en-US" sz="1800" dirty="0"/>
              <a:t>にあった </a:t>
            </a:r>
            <a:r>
              <a:rPr lang="en-US" altLang="ja-JP" sz="1800"/>
              <a:t>55 </a:t>
            </a:r>
            <a:r>
              <a:rPr lang="ja-JP" altLang="en-US" sz="1800" dirty="0"/>
              <a:t>を保持</a:t>
            </a:r>
            <a:endParaRPr kumimoji="1" lang="ja-JP" altLang="en-US" sz="1800" dirty="0"/>
          </a:p>
        </p:txBody>
      </p:sp>
      <p:sp>
        <p:nvSpPr>
          <p:cNvPr id="4" name="正方形/長方形 3"/>
          <p:cNvSpPr/>
          <p:nvPr/>
        </p:nvSpPr>
        <p:spPr bwMode="auto">
          <a:xfrm>
            <a:off x="1331964" y="1448978"/>
            <a:ext cx="720008" cy="432004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1331964" y="1448978"/>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84</a:t>
            </a: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1331964" y="1808982"/>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err="1">
                <a:solidFill>
                  <a:schemeClr val="tx1">
                    <a:lumMod val="75000"/>
                    <a:lumOff val="25000"/>
                  </a:schemeClr>
                </a:solidFill>
                <a:latin typeface="+mn-ea"/>
              </a:rPr>
              <a:t>ff</a:t>
            </a:r>
            <a:endParaRPr kumimoji="1" lang="ja-JP" altLang="en-US" sz="1600" dirty="0">
              <a:solidFill>
                <a:schemeClr val="tx1">
                  <a:lumMod val="75000"/>
                  <a:lumOff val="25000"/>
                </a:schemeClr>
              </a:solidFill>
              <a:latin typeface="+mn-ea"/>
            </a:endParaRPr>
          </a:p>
        </p:txBody>
      </p:sp>
      <p:sp>
        <p:nvSpPr>
          <p:cNvPr id="7" name="正方形/長方形 6"/>
          <p:cNvSpPr/>
          <p:nvPr/>
        </p:nvSpPr>
        <p:spPr bwMode="auto">
          <a:xfrm>
            <a:off x="1331964" y="2168986"/>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12</a:t>
            </a:r>
            <a:endParaRPr kumimoji="1" lang="ja-JP" altLang="en-US" sz="1600" dirty="0">
              <a:solidFill>
                <a:schemeClr val="accent6"/>
              </a:solidFill>
              <a:latin typeface="+mn-ea"/>
            </a:endParaRPr>
          </a:p>
        </p:txBody>
      </p:sp>
      <p:sp>
        <p:nvSpPr>
          <p:cNvPr id="8" name="正方形/長方形 7"/>
          <p:cNvSpPr/>
          <p:nvPr/>
        </p:nvSpPr>
        <p:spPr bwMode="auto">
          <a:xfrm rot="5400000">
            <a:off x="1331964" y="2708993"/>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611956"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0000</a:t>
            </a:r>
            <a:endParaRPr kumimoji="1" lang="ja-JP" altLang="en-US" sz="1600" dirty="0">
              <a:solidFill>
                <a:schemeClr val="tx1">
                  <a:lumMod val="75000"/>
                  <a:lumOff val="25000"/>
                </a:schemeClr>
              </a:solidFill>
              <a:latin typeface="+mn-ea"/>
            </a:endParaRPr>
          </a:p>
        </p:txBody>
      </p:sp>
      <p:sp>
        <p:nvSpPr>
          <p:cNvPr id="10" name="正方形/長方形 9"/>
          <p:cNvSpPr/>
          <p:nvPr/>
        </p:nvSpPr>
        <p:spPr bwMode="auto">
          <a:xfrm>
            <a:off x="611956" y="180898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0001</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611956"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0002</a:t>
            </a:r>
            <a:endParaRPr kumimoji="1" lang="ja-JP" altLang="en-US" sz="1600" dirty="0">
              <a:solidFill>
                <a:schemeClr val="accent6"/>
              </a:solidFill>
              <a:latin typeface="+mn-ea"/>
            </a:endParaRPr>
          </a:p>
        </p:txBody>
      </p:sp>
      <p:sp>
        <p:nvSpPr>
          <p:cNvPr id="12" name="正方形/長方形 11"/>
          <p:cNvSpPr/>
          <p:nvPr/>
        </p:nvSpPr>
        <p:spPr bwMode="auto">
          <a:xfrm rot="5400000">
            <a:off x="701957" y="2708992"/>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611956" y="1088974"/>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14" name="正方形/長方形 13"/>
          <p:cNvSpPr/>
          <p:nvPr/>
        </p:nvSpPr>
        <p:spPr bwMode="auto">
          <a:xfrm>
            <a:off x="1421965" y="1088974"/>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a:t>
            </a:r>
          </a:p>
        </p:txBody>
      </p:sp>
      <p:sp>
        <p:nvSpPr>
          <p:cNvPr id="15" name="正方形/長方形 14"/>
          <p:cNvSpPr/>
          <p:nvPr/>
        </p:nvSpPr>
        <p:spPr bwMode="auto">
          <a:xfrm>
            <a:off x="1331964" y="3969006"/>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16" name="正方形/長方形 15"/>
          <p:cNvSpPr/>
          <p:nvPr/>
        </p:nvSpPr>
        <p:spPr bwMode="auto">
          <a:xfrm>
            <a:off x="1331964" y="4329010"/>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55</a:t>
            </a:r>
            <a:endParaRPr kumimoji="1" lang="ja-JP" altLang="en-US" sz="1600" dirty="0">
              <a:solidFill>
                <a:schemeClr val="accent6"/>
              </a:solidFill>
              <a:latin typeface="+mn-ea"/>
            </a:endParaRPr>
          </a:p>
        </p:txBody>
      </p:sp>
      <p:sp>
        <p:nvSpPr>
          <p:cNvPr id="17" name="正方形/長方形 16"/>
          <p:cNvSpPr/>
          <p:nvPr/>
        </p:nvSpPr>
        <p:spPr bwMode="auto">
          <a:xfrm>
            <a:off x="701957" y="3969006"/>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701957" y="4329010"/>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8001</a:t>
            </a:r>
            <a:endParaRPr kumimoji="1" lang="ja-JP" altLang="en-US" sz="1600" dirty="0">
              <a:solidFill>
                <a:schemeClr val="accent6"/>
              </a:solidFill>
              <a:latin typeface="+mn-ea"/>
            </a:endParaRPr>
          </a:p>
        </p:txBody>
      </p:sp>
      <p:sp>
        <p:nvSpPr>
          <p:cNvPr id="19" name="正方形/長方形 18"/>
          <p:cNvSpPr/>
          <p:nvPr/>
        </p:nvSpPr>
        <p:spPr bwMode="auto">
          <a:xfrm>
            <a:off x="3491988" y="1448978"/>
            <a:ext cx="1440016"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0" name="正方形/長方形 19"/>
          <p:cNvSpPr/>
          <p:nvPr/>
        </p:nvSpPr>
        <p:spPr bwMode="auto">
          <a:xfrm>
            <a:off x="3491988" y="1448978"/>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0002</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3491988" y="1808982"/>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8001</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4211996" y="1448978"/>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23" name="正方形/長方形 22"/>
          <p:cNvSpPr/>
          <p:nvPr/>
        </p:nvSpPr>
        <p:spPr bwMode="auto">
          <a:xfrm>
            <a:off x="4211996" y="1808982"/>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3491989"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タグ</a:t>
            </a:r>
          </a:p>
        </p:txBody>
      </p:sp>
      <p:sp>
        <p:nvSpPr>
          <p:cNvPr id="25" name="正方形/長方形 24"/>
          <p:cNvSpPr/>
          <p:nvPr/>
        </p:nvSpPr>
        <p:spPr bwMode="auto">
          <a:xfrm>
            <a:off x="4211996"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データ</a:t>
            </a:r>
          </a:p>
        </p:txBody>
      </p:sp>
      <p:sp>
        <p:nvSpPr>
          <p:cNvPr id="26" name="正方形/長方形 25"/>
          <p:cNvSpPr/>
          <p:nvPr/>
        </p:nvSpPr>
        <p:spPr bwMode="auto">
          <a:xfrm>
            <a:off x="3851992"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容量が２エントリのキャッシュ</a:t>
            </a:r>
          </a:p>
        </p:txBody>
      </p:sp>
      <p:cxnSp>
        <p:nvCxnSpPr>
          <p:cNvPr id="28" name="曲線コネクタ 27"/>
          <p:cNvCxnSpPr>
            <a:stCxn id="7" idx="3"/>
            <a:endCxn id="20" idx="1"/>
          </p:cNvCxnSpPr>
          <p:nvPr/>
        </p:nvCxnSpPr>
        <p:spPr bwMode="auto">
          <a:xfrm flipV="1">
            <a:off x="2051972" y="1628980"/>
            <a:ext cx="1440016" cy="720008"/>
          </a:xfrm>
          <a:prstGeom prst="curvedConnector3">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30" name="曲線コネクタ 29"/>
          <p:cNvCxnSpPr>
            <a:stCxn id="16" idx="3"/>
            <a:endCxn id="21" idx="1"/>
          </p:cNvCxnSpPr>
          <p:nvPr/>
        </p:nvCxnSpPr>
        <p:spPr bwMode="auto">
          <a:xfrm flipV="1">
            <a:off x="2051972" y="1988984"/>
            <a:ext cx="1440016" cy="2520028"/>
          </a:xfrm>
          <a:prstGeom prst="curvedConnector3">
            <a:avLst>
              <a:gd name="adj1" fmla="val 50000"/>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sp>
        <p:nvSpPr>
          <p:cNvPr id="34" name="正方形/長方形 33"/>
          <p:cNvSpPr/>
          <p:nvPr/>
        </p:nvSpPr>
        <p:spPr bwMode="auto">
          <a:xfrm>
            <a:off x="1331964" y="594902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メモリ</a:t>
            </a:r>
          </a:p>
        </p:txBody>
      </p:sp>
      <p:sp>
        <p:nvSpPr>
          <p:cNvPr id="27" name="四角形: 角を丸くする 26">
            <a:extLst>
              <a:ext uri="{FF2B5EF4-FFF2-40B4-BE49-F238E27FC236}">
                <a16:creationId xmlns:a16="http://schemas.microsoft.com/office/drawing/2014/main" id="{0B0760F5-804D-F074-DCFD-8ED748C31383}"/>
              </a:ext>
            </a:extLst>
          </p:cNvPr>
          <p:cNvSpPr/>
          <p:nvPr/>
        </p:nvSpPr>
        <p:spPr bwMode="auto">
          <a:xfrm>
            <a:off x="3401987" y="1358977"/>
            <a:ext cx="1620018" cy="540006"/>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9" name="正方形/長方形 28">
            <a:extLst>
              <a:ext uri="{FF2B5EF4-FFF2-40B4-BE49-F238E27FC236}">
                <a16:creationId xmlns:a16="http://schemas.microsoft.com/office/drawing/2014/main" id="{B9EBEA55-F0BF-091C-1755-9BFF90660EFC}"/>
              </a:ext>
            </a:extLst>
          </p:cNvPr>
          <p:cNvSpPr/>
          <p:nvPr/>
        </p:nvSpPr>
        <p:spPr bwMode="auto">
          <a:xfrm>
            <a:off x="5112006"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b="1" dirty="0">
                <a:solidFill>
                  <a:schemeClr val="accent6"/>
                </a:solidFill>
                <a:latin typeface="+mn-ea"/>
              </a:rPr>
              <a:t>エントリ</a:t>
            </a:r>
          </a:p>
        </p:txBody>
      </p:sp>
    </p:spTree>
    <p:extLst>
      <p:ext uri="{BB962C8B-B14F-4D97-AF65-F5344CB8AC3E}">
        <p14:creationId xmlns:p14="http://schemas.microsoft.com/office/powerpoint/2010/main" val="2546618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読み出し時の動作</a:t>
            </a:r>
            <a:br>
              <a:rPr kumimoji="1" lang="en-US" altLang="ja-JP" dirty="0"/>
            </a:br>
            <a:r>
              <a:rPr kumimoji="1" lang="ja-JP" altLang="en-US" sz="1600" dirty="0"/>
              <a:t>アドレスやデータは </a:t>
            </a:r>
            <a:r>
              <a:rPr kumimoji="1" lang="en-US" altLang="ja-JP" sz="1600" dirty="0"/>
              <a:t>16 </a:t>
            </a:r>
            <a:r>
              <a:rPr kumimoji="1" lang="ja-JP" altLang="en-US" sz="1600" dirty="0"/>
              <a:t>進数</a:t>
            </a:r>
            <a:endParaRPr kumimoji="1" lang="ja-JP" altLang="en-US" dirty="0"/>
          </a:p>
        </p:txBody>
      </p:sp>
      <p:sp>
        <p:nvSpPr>
          <p:cNvPr id="3" name="テキスト プレースホルダー 2"/>
          <p:cNvSpPr>
            <a:spLocks noGrp="1"/>
          </p:cNvSpPr>
          <p:nvPr>
            <p:ph type="body" sz="quarter" idx="10"/>
          </p:nvPr>
        </p:nvSpPr>
        <p:spPr>
          <a:xfrm>
            <a:off x="2591978" y="2978995"/>
            <a:ext cx="6300070" cy="3329730"/>
          </a:xfrm>
        </p:spPr>
        <p:txBody>
          <a:bodyPr/>
          <a:lstStyle/>
          <a:p>
            <a:pPr marL="457200" indent="-457200">
              <a:buFont typeface="+mj-lt"/>
              <a:buAutoNum type="arabicPeriod"/>
            </a:pPr>
            <a:r>
              <a:rPr kumimoji="1" lang="ja-JP" altLang="en-US" sz="1800" dirty="0"/>
              <a:t>まず</a:t>
            </a:r>
            <a:r>
              <a:rPr lang="ja-JP" altLang="en-US" sz="1800" dirty="0"/>
              <a:t>全ての</a:t>
            </a:r>
            <a:r>
              <a:rPr kumimoji="1" lang="ja-JP" altLang="en-US" sz="1800" dirty="0"/>
              <a:t>タグを読み出す（この場合２つ）</a:t>
            </a:r>
            <a:endParaRPr kumimoji="1" lang="en-US" altLang="ja-JP" sz="1800" dirty="0"/>
          </a:p>
          <a:p>
            <a:pPr marL="457200" indent="-457200">
              <a:buFont typeface="+mj-lt"/>
              <a:buAutoNum type="arabicPeriod"/>
            </a:pPr>
            <a:r>
              <a:rPr kumimoji="1" lang="ja-JP" altLang="en-US" sz="1800" dirty="0"/>
              <a:t>アドレスと一致するタグがあるかをチェック</a:t>
            </a:r>
            <a:endParaRPr kumimoji="1" lang="en-US" altLang="ja-JP" sz="1800" dirty="0"/>
          </a:p>
          <a:p>
            <a:pPr marL="817200" lvl="1" indent="-457200">
              <a:buFont typeface="+mj-lt"/>
              <a:buAutoNum type="arabicPeriod"/>
            </a:pPr>
            <a:r>
              <a:rPr lang="ja-JP" altLang="en-US" sz="1800" dirty="0"/>
              <a:t>ヒット：</a:t>
            </a:r>
            <a:r>
              <a:rPr kumimoji="1" lang="ja-JP" altLang="en-US" sz="1800" dirty="0"/>
              <a:t>もしあれば，そこのデータを読む</a:t>
            </a:r>
            <a:endParaRPr kumimoji="1" lang="en-US" altLang="ja-JP" sz="1800" dirty="0"/>
          </a:p>
          <a:p>
            <a:pPr marL="817200" lvl="1" indent="-457200">
              <a:buFont typeface="+mj-lt"/>
              <a:buAutoNum type="arabicPeriod"/>
            </a:pPr>
            <a:r>
              <a:rPr kumimoji="1" lang="ja-JP" altLang="en-US" sz="1800" dirty="0"/>
              <a:t>ミス：　なければ，メモリにアクセス</a:t>
            </a:r>
            <a:endParaRPr kumimoji="1" lang="en-US" altLang="ja-JP" sz="1800" dirty="0"/>
          </a:p>
          <a:p>
            <a:r>
              <a:rPr kumimoji="1" lang="ja-JP" altLang="en-US" sz="1800" dirty="0"/>
              <a:t>たとえば </a:t>
            </a:r>
            <a:r>
              <a:rPr kumimoji="1" lang="en-US" altLang="ja-JP" sz="1800" dirty="0"/>
              <a:t>CPU </a:t>
            </a:r>
            <a:r>
              <a:rPr kumimoji="1" lang="ja-JP" altLang="en-US" sz="1800" dirty="0"/>
              <a:t>がアドレス </a:t>
            </a:r>
            <a:r>
              <a:rPr kumimoji="1" lang="en-US" altLang="ja-JP" sz="1800" dirty="0"/>
              <a:t>8001 </a:t>
            </a:r>
            <a:r>
              <a:rPr kumimoji="1" lang="ja-JP" altLang="en-US" sz="1800" dirty="0"/>
              <a:t>を読むと，</a:t>
            </a:r>
            <a:br>
              <a:rPr kumimoji="1" lang="en-US" altLang="ja-JP" sz="1800" dirty="0"/>
            </a:br>
            <a:r>
              <a:rPr kumimoji="1" lang="ja-JP" altLang="en-US" sz="1800" dirty="0"/>
              <a:t>タグに </a:t>
            </a:r>
            <a:r>
              <a:rPr kumimoji="1" lang="en-US" altLang="ja-JP" sz="1800" dirty="0"/>
              <a:t>8001 </a:t>
            </a:r>
            <a:r>
              <a:rPr kumimoji="1" lang="ja-JP" altLang="en-US" sz="1800" dirty="0"/>
              <a:t>があるのでヒット</a:t>
            </a:r>
            <a:endParaRPr kumimoji="1" lang="en-US" altLang="ja-JP" sz="1800" dirty="0"/>
          </a:p>
        </p:txBody>
      </p:sp>
      <p:sp>
        <p:nvSpPr>
          <p:cNvPr id="4" name="正方形/長方形 3"/>
          <p:cNvSpPr/>
          <p:nvPr/>
        </p:nvSpPr>
        <p:spPr bwMode="auto">
          <a:xfrm>
            <a:off x="1331964" y="1448978"/>
            <a:ext cx="720008" cy="432004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1331964" y="1448978"/>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84</a:t>
            </a: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1331964" y="1808982"/>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err="1">
                <a:solidFill>
                  <a:schemeClr val="tx1">
                    <a:lumMod val="75000"/>
                    <a:lumOff val="25000"/>
                  </a:schemeClr>
                </a:solidFill>
                <a:latin typeface="+mn-ea"/>
              </a:rPr>
              <a:t>ff</a:t>
            </a:r>
            <a:endParaRPr kumimoji="1" lang="ja-JP" altLang="en-US" sz="1600" dirty="0">
              <a:solidFill>
                <a:schemeClr val="tx1">
                  <a:lumMod val="75000"/>
                  <a:lumOff val="25000"/>
                </a:schemeClr>
              </a:solidFill>
              <a:latin typeface="+mn-ea"/>
            </a:endParaRPr>
          </a:p>
        </p:txBody>
      </p:sp>
      <p:sp>
        <p:nvSpPr>
          <p:cNvPr id="7" name="正方形/長方形 6"/>
          <p:cNvSpPr/>
          <p:nvPr/>
        </p:nvSpPr>
        <p:spPr bwMode="auto">
          <a:xfrm>
            <a:off x="1331964" y="2168986"/>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12</a:t>
            </a:r>
            <a:endParaRPr kumimoji="1" lang="ja-JP" altLang="en-US" sz="1600" dirty="0">
              <a:solidFill>
                <a:schemeClr val="accent6"/>
              </a:solidFill>
              <a:latin typeface="+mn-ea"/>
            </a:endParaRPr>
          </a:p>
        </p:txBody>
      </p:sp>
      <p:sp>
        <p:nvSpPr>
          <p:cNvPr id="8" name="正方形/長方形 7"/>
          <p:cNvSpPr/>
          <p:nvPr/>
        </p:nvSpPr>
        <p:spPr bwMode="auto">
          <a:xfrm rot="5400000">
            <a:off x="1331964" y="2708993"/>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611956"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0000</a:t>
            </a:r>
            <a:endParaRPr kumimoji="1" lang="ja-JP" altLang="en-US" sz="1600" dirty="0">
              <a:solidFill>
                <a:schemeClr val="tx1">
                  <a:lumMod val="75000"/>
                  <a:lumOff val="25000"/>
                </a:schemeClr>
              </a:solidFill>
              <a:latin typeface="+mn-ea"/>
            </a:endParaRPr>
          </a:p>
        </p:txBody>
      </p:sp>
      <p:sp>
        <p:nvSpPr>
          <p:cNvPr id="10" name="正方形/長方形 9"/>
          <p:cNvSpPr/>
          <p:nvPr/>
        </p:nvSpPr>
        <p:spPr bwMode="auto">
          <a:xfrm>
            <a:off x="611956" y="180898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0001</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611956"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0002</a:t>
            </a:r>
            <a:endParaRPr kumimoji="1" lang="ja-JP" altLang="en-US" sz="1600" dirty="0">
              <a:solidFill>
                <a:schemeClr val="accent6"/>
              </a:solidFill>
              <a:latin typeface="+mn-ea"/>
            </a:endParaRPr>
          </a:p>
        </p:txBody>
      </p:sp>
      <p:sp>
        <p:nvSpPr>
          <p:cNvPr id="12" name="正方形/長方形 11"/>
          <p:cNvSpPr/>
          <p:nvPr/>
        </p:nvSpPr>
        <p:spPr bwMode="auto">
          <a:xfrm rot="5400000">
            <a:off x="701957" y="2708992"/>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611956" y="1088974"/>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14" name="正方形/長方形 13"/>
          <p:cNvSpPr/>
          <p:nvPr/>
        </p:nvSpPr>
        <p:spPr bwMode="auto">
          <a:xfrm>
            <a:off x="1421965" y="1088974"/>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a:t>
            </a:r>
          </a:p>
        </p:txBody>
      </p:sp>
      <p:sp>
        <p:nvSpPr>
          <p:cNvPr id="15" name="正方形/長方形 14"/>
          <p:cNvSpPr/>
          <p:nvPr/>
        </p:nvSpPr>
        <p:spPr bwMode="auto">
          <a:xfrm>
            <a:off x="1331964" y="3969006"/>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16" name="正方形/長方形 15"/>
          <p:cNvSpPr/>
          <p:nvPr/>
        </p:nvSpPr>
        <p:spPr bwMode="auto">
          <a:xfrm>
            <a:off x="1331964" y="4329010"/>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55</a:t>
            </a:r>
            <a:endParaRPr kumimoji="1" lang="ja-JP" altLang="en-US" sz="1600" dirty="0">
              <a:solidFill>
                <a:schemeClr val="accent6"/>
              </a:solidFill>
              <a:latin typeface="+mn-ea"/>
            </a:endParaRPr>
          </a:p>
        </p:txBody>
      </p:sp>
      <p:sp>
        <p:nvSpPr>
          <p:cNvPr id="17" name="正方形/長方形 16"/>
          <p:cNvSpPr/>
          <p:nvPr/>
        </p:nvSpPr>
        <p:spPr bwMode="auto">
          <a:xfrm>
            <a:off x="701957" y="3969006"/>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701957" y="4329010"/>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8001</a:t>
            </a:r>
            <a:endParaRPr kumimoji="1" lang="ja-JP" altLang="en-US" sz="1600" dirty="0">
              <a:solidFill>
                <a:schemeClr val="accent6"/>
              </a:solidFill>
              <a:latin typeface="+mn-ea"/>
            </a:endParaRPr>
          </a:p>
        </p:txBody>
      </p:sp>
      <p:sp>
        <p:nvSpPr>
          <p:cNvPr id="19" name="正方形/長方形 18"/>
          <p:cNvSpPr/>
          <p:nvPr/>
        </p:nvSpPr>
        <p:spPr bwMode="auto">
          <a:xfrm>
            <a:off x="3491988" y="1448978"/>
            <a:ext cx="1440016"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0" name="正方形/長方形 19"/>
          <p:cNvSpPr/>
          <p:nvPr/>
        </p:nvSpPr>
        <p:spPr bwMode="auto">
          <a:xfrm>
            <a:off x="3491988" y="1448978"/>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0002</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3491988" y="1808982"/>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8001</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4211996" y="1448978"/>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23" name="正方形/長方形 22"/>
          <p:cNvSpPr/>
          <p:nvPr/>
        </p:nvSpPr>
        <p:spPr bwMode="auto">
          <a:xfrm>
            <a:off x="4211996" y="1808982"/>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3491989"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タグ</a:t>
            </a:r>
          </a:p>
        </p:txBody>
      </p:sp>
      <p:sp>
        <p:nvSpPr>
          <p:cNvPr id="25" name="正方形/長方形 24"/>
          <p:cNvSpPr/>
          <p:nvPr/>
        </p:nvSpPr>
        <p:spPr bwMode="auto">
          <a:xfrm>
            <a:off x="4211996"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データ</a:t>
            </a:r>
          </a:p>
        </p:txBody>
      </p:sp>
      <p:sp>
        <p:nvSpPr>
          <p:cNvPr id="26" name="正方形/長方形 25"/>
          <p:cNvSpPr/>
          <p:nvPr/>
        </p:nvSpPr>
        <p:spPr bwMode="auto">
          <a:xfrm>
            <a:off x="3851992"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容量２のキャッシュ</a:t>
            </a:r>
          </a:p>
        </p:txBody>
      </p:sp>
      <p:sp>
        <p:nvSpPr>
          <p:cNvPr id="34" name="正方形/長方形 33"/>
          <p:cNvSpPr/>
          <p:nvPr/>
        </p:nvSpPr>
        <p:spPr bwMode="auto">
          <a:xfrm>
            <a:off x="1331964" y="576902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Tree>
    <p:extLst>
      <p:ext uri="{BB962C8B-B14F-4D97-AF65-F5344CB8AC3E}">
        <p14:creationId xmlns:p14="http://schemas.microsoft.com/office/powerpoint/2010/main" val="39392858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フルアソシアティブ方式とそ</a:t>
            </a:r>
            <a:r>
              <a:rPr kumimoji="1" lang="ja-JP" altLang="en-US" dirty="0"/>
              <a:t>の問題</a:t>
            </a:r>
          </a:p>
        </p:txBody>
      </p:sp>
      <p:sp>
        <p:nvSpPr>
          <p:cNvPr id="3" name="テキスト プレースホルダー 2"/>
          <p:cNvSpPr>
            <a:spLocks noGrp="1"/>
          </p:cNvSpPr>
          <p:nvPr>
            <p:ph type="body" sz="quarter" idx="10"/>
          </p:nvPr>
        </p:nvSpPr>
        <p:spPr>
          <a:xfrm>
            <a:off x="431954" y="3249305"/>
            <a:ext cx="8100090" cy="3239729"/>
          </a:xfrm>
        </p:spPr>
        <p:txBody>
          <a:bodyPr/>
          <a:lstStyle/>
          <a:p>
            <a:r>
              <a:rPr lang="ja-JP" altLang="en-US" dirty="0"/>
              <a:t>先ほどの方式を</a:t>
            </a:r>
            <a:r>
              <a:rPr lang="ja-JP" altLang="en-US" dirty="0">
                <a:solidFill>
                  <a:schemeClr val="accent6"/>
                </a:solidFill>
              </a:rPr>
              <a:t>フルアソシアティブ</a:t>
            </a:r>
            <a:r>
              <a:rPr lang="ja-JP" altLang="en-US" dirty="0"/>
              <a:t>方式と呼ぶ</a:t>
            </a:r>
            <a:endParaRPr lang="en-US" altLang="ja-JP" dirty="0"/>
          </a:p>
          <a:p>
            <a:pPr lvl="1"/>
            <a:r>
              <a:rPr kumimoji="1" lang="ja-JP" altLang="en-US" dirty="0"/>
              <a:t>キャッシュ内の全てのタグをチェックする方式</a:t>
            </a:r>
            <a:endParaRPr kumimoji="1" lang="en-US" altLang="ja-JP" dirty="0"/>
          </a:p>
          <a:p>
            <a:r>
              <a:rPr kumimoji="1" lang="ja-JP" altLang="en-US" dirty="0"/>
              <a:t>問題：</a:t>
            </a:r>
            <a:endParaRPr kumimoji="1" lang="en-US" altLang="ja-JP" dirty="0"/>
          </a:p>
          <a:p>
            <a:pPr lvl="1"/>
            <a:r>
              <a:rPr kumimoji="1" lang="ja-JP" altLang="en-US" dirty="0"/>
              <a:t>格納データ数を増やすと，比例して比較するタグの数が増える</a:t>
            </a:r>
            <a:endParaRPr kumimoji="1" lang="en-US" altLang="ja-JP" dirty="0"/>
          </a:p>
          <a:p>
            <a:pPr lvl="1"/>
            <a:r>
              <a:rPr kumimoji="1" lang="ja-JP" altLang="en-US" dirty="0"/>
              <a:t>比較のための回路は複雑で遅いし，電気もバカ食いする</a:t>
            </a:r>
            <a:endParaRPr kumimoji="1" lang="en-US" altLang="ja-JP" dirty="0"/>
          </a:p>
        </p:txBody>
      </p:sp>
      <p:sp>
        <p:nvSpPr>
          <p:cNvPr id="4" name="正方形/長方形 3"/>
          <p:cNvSpPr/>
          <p:nvPr/>
        </p:nvSpPr>
        <p:spPr bwMode="auto">
          <a:xfrm>
            <a:off x="2411976" y="1448978"/>
            <a:ext cx="1440016"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2411976" y="1448978"/>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0002</a:t>
            </a: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411976" y="1808982"/>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7" name="正方形/長方形 6"/>
          <p:cNvSpPr/>
          <p:nvPr/>
        </p:nvSpPr>
        <p:spPr bwMode="auto">
          <a:xfrm>
            <a:off x="3131984" y="1448978"/>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131984" y="1808982"/>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2411977"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タグ</a:t>
            </a:r>
          </a:p>
        </p:txBody>
      </p:sp>
      <p:sp>
        <p:nvSpPr>
          <p:cNvPr id="10" name="正方形/長方形 9"/>
          <p:cNvSpPr/>
          <p:nvPr/>
        </p:nvSpPr>
        <p:spPr bwMode="auto">
          <a:xfrm>
            <a:off x="3131984"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データ</a:t>
            </a:r>
          </a:p>
        </p:txBody>
      </p:sp>
      <p:sp>
        <p:nvSpPr>
          <p:cNvPr id="11" name="正方形/長方形 10"/>
          <p:cNvSpPr/>
          <p:nvPr/>
        </p:nvSpPr>
        <p:spPr bwMode="auto">
          <a:xfrm>
            <a:off x="2771980"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容量２のキャッシュ</a:t>
            </a:r>
            <a:br>
              <a:rPr kumimoji="1" lang="en-US" altLang="ja-JP" sz="1600" dirty="0">
                <a:solidFill>
                  <a:schemeClr val="tx1">
                    <a:lumMod val="75000"/>
                    <a:lumOff val="25000"/>
                  </a:schemeClr>
                </a:solidFill>
                <a:latin typeface="+mn-ea"/>
              </a:rPr>
            </a:br>
            <a:r>
              <a:rPr kumimoji="1" lang="ja-JP" altLang="en-US" sz="1600" dirty="0">
                <a:solidFill>
                  <a:schemeClr val="tx1">
                    <a:lumMod val="75000"/>
                    <a:lumOff val="25000"/>
                  </a:schemeClr>
                </a:solidFill>
                <a:latin typeface="+mn-ea"/>
              </a:rPr>
              <a:t>２つのタグをチェック</a:t>
            </a:r>
          </a:p>
        </p:txBody>
      </p:sp>
      <p:sp>
        <p:nvSpPr>
          <p:cNvPr id="12" name="正方形/長方形 11"/>
          <p:cNvSpPr/>
          <p:nvPr/>
        </p:nvSpPr>
        <p:spPr bwMode="auto">
          <a:xfrm>
            <a:off x="5292008" y="1448978"/>
            <a:ext cx="1440016"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92008" y="1448978"/>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0002</a:t>
            </a:r>
            <a:endParaRPr kumimoji="1" lang="ja-JP" altLang="en-US" sz="1600" dirty="0">
              <a:solidFill>
                <a:schemeClr val="tx1">
                  <a:lumMod val="75000"/>
                  <a:lumOff val="25000"/>
                </a:schemeClr>
              </a:solidFill>
              <a:latin typeface="+mn-ea"/>
            </a:endParaRPr>
          </a:p>
        </p:txBody>
      </p:sp>
      <p:sp>
        <p:nvSpPr>
          <p:cNvPr id="14" name="正方形/長方形 13"/>
          <p:cNvSpPr/>
          <p:nvPr/>
        </p:nvSpPr>
        <p:spPr bwMode="auto">
          <a:xfrm>
            <a:off x="5292008" y="1808982"/>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5" name="正方形/長方形 14"/>
          <p:cNvSpPr/>
          <p:nvPr/>
        </p:nvSpPr>
        <p:spPr bwMode="auto">
          <a:xfrm>
            <a:off x="6012016" y="1448978"/>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6" name="正方形/長方形 15"/>
          <p:cNvSpPr/>
          <p:nvPr/>
        </p:nvSpPr>
        <p:spPr bwMode="auto">
          <a:xfrm>
            <a:off x="6012016" y="1808982"/>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5292009"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タグ</a:t>
            </a:r>
          </a:p>
        </p:txBody>
      </p:sp>
      <p:sp>
        <p:nvSpPr>
          <p:cNvPr id="18" name="正方形/長方形 17"/>
          <p:cNvSpPr/>
          <p:nvPr/>
        </p:nvSpPr>
        <p:spPr bwMode="auto">
          <a:xfrm>
            <a:off x="6012016"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データ</a:t>
            </a:r>
          </a:p>
        </p:txBody>
      </p:sp>
      <p:sp>
        <p:nvSpPr>
          <p:cNvPr id="19" name="正方形/長方形 18"/>
          <p:cNvSpPr/>
          <p:nvPr/>
        </p:nvSpPr>
        <p:spPr bwMode="auto">
          <a:xfrm>
            <a:off x="5652012" y="306899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容量</a:t>
            </a:r>
            <a:r>
              <a:rPr kumimoji="1" lang="en-US" altLang="ja-JP" sz="1600" dirty="0">
                <a:solidFill>
                  <a:schemeClr val="tx1">
                    <a:lumMod val="75000"/>
                    <a:lumOff val="25000"/>
                  </a:schemeClr>
                </a:solidFill>
                <a:latin typeface="+mn-ea"/>
              </a:rPr>
              <a:t>4</a:t>
            </a:r>
            <a:r>
              <a:rPr kumimoji="1" lang="ja-JP" altLang="en-US" sz="1600" dirty="0">
                <a:solidFill>
                  <a:schemeClr val="tx1">
                    <a:lumMod val="75000"/>
                    <a:lumOff val="25000"/>
                  </a:schemeClr>
                </a:solidFill>
                <a:latin typeface="+mn-ea"/>
              </a:rPr>
              <a:t>のキャッシュ</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４つのタグをチェック</a:t>
            </a:r>
          </a:p>
        </p:txBody>
      </p:sp>
      <p:sp>
        <p:nvSpPr>
          <p:cNvPr id="21" name="正方形/長方形 20"/>
          <p:cNvSpPr/>
          <p:nvPr/>
        </p:nvSpPr>
        <p:spPr bwMode="auto">
          <a:xfrm>
            <a:off x="5292008" y="2168986"/>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0102</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5292008" y="2528990"/>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5511</a:t>
            </a:r>
            <a:endParaRPr kumimoji="1" lang="ja-JP" altLang="en-US" sz="1600" dirty="0">
              <a:solidFill>
                <a:schemeClr val="tx1">
                  <a:lumMod val="75000"/>
                  <a:lumOff val="25000"/>
                </a:schemeClr>
              </a:solidFill>
              <a:latin typeface="+mn-ea"/>
            </a:endParaRPr>
          </a:p>
        </p:txBody>
      </p:sp>
      <p:sp>
        <p:nvSpPr>
          <p:cNvPr id="23" name="正方形/長方形 22"/>
          <p:cNvSpPr/>
          <p:nvPr/>
        </p:nvSpPr>
        <p:spPr bwMode="auto">
          <a:xfrm>
            <a:off x="6012016" y="2168986"/>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6012016" y="2528990"/>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25443700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ダイレクトマップ方式</a:t>
            </a:r>
            <a:br>
              <a:rPr kumimoji="1" lang="en-US" altLang="ja-JP" dirty="0"/>
            </a:br>
            <a:r>
              <a:rPr kumimoji="1" lang="ja-JP" altLang="en-US" sz="1600" dirty="0"/>
              <a:t>アドレスやデータは </a:t>
            </a:r>
            <a:r>
              <a:rPr kumimoji="1" lang="en-US" altLang="ja-JP" sz="1600" dirty="0"/>
              <a:t>16 </a:t>
            </a:r>
            <a:r>
              <a:rPr kumimoji="1" lang="ja-JP" altLang="en-US" sz="1600" dirty="0"/>
              <a:t>進数</a:t>
            </a:r>
            <a:endParaRPr kumimoji="1" lang="ja-JP" altLang="en-US" dirty="0"/>
          </a:p>
        </p:txBody>
      </p:sp>
      <p:sp>
        <p:nvSpPr>
          <p:cNvPr id="3" name="テキスト プレースホルダー 2"/>
          <p:cNvSpPr>
            <a:spLocks noGrp="1"/>
          </p:cNvSpPr>
          <p:nvPr>
            <p:ph type="body" sz="quarter" idx="10"/>
          </p:nvPr>
        </p:nvSpPr>
        <p:spPr>
          <a:xfrm>
            <a:off x="431954" y="3519001"/>
            <a:ext cx="8460094" cy="2699723"/>
          </a:xfrm>
        </p:spPr>
        <p:txBody>
          <a:bodyPr/>
          <a:lstStyle/>
          <a:p>
            <a:r>
              <a:rPr kumimoji="1" lang="ja-JP" altLang="en-US" sz="1800" dirty="0"/>
              <a:t>全てのエントリではなく，アドレス毎に特定の１つのエントリのみを使う</a:t>
            </a:r>
            <a:endParaRPr kumimoji="1" lang="en-US" altLang="ja-JP" sz="1800" dirty="0"/>
          </a:p>
          <a:p>
            <a:pPr lvl="1"/>
            <a:r>
              <a:rPr kumimoji="1" lang="ja-JP" altLang="en-US" sz="1800" dirty="0"/>
              <a:t>比較が１つのみでよくなる</a:t>
            </a:r>
            <a:endParaRPr kumimoji="1" lang="en-US" altLang="ja-JP" sz="1800" dirty="0"/>
          </a:p>
          <a:p>
            <a:r>
              <a:rPr kumimoji="1" lang="ja-JP" altLang="en-US" sz="1800" dirty="0"/>
              <a:t>「アドレス </a:t>
            </a:r>
            <a:r>
              <a:rPr kumimoji="1" lang="en-US" altLang="ja-JP" sz="1800" dirty="0"/>
              <a:t>mod </a:t>
            </a:r>
            <a:r>
              <a:rPr kumimoji="1" lang="ja-JP" altLang="en-US" sz="1800" dirty="0"/>
              <a:t>サイズ」の番号のエントリにアクセス</a:t>
            </a:r>
            <a:br>
              <a:rPr kumimoji="1" lang="en-US" altLang="ja-JP" sz="1800" dirty="0"/>
            </a:br>
            <a:r>
              <a:rPr kumimoji="1" lang="ja-JP" altLang="en-US" sz="1800" dirty="0"/>
              <a:t>（</a:t>
            </a:r>
            <a:r>
              <a:rPr kumimoji="1" lang="en-US" altLang="ja-JP" sz="1800" dirty="0"/>
              <a:t>mod </a:t>
            </a:r>
            <a:r>
              <a:rPr kumimoji="1" lang="ja-JP" altLang="en-US" sz="1800" dirty="0"/>
              <a:t>は剰余，数字は</a:t>
            </a:r>
            <a:r>
              <a:rPr kumimoji="1" lang="en-US" altLang="ja-JP" sz="1800" dirty="0"/>
              <a:t>16</a:t>
            </a:r>
            <a:r>
              <a:rPr kumimoji="1" lang="ja-JP" altLang="en-US" sz="1800" dirty="0"/>
              <a:t>進数表記）</a:t>
            </a:r>
            <a:endParaRPr kumimoji="1" lang="en-US" altLang="ja-JP" sz="1800" dirty="0"/>
          </a:p>
          <a:p>
            <a:pPr lvl="1"/>
            <a:r>
              <a:rPr lang="ja-JP" altLang="en-US" sz="1800" dirty="0"/>
              <a:t>アドレス </a:t>
            </a:r>
            <a:r>
              <a:rPr lang="en-US" altLang="ja-JP" sz="1800" dirty="0"/>
              <a:t>8000</a:t>
            </a:r>
            <a:r>
              <a:rPr lang="ja-JP" altLang="en-US" sz="1800" dirty="0"/>
              <a:t>：</a:t>
            </a:r>
            <a:r>
              <a:rPr lang="en-US" altLang="ja-JP" sz="1800" dirty="0"/>
              <a:t>8000 mod 4 = 0 </a:t>
            </a:r>
            <a:r>
              <a:rPr lang="ja-JP" altLang="en-US" sz="1800" dirty="0"/>
              <a:t>番エントリにアクセス</a:t>
            </a:r>
            <a:endParaRPr lang="en-US" altLang="ja-JP" sz="1800" dirty="0"/>
          </a:p>
          <a:p>
            <a:pPr lvl="1"/>
            <a:r>
              <a:rPr kumimoji="1" lang="ja-JP" altLang="en-US" sz="1800" dirty="0"/>
              <a:t>アドレス </a:t>
            </a:r>
            <a:r>
              <a:rPr kumimoji="1" lang="en-US" altLang="ja-JP" sz="1800" dirty="0"/>
              <a:t>5513</a:t>
            </a:r>
            <a:r>
              <a:rPr kumimoji="1" lang="ja-JP" altLang="en-US" sz="1800" dirty="0"/>
              <a:t>：</a:t>
            </a:r>
            <a:r>
              <a:rPr kumimoji="1" lang="en-US" altLang="ja-JP" sz="1800" dirty="0"/>
              <a:t>5513 mod 4 = 3</a:t>
            </a:r>
            <a:r>
              <a:rPr lang="en-US" altLang="ja-JP" sz="1800" dirty="0"/>
              <a:t> </a:t>
            </a:r>
            <a:r>
              <a:rPr lang="ja-JP" altLang="en-US" sz="1800" dirty="0"/>
              <a:t>番エントリにアクセス</a:t>
            </a:r>
            <a:endParaRPr lang="en-US" altLang="ja-JP" sz="1800" dirty="0"/>
          </a:p>
        </p:txBody>
      </p:sp>
      <p:sp>
        <p:nvSpPr>
          <p:cNvPr id="13" name="正方形/長方形 12"/>
          <p:cNvSpPr/>
          <p:nvPr/>
        </p:nvSpPr>
        <p:spPr bwMode="auto">
          <a:xfrm>
            <a:off x="3851993"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4572000"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20" name="正方形/長方形 19"/>
          <p:cNvSpPr/>
          <p:nvPr/>
        </p:nvSpPr>
        <p:spPr bwMode="auto">
          <a:xfrm>
            <a:off x="3851992" y="1448978"/>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3851992" y="144897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22" name="正方形/長方形 21"/>
          <p:cNvSpPr/>
          <p:nvPr/>
        </p:nvSpPr>
        <p:spPr bwMode="auto">
          <a:xfrm>
            <a:off x="3851992" y="1808982"/>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23" name="正方形/長方形 22"/>
          <p:cNvSpPr/>
          <p:nvPr/>
        </p:nvSpPr>
        <p:spPr bwMode="auto">
          <a:xfrm>
            <a:off x="4572000" y="144897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4572000" y="180898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3851992" y="216898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26" name="正方形/長方形 25"/>
          <p:cNvSpPr/>
          <p:nvPr/>
        </p:nvSpPr>
        <p:spPr bwMode="auto">
          <a:xfrm>
            <a:off x="3851992" y="252899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550</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27" name="正方形/長方形 26"/>
          <p:cNvSpPr/>
          <p:nvPr/>
        </p:nvSpPr>
        <p:spPr bwMode="auto">
          <a:xfrm>
            <a:off x="4572000" y="216898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4572000" y="252899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3491988" y="144897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30" name="正方形/長方形 29"/>
          <p:cNvSpPr/>
          <p:nvPr/>
        </p:nvSpPr>
        <p:spPr bwMode="auto">
          <a:xfrm>
            <a:off x="3491988" y="180898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31" name="正方形/長方形 30"/>
          <p:cNvSpPr/>
          <p:nvPr/>
        </p:nvSpPr>
        <p:spPr bwMode="auto">
          <a:xfrm>
            <a:off x="3491988" y="216898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32" name="正方形/長方形 31"/>
          <p:cNvSpPr/>
          <p:nvPr/>
        </p:nvSpPr>
        <p:spPr bwMode="auto">
          <a:xfrm>
            <a:off x="3491988" y="252899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33" name="二等辺三角形 32"/>
          <p:cNvSpPr/>
          <p:nvPr/>
        </p:nvSpPr>
        <p:spPr bwMode="auto">
          <a:xfrm rot="16200000">
            <a:off x="2636979" y="2033984"/>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6217674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2</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課題の解説</a:t>
            </a:r>
            <a:endParaRPr kumimoji="1" lang="en-US" dirty="0"/>
          </a:p>
        </p:txBody>
      </p:sp>
    </p:spTree>
    <p:extLst>
      <p:ext uri="{BB962C8B-B14F-4D97-AF65-F5344CB8AC3E}">
        <p14:creationId xmlns:p14="http://schemas.microsoft.com/office/powerpoint/2010/main" val="1487463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ダイレクトマップ方式</a:t>
            </a:r>
            <a:br>
              <a:rPr kumimoji="1" lang="en-US" altLang="ja-JP" dirty="0"/>
            </a:br>
            <a:r>
              <a:rPr kumimoji="1" lang="ja-JP" altLang="en-US" sz="1600" dirty="0"/>
              <a:t>アドレスやデータは </a:t>
            </a:r>
            <a:r>
              <a:rPr kumimoji="1" lang="en-US" altLang="ja-JP" sz="1600" dirty="0"/>
              <a:t>16 </a:t>
            </a:r>
            <a:r>
              <a:rPr kumimoji="1" lang="ja-JP" altLang="en-US" sz="1600" dirty="0"/>
              <a:t>進数</a:t>
            </a:r>
            <a:endParaRPr kumimoji="1" lang="ja-JP" altLang="en-US" dirty="0"/>
          </a:p>
        </p:txBody>
      </p:sp>
      <p:sp>
        <p:nvSpPr>
          <p:cNvPr id="3" name="テキスト プレースホルダー 2"/>
          <p:cNvSpPr>
            <a:spLocks noGrp="1"/>
          </p:cNvSpPr>
          <p:nvPr>
            <p:ph type="body" sz="quarter" idx="10"/>
          </p:nvPr>
        </p:nvSpPr>
        <p:spPr>
          <a:xfrm>
            <a:off x="431954" y="3519001"/>
            <a:ext cx="8460094" cy="2699723"/>
          </a:xfrm>
        </p:spPr>
        <p:txBody>
          <a:bodyPr/>
          <a:lstStyle/>
          <a:p>
            <a:r>
              <a:rPr kumimoji="1" lang="ja-JP" altLang="en-US" dirty="0"/>
              <a:t>フルアソシアティブとの違い：</a:t>
            </a:r>
            <a:endParaRPr kumimoji="1" lang="en-US" altLang="ja-JP" dirty="0"/>
          </a:p>
          <a:p>
            <a:pPr lvl="1"/>
            <a:r>
              <a:rPr kumimoji="1" lang="ja-JP" altLang="en-US" dirty="0"/>
              <a:t>利点：チェックするタグは常に１つですむ</a:t>
            </a:r>
            <a:endParaRPr kumimoji="1" lang="en-US" altLang="ja-JP" dirty="0"/>
          </a:p>
          <a:p>
            <a:pPr lvl="1"/>
            <a:r>
              <a:rPr kumimoji="1" lang="ja-JP" altLang="en-US" dirty="0"/>
              <a:t>問題：アドレス下位がかぶると（</a:t>
            </a:r>
            <a:r>
              <a:rPr lang="ja-JP" altLang="en-US" dirty="0">
                <a:solidFill>
                  <a:schemeClr val="accent5"/>
                </a:solidFill>
              </a:rPr>
              <a:t>競合</a:t>
            </a:r>
            <a:r>
              <a:rPr lang="ja-JP" altLang="en-US" dirty="0"/>
              <a:t>とよぶ</a:t>
            </a:r>
            <a:r>
              <a:rPr kumimoji="1" lang="ja-JP" altLang="en-US" dirty="0"/>
              <a:t>），上書きされる</a:t>
            </a:r>
            <a:endParaRPr kumimoji="1" lang="en-US" altLang="ja-JP" dirty="0"/>
          </a:p>
          <a:p>
            <a:pPr lvl="2"/>
            <a:r>
              <a:rPr lang="en-US" altLang="ja-JP" dirty="0"/>
              <a:t>800</a:t>
            </a:r>
            <a:r>
              <a:rPr lang="en-US" altLang="ja-JP" b="1" dirty="0"/>
              <a:t>0</a:t>
            </a:r>
            <a:r>
              <a:rPr lang="en-US" altLang="ja-JP" dirty="0"/>
              <a:t>, 700</a:t>
            </a:r>
            <a:r>
              <a:rPr lang="en-US" altLang="ja-JP" b="1" dirty="0"/>
              <a:t>0</a:t>
            </a:r>
            <a:r>
              <a:rPr lang="en-US" altLang="ja-JP" dirty="0"/>
              <a:t>, 010</a:t>
            </a:r>
            <a:r>
              <a:rPr lang="en-US" altLang="ja-JP" b="1" dirty="0"/>
              <a:t>0</a:t>
            </a:r>
            <a:r>
              <a:rPr lang="en-US" altLang="ja-JP" dirty="0"/>
              <a:t> </a:t>
            </a:r>
            <a:r>
              <a:rPr lang="ja-JP" altLang="en-US" dirty="0"/>
              <a:t>の順にアクセスがあると，０番しか使えない</a:t>
            </a:r>
            <a:endParaRPr lang="en-US" altLang="ja-JP" dirty="0"/>
          </a:p>
          <a:p>
            <a:pPr lvl="2"/>
            <a:r>
              <a:rPr lang="ja-JP" altLang="en-US" dirty="0"/>
              <a:t>（</a:t>
            </a:r>
            <a:r>
              <a:rPr lang="en-US" altLang="ja-JP" dirty="0"/>
              <a:t>=mod 4 </a:t>
            </a:r>
            <a:r>
              <a:rPr lang="ja-JP" altLang="en-US" dirty="0"/>
              <a:t>の結果が全部 </a:t>
            </a:r>
            <a:r>
              <a:rPr lang="en-US" altLang="ja-JP" dirty="0"/>
              <a:t>0 </a:t>
            </a:r>
          </a:p>
        </p:txBody>
      </p:sp>
      <p:sp>
        <p:nvSpPr>
          <p:cNvPr id="13" name="正方形/長方形 12"/>
          <p:cNvSpPr/>
          <p:nvPr/>
        </p:nvSpPr>
        <p:spPr bwMode="auto">
          <a:xfrm>
            <a:off x="3851993"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4572000"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20" name="正方形/長方形 19"/>
          <p:cNvSpPr/>
          <p:nvPr/>
        </p:nvSpPr>
        <p:spPr bwMode="auto">
          <a:xfrm>
            <a:off x="3851992" y="1448978"/>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3851992" y="144897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22" name="正方形/長方形 21"/>
          <p:cNvSpPr/>
          <p:nvPr/>
        </p:nvSpPr>
        <p:spPr bwMode="auto">
          <a:xfrm>
            <a:off x="3851992" y="1808982"/>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23" name="正方形/長方形 22"/>
          <p:cNvSpPr/>
          <p:nvPr/>
        </p:nvSpPr>
        <p:spPr bwMode="auto">
          <a:xfrm>
            <a:off x="4572000" y="144897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4572000" y="180898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3851992" y="216898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26" name="正方形/長方形 25"/>
          <p:cNvSpPr/>
          <p:nvPr/>
        </p:nvSpPr>
        <p:spPr bwMode="auto">
          <a:xfrm>
            <a:off x="3851992" y="252899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550</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27" name="正方形/長方形 26"/>
          <p:cNvSpPr/>
          <p:nvPr/>
        </p:nvSpPr>
        <p:spPr bwMode="auto">
          <a:xfrm>
            <a:off x="4572000" y="216898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4572000" y="252899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3491988" y="144897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30" name="正方形/長方形 29"/>
          <p:cNvSpPr/>
          <p:nvPr/>
        </p:nvSpPr>
        <p:spPr bwMode="auto">
          <a:xfrm>
            <a:off x="3491988" y="180898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31" name="正方形/長方形 30"/>
          <p:cNvSpPr/>
          <p:nvPr/>
        </p:nvSpPr>
        <p:spPr bwMode="auto">
          <a:xfrm>
            <a:off x="3491988" y="216898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32" name="正方形/長方形 31"/>
          <p:cNvSpPr/>
          <p:nvPr/>
        </p:nvSpPr>
        <p:spPr bwMode="auto">
          <a:xfrm>
            <a:off x="3491988" y="252899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33" name="二等辺三角形 32"/>
          <p:cNvSpPr/>
          <p:nvPr/>
        </p:nvSpPr>
        <p:spPr bwMode="auto">
          <a:xfrm rot="16200000">
            <a:off x="2636979" y="2033984"/>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613211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セットアソシアティブ方式</a:t>
            </a:r>
            <a:br>
              <a:rPr kumimoji="1" lang="en-US" altLang="ja-JP" dirty="0"/>
            </a:br>
            <a:r>
              <a:rPr kumimoji="1" lang="ja-JP" altLang="en-US" sz="1600" dirty="0"/>
              <a:t>アドレスやデータは </a:t>
            </a:r>
            <a:r>
              <a:rPr kumimoji="1" lang="en-US" altLang="ja-JP" sz="1600" dirty="0"/>
              <a:t>16 </a:t>
            </a:r>
            <a:r>
              <a:rPr kumimoji="1" lang="ja-JP" altLang="en-US" sz="1600" dirty="0"/>
              <a:t>進数</a:t>
            </a:r>
            <a:endParaRPr kumimoji="1" lang="ja-JP" altLang="en-US" dirty="0"/>
          </a:p>
        </p:txBody>
      </p:sp>
      <p:sp>
        <p:nvSpPr>
          <p:cNvPr id="3" name="テキスト プレースホルダー 2"/>
          <p:cNvSpPr>
            <a:spLocks noGrp="1"/>
          </p:cNvSpPr>
          <p:nvPr>
            <p:ph type="body" sz="quarter" idx="10"/>
          </p:nvPr>
        </p:nvSpPr>
        <p:spPr>
          <a:xfrm>
            <a:off x="431954" y="3429000"/>
            <a:ext cx="8460094" cy="2879725"/>
          </a:xfrm>
        </p:spPr>
        <p:txBody>
          <a:bodyPr/>
          <a:lstStyle/>
          <a:p>
            <a:r>
              <a:rPr lang="ja-JP" altLang="en-US" dirty="0"/>
              <a:t>「アドレス </a:t>
            </a:r>
            <a:r>
              <a:rPr lang="en-US" altLang="ja-JP" dirty="0"/>
              <a:t>mod </a:t>
            </a:r>
            <a:r>
              <a:rPr lang="ja-JP" altLang="en-US" dirty="0"/>
              <a:t>サイズ」の</a:t>
            </a:r>
            <a:r>
              <a:rPr lang="ja-JP" altLang="en-US" dirty="0">
                <a:solidFill>
                  <a:schemeClr val="accent5"/>
                </a:solidFill>
              </a:rPr>
              <a:t>セット</a:t>
            </a:r>
            <a:r>
              <a:rPr lang="ja-JP" altLang="en-US" dirty="0"/>
              <a:t>にアクセス</a:t>
            </a:r>
            <a:endParaRPr lang="en-US" altLang="ja-JP" dirty="0"/>
          </a:p>
          <a:p>
            <a:pPr lvl="1"/>
            <a:r>
              <a:rPr kumimoji="1" lang="ja-JP" altLang="en-US" dirty="0"/>
              <a:t>上の例の場合，１つのセット内に２つの タグ</a:t>
            </a:r>
            <a:r>
              <a:rPr kumimoji="1" lang="en-US" altLang="ja-JP" dirty="0"/>
              <a:t>+</a:t>
            </a:r>
            <a:r>
              <a:rPr kumimoji="1" lang="ja-JP" altLang="en-US" dirty="0"/>
              <a:t>データ がある</a:t>
            </a:r>
            <a:endParaRPr kumimoji="1" lang="en-US" altLang="ja-JP" dirty="0"/>
          </a:p>
          <a:p>
            <a:r>
              <a:rPr kumimoji="1" lang="ja-JP" altLang="en-US" dirty="0"/>
              <a:t>連想度：</a:t>
            </a:r>
            <a:endParaRPr kumimoji="1" lang="en-US" altLang="ja-JP" dirty="0"/>
          </a:p>
          <a:p>
            <a:pPr lvl="1"/>
            <a:r>
              <a:rPr kumimoji="1" lang="ja-JP" altLang="en-US" dirty="0"/>
              <a:t>セットの中にいくつ要素を入れるかのこと</a:t>
            </a:r>
            <a:endParaRPr kumimoji="1" lang="en-US" altLang="ja-JP" dirty="0"/>
          </a:p>
          <a:p>
            <a:pPr lvl="1"/>
            <a:r>
              <a:rPr kumimoji="1" lang="ja-JP" altLang="en-US" dirty="0"/>
              <a:t>上記の場合連想度は２（</a:t>
            </a:r>
            <a:r>
              <a:rPr kumimoji="1" lang="en-US" altLang="ja-JP" dirty="0"/>
              <a:t>2-way </a:t>
            </a:r>
            <a:r>
              <a:rPr kumimoji="1" lang="ja-JP" altLang="en-US" dirty="0"/>
              <a:t>とも呼ぶ）</a:t>
            </a:r>
            <a:endParaRPr kumimoji="1" lang="en-US" altLang="ja-JP" dirty="0"/>
          </a:p>
          <a:p>
            <a:r>
              <a:rPr kumimoji="1" lang="ja-JP" altLang="en-US" dirty="0"/>
              <a:t>利点：競合するデータを複数持てる</a:t>
            </a:r>
            <a:endParaRPr kumimoji="1" lang="en-US" altLang="ja-JP" dirty="0"/>
          </a:p>
          <a:p>
            <a:pPr lvl="1"/>
            <a:r>
              <a:rPr kumimoji="1" lang="ja-JP" altLang="en-US" dirty="0">
                <a:solidFill>
                  <a:schemeClr val="accent5"/>
                </a:solidFill>
              </a:rPr>
              <a:t>キャッシュに必要なデータが在る率（ヒット率）が上がる</a:t>
            </a:r>
            <a:endParaRPr kumimoji="1" lang="en-US" altLang="ja-JP" dirty="0">
              <a:solidFill>
                <a:schemeClr val="accent5"/>
              </a:solidFill>
            </a:endParaRPr>
          </a:p>
        </p:txBody>
      </p:sp>
      <p:sp>
        <p:nvSpPr>
          <p:cNvPr id="4" name="正方形/長方形 3"/>
          <p:cNvSpPr/>
          <p:nvPr/>
        </p:nvSpPr>
        <p:spPr bwMode="auto">
          <a:xfrm>
            <a:off x="3131983"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3131983"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6" name="正方形/長方形 5"/>
          <p:cNvSpPr/>
          <p:nvPr/>
        </p:nvSpPr>
        <p:spPr bwMode="auto">
          <a:xfrm>
            <a:off x="3131983"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7" name="正方形/長方形 6"/>
          <p:cNvSpPr/>
          <p:nvPr/>
        </p:nvSpPr>
        <p:spPr bwMode="auto">
          <a:xfrm>
            <a:off x="3851991"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851991"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131983"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10" name="正方形/長方形 9"/>
          <p:cNvSpPr/>
          <p:nvPr/>
        </p:nvSpPr>
        <p:spPr bwMode="auto">
          <a:xfrm>
            <a:off x="3131983"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11" name="正方形/長方形 10"/>
          <p:cNvSpPr/>
          <p:nvPr/>
        </p:nvSpPr>
        <p:spPr bwMode="auto">
          <a:xfrm>
            <a:off x="3851991"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3851991"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3131984"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385199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15" name="正方形/長方形 14"/>
          <p:cNvSpPr/>
          <p:nvPr/>
        </p:nvSpPr>
        <p:spPr bwMode="auto">
          <a:xfrm>
            <a:off x="2771979" y="135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2771979" y="171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2771979" y="207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2771979" y="243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1916970" y="194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4662000"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662000"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22" name="正方形/長方形 21"/>
          <p:cNvSpPr/>
          <p:nvPr/>
        </p:nvSpPr>
        <p:spPr bwMode="auto">
          <a:xfrm>
            <a:off x="4662000"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770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23" name="正方形/長方形 22"/>
          <p:cNvSpPr/>
          <p:nvPr/>
        </p:nvSpPr>
        <p:spPr bwMode="auto">
          <a:xfrm>
            <a:off x="5382008"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382008"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44</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4662000"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26" name="正方形/長方形 25"/>
          <p:cNvSpPr/>
          <p:nvPr/>
        </p:nvSpPr>
        <p:spPr bwMode="auto">
          <a:xfrm>
            <a:off x="4662000"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050</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27" name="正方形/長方形 26"/>
          <p:cNvSpPr/>
          <p:nvPr/>
        </p:nvSpPr>
        <p:spPr bwMode="auto">
          <a:xfrm>
            <a:off x="5382008"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22</a:t>
            </a: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5382008"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87</a:t>
            </a: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466200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538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31" name="角丸四角形 30"/>
          <p:cNvSpPr/>
          <p:nvPr/>
        </p:nvSpPr>
        <p:spPr bwMode="auto">
          <a:xfrm>
            <a:off x="3041983" y="1268976"/>
            <a:ext cx="3240036" cy="540006"/>
          </a:xfrm>
          <a:prstGeom prst="roundRect">
            <a:avLst/>
          </a:prstGeom>
          <a:noFill/>
          <a:ln>
            <a:solidFill>
              <a:schemeClr val="accent5"/>
            </a:solidFill>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2" name="正方形/長方形 31"/>
          <p:cNvSpPr/>
          <p:nvPr/>
        </p:nvSpPr>
        <p:spPr bwMode="auto">
          <a:xfrm>
            <a:off x="6372020" y="135897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セット</a:t>
            </a:r>
          </a:p>
        </p:txBody>
      </p:sp>
    </p:spTree>
    <p:extLst>
      <p:ext uri="{BB962C8B-B14F-4D97-AF65-F5344CB8AC3E}">
        <p14:creationId xmlns:p14="http://schemas.microsoft.com/office/powerpoint/2010/main" val="11817802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セットアソシアティブ方式の動作</a:t>
            </a:r>
          </a:p>
        </p:txBody>
      </p:sp>
      <p:sp>
        <p:nvSpPr>
          <p:cNvPr id="3" name="テキスト プレースホルダー 2"/>
          <p:cNvSpPr>
            <a:spLocks noGrp="1"/>
          </p:cNvSpPr>
          <p:nvPr>
            <p:ph type="body" sz="quarter" idx="10"/>
          </p:nvPr>
        </p:nvSpPr>
        <p:spPr>
          <a:xfrm>
            <a:off x="431954" y="3429000"/>
            <a:ext cx="8460094" cy="2879725"/>
          </a:xfrm>
        </p:spPr>
        <p:txBody>
          <a:bodyPr/>
          <a:lstStyle/>
          <a:p>
            <a:r>
              <a:rPr kumimoji="1" lang="ja-JP" altLang="en-US" dirty="0"/>
              <a:t>アドレス </a:t>
            </a:r>
            <a:r>
              <a:rPr kumimoji="1" lang="en-US" altLang="ja-JP" dirty="0"/>
              <a:t>0100 </a:t>
            </a:r>
            <a:r>
              <a:rPr kumimoji="1" lang="ja-JP" altLang="en-US" dirty="0"/>
              <a:t>にアクセスがあった場合：</a:t>
            </a:r>
            <a:endParaRPr kumimoji="1" lang="en-US" altLang="ja-JP" dirty="0"/>
          </a:p>
          <a:p>
            <a:pPr lvl="1"/>
            <a:r>
              <a:rPr lang="ja-JP" altLang="en-US" dirty="0"/>
              <a:t>「</a:t>
            </a:r>
            <a:r>
              <a:rPr lang="en-US" altLang="ja-JP" dirty="0"/>
              <a:t>0100</a:t>
            </a:r>
            <a:r>
              <a:rPr lang="ja-JP" altLang="en-US" dirty="0"/>
              <a:t> </a:t>
            </a:r>
            <a:r>
              <a:rPr lang="en-US" altLang="ja-JP" dirty="0"/>
              <a:t>mod 4=0</a:t>
            </a:r>
            <a:r>
              <a:rPr lang="ja-JP" altLang="en-US" dirty="0"/>
              <a:t>」より</a:t>
            </a:r>
            <a:r>
              <a:rPr kumimoji="1" lang="ja-JP" altLang="en-US" dirty="0"/>
              <a:t>セット０のタグを全て読んで，これと比較</a:t>
            </a:r>
            <a:endParaRPr kumimoji="1" lang="en-US" altLang="ja-JP" dirty="0"/>
          </a:p>
          <a:p>
            <a:pPr lvl="1"/>
            <a:r>
              <a:rPr kumimoji="1" lang="ja-JP" altLang="en-US" dirty="0"/>
              <a:t>右側のタグ </a:t>
            </a:r>
            <a:r>
              <a:rPr kumimoji="1" lang="en-US" altLang="ja-JP" dirty="0"/>
              <a:t>0100 </a:t>
            </a:r>
            <a:r>
              <a:rPr kumimoji="1" lang="ja-JP" altLang="en-US" dirty="0"/>
              <a:t>がヒットしたので，ここを読み出す</a:t>
            </a:r>
            <a:endParaRPr kumimoji="1" lang="en-US" altLang="ja-JP" dirty="0"/>
          </a:p>
          <a:p>
            <a:r>
              <a:rPr kumimoji="1" lang="ja-JP" altLang="en-US" dirty="0"/>
              <a:t>どこにもヒットしなかった場合</a:t>
            </a:r>
            <a:endParaRPr kumimoji="1" lang="en-US" altLang="ja-JP" dirty="0"/>
          </a:p>
          <a:p>
            <a:pPr lvl="1"/>
            <a:r>
              <a:rPr kumimoji="1" lang="ja-JP" altLang="en-US" dirty="0"/>
              <a:t>メモリからデータを取ってきて，キャッシュに書き込む</a:t>
            </a:r>
            <a:endParaRPr kumimoji="1" lang="en-US" altLang="ja-JP" dirty="0"/>
          </a:p>
          <a:p>
            <a:pPr lvl="1"/>
            <a:r>
              <a:rPr kumimoji="1" lang="ja-JP" altLang="en-US" dirty="0"/>
              <a:t>同一セット内で最も長時間アクセスされてないエントリに書き込むことが一般的</a:t>
            </a:r>
            <a:endParaRPr kumimoji="1" lang="en-US" altLang="ja-JP" dirty="0"/>
          </a:p>
        </p:txBody>
      </p:sp>
      <p:sp>
        <p:nvSpPr>
          <p:cNvPr id="4" name="正方形/長方形 3"/>
          <p:cNvSpPr/>
          <p:nvPr/>
        </p:nvSpPr>
        <p:spPr bwMode="auto">
          <a:xfrm>
            <a:off x="3131983"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3131983"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6" name="正方形/長方形 5"/>
          <p:cNvSpPr/>
          <p:nvPr/>
        </p:nvSpPr>
        <p:spPr bwMode="auto">
          <a:xfrm>
            <a:off x="3131983"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7" name="正方形/長方形 6"/>
          <p:cNvSpPr/>
          <p:nvPr/>
        </p:nvSpPr>
        <p:spPr bwMode="auto">
          <a:xfrm>
            <a:off x="3851991"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851991"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131983"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10" name="正方形/長方形 9"/>
          <p:cNvSpPr/>
          <p:nvPr/>
        </p:nvSpPr>
        <p:spPr bwMode="auto">
          <a:xfrm>
            <a:off x="3131983"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11" name="正方形/長方形 10"/>
          <p:cNvSpPr/>
          <p:nvPr/>
        </p:nvSpPr>
        <p:spPr bwMode="auto">
          <a:xfrm>
            <a:off x="3851991"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3851991"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3131984"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385199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15" name="正方形/長方形 14"/>
          <p:cNvSpPr/>
          <p:nvPr/>
        </p:nvSpPr>
        <p:spPr bwMode="auto">
          <a:xfrm>
            <a:off x="2771979" y="135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2771979" y="171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2771979" y="207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2771979" y="243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1916970" y="194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4662000"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662000"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22" name="正方形/長方形 21"/>
          <p:cNvSpPr/>
          <p:nvPr/>
        </p:nvSpPr>
        <p:spPr bwMode="auto">
          <a:xfrm>
            <a:off x="4662000"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770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23" name="正方形/長方形 22"/>
          <p:cNvSpPr/>
          <p:nvPr/>
        </p:nvSpPr>
        <p:spPr bwMode="auto">
          <a:xfrm>
            <a:off x="5382008"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382008"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44</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4662000"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26" name="正方形/長方形 25"/>
          <p:cNvSpPr/>
          <p:nvPr/>
        </p:nvSpPr>
        <p:spPr bwMode="auto">
          <a:xfrm>
            <a:off x="4662000"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050</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27" name="正方形/長方形 26"/>
          <p:cNvSpPr/>
          <p:nvPr/>
        </p:nvSpPr>
        <p:spPr bwMode="auto">
          <a:xfrm>
            <a:off x="5382008"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22</a:t>
            </a: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5382008"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87</a:t>
            </a: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466200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538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31" name="角丸四角形 30">
            <a:extLst>
              <a:ext uri="{FF2B5EF4-FFF2-40B4-BE49-F238E27FC236}">
                <a16:creationId xmlns:a16="http://schemas.microsoft.com/office/drawing/2014/main" id="{B5238410-C80E-28A1-02F2-E5E5303AA175}"/>
              </a:ext>
            </a:extLst>
          </p:cNvPr>
          <p:cNvSpPr/>
          <p:nvPr/>
        </p:nvSpPr>
        <p:spPr bwMode="auto">
          <a:xfrm>
            <a:off x="3041983" y="1268976"/>
            <a:ext cx="3240036" cy="540006"/>
          </a:xfrm>
          <a:prstGeom prst="roundRect">
            <a:avLst/>
          </a:prstGeom>
          <a:noFill/>
          <a:ln>
            <a:solidFill>
              <a:schemeClr val="accent5"/>
            </a:solidFill>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2726801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容量一定（</a:t>
            </a:r>
            <a:r>
              <a:rPr kumimoji="1" lang="en-US" altLang="ja-JP" dirty="0"/>
              <a:t>=</a:t>
            </a:r>
            <a:r>
              <a:rPr kumimoji="1" lang="ja-JP" altLang="en-US" dirty="0"/>
              <a:t>４）にして連想度を変えた場合</a:t>
            </a:r>
          </a:p>
        </p:txBody>
      </p:sp>
      <p:sp>
        <p:nvSpPr>
          <p:cNvPr id="3" name="テキスト プレースホルダー 2"/>
          <p:cNvSpPr>
            <a:spLocks noGrp="1"/>
          </p:cNvSpPr>
          <p:nvPr>
            <p:ph type="body" sz="quarter" idx="10"/>
          </p:nvPr>
        </p:nvSpPr>
        <p:spPr>
          <a:xfrm>
            <a:off x="431954" y="5679025"/>
            <a:ext cx="8100090" cy="629700"/>
          </a:xfrm>
        </p:spPr>
        <p:txBody>
          <a:bodyPr/>
          <a:lstStyle/>
          <a:p>
            <a:r>
              <a:rPr kumimoji="1" lang="ja-JP" altLang="en-US" dirty="0"/>
              <a:t>容量 </a:t>
            </a:r>
            <a:r>
              <a:rPr kumimoji="1" lang="en-US" altLang="ja-JP" dirty="0"/>
              <a:t>= </a:t>
            </a:r>
            <a:r>
              <a:rPr kumimoji="1" lang="ja-JP" altLang="en-US" dirty="0"/>
              <a:t>連想度 </a:t>
            </a:r>
            <a:r>
              <a:rPr kumimoji="1" lang="en-US" altLang="ja-JP" dirty="0"/>
              <a:t>× </a:t>
            </a:r>
            <a:r>
              <a:rPr kumimoji="1" lang="ja-JP" altLang="en-US" dirty="0"/>
              <a:t>セット数</a:t>
            </a:r>
            <a:endParaRPr kumimoji="1" lang="en-US" altLang="ja-JP" dirty="0"/>
          </a:p>
          <a:p>
            <a:r>
              <a:rPr kumimoji="1" lang="ja-JP" altLang="en-US" dirty="0">
                <a:solidFill>
                  <a:schemeClr val="accent5"/>
                </a:solidFill>
              </a:rPr>
              <a:t>各方式との関係：</a:t>
            </a:r>
            <a:endParaRPr kumimoji="1" lang="en-US" altLang="ja-JP" dirty="0">
              <a:solidFill>
                <a:schemeClr val="accent5"/>
              </a:solidFill>
            </a:endParaRPr>
          </a:p>
          <a:p>
            <a:pPr lvl="1"/>
            <a:r>
              <a:rPr kumimoji="1" lang="ja-JP" altLang="en-US" dirty="0"/>
              <a:t>ダイレクトマップ：　連想度</a:t>
            </a:r>
            <a:r>
              <a:rPr kumimoji="1" lang="en-US" altLang="ja-JP" dirty="0"/>
              <a:t>=</a:t>
            </a:r>
            <a:r>
              <a:rPr kumimoji="1" lang="ja-JP" altLang="en-US" dirty="0"/>
              <a:t>１のとき</a:t>
            </a:r>
            <a:endParaRPr kumimoji="1" lang="en-US" altLang="ja-JP" dirty="0"/>
          </a:p>
          <a:p>
            <a:pPr lvl="1"/>
            <a:r>
              <a:rPr kumimoji="1" lang="ja-JP" altLang="en-US" dirty="0"/>
              <a:t>フルアソシアティブ：連想度</a:t>
            </a:r>
            <a:r>
              <a:rPr kumimoji="1" lang="en-US" altLang="ja-JP" dirty="0"/>
              <a:t>=</a:t>
            </a:r>
            <a:r>
              <a:rPr kumimoji="1" lang="ja-JP" altLang="en-US" dirty="0"/>
              <a:t>容量のとき</a:t>
            </a:r>
            <a:endParaRPr kumimoji="1" lang="en-US" altLang="ja-JP" dirty="0"/>
          </a:p>
          <a:p>
            <a:endParaRPr kumimoji="1" lang="ja-JP" altLang="en-US" dirty="0"/>
          </a:p>
        </p:txBody>
      </p:sp>
      <p:sp>
        <p:nvSpPr>
          <p:cNvPr id="61" name="正方形/長方形 60"/>
          <p:cNvSpPr/>
          <p:nvPr/>
        </p:nvSpPr>
        <p:spPr bwMode="auto">
          <a:xfrm>
            <a:off x="1331964" y="162898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2" name="正方形/長方形 61"/>
          <p:cNvSpPr/>
          <p:nvPr/>
        </p:nvSpPr>
        <p:spPr bwMode="auto">
          <a:xfrm>
            <a:off x="1331964"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63" name="正方形/長方形 62"/>
          <p:cNvSpPr/>
          <p:nvPr/>
        </p:nvSpPr>
        <p:spPr bwMode="auto">
          <a:xfrm>
            <a:off x="1331964"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64" name="正方形/長方形 63"/>
          <p:cNvSpPr/>
          <p:nvPr/>
        </p:nvSpPr>
        <p:spPr bwMode="auto">
          <a:xfrm>
            <a:off x="2051972"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65" name="正方形/長方形 64"/>
          <p:cNvSpPr/>
          <p:nvPr/>
        </p:nvSpPr>
        <p:spPr bwMode="auto">
          <a:xfrm>
            <a:off x="2051972"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66" name="正方形/長方形 65"/>
          <p:cNvSpPr/>
          <p:nvPr/>
        </p:nvSpPr>
        <p:spPr bwMode="auto">
          <a:xfrm>
            <a:off x="1331964" y="234898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67" name="正方形/長方形 66"/>
          <p:cNvSpPr/>
          <p:nvPr/>
        </p:nvSpPr>
        <p:spPr bwMode="auto">
          <a:xfrm>
            <a:off x="1331964" y="2708992"/>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68" name="正方形/長方形 67"/>
          <p:cNvSpPr/>
          <p:nvPr/>
        </p:nvSpPr>
        <p:spPr bwMode="auto">
          <a:xfrm>
            <a:off x="2051972"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69" name="正方形/長方形 68"/>
          <p:cNvSpPr/>
          <p:nvPr/>
        </p:nvSpPr>
        <p:spPr bwMode="auto">
          <a:xfrm>
            <a:off x="2051972"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71" name="正方形/長方形 70"/>
          <p:cNvSpPr/>
          <p:nvPr/>
        </p:nvSpPr>
        <p:spPr bwMode="auto">
          <a:xfrm>
            <a:off x="1691968"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連想度１</a:t>
            </a:r>
            <a:endParaRPr kumimoji="1" lang="en-US" altLang="ja-JP" sz="1600" b="1" dirty="0">
              <a:solidFill>
                <a:schemeClr val="accent5"/>
              </a:solidFill>
              <a:latin typeface="+mn-ea"/>
            </a:endParaRPr>
          </a:p>
          <a:p>
            <a:pPr algn="ctr"/>
            <a:r>
              <a:rPr lang="ja-JP" altLang="en-US" sz="1600" b="1" dirty="0">
                <a:solidFill>
                  <a:schemeClr val="accent5"/>
                </a:solidFill>
                <a:latin typeface="+mn-ea"/>
              </a:rPr>
              <a:t>（</a:t>
            </a:r>
            <a:r>
              <a:rPr lang="en-US" altLang="ja-JP" sz="1600" b="1" dirty="0">
                <a:solidFill>
                  <a:schemeClr val="accent5"/>
                </a:solidFill>
                <a:latin typeface="+mn-ea"/>
              </a:rPr>
              <a:t>=</a:t>
            </a:r>
            <a:r>
              <a:rPr lang="ja-JP" altLang="en-US" sz="1600" b="1" dirty="0">
                <a:solidFill>
                  <a:schemeClr val="accent5"/>
                </a:solidFill>
                <a:latin typeface="+mn-ea"/>
              </a:rPr>
              <a:t>ダイレクトマップ</a:t>
            </a:r>
            <a:r>
              <a:rPr lang="en-US" altLang="ja-JP" sz="1600" b="1" dirty="0">
                <a:solidFill>
                  <a:schemeClr val="accent5"/>
                </a:solidFill>
                <a:latin typeface="+mn-ea"/>
              </a:rPr>
              <a:t>)</a:t>
            </a:r>
            <a:endParaRPr kumimoji="1" lang="ja-JP" altLang="en-US" sz="1600" b="1" dirty="0">
              <a:solidFill>
                <a:schemeClr val="accent5"/>
              </a:solidFill>
              <a:latin typeface="+mn-ea"/>
            </a:endParaRPr>
          </a:p>
        </p:txBody>
      </p:sp>
      <p:sp>
        <p:nvSpPr>
          <p:cNvPr id="72" name="正方形/長方形 71"/>
          <p:cNvSpPr/>
          <p:nvPr/>
        </p:nvSpPr>
        <p:spPr bwMode="auto">
          <a:xfrm>
            <a:off x="971960"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73" name="正方形/長方形 72"/>
          <p:cNvSpPr/>
          <p:nvPr/>
        </p:nvSpPr>
        <p:spPr bwMode="auto">
          <a:xfrm>
            <a:off x="971960"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74" name="正方形/長方形 73"/>
          <p:cNvSpPr/>
          <p:nvPr/>
        </p:nvSpPr>
        <p:spPr bwMode="auto">
          <a:xfrm>
            <a:off x="971960" y="234898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75" name="正方形/長方形 74"/>
          <p:cNvSpPr/>
          <p:nvPr/>
        </p:nvSpPr>
        <p:spPr bwMode="auto">
          <a:xfrm>
            <a:off x="971960" y="270899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76" name="二等辺三角形 75"/>
          <p:cNvSpPr/>
          <p:nvPr/>
        </p:nvSpPr>
        <p:spPr bwMode="auto">
          <a:xfrm rot="16200000">
            <a:off x="116951" y="2213986"/>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正方形/長方形 76"/>
          <p:cNvSpPr/>
          <p:nvPr/>
        </p:nvSpPr>
        <p:spPr bwMode="auto">
          <a:xfrm>
            <a:off x="4211996" y="1628980"/>
            <a:ext cx="1440016"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4211996"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79" name="正方形/長方形 78"/>
          <p:cNvSpPr/>
          <p:nvPr/>
        </p:nvSpPr>
        <p:spPr bwMode="auto">
          <a:xfrm>
            <a:off x="4211996"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80" name="正方形/長方形 79"/>
          <p:cNvSpPr/>
          <p:nvPr/>
        </p:nvSpPr>
        <p:spPr bwMode="auto">
          <a:xfrm>
            <a:off x="4932004"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1" name="正方形/長方形 80"/>
          <p:cNvSpPr/>
          <p:nvPr/>
        </p:nvSpPr>
        <p:spPr bwMode="auto">
          <a:xfrm>
            <a:off x="4932004"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88" name="正方形/長方形 87"/>
          <p:cNvSpPr/>
          <p:nvPr/>
        </p:nvSpPr>
        <p:spPr bwMode="auto">
          <a:xfrm>
            <a:off x="3851992"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89" name="正方形/長方形 88"/>
          <p:cNvSpPr/>
          <p:nvPr/>
        </p:nvSpPr>
        <p:spPr bwMode="auto">
          <a:xfrm>
            <a:off x="3851992"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92" name="二等辺三角形 91"/>
          <p:cNvSpPr/>
          <p:nvPr/>
        </p:nvSpPr>
        <p:spPr bwMode="auto">
          <a:xfrm rot="16200000">
            <a:off x="3356988" y="1853982"/>
            <a:ext cx="720008"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正方形/長方形 92"/>
          <p:cNvSpPr/>
          <p:nvPr/>
        </p:nvSpPr>
        <p:spPr bwMode="auto">
          <a:xfrm>
            <a:off x="5742013" y="1628980"/>
            <a:ext cx="1440016"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4" name="正方形/長方形 93"/>
          <p:cNvSpPr/>
          <p:nvPr/>
        </p:nvSpPr>
        <p:spPr bwMode="auto">
          <a:xfrm>
            <a:off x="5742013"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95" name="正方形/長方形 94"/>
          <p:cNvSpPr/>
          <p:nvPr/>
        </p:nvSpPr>
        <p:spPr bwMode="auto">
          <a:xfrm>
            <a:off x="5742013"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770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96" name="正方形/長方形 95"/>
          <p:cNvSpPr/>
          <p:nvPr/>
        </p:nvSpPr>
        <p:spPr bwMode="auto">
          <a:xfrm>
            <a:off x="6462021"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97" name="正方形/長方形 96"/>
          <p:cNvSpPr/>
          <p:nvPr/>
        </p:nvSpPr>
        <p:spPr bwMode="auto">
          <a:xfrm>
            <a:off x="6462021"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44</a:t>
            </a:r>
            <a:endParaRPr kumimoji="1" lang="ja-JP" altLang="en-US" sz="1600" dirty="0">
              <a:solidFill>
                <a:schemeClr val="tx1">
                  <a:lumMod val="75000"/>
                  <a:lumOff val="25000"/>
                </a:schemeClr>
              </a:solidFill>
              <a:latin typeface="+mn-ea"/>
            </a:endParaRPr>
          </a:p>
        </p:txBody>
      </p:sp>
      <p:sp>
        <p:nvSpPr>
          <p:cNvPr id="105" name="正方形/長方形 104"/>
          <p:cNvSpPr/>
          <p:nvPr/>
        </p:nvSpPr>
        <p:spPr bwMode="auto">
          <a:xfrm>
            <a:off x="1331964"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06" name="正方形/長方形 105"/>
          <p:cNvSpPr/>
          <p:nvPr/>
        </p:nvSpPr>
        <p:spPr bwMode="auto">
          <a:xfrm>
            <a:off x="1331964"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08" name="正方形/長方形 107"/>
          <p:cNvSpPr/>
          <p:nvPr/>
        </p:nvSpPr>
        <p:spPr bwMode="auto">
          <a:xfrm>
            <a:off x="2051972"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12" name="正方形/長方形 111"/>
          <p:cNvSpPr/>
          <p:nvPr/>
        </p:nvSpPr>
        <p:spPr bwMode="auto">
          <a:xfrm>
            <a:off x="971960" y="405900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14" name="二等辺三角形 113"/>
          <p:cNvSpPr/>
          <p:nvPr/>
        </p:nvSpPr>
        <p:spPr bwMode="auto">
          <a:xfrm rot="16200000">
            <a:off x="656959" y="4104007"/>
            <a:ext cx="360004"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5" name="正方形/長方形 114"/>
          <p:cNvSpPr/>
          <p:nvPr/>
        </p:nvSpPr>
        <p:spPr bwMode="auto">
          <a:xfrm>
            <a:off x="2861981"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16" name="正方形/長方形 115"/>
          <p:cNvSpPr/>
          <p:nvPr/>
        </p:nvSpPr>
        <p:spPr bwMode="auto">
          <a:xfrm>
            <a:off x="2861981"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0100</a:t>
            </a:r>
            <a:endParaRPr kumimoji="1" lang="ja-JP" altLang="en-US" sz="1600" dirty="0">
              <a:solidFill>
                <a:schemeClr val="tx1">
                  <a:lumMod val="75000"/>
                  <a:lumOff val="25000"/>
                </a:schemeClr>
              </a:solidFill>
              <a:latin typeface="+mn-ea"/>
            </a:endParaRPr>
          </a:p>
        </p:txBody>
      </p:sp>
      <p:sp>
        <p:nvSpPr>
          <p:cNvPr id="118" name="正方形/長方形 117"/>
          <p:cNvSpPr/>
          <p:nvPr/>
        </p:nvSpPr>
        <p:spPr bwMode="auto">
          <a:xfrm>
            <a:off x="3581989"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122" name="正方形/長方形 121"/>
          <p:cNvSpPr/>
          <p:nvPr/>
        </p:nvSpPr>
        <p:spPr bwMode="auto">
          <a:xfrm>
            <a:off x="4391998"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3" name="正方形/長方形 122"/>
          <p:cNvSpPr/>
          <p:nvPr/>
        </p:nvSpPr>
        <p:spPr bwMode="auto">
          <a:xfrm>
            <a:off x="4391998"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7000</a:t>
            </a:r>
            <a:endParaRPr kumimoji="1" lang="ja-JP" altLang="en-US" sz="1600" dirty="0">
              <a:solidFill>
                <a:schemeClr val="tx1">
                  <a:lumMod val="75000"/>
                  <a:lumOff val="25000"/>
                </a:schemeClr>
              </a:solidFill>
              <a:latin typeface="+mn-ea"/>
            </a:endParaRPr>
          </a:p>
        </p:txBody>
      </p:sp>
      <p:sp>
        <p:nvSpPr>
          <p:cNvPr id="124" name="正方形/長方形 123"/>
          <p:cNvSpPr/>
          <p:nvPr/>
        </p:nvSpPr>
        <p:spPr bwMode="auto">
          <a:xfrm>
            <a:off x="5112006"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27" name="正方形/長方形 126"/>
          <p:cNvSpPr/>
          <p:nvPr/>
        </p:nvSpPr>
        <p:spPr bwMode="auto">
          <a:xfrm>
            <a:off x="5922015"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8" name="正方形/長方形 127"/>
          <p:cNvSpPr/>
          <p:nvPr/>
        </p:nvSpPr>
        <p:spPr bwMode="auto">
          <a:xfrm>
            <a:off x="5922015"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0500</a:t>
            </a:r>
            <a:endParaRPr kumimoji="1" lang="ja-JP" altLang="en-US" sz="1600" dirty="0">
              <a:solidFill>
                <a:schemeClr val="tx1">
                  <a:lumMod val="75000"/>
                  <a:lumOff val="25000"/>
                </a:schemeClr>
              </a:solidFill>
              <a:latin typeface="+mn-ea"/>
            </a:endParaRPr>
          </a:p>
        </p:txBody>
      </p:sp>
      <p:sp>
        <p:nvSpPr>
          <p:cNvPr id="129" name="正方形/長方形 128"/>
          <p:cNvSpPr/>
          <p:nvPr/>
        </p:nvSpPr>
        <p:spPr bwMode="auto">
          <a:xfrm>
            <a:off x="6642023"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132" name="正方形/長方形 131"/>
          <p:cNvSpPr/>
          <p:nvPr/>
        </p:nvSpPr>
        <p:spPr bwMode="auto">
          <a:xfrm>
            <a:off x="529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a:t>
            </a:r>
            <a:r>
              <a:rPr kumimoji="1" lang="en-US" altLang="ja-JP" sz="1600" b="1" dirty="0">
                <a:solidFill>
                  <a:schemeClr val="accent5"/>
                </a:solidFill>
                <a:latin typeface="+mn-ea"/>
              </a:rPr>
              <a:t>2</a:t>
            </a:r>
          </a:p>
        </p:txBody>
      </p:sp>
      <p:sp>
        <p:nvSpPr>
          <p:cNvPr id="133" name="正方形/長方形 132"/>
          <p:cNvSpPr/>
          <p:nvPr/>
        </p:nvSpPr>
        <p:spPr bwMode="auto">
          <a:xfrm>
            <a:off x="3941993" y="351900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a:t>
            </a:r>
            <a:r>
              <a:rPr kumimoji="1" lang="en-US" altLang="ja-JP" sz="1600" b="1" dirty="0">
                <a:solidFill>
                  <a:schemeClr val="accent5"/>
                </a:solidFill>
                <a:latin typeface="+mn-ea"/>
              </a:rPr>
              <a:t>4</a:t>
            </a:r>
          </a:p>
          <a:p>
            <a:pPr algn="ctr"/>
            <a:r>
              <a:rPr lang="ja-JP" altLang="en-US" sz="1600" b="1" dirty="0">
                <a:solidFill>
                  <a:schemeClr val="accent5"/>
                </a:solidFill>
                <a:latin typeface="+mn-ea"/>
              </a:rPr>
              <a:t>（</a:t>
            </a:r>
            <a:r>
              <a:rPr lang="en-US" altLang="ja-JP" sz="1600" b="1" dirty="0">
                <a:solidFill>
                  <a:schemeClr val="accent5"/>
                </a:solidFill>
                <a:latin typeface="+mn-ea"/>
              </a:rPr>
              <a:t>=</a:t>
            </a:r>
            <a:r>
              <a:rPr lang="ja-JP" altLang="en-US" sz="1600" b="1" dirty="0">
                <a:solidFill>
                  <a:schemeClr val="accent5"/>
                </a:solidFill>
                <a:latin typeface="+mn-ea"/>
              </a:rPr>
              <a:t>フルアソシアティブ</a:t>
            </a:r>
            <a:r>
              <a:rPr lang="en-US" altLang="ja-JP" sz="1600" b="1" dirty="0">
                <a:solidFill>
                  <a:schemeClr val="accent5"/>
                </a:solidFill>
                <a:latin typeface="+mn-ea"/>
              </a:rPr>
              <a:t>)</a:t>
            </a:r>
            <a:endParaRPr kumimoji="1" lang="ja-JP" altLang="en-US" sz="1600" b="1" dirty="0">
              <a:solidFill>
                <a:schemeClr val="accent5"/>
              </a:solidFill>
              <a:latin typeface="+mn-ea"/>
            </a:endParaRPr>
          </a:p>
        </p:txBody>
      </p:sp>
    </p:spTree>
    <p:extLst>
      <p:ext uri="{BB962C8B-B14F-4D97-AF65-F5344CB8AC3E}">
        <p14:creationId xmlns:p14="http://schemas.microsoft.com/office/powerpoint/2010/main" val="38972158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競合と複雑さのトレードオフ</a:t>
            </a:r>
          </a:p>
        </p:txBody>
      </p:sp>
      <p:sp>
        <p:nvSpPr>
          <p:cNvPr id="3" name="テキスト プレースホルダー 2"/>
          <p:cNvSpPr>
            <a:spLocks noGrp="1"/>
          </p:cNvSpPr>
          <p:nvPr>
            <p:ph type="body" sz="quarter" idx="10"/>
          </p:nvPr>
        </p:nvSpPr>
        <p:spPr>
          <a:xfrm>
            <a:off x="431954" y="5409022"/>
            <a:ext cx="8100090" cy="629700"/>
          </a:xfrm>
        </p:spPr>
        <p:txBody>
          <a:bodyPr/>
          <a:lstStyle/>
          <a:p>
            <a:r>
              <a:rPr kumimoji="1" lang="ja-JP" altLang="en-US" dirty="0"/>
              <a:t>容量一定の場合のトレードオフ</a:t>
            </a:r>
            <a:endParaRPr kumimoji="1" lang="en-US" altLang="ja-JP" dirty="0"/>
          </a:p>
          <a:p>
            <a:pPr lvl="1"/>
            <a:r>
              <a:rPr kumimoji="1" lang="ja-JP" altLang="en-US" dirty="0"/>
              <a:t>連想度大：競合の影響が小さいが，回路が複雑</a:t>
            </a:r>
            <a:endParaRPr kumimoji="1" lang="en-US" altLang="ja-JP" dirty="0"/>
          </a:p>
          <a:p>
            <a:pPr lvl="1"/>
            <a:r>
              <a:rPr kumimoji="1" lang="ja-JP" altLang="en-US" dirty="0"/>
              <a:t>連想度小：</a:t>
            </a:r>
            <a:r>
              <a:rPr lang="ja-JP" altLang="en-US" dirty="0"/>
              <a:t>競合の影響が大きいが，回路が簡単</a:t>
            </a:r>
            <a:endParaRPr lang="en-US" altLang="ja-JP" dirty="0"/>
          </a:p>
          <a:p>
            <a:r>
              <a:rPr kumimoji="1" lang="ja-JP" altLang="en-US" dirty="0"/>
              <a:t>現実的には，連想度 </a:t>
            </a:r>
            <a:r>
              <a:rPr kumimoji="1" lang="en-US" altLang="ja-JP" dirty="0"/>
              <a:t>2 </a:t>
            </a:r>
            <a:r>
              <a:rPr kumimoji="1" lang="ja-JP" altLang="en-US" dirty="0"/>
              <a:t>から </a:t>
            </a:r>
            <a:r>
              <a:rPr kumimoji="1" lang="en-US" altLang="ja-JP" dirty="0"/>
              <a:t>32 </a:t>
            </a:r>
            <a:r>
              <a:rPr kumimoji="1" lang="ja-JP" altLang="en-US" dirty="0" err="1"/>
              <a:t>ぐら</a:t>
            </a:r>
            <a:r>
              <a:rPr kumimoji="1" lang="ja-JP" altLang="en-US" dirty="0"/>
              <a:t>いまでが良く使われる</a:t>
            </a:r>
          </a:p>
        </p:txBody>
      </p:sp>
      <p:sp>
        <p:nvSpPr>
          <p:cNvPr id="61" name="正方形/長方形 60"/>
          <p:cNvSpPr/>
          <p:nvPr/>
        </p:nvSpPr>
        <p:spPr bwMode="auto">
          <a:xfrm>
            <a:off x="1331964" y="162898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2" name="正方形/長方形 61"/>
          <p:cNvSpPr/>
          <p:nvPr/>
        </p:nvSpPr>
        <p:spPr bwMode="auto">
          <a:xfrm>
            <a:off x="1331964"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63" name="正方形/長方形 62"/>
          <p:cNvSpPr/>
          <p:nvPr/>
        </p:nvSpPr>
        <p:spPr bwMode="auto">
          <a:xfrm>
            <a:off x="1331964"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64" name="正方形/長方形 63"/>
          <p:cNvSpPr/>
          <p:nvPr/>
        </p:nvSpPr>
        <p:spPr bwMode="auto">
          <a:xfrm>
            <a:off x="2051972"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65" name="正方形/長方形 64"/>
          <p:cNvSpPr/>
          <p:nvPr/>
        </p:nvSpPr>
        <p:spPr bwMode="auto">
          <a:xfrm>
            <a:off x="2051972"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66" name="正方形/長方形 65"/>
          <p:cNvSpPr/>
          <p:nvPr/>
        </p:nvSpPr>
        <p:spPr bwMode="auto">
          <a:xfrm>
            <a:off x="1331964" y="234898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67" name="正方形/長方形 66"/>
          <p:cNvSpPr/>
          <p:nvPr/>
        </p:nvSpPr>
        <p:spPr bwMode="auto">
          <a:xfrm>
            <a:off x="1331964" y="2708992"/>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68" name="正方形/長方形 67"/>
          <p:cNvSpPr/>
          <p:nvPr/>
        </p:nvSpPr>
        <p:spPr bwMode="auto">
          <a:xfrm>
            <a:off x="2051972"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69" name="正方形/長方形 68"/>
          <p:cNvSpPr/>
          <p:nvPr/>
        </p:nvSpPr>
        <p:spPr bwMode="auto">
          <a:xfrm>
            <a:off x="2051972"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71" name="正方形/長方形 70"/>
          <p:cNvSpPr/>
          <p:nvPr/>
        </p:nvSpPr>
        <p:spPr bwMode="auto">
          <a:xfrm>
            <a:off x="1691968"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連想度１</a:t>
            </a:r>
            <a:endParaRPr kumimoji="1" lang="en-US" altLang="ja-JP" sz="1600" b="1" dirty="0">
              <a:solidFill>
                <a:schemeClr val="accent5"/>
              </a:solidFill>
              <a:latin typeface="+mn-ea"/>
            </a:endParaRPr>
          </a:p>
          <a:p>
            <a:pPr algn="ctr"/>
            <a:r>
              <a:rPr lang="ja-JP" altLang="en-US" sz="1600" b="1" dirty="0">
                <a:solidFill>
                  <a:schemeClr val="accent5"/>
                </a:solidFill>
                <a:latin typeface="+mn-ea"/>
              </a:rPr>
              <a:t>（</a:t>
            </a:r>
            <a:r>
              <a:rPr lang="en-US" altLang="ja-JP" sz="1600" b="1" dirty="0">
                <a:solidFill>
                  <a:schemeClr val="accent5"/>
                </a:solidFill>
                <a:latin typeface="+mn-ea"/>
              </a:rPr>
              <a:t>=</a:t>
            </a:r>
            <a:r>
              <a:rPr lang="ja-JP" altLang="en-US" sz="1600" b="1" dirty="0">
                <a:solidFill>
                  <a:schemeClr val="accent5"/>
                </a:solidFill>
                <a:latin typeface="+mn-ea"/>
              </a:rPr>
              <a:t>ダイレクトマップ</a:t>
            </a:r>
            <a:r>
              <a:rPr lang="en-US" altLang="ja-JP" sz="1600" b="1" dirty="0">
                <a:solidFill>
                  <a:schemeClr val="accent5"/>
                </a:solidFill>
                <a:latin typeface="+mn-ea"/>
              </a:rPr>
              <a:t>)</a:t>
            </a:r>
            <a:endParaRPr kumimoji="1" lang="ja-JP" altLang="en-US" sz="1600" b="1" dirty="0">
              <a:solidFill>
                <a:schemeClr val="accent5"/>
              </a:solidFill>
              <a:latin typeface="+mn-ea"/>
            </a:endParaRPr>
          </a:p>
        </p:txBody>
      </p:sp>
      <p:sp>
        <p:nvSpPr>
          <p:cNvPr id="72" name="正方形/長方形 71"/>
          <p:cNvSpPr/>
          <p:nvPr/>
        </p:nvSpPr>
        <p:spPr bwMode="auto">
          <a:xfrm>
            <a:off x="971960"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73" name="正方形/長方形 72"/>
          <p:cNvSpPr/>
          <p:nvPr/>
        </p:nvSpPr>
        <p:spPr bwMode="auto">
          <a:xfrm>
            <a:off x="971960"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74" name="正方形/長方形 73"/>
          <p:cNvSpPr/>
          <p:nvPr/>
        </p:nvSpPr>
        <p:spPr bwMode="auto">
          <a:xfrm>
            <a:off x="971960" y="234898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75" name="正方形/長方形 74"/>
          <p:cNvSpPr/>
          <p:nvPr/>
        </p:nvSpPr>
        <p:spPr bwMode="auto">
          <a:xfrm>
            <a:off x="971960" y="270899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76" name="二等辺三角形 75"/>
          <p:cNvSpPr/>
          <p:nvPr/>
        </p:nvSpPr>
        <p:spPr bwMode="auto">
          <a:xfrm rot="16200000">
            <a:off x="116951" y="2213986"/>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正方形/長方形 76"/>
          <p:cNvSpPr/>
          <p:nvPr/>
        </p:nvSpPr>
        <p:spPr bwMode="auto">
          <a:xfrm>
            <a:off x="4211996" y="1628980"/>
            <a:ext cx="1440016"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4211996"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79" name="正方形/長方形 78"/>
          <p:cNvSpPr/>
          <p:nvPr/>
        </p:nvSpPr>
        <p:spPr bwMode="auto">
          <a:xfrm>
            <a:off x="4211996"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80" name="正方形/長方形 79"/>
          <p:cNvSpPr/>
          <p:nvPr/>
        </p:nvSpPr>
        <p:spPr bwMode="auto">
          <a:xfrm>
            <a:off x="4932004"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1" name="正方形/長方形 80"/>
          <p:cNvSpPr/>
          <p:nvPr/>
        </p:nvSpPr>
        <p:spPr bwMode="auto">
          <a:xfrm>
            <a:off x="4932004"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88" name="正方形/長方形 87"/>
          <p:cNvSpPr/>
          <p:nvPr/>
        </p:nvSpPr>
        <p:spPr bwMode="auto">
          <a:xfrm>
            <a:off x="3851992"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89" name="正方形/長方形 88"/>
          <p:cNvSpPr/>
          <p:nvPr/>
        </p:nvSpPr>
        <p:spPr bwMode="auto">
          <a:xfrm>
            <a:off x="3851992"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92" name="二等辺三角形 91"/>
          <p:cNvSpPr/>
          <p:nvPr/>
        </p:nvSpPr>
        <p:spPr bwMode="auto">
          <a:xfrm rot="16200000">
            <a:off x="3356988" y="1853982"/>
            <a:ext cx="720008"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正方形/長方形 92"/>
          <p:cNvSpPr/>
          <p:nvPr/>
        </p:nvSpPr>
        <p:spPr bwMode="auto">
          <a:xfrm>
            <a:off x="5742013" y="1628980"/>
            <a:ext cx="1440016"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4" name="正方形/長方形 93"/>
          <p:cNvSpPr/>
          <p:nvPr/>
        </p:nvSpPr>
        <p:spPr bwMode="auto">
          <a:xfrm>
            <a:off x="5742013"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95" name="正方形/長方形 94"/>
          <p:cNvSpPr/>
          <p:nvPr/>
        </p:nvSpPr>
        <p:spPr bwMode="auto">
          <a:xfrm>
            <a:off x="5742013"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770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96" name="正方形/長方形 95"/>
          <p:cNvSpPr/>
          <p:nvPr/>
        </p:nvSpPr>
        <p:spPr bwMode="auto">
          <a:xfrm>
            <a:off x="6462021"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97" name="正方形/長方形 96"/>
          <p:cNvSpPr/>
          <p:nvPr/>
        </p:nvSpPr>
        <p:spPr bwMode="auto">
          <a:xfrm>
            <a:off x="6462021"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44</a:t>
            </a:r>
            <a:endParaRPr kumimoji="1" lang="ja-JP" altLang="en-US" sz="1600" dirty="0">
              <a:solidFill>
                <a:schemeClr val="tx1">
                  <a:lumMod val="75000"/>
                  <a:lumOff val="25000"/>
                </a:schemeClr>
              </a:solidFill>
              <a:latin typeface="+mn-ea"/>
            </a:endParaRPr>
          </a:p>
        </p:txBody>
      </p:sp>
      <p:sp>
        <p:nvSpPr>
          <p:cNvPr id="105" name="正方形/長方形 104"/>
          <p:cNvSpPr/>
          <p:nvPr/>
        </p:nvSpPr>
        <p:spPr bwMode="auto">
          <a:xfrm>
            <a:off x="1331964"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06" name="正方形/長方形 105"/>
          <p:cNvSpPr/>
          <p:nvPr/>
        </p:nvSpPr>
        <p:spPr bwMode="auto">
          <a:xfrm>
            <a:off x="1331964"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08" name="正方形/長方形 107"/>
          <p:cNvSpPr/>
          <p:nvPr/>
        </p:nvSpPr>
        <p:spPr bwMode="auto">
          <a:xfrm>
            <a:off x="2051972"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12" name="正方形/長方形 111"/>
          <p:cNvSpPr/>
          <p:nvPr/>
        </p:nvSpPr>
        <p:spPr bwMode="auto">
          <a:xfrm>
            <a:off x="971960" y="405900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14" name="二等辺三角形 113"/>
          <p:cNvSpPr/>
          <p:nvPr/>
        </p:nvSpPr>
        <p:spPr bwMode="auto">
          <a:xfrm rot="16200000">
            <a:off x="656959" y="4104007"/>
            <a:ext cx="360004"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5" name="正方形/長方形 114"/>
          <p:cNvSpPr/>
          <p:nvPr/>
        </p:nvSpPr>
        <p:spPr bwMode="auto">
          <a:xfrm>
            <a:off x="2861981"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16" name="正方形/長方形 115"/>
          <p:cNvSpPr/>
          <p:nvPr/>
        </p:nvSpPr>
        <p:spPr bwMode="auto">
          <a:xfrm>
            <a:off x="2861981"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0100</a:t>
            </a:r>
            <a:endParaRPr kumimoji="1" lang="ja-JP" altLang="en-US" sz="1600" dirty="0">
              <a:solidFill>
                <a:schemeClr val="tx1">
                  <a:lumMod val="75000"/>
                  <a:lumOff val="25000"/>
                </a:schemeClr>
              </a:solidFill>
              <a:latin typeface="+mn-ea"/>
            </a:endParaRPr>
          </a:p>
        </p:txBody>
      </p:sp>
      <p:sp>
        <p:nvSpPr>
          <p:cNvPr id="118" name="正方形/長方形 117"/>
          <p:cNvSpPr/>
          <p:nvPr/>
        </p:nvSpPr>
        <p:spPr bwMode="auto">
          <a:xfrm>
            <a:off x="3581989"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122" name="正方形/長方形 121"/>
          <p:cNvSpPr/>
          <p:nvPr/>
        </p:nvSpPr>
        <p:spPr bwMode="auto">
          <a:xfrm>
            <a:off x="4391998"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3" name="正方形/長方形 122"/>
          <p:cNvSpPr/>
          <p:nvPr/>
        </p:nvSpPr>
        <p:spPr bwMode="auto">
          <a:xfrm>
            <a:off x="4391998"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7000</a:t>
            </a:r>
            <a:endParaRPr kumimoji="1" lang="ja-JP" altLang="en-US" sz="1600" dirty="0">
              <a:solidFill>
                <a:schemeClr val="tx1">
                  <a:lumMod val="75000"/>
                  <a:lumOff val="25000"/>
                </a:schemeClr>
              </a:solidFill>
              <a:latin typeface="+mn-ea"/>
            </a:endParaRPr>
          </a:p>
        </p:txBody>
      </p:sp>
      <p:sp>
        <p:nvSpPr>
          <p:cNvPr id="124" name="正方形/長方形 123"/>
          <p:cNvSpPr/>
          <p:nvPr/>
        </p:nvSpPr>
        <p:spPr bwMode="auto">
          <a:xfrm>
            <a:off x="5112006"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27" name="正方形/長方形 126"/>
          <p:cNvSpPr/>
          <p:nvPr/>
        </p:nvSpPr>
        <p:spPr bwMode="auto">
          <a:xfrm>
            <a:off x="5922015"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8" name="正方形/長方形 127"/>
          <p:cNvSpPr/>
          <p:nvPr/>
        </p:nvSpPr>
        <p:spPr bwMode="auto">
          <a:xfrm>
            <a:off x="5922015"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0500</a:t>
            </a:r>
            <a:endParaRPr kumimoji="1" lang="ja-JP" altLang="en-US" sz="1600" dirty="0">
              <a:solidFill>
                <a:schemeClr val="tx1">
                  <a:lumMod val="75000"/>
                  <a:lumOff val="25000"/>
                </a:schemeClr>
              </a:solidFill>
              <a:latin typeface="+mn-ea"/>
            </a:endParaRPr>
          </a:p>
        </p:txBody>
      </p:sp>
      <p:sp>
        <p:nvSpPr>
          <p:cNvPr id="129" name="正方形/長方形 128"/>
          <p:cNvSpPr/>
          <p:nvPr/>
        </p:nvSpPr>
        <p:spPr bwMode="auto">
          <a:xfrm>
            <a:off x="6642023"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132" name="正方形/長方形 131"/>
          <p:cNvSpPr/>
          <p:nvPr/>
        </p:nvSpPr>
        <p:spPr bwMode="auto">
          <a:xfrm>
            <a:off x="529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a:t>
            </a:r>
            <a:r>
              <a:rPr kumimoji="1" lang="en-US" altLang="ja-JP" sz="1600" b="1" dirty="0">
                <a:solidFill>
                  <a:schemeClr val="accent5"/>
                </a:solidFill>
                <a:latin typeface="+mn-ea"/>
              </a:rPr>
              <a:t>2</a:t>
            </a:r>
          </a:p>
        </p:txBody>
      </p:sp>
      <p:sp>
        <p:nvSpPr>
          <p:cNvPr id="133" name="正方形/長方形 132"/>
          <p:cNvSpPr/>
          <p:nvPr/>
        </p:nvSpPr>
        <p:spPr bwMode="auto">
          <a:xfrm>
            <a:off x="3941993" y="351900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a:t>
            </a:r>
            <a:r>
              <a:rPr kumimoji="1" lang="en-US" altLang="ja-JP" sz="1600" b="1" dirty="0">
                <a:solidFill>
                  <a:schemeClr val="accent5"/>
                </a:solidFill>
                <a:latin typeface="+mn-ea"/>
              </a:rPr>
              <a:t>4</a:t>
            </a:r>
          </a:p>
          <a:p>
            <a:pPr algn="ctr"/>
            <a:r>
              <a:rPr lang="ja-JP" altLang="en-US" sz="1600" b="1" dirty="0">
                <a:solidFill>
                  <a:schemeClr val="accent5"/>
                </a:solidFill>
                <a:latin typeface="+mn-ea"/>
              </a:rPr>
              <a:t>（</a:t>
            </a:r>
            <a:r>
              <a:rPr lang="en-US" altLang="ja-JP" sz="1600" b="1" dirty="0">
                <a:solidFill>
                  <a:schemeClr val="accent5"/>
                </a:solidFill>
                <a:latin typeface="+mn-ea"/>
              </a:rPr>
              <a:t>=</a:t>
            </a:r>
            <a:r>
              <a:rPr lang="ja-JP" altLang="en-US" sz="1600" b="1" dirty="0">
                <a:solidFill>
                  <a:schemeClr val="accent5"/>
                </a:solidFill>
                <a:latin typeface="+mn-ea"/>
              </a:rPr>
              <a:t>フルアソシアティブ</a:t>
            </a:r>
            <a:r>
              <a:rPr lang="en-US" altLang="ja-JP" sz="1600" b="1" dirty="0">
                <a:solidFill>
                  <a:schemeClr val="accent5"/>
                </a:solidFill>
                <a:latin typeface="+mn-ea"/>
              </a:rPr>
              <a:t>)</a:t>
            </a:r>
            <a:endParaRPr kumimoji="1" lang="ja-JP" altLang="en-US" sz="1600" b="1" dirty="0">
              <a:solidFill>
                <a:schemeClr val="accent5"/>
              </a:solidFill>
              <a:latin typeface="+mn-ea"/>
            </a:endParaRPr>
          </a:p>
        </p:txBody>
      </p:sp>
    </p:spTree>
    <p:extLst>
      <p:ext uri="{BB962C8B-B14F-4D97-AF65-F5344CB8AC3E}">
        <p14:creationId xmlns:p14="http://schemas.microsoft.com/office/powerpoint/2010/main" val="7444376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各方式のまとめ</a:t>
            </a:r>
          </a:p>
        </p:txBody>
      </p:sp>
      <p:sp>
        <p:nvSpPr>
          <p:cNvPr id="3" name="テキスト プレースホルダー 2"/>
          <p:cNvSpPr>
            <a:spLocks noGrp="1"/>
          </p:cNvSpPr>
          <p:nvPr>
            <p:ph type="body" sz="quarter" idx="10"/>
          </p:nvPr>
        </p:nvSpPr>
        <p:spPr/>
        <p:txBody>
          <a:bodyPr/>
          <a:lstStyle/>
          <a:p>
            <a:r>
              <a:rPr kumimoji="1" lang="ja-JP" altLang="en-US" dirty="0"/>
              <a:t>キャッシュ</a:t>
            </a:r>
            <a:endParaRPr kumimoji="1" lang="en-US" altLang="ja-JP" dirty="0"/>
          </a:p>
          <a:p>
            <a:pPr lvl="1"/>
            <a:r>
              <a:rPr lang="ja-JP" altLang="en-US" dirty="0"/>
              <a:t>小容量で</a:t>
            </a:r>
            <a:r>
              <a:rPr kumimoji="1" lang="ja-JP" altLang="en-US" dirty="0"/>
              <a:t>高速</a:t>
            </a:r>
            <a:endParaRPr kumimoji="1" lang="en-US" altLang="ja-JP" dirty="0"/>
          </a:p>
          <a:p>
            <a:pPr lvl="1"/>
            <a:r>
              <a:rPr kumimoji="1" lang="ja-JP" altLang="en-US" dirty="0"/>
              <a:t>メモリの一部をアドレス（タグ）と共にコピー</a:t>
            </a:r>
            <a:endParaRPr kumimoji="1" lang="en-US" altLang="ja-JP" dirty="0"/>
          </a:p>
          <a:p>
            <a:r>
              <a:rPr kumimoji="1" lang="ja-JP" altLang="en-US" dirty="0"/>
              <a:t>方式</a:t>
            </a:r>
            <a:endParaRPr kumimoji="1" lang="en-US" altLang="ja-JP" dirty="0"/>
          </a:p>
          <a:p>
            <a:pPr lvl="1"/>
            <a:r>
              <a:rPr kumimoji="1" lang="ja-JP" altLang="en-US" dirty="0"/>
              <a:t>ダイレクトマップ</a:t>
            </a:r>
            <a:endParaRPr kumimoji="1" lang="en-US" altLang="ja-JP" dirty="0"/>
          </a:p>
          <a:p>
            <a:pPr lvl="1"/>
            <a:r>
              <a:rPr kumimoji="1" lang="ja-JP" altLang="en-US" dirty="0"/>
              <a:t>セットアソシアティブ</a:t>
            </a:r>
            <a:endParaRPr kumimoji="1" lang="en-US" altLang="ja-JP" dirty="0"/>
          </a:p>
          <a:p>
            <a:pPr lvl="1"/>
            <a:r>
              <a:rPr kumimoji="1" lang="ja-JP" altLang="en-US" dirty="0"/>
              <a:t>フルアソシアティブ</a:t>
            </a:r>
            <a:endParaRPr kumimoji="1" lang="en-US" altLang="ja-JP" dirty="0"/>
          </a:p>
          <a:p>
            <a:r>
              <a:rPr kumimoji="1" lang="ja-JP" altLang="en-US" dirty="0"/>
              <a:t>性質</a:t>
            </a:r>
            <a:endParaRPr kumimoji="1" lang="en-US" altLang="ja-JP" dirty="0"/>
          </a:p>
          <a:p>
            <a:pPr lvl="1"/>
            <a:r>
              <a:rPr kumimoji="1" lang="ja-JP" altLang="en-US" dirty="0"/>
              <a:t>連想度によって分類可能</a:t>
            </a:r>
            <a:endParaRPr kumimoji="1" lang="en-US" altLang="ja-JP" dirty="0"/>
          </a:p>
          <a:p>
            <a:pPr lvl="1"/>
            <a:r>
              <a:rPr kumimoji="1" lang="ja-JP" altLang="en-US" dirty="0"/>
              <a:t>ヒット率と複雑さにトレードオフ</a:t>
            </a:r>
          </a:p>
        </p:txBody>
      </p:sp>
    </p:spTree>
    <p:extLst>
      <p:ext uri="{BB962C8B-B14F-4D97-AF65-F5344CB8AC3E}">
        <p14:creationId xmlns:p14="http://schemas.microsoft.com/office/powerpoint/2010/main" val="21727990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キャッシュの詳細</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方式：</a:t>
            </a:r>
            <a:endParaRPr kumimoji="1" lang="en-US" altLang="ja-JP" dirty="0"/>
          </a:p>
          <a:p>
            <a:pPr lvl="1"/>
            <a:r>
              <a:rPr kumimoji="1" lang="ja-JP" altLang="en-US" dirty="0"/>
              <a:t>基本的な構造</a:t>
            </a:r>
            <a:endParaRPr kumimoji="1" lang="en-US" altLang="ja-JP" dirty="0"/>
          </a:p>
          <a:p>
            <a:pPr lvl="1"/>
            <a:r>
              <a:rPr kumimoji="1" lang="ja-JP" altLang="en-US" dirty="0"/>
              <a:t>ダイレクトマップ方式</a:t>
            </a:r>
            <a:endParaRPr kumimoji="1" lang="en-US" altLang="ja-JP" dirty="0"/>
          </a:p>
          <a:p>
            <a:pPr lvl="1"/>
            <a:r>
              <a:rPr kumimoji="1" lang="ja-JP" altLang="en-US" dirty="0"/>
              <a:t>セット・アソシアティブ方式</a:t>
            </a:r>
            <a:endParaRPr kumimoji="1" lang="en-US" altLang="ja-JP" dirty="0"/>
          </a:p>
          <a:p>
            <a:pPr marL="457200" indent="-457200">
              <a:buFont typeface="+mj-lt"/>
              <a:buAutoNum type="arabicPeriod"/>
            </a:pPr>
            <a:r>
              <a:rPr kumimoji="1" lang="ja-JP" altLang="en-US" b="1" dirty="0"/>
              <a:t>ライン単位での管理</a:t>
            </a:r>
            <a:endParaRPr kumimoji="1" lang="en-US" altLang="ja-JP" b="1" dirty="0"/>
          </a:p>
          <a:p>
            <a:pPr marL="457200" indent="-457200">
              <a:buFont typeface="+mj-lt"/>
              <a:buAutoNum type="arabicPeriod"/>
            </a:pPr>
            <a:r>
              <a:rPr lang="ja-JP" altLang="en-US" dirty="0"/>
              <a:t>アドレスとキャッシュ構造の対応</a:t>
            </a:r>
            <a:endParaRPr kumimoji="1" lang="ja-JP" altLang="en-US" b="1" dirty="0"/>
          </a:p>
        </p:txBody>
      </p:sp>
    </p:spTree>
    <p:extLst>
      <p:ext uri="{BB962C8B-B14F-4D97-AF65-F5344CB8AC3E}">
        <p14:creationId xmlns:p14="http://schemas.microsoft.com/office/powerpoint/2010/main" val="2970524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ライン</a:t>
            </a:r>
          </a:p>
        </p:txBody>
      </p:sp>
      <p:sp>
        <p:nvSpPr>
          <p:cNvPr id="3" name="テキスト プレースホルダー 2"/>
          <p:cNvSpPr>
            <a:spLocks noGrp="1"/>
          </p:cNvSpPr>
          <p:nvPr>
            <p:ph type="body" sz="quarter" idx="10"/>
          </p:nvPr>
        </p:nvSpPr>
        <p:spPr/>
        <p:txBody>
          <a:bodyPr/>
          <a:lstStyle/>
          <a:p>
            <a:r>
              <a:rPr kumimoji="1" lang="ja-JP" altLang="en-US" dirty="0"/>
              <a:t>キャッシュ上のデータは</a:t>
            </a:r>
            <a:r>
              <a:rPr kumimoji="1" lang="ja-JP" altLang="en-US" dirty="0">
                <a:solidFill>
                  <a:schemeClr val="accent5"/>
                </a:solidFill>
              </a:rPr>
              <a:t>ライン</a:t>
            </a:r>
            <a:r>
              <a:rPr lang="ja-JP" altLang="en-US" dirty="0"/>
              <a:t>と呼ばれる単位</a:t>
            </a:r>
            <a:r>
              <a:rPr kumimoji="1" lang="ja-JP" altLang="en-US" dirty="0"/>
              <a:t>で管理される</a:t>
            </a:r>
            <a:endParaRPr kumimoji="1" lang="en-US" altLang="ja-JP" dirty="0"/>
          </a:p>
          <a:p>
            <a:pPr lvl="1"/>
            <a:r>
              <a:rPr kumimoji="1" lang="ja-JP" altLang="en-US" dirty="0"/>
              <a:t>ライン：複数バイトからなる塊</a:t>
            </a:r>
            <a:endParaRPr kumimoji="1" lang="en-US" altLang="ja-JP" dirty="0"/>
          </a:p>
          <a:p>
            <a:pPr lvl="1"/>
            <a:r>
              <a:rPr lang="ja-JP" altLang="en-US" dirty="0"/>
              <a:t>実際には </a:t>
            </a:r>
            <a:r>
              <a:rPr lang="en-US" altLang="ja-JP" dirty="0"/>
              <a:t>16 </a:t>
            </a:r>
            <a:r>
              <a:rPr lang="ja-JP" altLang="en-US" dirty="0"/>
              <a:t>から </a:t>
            </a:r>
            <a:r>
              <a:rPr lang="en-US" altLang="ja-JP" dirty="0"/>
              <a:t>128</a:t>
            </a:r>
            <a:r>
              <a:rPr lang="ja-JP" altLang="en-US" dirty="0"/>
              <a:t>バイトぐらい</a:t>
            </a:r>
            <a:endParaRPr lang="en-US" altLang="ja-JP" dirty="0"/>
          </a:p>
          <a:p>
            <a:pPr lvl="1"/>
            <a:r>
              <a:rPr lang="ja-JP" altLang="en-US" dirty="0"/>
              <a:t>ブロックと呼ばれることもある</a:t>
            </a:r>
            <a:endParaRPr lang="en-US" altLang="ja-JP" dirty="0"/>
          </a:p>
          <a:p>
            <a:r>
              <a:rPr kumimoji="1" lang="ja-JP" altLang="en-US" dirty="0"/>
              <a:t>理由：</a:t>
            </a:r>
            <a:endParaRPr kumimoji="1" lang="en-US" altLang="ja-JP" dirty="0"/>
          </a:p>
          <a:p>
            <a:pPr marL="817200" lvl="1" indent="-457200">
              <a:buFont typeface="+mj-lt"/>
              <a:buAutoNum type="arabicPeriod"/>
            </a:pPr>
            <a:r>
              <a:rPr kumimoji="1" lang="ja-JP" altLang="en-US" dirty="0"/>
              <a:t>容量の効率をあげるため</a:t>
            </a:r>
            <a:endParaRPr kumimoji="1" lang="en-US" altLang="ja-JP" dirty="0"/>
          </a:p>
          <a:p>
            <a:pPr marL="817200" lvl="1" indent="-457200">
              <a:buFont typeface="+mj-lt"/>
              <a:buAutoNum type="arabicPeriod"/>
            </a:pPr>
            <a:r>
              <a:rPr kumimoji="1" lang="ja-JP" altLang="en-US" dirty="0"/>
              <a:t>空間局所性を利用するため</a:t>
            </a:r>
          </a:p>
        </p:txBody>
      </p:sp>
    </p:spTree>
    <p:extLst>
      <p:ext uri="{BB962C8B-B14F-4D97-AF65-F5344CB8AC3E}">
        <p14:creationId xmlns:p14="http://schemas.microsoft.com/office/powerpoint/2010/main" val="28096178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容量の効率</a:t>
            </a:r>
            <a:endParaRPr kumimoji="1" lang="ja-JP" altLang="en-US" dirty="0"/>
          </a:p>
        </p:txBody>
      </p:sp>
      <p:sp>
        <p:nvSpPr>
          <p:cNvPr id="3" name="テキスト プレースホルダー 2"/>
          <p:cNvSpPr>
            <a:spLocks noGrp="1"/>
          </p:cNvSpPr>
          <p:nvPr>
            <p:ph type="body" sz="quarter" idx="10"/>
          </p:nvPr>
        </p:nvSpPr>
        <p:spPr>
          <a:xfrm>
            <a:off x="431954" y="3429000"/>
            <a:ext cx="8100090" cy="2879725"/>
          </a:xfrm>
        </p:spPr>
        <p:txBody>
          <a:bodyPr/>
          <a:lstStyle/>
          <a:p>
            <a:r>
              <a:rPr lang="ja-JP" altLang="en-US" dirty="0"/>
              <a:t>タグが大きくて無駄</a:t>
            </a:r>
            <a:endParaRPr lang="en-US" altLang="ja-JP" dirty="0"/>
          </a:p>
          <a:p>
            <a:pPr lvl="1"/>
            <a:r>
              <a:rPr kumimoji="1" lang="ja-JP" altLang="en-US" dirty="0"/>
              <a:t>これまでの説明では，アドレスごとに</a:t>
            </a:r>
            <a:r>
              <a:rPr kumimoji="1" lang="en-US" altLang="ja-JP" dirty="0"/>
              <a:t>1</a:t>
            </a:r>
            <a:r>
              <a:rPr kumimoji="1" lang="ja-JP" altLang="en-US" dirty="0"/>
              <a:t>バイトのデータを仮定</a:t>
            </a:r>
            <a:endParaRPr kumimoji="1" lang="en-US" altLang="ja-JP" dirty="0"/>
          </a:p>
          <a:p>
            <a:pPr lvl="1"/>
            <a:r>
              <a:rPr kumimoji="1" lang="ja-JP" altLang="en-US" dirty="0"/>
              <a:t>一方，アドレスは </a:t>
            </a:r>
            <a:r>
              <a:rPr kumimoji="1" lang="en-US" altLang="ja-JP" dirty="0"/>
              <a:t>32 </a:t>
            </a:r>
            <a:r>
              <a:rPr kumimoji="1" lang="ja-JP" altLang="en-US" dirty="0"/>
              <a:t>から </a:t>
            </a:r>
            <a:r>
              <a:rPr kumimoji="1" lang="en-US" altLang="ja-JP" dirty="0"/>
              <a:t>64 </a:t>
            </a:r>
            <a:r>
              <a:rPr kumimoji="1" lang="ja-JP" altLang="en-US" dirty="0"/>
              <a:t>ビット</a:t>
            </a:r>
            <a:endParaRPr kumimoji="1" lang="en-US" altLang="ja-JP" dirty="0"/>
          </a:p>
          <a:p>
            <a:pPr lvl="1"/>
            <a:r>
              <a:rPr kumimoji="1" lang="ja-JP" altLang="en-US" dirty="0"/>
              <a:t>このままではデータ本体よりも，アドレス識別のためのタグを覚えているようなものになってしまう</a:t>
            </a:r>
            <a:endParaRPr kumimoji="1" lang="ja-JP" altLang="en-US" dirty="0">
              <a:solidFill>
                <a:schemeClr val="accent5"/>
              </a:solidFill>
            </a:endParaRPr>
          </a:p>
        </p:txBody>
      </p:sp>
      <p:sp>
        <p:nvSpPr>
          <p:cNvPr id="4" name="正方形/長方形 3"/>
          <p:cNvSpPr/>
          <p:nvPr/>
        </p:nvSpPr>
        <p:spPr bwMode="auto">
          <a:xfrm>
            <a:off x="971960" y="1628980"/>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971960" y="1628980"/>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f3568000</a:t>
            </a: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411976" y="1628980"/>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611956" y="998973"/>
            <a:ext cx="1350015"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タグ</a:t>
            </a:r>
            <a:endParaRPr kumimoji="1" lang="en-US" altLang="ja-JP" sz="1600" dirty="0">
              <a:solidFill>
                <a:schemeClr val="accent5"/>
              </a:solidFill>
              <a:latin typeface="+mn-ea"/>
            </a:endParaRPr>
          </a:p>
          <a:p>
            <a:r>
              <a:rPr kumimoji="1" lang="en-US" altLang="ja-JP" sz="1600" dirty="0">
                <a:solidFill>
                  <a:schemeClr val="accent5"/>
                </a:solidFill>
                <a:latin typeface="+mn-ea"/>
              </a:rPr>
              <a:t>(32bit=4</a:t>
            </a:r>
            <a:r>
              <a:rPr kumimoji="1" lang="ja-JP" altLang="en-US" sz="1600" dirty="0">
                <a:solidFill>
                  <a:schemeClr val="accent5"/>
                </a:solidFill>
                <a:latin typeface="+mn-ea"/>
              </a:rPr>
              <a:t>バイト</a:t>
            </a:r>
            <a:r>
              <a:rPr kumimoji="1" lang="en-US" altLang="ja-JP" sz="1600" dirty="0">
                <a:solidFill>
                  <a:schemeClr val="accent5"/>
                </a:solidFill>
                <a:latin typeface="+mn-ea"/>
              </a:rPr>
              <a:t>)</a:t>
            </a:r>
            <a:endParaRPr kumimoji="1" lang="ja-JP" altLang="en-US" sz="1600" dirty="0">
              <a:solidFill>
                <a:schemeClr val="accent5"/>
              </a:solidFill>
              <a:latin typeface="+mn-ea"/>
            </a:endParaRPr>
          </a:p>
        </p:txBody>
      </p:sp>
      <p:sp>
        <p:nvSpPr>
          <p:cNvPr id="10" name="正方形/長方形 9"/>
          <p:cNvSpPr/>
          <p:nvPr/>
        </p:nvSpPr>
        <p:spPr bwMode="auto">
          <a:xfrm>
            <a:off x="2411976" y="998973"/>
            <a:ext cx="720007" cy="54000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データ</a:t>
            </a:r>
            <a:endParaRPr kumimoji="1" lang="en-US" altLang="ja-JP" sz="1600" dirty="0">
              <a:solidFill>
                <a:schemeClr val="accent5"/>
              </a:solidFill>
              <a:latin typeface="+mn-ea"/>
            </a:endParaRPr>
          </a:p>
          <a:p>
            <a:r>
              <a:rPr kumimoji="1" lang="ja-JP" altLang="en-US" sz="1600" dirty="0">
                <a:solidFill>
                  <a:schemeClr val="accent5"/>
                </a:solidFill>
                <a:latin typeface="+mn-ea"/>
              </a:rPr>
              <a:t>（</a:t>
            </a:r>
            <a:r>
              <a:rPr kumimoji="1" lang="en-US" altLang="ja-JP" sz="1600" dirty="0">
                <a:solidFill>
                  <a:schemeClr val="accent5"/>
                </a:solidFill>
                <a:latin typeface="+mn-ea"/>
              </a:rPr>
              <a:t>1</a:t>
            </a:r>
            <a:r>
              <a:rPr kumimoji="1" lang="ja-JP" altLang="en-US" sz="1600" dirty="0">
                <a:solidFill>
                  <a:schemeClr val="accent5"/>
                </a:solidFill>
                <a:latin typeface="+mn-ea"/>
              </a:rPr>
              <a:t>バイト）</a:t>
            </a:r>
          </a:p>
        </p:txBody>
      </p:sp>
    </p:spTree>
    <p:extLst>
      <p:ext uri="{BB962C8B-B14F-4D97-AF65-F5344CB8AC3E}">
        <p14:creationId xmlns:p14="http://schemas.microsoft.com/office/powerpoint/2010/main" val="3379370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容量効率の向上</a:t>
            </a:r>
            <a:endParaRPr kumimoji="1" lang="ja-JP" altLang="en-US" dirty="0"/>
          </a:p>
        </p:txBody>
      </p:sp>
      <p:sp>
        <p:nvSpPr>
          <p:cNvPr id="3" name="テキスト プレースホルダー 2"/>
          <p:cNvSpPr>
            <a:spLocks noGrp="1"/>
          </p:cNvSpPr>
          <p:nvPr>
            <p:ph type="body" sz="quarter" idx="10"/>
          </p:nvPr>
        </p:nvSpPr>
        <p:spPr>
          <a:xfrm>
            <a:off x="431954" y="998974"/>
            <a:ext cx="8100090" cy="3240036"/>
          </a:xfrm>
        </p:spPr>
        <p:txBody>
          <a:bodyPr/>
          <a:lstStyle/>
          <a:p>
            <a:r>
              <a:rPr lang="ja-JP" altLang="en-US" dirty="0"/>
              <a:t>ライン</a:t>
            </a:r>
            <a:endParaRPr lang="en-US" altLang="ja-JP" dirty="0"/>
          </a:p>
          <a:p>
            <a:pPr lvl="1"/>
            <a:r>
              <a:rPr lang="ja-JP" altLang="en-US" dirty="0"/>
              <a:t>タグが指すアドレスから始まるデータのまとまりのこと</a:t>
            </a:r>
            <a:endParaRPr lang="en-US" altLang="ja-JP" dirty="0"/>
          </a:p>
          <a:p>
            <a:pPr lvl="1"/>
            <a:r>
              <a:rPr lang="ja-JP" altLang="en-US" dirty="0"/>
              <a:t>キャッシュの各エントリでは，このライン単位でデータを持つ</a:t>
            </a:r>
            <a:endParaRPr lang="en-US" altLang="ja-JP" dirty="0"/>
          </a:p>
          <a:p>
            <a:r>
              <a:rPr lang="ja-JP" altLang="en-US" dirty="0">
                <a:solidFill>
                  <a:schemeClr val="accent5"/>
                </a:solidFill>
              </a:rPr>
              <a:t>利点：ラインサイズが増えると，データが占める割合が増える</a:t>
            </a:r>
            <a:endParaRPr lang="en-US" altLang="ja-JP" dirty="0">
              <a:solidFill>
                <a:schemeClr val="accent5"/>
              </a:solidFill>
            </a:endParaRPr>
          </a:p>
          <a:p>
            <a:pPr lvl="1"/>
            <a:r>
              <a:rPr lang="ja-JP" altLang="en-US" dirty="0"/>
              <a:t>１バイト：　　</a:t>
            </a:r>
            <a:r>
              <a:rPr lang="en-US" altLang="ja-JP" dirty="0"/>
              <a:t>1×4=</a:t>
            </a:r>
            <a:r>
              <a:rPr lang="ja-JP" altLang="en-US" dirty="0"/>
              <a:t>４バイト</a:t>
            </a:r>
            <a:endParaRPr lang="en-US" altLang="ja-JP" dirty="0"/>
          </a:p>
          <a:p>
            <a:pPr lvl="1"/>
            <a:r>
              <a:rPr lang="ja-JP" altLang="en-US" dirty="0"/>
              <a:t>１６バイト：　</a:t>
            </a:r>
            <a:r>
              <a:rPr lang="en-US" altLang="ja-JP" dirty="0"/>
              <a:t>16 </a:t>
            </a:r>
            <a:r>
              <a:rPr lang="ja-JP" altLang="en-US" dirty="0"/>
              <a:t>バイト</a:t>
            </a:r>
            <a:endParaRPr lang="en-US" altLang="ja-JP" dirty="0"/>
          </a:p>
          <a:p>
            <a:pPr lvl="1"/>
            <a:r>
              <a:rPr lang="ja-JP" altLang="en-US" dirty="0"/>
              <a:t>（双方，タグとデータ合計で</a:t>
            </a:r>
            <a:r>
              <a:rPr lang="en-US" altLang="ja-JP" dirty="0"/>
              <a:t>20</a:t>
            </a:r>
            <a:r>
              <a:rPr lang="ja-JP" altLang="en-US" dirty="0"/>
              <a:t>バイト）</a:t>
            </a:r>
          </a:p>
        </p:txBody>
      </p:sp>
      <p:sp>
        <p:nvSpPr>
          <p:cNvPr id="23" name="正方形/長方形 22"/>
          <p:cNvSpPr/>
          <p:nvPr/>
        </p:nvSpPr>
        <p:spPr bwMode="auto">
          <a:xfrm>
            <a:off x="971960" y="4959017"/>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971960" y="4959017"/>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5"/>
                </a:solidFill>
                <a:latin typeface="+mn-ea"/>
              </a:rPr>
              <a:t>f3568000</a:t>
            </a:r>
            <a:endParaRPr kumimoji="1" lang="ja-JP" altLang="en-US" sz="1600" dirty="0">
              <a:solidFill>
                <a:schemeClr val="accent5"/>
              </a:solidFill>
              <a:latin typeface="+mn-ea"/>
            </a:endParaRPr>
          </a:p>
        </p:txBody>
      </p:sp>
      <p:sp>
        <p:nvSpPr>
          <p:cNvPr id="25" name="正方形/長方形 24"/>
          <p:cNvSpPr/>
          <p:nvPr/>
        </p:nvSpPr>
        <p:spPr bwMode="auto">
          <a:xfrm>
            <a:off x="2411976" y="4959017"/>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32" name="正方形/長方形 31"/>
          <p:cNvSpPr/>
          <p:nvPr/>
        </p:nvSpPr>
        <p:spPr bwMode="auto">
          <a:xfrm>
            <a:off x="611956" y="4329010"/>
            <a:ext cx="1350015"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タグ</a:t>
            </a:r>
            <a:endParaRPr kumimoji="1" lang="en-US" altLang="ja-JP" sz="1600" dirty="0">
              <a:solidFill>
                <a:schemeClr val="accent5"/>
              </a:solidFill>
              <a:latin typeface="+mn-ea"/>
            </a:endParaRPr>
          </a:p>
          <a:p>
            <a:r>
              <a:rPr kumimoji="1" lang="en-US" altLang="ja-JP" sz="1600" dirty="0">
                <a:solidFill>
                  <a:schemeClr val="accent5"/>
                </a:solidFill>
                <a:latin typeface="+mn-ea"/>
              </a:rPr>
              <a:t>(32bit=4</a:t>
            </a:r>
            <a:r>
              <a:rPr kumimoji="1" lang="ja-JP" altLang="en-US" sz="1600" dirty="0">
                <a:solidFill>
                  <a:schemeClr val="accent5"/>
                </a:solidFill>
                <a:latin typeface="+mn-ea"/>
              </a:rPr>
              <a:t>バイト</a:t>
            </a:r>
            <a:r>
              <a:rPr kumimoji="1" lang="en-US" altLang="ja-JP" sz="1600" dirty="0">
                <a:solidFill>
                  <a:schemeClr val="accent5"/>
                </a:solidFill>
                <a:latin typeface="+mn-ea"/>
              </a:rPr>
              <a:t>)</a:t>
            </a:r>
            <a:endParaRPr kumimoji="1" lang="ja-JP" altLang="en-US" sz="1600" dirty="0">
              <a:solidFill>
                <a:schemeClr val="accent5"/>
              </a:solidFill>
              <a:latin typeface="+mn-ea"/>
            </a:endParaRPr>
          </a:p>
        </p:txBody>
      </p:sp>
      <p:sp>
        <p:nvSpPr>
          <p:cNvPr id="33" name="正方形/長方形 32"/>
          <p:cNvSpPr/>
          <p:nvPr/>
        </p:nvSpPr>
        <p:spPr bwMode="auto">
          <a:xfrm>
            <a:off x="2411976" y="4329010"/>
            <a:ext cx="720007" cy="54000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データ</a:t>
            </a:r>
            <a:endParaRPr kumimoji="1" lang="en-US" altLang="ja-JP" sz="1600" dirty="0">
              <a:solidFill>
                <a:schemeClr val="accent5"/>
              </a:solidFill>
              <a:latin typeface="+mn-ea"/>
            </a:endParaRPr>
          </a:p>
          <a:p>
            <a:r>
              <a:rPr kumimoji="1" lang="ja-JP" altLang="en-US" sz="1600" dirty="0">
                <a:solidFill>
                  <a:schemeClr val="accent5"/>
                </a:solidFill>
                <a:latin typeface="+mn-ea"/>
              </a:rPr>
              <a:t>（</a:t>
            </a:r>
            <a:r>
              <a:rPr kumimoji="1" lang="en-US" altLang="ja-JP" sz="1600" dirty="0">
                <a:solidFill>
                  <a:schemeClr val="accent5"/>
                </a:solidFill>
                <a:latin typeface="+mn-ea"/>
              </a:rPr>
              <a:t>1</a:t>
            </a:r>
            <a:r>
              <a:rPr kumimoji="1" lang="ja-JP" altLang="en-US" sz="1600" dirty="0">
                <a:solidFill>
                  <a:schemeClr val="accent5"/>
                </a:solidFill>
                <a:latin typeface="+mn-ea"/>
              </a:rPr>
              <a:t>バイト）</a:t>
            </a:r>
          </a:p>
        </p:txBody>
      </p:sp>
      <p:sp>
        <p:nvSpPr>
          <p:cNvPr id="34" name="正方形/長方形 33"/>
          <p:cNvSpPr/>
          <p:nvPr/>
        </p:nvSpPr>
        <p:spPr bwMode="auto">
          <a:xfrm>
            <a:off x="4481999" y="561188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r>
              <a:rPr kumimoji="1" lang="en-US" altLang="ja-JP" sz="1600" dirty="0">
                <a:solidFill>
                  <a:schemeClr val="accent5"/>
                </a:solidFill>
                <a:latin typeface="+mn-ea"/>
              </a:rPr>
              <a:t>16</a:t>
            </a:r>
            <a:r>
              <a:rPr kumimoji="1" lang="ja-JP" altLang="en-US" sz="1600" dirty="0">
                <a:solidFill>
                  <a:schemeClr val="accent5"/>
                </a:solidFill>
                <a:latin typeface="+mn-ea"/>
              </a:rPr>
              <a:t>バイト）</a:t>
            </a:r>
          </a:p>
        </p:txBody>
      </p:sp>
      <p:sp>
        <p:nvSpPr>
          <p:cNvPr id="35" name="正方形/長方形 34"/>
          <p:cNvSpPr/>
          <p:nvPr/>
        </p:nvSpPr>
        <p:spPr bwMode="auto">
          <a:xfrm>
            <a:off x="971960" y="5949028"/>
            <a:ext cx="720008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36" name="正方形/長方形 35"/>
          <p:cNvSpPr/>
          <p:nvPr/>
        </p:nvSpPr>
        <p:spPr bwMode="auto">
          <a:xfrm>
            <a:off x="971960" y="5949028"/>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5"/>
                </a:solidFill>
                <a:latin typeface="+mn-ea"/>
              </a:rPr>
              <a:t>f3568000</a:t>
            </a:r>
            <a:endParaRPr kumimoji="1" lang="ja-JP" altLang="en-US" sz="1600" dirty="0">
              <a:solidFill>
                <a:schemeClr val="accent5"/>
              </a:solidFill>
              <a:latin typeface="+mn-ea"/>
            </a:endParaRPr>
          </a:p>
        </p:txBody>
      </p:sp>
      <p:sp>
        <p:nvSpPr>
          <p:cNvPr id="37" name="正方形/長方形 36"/>
          <p:cNvSpPr/>
          <p:nvPr/>
        </p:nvSpPr>
        <p:spPr bwMode="auto">
          <a:xfrm>
            <a:off x="2411976" y="5949028"/>
            <a:ext cx="576006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12 59 46 16 54 64 48 47 45 84 85 48 54 </a:t>
            </a:r>
            <a:r>
              <a:rPr kumimoji="1" lang="en-US" altLang="ja-JP" sz="1600" dirty="0" err="1">
                <a:solidFill>
                  <a:schemeClr val="tx1">
                    <a:lumMod val="75000"/>
                    <a:lumOff val="25000"/>
                  </a:schemeClr>
                </a:solidFill>
                <a:latin typeface="+mn-ea"/>
              </a:rPr>
              <a:t>fe</a:t>
            </a:r>
            <a:r>
              <a:rPr kumimoji="1" lang="en-US" altLang="ja-JP" sz="1600" dirty="0">
                <a:solidFill>
                  <a:schemeClr val="tx1">
                    <a:lumMod val="75000"/>
                    <a:lumOff val="25000"/>
                  </a:schemeClr>
                </a:solidFill>
                <a:latin typeface="+mn-ea"/>
              </a:rPr>
              <a:t> 55 84</a:t>
            </a:r>
            <a:endParaRPr kumimoji="1" lang="ja-JP" altLang="en-US" sz="1600" dirty="0">
              <a:solidFill>
                <a:schemeClr val="tx1">
                  <a:lumMod val="75000"/>
                  <a:lumOff val="25000"/>
                </a:schemeClr>
              </a:solidFill>
              <a:latin typeface="+mn-ea"/>
            </a:endParaRPr>
          </a:p>
        </p:txBody>
      </p:sp>
      <p:sp>
        <p:nvSpPr>
          <p:cNvPr id="38" name="正方形/長方形 37"/>
          <p:cNvSpPr/>
          <p:nvPr/>
        </p:nvSpPr>
        <p:spPr bwMode="auto">
          <a:xfrm>
            <a:off x="611956" y="5409022"/>
            <a:ext cx="1350015"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タグ</a:t>
            </a:r>
            <a:endParaRPr kumimoji="1" lang="en-US" altLang="ja-JP" sz="1600" dirty="0">
              <a:solidFill>
                <a:schemeClr val="accent5"/>
              </a:solidFill>
              <a:latin typeface="+mn-ea"/>
            </a:endParaRPr>
          </a:p>
          <a:p>
            <a:r>
              <a:rPr kumimoji="1" lang="en-US" altLang="ja-JP" sz="1600" dirty="0">
                <a:solidFill>
                  <a:schemeClr val="accent5"/>
                </a:solidFill>
                <a:latin typeface="+mn-ea"/>
              </a:rPr>
              <a:t>(32bit=4</a:t>
            </a:r>
            <a:r>
              <a:rPr kumimoji="1" lang="ja-JP" altLang="en-US" sz="1600" dirty="0">
                <a:solidFill>
                  <a:schemeClr val="accent5"/>
                </a:solidFill>
                <a:latin typeface="+mn-ea"/>
              </a:rPr>
              <a:t>バイト</a:t>
            </a:r>
            <a:r>
              <a:rPr kumimoji="1" lang="en-US" altLang="ja-JP" sz="1600" dirty="0">
                <a:solidFill>
                  <a:schemeClr val="accent5"/>
                </a:solidFill>
                <a:latin typeface="+mn-ea"/>
              </a:rPr>
              <a:t>)</a:t>
            </a:r>
            <a:endParaRPr kumimoji="1" lang="ja-JP" altLang="en-US" sz="1600" dirty="0">
              <a:solidFill>
                <a:schemeClr val="accent5"/>
              </a:solidFill>
              <a:latin typeface="+mn-ea"/>
            </a:endParaRPr>
          </a:p>
        </p:txBody>
      </p:sp>
      <p:sp>
        <p:nvSpPr>
          <p:cNvPr id="39" name="正方形/長方形 38"/>
          <p:cNvSpPr/>
          <p:nvPr/>
        </p:nvSpPr>
        <p:spPr bwMode="auto">
          <a:xfrm>
            <a:off x="2861981" y="4959017"/>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0" name="正方形/長方形 39"/>
          <p:cNvSpPr/>
          <p:nvPr/>
        </p:nvSpPr>
        <p:spPr bwMode="auto">
          <a:xfrm>
            <a:off x="2861981" y="4959017"/>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1" name="正方形/長方形 40"/>
          <p:cNvSpPr/>
          <p:nvPr/>
        </p:nvSpPr>
        <p:spPr bwMode="auto">
          <a:xfrm>
            <a:off x="4301997" y="4959017"/>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2" name="正方形/長方形 41"/>
          <p:cNvSpPr/>
          <p:nvPr/>
        </p:nvSpPr>
        <p:spPr bwMode="auto">
          <a:xfrm>
            <a:off x="4752002" y="4959017"/>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3" name="正方形/長方形 42"/>
          <p:cNvSpPr/>
          <p:nvPr/>
        </p:nvSpPr>
        <p:spPr bwMode="auto">
          <a:xfrm>
            <a:off x="4752002" y="4959017"/>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4" name="正方形/長方形 43"/>
          <p:cNvSpPr/>
          <p:nvPr/>
        </p:nvSpPr>
        <p:spPr bwMode="auto">
          <a:xfrm>
            <a:off x="6192018" y="4959017"/>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5" name="正方形/長方形 44"/>
          <p:cNvSpPr/>
          <p:nvPr/>
        </p:nvSpPr>
        <p:spPr bwMode="auto">
          <a:xfrm>
            <a:off x="6642023" y="4959017"/>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6" name="正方形/長方形 45"/>
          <p:cNvSpPr/>
          <p:nvPr/>
        </p:nvSpPr>
        <p:spPr bwMode="auto">
          <a:xfrm>
            <a:off x="6642023" y="4959017"/>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7" name="正方形/長方形 46"/>
          <p:cNvSpPr/>
          <p:nvPr/>
        </p:nvSpPr>
        <p:spPr bwMode="auto">
          <a:xfrm>
            <a:off x="8082039" y="4959017"/>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3064020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９</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600" dirty="0"/>
              <a:t>以下のような条件を考える</a:t>
            </a:r>
            <a:endParaRPr lang="en-US" altLang="ja-JP" sz="1600" dirty="0"/>
          </a:p>
          <a:p>
            <a:pPr lvl="1"/>
            <a:r>
              <a:rPr lang="en-US" altLang="ja-JP" sz="1600" dirty="0"/>
              <a:t>10</a:t>
            </a:r>
            <a:r>
              <a:rPr lang="ja-JP" altLang="en-US" sz="1600" dirty="0"/>
              <a:t>段のパイプラインを持つ </a:t>
            </a:r>
            <a:r>
              <a:rPr lang="en-US" altLang="ja-JP" sz="1600" dirty="0"/>
              <a:t>2-way </a:t>
            </a:r>
            <a:r>
              <a:rPr lang="ja-JP" altLang="en-US" sz="1600" dirty="0"/>
              <a:t>スーパスカラプロセッサであり，理想的には </a:t>
            </a:r>
            <a:r>
              <a:rPr lang="en-US" altLang="ja-JP" sz="1600" dirty="0"/>
              <a:t>IPC=2 </a:t>
            </a:r>
            <a:r>
              <a:rPr lang="ja-JP" altLang="en-US" sz="1600" dirty="0"/>
              <a:t>で実行できる</a:t>
            </a:r>
            <a:endParaRPr lang="en-US" altLang="ja-JP" sz="1600" dirty="0"/>
          </a:p>
          <a:p>
            <a:pPr lvl="1"/>
            <a:r>
              <a:rPr lang="ja-JP" altLang="en-US" sz="1600" dirty="0"/>
              <a:t>ロード命令の出現率は </a:t>
            </a:r>
            <a:r>
              <a:rPr lang="en-US" altLang="ja-JP" sz="1600" dirty="0"/>
              <a:t>0.15</a:t>
            </a:r>
          </a:p>
          <a:p>
            <a:pPr lvl="1"/>
            <a:r>
              <a:rPr lang="en-US" altLang="ja-JP" sz="1600" dirty="0"/>
              <a:t>CPU </a:t>
            </a:r>
            <a:r>
              <a:rPr lang="ja-JP" altLang="en-US" sz="1600" dirty="0"/>
              <a:t>は </a:t>
            </a:r>
            <a:r>
              <a:rPr lang="en-US" altLang="ja-JP" sz="1600" dirty="0"/>
              <a:t>L1 </a:t>
            </a:r>
            <a:r>
              <a:rPr lang="ja-JP" altLang="en-US" sz="1600" dirty="0"/>
              <a:t>キャッシュをもつ</a:t>
            </a:r>
            <a:endParaRPr lang="en-US" altLang="ja-JP" sz="1600" dirty="0"/>
          </a:p>
          <a:p>
            <a:pPr lvl="1"/>
            <a:r>
              <a:rPr lang="ja-JP" altLang="en-US" sz="1600" dirty="0"/>
              <a:t>ロード命令のみが </a:t>
            </a:r>
            <a:r>
              <a:rPr lang="en-US" altLang="ja-JP" sz="1600" dirty="0"/>
              <a:t>L1 </a:t>
            </a:r>
            <a:r>
              <a:rPr lang="ja-JP" altLang="en-US" sz="1600" dirty="0"/>
              <a:t>キャッシュやメモリにアクセスするものとする</a:t>
            </a:r>
            <a:endParaRPr lang="en-US" altLang="ja-JP" sz="1600" dirty="0"/>
          </a:p>
          <a:p>
            <a:pPr lvl="1"/>
            <a:r>
              <a:rPr lang="en-US" altLang="ja-JP" sz="1600" dirty="0"/>
              <a:t>L1 </a:t>
            </a:r>
            <a:r>
              <a:rPr lang="ja-JP" altLang="en-US" sz="1600" dirty="0"/>
              <a:t>キャッシュのヒット時には一切のペナルティなしで実行できる</a:t>
            </a:r>
            <a:endParaRPr lang="en-US" altLang="ja-JP" sz="1600" dirty="0"/>
          </a:p>
          <a:p>
            <a:r>
              <a:rPr lang="en-US" altLang="ja-JP" sz="1600" dirty="0"/>
              <a:t>(1) </a:t>
            </a:r>
            <a:r>
              <a:rPr lang="ja-JP" altLang="en-US" sz="1600" dirty="0"/>
              <a:t>以下の場合の </a:t>
            </a:r>
            <a:r>
              <a:rPr lang="en-US" altLang="ja-JP" sz="1600" dirty="0"/>
              <a:t>IPC </a:t>
            </a:r>
            <a:r>
              <a:rPr lang="ja-JP" altLang="en-US" sz="1600" dirty="0"/>
              <a:t>を求めよ</a:t>
            </a:r>
            <a:endParaRPr lang="en-US" altLang="ja-JP" sz="1600" dirty="0"/>
          </a:p>
          <a:p>
            <a:pPr lvl="1"/>
            <a:r>
              <a:rPr lang="ja-JP" altLang="en-US" sz="1600" dirty="0"/>
              <a:t>ロード命令による </a:t>
            </a:r>
            <a:r>
              <a:rPr lang="en-US" altLang="ja-JP" sz="1600" dirty="0"/>
              <a:t>L1 </a:t>
            </a:r>
            <a:r>
              <a:rPr lang="ja-JP" altLang="en-US" sz="1600" dirty="0"/>
              <a:t>キャッシュのアクセス１回あたりのミス率が </a:t>
            </a:r>
            <a:r>
              <a:rPr lang="en-US" altLang="ja-JP" sz="1600" dirty="0"/>
              <a:t>0.02 </a:t>
            </a:r>
          </a:p>
          <a:p>
            <a:pPr lvl="1"/>
            <a:r>
              <a:rPr lang="ja-JP" altLang="en-US" sz="1600" dirty="0"/>
              <a:t>ミスの発生時は </a:t>
            </a:r>
            <a:r>
              <a:rPr lang="en-US" altLang="ja-JP" sz="1600" dirty="0"/>
              <a:t>100 </a:t>
            </a:r>
            <a:r>
              <a:rPr lang="ja-JP" altLang="en-US" sz="1600" dirty="0"/>
              <a:t>サイクル追加で時間がかかる</a:t>
            </a:r>
            <a:endParaRPr lang="en-US" altLang="ja-JP" sz="16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a:t>
            </a:fld>
            <a:endParaRPr kumimoji="1" lang="ja-JP" altLang="en-US" dirty="0"/>
          </a:p>
        </p:txBody>
      </p:sp>
    </p:spTree>
    <p:extLst>
      <p:ext uri="{BB962C8B-B14F-4D97-AF65-F5344CB8AC3E}">
        <p14:creationId xmlns:p14="http://schemas.microsoft.com/office/powerpoint/2010/main" val="9627044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空間的局所性</a:t>
            </a:r>
          </a:p>
        </p:txBody>
      </p:sp>
      <p:sp>
        <p:nvSpPr>
          <p:cNvPr id="3" name="テキスト プレースホルダー 2"/>
          <p:cNvSpPr>
            <a:spLocks noGrp="1"/>
          </p:cNvSpPr>
          <p:nvPr>
            <p:ph type="body" sz="quarter" idx="10"/>
          </p:nvPr>
        </p:nvSpPr>
        <p:spPr>
          <a:xfrm>
            <a:off x="251952" y="1088974"/>
            <a:ext cx="8640095" cy="5219751"/>
          </a:xfrm>
        </p:spPr>
        <p:txBody>
          <a:bodyPr/>
          <a:lstStyle/>
          <a:p>
            <a:r>
              <a:rPr kumimoji="1" lang="ja-JP" altLang="en-US" dirty="0"/>
              <a:t>２種類の局所性</a:t>
            </a:r>
            <a:endParaRPr kumimoji="1" lang="en-US" altLang="ja-JP" dirty="0"/>
          </a:p>
          <a:p>
            <a:pPr marL="817200" lvl="1" indent="-457200">
              <a:buFont typeface="+mj-lt"/>
              <a:buAutoNum type="arabicPeriod"/>
            </a:pPr>
            <a:r>
              <a:rPr kumimoji="1" lang="ja-JP" altLang="en-US" dirty="0"/>
              <a:t>時間的局所性：</a:t>
            </a:r>
            <a:endParaRPr kumimoji="1" lang="en-US" altLang="ja-JP" dirty="0"/>
          </a:p>
          <a:p>
            <a:pPr lvl="2"/>
            <a:r>
              <a:rPr kumimoji="1" lang="ja-JP" altLang="en-US" dirty="0"/>
              <a:t>「一度使ったデータは，</a:t>
            </a:r>
            <a:r>
              <a:rPr kumimoji="1" lang="ja-JP" altLang="en-US" dirty="0">
                <a:solidFill>
                  <a:schemeClr val="accent5"/>
                </a:solidFill>
              </a:rPr>
              <a:t>すぐに</a:t>
            </a:r>
            <a:r>
              <a:rPr kumimoji="1" lang="ja-JP" altLang="en-US" dirty="0"/>
              <a:t>また使われる」</a:t>
            </a:r>
            <a:endParaRPr kumimoji="1" lang="en-US" altLang="ja-JP" dirty="0"/>
          </a:p>
          <a:p>
            <a:pPr marL="817200" lvl="1" indent="-457200">
              <a:buFont typeface="+mj-lt"/>
              <a:buAutoNum type="arabicPeriod"/>
            </a:pPr>
            <a:r>
              <a:rPr lang="ja-JP" altLang="en-US" dirty="0">
                <a:solidFill>
                  <a:schemeClr val="accent5"/>
                </a:solidFill>
              </a:rPr>
              <a:t>空間的局所性</a:t>
            </a:r>
            <a:r>
              <a:rPr lang="ja-JP" altLang="en-US" dirty="0"/>
              <a:t>：</a:t>
            </a:r>
            <a:endParaRPr lang="en-US" altLang="ja-JP" dirty="0"/>
          </a:p>
          <a:p>
            <a:pPr lvl="2"/>
            <a:r>
              <a:rPr lang="ja-JP" altLang="en-US" dirty="0"/>
              <a:t>「あるデータが使われると，</a:t>
            </a:r>
            <a:r>
              <a:rPr lang="ja-JP" altLang="en-US" dirty="0">
                <a:solidFill>
                  <a:schemeClr val="accent5"/>
                </a:solidFill>
              </a:rPr>
              <a:t>その近くにある</a:t>
            </a:r>
            <a:r>
              <a:rPr lang="ja-JP" altLang="en-US" dirty="0"/>
              <a:t>データも使われる」</a:t>
            </a:r>
            <a:endParaRPr lang="en-US" altLang="ja-JP" dirty="0"/>
          </a:p>
          <a:p>
            <a:r>
              <a:rPr kumimoji="1" lang="ja-JP" altLang="en-US" dirty="0"/>
              <a:t>空間的局所性の例，</a:t>
            </a:r>
            <a:endParaRPr kumimoji="1" lang="en-US" altLang="ja-JP" dirty="0"/>
          </a:p>
          <a:p>
            <a:pPr lvl="1"/>
            <a:r>
              <a:rPr kumimoji="1" lang="ja-JP" altLang="en-US" dirty="0"/>
              <a:t>以下では </a:t>
            </a:r>
            <a:r>
              <a:rPr kumimoji="1" lang="en-US" altLang="ja-JP" dirty="0" err="1"/>
              <a:t>i</a:t>
            </a:r>
            <a:r>
              <a:rPr kumimoji="1" lang="en-US" altLang="ja-JP" dirty="0"/>
              <a:t>  </a:t>
            </a:r>
            <a:r>
              <a:rPr kumimoji="1" lang="ja-JP" altLang="en-US" dirty="0"/>
              <a:t>番目がアクセスされると </a:t>
            </a:r>
            <a:r>
              <a:rPr kumimoji="1" lang="en-US" altLang="ja-JP" dirty="0"/>
              <a:t>i+1 </a:t>
            </a:r>
            <a:r>
              <a:rPr kumimoji="1" lang="ja-JP" altLang="en-US" dirty="0" err="1"/>
              <a:t>にも</a:t>
            </a:r>
            <a:r>
              <a:rPr kumimoji="1" lang="ja-JP" altLang="en-US" dirty="0"/>
              <a:t>アクセスされる</a:t>
            </a:r>
            <a:endParaRPr kumimoji="1" lang="en-US" altLang="ja-JP" dirty="0"/>
          </a:p>
          <a:p>
            <a:pPr marL="720000" lvl="2" indent="0">
              <a:buNone/>
            </a:pPr>
            <a:r>
              <a:rPr lang="en-US" altLang="ja-JP" dirty="0"/>
              <a:t>for(</a:t>
            </a:r>
            <a:r>
              <a:rPr lang="en-US" altLang="ja-JP" dirty="0" err="1"/>
              <a:t>i</a:t>
            </a:r>
            <a:r>
              <a:rPr lang="en-US" altLang="ja-JP" dirty="0"/>
              <a:t> = 0;i &lt; SIZE; </a:t>
            </a:r>
            <a:r>
              <a:rPr lang="en-US" altLang="ja-JP" dirty="0" err="1"/>
              <a:t>i</a:t>
            </a:r>
            <a:r>
              <a:rPr lang="en-US" altLang="ja-JP" dirty="0"/>
              <a:t>++) </a:t>
            </a:r>
          </a:p>
          <a:p>
            <a:pPr marL="720000" lvl="2" indent="0">
              <a:buNone/>
            </a:pPr>
            <a:r>
              <a:rPr lang="en-US" altLang="ja-JP" dirty="0"/>
              <a:t>    v += </a:t>
            </a:r>
            <a:r>
              <a:rPr lang="en-US" altLang="ja-JP" dirty="0" err="1"/>
              <a:t>buf</a:t>
            </a:r>
            <a:r>
              <a:rPr lang="en-US" altLang="ja-JP" dirty="0"/>
              <a:t>[</a:t>
            </a:r>
            <a:r>
              <a:rPr lang="en-US" altLang="ja-JP" dirty="0" err="1"/>
              <a:t>i</a:t>
            </a:r>
            <a:r>
              <a:rPr lang="en-US" altLang="ja-JP" dirty="0"/>
              <a:t>]</a:t>
            </a:r>
            <a:endParaRPr kumimoji="1" lang="en-US" altLang="ja-JP" dirty="0"/>
          </a:p>
          <a:p>
            <a:pPr lvl="1"/>
            <a:r>
              <a:rPr kumimoji="1" lang="ja-JP" altLang="en-US" dirty="0"/>
              <a:t>ある構造体内の要素にアクセスがあると，その構造体の別の要素にもアクセスがある</a:t>
            </a:r>
          </a:p>
        </p:txBody>
      </p:sp>
    </p:spTree>
    <p:extLst>
      <p:ext uri="{BB962C8B-B14F-4D97-AF65-F5344CB8AC3E}">
        <p14:creationId xmlns:p14="http://schemas.microsoft.com/office/powerpoint/2010/main" val="4201741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ライン単位の管理と空間局所性</a:t>
            </a:r>
          </a:p>
        </p:txBody>
      </p:sp>
      <p:sp>
        <p:nvSpPr>
          <p:cNvPr id="3" name="テキスト プレースホルダー 2"/>
          <p:cNvSpPr>
            <a:spLocks noGrp="1"/>
          </p:cNvSpPr>
          <p:nvPr>
            <p:ph type="body" sz="quarter" idx="10"/>
          </p:nvPr>
        </p:nvSpPr>
        <p:spPr/>
        <p:txBody>
          <a:bodyPr/>
          <a:lstStyle/>
          <a:p>
            <a:r>
              <a:rPr kumimoji="1" lang="ja-JP" altLang="en-US" dirty="0"/>
              <a:t>データはライン単位でやりとりされる</a:t>
            </a:r>
            <a:endParaRPr kumimoji="1" lang="en-US" altLang="ja-JP" dirty="0"/>
          </a:p>
          <a:p>
            <a:pPr lvl="1"/>
            <a:r>
              <a:rPr kumimoji="1" lang="ja-JP" altLang="en-US" dirty="0"/>
              <a:t>あるデータがアクセスされると，周囲のデータも一緒にキャッシュに格納される</a:t>
            </a:r>
            <a:endParaRPr kumimoji="1" lang="en-US" altLang="ja-JP" dirty="0"/>
          </a:p>
          <a:p>
            <a:r>
              <a:rPr kumimoji="1" lang="ja-JP" altLang="en-US" dirty="0"/>
              <a:t>たとえば，ラインが </a:t>
            </a:r>
            <a:r>
              <a:rPr kumimoji="1" lang="en-US" altLang="ja-JP" dirty="0"/>
              <a:t>16 </a:t>
            </a:r>
            <a:r>
              <a:rPr kumimoji="1" lang="ja-JP" altLang="en-US" dirty="0"/>
              <a:t>バイトだった場合</a:t>
            </a:r>
            <a:endParaRPr kumimoji="1" lang="en-US" altLang="ja-JP" dirty="0"/>
          </a:p>
          <a:p>
            <a:pPr lvl="1"/>
            <a:r>
              <a:rPr lang="ja-JP" altLang="en-US" dirty="0"/>
              <a:t>各要素は</a:t>
            </a:r>
            <a:r>
              <a:rPr lang="en-US" altLang="ja-JP" dirty="0"/>
              <a:t>1</a:t>
            </a:r>
            <a:r>
              <a:rPr lang="ja-JP" altLang="en-US" dirty="0"/>
              <a:t>バイトで</a:t>
            </a:r>
            <a:r>
              <a:rPr lang="en-US" altLang="ja-JP" dirty="0"/>
              <a:t>16</a:t>
            </a:r>
            <a:r>
              <a:rPr lang="ja-JP" altLang="en-US" dirty="0"/>
              <a:t>要素の配列 </a:t>
            </a:r>
            <a:r>
              <a:rPr lang="en-US" altLang="ja-JP" dirty="0" err="1"/>
              <a:t>buf</a:t>
            </a:r>
            <a:r>
              <a:rPr lang="en-US" altLang="ja-JP" dirty="0"/>
              <a:t>[16] </a:t>
            </a:r>
            <a:r>
              <a:rPr lang="ja-JP" altLang="en-US" dirty="0"/>
              <a:t>を考える</a:t>
            </a:r>
          </a:p>
          <a:p>
            <a:pPr lvl="1"/>
            <a:r>
              <a:rPr kumimoji="1" lang="en-US" altLang="ja-JP" dirty="0" err="1"/>
              <a:t>buf</a:t>
            </a:r>
            <a:r>
              <a:rPr kumimoji="1" lang="en-US" altLang="ja-JP" dirty="0"/>
              <a:t>[0] </a:t>
            </a:r>
            <a:r>
              <a:rPr kumimoji="1" lang="ja-JP" altLang="en-US" dirty="0"/>
              <a:t>のアクセス時に，</a:t>
            </a:r>
            <a:r>
              <a:rPr kumimoji="1" lang="en-US" altLang="ja-JP" dirty="0" err="1"/>
              <a:t>buf</a:t>
            </a:r>
            <a:r>
              <a:rPr kumimoji="1" lang="en-US" altLang="ja-JP" dirty="0"/>
              <a:t>[1] ~</a:t>
            </a:r>
            <a:r>
              <a:rPr kumimoji="1" lang="ja-JP" altLang="en-US" dirty="0"/>
              <a:t> </a:t>
            </a:r>
            <a:r>
              <a:rPr kumimoji="1" lang="en-US" altLang="ja-JP" dirty="0" err="1"/>
              <a:t>buf</a:t>
            </a:r>
            <a:r>
              <a:rPr kumimoji="1" lang="en-US" altLang="ja-JP" dirty="0"/>
              <a:t>[15] </a:t>
            </a:r>
            <a:r>
              <a:rPr kumimoji="1" lang="ja-JP" altLang="en-US" dirty="0" err="1"/>
              <a:t>までを</a:t>
            </a:r>
            <a:r>
              <a:rPr kumimoji="1" lang="ja-JP" altLang="en-US" dirty="0"/>
              <a:t>まとめて読む</a:t>
            </a:r>
            <a:endParaRPr kumimoji="1" lang="en-US" altLang="ja-JP" dirty="0"/>
          </a:p>
          <a:p>
            <a:pPr lvl="2"/>
            <a:r>
              <a:rPr kumimoji="1" lang="ja-JP" altLang="en-US" dirty="0"/>
              <a:t>まとめてメモリから取ってきてキャッシュにおく</a:t>
            </a:r>
            <a:endParaRPr kumimoji="1" lang="en-US" altLang="ja-JP" dirty="0"/>
          </a:p>
          <a:p>
            <a:pPr lvl="1"/>
            <a:r>
              <a:rPr lang="en-US" altLang="ja-JP" dirty="0" err="1"/>
              <a:t>buf</a:t>
            </a:r>
            <a:r>
              <a:rPr lang="en-US" altLang="ja-JP" dirty="0"/>
              <a:t>[1] </a:t>
            </a:r>
            <a:r>
              <a:rPr lang="ja-JP" altLang="en-US" dirty="0"/>
              <a:t>から </a:t>
            </a:r>
            <a:r>
              <a:rPr lang="en-US" altLang="ja-JP" dirty="0" err="1"/>
              <a:t>buf</a:t>
            </a:r>
            <a:r>
              <a:rPr lang="en-US" altLang="ja-JP" dirty="0"/>
              <a:t>[15] </a:t>
            </a:r>
            <a:r>
              <a:rPr lang="ja-JP" altLang="en-US" dirty="0"/>
              <a:t>アクセス時は，キャッシュにヒット</a:t>
            </a:r>
            <a:endParaRPr lang="en-US" altLang="ja-JP" dirty="0"/>
          </a:p>
        </p:txBody>
      </p:sp>
    </p:spTree>
    <p:extLst>
      <p:ext uri="{BB962C8B-B14F-4D97-AF65-F5344CB8AC3E}">
        <p14:creationId xmlns:p14="http://schemas.microsoft.com/office/powerpoint/2010/main" val="1586585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キャッシュの詳細</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方式：</a:t>
            </a:r>
            <a:endParaRPr kumimoji="1" lang="en-US" altLang="ja-JP" dirty="0"/>
          </a:p>
          <a:p>
            <a:pPr lvl="1"/>
            <a:r>
              <a:rPr kumimoji="1" lang="ja-JP" altLang="en-US" dirty="0"/>
              <a:t>基本的な構造</a:t>
            </a:r>
            <a:endParaRPr kumimoji="1" lang="en-US" altLang="ja-JP" dirty="0"/>
          </a:p>
          <a:p>
            <a:pPr lvl="1"/>
            <a:r>
              <a:rPr kumimoji="1" lang="ja-JP" altLang="en-US" dirty="0"/>
              <a:t>ダイレクトマップ方式</a:t>
            </a:r>
            <a:endParaRPr kumimoji="1" lang="en-US" altLang="ja-JP" dirty="0"/>
          </a:p>
          <a:p>
            <a:pPr lvl="1"/>
            <a:r>
              <a:rPr kumimoji="1" lang="ja-JP" altLang="en-US" dirty="0"/>
              <a:t>セット・アソシアティブ方式</a:t>
            </a:r>
            <a:endParaRPr kumimoji="1" lang="en-US" altLang="ja-JP" dirty="0"/>
          </a:p>
          <a:p>
            <a:pPr marL="457200" indent="-457200">
              <a:buFont typeface="+mj-lt"/>
              <a:buAutoNum type="arabicPeriod"/>
            </a:pPr>
            <a:r>
              <a:rPr kumimoji="1" lang="ja-JP" altLang="en-US" dirty="0"/>
              <a:t>ライン単位での管理</a:t>
            </a:r>
            <a:endParaRPr kumimoji="1" lang="en-US" altLang="ja-JP" dirty="0"/>
          </a:p>
          <a:p>
            <a:pPr marL="457200" indent="-457200">
              <a:buFont typeface="+mj-lt"/>
              <a:buAutoNum type="arabicPeriod"/>
            </a:pPr>
            <a:r>
              <a:rPr lang="ja-JP" altLang="en-US" b="1" dirty="0"/>
              <a:t>アドレスとキャッシュ構造の対応</a:t>
            </a:r>
            <a:endParaRPr kumimoji="1" lang="ja-JP" altLang="en-US" b="1" dirty="0"/>
          </a:p>
        </p:txBody>
      </p:sp>
    </p:spTree>
    <p:extLst>
      <p:ext uri="{BB962C8B-B14F-4D97-AF65-F5344CB8AC3E}">
        <p14:creationId xmlns:p14="http://schemas.microsoft.com/office/powerpoint/2010/main" val="4479417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キャッシュ内のデータの配置</a:t>
            </a:r>
            <a:endParaRPr lang="en-US" altLang="ja-JP" dirty="0"/>
          </a:p>
        </p:txBody>
      </p:sp>
      <p:sp>
        <p:nvSpPr>
          <p:cNvPr id="3" name="テキスト プレースホルダー 2"/>
          <p:cNvSpPr>
            <a:spLocks noGrp="1"/>
          </p:cNvSpPr>
          <p:nvPr>
            <p:ph type="body" sz="quarter" idx="10"/>
          </p:nvPr>
        </p:nvSpPr>
        <p:spPr>
          <a:xfrm>
            <a:off x="611956" y="1088974"/>
            <a:ext cx="8100090" cy="5220058"/>
          </a:xfrm>
        </p:spPr>
        <p:txBody>
          <a:bodyPr/>
          <a:lstStyle/>
          <a:p>
            <a:r>
              <a:rPr kumimoji="1" lang="ja-JP" altLang="en-US" dirty="0"/>
              <a:t>以下に要素に関連して変化</a:t>
            </a:r>
            <a:endParaRPr kumimoji="1" lang="en-US" altLang="ja-JP" dirty="0"/>
          </a:p>
          <a:p>
            <a:pPr lvl="1"/>
            <a:r>
              <a:rPr kumimoji="1" lang="ja-JP" altLang="en-US" dirty="0"/>
              <a:t>連想度</a:t>
            </a:r>
            <a:endParaRPr kumimoji="1" lang="en-US" altLang="ja-JP" dirty="0"/>
          </a:p>
          <a:p>
            <a:pPr lvl="1"/>
            <a:r>
              <a:rPr kumimoji="1" lang="ja-JP" altLang="en-US" dirty="0"/>
              <a:t>容量</a:t>
            </a:r>
            <a:endParaRPr kumimoji="1" lang="en-US" altLang="ja-JP" dirty="0"/>
          </a:p>
          <a:p>
            <a:pPr lvl="1"/>
            <a:r>
              <a:rPr lang="ja-JP" altLang="en-US" dirty="0"/>
              <a:t>ラインのサイズ</a:t>
            </a:r>
            <a:endParaRPr lang="en-US" altLang="ja-JP" dirty="0"/>
          </a:p>
          <a:p>
            <a:r>
              <a:rPr kumimoji="1" lang="ja-JP" altLang="en-US" dirty="0">
                <a:solidFill>
                  <a:schemeClr val="accent5"/>
                </a:solidFill>
              </a:rPr>
              <a:t>プログラムの高速化のためには，以下を知る必要がある</a:t>
            </a:r>
            <a:endParaRPr kumimoji="1" lang="en-US" altLang="ja-JP" dirty="0">
              <a:solidFill>
                <a:schemeClr val="accent5"/>
              </a:solidFill>
            </a:endParaRPr>
          </a:p>
          <a:p>
            <a:pPr lvl="1"/>
            <a:r>
              <a:rPr lang="ja-JP" altLang="en-US" dirty="0"/>
              <a:t>アドレスとキャッシュ内のラインの位置の対応</a:t>
            </a:r>
            <a:endParaRPr lang="en-US" altLang="ja-JP" dirty="0"/>
          </a:p>
          <a:p>
            <a:pPr lvl="1"/>
            <a:r>
              <a:rPr lang="ja-JP" altLang="en-US" dirty="0"/>
              <a:t>結果，どのようにアクセスするとキャッシュにヒットするのか</a:t>
            </a:r>
            <a:endParaRPr lang="en-US" altLang="ja-JP" dirty="0"/>
          </a:p>
          <a:p>
            <a:r>
              <a:rPr lang="ja-JP" altLang="en-US" dirty="0"/>
              <a:t>さらに後半ではいくつかの実例をつかって説明</a:t>
            </a:r>
            <a:endParaRPr lang="en-US" altLang="ja-JP" dirty="0"/>
          </a:p>
        </p:txBody>
      </p:sp>
    </p:spTree>
    <p:extLst>
      <p:ext uri="{BB962C8B-B14F-4D97-AF65-F5344CB8AC3E}">
        <p14:creationId xmlns:p14="http://schemas.microsoft.com/office/powerpoint/2010/main" val="2202231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セットアソシアティブ・キャッシュの例</a:t>
            </a:r>
          </a:p>
        </p:txBody>
      </p:sp>
      <p:sp>
        <p:nvSpPr>
          <p:cNvPr id="3" name="テキスト プレースホルダー 2"/>
          <p:cNvSpPr>
            <a:spLocks noGrp="1"/>
          </p:cNvSpPr>
          <p:nvPr>
            <p:ph type="body" sz="quarter" idx="10"/>
          </p:nvPr>
        </p:nvSpPr>
        <p:spPr>
          <a:xfrm>
            <a:off x="431954" y="3068996"/>
            <a:ext cx="8100090" cy="3239729"/>
          </a:xfrm>
        </p:spPr>
        <p:txBody>
          <a:bodyPr/>
          <a:lstStyle/>
          <a:p>
            <a:r>
              <a:rPr lang="ja-JP" altLang="en-US" dirty="0"/>
              <a:t>構成</a:t>
            </a:r>
            <a:endParaRPr lang="en-US" altLang="ja-JP" dirty="0"/>
          </a:p>
          <a:p>
            <a:pPr lvl="1"/>
            <a:r>
              <a:rPr lang="ja-JP" altLang="en-US" dirty="0"/>
              <a:t>連想度：　　　２</a:t>
            </a:r>
            <a:endParaRPr lang="en-US" altLang="ja-JP" dirty="0"/>
          </a:p>
          <a:p>
            <a:pPr lvl="1"/>
            <a:r>
              <a:rPr lang="ja-JP" altLang="en-US" dirty="0"/>
              <a:t>セット数：　　４</a:t>
            </a:r>
            <a:endParaRPr lang="en-US" altLang="ja-JP" dirty="0"/>
          </a:p>
          <a:p>
            <a:pPr lvl="1"/>
            <a:r>
              <a:rPr lang="ja-JP" altLang="en-US" dirty="0"/>
              <a:t>ラインサイズ：</a:t>
            </a:r>
            <a:r>
              <a:rPr lang="en-US" altLang="ja-JP" dirty="0"/>
              <a:t>16</a:t>
            </a:r>
            <a:r>
              <a:rPr lang="ja-JP" altLang="en-US" dirty="0"/>
              <a:t>バイト</a:t>
            </a:r>
            <a:endParaRPr lang="en-US" altLang="ja-JP" dirty="0"/>
          </a:p>
          <a:p>
            <a:r>
              <a:rPr kumimoji="1" lang="ja-JP" altLang="en-US" dirty="0"/>
              <a:t>総記憶容量</a:t>
            </a:r>
            <a:endParaRPr kumimoji="1" lang="en-US" altLang="ja-JP" dirty="0"/>
          </a:p>
          <a:p>
            <a:pPr lvl="1"/>
            <a:r>
              <a:rPr lang="ja-JP" altLang="en-US" dirty="0"/>
              <a:t>連想度 </a:t>
            </a:r>
            <a:r>
              <a:rPr lang="en-US" altLang="ja-JP" dirty="0"/>
              <a:t>2 × </a:t>
            </a:r>
            <a:r>
              <a:rPr lang="ja-JP" altLang="en-US" dirty="0"/>
              <a:t>セット数 </a:t>
            </a:r>
            <a:r>
              <a:rPr lang="en-US" altLang="ja-JP" dirty="0"/>
              <a:t>4 × </a:t>
            </a:r>
            <a:r>
              <a:rPr lang="ja-JP" altLang="en-US" dirty="0"/>
              <a:t>ライン </a:t>
            </a:r>
            <a:r>
              <a:rPr lang="en-US" altLang="ja-JP" dirty="0"/>
              <a:t>16 </a:t>
            </a:r>
            <a:r>
              <a:rPr lang="ja-JP" altLang="en-US" dirty="0"/>
              <a:t>バイト </a:t>
            </a:r>
            <a:r>
              <a:rPr lang="en-US" altLang="ja-JP" dirty="0"/>
              <a:t>= 128 </a:t>
            </a:r>
            <a:r>
              <a:rPr lang="ja-JP" altLang="en-US" dirty="0"/>
              <a:t>バイト</a:t>
            </a:r>
            <a:endParaRPr kumimoji="1" lang="ja-JP" altLang="en-US" dirty="0"/>
          </a:p>
        </p:txBody>
      </p:sp>
      <p:sp>
        <p:nvSpPr>
          <p:cNvPr id="4" name="正方形/長方形 3"/>
          <p:cNvSpPr/>
          <p:nvPr/>
        </p:nvSpPr>
        <p:spPr bwMode="auto">
          <a:xfrm>
            <a:off x="3131983"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3131983"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3131983"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3851991"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851991"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131983"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3131983"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3851991"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3851991"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3131984"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385199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2771979" y="135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2771979" y="171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2771979" y="207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2771979" y="243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1916970" y="194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4662000"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662000"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4662000"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5382008"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382008"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4662000"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4662000"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5382008"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5382008"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466200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538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Tree>
    <p:extLst>
      <p:ext uri="{BB962C8B-B14F-4D97-AF65-F5344CB8AC3E}">
        <p14:creationId xmlns:p14="http://schemas.microsoft.com/office/powerpoint/2010/main" val="2153802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アドレスとラインの対応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アドレスは</a:t>
            </a:r>
            <a:r>
              <a:rPr lang="en-US" altLang="ja-JP" dirty="0"/>
              <a:t>1</a:t>
            </a:r>
            <a:r>
              <a:rPr lang="ja-JP" altLang="en-US" dirty="0"/>
              <a:t>バイト単位でメモリの位置を表すものとする</a:t>
            </a:r>
            <a:endParaRPr lang="en-US" altLang="ja-JP" dirty="0"/>
          </a:p>
          <a:p>
            <a:r>
              <a:rPr lang="ja-JP" altLang="en-US" dirty="0"/>
              <a:t>最下位ビット </a:t>
            </a:r>
            <a:r>
              <a:rPr lang="en-US" altLang="ja-JP" dirty="0"/>
              <a:t>0 </a:t>
            </a:r>
            <a:r>
              <a:rPr lang="ja-JP" altLang="en-US" dirty="0"/>
              <a:t>～</a:t>
            </a:r>
            <a:r>
              <a:rPr lang="en-US" altLang="ja-JP" dirty="0"/>
              <a:t>3 </a:t>
            </a:r>
            <a:r>
              <a:rPr lang="ja-JP" altLang="en-US" dirty="0"/>
              <a:t>（計４ビット）</a:t>
            </a:r>
            <a:endParaRPr lang="en-US" altLang="ja-JP" dirty="0"/>
          </a:p>
          <a:p>
            <a:pPr lvl="1"/>
            <a:r>
              <a:rPr lang="ja-JP" altLang="en-US" dirty="0"/>
              <a:t>最下位部分がライン内の位置に対応</a:t>
            </a:r>
            <a:endParaRPr lang="en-US" altLang="ja-JP" dirty="0"/>
          </a:p>
          <a:p>
            <a:pPr lvl="2"/>
            <a:r>
              <a:rPr lang="ja-JP" altLang="en-US" dirty="0"/>
              <a:t>空間局所性を利用するために連続した１６バイトが１ラインに</a:t>
            </a:r>
            <a:endParaRPr lang="en-US" altLang="ja-JP" dirty="0"/>
          </a:p>
          <a:p>
            <a:pPr lvl="1"/>
            <a:r>
              <a:rPr lang="en-US" altLang="ja-JP" dirty="0"/>
              <a:t>4</a:t>
            </a:r>
            <a:r>
              <a:rPr lang="ja-JP" altLang="en-US" dirty="0"/>
              <a:t>ビットなのは，ラインサイズが</a:t>
            </a:r>
            <a:r>
              <a:rPr lang="en-US" altLang="ja-JP" dirty="0"/>
              <a:t>16</a:t>
            </a:r>
            <a:r>
              <a:rPr lang="ja-JP" altLang="en-US" dirty="0"/>
              <a:t>バイトだから</a:t>
            </a:r>
            <a:endParaRPr lang="en-US" altLang="ja-JP" dirty="0"/>
          </a:p>
          <a:p>
            <a:pPr lvl="2"/>
            <a:r>
              <a:rPr lang="en-US" altLang="ja-JP" dirty="0"/>
              <a:t>2 ^ 4 = 16</a:t>
            </a:r>
          </a:p>
          <a:p>
            <a:pPr lvl="2"/>
            <a:r>
              <a:rPr lang="ja-JP" altLang="en-US" dirty="0"/>
              <a:t>（ラインサイズは必ず２の累乗になる</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3311986" y="2078985"/>
            <a:ext cx="540006"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40" name="正方形/長方形 39"/>
          <p:cNvSpPr/>
          <p:nvPr/>
        </p:nvSpPr>
        <p:spPr bwMode="auto">
          <a:xfrm>
            <a:off x="3221985"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3">
                    <a:lumMod val="75000"/>
                  </a:schemeClr>
                </a:solidFill>
                <a:latin typeface="+mn-ea"/>
              </a:rPr>
              <a:t>アドレスの</a:t>
            </a:r>
            <a:endParaRPr kumimoji="1" lang="en-US" altLang="ja-JP" sz="1600" dirty="0">
              <a:solidFill>
                <a:schemeClr val="accent3">
                  <a:lumMod val="75000"/>
                </a:schemeClr>
              </a:solidFill>
              <a:latin typeface="+mn-ea"/>
            </a:endParaRPr>
          </a:p>
          <a:p>
            <a:pPr algn="ctr"/>
            <a:r>
              <a:rPr kumimoji="1" lang="ja-JP" altLang="en-US" sz="1600" dirty="0">
                <a:solidFill>
                  <a:schemeClr val="accent3">
                    <a:lumMod val="75000"/>
                  </a:schemeClr>
                </a:solidFill>
                <a:latin typeface="+mn-ea"/>
              </a:rPr>
              <a:t>最下位</a:t>
            </a:r>
            <a:r>
              <a:rPr kumimoji="1" lang="en-US" altLang="ja-JP" sz="1600" dirty="0">
                <a:solidFill>
                  <a:schemeClr val="accent3">
                    <a:lumMod val="75000"/>
                  </a:schemeClr>
                </a:solidFill>
                <a:latin typeface="+mn-ea"/>
              </a:rPr>
              <a:t>4</a:t>
            </a:r>
            <a:r>
              <a:rPr kumimoji="1" lang="ja-JP" altLang="en-US" sz="1600" dirty="0">
                <a:solidFill>
                  <a:schemeClr val="accent3">
                    <a:lumMod val="75000"/>
                  </a:schemeClr>
                </a:solidFill>
                <a:latin typeface="+mn-ea"/>
              </a:rPr>
              <a:t>ビット</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6191841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アドレスとセットの対応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ライン部分の上位にあるビット </a:t>
            </a:r>
            <a:r>
              <a:rPr lang="en-US" altLang="ja-JP" dirty="0"/>
              <a:t>4 </a:t>
            </a:r>
            <a:r>
              <a:rPr lang="ja-JP" altLang="en-US" dirty="0"/>
              <a:t>～</a:t>
            </a:r>
            <a:r>
              <a:rPr lang="en-US" altLang="ja-JP" dirty="0"/>
              <a:t>5 </a:t>
            </a:r>
            <a:r>
              <a:rPr lang="ja-JP" altLang="en-US" dirty="0"/>
              <a:t>（計</a:t>
            </a:r>
            <a:r>
              <a:rPr lang="en-US" altLang="ja-JP" dirty="0"/>
              <a:t>2</a:t>
            </a:r>
            <a:r>
              <a:rPr lang="ja-JP" altLang="en-US" dirty="0"/>
              <a:t>ビット）</a:t>
            </a:r>
            <a:endParaRPr lang="en-US" altLang="ja-JP" dirty="0"/>
          </a:p>
          <a:p>
            <a:pPr lvl="1"/>
            <a:r>
              <a:rPr lang="ja-JP" altLang="en-US" dirty="0"/>
              <a:t>この部分を使って，どのセットにアクセスするか決める</a:t>
            </a:r>
            <a:endParaRPr lang="en-US" altLang="ja-JP" dirty="0"/>
          </a:p>
          <a:p>
            <a:pPr lvl="1"/>
            <a:r>
              <a:rPr lang="ja-JP" altLang="en-US" dirty="0"/>
              <a:t>２ビットなのは，セット数が４だから</a:t>
            </a:r>
            <a:endParaRPr lang="en-US" altLang="ja-JP" dirty="0"/>
          </a:p>
          <a:p>
            <a:pPr lvl="2"/>
            <a:r>
              <a:rPr lang="en-US" altLang="ja-JP" dirty="0"/>
              <a:t>2 ^ 2 = 4</a:t>
            </a:r>
          </a:p>
          <a:p>
            <a:pPr lvl="1"/>
            <a:r>
              <a:rPr lang="ja-JP" altLang="en-US" dirty="0"/>
              <a:t>セット数も必ず２の累乗になる</a:t>
            </a:r>
            <a:endParaRPr lang="en-US" altLang="ja-JP" dirty="0"/>
          </a:p>
          <a:p>
            <a:r>
              <a:rPr lang="ja-JP" altLang="en-US" dirty="0"/>
              <a:t>アドレスのこの部分はなるべくばらけた方がよい</a:t>
            </a:r>
            <a:endParaRPr lang="en-US" altLang="ja-JP" dirty="0"/>
          </a:p>
          <a:p>
            <a:pPr lvl="1"/>
            <a:r>
              <a:rPr lang="ja-JP" altLang="en-US" dirty="0"/>
              <a:t>同じセットにアクセスがいかず，競合がおきにくくなる</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3041983" y="2078985"/>
            <a:ext cx="270003"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861981"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ここの</a:t>
            </a:r>
            <a:r>
              <a:rPr kumimoji="1" lang="en-US" altLang="ja-JP" sz="1600" dirty="0">
                <a:solidFill>
                  <a:schemeClr val="accent6"/>
                </a:solidFill>
                <a:latin typeface="+mn-ea"/>
              </a:rPr>
              <a:t>2</a:t>
            </a:r>
            <a:r>
              <a:rPr kumimoji="1" lang="ja-JP" altLang="en-US" sz="1600" dirty="0">
                <a:solidFill>
                  <a:schemeClr val="accent6"/>
                </a:solidFill>
                <a:latin typeface="+mn-ea"/>
              </a:rPr>
              <a:t>ビット</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1238661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アドレスとタグの対応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残りの上位のビットがタグとなる</a:t>
            </a:r>
            <a:endParaRPr lang="en-US" altLang="ja-JP" dirty="0"/>
          </a:p>
          <a:p>
            <a:r>
              <a:rPr lang="ja-JP" altLang="en-US" dirty="0"/>
              <a:t>タグにはセット（赤）やライン（緑）の部分は入れないでよい</a:t>
            </a:r>
            <a:endParaRPr lang="en-US" altLang="ja-JP" dirty="0"/>
          </a:p>
          <a:p>
            <a:pPr lvl="1"/>
            <a:r>
              <a:rPr lang="ja-JP" altLang="en-US" dirty="0"/>
              <a:t>あるセットにアクセスするアドレスは，赤部分は常に一定だから</a:t>
            </a:r>
            <a:endParaRPr lang="en-US" altLang="ja-JP" dirty="0"/>
          </a:p>
          <a:p>
            <a:pPr lvl="2"/>
            <a:r>
              <a:rPr lang="ja-JP" altLang="en-US" dirty="0"/>
              <a:t>セット </a:t>
            </a:r>
            <a:r>
              <a:rPr lang="en-US" altLang="ja-JP" dirty="0"/>
              <a:t>1 </a:t>
            </a:r>
            <a:r>
              <a:rPr lang="ja-JP" altLang="en-US" dirty="0"/>
              <a:t>にアクセスする場合，赤部分は絶対 </a:t>
            </a:r>
            <a:r>
              <a:rPr lang="en-US" altLang="ja-JP" dirty="0"/>
              <a:t>01</a:t>
            </a:r>
          </a:p>
          <a:p>
            <a:pPr lvl="1"/>
            <a:r>
              <a:rPr lang="ja-JP" altLang="en-US" dirty="0"/>
              <a:t>緑部分はラインの中の位置を表すので，関係ない</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971960" y="2078985"/>
            <a:ext cx="2070023"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0" name="正方形/長方形 39"/>
          <p:cNvSpPr/>
          <p:nvPr/>
        </p:nvSpPr>
        <p:spPr bwMode="auto">
          <a:xfrm>
            <a:off x="1691968" y="207898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上位の残りすべて</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
        <p:nvSpPr>
          <p:cNvPr id="45" name="正方形/長方形 44"/>
          <p:cNvSpPr/>
          <p:nvPr/>
        </p:nvSpPr>
        <p:spPr bwMode="auto">
          <a:xfrm>
            <a:off x="2861981"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6</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8175602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正方形/長方形 42"/>
          <p:cNvSpPr/>
          <p:nvPr/>
        </p:nvSpPr>
        <p:spPr bwMode="auto">
          <a:xfrm>
            <a:off x="4572000" y="3248998"/>
            <a:ext cx="3960044" cy="360004"/>
          </a:xfrm>
          <a:prstGeom prst="rect">
            <a:avLst/>
          </a:prstGeom>
          <a:ln w="38100">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 name="タイトル 1"/>
          <p:cNvSpPr>
            <a:spLocks noGrp="1"/>
          </p:cNvSpPr>
          <p:nvPr>
            <p:ph type="title"/>
          </p:nvPr>
        </p:nvSpPr>
        <p:spPr/>
        <p:txBody>
          <a:bodyPr/>
          <a:lstStyle/>
          <a:p>
            <a:r>
              <a:rPr kumimoji="1" lang="ja-JP" altLang="en-US" dirty="0"/>
              <a:t>アクセス時の動作の例</a:t>
            </a:r>
          </a:p>
        </p:txBody>
      </p:sp>
      <p:sp>
        <p:nvSpPr>
          <p:cNvPr id="3" name="テキスト プレースホルダー 2"/>
          <p:cNvSpPr>
            <a:spLocks noGrp="1"/>
          </p:cNvSpPr>
          <p:nvPr>
            <p:ph type="body" sz="quarter" idx="10"/>
          </p:nvPr>
        </p:nvSpPr>
        <p:spPr>
          <a:xfrm>
            <a:off x="431954" y="4599013"/>
            <a:ext cx="8100090" cy="1439709"/>
          </a:xfrm>
        </p:spPr>
        <p:txBody>
          <a:bodyPr/>
          <a:lstStyle/>
          <a:p>
            <a:r>
              <a:rPr kumimoji="1" lang="ja-JP" altLang="en-US" dirty="0"/>
              <a:t>アドレス</a:t>
            </a:r>
            <a:r>
              <a:rPr kumimoji="1" lang="en-US" altLang="ja-JP" dirty="0"/>
              <a:t>0x8014 (</a:t>
            </a:r>
            <a:r>
              <a:rPr kumimoji="1" lang="en-US" altLang="ja-JP" dirty="0">
                <a:solidFill>
                  <a:schemeClr val="accent5"/>
                </a:solidFill>
              </a:rPr>
              <a:t>1000 0000 00</a:t>
            </a:r>
            <a:r>
              <a:rPr kumimoji="1" lang="en-US" altLang="ja-JP" dirty="0">
                <a:solidFill>
                  <a:schemeClr val="accent6"/>
                </a:solidFill>
              </a:rPr>
              <a:t>01</a:t>
            </a:r>
            <a:r>
              <a:rPr kumimoji="1" lang="en-US" altLang="ja-JP" dirty="0"/>
              <a:t> </a:t>
            </a:r>
            <a:r>
              <a:rPr kumimoji="1" lang="en-US" altLang="ja-JP" dirty="0">
                <a:solidFill>
                  <a:schemeClr val="accent3">
                    <a:lumMod val="75000"/>
                  </a:schemeClr>
                </a:solidFill>
              </a:rPr>
              <a:t>0010</a:t>
            </a:r>
            <a:r>
              <a:rPr kumimoji="1" lang="en-US" altLang="ja-JP" dirty="0"/>
              <a:t>) </a:t>
            </a:r>
            <a:r>
              <a:rPr kumimoji="1" lang="ja-JP" altLang="en-US" dirty="0" err="1"/>
              <a:t>への</a:t>
            </a:r>
            <a:r>
              <a:rPr kumimoji="1" lang="ja-JP" altLang="en-US" dirty="0"/>
              <a:t>アクセスがあった場合</a:t>
            </a:r>
            <a:endParaRPr kumimoji="1" lang="en-US" altLang="ja-JP" dirty="0"/>
          </a:p>
          <a:p>
            <a:pPr lvl="1"/>
            <a:r>
              <a:rPr lang="ja-JP" altLang="en-US" dirty="0"/>
              <a:t>ライン内</a:t>
            </a:r>
            <a:r>
              <a:rPr kumimoji="1" lang="ja-JP" altLang="en-US" dirty="0"/>
              <a:t>位置： </a:t>
            </a:r>
            <a:r>
              <a:rPr kumimoji="1" lang="en-US" altLang="ja-JP" dirty="0"/>
              <a:t>2 (</a:t>
            </a:r>
            <a:r>
              <a:rPr lang="en-US" altLang="ja-JP" dirty="0">
                <a:solidFill>
                  <a:schemeClr val="accent3">
                    <a:lumMod val="75000"/>
                  </a:schemeClr>
                </a:solidFill>
              </a:rPr>
              <a:t>0010)</a:t>
            </a:r>
            <a:endParaRPr kumimoji="1" lang="en-US" altLang="ja-JP" dirty="0"/>
          </a:p>
          <a:p>
            <a:pPr lvl="1"/>
            <a:r>
              <a:rPr lang="ja-JP" altLang="en-US" dirty="0"/>
              <a:t>セット</a:t>
            </a:r>
            <a:r>
              <a:rPr kumimoji="1" lang="ja-JP" altLang="en-US" dirty="0"/>
              <a:t>位置：     </a:t>
            </a:r>
            <a:r>
              <a:rPr kumimoji="1" lang="en-US" altLang="ja-JP" dirty="0"/>
              <a:t>1 (</a:t>
            </a:r>
            <a:r>
              <a:rPr lang="en-US" altLang="ja-JP" dirty="0">
                <a:solidFill>
                  <a:schemeClr val="accent6"/>
                </a:solidFill>
              </a:rPr>
              <a:t>01)</a:t>
            </a:r>
            <a:endParaRPr kumimoji="1" lang="en-US" altLang="ja-JP" dirty="0"/>
          </a:p>
          <a:p>
            <a:pPr lvl="1"/>
            <a:r>
              <a:rPr kumimoji="1" lang="ja-JP" altLang="en-US" dirty="0"/>
              <a:t>タグ：　　　　 </a:t>
            </a:r>
            <a:r>
              <a:rPr kumimoji="1" lang="en-US" altLang="ja-JP" dirty="0"/>
              <a:t>0x200 (</a:t>
            </a:r>
            <a:r>
              <a:rPr lang="en-US" altLang="ja-JP" dirty="0">
                <a:solidFill>
                  <a:schemeClr val="accent5"/>
                </a:solidFill>
              </a:rPr>
              <a:t>1000 0000 00)</a:t>
            </a:r>
          </a:p>
          <a:p>
            <a:r>
              <a:rPr kumimoji="1" lang="ja-JP" altLang="en-US" dirty="0"/>
              <a:t>セット</a:t>
            </a:r>
            <a:r>
              <a:rPr kumimoji="1" lang="en-US" altLang="ja-JP" dirty="0"/>
              <a:t>1</a:t>
            </a:r>
            <a:r>
              <a:rPr kumimoji="1" lang="ja-JP" altLang="en-US" dirty="0"/>
              <a:t>の左側のエントリにタグ </a:t>
            </a:r>
            <a:r>
              <a:rPr kumimoji="1" lang="en-US" altLang="ja-JP" dirty="0"/>
              <a:t>0x200 </a:t>
            </a:r>
            <a:r>
              <a:rPr kumimoji="1" lang="ja-JP" altLang="en-US" dirty="0"/>
              <a:t>があるのでヒット</a:t>
            </a:r>
            <a:endParaRPr kumimoji="1" lang="en-US" altLang="ja-JP" dirty="0"/>
          </a:p>
          <a:p>
            <a:pPr lvl="1"/>
            <a:r>
              <a:rPr kumimoji="1" lang="ja-JP" altLang="en-US" dirty="0"/>
              <a:t>ライン内の</a:t>
            </a:r>
            <a:r>
              <a:rPr kumimoji="1" lang="en-US" altLang="ja-JP" dirty="0"/>
              <a:t>2</a:t>
            </a:r>
            <a:r>
              <a:rPr kumimoji="1" lang="ja-JP" altLang="en-US" dirty="0"/>
              <a:t>バイト目にアクセス</a:t>
            </a:r>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accent5"/>
                </a:solidFill>
                <a:latin typeface="+mn-ea"/>
              </a:rPr>
              <a:t>0x200</a:t>
            </a: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w="38100">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accent6"/>
                </a:solidFill>
                <a:latin typeface="+mn-ea"/>
              </a:rPr>
              <a:t>1</a:t>
            </a:r>
            <a:endParaRPr kumimoji="1" lang="ja-JP" altLang="en-US" sz="1600" b="1" dirty="0">
              <a:solidFill>
                <a:schemeClr val="accent6"/>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accent5"/>
                </a:solidFill>
                <a:latin typeface="+mn-ea"/>
              </a:rPr>
              <a:t>0x101</a:t>
            </a: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2" name="直線矢印コネクタ 31"/>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4" name="正方形/長方形 33"/>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5" name="直線コネクタ 34"/>
          <p:cNvCxnSpPr/>
          <p:nvPr/>
        </p:nvCxnSpPr>
        <p:spPr bwMode="auto">
          <a:xfrm>
            <a:off x="971960" y="2078985"/>
            <a:ext cx="2070023"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36" name="正方形/長方形 35"/>
          <p:cNvSpPr/>
          <p:nvPr/>
        </p:nvSpPr>
        <p:spPr bwMode="auto">
          <a:xfrm>
            <a:off x="1691968" y="207898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上位の残りすべて</a:t>
            </a:r>
          </a:p>
        </p:txBody>
      </p:sp>
      <p:sp>
        <p:nvSpPr>
          <p:cNvPr id="37" name="正方形/長方形 36"/>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38" name="正方形/長方形 37"/>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39" name="正方形/長方形 38"/>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
        <p:nvSpPr>
          <p:cNvPr id="41" name="正方形/長方形 40"/>
          <p:cNvSpPr/>
          <p:nvPr/>
        </p:nvSpPr>
        <p:spPr bwMode="auto">
          <a:xfrm>
            <a:off x="2861981"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6</a:t>
            </a:r>
            <a:endParaRPr kumimoji="1" lang="ja-JP" altLang="en-US" dirty="0">
              <a:solidFill>
                <a:schemeClr val="tx1">
                  <a:lumMod val="75000"/>
                  <a:lumOff val="25000"/>
                </a:schemeClr>
              </a:solidFill>
              <a:latin typeface="Consolas" panose="020B0609020204030204" pitchFamily="49" charset="0"/>
            </a:endParaRPr>
          </a:p>
        </p:txBody>
      </p:sp>
      <p:cxnSp>
        <p:nvCxnSpPr>
          <p:cNvPr id="45" name="直線コネクタ 44"/>
          <p:cNvCxnSpPr/>
          <p:nvPr/>
        </p:nvCxnSpPr>
        <p:spPr bwMode="auto">
          <a:xfrm flipH="1">
            <a:off x="4572000" y="1628980"/>
            <a:ext cx="1350016" cy="162001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bwMode="auto">
          <a:xfrm>
            <a:off x="6642024" y="1628980"/>
            <a:ext cx="1890020" cy="162001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正方形/長方形 50"/>
          <p:cNvSpPr/>
          <p:nvPr/>
        </p:nvSpPr>
        <p:spPr bwMode="auto">
          <a:xfrm>
            <a:off x="4211996" y="279899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拡大</a:t>
            </a:r>
          </a:p>
        </p:txBody>
      </p:sp>
      <p:sp>
        <p:nvSpPr>
          <p:cNvPr id="52" name="正方形/長方形 51"/>
          <p:cNvSpPr/>
          <p:nvPr/>
        </p:nvSpPr>
        <p:spPr bwMode="auto">
          <a:xfrm>
            <a:off x="7812036" y="3248998"/>
            <a:ext cx="270003" cy="360004"/>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8" name="正方形/長方形 47"/>
          <p:cNvSpPr/>
          <p:nvPr/>
        </p:nvSpPr>
        <p:spPr bwMode="auto">
          <a:xfrm>
            <a:off x="5112006" y="3338999"/>
            <a:ext cx="2970033"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f e d c b a 9 8 7 6 5 4 </a:t>
            </a:r>
            <a:r>
              <a:rPr kumimoji="1" lang="en-US" altLang="ja-JP" dirty="0">
                <a:solidFill>
                  <a:schemeClr val="tx1">
                    <a:lumMod val="75000"/>
                    <a:lumOff val="25000"/>
                  </a:schemeClr>
                </a:solidFill>
                <a:latin typeface="Consolas" panose="020B0609020204030204" pitchFamily="49" charset="0"/>
              </a:rPr>
              <a:t>3 2 1 0</a:t>
            </a:r>
            <a:endParaRPr kumimoji="1" lang="ja-JP" altLang="en-US" dirty="0">
              <a:solidFill>
                <a:schemeClr val="tx1">
                  <a:lumMod val="75000"/>
                  <a:lumOff val="25000"/>
                </a:schemeClr>
              </a:solidFill>
              <a:latin typeface="Consolas" panose="020B0609020204030204" pitchFamily="49" charset="0"/>
            </a:endParaRPr>
          </a:p>
        </p:txBody>
      </p:sp>
      <p:cxnSp>
        <p:nvCxnSpPr>
          <p:cNvPr id="42" name="コネクタ: 曲線 41">
            <a:extLst>
              <a:ext uri="{FF2B5EF4-FFF2-40B4-BE49-F238E27FC236}">
                <a16:creationId xmlns:a16="http://schemas.microsoft.com/office/drawing/2014/main" id="{CDC1B945-4D85-4E08-95F1-CB84248636A0}"/>
              </a:ext>
            </a:extLst>
          </p:cNvPr>
          <p:cNvCxnSpPr>
            <a:cxnSpLocks/>
          </p:cNvCxnSpPr>
          <p:nvPr/>
        </p:nvCxnSpPr>
        <p:spPr bwMode="auto">
          <a:xfrm flipV="1">
            <a:off x="4121995" y="3609002"/>
            <a:ext cx="3780000" cy="972000"/>
          </a:xfrm>
          <a:prstGeom prst="curvedConnector2">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cxnSp>
        <p:nvCxnSpPr>
          <p:cNvPr id="44" name="コネクタ: 曲線 43">
            <a:extLst>
              <a:ext uri="{FF2B5EF4-FFF2-40B4-BE49-F238E27FC236}">
                <a16:creationId xmlns:a16="http://schemas.microsoft.com/office/drawing/2014/main" id="{1C2775C5-AD5E-4D55-966A-5D9F218790C7}"/>
              </a:ext>
            </a:extLst>
          </p:cNvPr>
          <p:cNvCxnSpPr>
            <a:cxnSpLocks/>
            <a:endCxn id="16" idx="1"/>
          </p:cNvCxnSpPr>
          <p:nvPr/>
        </p:nvCxnSpPr>
        <p:spPr bwMode="auto">
          <a:xfrm rot="5400000" flipH="1" flipV="1">
            <a:off x="2726979" y="2663993"/>
            <a:ext cx="2970032" cy="1260013"/>
          </a:xfrm>
          <a:prstGeom prst="curvedConnector2">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50" name="コネクタ: 曲線 49">
            <a:extLst>
              <a:ext uri="{FF2B5EF4-FFF2-40B4-BE49-F238E27FC236}">
                <a16:creationId xmlns:a16="http://schemas.microsoft.com/office/drawing/2014/main" id="{9993C73D-0548-EDAE-08A9-DF50F5FC4D4A}"/>
              </a:ext>
            </a:extLst>
          </p:cNvPr>
          <p:cNvCxnSpPr>
            <a:cxnSpLocks/>
          </p:cNvCxnSpPr>
          <p:nvPr/>
        </p:nvCxnSpPr>
        <p:spPr bwMode="auto">
          <a:xfrm rot="5400000" flipH="1" flipV="1">
            <a:off x="3671990" y="3158998"/>
            <a:ext cx="3240035" cy="900011"/>
          </a:xfrm>
          <a:prstGeom prst="curvedConnector3">
            <a:avLst>
              <a:gd name="adj1" fmla="val 50000"/>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6193147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キャッシュの詳細のまとめ</a:t>
            </a:r>
          </a:p>
        </p:txBody>
      </p:sp>
      <p:sp>
        <p:nvSpPr>
          <p:cNvPr id="3" name="テキスト プレースホルダー 2"/>
          <p:cNvSpPr>
            <a:spLocks noGrp="1"/>
          </p:cNvSpPr>
          <p:nvPr>
            <p:ph type="body" sz="quarter" idx="10"/>
          </p:nvPr>
        </p:nvSpPr>
        <p:spPr/>
        <p:txBody>
          <a:bodyPr/>
          <a:lstStyle/>
          <a:p>
            <a:r>
              <a:rPr lang="ja-JP" altLang="en-US" dirty="0"/>
              <a:t>基本的な構造と各方式について</a:t>
            </a:r>
            <a:endParaRPr lang="en-US" altLang="ja-JP" dirty="0"/>
          </a:p>
          <a:p>
            <a:pPr lvl="1"/>
            <a:r>
              <a:rPr lang="ja-JP" altLang="en-US" dirty="0"/>
              <a:t>セット・アソシアティブ方式</a:t>
            </a:r>
            <a:endParaRPr lang="en-US" altLang="ja-JP" dirty="0"/>
          </a:p>
          <a:p>
            <a:pPr lvl="1"/>
            <a:r>
              <a:rPr lang="ja-JP" altLang="en-US" dirty="0"/>
              <a:t>ライン単位での管理</a:t>
            </a:r>
            <a:endParaRPr lang="en-US" altLang="ja-JP" dirty="0"/>
          </a:p>
          <a:p>
            <a:r>
              <a:rPr lang="ja-JP" altLang="en-US" dirty="0"/>
              <a:t>アドレスとキャッシュ構造の具体的な対応関係</a:t>
            </a:r>
            <a:endParaRPr kumimoji="1" lang="ja-JP" altLang="en-US" dirty="0"/>
          </a:p>
        </p:txBody>
      </p:sp>
    </p:spTree>
    <p:extLst>
      <p:ext uri="{BB962C8B-B14F-4D97-AF65-F5344CB8AC3E}">
        <p14:creationId xmlns:p14="http://schemas.microsoft.com/office/powerpoint/2010/main" val="9427822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E99578-A595-50A4-CCA4-30AF7D776F7F}"/>
              </a:ext>
            </a:extLst>
          </p:cNvPr>
          <p:cNvSpPr>
            <a:spLocks noGrp="1"/>
          </p:cNvSpPr>
          <p:nvPr>
            <p:ph type="title"/>
          </p:nvPr>
        </p:nvSpPr>
        <p:spPr/>
        <p:txBody>
          <a:bodyPr/>
          <a:lstStyle/>
          <a:p>
            <a:r>
              <a:rPr kumimoji="1" lang="ja-JP" altLang="en-US" dirty="0"/>
              <a:t>一般化できる</a:t>
            </a:r>
            <a:endParaRPr kumimoji="1" 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F536DDF2-031C-97E8-113C-48FFED98AC12}"/>
                  </a:ext>
                </a:extLst>
              </p:cNvPr>
              <p:cNvSpPr>
                <a:spLocks noGrp="1"/>
              </p:cNvSpPr>
              <p:nvPr>
                <p:ph sz="quarter" idx="10"/>
              </p:nvPr>
            </p:nvSpPr>
            <p:spPr/>
            <p:txBody>
              <a:bodyPr/>
              <a:lstStyle/>
              <a:p>
                <a:r>
                  <a:rPr kumimoji="1" lang="ja-JP" altLang="en-US" dirty="0"/>
                  <a:t>以下のようにおいた場合，</a:t>
                </a:r>
                <a:endParaRPr kumimoji="1" lang="en-US" altLang="ja-JP" dirty="0"/>
              </a:p>
              <a:p>
                <a:pPr lvl="1"/>
                <a:r>
                  <a:rPr lang="ja-JP" altLang="en-US" dirty="0"/>
                  <a:t>理想的な実行の際のサイクル数：</a:t>
                </a:r>
                <a:r>
                  <a:rPr lang="en-US" altLang="ja-JP" dirty="0"/>
                  <a:t>	</a:t>
                </a:r>
                <a14:m>
                  <m:oMath xmlns:m="http://schemas.openxmlformats.org/officeDocument/2006/math">
                    <m:r>
                      <a:rPr lang="en-US" altLang="ja-JP" i="1" dirty="0">
                        <a:latin typeface="Cambria Math" panose="02040503050406030204" pitchFamily="18" charset="0"/>
                      </a:rPr>
                      <m:t>𝐶𝑡</m:t>
                    </m:r>
                  </m:oMath>
                </a14:m>
                <a:br>
                  <a:rPr lang="en-US" altLang="ja-JP" dirty="0"/>
                </a:br>
                <a:endParaRPr lang="en-US" altLang="ja-JP" dirty="0"/>
              </a:p>
              <a:p>
                <a:pPr lvl="1"/>
                <a:r>
                  <a:rPr lang="ja-JP" altLang="en-US" dirty="0"/>
                  <a:t>何らかのハザードの発生回数：</a:t>
                </a:r>
                <a:r>
                  <a:rPr lang="en-US" altLang="ja-JP" dirty="0"/>
                  <a:t>	</a:t>
                </a:r>
                <a14:m>
                  <m:oMath xmlns:m="http://schemas.openxmlformats.org/officeDocument/2006/math">
                    <m:r>
                      <a:rPr lang="en-US" altLang="ja-JP" i="1" dirty="0" smtClean="0">
                        <a:latin typeface="Cambria Math" panose="02040503050406030204" pitchFamily="18" charset="0"/>
                      </a:rPr>
                      <m:t>𝑁</m:t>
                    </m:r>
                    <m:r>
                      <a:rPr lang="en-US" altLang="ja-JP" b="0" i="1" dirty="0" smtClean="0">
                        <a:latin typeface="Cambria Math" panose="02040503050406030204" pitchFamily="18" charset="0"/>
                      </a:rPr>
                      <m:t>h</m:t>
                    </m:r>
                    <m:r>
                      <a:rPr lang="en-US" altLang="ja-JP" b="0" i="1" dirty="0" smtClean="0">
                        <a:latin typeface="Cambria Math" panose="02040503050406030204" pitchFamily="18" charset="0"/>
                      </a:rPr>
                      <m:t>=</m:t>
                    </m:r>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𝑃𝑖</m:t>
                    </m:r>
                    <m:r>
                      <a:rPr lang="en-US" altLang="ja-JP" i="1" dirty="0">
                        <a:latin typeface="Cambria Math" panose="02040503050406030204" pitchFamily="18" charset="0"/>
                      </a:rPr>
                      <m:t>×</m:t>
                    </m:r>
                    <m:r>
                      <a:rPr lang="en-US" altLang="ja-JP" i="1" dirty="0">
                        <a:latin typeface="Cambria Math" panose="02040503050406030204" pitchFamily="18" charset="0"/>
                      </a:rPr>
                      <m:t>𝑃h</m:t>
                    </m:r>
                  </m:oMath>
                </a14:m>
                <a:endParaRPr lang="en-US" altLang="ja-JP" dirty="0"/>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oMath>
                </a14:m>
                <a:endParaRPr kumimoji="1" lang="en-US" altLang="ja-JP" dirty="0"/>
              </a:p>
              <a:p>
                <a:pPr lvl="2"/>
                <a:r>
                  <a:rPr lang="ja-JP" altLang="en-US" dirty="0"/>
                  <a:t>ハザードを起こす命令の出現率：</a:t>
                </a:r>
                <a:r>
                  <a:rPr lang="en-US" altLang="ja-JP" dirty="0"/>
                  <a:t>	</a:t>
                </a:r>
                <a14:m>
                  <m:oMath xmlns:m="http://schemas.openxmlformats.org/officeDocument/2006/math">
                    <m:r>
                      <a:rPr lang="en-US" altLang="ja-JP" i="1" dirty="0">
                        <a:latin typeface="Cambria Math" panose="02040503050406030204" pitchFamily="18" charset="0"/>
                      </a:rPr>
                      <m:t>𝑃</m:t>
                    </m:r>
                    <m:r>
                      <a:rPr lang="en-US" altLang="ja-JP" b="0" i="1" dirty="0" smtClean="0">
                        <a:latin typeface="Cambria Math" panose="02040503050406030204" pitchFamily="18" charset="0"/>
                      </a:rPr>
                      <m:t>𝑖</m:t>
                    </m:r>
                  </m:oMath>
                </a14:m>
                <a:endParaRPr kumimoji="1" lang="en-US" altLang="ja-JP" dirty="0"/>
              </a:p>
              <a:p>
                <a:pPr lvl="2"/>
                <a:r>
                  <a:rPr kumimoji="1" lang="ja-JP" altLang="en-US" dirty="0"/>
                  <a:t>その命令毎のハザード発生率：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m:t>
                    </m:r>
                    <m:r>
                      <a:rPr kumimoji="1" lang="en-US" altLang="ja-JP" b="0" i="1" dirty="0" smtClean="0">
                        <a:latin typeface="Cambria Math" panose="02040503050406030204" pitchFamily="18" charset="0"/>
                      </a:rPr>
                      <m:t>h</m:t>
                    </m:r>
                  </m:oMath>
                </a14:m>
                <a:br>
                  <a:rPr kumimoji="1" lang="en-US" altLang="ja-JP" dirty="0"/>
                </a:br>
                <a:endParaRPr kumimoji="1" lang="en-US" altLang="ja-JP" dirty="0"/>
              </a:p>
              <a:p>
                <a:pPr lvl="1"/>
                <a:r>
                  <a:rPr kumimoji="1" lang="ja-JP" altLang="en-US" dirty="0"/>
                  <a:t>ハザード時のサイクル数の増加：</a:t>
                </a:r>
                <a:r>
                  <a:rPr kumimoji="1" lang="en-US" altLang="ja-JP" dirty="0"/>
                  <a:t>	</a:t>
                </a:r>
                <a14:m>
                  <m:oMath xmlns:m="http://schemas.openxmlformats.org/officeDocument/2006/math">
                    <m:r>
                      <a:rPr kumimoji="1" lang="en-US" altLang="ja-JP" i="1" dirty="0" smtClean="0">
                        <a:latin typeface="Cambria Math" panose="02040503050406030204" pitchFamily="18" charset="0"/>
                      </a:rPr>
                      <m:t>𝐶𝑝</m:t>
                    </m:r>
                  </m:oMath>
                </a14:m>
                <a:endParaRPr kumimoji="1" lang="en-US" altLang="ja-JP" dirty="0"/>
              </a:p>
              <a:p>
                <a:r>
                  <a:rPr kumimoji="1" lang="ja-JP" altLang="en-US" dirty="0"/>
                  <a:t>実効サイクル数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altLang="ja-JP" i="1" dirty="0" smtClean="0">
                        <a:latin typeface="Cambria Math" panose="02040503050406030204" pitchFamily="18" charset="0"/>
                      </a:rPr>
                      <m:t>𝐶𝑟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𝐶𝑡</m:t>
                    </m:r>
                    <m:r>
                      <a:rPr lang="en-US" altLang="ja-JP" i="1" dirty="0" smtClean="0">
                        <a:latin typeface="Cambria Math" panose="02040503050406030204" pitchFamily="18" charset="0"/>
                      </a:rPr>
                      <m:t> + </m:t>
                    </m:r>
                    <m:r>
                      <a:rPr lang="en-US" altLang="ja-JP" i="1" dirty="0" smtClean="0">
                        <a:latin typeface="Cambria Math" panose="02040503050406030204" pitchFamily="18" charset="0"/>
                      </a:rPr>
                      <m:t>𝑁h</m:t>
                    </m:r>
                    <m:r>
                      <a:rPr lang="en-US" altLang="ja-JP" i="1" dirty="0">
                        <a:latin typeface="Cambria Math" panose="02040503050406030204" pitchFamily="18" charset="0"/>
                      </a:rPr>
                      <m:t>×</m:t>
                    </m:r>
                    <m:r>
                      <a:rPr lang="en-US" altLang="ja-JP" b="0" i="1" dirty="0" smtClean="0">
                        <a:latin typeface="Cambria Math" panose="02040503050406030204" pitchFamily="18" charset="0"/>
                      </a:rPr>
                      <m:t>𝐶𝑝</m:t>
                    </m:r>
                  </m:oMath>
                </a14:m>
                <a:endParaRPr kumimoji="1" lang="en-US" dirty="0"/>
              </a:p>
            </p:txBody>
          </p:sp>
        </mc:Choice>
        <mc:Fallback>
          <p:sp>
            <p:nvSpPr>
              <p:cNvPr id="3" name="コンテンツ プレースホルダー 2">
                <a:extLst>
                  <a:ext uri="{FF2B5EF4-FFF2-40B4-BE49-F238E27FC236}">
                    <a16:creationId xmlns:a16="http://schemas.microsoft.com/office/drawing/2014/main" id="{F536DDF2-031C-97E8-113C-48FFED98AC12}"/>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175251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40</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行列積での動作例</a:t>
            </a:r>
            <a:endParaRPr kumimoji="1" lang="en-US" dirty="0"/>
          </a:p>
        </p:txBody>
      </p:sp>
    </p:spTree>
    <p:extLst>
      <p:ext uri="{BB962C8B-B14F-4D97-AF65-F5344CB8AC3E}">
        <p14:creationId xmlns:p14="http://schemas.microsoft.com/office/powerpoint/2010/main" val="26488855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キャッシュの構成方法</a:t>
            </a:r>
            <a:endParaRPr lang="en-US" altLang="ja-JP" dirty="0"/>
          </a:p>
          <a:p>
            <a:pPr marL="457200" indent="-457200">
              <a:buFont typeface="+mj-lt"/>
              <a:buAutoNum type="arabicPeriod"/>
            </a:pPr>
            <a:r>
              <a:rPr lang="ja-JP" altLang="en-US" b="1" dirty="0"/>
              <a:t>行列積での動作例</a:t>
            </a:r>
            <a:endParaRPr lang="en-US" altLang="ja-JP" b="1" dirty="0"/>
          </a:p>
        </p:txBody>
      </p:sp>
    </p:spTree>
    <p:extLst>
      <p:ext uri="{BB962C8B-B14F-4D97-AF65-F5344CB8AC3E}">
        <p14:creationId xmlns:p14="http://schemas.microsoft.com/office/powerpoint/2010/main" val="37445185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キャッシュによる性能変化の例：</a:t>
            </a:r>
            <a:r>
              <a:rPr lang="ja-JP" altLang="en-US" dirty="0"/>
              <a:t>密行列積</a:t>
            </a:r>
            <a:endParaRPr kumimoji="1" lang="ja-JP" altLang="en-US" dirty="0"/>
          </a:p>
        </p:txBody>
      </p:sp>
      <p:sp>
        <p:nvSpPr>
          <p:cNvPr id="5" name="テキスト プレースホルダー 4"/>
          <p:cNvSpPr>
            <a:spLocks noGrp="1"/>
          </p:cNvSpPr>
          <p:nvPr>
            <p:ph type="body" sz="quarter" idx="10"/>
          </p:nvPr>
        </p:nvSpPr>
        <p:spPr>
          <a:xfrm>
            <a:off x="431954" y="1088974"/>
            <a:ext cx="8460094" cy="5219751"/>
          </a:xfrm>
        </p:spPr>
        <p:txBody>
          <a:bodyPr/>
          <a:lstStyle/>
          <a:p>
            <a:r>
              <a:rPr lang="ja-JP" altLang="en-US" dirty="0"/>
              <a:t>密行列積</a:t>
            </a:r>
            <a:endParaRPr kumimoji="1" lang="en-US" altLang="ja-JP" dirty="0"/>
          </a:p>
          <a:p>
            <a:pPr lvl="1"/>
            <a:r>
              <a:rPr lang="ja-JP" altLang="en-US" dirty="0"/>
              <a:t>ディープ・ラーニング</a:t>
            </a:r>
            <a:r>
              <a:rPr kumimoji="1" lang="ja-JP" altLang="en-US" dirty="0"/>
              <a:t>も，実際の計算はひたすら行列積をやってる事が多い</a:t>
            </a:r>
            <a:endParaRPr kumimoji="1" lang="en-US" altLang="ja-JP" dirty="0"/>
          </a:p>
          <a:p>
            <a:pPr lvl="1"/>
            <a:r>
              <a:rPr lang="en-US" altLang="ja-JP" dirty="0"/>
              <a:t>google </a:t>
            </a:r>
            <a:r>
              <a:rPr lang="ja-JP" altLang="en-US" dirty="0"/>
              <a:t>の </a:t>
            </a:r>
            <a:r>
              <a:rPr lang="en-US" altLang="ja-JP" dirty="0"/>
              <a:t>TPU </a:t>
            </a:r>
            <a:r>
              <a:rPr lang="ja-JP" altLang="en-US" dirty="0"/>
              <a:t>は行列積 超特化計算機ともいえる</a:t>
            </a:r>
            <a:endParaRPr lang="en-US" altLang="ja-JP" dirty="0"/>
          </a:p>
          <a:p>
            <a:pPr lvl="2"/>
            <a:r>
              <a:rPr kumimoji="1" lang="en-US" altLang="ja-JP" dirty="0"/>
              <a:t>TPU: Tensor Processing Unit</a:t>
            </a:r>
          </a:p>
          <a:p>
            <a:pPr lvl="2"/>
            <a:r>
              <a:rPr kumimoji="1" lang="ja-JP" altLang="en-US" dirty="0"/>
              <a:t>機械学習に特化したハードウェア</a:t>
            </a:r>
            <a:endParaRPr kumimoji="1" lang="en-US" altLang="ja-JP" dirty="0"/>
          </a:p>
          <a:p>
            <a:r>
              <a:rPr kumimoji="1" lang="ja-JP" altLang="en-US" dirty="0"/>
              <a:t>行列積はものすごい時間がかかる</a:t>
            </a:r>
            <a:endParaRPr kumimoji="1" lang="en-US" altLang="ja-JP" dirty="0"/>
          </a:p>
          <a:p>
            <a:pPr lvl="1"/>
            <a:r>
              <a:rPr kumimoji="1" lang="ja-JP" altLang="en-US" dirty="0"/>
              <a:t>行列のサイズの三乗に比例して演算が必要</a:t>
            </a:r>
            <a:endParaRPr kumimoji="1" lang="en-US" altLang="ja-JP" dirty="0"/>
          </a:p>
          <a:p>
            <a:pPr lvl="1"/>
            <a:r>
              <a:rPr kumimoji="1" lang="ja-JP" altLang="en-US" dirty="0"/>
              <a:t>なんも考えないとキャッシュにもうまく乗らない</a:t>
            </a:r>
            <a:endParaRPr kumimoji="1" lang="en-US" altLang="ja-JP" dirty="0"/>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42</a:t>
            </a:fld>
            <a:endParaRPr kumimoji="1" lang="ja-JP" altLang="en-US" dirty="0"/>
          </a:p>
        </p:txBody>
      </p:sp>
    </p:spTree>
    <p:extLst>
      <p:ext uri="{BB962C8B-B14F-4D97-AF65-F5344CB8AC3E}">
        <p14:creationId xmlns:p14="http://schemas.microsoft.com/office/powerpoint/2010/main" val="22394903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目次</a:t>
            </a:r>
          </a:p>
        </p:txBody>
      </p:sp>
      <p:sp>
        <p:nvSpPr>
          <p:cNvPr id="5" name="テキスト プレースホルダー 4"/>
          <p:cNvSpPr>
            <a:spLocks noGrp="1"/>
          </p:cNvSpPr>
          <p:nvPr>
            <p:ph type="body" sz="quarter" idx="10"/>
          </p:nvPr>
        </p:nvSpPr>
        <p:spPr/>
        <p:txBody>
          <a:bodyPr/>
          <a:lstStyle/>
          <a:p>
            <a:pPr marL="457200" indent="-457200">
              <a:buFont typeface="+mj-lt"/>
              <a:buAutoNum type="arabicPeriod"/>
            </a:pPr>
            <a:r>
              <a:rPr kumimoji="1" lang="ja-JP" altLang="en-US" dirty="0"/>
              <a:t>背景：</a:t>
            </a:r>
            <a:endParaRPr kumimoji="1" lang="en-US" altLang="ja-JP" dirty="0"/>
          </a:p>
          <a:p>
            <a:pPr marL="817200" lvl="1" indent="-457200">
              <a:buFont typeface="+mj-lt"/>
              <a:buAutoNum type="arabicPeriod"/>
            </a:pPr>
            <a:r>
              <a:rPr kumimoji="1" lang="ja-JP" altLang="en-US" dirty="0"/>
              <a:t>行列の二次元配列による表現</a:t>
            </a:r>
            <a:endParaRPr kumimoji="1" lang="en-US" altLang="ja-JP" dirty="0"/>
          </a:p>
          <a:p>
            <a:pPr marL="817200" lvl="1" indent="-457200">
              <a:buFont typeface="+mj-lt"/>
              <a:buAutoNum type="arabicPeriod"/>
            </a:pPr>
            <a:r>
              <a:rPr kumimoji="1" lang="ja-JP" altLang="en-US" dirty="0"/>
              <a:t>二次元配列のメモリ配置</a:t>
            </a:r>
            <a:endParaRPr kumimoji="1" lang="en-US" altLang="ja-JP" dirty="0"/>
          </a:p>
          <a:p>
            <a:pPr marL="457200" indent="-457200">
              <a:buFont typeface="+mj-lt"/>
              <a:buAutoNum type="arabicPeriod"/>
            </a:pPr>
            <a:r>
              <a:rPr kumimoji="1" lang="ja-JP" altLang="en-US" dirty="0"/>
              <a:t>行列同士の乗算</a:t>
            </a:r>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43</a:t>
            </a:fld>
            <a:endParaRPr kumimoji="1" lang="ja-JP" altLang="en-US" dirty="0"/>
          </a:p>
        </p:txBody>
      </p:sp>
    </p:spTree>
    <p:extLst>
      <p:ext uri="{BB962C8B-B14F-4D97-AF65-F5344CB8AC3E}">
        <p14:creationId xmlns:p14="http://schemas.microsoft.com/office/powerpoint/2010/main" val="993056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行列の２次元配列による表現</a:t>
            </a:r>
          </a:p>
        </p:txBody>
      </p:sp>
      <p:sp>
        <p:nvSpPr>
          <p:cNvPr id="3" name="テキスト プレースホルダー 2"/>
          <p:cNvSpPr>
            <a:spLocks noGrp="1"/>
          </p:cNvSpPr>
          <p:nvPr>
            <p:ph type="body" sz="quarter" idx="10"/>
          </p:nvPr>
        </p:nvSpPr>
        <p:spPr>
          <a:xfrm>
            <a:off x="431954" y="3789004"/>
            <a:ext cx="8100090" cy="2519721"/>
          </a:xfrm>
        </p:spPr>
        <p:txBody>
          <a:bodyPr/>
          <a:lstStyle/>
          <a:p>
            <a:r>
              <a:rPr lang="en-US" altLang="ja-JP" dirty="0">
                <a:latin typeface="Consolas" panose="020B0609020204030204" pitchFamily="49" charset="0"/>
              </a:rPr>
              <a:t>A[y][x] </a:t>
            </a:r>
            <a:r>
              <a:rPr lang="ja-JP" altLang="en-US" dirty="0">
                <a:latin typeface="Consolas" panose="020B0609020204030204" pitchFamily="49" charset="0"/>
              </a:rPr>
              <a:t>の場合：</a:t>
            </a:r>
            <a:endParaRPr lang="en-US" altLang="ja-JP" dirty="0">
              <a:latin typeface="Consolas" panose="020B0609020204030204" pitchFamily="49" charset="0"/>
            </a:endParaRPr>
          </a:p>
          <a:p>
            <a:pPr lvl="1"/>
            <a:r>
              <a:rPr kumimoji="1" lang="en-US" altLang="ja-JP" dirty="0">
                <a:solidFill>
                  <a:schemeClr val="accent5"/>
                </a:solidFill>
                <a:latin typeface="Consolas" panose="020B0609020204030204" pitchFamily="49" charset="0"/>
              </a:rPr>
              <a:t>1</a:t>
            </a:r>
            <a:r>
              <a:rPr kumimoji="1" lang="ja-JP" altLang="en-US" dirty="0">
                <a:solidFill>
                  <a:schemeClr val="accent5"/>
                </a:solidFill>
                <a:latin typeface="Consolas" panose="020B0609020204030204" pitchFamily="49" charset="0"/>
              </a:rPr>
              <a:t>次元目（</a:t>
            </a:r>
            <a:r>
              <a:rPr kumimoji="1" lang="en-US" altLang="ja-JP" dirty="0">
                <a:solidFill>
                  <a:schemeClr val="accent5"/>
                </a:solidFill>
                <a:latin typeface="Consolas" panose="020B0609020204030204" pitchFamily="49" charset="0"/>
              </a:rPr>
              <a:t>x</a:t>
            </a:r>
            <a:r>
              <a:rPr kumimoji="1" lang="ja-JP" altLang="en-US" dirty="0">
                <a:solidFill>
                  <a:schemeClr val="accent5"/>
                </a:solidFill>
                <a:latin typeface="Consolas" panose="020B0609020204030204" pitchFamily="49" charset="0"/>
              </a:rPr>
              <a:t>）</a:t>
            </a:r>
            <a:r>
              <a:rPr kumimoji="1" lang="ja-JP" altLang="en-US" dirty="0">
                <a:latin typeface="Consolas" panose="020B0609020204030204" pitchFamily="49" charset="0"/>
              </a:rPr>
              <a:t>：何列目か</a:t>
            </a:r>
            <a:endParaRPr kumimoji="1" lang="en-US" altLang="ja-JP" dirty="0">
              <a:latin typeface="Consolas" panose="020B0609020204030204" pitchFamily="49" charset="0"/>
            </a:endParaRPr>
          </a:p>
          <a:p>
            <a:pPr lvl="2"/>
            <a:r>
              <a:rPr kumimoji="1" lang="en-US" altLang="ja-JP" dirty="0">
                <a:latin typeface="Consolas" panose="020B0609020204030204" pitchFamily="49" charset="0"/>
              </a:rPr>
              <a:t>x </a:t>
            </a:r>
            <a:r>
              <a:rPr kumimoji="1" lang="ja-JP" altLang="en-US" dirty="0">
                <a:latin typeface="Consolas" panose="020B0609020204030204" pitchFamily="49" charset="0"/>
              </a:rPr>
              <a:t>が増えると参照位置が右に移動</a:t>
            </a:r>
            <a:endParaRPr kumimoji="1" lang="en-US" altLang="ja-JP" dirty="0">
              <a:latin typeface="Consolas" panose="020B0609020204030204" pitchFamily="49" charset="0"/>
            </a:endParaRPr>
          </a:p>
          <a:p>
            <a:pPr lvl="1"/>
            <a:r>
              <a:rPr lang="en-US" altLang="ja-JP" dirty="0">
                <a:solidFill>
                  <a:schemeClr val="accent5"/>
                </a:solidFill>
                <a:latin typeface="Consolas" panose="020B0609020204030204" pitchFamily="49" charset="0"/>
              </a:rPr>
              <a:t>2</a:t>
            </a:r>
            <a:r>
              <a:rPr lang="ja-JP" altLang="en-US" dirty="0">
                <a:solidFill>
                  <a:schemeClr val="accent5"/>
                </a:solidFill>
                <a:latin typeface="Consolas" panose="020B0609020204030204" pitchFamily="49" charset="0"/>
              </a:rPr>
              <a:t>次元目（</a:t>
            </a:r>
            <a:r>
              <a:rPr lang="en-US" altLang="ja-JP" dirty="0">
                <a:solidFill>
                  <a:schemeClr val="accent5"/>
                </a:solidFill>
                <a:latin typeface="Consolas" panose="020B0609020204030204" pitchFamily="49" charset="0"/>
              </a:rPr>
              <a:t>y</a:t>
            </a:r>
            <a:r>
              <a:rPr lang="ja-JP" altLang="en-US" dirty="0">
                <a:solidFill>
                  <a:schemeClr val="accent5"/>
                </a:solidFill>
                <a:latin typeface="Consolas" panose="020B0609020204030204" pitchFamily="49" charset="0"/>
              </a:rPr>
              <a:t>）</a:t>
            </a:r>
            <a:r>
              <a:rPr lang="ja-JP" altLang="en-US" dirty="0">
                <a:latin typeface="Consolas" panose="020B0609020204030204" pitchFamily="49" charset="0"/>
              </a:rPr>
              <a:t>：何行目か</a:t>
            </a:r>
            <a:endParaRPr lang="en-US" altLang="ja-JP" dirty="0">
              <a:latin typeface="Consolas" panose="020B0609020204030204" pitchFamily="49" charset="0"/>
            </a:endParaRPr>
          </a:p>
          <a:p>
            <a:pPr lvl="2"/>
            <a:r>
              <a:rPr kumimoji="1" lang="en-US" altLang="ja-JP" dirty="0">
                <a:latin typeface="Consolas" panose="020B0609020204030204" pitchFamily="49" charset="0"/>
              </a:rPr>
              <a:t>y </a:t>
            </a:r>
            <a:r>
              <a:rPr kumimoji="1" lang="ja-JP" altLang="en-US" dirty="0">
                <a:latin typeface="Consolas" panose="020B0609020204030204" pitchFamily="49" charset="0"/>
              </a:rPr>
              <a:t>が増えると参照位置が下に移動</a:t>
            </a:r>
          </a:p>
        </p:txBody>
      </p:sp>
      <p:sp>
        <p:nvSpPr>
          <p:cNvPr id="4" name="右大かっこ 3"/>
          <p:cNvSpPr/>
          <p:nvPr/>
        </p:nvSpPr>
        <p:spPr bwMode="auto">
          <a:xfrm>
            <a:off x="6822025" y="1718981"/>
            <a:ext cx="180002" cy="1440016"/>
          </a:xfrm>
          <a:prstGeom prst="rightBracket">
            <a:avLst/>
          </a:prstGeom>
          <a:no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Consolas" panose="020B0609020204030204" pitchFamily="49" charset="0"/>
              <a:ea typeface="HG丸ｺﾞｼｯｸM-PRO" pitchFamily="50" charset="-128"/>
            </a:endParaRPr>
          </a:p>
        </p:txBody>
      </p:sp>
      <p:sp>
        <p:nvSpPr>
          <p:cNvPr id="5" name="正方形/長方形 4"/>
          <p:cNvSpPr/>
          <p:nvPr/>
        </p:nvSpPr>
        <p:spPr bwMode="auto">
          <a:xfrm>
            <a:off x="4842003" y="1898983"/>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A[0][0],</a:t>
            </a:r>
            <a:endParaRPr kumimoji="1" lang="ja-JP" altLang="en-US" sz="2000" dirty="0">
              <a:solidFill>
                <a:schemeClr val="tx1">
                  <a:lumMod val="75000"/>
                  <a:lumOff val="25000"/>
                </a:schemeClr>
              </a:solidFill>
              <a:latin typeface="Consolas" panose="020B0609020204030204" pitchFamily="49" charset="0"/>
            </a:endParaRPr>
          </a:p>
        </p:txBody>
      </p:sp>
      <p:sp>
        <p:nvSpPr>
          <p:cNvPr id="6" name="正方形/長方形 5"/>
          <p:cNvSpPr/>
          <p:nvPr/>
        </p:nvSpPr>
        <p:spPr bwMode="auto">
          <a:xfrm>
            <a:off x="5922015" y="1898983"/>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 A[0][1]</a:t>
            </a:r>
            <a:endParaRPr kumimoji="1" lang="ja-JP" altLang="en-US" sz="2000" dirty="0">
              <a:solidFill>
                <a:schemeClr val="tx1">
                  <a:lumMod val="75000"/>
                  <a:lumOff val="25000"/>
                </a:schemeClr>
              </a:solidFill>
              <a:latin typeface="Consolas" panose="020B0609020204030204" pitchFamily="49" charset="0"/>
            </a:endParaRPr>
          </a:p>
        </p:txBody>
      </p:sp>
      <p:sp>
        <p:nvSpPr>
          <p:cNvPr id="7" name="正方形/長方形 6"/>
          <p:cNvSpPr/>
          <p:nvPr/>
        </p:nvSpPr>
        <p:spPr bwMode="auto">
          <a:xfrm>
            <a:off x="5922015" y="2618991"/>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 A[1][1]</a:t>
            </a:r>
            <a:endParaRPr kumimoji="1" lang="ja-JP" altLang="en-US" sz="2000" dirty="0">
              <a:solidFill>
                <a:schemeClr val="tx1">
                  <a:lumMod val="75000"/>
                  <a:lumOff val="25000"/>
                </a:schemeClr>
              </a:solidFill>
              <a:latin typeface="Consolas" panose="020B0609020204030204" pitchFamily="49" charset="0"/>
            </a:endParaRPr>
          </a:p>
        </p:txBody>
      </p:sp>
      <p:sp>
        <p:nvSpPr>
          <p:cNvPr id="8" name="正方形/長方形 7"/>
          <p:cNvSpPr/>
          <p:nvPr/>
        </p:nvSpPr>
        <p:spPr bwMode="auto">
          <a:xfrm>
            <a:off x="4842003" y="2618991"/>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A[1][0],</a:t>
            </a:r>
            <a:endParaRPr kumimoji="1" lang="ja-JP" altLang="en-US" sz="2000" dirty="0">
              <a:solidFill>
                <a:schemeClr val="tx1">
                  <a:lumMod val="75000"/>
                  <a:lumOff val="25000"/>
                </a:schemeClr>
              </a:solidFill>
              <a:latin typeface="Consolas" panose="020B0609020204030204" pitchFamily="49" charset="0"/>
            </a:endParaRPr>
          </a:p>
        </p:txBody>
      </p:sp>
      <p:sp>
        <p:nvSpPr>
          <p:cNvPr id="9" name="右大かっこ 8"/>
          <p:cNvSpPr/>
          <p:nvPr/>
        </p:nvSpPr>
        <p:spPr bwMode="auto">
          <a:xfrm flipH="1">
            <a:off x="4481999" y="1718981"/>
            <a:ext cx="180002" cy="1440016"/>
          </a:xfrm>
          <a:prstGeom prst="rightBracket">
            <a:avLst/>
          </a:prstGeom>
          <a:no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Consolas" panose="020B0609020204030204" pitchFamily="49" charset="0"/>
              <a:ea typeface="HG丸ｺﾞｼｯｸM-PRO" pitchFamily="50" charset="-128"/>
            </a:endParaRPr>
          </a:p>
        </p:txBody>
      </p:sp>
      <p:sp>
        <p:nvSpPr>
          <p:cNvPr id="10" name="正方形/長方形 9"/>
          <p:cNvSpPr/>
          <p:nvPr/>
        </p:nvSpPr>
        <p:spPr bwMode="auto">
          <a:xfrm>
            <a:off x="2411976" y="225898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uint32_t A[2][2];</a:t>
            </a:r>
            <a:endParaRPr kumimoji="1" lang="ja-JP" altLang="en-US" sz="20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865523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2</a:t>
            </a:r>
            <a:r>
              <a:rPr kumimoji="1" lang="ja-JP" altLang="en-US" dirty="0"/>
              <a:t>次元配列のメモリ上の配置</a:t>
            </a:r>
          </a:p>
        </p:txBody>
      </p:sp>
      <p:sp>
        <p:nvSpPr>
          <p:cNvPr id="3" name="テキスト プレースホルダー 2"/>
          <p:cNvSpPr>
            <a:spLocks noGrp="1"/>
          </p:cNvSpPr>
          <p:nvPr>
            <p:ph type="body" sz="quarter" idx="10"/>
          </p:nvPr>
        </p:nvSpPr>
        <p:spPr>
          <a:xfrm>
            <a:off x="2411976" y="1988984"/>
            <a:ext cx="6120068" cy="4319741"/>
          </a:xfrm>
        </p:spPr>
        <p:txBody>
          <a:bodyPr/>
          <a:lstStyle/>
          <a:p>
            <a:r>
              <a:rPr kumimoji="1" lang="ja-JP" altLang="en-US" dirty="0"/>
              <a:t>実際のメモリは</a:t>
            </a:r>
            <a:r>
              <a:rPr kumimoji="1" lang="en-US" altLang="ja-JP" dirty="0"/>
              <a:t>1</a:t>
            </a:r>
            <a:r>
              <a:rPr kumimoji="1" lang="ja-JP" altLang="en-US" dirty="0"/>
              <a:t>次元の構造</a:t>
            </a:r>
            <a:endParaRPr kumimoji="1" lang="en-US" altLang="ja-JP" dirty="0"/>
          </a:p>
          <a:p>
            <a:pPr lvl="1"/>
            <a:r>
              <a:rPr kumimoji="1" lang="ja-JP" altLang="en-US" dirty="0"/>
              <a:t>ずっと連続して箱が並んでる</a:t>
            </a:r>
            <a:endParaRPr kumimoji="1" lang="en-US" altLang="ja-JP" dirty="0"/>
          </a:p>
          <a:p>
            <a:r>
              <a:rPr kumimoji="1" lang="ja-JP" altLang="en-US" dirty="0"/>
              <a:t>低次元（添え字の右側）が連続するように展開されて配置される</a:t>
            </a:r>
          </a:p>
        </p:txBody>
      </p:sp>
      <p:sp>
        <p:nvSpPr>
          <p:cNvPr id="4" name="正方形/長方形 3"/>
          <p:cNvSpPr/>
          <p:nvPr/>
        </p:nvSpPr>
        <p:spPr bwMode="auto">
          <a:xfrm>
            <a:off x="971960" y="1268976"/>
            <a:ext cx="1080012" cy="4680052"/>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971960" y="126897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6" name="正方形/長方形 5"/>
          <p:cNvSpPr/>
          <p:nvPr/>
        </p:nvSpPr>
        <p:spPr bwMode="auto">
          <a:xfrm>
            <a:off x="971960" y="1628980"/>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[1]</a:t>
            </a:r>
            <a:endParaRPr kumimoji="1" lang="ja-JP" altLang="en-US" sz="1600" b="1" dirty="0">
              <a:solidFill>
                <a:schemeClr val="accent5"/>
              </a:solidFill>
              <a:latin typeface="Consolas" panose="020B0609020204030204" pitchFamily="49" charset="0"/>
            </a:endParaRPr>
          </a:p>
        </p:txBody>
      </p:sp>
      <p:sp>
        <p:nvSpPr>
          <p:cNvPr id="7" name="正方形/長方形 6"/>
          <p:cNvSpPr/>
          <p:nvPr/>
        </p:nvSpPr>
        <p:spPr bwMode="auto">
          <a:xfrm>
            <a:off x="971960" y="1988984"/>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[2]</a:t>
            </a:r>
            <a:endParaRPr kumimoji="1" lang="ja-JP" altLang="en-US" sz="1600" b="1" dirty="0">
              <a:solidFill>
                <a:schemeClr val="accent5"/>
              </a:solidFill>
              <a:latin typeface="Consolas" panose="020B0609020204030204" pitchFamily="49" charset="0"/>
            </a:endParaRPr>
          </a:p>
        </p:txBody>
      </p:sp>
      <p:sp>
        <p:nvSpPr>
          <p:cNvPr id="8" name="正方形/長方形 7"/>
          <p:cNvSpPr/>
          <p:nvPr/>
        </p:nvSpPr>
        <p:spPr bwMode="auto">
          <a:xfrm rot="5400000">
            <a:off x="1241963" y="2618991"/>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9" name="正方形/長方形 8"/>
          <p:cNvSpPr/>
          <p:nvPr/>
        </p:nvSpPr>
        <p:spPr bwMode="auto">
          <a:xfrm>
            <a:off x="971960" y="2978995"/>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10" name="正方形/長方形 9"/>
          <p:cNvSpPr/>
          <p:nvPr/>
        </p:nvSpPr>
        <p:spPr bwMode="auto">
          <a:xfrm>
            <a:off x="3491988" y="126897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uint32_t A[32][32];</a:t>
            </a:r>
            <a:endParaRPr kumimoji="1" lang="ja-JP" altLang="en-US" sz="2000" dirty="0">
              <a:solidFill>
                <a:schemeClr val="tx1">
                  <a:lumMod val="75000"/>
                  <a:lumOff val="25000"/>
                </a:schemeClr>
              </a:solidFill>
              <a:latin typeface="Consolas" panose="020B0609020204030204" pitchFamily="49" charset="0"/>
            </a:endParaRPr>
          </a:p>
        </p:txBody>
      </p:sp>
      <p:sp>
        <p:nvSpPr>
          <p:cNvPr id="11" name="正方形/長方形 10"/>
          <p:cNvSpPr/>
          <p:nvPr/>
        </p:nvSpPr>
        <p:spPr bwMode="auto">
          <a:xfrm>
            <a:off x="971960" y="3338999"/>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12" name="正方形/長方形 11"/>
          <p:cNvSpPr/>
          <p:nvPr/>
        </p:nvSpPr>
        <p:spPr bwMode="auto">
          <a:xfrm>
            <a:off x="971960" y="3699003"/>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[1]</a:t>
            </a:r>
            <a:endParaRPr kumimoji="1" lang="ja-JP" altLang="en-US" sz="1600" b="1" dirty="0">
              <a:solidFill>
                <a:schemeClr val="accent5"/>
              </a:solidFill>
              <a:latin typeface="Consolas" panose="020B0609020204030204" pitchFamily="49" charset="0"/>
            </a:endParaRPr>
          </a:p>
        </p:txBody>
      </p:sp>
      <p:sp>
        <p:nvSpPr>
          <p:cNvPr id="13" name="正方形/長方形 12"/>
          <p:cNvSpPr/>
          <p:nvPr/>
        </p:nvSpPr>
        <p:spPr bwMode="auto">
          <a:xfrm rot="5400000">
            <a:off x="1241963" y="4329010"/>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4" name="正方形/長方形 13"/>
          <p:cNvSpPr/>
          <p:nvPr/>
        </p:nvSpPr>
        <p:spPr bwMode="auto">
          <a:xfrm>
            <a:off x="971960" y="4509012"/>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15" name="正方形/長方形 14"/>
          <p:cNvSpPr/>
          <p:nvPr/>
        </p:nvSpPr>
        <p:spPr bwMode="auto">
          <a:xfrm>
            <a:off x="971960" y="486901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A[2]</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16" name="正方形/長方形 15"/>
          <p:cNvSpPr/>
          <p:nvPr/>
        </p:nvSpPr>
        <p:spPr bwMode="auto">
          <a:xfrm rot="5400000">
            <a:off x="1241963" y="558902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7" name="正方形/長方形 16"/>
          <p:cNvSpPr/>
          <p:nvPr/>
        </p:nvSpPr>
        <p:spPr bwMode="auto">
          <a:xfrm>
            <a:off x="611956" y="126897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611956"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a:t>
            </a:r>
            <a:endParaRPr kumimoji="1" lang="ja-JP" altLang="en-US" sz="1600" dirty="0">
              <a:solidFill>
                <a:schemeClr val="tx1">
                  <a:lumMod val="75000"/>
                  <a:lumOff val="25000"/>
                </a:schemeClr>
              </a:solidFill>
              <a:latin typeface="+mn-ea"/>
            </a:endParaRPr>
          </a:p>
        </p:txBody>
      </p:sp>
      <p:sp>
        <p:nvSpPr>
          <p:cNvPr id="19" name="正方形/長方形 18"/>
          <p:cNvSpPr/>
          <p:nvPr/>
        </p:nvSpPr>
        <p:spPr bwMode="auto">
          <a:xfrm>
            <a:off x="611956"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521955" y="306899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124</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521955" y="342900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21955" y="378900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132</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521955" y="450901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254</a:t>
            </a:r>
            <a:endParaRPr kumimoji="1" lang="ja-JP" altLang="en-US" sz="1600" dirty="0">
              <a:solidFill>
                <a:schemeClr val="tx1">
                  <a:lumMod val="75000"/>
                  <a:lumOff val="25000"/>
                </a:schemeClr>
              </a:solidFill>
              <a:latin typeface="+mn-ea"/>
            </a:endParaRPr>
          </a:p>
        </p:txBody>
      </p:sp>
      <p:sp>
        <p:nvSpPr>
          <p:cNvPr id="26" name="正方形/長方形 25"/>
          <p:cNvSpPr/>
          <p:nvPr/>
        </p:nvSpPr>
        <p:spPr bwMode="auto">
          <a:xfrm>
            <a:off x="521955" y="486901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27" name="正方形/長方形 26"/>
          <p:cNvSpPr/>
          <p:nvPr/>
        </p:nvSpPr>
        <p:spPr bwMode="auto">
          <a:xfrm>
            <a:off x="611956" y="90897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アドレス（</a:t>
            </a:r>
            <a:r>
              <a:rPr lang="en-US" altLang="ja-JP" sz="1600" dirty="0">
                <a:solidFill>
                  <a:schemeClr val="tx1">
                    <a:lumMod val="75000"/>
                    <a:lumOff val="25000"/>
                  </a:schemeClr>
                </a:solidFill>
                <a:latin typeface="Consolas" panose="020B0609020204030204" pitchFamily="49" charset="0"/>
              </a:rPr>
              <a:t>uint32_t </a:t>
            </a:r>
            <a:r>
              <a:rPr lang="ja-JP" altLang="en-US" sz="1600" dirty="0">
                <a:solidFill>
                  <a:schemeClr val="tx1">
                    <a:lumMod val="75000"/>
                    <a:lumOff val="25000"/>
                  </a:schemeClr>
                </a:solidFill>
                <a:latin typeface="Consolas" panose="020B0609020204030204" pitchFamily="49" charset="0"/>
              </a:rPr>
              <a:t>は </a:t>
            </a:r>
            <a:r>
              <a:rPr lang="en-US" altLang="ja-JP" sz="1600" dirty="0">
                <a:solidFill>
                  <a:schemeClr val="tx1">
                    <a:lumMod val="75000"/>
                    <a:lumOff val="25000"/>
                  </a:schemeClr>
                </a:solidFill>
                <a:latin typeface="Consolas" panose="020B0609020204030204" pitchFamily="49" charset="0"/>
              </a:rPr>
              <a:t>32bit=4</a:t>
            </a:r>
            <a:r>
              <a:rPr lang="ja-JP" altLang="en-US" sz="1600" dirty="0">
                <a:solidFill>
                  <a:schemeClr val="tx1">
                    <a:lumMod val="75000"/>
                    <a:lumOff val="25000"/>
                  </a:schemeClr>
                </a:solidFill>
                <a:latin typeface="Consolas" panose="020B0609020204030204" pitchFamily="49" charset="0"/>
              </a:rPr>
              <a:t>バイトなので，</a:t>
            </a:r>
            <a:r>
              <a:rPr lang="en-US" altLang="ja-JP" sz="1600" dirty="0">
                <a:solidFill>
                  <a:schemeClr val="tx1">
                    <a:lumMod val="75000"/>
                    <a:lumOff val="25000"/>
                  </a:schemeClr>
                </a:solidFill>
                <a:latin typeface="Consolas" panose="020B0609020204030204" pitchFamily="49" charset="0"/>
              </a:rPr>
              <a:t>4</a:t>
            </a:r>
            <a:r>
              <a:rPr lang="ja-JP" altLang="en-US" sz="1600" dirty="0">
                <a:solidFill>
                  <a:schemeClr val="tx1">
                    <a:lumMod val="75000"/>
                    <a:lumOff val="25000"/>
                  </a:schemeClr>
                </a:solidFill>
                <a:latin typeface="Consolas" panose="020B0609020204030204" pitchFamily="49" charset="0"/>
              </a:rPr>
              <a:t>飛ばしになる</a:t>
            </a:r>
            <a:r>
              <a:rPr kumimoji="1" lang="ja-JP" altLang="en-US" sz="1600" dirty="0">
                <a:solidFill>
                  <a:schemeClr val="tx1">
                    <a:lumMod val="75000"/>
                    <a:lumOff val="25000"/>
                  </a:schemeClr>
                </a:solidFill>
                <a:latin typeface="+mn-ea"/>
              </a:rPr>
              <a:t>）</a:t>
            </a:r>
          </a:p>
        </p:txBody>
      </p:sp>
    </p:spTree>
    <p:extLst>
      <p:ext uri="{BB962C8B-B14F-4D97-AF65-F5344CB8AC3E}">
        <p14:creationId xmlns:p14="http://schemas.microsoft.com/office/powerpoint/2010/main" val="16769366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キャッシュ上の配置</a:t>
            </a:r>
            <a:br>
              <a:rPr kumimoji="1" lang="en-US" altLang="ja-JP" dirty="0"/>
            </a:br>
            <a:r>
              <a:rPr kumimoji="1" lang="ja-JP" altLang="en-US" sz="2000" dirty="0"/>
              <a:t>（ラインサイズ</a:t>
            </a:r>
            <a:r>
              <a:rPr kumimoji="1" lang="en-US" altLang="ja-JP" sz="2000" dirty="0"/>
              <a:t>64</a:t>
            </a:r>
            <a:r>
              <a:rPr kumimoji="1" lang="ja-JP" altLang="en-US" sz="2000" dirty="0"/>
              <a:t>バイトの場合）</a:t>
            </a:r>
          </a:p>
        </p:txBody>
      </p:sp>
      <p:sp>
        <p:nvSpPr>
          <p:cNvPr id="3" name="テキスト プレースホルダー 2"/>
          <p:cNvSpPr>
            <a:spLocks noGrp="1"/>
          </p:cNvSpPr>
          <p:nvPr>
            <p:ph type="body" sz="quarter" idx="10"/>
          </p:nvPr>
        </p:nvSpPr>
        <p:spPr>
          <a:xfrm>
            <a:off x="2411976" y="5229020"/>
            <a:ext cx="6120068" cy="1079705"/>
          </a:xfrm>
        </p:spPr>
        <p:txBody>
          <a:bodyPr/>
          <a:lstStyle/>
          <a:p>
            <a:r>
              <a:rPr kumimoji="1" lang="ja-JP" altLang="en-US" dirty="0"/>
              <a:t>１次元目の添え字が連続した部分がライン上に</a:t>
            </a:r>
            <a:endParaRPr kumimoji="1" lang="en-US" altLang="ja-JP" dirty="0"/>
          </a:p>
          <a:p>
            <a:pPr lvl="1"/>
            <a:r>
              <a:rPr kumimoji="1" lang="ja-JP" altLang="en-US" dirty="0"/>
              <a:t>ラインは</a:t>
            </a:r>
            <a:r>
              <a:rPr kumimoji="1" lang="en-US" altLang="ja-JP" dirty="0"/>
              <a:t>64B</a:t>
            </a:r>
            <a:r>
              <a:rPr kumimoji="1" lang="ja-JP" altLang="en-US" dirty="0"/>
              <a:t>なので，</a:t>
            </a:r>
            <a:r>
              <a:rPr kumimoji="1" lang="en-US" altLang="ja-JP" dirty="0"/>
              <a:t>16</a:t>
            </a:r>
            <a:r>
              <a:rPr kumimoji="1" lang="ja-JP" altLang="en-US" dirty="0"/>
              <a:t>要素格納できる</a:t>
            </a:r>
            <a:endParaRPr kumimoji="1" lang="en-US" altLang="ja-JP" dirty="0"/>
          </a:p>
          <a:p>
            <a:pPr lvl="1"/>
            <a:r>
              <a:rPr kumimoji="1" lang="ja-JP" altLang="en-US" dirty="0"/>
              <a:t>１次元目を連続にして参照すると効率がよい</a:t>
            </a:r>
          </a:p>
        </p:txBody>
      </p:sp>
      <p:sp>
        <p:nvSpPr>
          <p:cNvPr id="4" name="正方形/長方形 3"/>
          <p:cNvSpPr/>
          <p:nvPr/>
        </p:nvSpPr>
        <p:spPr bwMode="auto">
          <a:xfrm>
            <a:off x="3851992" y="2708992"/>
            <a:ext cx="4320048"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4121995" y="1988984"/>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キャッシュ</a:t>
            </a:r>
          </a:p>
        </p:txBody>
      </p:sp>
      <p:sp>
        <p:nvSpPr>
          <p:cNvPr id="6" name="正方形/長方形 5"/>
          <p:cNvSpPr/>
          <p:nvPr/>
        </p:nvSpPr>
        <p:spPr bwMode="auto">
          <a:xfrm>
            <a:off x="3851992" y="342900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851992" y="2348988"/>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9" name="正方形/長方形 8"/>
          <p:cNvSpPr/>
          <p:nvPr/>
        </p:nvSpPr>
        <p:spPr bwMode="auto">
          <a:xfrm>
            <a:off x="4572000" y="2348988"/>
            <a:ext cx="144001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ライン</a:t>
            </a:r>
          </a:p>
        </p:txBody>
      </p:sp>
      <p:sp>
        <p:nvSpPr>
          <p:cNvPr id="10" name="正方形/長方形 9"/>
          <p:cNvSpPr/>
          <p:nvPr/>
        </p:nvSpPr>
        <p:spPr bwMode="auto">
          <a:xfrm>
            <a:off x="3851992"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3851992" y="306899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64</a:t>
            </a:r>
            <a:endParaRPr kumimoji="1" lang="ja-JP" altLang="en-US" sz="1600" dirty="0">
              <a:solidFill>
                <a:schemeClr val="tx1">
                  <a:lumMod val="75000"/>
                  <a:lumOff val="25000"/>
                </a:schemeClr>
              </a:solidFill>
              <a:latin typeface="+mn-ea"/>
            </a:endParaRPr>
          </a:p>
        </p:txBody>
      </p:sp>
      <p:sp>
        <p:nvSpPr>
          <p:cNvPr id="46" name="正方形/長方形 45"/>
          <p:cNvSpPr/>
          <p:nvPr/>
        </p:nvSpPr>
        <p:spPr bwMode="auto">
          <a:xfrm>
            <a:off x="3401987" y="126897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uint32_t A[32][32];</a:t>
            </a:r>
            <a:endParaRPr kumimoji="1" lang="ja-JP" altLang="en-US" sz="2000" dirty="0">
              <a:solidFill>
                <a:schemeClr val="tx1">
                  <a:lumMod val="75000"/>
                  <a:lumOff val="25000"/>
                </a:schemeClr>
              </a:solidFill>
              <a:latin typeface="Consolas" panose="020B0609020204030204" pitchFamily="49" charset="0"/>
            </a:endParaRPr>
          </a:p>
        </p:txBody>
      </p:sp>
      <p:sp>
        <p:nvSpPr>
          <p:cNvPr id="52" name="正方形/長方形 51"/>
          <p:cNvSpPr/>
          <p:nvPr/>
        </p:nvSpPr>
        <p:spPr bwMode="auto">
          <a:xfrm rot="5400000">
            <a:off x="1241963" y="558902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1" name="正方形/長方形 60"/>
          <p:cNvSpPr/>
          <p:nvPr/>
        </p:nvSpPr>
        <p:spPr bwMode="auto">
          <a:xfrm>
            <a:off x="611956" y="90897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62" name="正方形/長方形 61"/>
          <p:cNvSpPr/>
          <p:nvPr/>
        </p:nvSpPr>
        <p:spPr bwMode="auto">
          <a:xfrm>
            <a:off x="4572000" y="3429000"/>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A[1][0],  A[1][1], ... A[1][15]</a:t>
            </a:r>
            <a:endParaRPr lang="ja-JP" altLang="en-US" sz="1600" dirty="0">
              <a:solidFill>
                <a:schemeClr val="tx1">
                  <a:lumMod val="75000"/>
                  <a:lumOff val="25000"/>
                </a:schemeClr>
              </a:solidFill>
              <a:latin typeface="Consolas" panose="020B0609020204030204" pitchFamily="49" charset="0"/>
            </a:endParaRPr>
          </a:p>
        </p:txBody>
      </p:sp>
      <p:sp>
        <p:nvSpPr>
          <p:cNvPr id="63" name="正方形/長方形 62"/>
          <p:cNvSpPr/>
          <p:nvPr/>
        </p:nvSpPr>
        <p:spPr bwMode="auto">
          <a:xfrm>
            <a:off x="4572000" y="270899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[0</a:t>
            </a:r>
            <a:r>
              <a:rPr lang="en-US" altLang="ja-JP" sz="1600" b="1" dirty="0">
                <a:solidFill>
                  <a:schemeClr val="accent5"/>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  A[0]</a:t>
            </a:r>
            <a:r>
              <a:rPr lang="en-US" altLang="ja-JP" sz="1600" b="1" dirty="0">
                <a:solidFill>
                  <a:schemeClr val="accent5"/>
                </a:solidFill>
                <a:latin typeface="Consolas" panose="020B0609020204030204" pitchFamily="49" charset="0"/>
              </a:rPr>
              <a:t>[1]</a:t>
            </a:r>
            <a:r>
              <a:rPr lang="en-US" altLang="ja-JP" sz="1600" dirty="0">
                <a:solidFill>
                  <a:schemeClr val="tx1">
                    <a:lumMod val="75000"/>
                    <a:lumOff val="25000"/>
                  </a:schemeClr>
                </a:solidFill>
                <a:latin typeface="Consolas" panose="020B0609020204030204" pitchFamily="49" charset="0"/>
              </a:rPr>
              <a:t>, ... A[0]</a:t>
            </a:r>
            <a:r>
              <a:rPr lang="en-US" altLang="ja-JP" sz="1600" b="1" dirty="0">
                <a:solidFill>
                  <a:schemeClr val="accent5"/>
                </a:solidFill>
                <a:latin typeface="Consolas" panose="020B0609020204030204" pitchFamily="49" charset="0"/>
              </a:rPr>
              <a:t>[15]</a:t>
            </a:r>
            <a:endParaRPr kumimoji="1" lang="ja-JP" altLang="en-US" sz="1600" b="1" dirty="0">
              <a:solidFill>
                <a:schemeClr val="accent5"/>
              </a:solidFill>
              <a:latin typeface="Consolas" panose="020B0609020204030204" pitchFamily="49" charset="0"/>
            </a:endParaRPr>
          </a:p>
        </p:txBody>
      </p:sp>
      <p:sp>
        <p:nvSpPr>
          <p:cNvPr id="64" name="正方形/長方形 63"/>
          <p:cNvSpPr/>
          <p:nvPr/>
        </p:nvSpPr>
        <p:spPr bwMode="auto">
          <a:xfrm>
            <a:off x="4572000" y="306899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A[0]</a:t>
            </a:r>
            <a:r>
              <a:rPr lang="en-US" altLang="ja-JP" sz="1600" b="1" dirty="0">
                <a:solidFill>
                  <a:schemeClr val="accent5"/>
                </a:solidFill>
                <a:latin typeface="Consolas" panose="020B0609020204030204" pitchFamily="49" charset="0"/>
              </a:rPr>
              <a:t>[16]</a:t>
            </a:r>
            <a:r>
              <a:rPr lang="en-US" altLang="ja-JP" sz="1600" dirty="0">
                <a:solidFill>
                  <a:schemeClr val="tx1">
                    <a:lumMod val="75000"/>
                    <a:lumOff val="25000"/>
                  </a:schemeClr>
                </a:solidFill>
                <a:latin typeface="Consolas" panose="020B0609020204030204" pitchFamily="49" charset="0"/>
              </a:rPr>
              <a:t>, A[0]</a:t>
            </a:r>
            <a:r>
              <a:rPr lang="en-US" altLang="ja-JP" sz="1600" b="1" dirty="0">
                <a:solidFill>
                  <a:schemeClr val="accent5"/>
                </a:solidFill>
                <a:latin typeface="Consolas" panose="020B0609020204030204" pitchFamily="49" charset="0"/>
              </a:rPr>
              <a:t>[17]</a:t>
            </a:r>
            <a:r>
              <a:rPr lang="en-US" altLang="ja-JP" sz="1600" dirty="0">
                <a:solidFill>
                  <a:schemeClr val="tx1">
                    <a:lumMod val="75000"/>
                    <a:lumOff val="25000"/>
                  </a:schemeClr>
                </a:solidFill>
                <a:latin typeface="Consolas" panose="020B0609020204030204" pitchFamily="49" charset="0"/>
              </a:rPr>
              <a:t>,... A[0]</a:t>
            </a:r>
            <a:r>
              <a:rPr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75" name="正方形/長方形 74"/>
          <p:cNvSpPr/>
          <p:nvPr/>
        </p:nvSpPr>
        <p:spPr bwMode="auto">
          <a:xfrm>
            <a:off x="3851992" y="450901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76" name="正方形/長方形 75"/>
          <p:cNvSpPr/>
          <p:nvPr/>
        </p:nvSpPr>
        <p:spPr bwMode="auto">
          <a:xfrm>
            <a:off x="4572000" y="450901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solidFill>
                <a:schemeClr val="tx1">
                  <a:lumMod val="75000"/>
                  <a:lumOff val="25000"/>
                </a:schemeClr>
              </a:solidFill>
              <a:latin typeface="Consolas" panose="020B0609020204030204" pitchFamily="49" charset="0"/>
            </a:endParaRPr>
          </a:p>
        </p:txBody>
      </p:sp>
      <p:sp>
        <p:nvSpPr>
          <p:cNvPr id="77" name="正方形/長方形 76"/>
          <p:cNvSpPr/>
          <p:nvPr/>
        </p:nvSpPr>
        <p:spPr bwMode="auto">
          <a:xfrm>
            <a:off x="3851992" y="414900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192</a:t>
            </a: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3851992" y="378900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160</a:t>
            </a:r>
            <a:endParaRPr kumimoji="1" lang="ja-JP" altLang="en-US" sz="1600" dirty="0">
              <a:solidFill>
                <a:schemeClr val="tx1">
                  <a:lumMod val="75000"/>
                  <a:lumOff val="25000"/>
                </a:schemeClr>
              </a:solidFill>
              <a:latin typeface="+mn-ea"/>
            </a:endParaRPr>
          </a:p>
        </p:txBody>
      </p:sp>
      <p:sp>
        <p:nvSpPr>
          <p:cNvPr id="79" name="正方形/長方形 78"/>
          <p:cNvSpPr/>
          <p:nvPr/>
        </p:nvSpPr>
        <p:spPr bwMode="auto">
          <a:xfrm>
            <a:off x="4572000" y="4149008"/>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A[2][0],  A[2][1], ... A[2][15]</a:t>
            </a:r>
            <a:endParaRPr lang="ja-JP" altLang="en-US" sz="1600" dirty="0">
              <a:solidFill>
                <a:schemeClr val="tx1">
                  <a:lumMod val="75000"/>
                  <a:lumOff val="25000"/>
                </a:schemeClr>
              </a:solidFill>
              <a:latin typeface="Consolas" panose="020B0609020204030204" pitchFamily="49" charset="0"/>
            </a:endParaRPr>
          </a:p>
        </p:txBody>
      </p:sp>
      <p:sp>
        <p:nvSpPr>
          <p:cNvPr id="80" name="正方形/長方形 79"/>
          <p:cNvSpPr/>
          <p:nvPr/>
        </p:nvSpPr>
        <p:spPr bwMode="auto">
          <a:xfrm>
            <a:off x="4572000" y="3789004"/>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A[1][16], A[1][17],... A[1][31]</a:t>
            </a:r>
            <a:endParaRPr kumimoji="1" lang="ja-JP" altLang="en-US" sz="1600" dirty="0">
              <a:solidFill>
                <a:schemeClr val="tx1">
                  <a:lumMod val="75000"/>
                  <a:lumOff val="25000"/>
                </a:schemeClr>
              </a:solidFill>
              <a:latin typeface="Consolas" panose="020B0609020204030204" pitchFamily="49" charset="0"/>
            </a:endParaRPr>
          </a:p>
        </p:txBody>
      </p:sp>
      <p:sp>
        <p:nvSpPr>
          <p:cNvPr id="81" name="正方形/長方形 80"/>
          <p:cNvSpPr/>
          <p:nvPr/>
        </p:nvSpPr>
        <p:spPr bwMode="auto">
          <a:xfrm>
            <a:off x="971960" y="1268976"/>
            <a:ext cx="1080012" cy="4680052"/>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2" name="正方形/長方形 81"/>
          <p:cNvSpPr/>
          <p:nvPr/>
        </p:nvSpPr>
        <p:spPr bwMode="auto">
          <a:xfrm>
            <a:off x="971960" y="126897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83" name="正方形/長方形 82"/>
          <p:cNvSpPr/>
          <p:nvPr/>
        </p:nvSpPr>
        <p:spPr bwMode="auto">
          <a:xfrm>
            <a:off x="971960" y="1628980"/>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[1]</a:t>
            </a:r>
            <a:endParaRPr kumimoji="1" lang="ja-JP" altLang="en-US" sz="1600" b="1" dirty="0">
              <a:solidFill>
                <a:schemeClr val="accent5"/>
              </a:solidFill>
              <a:latin typeface="Consolas" panose="020B0609020204030204" pitchFamily="49" charset="0"/>
            </a:endParaRPr>
          </a:p>
        </p:txBody>
      </p:sp>
      <p:sp>
        <p:nvSpPr>
          <p:cNvPr id="84" name="正方形/長方形 83"/>
          <p:cNvSpPr/>
          <p:nvPr/>
        </p:nvSpPr>
        <p:spPr bwMode="auto">
          <a:xfrm>
            <a:off x="971960" y="1988984"/>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[2]</a:t>
            </a:r>
            <a:endParaRPr kumimoji="1" lang="ja-JP" altLang="en-US" sz="1600" b="1" dirty="0">
              <a:solidFill>
                <a:schemeClr val="accent5"/>
              </a:solidFill>
              <a:latin typeface="Consolas" panose="020B0609020204030204" pitchFamily="49" charset="0"/>
            </a:endParaRPr>
          </a:p>
        </p:txBody>
      </p:sp>
      <p:sp>
        <p:nvSpPr>
          <p:cNvPr id="85" name="正方形/長方形 84"/>
          <p:cNvSpPr/>
          <p:nvPr/>
        </p:nvSpPr>
        <p:spPr bwMode="auto">
          <a:xfrm rot="5400000">
            <a:off x="1241963" y="2618991"/>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86" name="正方形/長方形 85"/>
          <p:cNvSpPr/>
          <p:nvPr/>
        </p:nvSpPr>
        <p:spPr bwMode="auto">
          <a:xfrm>
            <a:off x="971960" y="2978995"/>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87" name="正方形/長方形 86"/>
          <p:cNvSpPr/>
          <p:nvPr/>
        </p:nvSpPr>
        <p:spPr bwMode="auto">
          <a:xfrm>
            <a:off x="971960" y="3338999"/>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88" name="正方形/長方形 87"/>
          <p:cNvSpPr/>
          <p:nvPr/>
        </p:nvSpPr>
        <p:spPr bwMode="auto">
          <a:xfrm>
            <a:off x="971960" y="3699003"/>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[1]</a:t>
            </a:r>
            <a:endParaRPr kumimoji="1" lang="ja-JP" altLang="en-US" sz="1600" b="1" dirty="0">
              <a:solidFill>
                <a:schemeClr val="accent5"/>
              </a:solidFill>
              <a:latin typeface="Consolas" panose="020B0609020204030204" pitchFamily="49" charset="0"/>
            </a:endParaRPr>
          </a:p>
        </p:txBody>
      </p:sp>
      <p:sp>
        <p:nvSpPr>
          <p:cNvPr id="89" name="正方形/長方形 88"/>
          <p:cNvSpPr/>
          <p:nvPr/>
        </p:nvSpPr>
        <p:spPr bwMode="auto">
          <a:xfrm rot="5400000">
            <a:off x="1241963" y="4329010"/>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90" name="正方形/長方形 89"/>
          <p:cNvSpPr/>
          <p:nvPr/>
        </p:nvSpPr>
        <p:spPr bwMode="auto">
          <a:xfrm>
            <a:off x="971960" y="4509012"/>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91" name="正方形/長方形 90"/>
          <p:cNvSpPr/>
          <p:nvPr/>
        </p:nvSpPr>
        <p:spPr bwMode="auto">
          <a:xfrm>
            <a:off x="971960" y="486901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A[2]</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92" name="正方形/長方形 91"/>
          <p:cNvSpPr/>
          <p:nvPr/>
        </p:nvSpPr>
        <p:spPr bwMode="auto">
          <a:xfrm rot="5400000">
            <a:off x="1241963" y="558902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93" name="正方形/長方形 92"/>
          <p:cNvSpPr/>
          <p:nvPr/>
        </p:nvSpPr>
        <p:spPr bwMode="auto">
          <a:xfrm>
            <a:off x="611956" y="126897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94" name="正方形/長方形 93"/>
          <p:cNvSpPr/>
          <p:nvPr/>
        </p:nvSpPr>
        <p:spPr bwMode="auto">
          <a:xfrm>
            <a:off x="611956"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a:t>
            </a:r>
            <a:endParaRPr kumimoji="1" lang="ja-JP" altLang="en-US" sz="1600" dirty="0">
              <a:solidFill>
                <a:schemeClr val="tx1">
                  <a:lumMod val="75000"/>
                  <a:lumOff val="25000"/>
                </a:schemeClr>
              </a:solidFill>
              <a:latin typeface="+mn-ea"/>
            </a:endParaRPr>
          </a:p>
        </p:txBody>
      </p:sp>
      <p:sp>
        <p:nvSpPr>
          <p:cNvPr id="95" name="正方形/長方形 94"/>
          <p:cNvSpPr/>
          <p:nvPr/>
        </p:nvSpPr>
        <p:spPr bwMode="auto">
          <a:xfrm>
            <a:off x="611956"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a:t>
            </a:r>
            <a:endParaRPr kumimoji="1" lang="ja-JP" altLang="en-US" sz="1600" dirty="0">
              <a:solidFill>
                <a:schemeClr val="tx1">
                  <a:lumMod val="75000"/>
                  <a:lumOff val="25000"/>
                </a:schemeClr>
              </a:solidFill>
              <a:latin typeface="+mn-ea"/>
            </a:endParaRPr>
          </a:p>
        </p:txBody>
      </p:sp>
      <p:sp>
        <p:nvSpPr>
          <p:cNvPr id="96" name="正方形/長方形 95"/>
          <p:cNvSpPr/>
          <p:nvPr/>
        </p:nvSpPr>
        <p:spPr bwMode="auto">
          <a:xfrm>
            <a:off x="521955" y="306899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124</a:t>
            </a:r>
            <a:endParaRPr kumimoji="1" lang="ja-JP" altLang="en-US" sz="1600" dirty="0">
              <a:solidFill>
                <a:schemeClr val="tx1">
                  <a:lumMod val="75000"/>
                  <a:lumOff val="25000"/>
                </a:schemeClr>
              </a:solidFill>
              <a:latin typeface="+mn-ea"/>
            </a:endParaRPr>
          </a:p>
        </p:txBody>
      </p:sp>
      <p:sp>
        <p:nvSpPr>
          <p:cNvPr id="97" name="正方形/長方形 96"/>
          <p:cNvSpPr/>
          <p:nvPr/>
        </p:nvSpPr>
        <p:spPr bwMode="auto">
          <a:xfrm>
            <a:off x="521955" y="342900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98" name="正方形/長方形 97"/>
          <p:cNvSpPr/>
          <p:nvPr/>
        </p:nvSpPr>
        <p:spPr bwMode="auto">
          <a:xfrm>
            <a:off x="521955" y="378900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132</a:t>
            </a:r>
            <a:endParaRPr kumimoji="1" lang="ja-JP" altLang="en-US" sz="1600" dirty="0">
              <a:solidFill>
                <a:schemeClr val="tx1">
                  <a:lumMod val="75000"/>
                  <a:lumOff val="25000"/>
                </a:schemeClr>
              </a:solidFill>
              <a:latin typeface="+mn-ea"/>
            </a:endParaRPr>
          </a:p>
        </p:txBody>
      </p:sp>
      <p:sp>
        <p:nvSpPr>
          <p:cNvPr id="99" name="正方形/長方形 98"/>
          <p:cNvSpPr/>
          <p:nvPr/>
        </p:nvSpPr>
        <p:spPr bwMode="auto">
          <a:xfrm>
            <a:off x="521955" y="450901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254</a:t>
            </a:r>
            <a:endParaRPr kumimoji="1" lang="ja-JP" altLang="en-US" sz="1600" dirty="0">
              <a:solidFill>
                <a:schemeClr val="tx1">
                  <a:lumMod val="75000"/>
                  <a:lumOff val="25000"/>
                </a:schemeClr>
              </a:solidFill>
              <a:latin typeface="+mn-ea"/>
            </a:endParaRPr>
          </a:p>
        </p:txBody>
      </p:sp>
      <p:sp>
        <p:nvSpPr>
          <p:cNvPr id="100" name="正方形/長方形 99"/>
          <p:cNvSpPr/>
          <p:nvPr/>
        </p:nvSpPr>
        <p:spPr bwMode="auto">
          <a:xfrm>
            <a:off x="521955" y="486901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26171680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配列のアクセス</a:t>
            </a:r>
          </a:p>
        </p:txBody>
      </p:sp>
      <p:sp>
        <p:nvSpPr>
          <p:cNvPr id="3" name="テキスト プレースホルダー 2"/>
          <p:cNvSpPr>
            <a:spLocks noGrp="1"/>
          </p:cNvSpPr>
          <p:nvPr>
            <p:ph type="body" sz="quarter" idx="10"/>
          </p:nvPr>
        </p:nvSpPr>
        <p:spPr/>
        <p:txBody>
          <a:bodyPr/>
          <a:lstStyle/>
          <a:p>
            <a:r>
              <a:rPr lang="ja-JP" altLang="en-US" dirty="0"/>
              <a:t>２次元目を連続させた場合の問題</a:t>
            </a:r>
            <a:endParaRPr lang="en-US" altLang="ja-JP" dirty="0"/>
          </a:p>
          <a:p>
            <a:pPr marL="817200" lvl="1" indent="-457200">
              <a:buFont typeface="+mj-lt"/>
              <a:buAutoNum type="arabicPeriod"/>
            </a:pPr>
            <a:r>
              <a:rPr lang="ja-JP" altLang="en-US" dirty="0"/>
              <a:t>ラインの利用効率が悪い</a:t>
            </a:r>
            <a:endParaRPr lang="en-US" altLang="ja-JP" dirty="0"/>
          </a:p>
          <a:p>
            <a:pPr marL="817200" lvl="1" indent="-457200">
              <a:buFont typeface="+mj-lt"/>
              <a:buAutoNum type="arabicPeriod"/>
            </a:pPr>
            <a:r>
              <a:rPr kumimoji="1" lang="ja-JP" altLang="en-US" dirty="0"/>
              <a:t>コンフリクトが起きる</a:t>
            </a:r>
          </a:p>
        </p:txBody>
      </p:sp>
    </p:spTree>
    <p:extLst>
      <p:ext uri="{BB962C8B-B14F-4D97-AF65-F5344CB8AC3E}">
        <p14:creationId xmlns:p14="http://schemas.microsoft.com/office/powerpoint/2010/main" val="28529163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２次元目を連続させた場合の動作</a:t>
            </a:r>
          </a:p>
        </p:txBody>
      </p:sp>
      <p:sp>
        <p:nvSpPr>
          <p:cNvPr id="3" name="テキスト プレースホルダー 2"/>
          <p:cNvSpPr>
            <a:spLocks noGrp="1"/>
          </p:cNvSpPr>
          <p:nvPr>
            <p:ph type="body" sz="quarter" idx="10"/>
          </p:nvPr>
        </p:nvSpPr>
        <p:spPr>
          <a:xfrm>
            <a:off x="2411976" y="3609002"/>
            <a:ext cx="6120068" cy="2699723"/>
          </a:xfrm>
        </p:spPr>
        <p:txBody>
          <a:bodyPr/>
          <a:lstStyle/>
          <a:p>
            <a:pPr marL="360000" lvl="1" indent="0">
              <a:buNone/>
            </a:pPr>
            <a:r>
              <a:rPr lang="en-US" altLang="ja-JP" dirty="0">
                <a:latin typeface="Consolas" panose="020B0609020204030204" pitchFamily="49" charset="0"/>
              </a:rPr>
              <a:t>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6"/>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r>
              <a:rPr kumimoji="1" lang="ja-JP" altLang="en-US" dirty="0"/>
              <a:t>２次元目を連続にしてアクセスした場合</a:t>
            </a:r>
            <a:endParaRPr kumimoji="1" lang="en-US" altLang="ja-JP" dirty="0"/>
          </a:p>
          <a:p>
            <a:pPr lvl="1"/>
            <a:r>
              <a:rPr kumimoji="1" lang="ja-JP" altLang="en-US" dirty="0"/>
              <a:t>赤字の部分がアクセスされる</a:t>
            </a:r>
            <a:endParaRPr kumimoji="1" lang="en-US" altLang="ja-JP" dirty="0"/>
          </a:p>
        </p:txBody>
      </p:sp>
      <p:sp>
        <p:nvSpPr>
          <p:cNvPr id="4" name="正方形/長方形 3"/>
          <p:cNvSpPr/>
          <p:nvPr/>
        </p:nvSpPr>
        <p:spPr bwMode="auto">
          <a:xfrm>
            <a:off x="2681979" y="1268976"/>
            <a:ext cx="4320048"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681979"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2681979"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9" name="正方形/長方形 8"/>
          <p:cNvSpPr/>
          <p:nvPr/>
        </p:nvSpPr>
        <p:spPr bwMode="auto">
          <a:xfrm>
            <a:off x="3401987" y="908972"/>
            <a:ext cx="144001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ライン</a:t>
            </a:r>
          </a:p>
        </p:txBody>
      </p:sp>
      <p:sp>
        <p:nvSpPr>
          <p:cNvPr id="10" name="正方形/長方形 9"/>
          <p:cNvSpPr/>
          <p:nvPr/>
        </p:nvSpPr>
        <p:spPr bwMode="auto">
          <a:xfrm>
            <a:off x="2681979" y="126897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2681979"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64</a:t>
            </a:r>
            <a:endParaRPr kumimoji="1" lang="ja-JP" altLang="en-US" sz="1600" dirty="0">
              <a:solidFill>
                <a:schemeClr val="tx1">
                  <a:lumMod val="75000"/>
                  <a:lumOff val="25000"/>
                </a:schemeClr>
              </a:solidFill>
              <a:latin typeface="+mn-ea"/>
            </a:endParaRPr>
          </a:p>
        </p:txBody>
      </p:sp>
      <p:sp>
        <p:nvSpPr>
          <p:cNvPr id="40" name="正方形/長方形 39"/>
          <p:cNvSpPr/>
          <p:nvPr/>
        </p:nvSpPr>
        <p:spPr bwMode="auto">
          <a:xfrm>
            <a:off x="971960" y="1268976"/>
            <a:ext cx="1080012" cy="4680052"/>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1" name="正方形/長方形 40"/>
          <p:cNvSpPr/>
          <p:nvPr/>
        </p:nvSpPr>
        <p:spPr bwMode="auto">
          <a:xfrm>
            <a:off x="971960" y="126897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A[0][0]</a:t>
            </a:r>
            <a:endParaRPr kumimoji="1" lang="ja-JP" altLang="en-US" sz="1600" dirty="0">
              <a:solidFill>
                <a:schemeClr val="tx1">
                  <a:lumMod val="75000"/>
                  <a:lumOff val="25000"/>
                </a:schemeClr>
              </a:solidFill>
              <a:latin typeface="Consolas" panose="020B0609020204030204" pitchFamily="49" charset="0"/>
            </a:endParaRPr>
          </a:p>
        </p:txBody>
      </p:sp>
      <p:sp>
        <p:nvSpPr>
          <p:cNvPr id="42" name="正方形/長方形 41"/>
          <p:cNvSpPr/>
          <p:nvPr/>
        </p:nvSpPr>
        <p:spPr bwMode="auto">
          <a:xfrm>
            <a:off x="971960" y="1628980"/>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A[0][1]</a:t>
            </a:r>
            <a:endParaRPr kumimoji="1" lang="ja-JP" altLang="en-US" sz="1600"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971960" y="1988984"/>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A[0][2]</a:t>
            </a:r>
            <a:endParaRPr kumimoji="1" lang="ja-JP" altLang="en-US" sz="1600"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rot="5400000">
            <a:off x="1241963" y="2618991"/>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5" name="正方形/長方形 44"/>
          <p:cNvSpPr/>
          <p:nvPr/>
        </p:nvSpPr>
        <p:spPr bwMode="auto">
          <a:xfrm>
            <a:off x="971960" y="2978995"/>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A[0][31]</a:t>
            </a:r>
            <a:endParaRPr kumimoji="1" lang="ja-JP" altLang="en-US" sz="1600" dirty="0">
              <a:solidFill>
                <a:schemeClr val="tx1">
                  <a:lumMod val="75000"/>
                  <a:lumOff val="25000"/>
                </a:schemeClr>
              </a:solidFill>
              <a:latin typeface="Consolas" panose="020B0609020204030204" pitchFamily="49" charset="0"/>
            </a:endParaRPr>
          </a:p>
        </p:txBody>
      </p:sp>
      <p:sp>
        <p:nvSpPr>
          <p:cNvPr id="47" name="正方形/長方形 46"/>
          <p:cNvSpPr/>
          <p:nvPr/>
        </p:nvSpPr>
        <p:spPr bwMode="auto">
          <a:xfrm>
            <a:off x="971960" y="3338999"/>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A[1][0]</a:t>
            </a:r>
            <a:endParaRPr kumimoji="1" lang="ja-JP" altLang="en-US" sz="1600" dirty="0">
              <a:solidFill>
                <a:schemeClr val="tx1">
                  <a:lumMod val="75000"/>
                  <a:lumOff val="25000"/>
                </a:schemeClr>
              </a:solidFill>
              <a:latin typeface="Consolas" panose="020B0609020204030204" pitchFamily="49" charset="0"/>
            </a:endParaRPr>
          </a:p>
        </p:txBody>
      </p:sp>
      <p:sp>
        <p:nvSpPr>
          <p:cNvPr id="48" name="正方形/長方形 47"/>
          <p:cNvSpPr/>
          <p:nvPr/>
        </p:nvSpPr>
        <p:spPr bwMode="auto">
          <a:xfrm>
            <a:off x="971960" y="3699003"/>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A[1][1]</a:t>
            </a:r>
            <a:endParaRPr kumimoji="1" lang="ja-JP" altLang="en-US" sz="1600" dirty="0">
              <a:solidFill>
                <a:schemeClr val="tx1">
                  <a:lumMod val="75000"/>
                  <a:lumOff val="25000"/>
                </a:schemeClr>
              </a:solidFill>
              <a:latin typeface="Consolas" panose="020B0609020204030204" pitchFamily="49" charset="0"/>
            </a:endParaRPr>
          </a:p>
        </p:txBody>
      </p:sp>
      <p:sp>
        <p:nvSpPr>
          <p:cNvPr id="49" name="正方形/長方形 48"/>
          <p:cNvSpPr/>
          <p:nvPr/>
        </p:nvSpPr>
        <p:spPr bwMode="auto">
          <a:xfrm rot="5400000">
            <a:off x="1241963" y="4329010"/>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0" name="正方形/長方形 49"/>
          <p:cNvSpPr/>
          <p:nvPr/>
        </p:nvSpPr>
        <p:spPr bwMode="auto">
          <a:xfrm>
            <a:off x="971960" y="4509012"/>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A[1][31]</a:t>
            </a:r>
            <a:endParaRPr kumimoji="1" lang="ja-JP" altLang="en-US" sz="1600" dirty="0">
              <a:solidFill>
                <a:schemeClr val="tx1">
                  <a:lumMod val="75000"/>
                  <a:lumOff val="25000"/>
                </a:schemeClr>
              </a:solidFill>
              <a:latin typeface="Consolas" panose="020B0609020204030204" pitchFamily="49" charset="0"/>
            </a:endParaRPr>
          </a:p>
        </p:txBody>
      </p:sp>
      <p:sp>
        <p:nvSpPr>
          <p:cNvPr id="51" name="正方形/長方形 50"/>
          <p:cNvSpPr/>
          <p:nvPr/>
        </p:nvSpPr>
        <p:spPr bwMode="auto">
          <a:xfrm>
            <a:off x="971960" y="486901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A[2][0]</a:t>
            </a:r>
            <a:endParaRPr kumimoji="1" lang="ja-JP" altLang="en-US" sz="1600" dirty="0">
              <a:solidFill>
                <a:schemeClr val="tx1">
                  <a:lumMod val="75000"/>
                  <a:lumOff val="25000"/>
                </a:schemeClr>
              </a:solidFill>
              <a:latin typeface="Consolas" panose="020B0609020204030204" pitchFamily="49" charset="0"/>
            </a:endParaRPr>
          </a:p>
        </p:txBody>
      </p:sp>
      <p:sp>
        <p:nvSpPr>
          <p:cNvPr id="52" name="正方形/長方形 51"/>
          <p:cNvSpPr/>
          <p:nvPr/>
        </p:nvSpPr>
        <p:spPr bwMode="auto">
          <a:xfrm rot="5400000">
            <a:off x="1241963" y="558902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1" name="正方形/長方形 60"/>
          <p:cNvSpPr/>
          <p:nvPr/>
        </p:nvSpPr>
        <p:spPr bwMode="auto">
          <a:xfrm>
            <a:off x="611956" y="90897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62" name="正方形/長方形 61"/>
          <p:cNvSpPr/>
          <p:nvPr/>
        </p:nvSpPr>
        <p:spPr bwMode="auto">
          <a:xfrm>
            <a:off x="3401987" y="1988984"/>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A[1][0]</a:t>
            </a:r>
            <a:r>
              <a:rPr lang="en-US" altLang="ja-JP" sz="1600" dirty="0">
                <a:solidFill>
                  <a:schemeClr val="tx1">
                    <a:lumMod val="75000"/>
                    <a:lumOff val="25000"/>
                  </a:schemeClr>
                </a:solidFill>
                <a:latin typeface="Consolas" panose="020B0609020204030204" pitchFamily="49" charset="0"/>
              </a:rPr>
              <a:t>,  A[1][1], ... A[1][15]</a:t>
            </a:r>
            <a:endParaRPr lang="ja-JP" altLang="en-US" sz="1600" dirty="0">
              <a:solidFill>
                <a:schemeClr val="tx1">
                  <a:lumMod val="75000"/>
                  <a:lumOff val="25000"/>
                </a:schemeClr>
              </a:solidFill>
              <a:latin typeface="Consolas" panose="020B0609020204030204" pitchFamily="49" charset="0"/>
            </a:endParaRPr>
          </a:p>
        </p:txBody>
      </p:sp>
      <p:sp>
        <p:nvSpPr>
          <p:cNvPr id="63" name="正方形/長方形 62"/>
          <p:cNvSpPr/>
          <p:nvPr/>
        </p:nvSpPr>
        <p:spPr bwMode="auto">
          <a:xfrm>
            <a:off x="3401987" y="126897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b="1" dirty="0">
                <a:solidFill>
                  <a:schemeClr val="accent6"/>
                </a:solidFill>
                <a:latin typeface="Consolas" panose="020B0609020204030204" pitchFamily="49" charset="0"/>
              </a:rPr>
              <a:t>A[0][0</a:t>
            </a:r>
            <a:r>
              <a:rPr lang="en-US" altLang="ja-JP" sz="1600" b="1" dirty="0">
                <a:solidFill>
                  <a:schemeClr val="accent6"/>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  A[0][1], ... A[0][15]</a:t>
            </a:r>
            <a:endParaRPr kumimoji="1" lang="ja-JP" altLang="en-US" sz="1600" dirty="0">
              <a:solidFill>
                <a:schemeClr val="tx1">
                  <a:lumMod val="75000"/>
                  <a:lumOff val="25000"/>
                </a:schemeClr>
              </a:solidFill>
              <a:latin typeface="Consolas" panose="020B0609020204030204" pitchFamily="49" charset="0"/>
            </a:endParaRPr>
          </a:p>
        </p:txBody>
      </p:sp>
      <p:sp>
        <p:nvSpPr>
          <p:cNvPr id="64" name="正方形/長方形 63"/>
          <p:cNvSpPr/>
          <p:nvPr/>
        </p:nvSpPr>
        <p:spPr bwMode="auto">
          <a:xfrm>
            <a:off x="3401987" y="1628980"/>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A[0][16], A[0][17],... A[0][31]</a:t>
            </a:r>
            <a:endParaRPr kumimoji="1" lang="ja-JP" altLang="en-US" sz="1600" dirty="0">
              <a:solidFill>
                <a:schemeClr val="tx1">
                  <a:lumMod val="75000"/>
                  <a:lumOff val="25000"/>
                </a:schemeClr>
              </a:solidFill>
              <a:latin typeface="Consolas" panose="020B0609020204030204" pitchFamily="49" charset="0"/>
            </a:endParaRPr>
          </a:p>
        </p:txBody>
      </p:sp>
      <p:sp>
        <p:nvSpPr>
          <p:cNvPr id="65" name="正方形/長方形 64"/>
          <p:cNvSpPr/>
          <p:nvPr/>
        </p:nvSpPr>
        <p:spPr bwMode="auto">
          <a:xfrm>
            <a:off x="611956" y="126897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66" name="正方形/長方形 65"/>
          <p:cNvSpPr/>
          <p:nvPr/>
        </p:nvSpPr>
        <p:spPr bwMode="auto">
          <a:xfrm>
            <a:off x="611956"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a:t>
            </a:r>
            <a:endParaRPr kumimoji="1" lang="ja-JP" altLang="en-US" sz="1600" dirty="0">
              <a:solidFill>
                <a:schemeClr val="tx1">
                  <a:lumMod val="75000"/>
                  <a:lumOff val="25000"/>
                </a:schemeClr>
              </a:solidFill>
              <a:latin typeface="+mn-ea"/>
            </a:endParaRPr>
          </a:p>
        </p:txBody>
      </p:sp>
      <p:sp>
        <p:nvSpPr>
          <p:cNvPr id="67" name="正方形/長方形 66"/>
          <p:cNvSpPr/>
          <p:nvPr/>
        </p:nvSpPr>
        <p:spPr bwMode="auto">
          <a:xfrm>
            <a:off x="611956"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a:t>
            </a:r>
            <a:endParaRPr kumimoji="1" lang="ja-JP" altLang="en-US" sz="1600" dirty="0">
              <a:solidFill>
                <a:schemeClr val="tx1">
                  <a:lumMod val="75000"/>
                  <a:lumOff val="25000"/>
                </a:schemeClr>
              </a:solidFill>
              <a:latin typeface="+mn-ea"/>
            </a:endParaRPr>
          </a:p>
        </p:txBody>
      </p:sp>
      <p:sp>
        <p:nvSpPr>
          <p:cNvPr id="68" name="正方形/長方形 67"/>
          <p:cNvSpPr/>
          <p:nvPr/>
        </p:nvSpPr>
        <p:spPr bwMode="auto">
          <a:xfrm>
            <a:off x="521955" y="306899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124</a:t>
            </a:r>
            <a:endParaRPr kumimoji="1" lang="ja-JP" altLang="en-US" sz="1600" dirty="0">
              <a:solidFill>
                <a:schemeClr val="tx1">
                  <a:lumMod val="75000"/>
                  <a:lumOff val="25000"/>
                </a:schemeClr>
              </a:solidFill>
              <a:latin typeface="+mn-ea"/>
            </a:endParaRPr>
          </a:p>
        </p:txBody>
      </p:sp>
      <p:sp>
        <p:nvSpPr>
          <p:cNvPr id="69" name="正方形/長方形 68"/>
          <p:cNvSpPr/>
          <p:nvPr/>
        </p:nvSpPr>
        <p:spPr bwMode="auto">
          <a:xfrm>
            <a:off x="521955" y="342900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70" name="正方形/長方形 69"/>
          <p:cNvSpPr/>
          <p:nvPr/>
        </p:nvSpPr>
        <p:spPr bwMode="auto">
          <a:xfrm>
            <a:off x="521955" y="378900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132</a:t>
            </a:r>
            <a:endParaRPr kumimoji="1" lang="ja-JP" altLang="en-US" sz="1600" dirty="0">
              <a:solidFill>
                <a:schemeClr val="tx1">
                  <a:lumMod val="75000"/>
                  <a:lumOff val="25000"/>
                </a:schemeClr>
              </a:solidFill>
              <a:latin typeface="+mn-ea"/>
            </a:endParaRPr>
          </a:p>
        </p:txBody>
      </p:sp>
      <p:sp>
        <p:nvSpPr>
          <p:cNvPr id="71" name="正方形/長方形 70"/>
          <p:cNvSpPr/>
          <p:nvPr/>
        </p:nvSpPr>
        <p:spPr bwMode="auto">
          <a:xfrm>
            <a:off x="521955" y="450901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254</a:t>
            </a:r>
            <a:endParaRPr kumimoji="1" lang="ja-JP" altLang="en-US" sz="1600" dirty="0">
              <a:solidFill>
                <a:schemeClr val="tx1">
                  <a:lumMod val="75000"/>
                  <a:lumOff val="25000"/>
                </a:schemeClr>
              </a:solidFill>
              <a:latin typeface="+mn-ea"/>
            </a:endParaRPr>
          </a:p>
        </p:txBody>
      </p:sp>
      <p:sp>
        <p:nvSpPr>
          <p:cNvPr id="72" name="正方形/長方形 71"/>
          <p:cNvSpPr/>
          <p:nvPr/>
        </p:nvSpPr>
        <p:spPr bwMode="auto">
          <a:xfrm>
            <a:off x="521955" y="486901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75" name="正方形/長方形 74"/>
          <p:cNvSpPr/>
          <p:nvPr/>
        </p:nvSpPr>
        <p:spPr bwMode="auto">
          <a:xfrm>
            <a:off x="2681979" y="306899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76" name="正方形/長方形 75"/>
          <p:cNvSpPr/>
          <p:nvPr/>
        </p:nvSpPr>
        <p:spPr bwMode="auto">
          <a:xfrm>
            <a:off x="3401987" y="306899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solidFill>
                <a:schemeClr val="tx1">
                  <a:lumMod val="75000"/>
                  <a:lumOff val="25000"/>
                </a:schemeClr>
              </a:solidFill>
              <a:latin typeface="Consolas" panose="020B0609020204030204" pitchFamily="49" charset="0"/>
            </a:endParaRPr>
          </a:p>
        </p:txBody>
      </p:sp>
      <p:sp>
        <p:nvSpPr>
          <p:cNvPr id="77" name="正方形/長方形 76"/>
          <p:cNvSpPr/>
          <p:nvPr/>
        </p:nvSpPr>
        <p:spPr bwMode="auto">
          <a:xfrm>
            <a:off x="2681979"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2681979"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192</a:t>
            </a:r>
            <a:endParaRPr kumimoji="1" lang="ja-JP" altLang="en-US" sz="1600" dirty="0">
              <a:solidFill>
                <a:schemeClr val="tx1">
                  <a:lumMod val="75000"/>
                  <a:lumOff val="25000"/>
                </a:schemeClr>
              </a:solidFill>
              <a:latin typeface="+mn-ea"/>
            </a:endParaRPr>
          </a:p>
        </p:txBody>
      </p:sp>
      <p:sp>
        <p:nvSpPr>
          <p:cNvPr id="79" name="正方形/長方形 78"/>
          <p:cNvSpPr/>
          <p:nvPr/>
        </p:nvSpPr>
        <p:spPr bwMode="auto">
          <a:xfrm>
            <a:off x="3401987" y="270899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A[2][0]</a:t>
            </a:r>
            <a:r>
              <a:rPr lang="en-US" altLang="ja-JP" sz="1600" dirty="0">
                <a:solidFill>
                  <a:schemeClr val="tx1">
                    <a:lumMod val="75000"/>
                    <a:lumOff val="25000"/>
                  </a:schemeClr>
                </a:solidFill>
                <a:latin typeface="Consolas" panose="020B0609020204030204" pitchFamily="49" charset="0"/>
              </a:rPr>
              <a:t>,  A[2][1], ... A[2][15]</a:t>
            </a:r>
            <a:endParaRPr lang="ja-JP" altLang="en-US" sz="1600" dirty="0">
              <a:solidFill>
                <a:schemeClr val="tx1">
                  <a:lumMod val="75000"/>
                  <a:lumOff val="25000"/>
                </a:schemeClr>
              </a:solidFill>
              <a:latin typeface="Consolas" panose="020B0609020204030204" pitchFamily="49" charset="0"/>
            </a:endParaRPr>
          </a:p>
        </p:txBody>
      </p:sp>
      <p:sp>
        <p:nvSpPr>
          <p:cNvPr id="80" name="正方形/長方形 79"/>
          <p:cNvSpPr/>
          <p:nvPr/>
        </p:nvSpPr>
        <p:spPr bwMode="auto">
          <a:xfrm>
            <a:off x="3401987" y="2348988"/>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A[1][16], A[1][17],... A[1][31]</a:t>
            </a:r>
            <a:endParaRPr kumimoji="1" lang="ja-JP" altLang="en-US" sz="16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049997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２次元目を連続させた場合の問題（１）</a:t>
            </a:r>
          </a:p>
        </p:txBody>
      </p:sp>
      <p:sp>
        <p:nvSpPr>
          <p:cNvPr id="3" name="テキスト プレースホルダー 2"/>
          <p:cNvSpPr>
            <a:spLocks noGrp="1"/>
          </p:cNvSpPr>
          <p:nvPr>
            <p:ph type="body" sz="quarter" idx="10"/>
          </p:nvPr>
        </p:nvSpPr>
        <p:spPr>
          <a:xfrm>
            <a:off x="521955" y="3609002"/>
            <a:ext cx="8010089" cy="2699723"/>
          </a:xfrm>
        </p:spPr>
        <p:txBody>
          <a:bodyPr/>
          <a:lstStyle/>
          <a:p>
            <a:pPr marL="360000" lvl="1" indent="0">
              <a:buNone/>
            </a:pPr>
            <a:r>
              <a:rPr lang="en-US" altLang="ja-JP" dirty="0">
                <a:latin typeface="Consolas" panose="020B0609020204030204" pitchFamily="49" charset="0"/>
              </a:rPr>
              <a:t>             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6"/>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r>
              <a:rPr kumimoji="1" lang="ja-JP" altLang="en-US" dirty="0"/>
              <a:t>問題１：</a:t>
            </a:r>
            <a:endParaRPr kumimoji="1" lang="en-US" altLang="ja-JP" dirty="0"/>
          </a:p>
          <a:p>
            <a:pPr lvl="1"/>
            <a:r>
              <a:rPr kumimoji="1" lang="ja-JP" altLang="en-US" b="1" dirty="0">
                <a:solidFill>
                  <a:schemeClr val="accent6"/>
                </a:solidFill>
              </a:rPr>
              <a:t>ラインの先頭しか使われない</a:t>
            </a:r>
            <a:endParaRPr kumimoji="1" lang="en-US" altLang="ja-JP" b="1" dirty="0">
              <a:solidFill>
                <a:schemeClr val="accent6"/>
              </a:solidFill>
            </a:endParaRPr>
          </a:p>
          <a:p>
            <a:pPr lvl="1"/>
            <a:r>
              <a:rPr kumimoji="1" lang="en-US" altLang="ja-JP" dirty="0"/>
              <a:t>A[0][1] </a:t>
            </a:r>
            <a:r>
              <a:rPr kumimoji="1" lang="ja-JP" altLang="en-US" dirty="0"/>
              <a:t>から </a:t>
            </a:r>
            <a:r>
              <a:rPr kumimoji="1" lang="en-US" altLang="ja-JP" dirty="0"/>
              <a:t>A[0][15] </a:t>
            </a:r>
            <a:r>
              <a:rPr kumimoji="1" lang="ja-JP" altLang="en-US" dirty="0"/>
              <a:t>もキャッシュに勝手に乗るが使われない</a:t>
            </a:r>
            <a:endParaRPr kumimoji="1" lang="en-US" altLang="ja-JP" dirty="0"/>
          </a:p>
        </p:txBody>
      </p:sp>
      <p:sp>
        <p:nvSpPr>
          <p:cNvPr id="4" name="正方形/長方形 3"/>
          <p:cNvSpPr/>
          <p:nvPr/>
        </p:nvSpPr>
        <p:spPr bwMode="auto">
          <a:xfrm>
            <a:off x="2681979" y="1268976"/>
            <a:ext cx="4320048"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681979"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2681979"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9" name="正方形/長方形 8"/>
          <p:cNvSpPr/>
          <p:nvPr/>
        </p:nvSpPr>
        <p:spPr bwMode="auto">
          <a:xfrm>
            <a:off x="3401987" y="908972"/>
            <a:ext cx="144001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ライン</a:t>
            </a:r>
          </a:p>
        </p:txBody>
      </p:sp>
      <p:sp>
        <p:nvSpPr>
          <p:cNvPr id="10" name="正方形/長方形 9"/>
          <p:cNvSpPr/>
          <p:nvPr/>
        </p:nvSpPr>
        <p:spPr bwMode="auto">
          <a:xfrm>
            <a:off x="2681979" y="126897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2681979"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64</a:t>
            </a:r>
            <a:endParaRPr kumimoji="1" lang="ja-JP" altLang="en-US" sz="1600" dirty="0">
              <a:solidFill>
                <a:schemeClr val="tx1">
                  <a:lumMod val="75000"/>
                  <a:lumOff val="25000"/>
                </a:schemeClr>
              </a:solidFill>
              <a:latin typeface="+mn-ea"/>
            </a:endParaRPr>
          </a:p>
        </p:txBody>
      </p:sp>
      <p:sp>
        <p:nvSpPr>
          <p:cNvPr id="62" name="正方形/長方形 61"/>
          <p:cNvSpPr/>
          <p:nvPr/>
        </p:nvSpPr>
        <p:spPr bwMode="auto">
          <a:xfrm>
            <a:off x="3401987" y="1988984"/>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A[1][0]</a:t>
            </a:r>
            <a:r>
              <a:rPr lang="en-US" altLang="ja-JP" sz="1600" dirty="0">
                <a:solidFill>
                  <a:schemeClr val="tx1">
                    <a:lumMod val="75000"/>
                    <a:lumOff val="25000"/>
                  </a:schemeClr>
                </a:solidFill>
                <a:latin typeface="Consolas" panose="020B0609020204030204" pitchFamily="49" charset="0"/>
              </a:rPr>
              <a:t>,  A[1][1], ... A[1][15]</a:t>
            </a:r>
            <a:endParaRPr lang="ja-JP" altLang="en-US" sz="1600" dirty="0">
              <a:solidFill>
                <a:schemeClr val="tx1">
                  <a:lumMod val="75000"/>
                  <a:lumOff val="25000"/>
                </a:schemeClr>
              </a:solidFill>
              <a:latin typeface="Consolas" panose="020B0609020204030204" pitchFamily="49" charset="0"/>
            </a:endParaRPr>
          </a:p>
        </p:txBody>
      </p:sp>
      <p:sp>
        <p:nvSpPr>
          <p:cNvPr id="63" name="正方形/長方形 62"/>
          <p:cNvSpPr/>
          <p:nvPr/>
        </p:nvSpPr>
        <p:spPr bwMode="auto">
          <a:xfrm>
            <a:off x="3401987" y="126897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b="1" dirty="0">
                <a:solidFill>
                  <a:schemeClr val="accent6"/>
                </a:solidFill>
                <a:latin typeface="Consolas" panose="020B0609020204030204" pitchFamily="49" charset="0"/>
              </a:rPr>
              <a:t>A[0][0</a:t>
            </a:r>
            <a:r>
              <a:rPr lang="en-US" altLang="ja-JP" sz="1600" b="1" dirty="0">
                <a:solidFill>
                  <a:schemeClr val="accent6"/>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  A[0][1], ... A[0][15]</a:t>
            </a:r>
            <a:endParaRPr kumimoji="1" lang="ja-JP" altLang="en-US" sz="1600" dirty="0">
              <a:solidFill>
                <a:schemeClr val="tx1">
                  <a:lumMod val="75000"/>
                  <a:lumOff val="25000"/>
                </a:schemeClr>
              </a:solidFill>
              <a:latin typeface="Consolas" panose="020B0609020204030204" pitchFamily="49" charset="0"/>
            </a:endParaRPr>
          </a:p>
        </p:txBody>
      </p:sp>
      <p:sp>
        <p:nvSpPr>
          <p:cNvPr id="64" name="正方形/長方形 63"/>
          <p:cNvSpPr/>
          <p:nvPr/>
        </p:nvSpPr>
        <p:spPr bwMode="auto">
          <a:xfrm>
            <a:off x="3401987" y="1628980"/>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A[0][16], A[0][17],... A[0][31]</a:t>
            </a:r>
            <a:endParaRPr kumimoji="1" lang="ja-JP" altLang="en-US" sz="1600" dirty="0">
              <a:solidFill>
                <a:schemeClr val="tx1">
                  <a:lumMod val="75000"/>
                  <a:lumOff val="25000"/>
                </a:schemeClr>
              </a:solidFill>
              <a:latin typeface="Consolas" panose="020B0609020204030204" pitchFamily="49" charset="0"/>
            </a:endParaRPr>
          </a:p>
        </p:txBody>
      </p:sp>
      <p:sp>
        <p:nvSpPr>
          <p:cNvPr id="75" name="正方形/長方形 74"/>
          <p:cNvSpPr/>
          <p:nvPr/>
        </p:nvSpPr>
        <p:spPr bwMode="auto">
          <a:xfrm>
            <a:off x="2681979" y="306899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76" name="正方形/長方形 75"/>
          <p:cNvSpPr/>
          <p:nvPr/>
        </p:nvSpPr>
        <p:spPr bwMode="auto">
          <a:xfrm>
            <a:off x="3401987" y="306899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solidFill>
                <a:schemeClr val="tx1">
                  <a:lumMod val="75000"/>
                  <a:lumOff val="25000"/>
                </a:schemeClr>
              </a:solidFill>
              <a:latin typeface="Consolas" panose="020B0609020204030204" pitchFamily="49" charset="0"/>
            </a:endParaRPr>
          </a:p>
        </p:txBody>
      </p:sp>
      <p:sp>
        <p:nvSpPr>
          <p:cNvPr id="77" name="正方形/長方形 76"/>
          <p:cNvSpPr/>
          <p:nvPr/>
        </p:nvSpPr>
        <p:spPr bwMode="auto">
          <a:xfrm>
            <a:off x="2681979"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2681979"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192</a:t>
            </a:r>
            <a:endParaRPr kumimoji="1" lang="ja-JP" altLang="en-US" sz="1600" dirty="0">
              <a:solidFill>
                <a:schemeClr val="tx1">
                  <a:lumMod val="75000"/>
                  <a:lumOff val="25000"/>
                </a:schemeClr>
              </a:solidFill>
              <a:latin typeface="+mn-ea"/>
            </a:endParaRPr>
          </a:p>
        </p:txBody>
      </p:sp>
      <p:sp>
        <p:nvSpPr>
          <p:cNvPr id="79" name="正方形/長方形 78"/>
          <p:cNvSpPr/>
          <p:nvPr/>
        </p:nvSpPr>
        <p:spPr bwMode="auto">
          <a:xfrm>
            <a:off x="3401987" y="270899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A[2][0]</a:t>
            </a:r>
            <a:r>
              <a:rPr lang="en-US" altLang="ja-JP" sz="1600" dirty="0">
                <a:solidFill>
                  <a:schemeClr val="tx1">
                    <a:lumMod val="75000"/>
                    <a:lumOff val="25000"/>
                  </a:schemeClr>
                </a:solidFill>
                <a:latin typeface="Consolas" panose="020B0609020204030204" pitchFamily="49" charset="0"/>
              </a:rPr>
              <a:t>,  A[2][1], ... A[2][15]</a:t>
            </a:r>
            <a:endParaRPr lang="ja-JP" altLang="en-US" sz="1600" dirty="0">
              <a:solidFill>
                <a:schemeClr val="tx1">
                  <a:lumMod val="75000"/>
                  <a:lumOff val="25000"/>
                </a:schemeClr>
              </a:solidFill>
              <a:latin typeface="Consolas" panose="020B0609020204030204" pitchFamily="49" charset="0"/>
            </a:endParaRPr>
          </a:p>
        </p:txBody>
      </p:sp>
      <p:sp>
        <p:nvSpPr>
          <p:cNvPr id="80" name="正方形/長方形 79"/>
          <p:cNvSpPr/>
          <p:nvPr/>
        </p:nvSpPr>
        <p:spPr bwMode="auto">
          <a:xfrm>
            <a:off x="3401987" y="2348988"/>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A[1][16], A[1][17],... A[1][31]</a:t>
            </a:r>
            <a:endParaRPr kumimoji="1" lang="ja-JP" altLang="en-US" sz="16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1064380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en-US" dirty="0"/>
              <a:t>IPC </a:t>
            </a:r>
            <a:r>
              <a:rPr kumimoji="1" lang="ja-JP" altLang="en-US" dirty="0"/>
              <a:t>で考えると</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r>
                  <a:rPr lang="ja-JP" altLang="en-US" i="1" dirty="0">
                    <a:latin typeface="Cambria Math" panose="02040503050406030204" pitchFamily="18" charset="0"/>
                  </a:rPr>
                  <a:t>最終的な性能を考える上で </a:t>
                </a:r>
                <a:r>
                  <a:rPr lang="en-US" altLang="ja-JP" i="0" dirty="0">
                    <a:latin typeface="+mj-lt"/>
                  </a:rPr>
                  <a:t>IPC</a:t>
                </a:r>
                <a14:m>
                  <m:oMath xmlns:m="http://schemas.openxmlformats.org/officeDocument/2006/math">
                    <m:r>
                      <a:rPr lang="en-US" altLang="ja-JP" i="1" dirty="0" smtClean="0">
                        <a:latin typeface="Cambria Math" panose="02040503050406030204" pitchFamily="18" charset="0"/>
                      </a:rPr>
                      <m:t> </m:t>
                    </m:r>
                  </m:oMath>
                </a14:m>
                <a:r>
                  <a:rPr lang="en-US" altLang="ja-JP" i="1" dirty="0">
                    <a:latin typeface="Cambria Math" panose="02040503050406030204" pitchFamily="18" charset="0"/>
                  </a:rPr>
                  <a:t> </a:t>
                </a:r>
                <a:r>
                  <a:rPr lang="ja-JP" altLang="en-US" i="1" dirty="0">
                    <a:latin typeface="Cambria Math" panose="02040503050406030204" pitchFamily="18" charset="0"/>
                  </a:rPr>
                  <a:t>の方が都合がよい</a:t>
                </a:r>
                <a:endParaRPr lang="en-US" altLang="ja-JP" i="1" dirty="0">
                  <a:latin typeface="Cambria Math" panose="02040503050406030204" pitchFamily="18" charset="0"/>
                </a:endParaRPr>
              </a:p>
              <a:p>
                <a14:m>
                  <m:oMath xmlns:m="http://schemas.openxmlformats.org/officeDocument/2006/math">
                    <m:r>
                      <a:rPr lang="ja-JP" altLang="en-US" i="1" dirty="0" smtClean="0">
                        <a:latin typeface="Cambria Math" panose="02040503050406030204" pitchFamily="18" charset="0"/>
                      </a:rPr>
                      <m:t>実行サイクル数</m:t>
                    </m:r>
                    <m:r>
                      <a:rPr lang="en-US" altLang="ja-JP" b="0" i="1" dirty="0" smtClean="0">
                        <a:latin typeface="Cambria Math" panose="02040503050406030204" pitchFamily="18" charset="0"/>
                      </a:rPr>
                      <m:t> </m:t>
                    </m:r>
                    <m:r>
                      <a:rPr lang="en-US" altLang="ja-JP" i="1" dirty="0" smtClean="0">
                        <a:latin typeface="Cambria Math" panose="02040503050406030204" pitchFamily="18" charset="0"/>
                      </a:rPr>
                      <m:t>𝐶𝑟</m:t>
                    </m:r>
                  </m:oMath>
                </a14:m>
                <a:r>
                  <a:rPr kumimoji="1" lang="ja-JP" altLang="en-US" dirty="0"/>
                  <a:t> を命令数 </a:t>
                </a:r>
                <a14:m>
                  <m:oMath xmlns:m="http://schemas.openxmlformats.org/officeDocument/2006/math">
                    <m:r>
                      <a:rPr kumimoji="1" lang="en-US" altLang="ja-JP" i="1" dirty="0" smtClean="0">
                        <a:latin typeface="Cambria Math" panose="02040503050406030204" pitchFamily="18" charset="0"/>
                      </a:rPr>
                      <m:t>𝑁𝑖</m:t>
                    </m:r>
                  </m:oMath>
                </a14:m>
                <a:r>
                  <a:rPr kumimoji="1" lang="en-US" dirty="0"/>
                  <a:t> </a:t>
                </a:r>
                <a:r>
                  <a:rPr kumimoji="1" lang="ja-JP" altLang="en-US" dirty="0"/>
                  <a:t>で正規化すると，</a:t>
                </a:r>
                <a:endParaRPr kumimoji="1" lang="en-US" altLang="ja-JP" dirty="0"/>
              </a:p>
              <a:p>
                <a:pPr lvl="1"/>
                <a14:m>
                  <m:oMath xmlns:m="http://schemas.openxmlformats.org/officeDocument/2006/math">
                    <m:f>
                      <m:fPr>
                        <m:ctrlPr>
                          <a:rPr lang="en-US" altLang="ja-JP" b="0" i="1" dirty="0" smtClean="0">
                            <a:latin typeface="Cambria Math" panose="02040503050406030204" pitchFamily="18" charset="0"/>
                          </a:rPr>
                        </m:ctrlPr>
                      </m:fPr>
                      <m:num>
                        <m:r>
                          <a:rPr lang="en-US" altLang="ja-JP" i="1" dirty="0" smtClean="0">
                            <a:latin typeface="Cambria Math" panose="02040503050406030204" pitchFamily="18" charset="0"/>
                          </a:rPr>
                          <m:t>𝐶𝑟</m:t>
                        </m:r>
                      </m:num>
                      <m:den>
                        <m:r>
                          <a:rPr lang="en-US" altLang="ja-JP" b="0" i="1" dirty="0" smtClean="0">
                            <a:latin typeface="Cambria Math" panose="02040503050406030204" pitchFamily="18" charset="0"/>
                          </a:rPr>
                          <m:t>𝑁𝑖</m:t>
                        </m:r>
                      </m:den>
                    </m:f>
                    <m:r>
                      <a:rPr lang="en-US" altLang="ja-JP" i="1" dirty="0" smtClean="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𝐶𝑡</m:t>
                        </m:r>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 +</m:t>
                    </m:r>
                    <m:f>
                      <m:fPr>
                        <m:ctrlPr>
                          <a:rPr lang="en-US" altLang="ja-JP" i="1" dirty="0">
                            <a:latin typeface="Cambria Math" panose="02040503050406030204" pitchFamily="18" charset="0"/>
                          </a:rPr>
                        </m:ctrlPr>
                      </m:fPr>
                      <m:num>
                        <m:d>
                          <m:dPr>
                            <m:ctrlPr>
                              <a:rPr lang="en-US" altLang="ja-JP" i="1" dirty="0">
                                <a:latin typeface="Cambria Math" panose="02040503050406030204" pitchFamily="18" charset="0"/>
                              </a:rPr>
                            </m:ctrlPr>
                          </m:dPr>
                          <m:e>
                            <m:r>
                              <a:rPr lang="en-US" altLang="ja-JP" i="1" dirty="0">
                                <a:latin typeface="Cambria Math" panose="02040503050406030204" pitchFamily="18" charset="0"/>
                              </a:rPr>
                              <m:t>𝑁𝑚</m:t>
                            </m:r>
                            <m:r>
                              <a:rPr lang="en-US" altLang="ja-JP" i="1" dirty="0">
                                <a:latin typeface="Cambria Math" panose="02040503050406030204" pitchFamily="18" charset="0"/>
                              </a:rPr>
                              <m:t>×</m:t>
                            </m:r>
                            <m:r>
                              <a:rPr lang="en-US" altLang="ja-JP" i="1" dirty="0">
                                <a:latin typeface="Cambria Math" panose="02040503050406030204" pitchFamily="18" charset="0"/>
                              </a:rPr>
                              <m:t>𝐶𝑝</m:t>
                            </m:r>
                          </m:e>
                        </m:d>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𝐶𝑡</m:t>
                        </m:r>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 +</m:t>
                    </m:r>
                    <m:f>
                      <m:fPr>
                        <m:ctrlPr>
                          <a:rPr lang="en-US" altLang="ja-JP" i="1" dirty="0">
                            <a:latin typeface="Cambria Math" panose="02040503050406030204" pitchFamily="18" charset="0"/>
                          </a:rPr>
                        </m:ctrlPr>
                      </m:fPr>
                      <m:num>
                        <m:d>
                          <m:dPr>
                            <m:ctrlPr>
                              <a:rPr lang="en-US" altLang="ja-JP" i="1" dirty="0">
                                <a:latin typeface="Cambria Math" panose="02040503050406030204" pitchFamily="18" charset="0"/>
                              </a:rPr>
                            </m:ctrlPr>
                          </m:dPr>
                          <m:e>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𝑃𝑖</m:t>
                            </m:r>
                            <m:r>
                              <a:rPr lang="en-US" altLang="ja-JP" i="1" dirty="0">
                                <a:latin typeface="Cambria Math" panose="02040503050406030204" pitchFamily="18" charset="0"/>
                              </a:rPr>
                              <m:t>×</m:t>
                            </m:r>
                            <m:r>
                              <a:rPr lang="en-US" altLang="ja-JP" i="1" dirty="0">
                                <a:latin typeface="Cambria Math" panose="02040503050406030204" pitchFamily="18" charset="0"/>
                              </a:rPr>
                              <m:t>𝑃h</m:t>
                            </m:r>
                            <m:r>
                              <a:rPr lang="en-US" altLang="ja-JP" b="0" i="1" dirty="0" smtClean="0">
                                <a:latin typeface="Cambria Math" panose="02040503050406030204" pitchFamily="18" charset="0"/>
                              </a:rPr>
                              <m:t>×</m:t>
                            </m:r>
                            <m:r>
                              <a:rPr lang="en-US" altLang="ja-JP" i="1" dirty="0">
                                <a:latin typeface="Cambria Math" panose="02040503050406030204" pitchFamily="18" charset="0"/>
                              </a:rPr>
                              <m:t>𝐶𝑝</m:t>
                            </m:r>
                          </m:e>
                        </m:d>
                      </m:num>
                      <m:den>
                        <m:r>
                          <a:rPr lang="en-US" altLang="ja-JP" i="1" dirty="0">
                            <a:latin typeface="Cambria Math" panose="02040503050406030204" pitchFamily="18" charset="0"/>
                          </a:rPr>
                          <m:t>𝑁𝑖</m:t>
                        </m:r>
                      </m:den>
                    </m:f>
                    <m:r>
                      <a:rPr lang="en-US" altLang="ja-JP" b="0" i="1" dirty="0" smtClean="0">
                        <a:latin typeface="Cambria Math" panose="02040503050406030204" pitchFamily="18" charset="0"/>
                      </a:rPr>
                      <m:t>=</m:t>
                    </m:r>
                    <m:f>
                      <m:fPr>
                        <m:ctrlPr>
                          <a:rPr lang="en-US" altLang="ja-JP" i="1" dirty="0" smtClean="0">
                            <a:solidFill>
                              <a:schemeClr val="accent5"/>
                            </a:solidFill>
                            <a:latin typeface="Cambria Math" panose="02040503050406030204" pitchFamily="18" charset="0"/>
                          </a:rPr>
                        </m:ctrlPr>
                      </m:fPr>
                      <m:num>
                        <m:r>
                          <a:rPr lang="en-US" altLang="ja-JP" i="1" dirty="0">
                            <a:solidFill>
                              <a:schemeClr val="accent5"/>
                            </a:solidFill>
                            <a:latin typeface="Cambria Math" panose="02040503050406030204" pitchFamily="18" charset="0"/>
                          </a:rPr>
                          <m:t>𝐶𝑡</m:t>
                        </m:r>
                      </m:num>
                      <m:den>
                        <m:r>
                          <a:rPr lang="en-US" altLang="ja-JP" i="1" dirty="0">
                            <a:solidFill>
                              <a:schemeClr val="accent5"/>
                            </a:solidFill>
                            <a:latin typeface="Cambria Math" panose="02040503050406030204" pitchFamily="18" charset="0"/>
                          </a:rPr>
                          <m:t>𝑁𝑖</m:t>
                        </m:r>
                      </m:den>
                    </m:f>
                    <m:r>
                      <a:rPr lang="en-US" altLang="ja-JP" i="1" dirty="0">
                        <a:solidFill>
                          <a:schemeClr val="accent5"/>
                        </a:solidFill>
                        <a:latin typeface="Cambria Math" panose="02040503050406030204" pitchFamily="18" charset="0"/>
                      </a:rPr>
                      <m:t> </m:t>
                    </m:r>
                    <m:r>
                      <a:rPr lang="en-US" altLang="ja-JP" i="1" dirty="0" smtClean="0">
                        <a:solidFill>
                          <a:schemeClr val="accent5"/>
                        </a:solidFill>
                        <a:latin typeface="Cambria Math" panose="02040503050406030204" pitchFamily="18" charset="0"/>
                      </a:rPr>
                      <m:t>+</m:t>
                    </m:r>
                    <m:r>
                      <a:rPr kumimoji="1" lang="en-US" altLang="ja-JP" i="1" dirty="0" smtClean="0">
                        <a:solidFill>
                          <a:schemeClr val="accent5"/>
                        </a:solidFill>
                        <a:latin typeface="Cambria Math" panose="02040503050406030204" pitchFamily="18" charset="0"/>
                      </a:rPr>
                      <m:t>𝑃</m:t>
                    </m:r>
                    <m:r>
                      <a:rPr kumimoji="1" lang="en-US" altLang="ja-JP" b="0" i="1" dirty="0" smtClean="0">
                        <a:solidFill>
                          <a:schemeClr val="accent5"/>
                        </a:solidFill>
                        <a:latin typeface="Cambria Math" panose="02040503050406030204" pitchFamily="18" charset="0"/>
                      </a:rPr>
                      <m:t>𝑖</m:t>
                    </m:r>
                    <m:r>
                      <a:rPr kumimoji="1" lang="en-US" altLang="ja-JP" b="0" i="1" dirty="0" smtClean="0">
                        <a:solidFill>
                          <a:schemeClr val="accent5"/>
                        </a:solidFill>
                        <a:latin typeface="Cambria Math" panose="02040503050406030204" pitchFamily="18" charset="0"/>
                      </a:rPr>
                      <m:t>×</m:t>
                    </m:r>
                    <m:r>
                      <a:rPr kumimoji="1" lang="en-US" altLang="ja-JP" i="1" dirty="0" smtClean="0">
                        <a:solidFill>
                          <a:schemeClr val="accent5"/>
                        </a:solidFill>
                        <a:latin typeface="Cambria Math" panose="02040503050406030204" pitchFamily="18" charset="0"/>
                      </a:rPr>
                      <m:t>𝑃</m:t>
                    </m:r>
                    <m:r>
                      <a:rPr kumimoji="1" lang="en-US" altLang="ja-JP" b="0" i="1" dirty="0" smtClean="0">
                        <a:solidFill>
                          <a:schemeClr val="accent5"/>
                        </a:solidFill>
                        <a:latin typeface="Cambria Math" panose="02040503050406030204" pitchFamily="18" charset="0"/>
                      </a:rPr>
                      <m:t>h</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𝐶𝑝</m:t>
                    </m:r>
                  </m:oMath>
                </a14:m>
                <a:endParaRPr kumimoji="1" lang="en-US" altLang="ja-JP" dirty="0">
                  <a:solidFill>
                    <a:schemeClr val="accent5"/>
                  </a:solidFill>
                </a:endParaRPr>
              </a:p>
              <a:p>
                <a:pPr lvl="1"/>
                <a:endParaRPr kumimoji="1" lang="en-US" dirty="0">
                  <a:solidFill>
                    <a:schemeClr val="accent5"/>
                  </a:solidFill>
                </a:endParaRPr>
              </a:p>
              <a:p>
                <a:r>
                  <a:rPr lang="en-US" altLang="ja-JP" dirty="0"/>
                  <a:t>IPC </a:t>
                </a:r>
                <a:r>
                  <a:rPr lang="ja-JP" altLang="en-US" dirty="0"/>
                  <a:t>は命令数を実行サイクル数で割ったもの </a:t>
                </a:r>
                <a:r>
                  <a:rPr lang="en-US" altLang="ja-JP" dirty="0"/>
                  <a:t>= </a:t>
                </a:r>
                <a:r>
                  <a:rPr lang="ja-JP" altLang="en-US" dirty="0"/>
                  <a:t>つまり上記の逆数</a:t>
                </a:r>
                <a:r>
                  <a:rPr kumimoji="1" lang="ja-JP" altLang="en-US" dirty="0"/>
                  <a:t> </a:t>
                </a:r>
                <a:endParaRPr kumimoji="1" lang="en-US" altLang="ja-JP" dirty="0"/>
              </a:p>
              <a:p>
                <a:pPr lvl="1"/>
                <a14:m>
                  <m:oMath xmlns:m="http://schemas.openxmlformats.org/officeDocument/2006/math">
                    <m:r>
                      <a:rPr kumimoji="1" lang="en-US" altLang="ja-JP" i="1" dirty="0" smtClean="0">
                        <a:latin typeface="Cambria Math" panose="02040503050406030204" pitchFamily="18" charset="0"/>
                      </a:rPr>
                      <m:t>𝐼𝑃𝐶𝑟</m:t>
                    </m:r>
                  </m:oMath>
                </a14:m>
                <a:r>
                  <a:rPr kumimoji="1" lang="en-US" dirty="0"/>
                  <a:t>=</a:t>
                </a:r>
                <a14:m>
                  <m:oMath xmlns:m="http://schemas.openxmlformats.org/officeDocument/2006/math">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smtClean="0">
                                <a:solidFill>
                                  <a:schemeClr val="accent5"/>
                                </a:solidFill>
                                <a:latin typeface="Cambria Math" panose="02040503050406030204" pitchFamily="18" charset="0"/>
                              </a:rPr>
                            </m:ctrlPr>
                          </m:fPr>
                          <m:num>
                            <m:r>
                              <a:rPr lang="en-US" altLang="ja-JP" i="1" dirty="0">
                                <a:solidFill>
                                  <a:schemeClr val="accent5"/>
                                </a:solidFill>
                                <a:latin typeface="Cambria Math" panose="02040503050406030204" pitchFamily="18" charset="0"/>
                              </a:rPr>
                              <m:t>𝐶𝑡</m:t>
                            </m:r>
                          </m:num>
                          <m:den>
                            <m:r>
                              <a:rPr lang="en-US" altLang="ja-JP" i="1" dirty="0">
                                <a:solidFill>
                                  <a:schemeClr val="accent5"/>
                                </a:solidFill>
                                <a:latin typeface="Cambria Math" panose="02040503050406030204" pitchFamily="18" charset="0"/>
                              </a:rPr>
                              <m:t>𝑁𝑖</m:t>
                            </m:r>
                          </m:den>
                        </m:f>
                        <m:r>
                          <a:rPr lang="en-US" altLang="ja-JP" i="1" dirty="0">
                            <a:solidFill>
                              <a:schemeClr val="accent5"/>
                            </a:solidFill>
                            <a:latin typeface="Cambria Math" panose="02040503050406030204" pitchFamily="18" charset="0"/>
                          </a:rPr>
                          <m:t> +</m:t>
                        </m:r>
                        <m:r>
                          <a:rPr lang="en-US" altLang="ja-JP" i="1" dirty="0">
                            <a:solidFill>
                              <a:schemeClr val="accent5"/>
                            </a:solidFill>
                            <a:latin typeface="Cambria Math" panose="02040503050406030204" pitchFamily="18" charset="0"/>
                          </a:rPr>
                          <m:t>𝑃𝑖</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𝑃h</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𝐶𝑝</m:t>
                        </m:r>
                      </m:den>
                    </m:f>
                    <m:r>
                      <a:rPr lang="en-US" altLang="ja-JP" b="0" i="1" dirty="0" smtClean="0">
                        <a:latin typeface="Cambria Math" panose="02040503050406030204" pitchFamily="18" charset="0"/>
                      </a:rPr>
                      <m:t>=</m:t>
                    </m:r>
                    <m:f>
                      <m:fPr>
                        <m:ctrlPr>
                          <a:rPr lang="en-US" altLang="ja-JP" i="1" dirty="0" smtClean="0">
                            <a:solidFill>
                              <a:schemeClr val="accent6"/>
                            </a:solidFill>
                            <a:latin typeface="Cambria Math" panose="02040503050406030204" pitchFamily="18" charset="0"/>
                          </a:rPr>
                        </m:ctrlPr>
                      </m:fPr>
                      <m:num>
                        <m:r>
                          <a:rPr lang="en-US" altLang="ja-JP" i="1" dirty="0">
                            <a:solidFill>
                              <a:schemeClr val="accent6"/>
                            </a:solidFill>
                            <a:latin typeface="Cambria Math" panose="02040503050406030204" pitchFamily="18" charset="0"/>
                          </a:rPr>
                          <m:t>1</m:t>
                        </m:r>
                      </m:num>
                      <m:den>
                        <m:f>
                          <m:fPr>
                            <m:ctrlPr>
                              <a:rPr lang="en-US" altLang="ja-JP" i="1" dirty="0">
                                <a:solidFill>
                                  <a:schemeClr val="accent6"/>
                                </a:solidFill>
                                <a:latin typeface="Cambria Math" panose="02040503050406030204" pitchFamily="18" charset="0"/>
                              </a:rPr>
                            </m:ctrlPr>
                          </m:fPr>
                          <m:num>
                            <m:r>
                              <a:rPr lang="en-US" altLang="ja-JP" i="1" dirty="0">
                                <a:solidFill>
                                  <a:schemeClr val="accent6"/>
                                </a:solidFill>
                                <a:latin typeface="Cambria Math" panose="02040503050406030204" pitchFamily="18" charset="0"/>
                              </a:rPr>
                              <m:t>1</m:t>
                            </m:r>
                          </m:num>
                          <m:den>
                            <m:r>
                              <a:rPr lang="en-US" altLang="ja-JP" b="0" i="1" dirty="0" smtClean="0">
                                <a:solidFill>
                                  <a:schemeClr val="accent6"/>
                                </a:solidFill>
                                <a:latin typeface="Cambria Math" panose="02040503050406030204" pitchFamily="18" charset="0"/>
                              </a:rPr>
                              <m:t>𝐼𝑃𝐶𝑡</m:t>
                            </m:r>
                          </m:den>
                        </m:f>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𝑃𝑖</m:t>
                        </m:r>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𝑃h</m:t>
                        </m:r>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𝐶𝑝</m:t>
                        </m:r>
                      </m:den>
                    </m:f>
                  </m:oMath>
                </a14:m>
                <a:endParaRPr lang="en-US" altLang="ja-JP" dirty="0"/>
              </a:p>
              <a:p>
                <a:pPr lvl="1"/>
                <a14:m>
                  <m:oMath xmlns:m="http://schemas.openxmlformats.org/officeDocument/2006/math">
                    <m:r>
                      <a:rPr lang="ja-JP" altLang="en-US" i="1" dirty="0">
                        <a:latin typeface="Cambria Math" panose="02040503050406030204" pitchFamily="18" charset="0"/>
                      </a:rPr>
                      <m:t>ここで</m:t>
                    </m:r>
                    <m:r>
                      <a:rPr lang="en-US" altLang="ja-JP" b="0" i="1" dirty="0" smtClean="0">
                        <a:latin typeface="Cambria Math" panose="02040503050406030204" pitchFamily="18" charset="0"/>
                      </a:rPr>
                      <m:t> </m:t>
                    </m:r>
                    <m:r>
                      <a:rPr lang="en-US" altLang="ja-JP" i="1" dirty="0" smtClean="0">
                        <a:latin typeface="Cambria Math" panose="02040503050406030204" pitchFamily="18" charset="0"/>
                      </a:rPr>
                      <m:t>𝐼𝑃𝐶𝑟</m:t>
                    </m:r>
                  </m:oMath>
                </a14:m>
                <a:r>
                  <a:rPr lang="en-US" altLang="ja-JP" dirty="0"/>
                  <a:t> </a:t>
                </a:r>
                <a:r>
                  <a:rPr lang="ja-JP" altLang="en-US" dirty="0"/>
                  <a:t>は実際の </a:t>
                </a:r>
                <a:r>
                  <a:rPr lang="en-US" altLang="ja-JP" dirty="0"/>
                  <a:t>IPC</a:t>
                </a:r>
                <a:r>
                  <a:rPr lang="ja-JP" altLang="en-US" dirty="0"/>
                  <a:t>，</a:t>
                </a:r>
                <a14:m>
                  <m:oMath xmlns:m="http://schemas.openxmlformats.org/officeDocument/2006/math">
                    <m:r>
                      <a:rPr lang="en-US" altLang="ja-JP" i="1" dirty="0" smtClean="0">
                        <a:latin typeface="Cambria Math" panose="02040503050406030204" pitchFamily="18" charset="0"/>
                      </a:rPr>
                      <m:t>𝐼𝑃𝐶𝑡</m:t>
                    </m:r>
                  </m:oMath>
                </a14:m>
                <a:r>
                  <a:rPr lang="en-US" altLang="ja-JP" dirty="0"/>
                  <a:t> </a:t>
                </a:r>
                <a:r>
                  <a:rPr lang="ja-JP" altLang="en-US" dirty="0"/>
                  <a:t>は理想 </a:t>
                </a:r>
                <a:r>
                  <a:rPr lang="en-US" altLang="ja-JP" dirty="0"/>
                  <a:t>IPC</a:t>
                </a:r>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r="-692"/>
                </a:stretch>
              </a:blipFill>
            </p:spPr>
            <p:txBody>
              <a:bodyPr/>
              <a:lstStyle/>
              <a:p>
                <a:r>
                  <a:rPr lang="en-US">
                    <a:noFill/>
                  </a:rPr>
                  <a:t> </a:t>
                </a:r>
              </a:p>
            </p:txBody>
          </p:sp>
        </mc:Fallback>
      </mc:AlternateContent>
    </p:spTree>
    <p:extLst>
      <p:ext uri="{BB962C8B-B14F-4D97-AF65-F5344CB8AC3E}">
        <p14:creationId xmlns:p14="http://schemas.microsoft.com/office/powerpoint/2010/main" val="36055411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２次元目を連続させた場合の問題（１）</a:t>
            </a:r>
          </a:p>
        </p:txBody>
      </p:sp>
      <p:sp>
        <p:nvSpPr>
          <p:cNvPr id="3" name="テキスト プレースホルダー 2"/>
          <p:cNvSpPr>
            <a:spLocks noGrp="1"/>
          </p:cNvSpPr>
          <p:nvPr>
            <p:ph type="body" sz="quarter" idx="10"/>
          </p:nvPr>
        </p:nvSpPr>
        <p:spPr>
          <a:xfrm>
            <a:off x="521955" y="3609002"/>
            <a:ext cx="8010089" cy="2699723"/>
          </a:xfrm>
        </p:spPr>
        <p:txBody>
          <a:bodyPr/>
          <a:lstStyle/>
          <a:p>
            <a:pPr marL="360000" lvl="1" indent="0">
              <a:buNone/>
            </a:pPr>
            <a:r>
              <a:rPr lang="en-US" altLang="ja-JP" dirty="0">
                <a:latin typeface="Consolas" panose="020B0609020204030204" pitchFamily="49" charset="0"/>
              </a:rPr>
              <a:t>             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6"/>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r>
              <a:rPr kumimoji="1" lang="ja-JP" altLang="en-US" dirty="0"/>
              <a:t>問題２</a:t>
            </a:r>
            <a:endParaRPr kumimoji="1" lang="en-US" altLang="ja-JP" dirty="0"/>
          </a:p>
          <a:p>
            <a:pPr lvl="1"/>
            <a:r>
              <a:rPr lang="ja-JP" altLang="en-US" b="1" dirty="0">
                <a:solidFill>
                  <a:schemeClr val="accent6"/>
                </a:solidFill>
              </a:rPr>
              <a:t>アドレスが等間隔になる</a:t>
            </a:r>
            <a:br>
              <a:rPr lang="en-US" altLang="ja-JP" b="1" dirty="0">
                <a:solidFill>
                  <a:schemeClr val="accent6"/>
                </a:solidFill>
              </a:rPr>
            </a:br>
            <a:r>
              <a:rPr lang="ja-JP" altLang="en-US" dirty="0">
                <a:solidFill>
                  <a:schemeClr val="accent6"/>
                </a:solidFill>
              </a:rPr>
              <a:t>（ので，後述の様にキャッシュの使用効率が著しく落ちる）</a:t>
            </a:r>
            <a:endParaRPr lang="en-US" altLang="ja-JP" dirty="0">
              <a:solidFill>
                <a:schemeClr val="accent6"/>
              </a:solidFill>
            </a:endParaRPr>
          </a:p>
          <a:p>
            <a:pPr lvl="2"/>
            <a:r>
              <a:rPr lang="en-US" altLang="ja-JP" dirty="0"/>
              <a:t>0, 128, 256 ...</a:t>
            </a:r>
          </a:p>
          <a:p>
            <a:pPr lvl="1"/>
            <a:r>
              <a:rPr lang="ja-JP" altLang="en-US" dirty="0"/>
              <a:t>間隔は，配列の１次元目のサイズに比例</a:t>
            </a:r>
            <a:endParaRPr lang="en-US" altLang="ja-JP" dirty="0"/>
          </a:p>
          <a:p>
            <a:pPr lvl="2"/>
            <a:r>
              <a:rPr kumimoji="1" lang="ja-JP" altLang="en-US" dirty="0"/>
              <a:t>今回は</a:t>
            </a:r>
            <a:r>
              <a:rPr kumimoji="1" lang="en-US" altLang="ja-JP" dirty="0"/>
              <a:t>32</a:t>
            </a:r>
            <a:r>
              <a:rPr kumimoji="1" lang="ja-JP" altLang="en-US" dirty="0"/>
              <a:t>要素</a:t>
            </a:r>
            <a:r>
              <a:rPr kumimoji="1" lang="en-US" altLang="ja-JP" dirty="0"/>
              <a:t>×4 = 128 </a:t>
            </a:r>
            <a:r>
              <a:rPr kumimoji="1" lang="ja-JP" altLang="en-US" dirty="0"/>
              <a:t>が間隔に</a:t>
            </a:r>
            <a:endParaRPr kumimoji="1" lang="en-US" altLang="ja-JP" dirty="0"/>
          </a:p>
        </p:txBody>
      </p:sp>
      <p:sp>
        <p:nvSpPr>
          <p:cNvPr id="4" name="正方形/長方形 3"/>
          <p:cNvSpPr/>
          <p:nvPr/>
        </p:nvSpPr>
        <p:spPr bwMode="auto">
          <a:xfrm>
            <a:off x="2681979" y="1268976"/>
            <a:ext cx="4320048"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681979"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2681979"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9" name="正方形/長方形 8"/>
          <p:cNvSpPr/>
          <p:nvPr/>
        </p:nvSpPr>
        <p:spPr bwMode="auto">
          <a:xfrm>
            <a:off x="3401987" y="908972"/>
            <a:ext cx="144001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ライン</a:t>
            </a:r>
          </a:p>
        </p:txBody>
      </p:sp>
      <p:sp>
        <p:nvSpPr>
          <p:cNvPr id="10" name="正方形/長方形 9"/>
          <p:cNvSpPr/>
          <p:nvPr/>
        </p:nvSpPr>
        <p:spPr bwMode="auto">
          <a:xfrm>
            <a:off x="2681979" y="126897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2681979"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64</a:t>
            </a:r>
            <a:endParaRPr kumimoji="1" lang="ja-JP" altLang="en-US" sz="1600" dirty="0">
              <a:solidFill>
                <a:schemeClr val="tx1">
                  <a:lumMod val="75000"/>
                  <a:lumOff val="25000"/>
                </a:schemeClr>
              </a:solidFill>
              <a:latin typeface="+mn-ea"/>
            </a:endParaRPr>
          </a:p>
        </p:txBody>
      </p:sp>
      <p:sp>
        <p:nvSpPr>
          <p:cNvPr id="62" name="正方形/長方形 61"/>
          <p:cNvSpPr/>
          <p:nvPr/>
        </p:nvSpPr>
        <p:spPr bwMode="auto">
          <a:xfrm>
            <a:off x="3401987" y="1988984"/>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A[1][0]</a:t>
            </a:r>
            <a:r>
              <a:rPr lang="en-US" altLang="ja-JP" sz="1600" dirty="0">
                <a:solidFill>
                  <a:schemeClr val="tx1">
                    <a:lumMod val="75000"/>
                    <a:lumOff val="25000"/>
                  </a:schemeClr>
                </a:solidFill>
                <a:latin typeface="Consolas" panose="020B0609020204030204" pitchFamily="49" charset="0"/>
              </a:rPr>
              <a:t>,  A[1][1], ... A[1][15]</a:t>
            </a:r>
            <a:endParaRPr lang="ja-JP" altLang="en-US" sz="1600" dirty="0">
              <a:solidFill>
                <a:schemeClr val="tx1">
                  <a:lumMod val="75000"/>
                  <a:lumOff val="25000"/>
                </a:schemeClr>
              </a:solidFill>
              <a:latin typeface="Consolas" panose="020B0609020204030204" pitchFamily="49" charset="0"/>
            </a:endParaRPr>
          </a:p>
        </p:txBody>
      </p:sp>
      <p:sp>
        <p:nvSpPr>
          <p:cNvPr id="63" name="正方形/長方形 62"/>
          <p:cNvSpPr/>
          <p:nvPr/>
        </p:nvSpPr>
        <p:spPr bwMode="auto">
          <a:xfrm>
            <a:off x="3401987" y="126897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b="1" dirty="0">
                <a:solidFill>
                  <a:schemeClr val="accent6"/>
                </a:solidFill>
                <a:latin typeface="Consolas" panose="020B0609020204030204" pitchFamily="49" charset="0"/>
              </a:rPr>
              <a:t>A[0][0</a:t>
            </a:r>
            <a:r>
              <a:rPr lang="en-US" altLang="ja-JP" sz="1600" b="1" dirty="0">
                <a:solidFill>
                  <a:schemeClr val="accent6"/>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  A[0][1], ... A[0][15]</a:t>
            </a:r>
            <a:endParaRPr kumimoji="1" lang="ja-JP" altLang="en-US" sz="1600" dirty="0">
              <a:solidFill>
                <a:schemeClr val="tx1">
                  <a:lumMod val="75000"/>
                  <a:lumOff val="25000"/>
                </a:schemeClr>
              </a:solidFill>
              <a:latin typeface="Consolas" panose="020B0609020204030204" pitchFamily="49" charset="0"/>
            </a:endParaRPr>
          </a:p>
        </p:txBody>
      </p:sp>
      <p:sp>
        <p:nvSpPr>
          <p:cNvPr id="64" name="正方形/長方形 63"/>
          <p:cNvSpPr/>
          <p:nvPr/>
        </p:nvSpPr>
        <p:spPr bwMode="auto">
          <a:xfrm>
            <a:off x="3401987" y="1628980"/>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A[0][16], A[0][17],... A[0][31]</a:t>
            </a:r>
            <a:endParaRPr kumimoji="1" lang="ja-JP" altLang="en-US" sz="1600" dirty="0">
              <a:solidFill>
                <a:schemeClr val="tx1">
                  <a:lumMod val="75000"/>
                  <a:lumOff val="25000"/>
                </a:schemeClr>
              </a:solidFill>
              <a:latin typeface="Consolas" panose="020B0609020204030204" pitchFamily="49" charset="0"/>
            </a:endParaRPr>
          </a:p>
        </p:txBody>
      </p:sp>
      <p:sp>
        <p:nvSpPr>
          <p:cNvPr id="75" name="正方形/長方形 74"/>
          <p:cNvSpPr/>
          <p:nvPr/>
        </p:nvSpPr>
        <p:spPr bwMode="auto">
          <a:xfrm>
            <a:off x="2681979" y="306899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76" name="正方形/長方形 75"/>
          <p:cNvSpPr/>
          <p:nvPr/>
        </p:nvSpPr>
        <p:spPr bwMode="auto">
          <a:xfrm>
            <a:off x="3401987" y="306899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solidFill>
                <a:schemeClr val="tx1">
                  <a:lumMod val="75000"/>
                  <a:lumOff val="25000"/>
                </a:schemeClr>
              </a:solidFill>
              <a:latin typeface="Consolas" panose="020B0609020204030204" pitchFamily="49" charset="0"/>
            </a:endParaRPr>
          </a:p>
        </p:txBody>
      </p:sp>
      <p:sp>
        <p:nvSpPr>
          <p:cNvPr id="77" name="正方形/長方形 76"/>
          <p:cNvSpPr/>
          <p:nvPr/>
        </p:nvSpPr>
        <p:spPr bwMode="auto">
          <a:xfrm>
            <a:off x="2681979"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2681979"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192</a:t>
            </a:r>
            <a:endParaRPr kumimoji="1" lang="ja-JP" altLang="en-US" sz="1600" dirty="0">
              <a:solidFill>
                <a:schemeClr val="tx1">
                  <a:lumMod val="75000"/>
                  <a:lumOff val="25000"/>
                </a:schemeClr>
              </a:solidFill>
              <a:latin typeface="+mn-ea"/>
            </a:endParaRPr>
          </a:p>
        </p:txBody>
      </p:sp>
      <p:sp>
        <p:nvSpPr>
          <p:cNvPr id="79" name="正方形/長方形 78"/>
          <p:cNvSpPr/>
          <p:nvPr/>
        </p:nvSpPr>
        <p:spPr bwMode="auto">
          <a:xfrm>
            <a:off x="3401987" y="270899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A[2][0]</a:t>
            </a:r>
            <a:r>
              <a:rPr lang="en-US" altLang="ja-JP" sz="1600" dirty="0">
                <a:solidFill>
                  <a:schemeClr val="tx1">
                    <a:lumMod val="75000"/>
                    <a:lumOff val="25000"/>
                  </a:schemeClr>
                </a:solidFill>
                <a:latin typeface="Consolas" panose="020B0609020204030204" pitchFamily="49" charset="0"/>
              </a:rPr>
              <a:t>,  A[2][1], ... A[2][15]</a:t>
            </a:r>
            <a:endParaRPr lang="ja-JP" altLang="en-US" sz="1600" dirty="0">
              <a:solidFill>
                <a:schemeClr val="tx1">
                  <a:lumMod val="75000"/>
                  <a:lumOff val="25000"/>
                </a:schemeClr>
              </a:solidFill>
              <a:latin typeface="Consolas" panose="020B0609020204030204" pitchFamily="49" charset="0"/>
            </a:endParaRPr>
          </a:p>
        </p:txBody>
      </p:sp>
      <p:sp>
        <p:nvSpPr>
          <p:cNvPr id="80" name="正方形/長方形 79"/>
          <p:cNvSpPr/>
          <p:nvPr/>
        </p:nvSpPr>
        <p:spPr bwMode="auto">
          <a:xfrm>
            <a:off x="3401987" y="2348988"/>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A[1][16], A[1][17],... A[1][31]</a:t>
            </a:r>
            <a:endParaRPr kumimoji="1" lang="ja-JP" altLang="en-US" sz="16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527106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アドレスとセットの対応の復習</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ライン部分の上位にあるビット </a:t>
            </a:r>
            <a:r>
              <a:rPr lang="en-US" altLang="ja-JP" dirty="0"/>
              <a:t>6 </a:t>
            </a:r>
            <a:r>
              <a:rPr lang="ja-JP" altLang="en-US" dirty="0"/>
              <a:t>～ </a:t>
            </a:r>
            <a:r>
              <a:rPr lang="en-US" altLang="ja-JP" dirty="0"/>
              <a:t>b </a:t>
            </a:r>
            <a:r>
              <a:rPr lang="ja-JP" altLang="en-US" dirty="0"/>
              <a:t>（計</a:t>
            </a:r>
            <a:r>
              <a:rPr lang="en-US" altLang="ja-JP" dirty="0"/>
              <a:t>6</a:t>
            </a:r>
            <a:r>
              <a:rPr lang="ja-JP" altLang="en-US" dirty="0"/>
              <a:t>ビット）</a:t>
            </a:r>
            <a:endParaRPr lang="en-US" altLang="ja-JP" dirty="0"/>
          </a:p>
          <a:p>
            <a:pPr lvl="1"/>
            <a:r>
              <a:rPr lang="ja-JP" altLang="en-US" dirty="0"/>
              <a:t>この部分を使って，どのセットにアクセスするか決める</a:t>
            </a:r>
            <a:endParaRPr lang="en-US" altLang="ja-JP" dirty="0"/>
          </a:p>
          <a:p>
            <a:r>
              <a:rPr lang="en-US" altLang="ja-JP" dirty="0"/>
              <a:t>L1</a:t>
            </a:r>
            <a:r>
              <a:rPr lang="ja-JP" altLang="en-US" dirty="0"/>
              <a:t>キャッシュのセット数部分は</a:t>
            </a:r>
            <a:r>
              <a:rPr lang="en-US" altLang="ja-JP" dirty="0"/>
              <a:t>6</a:t>
            </a:r>
            <a:r>
              <a:rPr lang="ja-JP" altLang="en-US" dirty="0"/>
              <a:t>ビットある</a:t>
            </a:r>
            <a:endParaRPr lang="en-US" altLang="ja-JP" dirty="0"/>
          </a:p>
          <a:p>
            <a:pPr lvl="1"/>
            <a:r>
              <a:rPr lang="en-US" altLang="ja-JP" dirty="0"/>
              <a:t>32KB, 64</a:t>
            </a:r>
            <a:r>
              <a:rPr lang="ja-JP" altLang="en-US" dirty="0"/>
              <a:t>バイトライン</a:t>
            </a:r>
            <a:r>
              <a:rPr lang="en-US" altLang="ja-JP" dirty="0"/>
              <a:t>, 8-way</a:t>
            </a:r>
          </a:p>
          <a:p>
            <a:pPr lvl="1"/>
            <a:r>
              <a:rPr lang="en-US" altLang="ja-JP" dirty="0"/>
              <a:t>32768 / 64 / 8 = 64 = 2^6</a:t>
            </a:r>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131985" y="1448978"/>
            <a:ext cx="720008"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ライン</a:t>
            </a: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2411976" y="1988984"/>
            <a:ext cx="720008"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411976"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ここの</a:t>
            </a:r>
            <a:r>
              <a:rPr kumimoji="1" lang="en-US" altLang="ja-JP" sz="1600" dirty="0">
                <a:solidFill>
                  <a:schemeClr val="accent6"/>
                </a:solidFill>
                <a:latin typeface="+mn-ea"/>
              </a:rPr>
              <a:t>6</a:t>
            </a:r>
            <a:r>
              <a:rPr kumimoji="1" lang="ja-JP" altLang="en-US" sz="1600" dirty="0">
                <a:solidFill>
                  <a:schemeClr val="accent6"/>
                </a:solidFill>
                <a:latin typeface="+mn-ea"/>
              </a:rPr>
              <a:t>ビットが</a:t>
            </a:r>
            <a:endParaRPr kumimoji="1" lang="en-US" altLang="ja-JP" sz="1600" dirty="0">
              <a:solidFill>
                <a:schemeClr val="accent6"/>
              </a:solidFill>
              <a:latin typeface="+mn-ea"/>
            </a:endParaRPr>
          </a:p>
          <a:p>
            <a:pPr algn="ctr"/>
            <a:r>
              <a:rPr kumimoji="1" lang="ja-JP" altLang="en-US" sz="1600" dirty="0">
                <a:solidFill>
                  <a:schemeClr val="accent6"/>
                </a:solidFill>
                <a:latin typeface="+mn-ea"/>
              </a:rPr>
              <a:t>セットの位置を決める</a:t>
            </a:r>
          </a:p>
        </p:txBody>
      </p:sp>
      <p:sp>
        <p:nvSpPr>
          <p:cNvPr id="41" name="正方形/長方形 40"/>
          <p:cNvSpPr/>
          <p:nvPr/>
        </p:nvSpPr>
        <p:spPr bwMode="auto">
          <a:xfrm>
            <a:off x="3221985"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Consolas" panose="020B0609020204030204" pitchFamily="49" charset="0"/>
              </a:rPr>
              <a:t>543210</a:t>
            </a:r>
            <a:endParaRPr kumimoji="1" lang="ja-JP" altLang="en-US" sz="1600"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2411976" y="1448978"/>
            <a:ext cx="720009"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セット</a:t>
            </a:r>
          </a:p>
        </p:txBody>
      </p:sp>
      <p:sp>
        <p:nvSpPr>
          <p:cNvPr id="44" name="正方形/長方形 43"/>
          <p:cNvSpPr/>
          <p:nvPr/>
        </p:nvSpPr>
        <p:spPr bwMode="auto">
          <a:xfrm>
            <a:off x="2591978"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Consolas" panose="020B0609020204030204" pitchFamily="49" charset="0"/>
              </a:rPr>
              <a:t>ba9876</a:t>
            </a:r>
            <a:endParaRPr kumimoji="1" lang="ja-JP" altLang="en-US" sz="16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42586761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大きな二次元配列で，２次元目を連続にすると</a:t>
            </a:r>
          </a:p>
        </p:txBody>
      </p:sp>
      <p:sp>
        <p:nvSpPr>
          <p:cNvPr id="3" name="テキスト プレースホルダー 2"/>
          <p:cNvSpPr>
            <a:spLocks noGrp="1"/>
          </p:cNvSpPr>
          <p:nvPr>
            <p:ph type="body" sz="quarter" idx="10"/>
          </p:nvPr>
        </p:nvSpPr>
        <p:spPr>
          <a:xfrm>
            <a:off x="431954" y="3339306"/>
            <a:ext cx="8460094" cy="3239729"/>
          </a:xfrm>
        </p:spPr>
        <p:txBody>
          <a:bodyPr/>
          <a:lstStyle/>
          <a:p>
            <a:r>
              <a:rPr lang="ja-JP" altLang="en-US" dirty="0"/>
              <a:t>アドレス：</a:t>
            </a:r>
            <a:endParaRPr lang="en-US" altLang="ja-JP" dirty="0"/>
          </a:p>
          <a:p>
            <a:pPr lvl="1"/>
            <a:r>
              <a:rPr lang="en-US" altLang="ja-JP" dirty="0">
                <a:latin typeface="Consolas" panose="020B0609020204030204" pitchFamily="49" charset="0"/>
              </a:rPr>
              <a:t>A[0][0]: 0,</a:t>
            </a:r>
          </a:p>
          <a:p>
            <a:pPr lvl="1"/>
            <a:r>
              <a:rPr lang="en-US" altLang="ja-JP" dirty="0">
                <a:latin typeface="Consolas" panose="020B0609020204030204" pitchFamily="49" charset="0"/>
              </a:rPr>
              <a:t>A[1][0]: 4096</a:t>
            </a:r>
          </a:p>
          <a:p>
            <a:pPr lvl="1"/>
            <a:r>
              <a:rPr lang="en-US" altLang="ja-JP" dirty="0">
                <a:latin typeface="Consolas" panose="020B0609020204030204" pitchFamily="49" charset="0"/>
              </a:rPr>
              <a:t>A[2][0]: 8192</a:t>
            </a:r>
          </a:p>
          <a:p>
            <a:pPr lvl="1"/>
            <a:r>
              <a:rPr lang="ja-JP" altLang="en-US" dirty="0"/>
              <a:t> </a:t>
            </a:r>
            <a:r>
              <a:rPr lang="en-US" altLang="ja-JP" dirty="0"/>
              <a:t>1024</a:t>
            </a:r>
            <a:r>
              <a:rPr lang="ja-JP" altLang="en-US" dirty="0"/>
              <a:t>要素</a:t>
            </a:r>
            <a:r>
              <a:rPr lang="en-US" altLang="ja-JP" dirty="0"/>
              <a:t>×4B = 4096 = 2^12 </a:t>
            </a:r>
            <a:r>
              <a:rPr lang="ja-JP" altLang="en-US" dirty="0"/>
              <a:t>ごとにアクセス</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131985" y="1448978"/>
            <a:ext cx="720008"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ライン</a:t>
            </a: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2411976" y="1988984"/>
            <a:ext cx="720008"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411976"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ここの</a:t>
            </a:r>
            <a:r>
              <a:rPr kumimoji="1" lang="en-US" altLang="ja-JP" sz="1600" dirty="0">
                <a:solidFill>
                  <a:schemeClr val="tx1">
                    <a:lumMod val="75000"/>
                    <a:lumOff val="25000"/>
                  </a:schemeClr>
                </a:solidFill>
                <a:latin typeface="+mn-ea"/>
              </a:rPr>
              <a:t>6</a:t>
            </a:r>
            <a:r>
              <a:rPr kumimoji="1" lang="ja-JP" altLang="en-US" sz="1600" dirty="0">
                <a:solidFill>
                  <a:schemeClr val="tx1">
                    <a:lumMod val="75000"/>
                    <a:lumOff val="25000"/>
                  </a:schemeClr>
                </a:solidFill>
                <a:latin typeface="+mn-ea"/>
              </a:rPr>
              <a:t>ビットが</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セットの位置を決める</a:t>
            </a:r>
          </a:p>
        </p:txBody>
      </p:sp>
      <p:sp>
        <p:nvSpPr>
          <p:cNvPr id="41" name="正方形/長方形 40"/>
          <p:cNvSpPr/>
          <p:nvPr/>
        </p:nvSpPr>
        <p:spPr bwMode="auto">
          <a:xfrm>
            <a:off x="3221985"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Consolas" panose="020B0609020204030204" pitchFamily="49" charset="0"/>
              </a:rPr>
              <a:t>543210</a:t>
            </a:r>
            <a:endParaRPr kumimoji="1" lang="ja-JP" altLang="en-US" sz="1600"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2411976" y="1448978"/>
            <a:ext cx="720009"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セット</a:t>
            </a:r>
          </a:p>
        </p:txBody>
      </p:sp>
      <p:sp>
        <p:nvSpPr>
          <p:cNvPr id="44" name="正方形/長方形 43"/>
          <p:cNvSpPr/>
          <p:nvPr/>
        </p:nvSpPr>
        <p:spPr bwMode="auto">
          <a:xfrm>
            <a:off x="2591978"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Consolas" panose="020B0609020204030204" pitchFamily="49" charset="0"/>
              </a:rPr>
              <a:t>ba9876</a:t>
            </a:r>
            <a:endParaRPr kumimoji="1" lang="ja-JP" altLang="en-US" sz="1600" dirty="0">
              <a:solidFill>
                <a:schemeClr val="tx1">
                  <a:lumMod val="75000"/>
                  <a:lumOff val="25000"/>
                </a:schemeClr>
              </a:solidFill>
              <a:latin typeface="Consolas" panose="020B0609020204030204" pitchFamily="49" charset="0"/>
            </a:endParaRPr>
          </a:p>
        </p:txBody>
      </p:sp>
      <p:sp>
        <p:nvSpPr>
          <p:cNvPr id="42" name="正方形/長方形 41"/>
          <p:cNvSpPr/>
          <p:nvPr/>
        </p:nvSpPr>
        <p:spPr bwMode="auto">
          <a:xfrm>
            <a:off x="2231974"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360000" lvl="1" indent="0">
              <a:buNone/>
            </a:pPr>
            <a:r>
              <a:rPr kumimoji="1" lang="en-US" altLang="ja-JP" sz="2000" dirty="0">
                <a:solidFill>
                  <a:schemeClr val="tx1">
                    <a:lumMod val="75000"/>
                    <a:lumOff val="25000"/>
                  </a:schemeClr>
                </a:solidFill>
                <a:latin typeface="Consolas" panose="020B0609020204030204" pitchFamily="49" charset="0"/>
              </a:rPr>
              <a:t>uint32_t A[1024][</a:t>
            </a:r>
            <a:r>
              <a:rPr kumimoji="1" lang="en-US" altLang="ja-JP" sz="2000" b="1" dirty="0">
                <a:solidFill>
                  <a:schemeClr val="accent5"/>
                </a:solidFill>
                <a:latin typeface="Consolas" panose="020B0609020204030204" pitchFamily="49" charset="0"/>
              </a:rPr>
              <a:t>1024</a:t>
            </a:r>
            <a:r>
              <a:rPr kumimoji="1" lang="en-US" altLang="ja-JP" sz="2000" dirty="0">
                <a:solidFill>
                  <a:schemeClr val="tx1">
                    <a:lumMod val="75000"/>
                    <a:lumOff val="25000"/>
                  </a:schemeClr>
                </a:solidFill>
                <a:latin typeface="Consolas" panose="020B0609020204030204" pitchFamily="49" charset="0"/>
              </a:rPr>
              <a:t>];</a:t>
            </a:r>
            <a:br>
              <a:rPr kumimoji="1" lang="en-US" altLang="ja-JP" sz="2000" dirty="0">
                <a:solidFill>
                  <a:schemeClr val="tx1">
                    <a:lumMod val="75000"/>
                    <a:lumOff val="25000"/>
                  </a:schemeClr>
                </a:solidFill>
                <a:latin typeface="Consolas" panose="020B0609020204030204" pitchFamily="49" charset="0"/>
              </a:rPr>
            </a:br>
            <a:r>
              <a:rPr lang="en-US" altLang="ja-JP" dirty="0">
                <a:latin typeface="Consolas" panose="020B0609020204030204" pitchFamily="49" charset="0"/>
              </a:rPr>
              <a:t>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5"/>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pPr algn="ctr"/>
            <a:endParaRPr kumimoji="1" lang="ja-JP" altLang="en-US" sz="20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261531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アドレスが等間隔になるとどうなるか</a:t>
            </a:r>
          </a:p>
        </p:txBody>
      </p:sp>
      <p:sp>
        <p:nvSpPr>
          <p:cNvPr id="3" name="テキスト プレースホルダー 2"/>
          <p:cNvSpPr>
            <a:spLocks noGrp="1"/>
          </p:cNvSpPr>
          <p:nvPr>
            <p:ph type="body" sz="quarter" idx="10"/>
          </p:nvPr>
        </p:nvSpPr>
        <p:spPr>
          <a:xfrm>
            <a:off x="431954" y="4149008"/>
            <a:ext cx="8640096" cy="2339719"/>
          </a:xfrm>
        </p:spPr>
        <p:txBody>
          <a:bodyPr/>
          <a:lstStyle/>
          <a:p>
            <a:r>
              <a:rPr lang="ja-JP" altLang="en-US" sz="1600" dirty="0"/>
              <a:t>何がまずいのか：セット位置を決める部分が全部一定に</a:t>
            </a:r>
            <a:endParaRPr lang="en-US" altLang="ja-JP" sz="1600" dirty="0"/>
          </a:p>
          <a:p>
            <a:pPr lvl="1"/>
            <a:r>
              <a:rPr lang="en-US" altLang="ja-JP" sz="1600" dirty="0">
                <a:latin typeface="Consolas" panose="020B0609020204030204" pitchFamily="49" charset="0"/>
              </a:rPr>
              <a:t>   0: 00</a:t>
            </a:r>
            <a:r>
              <a:rPr lang="en-US" altLang="ja-JP" sz="1600" dirty="0">
                <a:solidFill>
                  <a:schemeClr val="accent6"/>
                </a:solidFill>
                <a:latin typeface="Consolas" panose="020B0609020204030204" pitchFamily="49" charset="0"/>
              </a:rPr>
              <a:t>000000</a:t>
            </a:r>
            <a:r>
              <a:rPr lang="en-US" altLang="ja-JP" sz="1600" dirty="0">
                <a:latin typeface="Consolas" panose="020B0609020204030204" pitchFamily="49" charset="0"/>
              </a:rPr>
              <a:t>000000</a:t>
            </a:r>
          </a:p>
          <a:p>
            <a:pPr lvl="1"/>
            <a:r>
              <a:rPr lang="en-US" altLang="ja-JP" sz="1600" dirty="0">
                <a:latin typeface="Consolas" panose="020B0609020204030204" pitchFamily="49" charset="0"/>
              </a:rPr>
              <a:t>4096: 01</a:t>
            </a:r>
            <a:r>
              <a:rPr lang="en-US" altLang="ja-JP" sz="1600" dirty="0">
                <a:solidFill>
                  <a:schemeClr val="accent6"/>
                </a:solidFill>
                <a:latin typeface="Consolas" panose="020B0609020204030204" pitchFamily="49" charset="0"/>
              </a:rPr>
              <a:t>000000</a:t>
            </a:r>
            <a:r>
              <a:rPr lang="en-US" altLang="ja-JP" sz="1600" dirty="0">
                <a:latin typeface="Consolas" panose="020B0609020204030204" pitchFamily="49" charset="0"/>
              </a:rPr>
              <a:t>000000</a:t>
            </a:r>
          </a:p>
          <a:p>
            <a:pPr lvl="1"/>
            <a:r>
              <a:rPr lang="en-US" altLang="ja-JP" sz="1600" dirty="0">
                <a:latin typeface="Consolas" panose="020B0609020204030204" pitchFamily="49" charset="0"/>
              </a:rPr>
              <a:t>8192: 10</a:t>
            </a:r>
            <a:r>
              <a:rPr lang="en-US" altLang="ja-JP" sz="1600" dirty="0">
                <a:solidFill>
                  <a:schemeClr val="accent6"/>
                </a:solidFill>
                <a:latin typeface="Consolas" panose="020B0609020204030204" pitchFamily="49" charset="0"/>
              </a:rPr>
              <a:t>000000</a:t>
            </a:r>
            <a:r>
              <a:rPr lang="en-US" altLang="ja-JP" sz="1600" dirty="0">
                <a:latin typeface="Consolas" panose="020B0609020204030204" pitchFamily="49" charset="0"/>
              </a:rPr>
              <a:t>000000 </a:t>
            </a:r>
          </a:p>
          <a:p>
            <a:r>
              <a:rPr lang="ja-JP" altLang="en-US" sz="1600" dirty="0">
                <a:latin typeface="Consolas" panose="020B0609020204030204" pitchFamily="49" charset="0"/>
              </a:rPr>
              <a:t>大きな二次元配列で二次元目を連続にすると，連想度分ぐらいしかキャッシュできない</a:t>
            </a:r>
            <a:endParaRPr lang="en-US" altLang="ja-JP" sz="1600" dirty="0">
              <a:latin typeface="Consolas" panose="020B0609020204030204" pitchFamily="49" charset="0"/>
            </a:endParaRPr>
          </a:p>
          <a:p>
            <a:pPr lvl="1"/>
            <a:r>
              <a:rPr lang="ja-JP" altLang="en-US" sz="1600" dirty="0">
                <a:latin typeface="Consolas" panose="020B0609020204030204" pitchFamily="49" charset="0"/>
              </a:rPr>
              <a:t>連想度</a:t>
            </a:r>
            <a:r>
              <a:rPr lang="en-US" altLang="ja-JP" sz="1600" dirty="0">
                <a:latin typeface="Consolas" panose="020B0609020204030204" pitchFamily="49" charset="0"/>
              </a:rPr>
              <a:t>=2 </a:t>
            </a:r>
            <a:r>
              <a:rPr lang="ja-JP" altLang="en-US" sz="1600" dirty="0">
                <a:latin typeface="Consolas" panose="020B0609020204030204" pitchFamily="49" charset="0"/>
              </a:rPr>
              <a:t>だと，２ラインしかキャッシュが使われない</a:t>
            </a:r>
            <a:endParaRPr lang="en-US" altLang="ja-JP" sz="1600" dirty="0">
              <a:latin typeface="Consolas" panose="020B0609020204030204" pitchFamily="49" charset="0"/>
            </a:endParaRPr>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131985" y="1448978"/>
            <a:ext cx="720008"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ライン</a:t>
            </a: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2411976" y="1988984"/>
            <a:ext cx="720008"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411976"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ここの</a:t>
            </a:r>
            <a:r>
              <a:rPr kumimoji="1" lang="en-US" altLang="ja-JP" sz="1600" dirty="0">
                <a:solidFill>
                  <a:schemeClr val="tx1">
                    <a:lumMod val="75000"/>
                    <a:lumOff val="25000"/>
                  </a:schemeClr>
                </a:solidFill>
                <a:latin typeface="+mn-ea"/>
              </a:rPr>
              <a:t>6</a:t>
            </a:r>
            <a:r>
              <a:rPr kumimoji="1" lang="ja-JP" altLang="en-US" sz="1600" dirty="0">
                <a:solidFill>
                  <a:schemeClr val="tx1">
                    <a:lumMod val="75000"/>
                    <a:lumOff val="25000"/>
                  </a:schemeClr>
                </a:solidFill>
                <a:latin typeface="+mn-ea"/>
              </a:rPr>
              <a:t>ビットが</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セットの位置を決める</a:t>
            </a:r>
          </a:p>
        </p:txBody>
      </p:sp>
      <p:sp>
        <p:nvSpPr>
          <p:cNvPr id="41" name="正方形/長方形 40"/>
          <p:cNvSpPr/>
          <p:nvPr/>
        </p:nvSpPr>
        <p:spPr bwMode="auto">
          <a:xfrm>
            <a:off x="3221985"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Consolas" panose="020B0609020204030204" pitchFamily="49" charset="0"/>
              </a:rPr>
              <a:t>543210</a:t>
            </a:r>
            <a:endParaRPr kumimoji="1" lang="ja-JP" altLang="en-US" sz="1600"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2411976" y="1448978"/>
            <a:ext cx="720009"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セット</a:t>
            </a:r>
          </a:p>
        </p:txBody>
      </p:sp>
      <p:sp>
        <p:nvSpPr>
          <p:cNvPr id="44" name="正方形/長方形 43"/>
          <p:cNvSpPr/>
          <p:nvPr/>
        </p:nvSpPr>
        <p:spPr bwMode="auto">
          <a:xfrm>
            <a:off x="2591978"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Consolas" panose="020B0609020204030204" pitchFamily="49" charset="0"/>
              </a:rPr>
              <a:t>ba9876</a:t>
            </a:r>
            <a:endParaRPr kumimoji="1" lang="ja-JP" altLang="en-US" sz="1600" dirty="0">
              <a:solidFill>
                <a:schemeClr val="tx1">
                  <a:lumMod val="75000"/>
                  <a:lumOff val="25000"/>
                </a:schemeClr>
              </a:solidFill>
              <a:latin typeface="Consolas" panose="020B0609020204030204" pitchFamily="49" charset="0"/>
            </a:endParaRPr>
          </a:p>
        </p:txBody>
      </p:sp>
      <p:sp>
        <p:nvSpPr>
          <p:cNvPr id="42" name="正方形/長方形 41"/>
          <p:cNvSpPr/>
          <p:nvPr/>
        </p:nvSpPr>
        <p:spPr bwMode="auto">
          <a:xfrm>
            <a:off x="2231974"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360000" lvl="1" indent="0">
              <a:buNone/>
            </a:pPr>
            <a:r>
              <a:rPr kumimoji="1" lang="en-US" altLang="ja-JP" sz="2000" dirty="0">
                <a:solidFill>
                  <a:schemeClr val="tx1">
                    <a:lumMod val="75000"/>
                    <a:lumOff val="25000"/>
                  </a:schemeClr>
                </a:solidFill>
                <a:latin typeface="Consolas" panose="020B0609020204030204" pitchFamily="49" charset="0"/>
              </a:rPr>
              <a:t>uint32_t A[1024][</a:t>
            </a:r>
            <a:r>
              <a:rPr kumimoji="1" lang="en-US" altLang="ja-JP" sz="2000" b="1" dirty="0">
                <a:solidFill>
                  <a:schemeClr val="accent5"/>
                </a:solidFill>
                <a:latin typeface="Consolas" panose="020B0609020204030204" pitchFamily="49" charset="0"/>
              </a:rPr>
              <a:t>1024</a:t>
            </a:r>
            <a:r>
              <a:rPr kumimoji="1" lang="en-US" altLang="ja-JP" sz="2000" dirty="0">
                <a:solidFill>
                  <a:schemeClr val="tx1">
                    <a:lumMod val="75000"/>
                    <a:lumOff val="25000"/>
                  </a:schemeClr>
                </a:solidFill>
                <a:latin typeface="Consolas" panose="020B0609020204030204" pitchFamily="49" charset="0"/>
              </a:rPr>
              <a:t>];</a:t>
            </a:r>
            <a:br>
              <a:rPr kumimoji="1" lang="en-US" altLang="ja-JP" sz="2000" dirty="0">
                <a:solidFill>
                  <a:schemeClr val="tx1">
                    <a:lumMod val="75000"/>
                    <a:lumOff val="25000"/>
                  </a:schemeClr>
                </a:solidFill>
                <a:latin typeface="Consolas" panose="020B0609020204030204" pitchFamily="49" charset="0"/>
              </a:rPr>
            </a:br>
            <a:r>
              <a:rPr lang="en-US" altLang="ja-JP" dirty="0">
                <a:latin typeface="Consolas" panose="020B0609020204030204" pitchFamily="49" charset="0"/>
              </a:rPr>
              <a:t>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5"/>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pPr algn="ctr"/>
            <a:endParaRPr kumimoji="1" lang="ja-JP" altLang="en-US" sz="2000" dirty="0">
              <a:solidFill>
                <a:schemeClr val="tx1">
                  <a:lumMod val="75000"/>
                  <a:lumOff val="25000"/>
                </a:schemeClr>
              </a:solidFill>
              <a:latin typeface="Consolas" panose="020B0609020204030204" pitchFamily="49" charset="0"/>
            </a:endParaRPr>
          </a:p>
        </p:txBody>
      </p:sp>
      <p:sp>
        <p:nvSpPr>
          <p:cNvPr id="32" name="四角形: 角を丸くする 31">
            <a:extLst>
              <a:ext uri="{FF2B5EF4-FFF2-40B4-BE49-F238E27FC236}">
                <a16:creationId xmlns:a16="http://schemas.microsoft.com/office/drawing/2014/main" id="{18897537-DCAB-133E-105B-D2C236153EB9}"/>
              </a:ext>
            </a:extLst>
          </p:cNvPr>
          <p:cNvSpPr/>
          <p:nvPr/>
        </p:nvSpPr>
        <p:spPr bwMode="auto">
          <a:xfrm>
            <a:off x="5112006" y="1538979"/>
            <a:ext cx="3150035" cy="1260014"/>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36" name="正方形/長方形 35">
            <a:extLst>
              <a:ext uri="{FF2B5EF4-FFF2-40B4-BE49-F238E27FC236}">
                <a16:creationId xmlns:a16="http://schemas.microsoft.com/office/drawing/2014/main" id="{01BB5974-E9D8-245B-8A46-F9463C17951D}"/>
              </a:ext>
            </a:extLst>
          </p:cNvPr>
          <p:cNvSpPr/>
          <p:nvPr/>
        </p:nvSpPr>
        <p:spPr bwMode="auto">
          <a:xfrm>
            <a:off x="7542033" y="288899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ここは使われなくなってしまう</a:t>
            </a:r>
          </a:p>
        </p:txBody>
      </p:sp>
    </p:spTree>
    <p:extLst>
      <p:ext uri="{BB962C8B-B14F-4D97-AF65-F5344CB8AC3E}">
        <p14:creationId xmlns:p14="http://schemas.microsoft.com/office/powerpoint/2010/main" val="24934099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行列と二次元配列のまとめ</a:t>
            </a:r>
          </a:p>
        </p:txBody>
      </p:sp>
      <p:sp>
        <p:nvSpPr>
          <p:cNvPr id="3" name="テキスト プレースホルダー 2"/>
          <p:cNvSpPr>
            <a:spLocks noGrp="1"/>
          </p:cNvSpPr>
          <p:nvPr>
            <p:ph type="body" sz="quarter" idx="10"/>
          </p:nvPr>
        </p:nvSpPr>
        <p:spPr/>
        <p:txBody>
          <a:bodyPr/>
          <a:lstStyle/>
          <a:p>
            <a:r>
              <a:rPr kumimoji="1" lang="ja-JP" altLang="en-US" dirty="0"/>
              <a:t>構造</a:t>
            </a:r>
            <a:endParaRPr kumimoji="1" lang="en-US" altLang="ja-JP" dirty="0"/>
          </a:p>
          <a:p>
            <a:pPr lvl="1"/>
            <a:r>
              <a:rPr kumimoji="1" lang="ja-JP" altLang="en-US" dirty="0"/>
              <a:t>行列は二次元配列として表限</a:t>
            </a:r>
            <a:endParaRPr kumimoji="1" lang="en-US" altLang="ja-JP" dirty="0"/>
          </a:p>
          <a:p>
            <a:pPr lvl="1"/>
            <a:r>
              <a:rPr kumimoji="1" lang="ja-JP" altLang="en-US" dirty="0"/>
              <a:t>二次元配列は，１次元目が連続するよう展開される</a:t>
            </a:r>
            <a:endParaRPr kumimoji="1" lang="en-US" altLang="ja-JP" dirty="0"/>
          </a:p>
          <a:p>
            <a:r>
              <a:rPr kumimoji="1" lang="ja-JP" altLang="en-US" dirty="0"/>
              <a:t>二次元目を連続させるとやばい</a:t>
            </a:r>
            <a:endParaRPr kumimoji="1" lang="en-US" altLang="ja-JP" dirty="0"/>
          </a:p>
          <a:p>
            <a:pPr lvl="1"/>
            <a:r>
              <a:rPr kumimoji="1" lang="ja-JP" altLang="en-US" dirty="0"/>
              <a:t>ラインの利用効率が悪い</a:t>
            </a:r>
            <a:endParaRPr kumimoji="1" lang="en-US" altLang="ja-JP" dirty="0"/>
          </a:p>
          <a:p>
            <a:pPr lvl="1"/>
            <a:r>
              <a:rPr lang="ja-JP" altLang="en-US" dirty="0"/>
              <a:t>大きな二次元配列ではアドレスが等間隔に</a:t>
            </a:r>
            <a:endParaRPr kumimoji="1" lang="en-US" altLang="ja-JP" dirty="0"/>
          </a:p>
          <a:p>
            <a:pPr lvl="2"/>
            <a:r>
              <a:rPr kumimoji="1" lang="ja-JP" altLang="en-US" dirty="0"/>
              <a:t>コンフリクトが起きてキャッシュがほとんど利用できない</a:t>
            </a:r>
          </a:p>
        </p:txBody>
      </p:sp>
    </p:spTree>
    <p:extLst>
      <p:ext uri="{BB962C8B-B14F-4D97-AF65-F5344CB8AC3E}">
        <p14:creationId xmlns:p14="http://schemas.microsoft.com/office/powerpoint/2010/main" val="8464777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基本的な行列積の実装</a:t>
            </a:r>
          </a:p>
        </p:txBody>
      </p:sp>
      <p:sp>
        <p:nvSpPr>
          <p:cNvPr id="4" name="テキスト プレースホルダー 3"/>
          <p:cNvSpPr>
            <a:spLocks noGrp="1"/>
          </p:cNvSpPr>
          <p:nvPr>
            <p:ph type="body" sz="quarter" idx="10"/>
          </p:nvPr>
        </p:nvSpPr>
        <p:spPr>
          <a:xfrm>
            <a:off x="431954" y="5049018"/>
            <a:ext cx="8100090" cy="1259707"/>
          </a:xfrm>
        </p:spPr>
        <p:txBody>
          <a:bodyPr/>
          <a:lstStyle/>
          <a:p>
            <a:r>
              <a:rPr kumimoji="1" lang="ja-JP" altLang="en-US" dirty="0"/>
              <a:t>三重ループとして実現できる</a:t>
            </a:r>
          </a:p>
        </p:txBody>
      </p:sp>
      <p:sp>
        <p:nvSpPr>
          <p:cNvPr id="5" name="テキスト プレースホルダー 2"/>
          <p:cNvSpPr txBox="1">
            <a:spLocks/>
          </p:cNvSpPr>
          <p:nvPr/>
        </p:nvSpPr>
        <p:spPr bwMode="auto">
          <a:xfrm>
            <a:off x="971960" y="1358977"/>
            <a:ext cx="8100090" cy="33297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kern="0">
                <a:latin typeface="Consolas" panose="020B0609020204030204" pitchFamily="49" charset="0"/>
              </a:rPr>
              <a:t>for (int k = 0; k &lt; SIZE; k++) {</a:t>
            </a:r>
          </a:p>
          <a:p>
            <a:pPr marL="360000" lvl="1" indent="0">
              <a:buFont typeface="メイリオ" panose="020B0604030504040204" pitchFamily="50" charset="-128"/>
              <a:buNone/>
            </a:pPr>
            <a:r>
              <a:rPr lang="en-US" altLang="ja-JP" kern="0">
                <a:latin typeface="Consolas" panose="020B0609020204030204" pitchFamily="49" charset="0"/>
              </a:rPr>
              <a:t>    for (int j = 0; j &lt; SIZE; j++) {</a:t>
            </a:r>
          </a:p>
          <a:p>
            <a:pPr marL="360000" lvl="1" indent="0">
              <a:buFont typeface="メイリオ" panose="020B0604030504040204" pitchFamily="50" charset="-128"/>
              <a:buNone/>
            </a:pPr>
            <a:r>
              <a:rPr lang="en-US" altLang="ja-JP" kern="0">
                <a:latin typeface="Consolas" panose="020B0609020204030204" pitchFamily="49" charset="0"/>
              </a:rPr>
              <a:t>        for (int i = 0; i &lt; SIZE; i++) {</a:t>
            </a:r>
          </a:p>
          <a:p>
            <a:pPr marL="360000" lvl="1" indent="0">
              <a:buFont typeface="メイリオ" panose="020B0604030504040204" pitchFamily="50" charset="-128"/>
              <a:buNone/>
            </a:pPr>
            <a:r>
              <a:rPr lang="en-US" altLang="ja-JP" kern="0">
                <a:latin typeface="Consolas" panose="020B0609020204030204" pitchFamily="49" charset="0"/>
              </a:rPr>
              <a:t>            a[k][j] += b[k][i] * c[i][j];</a:t>
            </a:r>
          </a:p>
          <a:p>
            <a:pPr marL="360000" lvl="1" indent="0">
              <a:buFont typeface="メイリオ" panose="020B0604030504040204" pitchFamily="50" charset="-128"/>
              <a:buNone/>
            </a:pPr>
            <a:r>
              <a:rPr lang="en-US" altLang="ja-JP" kern="0">
                <a:latin typeface="Consolas" panose="020B0609020204030204" pitchFamily="49" charset="0"/>
              </a:rPr>
              <a:t>        }</a:t>
            </a:r>
          </a:p>
          <a:p>
            <a:pPr marL="360000" lvl="1" indent="0">
              <a:buFont typeface="メイリオ" panose="020B0604030504040204" pitchFamily="50" charset="-128"/>
              <a:buNone/>
            </a:pPr>
            <a:r>
              <a:rPr lang="en-US" altLang="ja-JP" kern="0">
                <a:latin typeface="Consolas" panose="020B0609020204030204" pitchFamily="49" charset="0"/>
              </a:rPr>
              <a:t>    }</a:t>
            </a:r>
          </a:p>
          <a:p>
            <a:pPr marL="360000" lvl="1" indent="0">
              <a:buFont typeface="メイリオ" panose="020B0604030504040204" pitchFamily="50" charset="-128"/>
              <a:buNone/>
            </a:pPr>
            <a:r>
              <a:rPr lang="en-US" altLang="ja-JP" kern="0">
                <a:latin typeface="Consolas" panose="020B0609020204030204" pitchFamily="49" charset="0"/>
              </a:rPr>
              <a:t>}</a:t>
            </a:r>
          </a:p>
          <a:p>
            <a:pPr lvl="1"/>
            <a:endParaRPr lang="ja-JP" altLang="en-US" kern="0" dirty="0">
              <a:latin typeface="Consolas" panose="020B0609020204030204" pitchFamily="49" charset="0"/>
            </a:endParaRPr>
          </a:p>
        </p:txBody>
      </p:sp>
    </p:spTree>
    <p:extLst>
      <p:ext uri="{BB962C8B-B14F-4D97-AF65-F5344CB8AC3E}">
        <p14:creationId xmlns:p14="http://schemas.microsoft.com/office/powerpoint/2010/main" val="11732773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行列積の動作イメージ</a:t>
            </a:r>
          </a:p>
        </p:txBody>
      </p:sp>
      <p:sp>
        <p:nvSpPr>
          <p:cNvPr id="4" name="テキスト プレースホルダー 3"/>
          <p:cNvSpPr>
            <a:spLocks noGrp="1"/>
          </p:cNvSpPr>
          <p:nvPr>
            <p:ph type="body" sz="quarter" idx="10"/>
          </p:nvPr>
        </p:nvSpPr>
        <p:spPr>
          <a:xfrm>
            <a:off x="431954" y="5499330"/>
            <a:ext cx="8100090" cy="1259707"/>
          </a:xfrm>
        </p:spPr>
        <p:txBody>
          <a:bodyPr/>
          <a:lstStyle/>
          <a:p>
            <a:r>
              <a:rPr lang="en-US" altLang="ja-JP" dirty="0"/>
              <a:t>a[k][j] </a:t>
            </a:r>
            <a:r>
              <a:rPr lang="ja-JP" altLang="en-US" dirty="0"/>
              <a:t>は，</a:t>
            </a:r>
            <a:r>
              <a:rPr lang="en-US" altLang="ja-JP" dirty="0">
                <a:solidFill>
                  <a:schemeClr val="accent4"/>
                </a:solidFill>
              </a:rPr>
              <a:t>b </a:t>
            </a:r>
            <a:r>
              <a:rPr lang="ja-JP" altLang="en-US" dirty="0">
                <a:solidFill>
                  <a:schemeClr val="accent4"/>
                </a:solidFill>
              </a:rPr>
              <a:t>の </a:t>
            </a:r>
            <a:r>
              <a:rPr lang="en-US" altLang="ja-JP" dirty="0">
                <a:solidFill>
                  <a:schemeClr val="accent4"/>
                </a:solidFill>
              </a:rPr>
              <a:t>k </a:t>
            </a:r>
            <a:r>
              <a:rPr lang="ja-JP" altLang="en-US" dirty="0">
                <a:solidFill>
                  <a:schemeClr val="accent4"/>
                </a:solidFill>
              </a:rPr>
              <a:t>行目（紫）</a:t>
            </a:r>
            <a:r>
              <a:rPr lang="ja-JP" altLang="en-US" dirty="0"/>
              <a:t>と，</a:t>
            </a:r>
            <a:r>
              <a:rPr lang="en-US" altLang="ja-JP" dirty="0">
                <a:solidFill>
                  <a:schemeClr val="accent3">
                    <a:lumMod val="75000"/>
                  </a:schemeClr>
                </a:solidFill>
              </a:rPr>
              <a:t>c </a:t>
            </a:r>
            <a:r>
              <a:rPr lang="ja-JP" altLang="en-US" dirty="0">
                <a:solidFill>
                  <a:schemeClr val="accent3">
                    <a:lumMod val="75000"/>
                  </a:schemeClr>
                </a:solidFill>
              </a:rPr>
              <a:t>の</a:t>
            </a:r>
            <a:r>
              <a:rPr lang="ja-JP" altLang="en-US" dirty="0" err="1">
                <a:solidFill>
                  <a:schemeClr val="accent3">
                    <a:lumMod val="75000"/>
                  </a:schemeClr>
                </a:solidFill>
              </a:rPr>
              <a:t>ｊ</a:t>
            </a:r>
            <a:r>
              <a:rPr lang="ja-JP" altLang="en-US" dirty="0">
                <a:solidFill>
                  <a:schemeClr val="accent3">
                    <a:lumMod val="75000"/>
                  </a:schemeClr>
                </a:solidFill>
              </a:rPr>
              <a:t>列目（緑）</a:t>
            </a:r>
            <a:r>
              <a:rPr lang="ja-JP" altLang="en-US" dirty="0"/>
              <a:t>の各要素を乗算して累積することにより求まる</a:t>
            </a:r>
            <a:endParaRPr lang="en-US" altLang="ja-JP" dirty="0"/>
          </a:p>
          <a:p>
            <a:pPr lvl="1"/>
            <a:r>
              <a:rPr kumimoji="1" lang="ja-JP" altLang="en-US" dirty="0"/>
              <a:t>一番内側の </a:t>
            </a:r>
            <a:r>
              <a:rPr kumimoji="1" lang="en-US" altLang="ja-JP" dirty="0" err="1"/>
              <a:t>i</a:t>
            </a:r>
            <a:r>
              <a:rPr kumimoji="1" lang="en-US" altLang="ja-JP" dirty="0"/>
              <a:t> </a:t>
            </a:r>
            <a:r>
              <a:rPr kumimoji="1" lang="ja-JP" altLang="en-US" dirty="0"/>
              <a:t>はこの各要素を参照するために回る</a:t>
            </a:r>
          </a:p>
        </p:txBody>
      </p:sp>
      <p:sp>
        <p:nvSpPr>
          <p:cNvPr id="5" name="テキスト プレースホルダー 2"/>
          <p:cNvSpPr txBox="1">
            <a:spLocks/>
          </p:cNvSpPr>
          <p:nvPr/>
        </p:nvSpPr>
        <p:spPr bwMode="auto">
          <a:xfrm>
            <a:off x="1331964" y="3068996"/>
            <a:ext cx="7470083" cy="24300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sz="1800" kern="0" dirty="0">
                <a:latin typeface="Consolas" panose="020B0609020204030204" pitchFamily="49" charset="0"/>
              </a:rPr>
              <a:t>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k = 0; k &lt; SIZE; k++)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j = 0; j &lt; SIZE; </a:t>
            </a:r>
            <a:r>
              <a:rPr lang="en-US" altLang="ja-JP" sz="1800" kern="0" dirty="0" err="1">
                <a:latin typeface="Consolas" panose="020B0609020204030204" pitchFamily="49" charset="0"/>
              </a:rPr>
              <a:t>j++</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0;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&lt; SIZE;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a[k][j] += b[k][</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c[</a:t>
            </a:r>
            <a:r>
              <a:rPr lang="en-US" altLang="ja-JP" sz="1800" kern="0" dirty="0" err="1">
                <a:latin typeface="Consolas" panose="020B0609020204030204" pitchFamily="49" charset="0"/>
              </a:rPr>
              <a:t>i</a:t>
            </a:r>
            <a:r>
              <a:rPr lang="en-US" altLang="ja-JP" sz="1800" kern="0" dirty="0">
                <a:latin typeface="Consolas" panose="020B0609020204030204" pitchFamily="49" charset="0"/>
              </a:rPr>
              <a:t>][j];</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a:t>
            </a:r>
          </a:p>
          <a:p>
            <a:pPr lvl="1"/>
            <a:endParaRPr lang="ja-JP" altLang="en-US" sz="1800" kern="0" dirty="0">
              <a:latin typeface="Consolas" panose="020B0609020204030204" pitchFamily="49" charset="0"/>
            </a:endParaRPr>
          </a:p>
        </p:txBody>
      </p:sp>
      <p:sp>
        <p:nvSpPr>
          <p:cNvPr id="3" name="正方形/長方形 2"/>
          <p:cNvSpPr/>
          <p:nvPr/>
        </p:nvSpPr>
        <p:spPr bwMode="auto">
          <a:xfrm>
            <a:off x="1331964"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p:cNvSpPr/>
          <p:nvPr/>
        </p:nvSpPr>
        <p:spPr bwMode="auto">
          <a:xfrm>
            <a:off x="3491988"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5652012" y="1178975"/>
            <a:ext cx="1440016"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1691968"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761991"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b</a:t>
            </a:r>
            <a:endParaRPr kumimoji="1" lang="ja-JP" altLang="en-US" sz="1600" dirty="0">
              <a:solidFill>
                <a:schemeClr val="tx1">
                  <a:lumMod val="75000"/>
                  <a:lumOff val="25000"/>
                </a:schemeClr>
              </a:solidFill>
              <a:latin typeface="+mn-ea"/>
            </a:endParaRPr>
          </a:p>
        </p:txBody>
      </p:sp>
      <p:sp>
        <p:nvSpPr>
          <p:cNvPr id="10" name="正方形/長方形 9"/>
          <p:cNvSpPr/>
          <p:nvPr/>
        </p:nvSpPr>
        <p:spPr bwMode="auto">
          <a:xfrm>
            <a:off x="6012016"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1691968" y="1538979"/>
            <a:ext cx="360004" cy="36000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a[k][j]</a:t>
            </a:r>
            <a:endParaRPr kumimoji="1" lang="ja-JP" altLang="en-US" dirty="0">
              <a:solidFill>
                <a:schemeClr val="tx1">
                  <a:lumMod val="75000"/>
                  <a:lumOff val="25000"/>
                </a:schemeClr>
              </a:solidFill>
              <a:latin typeface="+mn-ea"/>
            </a:endParaRPr>
          </a:p>
        </p:txBody>
      </p:sp>
      <p:sp>
        <p:nvSpPr>
          <p:cNvPr id="12" name="正方形/長方形 11"/>
          <p:cNvSpPr/>
          <p:nvPr/>
        </p:nvSpPr>
        <p:spPr bwMode="auto">
          <a:xfrm>
            <a:off x="2771980"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4932004"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4" name="正方形/長方形 13"/>
          <p:cNvSpPr/>
          <p:nvPr/>
        </p:nvSpPr>
        <p:spPr bwMode="auto">
          <a:xfrm>
            <a:off x="3491988" y="1538979"/>
            <a:ext cx="1440016" cy="360004"/>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b[k][</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6012016" y="1178974"/>
            <a:ext cx="360004" cy="1350015"/>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][j]</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355202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重要なポイント</a:t>
            </a:r>
          </a:p>
        </p:txBody>
      </p:sp>
      <p:sp>
        <p:nvSpPr>
          <p:cNvPr id="4" name="テキスト プレースホルダー 3"/>
          <p:cNvSpPr>
            <a:spLocks noGrp="1"/>
          </p:cNvSpPr>
          <p:nvPr>
            <p:ph type="body" sz="quarter" idx="10"/>
          </p:nvPr>
        </p:nvSpPr>
        <p:spPr>
          <a:xfrm>
            <a:off x="431954" y="3699004"/>
            <a:ext cx="8460094" cy="3060034"/>
          </a:xfrm>
        </p:spPr>
        <p:txBody>
          <a:bodyPr/>
          <a:lstStyle/>
          <a:p>
            <a:r>
              <a:rPr kumimoji="1" lang="ja-JP" altLang="en-US" dirty="0"/>
              <a:t>このプログラムをよく見ると，</a:t>
            </a:r>
            <a:endParaRPr kumimoji="1" lang="en-US" altLang="ja-JP" dirty="0"/>
          </a:p>
          <a:p>
            <a:pPr lvl="1"/>
            <a:r>
              <a:rPr lang="en-US" altLang="ja-JP" dirty="0"/>
              <a:t>a[k][j] += </a:t>
            </a:r>
            <a:r>
              <a:rPr lang="ja-JP" altLang="en-US" dirty="0"/>
              <a:t>の部分の計算の順序は自由に入れ替え可能</a:t>
            </a:r>
            <a:endParaRPr lang="en-US" altLang="ja-JP" dirty="0"/>
          </a:p>
          <a:p>
            <a:pPr lvl="2"/>
            <a:r>
              <a:rPr lang="ja-JP" altLang="en-US" dirty="0"/>
              <a:t>足し算はどのような順序でやってもよい</a:t>
            </a:r>
            <a:endParaRPr lang="en-US" altLang="ja-JP" dirty="0"/>
          </a:p>
          <a:p>
            <a:pPr lvl="2"/>
            <a:r>
              <a:rPr lang="ja-JP" altLang="en-US" dirty="0"/>
              <a:t>たとえば，ループの外側と内側を入れ替えても，結果は同じ</a:t>
            </a:r>
            <a:endParaRPr lang="en-US" altLang="ja-JP" dirty="0"/>
          </a:p>
        </p:txBody>
      </p:sp>
      <p:sp>
        <p:nvSpPr>
          <p:cNvPr id="5" name="テキスト プレースホルダー 2"/>
          <p:cNvSpPr txBox="1">
            <a:spLocks/>
          </p:cNvSpPr>
          <p:nvPr/>
        </p:nvSpPr>
        <p:spPr bwMode="auto">
          <a:xfrm>
            <a:off x="1331964" y="1358977"/>
            <a:ext cx="7470083" cy="24300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sz="1800" kern="0" dirty="0">
                <a:latin typeface="Consolas" panose="020B0609020204030204" pitchFamily="49" charset="0"/>
              </a:rPr>
              <a:t>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k = 0; k &lt; SIZE; k++)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j = 0; j &lt; SIZE; </a:t>
            </a:r>
            <a:r>
              <a:rPr lang="en-US" altLang="ja-JP" sz="1800" kern="0" dirty="0" err="1">
                <a:latin typeface="Consolas" panose="020B0609020204030204" pitchFamily="49" charset="0"/>
              </a:rPr>
              <a:t>j++</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0;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&lt; SIZE;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a[k][j] += b[k][</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c[</a:t>
            </a:r>
            <a:r>
              <a:rPr lang="en-US" altLang="ja-JP" sz="1800" kern="0" dirty="0" err="1">
                <a:latin typeface="Consolas" panose="020B0609020204030204" pitchFamily="49" charset="0"/>
              </a:rPr>
              <a:t>i</a:t>
            </a:r>
            <a:r>
              <a:rPr lang="en-US" altLang="ja-JP" sz="1800" kern="0" dirty="0">
                <a:latin typeface="Consolas" panose="020B0609020204030204" pitchFamily="49" charset="0"/>
              </a:rPr>
              <a:t>][j];</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a:t>
            </a:r>
          </a:p>
          <a:p>
            <a:pPr lvl="1"/>
            <a:endParaRPr lang="ja-JP" altLang="en-US" sz="1800" kern="0" dirty="0">
              <a:latin typeface="Consolas" panose="020B0609020204030204" pitchFamily="49" charset="0"/>
            </a:endParaRPr>
          </a:p>
        </p:txBody>
      </p:sp>
    </p:spTree>
    <p:extLst>
      <p:ext uri="{BB962C8B-B14F-4D97-AF65-F5344CB8AC3E}">
        <p14:creationId xmlns:p14="http://schemas.microsoft.com/office/powerpoint/2010/main" val="36182029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i</a:t>
            </a:r>
            <a:r>
              <a:rPr kumimoji="1" lang="en-US" altLang="ja-JP" dirty="0"/>
              <a:t>, j ,k </a:t>
            </a:r>
            <a:r>
              <a:rPr kumimoji="1" lang="ja-JP" altLang="en-US" dirty="0"/>
              <a:t>をひっくり返した時の，</a:t>
            </a:r>
            <a:br>
              <a:rPr kumimoji="1" lang="en-US" altLang="ja-JP" dirty="0"/>
            </a:br>
            <a:r>
              <a:rPr kumimoji="1" lang="ja-JP" altLang="en-US" dirty="0"/>
              <a:t>最内周ループのアクセス範囲</a:t>
            </a:r>
          </a:p>
        </p:txBody>
      </p:sp>
      <p:sp>
        <p:nvSpPr>
          <p:cNvPr id="5" name="テキスト プレースホルダー 2"/>
          <p:cNvSpPr txBox="1">
            <a:spLocks/>
          </p:cNvSpPr>
          <p:nvPr/>
        </p:nvSpPr>
        <p:spPr bwMode="auto">
          <a:xfrm>
            <a:off x="1601967" y="2708992"/>
            <a:ext cx="6660073"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sz="1400" kern="0" dirty="0">
                <a:latin typeface="Consolas" panose="020B0609020204030204" pitchFamily="49" charset="0"/>
              </a:rPr>
              <a:t>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k = 0; k &lt; SIZE; k++) {</a:t>
            </a:r>
          </a:p>
          <a:p>
            <a:pPr marL="360000" lvl="1" indent="0">
              <a:buFont typeface="メイリオ" panose="020B0604030504040204" pitchFamily="50" charset="-128"/>
              <a:buNone/>
            </a:pPr>
            <a:r>
              <a:rPr lang="en-US" altLang="ja-JP" sz="1400" kern="0" dirty="0">
                <a:latin typeface="Consolas" panose="020B0609020204030204" pitchFamily="49" charset="0"/>
              </a:rPr>
              <a:t>    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j = 0; j &lt; SIZE; </a:t>
            </a:r>
            <a:r>
              <a:rPr lang="en-US" altLang="ja-JP" sz="1400" kern="0" dirty="0" err="1">
                <a:latin typeface="Consolas" panose="020B0609020204030204" pitchFamily="49" charset="0"/>
              </a:rPr>
              <a:t>j++</a:t>
            </a:r>
            <a:r>
              <a:rPr lang="en-US" altLang="ja-JP" sz="1400" kern="0" dirty="0">
                <a:latin typeface="Consolas" panose="020B0609020204030204" pitchFamily="49" charset="0"/>
              </a:rPr>
              <a:t>) {</a:t>
            </a:r>
          </a:p>
          <a:p>
            <a:pPr marL="360000" lvl="1" indent="0">
              <a:buFont typeface="メイリオ" panose="020B0604030504040204" pitchFamily="50" charset="-128"/>
              <a:buNone/>
            </a:pPr>
            <a:r>
              <a:rPr lang="en-US" altLang="ja-JP" sz="1400" kern="0" dirty="0">
                <a:latin typeface="Consolas" panose="020B0609020204030204" pitchFamily="49" charset="0"/>
              </a:rPr>
              <a:t>        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 0;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&lt; SIZE;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 </a:t>
            </a:r>
            <a:r>
              <a:rPr lang="en-US" altLang="ja-JP" sz="1400" b="1" kern="0" dirty="0">
                <a:solidFill>
                  <a:schemeClr val="accent5"/>
                </a:solidFill>
                <a:latin typeface="Consolas" panose="020B0609020204030204" pitchFamily="49" charset="0"/>
              </a:rPr>
              <a:t>// </a:t>
            </a:r>
            <a:r>
              <a:rPr lang="en-US" altLang="ja-JP" sz="1400" b="1" kern="0" dirty="0" err="1">
                <a:solidFill>
                  <a:schemeClr val="accent5"/>
                </a:solidFill>
                <a:latin typeface="Consolas" panose="020B0609020204030204" pitchFamily="49" charset="0"/>
              </a:rPr>
              <a:t>i</a:t>
            </a:r>
            <a:r>
              <a:rPr lang="en-US" altLang="ja-JP" sz="1400" b="1" kern="0" dirty="0">
                <a:solidFill>
                  <a:schemeClr val="accent5"/>
                </a:solidFill>
                <a:latin typeface="Consolas" panose="020B0609020204030204" pitchFamily="49" charset="0"/>
              </a:rPr>
              <a:t> </a:t>
            </a:r>
            <a:r>
              <a:rPr lang="ja-JP" altLang="en-US" sz="1400" b="1" kern="0" dirty="0">
                <a:solidFill>
                  <a:schemeClr val="accent5"/>
                </a:solidFill>
                <a:latin typeface="Consolas" panose="020B0609020204030204" pitchFamily="49" charset="0"/>
              </a:rPr>
              <a:t>が変化</a:t>
            </a:r>
          </a:p>
        </p:txBody>
      </p:sp>
      <p:sp>
        <p:nvSpPr>
          <p:cNvPr id="3" name="正方形/長方形 2"/>
          <p:cNvSpPr/>
          <p:nvPr/>
        </p:nvSpPr>
        <p:spPr bwMode="auto">
          <a:xfrm>
            <a:off x="1331964"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p:cNvSpPr/>
          <p:nvPr/>
        </p:nvSpPr>
        <p:spPr bwMode="auto">
          <a:xfrm>
            <a:off x="3491988"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5652012" y="1178975"/>
            <a:ext cx="1440016"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1691968"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761991"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b</a:t>
            </a:r>
            <a:endParaRPr kumimoji="1" lang="ja-JP" altLang="en-US" sz="1600" dirty="0">
              <a:solidFill>
                <a:schemeClr val="tx1">
                  <a:lumMod val="75000"/>
                  <a:lumOff val="25000"/>
                </a:schemeClr>
              </a:solidFill>
              <a:latin typeface="+mn-ea"/>
            </a:endParaRPr>
          </a:p>
        </p:txBody>
      </p:sp>
      <p:sp>
        <p:nvSpPr>
          <p:cNvPr id="10" name="正方形/長方形 9"/>
          <p:cNvSpPr/>
          <p:nvPr/>
        </p:nvSpPr>
        <p:spPr bwMode="auto">
          <a:xfrm>
            <a:off x="6012016"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1691968" y="1538979"/>
            <a:ext cx="360004" cy="36000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a[k][j]</a:t>
            </a:r>
            <a:endParaRPr kumimoji="1" lang="ja-JP" altLang="en-US" dirty="0">
              <a:solidFill>
                <a:schemeClr val="tx1">
                  <a:lumMod val="75000"/>
                  <a:lumOff val="25000"/>
                </a:schemeClr>
              </a:solidFill>
              <a:latin typeface="+mn-ea"/>
            </a:endParaRPr>
          </a:p>
        </p:txBody>
      </p:sp>
      <p:sp>
        <p:nvSpPr>
          <p:cNvPr id="12" name="正方形/長方形 11"/>
          <p:cNvSpPr/>
          <p:nvPr/>
        </p:nvSpPr>
        <p:spPr bwMode="auto">
          <a:xfrm>
            <a:off x="2771980"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4932004"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4" name="正方形/長方形 13"/>
          <p:cNvSpPr/>
          <p:nvPr/>
        </p:nvSpPr>
        <p:spPr bwMode="auto">
          <a:xfrm>
            <a:off x="3491988" y="1538979"/>
            <a:ext cx="1440016" cy="360004"/>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b[k][</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6012016" y="1178974"/>
            <a:ext cx="360004" cy="1350015"/>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][j]</a:t>
            </a:r>
            <a:endParaRPr kumimoji="1" lang="ja-JP" altLang="en-US" dirty="0">
              <a:solidFill>
                <a:schemeClr val="tx1">
                  <a:lumMod val="75000"/>
                  <a:lumOff val="25000"/>
                </a:schemeClr>
              </a:solidFill>
              <a:latin typeface="+mn-ea"/>
            </a:endParaRPr>
          </a:p>
        </p:txBody>
      </p:sp>
      <p:sp>
        <p:nvSpPr>
          <p:cNvPr id="22" name="テキスト プレースホルダー 3">
            <a:extLst>
              <a:ext uri="{FF2B5EF4-FFF2-40B4-BE49-F238E27FC236}">
                <a16:creationId xmlns:a16="http://schemas.microsoft.com/office/drawing/2014/main" id="{CB6D04DA-C08C-457D-8FDB-80562D9D71B7}"/>
              </a:ext>
            </a:extLst>
          </p:cNvPr>
          <p:cNvSpPr>
            <a:spLocks noGrp="1"/>
          </p:cNvSpPr>
          <p:nvPr>
            <p:ph type="body" sz="quarter" idx="10"/>
          </p:nvPr>
        </p:nvSpPr>
        <p:spPr>
          <a:xfrm>
            <a:off x="431954" y="3699004"/>
            <a:ext cx="8460094" cy="3060034"/>
          </a:xfrm>
        </p:spPr>
        <p:txBody>
          <a:bodyPr/>
          <a:lstStyle/>
          <a:p>
            <a:r>
              <a:rPr lang="ja-JP" altLang="en-US" dirty="0"/>
              <a:t>最内周ループのアクセス範囲が横向きになっているのが重要</a:t>
            </a:r>
            <a:endParaRPr lang="en-US" altLang="ja-JP" dirty="0"/>
          </a:p>
        </p:txBody>
      </p:sp>
    </p:spTree>
    <p:extLst>
      <p:ext uri="{BB962C8B-B14F-4D97-AF65-F5344CB8AC3E}">
        <p14:creationId xmlns:p14="http://schemas.microsoft.com/office/powerpoint/2010/main" val="2750218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最悪の場合（</a:t>
            </a:r>
            <a:r>
              <a:rPr lang="en-US" altLang="ja-JP" dirty="0"/>
              <a:t>1100</a:t>
            </a:r>
            <a:r>
              <a:rPr lang="ja-JP" altLang="en-US" dirty="0"/>
              <a:t>秒）と最良の場合（</a:t>
            </a:r>
            <a:r>
              <a:rPr lang="en-US" altLang="ja-JP" dirty="0"/>
              <a:t>20</a:t>
            </a:r>
            <a:r>
              <a:rPr lang="ja-JP" altLang="en-US" dirty="0"/>
              <a:t>秒）</a:t>
            </a:r>
            <a:br>
              <a:rPr lang="en-US" altLang="ja-JP" dirty="0"/>
            </a:br>
            <a:r>
              <a:rPr lang="ja-JP" altLang="en-US" dirty="0"/>
              <a:t>上側はキャッシュを全く利用できていない</a:t>
            </a:r>
            <a:endParaRPr kumimoji="1" lang="ja-JP" altLang="en-US" dirty="0"/>
          </a:p>
        </p:txBody>
      </p:sp>
      <p:sp>
        <p:nvSpPr>
          <p:cNvPr id="17" name="正方形/長方形 16"/>
          <p:cNvSpPr/>
          <p:nvPr/>
        </p:nvSpPr>
        <p:spPr bwMode="auto">
          <a:xfrm>
            <a:off x="1331964" y="3969006"/>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3491988" y="3969006"/>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5652012" y="3969006"/>
            <a:ext cx="1440016"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p:cNvSpPr/>
          <p:nvPr/>
        </p:nvSpPr>
        <p:spPr bwMode="auto">
          <a:xfrm>
            <a:off x="1331964" y="4419010"/>
            <a:ext cx="1440016" cy="36000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a[k][j]</a:t>
            </a:r>
            <a:endParaRPr kumimoji="1" lang="ja-JP" altLang="en-US" dirty="0">
              <a:solidFill>
                <a:schemeClr val="tx1">
                  <a:lumMod val="75000"/>
                  <a:lumOff val="25000"/>
                </a:schemeClr>
              </a:solidFill>
              <a:latin typeface="+mn-ea"/>
            </a:endParaRPr>
          </a:p>
        </p:txBody>
      </p:sp>
      <p:sp>
        <p:nvSpPr>
          <p:cNvPr id="26" name="正方形/長方形 25"/>
          <p:cNvSpPr/>
          <p:nvPr/>
        </p:nvSpPr>
        <p:spPr bwMode="auto">
          <a:xfrm>
            <a:off x="3851992" y="4419010"/>
            <a:ext cx="360004" cy="360005"/>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b[k][</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7" name="正方形/長方形 26"/>
          <p:cNvSpPr/>
          <p:nvPr/>
        </p:nvSpPr>
        <p:spPr bwMode="auto">
          <a:xfrm>
            <a:off x="5652012" y="4419011"/>
            <a:ext cx="1440016" cy="36000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][j]</a:t>
            </a:r>
            <a:endParaRPr kumimoji="1" lang="ja-JP" altLang="en-US" dirty="0">
              <a:solidFill>
                <a:schemeClr val="tx1">
                  <a:lumMod val="75000"/>
                  <a:lumOff val="25000"/>
                </a:schemeClr>
              </a:solidFill>
              <a:latin typeface="+mn-ea"/>
            </a:endParaRPr>
          </a:p>
        </p:txBody>
      </p:sp>
      <p:sp>
        <p:nvSpPr>
          <p:cNvPr id="28" name="テキスト プレースホルダー 2"/>
          <p:cNvSpPr txBox="1">
            <a:spLocks/>
          </p:cNvSpPr>
          <p:nvPr/>
        </p:nvSpPr>
        <p:spPr bwMode="auto">
          <a:xfrm>
            <a:off x="1601967" y="5589024"/>
            <a:ext cx="6120068"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None/>
            </a:pPr>
            <a:r>
              <a:rPr lang="en-US" altLang="ja-JP" sz="1400" kern="0" dirty="0">
                <a:latin typeface="Consolas" panose="020B0609020204030204" pitchFamily="49" charset="0"/>
              </a:rPr>
              <a:t>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 0;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&lt; SIZE;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a:t>
            </a:r>
          </a:p>
          <a:p>
            <a:pPr marL="360000" lvl="1" indent="0">
              <a:buNone/>
            </a:pPr>
            <a:r>
              <a:rPr lang="en-US" altLang="ja-JP" sz="1400" kern="0" dirty="0">
                <a:latin typeface="Consolas" panose="020B0609020204030204" pitchFamily="49" charset="0"/>
              </a:rPr>
              <a:t>   for (int k = 0; k &lt; SIZE; k++) {</a:t>
            </a:r>
          </a:p>
          <a:p>
            <a:pPr marL="360000" lvl="1" indent="0">
              <a:buNone/>
            </a:pPr>
            <a:r>
              <a:rPr lang="ja-JP" altLang="en-US" sz="1400" kern="0" dirty="0">
                <a:latin typeface="Consolas" panose="020B0609020204030204" pitchFamily="49" charset="0"/>
              </a:rPr>
              <a:t>      </a:t>
            </a:r>
            <a:r>
              <a:rPr lang="en-US" altLang="ja-JP" sz="1400" kern="0" dirty="0">
                <a:latin typeface="Consolas" panose="020B0609020204030204" pitchFamily="49" charset="0"/>
              </a:rPr>
              <a:t>for (int j = 0; j &lt; SIZE; </a:t>
            </a:r>
            <a:r>
              <a:rPr lang="en-US" altLang="ja-JP" sz="1400" kern="0" dirty="0" err="1">
                <a:latin typeface="Consolas" panose="020B0609020204030204" pitchFamily="49" charset="0"/>
              </a:rPr>
              <a:t>j++</a:t>
            </a:r>
            <a:r>
              <a:rPr lang="en-US" altLang="ja-JP" sz="1400" kern="0" dirty="0">
                <a:latin typeface="Consolas" panose="020B0609020204030204" pitchFamily="49" charset="0"/>
              </a:rPr>
              <a:t>) {</a:t>
            </a:r>
            <a:r>
              <a:rPr lang="en-US" altLang="ja-JP" sz="1400" b="1" kern="0" dirty="0">
                <a:solidFill>
                  <a:schemeClr val="accent5"/>
                </a:solidFill>
                <a:latin typeface="Consolas" panose="020B0609020204030204" pitchFamily="49" charset="0"/>
              </a:rPr>
              <a:t>// j</a:t>
            </a:r>
            <a:r>
              <a:rPr lang="ja-JP" altLang="en-US" sz="1400" b="1" kern="0" dirty="0">
                <a:solidFill>
                  <a:schemeClr val="accent5"/>
                </a:solidFill>
                <a:latin typeface="Consolas" panose="020B0609020204030204" pitchFamily="49" charset="0"/>
              </a:rPr>
              <a:t> が変化</a:t>
            </a:r>
          </a:p>
        </p:txBody>
      </p:sp>
      <p:sp>
        <p:nvSpPr>
          <p:cNvPr id="40" name="正方形/長方形 39">
            <a:extLst>
              <a:ext uri="{FF2B5EF4-FFF2-40B4-BE49-F238E27FC236}">
                <a16:creationId xmlns:a16="http://schemas.microsoft.com/office/drawing/2014/main" id="{EADFD19F-7A63-419E-A9FB-F15BBA79010C}"/>
              </a:ext>
            </a:extLst>
          </p:cNvPr>
          <p:cNvSpPr/>
          <p:nvPr/>
        </p:nvSpPr>
        <p:spPr bwMode="auto">
          <a:xfrm>
            <a:off x="1331964" y="1088974"/>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正方形/長方形 40">
            <a:extLst>
              <a:ext uri="{FF2B5EF4-FFF2-40B4-BE49-F238E27FC236}">
                <a16:creationId xmlns:a16="http://schemas.microsoft.com/office/drawing/2014/main" id="{49D741D5-ED53-4F29-8457-564D231C8870}"/>
              </a:ext>
            </a:extLst>
          </p:cNvPr>
          <p:cNvSpPr/>
          <p:nvPr/>
        </p:nvSpPr>
        <p:spPr bwMode="auto">
          <a:xfrm>
            <a:off x="3491988" y="1088974"/>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正方形/長方形 41">
            <a:extLst>
              <a:ext uri="{FF2B5EF4-FFF2-40B4-BE49-F238E27FC236}">
                <a16:creationId xmlns:a16="http://schemas.microsoft.com/office/drawing/2014/main" id="{C1385DF0-DB6C-4B7C-B66E-AFC793FD0114}"/>
              </a:ext>
            </a:extLst>
          </p:cNvPr>
          <p:cNvSpPr/>
          <p:nvPr/>
        </p:nvSpPr>
        <p:spPr bwMode="auto">
          <a:xfrm>
            <a:off x="5652012" y="1088974"/>
            <a:ext cx="1440016"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正方形/長方形 42">
            <a:extLst>
              <a:ext uri="{FF2B5EF4-FFF2-40B4-BE49-F238E27FC236}">
                <a16:creationId xmlns:a16="http://schemas.microsoft.com/office/drawing/2014/main" id="{1107271C-36FF-4B33-A3D4-314F10D1782D}"/>
              </a:ext>
            </a:extLst>
          </p:cNvPr>
          <p:cNvSpPr/>
          <p:nvPr/>
        </p:nvSpPr>
        <p:spPr bwMode="auto">
          <a:xfrm>
            <a:off x="1691968" y="1088974"/>
            <a:ext cx="360004"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a[k][j]</a:t>
            </a: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70DB441E-A4CB-4C14-9255-C9998E2A1F4D}"/>
              </a:ext>
            </a:extLst>
          </p:cNvPr>
          <p:cNvSpPr/>
          <p:nvPr/>
        </p:nvSpPr>
        <p:spPr bwMode="auto">
          <a:xfrm>
            <a:off x="3851992" y="1088974"/>
            <a:ext cx="360004"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b[k][</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5" name="正方形/長方形 44">
            <a:extLst>
              <a:ext uri="{FF2B5EF4-FFF2-40B4-BE49-F238E27FC236}">
                <a16:creationId xmlns:a16="http://schemas.microsoft.com/office/drawing/2014/main" id="{19EE742C-3DB1-47BA-8CFA-78A9EF596BFC}"/>
              </a:ext>
            </a:extLst>
          </p:cNvPr>
          <p:cNvSpPr/>
          <p:nvPr/>
        </p:nvSpPr>
        <p:spPr bwMode="auto">
          <a:xfrm>
            <a:off x="6012016" y="1448978"/>
            <a:ext cx="360004" cy="36000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][j]</a:t>
            </a:r>
            <a:endParaRPr kumimoji="1" lang="ja-JP" altLang="en-US" dirty="0">
              <a:solidFill>
                <a:schemeClr val="tx1">
                  <a:lumMod val="75000"/>
                  <a:lumOff val="25000"/>
                </a:schemeClr>
              </a:solidFill>
              <a:latin typeface="+mn-ea"/>
            </a:endParaRPr>
          </a:p>
        </p:txBody>
      </p:sp>
      <p:sp>
        <p:nvSpPr>
          <p:cNvPr id="46" name="テキスト プレースホルダー 2">
            <a:extLst>
              <a:ext uri="{FF2B5EF4-FFF2-40B4-BE49-F238E27FC236}">
                <a16:creationId xmlns:a16="http://schemas.microsoft.com/office/drawing/2014/main" id="{DE9E16F8-A8A2-437A-AB3A-4DE2EBD703AE}"/>
              </a:ext>
            </a:extLst>
          </p:cNvPr>
          <p:cNvSpPr txBox="1">
            <a:spLocks/>
          </p:cNvSpPr>
          <p:nvPr/>
        </p:nvSpPr>
        <p:spPr bwMode="auto">
          <a:xfrm>
            <a:off x="1601967" y="2708992"/>
            <a:ext cx="6120068"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None/>
            </a:pPr>
            <a:r>
              <a:rPr lang="en-US" altLang="ja-JP" sz="1400" kern="0" dirty="0">
                <a:latin typeface="Consolas" panose="020B0609020204030204" pitchFamily="49" charset="0"/>
              </a:rPr>
              <a:t>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 0;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&lt; SIZE;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a:t>
            </a:r>
          </a:p>
          <a:p>
            <a:pPr marL="360000" lvl="1" indent="0">
              <a:buNone/>
            </a:pPr>
            <a:r>
              <a:rPr lang="en-US" altLang="ja-JP" sz="1400" kern="0" dirty="0">
                <a:latin typeface="Consolas" panose="020B0609020204030204" pitchFamily="49" charset="0"/>
              </a:rPr>
              <a:t>    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j = 0; j &lt; SIZE; </a:t>
            </a:r>
            <a:r>
              <a:rPr lang="en-US" altLang="ja-JP" sz="1400" kern="0" dirty="0" err="1">
                <a:latin typeface="Consolas" panose="020B0609020204030204" pitchFamily="49" charset="0"/>
              </a:rPr>
              <a:t>j++</a:t>
            </a:r>
            <a:r>
              <a:rPr lang="en-US" altLang="ja-JP" sz="1400" kern="0" dirty="0">
                <a:latin typeface="Consolas" panose="020B0609020204030204" pitchFamily="49" charset="0"/>
              </a:rPr>
              <a:t>) {</a:t>
            </a:r>
          </a:p>
          <a:p>
            <a:pPr marL="360000" lvl="1" indent="0">
              <a:buNone/>
            </a:pPr>
            <a:r>
              <a:rPr lang="ja-JP" altLang="en-US" sz="1400" kern="0" dirty="0">
                <a:latin typeface="Consolas" panose="020B0609020204030204" pitchFamily="49" charset="0"/>
              </a:rPr>
              <a:t>        </a:t>
            </a:r>
            <a:r>
              <a:rPr lang="en-US" altLang="ja-JP" sz="1400" kern="0" dirty="0">
                <a:latin typeface="Consolas" panose="020B0609020204030204" pitchFamily="49" charset="0"/>
              </a:rPr>
              <a:t>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k = 0; k &lt; SIZE; k++) { </a:t>
            </a:r>
            <a:r>
              <a:rPr lang="en-US" altLang="ja-JP" sz="1400" b="1" kern="0" dirty="0">
                <a:solidFill>
                  <a:schemeClr val="accent5"/>
                </a:solidFill>
                <a:latin typeface="Consolas" panose="020B0609020204030204" pitchFamily="49" charset="0"/>
              </a:rPr>
              <a:t>// </a:t>
            </a:r>
            <a:r>
              <a:rPr lang="ja-JP" altLang="en-US" sz="1400" b="1" kern="0" dirty="0">
                <a:solidFill>
                  <a:schemeClr val="accent5"/>
                </a:solidFill>
                <a:latin typeface="Consolas" panose="020B0609020204030204" pitchFamily="49" charset="0"/>
              </a:rPr>
              <a:t>ｋ が変化</a:t>
            </a:r>
          </a:p>
        </p:txBody>
      </p:sp>
    </p:spTree>
    <p:extLst>
      <p:ext uri="{BB962C8B-B14F-4D97-AF65-F5344CB8AC3E}">
        <p14:creationId xmlns:p14="http://schemas.microsoft.com/office/powerpoint/2010/main" val="3838064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2179FF-21C9-F460-A782-BDB32569EB49}"/>
              </a:ext>
            </a:extLst>
          </p:cNvPr>
          <p:cNvSpPr>
            <a:spLocks noGrp="1"/>
          </p:cNvSpPr>
          <p:nvPr>
            <p:ph type="title"/>
          </p:nvPr>
        </p:nvSpPr>
        <p:spPr/>
        <p:txBody>
          <a:bodyPr/>
          <a:lstStyle/>
          <a:p>
            <a:r>
              <a:rPr lang="ja-JP" altLang="en-US" dirty="0"/>
              <a:t>課題 ９ </a:t>
            </a:r>
            <a:r>
              <a:rPr lang="en-US" altLang="ja-JP" dirty="0"/>
              <a:t>(1)</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3F7718B-DEE5-B6A9-9DA4-714E30095724}"/>
                  </a:ext>
                </a:extLst>
              </p:cNvPr>
              <p:cNvSpPr>
                <a:spLocks noGrp="1"/>
              </p:cNvSpPr>
              <p:nvPr>
                <p:ph sz="quarter" idx="10"/>
              </p:nvPr>
            </p:nvSpPr>
            <p:spPr/>
            <p:txBody>
              <a:bodyPr/>
              <a:lstStyle/>
              <a:p>
                <a:r>
                  <a:rPr lang="en-US" altLang="ja-JP" dirty="0">
                    <a:solidFill>
                      <a:schemeClr val="tx1">
                        <a:lumMod val="75000"/>
                        <a:lumOff val="25000"/>
                      </a:schemeClr>
                    </a:solidFill>
                    <a:latin typeface="Cambria Math" panose="02040503050406030204" pitchFamily="18" charset="0"/>
                  </a:rPr>
                  <a:t>(1) </a:t>
                </a:r>
                <a:r>
                  <a:rPr lang="ja-JP" altLang="en-US" dirty="0">
                    <a:solidFill>
                      <a:schemeClr val="tx1">
                        <a:lumMod val="75000"/>
                        <a:lumOff val="25000"/>
                      </a:schemeClr>
                    </a:solidFill>
                    <a:latin typeface="Cambria Math" panose="02040503050406030204" pitchFamily="18" charset="0"/>
                  </a:rPr>
                  <a:t>の解</a:t>
                </a:r>
                <a:endParaRPr lang="en-US" altLang="ja-JP" dirty="0">
                  <a:solidFill>
                    <a:schemeClr val="tx1">
                      <a:lumMod val="75000"/>
                      <a:lumOff val="25000"/>
                    </a:schemeClr>
                  </a:solidFill>
                  <a:latin typeface="Cambria Math" panose="02040503050406030204" pitchFamily="18" charset="0"/>
                </a:endParaRPr>
              </a:p>
              <a:p>
                <a:pPr lvl="1"/>
                <a14:m>
                  <m:oMath xmlns:m="http://schemas.openxmlformats.org/officeDocument/2006/math">
                    <m:f>
                      <m:fPr>
                        <m:ctrlPr>
                          <a:rPr lang="en-US" altLang="ja-JP" i="1" dirty="0" smtClean="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f>
                          <m:fPr>
                            <m:ctrlPr>
                              <a:rPr lang="en-US" altLang="ja-JP" i="1" dirty="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rPr>
                              <m:t>𝐼𝑃𝐶𝑡</m:t>
                            </m:r>
                          </m:den>
                        </m:f>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𝑃𝑖</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𝑃h</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𝐶𝑝</m:t>
                        </m:r>
                      </m:den>
                    </m:f>
                    <m:r>
                      <a:rPr lang="en-US" altLang="ja-JP" b="0" i="1" dirty="0" smtClean="0">
                        <a:solidFill>
                          <a:schemeClr val="tx1">
                            <a:lumMod val="75000"/>
                            <a:lumOff val="25000"/>
                          </a:schemeClr>
                        </a:solidFill>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b="0" i="1" dirty="0" smtClean="0">
                                <a:latin typeface="Cambria Math" panose="02040503050406030204" pitchFamily="18" charset="0"/>
                              </a:rPr>
                              <m:t>2</m:t>
                            </m:r>
                          </m:den>
                        </m:f>
                        <m:r>
                          <a:rPr lang="en-US" altLang="ja-JP" i="1" dirty="0">
                            <a:latin typeface="Cambria Math" panose="02040503050406030204" pitchFamily="18" charset="0"/>
                          </a:rPr>
                          <m:t>+</m:t>
                        </m:r>
                        <m:r>
                          <a:rPr lang="en-US" altLang="ja-JP" b="0" i="1" dirty="0" smtClean="0">
                            <a:latin typeface="Cambria Math" panose="02040503050406030204" pitchFamily="18" charset="0"/>
                          </a:rPr>
                          <m:t>0.15</m:t>
                        </m:r>
                        <m:r>
                          <a:rPr lang="en-US" altLang="ja-JP" i="1" dirty="0">
                            <a:latin typeface="Cambria Math" panose="02040503050406030204" pitchFamily="18" charset="0"/>
                          </a:rPr>
                          <m:t>×</m:t>
                        </m:r>
                        <m:r>
                          <a:rPr lang="en-US" altLang="ja-JP" b="0" i="1" dirty="0" smtClean="0">
                            <a:latin typeface="Cambria Math" panose="02040503050406030204" pitchFamily="18" charset="0"/>
                          </a:rPr>
                          <m:t>0.02</m:t>
                        </m:r>
                        <m:r>
                          <a:rPr lang="en-US" altLang="ja-JP" i="1" dirty="0">
                            <a:latin typeface="Cambria Math" panose="02040503050406030204" pitchFamily="18" charset="0"/>
                          </a:rPr>
                          <m:t>×</m:t>
                        </m:r>
                        <m:r>
                          <a:rPr lang="en-US" altLang="ja-JP" b="0" i="1" dirty="0" smtClean="0">
                            <a:latin typeface="Cambria Math" panose="02040503050406030204" pitchFamily="18" charset="0"/>
                          </a:rPr>
                          <m:t>100</m:t>
                        </m:r>
                      </m:den>
                    </m:f>
                    <m:r>
                      <a:rPr lang="en-US" altLang="ja-JP" b="0" i="1" dirty="0" smtClean="0">
                        <a:latin typeface="Cambria Math" panose="02040503050406030204" pitchFamily="18" charset="0"/>
                      </a:rPr>
                      <m:t>=</m:t>
                    </m:r>
                    <m:f>
                      <m:fPr>
                        <m:ctrlPr>
                          <a:rPr lang="en-US" altLang="ja-JP" b="0" i="1" dirty="0" smtClean="0">
                            <a:latin typeface="Cambria Math" panose="02040503050406030204" pitchFamily="18" charset="0"/>
                          </a:rPr>
                        </m:ctrlPr>
                      </m:fPr>
                      <m:num>
                        <m:r>
                          <a:rPr lang="en-US" altLang="ja-JP" b="0" i="1" dirty="0" smtClean="0">
                            <a:latin typeface="Cambria Math" panose="02040503050406030204" pitchFamily="18" charset="0"/>
                          </a:rPr>
                          <m:t>1</m:t>
                        </m:r>
                      </m:num>
                      <m:den>
                        <m:r>
                          <a:rPr lang="en-US" altLang="ja-JP" b="0" i="1" dirty="0" smtClean="0">
                            <a:latin typeface="Cambria Math" panose="02040503050406030204" pitchFamily="18" charset="0"/>
                          </a:rPr>
                          <m:t>0.8</m:t>
                        </m:r>
                      </m:den>
                    </m:f>
                    <m:r>
                      <a:rPr lang="en-US" altLang="ja-JP" b="0" i="1" dirty="0" smtClean="0">
                        <a:latin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1.</m:t>
                    </m:r>
                  </m:oMath>
                </a14:m>
                <a:r>
                  <a:rPr kumimoji="1" lang="en-US" dirty="0">
                    <a:solidFill>
                      <a:schemeClr val="tx1">
                        <a:lumMod val="75000"/>
                        <a:lumOff val="25000"/>
                      </a:schemeClr>
                    </a:solidFill>
                  </a:rPr>
                  <a:t>25</a:t>
                </a:r>
              </a:p>
              <a:p>
                <a:r>
                  <a:rPr lang="ja-JP" altLang="en-US" i="1" dirty="0">
                    <a:solidFill>
                      <a:schemeClr val="tx1">
                        <a:lumMod val="75000"/>
                        <a:lumOff val="25000"/>
                      </a:schemeClr>
                    </a:solidFill>
                    <a:latin typeface="Cambria Math" panose="02040503050406030204" pitchFamily="18" charset="0"/>
                  </a:rPr>
                  <a:t>ちなみに，キャッシュが全く無い場合（補足）：</a:t>
                </a:r>
                <a:endParaRPr lang="en-US" altLang="ja-JP" i="1" dirty="0">
                  <a:solidFill>
                    <a:schemeClr val="tx1">
                      <a:lumMod val="75000"/>
                      <a:lumOff val="25000"/>
                    </a:schemeClr>
                  </a:solidFill>
                  <a:latin typeface="Cambria Math" panose="02040503050406030204" pitchFamily="18" charset="0"/>
                </a:endParaRPr>
              </a:p>
              <a:p>
                <a:pPr lvl="1"/>
                <a14:m>
                  <m:oMath xmlns:m="http://schemas.openxmlformats.org/officeDocument/2006/math">
                    <m:f>
                      <m:fPr>
                        <m:ctrlPr>
                          <a:rPr lang="en-US" altLang="ja-JP" i="1" dirty="0" smtClean="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f>
                          <m:fPr>
                            <m:ctrlPr>
                              <a:rPr lang="en-US" altLang="ja-JP" i="1" dirty="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rPr>
                              <m:t>𝐼𝑃𝐶𝑡</m:t>
                            </m:r>
                          </m:den>
                        </m:f>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𝑃𝑖</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𝑃h</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𝐶𝑝</m:t>
                        </m:r>
                      </m:den>
                    </m:f>
                    <m:r>
                      <a:rPr lang="en-US" altLang="ja-JP" b="0" i="1" dirty="0" smtClean="0">
                        <a:solidFill>
                          <a:schemeClr val="tx1">
                            <a:lumMod val="75000"/>
                            <a:lumOff val="25000"/>
                          </a:schemeClr>
                        </a:solidFill>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b="0" i="1" dirty="0" smtClean="0">
                                <a:latin typeface="Cambria Math" panose="02040503050406030204" pitchFamily="18" charset="0"/>
                              </a:rPr>
                              <m:t>2</m:t>
                            </m:r>
                          </m:den>
                        </m:f>
                        <m:r>
                          <a:rPr lang="en-US" altLang="ja-JP" i="1" dirty="0">
                            <a:latin typeface="Cambria Math" panose="02040503050406030204" pitchFamily="18" charset="0"/>
                          </a:rPr>
                          <m:t>+</m:t>
                        </m:r>
                        <m:r>
                          <a:rPr lang="en-US" altLang="ja-JP" b="0" i="1" dirty="0" smtClean="0">
                            <a:latin typeface="Cambria Math" panose="02040503050406030204" pitchFamily="18" charset="0"/>
                          </a:rPr>
                          <m:t>0.15</m:t>
                        </m:r>
                        <m:r>
                          <a:rPr lang="en-US" altLang="ja-JP" i="1" dirty="0">
                            <a:latin typeface="Cambria Math" panose="02040503050406030204" pitchFamily="18" charset="0"/>
                          </a:rPr>
                          <m:t>×</m:t>
                        </m:r>
                        <m:r>
                          <a:rPr lang="en-US" altLang="ja-JP" b="0" i="1" dirty="0" smtClean="0">
                            <a:latin typeface="Cambria Math" panose="02040503050406030204" pitchFamily="18" charset="0"/>
                          </a:rPr>
                          <m:t>1</m:t>
                        </m:r>
                        <m:r>
                          <a:rPr lang="en-US" altLang="ja-JP" i="1" dirty="0">
                            <a:latin typeface="Cambria Math" panose="02040503050406030204" pitchFamily="18" charset="0"/>
                          </a:rPr>
                          <m:t>×</m:t>
                        </m:r>
                        <m:r>
                          <a:rPr lang="en-US" altLang="ja-JP" b="0" i="1" dirty="0" smtClean="0">
                            <a:latin typeface="Cambria Math" panose="02040503050406030204" pitchFamily="18" charset="0"/>
                          </a:rPr>
                          <m:t>100</m:t>
                        </m:r>
                      </m:den>
                    </m:f>
                    <m:r>
                      <a:rPr lang="en-US" altLang="ja-JP" b="0" i="1" dirty="0" smtClean="0">
                        <a:latin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m:t>
                    </m:r>
                  </m:oMath>
                </a14:m>
                <a:r>
                  <a:rPr kumimoji="1" lang="en-US" altLang="ja-JP" dirty="0">
                    <a:solidFill>
                      <a:schemeClr val="tx1">
                        <a:lumMod val="75000"/>
                        <a:lumOff val="25000"/>
                      </a:schemeClr>
                    </a:solidFill>
                  </a:rPr>
                  <a:t>0.067</a:t>
                </a:r>
                <a:endParaRPr kumimoji="1" lang="en-US" dirty="0">
                  <a:solidFill>
                    <a:schemeClr val="tx1">
                      <a:lumMod val="75000"/>
                      <a:lumOff val="25000"/>
                    </a:schemeClr>
                  </a:solidFill>
                </a:endParaRPr>
              </a:p>
            </p:txBody>
          </p:sp>
        </mc:Choice>
        <mc:Fallback xmlns="">
          <p:sp>
            <p:nvSpPr>
              <p:cNvPr id="3" name="コンテンツ プレースホルダー 2">
                <a:extLst>
                  <a:ext uri="{FF2B5EF4-FFF2-40B4-BE49-F238E27FC236}">
                    <a16:creationId xmlns:a16="http://schemas.microsoft.com/office/drawing/2014/main" id="{83F7718B-DEE5-B6A9-9DA4-714E30095724}"/>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4442914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r>
              <a:rPr lang="ja-JP" altLang="en-US" dirty="0"/>
              <a:t>キャッシュの構成方法</a:t>
            </a:r>
            <a:endParaRPr lang="en-US" altLang="ja-JP" dirty="0"/>
          </a:p>
          <a:p>
            <a:pPr lvl="1"/>
            <a:r>
              <a:rPr lang="ja-JP" altLang="en-US" dirty="0"/>
              <a:t>３つの方式</a:t>
            </a:r>
            <a:endParaRPr lang="en-US" altLang="ja-JP" dirty="0"/>
          </a:p>
          <a:p>
            <a:pPr lvl="2"/>
            <a:r>
              <a:rPr kumimoji="1" lang="ja-JP" altLang="en-US" dirty="0"/>
              <a:t>基本的な構造（フルアソシアティブ方式）</a:t>
            </a:r>
            <a:endParaRPr kumimoji="1" lang="en-US" altLang="ja-JP" dirty="0"/>
          </a:p>
          <a:p>
            <a:pPr lvl="2"/>
            <a:r>
              <a:rPr kumimoji="1" lang="ja-JP" altLang="en-US" dirty="0"/>
              <a:t>ダイレクトマップ方式</a:t>
            </a:r>
            <a:endParaRPr kumimoji="1" lang="en-US" altLang="ja-JP" dirty="0"/>
          </a:p>
          <a:p>
            <a:pPr lvl="2"/>
            <a:r>
              <a:rPr kumimoji="1" lang="ja-JP" altLang="en-US" dirty="0"/>
              <a:t>セット・アソシアティブ方式</a:t>
            </a:r>
            <a:endParaRPr kumimoji="1" lang="en-US" altLang="ja-JP" dirty="0"/>
          </a:p>
          <a:p>
            <a:pPr lvl="1"/>
            <a:r>
              <a:rPr kumimoji="1" lang="ja-JP" altLang="en-US" dirty="0"/>
              <a:t>性質</a:t>
            </a:r>
            <a:endParaRPr kumimoji="1" lang="en-US" altLang="ja-JP" dirty="0"/>
          </a:p>
          <a:p>
            <a:pPr lvl="2"/>
            <a:r>
              <a:rPr kumimoji="1" lang="ja-JP" altLang="en-US" dirty="0"/>
              <a:t>連想度によって分類可能</a:t>
            </a:r>
            <a:endParaRPr kumimoji="1" lang="en-US" altLang="ja-JP" dirty="0"/>
          </a:p>
          <a:p>
            <a:pPr lvl="2"/>
            <a:r>
              <a:rPr kumimoji="1" lang="ja-JP" altLang="en-US" dirty="0"/>
              <a:t>ヒット率と複雑さにトレードオフ</a:t>
            </a:r>
            <a:br>
              <a:rPr kumimoji="1" lang="en-US" altLang="ja-JP" dirty="0"/>
            </a:br>
            <a:endParaRPr kumimoji="1" lang="ja-JP" altLang="en-US" dirty="0"/>
          </a:p>
          <a:p>
            <a:pPr lvl="1"/>
            <a:r>
              <a:rPr kumimoji="1" lang="ja-JP" altLang="en-US" dirty="0"/>
              <a:t>ライン単位での管理</a:t>
            </a:r>
            <a:endParaRPr kumimoji="1" lang="en-US" altLang="ja-JP" dirty="0"/>
          </a:p>
          <a:p>
            <a:pPr lvl="1"/>
            <a:r>
              <a:rPr kumimoji="1" lang="ja-JP" altLang="en-US" dirty="0"/>
              <a:t>アドレスとキャッシュ構造の具体的な対応関係</a:t>
            </a:r>
          </a:p>
          <a:p>
            <a:r>
              <a:rPr lang="ja-JP" altLang="en-US" dirty="0"/>
              <a:t>行列積での動作例</a:t>
            </a:r>
            <a:endParaRPr kumimoji="1" lang="en-US" altLang="ja-JP" dirty="0">
              <a:solidFill>
                <a:schemeClr val="accent5"/>
              </a:solidFill>
            </a:endParaRPr>
          </a:p>
        </p:txBody>
      </p:sp>
    </p:spTree>
    <p:extLst>
      <p:ext uri="{BB962C8B-B14F-4D97-AF65-F5344CB8AC3E}">
        <p14:creationId xmlns:p14="http://schemas.microsoft.com/office/powerpoint/2010/main" val="466488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600" dirty="0"/>
              <a:t>アドレスの幅が </a:t>
            </a:r>
            <a:r>
              <a:rPr lang="en-US" altLang="ja-JP" sz="1600" dirty="0"/>
              <a:t>16 bit</a:t>
            </a:r>
            <a:r>
              <a:rPr lang="ja-JP" altLang="en-US" sz="1600" dirty="0"/>
              <a:t>，ラインサイズ</a:t>
            </a:r>
            <a:r>
              <a:rPr lang="en-US" altLang="ja-JP" sz="1600" dirty="0"/>
              <a:t>8B</a:t>
            </a:r>
            <a:r>
              <a:rPr lang="ja-JP" altLang="en-US" sz="1600" dirty="0"/>
              <a:t>，４エントリのキャッシュについて考える</a:t>
            </a:r>
            <a:endParaRPr lang="en-US" altLang="ja-JP" sz="1600" dirty="0"/>
          </a:p>
          <a:p>
            <a:r>
              <a:rPr lang="ja-JP" altLang="en-US" sz="1600" dirty="0"/>
              <a:t>連想度を以下の様に変えた場合に，</a:t>
            </a:r>
            <a:endParaRPr lang="en-US" altLang="ja-JP" sz="1600" dirty="0"/>
          </a:p>
          <a:p>
            <a:pPr lvl="1"/>
            <a:r>
              <a:rPr lang="en-US" altLang="ja-JP" sz="1600" dirty="0"/>
              <a:t>1</a:t>
            </a:r>
            <a:r>
              <a:rPr lang="ja-JP" altLang="en-US" sz="1600" dirty="0"/>
              <a:t>（ダイレクトマップ）</a:t>
            </a:r>
            <a:endParaRPr lang="en-US" altLang="ja-JP" sz="1600" dirty="0"/>
          </a:p>
          <a:p>
            <a:pPr lvl="1"/>
            <a:r>
              <a:rPr lang="en-US" altLang="ja-JP" sz="1600" dirty="0"/>
              <a:t>2 </a:t>
            </a:r>
          </a:p>
          <a:p>
            <a:pPr lvl="1"/>
            <a:r>
              <a:rPr lang="en-US" altLang="ja-JP" sz="1600" dirty="0"/>
              <a:t>4 </a:t>
            </a:r>
            <a:r>
              <a:rPr lang="ja-JP" altLang="en-US" sz="1600" dirty="0"/>
              <a:t>（フルアソシアティブ）</a:t>
            </a:r>
            <a:endParaRPr lang="en-US" altLang="ja-JP" sz="1600" dirty="0"/>
          </a:p>
          <a:p>
            <a:r>
              <a:rPr lang="ja-JP" altLang="en-US" sz="1600" dirty="0"/>
              <a:t>以下のようなアドレスによる </a:t>
            </a:r>
            <a:r>
              <a:rPr lang="en-US" altLang="ja-JP" sz="1600" dirty="0"/>
              <a:t>1B </a:t>
            </a:r>
            <a:r>
              <a:rPr lang="ja-JP" altLang="en-US" sz="1600" dirty="0"/>
              <a:t>のアクセスがあった場合を考える</a:t>
            </a:r>
            <a:endParaRPr lang="en-US" altLang="ja-JP" sz="1600" dirty="0"/>
          </a:p>
          <a:p>
            <a:pPr lvl="1">
              <a:buFont typeface="+mj-lt"/>
              <a:buAutoNum type="arabicPeriod"/>
            </a:pPr>
            <a:r>
              <a:rPr lang="en-US" altLang="ja-JP" sz="1600" dirty="0"/>
              <a:t>0x8000, 0x8001, 0x8002, 0x8003, 0x8000, 0x8001, 0x8002, 0x8003</a:t>
            </a:r>
          </a:p>
          <a:p>
            <a:pPr lvl="1">
              <a:buFont typeface="+mj-lt"/>
              <a:buAutoNum type="arabicPeriod"/>
            </a:pPr>
            <a:r>
              <a:rPr lang="en-US" altLang="ja-JP" sz="1600" dirty="0"/>
              <a:t>0x8000, 0x9000, 0xA000, 0xB000, 0x8000, 0x9000, 0xA000, 0xB000</a:t>
            </a:r>
          </a:p>
          <a:p>
            <a:pPr lvl="1">
              <a:buFont typeface="+mj-lt"/>
              <a:buAutoNum type="arabicPeriod"/>
            </a:pPr>
            <a:r>
              <a:rPr lang="en-US" altLang="ja-JP" sz="1600" dirty="0"/>
              <a:t>0x8000, 0x9001, 0x8002, 0x9003, 0x9004, 0xA005, 0x9006, 0x8007</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61</a:t>
            </a:fld>
            <a:endParaRPr kumimoji="1" lang="ja-JP" altLang="en-US" dirty="0"/>
          </a:p>
        </p:txBody>
      </p:sp>
    </p:spTree>
    <p:extLst>
      <p:ext uri="{BB962C8B-B14F-4D97-AF65-F5344CB8AC3E}">
        <p14:creationId xmlns:p14="http://schemas.microsoft.com/office/powerpoint/2010/main" val="244451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400" dirty="0"/>
              <a:t>(1) </a:t>
            </a:r>
            <a:r>
              <a:rPr lang="ja-JP" altLang="en-US" sz="1400" dirty="0"/>
              <a:t>上記それぞれの場合で，アクセスが全て終わった後のキャッシュの状態（タグの中身）を示せ</a:t>
            </a:r>
            <a:endParaRPr lang="en-US" altLang="ja-JP" sz="1400" dirty="0"/>
          </a:p>
          <a:p>
            <a:pPr lvl="1"/>
            <a:r>
              <a:rPr lang="ja-JP" altLang="en-US" sz="1400" dirty="0"/>
              <a:t>４エントリのタグにそれぞれ何が残っているかを，</a:t>
            </a:r>
            <a:br>
              <a:rPr lang="en-US" altLang="ja-JP" sz="1400" dirty="0"/>
            </a:br>
            <a:r>
              <a:rPr lang="ja-JP" altLang="en-US" sz="1400" dirty="0"/>
              <a:t>連想度</a:t>
            </a:r>
            <a:r>
              <a:rPr lang="en-US" altLang="ja-JP" sz="1400" dirty="0"/>
              <a:t>3</a:t>
            </a:r>
            <a:r>
              <a:rPr lang="ja-JP" altLang="en-US" sz="1400" dirty="0"/>
              <a:t>パターン</a:t>
            </a:r>
            <a:r>
              <a:rPr lang="en-US" altLang="ja-JP" sz="1400" dirty="0"/>
              <a:t>×</a:t>
            </a:r>
            <a:r>
              <a:rPr lang="ja-JP" altLang="en-US" sz="1400" dirty="0"/>
              <a:t>アクセス系列</a:t>
            </a:r>
            <a:r>
              <a:rPr lang="en-US" altLang="ja-JP" sz="1400" dirty="0"/>
              <a:t>3</a:t>
            </a:r>
            <a:r>
              <a:rPr lang="ja-JP" altLang="en-US" sz="1400" dirty="0"/>
              <a:t>パタン</a:t>
            </a:r>
            <a:r>
              <a:rPr lang="en-US" altLang="ja-JP" sz="1400" dirty="0"/>
              <a:t>=</a:t>
            </a:r>
            <a:r>
              <a:rPr lang="ja-JP" altLang="en-US" sz="1400" dirty="0"/>
              <a:t> </a:t>
            </a:r>
            <a:r>
              <a:rPr lang="en-US" altLang="ja-JP" sz="1400" dirty="0"/>
              <a:t>9 </a:t>
            </a:r>
            <a:r>
              <a:rPr lang="ja-JP" altLang="en-US" sz="1400" dirty="0"/>
              <a:t>パターン分答える</a:t>
            </a:r>
            <a:endParaRPr lang="en-US" altLang="ja-JP" sz="1400" dirty="0"/>
          </a:p>
          <a:p>
            <a:r>
              <a:rPr lang="en-US" altLang="ja-JP" sz="1400" dirty="0"/>
              <a:t>(2) </a:t>
            </a:r>
            <a:r>
              <a:rPr lang="ja-JP" altLang="en-US" sz="1400" dirty="0"/>
              <a:t>上記それぞれの場合のヒット率を計算せよ</a:t>
            </a:r>
            <a:endParaRPr lang="en-US" altLang="ja-JP" sz="1400" dirty="0"/>
          </a:p>
          <a:p>
            <a:r>
              <a:rPr lang="en-US" altLang="ja-JP" sz="1400" dirty="0"/>
              <a:t>(3) </a:t>
            </a:r>
            <a:r>
              <a:rPr lang="ja-JP" altLang="en-US" sz="1400" dirty="0"/>
              <a:t>各アクセスにおけるヒット時に，それが空間的局所性と時間的局所性のいずれによるのかを分類して答えよ</a:t>
            </a:r>
            <a:br>
              <a:rPr lang="en-US" altLang="ja-JP" sz="1400" dirty="0"/>
            </a:br>
            <a:endParaRPr lang="en-US" altLang="ja-JP" sz="1400" dirty="0"/>
          </a:p>
          <a:p>
            <a:r>
              <a:rPr lang="ja-JP" altLang="en-US" sz="1400" dirty="0"/>
              <a:t>多少多いかもですが，</a:t>
            </a:r>
            <a:endParaRPr lang="en-US" altLang="ja-JP" sz="1400" dirty="0"/>
          </a:p>
          <a:p>
            <a:pPr lvl="1"/>
            <a:r>
              <a:rPr lang="ja-JP" altLang="en-US" sz="1400" dirty="0"/>
              <a:t>途中までしか出来なくても良いです</a:t>
            </a:r>
            <a:endParaRPr lang="en-US" altLang="ja-JP" sz="1400" dirty="0"/>
          </a:p>
          <a:p>
            <a:pPr lvl="1"/>
            <a:r>
              <a:rPr lang="ja-JP" altLang="en-US" sz="1400" dirty="0"/>
              <a:t>試験までには１回解いておくと良いです</a:t>
            </a:r>
            <a:endParaRPr lang="en-US" altLang="ja-JP" sz="1400" dirty="0"/>
          </a:p>
          <a:p>
            <a:pPr lvl="1"/>
            <a:r>
              <a:rPr lang="ja-JP" altLang="en-US" sz="1400" dirty="0"/>
              <a:t>実は </a:t>
            </a:r>
            <a:r>
              <a:rPr lang="en-US" altLang="ja-JP" sz="1400" dirty="0"/>
              <a:t>(1) </a:t>
            </a:r>
            <a:r>
              <a:rPr lang="ja-JP" altLang="en-US" sz="1400" dirty="0"/>
              <a:t>がちゃんとできれば </a:t>
            </a:r>
            <a:r>
              <a:rPr lang="en-US" altLang="ja-JP" sz="1400" dirty="0"/>
              <a:t>(2) </a:t>
            </a:r>
            <a:r>
              <a:rPr lang="ja-JP" altLang="en-US" sz="1400" dirty="0"/>
              <a:t>と </a:t>
            </a:r>
            <a:r>
              <a:rPr lang="en-US" altLang="ja-JP" sz="1400" dirty="0"/>
              <a:t>(3) </a:t>
            </a:r>
            <a:r>
              <a:rPr lang="ja-JP" altLang="en-US" sz="1400" dirty="0"/>
              <a:t>はおまけみたいなものです</a:t>
            </a:r>
            <a:endParaRPr lang="en-US" altLang="ja-JP" sz="14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62</a:t>
            </a:fld>
            <a:endParaRPr kumimoji="1" lang="ja-JP" altLang="en-US" dirty="0"/>
          </a:p>
        </p:txBody>
      </p:sp>
    </p:spTree>
    <p:extLst>
      <p:ext uri="{BB962C8B-B14F-4D97-AF65-F5344CB8AC3E}">
        <p14:creationId xmlns:p14="http://schemas.microsoft.com/office/powerpoint/2010/main" val="4205918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提出方法</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a:xfrm>
            <a:off x="611956" y="1268976"/>
            <a:ext cx="7920088" cy="5220058"/>
          </a:xfrm>
        </p:spPr>
        <p:txBody>
          <a:bodyPr/>
          <a:lstStyle/>
          <a:p>
            <a:r>
              <a:rPr kumimoji="1" lang="ja-JP" altLang="en-US" sz="1600" dirty="0"/>
              <a:t>以下を提出：</a:t>
            </a:r>
            <a:endParaRPr kumimoji="1" lang="en-US" altLang="ja-JP" sz="1600" dirty="0"/>
          </a:p>
          <a:p>
            <a:pPr lvl="1">
              <a:buFont typeface="+mj-lt"/>
              <a:buAutoNum type="arabicPeriod"/>
            </a:pPr>
            <a:r>
              <a:rPr kumimoji="1" lang="ja-JP" altLang="en-US" sz="1600" dirty="0"/>
              <a:t>課題１０：　</a:t>
            </a:r>
            <a:endParaRPr kumimoji="1" lang="en-US" altLang="ja-JP" sz="1600" dirty="0"/>
          </a:p>
          <a:p>
            <a:pPr lvl="2"/>
            <a:r>
              <a:rPr kumimoji="1" lang="ja-JP" altLang="en-US" sz="1600" dirty="0"/>
              <a:t>提出は </a:t>
            </a:r>
            <a:r>
              <a:rPr kumimoji="1" lang="en-US" altLang="ja-JP" sz="1600" dirty="0"/>
              <a:t>Moodle </a:t>
            </a:r>
            <a:r>
              <a:rPr kumimoji="1" lang="ja-JP" altLang="en-US" sz="1600" dirty="0"/>
              <a:t>の「課題１０」のところからお願いします</a:t>
            </a:r>
            <a:endParaRPr kumimoji="1" lang="en-US" altLang="ja-JP" sz="1600" dirty="0"/>
          </a:p>
          <a:p>
            <a:pPr lvl="2"/>
            <a:r>
              <a:rPr kumimoji="1" lang="ja-JP" altLang="en-US" sz="1600" dirty="0"/>
              <a:t>紙に書いた場合は写真を撮ってアップロードしてください</a:t>
            </a:r>
            <a:endParaRPr kumimoji="1" lang="en-US" altLang="ja-JP" sz="1600" dirty="0"/>
          </a:p>
          <a:p>
            <a:pPr lvl="1">
              <a:buFont typeface="+mj-lt"/>
              <a:buAutoNum type="arabicPeriod"/>
            </a:pPr>
            <a:r>
              <a:rPr kumimoji="1" lang="ja-JP" altLang="en-US" sz="1600" dirty="0"/>
              <a:t>感想や質問：　</a:t>
            </a:r>
            <a:endParaRPr kumimoji="1" lang="en-US" altLang="ja-JP" sz="1600" dirty="0"/>
          </a:p>
          <a:p>
            <a:pPr lvl="2"/>
            <a:r>
              <a:rPr kumimoji="1" lang="ja-JP" altLang="en-US" sz="1600" dirty="0"/>
              <a:t>「感想や質問」のところに投稿してください</a:t>
            </a:r>
            <a:endParaRPr kumimoji="1" lang="en-US" altLang="ja-JP" sz="1600" dirty="0"/>
          </a:p>
          <a:p>
            <a:pPr lvl="2"/>
            <a:r>
              <a:rPr kumimoji="1" lang="ja-JP" altLang="en-US" sz="1600" dirty="0"/>
              <a:t>わからない場所がある場合，具体的に書いてもらえると良いです</a:t>
            </a:r>
            <a:endParaRPr kumimoji="1" lang="en-US" altLang="ja-JP" sz="1600" dirty="0"/>
          </a:p>
          <a:p>
            <a:r>
              <a:rPr kumimoji="1" lang="ja-JP" altLang="en-US" sz="1600" dirty="0"/>
              <a:t>提出締め切り</a:t>
            </a:r>
            <a:endParaRPr kumimoji="1" lang="en-US" altLang="ja-JP" sz="1600" dirty="0"/>
          </a:p>
          <a:p>
            <a:pPr lvl="1"/>
            <a:r>
              <a:rPr lang="en-US" altLang="ja-JP" sz="1600" dirty="0"/>
              <a:t>Moodle </a:t>
            </a:r>
            <a:r>
              <a:rPr lang="ja-JP" altLang="en-US" sz="1600" dirty="0"/>
              <a:t>に設定した締め切りまで</a:t>
            </a:r>
            <a:endParaRPr kumimoji="1" lang="en-US" altLang="ja-JP" sz="1600" dirty="0"/>
          </a:p>
          <a:p>
            <a:r>
              <a:rPr kumimoji="1" lang="ja-JP" altLang="en-US" sz="1600" dirty="0"/>
              <a:t>注意：</a:t>
            </a:r>
            <a:endParaRPr kumimoji="1" lang="en-US" altLang="ja-JP" sz="1600" dirty="0"/>
          </a:p>
          <a:p>
            <a:pPr lvl="1"/>
            <a:r>
              <a:rPr kumimoji="1" lang="ja-JP" altLang="en-US" sz="1600" dirty="0"/>
              <a:t>課題の出来は，ある程度努力したあとがあれば良しです</a:t>
            </a:r>
            <a:endParaRPr kumimoji="1" lang="en-US" altLang="ja-JP" sz="1600" dirty="0"/>
          </a:p>
          <a:p>
            <a:pPr lvl="1"/>
            <a:r>
              <a:rPr kumimoji="1" lang="ja-JP" altLang="en-US" sz="1600" dirty="0"/>
              <a:t>必ずしも正解していなくても良いです</a:t>
            </a:r>
            <a:endParaRPr kumimoji="1" lang="en-US" altLang="ja-JP" sz="1600" dirty="0"/>
          </a:p>
        </p:txBody>
      </p:sp>
    </p:spTree>
    <p:extLst>
      <p:ext uri="{BB962C8B-B14F-4D97-AF65-F5344CB8AC3E}">
        <p14:creationId xmlns:p14="http://schemas.microsoft.com/office/powerpoint/2010/main" val="2261782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09E12B7-1370-3346-B4E8-7093BA1662C1}"/>
              </a:ext>
            </a:extLst>
          </p:cNvPr>
          <p:cNvSpPr>
            <a:spLocks noGrp="1"/>
          </p:cNvSpPr>
          <p:nvPr>
            <p:ph type="title"/>
          </p:nvPr>
        </p:nvSpPr>
        <p:spPr/>
        <p:txBody>
          <a:bodyPr/>
          <a:lstStyle/>
          <a:p>
            <a:r>
              <a:rPr kumimoji="1" lang="ja-JP" altLang="en-US" dirty="0"/>
              <a:t>質問とか感想</a:t>
            </a:r>
            <a:endParaRPr lang="en-US" dirty="0"/>
          </a:p>
        </p:txBody>
      </p:sp>
    </p:spTree>
    <p:extLst>
      <p:ext uri="{BB962C8B-B14F-4D97-AF65-F5344CB8AC3E}">
        <p14:creationId xmlns:p14="http://schemas.microsoft.com/office/powerpoint/2010/main" val="11543452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キャッシュで一気に性能が向上して感動しました。ちゃんと数式で計算したことでとても納得できました。</a:t>
            </a:r>
            <a:endParaRPr lang="en-US" dirty="0"/>
          </a:p>
        </p:txBody>
      </p:sp>
    </p:spTree>
    <p:extLst>
      <p:ext uri="{BB962C8B-B14F-4D97-AF65-F5344CB8AC3E}">
        <p14:creationId xmlns:p14="http://schemas.microsoft.com/office/powerpoint/2010/main" val="1173082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ヒット時やミス時の場合の計算方法が良くわかりませんでした。</a:t>
            </a:r>
            <a:endParaRPr lang="en-US" dirty="0"/>
          </a:p>
        </p:txBody>
      </p:sp>
    </p:spTree>
    <p:extLst>
      <p:ext uri="{BB962C8B-B14F-4D97-AF65-F5344CB8AC3E}">
        <p14:creationId xmlns:p14="http://schemas.microsoft.com/office/powerpoint/2010/main" val="49857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磁気コアメモリは隣の磁石に影響を受けないですか？</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あと、コンデンサの中って真空なんでしょうか？</a:t>
            </a:r>
            <a:endParaRPr lang="en-US" dirty="0"/>
          </a:p>
        </p:txBody>
      </p:sp>
    </p:spTree>
    <p:extLst>
      <p:ext uri="{BB962C8B-B14F-4D97-AF65-F5344CB8AC3E}">
        <p14:creationId xmlns:p14="http://schemas.microsoft.com/office/powerpoint/2010/main" val="31866532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試験は課題に出た問題が中心に出題されるのでしょうか。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テスト勉強、なにすればいいですか？</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試験が不安です。具体的にどんな問題が出題されるか、どのように勉強しておいたら良いか等アドバイスがあれば教えていただきたいです。</a:t>
            </a:r>
            <a:endParaRPr lang="en-US" altLang="ja-JP" dirty="0">
              <a:solidFill>
                <a:srgbClr val="000000"/>
              </a:solidFill>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とりあえずは，練習問題をやっておいてください</a:t>
            </a:r>
            <a:endParaRPr lang="en-US" dirty="0"/>
          </a:p>
        </p:txBody>
      </p:sp>
    </p:spTree>
    <p:extLst>
      <p:ext uri="{BB962C8B-B14F-4D97-AF65-F5344CB8AC3E}">
        <p14:creationId xmlns:p14="http://schemas.microsoft.com/office/powerpoint/2010/main" val="23399923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スライドの実行結果のデータで、アクセス範囲がすごく大きくなってもあまりアクセス時間が変わらないのはなぜでですか。</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また、</a:t>
            </a:r>
            <a:r>
              <a:rPr lang="en-US" altLang="ja-JP" b="0" i="0" dirty="0">
                <a:solidFill>
                  <a:srgbClr val="000000"/>
                </a:solidFill>
                <a:effectLst/>
                <a:latin typeface="Meiryo" panose="020B0604030504040204" pitchFamily="50" charset="-128"/>
                <a:ea typeface="Meiryo" panose="020B0604030504040204" pitchFamily="50" charset="-128"/>
              </a:rPr>
              <a:t>L1</a:t>
            </a:r>
            <a:r>
              <a:rPr lang="ja-JP" altLang="en-US" b="0" i="0" dirty="0">
                <a:solidFill>
                  <a:srgbClr val="000000"/>
                </a:solidFill>
                <a:effectLst/>
                <a:latin typeface="Meiryo" panose="020B0604030504040204" pitchFamily="50" charset="-128"/>
                <a:ea typeface="Meiryo" panose="020B0604030504040204" pitchFamily="50" charset="-128"/>
              </a:rPr>
              <a:t>の容量を超えて、</a:t>
            </a:r>
            <a:r>
              <a:rPr lang="en-US" altLang="ja-JP" b="0" i="0" dirty="0">
                <a:solidFill>
                  <a:srgbClr val="000000"/>
                </a:solidFill>
                <a:effectLst/>
                <a:latin typeface="Meiryo" panose="020B0604030504040204" pitchFamily="50" charset="-128"/>
                <a:ea typeface="Meiryo" panose="020B0604030504040204" pitchFamily="50" charset="-128"/>
              </a:rPr>
              <a:t>L2</a:t>
            </a:r>
            <a:r>
              <a:rPr lang="ja-JP" altLang="en-US" b="0" i="0" dirty="0">
                <a:solidFill>
                  <a:srgbClr val="000000"/>
                </a:solidFill>
                <a:effectLst/>
                <a:latin typeface="Meiryo" panose="020B0604030504040204" pitchFamily="50" charset="-128"/>
                <a:ea typeface="Meiryo" panose="020B0604030504040204" pitchFamily="50" charset="-128"/>
              </a:rPr>
              <a:t>で処理するまでの間はどのようにアクセスしているのですか。</a:t>
            </a:r>
            <a:endParaRPr lang="en-US" dirty="0"/>
          </a:p>
        </p:txBody>
      </p:sp>
    </p:spTree>
    <p:extLst>
      <p:ext uri="{BB962C8B-B14F-4D97-AF65-F5344CB8AC3E}">
        <p14:creationId xmlns:p14="http://schemas.microsoft.com/office/powerpoint/2010/main" val="2370959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９</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600" dirty="0"/>
              <a:t>(2) </a:t>
            </a:r>
            <a:r>
              <a:rPr lang="ja-JP" altLang="en-US" sz="1600" dirty="0"/>
              <a:t>以下の場合の </a:t>
            </a:r>
            <a:r>
              <a:rPr lang="en-US" altLang="ja-JP" sz="1600" dirty="0"/>
              <a:t>IPC </a:t>
            </a:r>
            <a:r>
              <a:rPr lang="ja-JP" altLang="en-US" sz="1600" dirty="0"/>
              <a:t>を求めよ</a:t>
            </a:r>
            <a:endParaRPr lang="en-US" altLang="ja-JP" sz="1600" dirty="0"/>
          </a:p>
          <a:p>
            <a:pPr lvl="1">
              <a:buFont typeface="+mj-lt"/>
              <a:buAutoNum type="arabicPeriod"/>
            </a:pPr>
            <a:r>
              <a:rPr lang="en-US" altLang="ja-JP" sz="1600" dirty="0"/>
              <a:t>L1 </a:t>
            </a:r>
            <a:r>
              <a:rPr lang="ja-JP" altLang="en-US" sz="1600" dirty="0"/>
              <a:t>キャッシュの容量を倍にしたもの</a:t>
            </a:r>
            <a:endParaRPr lang="en-US" altLang="ja-JP" sz="1600" dirty="0"/>
          </a:p>
          <a:p>
            <a:pPr lvl="2"/>
            <a:r>
              <a:rPr lang="en-US" altLang="ja-JP" sz="1600" dirty="0"/>
              <a:t>L1 </a:t>
            </a:r>
            <a:r>
              <a:rPr lang="ja-JP" altLang="en-US" sz="1600" dirty="0"/>
              <a:t>キャッシュに良く当たるようになったため，ミス率が </a:t>
            </a:r>
            <a:r>
              <a:rPr lang="en-US" altLang="ja-JP" sz="1600" dirty="0"/>
              <a:t>0.01 </a:t>
            </a:r>
            <a:r>
              <a:rPr lang="ja-JP" altLang="en-US" sz="1600" dirty="0"/>
              <a:t>に</a:t>
            </a:r>
            <a:endParaRPr lang="en-US" altLang="ja-JP" sz="1600" dirty="0"/>
          </a:p>
          <a:p>
            <a:pPr lvl="1">
              <a:buFont typeface="+mj-lt"/>
              <a:buAutoNum type="arabicPeriod"/>
            </a:pPr>
            <a:r>
              <a:rPr lang="en-US" altLang="ja-JP" sz="1600" dirty="0"/>
              <a:t>L2 </a:t>
            </a:r>
            <a:r>
              <a:rPr lang="ja-JP" altLang="en-US" sz="1600" dirty="0"/>
              <a:t>キャッシュを追加したもの</a:t>
            </a:r>
            <a:endParaRPr lang="en-US" altLang="ja-JP" sz="1600" dirty="0"/>
          </a:p>
          <a:p>
            <a:pPr lvl="2"/>
            <a:r>
              <a:rPr lang="en-US" altLang="ja-JP" sz="1600" dirty="0"/>
              <a:t>L2 </a:t>
            </a:r>
            <a:r>
              <a:rPr lang="ja-JP" altLang="en-US" sz="1600" dirty="0"/>
              <a:t>へのアクセス１回あたりのミス率は </a:t>
            </a:r>
            <a:r>
              <a:rPr lang="en-US" altLang="ja-JP" sz="1600" dirty="0"/>
              <a:t>0.1</a:t>
            </a:r>
          </a:p>
          <a:p>
            <a:pPr lvl="3"/>
            <a:r>
              <a:rPr lang="en-US" altLang="ja-JP" sz="1600" dirty="0"/>
              <a:t>L2 </a:t>
            </a:r>
            <a:r>
              <a:rPr lang="ja-JP" altLang="en-US" sz="1600" dirty="0"/>
              <a:t>は </a:t>
            </a:r>
            <a:r>
              <a:rPr lang="en-US" altLang="ja-JP" sz="1600" dirty="0"/>
              <a:t>L1 </a:t>
            </a:r>
            <a:r>
              <a:rPr lang="ja-JP" altLang="en-US" sz="1600" dirty="0"/>
              <a:t>にミスしたときのみアクセスするものとする</a:t>
            </a:r>
            <a:endParaRPr lang="en-US" altLang="ja-JP" sz="1600" dirty="0"/>
          </a:p>
          <a:p>
            <a:pPr lvl="2"/>
            <a:r>
              <a:rPr lang="en-US" altLang="ja-JP" sz="1600" dirty="0"/>
              <a:t>L2 </a:t>
            </a:r>
            <a:r>
              <a:rPr lang="ja-JP" altLang="en-US" sz="1600" dirty="0"/>
              <a:t>ヒット時は </a:t>
            </a:r>
            <a:r>
              <a:rPr lang="en-US" altLang="ja-JP" sz="1600" dirty="0"/>
              <a:t>L1 </a:t>
            </a:r>
            <a:r>
              <a:rPr lang="ja-JP" altLang="en-US" sz="1600" dirty="0"/>
              <a:t>ヒット時からの実行時間の追加が </a:t>
            </a:r>
            <a:r>
              <a:rPr lang="en-US" altLang="ja-JP" sz="1600" dirty="0"/>
              <a:t>15 </a:t>
            </a:r>
            <a:r>
              <a:rPr lang="ja-JP" altLang="en-US" sz="1600" dirty="0"/>
              <a:t>サイクル</a:t>
            </a:r>
            <a:endParaRPr lang="en-US" altLang="ja-JP" sz="1600" dirty="0"/>
          </a:p>
          <a:p>
            <a:pPr lvl="2"/>
            <a:r>
              <a:rPr lang="en-US" altLang="ja-JP" sz="1600" dirty="0"/>
              <a:t>L2 </a:t>
            </a:r>
            <a:r>
              <a:rPr lang="ja-JP" altLang="en-US" sz="1600" dirty="0"/>
              <a:t>ミス時は </a:t>
            </a:r>
            <a:r>
              <a:rPr lang="en-US" altLang="ja-JP" sz="1600" dirty="0"/>
              <a:t>L1 </a:t>
            </a:r>
            <a:r>
              <a:rPr lang="ja-JP" altLang="en-US" sz="1600" dirty="0"/>
              <a:t>ヒット時からの実行時間の追加が </a:t>
            </a:r>
            <a:r>
              <a:rPr lang="en-US" altLang="ja-JP" sz="1600" dirty="0"/>
              <a:t>150 </a:t>
            </a:r>
            <a:r>
              <a:rPr lang="ja-JP" altLang="en-US" sz="1600" dirty="0"/>
              <a:t>サイクル</a:t>
            </a:r>
            <a:endParaRPr lang="en-US" altLang="ja-JP" sz="1600" dirty="0"/>
          </a:p>
          <a:p>
            <a:r>
              <a:rPr lang="en-US" altLang="ja-JP" sz="1600" dirty="0"/>
              <a:t> (3) </a:t>
            </a:r>
            <a:r>
              <a:rPr lang="ja-JP" altLang="en-US" sz="1600" dirty="0"/>
              <a:t>これまでに出てきた３つのモデルの性能を求め比較せよ</a:t>
            </a:r>
            <a:endParaRPr lang="en-US" altLang="ja-JP" sz="1600" dirty="0"/>
          </a:p>
          <a:p>
            <a:pPr lvl="1"/>
            <a:r>
              <a:rPr lang="ja-JP" altLang="en-US" sz="1600" dirty="0"/>
              <a:t>ただし </a:t>
            </a:r>
            <a:r>
              <a:rPr lang="en-US" altLang="ja-JP" sz="1600" dirty="0"/>
              <a:t>L1 </a:t>
            </a:r>
            <a:r>
              <a:rPr lang="ja-JP" altLang="en-US" sz="1600" dirty="0"/>
              <a:t>キャッシュ容量を倍にした場合，キャッシュのアクセスに時間がかかるため，周波数が </a:t>
            </a:r>
            <a:r>
              <a:rPr lang="en-US" altLang="ja-JP" sz="1600" dirty="0"/>
              <a:t>0.8 </a:t>
            </a:r>
            <a:r>
              <a:rPr lang="ja-JP" altLang="en-US" sz="1600" dirty="0"/>
              <a:t>倍になるものとする</a:t>
            </a:r>
            <a:endParaRPr lang="en-US" altLang="ja-JP" sz="16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7</a:t>
            </a:fld>
            <a:endParaRPr kumimoji="1" lang="ja-JP" altLang="en-US" dirty="0"/>
          </a:p>
        </p:txBody>
      </p:sp>
    </p:spTree>
    <p:extLst>
      <p:ext uri="{BB962C8B-B14F-4D97-AF65-F5344CB8AC3E}">
        <p14:creationId xmlns:p14="http://schemas.microsoft.com/office/powerpoint/2010/main" val="19190536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ブラウザのキャッシュについてのところで、</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回目からは表示が速い原理が分かったのが面白かったです。</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メモリのキャッシュも同じ原理であることがかりました。メモリのキャッシュは何をとっておくのかと思たら、値だったので、コンピュータはやはり計算機なのだということを改めて実感しました。</a:t>
            </a:r>
            <a:endParaRPr lang="en-US" dirty="0"/>
          </a:p>
        </p:txBody>
      </p:sp>
    </p:spTree>
    <p:extLst>
      <p:ext uri="{BB962C8B-B14F-4D97-AF65-F5344CB8AC3E}">
        <p14:creationId xmlns:p14="http://schemas.microsoft.com/office/powerpoint/2010/main" val="23957903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メモリが田の字構造でアドレスが振り分けられているいることを知って、街みたいだと思った。</a:t>
            </a:r>
            <a:endParaRPr lang="en-US" dirty="0"/>
          </a:p>
        </p:txBody>
      </p:sp>
    </p:spTree>
    <p:extLst>
      <p:ext uri="{BB962C8B-B14F-4D97-AF65-F5344CB8AC3E}">
        <p14:creationId xmlns:p14="http://schemas.microsoft.com/office/powerpoint/2010/main" val="41514442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課題</a:t>
            </a:r>
            <a:r>
              <a:rPr lang="en-US" altLang="ja-JP" b="0" i="0" dirty="0">
                <a:solidFill>
                  <a:srgbClr val="000000"/>
                </a:solidFill>
                <a:effectLst/>
                <a:latin typeface="Meiryo" panose="020B0604030504040204" pitchFamily="50" charset="-128"/>
                <a:ea typeface="Meiryo" panose="020B0604030504040204" pitchFamily="50" charset="-128"/>
              </a:rPr>
              <a:t>9</a:t>
            </a:r>
            <a:r>
              <a:rPr lang="ja-JP" altLang="en-US" b="0" i="0" dirty="0">
                <a:solidFill>
                  <a:srgbClr val="000000"/>
                </a:solidFill>
                <a:effectLst/>
                <a:latin typeface="Meiryo" panose="020B0604030504040204" pitchFamily="50" charset="-128"/>
                <a:ea typeface="Meiryo" panose="020B0604030504040204" pitchFamily="50" charset="-128"/>
              </a:rPr>
              <a:t>としてこの構造について解いてみることでさらに理解が深まりました。確率みたいな感じで</a:t>
            </a:r>
            <a:r>
              <a:rPr lang="en-US" altLang="ja-JP" b="0" i="0" dirty="0">
                <a:solidFill>
                  <a:srgbClr val="000000"/>
                </a:solidFill>
                <a:effectLst/>
                <a:latin typeface="Meiryo" panose="020B0604030504040204" pitchFamily="50" charset="-128"/>
                <a:ea typeface="Meiryo" panose="020B0604030504040204" pitchFamily="50" charset="-128"/>
              </a:rPr>
              <a:t>0.1</a:t>
            </a:r>
            <a:r>
              <a:rPr lang="ja-JP" altLang="en-US" b="0" i="0" dirty="0">
                <a:solidFill>
                  <a:srgbClr val="000000"/>
                </a:solidFill>
                <a:effectLst/>
                <a:latin typeface="Meiryo" panose="020B0604030504040204" pitchFamily="50" charset="-128"/>
                <a:ea typeface="Meiryo" panose="020B0604030504040204" pitchFamily="50" charset="-128"/>
              </a:rPr>
              <a:t>や</a:t>
            </a:r>
            <a:r>
              <a:rPr lang="en-US" altLang="ja-JP" b="0" i="0" dirty="0">
                <a:solidFill>
                  <a:srgbClr val="000000"/>
                </a:solidFill>
                <a:effectLst/>
                <a:latin typeface="Meiryo" panose="020B0604030504040204" pitchFamily="50" charset="-128"/>
                <a:ea typeface="Meiryo" panose="020B0604030504040204" pitchFamily="50" charset="-128"/>
              </a:rPr>
              <a:t>1-0.1</a:t>
            </a:r>
            <a:r>
              <a:rPr lang="ja-JP" altLang="en-US" b="0" i="0" dirty="0">
                <a:solidFill>
                  <a:srgbClr val="000000"/>
                </a:solidFill>
                <a:effectLst/>
                <a:latin typeface="Meiryo" panose="020B0604030504040204" pitchFamily="50" charset="-128"/>
                <a:ea typeface="Meiryo" panose="020B0604030504040204" pitchFamily="50" charset="-128"/>
              </a:rPr>
              <a:t>などを考えていけばいいとわかりました。</a:t>
            </a:r>
            <a:endParaRPr lang="en-US" dirty="0"/>
          </a:p>
        </p:txBody>
      </p:sp>
    </p:spTree>
    <p:extLst>
      <p:ext uri="{BB962C8B-B14F-4D97-AF65-F5344CB8AC3E}">
        <p14:creationId xmlns:p14="http://schemas.microsoft.com/office/powerpoint/2010/main" val="6465235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性能の求めるための周波数はこちらで適当に仮定してしまってよいものなのでしょうか？　性能を求める目的が比較をすることだから、ここでは問題ないということですか</a:t>
            </a:r>
            <a:endParaRPr lang="en-US" dirty="0"/>
          </a:p>
        </p:txBody>
      </p:sp>
    </p:spTree>
    <p:extLst>
      <p:ext uri="{BB962C8B-B14F-4D97-AF65-F5344CB8AC3E}">
        <p14:creationId xmlns:p14="http://schemas.microsoft.com/office/powerpoint/2010/main" val="780613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メモリの、列の取り出しの話が難しかったです。上</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桁が行、下</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桁が列なのは分かりましたが、その後が分かりませんでした。</a:t>
            </a:r>
            <a:endParaRPr lang="en-US" dirty="0"/>
          </a:p>
        </p:txBody>
      </p:sp>
    </p:spTree>
    <p:extLst>
      <p:ext uri="{BB962C8B-B14F-4D97-AF65-F5344CB8AC3E}">
        <p14:creationId xmlns:p14="http://schemas.microsoft.com/office/powerpoint/2010/main" val="11618727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DRAM</a:t>
            </a:r>
            <a:r>
              <a:rPr lang="ja-JP" altLang="en-US" b="0" i="0" dirty="0">
                <a:solidFill>
                  <a:srgbClr val="000000"/>
                </a:solidFill>
                <a:effectLst/>
                <a:latin typeface="Meiryo" panose="020B0604030504040204" pitchFamily="50" charset="-128"/>
                <a:ea typeface="Meiryo" panose="020B0604030504040204" pitchFamily="50" charset="-128"/>
              </a:rPr>
              <a:t>セルのコンデンサの作り方」で急にボーリング</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土掘る方</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みたいな図と写真が出てきて面白かったです。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あの形をトレンチ（塹壕の意味）といったりもします</a:t>
            </a:r>
            <a:endParaRPr lang="en-US" dirty="0"/>
          </a:p>
        </p:txBody>
      </p:sp>
    </p:spTree>
    <p:extLst>
      <p:ext uri="{BB962C8B-B14F-4D97-AF65-F5344CB8AC3E}">
        <p14:creationId xmlns:p14="http://schemas.microsoft.com/office/powerpoint/2010/main" val="41288215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メモリのアクセス時間と容量の関係について、もう少し詳しく説明していただきたいです。具体的には、メモリ容量の増加がどのようにアクセス時間に影響を与えるのか、具体的な数値例や実際のシステムでのシナリオを用いて説明していただけると幸いです。</a:t>
            </a:r>
            <a:endParaRPr lang="en-US" dirty="0"/>
          </a:p>
        </p:txBody>
      </p:sp>
    </p:spTree>
    <p:extLst>
      <p:ext uri="{BB962C8B-B14F-4D97-AF65-F5344CB8AC3E}">
        <p14:creationId xmlns:p14="http://schemas.microsoft.com/office/powerpoint/2010/main" val="1918491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キャッシュへの性能への影響</a:t>
            </a:r>
          </a:p>
        </p:txBody>
      </p:sp>
      <p:sp>
        <p:nvSpPr>
          <p:cNvPr id="3" name="テキスト プレースホルダー 2"/>
          <p:cNvSpPr>
            <a:spLocks noGrp="1"/>
          </p:cNvSpPr>
          <p:nvPr>
            <p:ph type="body" sz="quarter" idx="10"/>
          </p:nvPr>
        </p:nvSpPr>
        <p:spPr>
          <a:xfrm>
            <a:off x="161951" y="1088974"/>
            <a:ext cx="8712046" cy="5490061"/>
          </a:xfrm>
        </p:spPr>
        <p:txBody>
          <a:bodyPr/>
          <a:lstStyle/>
          <a:p>
            <a:r>
              <a:rPr lang="ja-JP" altLang="en-US" dirty="0"/>
              <a:t>下記のような二重ループを考える</a:t>
            </a:r>
            <a:endParaRPr lang="en-US" altLang="ja-JP" dirty="0"/>
          </a:p>
          <a:p>
            <a:pPr lvl="1"/>
            <a:r>
              <a:rPr lang="en-US" altLang="ja-JP" dirty="0">
                <a:latin typeface="Consolas" panose="020B0609020204030204" pitchFamily="49" charset="0"/>
              </a:rPr>
              <a:t>SIZE </a:t>
            </a:r>
            <a:r>
              <a:rPr lang="ja-JP" altLang="en-US" dirty="0">
                <a:latin typeface="Consolas" panose="020B0609020204030204" pitchFamily="49" charset="0"/>
              </a:rPr>
              <a:t>がキャッシュの容量に収まっていれば，</a:t>
            </a:r>
            <a:br>
              <a:rPr lang="en-US" altLang="ja-JP" dirty="0">
                <a:latin typeface="Consolas" panose="020B0609020204030204" pitchFamily="49" charset="0"/>
              </a:rPr>
            </a:br>
            <a:r>
              <a:rPr lang="ja-JP" altLang="en-US" dirty="0">
                <a:latin typeface="Consolas" panose="020B0609020204030204" pitchFamily="49" charset="0"/>
              </a:rPr>
              <a:t>内側ループ終了後に </a:t>
            </a:r>
            <a:r>
              <a:rPr lang="en-US" altLang="ja-JP" dirty="0">
                <a:latin typeface="Consolas" panose="020B0609020204030204" pitchFamily="49" charset="0"/>
              </a:rPr>
              <a:t>table </a:t>
            </a:r>
            <a:r>
              <a:rPr lang="ja-JP" altLang="en-US" dirty="0">
                <a:latin typeface="Consolas" panose="020B0609020204030204" pitchFamily="49" charset="0"/>
              </a:rPr>
              <a:t>の全データがキャッシュに乗る</a:t>
            </a:r>
            <a:endParaRPr lang="en-US" altLang="ja-JP" dirty="0">
              <a:latin typeface="Consolas" panose="020B0609020204030204" pitchFamily="49" charset="0"/>
            </a:endParaRPr>
          </a:p>
          <a:p>
            <a:pPr lvl="1"/>
            <a:r>
              <a:rPr lang="ja-JP" altLang="en-US" dirty="0">
                <a:latin typeface="Consolas" panose="020B0609020204030204" pitchFamily="49" charset="0"/>
              </a:rPr>
              <a:t>次の内側の周回では全データがキャッシュに乗っているので速い！</a:t>
            </a:r>
            <a:endParaRPr lang="en-US" altLang="ja-JP" dirty="0">
              <a:latin typeface="Consolas" panose="020B0609020204030204" pitchFamily="49" charset="0"/>
            </a:endParaRPr>
          </a:p>
          <a:p>
            <a:pPr lvl="2"/>
            <a:endParaRPr kumimoji="1" lang="en-US" altLang="ja-JP" dirty="0"/>
          </a:p>
          <a:p>
            <a:pPr marL="360000" lvl="1" indent="0">
              <a:buNone/>
            </a:pPr>
            <a:r>
              <a:rPr lang="en-US" altLang="ja-JP" dirty="0">
                <a:solidFill>
                  <a:schemeClr val="accent4"/>
                </a:solidFill>
                <a:latin typeface="Consolas" panose="020B0609020204030204" pitchFamily="49" charset="0"/>
              </a:rPr>
              <a:t>for</a:t>
            </a:r>
            <a:r>
              <a:rPr lang="en-US" altLang="ja-JP" dirty="0">
                <a:solidFill>
                  <a:schemeClr val="accent1"/>
                </a:solidFill>
                <a:latin typeface="Consolas" panose="020B0609020204030204" pitchFamily="49" charset="0"/>
              </a:rPr>
              <a:t> </a:t>
            </a:r>
            <a:r>
              <a:rPr lang="en-US" altLang="ja-JP" dirty="0">
                <a:latin typeface="Consolas" panose="020B0609020204030204" pitchFamily="49" charset="0"/>
              </a:rPr>
              <a:t>(</a:t>
            </a:r>
            <a:r>
              <a:rPr lang="en-US" altLang="ja-JP" dirty="0">
                <a:solidFill>
                  <a:schemeClr val="accent1"/>
                </a:solidFill>
                <a:latin typeface="Consolas" panose="020B0609020204030204" pitchFamily="49" charset="0"/>
              </a:rPr>
              <a:t>int </a:t>
            </a:r>
            <a:r>
              <a:rPr lang="en-US" altLang="ja-JP" dirty="0" err="1">
                <a:latin typeface="Consolas" panose="020B0609020204030204" pitchFamily="49" charset="0"/>
              </a:rPr>
              <a:t>i</a:t>
            </a:r>
            <a:r>
              <a:rPr lang="en-US" altLang="ja-JP" dirty="0">
                <a:latin typeface="Consolas" panose="020B0609020204030204" pitchFamily="49" charset="0"/>
              </a:rPr>
              <a:t> = 0; </a:t>
            </a:r>
            <a:r>
              <a:rPr lang="en-US" altLang="ja-JP" dirty="0" err="1">
                <a:latin typeface="Consolas" panose="020B0609020204030204" pitchFamily="49" charset="0"/>
              </a:rPr>
              <a:t>i</a:t>
            </a:r>
            <a:r>
              <a:rPr lang="en-US" altLang="ja-JP" dirty="0">
                <a:latin typeface="Consolas" panose="020B0609020204030204" pitchFamily="49" charset="0"/>
              </a:rPr>
              <a:t> &lt; NUM_TEST; </a:t>
            </a:r>
            <a:r>
              <a:rPr lang="en-US" altLang="ja-JP" dirty="0" err="1">
                <a:latin typeface="Consolas" panose="020B0609020204030204" pitchFamily="49" charset="0"/>
              </a:rPr>
              <a:t>i</a:t>
            </a:r>
            <a:r>
              <a:rPr lang="en-US" altLang="ja-JP" dirty="0">
                <a:latin typeface="Consolas" panose="020B0609020204030204" pitchFamily="49" charset="0"/>
              </a:rPr>
              <a:t>++) {</a:t>
            </a:r>
          </a:p>
          <a:p>
            <a:pPr marL="720000" lvl="2" indent="0">
              <a:buNone/>
            </a:pPr>
            <a:r>
              <a:rPr lang="en-US" altLang="ja-JP" dirty="0">
                <a:solidFill>
                  <a:schemeClr val="accent1"/>
                </a:solidFill>
                <a:latin typeface="Consolas" panose="020B0609020204030204" pitchFamily="49" charset="0"/>
              </a:rPr>
              <a:t>uint32_t</a:t>
            </a:r>
            <a:r>
              <a:rPr lang="en-US" altLang="ja-JP" dirty="0">
                <a:latin typeface="Consolas" panose="020B0609020204030204" pitchFamily="49" charset="0"/>
              </a:rPr>
              <a:t> p = 0;</a:t>
            </a:r>
          </a:p>
          <a:p>
            <a:pPr marL="720000" lvl="2" indent="0">
              <a:buNone/>
            </a:pPr>
            <a:r>
              <a:rPr lang="en-US" altLang="ja-JP" dirty="0">
                <a:solidFill>
                  <a:schemeClr val="accent4"/>
                </a:solidFill>
                <a:latin typeface="Consolas" panose="020B0609020204030204" pitchFamily="49" charset="0"/>
              </a:rPr>
              <a:t>for</a:t>
            </a:r>
            <a:r>
              <a:rPr lang="en-US" altLang="ja-JP" dirty="0">
                <a:latin typeface="Consolas" panose="020B0609020204030204" pitchFamily="49" charset="0"/>
              </a:rPr>
              <a:t> (</a:t>
            </a:r>
            <a:r>
              <a:rPr lang="en-US" altLang="ja-JP" dirty="0" err="1">
                <a:solidFill>
                  <a:schemeClr val="accent1"/>
                </a:solidFill>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1080000" lvl="3" indent="0">
              <a:buNone/>
            </a:pPr>
            <a:r>
              <a:rPr lang="en-US" altLang="ja-JP" dirty="0">
                <a:latin typeface="Consolas" panose="020B0609020204030204" pitchFamily="49" charset="0"/>
              </a:rPr>
              <a:t>p += table[j];</a:t>
            </a:r>
          </a:p>
          <a:p>
            <a:pPr marL="720000" lvl="2" indent="0">
              <a:buNone/>
            </a:pPr>
            <a:r>
              <a:rPr lang="en-US" altLang="ja-JP" dirty="0">
                <a:latin typeface="Consolas" panose="020B0609020204030204" pitchFamily="49" charset="0"/>
              </a:rPr>
              <a:t>}</a:t>
            </a:r>
          </a:p>
          <a:p>
            <a:pPr marL="360000" lvl="1" indent="0">
              <a:buNone/>
            </a:pPr>
            <a:r>
              <a:rPr lang="en-US" altLang="ja-JP" dirty="0">
                <a:latin typeface="Consolas" panose="020B0609020204030204" pitchFamily="49" charset="0"/>
              </a:rPr>
              <a:t>}</a:t>
            </a:r>
            <a:endParaRPr kumimoji="1" lang="ja-JP" altLang="en-US" dirty="0"/>
          </a:p>
        </p:txBody>
      </p:sp>
      <p:sp>
        <p:nvSpPr>
          <p:cNvPr id="4" name="下矢印 3">
            <a:extLst>
              <a:ext uri="{FF2B5EF4-FFF2-40B4-BE49-F238E27FC236}">
                <a16:creationId xmlns:a16="http://schemas.microsoft.com/office/drawing/2014/main" id="{C3885A34-BEFA-43AE-93BB-37B0C4120835}"/>
              </a:ext>
            </a:extLst>
          </p:cNvPr>
          <p:cNvSpPr/>
          <p:nvPr/>
        </p:nvSpPr>
        <p:spPr bwMode="auto">
          <a:xfrm>
            <a:off x="7092028" y="4419010"/>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D5540B4C-77B4-475C-9BF9-7631FF87849D}"/>
              </a:ext>
            </a:extLst>
          </p:cNvPr>
          <p:cNvSpPr/>
          <p:nvPr/>
        </p:nvSpPr>
        <p:spPr bwMode="auto">
          <a:xfrm>
            <a:off x="6192018" y="4869016"/>
            <a:ext cx="2160024" cy="81000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メモリ</a:t>
            </a:r>
          </a:p>
        </p:txBody>
      </p:sp>
      <p:sp>
        <p:nvSpPr>
          <p:cNvPr id="6" name="角丸四角形 5">
            <a:extLst>
              <a:ext uri="{FF2B5EF4-FFF2-40B4-BE49-F238E27FC236}">
                <a16:creationId xmlns:a16="http://schemas.microsoft.com/office/drawing/2014/main" id="{502C3F67-A5C6-48B4-AE1F-60AC55C07355}"/>
              </a:ext>
            </a:extLst>
          </p:cNvPr>
          <p:cNvSpPr/>
          <p:nvPr/>
        </p:nvSpPr>
        <p:spPr bwMode="auto">
          <a:xfrm>
            <a:off x="6552022" y="3789004"/>
            <a:ext cx="1440016"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キャッシュ</a:t>
            </a:r>
            <a:br>
              <a:rPr kumimoji="1" lang="en-US" altLang="ja-JP" sz="1600" b="1" dirty="0">
                <a:solidFill>
                  <a:schemeClr val="tx1">
                    <a:lumMod val="75000"/>
                    <a:lumOff val="25000"/>
                  </a:schemeClr>
                </a:solidFill>
                <a:latin typeface="+mn-ea"/>
              </a:rPr>
            </a:br>
            <a:r>
              <a:rPr kumimoji="1" lang="en-US" altLang="ja-JP" sz="1600" b="1" dirty="0">
                <a:solidFill>
                  <a:schemeClr val="tx1">
                    <a:lumMod val="75000"/>
                    <a:lumOff val="25000"/>
                  </a:schemeClr>
                </a:solidFill>
                <a:latin typeface="+mn-ea"/>
              </a:rPr>
              <a:t>32KB</a:t>
            </a:r>
            <a:endParaRPr kumimoji="1" lang="ja-JP" altLang="en-US" sz="1600" b="1"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70351F72-173A-4B5B-8225-A6520577FE01}"/>
              </a:ext>
            </a:extLst>
          </p:cNvPr>
          <p:cNvSpPr/>
          <p:nvPr/>
        </p:nvSpPr>
        <p:spPr>
          <a:xfrm>
            <a:off x="8352042" y="3879005"/>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1ns</a:t>
            </a:r>
            <a:endParaRPr lang="ja-JP" altLang="en-US" sz="2000" dirty="0">
              <a:solidFill>
                <a:schemeClr val="tx1">
                  <a:lumMod val="75000"/>
                  <a:lumOff val="25000"/>
                </a:schemeClr>
              </a:solidFill>
            </a:endParaRPr>
          </a:p>
        </p:txBody>
      </p:sp>
      <p:sp>
        <p:nvSpPr>
          <p:cNvPr id="8" name="正方形/長方形 7">
            <a:extLst>
              <a:ext uri="{FF2B5EF4-FFF2-40B4-BE49-F238E27FC236}">
                <a16:creationId xmlns:a16="http://schemas.microsoft.com/office/drawing/2014/main" id="{6AEB1D72-15C8-465B-94E3-3209D91429BE}"/>
              </a:ext>
            </a:extLst>
          </p:cNvPr>
          <p:cNvSpPr/>
          <p:nvPr/>
        </p:nvSpPr>
        <p:spPr>
          <a:xfrm>
            <a:off x="8352042" y="5049018"/>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100ns</a:t>
            </a:r>
            <a:endParaRPr lang="ja-JP" altLang="en-US" sz="2000" dirty="0">
              <a:solidFill>
                <a:schemeClr val="tx1">
                  <a:lumMod val="75000"/>
                  <a:lumOff val="25000"/>
                </a:schemeClr>
              </a:solidFill>
            </a:endParaRPr>
          </a:p>
        </p:txBody>
      </p:sp>
    </p:spTree>
    <p:extLst>
      <p:ext uri="{BB962C8B-B14F-4D97-AF65-F5344CB8AC3E}">
        <p14:creationId xmlns:p14="http://schemas.microsoft.com/office/powerpoint/2010/main" val="28253722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実際の測定データ</a:t>
            </a:r>
            <a:endParaRPr kumimoji="1" lang="ja-JP" altLang="en-US" sz="2000" dirty="0"/>
          </a:p>
        </p:txBody>
      </p:sp>
      <p:sp>
        <p:nvSpPr>
          <p:cNvPr id="3" name="テキスト プレースホルダー 2"/>
          <p:cNvSpPr>
            <a:spLocks noGrp="1"/>
          </p:cNvSpPr>
          <p:nvPr>
            <p:ph type="body" sz="quarter" idx="10"/>
          </p:nvPr>
        </p:nvSpPr>
        <p:spPr>
          <a:xfrm>
            <a:off x="71950" y="5859027"/>
            <a:ext cx="8730097" cy="539699"/>
          </a:xfrm>
        </p:spPr>
        <p:txBody>
          <a:bodyPr/>
          <a:lstStyle/>
          <a:p>
            <a:pPr lvl="1"/>
            <a:r>
              <a:rPr kumimoji="1" lang="ja-JP" altLang="en-US" sz="1600" dirty="0"/>
              <a:t>縦軸を基数</a:t>
            </a:r>
            <a:r>
              <a:rPr kumimoji="1" lang="en-US" altLang="ja-JP" sz="1600" dirty="0"/>
              <a:t>10</a:t>
            </a:r>
            <a:r>
              <a:rPr kumimoji="1" lang="ja-JP" altLang="en-US" sz="1600" dirty="0"/>
              <a:t>の対数軸，横軸を基数２の対数軸に</a:t>
            </a:r>
            <a:endParaRPr kumimoji="1" lang="en-US" altLang="ja-JP" sz="1600" dirty="0"/>
          </a:p>
          <a:p>
            <a:pPr lvl="1"/>
            <a:r>
              <a:rPr kumimoji="1" lang="ja-JP" altLang="en-US" sz="1600" dirty="0"/>
              <a:t>低次キャッシュの内容は必ず高次に含まれる仕様</a:t>
            </a:r>
            <a:endParaRPr kumimoji="1" lang="en-US" altLang="ja-JP" sz="1600" dirty="0"/>
          </a:p>
          <a:p>
            <a:pPr lvl="2"/>
            <a:r>
              <a:rPr kumimoji="1" lang="ja-JP" altLang="en-US" sz="1600" dirty="0"/>
              <a:t>（そうなるかはメーカーや世代に依存．含まれないこともある</a:t>
            </a:r>
            <a:endParaRPr kumimoji="1" lang="en-US" altLang="ja-JP" sz="1600" dirty="0"/>
          </a:p>
          <a:p>
            <a:pPr lvl="2"/>
            <a:r>
              <a:rPr kumimoji="1" lang="en-US" altLang="ja-JP" sz="1600" dirty="0"/>
              <a:t>256KB+32KB </a:t>
            </a:r>
            <a:r>
              <a:rPr kumimoji="1" lang="ja-JP" altLang="en-US" sz="1600" dirty="0"/>
              <a:t>ではなく </a:t>
            </a:r>
            <a:r>
              <a:rPr kumimoji="1" lang="en-US" altLang="ja-JP" sz="1600" dirty="0"/>
              <a:t>256KB </a:t>
            </a:r>
            <a:r>
              <a:rPr kumimoji="1" lang="ja-JP" altLang="en-US" sz="1600" dirty="0"/>
              <a:t>で変化しはじめる</a:t>
            </a:r>
            <a:endParaRPr kumimoji="1" lang="en-US" altLang="ja-JP" sz="1600" dirty="0"/>
          </a:p>
        </p:txBody>
      </p:sp>
      <p:graphicFrame>
        <p:nvGraphicFramePr>
          <p:cNvPr id="5" name="グラフ 4"/>
          <p:cNvGraphicFramePr>
            <a:graphicFrameLocks/>
          </p:cNvGraphicFramePr>
          <p:nvPr/>
        </p:nvGraphicFramePr>
        <p:xfrm>
          <a:off x="341953" y="818972"/>
          <a:ext cx="8550095" cy="4680052"/>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直線矢印コネクタ 5"/>
          <p:cNvCxnSpPr/>
          <p:nvPr/>
        </p:nvCxnSpPr>
        <p:spPr bwMode="auto">
          <a:xfrm>
            <a:off x="1241963" y="4149008"/>
            <a:ext cx="1260014"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7" name="正方形/長方形 6"/>
          <p:cNvSpPr/>
          <p:nvPr/>
        </p:nvSpPr>
        <p:spPr bwMode="auto">
          <a:xfrm>
            <a:off x="1511966" y="3789004"/>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L1(32KB)</a:t>
            </a:r>
            <a:endParaRPr kumimoji="1" lang="ja-JP" altLang="en-US" sz="1600" dirty="0">
              <a:solidFill>
                <a:schemeClr val="accent6"/>
              </a:solidFill>
              <a:latin typeface="+mn-ea"/>
            </a:endParaRPr>
          </a:p>
        </p:txBody>
      </p:sp>
      <p:cxnSp>
        <p:nvCxnSpPr>
          <p:cNvPr id="8" name="直線矢印コネクタ 7"/>
          <p:cNvCxnSpPr/>
          <p:nvPr/>
        </p:nvCxnSpPr>
        <p:spPr bwMode="auto">
          <a:xfrm>
            <a:off x="2501977" y="3699003"/>
            <a:ext cx="450005"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0" name="正方形/長方形 9"/>
          <p:cNvSpPr/>
          <p:nvPr/>
        </p:nvSpPr>
        <p:spPr bwMode="auto">
          <a:xfrm>
            <a:off x="2321975"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&lt; 32KB×2</a:t>
            </a:r>
            <a:endParaRPr kumimoji="1" lang="ja-JP" altLang="en-US" sz="1600" dirty="0">
              <a:solidFill>
                <a:schemeClr val="accent6"/>
              </a:solidFill>
              <a:latin typeface="+mn-ea"/>
            </a:endParaRPr>
          </a:p>
        </p:txBody>
      </p:sp>
      <p:cxnSp>
        <p:nvCxnSpPr>
          <p:cNvPr id="11" name="直線矢印コネクタ 10"/>
          <p:cNvCxnSpPr/>
          <p:nvPr/>
        </p:nvCxnSpPr>
        <p:spPr bwMode="auto">
          <a:xfrm>
            <a:off x="2951982" y="4149008"/>
            <a:ext cx="810009"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3" name="正方形/長方形 12"/>
          <p:cNvSpPr/>
          <p:nvPr/>
        </p:nvSpPr>
        <p:spPr bwMode="auto">
          <a:xfrm>
            <a:off x="3041983" y="423900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a:t>
            </a:r>
            <a:r>
              <a:rPr kumimoji="1" lang="ja-JP" altLang="en-US" sz="1600" dirty="0">
                <a:solidFill>
                  <a:schemeClr val="accent6"/>
                </a:solidFill>
                <a:latin typeface="+mn-ea"/>
              </a:rPr>
              <a:t>２</a:t>
            </a:r>
            <a:r>
              <a:rPr kumimoji="1" lang="en-US" altLang="ja-JP" sz="1600" dirty="0">
                <a:solidFill>
                  <a:schemeClr val="accent6"/>
                </a:solidFill>
                <a:latin typeface="+mn-ea"/>
              </a:rPr>
              <a:t>(256KB)</a:t>
            </a:r>
            <a:endParaRPr kumimoji="1" lang="ja-JP" altLang="en-US" sz="1600" dirty="0">
              <a:solidFill>
                <a:schemeClr val="accent6"/>
              </a:solidFill>
              <a:latin typeface="+mn-ea"/>
            </a:endParaRPr>
          </a:p>
        </p:txBody>
      </p:sp>
      <p:cxnSp>
        <p:nvCxnSpPr>
          <p:cNvPr id="14" name="直線矢印コネクタ 13"/>
          <p:cNvCxnSpPr/>
          <p:nvPr/>
        </p:nvCxnSpPr>
        <p:spPr bwMode="auto">
          <a:xfrm>
            <a:off x="3761991" y="2528990"/>
            <a:ext cx="450005"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5" name="正方形/長方形 14"/>
          <p:cNvSpPr/>
          <p:nvPr/>
        </p:nvSpPr>
        <p:spPr bwMode="auto">
          <a:xfrm>
            <a:off x="3581989" y="216898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 &lt; 256KB×2</a:t>
            </a:r>
            <a:endParaRPr kumimoji="1" lang="ja-JP" altLang="en-US" sz="1600" dirty="0">
              <a:solidFill>
                <a:schemeClr val="accent6"/>
              </a:solidFill>
              <a:latin typeface="+mn-ea"/>
            </a:endParaRPr>
          </a:p>
        </p:txBody>
      </p:sp>
      <p:cxnSp>
        <p:nvCxnSpPr>
          <p:cNvPr id="16" name="直線矢印コネクタ 15"/>
          <p:cNvCxnSpPr/>
          <p:nvPr/>
        </p:nvCxnSpPr>
        <p:spPr bwMode="auto">
          <a:xfrm>
            <a:off x="4211996" y="3068996"/>
            <a:ext cx="1620018"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8" name="正方形/長方形 17"/>
          <p:cNvSpPr/>
          <p:nvPr/>
        </p:nvSpPr>
        <p:spPr bwMode="auto">
          <a:xfrm>
            <a:off x="4662001" y="306899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L3 (8MB?)</a:t>
            </a:r>
            <a:endParaRPr kumimoji="1" lang="ja-JP" altLang="en-US" sz="1600" dirty="0">
              <a:solidFill>
                <a:schemeClr val="accent6"/>
              </a:solidFill>
              <a:latin typeface="+mn-ea"/>
            </a:endParaRPr>
          </a:p>
        </p:txBody>
      </p:sp>
    </p:spTree>
    <p:extLst>
      <p:ext uri="{BB962C8B-B14F-4D97-AF65-F5344CB8AC3E}">
        <p14:creationId xmlns:p14="http://schemas.microsoft.com/office/powerpoint/2010/main" val="5588723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難しかった</a:t>
            </a:r>
            <a:endParaRPr lang="en-US" dirty="0"/>
          </a:p>
        </p:txBody>
      </p:sp>
    </p:spTree>
    <p:extLst>
      <p:ext uri="{BB962C8B-B14F-4D97-AF65-F5344CB8AC3E}">
        <p14:creationId xmlns:p14="http://schemas.microsoft.com/office/powerpoint/2010/main" val="21251002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2179FF-21C9-F460-A782-BDB32569EB49}"/>
              </a:ext>
            </a:extLst>
          </p:cNvPr>
          <p:cNvSpPr>
            <a:spLocks noGrp="1"/>
          </p:cNvSpPr>
          <p:nvPr>
            <p:ph type="title"/>
          </p:nvPr>
        </p:nvSpPr>
        <p:spPr/>
        <p:txBody>
          <a:bodyPr/>
          <a:lstStyle/>
          <a:p>
            <a:r>
              <a:rPr lang="ja-JP" altLang="en-US" dirty="0"/>
              <a:t>課題 ９ </a:t>
            </a:r>
            <a:r>
              <a:rPr lang="en-US" altLang="ja-JP" dirty="0"/>
              <a:t>(2)</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3F7718B-DEE5-B6A9-9DA4-714E30095724}"/>
                  </a:ext>
                </a:extLst>
              </p:cNvPr>
              <p:cNvSpPr>
                <a:spLocks noGrp="1"/>
              </p:cNvSpPr>
              <p:nvPr>
                <p:ph sz="quarter" idx="10"/>
              </p:nvPr>
            </p:nvSpPr>
            <p:spPr>
              <a:xfrm>
                <a:off x="611956" y="1088974"/>
                <a:ext cx="8460094" cy="5220058"/>
              </a:xfrm>
            </p:spPr>
            <p:txBody>
              <a:bodyPr/>
              <a:lstStyle/>
              <a:p>
                <a:r>
                  <a:rPr lang="ja-JP" altLang="en-US" dirty="0">
                    <a:solidFill>
                      <a:schemeClr val="tx1">
                        <a:lumMod val="75000"/>
                        <a:lumOff val="25000"/>
                      </a:schemeClr>
                    </a:solidFill>
                    <a:latin typeface="Cambria Math" panose="02040503050406030204" pitchFamily="18" charset="0"/>
                  </a:rPr>
                  <a:t>容量が倍</a:t>
                </a:r>
                <a:endParaRPr lang="en-US" altLang="ja-JP" dirty="0">
                  <a:solidFill>
                    <a:schemeClr val="tx1">
                      <a:lumMod val="75000"/>
                      <a:lumOff val="25000"/>
                    </a:schemeClr>
                  </a:solidFill>
                  <a:latin typeface="Cambria Math" panose="02040503050406030204" pitchFamily="18" charset="0"/>
                </a:endParaRPr>
              </a:p>
              <a:p>
                <a:pPr lvl="1"/>
                <a14:m>
                  <m:oMath xmlns:m="http://schemas.openxmlformats.org/officeDocument/2006/math">
                    <m:f>
                      <m:fPr>
                        <m:ctrlPr>
                          <a:rPr lang="en-US" altLang="ja-JP" i="1" dirty="0" smtClean="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f>
                          <m:fPr>
                            <m:ctrlPr>
                              <a:rPr lang="en-US" altLang="ja-JP" i="1" dirty="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rPr>
                              <m:t>𝐼𝑃𝐶𝑡</m:t>
                            </m:r>
                          </m:den>
                        </m:f>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𝑃𝑖</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𝑃h</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𝐶𝑝</m:t>
                        </m:r>
                      </m:den>
                    </m:f>
                    <m:r>
                      <a:rPr lang="en-US" altLang="ja-JP" b="0" i="1" dirty="0" smtClean="0">
                        <a:solidFill>
                          <a:schemeClr val="tx1">
                            <a:lumMod val="75000"/>
                            <a:lumOff val="25000"/>
                          </a:schemeClr>
                        </a:solidFill>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b="0" i="1" dirty="0" smtClean="0">
                                <a:latin typeface="Cambria Math" panose="02040503050406030204" pitchFamily="18" charset="0"/>
                              </a:rPr>
                              <m:t>2</m:t>
                            </m:r>
                          </m:den>
                        </m:f>
                        <m:r>
                          <a:rPr lang="en-US" altLang="ja-JP" i="1" dirty="0">
                            <a:latin typeface="Cambria Math" panose="02040503050406030204" pitchFamily="18" charset="0"/>
                          </a:rPr>
                          <m:t>+</m:t>
                        </m:r>
                        <m:r>
                          <a:rPr lang="en-US" altLang="ja-JP" b="0" i="1" dirty="0" smtClean="0">
                            <a:latin typeface="Cambria Math" panose="02040503050406030204" pitchFamily="18" charset="0"/>
                          </a:rPr>
                          <m:t>0.15</m:t>
                        </m:r>
                        <m:r>
                          <a:rPr lang="en-US" altLang="ja-JP" i="1" dirty="0">
                            <a:latin typeface="Cambria Math" panose="02040503050406030204" pitchFamily="18" charset="0"/>
                          </a:rPr>
                          <m:t>×</m:t>
                        </m:r>
                        <m:r>
                          <a:rPr lang="en-US" altLang="ja-JP" b="0" i="1" dirty="0" smtClean="0">
                            <a:latin typeface="Cambria Math" panose="02040503050406030204" pitchFamily="18" charset="0"/>
                          </a:rPr>
                          <m:t>0.01</m:t>
                        </m:r>
                        <m:r>
                          <a:rPr lang="en-US" altLang="ja-JP" i="1" dirty="0">
                            <a:latin typeface="Cambria Math" panose="02040503050406030204" pitchFamily="18" charset="0"/>
                          </a:rPr>
                          <m:t>×</m:t>
                        </m:r>
                        <m:r>
                          <a:rPr lang="en-US" altLang="ja-JP" b="0" i="1" dirty="0" smtClean="0">
                            <a:latin typeface="Cambria Math" panose="02040503050406030204" pitchFamily="18" charset="0"/>
                          </a:rPr>
                          <m:t>100</m:t>
                        </m:r>
                      </m:den>
                    </m:f>
                    <m:r>
                      <a:rPr lang="en-US" altLang="ja-JP" b="0" i="1" dirty="0" smtClean="0">
                        <a:latin typeface="Cambria Math" panose="02040503050406030204" pitchFamily="18" charset="0"/>
                        <a:ea typeface="Cambria Math" panose="02040503050406030204" pitchFamily="18" charset="0"/>
                      </a:rPr>
                      <m:t>≈1.53</m:t>
                    </m:r>
                  </m:oMath>
                </a14:m>
                <a:endParaRPr lang="en-US" altLang="ja-JP" b="0" dirty="0">
                  <a:ea typeface="Cambria Math" panose="02040503050406030204" pitchFamily="18" charset="0"/>
                </a:endParaRPr>
              </a:p>
              <a:p>
                <a:r>
                  <a:rPr lang="en-US" altLang="ja-JP" dirty="0">
                    <a:solidFill>
                      <a:schemeClr val="tx1">
                        <a:lumMod val="75000"/>
                        <a:lumOff val="25000"/>
                      </a:schemeClr>
                    </a:solidFill>
                    <a:latin typeface="Cambria Math" panose="02040503050406030204" pitchFamily="18" charset="0"/>
                  </a:rPr>
                  <a:t>L2 </a:t>
                </a:r>
                <a:r>
                  <a:rPr lang="ja-JP" altLang="en-US" dirty="0">
                    <a:solidFill>
                      <a:schemeClr val="tx1">
                        <a:lumMod val="75000"/>
                        <a:lumOff val="25000"/>
                      </a:schemeClr>
                    </a:solidFill>
                    <a:latin typeface="Cambria Math" panose="02040503050406030204" pitchFamily="18" charset="0"/>
                  </a:rPr>
                  <a:t>の追加</a:t>
                </a:r>
                <a:endParaRPr lang="en-US" altLang="ja-JP" dirty="0">
                  <a:solidFill>
                    <a:schemeClr val="tx1">
                      <a:lumMod val="75000"/>
                      <a:lumOff val="25000"/>
                    </a:schemeClr>
                  </a:solidFill>
                  <a:latin typeface="Cambria Math" panose="02040503050406030204" pitchFamily="18" charset="0"/>
                </a:endParaRPr>
              </a:p>
              <a:p>
                <a:pPr lvl="1"/>
                <a:r>
                  <a:rPr lang="en-US" altLang="ja-JP" dirty="0">
                    <a:latin typeface="Cambria Math" panose="02040503050406030204" pitchFamily="18" charset="0"/>
                  </a:rPr>
                  <a:t>L1 </a:t>
                </a:r>
                <a:r>
                  <a:rPr lang="ja-JP" altLang="en-US" dirty="0">
                    <a:latin typeface="Cambria Math" panose="02040503050406030204" pitchFamily="18" charset="0"/>
                  </a:rPr>
                  <a:t>ヒット：ペナルティなし</a:t>
                </a:r>
                <a:endParaRPr lang="en-US" altLang="ja-JP" dirty="0">
                  <a:latin typeface="Cambria Math" panose="02040503050406030204" pitchFamily="18" charset="0"/>
                </a:endParaRPr>
              </a:p>
              <a:p>
                <a:pPr lvl="1"/>
                <a:r>
                  <a:rPr lang="en-US" altLang="ja-JP" dirty="0">
                    <a:latin typeface="Cambria Math" panose="02040503050406030204" pitchFamily="18" charset="0"/>
                  </a:rPr>
                  <a:t>L1 </a:t>
                </a:r>
                <a:r>
                  <a:rPr lang="ja-JP" altLang="en-US" dirty="0">
                    <a:latin typeface="Cambria Math" panose="02040503050406030204" pitchFamily="18" charset="0"/>
                  </a:rPr>
                  <a:t>ミス </a:t>
                </a:r>
                <a:r>
                  <a:rPr lang="en-US" altLang="ja-JP" dirty="0">
                    <a:latin typeface="Cambria Math" panose="02040503050406030204" pitchFamily="18" charset="0"/>
                  </a:rPr>
                  <a:t>&amp; </a:t>
                </a:r>
                <a:r>
                  <a:rPr lang="en-US" altLang="ja-JP" dirty="0">
                    <a:solidFill>
                      <a:schemeClr val="tx1">
                        <a:lumMod val="75000"/>
                        <a:lumOff val="25000"/>
                      </a:schemeClr>
                    </a:solidFill>
                    <a:latin typeface="Cambria Math" panose="02040503050406030204" pitchFamily="18" charset="0"/>
                  </a:rPr>
                  <a:t>L2 </a:t>
                </a:r>
                <a:r>
                  <a:rPr lang="ja-JP" altLang="en-US" dirty="0">
                    <a:solidFill>
                      <a:schemeClr val="tx1">
                        <a:lumMod val="75000"/>
                        <a:lumOff val="25000"/>
                      </a:schemeClr>
                    </a:solidFill>
                    <a:latin typeface="Cambria Math" panose="02040503050406030204" pitchFamily="18" charset="0"/>
                  </a:rPr>
                  <a:t>ヒット：</a:t>
                </a:r>
                <a14:m>
                  <m:oMath xmlns:m="http://schemas.openxmlformats.org/officeDocument/2006/math">
                    <m:r>
                      <a:rPr lang="en-US" altLang="ja-JP" i="1" dirty="0" smtClean="0">
                        <a:solidFill>
                          <a:schemeClr val="tx1">
                            <a:lumMod val="75000"/>
                            <a:lumOff val="25000"/>
                          </a:schemeClr>
                        </a:solidFill>
                        <a:latin typeface="Cambria Math" panose="02040503050406030204" pitchFamily="18" charset="0"/>
                      </a:rPr>
                      <m:t>𝑃h</m:t>
                    </m:r>
                    <m:r>
                      <a:rPr lang="en-US" altLang="ja-JP" b="0" i="1" dirty="0" smtClean="0">
                        <a:solidFill>
                          <a:schemeClr val="tx1">
                            <a:lumMod val="75000"/>
                            <a:lumOff val="25000"/>
                          </a:schemeClr>
                        </a:solidFill>
                        <a:latin typeface="Cambria Math" panose="02040503050406030204" pitchFamily="18" charset="0"/>
                      </a:rPr>
                      <m:t>1=</m:t>
                    </m:r>
                    <m:r>
                      <m:rPr>
                        <m:nor/>
                      </m:rPr>
                      <a:rPr lang="en-US" altLang="ja-JP" dirty="0">
                        <a:latin typeface="Cambria Math" panose="02040503050406030204" pitchFamily="18" charset="0"/>
                      </a:rPr>
                      <m:t>0.0</m:t>
                    </m:r>
                    <m:r>
                      <a:rPr lang="en-US" altLang="ja-JP" b="0" i="1" dirty="0" smtClean="0">
                        <a:latin typeface="Cambria Math" panose="02040503050406030204" pitchFamily="18" charset="0"/>
                      </a:rPr>
                      <m:t>2×</m:t>
                    </m:r>
                    <m:r>
                      <m:rPr>
                        <m:nor/>
                      </m:rPr>
                      <a:rPr lang="en-US" altLang="ja-JP" b="0" i="0" dirty="0" smtClean="0">
                        <a:latin typeface="Cambria Math" panose="02040503050406030204" pitchFamily="18" charset="0"/>
                      </a:rPr>
                      <m:t>(1−</m:t>
                    </m:r>
                    <m:r>
                      <m:rPr>
                        <m:nor/>
                      </m:rPr>
                      <a:rPr lang="en-US" altLang="ja-JP" dirty="0">
                        <a:latin typeface="Cambria Math" panose="02040503050406030204" pitchFamily="18" charset="0"/>
                      </a:rPr>
                      <m:t>0.1</m:t>
                    </m:r>
                    <m:r>
                      <m:rPr>
                        <m:nor/>
                      </m:rPr>
                      <a:rPr lang="en-US" altLang="ja-JP" b="0" i="0" dirty="0" smtClean="0">
                        <a:latin typeface="Cambria Math" panose="02040503050406030204" pitchFamily="18" charset="0"/>
                      </a:rPr>
                      <m:t>)</m:t>
                    </m:r>
                    <m:r>
                      <a:rPr lang="en-US" altLang="ja-JP" b="0" i="1" dirty="0" smtClean="0">
                        <a:latin typeface="Cambria Math" panose="02040503050406030204" pitchFamily="18" charset="0"/>
                      </a:rPr>
                      <m:t>=0.018</m:t>
                    </m:r>
                    <m:r>
                      <a:rPr lang="en-US" altLang="ja-JP" i="1" dirty="0" smtClean="0">
                        <a:solidFill>
                          <a:schemeClr val="tx1">
                            <a:lumMod val="75000"/>
                            <a:lumOff val="25000"/>
                          </a:schemeClr>
                        </a:solidFill>
                        <a:latin typeface="Cambria Math" panose="02040503050406030204" pitchFamily="18" charset="0"/>
                      </a:rPr>
                      <m:t>,</m:t>
                    </m:r>
                    <m:r>
                      <a:rPr lang="en-US" altLang="ja-JP" i="1" dirty="0" smtClean="0">
                        <a:solidFill>
                          <a:schemeClr val="tx1">
                            <a:lumMod val="75000"/>
                            <a:lumOff val="25000"/>
                          </a:schemeClr>
                        </a:solidFill>
                        <a:latin typeface="Cambria Math" panose="02040503050406030204" pitchFamily="18" charset="0"/>
                      </a:rPr>
                      <m:t>𝐶𝑝</m:t>
                    </m:r>
                    <m:r>
                      <a:rPr lang="en-US" altLang="ja-JP" i="1" dirty="0" smtClean="0">
                        <a:solidFill>
                          <a:schemeClr val="tx1">
                            <a:lumMod val="75000"/>
                            <a:lumOff val="25000"/>
                          </a:schemeClr>
                        </a:solidFill>
                        <a:latin typeface="Cambria Math" panose="02040503050406030204" pitchFamily="18" charset="0"/>
                      </a:rPr>
                      <m:t>1=1</m:t>
                    </m:r>
                  </m:oMath>
                </a14:m>
                <a:r>
                  <a:rPr lang="en-US" altLang="ja-JP" b="0" dirty="0">
                    <a:solidFill>
                      <a:schemeClr val="tx1">
                        <a:lumMod val="75000"/>
                        <a:lumOff val="25000"/>
                      </a:schemeClr>
                    </a:solidFill>
                    <a:latin typeface="Cambria Math" panose="02040503050406030204" pitchFamily="18" charset="0"/>
                  </a:rPr>
                  <a:t>5</a:t>
                </a:r>
              </a:p>
              <a:p>
                <a:pPr lvl="1"/>
                <a:r>
                  <a:rPr lang="en-US" altLang="ja-JP" dirty="0">
                    <a:latin typeface="Cambria Math" panose="02040503050406030204" pitchFamily="18" charset="0"/>
                  </a:rPr>
                  <a:t>L1 </a:t>
                </a:r>
                <a:r>
                  <a:rPr lang="ja-JP" altLang="en-US" dirty="0">
                    <a:latin typeface="Cambria Math" panose="02040503050406030204" pitchFamily="18" charset="0"/>
                  </a:rPr>
                  <a:t>ミス </a:t>
                </a:r>
                <a:r>
                  <a:rPr lang="en-US" altLang="ja-JP" dirty="0">
                    <a:latin typeface="Cambria Math" panose="02040503050406030204" pitchFamily="18" charset="0"/>
                  </a:rPr>
                  <a:t>&amp; L2</a:t>
                </a:r>
                <a:r>
                  <a:rPr lang="ja-JP" altLang="en-US" dirty="0">
                    <a:latin typeface="Cambria Math" panose="02040503050406030204" pitchFamily="18" charset="0"/>
                  </a:rPr>
                  <a:t> ミス：</a:t>
                </a:r>
                <a14:m>
                  <m:oMath xmlns:m="http://schemas.openxmlformats.org/officeDocument/2006/math">
                    <m:r>
                      <a:rPr lang="en-US" altLang="ja-JP" i="1" dirty="0" smtClean="0">
                        <a:latin typeface="Cambria Math" panose="02040503050406030204" pitchFamily="18" charset="0"/>
                      </a:rPr>
                      <m:t>𝑃h</m:t>
                    </m:r>
                    <m:r>
                      <a:rPr lang="en-US" altLang="ja-JP" i="1" dirty="0" smtClean="0">
                        <a:latin typeface="Cambria Math" panose="02040503050406030204" pitchFamily="18" charset="0"/>
                      </a:rPr>
                      <m:t>2=0.02×0.1=0.002,</m:t>
                    </m:r>
                    <m:r>
                      <a:rPr lang="en-US" altLang="ja-JP" b="0" i="1" dirty="0" smtClean="0">
                        <a:latin typeface="Cambria Math" panose="02040503050406030204" pitchFamily="18" charset="0"/>
                      </a:rPr>
                      <m:t>𝐶𝑝</m:t>
                    </m:r>
                    <m:r>
                      <a:rPr lang="en-US" altLang="ja-JP" b="0" i="1" dirty="0" smtClean="0">
                        <a:latin typeface="Cambria Math" panose="02040503050406030204" pitchFamily="18" charset="0"/>
                      </a:rPr>
                      <m:t>2=150</m:t>
                    </m:r>
                  </m:oMath>
                </a14:m>
                <a:endParaRPr lang="en-US" altLang="ja-JP" dirty="0">
                  <a:solidFill>
                    <a:schemeClr val="tx1">
                      <a:lumMod val="75000"/>
                      <a:lumOff val="25000"/>
                    </a:schemeClr>
                  </a:solidFill>
                  <a:latin typeface="Cambria Math" panose="02040503050406030204" pitchFamily="18" charset="0"/>
                </a:endParaRPr>
              </a:p>
              <a:p>
                <a:pPr lvl="1"/>
                <a14:m>
                  <m:oMath xmlns:m="http://schemas.openxmlformats.org/officeDocument/2006/math">
                    <m:f>
                      <m:fPr>
                        <m:ctrlPr>
                          <a:rPr lang="en-US" altLang="ja-JP" i="1" dirty="0" smtClean="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f>
                          <m:fPr>
                            <m:ctrlPr>
                              <a:rPr lang="en-US" altLang="ja-JP" i="1" dirty="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rPr>
                              <m:t>𝐼𝑃𝐶𝑡</m:t>
                            </m:r>
                          </m:den>
                        </m:f>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𝑃𝑖</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𝑃h</m:t>
                        </m:r>
                        <m:r>
                          <a:rPr lang="en-US" altLang="ja-JP" b="0" i="1" dirty="0" smtClean="0">
                            <a:solidFill>
                              <a:schemeClr val="tx1">
                                <a:lumMod val="75000"/>
                                <a:lumOff val="25000"/>
                              </a:schemeClr>
                            </a:solidFill>
                            <a:latin typeface="Cambria Math" panose="02040503050406030204" pitchFamily="18" charset="0"/>
                          </a:rPr>
                          <m:t>1</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𝐶𝑝</m:t>
                        </m:r>
                        <m:r>
                          <a:rPr lang="en-US" altLang="ja-JP" b="0" i="1" dirty="0" smtClean="0">
                            <a:solidFill>
                              <a:schemeClr val="tx1">
                                <a:lumMod val="75000"/>
                                <a:lumOff val="25000"/>
                              </a:schemeClr>
                            </a:solidFill>
                            <a:latin typeface="Cambria Math" panose="02040503050406030204" pitchFamily="18" charset="0"/>
                          </a:rPr>
                          <m:t>1</m:t>
                        </m:r>
                        <m:r>
                          <a:rPr lang="en-US" altLang="ja-JP" i="1" dirty="0">
                            <a:latin typeface="Cambria Math" panose="02040503050406030204" pitchFamily="18" charset="0"/>
                          </a:rPr>
                          <m:t>+</m:t>
                        </m:r>
                        <m:r>
                          <a:rPr lang="en-US" altLang="ja-JP" i="1" dirty="0">
                            <a:latin typeface="Cambria Math" panose="02040503050406030204" pitchFamily="18" charset="0"/>
                          </a:rPr>
                          <m:t>𝑃𝑖</m:t>
                        </m:r>
                        <m:r>
                          <a:rPr lang="en-US" altLang="ja-JP" i="1" dirty="0">
                            <a:latin typeface="Cambria Math" panose="02040503050406030204" pitchFamily="18" charset="0"/>
                          </a:rPr>
                          <m:t>×</m:t>
                        </m:r>
                        <m:r>
                          <a:rPr lang="en-US" altLang="ja-JP" i="1" dirty="0">
                            <a:latin typeface="Cambria Math" panose="02040503050406030204" pitchFamily="18" charset="0"/>
                          </a:rPr>
                          <m:t>𝑃h</m:t>
                        </m:r>
                        <m:r>
                          <a:rPr lang="en-US" altLang="ja-JP" b="0" i="1" dirty="0" smtClean="0">
                            <a:latin typeface="Cambria Math" panose="02040503050406030204" pitchFamily="18" charset="0"/>
                          </a:rPr>
                          <m:t>2</m:t>
                        </m:r>
                        <m:r>
                          <a:rPr lang="en-US" altLang="ja-JP" i="1" dirty="0">
                            <a:latin typeface="Cambria Math" panose="02040503050406030204" pitchFamily="18" charset="0"/>
                          </a:rPr>
                          <m:t>×</m:t>
                        </m:r>
                        <m:r>
                          <a:rPr lang="en-US" altLang="ja-JP" i="1" dirty="0">
                            <a:latin typeface="Cambria Math" panose="02040503050406030204" pitchFamily="18" charset="0"/>
                          </a:rPr>
                          <m:t>𝐶𝑝</m:t>
                        </m:r>
                        <m:r>
                          <a:rPr lang="en-US" altLang="ja-JP" b="0" i="1" dirty="0" smtClean="0">
                            <a:latin typeface="Cambria Math" panose="02040503050406030204" pitchFamily="18" charset="0"/>
                          </a:rPr>
                          <m:t>2</m:t>
                        </m:r>
                      </m:den>
                    </m:f>
                    <m:r>
                      <a:rPr lang="en-US" altLang="ja-JP" b="0" i="1" dirty="0" smtClean="0">
                        <a:solidFill>
                          <a:schemeClr val="tx1">
                            <a:lumMod val="75000"/>
                            <a:lumOff val="25000"/>
                          </a:schemeClr>
                        </a:solidFill>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b="0" i="1" dirty="0" smtClean="0">
                                <a:latin typeface="Cambria Math" panose="02040503050406030204" pitchFamily="18" charset="0"/>
                              </a:rPr>
                              <m:t>2</m:t>
                            </m:r>
                          </m:den>
                        </m:f>
                        <m:r>
                          <a:rPr lang="en-US" altLang="ja-JP" i="1" dirty="0">
                            <a:latin typeface="Cambria Math" panose="02040503050406030204" pitchFamily="18" charset="0"/>
                          </a:rPr>
                          <m:t>+</m:t>
                        </m:r>
                        <m:r>
                          <a:rPr lang="en-US" altLang="ja-JP" b="0" i="1" dirty="0" smtClean="0">
                            <a:latin typeface="Cambria Math" panose="02040503050406030204" pitchFamily="18" charset="0"/>
                          </a:rPr>
                          <m:t>0.15</m:t>
                        </m:r>
                        <m:r>
                          <a:rPr lang="en-US" altLang="ja-JP" i="1" dirty="0">
                            <a:latin typeface="Cambria Math" panose="02040503050406030204" pitchFamily="18" charset="0"/>
                          </a:rPr>
                          <m:t>×</m:t>
                        </m:r>
                        <m:r>
                          <a:rPr lang="en-US" altLang="ja-JP" b="0" i="1" dirty="0" smtClean="0">
                            <a:latin typeface="Cambria Math" panose="02040503050406030204" pitchFamily="18" charset="0"/>
                          </a:rPr>
                          <m:t>0.018</m:t>
                        </m:r>
                        <m:r>
                          <a:rPr lang="en-US" altLang="ja-JP" i="1" dirty="0">
                            <a:latin typeface="Cambria Math" panose="02040503050406030204" pitchFamily="18" charset="0"/>
                          </a:rPr>
                          <m:t>×</m:t>
                        </m:r>
                        <m:r>
                          <a:rPr lang="en-US" altLang="ja-JP" b="0" i="1" dirty="0" smtClean="0">
                            <a:latin typeface="Cambria Math" panose="02040503050406030204" pitchFamily="18" charset="0"/>
                          </a:rPr>
                          <m:t>15+0.15×0.002×150</m:t>
                        </m:r>
                      </m:den>
                    </m:f>
                    <m:r>
                      <a:rPr lang="en-US" altLang="ja-JP" b="0" i="1" dirty="0" smtClean="0">
                        <a:latin typeface="Cambria Math" panose="02040503050406030204" pitchFamily="18" charset="0"/>
                        <a:ea typeface="Cambria Math" panose="02040503050406030204" pitchFamily="18" charset="0"/>
                      </a:rPr>
                      <m:t>≈1.71</m:t>
                    </m:r>
                  </m:oMath>
                </a14:m>
                <a:endParaRPr kumimoji="1" lang="en-US" dirty="0">
                  <a:solidFill>
                    <a:schemeClr val="tx1">
                      <a:lumMod val="75000"/>
                      <a:lumOff val="25000"/>
                    </a:schemeClr>
                  </a:solidFill>
                </a:endParaRPr>
              </a:p>
            </p:txBody>
          </p:sp>
        </mc:Choice>
        <mc:Fallback xmlns="">
          <p:sp>
            <p:nvSpPr>
              <p:cNvPr id="3" name="コンテンツ プレースホルダー 2">
                <a:extLst>
                  <a:ext uri="{FF2B5EF4-FFF2-40B4-BE49-F238E27FC236}">
                    <a16:creationId xmlns:a16="http://schemas.microsoft.com/office/drawing/2014/main" id="{83F7718B-DEE5-B6A9-9DA4-714E30095724}"/>
                  </a:ext>
                </a:extLst>
              </p:cNvPr>
              <p:cNvSpPr>
                <a:spLocks noGrp="1" noRot="1" noChangeAspect="1" noMove="1" noResize="1" noEditPoints="1" noAdjustHandles="1" noChangeArrowheads="1" noChangeShapeType="1" noTextEdit="1"/>
              </p:cNvSpPr>
              <p:nvPr>
                <p:ph sz="quarter" idx="10"/>
              </p:nvPr>
            </p:nvSpPr>
            <p:spPr>
              <a:xfrm>
                <a:off x="611956" y="1088974"/>
                <a:ext cx="8460094" cy="5220058"/>
              </a:xfrm>
              <a:blipFill>
                <a:blip r:embed="rId2"/>
                <a:stretch>
                  <a:fillRect l="-648"/>
                </a:stretch>
              </a:blipFill>
            </p:spPr>
            <p:txBody>
              <a:bodyPr/>
              <a:lstStyle/>
              <a:p>
                <a:r>
                  <a:rPr lang="en-US">
                    <a:noFill/>
                  </a:rPr>
                  <a:t> </a:t>
                </a:r>
              </a:p>
            </p:txBody>
          </p:sp>
        </mc:Fallback>
      </mc:AlternateContent>
    </p:spTree>
    <p:extLst>
      <p:ext uri="{BB962C8B-B14F-4D97-AF65-F5344CB8AC3E}">
        <p14:creationId xmlns:p14="http://schemas.microsoft.com/office/powerpoint/2010/main" val="22155172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2179FF-21C9-F460-A782-BDB32569EB49}"/>
              </a:ext>
            </a:extLst>
          </p:cNvPr>
          <p:cNvSpPr>
            <a:spLocks noGrp="1"/>
          </p:cNvSpPr>
          <p:nvPr>
            <p:ph type="title"/>
          </p:nvPr>
        </p:nvSpPr>
        <p:spPr/>
        <p:txBody>
          <a:bodyPr/>
          <a:lstStyle/>
          <a:p>
            <a:r>
              <a:rPr lang="ja-JP" altLang="en-US" dirty="0"/>
              <a:t>課題 ９ </a:t>
            </a:r>
            <a:r>
              <a:rPr lang="en-US" altLang="ja-JP" dirty="0"/>
              <a:t>(3)</a:t>
            </a:r>
            <a:endParaRPr kumimoji="1" lang="en-US" dirty="0"/>
          </a:p>
        </p:txBody>
      </p:sp>
      <p:sp>
        <p:nvSpPr>
          <p:cNvPr id="3" name="コンテンツ プレースホルダー 2">
            <a:extLst>
              <a:ext uri="{FF2B5EF4-FFF2-40B4-BE49-F238E27FC236}">
                <a16:creationId xmlns:a16="http://schemas.microsoft.com/office/drawing/2014/main" id="{83F7718B-DEE5-B6A9-9DA4-714E30095724}"/>
              </a:ext>
            </a:extLst>
          </p:cNvPr>
          <p:cNvSpPr>
            <a:spLocks noGrp="1"/>
          </p:cNvSpPr>
          <p:nvPr>
            <p:ph sz="quarter" idx="10"/>
          </p:nvPr>
        </p:nvSpPr>
        <p:spPr/>
        <p:txBody>
          <a:bodyPr/>
          <a:lstStyle/>
          <a:p>
            <a:r>
              <a:rPr lang="ja-JP" altLang="en-US" dirty="0">
                <a:latin typeface="Cambria Math" panose="02040503050406030204" pitchFamily="18" charset="0"/>
              </a:rPr>
              <a:t>すいません，これは問題が良くなかったです</a:t>
            </a:r>
            <a:endParaRPr lang="en-US" altLang="ja-JP" dirty="0">
              <a:latin typeface="Cambria Math" panose="02040503050406030204" pitchFamily="18" charset="0"/>
            </a:endParaRPr>
          </a:p>
          <a:p>
            <a:pPr lvl="1"/>
            <a:r>
              <a:rPr lang="en-US" altLang="ja-JP" dirty="0">
                <a:latin typeface="Cambria Math" panose="02040503050406030204" pitchFamily="18" charset="0"/>
              </a:rPr>
              <a:t>CPU </a:t>
            </a:r>
            <a:r>
              <a:rPr lang="ja-JP" altLang="en-US" dirty="0">
                <a:latin typeface="Cambria Math" panose="02040503050406030204" pitchFamily="18" charset="0"/>
              </a:rPr>
              <a:t>の周波数が変わってもメモリの速度は変わらない</a:t>
            </a:r>
            <a:endParaRPr lang="en-US" altLang="ja-JP" dirty="0">
              <a:latin typeface="Cambria Math" panose="02040503050406030204" pitchFamily="18" charset="0"/>
            </a:endParaRPr>
          </a:p>
          <a:p>
            <a:pPr lvl="1"/>
            <a:r>
              <a:rPr lang="ja-JP" altLang="en-US" dirty="0">
                <a:latin typeface="Cambria Math" panose="02040503050406030204" pitchFamily="18" charset="0"/>
              </a:rPr>
              <a:t>メモリのアクセスの</a:t>
            </a:r>
            <a:r>
              <a:rPr lang="ja-JP" altLang="en-US" dirty="0">
                <a:solidFill>
                  <a:schemeClr val="accent5"/>
                </a:solidFill>
                <a:latin typeface="Cambria Math" panose="02040503050406030204" pitchFamily="18" charset="0"/>
              </a:rPr>
              <a:t>サイクル数</a:t>
            </a:r>
            <a:r>
              <a:rPr lang="ja-JP" altLang="en-US" dirty="0">
                <a:latin typeface="Cambria Math" panose="02040503050406030204" pitchFamily="18" charset="0"/>
              </a:rPr>
              <a:t>が変わってしまうので，</a:t>
            </a:r>
            <a:r>
              <a:rPr lang="en-US" altLang="ja-JP" dirty="0">
                <a:latin typeface="Cambria Math" panose="02040503050406030204" pitchFamily="18" charset="0"/>
              </a:rPr>
              <a:t>IPC </a:t>
            </a:r>
            <a:r>
              <a:rPr lang="ja-JP" altLang="en-US" dirty="0">
                <a:latin typeface="Cambria Math" panose="02040503050406030204" pitchFamily="18" charset="0"/>
              </a:rPr>
              <a:t>が変化する</a:t>
            </a:r>
            <a:endParaRPr lang="en-US" altLang="ja-JP" dirty="0">
              <a:latin typeface="Cambria Math" panose="02040503050406030204" pitchFamily="18" charset="0"/>
            </a:endParaRPr>
          </a:p>
          <a:p>
            <a:r>
              <a:rPr lang="ja-JP" altLang="en-US" dirty="0">
                <a:latin typeface="Cambria Math" panose="02040503050406030204" pitchFamily="18" charset="0"/>
              </a:rPr>
              <a:t>例：周波数 </a:t>
            </a:r>
            <a:r>
              <a:rPr lang="en-US" altLang="ja-JP" dirty="0">
                <a:latin typeface="Cambria Math" panose="02040503050406030204" pitchFamily="18" charset="0"/>
              </a:rPr>
              <a:t>1G Hz </a:t>
            </a:r>
            <a:r>
              <a:rPr lang="ja-JP" altLang="en-US" dirty="0">
                <a:latin typeface="Cambria Math" panose="02040503050406030204" pitchFamily="18" charset="0"/>
              </a:rPr>
              <a:t>の場合</a:t>
            </a:r>
            <a:endParaRPr lang="en-US" altLang="ja-JP" dirty="0">
              <a:latin typeface="Cambria Math" panose="02040503050406030204" pitchFamily="18" charset="0"/>
            </a:endParaRPr>
          </a:p>
          <a:p>
            <a:pPr lvl="1"/>
            <a:r>
              <a:rPr lang="ja-JP" altLang="en-US" dirty="0">
                <a:latin typeface="Cambria Math" panose="02040503050406030204" pitchFamily="18" charset="0"/>
              </a:rPr>
              <a:t>１サイクル</a:t>
            </a:r>
            <a:r>
              <a:rPr lang="en-US" altLang="ja-JP" dirty="0">
                <a:latin typeface="Cambria Math" panose="02040503050406030204" pitchFamily="18" charset="0"/>
              </a:rPr>
              <a:t>=1ns</a:t>
            </a:r>
          </a:p>
          <a:p>
            <a:pPr lvl="1"/>
            <a:r>
              <a:rPr lang="en-US" altLang="ja-JP" dirty="0">
                <a:latin typeface="Cambria Math" panose="02040503050406030204" pitchFamily="18" charset="0"/>
              </a:rPr>
              <a:t>100</a:t>
            </a:r>
            <a:r>
              <a:rPr lang="ja-JP" altLang="en-US" dirty="0">
                <a:latin typeface="Cambria Math" panose="02040503050406030204" pitchFamily="18" charset="0"/>
              </a:rPr>
              <a:t>サイクルかかるメモリアクセスは</a:t>
            </a:r>
            <a:r>
              <a:rPr lang="en-US" altLang="ja-JP" dirty="0">
                <a:latin typeface="Cambria Math" panose="02040503050406030204" pitchFamily="18" charset="0"/>
              </a:rPr>
              <a:t>100ns</a:t>
            </a:r>
            <a:r>
              <a:rPr lang="ja-JP" altLang="en-US" dirty="0">
                <a:latin typeface="Cambria Math" panose="02040503050406030204" pitchFamily="18" charset="0"/>
              </a:rPr>
              <a:t>になる</a:t>
            </a:r>
            <a:endParaRPr lang="en-US" altLang="ja-JP" dirty="0">
              <a:latin typeface="Cambria Math" panose="02040503050406030204" pitchFamily="18" charset="0"/>
            </a:endParaRPr>
          </a:p>
          <a:p>
            <a:pPr lvl="1"/>
            <a:r>
              <a:rPr lang="ja-JP" altLang="en-US" dirty="0">
                <a:latin typeface="Cambria Math" panose="02040503050406030204" pitchFamily="18" charset="0"/>
              </a:rPr>
              <a:t>周波数が </a:t>
            </a:r>
            <a:r>
              <a:rPr lang="en-US" altLang="ja-JP" dirty="0">
                <a:latin typeface="Cambria Math" panose="02040503050406030204" pitchFamily="18" charset="0"/>
              </a:rPr>
              <a:t>0.8 </a:t>
            </a:r>
            <a:r>
              <a:rPr lang="ja-JP" altLang="en-US" dirty="0">
                <a:latin typeface="Cambria Math" panose="02040503050406030204" pitchFamily="18" charset="0"/>
              </a:rPr>
              <a:t>倍になると，</a:t>
            </a:r>
            <a:r>
              <a:rPr lang="en-US" altLang="ja-JP" dirty="0">
                <a:latin typeface="Cambria Math" panose="02040503050406030204" pitchFamily="18" charset="0"/>
              </a:rPr>
              <a:t>1</a:t>
            </a:r>
            <a:r>
              <a:rPr lang="ja-JP" altLang="en-US" dirty="0">
                <a:latin typeface="Cambria Math" panose="02040503050406030204" pitchFamily="18" charset="0"/>
              </a:rPr>
              <a:t>サイクルは</a:t>
            </a:r>
            <a:r>
              <a:rPr lang="en-US" altLang="ja-JP" dirty="0">
                <a:latin typeface="Cambria Math" panose="02040503050406030204" pitchFamily="18" charset="0"/>
              </a:rPr>
              <a:t>1/0.8GHz=1.25ns</a:t>
            </a:r>
          </a:p>
          <a:p>
            <a:pPr lvl="1"/>
            <a:r>
              <a:rPr lang="en-US" altLang="ja-JP" dirty="0">
                <a:latin typeface="Cambria Math" panose="02040503050406030204" pitchFamily="18" charset="0"/>
              </a:rPr>
              <a:t>100ns/1.25=80</a:t>
            </a:r>
            <a:r>
              <a:rPr lang="ja-JP" altLang="en-US" dirty="0">
                <a:latin typeface="Cambria Math" panose="02040503050406030204" pitchFamily="18" charset="0"/>
              </a:rPr>
              <a:t>サイクル </a:t>
            </a:r>
            <a:endParaRPr lang="en-US" altLang="ja-JP" dirty="0">
              <a:latin typeface="Cambria Math" panose="02040503050406030204" pitchFamily="18" charset="0"/>
            </a:endParaRPr>
          </a:p>
          <a:p>
            <a:pPr lvl="2"/>
            <a:r>
              <a:rPr lang="ja-JP" altLang="en-US" dirty="0">
                <a:latin typeface="Cambria Math" panose="02040503050406030204" pitchFamily="18" charset="0"/>
              </a:rPr>
              <a:t>メモリアクセス</a:t>
            </a:r>
            <a:r>
              <a:rPr lang="ja-JP" altLang="en-US" dirty="0">
                <a:solidFill>
                  <a:schemeClr val="accent5"/>
                </a:solidFill>
                <a:latin typeface="Cambria Math" panose="02040503050406030204" pitchFamily="18" charset="0"/>
              </a:rPr>
              <a:t>時間</a:t>
            </a:r>
            <a:r>
              <a:rPr lang="ja-JP" altLang="en-US" dirty="0">
                <a:latin typeface="Cambria Math" panose="02040503050406030204" pitchFamily="18" charset="0"/>
              </a:rPr>
              <a:t>は変わらない</a:t>
            </a:r>
            <a:endParaRPr lang="en-US" altLang="ja-JP" dirty="0">
              <a:latin typeface="Cambria Math" panose="02040503050406030204" pitchFamily="18" charset="0"/>
            </a:endParaRPr>
          </a:p>
        </p:txBody>
      </p:sp>
    </p:spTree>
    <p:extLst>
      <p:ext uri="{BB962C8B-B14F-4D97-AF65-F5344CB8AC3E}">
        <p14:creationId xmlns:p14="http://schemas.microsoft.com/office/powerpoint/2010/main" val="32186216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5788</Words>
  <Application>Microsoft Office PowerPoint</Application>
  <PresentationFormat>画面に合わせる (4:3)</PresentationFormat>
  <Paragraphs>991</Paragraphs>
  <Slides>79</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79</vt:i4>
      </vt:variant>
    </vt:vector>
  </HeadingPairs>
  <TitlesOfParts>
    <vt:vector size="89" baseType="lpstr">
      <vt:lpstr>HG丸ｺﾞｼｯｸM-PRO</vt:lpstr>
      <vt:lpstr>メイリオ</vt:lpstr>
      <vt:lpstr>メイリオ</vt:lpstr>
      <vt:lpstr>游ゴシック</vt:lpstr>
      <vt:lpstr>Calibri</vt:lpstr>
      <vt:lpstr>Cambria Math</vt:lpstr>
      <vt:lpstr>Consolas</vt:lpstr>
      <vt:lpstr>Segoe UI</vt:lpstr>
      <vt:lpstr>Wingdings</vt:lpstr>
      <vt:lpstr>cerulean</vt:lpstr>
      <vt:lpstr>塩谷 亮太 (shioya@ci.i.u-tokyo.ac.jp) 東京大学大学院情報理工学系研究科 創造情報学専攻</vt:lpstr>
      <vt:lpstr>課題の解説</vt:lpstr>
      <vt:lpstr>課題 ９</vt:lpstr>
      <vt:lpstr>一般化できる</vt:lpstr>
      <vt:lpstr>IPC で考えると</vt:lpstr>
      <vt:lpstr>課題 ９ (1)</vt:lpstr>
      <vt:lpstr>課題 ９</vt:lpstr>
      <vt:lpstr>課題 ９ (2)</vt:lpstr>
      <vt:lpstr>課題 ９ (3)</vt:lpstr>
      <vt:lpstr>課題 ９ (3)</vt:lpstr>
      <vt:lpstr>キャッシュの詳細</vt:lpstr>
      <vt:lpstr>内容</vt:lpstr>
      <vt:lpstr>キャッシュの構成方法</vt:lpstr>
      <vt:lpstr>キャッシュの構成方法</vt:lpstr>
      <vt:lpstr>キャッシュの作り方の方針</vt:lpstr>
      <vt:lpstr>キャッシュの基本的な構造 アドレスやデータは 16 進数</vt:lpstr>
      <vt:lpstr>読み出し時の動作 アドレスやデータは 16 進数</vt:lpstr>
      <vt:lpstr>フルアソシアティブ方式とその問題</vt:lpstr>
      <vt:lpstr>ダイレクトマップ方式 アドレスやデータは 16 進数</vt:lpstr>
      <vt:lpstr>ダイレクトマップ方式 アドレスやデータは 16 進数</vt:lpstr>
      <vt:lpstr>セットアソシアティブ方式 アドレスやデータは 16 進数</vt:lpstr>
      <vt:lpstr>セットアソシアティブ方式の動作</vt:lpstr>
      <vt:lpstr>容量一定（=４）にして連想度を変えた場合</vt:lpstr>
      <vt:lpstr>競合と複雑さのトレードオフ</vt:lpstr>
      <vt:lpstr>各方式のまとめ</vt:lpstr>
      <vt:lpstr>キャッシュの詳細</vt:lpstr>
      <vt:lpstr>ライン</vt:lpstr>
      <vt:lpstr>容量の効率</vt:lpstr>
      <vt:lpstr>容量効率の向上</vt:lpstr>
      <vt:lpstr>空間的局所性</vt:lpstr>
      <vt:lpstr>ライン単位の管理と空間局所性</vt:lpstr>
      <vt:lpstr>キャッシュの詳細</vt:lpstr>
      <vt:lpstr>キャッシュ内のデータの配置</vt:lpstr>
      <vt:lpstr>セットアソシアティブ・キャッシュの例</vt:lpstr>
      <vt:lpstr>アドレスとラインの対応</vt:lpstr>
      <vt:lpstr>アドレスとセットの対応</vt:lpstr>
      <vt:lpstr>アドレスとタグの対応</vt:lpstr>
      <vt:lpstr>アクセス時の動作の例</vt:lpstr>
      <vt:lpstr>キャッシュの詳細のまとめ</vt:lpstr>
      <vt:lpstr>行列積での動作例</vt:lpstr>
      <vt:lpstr>内容</vt:lpstr>
      <vt:lpstr>キャッシュによる性能変化の例：密行列積</vt:lpstr>
      <vt:lpstr>目次</vt:lpstr>
      <vt:lpstr>行列の２次元配列による表現</vt:lpstr>
      <vt:lpstr>2次元配列のメモリ上の配置</vt:lpstr>
      <vt:lpstr>キャッシュ上の配置 （ラインサイズ64バイトの場合）</vt:lpstr>
      <vt:lpstr>配列のアクセス</vt:lpstr>
      <vt:lpstr>２次元目を連続させた場合の動作</vt:lpstr>
      <vt:lpstr>２次元目を連続させた場合の問題（１）</vt:lpstr>
      <vt:lpstr>２次元目を連続させた場合の問題（１）</vt:lpstr>
      <vt:lpstr>アドレスとセットの対応の復習</vt:lpstr>
      <vt:lpstr>大きな二次元配列で，２次元目を連続にすると</vt:lpstr>
      <vt:lpstr>アドレスが等間隔になるとどうなるか</vt:lpstr>
      <vt:lpstr>行列と二次元配列のまとめ</vt:lpstr>
      <vt:lpstr>基本的な行列積の実装</vt:lpstr>
      <vt:lpstr>行列積の動作イメージ</vt:lpstr>
      <vt:lpstr>重要なポイント</vt:lpstr>
      <vt:lpstr>i, j ,k をひっくり返した時の， 最内周ループのアクセス範囲</vt:lpstr>
      <vt:lpstr>最悪の場合（1100秒）と最良の場合（20秒） 上側はキャッシュを全く利用できていない</vt:lpstr>
      <vt:lpstr>まとめ</vt:lpstr>
      <vt:lpstr>課題 １０</vt:lpstr>
      <vt:lpstr>課題 １０</vt:lpstr>
      <vt:lpstr>提出方法</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キャッシュへの性能への影響</vt:lpstr>
      <vt:lpstr>実際の測定データ</vt:lpstr>
      <vt:lpstr>質問とか感想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2024-07-09T07:04:18Z</dcterms:modified>
</cp:coreProperties>
</file>