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2"/>
  </p:notesMasterIdLst>
  <p:handoutMasterIdLst>
    <p:handoutMasterId r:id="rId103"/>
  </p:handoutMasterIdLst>
  <p:sldIdLst>
    <p:sldId id="455" r:id="rId2"/>
    <p:sldId id="805" r:id="rId3"/>
    <p:sldId id="1132" r:id="rId4"/>
    <p:sldId id="1047" r:id="rId5"/>
    <p:sldId id="1048" r:id="rId6"/>
    <p:sldId id="618" r:id="rId7"/>
    <p:sldId id="1126" r:id="rId8"/>
    <p:sldId id="1127" r:id="rId9"/>
    <p:sldId id="1073" r:id="rId10"/>
    <p:sldId id="1130" r:id="rId11"/>
    <p:sldId id="1129" r:id="rId12"/>
    <p:sldId id="1131" r:id="rId13"/>
    <p:sldId id="1156" r:id="rId14"/>
    <p:sldId id="1157" r:id="rId15"/>
    <p:sldId id="1158" r:id="rId16"/>
    <p:sldId id="1159" r:id="rId17"/>
    <p:sldId id="1160" r:id="rId18"/>
    <p:sldId id="1161" r:id="rId19"/>
    <p:sldId id="1067" r:id="rId20"/>
    <p:sldId id="513" r:id="rId21"/>
    <p:sldId id="692" r:id="rId22"/>
    <p:sldId id="694" r:id="rId23"/>
    <p:sldId id="697" r:id="rId24"/>
    <p:sldId id="698" r:id="rId25"/>
    <p:sldId id="699" r:id="rId26"/>
    <p:sldId id="700" r:id="rId27"/>
    <p:sldId id="704" r:id="rId28"/>
    <p:sldId id="703" r:id="rId29"/>
    <p:sldId id="690" r:id="rId30"/>
    <p:sldId id="705" r:id="rId31"/>
    <p:sldId id="706" r:id="rId32"/>
    <p:sldId id="707" r:id="rId33"/>
    <p:sldId id="708" r:id="rId34"/>
    <p:sldId id="734" r:id="rId35"/>
    <p:sldId id="709" r:id="rId36"/>
    <p:sldId id="710" r:id="rId37"/>
    <p:sldId id="715" r:id="rId38"/>
    <p:sldId id="716" r:id="rId39"/>
    <p:sldId id="1122" r:id="rId40"/>
    <p:sldId id="1123" r:id="rId41"/>
    <p:sldId id="712" r:id="rId42"/>
    <p:sldId id="717" r:id="rId43"/>
    <p:sldId id="718" r:id="rId44"/>
    <p:sldId id="719" r:id="rId45"/>
    <p:sldId id="720" r:id="rId46"/>
    <p:sldId id="721" r:id="rId47"/>
    <p:sldId id="722" r:id="rId48"/>
    <p:sldId id="711" r:id="rId49"/>
    <p:sldId id="1124" r:id="rId50"/>
    <p:sldId id="735" r:id="rId51"/>
    <p:sldId id="723" r:id="rId52"/>
    <p:sldId id="727" r:id="rId53"/>
    <p:sldId id="725" r:id="rId54"/>
    <p:sldId id="738" r:id="rId55"/>
    <p:sldId id="737" r:id="rId56"/>
    <p:sldId id="739" r:id="rId57"/>
    <p:sldId id="740" r:id="rId58"/>
    <p:sldId id="744" r:id="rId59"/>
    <p:sldId id="741" r:id="rId60"/>
    <p:sldId id="743" r:id="rId61"/>
    <p:sldId id="742" r:id="rId62"/>
    <p:sldId id="745" r:id="rId63"/>
    <p:sldId id="748" r:id="rId64"/>
    <p:sldId id="749" r:id="rId65"/>
    <p:sldId id="750" r:id="rId66"/>
    <p:sldId id="751" r:id="rId67"/>
    <p:sldId id="746" r:id="rId68"/>
    <p:sldId id="882" r:id="rId69"/>
    <p:sldId id="1021" r:id="rId70"/>
    <p:sldId id="1125" r:id="rId71"/>
    <p:sldId id="696" r:id="rId72"/>
    <p:sldId id="1074" r:id="rId73"/>
    <p:sldId id="1120" r:id="rId74"/>
    <p:sldId id="1121" r:id="rId75"/>
    <p:sldId id="1020" r:id="rId76"/>
    <p:sldId id="1091" r:id="rId77"/>
    <p:sldId id="1139" r:id="rId78"/>
    <p:sldId id="1133" r:id="rId79"/>
    <p:sldId id="1134" r:id="rId80"/>
    <p:sldId id="1135" r:id="rId81"/>
    <p:sldId id="1136" r:id="rId82"/>
    <p:sldId id="1137" r:id="rId83"/>
    <p:sldId id="1138" r:id="rId84"/>
    <p:sldId id="1140" r:id="rId85"/>
    <p:sldId id="1142" r:id="rId86"/>
    <p:sldId id="1143" r:id="rId87"/>
    <p:sldId id="1144" r:id="rId88"/>
    <p:sldId id="1055" r:id="rId89"/>
    <p:sldId id="1145" r:id="rId90"/>
    <p:sldId id="1146" r:id="rId91"/>
    <p:sldId id="1147" r:id="rId92"/>
    <p:sldId id="1148" r:id="rId93"/>
    <p:sldId id="1149" r:id="rId94"/>
    <p:sldId id="1150" r:id="rId95"/>
    <p:sldId id="1151" r:id="rId96"/>
    <p:sldId id="1153" r:id="rId97"/>
    <p:sldId id="1154" r:id="rId98"/>
    <p:sldId id="1152" r:id="rId99"/>
    <p:sldId id="1141" r:id="rId100"/>
    <p:sldId id="1155" r:id="rId101"/>
  </p:sldIdLst>
  <p:sldSz cx="9144000" cy="6858000" type="screen4x3"/>
  <p:notesSz cx="6858000" cy="9144000"/>
  <p:custDataLst>
    <p:tags r:id="rId10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08" d="100"/>
          <a:sy n="108" d="100"/>
        </p:scale>
        <p:origin x="1072"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7/31/2023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9</a:t>
            </a:fld>
            <a:endParaRPr kumimoji="1" lang="ja-JP" altLang="en-US"/>
          </a:p>
        </p:txBody>
      </p:sp>
    </p:spTree>
    <p:extLst>
      <p:ext uri="{BB962C8B-B14F-4D97-AF65-F5344CB8AC3E}">
        <p14:creationId xmlns:p14="http://schemas.microsoft.com/office/powerpoint/2010/main" val="1868972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18</a:t>
            </a:fld>
            <a:endParaRPr kumimoji="1" lang="ja-JP" altLang="en-US"/>
          </a:p>
        </p:txBody>
      </p:sp>
    </p:spTree>
    <p:extLst>
      <p:ext uri="{BB962C8B-B14F-4D97-AF65-F5344CB8AC3E}">
        <p14:creationId xmlns:p14="http://schemas.microsoft.com/office/powerpoint/2010/main" val="425368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10</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11</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12</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13</a:t>
            </a:fld>
            <a:endParaRPr kumimoji="1" lang="ja-JP" altLang="en-US"/>
          </a:p>
        </p:txBody>
      </p:sp>
    </p:spTree>
    <p:extLst>
      <p:ext uri="{BB962C8B-B14F-4D97-AF65-F5344CB8AC3E}">
        <p14:creationId xmlns:p14="http://schemas.microsoft.com/office/powerpoint/2010/main" val="147050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14</a:t>
            </a:fld>
            <a:endParaRPr kumimoji="1" lang="ja-JP" altLang="en-US"/>
          </a:p>
        </p:txBody>
      </p:sp>
    </p:spTree>
    <p:extLst>
      <p:ext uri="{BB962C8B-B14F-4D97-AF65-F5344CB8AC3E}">
        <p14:creationId xmlns:p14="http://schemas.microsoft.com/office/powerpoint/2010/main" val="243032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15</a:t>
            </a:fld>
            <a:endParaRPr kumimoji="1" lang="ja-JP" altLang="en-US"/>
          </a:p>
        </p:txBody>
      </p:sp>
    </p:spTree>
    <p:extLst>
      <p:ext uri="{BB962C8B-B14F-4D97-AF65-F5344CB8AC3E}">
        <p14:creationId xmlns:p14="http://schemas.microsoft.com/office/powerpoint/2010/main" val="411020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16</a:t>
            </a:fld>
            <a:endParaRPr kumimoji="1" lang="ja-JP" altLang="en-US"/>
          </a:p>
        </p:txBody>
      </p:sp>
    </p:spTree>
    <p:extLst>
      <p:ext uri="{BB962C8B-B14F-4D97-AF65-F5344CB8AC3E}">
        <p14:creationId xmlns:p14="http://schemas.microsoft.com/office/powerpoint/2010/main" val="175759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17</a:t>
            </a:fld>
            <a:endParaRPr kumimoji="1" lang="ja-JP" altLang="en-US"/>
          </a:p>
        </p:txBody>
      </p:sp>
    </p:spTree>
    <p:extLst>
      <p:ext uri="{BB962C8B-B14F-4D97-AF65-F5344CB8AC3E}">
        <p14:creationId xmlns:p14="http://schemas.microsoft.com/office/powerpoint/2010/main" val="1908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第１１回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インデックスとタグを決定するビットが全部同じ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 0000 0000=0x400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8"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8"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9"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4"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4"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4"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4"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0x400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茗荷谷駅の近くに和菓子の食べログ百名店、一幸庵があります。お菓子屋さん探しているようだったのでお勧めです。</a:t>
            </a:r>
            <a:endParaRPr lang="en-US" dirty="0"/>
          </a:p>
        </p:txBody>
      </p:sp>
    </p:spTree>
    <p:extLst>
      <p:ext uri="{BB962C8B-B14F-4D97-AF65-F5344CB8AC3E}">
        <p14:creationId xmlns:p14="http://schemas.microsoft.com/office/powerpoint/2010/main" val="129244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0x580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0x9001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hit  </a:t>
            </a:r>
            <a:r>
              <a:rPr lang="ja-JP" altLang="en-US" sz="1400" dirty="0">
                <a:solidFill>
                  <a:schemeClr val="accent3"/>
                </a:solidFill>
                <a:latin typeface="Consolas" panose="020B0609020204030204" pitchFamily="49" charset="0"/>
              </a:rPr>
              <a:t>空間局所性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0x9006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12</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a:t>
            </a:r>
            <a:r>
              <a:rPr lang="en-US" altLang="ja-JP" sz="1400" kern="0" dirty="0">
                <a:latin typeface="Consolas" panose="020B0609020204030204" pitchFamily="49" charset="0"/>
              </a:rPr>
              <a:t>0x400,0x480,x400,0x480,0x500,x480,0x400 </a:t>
            </a:r>
            <a:r>
              <a:rPr lang="ja-JP" altLang="en-US" sz="1400" kern="0" dirty="0">
                <a:latin typeface="Consolas" panose="020B0609020204030204" pitchFamily="49" charset="0"/>
              </a:rPr>
              <a:t>の順で更新される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a:t>
            </a:r>
            <a:r>
              <a:rPr lang="en-US" altLang="ja-JP" sz="1400" dirty="0">
                <a:latin typeface="Consolas" panose="020B0609020204030204" pitchFamily="49" charset="0"/>
              </a:rPr>
              <a:t>1bit</a:t>
            </a:r>
            <a:r>
              <a:rPr lang="ja-JP" altLang="en-US" sz="1400" dirty="0">
                <a:latin typeface="Consolas" panose="020B0609020204030204" pitchFamily="49" charset="0"/>
              </a:rPr>
              <a:t>だけになる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1000 0000 0000=0x800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331964"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0x800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95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r>
              <a:rPr lang="en-US" altLang="ja-JP"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0xA00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セット０に </a:t>
            </a:r>
            <a:r>
              <a:rPr lang="en-US" altLang="ja-JP" sz="1400" kern="0" dirty="0">
                <a:latin typeface="Consolas" panose="020B0609020204030204" pitchFamily="49" charset="0"/>
              </a:rPr>
              <a:t>0x800,0x900,0xA00,0xB00,0x800,0x900,0xA00,0xB00 </a:t>
            </a:r>
            <a:r>
              <a:rPr lang="ja-JP" altLang="en-US" sz="1400" kern="0" dirty="0">
                <a:latin typeface="Consolas" panose="020B0609020204030204" pitchFamily="49" charset="0"/>
              </a:rPr>
              <a:t>が書き込まれ，左のようになる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84D51C1E-3201-0FC2-ECA9-5FF7DD1B13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0xB00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8CF551CE-4CDD-28E8-B467-4AB68E488478}"/>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68007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0b1000 0000 0000=0x800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111 miss </a:t>
            </a:r>
            <a:r>
              <a:rPr lang="en-US" altLang="ja-JP" sz="1400" dirty="0">
                <a:latin typeface="Consolas" panose="020B0609020204030204" pitchFamily="49" charset="0"/>
              </a:rPr>
              <a:t>0b1000 0000 0000=0x800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15</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番エントリのタグが更新される</a:t>
            </a:r>
            <a:br>
              <a:rPr lang="en-US" altLang="ja-JP" sz="1400" kern="0" dirty="0">
                <a:latin typeface="Consolas" panose="020B0609020204030204" pitchFamily="49" charset="0"/>
              </a:rPr>
            </a:br>
            <a:r>
              <a:rPr lang="ja-JP" altLang="en-US" sz="1400" kern="0" dirty="0">
                <a:latin typeface="Consolas" panose="020B0609020204030204" pitchFamily="49" charset="0"/>
              </a:rPr>
              <a:t>その時一番アクセスされていないものが上書きされる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E3249C43-1C8E-0473-231F-EAAB9C81A17E}"/>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02D14D63-2E77-8291-FC4E-7587467FA712}"/>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D4DD786A-1D23-B57A-535F-2CBC55721A7B}"/>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2030F351-A1F2-EE99-4C29-582E3CA0D33E}"/>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5" name="正方形/長方形 14">
            <a:extLst>
              <a:ext uri="{FF2B5EF4-FFF2-40B4-BE49-F238E27FC236}">
                <a16:creationId xmlns:a16="http://schemas.microsoft.com/office/drawing/2014/main" id="{73113C88-214F-FB37-CA69-AB36989490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35AC1D9C-1523-28D3-89C9-805AD6BC24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0x900</a:t>
            </a:r>
            <a:endParaRPr kumimoji="1" lang="ja-JP" altLang="en-US" sz="1400" b="1" dirty="0">
              <a:solidFill>
                <a:schemeClr val="accent5"/>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E55B1CDB-29E1-33E5-BB3D-61FC930607D1}"/>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92901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振るアソシアティブの場合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インデックスを決定する部分がなくなる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a:t>
            </a:r>
            <a:r>
              <a:rPr lang="en-US" altLang="ja-JP" sz="1400" dirty="0">
                <a:solidFill>
                  <a:schemeClr val="accent5"/>
                </a:solidFill>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 0000 0000 0000=0x1000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0x1000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9839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0110 0000 0000=0x1600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0100 0000 0000=0x1400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0110 0000 0000=0x1600 </a:t>
            </a:r>
            <a:r>
              <a:rPr lang="ja-JP" altLang="en-US" sz="1400" dirty="0">
                <a:latin typeface="Consolas" panose="020B0609020204030204" pitchFamily="49" charset="0"/>
              </a:rPr>
              <a:t>時間</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10" name="正方形/長方形 9">
            <a:extLst>
              <a:ext uri="{FF2B5EF4-FFF2-40B4-BE49-F238E27FC236}">
                <a16:creationId xmlns:a16="http://schemas.microsoft.com/office/drawing/2014/main" id="{19A7AB17-C9BE-3279-2A5E-BA13DA520229}"/>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D72C5A32-27B9-756E-3534-5C0B7D51A11A}"/>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F47782AE-7E33-5BD3-AD68-C8BF458BF603}"/>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AC2AC361-469A-DDF3-90CE-682515370465}"/>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CB1E5B2E-769F-A55C-A23D-A97A3D4EF48E}"/>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0x1600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9385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111 hit  </a:t>
            </a:r>
            <a:r>
              <a:rPr lang="en-US" altLang="ja-JP" sz="1400" dirty="0">
                <a:latin typeface="Consolas" panose="020B0609020204030204" pitchFamily="49" charset="0"/>
              </a:rPr>
              <a:t>0b1 0000 0000 0000=0x1000</a:t>
            </a:r>
            <a:r>
              <a:rPr lang="en-US" altLang="ja-JP" sz="1400" dirty="0">
                <a:solidFill>
                  <a:schemeClr val="accent3"/>
                </a:solidFill>
                <a:latin typeface="Consolas" panose="020B0609020204030204" pitchFamily="49" charset="0"/>
              </a:rPr>
              <a:t> </a:t>
            </a:r>
            <a:r>
              <a:rPr lang="ja-JP" altLang="en-US" sz="1400" dirty="0">
                <a:latin typeface="Consolas" panose="020B0609020204030204" pitchFamily="49" charset="0"/>
              </a:rPr>
              <a:t>空間</a:t>
            </a:r>
            <a:br>
              <a:rPr lang="en-US" altLang="ja-JP" sz="1400" dirty="0">
                <a:solidFill>
                  <a:schemeClr val="accent3"/>
                </a:solidFill>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18</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5/8=0.625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4" name="正方形/長方形 3">
            <a:extLst>
              <a:ext uri="{FF2B5EF4-FFF2-40B4-BE49-F238E27FC236}">
                <a16:creationId xmlns:a16="http://schemas.microsoft.com/office/drawing/2014/main" id="{A1764D06-85C9-E134-EE3E-737193AE4B2A}"/>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6523166C-2CE6-5F62-7F2C-9E608D27D7C1}"/>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2C88A61-EC84-C738-6677-532DB368E0FA}"/>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1" name="正方形/長方形 10">
            <a:extLst>
              <a:ext uri="{FF2B5EF4-FFF2-40B4-BE49-F238E27FC236}">
                <a16:creationId xmlns:a16="http://schemas.microsoft.com/office/drawing/2014/main" id="{FDA16B9F-B6FB-85EC-90ED-5461A2339297}"/>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E9D81EE2-DAF5-8E57-2F9E-331380CAA5B4}"/>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9127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19</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仮想メモリと特権モード</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457200" indent="-457200">
              <a:buFont typeface="+mj-lt"/>
              <a:buAutoNum type="arabicPeriod"/>
            </a:pPr>
            <a:r>
              <a:rPr lang="ja-JP" altLang="en-US" dirty="0"/>
              <a:t>特権モード</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689014"/>
            <a:ext cx="8280092" cy="1620018"/>
          </a:xfrm>
        </p:spPr>
        <p:txBody>
          <a:bodyPr/>
          <a:lstStyle/>
          <a:p>
            <a:r>
              <a:rPr lang="ja-JP" altLang="en-US" sz="1800" dirty="0"/>
              <a:t>前提：複数のプログラムを１つの </a:t>
            </a:r>
            <a:r>
              <a:rPr lang="en-US" altLang="ja-JP" sz="1800" dirty="0"/>
              <a:t>CPU </a:t>
            </a:r>
            <a:r>
              <a:rPr lang="ja-JP" altLang="en-US" sz="1800" dirty="0"/>
              <a:t>上で同時に動かすことを考える</a:t>
            </a:r>
            <a:endParaRPr lang="en-US" altLang="ja-JP" sz="1800" dirty="0"/>
          </a:p>
          <a:p>
            <a:pPr lvl="1"/>
            <a:r>
              <a:rPr lang="ja-JP" altLang="en-US" sz="1800" dirty="0"/>
              <a:t>上の図では４つのプログラムが動くとする</a:t>
            </a:r>
            <a:endParaRPr lang="en-US" altLang="ja-JP" sz="1800" dirty="0"/>
          </a:p>
          <a:p>
            <a:pPr lvl="1"/>
            <a:r>
              <a:rPr lang="ja-JP" altLang="en-US" sz="1800" dirty="0"/>
              <a:t>メモリは複数のプログラムで共有される</a:t>
            </a:r>
            <a:endParaRPr lang="en-US" altLang="ja-JP" sz="1800" dirty="0"/>
          </a:p>
          <a:p>
            <a:r>
              <a:rPr lang="ja-JP" altLang="en-US" sz="1800" dirty="0"/>
              <a:t>問題：どうやって共有するか？</a:t>
            </a:r>
            <a:endParaRPr lang="en-US" altLang="ja-JP" sz="1800" dirty="0"/>
          </a:p>
          <a:p>
            <a:pPr marL="817200" lvl="1" indent="-457200">
              <a:buFont typeface="+mj-lt"/>
              <a:buAutoNum type="arabicPeriod"/>
            </a:pPr>
            <a:r>
              <a:rPr lang="ja-JP" altLang="en-US" sz="1800" dirty="0"/>
              <a:t>どうやって領域の割り当てを行う？</a:t>
            </a:r>
            <a:endParaRPr lang="en-US" altLang="ja-JP" sz="1800" dirty="0"/>
          </a:p>
          <a:p>
            <a:pPr marL="817200" lvl="1" indent="-457200">
              <a:buFont typeface="+mj-lt"/>
              <a:buAutoNum type="arabicPeriod"/>
            </a:pPr>
            <a:r>
              <a:rPr lang="ja-JP" altLang="en-US" sz="1800" dirty="0"/>
              <a:t>どうやって各人の領域を保護する？</a:t>
            </a:r>
            <a:endParaRPr lang="en-US" altLang="ja-JP" sz="1800"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たくさんメモリを使う人に都度割り当てると，メモリ空間が細切れになってとても使いにくい</a:t>
            </a:r>
            <a:endParaRPr lang="en-US" altLang="ja-JP" dirty="0"/>
          </a:p>
          <a:p>
            <a:pPr lvl="1"/>
            <a:r>
              <a:rPr lang="ja-JP" altLang="en-US" dirty="0"/>
              <a:t>青の人のメモリ：</a:t>
            </a:r>
            <a:r>
              <a:rPr lang="en-US" altLang="ja-JP" dirty="0"/>
              <a:t>0x400-0x7ff, 0xc00-0xfff</a:t>
            </a:r>
          </a:p>
          <a:p>
            <a:pPr lvl="1"/>
            <a:r>
              <a:rPr lang="ja-JP" altLang="en-US" dirty="0"/>
              <a:t>緑の人のメモリ：</a:t>
            </a:r>
            <a:r>
              <a:rPr lang="en-US" altLang="ja-JP" dirty="0"/>
              <a:t>0x000-0x3ff, 0x800-0xbff, 0x1000-0x2000 ...</a:t>
            </a:r>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1976" y="3114713"/>
            <a:ext cx="449981" cy="27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a:p>
            <a:pPr lvl="1"/>
            <a:r>
              <a:rPr lang="ja-JP" altLang="en-US" dirty="0"/>
              <a:t>例：配列の最大サイズを超えて書き込むと，他のプログラムのメモリが破壊される</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3068996"/>
            <a:ext cx="449981" cy="315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3068995"/>
            <a:ext cx="360004"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6AF9E46C-3AAD-B00C-7CD9-5AF5751092CF}"/>
              </a:ext>
            </a:extLst>
          </p:cNvPr>
          <p:cNvSpPr/>
          <p:nvPr/>
        </p:nvSpPr>
        <p:spPr bwMode="auto">
          <a:xfrm>
            <a:off x="2411975" y="3609002"/>
            <a:ext cx="810009"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の管理領域がバグで破壊されると </a:t>
            </a:r>
            <a:r>
              <a:rPr lang="en-US" altLang="ja-JP" dirty="0"/>
              <a:t>OS </a:t>
            </a:r>
            <a:r>
              <a:rPr lang="ja-JP" altLang="en-US" dirty="0"/>
              <a:t>ごと落ちかねない</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a:t>
            </a:r>
            <a:r>
              <a:rPr kumimoji="1" lang="ja-JP" altLang="en-US" dirty="0">
                <a:solidFill>
                  <a:schemeClr val="accent5"/>
                </a:solidFill>
              </a:rPr>
              <a:t>見せかける</a:t>
            </a:r>
            <a:r>
              <a:rPr kumimoji="1" lang="ja-JP" altLang="en-US" dirty="0"/>
              <a:t>」技術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仮想</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メモリ</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sz="1600" dirty="0"/>
              <a:t>各人の仮想的なメモリの使っている部分が細切れに実際のメモリにマップされる</a:t>
            </a:r>
            <a:endParaRPr kumimoji="1" lang="en-US" altLang="ja-JP" sz="1600" dirty="0"/>
          </a:p>
          <a:p>
            <a:pPr lvl="1"/>
            <a:r>
              <a:rPr kumimoji="1" lang="ja-JP" altLang="en-US" sz="1600" dirty="0"/>
              <a:t>足りない場合はより容量が大きな（そして遅い）ハードディスクにマップされる</a:t>
            </a:r>
            <a:endParaRPr kumimoji="1" lang="en-US" altLang="ja-JP" sz="1600" dirty="0"/>
          </a:p>
          <a:p>
            <a:pPr lvl="2"/>
            <a:r>
              <a:rPr kumimoji="1" lang="ja-JP" altLang="en-US" sz="1600" dirty="0"/>
              <a:t>これを「スワップ領域」という</a:t>
            </a:r>
            <a:endParaRPr kumimoji="1" lang="en-US" altLang="ja-JP" sz="1600" dirty="0"/>
          </a:p>
          <a:p>
            <a:pPr lvl="2"/>
            <a:r>
              <a:rPr lang="ja-JP" altLang="en-US" sz="1600" dirty="0"/>
              <a:t>ある意味，メモリがスワップのキャッシュになっている</a:t>
            </a:r>
            <a:endParaRPr kumimoji="1" lang="en-US" altLang="ja-JP" sz="1600" dirty="0"/>
          </a:p>
          <a:p>
            <a:pPr lvl="1"/>
            <a:r>
              <a:rPr kumimoji="1" lang="ja-JP" altLang="en-US" sz="1600" dirty="0"/>
              <a:t>これにより，効率的に実際のメモリを共有</a:t>
            </a:r>
            <a:endParaRPr kumimoji="1" lang="en-US" altLang="ja-JP" sz="1600"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透過的</a:t>
            </a:r>
            <a:r>
              <a:rPr kumimoji="1" lang="en-US" altLang="ja-JP" sz="1800" dirty="0"/>
              <a:t>=</a:t>
            </a:r>
            <a:r>
              <a:rPr kumimoji="1" lang="ja-JP" altLang="en-US" sz="1800" dirty="0"/>
              <a:t>プログラムの実行を止めて </a:t>
            </a:r>
            <a:r>
              <a:rPr kumimoji="1" lang="en-US" altLang="ja-JP" sz="1800" dirty="0"/>
              <a:t>OS </a:t>
            </a:r>
            <a:r>
              <a:rPr kumimoji="1" lang="ja-JP" altLang="en-US" sz="1800" dirty="0"/>
              <a:t>が裏で再割当てを行う</a:t>
            </a:r>
            <a:endParaRPr kumimoji="1" lang="en-US" altLang="ja-JP" sz="1800" dirty="0"/>
          </a:p>
          <a:p>
            <a:pPr lvl="1"/>
            <a:r>
              <a:rPr kumimoji="1" lang="ja-JP" altLang="en-US" sz="1800" dirty="0"/>
              <a:t>プログラマはこれらのことを意識しないで良い</a:t>
            </a:r>
            <a:endParaRPr kumimoji="1" lang="en-US" altLang="ja-JP" sz="1800" dirty="0"/>
          </a:p>
          <a:p>
            <a:pPr lvl="1"/>
            <a:r>
              <a:rPr kumimoji="1" lang="ja-JP" altLang="en-US" sz="1800" dirty="0"/>
              <a:t>というか，裏で動いているこれらの管理の動作は通常認識できない</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7"/>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割り当てた結果だけが残る！</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（裏でみんなの割り当て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7295955-F185-027E-0103-625B6E16FC7A}"/>
              </a:ext>
            </a:extLst>
          </p:cNvPr>
          <p:cNvSpPr>
            <a:spLocks noGrp="1"/>
          </p:cNvSpPr>
          <p:nvPr>
            <p:ph type="title"/>
          </p:nvPr>
        </p:nvSpPr>
        <p:spPr/>
        <p:txBody>
          <a:bodyPr/>
          <a:lstStyle/>
          <a:p>
            <a:r>
              <a:rPr lang="ja-JP" altLang="en-US" dirty="0"/>
              <a:t>第１０回課題</a:t>
            </a:r>
            <a:endParaRPr lang="en-US" dirty="0"/>
          </a:p>
        </p:txBody>
      </p:sp>
      <p:sp>
        <p:nvSpPr>
          <p:cNvPr id="5" name="コンテンツ プレースホルダー 4">
            <a:extLst>
              <a:ext uri="{FF2B5EF4-FFF2-40B4-BE49-F238E27FC236}">
                <a16:creationId xmlns:a16="http://schemas.microsoft.com/office/drawing/2014/main" id="{9A70AEDA-054A-092C-14F1-28469DE35531}"/>
              </a:ext>
            </a:extLst>
          </p:cNvPr>
          <p:cNvSpPr>
            <a:spLocks noGrp="1"/>
          </p:cNvSpPr>
          <p:nvPr>
            <p:ph sz="quarter" idx="10"/>
          </p:nvPr>
        </p:nvSpPr>
        <p:spPr/>
        <p:txBody>
          <a:bodyPr/>
          <a:lstStyle/>
          <a:p>
            <a:r>
              <a:rPr lang="ja-JP" altLang="en-US" dirty="0"/>
              <a:t>すいません，おもってたよりムズいと言うか，手間がかかります</a:t>
            </a:r>
            <a:endParaRPr lang="en-US" altLang="ja-JP" dirty="0"/>
          </a:p>
          <a:p>
            <a:r>
              <a:rPr lang="en-US" altLang="ja-JP" dirty="0"/>
              <a:t>2023/07/24 18:50 </a:t>
            </a:r>
            <a:r>
              <a:rPr lang="ja-JP" altLang="en-US" dirty="0"/>
              <a:t>続きを加筆しました</a:t>
            </a:r>
            <a:endParaRPr lang="en-US" dirty="0"/>
          </a:p>
        </p:txBody>
      </p:sp>
      <p:sp>
        <p:nvSpPr>
          <p:cNvPr id="2" name="スライド番号プレースホルダー 1">
            <a:extLst>
              <a:ext uri="{FF2B5EF4-FFF2-40B4-BE49-F238E27FC236}">
                <a16:creationId xmlns:a16="http://schemas.microsoft.com/office/drawing/2014/main" id="{146BC730-53C8-04B0-E247-307D4D561B54}"/>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a:p>
        </p:txBody>
      </p:sp>
    </p:spTree>
    <p:extLst>
      <p:ext uri="{BB962C8B-B14F-4D97-AF65-F5344CB8AC3E}">
        <p14:creationId xmlns:p14="http://schemas.microsoft.com/office/powerpoint/2010/main" val="1481723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endParaRPr kumimoji="1" lang="ja-JP" altLang="en-US" dirty="0"/>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431954" y="2438989"/>
            <a:ext cx="8460094"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言語などでポインタに入っているアドレスの数字はこれ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プログラムからは見えない（</a:t>
            </a:r>
            <a:r>
              <a:rPr lang="en-US" altLang="ja-JP" dirty="0"/>
              <a:t>=</a:t>
            </a:r>
            <a:r>
              <a:rPr kumimoji="1" lang="ja-JP" altLang="en-US" dirty="0"/>
              <a:t>どういう数字なのかはわからない）</a:t>
            </a:r>
            <a:endParaRPr kumimoji="1" lang="en-US" altLang="ja-JP" dirty="0"/>
          </a:p>
          <a:p>
            <a:r>
              <a:rPr kumimoji="1" lang="ja-JP" altLang="en-US" dirty="0"/>
              <a:t>メモリ・アクセス時は，毎回仮想アドレスから物理アドレスに</a:t>
            </a:r>
            <a:r>
              <a:rPr kumimoji="1" lang="en-US" altLang="ja-JP" dirty="0"/>
              <a:t>CPU </a:t>
            </a:r>
            <a:r>
              <a:rPr kumimoji="1" lang="ja-JP" altLang="en-US" dirty="0"/>
              <a:t>が裏で変換してアクセスする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正確にはプログラムごとではなくプロセスごと</a:t>
            </a:r>
            <a:endParaRPr kumimoji="1" lang="en-US" altLang="ja-JP" dirty="0"/>
          </a:p>
          <a:p>
            <a:pPr lvl="1"/>
            <a:r>
              <a:rPr kumimoji="1" lang="ja-JP" altLang="en-US" dirty="0"/>
              <a:t>同じプログラムを複数立ち上げた場合，それぞれに専用の仮想アドレスの空間が提供される</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a:p>
            <a:pPr lvl="1"/>
            <a:r>
              <a:rPr lang="en-US" altLang="ja-JP" dirty="0"/>
              <a:t>OS </a:t>
            </a:r>
            <a:r>
              <a:rPr lang="ja-JP" altLang="en-US" dirty="0"/>
              <a:t>はこのあたりの機能をフル活用して作られている</a:t>
            </a:r>
            <a:endParaRPr lang="en-US" altLang="ja-JP" dirty="0"/>
          </a:p>
          <a:p>
            <a:pPr lvl="1"/>
            <a:r>
              <a:rPr lang="ja-JP" altLang="en-US" dirty="0"/>
              <a:t>（来学期の講義で詳しくやるはずです</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命令セットごとに仕様として決まっている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実際にはページ・テーブルも物理メモリ上に取られる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251952" y="1088974"/>
            <a:ext cx="5850065" cy="5490061"/>
          </a:xfrm>
        </p:spPr>
        <p:txBody>
          <a:bodyPr/>
          <a:lstStyle/>
          <a:p>
            <a:r>
              <a:rPr kumimoji="1" lang="ja-JP" altLang="en-US" sz="1800" dirty="0"/>
              <a:t>ベース・レジスタ</a:t>
            </a:r>
            <a:endParaRPr kumimoji="1" lang="en-US" altLang="ja-JP" sz="1800" dirty="0"/>
          </a:p>
          <a:p>
            <a:pPr lvl="1"/>
            <a:r>
              <a:rPr kumimoji="1" lang="ja-JP" altLang="en-US" sz="1800" dirty="0"/>
              <a:t>ページ・テーブルの先頭の物理アドレスを格納する特別なレジスタ</a:t>
            </a:r>
            <a:endParaRPr kumimoji="1" lang="en-US" altLang="ja-JP" sz="1800" dirty="0"/>
          </a:p>
          <a:p>
            <a:pPr lvl="1"/>
            <a:r>
              <a:rPr kumimoji="1" lang="ja-JP" altLang="en-US" sz="1800" dirty="0"/>
              <a:t>そこが </a:t>
            </a:r>
            <a:r>
              <a:rPr kumimoji="1" lang="en-US" altLang="ja-JP" sz="1800" dirty="0"/>
              <a:t>LV1 </a:t>
            </a:r>
            <a:r>
              <a:rPr kumimoji="1" lang="ja-JP" altLang="en-US" sz="1800" dirty="0"/>
              <a:t>テーブルだと </a:t>
            </a:r>
            <a:r>
              <a:rPr kumimoji="1" lang="en-US" altLang="ja-JP" sz="1800" dirty="0"/>
              <a:t>CPU </a:t>
            </a:r>
            <a:r>
              <a:rPr kumimoji="1" lang="ja-JP" altLang="en-US" sz="1800" dirty="0"/>
              <a:t>に認識される</a:t>
            </a:r>
            <a:endParaRPr kumimoji="1" lang="en-US" altLang="ja-JP" sz="1800" dirty="0"/>
          </a:p>
          <a:p>
            <a:pPr lvl="1"/>
            <a:r>
              <a:rPr kumimoji="1" lang="ja-JP" altLang="en-US" sz="1800" dirty="0"/>
              <a:t>このレジスタは </a:t>
            </a:r>
            <a:r>
              <a:rPr kumimoji="1" lang="en-US" altLang="ja-JP" sz="1800" dirty="0"/>
              <a:t>OS </a:t>
            </a:r>
            <a:r>
              <a:rPr kumimoji="1" lang="ja-JP" altLang="en-US" sz="1800" dirty="0"/>
              <a:t>が設定する</a:t>
            </a:r>
            <a:endParaRPr kumimoji="1" lang="en-US" altLang="ja-JP" sz="1800" dirty="0"/>
          </a:p>
          <a:p>
            <a:r>
              <a:rPr kumimoji="1" lang="ja-JP" altLang="en-US" sz="1800" dirty="0"/>
              <a:t>アドレス変換の手順</a:t>
            </a:r>
            <a:endParaRPr kumimoji="1" lang="en-US" altLang="ja-JP" sz="1800" dirty="0"/>
          </a:p>
          <a:p>
            <a:pPr lvl="1"/>
            <a:r>
              <a:rPr kumimoji="1" lang="ja-JP" altLang="en-US" sz="1800" dirty="0"/>
              <a:t>仮想アドレス </a:t>
            </a:r>
            <a:r>
              <a:rPr kumimoji="1" lang="en-US" altLang="ja-JP" sz="1800" dirty="0">
                <a:latin typeface="Consolas" panose="020B0609020204030204" pitchFamily="49" charset="0"/>
              </a:rPr>
              <a:t>0x</a:t>
            </a:r>
            <a:r>
              <a:rPr kumimoji="1" lang="en-US" altLang="ja-JP" sz="1800" dirty="0">
                <a:solidFill>
                  <a:schemeClr val="accent5"/>
                </a:solidFill>
                <a:latin typeface="Consolas" panose="020B0609020204030204" pitchFamily="49" charset="0"/>
              </a:rPr>
              <a:t>30100</a:t>
            </a:r>
            <a:r>
              <a:rPr kumimoji="1" lang="en-US" altLang="ja-JP" sz="1800" dirty="0">
                <a:solidFill>
                  <a:schemeClr val="accent3">
                    <a:lumMod val="75000"/>
                  </a:schemeClr>
                </a:solidFill>
                <a:latin typeface="Consolas" panose="020B0609020204030204" pitchFamily="49" charset="0"/>
              </a:rPr>
              <a:t>f24</a:t>
            </a:r>
            <a:r>
              <a:rPr kumimoji="1" lang="en-US" altLang="ja-JP" sz="1800" dirty="0"/>
              <a:t> </a:t>
            </a:r>
            <a:r>
              <a:rPr kumimoji="1" lang="ja-JP" altLang="en-US" sz="1800" dirty="0"/>
              <a:t>のアクセスを考える</a:t>
            </a:r>
            <a:endParaRPr kumimoji="1" lang="en-US" altLang="ja-JP" sz="1800" dirty="0"/>
          </a:p>
          <a:p>
            <a:pPr lvl="1"/>
            <a:r>
              <a:rPr kumimoji="1" lang="en-US" altLang="ja-JP" sz="1800" dirty="0">
                <a:solidFill>
                  <a:schemeClr val="tx1">
                    <a:lumMod val="75000"/>
                    <a:lumOff val="25000"/>
                  </a:schemeClr>
                </a:solidFill>
                <a:latin typeface="Consolas" panose="020B0609020204030204" pitchFamily="49" charset="0"/>
              </a:rPr>
              <a:t>0x10000000+</a:t>
            </a:r>
            <a:r>
              <a:rPr lang="en-US" altLang="ja-JP" sz="1800" dirty="0">
                <a:latin typeface="Consolas" panose="020B0609020204030204" pitchFamily="49" charset="0"/>
              </a:rPr>
              <a:t>0x30100×4B=</a:t>
            </a:r>
            <a:r>
              <a:rPr lang="en-US" altLang="ja-JP" sz="1800" dirty="0">
                <a:solidFill>
                  <a:schemeClr val="accent6"/>
                </a:solidFill>
                <a:latin typeface="Consolas" panose="020B0609020204030204" pitchFamily="49" charset="0"/>
              </a:rPr>
              <a:t>0x100c0400 </a:t>
            </a:r>
            <a:r>
              <a:rPr kumimoji="1" lang="ja-JP" altLang="en-US" sz="1800" dirty="0"/>
              <a:t>にアクセス</a:t>
            </a:r>
            <a:endParaRPr kumimoji="1" lang="en-US" altLang="ja-JP" sz="1800" dirty="0"/>
          </a:p>
          <a:p>
            <a:pPr lvl="1"/>
            <a:r>
              <a:rPr kumimoji="1" lang="ja-JP" altLang="en-US" sz="1800" dirty="0"/>
              <a:t>対応する </a:t>
            </a:r>
            <a:r>
              <a:rPr kumimoji="1" lang="en-US" altLang="ja-JP" sz="1800" dirty="0"/>
              <a:t>4KB </a:t>
            </a:r>
            <a:r>
              <a:rPr kumimoji="1" lang="ja-JP" altLang="en-US" sz="1800" dirty="0"/>
              <a:t>の物理アドレスを得る</a:t>
            </a:r>
            <a:endParaRPr kumimoji="1" lang="en-US" altLang="ja-JP" sz="1800" dirty="0"/>
          </a:p>
          <a:p>
            <a:pPr lvl="1"/>
            <a:r>
              <a:rPr kumimoji="1" lang="ja-JP" altLang="en-US" sz="1800" dirty="0">
                <a:latin typeface="Consolas" panose="020B0609020204030204" pitchFamily="49" charset="0"/>
              </a:rPr>
              <a:t>あとは前ページと同じ</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B0FE0D45-4ADE-9DC5-E566-CFF2C90D5DB6}"/>
              </a:ext>
            </a:extLst>
          </p:cNvPr>
          <p:cNvSpPr/>
          <p:nvPr/>
        </p:nvSpPr>
        <p:spPr bwMode="auto">
          <a:xfrm>
            <a:off x="6732024" y="342900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121995" y="1358977"/>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01997"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15" name="正方形/長方形 14">
            <a:extLst>
              <a:ext uri="{FF2B5EF4-FFF2-40B4-BE49-F238E27FC236}">
                <a16:creationId xmlns:a16="http://schemas.microsoft.com/office/drawing/2014/main" id="{083BBA07-298D-CDFE-9093-BB4EF6535FEF}"/>
              </a:ext>
            </a:extLst>
          </p:cNvPr>
          <p:cNvSpPr/>
          <p:nvPr/>
        </p:nvSpPr>
        <p:spPr bwMode="auto">
          <a:xfrm>
            <a:off x="6732024" y="432901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7" name="コネクタ: 曲線 16">
            <a:extLst>
              <a:ext uri="{FF2B5EF4-FFF2-40B4-BE49-F238E27FC236}">
                <a16:creationId xmlns:a16="http://schemas.microsoft.com/office/drawing/2014/main" id="{5EBF45C7-8EE2-7F72-91BC-D4D3C0182479}"/>
              </a:ext>
            </a:extLst>
          </p:cNvPr>
          <p:cNvCxnSpPr>
            <a:cxnSpLocks/>
            <a:stCxn id="6" idx="3"/>
            <a:endCxn id="8" idx="3"/>
          </p:cNvCxnSpPr>
          <p:nvPr/>
        </p:nvCxnSpPr>
        <p:spPr bwMode="auto">
          <a:xfrm>
            <a:off x="7812036" y="1943984"/>
            <a:ext cx="12700" cy="1665018"/>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9" name="コネクタ: 曲線 18">
            <a:extLst>
              <a:ext uri="{FF2B5EF4-FFF2-40B4-BE49-F238E27FC236}">
                <a16:creationId xmlns:a16="http://schemas.microsoft.com/office/drawing/2014/main" id="{2A19E480-1F26-3507-7570-B93273A75F8C}"/>
              </a:ext>
            </a:extLst>
          </p:cNvPr>
          <p:cNvCxnSpPr>
            <a:cxnSpLocks/>
          </p:cNvCxnSpPr>
          <p:nvPr/>
        </p:nvCxnSpPr>
        <p:spPr bwMode="auto">
          <a:xfrm>
            <a:off x="7812036" y="2168986"/>
            <a:ext cx="12700" cy="2385026"/>
          </a:xfrm>
          <a:prstGeom prst="curvedConnector3">
            <a:avLst>
              <a:gd name="adj1" fmla="val 3600000"/>
            </a:avLst>
          </a:prstGeom>
          <a:noFill/>
          <a:ln w="9525" cap="flat" cmpd="sng" algn="ctr">
            <a:solidFill>
              <a:schemeClr val="tx1"/>
            </a:solidFill>
            <a:prstDash val="solid"/>
            <a:round/>
            <a:headEnd type="none" w="med" len="med"/>
            <a:tailEnd type="triangle"/>
          </a:ln>
          <a:effectLst/>
        </p:spPr>
      </p:cxnSp>
      <p:cxnSp>
        <p:nvCxnSpPr>
          <p:cNvPr id="24" name="コネクタ: 曲線 23">
            <a:extLst>
              <a:ext uri="{FF2B5EF4-FFF2-40B4-BE49-F238E27FC236}">
                <a16:creationId xmlns:a16="http://schemas.microsoft.com/office/drawing/2014/main" id="{4C77C792-DCD2-1210-4CFA-776DB69DF78B}"/>
              </a:ext>
            </a:extLst>
          </p:cNvPr>
          <p:cNvCxnSpPr>
            <a:cxnSpLocks/>
          </p:cNvCxnSpPr>
          <p:nvPr/>
        </p:nvCxnSpPr>
        <p:spPr bwMode="auto">
          <a:xfrm>
            <a:off x="5202007" y="1448978"/>
            <a:ext cx="1530017" cy="22500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0251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6426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プロセス切り替えはベース・レジスタの中身を入れ替えで実現する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611956" y="1268976"/>
            <a:ext cx="4770054" cy="5310059"/>
          </a:xfrm>
        </p:spPr>
        <p:txBody>
          <a:bodyPr/>
          <a:lstStyle/>
          <a:p>
            <a:r>
              <a:rPr kumimoji="1" lang="ja-JP" altLang="en-US" dirty="0">
                <a:latin typeface="Consolas" panose="020B0609020204030204" pitchFamily="49" charset="0"/>
              </a:rPr>
              <a:t>ページ・テーブルは物理メモリ上に複数存在できる</a:t>
            </a:r>
            <a:endParaRPr kumimoji="1" lang="en-US" altLang="ja-JP" dirty="0">
              <a:latin typeface="Consolas" panose="020B0609020204030204" pitchFamily="49" charset="0"/>
            </a:endParaRPr>
          </a:p>
          <a:p>
            <a:r>
              <a:rPr kumimoji="1" lang="ja-JP" altLang="en-US" dirty="0">
                <a:latin typeface="Consolas" panose="020B0609020204030204" pitchFamily="49" charset="0"/>
              </a:rPr>
              <a:t>ページ・テーブルの切り替え</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ベース・レジスタに切り替え先のページ・テーブルのアドレスを設定する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実行するプログラム（プロセス）の切り替えはこれにより実現する</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211996" y="1628980"/>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91998"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7" name="正方形/長方形 6">
            <a:extLst>
              <a:ext uri="{FF2B5EF4-FFF2-40B4-BE49-F238E27FC236}">
                <a16:creationId xmlns:a16="http://schemas.microsoft.com/office/drawing/2014/main" id="{0923BEEA-DD31-7967-D231-F69FEA306CD3}"/>
              </a:ext>
            </a:extLst>
          </p:cNvPr>
          <p:cNvSpPr/>
          <p:nvPr/>
        </p:nvSpPr>
        <p:spPr bwMode="auto">
          <a:xfrm>
            <a:off x="6732024" y="2798993"/>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9C64AB83-D897-41A7-BD9A-E7FAC59F7C57}"/>
              </a:ext>
            </a:extLst>
          </p:cNvPr>
          <p:cNvSpPr/>
          <p:nvPr/>
        </p:nvSpPr>
        <p:spPr bwMode="auto">
          <a:xfrm>
            <a:off x="6732024" y="3969006"/>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C1E0B848-4DC2-80E0-F7BF-851BC9694CAD}"/>
              </a:ext>
            </a:extLst>
          </p:cNvPr>
          <p:cNvSpPr/>
          <p:nvPr/>
        </p:nvSpPr>
        <p:spPr bwMode="auto">
          <a:xfrm>
            <a:off x="5472010" y="279899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13" name="正方形/長方形 12">
            <a:extLst>
              <a:ext uri="{FF2B5EF4-FFF2-40B4-BE49-F238E27FC236}">
                <a16:creationId xmlns:a16="http://schemas.microsoft.com/office/drawing/2014/main" id="{99059089-9136-968B-4ED1-3B14DC7B0229}"/>
              </a:ext>
            </a:extLst>
          </p:cNvPr>
          <p:cNvSpPr/>
          <p:nvPr/>
        </p:nvSpPr>
        <p:spPr bwMode="auto">
          <a:xfrm>
            <a:off x="5472010" y="396900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0x30000000: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0527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859027"/>
            <a:ext cx="8280092" cy="89970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a:cxnSpLocks/>
          </p:cNvCxnSpPr>
          <p:nvPr/>
        </p:nvCxnSpPr>
        <p:spPr bwMode="auto">
          <a:xfrm flipV="1">
            <a:off x="2681979" y="1268977"/>
            <a:ext cx="0" cy="234002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4329010"/>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432901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509012"/>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689014"/>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869016"/>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4329011"/>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432901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68901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4329010"/>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432901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234002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180002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25C4C947-1D82-51F2-165A-1DC6F9C1C43E}"/>
                  </a:ext>
                </a:extLst>
              </p:cNvPr>
              <p:cNvSpPr/>
              <p:nvPr/>
            </p:nvSpPr>
            <p:spPr bwMode="auto">
              <a:xfrm>
                <a:off x="4301997"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図上では表現できていないが，</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上側の単段ページ・テーブルの方が</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圧倒的に大きいことに注意：</a:t>
                </a:r>
                <a:br>
                  <a:rPr kumimoji="1" lang="en-US" altLang="ja-JP" dirty="0">
                    <a:solidFill>
                      <a:schemeClr val="tx1">
                        <a:lumMod val="75000"/>
                        <a:lumOff val="25000"/>
                      </a:schemeClr>
                    </a:solidFill>
                    <a:latin typeface="Consolas" panose="020B0609020204030204" pitchFamily="49" charset="0"/>
                  </a:rPr>
                </a:b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20</m:t>
                        </m:r>
                      </m:sup>
                    </m:sSup>
                  </m:oMath>
                </a14:m>
                <a:r>
                  <a:rPr kumimoji="1" lang="en-US" altLang="ja-JP" dirty="0">
                    <a:solidFill>
                      <a:schemeClr val="tx1">
                        <a:lumMod val="75000"/>
                        <a:lumOff val="25000"/>
                      </a:schemeClr>
                    </a:solidFill>
                    <a:latin typeface="Consolas" panose="020B0609020204030204" pitchFamily="49" charset="0"/>
                  </a:rPr>
                  <a:t> VS. </a:t>
                </a: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10</m:t>
                        </m:r>
                      </m:sup>
                    </m:sSup>
                  </m:oMath>
                </a14:m>
                <a:endParaRPr kumimoji="1" lang="ja-JP" altLang="en-US" dirty="0">
                  <a:solidFill>
                    <a:schemeClr val="tx1">
                      <a:lumMod val="75000"/>
                      <a:lumOff val="25000"/>
                    </a:schemeClr>
                  </a:solidFill>
                  <a:latin typeface="Consolas" panose="020B0609020204030204" pitchFamily="49" charset="0"/>
                </a:endParaRPr>
              </a:p>
            </p:txBody>
          </p:sp>
        </mc:Choice>
        <mc:Fallback xmlns="">
          <p:sp>
            <p:nvSpPr>
              <p:cNvPr id="5" name="正方形/長方形 4">
                <a:extLst>
                  <a:ext uri="{FF2B5EF4-FFF2-40B4-BE49-F238E27FC236}">
                    <a16:creationId xmlns:a16="http://schemas.microsoft.com/office/drawing/2014/main" id="{25C4C947-1D82-51F2-165A-1DC6F9C1C43E}"/>
                  </a:ext>
                </a:extLst>
              </p:cNvPr>
              <p:cNvSpPr>
                <a:spLocks noRot="1" noChangeAspect="1" noMove="1" noResize="1" noEditPoints="1" noAdjustHandles="1" noChangeArrowheads="1" noChangeShapeType="1" noTextEdit="1"/>
              </p:cNvSpPr>
              <p:nvPr/>
            </p:nvSpPr>
            <p:spPr bwMode="auto">
              <a:xfrm>
                <a:off x="4301997" y="1898983"/>
                <a:ext cx="540006" cy="270003"/>
              </a:xfrm>
              <a:prstGeom prst="rect">
                <a:avLst/>
              </a:prstGeom>
              <a:blipFill>
                <a:blip r:embed="rId2"/>
                <a:stretch>
                  <a:fillRect l="-10227" t="-179545" r="-628409" b="-209091"/>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769026"/>
            <a:ext cx="8280092" cy="539699"/>
          </a:xfrm>
        </p:spPr>
        <p:txBody>
          <a:bodyPr/>
          <a:lstStyle/>
          <a:p>
            <a:r>
              <a:rPr lang="ja-JP" altLang="en-US" dirty="0"/>
              <a:t>単段のテーブルと多段の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879005"/>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879005"/>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059007"/>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239009"/>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419011"/>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879006"/>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879005"/>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23900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419011"/>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cxnSpLocks/>
            <a:stCxn id="16" idx="3"/>
          </p:cNvCxnSpPr>
          <p:nvPr/>
        </p:nvCxnSpPr>
        <p:spPr bwMode="auto">
          <a:xfrm flipV="1">
            <a:off x="3941993" y="3879005"/>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879005"/>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a:t>
            </a:r>
            <a:r>
              <a:rPr kumimoji="1" lang="ja-JP" altLang="en-US" dirty="0">
                <a:solidFill>
                  <a:schemeClr val="accent5"/>
                </a:solidFill>
              </a:rPr>
              <a:t>アドレス変換は</a:t>
            </a:r>
            <a:r>
              <a:rPr kumimoji="1" lang="ja-JP" altLang="en-US" dirty="0"/>
              <a:t>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ページ・テーブルの中身の</a:t>
            </a:r>
            <a:r>
              <a:rPr kumimoji="1" lang="ja-JP" altLang="en-US" dirty="0">
                <a:solidFill>
                  <a:schemeClr val="accent5"/>
                </a:solidFill>
              </a:rPr>
              <a:t>更新は</a:t>
            </a:r>
            <a:r>
              <a:rPr kumimoji="1" lang="ja-JP" altLang="en-US" dirty="0"/>
              <a:t>ソフト（</a:t>
            </a:r>
            <a:r>
              <a:rPr kumimoji="1" lang="en-US" altLang="ja-JP" dirty="0"/>
              <a:t>OS</a:t>
            </a:r>
            <a:r>
              <a:rPr kumimoji="1" lang="ja-JP" altLang="en-US" dirty="0"/>
              <a:t>）で行う</a:t>
            </a:r>
            <a:endParaRPr kumimoji="1" lang="en-US" altLang="ja-JP" dirty="0"/>
          </a:p>
          <a:p>
            <a:pPr lvl="1"/>
            <a:r>
              <a:rPr lang="ja-JP" altLang="en-US" dirty="0"/>
              <a:t>全部ハードでやるとあまりに大変</a:t>
            </a:r>
            <a:endParaRPr lang="en-US" altLang="ja-JP" dirty="0"/>
          </a:p>
          <a:p>
            <a:pPr lvl="1"/>
            <a:r>
              <a:rPr lang="ja-JP" altLang="en-US" dirty="0"/>
              <a:t>更新は変換よりも頻度がかなり低い</a:t>
            </a:r>
            <a:endParaRPr lang="en-US" altLang="ja-JP" dirty="0"/>
          </a:p>
          <a:p>
            <a:pPr lvl="1"/>
            <a:r>
              <a:rPr kumimoji="1" lang="en-US" altLang="ja-JP" dirty="0"/>
              <a:t>OS </a:t>
            </a:r>
            <a:r>
              <a:rPr kumimoji="1" lang="ja-JP" altLang="en-US" dirty="0"/>
              <a:t>ごとにどのようにマップしたいかも異なるし，柔軟性をもたせたい</a:t>
            </a:r>
          </a:p>
        </p:txBody>
      </p:sp>
    </p:spTree>
    <p:extLst>
      <p:ext uri="{BB962C8B-B14F-4D97-AF65-F5344CB8AC3E}">
        <p14:creationId xmlns:p14="http://schemas.microsoft.com/office/powerpoint/2010/main" val="239750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en-US" altLang="ja-JP" dirty="0"/>
              <a:t>MMU: Memory Management Unit</a:t>
            </a:r>
            <a:endParaRPr kumimoji="1" lang="ja-JP" altLang="en-US" dirty="0"/>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en-US" altLang="ja-JP" dirty="0"/>
              <a:t>MMU</a:t>
            </a:r>
            <a:r>
              <a:rPr kumimoji="1" lang="ja-JP" altLang="en-US" dirty="0"/>
              <a:t>：</a:t>
            </a:r>
            <a:endParaRPr kumimoji="1" lang="en-US" altLang="ja-JP" dirty="0"/>
          </a:p>
          <a:p>
            <a:pPr lvl="1"/>
            <a:r>
              <a:rPr kumimoji="1" lang="ja-JP" altLang="en-US" dirty="0"/>
              <a:t>これまでに説明した仮想メモリの仕組みを実現するハードウェアのこと</a:t>
            </a:r>
            <a:endParaRPr kumimoji="1" lang="en-US" altLang="ja-JP" dirty="0"/>
          </a:p>
          <a:p>
            <a:pPr lvl="1"/>
            <a:r>
              <a:rPr kumimoji="1" lang="ja-JP" altLang="en-US" dirty="0"/>
              <a:t>ページ・テーブルのアクセスによる変換などを行う</a:t>
            </a:r>
          </a:p>
        </p:txBody>
      </p:sp>
    </p:spTree>
    <p:extLst>
      <p:ext uri="{BB962C8B-B14F-4D97-AF65-F5344CB8AC3E}">
        <p14:creationId xmlns:p14="http://schemas.microsoft.com/office/powerpoint/2010/main" val="311507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34581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endParaRPr kumimoji="1" lang="ja-JP" altLang="en-US" dirty="0"/>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毎回こんなことしてたら遅くなりすぎてとても耐えられない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457200" indent="-457200">
              <a:buFont typeface="+mj-lt"/>
              <a:buAutoNum type="arabicPeriod"/>
            </a:pPr>
            <a:r>
              <a:rPr lang="ja-JP" altLang="en-US" b="1" dirty="0"/>
              <a:t>特権モード</a:t>
            </a:r>
            <a:endParaRPr lang="en-US" altLang="ja-JP" b="1"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内に用意されている特権モード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ページ・テーブルの操作は制限されている</a:t>
            </a:r>
            <a:endParaRPr kumimoji="1" lang="en-US" altLang="ja-JP" dirty="0"/>
          </a:p>
          <a:p>
            <a:pPr lvl="2"/>
            <a:r>
              <a:rPr kumimoji="1" lang="ja-JP" altLang="en-US" dirty="0"/>
              <a:t>グラフィックやディスクなどの外部デバイスへの操作も制限されている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a:t>
            </a:r>
            <a:endParaRPr kumimoji="1" lang="en-US" altLang="ja-JP" dirty="0"/>
          </a:p>
          <a:p>
            <a:pPr lvl="1"/>
            <a:r>
              <a:rPr kumimoji="1" lang="ja-JP" altLang="en-US" dirty="0"/>
              <a:t>特定のプログラムによりコンピュータ全体の動作を破壊することはできないようにしている</a:t>
            </a:r>
            <a:endParaRPr kumimoji="1" lang="en-US" altLang="ja-JP" dirty="0"/>
          </a:p>
          <a:p>
            <a:pPr lvl="1"/>
            <a:r>
              <a:rPr kumimoji="1" lang="ja-JP" altLang="en-US" dirty="0"/>
              <a:t>たとえば，「あるプログラムからコンピュータ上の全てのメモリにゼロを書き込む」とかはできない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59662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（具体的なレジスタ番号とかは違うかもしれないですが，間違ってたらスイマセン）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sz="1800" dirty="0"/>
              <a:t>RISC-V 64bit Linux </a:t>
            </a:r>
            <a:r>
              <a:rPr kumimoji="1" lang="ja-JP" altLang="en-US" sz="1800" dirty="0"/>
              <a:t>の場合の例</a:t>
            </a:r>
            <a:endParaRPr kumimoji="1" lang="en-US" altLang="ja-JP" sz="1800" dirty="0"/>
          </a:p>
          <a:p>
            <a:pPr lvl="1"/>
            <a:r>
              <a:rPr lang="ja-JP" altLang="en-US" sz="1800" dirty="0"/>
              <a:t>ファイルをリネームするシステム・コール </a:t>
            </a:r>
            <a:r>
              <a:rPr lang="en-US" altLang="ja-JP" sz="1800" dirty="0"/>
              <a:t>rename() </a:t>
            </a:r>
            <a:r>
              <a:rPr lang="ja-JP" altLang="en-US" sz="1800" dirty="0"/>
              <a:t>の呼び出し</a:t>
            </a:r>
            <a:endParaRPr lang="en-US" altLang="ja-JP" sz="1800" dirty="0"/>
          </a:p>
          <a:p>
            <a:pPr lvl="1"/>
            <a:r>
              <a:rPr lang="ja-JP" altLang="en-US" sz="1800" dirty="0"/>
              <a:t>手順：</a:t>
            </a:r>
            <a:endParaRPr lang="en-US" altLang="ja-JP" sz="1800" dirty="0"/>
          </a:p>
          <a:p>
            <a:pPr lvl="2"/>
            <a:r>
              <a:rPr lang="ja-JP" altLang="en-US" sz="1800" dirty="0"/>
              <a:t>レジスタ </a:t>
            </a:r>
            <a:r>
              <a:rPr lang="en-US" altLang="ja-JP" sz="1800" dirty="0"/>
              <a:t>x17 </a:t>
            </a:r>
            <a:r>
              <a:rPr lang="ja-JP" altLang="en-US" sz="1800" dirty="0"/>
              <a:t>にシステム・コールの識別番号を設定</a:t>
            </a:r>
            <a:endParaRPr lang="en-US" altLang="ja-JP" sz="1800" dirty="0"/>
          </a:p>
          <a:p>
            <a:pPr lvl="3"/>
            <a:r>
              <a:rPr lang="en-US" altLang="ja-JP" sz="1800" dirty="0"/>
              <a:t>RISC-V Linux </a:t>
            </a:r>
            <a:r>
              <a:rPr lang="ja-JP" altLang="en-US" sz="1800" dirty="0"/>
              <a:t>の </a:t>
            </a:r>
            <a:r>
              <a:rPr lang="en-US" altLang="ja-JP" sz="1800" dirty="0"/>
              <a:t>rename </a:t>
            </a:r>
            <a:r>
              <a:rPr lang="ja-JP" altLang="en-US" sz="1800" dirty="0"/>
              <a:t>の場合は </a:t>
            </a:r>
            <a:r>
              <a:rPr lang="en-US" altLang="ja-JP" sz="1800" dirty="0"/>
              <a:t>1034</a:t>
            </a:r>
          </a:p>
          <a:p>
            <a:pPr lvl="2"/>
            <a:r>
              <a:rPr lang="en-US" altLang="ja-JP" sz="1800" dirty="0"/>
              <a:t>x10~x13 </a:t>
            </a:r>
            <a:r>
              <a:rPr lang="ja-JP" altLang="en-US" sz="1800" dirty="0"/>
              <a:t>に引数を設定</a:t>
            </a:r>
            <a:endParaRPr lang="en-US" altLang="ja-JP" sz="1800" dirty="0"/>
          </a:p>
          <a:p>
            <a:pPr lvl="2"/>
            <a:r>
              <a:rPr lang="en-US" altLang="ja-JP" sz="1800" dirty="0" err="1"/>
              <a:t>ecall</a:t>
            </a:r>
            <a:r>
              <a:rPr lang="en-US" altLang="ja-JP" sz="1800" dirty="0"/>
              <a:t> </a:t>
            </a:r>
            <a:r>
              <a:rPr lang="ja-JP" altLang="en-US" sz="1800" dirty="0"/>
              <a:t>を実行</a:t>
            </a:r>
            <a:endParaRPr lang="en-US" altLang="ja-JP" sz="1800" dirty="0"/>
          </a:p>
          <a:p>
            <a:pPr lvl="1"/>
            <a:r>
              <a:rPr lang="ja-JP" altLang="en-US" sz="1800" dirty="0"/>
              <a:t>注：</a:t>
            </a:r>
            <a:r>
              <a:rPr lang="en-US" altLang="ja-JP" sz="1800" dirty="0"/>
              <a:t>OS </a:t>
            </a:r>
            <a:r>
              <a:rPr lang="ja-JP" altLang="en-US" sz="1800" dirty="0"/>
              <a:t>ごとにレジスタの使い方等のルールは自由なので，みんな違う</a:t>
            </a:r>
            <a:endParaRPr lang="en-US" altLang="ja-JP" sz="1800" dirty="0"/>
          </a:p>
          <a:p>
            <a:pPr lvl="2"/>
            <a:endParaRPr kumimoji="1" lang="ja-JP" altLang="en-US" sz="1800"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これらのチェックに違反すると </a:t>
            </a:r>
            <a:r>
              <a:rPr lang="en-US" altLang="ja-JP" dirty="0"/>
              <a:t>OS </a:t>
            </a:r>
            <a:r>
              <a:rPr lang="ja-JP" altLang="en-US" dirty="0"/>
              <a:t>にプログラムの実行を止められる</a:t>
            </a:r>
            <a:endParaRPr lang="en-US" altLang="ja-JP" dirty="0"/>
          </a:p>
          <a:p>
            <a:pPr lvl="1"/>
            <a:r>
              <a:rPr kumimoji="1" lang="ja-JP" altLang="en-US" dirty="0"/>
              <a:t>「</a:t>
            </a:r>
            <a:r>
              <a:rPr kumimoji="1" lang="en-US" altLang="ja-JP" dirty="0"/>
              <a:t>Access Violation</a:t>
            </a:r>
            <a:r>
              <a:rPr kumimoji="1" lang="ja-JP" altLang="en-US" dirty="0"/>
              <a:t>」や「</a:t>
            </a:r>
            <a:r>
              <a:rPr kumimoji="1" lang="en-US" altLang="ja-JP" dirty="0"/>
              <a:t>Segmentation Fault</a:t>
            </a:r>
            <a:r>
              <a:rPr kumimoji="1" lang="ja-JP" altLang="en-US" dirty="0"/>
              <a:t>」でプログラムが停止するのは，この機能による</a:t>
            </a:r>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1177200" lvl="2" indent="-457200">
              <a:buFont typeface="+mj-lt"/>
              <a:buAutoNum type="arabicPeriod"/>
            </a:pPr>
            <a:r>
              <a:rPr lang="ja-JP" altLang="en-US" dirty="0"/>
              <a:t>仮想アドレスと物理アドレス</a:t>
            </a:r>
            <a:endParaRPr kumimoji="1" lang="en-US" altLang="ja-JP" dirty="0"/>
          </a:p>
          <a:p>
            <a:pPr marL="1177200" lvl="2" indent="-457200">
              <a:buFont typeface="+mj-lt"/>
              <a:buAutoNum type="arabicPeriod"/>
            </a:pPr>
            <a:r>
              <a:rPr kumimoji="1" lang="ja-JP" altLang="en-US" dirty="0"/>
              <a:t>ページ・テーブル</a:t>
            </a:r>
            <a:endParaRPr kumimoji="1" lang="en-US" altLang="ja-JP" dirty="0"/>
          </a:p>
          <a:p>
            <a:pPr marL="1177200" lvl="2" indent="-457200">
              <a:buFont typeface="+mj-lt"/>
              <a:buAutoNum type="arabicPeriod"/>
            </a:pPr>
            <a:r>
              <a:rPr kumimoji="1" lang="en-US" altLang="ja-JP" dirty="0"/>
              <a:t>TLB</a:t>
            </a:r>
          </a:p>
          <a:p>
            <a:pPr marL="457200" indent="-457200">
              <a:buFont typeface="+mj-lt"/>
              <a:buAutoNum type="arabicPeriod"/>
            </a:pPr>
            <a:r>
              <a:rPr lang="ja-JP" altLang="en-US" dirty="0"/>
              <a:t>特権モード</a:t>
            </a:r>
            <a:endParaRPr lang="en-US" altLang="ja-JP" dirty="0"/>
          </a:p>
          <a:p>
            <a:pPr marL="817200" lvl="1" indent="-457200">
              <a:buFont typeface="+mj-lt"/>
              <a:buAutoNum type="arabicPeriod"/>
            </a:pPr>
            <a:r>
              <a:rPr lang="ja-JP" altLang="en-US" dirty="0"/>
              <a:t>システム・コール</a:t>
            </a:r>
            <a:endParaRPr lang="en-US" altLang="ja-JP" dirty="0"/>
          </a:p>
          <a:p>
            <a:pPr marL="817200" lvl="1" indent="-457200">
              <a:buFont typeface="+mj-lt"/>
              <a:buAutoNum type="arabicPeriod"/>
            </a:pPr>
            <a:r>
              <a:rPr lang="ja-JP" altLang="en-US" dirty="0"/>
              <a:t>メモリ保護</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a:solidFill>
                  <a:schemeClr val="accent5"/>
                </a:solidFill>
              </a:rPr>
              <a:t>0xfea50000</a:t>
            </a:r>
            <a:r>
              <a:rPr lang="en-US" altLang="ja-JP" sz="1400"/>
              <a:t>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0x8000, 0x8001, 0x8002, 0x8003, 0x8000, 0x8001, 0x8002, 0x8003</a:t>
            </a:r>
          </a:p>
          <a:p>
            <a:pPr lvl="1">
              <a:buFont typeface="+mj-lt"/>
              <a:buAutoNum type="arabicPeriod"/>
            </a:pPr>
            <a:r>
              <a:rPr lang="en-US" altLang="ja-JP" sz="1600" dirty="0">
                <a:latin typeface="Consolas" panose="020B0609020204030204" pitchFamily="49" charset="0"/>
              </a:rPr>
              <a:t>0x8000, 0x9000, 0xA000, 0xB000, 0x8000, 0x9000, 0xA000, 0xB000</a:t>
            </a:r>
          </a:p>
          <a:p>
            <a:pPr lvl="1">
              <a:buFont typeface="+mj-lt"/>
              <a:buAutoNum type="arabicPeriod"/>
            </a:pPr>
            <a:r>
              <a:rPr lang="en-US" altLang="ja-JP" sz="1600" dirty="0">
                <a:latin typeface="Consolas" panose="020B0609020204030204" pitchFamily="49" charset="0"/>
              </a:rPr>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r>
              <a:rPr lang="en-US" altLang="ja-JP" sz="1400" dirty="0"/>
              <a:t>(2) </a:t>
            </a:r>
            <a:r>
              <a:rPr lang="ja-JP" altLang="en-US" sz="1400" dirty="0"/>
              <a:t>仮想アドレス </a:t>
            </a:r>
            <a:r>
              <a:rPr lang="en-US" altLang="ja-JP" sz="1400" dirty="0">
                <a:solidFill>
                  <a:schemeClr val="accent5"/>
                </a:solidFill>
              </a:rPr>
              <a:t>0xfea51fff</a:t>
            </a:r>
            <a:r>
              <a:rPr lang="en-US" altLang="ja-JP" sz="1400" dirty="0"/>
              <a:t> </a:t>
            </a:r>
            <a:r>
              <a:rPr lang="ja-JP" altLang="en-US" sz="1400" dirty="0"/>
              <a:t>に格納されている値を読み出す際にアクセスされる物理アドレスをすべてあげよ</a:t>
            </a:r>
            <a:endParaRPr lang="en-US" altLang="ja-JP" sz="1400" dirty="0"/>
          </a:p>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r>
              <a:rPr lang="en-US" altLang="ja-JP" sz="1400" dirty="0"/>
              <a:t>2023/07/24 16:43 </a:t>
            </a:r>
            <a:r>
              <a:rPr lang="ja-JP" altLang="en-US" sz="1400" dirty="0"/>
              <a:t>すいません，アドレスが一部間違っていたので講義後に更新しました</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275562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課題１１：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の「課題１１」のところからお願いします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7/30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来週 </a:t>
            </a:r>
            <a:r>
              <a:rPr kumimoji="1" lang="en-US" altLang="ja-JP" dirty="0"/>
              <a:t>7/31 </a:t>
            </a:r>
            <a:r>
              <a:rPr kumimoji="1" lang="ja-JP" altLang="en-US" dirty="0"/>
              <a:t>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7/31 </a:t>
            </a:r>
            <a:r>
              <a:rPr kumimoji="1" lang="ja-JP" altLang="en-US" dirty="0"/>
              <a:t>は休講の予定だったが，実施できるかもしれない</a:t>
            </a:r>
            <a:endParaRPr kumimoji="1" lang="en-US" altLang="ja-JP" dirty="0"/>
          </a:p>
          <a:p>
            <a:pPr lvl="1"/>
            <a:r>
              <a:rPr kumimoji="1" lang="ja-JP" altLang="en-US" dirty="0"/>
              <a:t>実施できた場合，課題の解説と質問に答える回に</a:t>
            </a:r>
            <a:endParaRPr kumimoji="1" lang="en-US" altLang="ja-JP" dirty="0"/>
          </a:p>
          <a:p>
            <a:pPr lvl="1"/>
            <a:r>
              <a:rPr kumimoji="1" lang="ja-JP" altLang="en-US" dirty="0"/>
              <a:t>必ずしも出席しないで良いです</a:t>
            </a:r>
            <a:endParaRPr kumimoji="1" lang="en-US" altLang="ja-JP" dirty="0"/>
          </a:p>
          <a:p>
            <a:pPr lvl="1"/>
            <a:r>
              <a:rPr kumimoji="1" lang="ja-JP" altLang="en-US" dirty="0"/>
              <a:t>この日は新しく課題はも出さないです</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行列積の、最内周ループのアクセス範囲が横向きになっているが重要という部分が理解できなかったので説明していただきたいです。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連続したアドレスのデータは同じライン上にのるため</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行列積の動作例のところで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次元目を連続にするという意味がよくわかりませんでした。</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次元とどのように異なるのでしょうか。</a:t>
            </a:r>
            <a:endParaRPr lang="en-US" dirty="0"/>
          </a:p>
        </p:txBody>
      </p:sp>
    </p:spTree>
    <p:extLst>
      <p:ext uri="{BB962C8B-B14F-4D97-AF65-F5344CB8AC3E}">
        <p14:creationId xmlns:p14="http://schemas.microsoft.com/office/powerpoint/2010/main" val="385420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連想度が高い方が、ヒット率があがると思っていたのに、そんなこと無かったので、多分間違えっています。。。課題のやり方の例を載せてもらえると嬉しいです。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基本的にはそうだが，実はそうとも限らないことがある</a:t>
            </a:r>
            <a:endParaRPr lang="en-US" dirty="0"/>
          </a:p>
        </p:txBody>
      </p:sp>
    </p:spTree>
    <p:extLst>
      <p:ext uri="{BB962C8B-B14F-4D97-AF65-F5344CB8AC3E}">
        <p14:creationId xmlns:p14="http://schemas.microsoft.com/office/powerpoint/2010/main" val="1568356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セットアソシアティブでラインに値を読み込む時、仮にラインが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バイトでアクセスされたアドレスが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だった場合、</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から連続して</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バイト分のデータ</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つまり、数字</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文字分</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を読み込むのか、</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の次にアクセスされるアドレスが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に連続してなくても、その次にそのデータが入るのか分かりません。</a:t>
            </a:r>
          </a:p>
          <a:p>
            <a:pPr algn="l" rtl="0"/>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質問の意味がわかりにくくてすみません。直接質問します！</a:t>
            </a:r>
            <a:r>
              <a:rPr lang="en-US" altLang="ja-JP" b="0" i="0" dirty="0">
                <a:solidFill>
                  <a:srgbClr val="000000"/>
                </a:solidFill>
                <a:effectLst/>
                <a:latin typeface="Meiryo" panose="020B0604030504040204" pitchFamily="50" charset="-128"/>
                <a:ea typeface="Meiryo" panose="020B0604030504040204" pitchFamily="50" charset="-128"/>
              </a:rPr>
              <a:t>)</a:t>
            </a:r>
          </a:p>
          <a:p>
            <a:endParaRPr lang="en-US" dirty="0"/>
          </a:p>
        </p:txBody>
      </p:sp>
    </p:spTree>
    <p:extLst>
      <p:ext uri="{BB962C8B-B14F-4D97-AF65-F5344CB8AC3E}">
        <p14:creationId xmlns:p14="http://schemas.microsoft.com/office/powerpoint/2010/main" val="1089374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セットは同じものですか？</a:t>
            </a:r>
            <a:endParaRPr lang="en-US" dirty="0"/>
          </a:p>
        </p:txBody>
      </p:sp>
    </p:spTree>
    <p:extLst>
      <p:ext uri="{BB962C8B-B14F-4D97-AF65-F5344CB8AC3E}">
        <p14:creationId xmlns:p14="http://schemas.microsoft.com/office/powerpoint/2010/main" val="3177527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についての質問ですが、ラインサイズが</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ということは、ダイレクトマップで</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を読んだ時点で、</a:t>
            </a:r>
            <a:r>
              <a:rPr lang="en-US" altLang="ja-JP" b="0" i="0" dirty="0">
                <a:solidFill>
                  <a:srgbClr val="000000"/>
                </a:solidFill>
                <a:effectLst/>
                <a:latin typeface="Meiryo" panose="020B0604030504040204" pitchFamily="50" charset="-128"/>
                <a:ea typeface="Meiryo" panose="020B0604030504040204" pitchFamily="50" charset="-128"/>
              </a:rPr>
              <a:t>0x8007</a:t>
            </a:r>
            <a:r>
              <a:rPr lang="ja-JP" altLang="en-US" b="0" i="0" dirty="0">
                <a:solidFill>
                  <a:srgbClr val="000000"/>
                </a:solidFill>
                <a:effectLst/>
                <a:latin typeface="Meiryo" panose="020B0604030504040204" pitchFamily="50" charset="-128"/>
                <a:ea typeface="Meiryo" panose="020B0604030504040204" pitchFamily="50" charset="-128"/>
              </a:rPr>
              <a:t>までキャッシュにのっていると思ったのですが、それだと問題自体がよく分かりません。連続したメモリではないのでしょうか？</a:t>
            </a:r>
            <a:endParaRPr lang="en-US" dirty="0"/>
          </a:p>
        </p:txBody>
      </p:sp>
    </p:spTree>
    <p:extLst>
      <p:ext uri="{BB962C8B-B14F-4D97-AF65-F5344CB8AC3E}">
        <p14:creationId xmlns:p14="http://schemas.microsoft.com/office/powerpoint/2010/main" val="578601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課題がさっぱりわかりませんでした。前の授業で説明していたら申し訳ないのですがアクセス系列とは何でしょうか。</a:t>
            </a:r>
            <a:endParaRPr lang="en-US" dirty="0"/>
          </a:p>
        </p:txBody>
      </p:sp>
    </p:spTree>
    <p:extLst>
      <p:ext uri="{BB962C8B-B14F-4D97-AF65-F5344CB8AC3E}">
        <p14:creationId xmlns:p14="http://schemas.microsoft.com/office/powerpoint/2010/main" val="251378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エントリだと少なく感じたのですが、実際は何エントリぐらいあるのでしょうか？？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LV1 </a:t>
            </a:r>
            <a:r>
              <a:rPr lang="ja-JP" altLang="en-US" dirty="0">
                <a:solidFill>
                  <a:srgbClr val="000000"/>
                </a:solidFill>
                <a:latin typeface="Meiryo" panose="020B0604030504040204" pitchFamily="50" charset="-128"/>
                <a:ea typeface="Meiryo" panose="020B0604030504040204" pitchFamily="50" charset="-128"/>
              </a:rPr>
              <a:t>で </a:t>
            </a:r>
            <a:r>
              <a:rPr lang="en-US" altLang="ja-JP" dirty="0">
                <a:solidFill>
                  <a:srgbClr val="000000"/>
                </a:solidFill>
                <a:latin typeface="Meiryo" panose="020B0604030504040204" pitchFamily="50" charset="-128"/>
                <a:ea typeface="Meiryo" panose="020B0604030504040204" pitchFamily="50" charset="-128"/>
              </a:rPr>
              <a:t>512</a:t>
            </a:r>
            <a:r>
              <a:rPr lang="ja-JP" altLang="en-US" dirty="0">
                <a:solidFill>
                  <a:srgbClr val="000000"/>
                </a:solidFill>
                <a:latin typeface="Meiryo" panose="020B0604030504040204" pitchFamily="50" charset="-128"/>
                <a:ea typeface="Meiryo" panose="020B0604030504040204" pitchFamily="50" charset="-128"/>
              </a:rPr>
              <a:t>，</a:t>
            </a:r>
            <a:r>
              <a:rPr lang="en-US" altLang="ja-JP" dirty="0">
                <a:solidFill>
                  <a:srgbClr val="000000"/>
                </a:solidFill>
                <a:latin typeface="Meiryo" panose="020B0604030504040204" pitchFamily="50" charset="-128"/>
                <a:ea typeface="Meiryo" panose="020B0604030504040204" pitchFamily="50" charset="-128"/>
              </a:rPr>
              <a:t>LV3 </a:t>
            </a:r>
            <a:r>
              <a:rPr lang="ja-JP" altLang="en-US" dirty="0">
                <a:solidFill>
                  <a:srgbClr val="000000"/>
                </a:solidFill>
                <a:latin typeface="Meiryo" panose="020B0604030504040204" pitchFamily="50" charset="-128"/>
                <a:ea typeface="Meiryo" panose="020B0604030504040204" pitchFamily="50" charset="-128"/>
              </a:rPr>
              <a:t>までいくと数万ぐらいまで</a:t>
            </a:r>
            <a:endParaRPr lang="en-US" dirty="0"/>
          </a:p>
        </p:txBody>
      </p:sp>
    </p:spTree>
    <p:extLst>
      <p:ext uri="{BB962C8B-B14F-4D97-AF65-F5344CB8AC3E}">
        <p14:creationId xmlns:p14="http://schemas.microsoft.com/office/powerpoint/2010/main" val="2835648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例えば、ラインが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バイトだった場合、</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まで読むとのことですが、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[17]</a:t>
            </a:r>
            <a:r>
              <a:rPr lang="ja-JP" altLang="en-US" b="0" i="0" dirty="0">
                <a:solidFill>
                  <a:srgbClr val="000000"/>
                </a:solidFill>
                <a:effectLst/>
                <a:latin typeface="Meiryo" panose="020B0604030504040204" pitchFamily="50" charset="-128"/>
                <a:ea typeface="Meiryo" panose="020B0604030504040204" pitchFamily="50" charset="-128"/>
              </a:rPr>
              <a:t>のアクセス時は</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[18]</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[32]</a:t>
            </a:r>
            <a:r>
              <a:rPr lang="ja-JP" altLang="en-US" b="0" i="0" dirty="0">
                <a:solidFill>
                  <a:srgbClr val="000000"/>
                </a:solidFill>
                <a:effectLst/>
                <a:latin typeface="Meiryo" panose="020B0604030504040204" pitchFamily="50" charset="-128"/>
                <a:ea typeface="Meiryo" panose="020B0604030504040204" pitchFamily="50" charset="-128"/>
              </a:rPr>
              <a:t>まで読むという解釈で間違っていませんか？また、このとき</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はエントリの消費はしないという解釈も合っていますか？アドレスの幅は今回の課題では利用しませんか？</a:t>
            </a:r>
            <a:endParaRPr lang="en-US" dirty="0"/>
          </a:p>
        </p:txBody>
      </p:sp>
    </p:spTree>
    <p:extLst>
      <p:ext uri="{BB962C8B-B14F-4D97-AF65-F5344CB8AC3E}">
        <p14:creationId xmlns:p14="http://schemas.microsoft.com/office/powerpoint/2010/main" val="82964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コンフリクトがおきてキャッシュがほとんど利用できない、というところが理解できませんでした。大きな二次元配列でアドレスが等間隔になることによってコンフリクトが起きてしまうのでしょうか？コンフリクト自体よく理解できていません。今回の授業で、何回か前の内容の</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文の順番によって、かかる時間が変わるというのが理解できました。</a:t>
            </a:r>
            <a:endParaRPr lang="en-US" dirty="0"/>
          </a:p>
        </p:txBody>
      </p:sp>
    </p:spTree>
    <p:extLst>
      <p:ext uri="{BB962C8B-B14F-4D97-AF65-F5344CB8AC3E}">
        <p14:creationId xmlns:p14="http://schemas.microsoft.com/office/powerpoint/2010/main" val="3111529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行列積の計算の実行時間について、授業で紹介されていたような結果になるのは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言語で実行したからであって、</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など他の言語だと変わらないといったような話を聞いたことがあるような気がします。これがなぜなのかあまり理解できていないので、授業の内容からは外れてしまいますが教えていただきたいです。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キャッシュによる速度差については，</a:t>
            </a:r>
            <a:r>
              <a:rPr lang="en-US" altLang="ja-JP" dirty="0"/>
              <a:t>Python </a:t>
            </a:r>
            <a:r>
              <a:rPr lang="ja-JP" altLang="en-US" dirty="0"/>
              <a:t>でも同じような影響があるはず</a:t>
            </a:r>
            <a:endParaRPr lang="en-US" dirty="0"/>
          </a:p>
        </p:txBody>
      </p:sp>
    </p:spTree>
    <p:extLst>
      <p:ext uri="{BB962C8B-B14F-4D97-AF65-F5344CB8AC3E}">
        <p14:creationId xmlns:p14="http://schemas.microsoft.com/office/powerpoint/2010/main" val="362474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アドレス下位がかぶると</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競合とよぶ</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、上書きされる。</a:t>
            </a:r>
            <a:r>
              <a:rPr lang="en-US" altLang="ja-JP" b="0" i="0" dirty="0">
                <a:solidFill>
                  <a:srgbClr val="000000"/>
                </a:solidFill>
                <a:effectLst/>
                <a:latin typeface="Meiryo" panose="020B0604030504040204" pitchFamily="50" charset="-128"/>
                <a:ea typeface="Meiryo" panose="020B0604030504040204" pitchFamily="50" charset="-128"/>
              </a:rPr>
              <a:t>8000, 7000, 0100</a:t>
            </a:r>
            <a:r>
              <a:rPr lang="ja-JP" altLang="en-US" b="0" i="0" dirty="0">
                <a:solidFill>
                  <a:srgbClr val="000000"/>
                </a:solidFill>
                <a:effectLst/>
                <a:latin typeface="Meiryo" panose="020B0604030504040204" pitchFamily="50" charset="-128"/>
                <a:ea typeface="Meiryo" panose="020B0604030504040204" pitchFamily="50" charset="-128"/>
              </a:rPr>
              <a:t>の順にアクセスがあると、</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番しか使えない という今回の資料</a:t>
            </a:r>
            <a:r>
              <a:rPr lang="en-US" altLang="ja-JP" b="0" i="0" dirty="0">
                <a:solidFill>
                  <a:srgbClr val="000000"/>
                </a:solidFill>
                <a:effectLst/>
                <a:latin typeface="Meiryo" panose="020B0604030504040204" pitchFamily="50" charset="-128"/>
                <a:ea typeface="Meiryo" panose="020B0604030504040204" pitchFamily="50" charset="-128"/>
              </a:rPr>
              <a:t>20</a:t>
            </a:r>
            <a:r>
              <a:rPr lang="ja-JP" altLang="en-US" b="0" i="0" dirty="0">
                <a:solidFill>
                  <a:srgbClr val="000000"/>
                </a:solidFill>
                <a:effectLst/>
                <a:latin typeface="Meiryo" panose="020B0604030504040204" pitchFamily="50" charset="-128"/>
                <a:ea typeface="Meiryo" panose="020B0604030504040204" pitchFamily="50" charset="-128"/>
              </a:rPr>
              <a:t>ページのところがあまりよくわからなかったです。課題のアクセス</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種類のうち、</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でこの考え方を使うと思って、たとえばダイレクトマップで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つ目のアクセスについて考えるとき、</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0x9000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0xA000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にアクセスするとき、この</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つすべてのアドレス下位が</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でセット位置がかぶっているので、いちばん最後にアクセスした</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が上書きされて残り、結果的に位置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ににタグ</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、ライン</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が残ると考えました。この解釈は間違っていますか？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タグの</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進数に直して、ラインの位置下</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桁とセット位置をラインの位置に続いた</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桁ぶんを除いたそれ以上の桁を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進数に戻した値です。</a:t>
            </a:r>
            <a:r>
              <a:rPr lang="en-US" altLang="ja-JP" b="0" i="0" dirty="0">
                <a:solidFill>
                  <a:srgbClr val="000000"/>
                </a:solidFill>
                <a:effectLst/>
                <a:latin typeface="Meiryo" panose="020B0604030504040204" pitchFamily="50" charset="-128"/>
                <a:ea typeface="Meiryo" panose="020B0604030504040204" pitchFamily="50" charset="-128"/>
              </a:rPr>
              <a:t>)</a:t>
            </a: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正しいと思います</a:t>
            </a:r>
            <a:endParaRPr lang="en-US" dirty="0"/>
          </a:p>
        </p:txBody>
      </p:sp>
    </p:spTree>
    <p:extLst>
      <p:ext uri="{BB962C8B-B14F-4D97-AF65-F5344CB8AC3E}">
        <p14:creationId xmlns:p14="http://schemas.microsoft.com/office/powerpoint/2010/main" val="2637632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空間的局所性がいまいちよくわかっていないので、具体例がもう少しあるとありがたいです。</a:t>
            </a:r>
            <a:endParaRPr lang="en-US" dirty="0"/>
          </a:p>
        </p:txBody>
      </p:sp>
    </p:spTree>
    <p:extLst>
      <p:ext uri="{BB962C8B-B14F-4D97-AF65-F5344CB8AC3E}">
        <p14:creationId xmlns:p14="http://schemas.microsoft.com/office/powerpoint/2010/main" val="730749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r>
              <a:rPr lang="ja-JP" altLang="en-US" sz="1400" dirty="0"/>
              <a:t>考え方：</a:t>
            </a:r>
            <a:endParaRPr lang="en-US" altLang="ja-JP" sz="1400" dirty="0"/>
          </a:p>
          <a:p>
            <a:pPr lvl="1"/>
            <a:r>
              <a:rPr lang="ja-JP" altLang="en-US" sz="1400" dirty="0"/>
              <a:t>アドレスの系列を全部２進数に直す</a:t>
            </a:r>
            <a:endParaRPr lang="en-US" altLang="ja-JP" sz="1400" dirty="0"/>
          </a:p>
          <a:p>
            <a:pPr lvl="1"/>
            <a:r>
              <a:rPr lang="ja-JP" altLang="en-US" sz="1400" dirty="0"/>
              <a:t>下の図の割り当てごとに分類する</a:t>
            </a:r>
            <a:endParaRPr lang="en-US" altLang="ja-JP" sz="1400" dirty="0"/>
          </a:p>
          <a:p>
            <a:pPr lvl="2"/>
            <a:r>
              <a:rPr lang="ja-JP" altLang="en-US" sz="1400" dirty="0"/>
              <a:t>上から順に，タグ，インデックス，ラインの３つに分類される</a:t>
            </a:r>
            <a:endParaRPr lang="en-US" altLang="ja-JP" sz="1400" dirty="0"/>
          </a:p>
          <a:p>
            <a:pPr lvl="2"/>
            <a:r>
              <a:rPr lang="ja-JP" altLang="en-US" sz="1400" dirty="0"/>
              <a:t>インデックス部分からキャッシュのどこにアクセスされるかが決まる</a:t>
            </a:r>
            <a:endParaRPr lang="en-US" altLang="ja-JP" sz="1400" dirty="0"/>
          </a:p>
          <a:p>
            <a:pPr lvl="3"/>
            <a:r>
              <a:rPr lang="ja-JP" altLang="en-US" sz="1400" dirty="0"/>
              <a:t>テーブルの何行目のエントリにいくか</a:t>
            </a:r>
            <a:endParaRPr lang="en-US" altLang="ja-JP" sz="1400" dirty="0"/>
          </a:p>
          <a:p>
            <a:pPr lvl="1"/>
            <a:r>
              <a:rPr lang="ja-JP" altLang="en-US" sz="1400" dirty="0"/>
              <a:t>タグを対応するエントリにテーブルに上書きしていく</a:t>
            </a:r>
            <a:endParaRPr lang="en-US" altLang="ja-JP" sz="1400" dirty="0"/>
          </a:p>
          <a:p>
            <a:pPr lvl="1"/>
            <a:r>
              <a:rPr lang="ja-JP" altLang="en-US" sz="1400" dirty="0"/>
              <a:t>対応するエントリに同じタグがある </a:t>
            </a:r>
            <a:r>
              <a:rPr lang="en-US" altLang="ja-JP" sz="1400" dirty="0"/>
              <a:t>= hit</a:t>
            </a:r>
            <a:r>
              <a:rPr lang="ja-JP" altLang="en-US" sz="1400" dirty="0"/>
              <a:t>，ない</a:t>
            </a:r>
            <a:r>
              <a:rPr lang="en-US" altLang="ja-JP" sz="1400" dirty="0"/>
              <a:t>=miss</a:t>
            </a:r>
          </a:p>
          <a:p>
            <a:pPr lvl="2"/>
            <a:r>
              <a:rPr lang="ja-JP" altLang="en-US" sz="1400" dirty="0"/>
              <a:t>全く同じアドレスにアクセスした事がある </a:t>
            </a:r>
            <a:r>
              <a:rPr lang="en-US" altLang="ja-JP" sz="1400" dirty="0"/>
              <a:t>hit=</a:t>
            </a:r>
            <a:r>
              <a:rPr lang="ja-JP" altLang="en-US" sz="1400" dirty="0"/>
              <a:t>時間局所性</a:t>
            </a:r>
            <a:endParaRPr lang="en-US" altLang="ja-JP" sz="1400" dirty="0"/>
          </a:p>
          <a:p>
            <a:pPr lvl="2"/>
            <a:r>
              <a:rPr lang="ja-JP" altLang="en-US" sz="1400" dirty="0"/>
              <a:t>全く同じアドレスにはアクセスしていないが </a:t>
            </a:r>
            <a:r>
              <a:rPr lang="en-US" altLang="ja-JP" sz="1400" dirty="0"/>
              <a:t>hit = </a:t>
            </a:r>
            <a:r>
              <a:rPr lang="ja-JP" altLang="en-US" sz="1400" dirty="0"/>
              <a:t>空間局所性</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
        <p:nvSpPr>
          <p:cNvPr id="3" name="正方形/長方形 2">
            <a:extLst>
              <a:ext uri="{FF2B5EF4-FFF2-40B4-BE49-F238E27FC236}">
                <a16:creationId xmlns:a16="http://schemas.microsoft.com/office/drawing/2014/main" id="{6B5DA20D-B051-FE62-CA48-59E7728104B2}"/>
              </a:ext>
            </a:extLst>
          </p:cNvPr>
          <p:cNvSpPr/>
          <p:nvPr/>
        </p:nvSpPr>
        <p:spPr bwMode="auto">
          <a:xfrm>
            <a:off x="5382009" y="459901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5382009" y="459901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t>0x400</a:t>
            </a:r>
            <a:endParaRPr kumimoji="1" lang="ja-JP" altLang="en-US" sz="1600" b="1" dirty="0">
              <a:solidFill>
                <a:schemeClr val="accent5"/>
              </a:solidFill>
              <a:latin typeface="+mn-ea"/>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5382009" y="495901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8" name="正方形/長方形 7">
            <a:extLst>
              <a:ext uri="{FF2B5EF4-FFF2-40B4-BE49-F238E27FC236}">
                <a16:creationId xmlns:a16="http://schemas.microsoft.com/office/drawing/2014/main" id="{D26CEC36-E7BE-8EE3-44F1-172459607811}"/>
              </a:ext>
            </a:extLst>
          </p:cNvPr>
          <p:cNvSpPr/>
          <p:nvPr/>
        </p:nvSpPr>
        <p:spPr bwMode="auto">
          <a:xfrm>
            <a:off x="6102017" y="4599013"/>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39C36F5-A663-709E-CEAF-99F9FA562055}"/>
              </a:ext>
            </a:extLst>
          </p:cNvPr>
          <p:cNvSpPr/>
          <p:nvPr/>
        </p:nvSpPr>
        <p:spPr bwMode="auto">
          <a:xfrm>
            <a:off x="6102017" y="495901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5382009" y="531902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5382009" y="567902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2" name="正方形/長方形 11">
            <a:extLst>
              <a:ext uri="{FF2B5EF4-FFF2-40B4-BE49-F238E27FC236}">
                <a16:creationId xmlns:a16="http://schemas.microsoft.com/office/drawing/2014/main" id="{DECB3AAF-8961-C425-2680-37D218A0DF08}"/>
              </a:ext>
            </a:extLst>
          </p:cNvPr>
          <p:cNvSpPr/>
          <p:nvPr/>
        </p:nvSpPr>
        <p:spPr bwMode="auto">
          <a:xfrm>
            <a:off x="6102017" y="531902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16FD73C2-A555-3D12-AAC5-F13C70E0579C}"/>
              </a:ext>
            </a:extLst>
          </p:cNvPr>
          <p:cNvSpPr/>
          <p:nvPr/>
        </p:nvSpPr>
        <p:spPr bwMode="auto">
          <a:xfrm>
            <a:off x="6102017" y="567902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5382010"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5" name="正方形/長方形 14">
            <a:extLst>
              <a:ext uri="{FF2B5EF4-FFF2-40B4-BE49-F238E27FC236}">
                <a16:creationId xmlns:a16="http://schemas.microsoft.com/office/drawing/2014/main" id="{19FFA230-E61E-D5EF-F864-4D13F29DC350}"/>
              </a:ext>
            </a:extLst>
          </p:cNvPr>
          <p:cNvSpPr/>
          <p:nvPr/>
        </p:nvSpPr>
        <p:spPr bwMode="auto">
          <a:xfrm>
            <a:off x="6102017"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5022005" y="459901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5022005" y="495901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5022005" y="531902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5022005" y="567902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20" name="二等辺三角形 19">
            <a:extLst>
              <a:ext uri="{FF2B5EF4-FFF2-40B4-BE49-F238E27FC236}">
                <a16:creationId xmlns:a16="http://schemas.microsoft.com/office/drawing/2014/main" id="{137081E2-C92F-CC12-C9A8-DA7D31BF7833}"/>
              </a:ext>
            </a:extLst>
          </p:cNvPr>
          <p:cNvSpPr/>
          <p:nvPr/>
        </p:nvSpPr>
        <p:spPr bwMode="auto">
          <a:xfrm rot="16200000">
            <a:off x="4166996" y="5184019"/>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672B137B-793E-9A6B-BF52-D51557FC33B3}"/>
              </a:ext>
            </a:extLst>
          </p:cNvPr>
          <p:cNvSpPr/>
          <p:nvPr/>
        </p:nvSpPr>
        <p:spPr bwMode="auto">
          <a:xfrm>
            <a:off x="1151963" y="4779014"/>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7C07FC49-1CFC-AB07-E2E6-E8B908DEAE6E}"/>
              </a:ext>
            </a:extLst>
          </p:cNvPr>
          <p:cNvCxnSpPr/>
          <p:nvPr/>
        </p:nvCxnSpPr>
        <p:spPr bwMode="auto">
          <a:xfrm>
            <a:off x="1151963" y="4689013"/>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4A84D58-0157-289C-A445-3A003CCD3578}"/>
              </a:ext>
            </a:extLst>
          </p:cNvPr>
          <p:cNvSpPr/>
          <p:nvPr/>
        </p:nvSpPr>
        <p:spPr bwMode="auto">
          <a:xfrm>
            <a:off x="2231975" y="432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 </a:t>
            </a:r>
            <a:r>
              <a:rPr lang="en-US" altLang="ja-JP" sz="1600" dirty="0">
                <a:solidFill>
                  <a:schemeClr val="tx1">
                    <a:lumMod val="75000"/>
                    <a:lumOff val="25000"/>
                  </a:schemeClr>
                </a:solidFill>
                <a:latin typeface="+mn-ea"/>
              </a:rPr>
              <a:t>16bit</a:t>
            </a:r>
            <a:endParaRPr kumimoji="1"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09E5017A-FA42-9482-7462-A35294E8B6DB}"/>
              </a:ext>
            </a:extLst>
          </p:cNvPr>
          <p:cNvSpPr/>
          <p:nvPr/>
        </p:nvSpPr>
        <p:spPr bwMode="auto">
          <a:xfrm>
            <a:off x="3491988" y="4779014"/>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6" name="直線コネクタ 35">
            <a:extLst>
              <a:ext uri="{FF2B5EF4-FFF2-40B4-BE49-F238E27FC236}">
                <a16:creationId xmlns:a16="http://schemas.microsoft.com/office/drawing/2014/main" id="{ED0C5467-D78C-A949-B82E-1DABF4FE8864}"/>
              </a:ext>
            </a:extLst>
          </p:cNvPr>
          <p:cNvCxnSpPr>
            <a:cxnSpLocks/>
          </p:cNvCxnSpPr>
          <p:nvPr/>
        </p:nvCxnSpPr>
        <p:spPr bwMode="auto">
          <a:xfrm>
            <a:off x="1151962" y="5229020"/>
            <a:ext cx="1890021"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7" name="正方形/長方形 36">
            <a:extLst>
              <a:ext uri="{FF2B5EF4-FFF2-40B4-BE49-F238E27FC236}">
                <a16:creationId xmlns:a16="http://schemas.microsoft.com/office/drawing/2014/main" id="{4F354D88-8DD9-DAF4-4717-60F06A62336F}"/>
              </a:ext>
            </a:extLst>
          </p:cNvPr>
          <p:cNvSpPr/>
          <p:nvPr/>
        </p:nvSpPr>
        <p:spPr bwMode="auto">
          <a:xfrm>
            <a:off x="1961971"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16-2-3=11bit</a:t>
            </a:r>
            <a:endParaRPr kumimoji="1" lang="ja-JP" altLang="en-US" sz="1600" dirty="0">
              <a:solidFill>
                <a:schemeClr val="accent5"/>
              </a:solidFill>
              <a:latin typeface="+mn-ea"/>
            </a:endParaRPr>
          </a:p>
        </p:txBody>
      </p:sp>
      <p:cxnSp>
        <p:nvCxnSpPr>
          <p:cNvPr id="43" name="直線コネクタ 42">
            <a:extLst>
              <a:ext uri="{FF2B5EF4-FFF2-40B4-BE49-F238E27FC236}">
                <a16:creationId xmlns:a16="http://schemas.microsoft.com/office/drawing/2014/main" id="{4611D06E-CF19-1BBF-F037-C6C0A7DF2266}"/>
              </a:ext>
            </a:extLst>
          </p:cNvPr>
          <p:cNvCxnSpPr>
            <a:cxnSpLocks/>
          </p:cNvCxnSpPr>
          <p:nvPr/>
        </p:nvCxnSpPr>
        <p:spPr bwMode="auto">
          <a:xfrm>
            <a:off x="3491988" y="5229020"/>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5" name="正方形/長方形 44">
            <a:extLst>
              <a:ext uri="{FF2B5EF4-FFF2-40B4-BE49-F238E27FC236}">
                <a16:creationId xmlns:a16="http://schemas.microsoft.com/office/drawing/2014/main" id="{902913DC-0C88-E996-E72B-9E46A16D4508}"/>
              </a:ext>
            </a:extLst>
          </p:cNvPr>
          <p:cNvSpPr/>
          <p:nvPr/>
        </p:nvSpPr>
        <p:spPr bwMode="auto">
          <a:xfrm>
            <a:off x="3671990" y="558902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3"/>
                </a:solidFill>
                <a:latin typeface="+mn-ea"/>
              </a:rPr>
              <a:t>3bit</a:t>
            </a:r>
          </a:p>
          <a:p>
            <a:pPr algn="ctr"/>
            <a:r>
              <a:rPr lang="en-US" altLang="ja-JP" sz="1600" dirty="0">
                <a:solidFill>
                  <a:schemeClr val="accent3"/>
                </a:solidFill>
                <a:latin typeface="+mn-ea"/>
              </a:rPr>
              <a:t>(2^3=8B </a:t>
            </a:r>
          </a:p>
          <a:p>
            <a:pPr algn="ctr"/>
            <a:r>
              <a:rPr lang="ja-JP" altLang="en-US" sz="1600" dirty="0">
                <a:solidFill>
                  <a:schemeClr val="accent3"/>
                </a:solidFill>
                <a:latin typeface="+mn-ea"/>
              </a:rPr>
              <a:t>ラインより</a:t>
            </a:r>
            <a:r>
              <a:rPr lang="en-US" altLang="ja-JP" sz="1600" dirty="0">
                <a:solidFill>
                  <a:schemeClr val="accent3"/>
                </a:solidFill>
                <a:latin typeface="+mn-ea"/>
              </a:rPr>
              <a:t>)</a:t>
            </a:r>
            <a:endParaRPr kumimoji="1" lang="ja-JP" altLang="en-US" sz="1600" dirty="0">
              <a:solidFill>
                <a:schemeClr val="accent3"/>
              </a:solidFill>
              <a:latin typeface="+mn-ea"/>
            </a:endParaRPr>
          </a:p>
        </p:txBody>
      </p:sp>
      <p:sp>
        <p:nvSpPr>
          <p:cNvPr id="47" name="正方形/長方形 46">
            <a:extLst>
              <a:ext uri="{FF2B5EF4-FFF2-40B4-BE49-F238E27FC236}">
                <a16:creationId xmlns:a16="http://schemas.microsoft.com/office/drawing/2014/main" id="{0B1DBB97-0714-0FE8-9379-30DA3A704712}"/>
              </a:ext>
            </a:extLst>
          </p:cNvPr>
          <p:cNvSpPr/>
          <p:nvPr/>
        </p:nvSpPr>
        <p:spPr bwMode="auto">
          <a:xfrm>
            <a:off x="3221985" y="4779015"/>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49" name="直線コネクタ 48">
            <a:extLst>
              <a:ext uri="{FF2B5EF4-FFF2-40B4-BE49-F238E27FC236}">
                <a16:creationId xmlns:a16="http://schemas.microsoft.com/office/drawing/2014/main" id="{F3A99140-67ED-C3B3-4D19-A856BF6EDF10}"/>
              </a:ext>
            </a:extLst>
          </p:cNvPr>
          <p:cNvCxnSpPr>
            <a:cxnSpLocks/>
          </p:cNvCxnSpPr>
          <p:nvPr/>
        </p:nvCxnSpPr>
        <p:spPr bwMode="auto">
          <a:xfrm>
            <a:off x="3221985" y="5229020"/>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1" name="正方形/長方形 50">
            <a:extLst>
              <a:ext uri="{FF2B5EF4-FFF2-40B4-BE49-F238E27FC236}">
                <a16:creationId xmlns:a16="http://schemas.microsoft.com/office/drawing/2014/main" id="{49006EF8-FB79-63EF-D174-FD90E2E01417}"/>
              </a:ext>
            </a:extLst>
          </p:cNvPr>
          <p:cNvSpPr/>
          <p:nvPr/>
        </p:nvSpPr>
        <p:spPr bwMode="auto">
          <a:xfrm>
            <a:off x="2321975" y="585902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2bit</a:t>
            </a:r>
          </a:p>
          <a:p>
            <a:pPr algn="ctr"/>
            <a:r>
              <a:rPr lang="en-US" altLang="ja-JP" sz="1600" dirty="0">
                <a:solidFill>
                  <a:schemeClr val="accent6"/>
                </a:solidFill>
                <a:latin typeface="+mn-ea"/>
              </a:rPr>
              <a:t>(2^2=4</a:t>
            </a:r>
            <a:br>
              <a:rPr lang="en-US" altLang="ja-JP" sz="1600" dirty="0">
                <a:solidFill>
                  <a:schemeClr val="accent6"/>
                </a:solidFill>
                <a:latin typeface="+mn-ea"/>
              </a:rPr>
            </a:br>
            <a:r>
              <a:rPr lang="ja-JP" altLang="en-US" sz="1600" dirty="0">
                <a:solidFill>
                  <a:schemeClr val="accent6"/>
                </a:solidFill>
                <a:latin typeface="+mn-ea"/>
              </a:rPr>
              <a:t>エントリ</a:t>
            </a:r>
            <a:r>
              <a:rPr lang="en-US" altLang="ja-JP" sz="1600" dirty="0">
                <a:solidFill>
                  <a:schemeClr val="accent6"/>
                </a:solidFill>
                <a:latin typeface="+mn-ea"/>
              </a:rPr>
              <a:t>)</a:t>
            </a:r>
            <a:endParaRPr kumimoji="1" lang="ja-JP" altLang="en-US" sz="1600" dirty="0">
              <a:solidFill>
                <a:schemeClr val="accent6"/>
              </a:solidFill>
              <a:latin typeface="+mn-ea"/>
            </a:endParaRPr>
          </a:p>
        </p:txBody>
      </p:sp>
      <p:cxnSp>
        <p:nvCxnSpPr>
          <p:cNvPr id="53" name="コネクタ: 曲線 52">
            <a:extLst>
              <a:ext uri="{FF2B5EF4-FFF2-40B4-BE49-F238E27FC236}">
                <a16:creationId xmlns:a16="http://schemas.microsoft.com/office/drawing/2014/main" id="{E1654F72-7116-FBE7-1D77-4B1F65624929}"/>
              </a:ext>
            </a:extLst>
          </p:cNvPr>
          <p:cNvCxnSpPr>
            <a:stCxn id="51" idx="3"/>
          </p:cNvCxnSpPr>
          <p:nvPr/>
        </p:nvCxnSpPr>
        <p:spPr bwMode="auto">
          <a:xfrm flipV="1">
            <a:off x="3041982" y="5319021"/>
            <a:ext cx="270004" cy="720008"/>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の上記の例の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にあった</a:t>
            </a:r>
            <a:r>
              <a:rPr lang="en-US" altLang="ja-JP" b="0" i="0" dirty="0">
                <a:solidFill>
                  <a:srgbClr val="000000"/>
                </a:solidFill>
                <a:effectLst/>
                <a:latin typeface="Meiryo" panose="020B0604030504040204" pitchFamily="50" charset="-128"/>
                <a:ea typeface="Meiryo" panose="020B0604030504040204" pitchFamily="50" charset="-128"/>
              </a:rPr>
              <a:t>33</a:t>
            </a:r>
            <a:r>
              <a:rPr lang="ja-JP" altLang="en-US" b="0" i="0" dirty="0">
                <a:solidFill>
                  <a:srgbClr val="000000"/>
                </a:solidFill>
                <a:effectLst/>
                <a:latin typeface="Meiryo" panose="020B0604030504040204" pitchFamily="50" charset="-128"/>
                <a:ea typeface="Meiryo" panose="020B0604030504040204" pitchFamily="50" charset="-128"/>
              </a:rPr>
              <a:t>を保持の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はキャッシュの</a:t>
            </a:r>
            <a:r>
              <a:rPr lang="en-US" altLang="ja-JP" b="0" i="0" dirty="0">
                <a:solidFill>
                  <a:srgbClr val="000000"/>
                </a:solidFill>
                <a:effectLst/>
                <a:latin typeface="Meiryo" panose="020B0604030504040204" pitchFamily="50" charset="-128"/>
                <a:ea typeface="Meiryo" panose="020B0604030504040204" pitchFamily="50" charset="-128"/>
              </a:rPr>
              <a:t>8001</a:t>
            </a:r>
            <a:r>
              <a:rPr lang="ja-JP" altLang="en-US" b="0" i="0" dirty="0">
                <a:solidFill>
                  <a:srgbClr val="000000"/>
                </a:solidFill>
                <a:effectLst/>
                <a:latin typeface="Meiryo" panose="020B0604030504040204" pitchFamily="50" charset="-128"/>
                <a:ea typeface="Meiryo" panose="020B0604030504040204" pitchFamily="50" charset="-128"/>
              </a:rPr>
              <a:t>のことでしょうか？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すいません，講義資料が間違っていたので修正しました</a:t>
            </a:r>
            <a:endParaRPr lang="en-US" dirty="0"/>
          </a:p>
        </p:txBody>
      </p:sp>
    </p:spTree>
    <p:extLst>
      <p:ext uri="{BB962C8B-B14F-4D97-AF65-F5344CB8AC3E}">
        <p14:creationId xmlns:p14="http://schemas.microsoft.com/office/powerpoint/2010/main" val="1370240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がアドレスを読み込む時はまずキャッシュにアクセスしてアドレスがあるかをメモリを確認するより先に確認するという認識であってますか。</a:t>
            </a:r>
            <a:endParaRPr lang="en-US" dirty="0"/>
          </a:p>
        </p:txBody>
      </p:sp>
    </p:spTree>
    <p:extLst>
      <p:ext uri="{BB962C8B-B14F-4D97-AF65-F5344CB8AC3E}">
        <p14:creationId xmlns:p14="http://schemas.microsoft.com/office/powerpoint/2010/main" val="223026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29</a:t>
            </a:r>
            <a:r>
              <a:rPr lang="ja-JP" altLang="en-US" b="0" i="0" dirty="0">
                <a:solidFill>
                  <a:srgbClr val="000000"/>
                </a:solidFill>
                <a:effectLst/>
                <a:latin typeface="Meiryo" panose="020B0604030504040204" pitchFamily="50" charset="-128"/>
                <a:ea typeface="Meiryo" panose="020B0604030504040204" pitchFamily="50" charset="-128"/>
              </a:rPr>
              <a:t>のラインはキャッシュ内のデータの格納方法の話ではなく、</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全体でのデータの扱い方の話なのでしょうか。ラインごとまとめてメモリからキャッシュに置くという作業はもしキャッシュがまだ何もなかったときにとても時間がかかりそうだなと思いました。</a:t>
            </a:r>
            <a:endParaRPr lang="en-US" dirty="0"/>
          </a:p>
        </p:txBody>
      </p:sp>
    </p:spTree>
    <p:extLst>
      <p:ext uri="{BB962C8B-B14F-4D97-AF65-F5344CB8AC3E}">
        <p14:creationId xmlns:p14="http://schemas.microsoft.com/office/powerpoint/2010/main" val="22464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課題の⑶の意図があまり分からなかったです。各アクセスのアドレスの並びによって起こるヒット率の偏りの要因を聞いているのでしょうか？</a:t>
            </a:r>
          </a:p>
          <a:p>
            <a:pPr algn="l" rtl="0"/>
            <a:r>
              <a:rPr lang="ja-JP" altLang="en-US" b="0" i="0" dirty="0">
                <a:solidFill>
                  <a:srgbClr val="000000"/>
                </a:solidFill>
                <a:effectLst/>
                <a:latin typeface="Meiryo" panose="020B0604030504040204" pitchFamily="50" charset="-128"/>
                <a:ea typeface="Meiryo" panose="020B0604030504040204" pitchFamily="50" charset="-128"/>
              </a:rPr>
              <a:t>空間的局所性と時間的局所性がよく分からず、課題の時に悩みました。</a:t>
            </a:r>
          </a:p>
          <a:p>
            <a:endParaRPr lang="en-US" dirty="0"/>
          </a:p>
        </p:txBody>
      </p:sp>
    </p:spTree>
    <p:extLst>
      <p:ext uri="{BB962C8B-B14F-4D97-AF65-F5344CB8AC3E}">
        <p14:creationId xmlns:p14="http://schemas.microsoft.com/office/powerpoint/2010/main" val="235829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質問なのですが、アクセスのヒット時は空間的局所性または時間的局所性のどちらか一方が必ず関係している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ヒットの理由がそのどちらかに必ず分類される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という認識で合っていますか？</a:t>
            </a:r>
            <a:endParaRPr lang="en-US" dirty="0"/>
          </a:p>
        </p:txBody>
      </p:sp>
    </p:spTree>
    <p:extLst>
      <p:ext uri="{BB962C8B-B14F-4D97-AF65-F5344CB8AC3E}">
        <p14:creationId xmlns:p14="http://schemas.microsoft.com/office/powerpoint/2010/main" val="2448489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タグからラインに行ってデータをとる時、どのようにして複数あるデータから特定のデータを取り出すかがよく分かりませんでした。</a:t>
            </a:r>
            <a:endParaRPr lang="en-US" dirty="0"/>
          </a:p>
        </p:txBody>
      </p:sp>
    </p:spTree>
    <p:extLst>
      <p:ext uri="{BB962C8B-B14F-4D97-AF65-F5344CB8AC3E}">
        <p14:creationId xmlns:p14="http://schemas.microsoft.com/office/powerpoint/2010/main" val="2999241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ルアソシエイティブの「まず全てのタグを読み出す」の段階があまり理解できませんでした。キャッシュ容量を超えるデータを読み込んだ場合には最初からキャッシュに入る分だけが格納され、その後更新はされないということでしょうか？</a:t>
            </a:r>
            <a:endParaRPr lang="en-US" dirty="0"/>
          </a:p>
        </p:txBody>
      </p:sp>
    </p:spTree>
    <p:extLst>
      <p:ext uri="{BB962C8B-B14F-4D97-AF65-F5344CB8AC3E}">
        <p14:creationId xmlns:p14="http://schemas.microsoft.com/office/powerpoint/2010/main" val="151108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ライン単位のやり取りでラインが</a:t>
            </a:r>
            <a:r>
              <a:rPr lang="en-US" altLang="ja-JP" b="0" i="0" dirty="0">
                <a:solidFill>
                  <a:srgbClr val="000000"/>
                </a:solidFill>
                <a:effectLst/>
                <a:latin typeface="Meiryo" panose="020B0604030504040204" pitchFamily="50" charset="-128"/>
                <a:ea typeface="Meiryo" panose="020B0604030504040204" pitchFamily="50" charset="-128"/>
              </a:rPr>
              <a:t>16byte</a:t>
            </a:r>
            <a:r>
              <a:rPr lang="ja-JP" altLang="en-US" b="0" i="0" dirty="0">
                <a:solidFill>
                  <a:srgbClr val="000000"/>
                </a:solidFill>
                <a:effectLst/>
                <a:latin typeface="Meiryo" panose="020B0604030504040204" pitchFamily="50" charset="-128"/>
                <a:ea typeface="Meiryo" panose="020B0604030504040204" pitchFamily="50" charset="-128"/>
              </a:rPr>
              <a:t>だった時</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まで読むと言うことは理解できたのですが、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ja-JP" altLang="en-US" b="0" i="0" dirty="0">
                <a:solidFill>
                  <a:srgbClr val="000000"/>
                </a:solidFill>
                <a:effectLst/>
                <a:latin typeface="Meiryo" panose="020B0604030504040204" pitchFamily="50" charset="-128"/>
                <a:ea typeface="Meiryo" panose="020B0604030504040204" pitchFamily="50" charset="-128"/>
              </a:rPr>
              <a:t>はどのような順番で番号がつけられるのかわかりませんでした。また、例えば連想度が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だった時は、横並びの２つでそれぞれ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 [a]</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と数えるのか、二つまとめて</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と数えるのかについても教えていただきたいです。</a:t>
            </a:r>
            <a:endParaRPr lang="en-US" dirty="0"/>
          </a:p>
        </p:txBody>
      </p:sp>
    </p:spTree>
    <p:extLst>
      <p:ext uri="{BB962C8B-B14F-4D97-AF65-F5344CB8AC3E}">
        <p14:creationId xmlns:p14="http://schemas.microsoft.com/office/powerpoint/2010/main" val="3597676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前々回の課題を間違えて質問と感想欄に投稿してしまっていたのですが、救済はありますか？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（この人に限らずですが）そういうのがありましたら，忘れそうなのでメールで連絡しておいてください</a:t>
            </a:r>
            <a:endParaRPr lang="en-US" dirty="0"/>
          </a:p>
        </p:txBody>
      </p:sp>
    </p:spTree>
    <p:extLst>
      <p:ext uri="{BB962C8B-B14F-4D97-AF65-F5344CB8AC3E}">
        <p14:creationId xmlns:p14="http://schemas.microsoft.com/office/powerpoint/2010/main" val="2278237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テストについてなのですが、例えば「課題のような問題で</a:t>
            </a:r>
            <a:r>
              <a:rPr lang="en-US" altLang="ja-JP" b="0" i="0" dirty="0">
                <a:solidFill>
                  <a:srgbClr val="000000"/>
                </a:solidFill>
                <a:effectLst/>
                <a:latin typeface="Meiryo" panose="020B0604030504040204" pitchFamily="50" charset="-128"/>
                <a:ea typeface="Meiryo" panose="020B0604030504040204" pitchFamily="50" charset="-128"/>
              </a:rPr>
              <a:t>8</a:t>
            </a:r>
            <a:r>
              <a:rPr lang="ja-JP" altLang="en-US" b="0" i="0" dirty="0">
                <a:solidFill>
                  <a:srgbClr val="000000"/>
                </a:solidFill>
                <a:effectLst/>
                <a:latin typeface="Meiryo" panose="020B0604030504040204" pitchFamily="50" charset="-128"/>
                <a:ea typeface="Meiryo" panose="020B0604030504040204" pitchFamily="50" charset="-128"/>
              </a:rPr>
              <a:t>割」「その他</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割」のような目安を出していただけるとありがたいです。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まだ作ってないので，ちょっとなんとも言いがたいです</a:t>
            </a:r>
            <a:endParaRPr lang="en-US" altLang="ja-JP" dirty="0"/>
          </a:p>
          <a:p>
            <a:pPr lvl="1"/>
            <a:r>
              <a:rPr lang="ja-JP" altLang="en-US" dirty="0"/>
              <a:t>基本的には課題のような問題が多めで出すつもりです</a:t>
            </a:r>
            <a:endParaRPr lang="en-US" altLang="ja-JP" dirty="0"/>
          </a:p>
          <a:p>
            <a:pPr lvl="1"/>
            <a:r>
              <a:rPr lang="ja-JP" altLang="en-US" dirty="0"/>
              <a:t>あと基本として，</a:t>
            </a:r>
            <a:r>
              <a:rPr lang="en-US" altLang="ja-JP" dirty="0"/>
              <a:t>2</a:t>
            </a:r>
            <a:r>
              <a:rPr lang="ja-JP" altLang="en-US" dirty="0"/>
              <a:t>進と</a:t>
            </a:r>
            <a:r>
              <a:rPr lang="en-US" altLang="ja-JP" dirty="0"/>
              <a:t>16</a:t>
            </a:r>
            <a:r>
              <a:rPr lang="ja-JP" altLang="en-US" dirty="0"/>
              <a:t>進，</a:t>
            </a:r>
            <a:r>
              <a:rPr lang="en-US" altLang="ja-JP" dirty="0"/>
              <a:t>10</a:t>
            </a:r>
            <a:r>
              <a:rPr lang="ja-JP" altLang="en-US" dirty="0"/>
              <a:t>進の数字の相互変換は出来るようになっておいてほしい</a:t>
            </a:r>
            <a:endParaRPr lang="en-US" dirty="0"/>
          </a:p>
        </p:txBody>
      </p:sp>
    </p:spTree>
    <p:extLst>
      <p:ext uri="{BB962C8B-B14F-4D97-AF65-F5344CB8AC3E}">
        <p14:creationId xmlns:p14="http://schemas.microsoft.com/office/powerpoint/2010/main" val="930171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8295</Words>
  <Application>Microsoft Office PowerPoint</Application>
  <PresentationFormat>画面に合わせる (4:3)</PresentationFormat>
  <Paragraphs>1104</Paragraphs>
  <Slides>100</Slides>
  <Notes>10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100</vt:i4>
      </vt:variant>
    </vt:vector>
  </HeadingPairs>
  <TitlesOfParts>
    <vt:vector size="112"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第１０回課題</vt:lpstr>
      <vt:lpstr>アドレスとラインの対応</vt:lpstr>
      <vt:lpstr>アドレスとセットの対応</vt:lpstr>
      <vt:lpstr>アドレスとタグの対応</vt:lpstr>
      <vt:lpstr>課題 １０</vt:lpstr>
      <vt:lpstr>課題 １０</vt:lpstr>
      <vt:lpstr>課題 １０</vt:lpstr>
      <vt:lpstr>課題 １０ ダイレクトマップの場合 の系列１</vt:lpstr>
      <vt:lpstr>課題 １０ ダイレクトマップの場合 の系列２</vt:lpstr>
      <vt:lpstr>課題 １０ ダイレクトマップの場合 の系列３</vt:lpstr>
      <vt:lpstr>課題 １０ 2-way セットアソシアティブの場合 の系列１</vt:lpstr>
      <vt:lpstr>課題 １０ 2-way セットアソシアティブの場合 の系列２</vt:lpstr>
      <vt:lpstr>課題 １０ ダイレクトマップの場合 の系列３</vt:lpstr>
      <vt:lpstr>課題 １０ 振るアソシアティブの場合 の系列１</vt:lpstr>
      <vt:lpstr>課題 １０ 2-way セットアソシアティブの場合 の系列２</vt:lpstr>
      <vt:lpstr>課題 １０ ダイレクトマップの場合 の系列３</vt:lpstr>
      <vt:lpstr>仮想メモリと特権モード</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仮想メモリの詳細</vt:lpstr>
      <vt:lpstr>変換の実装</vt:lpstr>
      <vt:lpstr>ページ単位での管理</vt:lpstr>
      <vt:lpstr>4KB ページを使った単段ページ・テーブルの例</vt:lpstr>
      <vt:lpstr>単段ページ・テーブルの動作</vt:lpstr>
      <vt:lpstr>実際にはページ・テーブルも物理メモリ上に取られる</vt:lpstr>
      <vt:lpstr>プロセス切り替えはベース・レジスタの中身を入れ替えで実現する</vt:lpstr>
      <vt:lpstr>多段ページ・テーブル</vt:lpstr>
      <vt:lpstr>２段ページ・テーブルの例</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ページ・テーブルの管理</vt:lpstr>
      <vt:lpstr>MMU: Memory Management Unit</vt:lpstr>
      <vt:lpstr>仮想メモリの詳細</vt:lpstr>
      <vt:lpstr>ページ・テーブルの速度面のオーバーヘッド</vt:lpstr>
      <vt:lpstr>TLB: Translation Lookaside Buffer</vt:lpstr>
      <vt:lpstr>TLB: Translation Lookaside Buffer</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（具体的なレジスタ番号とかは違うかもしれないですが，間違ってたらスイマセン）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まとめ</vt:lpstr>
      <vt:lpstr>課題 １１</vt:lpstr>
      <vt:lpstr>課題 １１</vt:lpstr>
      <vt:lpstr>提出方法</vt:lpstr>
      <vt:lpstr>来週 7/31 について</vt:lpstr>
      <vt:lpstr>期末試験について</vt:lpstr>
      <vt:lpstr>練習問題について</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ダイレクトマップ方式 アドレスやデータは 16 進数</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2023-07-31T07:02:38Z</dcterms:modified>
</cp:coreProperties>
</file>