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45"/>
  </p:notesMasterIdLst>
  <p:handoutMasterIdLst>
    <p:handoutMasterId r:id="rId46"/>
  </p:handoutMasterIdLst>
  <p:sldIdLst>
    <p:sldId id="455" r:id="rId2"/>
    <p:sldId id="805" r:id="rId3"/>
    <p:sldId id="1156" r:id="rId4"/>
    <p:sldId id="1158" r:id="rId5"/>
    <p:sldId id="1161" r:id="rId6"/>
    <p:sldId id="1159" r:id="rId7"/>
    <p:sldId id="1157" r:id="rId8"/>
    <p:sldId id="1162" r:id="rId9"/>
    <p:sldId id="1163" r:id="rId10"/>
    <p:sldId id="1120" r:id="rId11"/>
    <p:sldId id="1194" r:id="rId12"/>
    <p:sldId id="1020" r:id="rId13"/>
    <p:sldId id="1091" r:id="rId14"/>
    <p:sldId id="709" r:id="rId15"/>
    <p:sldId id="1164" r:id="rId16"/>
    <p:sldId id="716" r:id="rId17"/>
    <p:sldId id="1165" r:id="rId18"/>
    <p:sldId id="1166" r:id="rId19"/>
    <p:sldId id="715" r:id="rId20"/>
    <p:sldId id="712" r:id="rId21"/>
    <p:sldId id="1167" r:id="rId22"/>
    <p:sldId id="1168" r:id="rId23"/>
    <p:sldId id="1177" r:id="rId24"/>
    <p:sldId id="1193" r:id="rId25"/>
    <p:sldId id="1169" r:id="rId26"/>
    <p:sldId id="1170" r:id="rId27"/>
    <p:sldId id="1171" r:id="rId28"/>
    <p:sldId id="1172" r:id="rId29"/>
    <p:sldId id="1173" r:id="rId30"/>
    <p:sldId id="1174" r:id="rId31"/>
    <p:sldId id="1176" r:id="rId32"/>
    <p:sldId id="1178" r:id="rId33"/>
    <p:sldId id="1179" r:id="rId34"/>
    <p:sldId id="1180" r:id="rId35"/>
    <p:sldId id="1181" r:id="rId36"/>
    <p:sldId id="1182" r:id="rId37"/>
    <p:sldId id="1183" r:id="rId38"/>
    <p:sldId id="1184" r:id="rId39"/>
    <p:sldId id="1185" r:id="rId40"/>
    <p:sldId id="1186" r:id="rId41"/>
    <p:sldId id="1187" r:id="rId42"/>
    <p:sldId id="1188" r:id="rId43"/>
    <p:sldId id="1175" r:id="rId44"/>
  </p:sldIdLst>
  <p:sldSz cx="9144000" cy="6858000" type="screen4x3"/>
  <p:notesSz cx="6858000" cy="9144000"/>
  <p:custDataLst>
    <p:tags r:id="rId47"/>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19" autoAdjust="0"/>
    <p:restoredTop sz="97229" autoAdjust="0"/>
  </p:normalViewPr>
  <p:slideViewPr>
    <p:cSldViewPr>
      <p:cViewPr varScale="1">
        <p:scale>
          <a:sx n="108" d="100"/>
          <a:sy n="108" d="100"/>
        </p:scale>
        <p:origin x="1072" y="72"/>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7/31/2023</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2023/7/31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611956" y="2528990"/>
            <a:ext cx="7952402"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第１２回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5D9BB-F552-E6CC-3F80-89ACDD28A5F9}"/>
              </a:ext>
            </a:extLst>
          </p:cNvPr>
          <p:cNvSpPr>
            <a:spLocks noGrp="1"/>
          </p:cNvSpPr>
          <p:nvPr>
            <p:ph type="title"/>
          </p:nvPr>
        </p:nvSpPr>
        <p:spPr/>
        <p:txBody>
          <a:bodyPr/>
          <a:lstStyle/>
          <a:p>
            <a:r>
              <a:rPr kumimoji="1" lang="ja-JP" altLang="en-US" dirty="0"/>
              <a:t>期末試験について</a:t>
            </a:r>
            <a:endParaRPr kumimoji="1" lang="en-US" dirty="0"/>
          </a:p>
        </p:txBody>
      </p:sp>
      <p:sp>
        <p:nvSpPr>
          <p:cNvPr id="3" name="コンテンツ プレースホルダー 2">
            <a:extLst>
              <a:ext uri="{FF2B5EF4-FFF2-40B4-BE49-F238E27FC236}">
                <a16:creationId xmlns:a16="http://schemas.microsoft.com/office/drawing/2014/main" id="{706D32AD-9B0A-0A63-C827-702CA262A2BA}"/>
              </a:ext>
            </a:extLst>
          </p:cNvPr>
          <p:cNvSpPr>
            <a:spLocks noGrp="1"/>
          </p:cNvSpPr>
          <p:nvPr>
            <p:ph sz="quarter" idx="10"/>
          </p:nvPr>
        </p:nvSpPr>
        <p:spPr/>
        <p:txBody>
          <a:bodyPr/>
          <a:lstStyle/>
          <a:p>
            <a:r>
              <a:rPr kumimoji="1" lang="en-US" dirty="0"/>
              <a:t>8/7 </a:t>
            </a:r>
            <a:r>
              <a:rPr kumimoji="1" lang="ja-JP" altLang="en-US" dirty="0"/>
              <a:t>いつもの講義の時間にこの部屋で</a:t>
            </a:r>
            <a:endParaRPr kumimoji="1" lang="en-US" altLang="ja-JP" dirty="0"/>
          </a:p>
          <a:p>
            <a:r>
              <a:rPr kumimoji="1" lang="en-US" altLang="ja-JP" dirty="0"/>
              <a:t>A4 </a:t>
            </a:r>
            <a:r>
              <a:rPr kumimoji="1" lang="ja-JP" altLang="en-US" dirty="0"/>
              <a:t>裏表１枚 手書きのみの持ち込み可</a:t>
            </a:r>
            <a:endParaRPr kumimoji="1" lang="en-US" altLang="ja-JP" dirty="0"/>
          </a:p>
          <a:p>
            <a:r>
              <a:rPr kumimoji="1" lang="ja-JP" altLang="en-US" dirty="0"/>
              <a:t>基本的に課題で出した部分を中心に出題する予定</a:t>
            </a:r>
            <a:endParaRPr kumimoji="1" lang="en-US" altLang="ja-JP" dirty="0"/>
          </a:p>
        </p:txBody>
      </p:sp>
    </p:spTree>
    <p:extLst>
      <p:ext uri="{BB962C8B-B14F-4D97-AF65-F5344CB8AC3E}">
        <p14:creationId xmlns:p14="http://schemas.microsoft.com/office/powerpoint/2010/main" val="236722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D99487-BD68-0E1F-5636-0E712E91BE06}"/>
              </a:ext>
            </a:extLst>
          </p:cNvPr>
          <p:cNvSpPr>
            <a:spLocks noGrp="1"/>
          </p:cNvSpPr>
          <p:nvPr>
            <p:ph type="title"/>
          </p:nvPr>
        </p:nvSpPr>
        <p:spPr/>
        <p:txBody>
          <a:bodyPr/>
          <a:lstStyle/>
          <a:p>
            <a:r>
              <a:rPr kumimoji="1" lang="ja-JP" altLang="en-US" dirty="0"/>
              <a:t>補足</a:t>
            </a:r>
            <a:endParaRPr kumimoji="1" lang="en-US" dirty="0"/>
          </a:p>
        </p:txBody>
      </p:sp>
      <p:sp>
        <p:nvSpPr>
          <p:cNvPr id="3" name="コンテンツ プレースホルダー 2">
            <a:extLst>
              <a:ext uri="{FF2B5EF4-FFF2-40B4-BE49-F238E27FC236}">
                <a16:creationId xmlns:a16="http://schemas.microsoft.com/office/drawing/2014/main" id="{0336E523-C862-8D5F-5619-86A648614558}"/>
              </a:ext>
            </a:extLst>
          </p:cNvPr>
          <p:cNvSpPr>
            <a:spLocks noGrp="1"/>
          </p:cNvSpPr>
          <p:nvPr>
            <p:ph sz="quarter" idx="10"/>
          </p:nvPr>
        </p:nvSpPr>
        <p:spPr/>
        <p:txBody>
          <a:bodyPr/>
          <a:lstStyle/>
          <a:p>
            <a:r>
              <a:rPr kumimoji="1" lang="ja-JP" altLang="en-US" dirty="0"/>
              <a:t>質問がある場合は，遠慮無くメールで聞いて下さい</a:t>
            </a:r>
            <a:endParaRPr kumimoji="1" lang="en-US" altLang="ja-JP" dirty="0"/>
          </a:p>
          <a:p>
            <a:pPr lvl="1"/>
            <a:r>
              <a:rPr kumimoji="1" lang="ja-JP" altLang="en-US" dirty="0"/>
              <a:t>できるだけこの時間中に聞いて貰えるとよいです</a:t>
            </a:r>
            <a:endParaRPr kumimoji="1" lang="en-US" altLang="ja-JP" dirty="0"/>
          </a:p>
          <a:p>
            <a:pPr lvl="1"/>
            <a:r>
              <a:rPr kumimoji="1" lang="ja-JP" altLang="en-US" dirty="0"/>
              <a:t>今週は出張に出ているため，やや反応が悪いかもしれないです</a:t>
            </a:r>
            <a:endParaRPr kumimoji="1" lang="en-US" altLang="ja-JP" dirty="0"/>
          </a:p>
          <a:p>
            <a:r>
              <a:rPr kumimoji="1" lang="ja-JP" altLang="en-US"/>
              <a:t>練習問題はまだ未完成ですが，講義資料の隣にアップロードしています</a:t>
            </a:r>
            <a:endParaRPr kumimoji="1" lang="en-US" dirty="0"/>
          </a:p>
        </p:txBody>
      </p:sp>
    </p:spTree>
    <p:extLst>
      <p:ext uri="{BB962C8B-B14F-4D97-AF65-F5344CB8AC3E}">
        <p14:creationId xmlns:p14="http://schemas.microsoft.com/office/powerpoint/2010/main" val="3259785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09E12B7-1370-3346-B4E8-7093BA1662C1}"/>
              </a:ext>
            </a:extLst>
          </p:cNvPr>
          <p:cNvSpPr>
            <a:spLocks noGrp="1"/>
          </p:cNvSpPr>
          <p:nvPr>
            <p:ph type="title"/>
          </p:nvPr>
        </p:nvSpPr>
        <p:spPr/>
        <p:txBody>
          <a:bodyPr/>
          <a:lstStyle/>
          <a:p>
            <a:r>
              <a:rPr kumimoji="1" lang="ja-JP" altLang="en-US" dirty="0"/>
              <a:t>質問とか感想</a:t>
            </a:r>
            <a:endParaRPr lang="en-US" dirty="0"/>
          </a:p>
        </p:txBody>
      </p:sp>
    </p:spTree>
    <p:extLst>
      <p:ext uri="{BB962C8B-B14F-4D97-AF65-F5344CB8AC3E}">
        <p14:creationId xmlns:p14="http://schemas.microsoft.com/office/powerpoint/2010/main" val="1154345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35</a:t>
            </a:r>
            <a:r>
              <a:rPr lang="ja-JP" altLang="en-US" b="0" i="0" dirty="0">
                <a:solidFill>
                  <a:srgbClr val="000000"/>
                </a:solidFill>
                <a:effectLst/>
                <a:latin typeface="Meiryo" panose="020B0604030504040204" pitchFamily="50" charset="-128"/>
                <a:ea typeface="Meiryo" panose="020B0604030504040204" pitchFamily="50" charset="-128"/>
              </a:rPr>
              <a:t>ページ計算のページアドレスの</a:t>
            </a:r>
            <a:r>
              <a:rPr lang="en-US" altLang="ja-JP" b="0" i="0" dirty="0">
                <a:solidFill>
                  <a:srgbClr val="000000"/>
                </a:solidFill>
                <a:effectLst/>
                <a:latin typeface="Meiryo" panose="020B0604030504040204" pitchFamily="50" charset="-128"/>
                <a:ea typeface="Meiryo" panose="020B0604030504040204" pitchFamily="50" charset="-128"/>
              </a:rPr>
              <a:t>8B</a:t>
            </a:r>
            <a:r>
              <a:rPr lang="ja-JP" altLang="en-US" b="0" i="0" dirty="0">
                <a:solidFill>
                  <a:srgbClr val="000000"/>
                </a:solidFill>
                <a:effectLst/>
                <a:latin typeface="Meiryo" panose="020B0604030504040204" pitchFamily="50" charset="-128"/>
                <a:ea typeface="Meiryo" panose="020B0604030504040204" pitchFamily="50" charset="-128"/>
              </a:rPr>
              <a:t>はどこからわかるのかがわからなかったので教えていただきたいです。</a:t>
            </a:r>
            <a:endParaRPr lang="en-US" dirty="0"/>
          </a:p>
        </p:txBody>
      </p:sp>
    </p:spTree>
    <p:extLst>
      <p:ext uri="{BB962C8B-B14F-4D97-AF65-F5344CB8AC3E}">
        <p14:creationId xmlns:p14="http://schemas.microsoft.com/office/powerpoint/2010/main" val="1173082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7F0FD6-3101-48B8-986F-B44EBEB7BD86}"/>
              </a:ext>
            </a:extLst>
          </p:cNvPr>
          <p:cNvSpPr>
            <a:spLocks noGrp="1"/>
          </p:cNvSpPr>
          <p:nvPr>
            <p:ph type="title"/>
          </p:nvPr>
        </p:nvSpPr>
        <p:spPr/>
        <p:txBody>
          <a:bodyPr/>
          <a:lstStyle/>
          <a:p>
            <a:r>
              <a:rPr kumimoji="1" lang="ja-JP" altLang="en-US" dirty="0"/>
              <a:t>変換の実装</a:t>
            </a:r>
          </a:p>
        </p:txBody>
      </p:sp>
      <p:sp>
        <p:nvSpPr>
          <p:cNvPr id="3" name="テキスト プレースホルダー 2">
            <a:extLst>
              <a:ext uri="{FF2B5EF4-FFF2-40B4-BE49-F238E27FC236}">
                <a16:creationId xmlns:a16="http://schemas.microsoft.com/office/drawing/2014/main" id="{43A1D6B2-C2B0-4FB5-A149-009CE6AB1BFD}"/>
              </a:ext>
            </a:extLst>
          </p:cNvPr>
          <p:cNvSpPr>
            <a:spLocks noGrp="1"/>
          </p:cNvSpPr>
          <p:nvPr>
            <p:ph type="body" sz="quarter" idx="10"/>
          </p:nvPr>
        </p:nvSpPr>
        <p:spPr>
          <a:xfrm>
            <a:off x="341953" y="1088974"/>
            <a:ext cx="8640096" cy="5219751"/>
          </a:xfrm>
        </p:spPr>
        <p:txBody>
          <a:bodyPr/>
          <a:lstStyle/>
          <a:p>
            <a:r>
              <a:rPr kumimoji="1" lang="ja-JP" altLang="en-US" dirty="0"/>
              <a:t>単純な実装</a:t>
            </a:r>
            <a:endParaRPr kumimoji="1" lang="en-US" altLang="ja-JP" dirty="0"/>
          </a:p>
          <a:p>
            <a:pPr lvl="1"/>
            <a:r>
              <a:rPr lang="ja-JP" altLang="en-US" dirty="0"/>
              <a:t>仮想アドレス → 物理アドレス の変換表を用意すれば良い</a:t>
            </a:r>
            <a:endParaRPr lang="en-US" altLang="ja-JP" dirty="0"/>
          </a:p>
          <a:p>
            <a:r>
              <a:rPr lang="ja-JP" altLang="en-US" dirty="0"/>
              <a:t>コスト：アドレスが </a:t>
            </a:r>
            <a:r>
              <a:rPr lang="en-US" altLang="ja-JP" dirty="0"/>
              <a:t>32 bit </a:t>
            </a:r>
            <a:r>
              <a:rPr lang="ja-JP" altLang="en-US" dirty="0"/>
              <a:t>だとして，</a:t>
            </a:r>
            <a:r>
              <a:rPr lang="en-US" altLang="ja-JP" dirty="0"/>
              <a:t>1</a:t>
            </a:r>
            <a:r>
              <a:rPr lang="ja-JP" altLang="en-US" dirty="0"/>
              <a:t> </a:t>
            </a:r>
            <a:r>
              <a:rPr kumimoji="1" lang="en-US" altLang="ja-JP" dirty="0"/>
              <a:t>byte </a:t>
            </a:r>
            <a:r>
              <a:rPr kumimoji="1" lang="ja-JP" altLang="en-US" dirty="0"/>
              <a:t>単位で表を作ると</a:t>
            </a:r>
            <a:r>
              <a:rPr kumimoji="1" lang="en-US" altLang="ja-JP" dirty="0"/>
              <a:t>…</a:t>
            </a:r>
          </a:p>
          <a:p>
            <a:pPr lvl="1"/>
            <a:r>
              <a:rPr lang="ja-JP" altLang="en-US" dirty="0"/>
              <a:t>データ </a:t>
            </a:r>
            <a:r>
              <a:rPr lang="en-US" altLang="ja-JP" dirty="0"/>
              <a:t>1 byte </a:t>
            </a:r>
            <a:r>
              <a:rPr lang="ja-JP" altLang="en-US" dirty="0"/>
              <a:t>ごとに，その表には </a:t>
            </a:r>
            <a:r>
              <a:rPr lang="en-US" altLang="ja-JP" dirty="0"/>
              <a:t>32 bit</a:t>
            </a:r>
            <a:r>
              <a:rPr lang="ja-JP" altLang="en-US" dirty="0"/>
              <a:t> </a:t>
            </a:r>
            <a:r>
              <a:rPr lang="en-US" altLang="ja-JP" dirty="0"/>
              <a:t>=</a:t>
            </a:r>
            <a:r>
              <a:rPr lang="ja-JP" altLang="en-US" dirty="0"/>
              <a:t> </a:t>
            </a:r>
            <a:r>
              <a:rPr lang="en-US" altLang="ja-JP" dirty="0"/>
              <a:t>4 byte </a:t>
            </a:r>
            <a:r>
              <a:rPr lang="ja-JP" altLang="en-US" dirty="0"/>
              <a:t>のアドレスを記録することになる</a:t>
            </a:r>
            <a:endParaRPr lang="en-US" altLang="ja-JP" dirty="0"/>
          </a:p>
          <a:p>
            <a:pPr lvl="1"/>
            <a:r>
              <a:rPr kumimoji="1" lang="ja-JP" altLang="en-US" dirty="0"/>
              <a:t>実データの４倍の容量が変換表に必要になってしまう</a:t>
            </a:r>
          </a:p>
        </p:txBody>
      </p:sp>
    </p:spTree>
    <p:extLst>
      <p:ext uri="{BB962C8B-B14F-4D97-AF65-F5344CB8AC3E}">
        <p14:creationId xmlns:p14="http://schemas.microsoft.com/office/powerpoint/2010/main" val="39255706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p38</a:t>
            </a:r>
            <a:r>
              <a:rPr lang="ja-JP" altLang="en-US" b="0" i="0" dirty="0">
                <a:solidFill>
                  <a:srgbClr val="000000"/>
                </a:solidFill>
                <a:effectLst/>
                <a:latin typeface="Meiryo" panose="020B0604030504040204" pitchFamily="50" charset="-128"/>
                <a:ea typeface="Meiryo" panose="020B0604030504040204" pitchFamily="50" charset="-128"/>
              </a:rPr>
              <a:t>に、物理メモリへのポインタは</a:t>
            </a:r>
            <a:r>
              <a:rPr lang="en-US" altLang="ja-JP" b="0" i="0" dirty="0">
                <a:solidFill>
                  <a:srgbClr val="000000"/>
                </a:solidFill>
                <a:effectLst/>
                <a:latin typeface="Meiryo" panose="020B0604030504040204" pitchFamily="50" charset="-128"/>
                <a:ea typeface="Meiryo" panose="020B0604030504040204" pitchFamily="50" charset="-128"/>
              </a:rPr>
              <a:t>4KB</a:t>
            </a:r>
            <a:r>
              <a:rPr lang="ja-JP" altLang="en-US" b="0" i="0" dirty="0">
                <a:solidFill>
                  <a:srgbClr val="000000"/>
                </a:solidFill>
                <a:effectLst/>
                <a:latin typeface="Meiryo" panose="020B0604030504040204" pitchFamily="50" charset="-128"/>
                <a:ea typeface="Meiryo" panose="020B0604030504040204" pitchFamily="50" charset="-128"/>
              </a:rPr>
              <a:t>ごとと書いてありますが、</a:t>
            </a:r>
            <a:r>
              <a:rPr lang="en-US" altLang="ja-JP" b="0" i="0" dirty="0">
                <a:solidFill>
                  <a:srgbClr val="000000"/>
                </a:solidFill>
                <a:effectLst/>
                <a:latin typeface="Meiryo" panose="020B0604030504040204" pitchFamily="50" charset="-128"/>
                <a:ea typeface="Meiryo" panose="020B0604030504040204" pitchFamily="50" charset="-128"/>
              </a:rPr>
              <a:t>4KB</a:t>
            </a:r>
            <a:r>
              <a:rPr lang="ja-JP" altLang="en-US" b="0" i="0" dirty="0">
                <a:solidFill>
                  <a:srgbClr val="000000"/>
                </a:solidFill>
                <a:effectLst/>
                <a:latin typeface="Meiryo" panose="020B0604030504040204" pitchFamily="50" charset="-128"/>
                <a:ea typeface="Meiryo" panose="020B0604030504040204" pitchFamily="50" charset="-128"/>
              </a:rPr>
              <a:t>ごとではないのですか。</a:t>
            </a:r>
            <a:endParaRPr lang="en-US" dirty="0"/>
          </a:p>
        </p:txBody>
      </p:sp>
    </p:spTree>
    <p:extLst>
      <p:ext uri="{BB962C8B-B14F-4D97-AF65-F5344CB8AC3E}">
        <p14:creationId xmlns:p14="http://schemas.microsoft.com/office/powerpoint/2010/main" val="2895146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単段ページ・テーブルの動作</a:t>
            </a: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012016" y="1988984"/>
            <a:ext cx="1080012" cy="288003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   0x30100</a:t>
            </a:r>
            <a:endParaRPr kumimoji="1" lang="ja-JP" altLang="en-US" dirty="0">
              <a:solidFill>
                <a:schemeClr val="tx1">
                  <a:lumMod val="75000"/>
                  <a:lumOff val="25000"/>
                </a:schemeClr>
              </a:solidFill>
              <a:latin typeface="Consolas" panose="020B0609020204030204" pitchFamily="49" charset="0"/>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f24</a:t>
            </a: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180002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601967"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20bit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r"/>
            <a:r>
              <a:rPr kumimoji="1" lang="ja-JP" altLang="en-US" dirty="0">
                <a:solidFill>
                  <a:schemeClr val="tx1">
                    <a:lumMod val="75000"/>
                    <a:lumOff val="25000"/>
                  </a:schemeClr>
                </a:solidFill>
                <a:latin typeface="+mn-ea"/>
              </a:rPr>
              <a:t>･･･</a:t>
            </a: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01201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4211996" y="3789004"/>
            <a:ext cx="1800020" cy="360004"/>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6192018" y="153897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3131984" y="369900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0x81234000</a:t>
            </a:r>
            <a:endParaRPr kumimoji="1" lang="ja-JP" altLang="en-US" sz="1200" dirty="0">
              <a:solidFill>
                <a:schemeClr val="accent6"/>
              </a:solidFill>
              <a:latin typeface="Consolas" panose="020B0609020204030204" pitchFamily="49" charset="0"/>
            </a:endParaRPr>
          </a:p>
        </p:txBody>
      </p:sp>
      <p:sp>
        <p:nvSpPr>
          <p:cNvPr id="33" name="正方形/長方形 32"/>
          <p:cNvSpPr/>
          <p:nvPr/>
        </p:nvSpPr>
        <p:spPr bwMode="auto">
          <a:xfrm>
            <a:off x="2501977" y="3699003"/>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accent6"/>
                </a:solidFill>
                <a:latin typeface="Consolas" panose="020B0609020204030204" pitchFamily="49" charset="0"/>
              </a:rPr>
              <a:t>c0400</a:t>
            </a:r>
            <a:r>
              <a:rPr kumimoji="1" lang="en-US" altLang="ja-JP" sz="1400" dirty="0">
                <a:solidFill>
                  <a:schemeClr val="tx1">
                    <a:lumMod val="75000"/>
                    <a:lumOff val="25000"/>
                  </a:schemeClr>
                </a:solidFill>
                <a:latin typeface="Consolas" panose="020B0609020204030204" pitchFamily="49" charset="0"/>
              </a:rPr>
              <a:t>:</a:t>
            </a:r>
            <a:endParaRPr kumimoji="1" lang="ja-JP" altLang="en-US" sz="1400" dirty="0">
              <a:solidFill>
                <a:schemeClr val="tx1">
                  <a:lumMod val="75000"/>
                  <a:lumOff val="25000"/>
                </a:schemeClr>
              </a:solidFill>
              <a:latin typeface="Consolas" panose="020B0609020204030204" pitchFamily="49" charset="0"/>
            </a:endParaRPr>
          </a:p>
        </p:txBody>
      </p:sp>
      <p:sp>
        <p:nvSpPr>
          <p:cNvPr id="36" name="正方形/長方形 35"/>
          <p:cNvSpPr/>
          <p:nvPr/>
        </p:nvSpPr>
        <p:spPr bwMode="auto">
          <a:xfrm>
            <a:off x="2501977" y="2708992"/>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00000:</a:t>
            </a:r>
            <a:endParaRPr kumimoji="1" lang="ja-JP" altLang="en-US" sz="1400" dirty="0">
              <a:solidFill>
                <a:schemeClr val="tx1">
                  <a:lumMod val="75000"/>
                  <a:lumOff val="25000"/>
                </a:schemeClr>
              </a:solidFill>
              <a:latin typeface="Consolas" panose="020B0609020204030204" pitchFamily="49" charset="0"/>
            </a:endParaRPr>
          </a:p>
        </p:txBody>
      </p:sp>
      <p:sp>
        <p:nvSpPr>
          <p:cNvPr id="38" name="正方形/長方形 37"/>
          <p:cNvSpPr/>
          <p:nvPr/>
        </p:nvSpPr>
        <p:spPr bwMode="auto">
          <a:xfrm>
            <a:off x="2501977" y="2888994"/>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00004:</a:t>
            </a:r>
            <a:endParaRPr kumimoji="1" lang="ja-JP" altLang="en-US" sz="1400" dirty="0">
              <a:solidFill>
                <a:schemeClr val="tx1">
                  <a:lumMod val="75000"/>
                  <a:lumOff val="25000"/>
                </a:schemeClr>
              </a:solidFill>
              <a:latin typeface="Consolas" panose="020B0609020204030204" pitchFamily="49" charset="0"/>
            </a:endParaRPr>
          </a:p>
        </p:txBody>
      </p:sp>
      <p:sp>
        <p:nvSpPr>
          <p:cNvPr id="39" name="正方形/長方形 38"/>
          <p:cNvSpPr/>
          <p:nvPr/>
        </p:nvSpPr>
        <p:spPr bwMode="auto">
          <a:xfrm>
            <a:off x="2501977" y="3068996"/>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00008:</a:t>
            </a:r>
            <a:endParaRPr kumimoji="1" lang="ja-JP" altLang="en-US" sz="1400" dirty="0">
              <a:solidFill>
                <a:schemeClr val="tx1">
                  <a:lumMod val="75000"/>
                  <a:lumOff val="25000"/>
                </a:schemeClr>
              </a:solidFill>
              <a:latin typeface="Consolas" panose="020B0609020204030204" pitchFamily="49" charset="0"/>
            </a:endParaRPr>
          </a:p>
        </p:txBody>
      </p:sp>
      <p:sp>
        <p:nvSpPr>
          <p:cNvPr id="40" name="正方形/長方形 39">
            <a:extLst>
              <a:ext uri="{FF2B5EF4-FFF2-40B4-BE49-F238E27FC236}">
                <a16:creationId xmlns:a16="http://schemas.microsoft.com/office/drawing/2014/main" id="{F8E9AEA5-3FB4-455D-9495-C980C57584B6}"/>
              </a:ext>
            </a:extLst>
          </p:cNvPr>
          <p:cNvSpPr/>
          <p:nvPr/>
        </p:nvSpPr>
        <p:spPr bwMode="auto">
          <a:xfrm>
            <a:off x="4932004" y="4149008"/>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0x81234000:</a:t>
            </a:r>
            <a:endParaRPr kumimoji="1" lang="ja-JP" altLang="en-US" sz="1200" dirty="0">
              <a:solidFill>
                <a:schemeClr val="accent6"/>
              </a:solidFill>
              <a:latin typeface="Consolas" panose="020B0609020204030204" pitchFamily="49" charset="0"/>
            </a:endParaRPr>
          </a:p>
        </p:txBody>
      </p:sp>
      <p:cxnSp>
        <p:nvCxnSpPr>
          <p:cNvPr id="44" name="曲線コネクタ 43"/>
          <p:cNvCxnSpPr/>
          <p:nvPr/>
        </p:nvCxnSpPr>
        <p:spPr bwMode="auto">
          <a:xfrm rot="16200000" flipH="1">
            <a:off x="1016961" y="2393989"/>
            <a:ext cx="2160024" cy="630007"/>
          </a:xfrm>
          <a:prstGeom prst="curvedConnector2">
            <a:avLst/>
          </a:prstGeom>
          <a:noFill/>
          <a:ln w="9525" cap="flat" cmpd="sng" algn="ctr">
            <a:solidFill>
              <a:schemeClr val="tx1"/>
            </a:solidFill>
            <a:prstDash val="solid"/>
            <a:round/>
            <a:headEnd type="none" w="med" len="med"/>
            <a:tailEnd type="triangle"/>
          </a:ln>
          <a:effectLst/>
        </p:spPr>
      </p:cxnSp>
      <p:cxnSp>
        <p:nvCxnSpPr>
          <p:cNvPr id="45" name="曲線コネクタ 44"/>
          <p:cNvCxnSpPr>
            <a:stCxn id="12" idx="2"/>
            <a:endCxn id="34" idx="0"/>
          </p:cNvCxnSpPr>
          <p:nvPr/>
        </p:nvCxnSpPr>
        <p:spPr bwMode="auto">
          <a:xfrm rot="16200000" flipH="1">
            <a:off x="3671990" y="1268976"/>
            <a:ext cx="2520028" cy="3240035"/>
          </a:xfrm>
          <a:prstGeom prst="curvedConnector3">
            <a:avLst>
              <a:gd name="adj1" fmla="val 27826"/>
            </a:avLst>
          </a:prstGeom>
          <a:noFill/>
          <a:ln w="9525" cap="flat" cmpd="sng" algn="ctr">
            <a:solidFill>
              <a:schemeClr val="tx1"/>
            </a:solidFill>
            <a:prstDash val="solid"/>
            <a:round/>
            <a:headEnd type="none" w="med" len="med"/>
            <a:tailEnd type="triangle"/>
          </a:ln>
          <a:effectLst/>
        </p:spPr>
      </p:cxnSp>
      <p:sp>
        <p:nvSpPr>
          <p:cNvPr id="46" name="正方形/長方形 45">
            <a:extLst>
              <a:ext uri="{FF2B5EF4-FFF2-40B4-BE49-F238E27FC236}">
                <a16:creationId xmlns:a16="http://schemas.microsoft.com/office/drawing/2014/main" id="{F8E9AEA5-3FB4-455D-9495-C980C57584B6}"/>
              </a:ext>
            </a:extLst>
          </p:cNvPr>
          <p:cNvSpPr/>
          <p:nvPr/>
        </p:nvSpPr>
        <p:spPr bwMode="auto">
          <a:xfrm>
            <a:off x="6642023" y="3879005"/>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Consolas" panose="020B0609020204030204" pitchFamily="49" charset="0"/>
              </a:rPr>
              <a:t>0x81234f24:</a:t>
            </a:r>
            <a:endParaRPr kumimoji="1" lang="ja-JP" altLang="en-US" sz="1200" dirty="0">
              <a:solidFill>
                <a:schemeClr val="tx1">
                  <a:lumMod val="75000"/>
                  <a:lumOff val="25000"/>
                </a:schemeClr>
              </a:solidFill>
              <a:latin typeface="Consolas" panose="020B0609020204030204" pitchFamily="49" charset="0"/>
            </a:endParaRP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161951" y="4869016"/>
            <a:ext cx="8640096" cy="1439709"/>
          </a:xfrm>
        </p:spPr>
        <p:txBody>
          <a:bodyPr/>
          <a:lstStyle/>
          <a:p>
            <a:r>
              <a:rPr kumimoji="1" lang="ja-JP" altLang="en-US" sz="1400" dirty="0"/>
              <a:t>仮想アドレス </a:t>
            </a:r>
            <a:r>
              <a:rPr kumimoji="1" lang="en-US" altLang="ja-JP" sz="1400" dirty="0">
                <a:latin typeface="Consolas" panose="020B0609020204030204" pitchFamily="49" charset="0"/>
              </a:rPr>
              <a:t>0x</a:t>
            </a:r>
            <a:r>
              <a:rPr kumimoji="1" lang="en-US" altLang="ja-JP" sz="1400" dirty="0">
                <a:solidFill>
                  <a:schemeClr val="accent5"/>
                </a:solidFill>
                <a:latin typeface="Consolas" panose="020B0609020204030204" pitchFamily="49" charset="0"/>
              </a:rPr>
              <a:t>30100</a:t>
            </a:r>
            <a:r>
              <a:rPr kumimoji="1" lang="en-US" altLang="ja-JP" sz="1400" dirty="0">
                <a:solidFill>
                  <a:schemeClr val="accent3">
                    <a:lumMod val="75000"/>
                  </a:schemeClr>
                </a:solidFill>
                <a:latin typeface="Consolas" panose="020B0609020204030204" pitchFamily="49" charset="0"/>
              </a:rPr>
              <a:t>f24</a:t>
            </a:r>
            <a:r>
              <a:rPr kumimoji="1" lang="en-US" altLang="ja-JP" sz="1400" dirty="0"/>
              <a:t> </a:t>
            </a:r>
            <a:r>
              <a:rPr kumimoji="1" lang="ja-JP" altLang="en-US" sz="1400" dirty="0"/>
              <a:t>のアクセスを考える</a:t>
            </a:r>
            <a:endParaRPr kumimoji="1" lang="en-US" altLang="ja-JP" sz="1400" dirty="0"/>
          </a:p>
          <a:p>
            <a:pPr lvl="1"/>
            <a:r>
              <a:rPr kumimoji="1" lang="ja-JP" altLang="en-US" sz="1400" dirty="0"/>
              <a:t>上位 </a:t>
            </a:r>
            <a:r>
              <a:rPr kumimoji="1" lang="en-US" altLang="ja-JP" sz="1400" dirty="0"/>
              <a:t>20 bit </a:t>
            </a:r>
            <a:r>
              <a:rPr kumimoji="1" lang="ja-JP" altLang="en-US" sz="1400" dirty="0"/>
              <a:t>である </a:t>
            </a:r>
            <a:r>
              <a:rPr kumimoji="1" lang="en-US" altLang="ja-JP" sz="1400" dirty="0"/>
              <a:t>0x</a:t>
            </a:r>
            <a:r>
              <a:rPr lang="en-US" altLang="ja-JP" sz="1400" dirty="0">
                <a:solidFill>
                  <a:schemeClr val="accent5"/>
                </a:solidFill>
                <a:latin typeface="Consolas" panose="020B0609020204030204" pitchFamily="49" charset="0"/>
              </a:rPr>
              <a:t>30100 </a:t>
            </a:r>
            <a:r>
              <a:rPr kumimoji="1" lang="ja-JP" altLang="en-US" sz="1400" dirty="0"/>
              <a:t>を取り出し，それをインデクスとして</a:t>
            </a:r>
            <a:br>
              <a:rPr lang="en-US" altLang="ja-JP" sz="1400" dirty="0"/>
            </a:br>
            <a:r>
              <a:rPr lang="ja-JP" altLang="en-US" sz="1400" dirty="0"/>
              <a:t>ページ・テーブルにアクセス</a:t>
            </a:r>
            <a:endParaRPr lang="en-US" altLang="ja-JP" sz="1400" dirty="0"/>
          </a:p>
          <a:p>
            <a:pPr lvl="2"/>
            <a:r>
              <a:rPr lang="ja-JP" altLang="en-US" sz="1400" dirty="0"/>
              <a:t>物理メモリへのポインタはここでは </a:t>
            </a:r>
            <a:r>
              <a:rPr lang="en-US" altLang="ja-JP" sz="1400" dirty="0"/>
              <a:t>4B </a:t>
            </a:r>
            <a:r>
              <a:rPr lang="ja-JP" altLang="en-US" sz="1400" dirty="0"/>
              <a:t>単位なので，</a:t>
            </a:r>
            <a:endParaRPr lang="en-US" altLang="ja-JP" sz="1400" dirty="0"/>
          </a:p>
          <a:p>
            <a:pPr lvl="2"/>
            <a:r>
              <a:rPr lang="en-US" altLang="ja-JP" sz="1400" dirty="0"/>
              <a:t>0x30100 × 4B = </a:t>
            </a:r>
            <a:r>
              <a:rPr lang="en-US" altLang="ja-JP" sz="1400" dirty="0">
                <a:solidFill>
                  <a:schemeClr val="accent6"/>
                </a:solidFill>
              </a:rPr>
              <a:t>0xc0400 </a:t>
            </a:r>
            <a:r>
              <a:rPr lang="ja-JP" altLang="en-US" sz="1400" dirty="0"/>
              <a:t>にアクセス</a:t>
            </a:r>
            <a:endParaRPr lang="en-US" altLang="ja-JP" sz="1400" dirty="0">
              <a:solidFill>
                <a:schemeClr val="accent6"/>
              </a:solidFill>
            </a:endParaRPr>
          </a:p>
          <a:p>
            <a:pPr lvl="1"/>
            <a:r>
              <a:rPr lang="ja-JP" altLang="en-US" sz="1400" dirty="0"/>
              <a:t>マップされているページの先頭の物理</a:t>
            </a:r>
            <a:r>
              <a:rPr kumimoji="1" lang="ja-JP" altLang="en-US" sz="1400" dirty="0"/>
              <a:t>アドレス </a:t>
            </a:r>
            <a:r>
              <a:rPr kumimoji="1" lang="en-US" altLang="ja-JP" sz="1400" dirty="0">
                <a:solidFill>
                  <a:schemeClr val="accent6"/>
                </a:solidFill>
                <a:latin typeface="Consolas" panose="020B0609020204030204" pitchFamily="49" charset="0"/>
              </a:rPr>
              <a:t>0x81234000</a:t>
            </a:r>
            <a:r>
              <a:rPr kumimoji="1" lang="en-US" altLang="ja-JP" sz="1400" dirty="0">
                <a:solidFill>
                  <a:schemeClr val="accent6"/>
                </a:solidFill>
              </a:rPr>
              <a:t> </a:t>
            </a:r>
            <a:r>
              <a:rPr kumimoji="1" lang="ja-JP" altLang="en-US" sz="1400" dirty="0"/>
              <a:t>を得る</a:t>
            </a:r>
            <a:endParaRPr kumimoji="1" lang="en-US" altLang="ja-JP" sz="1400" dirty="0"/>
          </a:p>
          <a:p>
            <a:pPr lvl="2"/>
            <a:r>
              <a:rPr kumimoji="1" lang="en-US" altLang="ja-JP" sz="1400" dirty="0">
                <a:solidFill>
                  <a:schemeClr val="accent6"/>
                </a:solidFill>
                <a:latin typeface="Consolas" panose="020B0609020204030204" pitchFamily="49" charset="0"/>
              </a:rPr>
              <a:t>0x81234000 </a:t>
            </a:r>
            <a:r>
              <a:rPr lang="ja-JP" altLang="en-US" sz="1400" dirty="0"/>
              <a:t>は</a:t>
            </a:r>
            <a:r>
              <a:rPr lang="en-US" altLang="ja-JP" sz="1400" dirty="0"/>
              <a:t> OS </a:t>
            </a:r>
            <a:r>
              <a:rPr lang="ja-JP" altLang="en-US" sz="1400" dirty="0"/>
              <a:t>がこの論理アドレスに割り当てたページのアドレス</a:t>
            </a:r>
            <a:endParaRPr kumimoji="1" lang="en-US" altLang="ja-JP" sz="1400" dirty="0"/>
          </a:p>
          <a:p>
            <a:pPr lvl="1"/>
            <a:r>
              <a:rPr lang="ja-JP" altLang="en-US" sz="1400" dirty="0">
                <a:latin typeface="Consolas" panose="020B0609020204030204" pitchFamily="49" charset="0"/>
              </a:rPr>
              <a:t>下位</a:t>
            </a:r>
            <a:r>
              <a:rPr lang="ja-JP" altLang="en-US" sz="1400" dirty="0"/>
              <a:t> </a:t>
            </a:r>
            <a:r>
              <a:rPr lang="en-US" altLang="ja-JP" sz="1400" dirty="0"/>
              <a:t>12bit </a:t>
            </a:r>
            <a:r>
              <a:rPr lang="ja-JP" altLang="en-US" sz="1400" dirty="0">
                <a:latin typeface="Consolas" panose="020B0609020204030204" pitchFamily="49" charset="0"/>
              </a:rPr>
              <a:t>である </a:t>
            </a:r>
            <a:r>
              <a:rPr lang="en-US" altLang="ja-JP" sz="1400" dirty="0">
                <a:solidFill>
                  <a:schemeClr val="accent3">
                    <a:lumMod val="75000"/>
                  </a:schemeClr>
                </a:solidFill>
                <a:latin typeface="Consolas" panose="020B0609020204030204" pitchFamily="49" charset="0"/>
              </a:rPr>
              <a:t>f24 </a:t>
            </a:r>
            <a:r>
              <a:rPr lang="ja-JP" altLang="en-US" sz="1400" dirty="0" err="1">
                <a:latin typeface="Consolas" panose="020B0609020204030204" pitchFamily="49" charset="0"/>
              </a:rPr>
              <a:t>と結</a:t>
            </a:r>
            <a:r>
              <a:rPr lang="ja-JP" altLang="en-US" sz="1400" dirty="0">
                <a:latin typeface="Consolas" panose="020B0609020204030204" pitchFamily="49" charset="0"/>
              </a:rPr>
              <a:t>合して </a:t>
            </a:r>
            <a:r>
              <a:rPr lang="en-US" altLang="ja-JP" sz="1400" dirty="0">
                <a:solidFill>
                  <a:schemeClr val="accent6"/>
                </a:solidFill>
                <a:latin typeface="Consolas" panose="020B0609020204030204" pitchFamily="49" charset="0"/>
              </a:rPr>
              <a:t>0x81234</a:t>
            </a:r>
            <a:r>
              <a:rPr lang="en-US" altLang="ja-JP" sz="1400" dirty="0">
                <a:solidFill>
                  <a:schemeClr val="accent3">
                    <a:lumMod val="75000"/>
                  </a:schemeClr>
                </a:solidFill>
                <a:latin typeface="Consolas" panose="020B0609020204030204" pitchFamily="49" charset="0"/>
              </a:rPr>
              <a:t>f24 </a:t>
            </a:r>
            <a:r>
              <a:rPr lang="ja-JP" altLang="en-US" sz="1400" dirty="0">
                <a:latin typeface="Consolas" panose="020B0609020204030204" pitchFamily="49" charset="0"/>
              </a:rPr>
              <a:t>にアクセス</a:t>
            </a:r>
            <a:endParaRPr kumimoji="1" lang="en-US" altLang="ja-JP" sz="1400" dirty="0">
              <a:latin typeface="Consolas" panose="020B0609020204030204" pitchFamily="49" charset="0"/>
            </a:endParaRPr>
          </a:p>
        </p:txBody>
      </p:sp>
    </p:spTree>
    <p:extLst>
      <p:ext uri="{BB962C8B-B14F-4D97-AF65-F5344CB8AC3E}">
        <p14:creationId xmlns:p14="http://schemas.microsoft.com/office/powerpoint/2010/main" val="2362297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何度も目にしてきた</a:t>
            </a:r>
            <a:r>
              <a:rPr lang="en-US" altLang="ja-JP" b="0" i="0" dirty="0">
                <a:solidFill>
                  <a:srgbClr val="000000"/>
                </a:solidFill>
                <a:effectLst/>
                <a:latin typeface="Meiryo" panose="020B0604030504040204" pitchFamily="50" charset="-128"/>
                <a:ea typeface="Meiryo" panose="020B0604030504040204" pitchFamily="50" charset="-128"/>
              </a:rPr>
              <a:t>Segmentation Fault</a:t>
            </a:r>
            <a:r>
              <a:rPr lang="ja-JP" altLang="en-US" b="0" i="0" dirty="0">
                <a:solidFill>
                  <a:srgbClr val="000000"/>
                </a:solidFill>
                <a:effectLst/>
                <a:latin typeface="Meiryo" panose="020B0604030504040204" pitchFamily="50" charset="-128"/>
                <a:ea typeface="Meiryo" panose="020B0604030504040204" pitchFamily="50" charset="-128"/>
              </a:rPr>
              <a:t>が、カーネル・モードでは読めるがユーザー・モードでは読めないという設定から発生していると知ることができました。特権モードによりメモリを保護することができることが分かりました。</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カーネルモードで読める以外に，単に何も割り当てられていなくて読み出し禁止になっていることもあります</a:t>
            </a:r>
            <a:endParaRPr lang="en-US" dirty="0"/>
          </a:p>
        </p:txBody>
      </p:sp>
    </p:spTree>
    <p:extLst>
      <p:ext uri="{BB962C8B-B14F-4D97-AF65-F5344CB8AC3E}">
        <p14:creationId xmlns:p14="http://schemas.microsoft.com/office/powerpoint/2010/main" val="33688333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講義資料の</a:t>
            </a:r>
            <a:r>
              <a:rPr lang="en-US" altLang="ja-JP" b="0" i="0" dirty="0">
                <a:solidFill>
                  <a:srgbClr val="000000"/>
                </a:solidFill>
                <a:effectLst/>
                <a:latin typeface="Meiryo" panose="020B0604030504040204" pitchFamily="50" charset="-128"/>
              </a:rPr>
              <a:t>37</a:t>
            </a:r>
            <a:r>
              <a:rPr lang="ja-JP" altLang="en-US" b="0" i="0" dirty="0">
                <a:solidFill>
                  <a:srgbClr val="000000"/>
                </a:solidFill>
                <a:effectLst/>
                <a:latin typeface="Meiryo" panose="020B0604030504040204" pitchFamily="50" charset="-128"/>
                <a:ea typeface="Meiryo" panose="020B0604030504040204" pitchFamily="50" charset="-128"/>
              </a:rPr>
              <a:t>ページではポインタが</a:t>
            </a:r>
            <a:r>
              <a:rPr lang="en-US" altLang="ja-JP" b="0" i="0" dirty="0">
                <a:solidFill>
                  <a:srgbClr val="000000"/>
                </a:solidFill>
                <a:effectLst/>
                <a:latin typeface="Meiryo" panose="020B0604030504040204" pitchFamily="50" charset="-128"/>
              </a:rPr>
              <a:t>2^20</a:t>
            </a:r>
            <a:r>
              <a:rPr lang="ja-JP" altLang="en-US" b="0" i="0" dirty="0">
                <a:solidFill>
                  <a:srgbClr val="000000"/>
                </a:solidFill>
                <a:effectLst/>
                <a:latin typeface="Meiryo" panose="020B0604030504040204" pitchFamily="50" charset="-128"/>
                <a:ea typeface="Meiryo" panose="020B0604030504040204" pitchFamily="50" charset="-128"/>
              </a:rPr>
              <a:t>個並んでいると書いてあり、</a:t>
            </a:r>
            <a:r>
              <a:rPr lang="en-US" altLang="ja-JP" b="0" i="0" dirty="0">
                <a:solidFill>
                  <a:srgbClr val="000000"/>
                </a:solidFill>
                <a:effectLst/>
                <a:latin typeface="Meiryo" panose="020B0604030504040204" pitchFamily="50" charset="-128"/>
              </a:rPr>
              <a:t>41</a:t>
            </a:r>
            <a:r>
              <a:rPr lang="ja-JP" altLang="en-US" b="0" i="0" dirty="0">
                <a:solidFill>
                  <a:srgbClr val="000000"/>
                </a:solidFill>
                <a:effectLst/>
                <a:latin typeface="Meiryo" panose="020B0604030504040204" pitchFamily="50" charset="-128"/>
                <a:ea typeface="Meiryo" panose="020B0604030504040204" pitchFamily="50" charset="-128"/>
              </a:rPr>
              <a:t>ページの</a:t>
            </a:r>
            <a:r>
              <a:rPr lang="en-US" altLang="ja-JP" b="0" i="0" dirty="0">
                <a:solidFill>
                  <a:srgbClr val="000000"/>
                </a:solidFill>
                <a:effectLst/>
                <a:latin typeface="Meiryo" panose="020B0604030504040204" pitchFamily="50" charset="-128"/>
              </a:rPr>
              <a:t>64bit</a:t>
            </a:r>
            <a:r>
              <a:rPr lang="ja-JP" altLang="en-US" b="0" i="0" dirty="0">
                <a:solidFill>
                  <a:srgbClr val="000000"/>
                </a:solidFill>
                <a:effectLst/>
                <a:latin typeface="Meiryo" panose="020B0604030504040204" pitchFamily="50" charset="-128"/>
                <a:ea typeface="Meiryo" panose="020B0604030504040204" pitchFamily="50" charset="-128"/>
              </a:rPr>
              <a:t>のアドレス空間でページサイズを</a:t>
            </a:r>
            <a:r>
              <a:rPr lang="en-US" altLang="ja-JP" b="0" i="0" dirty="0">
                <a:solidFill>
                  <a:srgbClr val="000000"/>
                </a:solidFill>
                <a:effectLst/>
                <a:latin typeface="Meiryo" panose="020B0604030504040204" pitchFamily="50" charset="-128"/>
              </a:rPr>
              <a:t>4KB</a:t>
            </a:r>
            <a:r>
              <a:rPr lang="ja-JP" altLang="en-US" b="0" i="0" dirty="0">
                <a:solidFill>
                  <a:srgbClr val="000000"/>
                </a:solidFill>
                <a:effectLst/>
                <a:latin typeface="Meiryo" panose="020B0604030504040204" pitchFamily="50" charset="-128"/>
                <a:ea typeface="Meiryo" panose="020B0604030504040204" pitchFamily="50" charset="-128"/>
              </a:rPr>
              <a:t>とした場合では、アドレスの個数が</a:t>
            </a:r>
            <a:r>
              <a:rPr lang="en-US" altLang="ja-JP" b="0" i="0" dirty="0">
                <a:solidFill>
                  <a:srgbClr val="000000"/>
                </a:solidFill>
                <a:effectLst/>
                <a:latin typeface="Meiryo" panose="020B0604030504040204" pitchFamily="50" charset="-128"/>
              </a:rPr>
              <a:t>2^64</a:t>
            </a:r>
            <a:r>
              <a:rPr lang="ja-JP" altLang="en-US" b="0" i="0" dirty="0">
                <a:solidFill>
                  <a:srgbClr val="000000"/>
                </a:solidFill>
                <a:effectLst/>
                <a:latin typeface="Meiryo" panose="020B0604030504040204" pitchFamily="50" charset="-128"/>
                <a:ea typeface="Meiryo" panose="020B0604030504040204" pitchFamily="50" charset="-128"/>
              </a:rPr>
              <a:t>と書いてあるのですが、何で決まっているのでしょうか。</a:t>
            </a:r>
            <a:endParaRPr lang="en-US" dirty="0"/>
          </a:p>
        </p:txBody>
      </p:sp>
    </p:spTree>
    <p:extLst>
      <p:ext uri="{BB962C8B-B14F-4D97-AF65-F5344CB8AC3E}">
        <p14:creationId xmlns:p14="http://schemas.microsoft.com/office/powerpoint/2010/main" val="40788815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en-US" altLang="ja-JP" dirty="0"/>
              <a:t>4KB </a:t>
            </a:r>
            <a:r>
              <a:rPr kumimoji="1" lang="ja-JP" altLang="en-US" dirty="0"/>
              <a:t>ページを使った単段ページ・テーブルの例</a:t>
            </a: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611956" y="4869015"/>
            <a:ext cx="8280092" cy="1439709"/>
          </a:xfrm>
        </p:spPr>
        <p:txBody>
          <a:bodyPr/>
          <a:lstStyle/>
          <a:p>
            <a:r>
              <a:rPr kumimoji="1" lang="ja-JP" altLang="en-US" dirty="0"/>
              <a:t>まず単段のページ・テーブルを考える</a:t>
            </a:r>
            <a:endParaRPr kumimoji="1" lang="en-US" altLang="ja-JP" dirty="0"/>
          </a:p>
          <a:p>
            <a:pPr lvl="1"/>
            <a:r>
              <a:rPr lang="ja-JP" altLang="en-US" dirty="0"/>
              <a:t>アドレス・サイズが </a:t>
            </a:r>
            <a:r>
              <a:rPr lang="en-US" altLang="ja-JP" dirty="0">
                <a:solidFill>
                  <a:schemeClr val="accent5"/>
                </a:solidFill>
              </a:rPr>
              <a:t>32 bit</a:t>
            </a:r>
            <a:r>
              <a:rPr lang="en-US" altLang="ja-JP" dirty="0"/>
              <a:t>, </a:t>
            </a:r>
            <a:r>
              <a:rPr lang="ja-JP" altLang="en-US" dirty="0"/>
              <a:t>ページ・サイズ </a:t>
            </a:r>
            <a:r>
              <a:rPr lang="en-US" altLang="ja-JP" dirty="0">
                <a:solidFill>
                  <a:schemeClr val="accent3">
                    <a:lumMod val="75000"/>
                  </a:schemeClr>
                </a:solidFill>
              </a:rPr>
              <a:t>2^12=4 KB </a:t>
            </a:r>
            <a:r>
              <a:rPr lang="ja-JP" altLang="en-US" dirty="0"/>
              <a:t>を仮定</a:t>
            </a:r>
            <a:endParaRPr kumimoji="1" lang="ja-JP" altLang="en-US" dirty="0"/>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012016" y="1988984"/>
            <a:ext cx="1080012" cy="288003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180002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601967"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20bit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28" name="曲線コネクタ 27"/>
          <p:cNvCxnSpPr>
            <a:stCxn id="6" idx="3"/>
          </p:cNvCxnSpPr>
          <p:nvPr/>
        </p:nvCxnSpPr>
        <p:spPr bwMode="auto">
          <a:xfrm flipV="1">
            <a:off x="4211996" y="2168986"/>
            <a:ext cx="1800020" cy="630007"/>
          </a:xfrm>
          <a:prstGeom prst="curvedConnector3">
            <a:avLst/>
          </a:prstGeom>
          <a:noFill/>
          <a:ln w="9525" cap="flat" cmpd="sng" algn="ctr">
            <a:solidFill>
              <a:schemeClr val="tx1"/>
            </a:solidFill>
            <a:prstDash val="solid"/>
            <a:round/>
            <a:headEnd type="none" w="med" len="med"/>
            <a:tailEnd type="triangle"/>
          </a:ln>
          <a:effectLst/>
        </p:spPr>
      </p:cxnSp>
      <p:sp>
        <p:nvSpPr>
          <p:cNvPr id="29" name="正方形/長方形 28">
            <a:extLst>
              <a:ext uri="{FF2B5EF4-FFF2-40B4-BE49-F238E27FC236}">
                <a16:creationId xmlns:a16="http://schemas.microsoft.com/office/drawing/2014/main" id="{2582A728-F7F5-4B2F-8E43-305BF7418F28}"/>
              </a:ext>
            </a:extLst>
          </p:cNvPr>
          <p:cNvSpPr/>
          <p:nvPr/>
        </p:nvSpPr>
        <p:spPr bwMode="auto">
          <a:xfrm>
            <a:off x="6012016" y="216898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1" name="曲線コネクタ 30"/>
          <p:cNvCxnSpPr/>
          <p:nvPr/>
        </p:nvCxnSpPr>
        <p:spPr bwMode="auto">
          <a:xfrm>
            <a:off x="4211996" y="2978996"/>
            <a:ext cx="1800020" cy="90000"/>
          </a:xfrm>
          <a:prstGeom prst="curvedConnector3">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2582A728-F7F5-4B2F-8E43-305BF7418F28}"/>
              </a:ext>
            </a:extLst>
          </p:cNvPr>
          <p:cNvSpPr/>
          <p:nvPr/>
        </p:nvSpPr>
        <p:spPr bwMode="auto">
          <a:xfrm>
            <a:off x="6012016" y="306899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01201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4211996" y="3158997"/>
            <a:ext cx="1800020" cy="990011"/>
          </a:xfrm>
          <a:prstGeom prst="curvedConnector3">
            <a:avLst/>
          </a:prstGeom>
          <a:noFill/>
          <a:ln w="9525" cap="flat" cmpd="sng" algn="ctr">
            <a:solidFill>
              <a:schemeClr val="tx1"/>
            </a:solidFill>
            <a:prstDash val="solid"/>
            <a:round/>
            <a:headEnd type="none" w="med" len="med"/>
            <a:tailEnd type="triangle"/>
          </a:ln>
          <a:effectLst/>
        </p:spPr>
      </p:cxnSp>
      <p:cxnSp>
        <p:nvCxnSpPr>
          <p:cNvPr id="37" name="直線コネクタ 36"/>
          <p:cNvCxnSpPr/>
          <p:nvPr/>
        </p:nvCxnSpPr>
        <p:spPr bwMode="auto">
          <a:xfrm flipV="1">
            <a:off x="2951982" y="2708993"/>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1" name="正方形/長方形 40"/>
          <p:cNvSpPr/>
          <p:nvPr/>
        </p:nvSpPr>
        <p:spPr bwMode="auto">
          <a:xfrm>
            <a:off x="6192018" y="153897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43" name="正方形/長方形 42"/>
          <p:cNvSpPr/>
          <p:nvPr/>
        </p:nvSpPr>
        <p:spPr bwMode="auto">
          <a:xfrm>
            <a:off x="791958" y="3338999"/>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4KB</a:t>
            </a:r>
            <a:r>
              <a:rPr kumimoji="1" lang="ja-JP" altLang="en-US" dirty="0">
                <a:solidFill>
                  <a:schemeClr val="tx1">
                    <a:lumMod val="75000"/>
                    <a:lumOff val="25000"/>
                  </a:schemeClr>
                </a:solidFill>
                <a:latin typeface="Consolas" panose="020B0609020204030204" pitchFamily="49" charset="0"/>
              </a:rPr>
              <a:t>ページの先頭を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tx1">
                    <a:lumMod val="75000"/>
                    <a:lumOff val="25000"/>
                  </a:schemeClr>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Tree>
    <p:extLst>
      <p:ext uri="{BB962C8B-B14F-4D97-AF65-F5344CB8AC3E}">
        <p14:creationId xmlns:p14="http://schemas.microsoft.com/office/powerpoint/2010/main" val="2437640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0ACCD-A82D-4EAE-A664-C5542A010C4A}"/>
              </a:ext>
            </a:extLst>
          </p:cNvPr>
          <p:cNvSpPr>
            <a:spLocks noGrp="1"/>
          </p:cNvSpPr>
          <p:nvPr>
            <p:ph type="title"/>
          </p:nvPr>
        </p:nvSpPr>
        <p:spPr/>
        <p:txBody>
          <a:bodyPr/>
          <a:lstStyle/>
          <a:p>
            <a:r>
              <a:rPr kumimoji="1" lang="ja-JP" altLang="en-US" dirty="0"/>
              <a:t>多段ページ・テーブル</a:t>
            </a:r>
          </a:p>
        </p:txBody>
      </p:sp>
      <p:sp>
        <p:nvSpPr>
          <p:cNvPr id="3" name="テキスト プレースホルダー 2">
            <a:extLst>
              <a:ext uri="{FF2B5EF4-FFF2-40B4-BE49-F238E27FC236}">
                <a16:creationId xmlns:a16="http://schemas.microsoft.com/office/drawing/2014/main" id="{1D48917D-6755-49FC-8CDA-55C385EFEC45}"/>
              </a:ext>
            </a:extLst>
          </p:cNvPr>
          <p:cNvSpPr>
            <a:spLocks noGrp="1"/>
          </p:cNvSpPr>
          <p:nvPr>
            <p:ph type="body" sz="quarter" idx="10"/>
          </p:nvPr>
        </p:nvSpPr>
        <p:spPr>
          <a:xfrm>
            <a:off x="251952" y="1088974"/>
            <a:ext cx="8640096" cy="5219751"/>
          </a:xfrm>
        </p:spPr>
        <p:txBody>
          <a:bodyPr/>
          <a:lstStyle/>
          <a:p>
            <a:r>
              <a:rPr kumimoji="1" lang="ja-JP" altLang="en-US" dirty="0"/>
              <a:t>ページ単位で管理したとしても，なおページ・テーブルは大きい</a:t>
            </a:r>
            <a:endParaRPr kumimoji="1" lang="en-US" altLang="ja-JP" dirty="0"/>
          </a:p>
          <a:p>
            <a:pPr lvl="1"/>
            <a:r>
              <a:rPr lang="en-US" altLang="ja-JP" dirty="0"/>
              <a:t>64 bit </a:t>
            </a:r>
            <a:r>
              <a:rPr lang="ja-JP" altLang="en-US" dirty="0"/>
              <a:t>のアドレス空間で，ページ・サイズを </a:t>
            </a:r>
            <a:r>
              <a:rPr lang="en-US" altLang="ja-JP" dirty="0"/>
              <a:t>4KB </a:t>
            </a:r>
            <a:r>
              <a:rPr lang="ja-JP" altLang="en-US" dirty="0"/>
              <a:t>とした場合，</a:t>
            </a:r>
            <a:endParaRPr lang="en-US" altLang="ja-JP" dirty="0"/>
          </a:p>
          <a:p>
            <a:pPr lvl="1"/>
            <a:r>
              <a:rPr lang="ja-JP" altLang="en-US" dirty="0"/>
              <a:t>（</a:t>
            </a:r>
            <a:r>
              <a:rPr kumimoji="1" lang="ja-JP" altLang="en-US" dirty="0"/>
              <a:t>アドレスの個数）</a:t>
            </a:r>
            <a:r>
              <a:rPr kumimoji="1" lang="en-US" altLang="ja-JP" dirty="0"/>
              <a:t>/</a:t>
            </a:r>
            <a:r>
              <a:rPr kumimoji="1" lang="ja-JP" altLang="en-US" dirty="0"/>
              <a:t>（ページ・サイズ）</a:t>
            </a:r>
            <a:r>
              <a:rPr kumimoji="1" lang="en-US" altLang="ja-JP" dirty="0"/>
              <a:t>*</a:t>
            </a:r>
            <a:r>
              <a:rPr kumimoji="1" lang="ja-JP" altLang="en-US" dirty="0"/>
              <a:t>（アドレスの</a:t>
            </a:r>
            <a:r>
              <a:rPr lang="ja-JP" altLang="en-US" dirty="0"/>
              <a:t>サイズ） </a:t>
            </a:r>
            <a:r>
              <a:rPr lang="en-US" altLang="ja-JP" dirty="0"/>
              <a:t>= </a:t>
            </a:r>
            <a:br>
              <a:rPr kumimoji="1" lang="en-US" altLang="ja-JP" dirty="0"/>
            </a:br>
            <a:r>
              <a:rPr kumimoji="1" lang="ja-JP" altLang="en-US" dirty="0"/>
              <a:t>（</a:t>
            </a:r>
            <a:r>
              <a:rPr kumimoji="1" lang="en-US" altLang="ja-JP" dirty="0"/>
              <a:t>2^64</a:t>
            </a:r>
            <a:r>
              <a:rPr kumimoji="1" lang="ja-JP" altLang="en-US" dirty="0"/>
              <a:t>）</a:t>
            </a:r>
            <a:r>
              <a:rPr kumimoji="1" lang="en-US" altLang="ja-JP" dirty="0"/>
              <a:t>/ 4KB * 64bit = 16EB / 4KB * 8B = </a:t>
            </a:r>
            <a:r>
              <a:rPr kumimoji="1" lang="en-US" altLang="ja-JP" dirty="0">
                <a:solidFill>
                  <a:schemeClr val="accent5"/>
                </a:solidFill>
              </a:rPr>
              <a:t>32PB</a:t>
            </a:r>
          </a:p>
          <a:p>
            <a:pPr lvl="2"/>
            <a:r>
              <a:rPr lang="ja-JP" altLang="en-US" dirty="0"/>
              <a:t>たとえ </a:t>
            </a:r>
            <a:r>
              <a:rPr lang="en-US" altLang="ja-JP" dirty="0"/>
              <a:t>1B </a:t>
            </a:r>
            <a:r>
              <a:rPr lang="ja-JP" altLang="en-US" dirty="0"/>
              <a:t>しかメモリを使わないプログラムでも </a:t>
            </a:r>
            <a:r>
              <a:rPr lang="en-US" altLang="ja-JP" dirty="0"/>
              <a:t>32PB </a:t>
            </a:r>
            <a:r>
              <a:rPr lang="ja-JP" altLang="en-US" dirty="0"/>
              <a:t>が必要に</a:t>
            </a:r>
            <a:endParaRPr lang="en-US" altLang="ja-JP" dirty="0"/>
          </a:p>
          <a:p>
            <a:pPr lvl="2"/>
            <a:r>
              <a:rPr lang="en-US" altLang="ja-JP" dirty="0"/>
              <a:t>32 bit</a:t>
            </a:r>
            <a:r>
              <a:rPr lang="ja-JP" altLang="en-US" dirty="0"/>
              <a:t> のアドレス空間なら大分ましだが，それでも </a:t>
            </a:r>
            <a:r>
              <a:rPr lang="en-US" altLang="ja-JP" dirty="0"/>
              <a:t>4MB </a:t>
            </a:r>
            <a:r>
              <a:rPr lang="ja-JP" altLang="en-US" dirty="0"/>
              <a:t>が必要</a:t>
            </a:r>
            <a:endParaRPr kumimoji="1" lang="en-US" altLang="ja-JP" dirty="0">
              <a:solidFill>
                <a:schemeClr val="accent5"/>
              </a:solidFill>
            </a:endParaRPr>
          </a:p>
          <a:p>
            <a:r>
              <a:rPr lang="ja-JP" altLang="en-US" dirty="0">
                <a:solidFill>
                  <a:schemeClr val="accent5"/>
                </a:solidFill>
              </a:rPr>
              <a:t>多段ページ・テーブル</a:t>
            </a:r>
            <a:r>
              <a:rPr lang="ja-JP" altLang="en-US" dirty="0"/>
              <a:t>と呼ぶ構造で効率良く保持する</a:t>
            </a:r>
            <a:endParaRPr lang="en-US" altLang="ja-JP" dirty="0"/>
          </a:p>
          <a:p>
            <a:pPr lvl="1"/>
            <a:r>
              <a:rPr kumimoji="1" lang="ja-JP" altLang="en-US" dirty="0"/>
              <a:t>プログラムで使うメモリ容量に比例した程度の容量でページ・テーブルを作る方法</a:t>
            </a:r>
          </a:p>
        </p:txBody>
      </p:sp>
    </p:spTree>
    <p:extLst>
      <p:ext uri="{BB962C8B-B14F-4D97-AF65-F5344CB8AC3E}">
        <p14:creationId xmlns:p14="http://schemas.microsoft.com/office/powerpoint/2010/main" val="942805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仮想アドレス空間から物理アドレスに変換する際、容量オーバーで割り当てることができない場合も</a:t>
            </a:r>
            <a:r>
              <a:rPr lang="en-US" altLang="ja-JP" b="0" i="0" dirty="0" err="1">
                <a:solidFill>
                  <a:srgbClr val="000000"/>
                </a:solidFill>
                <a:effectLst/>
                <a:latin typeface="Meiryo" panose="020B0604030504040204" pitchFamily="50" charset="-128"/>
                <a:ea typeface="Meiryo" panose="020B0604030504040204" pitchFamily="50" charset="-128"/>
              </a:rPr>
              <a:t>segmentationfalut</a:t>
            </a:r>
            <a:r>
              <a:rPr lang="ja-JP" altLang="en-US" b="0" i="0" dirty="0">
                <a:solidFill>
                  <a:srgbClr val="000000"/>
                </a:solidFill>
                <a:effectLst/>
                <a:latin typeface="Meiryo" panose="020B0604030504040204" pitchFamily="50" charset="-128"/>
                <a:ea typeface="Meiryo" panose="020B0604030504040204" pitchFamily="50" charset="-128"/>
              </a:rPr>
              <a:t>になるのでしょうか？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altLang="ja-JP" dirty="0">
              <a:solidFill>
                <a:srgbClr val="000000"/>
              </a:solidFill>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たぶん違う名前のエラー（メモリ割り当てができなかったことを示す）がでると思います</a:t>
            </a:r>
            <a:endParaRPr lang="en-US" altLang="ja-JP" b="0" i="0" dirty="0">
              <a:solidFill>
                <a:srgbClr val="000000"/>
              </a:solidFill>
              <a:effectLst/>
              <a:latin typeface="Meiryo" panose="020B0604030504040204" pitchFamily="50" charset="-128"/>
              <a:ea typeface="Meiryo" panose="020B0604030504040204" pitchFamily="50" charset="-128"/>
            </a:endParaRPr>
          </a:p>
        </p:txBody>
      </p:sp>
    </p:spTree>
    <p:extLst>
      <p:ext uri="{BB962C8B-B14F-4D97-AF65-F5344CB8AC3E}">
        <p14:creationId xmlns:p14="http://schemas.microsoft.com/office/powerpoint/2010/main" val="3949430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a:r>
              <a:rPr lang="ja-JP" altLang="en-US" b="0" dirty="0">
                <a:solidFill>
                  <a:srgbClr val="000000"/>
                </a:solidFill>
                <a:effectLst/>
                <a:latin typeface="Helvetica Neue"/>
              </a:rPr>
              <a:t>・アドレスの個数をどうやって計算するかわかりませんでした。</a:t>
            </a:r>
          </a:p>
          <a:p>
            <a:pPr algn="l"/>
            <a:r>
              <a:rPr lang="ja-JP" altLang="en-US" b="0" dirty="0">
                <a:solidFill>
                  <a:srgbClr val="000000"/>
                </a:solidFill>
                <a:effectLst/>
                <a:latin typeface="Helvetica Neue"/>
              </a:rPr>
              <a:t>・スライド</a:t>
            </a:r>
            <a:r>
              <a:rPr lang="en-US" altLang="ja-JP" b="0" dirty="0">
                <a:solidFill>
                  <a:srgbClr val="000000"/>
                </a:solidFill>
                <a:effectLst/>
                <a:latin typeface="Helvetica Neue"/>
              </a:rPr>
              <a:t>32</a:t>
            </a:r>
            <a:r>
              <a:rPr lang="ja-JP" altLang="en-US" b="0" dirty="0">
                <a:solidFill>
                  <a:srgbClr val="000000"/>
                </a:solidFill>
                <a:effectLst/>
                <a:latin typeface="Helvetica Neue"/>
              </a:rPr>
              <a:t>ページから、アクセスするのは、例えば</a:t>
            </a:r>
            <a:r>
              <a:rPr lang="en-US" altLang="ja-JP" b="0" dirty="0">
                <a:solidFill>
                  <a:srgbClr val="000000"/>
                </a:solidFill>
                <a:effectLst/>
                <a:latin typeface="Helvetica Neue"/>
              </a:rPr>
              <a:t>(1)</a:t>
            </a:r>
            <a:r>
              <a:rPr lang="ja-JP" altLang="en-US" b="0" dirty="0">
                <a:solidFill>
                  <a:srgbClr val="000000"/>
                </a:solidFill>
                <a:effectLst/>
                <a:latin typeface="Helvetica Neue"/>
              </a:rPr>
              <a:t>なら「</a:t>
            </a:r>
            <a:r>
              <a:rPr lang="en-US" altLang="ja-JP" b="0" dirty="0">
                <a:solidFill>
                  <a:srgbClr val="000000"/>
                </a:solidFill>
                <a:effectLst/>
                <a:latin typeface="Helvetica Neue"/>
              </a:rPr>
              <a:t>0x10004000</a:t>
            </a:r>
            <a:r>
              <a:rPr lang="ja-JP" altLang="en-US" b="0" dirty="0">
                <a:solidFill>
                  <a:srgbClr val="000000"/>
                </a:solidFill>
                <a:effectLst/>
                <a:latin typeface="Helvetica Neue"/>
              </a:rPr>
              <a:t>」と「</a:t>
            </a:r>
            <a:r>
              <a:rPr lang="en-US" altLang="ja-JP" b="0" dirty="0">
                <a:solidFill>
                  <a:srgbClr val="000000"/>
                </a:solidFill>
                <a:effectLst/>
                <a:latin typeface="Helvetica Neue"/>
              </a:rPr>
              <a:t>0x30006000</a:t>
            </a:r>
            <a:r>
              <a:rPr lang="ja-JP" altLang="en-US" b="0" dirty="0">
                <a:solidFill>
                  <a:srgbClr val="000000"/>
                </a:solidFill>
                <a:effectLst/>
                <a:latin typeface="Helvetica Neue"/>
              </a:rPr>
              <a:t>」だと考えましたが、課題の問題文にある物理アドレスとは「</a:t>
            </a:r>
            <a:r>
              <a:rPr lang="en-US" altLang="ja-JP" b="0" dirty="0">
                <a:solidFill>
                  <a:srgbClr val="000000"/>
                </a:solidFill>
                <a:effectLst/>
                <a:latin typeface="Helvetica Neue"/>
              </a:rPr>
              <a:t>0x30004000</a:t>
            </a:r>
            <a:r>
              <a:rPr lang="ja-JP" altLang="en-US" b="0" dirty="0">
                <a:solidFill>
                  <a:srgbClr val="000000"/>
                </a:solidFill>
                <a:effectLst/>
                <a:latin typeface="Helvetica Neue"/>
              </a:rPr>
              <a:t>」と「</a:t>
            </a:r>
            <a:r>
              <a:rPr lang="en-US" altLang="ja-JP" b="0" dirty="0">
                <a:solidFill>
                  <a:srgbClr val="000000"/>
                </a:solidFill>
                <a:effectLst/>
                <a:latin typeface="Helvetica Neue"/>
              </a:rPr>
              <a:t>0x30006000</a:t>
            </a:r>
            <a:r>
              <a:rPr lang="ja-JP" altLang="en-US" b="0" dirty="0">
                <a:solidFill>
                  <a:srgbClr val="000000"/>
                </a:solidFill>
                <a:effectLst/>
                <a:latin typeface="Helvetica Neue"/>
              </a:rPr>
              <a:t>」だとも思い、「アクセスされる物理アドレス」とは何を指すのかわかりませんでした。</a:t>
            </a:r>
          </a:p>
          <a:p>
            <a:pPr algn="l"/>
            <a:r>
              <a:rPr lang="ja-JP" altLang="en-US" b="0" dirty="0">
                <a:solidFill>
                  <a:srgbClr val="000000"/>
                </a:solidFill>
                <a:effectLst/>
                <a:latin typeface="Helvetica Neue"/>
              </a:rPr>
              <a:t>・スライド</a:t>
            </a:r>
            <a:r>
              <a:rPr lang="en-US" altLang="ja-JP" b="0" dirty="0">
                <a:solidFill>
                  <a:srgbClr val="000000"/>
                </a:solidFill>
                <a:effectLst/>
                <a:latin typeface="Helvetica Neue"/>
              </a:rPr>
              <a:t>35</a:t>
            </a:r>
            <a:r>
              <a:rPr lang="ja-JP" altLang="en-US" b="0" dirty="0">
                <a:solidFill>
                  <a:srgbClr val="000000"/>
                </a:solidFill>
                <a:effectLst/>
                <a:latin typeface="Helvetica Neue"/>
              </a:rPr>
              <a:t>ページの「アドレスのサイズ」とは仮想アドレス空間のサイズか物理アドレス空間のサイズか、合わせたサイズなのかわかりませんでした。</a:t>
            </a:r>
          </a:p>
          <a:p>
            <a:endParaRPr lang="en-US" dirty="0"/>
          </a:p>
        </p:txBody>
      </p:sp>
    </p:spTree>
    <p:extLst>
      <p:ext uri="{BB962C8B-B14F-4D97-AF65-F5344CB8AC3E}">
        <p14:creationId xmlns:p14="http://schemas.microsoft.com/office/powerpoint/2010/main" val="20696672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35</a:t>
            </a:r>
            <a:r>
              <a:rPr lang="ja-JP" altLang="en-US" b="0" i="0" dirty="0">
                <a:solidFill>
                  <a:srgbClr val="000000"/>
                </a:solidFill>
                <a:effectLst/>
                <a:latin typeface="Meiryo" panose="020B0604030504040204" pitchFamily="50" charset="-128"/>
                <a:ea typeface="Meiryo" panose="020B0604030504040204" pitchFamily="50" charset="-128"/>
              </a:rPr>
              <a:t>ページの容量の合計の計算の、「</a:t>
            </a:r>
            <a:r>
              <a:rPr lang="en-US" altLang="ja-JP" b="0" i="0" dirty="0">
                <a:solidFill>
                  <a:srgbClr val="000000"/>
                </a:solidFill>
                <a:effectLst/>
                <a:latin typeface="Meiryo" panose="020B0604030504040204" pitchFamily="50" charset="-128"/>
                <a:ea typeface="Meiryo" panose="020B0604030504040204" pitchFamily="50" charset="-128"/>
              </a:rPr>
              <a:t>64bit</a:t>
            </a:r>
            <a:r>
              <a:rPr lang="ja-JP" altLang="en-US" b="0" i="0" dirty="0">
                <a:solidFill>
                  <a:srgbClr val="000000"/>
                </a:solidFill>
                <a:effectLst/>
                <a:latin typeface="Meiryo" panose="020B0604030504040204" pitchFamily="50" charset="-128"/>
                <a:ea typeface="Meiryo" panose="020B0604030504040204" pitchFamily="50" charset="-128"/>
              </a:rPr>
              <a:t>のアドレス空間で」というのは仮想アドレス空間と物理アドレス空間のどちらかを表しているのか、それとも両方を合わせたものなのかどちらですか。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p:txBody>
      </p:sp>
    </p:spTree>
    <p:extLst>
      <p:ext uri="{BB962C8B-B14F-4D97-AF65-F5344CB8AC3E}">
        <p14:creationId xmlns:p14="http://schemas.microsoft.com/office/powerpoint/2010/main" val="29802133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0ACCD-A82D-4EAE-A664-C5542A010C4A}"/>
              </a:ext>
            </a:extLst>
          </p:cNvPr>
          <p:cNvSpPr>
            <a:spLocks noGrp="1"/>
          </p:cNvSpPr>
          <p:nvPr>
            <p:ph type="title"/>
          </p:nvPr>
        </p:nvSpPr>
        <p:spPr/>
        <p:txBody>
          <a:bodyPr/>
          <a:lstStyle/>
          <a:p>
            <a:r>
              <a:rPr kumimoji="1" lang="ja-JP" altLang="en-US" dirty="0"/>
              <a:t>多段ページ・テーブル </a:t>
            </a:r>
            <a:r>
              <a:rPr kumimoji="1" lang="en-US" altLang="ja-JP" dirty="0"/>
              <a:t>(</a:t>
            </a:r>
            <a:r>
              <a:rPr lang="en-US" altLang="ja-JP" dirty="0"/>
              <a:t>P.</a:t>
            </a:r>
            <a:r>
              <a:rPr kumimoji="1" lang="en-US" altLang="ja-JP" dirty="0"/>
              <a:t>35 </a:t>
            </a:r>
            <a:r>
              <a:rPr kumimoji="1" lang="ja-JP" altLang="en-US" dirty="0"/>
              <a:t>じゃなくて </a:t>
            </a:r>
            <a:r>
              <a:rPr lang="en-US" altLang="ja-JP" dirty="0"/>
              <a:t>P.</a:t>
            </a:r>
            <a:r>
              <a:rPr kumimoji="1" lang="en-US" altLang="ja-JP" dirty="0"/>
              <a:t>41?)</a:t>
            </a:r>
            <a:endParaRPr kumimoji="1" lang="ja-JP" altLang="en-US" dirty="0"/>
          </a:p>
        </p:txBody>
      </p:sp>
      <p:sp>
        <p:nvSpPr>
          <p:cNvPr id="3" name="テキスト プレースホルダー 2">
            <a:extLst>
              <a:ext uri="{FF2B5EF4-FFF2-40B4-BE49-F238E27FC236}">
                <a16:creationId xmlns:a16="http://schemas.microsoft.com/office/drawing/2014/main" id="{1D48917D-6755-49FC-8CDA-55C385EFEC45}"/>
              </a:ext>
            </a:extLst>
          </p:cNvPr>
          <p:cNvSpPr>
            <a:spLocks noGrp="1"/>
          </p:cNvSpPr>
          <p:nvPr>
            <p:ph type="body" sz="quarter" idx="10"/>
          </p:nvPr>
        </p:nvSpPr>
        <p:spPr>
          <a:xfrm>
            <a:off x="251952" y="1088974"/>
            <a:ext cx="8640096" cy="5219751"/>
          </a:xfrm>
        </p:spPr>
        <p:txBody>
          <a:bodyPr/>
          <a:lstStyle/>
          <a:p>
            <a:r>
              <a:rPr kumimoji="1" lang="ja-JP" altLang="en-US" dirty="0"/>
              <a:t>ページ単位で管理したとしても，なおページ・テーブルは大きい</a:t>
            </a:r>
            <a:endParaRPr kumimoji="1" lang="en-US" altLang="ja-JP" dirty="0"/>
          </a:p>
          <a:p>
            <a:pPr lvl="1"/>
            <a:r>
              <a:rPr lang="en-US" altLang="ja-JP" dirty="0"/>
              <a:t>64 bit </a:t>
            </a:r>
            <a:r>
              <a:rPr lang="ja-JP" altLang="en-US" dirty="0"/>
              <a:t>のアドレス空間で，ページ・サイズを </a:t>
            </a:r>
            <a:r>
              <a:rPr lang="en-US" altLang="ja-JP" dirty="0"/>
              <a:t>4KB </a:t>
            </a:r>
            <a:r>
              <a:rPr lang="ja-JP" altLang="en-US" dirty="0"/>
              <a:t>とした場合，</a:t>
            </a:r>
            <a:endParaRPr lang="en-US" altLang="ja-JP" dirty="0"/>
          </a:p>
          <a:p>
            <a:pPr lvl="1"/>
            <a:r>
              <a:rPr lang="ja-JP" altLang="en-US" dirty="0"/>
              <a:t>（</a:t>
            </a:r>
            <a:r>
              <a:rPr kumimoji="1" lang="ja-JP" altLang="en-US" dirty="0"/>
              <a:t>アドレスの個数）</a:t>
            </a:r>
            <a:r>
              <a:rPr kumimoji="1" lang="en-US" altLang="ja-JP" dirty="0"/>
              <a:t>/</a:t>
            </a:r>
            <a:r>
              <a:rPr kumimoji="1" lang="ja-JP" altLang="en-US" dirty="0"/>
              <a:t>（ページ・サイズ）</a:t>
            </a:r>
            <a:r>
              <a:rPr kumimoji="1" lang="en-US" altLang="ja-JP" dirty="0"/>
              <a:t>*</a:t>
            </a:r>
            <a:r>
              <a:rPr kumimoji="1" lang="ja-JP" altLang="en-US" dirty="0"/>
              <a:t>（</a:t>
            </a:r>
            <a:r>
              <a:rPr kumimoji="1" lang="ja-JP" altLang="en-US" dirty="0">
                <a:solidFill>
                  <a:schemeClr val="accent5"/>
                </a:solidFill>
              </a:rPr>
              <a:t>アドレスの</a:t>
            </a:r>
            <a:r>
              <a:rPr lang="ja-JP" altLang="en-US" dirty="0">
                <a:solidFill>
                  <a:schemeClr val="accent5"/>
                </a:solidFill>
              </a:rPr>
              <a:t>サイズ</a:t>
            </a:r>
            <a:r>
              <a:rPr lang="ja-JP" altLang="en-US" dirty="0"/>
              <a:t>） </a:t>
            </a:r>
            <a:r>
              <a:rPr lang="en-US" altLang="ja-JP" dirty="0"/>
              <a:t>= </a:t>
            </a:r>
            <a:br>
              <a:rPr kumimoji="1" lang="en-US" altLang="ja-JP" dirty="0"/>
            </a:br>
            <a:r>
              <a:rPr kumimoji="1" lang="ja-JP" altLang="en-US" dirty="0"/>
              <a:t>（</a:t>
            </a:r>
            <a:r>
              <a:rPr kumimoji="1" lang="en-US" altLang="ja-JP" dirty="0"/>
              <a:t>2^64</a:t>
            </a:r>
            <a:r>
              <a:rPr kumimoji="1" lang="ja-JP" altLang="en-US" dirty="0"/>
              <a:t>）</a:t>
            </a:r>
            <a:r>
              <a:rPr kumimoji="1" lang="en-US" altLang="ja-JP" dirty="0"/>
              <a:t>/ 4KB * 64bit = 16EB / 4KB * 8B = 32PB</a:t>
            </a:r>
          </a:p>
          <a:p>
            <a:pPr lvl="2"/>
            <a:r>
              <a:rPr lang="ja-JP" altLang="en-US" dirty="0"/>
              <a:t>たとえ </a:t>
            </a:r>
            <a:r>
              <a:rPr lang="en-US" altLang="ja-JP" dirty="0"/>
              <a:t>1B </a:t>
            </a:r>
            <a:r>
              <a:rPr lang="ja-JP" altLang="en-US" dirty="0"/>
              <a:t>しかメモリを使わないプログラムでも </a:t>
            </a:r>
            <a:r>
              <a:rPr lang="en-US" altLang="ja-JP" dirty="0"/>
              <a:t>32PB </a:t>
            </a:r>
            <a:r>
              <a:rPr lang="ja-JP" altLang="en-US" dirty="0"/>
              <a:t>が必要に</a:t>
            </a:r>
            <a:endParaRPr lang="en-US" altLang="ja-JP" dirty="0"/>
          </a:p>
          <a:p>
            <a:pPr lvl="2"/>
            <a:r>
              <a:rPr lang="en-US" altLang="ja-JP" dirty="0"/>
              <a:t>32 bit</a:t>
            </a:r>
            <a:r>
              <a:rPr lang="ja-JP" altLang="en-US" dirty="0"/>
              <a:t> のアドレス空間なら大分ましだが，それでも </a:t>
            </a:r>
            <a:r>
              <a:rPr lang="en-US" altLang="ja-JP" dirty="0"/>
              <a:t>4MB </a:t>
            </a:r>
            <a:r>
              <a:rPr lang="ja-JP" altLang="en-US" dirty="0"/>
              <a:t>が必要</a:t>
            </a:r>
            <a:endParaRPr lang="en-US" altLang="ja-JP" dirty="0"/>
          </a:p>
          <a:p>
            <a:pPr lvl="2"/>
            <a:r>
              <a:rPr kumimoji="1" lang="ja-JP" altLang="en-US" dirty="0">
                <a:solidFill>
                  <a:schemeClr val="accent5"/>
                </a:solidFill>
              </a:rPr>
              <a:t>アドレスのサイズ </a:t>
            </a:r>
            <a:r>
              <a:rPr kumimoji="1" lang="en-US" altLang="ja-JP" dirty="0">
                <a:solidFill>
                  <a:schemeClr val="accent5"/>
                </a:solidFill>
              </a:rPr>
              <a:t>= </a:t>
            </a:r>
            <a:r>
              <a:rPr kumimoji="1" lang="ja-JP" altLang="en-US" dirty="0">
                <a:solidFill>
                  <a:schemeClr val="accent5"/>
                </a:solidFill>
              </a:rPr>
              <a:t>アドレスを表すポインタのサイズ</a:t>
            </a:r>
            <a:endParaRPr kumimoji="1" lang="en-US" altLang="ja-JP" dirty="0">
              <a:solidFill>
                <a:schemeClr val="accent5"/>
              </a:solidFill>
            </a:endParaRPr>
          </a:p>
          <a:p>
            <a:r>
              <a:rPr lang="ja-JP" altLang="en-US" dirty="0"/>
              <a:t>多段ページ・テーブルと呼ぶ構造で効率良く保持する</a:t>
            </a:r>
            <a:endParaRPr lang="en-US" altLang="ja-JP" dirty="0"/>
          </a:p>
          <a:p>
            <a:pPr lvl="1"/>
            <a:r>
              <a:rPr kumimoji="1" lang="ja-JP" altLang="en-US" dirty="0"/>
              <a:t>プログラムで使うメモリ容量に比例した程度の容量でページ・テーブルを作る方法</a:t>
            </a:r>
          </a:p>
        </p:txBody>
      </p:sp>
    </p:spTree>
    <p:extLst>
      <p:ext uri="{BB962C8B-B14F-4D97-AF65-F5344CB8AC3E}">
        <p14:creationId xmlns:p14="http://schemas.microsoft.com/office/powerpoint/2010/main" val="4264488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Hiragino Sans"/>
              </a:rPr>
              <a:t>スライドなどで解説が難しい場合、メールで教えていただきたいです。</a:t>
            </a:r>
            <a:r>
              <a:rPr lang="en-US" altLang="ja-JP" b="0" dirty="0">
                <a:solidFill>
                  <a:srgbClr val="000000"/>
                </a:solidFill>
                <a:effectLst/>
                <a:latin typeface="Helvetica Neue"/>
              </a:rPr>
              <a:t>(</a:t>
            </a:r>
            <a:r>
              <a:rPr lang="ja-JP" altLang="en-US" b="0" i="0" dirty="0">
                <a:solidFill>
                  <a:srgbClr val="000000"/>
                </a:solidFill>
                <a:effectLst/>
                <a:latin typeface="Hiragino Sans"/>
              </a:rPr>
              <a:t>質問の重複を避けるためメールは送っていません。</a:t>
            </a:r>
            <a:r>
              <a:rPr lang="en-US" altLang="ja-JP" b="0" dirty="0">
                <a:solidFill>
                  <a:srgbClr val="000000"/>
                </a:solidFill>
                <a:effectLst/>
                <a:latin typeface="Helvetica Neue"/>
              </a:rPr>
              <a:t>)</a:t>
            </a:r>
          </a:p>
          <a:p>
            <a:pPr lvl="1"/>
            <a:endParaRPr lang="en-US" dirty="0">
              <a:solidFill>
                <a:srgbClr val="000000"/>
              </a:solidFill>
              <a:latin typeface="Helvetica Neue"/>
            </a:endParaRPr>
          </a:p>
          <a:p>
            <a:pPr lvl="1"/>
            <a:r>
              <a:rPr lang="ja-JP" altLang="en-US" dirty="0"/>
              <a:t>重複しても構わないんで，メールで送って下さい</a:t>
            </a:r>
            <a:endParaRPr lang="en-US" dirty="0"/>
          </a:p>
        </p:txBody>
      </p:sp>
    </p:spTree>
    <p:extLst>
      <p:ext uri="{BB962C8B-B14F-4D97-AF65-F5344CB8AC3E}">
        <p14:creationId xmlns:p14="http://schemas.microsoft.com/office/powerpoint/2010/main" val="27743302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講義資料</a:t>
            </a:r>
            <a:r>
              <a:rPr lang="en-US" altLang="ja-JP" b="0" i="0" dirty="0">
                <a:solidFill>
                  <a:srgbClr val="000000"/>
                </a:solidFill>
                <a:effectLst/>
                <a:latin typeface="Meiryo" panose="020B0604030504040204" pitchFamily="50" charset="-128"/>
                <a:ea typeface="Meiryo" panose="020B0604030504040204" pitchFamily="50" charset="-128"/>
              </a:rPr>
              <a:t>27</a:t>
            </a:r>
            <a:r>
              <a:rPr lang="ja-JP" altLang="en-US" b="0" i="0" dirty="0">
                <a:solidFill>
                  <a:srgbClr val="000000"/>
                </a:solidFill>
                <a:effectLst/>
                <a:latin typeface="Meiryo" panose="020B0604030504040204" pitchFamily="50" charset="-128"/>
                <a:ea typeface="Meiryo" panose="020B0604030504040204" pitchFamily="50" charset="-128"/>
              </a:rPr>
              <a:t>ページの、「メモリがスワップのキャッシュになっている」というのは、スワップ領域を普段のメモリに、メモリをキャッシュに例えているという解釈で正しいでしょうか？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そうです</a:t>
            </a:r>
            <a:endParaRPr lang="en-US" dirty="0"/>
          </a:p>
        </p:txBody>
      </p:sp>
    </p:spTree>
    <p:extLst>
      <p:ext uri="{BB962C8B-B14F-4D97-AF65-F5344CB8AC3E}">
        <p14:creationId xmlns:p14="http://schemas.microsoft.com/office/powerpoint/2010/main" val="2282024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また、あるプログラムが他のプログラムのメモリの空き領域を使わせてもらうことで発生してしまうであろうバグが</a:t>
            </a:r>
            <a:r>
              <a:rPr lang="en-US" altLang="ja-JP" b="0" i="0" dirty="0">
                <a:solidFill>
                  <a:srgbClr val="000000"/>
                </a:solidFill>
                <a:effectLst/>
                <a:latin typeface="Meiryo" panose="020B0604030504040204" pitchFamily="50" charset="-128"/>
                <a:ea typeface="Meiryo" panose="020B0604030504040204" pitchFamily="50" charset="-128"/>
              </a:rPr>
              <a:t>(p27)</a:t>
            </a:r>
            <a:r>
              <a:rPr lang="ja-JP" altLang="en-US" b="0" i="0" dirty="0">
                <a:solidFill>
                  <a:srgbClr val="000000"/>
                </a:solidFill>
                <a:effectLst/>
                <a:latin typeface="Meiryo" panose="020B0604030504040204" pitchFamily="50" charset="-128"/>
                <a:ea typeface="Meiryo" panose="020B0604030504040204" pitchFamily="50" charset="-128"/>
              </a:rPr>
              <a:t>、仮想メモリを使うことで防ぐことができるということに疑問を持ちました。仮想メモリは全てのプログラムが仮想メモリ上での空き領域を使うのではないか、と解釈したためです。</a:t>
            </a:r>
            <a:endParaRPr lang="en-US" dirty="0"/>
          </a:p>
        </p:txBody>
      </p:sp>
    </p:spTree>
    <p:extLst>
      <p:ext uri="{BB962C8B-B14F-4D97-AF65-F5344CB8AC3E}">
        <p14:creationId xmlns:p14="http://schemas.microsoft.com/office/powerpoint/2010/main" val="3853243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言語でシステムコール関数を利用する際いつもメモリを直接触っている感覚だったのですが、実際は裏で</a:t>
            </a:r>
            <a:r>
              <a:rPr lang="en-US" altLang="ja-JP" b="0" i="0" dirty="0" err="1">
                <a:solidFill>
                  <a:srgbClr val="000000"/>
                </a:solidFill>
                <a:effectLst/>
                <a:latin typeface="Meiryo" panose="020B0604030504040204" pitchFamily="50" charset="-128"/>
                <a:ea typeface="Meiryo" panose="020B0604030504040204" pitchFamily="50" charset="-128"/>
              </a:rPr>
              <a:t>os</a:t>
            </a:r>
            <a:r>
              <a:rPr lang="en-US" altLang="ja-JP" b="0" i="0" dirty="0">
                <a:solidFill>
                  <a:srgbClr val="000000"/>
                </a:solidFill>
                <a:effectLst/>
                <a:latin typeface="Meiryo" panose="020B0604030504040204" pitchFamily="50" charset="-128"/>
                <a:ea typeface="Meiryo" panose="020B0604030504040204" pitchFamily="50" charset="-128"/>
              </a:rPr>
              <a:t> </a:t>
            </a:r>
            <a:r>
              <a:rPr lang="ja-JP" altLang="en-US" b="0" i="0" dirty="0">
                <a:solidFill>
                  <a:srgbClr val="000000"/>
                </a:solidFill>
                <a:effectLst/>
                <a:latin typeface="Meiryo" panose="020B0604030504040204" pitchFamily="50" charset="-128"/>
                <a:ea typeface="Meiryo" panose="020B0604030504040204" pitchFamily="50" charset="-128"/>
              </a:rPr>
              <a:t>が操作を行なっていることに驚きました。</a:t>
            </a:r>
            <a:endParaRPr lang="en-US" dirty="0"/>
          </a:p>
        </p:txBody>
      </p:sp>
    </p:spTree>
    <p:extLst>
      <p:ext uri="{BB962C8B-B14F-4D97-AF65-F5344CB8AC3E}">
        <p14:creationId xmlns:p14="http://schemas.microsoft.com/office/powerpoint/2010/main" val="850198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プログラミングの授業でシステムコールについて触れたので、とても面白かったです。</a:t>
            </a:r>
            <a:r>
              <a:rPr lang="en-US" altLang="ja-JP" b="0" i="0" dirty="0">
                <a:solidFill>
                  <a:srgbClr val="000000"/>
                </a:solidFill>
                <a:effectLst/>
                <a:latin typeface="Meiryo" panose="020B0604030504040204" pitchFamily="50" charset="-128"/>
                <a:ea typeface="Meiryo" panose="020B0604030504040204" pitchFamily="50" charset="-128"/>
              </a:rPr>
              <a:t>malloc</a:t>
            </a:r>
            <a:r>
              <a:rPr lang="ja-JP" altLang="en-US" b="0" i="0" dirty="0">
                <a:solidFill>
                  <a:srgbClr val="000000"/>
                </a:solidFill>
                <a:effectLst/>
                <a:latin typeface="Meiryo" panose="020B0604030504040204" pitchFamily="50" charset="-128"/>
                <a:ea typeface="Meiryo" panose="020B0604030504040204" pitchFamily="50" charset="-128"/>
              </a:rPr>
              <a:t>を</a:t>
            </a:r>
            <a:r>
              <a:rPr lang="en-US" altLang="ja-JP" b="0" i="0" dirty="0" err="1">
                <a:solidFill>
                  <a:srgbClr val="000000"/>
                </a:solidFill>
                <a:effectLst/>
                <a:latin typeface="Meiryo" panose="020B0604030504040204" pitchFamily="50" charset="-128"/>
                <a:ea typeface="Meiryo" panose="020B0604030504040204" pitchFamily="50" charset="-128"/>
              </a:rPr>
              <a:t>mmap</a:t>
            </a:r>
            <a:r>
              <a:rPr lang="ja-JP" altLang="en-US" b="0" i="0" dirty="0">
                <a:solidFill>
                  <a:srgbClr val="000000"/>
                </a:solidFill>
                <a:effectLst/>
                <a:latin typeface="Meiryo" panose="020B0604030504040204" pitchFamily="50" charset="-128"/>
                <a:ea typeface="Meiryo" panose="020B0604030504040204" pitchFamily="50" charset="-128"/>
              </a:rPr>
              <a:t>を使って実装しようとしたことがあるのですが、結構危ない作業だなあと再度思いました。</a:t>
            </a:r>
            <a:endParaRPr lang="en-US" dirty="0"/>
          </a:p>
        </p:txBody>
      </p:sp>
    </p:spTree>
    <p:extLst>
      <p:ext uri="{BB962C8B-B14F-4D97-AF65-F5344CB8AC3E}">
        <p14:creationId xmlns:p14="http://schemas.microsoft.com/office/powerpoint/2010/main" val="10477670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400" dirty="0"/>
              <a:t>以下のような状況の仮想メモリについて考える：</a:t>
            </a:r>
            <a:endParaRPr lang="en-US" altLang="ja-JP" sz="1400" dirty="0"/>
          </a:p>
          <a:p>
            <a:pPr lvl="1"/>
            <a:r>
              <a:rPr lang="ja-JP" altLang="en-US" sz="1400" dirty="0"/>
              <a:t>仮想アドレス空間と物理アドレス空間は共に </a:t>
            </a:r>
            <a:r>
              <a:rPr lang="en-US" altLang="ja-JP" sz="1400" dirty="0"/>
              <a:t>32bit </a:t>
            </a:r>
            <a:r>
              <a:rPr lang="ja-JP" altLang="en-US" sz="1400" dirty="0"/>
              <a:t>である</a:t>
            </a:r>
            <a:endParaRPr lang="en-US" altLang="ja-JP" sz="1400" dirty="0"/>
          </a:p>
          <a:p>
            <a:pPr lvl="1"/>
            <a:r>
              <a:rPr lang="ja-JP" altLang="en-US" sz="1400" dirty="0"/>
              <a:t>単段ページ・テーブルを使用</a:t>
            </a:r>
            <a:endParaRPr lang="en-US" altLang="ja-JP" sz="1400" dirty="0"/>
          </a:p>
          <a:p>
            <a:pPr lvl="1"/>
            <a:r>
              <a:rPr lang="ja-JP" altLang="en-US" sz="1400" dirty="0"/>
              <a:t>ページ・サイズは </a:t>
            </a:r>
            <a:r>
              <a:rPr lang="en-US" altLang="ja-JP" sz="1400" dirty="0"/>
              <a:t>64KB </a:t>
            </a:r>
            <a:r>
              <a:rPr lang="ja-JP" altLang="en-US" sz="1400" dirty="0"/>
              <a:t>である</a:t>
            </a:r>
            <a:endParaRPr lang="en-US" altLang="ja-JP" sz="1400" dirty="0"/>
          </a:p>
          <a:p>
            <a:pPr lvl="1"/>
            <a:r>
              <a:rPr lang="ja-JP" altLang="en-US" sz="1400" dirty="0"/>
              <a:t>ベース・レジスタには物理アドレス </a:t>
            </a:r>
            <a:r>
              <a:rPr lang="en-US" altLang="ja-JP" sz="1400" dirty="0"/>
              <a:t>0x20000000 </a:t>
            </a:r>
            <a:r>
              <a:rPr lang="ja-JP" altLang="en-US" sz="1400" dirty="0"/>
              <a:t>が設定されている</a:t>
            </a:r>
            <a:endParaRPr lang="en-US" altLang="ja-JP" sz="1400" dirty="0"/>
          </a:p>
          <a:p>
            <a:pPr lvl="1"/>
            <a:r>
              <a:rPr lang="ja-JP" altLang="en-US" sz="1400" dirty="0"/>
              <a:t>仮想アドレス </a:t>
            </a:r>
            <a:r>
              <a:rPr lang="en-US" altLang="ja-JP" sz="1400" dirty="0"/>
              <a:t>0x10000000 </a:t>
            </a:r>
            <a:r>
              <a:rPr lang="ja-JP" altLang="en-US" sz="1400" dirty="0"/>
              <a:t>と </a:t>
            </a:r>
            <a:r>
              <a:rPr lang="en-US" altLang="ja-JP" sz="1400" dirty="0"/>
              <a:t>0xfea50000 </a:t>
            </a:r>
            <a:r>
              <a:rPr lang="ja-JP" altLang="en-US" sz="1400" dirty="0"/>
              <a:t>から始まるページには，それぞれ物理アドレス </a:t>
            </a:r>
            <a:r>
              <a:rPr lang="en-US" altLang="ja-JP" sz="1400" dirty="0"/>
              <a:t>0x30000000 </a:t>
            </a:r>
            <a:r>
              <a:rPr lang="ja-JP" altLang="en-US" sz="1400" dirty="0"/>
              <a:t>と </a:t>
            </a:r>
            <a:r>
              <a:rPr lang="en-US" altLang="ja-JP" sz="1400" dirty="0"/>
              <a:t>0x30010000 </a:t>
            </a:r>
            <a:r>
              <a:rPr lang="ja-JP" altLang="en-US" sz="1400" dirty="0"/>
              <a:t>から始まるページが割り当てられているものとする</a:t>
            </a:r>
            <a:endParaRPr lang="en-US" altLang="ja-JP" sz="1400" dirty="0"/>
          </a:p>
          <a:p>
            <a:pPr lvl="1"/>
            <a:r>
              <a:rPr lang="en-US" altLang="ja-JP" sz="1400" dirty="0"/>
              <a:t>TLB </a:t>
            </a:r>
            <a:r>
              <a:rPr lang="ja-JP" altLang="en-US" sz="1400" dirty="0"/>
              <a:t>は存在しない</a:t>
            </a:r>
            <a:endParaRPr lang="en-US" altLang="ja-JP" sz="1400" dirty="0"/>
          </a:p>
          <a:p>
            <a:r>
              <a:rPr lang="ja-JP" altLang="en-US" sz="1400"/>
              <a:t>（すいません</a:t>
            </a:r>
            <a:r>
              <a:rPr lang="ja-JP" altLang="en-US" sz="1400" dirty="0"/>
              <a:t>，</a:t>
            </a:r>
            <a:r>
              <a:rPr lang="en-US" altLang="ja-JP" sz="1400" dirty="0"/>
              <a:t>0xfea50000 </a:t>
            </a:r>
            <a:r>
              <a:rPr lang="ja-JP" altLang="en-US" sz="1400" dirty="0"/>
              <a:t>のところが間違っていました</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a:t>
            </a:fld>
            <a:endParaRPr kumimoji="1" lang="ja-JP" altLang="en-US" dirty="0"/>
          </a:p>
        </p:txBody>
      </p:sp>
    </p:spTree>
    <p:extLst>
      <p:ext uri="{BB962C8B-B14F-4D97-AF65-F5344CB8AC3E}">
        <p14:creationId xmlns:p14="http://schemas.microsoft.com/office/powerpoint/2010/main" val="3219713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a:solidFill>
                  <a:srgbClr val="000000"/>
                </a:solidFill>
                <a:effectLst/>
                <a:latin typeface="Meiryo" panose="020B0604030504040204" pitchFamily="50" charset="-128"/>
                <a:ea typeface="Meiryo" panose="020B0604030504040204" pitchFamily="50" charset="-128"/>
              </a:rPr>
              <a:t>テストが不安です、、、</a:t>
            </a:r>
            <a:endParaRPr lang="en-US" dirty="0"/>
          </a:p>
        </p:txBody>
      </p:sp>
    </p:spTree>
    <p:extLst>
      <p:ext uri="{BB962C8B-B14F-4D97-AF65-F5344CB8AC3E}">
        <p14:creationId xmlns:p14="http://schemas.microsoft.com/office/powerpoint/2010/main" val="3257518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⑶のアドレスの個数はどのように計算したのですか。</a:t>
            </a:r>
            <a:r>
              <a:rPr lang="en-US" altLang="ja-JP" b="0" i="0" dirty="0">
                <a:solidFill>
                  <a:srgbClr val="000000"/>
                </a:solidFill>
                <a:effectLst/>
                <a:latin typeface="Meiryo" panose="020B0604030504040204" pitchFamily="50" charset="-128"/>
                <a:ea typeface="Meiryo" panose="020B0604030504040204" pitchFamily="50" charset="-128"/>
              </a:rPr>
              <a:t>35</a:t>
            </a:r>
            <a:r>
              <a:rPr lang="ja-JP" altLang="en-US" b="0" i="0" dirty="0">
                <a:solidFill>
                  <a:srgbClr val="000000"/>
                </a:solidFill>
                <a:effectLst/>
                <a:latin typeface="Meiryo" panose="020B0604030504040204" pitchFamily="50" charset="-128"/>
                <a:ea typeface="Meiryo" panose="020B0604030504040204" pitchFamily="50" charset="-128"/>
              </a:rPr>
              <a:t>ページの計算例では、</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のアドレス空間のサイズ乗だったけれど、</a:t>
            </a:r>
            <a:r>
              <a:rPr lang="en-US" altLang="ja-JP" b="0" i="0" dirty="0">
                <a:solidFill>
                  <a:srgbClr val="000000"/>
                </a:solidFill>
                <a:effectLst/>
                <a:latin typeface="Meiryo" panose="020B0604030504040204" pitchFamily="50" charset="-128"/>
                <a:ea typeface="Meiryo" panose="020B0604030504040204" pitchFamily="50" charset="-128"/>
              </a:rPr>
              <a:t>31</a:t>
            </a:r>
            <a:r>
              <a:rPr lang="ja-JP" altLang="en-US" b="0" i="0" dirty="0">
                <a:solidFill>
                  <a:srgbClr val="000000"/>
                </a:solidFill>
                <a:effectLst/>
                <a:latin typeface="Meiryo" panose="020B0604030504040204" pitchFamily="50" charset="-128"/>
                <a:ea typeface="Meiryo" panose="020B0604030504040204" pitchFamily="50" charset="-128"/>
              </a:rPr>
              <a:t>ページの図ではページテーブルの大きさ乗だったので意味がわかりませんでした。</a:t>
            </a:r>
            <a:endParaRPr lang="en-US" dirty="0"/>
          </a:p>
        </p:txBody>
      </p:sp>
    </p:spTree>
    <p:extLst>
      <p:ext uri="{BB962C8B-B14F-4D97-AF65-F5344CB8AC3E}">
        <p14:creationId xmlns:p14="http://schemas.microsoft.com/office/powerpoint/2010/main" val="3175440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段ページテーブルになったときの公式の変化がわかりません。アドレスの個数とアドレスのサイズが数値的にどれを使って何を表すのかがわかりません。ページサイズは変わらないと思っています。</a:t>
            </a:r>
            <a:endParaRPr lang="en-US" dirty="0"/>
          </a:p>
        </p:txBody>
      </p:sp>
    </p:spTree>
    <p:extLst>
      <p:ext uri="{BB962C8B-B14F-4D97-AF65-F5344CB8AC3E}">
        <p14:creationId xmlns:p14="http://schemas.microsoft.com/office/powerpoint/2010/main" val="27537906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実際のメモリには適当にマップされているから、物理アドレスから仮想アドレスを探すときに結局細切れになっていて探すのに時間がかかりそうだなと思いました。</a:t>
            </a:r>
            <a:endParaRPr lang="en-US" dirty="0"/>
          </a:p>
        </p:txBody>
      </p:sp>
    </p:spTree>
    <p:extLst>
      <p:ext uri="{BB962C8B-B14F-4D97-AF65-F5344CB8AC3E}">
        <p14:creationId xmlns:p14="http://schemas.microsoft.com/office/powerpoint/2010/main" val="6376683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ページテーブルもパイプラインプロセッサも考え方が似ていて、コンピュータは同じような考え方で効率性を図ったり、無駄を無くしたりすることが多いのかなと思いました。</a:t>
            </a:r>
            <a:endParaRPr lang="en-US" dirty="0"/>
          </a:p>
        </p:txBody>
      </p:sp>
    </p:spTree>
    <p:extLst>
      <p:ext uri="{BB962C8B-B14F-4D97-AF65-F5344CB8AC3E}">
        <p14:creationId xmlns:p14="http://schemas.microsoft.com/office/powerpoint/2010/main" val="3778999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バイトと</a:t>
            </a:r>
            <a:r>
              <a:rPr lang="en-US" altLang="ja-JP" b="0" i="0" dirty="0">
                <a:solidFill>
                  <a:srgbClr val="000000"/>
                </a:solidFill>
                <a:effectLst/>
                <a:latin typeface="Meiryo" panose="020B0604030504040204" pitchFamily="50" charset="-128"/>
                <a:ea typeface="Meiryo" panose="020B0604030504040204" pitchFamily="50" charset="-128"/>
              </a:rPr>
              <a:t>bit</a:t>
            </a:r>
            <a:r>
              <a:rPr lang="ja-JP" altLang="en-US" b="0" i="0" dirty="0">
                <a:solidFill>
                  <a:srgbClr val="000000"/>
                </a:solidFill>
                <a:effectLst/>
                <a:latin typeface="Meiryo" panose="020B0604030504040204" pitchFamily="50" charset="-128"/>
                <a:ea typeface="Meiryo" panose="020B0604030504040204" pitchFamily="50" charset="-128"/>
              </a:rPr>
              <a:t>が入り混じった時の計算方法がわかりません。</a:t>
            </a:r>
            <a:endParaRPr lang="en-US" dirty="0"/>
          </a:p>
        </p:txBody>
      </p:sp>
    </p:spTree>
    <p:extLst>
      <p:ext uri="{BB962C8B-B14F-4D97-AF65-F5344CB8AC3E}">
        <p14:creationId xmlns:p14="http://schemas.microsoft.com/office/powerpoint/2010/main" val="2241546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お忙しいとは思いますので、せめて演習課題の完全な解説を口頭ではなく文字や図として起こしていただければ試験勉強の目処が立ちます。よろしくお願いします。厳しいようでしたら試験ではなくレポートでの成績付与にしている教科もあるようですので無理のない範囲で検討していただければと思いま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こちらでは解答に必要な情報は全てのせているつもり（講義資料本体とあわせてみると）だけど，ここがわからないというのがあれば加筆するので言って欲しいです</a:t>
            </a:r>
            <a:endParaRPr lang="en-US" dirty="0"/>
          </a:p>
        </p:txBody>
      </p:sp>
    </p:spTree>
    <p:extLst>
      <p:ext uri="{BB962C8B-B14F-4D97-AF65-F5344CB8AC3E}">
        <p14:creationId xmlns:p14="http://schemas.microsoft.com/office/powerpoint/2010/main" val="713449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err="1">
                <a:solidFill>
                  <a:srgbClr val="000000"/>
                </a:solidFill>
                <a:effectLst/>
                <a:latin typeface="Meiryo" panose="020B0604030504040204" pitchFamily="50" charset="-128"/>
                <a:ea typeface="Meiryo" panose="020B0604030504040204" pitchFamily="50" charset="-128"/>
              </a:rPr>
              <a:t>mmap</a:t>
            </a:r>
            <a:r>
              <a:rPr lang="ja-JP" altLang="en-US" b="0" i="0" dirty="0">
                <a:solidFill>
                  <a:srgbClr val="000000"/>
                </a:solidFill>
                <a:effectLst/>
                <a:latin typeface="Meiryo" panose="020B0604030504040204" pitchFamily="50" charset="-128"/>
                <a:ea typeface="Meiryo" panose="020B0604030504040204" pitchFamily="50" charset="-128"/>
              </a:rPr>
              <a:t>に関しての説明が、今回のスライド以外を探してもなかったので詳しく説明が聞きたいです。</a:t>
            </a:r>
            <a:endParaRPr lang="en-US" dirty="0"/>
          </a:p>
        </p:txBody>
      </p:sp>
    </p:spTree>
    <p:extLst>
      <p:ext uri="{BB962C8B-B14F-4D97-AF65-F5344CB8AC3E}">
        <p14:creationId xmlns:p14="http://schemas.microsoft.com/office/powerpoint/2010/main" val="3220009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物理メモリのポインタから物理アドレスを得るとき、その物理アドレスをどのように求めれば良いのか分かりませんでした。</a:t>
            </a:r>
            <a:endParaRPr lang="en-US" dirty="0"/>
          </a:p>
        </p:txBody>
      </p:sp>
    </p:spTree>
    <p:extLst>
      <p:ext uri="{BB962C8B-B14F-4D97-AF65-F5344CB8AC3E}">
        <p14:creationId xmlns:p14="http://schemas.microsoft.com/office/powerpoint/2010/main" val="34095651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特権モードのユーザーとカーネルのモードは、</a:t>
            </a:r>
            <a:r>
              <a:rPr lang="en-US" altLang="ja-JP" b="0" i="0" dirty="0">
                <a:solidFill>
                  <a:srgbClr val="000000"/>
                </a:solidFill>
                <a:effectLst/>
                <a:latin typeface="Meiryo" panose="020B0604030504040204" pitchFamily="50" charset="-128"/>
                <a:ea typeface="Meiryo" panose="020B0604030504040204" pitchFamily="50" charset="-128"/>
              </a:rPr>
              <a:t>Windows</a:t>
            </a:r>
            <a:r>
              <a:rPr lang="ja-JP" altLang="en-US" b="0" i="0" dirty="0">
                <a:solidFill>
                  <a:srgbClr val="000000"/>
                </a:solidFill>
                <a:effectLst/>
                <a:latin typeface="Meiryo" panose="020B0604030504040204" pitchFamily="50" charset="-128"/>
                <a:ea typeface="Meiryo" panose="020B0604030504040204" pitchFamily="50" charset="-128"/>
              </a:rPr>
              <a:t>である「管理者権限で実行」と関係ありますか？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関係しています．来学期に解説されるはず</a:t>
            </a:r>
            <a:endParaRPr lang="en-US" dirty="0"/>
          </a:p>
        </p:txBody>
      </p:sp>
    </p:spTree>
    <p:extLst>
      <p:ext uri="{BB962C8B-B14F-4D97-AF65-F5344CB8AC3E}">
        <p14:creationId xmlns:p14="http://schemas.microsoft.com/office/powerpoint/2010/main" val="13450585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400" dirty="0"/>
              <a:t>前提からわかること</a:t>
            </a:r>
            <a:endParaRPr lang="en-US" altLang="ja-JP" sz="1400" dirty="0"/>
          </a:p>
          <a:p>
            <a:pPr lvl="1"/>
            <a:r>
              <a:rPr lang="ja-JP" altLang="en-US" sz="1400" dirty="0"/>
              <a:t>ページサイズは </a:t>
            </a:r>
            <a:r>
              <a:rPr lang="en-US" altLang="ja-JP" sz="1400" dirty="0"/>
              <a:t>64KB=65536B=0x10000B</a:t>
            </a:r>
            <a:r>
              <a:rPr lang="ja-JP" altLang="en-US" sz="1400" dirty="0"/>
              <a:t>→ </a:t>
            </a:r>
            <a:r>
              <a:rPr lang="en-US" altLang="ja-JP" sz="1400" dirty="0"/>
              <a:t>16</a:t>
            </a:r>
            <a:r>
              <a:rPr lang="ja-JP" altLang="en-US" sz="1400" dirty="0"/>
              <a:t>進数で上</a:t>
            </a:r>
            <a:r>
              <a:rPr lang="en-US" altLang="ja-JP" sz="1400" dirty="0"/>
              <a:t>4</a:t>
            </a:r>
            <a:r>
              <a:rPr lang="ja-JP" altLang="en-US" sz="1400" dirty="0"/>
              <a:t>桁がページ番号</a:t>
            </a:r>
            <a:endParaRPr lang="en-US" altLang="ja-JP" sz="1400" dirty="0"/>
          </a:p>
          <a:p>
            <a:pPr lvl="1"/>
            <a:r>
              <a:rPr lang="ja-JP" altLang="en-US" sz="1400" dirty="0"/>
              <a:t>アドレス空間は </a:t>
            </a:r>
            <a:r>
              <a:rPr lang="en-US" altLang="ja-JP" sz="1400" dirty="0"/>
              <a:t>32bit=</a:t>
            </a:r>
            <a:r>
              <a:rPr lang="ja-JP" altLang="en-US" sz="1400" dirty="0"/>
              <a:t>ページ先頭をさすポインタは </a:t>
            </a:r>
            <a:r>
              <a:rPr lang="en-US" altLang="ja-JP" sz="1400" dirty="0"/>
              <a:t>4B</a:t>
            </a:r>
          </a:p>
          <a:p>
            <a:r>
              <a:rPr lang="en-US" altLang="ja-JP" sz="1400" dirty="0"/>
              <a:t>(1) </a:t>
            </a:r>
            <a:r>
              <a:rPr lang="ja-JP" altLang="en-US" sz="1400" dirty="0"/>
              <a:t>仮想アドレス </a:t>
            </a:r>
            <a:r>
              <a:rPr lang="en-US" altLang="ja-JP" sz="1400" dirty="0"/>
              <a:t>0x10002000 </a:t>
            </a:r>
            <a:r>
              <a:rPr lang="ja-JP" altLang="en-US" sz="1400" dirty="0"/>
              <a:t>に格納されている値を読み出す際にアクセスされる物理アドレスをすべてあげよ</a:t>
            </a:r>
            <a:endParaRPr lang="en-US" altLang="ja-JP" sz="1400" dirty="0"/>
          </a:p>
          <a:p>
            <a:pPr lvl="1"/>
            <a:r>
              <a:rPr lang="en-US" altLang="ja-JP" sz="1400" dirty="0"/>
              <a:t>0x2000 0000 + 4B * 0x1000 = 0x2000 4000 </a:t>
            </a:r>
            <a:r>
              <a:rPr lang="ja-JP" altLang="en-US" sz="1400" dirty="0"/>
              <a:t>に最初にアクセス</a:t>
            </a:r>
            <a:endParaRPr lang="en-US" altLang="ja-JP" sz="1400" dirty="0"/>
          </a:p>
          <a:p>
            <a:pPr lvl="2"/>
            <a:r>
              <a:rPr lang="ja-JP" altLang="en-US" sz="1400" dirty="0"/>
              <a:t>ここから </a:t>
            </a:r>
            <a:r>
              <a:rPr lang="en-US" altLang="ja-JP" sz="1400" dirty="0"/>
              <a:t>0x3000 0000 </a:t>
            </a:r>
            <a:r>
              <a:rPr lang="ja-JP" altLang="en-US" sz="1400" dirty="0"/>
              <a:t>が読める</a:t>
            </a:r>
            <a:endParaRPr lang="en-US" altLang="ja-JP" sz="1400" dirty="0"/>
          </a:p>
          <a:p>
            <a:pPr lvl="1"/>
            <a:r>
              <a:rPr lang="en-US" altLang="ja-JP" sz="1400" dirty="0"/>
              <a:t>0x3000 0000 + 0x2000 = 0x3000 2000 </a:t>
            </a:r>
            <a:r>
              <a:rPr lang="ja-JP" altLang="en-US" sz="1400" dirty="0"/>
              <a:t>に次にアクセス</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4</a:t>
            </a:fld>
            <a:endParaRPr kumimoji="1" lang="ja-JP" altLang="en-US" dirty="0"/>
          </a:p>
        </p:txBody>
      </p:sp>
    </p:spTree>
    <p:extLst>
      <p:ext uri="{BB962C8B-B14F-4D97-AF65-F5344CB8AC3E}">
        <p14:creationId xmlns:p14="http://schemas.microsoft.com/office/powerpoint/2010/main" val="1803594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ページテーブルは単段のときに並んでいるポインタはいつも</a:t>
            </a:r>
            <a:r>
              <a:rPr lang="en-US" altLang="ja-JP" b="0" i="0" dirty="0">
                <a:solidFill>
                  <a:srgbClr val="000000"/>
                </a:solidFill>
                <a:effectLst/>
                <a:latin typeface="Meiryo" panose="020B0604030504040204" pitchFamily="50" charset="-128"/>
                <a:ea typeface="Meiryo" panose="020B0604030504040204" pitchFamily="50" charset="-128"/>
              </a:rPr>
              <a:t>2^20</a:t>
            </a:r>
            <a:r>
              <a:rPr lang="ja-JP" altLang="en-US" b="0" i="0" dirty="0">
                <a:solidFill>
                  <a:srgbClr val="000000"/>
                </a:solidFill>
                <a:effectLst/>
                <a:latin typeface="Meiryo" panose="020B0604030504040204" pitchFamily="50" charset="-128"/>
                <a:ea typeface="Meiryo" panose="020B0604030504040204" pitchFamily="50" charset="-128"/>
              </a:rPr>
              <a:t>個ですか？またなぜ</a:t>
            </a:r>
            <a:r>
              <a:rPr lang="en-US" altLang="ja-JP" b="0" i="0" dirty="0">
                <a:solidFill>
                  <a:srgbClr val="000000"/>
                </a:solidFill>
                <a:effectLst/>
                <a:latin typeface="Meiryo" panose="020B0604030504040204" pitchFamily="50" charset="-128"/>
                <a:ea typeface="Meiryo" panose="020B0604030504040204" pitchFamily="50" charset="-128"/>
              </a:rPr>
              <a:t>2^20</a:t>
            </a:r>
            <a:r>
              <a:rPr lang="ja-JP" altLang="en-US" b="0" i="0" dirty="0">
                <a:solidFill>
                  <a:srgbClr val="000000"/>
                </a:solidFill>
                <a:effectLst/>
                <a:latin typeface="Meiryo" panose="020B0604030504040204" pitchFamily="50" charset="-128"/>
                <a:ea typeface="Meiryo" panose="020B0604030504040204" pitchFamily="50" charset="-128"/>
              </a:rPr>
              <a:t>個なのでしょうか。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アドレス空間全体にページが何個入るかで決まります</a:t>
            </a:r>
            <a:endParaRPr lang="en-US" altLang="ja-JP" dirty="0"/>
          </a:p>
          <a:p>
            <a:pPr lvl="1"/>
            <a:r>
              <a:rPr lang="ja-JP" altLang="en-US" dirty="0"/>
              <a:t>この場合は，空間全体 </a:t>
            </a:r>
            <a:r>
              <a:rPr lang="en-US" altLang="ja-JP" dirty="0"/>
              <a:t>2^32 / 4KB = 2^20</a:t>
            </a:r>
          </a:p>
        </p:txBody>
      </p:sp>
    </p:spTree>
    <p:extLst>
      <p:ext uri="{BB962C8B-B14F-4D97-AF65-F5344CB8AC3E}">
        <p14:creationId xmlns:p14="http://schemas.microsoft.com/office/powerpoint/2010/main" val="4561751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多段ページにすることは、図書館の本の分類と似ているようにも感じました。</a:t>
            </a:r>
            <a:br>
              <a:rPr lang="ja-JP" altLang="en-US" dirty="0"/>
            </a:br>
            <a:r>
              <a:rPr lang="ja-JP" altLang="en-US" b="0" i="0" dirty="0">
                <a:solidFill>
                  <a:srgbClr val="000000"/>
                </a:solidFill>
                <a:effectLst/>
                <a:latin typeface="Meiryo" panose="020B0604030504040204" pitchFamily="50" charset="-128"/>
                <a:ea typeface="Meiryo" panose="020B0604030504040204" pitchFamily="50" charset="-128"/>
              </a:rPr>
              <a:t>（全部の本を一つの索引にまとめるのではなく、まずは大分類で振り分けてから小分類に分け、最後に小分類ごとの各本の索引を作る）</a:t>
            </a:r>
            <a:br>
              <a:rPr lang="ja-JP" altLang="en-US" dirty="0"/>
            </a:br>
            <a:r>
              <a:rPr lang="ja-JP" altLang="en-US" b="0" i="0" dirty="0">
                <a:solidFill>
                  <a:srgbClr val="000000"/>
                </a:solidFill>
                <a:effectLst/>
                <a:latin typeface="Meiryo" panose="020B0604030504040204" pitchFamily="50" charset="-128"/>
                <a:ea typeface="Meiryo" panose="020B0604030504040204" pitchFamily="50" charset="-128"/>
              </a:rPr>
              <a:t>しかし、多段ページにしても本の総数が変わっているわけではないので、索引の数が減るということをいまいち実感できませんでした。（むしろ分類の数だけ余計に索引が必要）</a:t>
            </a:r>
            <a:br>
              <a:rPr lang="ja-JP" altLang="en-US" dirty="0"/>
            </a:br>
            <a:r>
              <a:rPr lang="ja-JP" altLang="en-US" b="0" i="0" dirty="0">
                <a:solidFill>
                  <a:srgbClr val="000000"/>
                </a:solidFill>
                <a:effectLst/>
                <a:latin typeface="Meiryo" panose="020B0604030504040204" pitchFamily="50" charset="-128"/>
                <a:ea typeface="Meiryo" panose="020B0604030504040204" pitchFamily="50" charset="-128"/>
              </a:rPr>
              <a:t>ページ総数というより、アクセスする過程を減らすことに意義があるのでしょうか？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「か行」 と 「な行」 から始まる本はいま存在しないので，「か行」 と 「な行」用の詳細な索引は省略できるイメージ</a:t>
            </a:r>
            <a:endParaRPr lang="en-US" dirty="0"/>
          </a:p>
        </p:txBody>
      </p:sp>
    </p:spTree>
    <p:extLst>
      <p:ext uri="{BB962C8B-B14F-4D97-AF65-F5344CB8AC3E}">
        <p14:creationId xmlns:p14="http://schemas.microsoft.com/office/powerpoint/2010/main" val="38597959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apple-system"/>
              </a:rPr>
              <a:t>ベースレジスタを用いる時とページテーブルを用いる場合の違いはなんですか？講義資料の</a:t>
            </a:r>
            <a:r>
              <a:rPr lang="en-US" altLang="ja-JP" b="0" i="0" dirty="0">
                <a:solidFill>
                  <a:srgbClr val="000000"/>
                </a:solidFill>
                <a:effectLst/>
                <a:latin typeface="-apple-system"/>
              </a:rPr>
              <a:t>32</a:t>
            </a:r>
            <a:r>
              <a:rPr lang="ja-JP" altLang="en-US" b="0" i="0" dirty="0">
                <a:solidFill>
                  <a:srgbClr val="000000"/>
                </a:solidFill>
                <a:effectLst/>
                <a:latin typeface="-apple-system"/>
              </a:rPr>
              <a:t>ページと</a:t>
            </a:r>
            <a:r>
              <a:rPr lang="en-US" altLang="ja-JP" b="0" i="0" dirty="0">
                <a:solidFill>
                  <a:srgbClr val="000000"/>
                </a:solidFill>
                <a:effectLst/>
                <a:latin typeface="-apple-system"/>
              </a:rPr>
              <a:t>33</a:t>
            </a:r>
            <a:r>
              <a:rPr lang="ja-JP" altLang="en-US" b="0" i="0" dirty="0">
                <a:solidFill>
                  <a:srgbClr val="000000"/>
                </a:solidFill>
                <a:effectLst/>
                <a:latin typeface="-apple-system"/>
              </a:rPr>
              <a:t>ページで同じ仮想アドレスへのアクセスを考えているのにどちらを用いるかによって得られる物理アドレスが変わってきてしまうように思いました。課題の時にもベースレジスタを使った時と使わないでページテーブルのみで考えた時で答えが変わる気がします。（課題の条件分５つ目はページテーブルのことだと思っています。勘違いしていたらすみません。）考え方の根本から違っていたら教えていただきたいです。</a:t>
            </a:r>
            <a:endParaRPr lang="en-US" dirty="0"/>
          </a:p>
        </p:txBody>
      </p:sp>
    </p:spTree>
    <p:extLst>
      <p:ext uri="{BB962C8B-B14F-4D97-AF65-F5344CB8AC3E}">
        <p14:creationId xmlns:p14="http://schemas.microsoft.com/office/powerpoint/2010/main" val="35833834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988984"/>
            <a:ext cx="7920088" cy="252002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猫の顔文字可愛すぎたしとてもわかりやすかったです</a:t>
            </a:r>
            <a:r>
              <a:rPr lang="en-US" altLang="ja-JP" b="0" i="0" dirty="0">
                <a:solidFill>
                  <a:srgbClr val="000000"/>
                </a:solidFill>
                <a:effectLst/>
                <a:latin typeface="Meiryo" panose="020B0604030504040204" pitchFamily="50" charset="-128"/>
                <a:ea typeface="Meiryo" panose="020B0604030504040204" pitchFamily="50" charset="-128"/>
              </a:rPr>
              <a:t>!!!</a:t>
            </a:r>
            <a:br>
              <a:rPr lang="en-US" altLang="ja-JP" b="0" i="0" dirty="0">
                <a:solidFill>
                  <a:srgbClr val="000000"/>
                </a:solidFill>
                <a:effectLst/>
                <a:latin typeface="Meiryo" panose="020B0604030504040204" pitchFamily="50" charset="-128"/>
                <a:ea typeface="Meiryo" panose="020B0604030504040204" pitchFamily="50" charset="-128"/>
              </a:rPr>
            </a:br>
            <a:r>
              <a:rPr lang="en-US" altLang="ja-JP" b="0" i="0" dirty="0">
                <a:solidFill>
                  <a:srgbClr val="000000"/>
                </a:solidFill>
                <a:effectLst/>
                <a:latin typeface="Meiryo" panose="020B0604030504040204" pitchFamily="50" charset="-128"/>
                <a:ea typeface="Meiryo" panose="020B0604030504040204" pitchFamily="50" charset="-128"/>
              </a:rPr>
              <a:t>		</a:t>
            </a:r>
          </a:p>
          <a:p>
            <a:pPr marL="1080000" lvl="3" indent="0">
              <a:buNone/>
            </a:pPr>
            <a:r>
              <a:rPr lang="en-US" altLang="ja-JP" b="0" i="0" dirty="0">
                <a:solidFill>
                  <a:srgbClr val="000000"/>
                </a:solidFill>
                <a:effectLst/>
                <a:latin typeface="Meiryo" panose="020B0604030504040204" pitchFamily="50" charset="-128"/>
                <a:ea typeface="Meiryo" panose="020B0604030504040204" pitchFamily="50" charset="-128"/>
              </a:rPr>
              <a:t>		</a:t>
            </a:r>
            <a:br>
              <a:rPr lang="en-US" altLang="ja-JP" b="0" i="0" dirty="0">
                <a:solidFill>
                  <a:srgbClr val="000000"/>
                </a:solidFill>
                <a:effectLst/>
                <a:latin typeface="Meiryo" panose="020B0604030504040204" pitchFamily="50" charset="-128"/>
                <a:ea typeface="Meiryo" panose="020B0604030504040204" pitchFamily="50" charset="-128"/>
              </a:rPr>
            </a:br>
            <a:r>
              <a:rPr lang="en-US" altLang="ja-JP" b="0" i="0" dirty="0">
                <a:solidFill>
                  <a:srgbClr val="000000"/>
                </a:solidFill>
                <a:effectLst/>
                <a:latin typeface="Meiryo" panose="020B0604030504040204" pitchFamily="50" charset="-128"/>
                <a:ea typeface="Meiryo" panose="020B0604030504040204" pitchFamily="50" charset="-128"/>
              </a:rPr>
              <a:t>		</a:t>
            </a:r>
            <a:r>
              <a:rPr lang="ja-JP" altLang="en-US" b="0" i="0" dirty="0">
                <a:solidFill>
                  <a:srgbClr val="000000"/>
                </a:solidFill>
                <a:effectLst/>
                <a:latin typeface="Meiryo" panose="020B0604030504040204" pitchFamily="50" charset="-128"/>
                <a:ea typeface="Meiryo" panose="020B0604030504040204" pitchFamily="50" charset="-128"/>
              </a:rPr>
              <a:t>一学期間おつかれさまでした</a:t>
            </a:r>
            <a:br>
              <a:rPr lang="en-US" altLang="ja-JP" b="0" i="0" dirty="0">
                <a:solidFill>
                  <a:srgbClr val="000000"/>
                </a:solidFill>
                <a:effectLst/>
                <a:latin typeface="Meiryo" panose="020B0604030504040204" pitchFamily="50" charset="-128"/>
                <a:ea typeface="Meiryo" panose="020B0604030504040204" pitchFamily="50" charset="-128"/>
              </a:rPr>
            </a:br>
            <a:r>
              <a:rPr lang="en-US" altLang="ja-JP" b="0" i="0" dirty="0">
                <a:solidFill>
                  <a:srgbClr val="000000"/>
                </a:solidFill>
                <a:effectLst/>
                <a:latin typeface="Meiryo" panose="020B0604030504040204" pitchFamily="50" charset="-128"/>
                <a:ea typeface="Meiryo" panose="020B0604030504040204" pitchFamily="50" charset="-128"/>
              </a:rPr>
              <a:t>		</a:t>
            </a:r>
            <a:r>
              <a:rPr lang="ja-JP" altLang="en-US" b="0" i="0" dirty="0">
                <a:solidFill>
                  <a:srgbClr val="000000"/>
                </a:solidFill>
                <a:effectLst/>
                <a:latin typeface="Meiryo" panose="020B0604030504040204" pitchFamily="50" charset="-128"/>
                <a:ea typeface="Meiryo" panose="020B0604030504040204" pitchFamily="50" charset="-128"/>
              </a:rPr>
              <a:t>テストがんばってください</a:t>
            </a:r>
            <a:endParaRPr lang="en-US" altLang="ja-JP" b="0" i="0" dirty="0">
              <a:solidFill>
                <a:srgbClr val="000000"/>
              </a:solidFill>
              <a:effectLst/>
              <a:latin typeface="Meiryo" panose="020B0604030504040204" pitchFamily="50" charset="-128"/>
              <a:ea typeface="Meiryo" panose="020B0604030504040204" pitchFamily="50" charset="-128"/>
            </a:endParaRPr>
          </a:p>
          <a:p>
            <a:endParaRPr lang="en-US" dirty="0">
              <a:solidFill>
                <a:srgbClr val="000000"/>
              </a:solidFill>
              <a:latin typeface="Meiryo" panose="020B0604030504040204" pitchFamily="50" charset="-128"/>
              <a:ea typeface="Meiryo" panose="020B0604030504040204" pitchFamily="50" charset="-128"/>
            </a:endParaRPr>
          </a:p>
        </p:txBody>
      </p:sp>
      <p:sp>
        <p:nvSpPr>
          <p:cNvPr id="4" name="正方形/長方形 3">
            <a:extLst>
              <a:ext uri="{FF2B5EF4-FFF2-40B4-BE49-F238E27FC236}">
                <a16:creationId xmlns:a16="http://schemas.microsoft.com/office/drawing/2014/main" id="{BEF6E61C-D39D-D2AE-20A4-0DDBE01D30E7}"/>
              </a:ext>
            </a:extLst>
          </p:cNvPr>
          <p:cNvSpPr/>
          <p:nvPr/>
        </p:nvSpPr>
        <p:spPr>
          <a:xfrm>
            <a:off x="1691968" y="3897661"/>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BF9881AD-21CB-364F-EA9B-9CF70A1392E6}"/>
              </a:ext>
            </a:extLst>
          </p:cNvPr>
          <p:cNvSpPr/>
          <p:nvPr/>
        </p:nvSpPr>
        <p:spPr>
          <a:xfrm>
            <a:off x="3041983" y="3879005"/>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a:extLst>
              <a:ext uri="{FF2B5EF4-FFF2-40B4-BE49-F238E27FC236}">
                <a16:creationId xmlns:a16="http://schemas.microsoft.com/office/drawing/2014/main" id="{A5AB8729-CCFA-F03B-A727-4DDC6BE4202A}"/>
              </a:ext>
            </a:extLst>
          </p:cNvPr>
          <p:cNvSpPr/>
          <p:nvPr/>
        </p:nvSpPr>
        <p:spPr>
          <a:xfrm>
            <a:off x="4572000" y="3879005"/>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a:extLst>
              <a:ext uri="{FF2B5EF4-FFF2-40B4-BE49-F238E27FC236}">
                <a16:creationId xmlns:a16="http://schemas.microsoft.com/office/drawing/2014/main" id="{8AE12378-1AF0-6392-12F9-D33C8FFF8AD3}"/>
              </a:ext>
            </a:extLst>
          </p:cNvPr>
          <p:cNvSpPr/>
          <p:nvPr/>
        </p:nvSpPr>
        <p:spPr>
          <a:xfrm>
            <a:off x="6012016" y="3879005"/>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493669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単段ページ・テーブルの動作</a:t>
            </a: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012016" y="1988984"/>
            <a:ext cx="1080012" cy="288003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   0x1000</a:t>
            </a:r>
            <a:endParaRPr kumimoji="1" lang="ja-JP" altLang="en-US" dirty="0">
              <a:solidFill>
                <a:schemeClr val="tx1">
                  <a:lumMod val="75000"/>
                  <a:lumOff val="25000"/>
                </a:schemeClr>
              </a:solidFill>
              <a:latin typeface="Consolas" panose="020B0609020204030204" pitchFamily="49" charset="0"/>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411976" y="1358977"/>
            <a:ext cx="144001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2000</a:t>
            </a:r>
            <a:endParaRPr kumimoji="1" lang="ja-JP" altLang="en-US" dirty="0">
              <a:solidFill>
                <a:schemeClr val="tx1">
                  <a:lumMod val="75000"/>
                  <a:lumOff val="25000"/>
                </a:schemeClr>
              </a:solidFill>
              <a:latin typeface="Consolas" panose="020B0609020204030204" pitchFamily="49" charset="0"/>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01201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64KB</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6192018" y="153897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0" name="正方形/長方形 39">
            <a:extLst>
              <a:ext uri="{FF2B5EF4-FFF2-40B4-BE49-F238E27FC236}">
                <a16:creationId xmlns:a16="http://schemas.microsoft.com/office/drawing/2014/main" id="{F8E9AEA5-3FB4-455D-9495-C980C57584B6}"/>
              </a:ext>
            </a:extLst>
          </p:cNvPr>
          <p:cNvSpPr/>
          <p:nvPr/>
        </p:nvSpPr>
        <p:spPr bwMode="auto">
          <a:xfrm>
            <a:off x="4932004" y="4239009"/>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0x30002000:</a:t>
            </a:r>
            <a:endParaRPr kumimoji="1" lang="ja-JP" altLang="en-US" sz="1200" dirty="0">
              <a:solidFill>
                <a:schemeClr val="accent6"/>
              </a:solidFill>
              <a:latin typeface="Consolas" panose="020B0609020204030204" pitchFamily="49" charset="0"/>
            </a:endParaRPr>
          </a:p>
        </p:txBody>
      </p:sp>
      <p:cxnSp>
        <p:nvCxnSpPr>
          <p:cNvPr id="44" name="曲線コネクタ 43"/>
          <p:cNvCxnSpPr>
            <a:cxnSpLocks/>
          </p:cNvCxnSpPr>
          <p:nvPr/>
        </p:nvCxnSpPr>
        <p:spPr bwMode="auto">
          <a:xfrm>
            <a:off x="2231974" y="1538979"/>
            <a:ext cx="2430029" cy="1800020"/>
          </a:xfrm>
          <a:prstGeom prst="curvedConnector3">
            <a:avLst>
              <a:gd name="adj1" fmla="val 34435"/>
            </a:avLst>
          </a:prstGeom>
          <a:noFill/>
          <a:ln w="9525" cap="flat" cmpd="sng" algn="ctr">
            <a:solidFill>
              <a:schemeClr val="tx1"/>
            </a:solidFill>
            <a:prstDash val="solid"/>
            <a:round/>
            <a:headEnd type="none" w="med" len="med"/>
            <a:tailEnd type="triangle"/>
          </a:ln>
          <a:effectLst/>
        </p:spPr>
      </p:cxnSp>
      <p:cxnSp>
        <p:nvCxnSpPr>
          <p:cNvPr id="45" name="曲線コネクタ 44"/>
          <p:cNvCxnSpPr>
            <a:cxnSpLocks/>
            <a:stCxn id="12" idx="2"/>
            <a:endCxn id="40" idx="1"/>
          </p:cNvCxnSpPr>
          <p:nvPr/>
        </p:nvCxnSpPr>
        <p:spPr bwMode="auto">
          <a:xfrm rot="16200000" flipH="1">
            <a:off x="2681979" y="2078985"/>
            <a:ext cx="2700030" cy="1800019"/>
          </a:xfrm>
          <a:prstGeom prst="curvedConnector2">
            <a:avLst/>
          </a:prstGeom>
          <a:noFill/>
          <a:ln w="9525" cap="flat" cmpd="sng" algn="ctr">
            <a:solidFill>
              <a:schemeClr val="tx1"/>
            </a:solidFill>
            <a:prstDash val="solid"/>
            <a:round/>
            <a:headEnd type="none" w="med" len="med"/>
            <a:tailEnd type="triangle"/>
          </a:ln>
          <a:effectLst/>
        </p:spPr>
      </p:cxnSp>
      <p:sp>
        <p:nvSpPr>
          <p:cNvPr id="46" name="正方形/長方形 45">
            <a:extLst>
              <a:ext uri="{FF2B5EF4-FFF2-40B4-BE49-F238E27FC236}">
                <a16:creationId xmlns:a16="http://schemas.microsoft.com/office/drawing/2014/main" id="{F8E9AEA5-3FB4-455D-9495-C980C57584B6}"/>
              </a:ext>
            </a:extLst>
          </p:cNvPr>
          <p:cNvSpPr/>
          <p:nvPr/>
        </p:nvSpPr>
        <p:spPr bwMode="auto">
          <a:xfrm>
            <a:off x="6642023" y="3879005"/>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Consolas" panose="020B0609020204030204" pitchFamily="49" charset="0"/>
              </a:rPr>
              <a:t>0x81234f24:</a:t>
            </a:r>
            <a:endParaRPr kumimoji="1" lang="ja-JP" altLang="en-US" sz="1200" dirty="0">
              <a:solidFill>
                <a:schemeClr val="tx1">
                  <a:lumMod val="75000"/>
                  <a:lumOff val="25000"/>
                </a:schemeClr>
              </a:solidFill>
              <a:latin typeface="Consolas" panose="020B0609020204030204" pitchFamily="49" charset="0"/>
            </a:endParaRP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161951" y="4869016"/>
            <a:ext cx="8640096" cy="1439709"/>
          </a:xfrm>
        </p:spPr>
        <p:txBody>
          <a:bodyPr/>
          <a:lstStyle/>
          <a:p>
            <a:pPr lvl="1"/>
            <a:r>
              <a:rPr kumimoji="1" lang="ja-JP" altLang="en-US" sz="1400" dirty="0"/>
              <a:t>上位 </a:t>
            </a:r>
            <a:r>
              <a:rPr kumimoji="1" lang="en-US" altLang="ja-JP" sz="1400" dirty="0"/>
              <a:t>16 bit </a:t>
            </a:r>
            <a:r>
              <a:rPr kumimoji="1" lang="ja-JP" altLang="en-US" sz="1400" dirty="0"/>
              <a:t>である </a:t>
            </a:r>
            <a:r>
              <a:rPr kumimoji="1" lang="en-US" altLang="ja-JP" sz="1400" dirty="0"/>
              <a:t>0x</a:t>
            </a:r>
            <a:r>
              <a:rPr lang="en-US" altLang="ja-JP" sz="1400" dirty="0">
                <a:solidFill>
                  <a:schemeClr val="accent5"/>
                </a:solidFill>
                <a:latin typeface="Consolas" panose="020B0609020204030204" pitchFamily="49" charset="0"/>
              </a:rPr>
              <a:t>1000 </a:t>
            </a:r>
            <a:r>
              <a:rPr kumimoji="1" lang="ja-JP" altLang="en-US" sz="1400" dirty="0"/>
              <a:t>を取り出し，それをインデクスとして</a:t>
            </a:r>
            <a:br>
              <a:rPr lang="en-US" altLang="ja-JP" sz="1400" dirty="0"/>
            </a:br>
            <a:r>
              <a:rPr lang="ja-JP" altLang="en-US" sz="1400" dirty="0"/>
              <a:t>ページ・テーブルにアクセス</a:t>
            </a:r>
            <a:endParaRPr lang="en-US" altLang="ja-JP" sz="1400" dirty="0"/>
          </a:p>
          <a:p>
            <a:pPr lvl="2"/>
            <a:r>
              <a:rPr lang="ja-JP" altLang="en-US" sz="1400" dirty="0"/>
              <a:t>物理メモリへのポインタはここでは </a:t>
            </a:r>
            <a:r>
              <a:rPr lang="en-US" altLang="ja-JP" sz="1400" dirty="0"/>
              <a:t>4B </a:t>
            </a:r>
            <a:r>
              <a:rPr lang="ja-JP" altLang="en-US" sz="1400" dirty="0"/>
              <a:t>単位であり，ベースレジスタは </a:t>
            </a:r>
            <a:r>
              <a:rPr lang="en-US" altLang="ja-JP" sz="1400" dirty="0"/>
              <a:t>0x2000 0000 </a:t>
            </a:r>
            <a:r>
              <a:rPr lang="ja-JP" altLang="en-US" sz="1400" dirty="0"/>
              <a:t>をさす</a:t>
            </a:r>
            <a:endParaRPr lang="en-US" altLang="ja-JP" sz="1400" dirty="0"/>
          </a:p>
          <a:p>
            <a:pPr lvl="2"/>
            <a:r>
              <a:rPr lang="en-US" altLang="ja-JP" sz="1400" dirty="0"/>
              <a:t>0x2000 0000 + 4B * 0x1000 = 0x2000 4000 </a:t>
            </a:r>
            <a:r>
              <a:rPr lang="en-US" altLang="ja-JP" sz="1400" dirty="0">
                <a:solidFill>
                  <a:schemeClr val="accent6"/>
                </a:solidFill>
              </a:rPr>
              <a:t> </a:t>
            </a:r>
            <a:r>
              <a:rPr lang="ja-JP" altLang="en-US" sz="1400" dirty="0"/>
              <a:t>にアクセス</a:t>
            </a:r>
            <a:endParaRPr lang="en-US" altLang="ja-JP" sz="1400" dirty="0">
              <a:solidFill>
                <a:schemeClr val="accent6"/>
              </a:solidFill>
            </a:endParaRPr>
          </a:p>
          <a:p>
            <a:pPr lvl="1"/>
            <a:r>
              <a:rPr lang="ja-JP" altLang="en-US" sz="1400" dirty="0"/>
              <a:t>マップされているページの先頭の物理</a:t>
            </a:r>
            <a:r>
              <a:rPr kumimoji="1" lang="ja-JP" altLang="en-US" sz="1400" dirty="0"/>
              <a:t>アドレス </a:t>
            </a:r>
            <a:r>
              <a:rPr kumimoji="1" lang="en-US" altLang="ja-JP" sz="1400" dirty="0">
                <a:solidFill>
                  <a:schemeClr val="accent6"/>
                </a:solidFill>
                <a:latin typeface="Consolas" panose="020B0609020204030204" pitchFamily="49" charset="0"/>
              </a:rPr>
              <a:t>0x30000000</a:t>
            </a:r>
            <a:r>
              <a:rPr kumimoji="1" lang="en-US" altLang="ja-JP" sz="1400" dirty="0">
                <a:solidFill>
                  <a:schemeClr val="accent6"/>
                </a:solidFill>
              </a:rPr>
              <a:t> </a:t>
            </a:r>
            <a:r>
              <a:rPr kumimoji="1" lang="ja-JP" altLang="en-US" sz="1400" dirty="0"/>
              <a:t>を得る</a:t>
            </a:r>
            <a:endParaRPr kumimoji="1" lang="en-US" altLang="ja-JP" sz="1400" dirty="0"/>
          </a:p>
          <a:p>
            <a:pPr lvl="2"/>
            <a:r>
              <a:rPr lang="en-US" altLang="ja-JP" sz="1400" dirty="0"/>
              <a:t>OS </a:t>
            </a:r>
            <a:r>
              <a:rPr lang="ja-JP" altLang="en-US" sz="1400" dirty="0"/>
              <a:t>がこの論理アドレスに割り当てたページのアドレス</a:t>
            </a:r>
            <a:endParaRPr kumimoji="1" lang="en-US" altLang="ja-JP" sz="1400" dirty="0"/>
          </a:p>
          <a:p>
            <a:pPr lvl="1"/>
            <a:r>
              <a:rPr lang="ja-JP" altLang="en-US" sz="1400" dirty="0">
                <a:latin typeface="Consolas" panose="020B0609020204030204" pitchFamily="49" charset="0"/>
              </a:rPr>
              <a:t>下位</a:t>
            </a:r>
            <a:r>
              <a:rPr lang="ja-JP" altLang="en-US" sz="1400" dirty="0"/>
              <a:t> </a:t>
            </a:r>
            <a:r>
              <a:rPr lang="en-US" altLang="ja-JP" sz="1400" dirty="0"/>
              <a:t>16bit </a:t>
            </a:r>
            <a:r>
              <a:rPr lang="ja-JP" altLang="en-US" sz="1400" dirty="0">
                <a:latin typeface="Consolas" panose="020B0609020204030204" pitchFamily="49" charset="0"/>
              </a:rPr>
              <a:t>である </a:t>
            </a:r>
            <a:r>
              <a:rPr lang="en-US" altLang="ja-JP" sz="1400" dirty="0">
                <a:latin typeface="Consolas" panose="020B0609020204030204" pitchFamily="49" charset="0"/>
              </a:rPr>
              <a:t>0x2000</a:t>
            </a:r>
            <a:r>
              <a:rPr lang="en-US" altLang="ja-JP" sz="1400" dirty="0">
                <a:solidFill>
                  <a:schemeClr val="accent3">
                    <a:lumMod val="75000"/>
                  </a:schemeClr>
                </a:solidFill>
                <a:latin typeface="Consolas" panose="020B0609020204030204" pitchFamily="49" charset="0"/>
              </a:rPr>
              <a:t> </a:t>
            </a:r>
            <a:r>
              <a:rPr lang="ja-JP" altLang="en-US" sz="1400" dirty="0">
                <a:latin typeface="Consolas" panose="020B0609020204030204" pitchFamily="49" charset="0"/>
              </a:rPr>
              <a:t>と結合して </a:t>
            </a:r>
            <a:r>
              <a:rPr lang="en-US" altLang="ja-JP" sz="1400" dirty="0">
                <a:solidFill>
                  <a:schemeClr val="accent6"/>
                </a:solidFill>
                <a:latin typeface="Consolas" panose="020B0609020204030204" pitchFamily="49" charset="0"/>
              </a:rPr>
              <a:t>0x30002000</a:t>
            </a:r>
            <a:r>
              <a:rPr lang="en-US" altLang="ja-JP" sz="1400" dirty="0">
                <a:solidFill>
                  <a:schemeClr val="accent3">
                    <a:lumMod val="75000"/>
                  </a:schemeClr>
                </a:solidFill>
                <a:latin typeface="Consolas" panose="020B0609020204030204" pitchFamily="49" charset="0"/>
              </a:rPr>
              <a:t> </a:t>
            </a:r>
            <a:r>
              <a:rPr lang="ja-JP" altLang="en-US" sz="1400" dirty="0">
                <a:latin typeface="Consolas" panose="020B0609020204030204" pitchFamily="49" charset="0"/>
              </a:rPr>
              <a:t>にアクセス</a:t>
            </a:r>
            <a:endParaRPr kumimoji="1" lang="en-US" altLang="ja-JP" sz="1400" dirty="0">
              <a:latin typeface="Consolas" panose="020B0609020204030204" pitchFamily="49" charset="0"/>
            </a:endParaRP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6012016" y="2258987"/>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6012016" y="225898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6012016" y="243898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012016" y="261899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012016" y="2798993"/>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r"/>
            <a:r>
              <a:rPr kumimoji="1" lang="ja-JP" altLang="en-US" dirty="0">
                <a:solidFill>
                  <a:schemeClr val="tx1">
                    <a:lumMod val="75000"/>
                    <a:lumOff val="25000"/>
                  </a:schemeClr>
                </a:solidFill>
                <a:latin typeface="+mn-ea"/>
              </a:rPr>
              <a:t>･･･</a:t>
            </a:r>
          </a:p>
        </p:txBody>
      </p:sp>
      <p:sp>
        <p:nvSpPr>
          <p:cNvPr id="42" name="正方形/長方形 41"/>
          <p:cNvSpPr/>
          <p:nvPr/>
        </p:nvSpPr>
        <p:spPr bwMode="auto">
          <a:xfrm>
            <a:off x="7722035"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6012016" y="324899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0x30000000</a:t>
            </a:r>
            <a:endParaRPr kumimoji="1" lang="ja-JP" altLang="en-US" sz="1200" dirty="0">
              <a:solidFill>
                <a:schemeClr val="accent6"/>
              </a:solidFill>
              <a:latin typeface="Consolas" panose="020B0609020204030204" pitchFamily="49" charset="0"/>
            </a:endParaRPr>
          </a:p>
        </p:txBody>
      </p:sp>
      <p:sp>
        <p:nvSpPr>
          <p:cNvPr id="33" name="正方形/長方形 32"/>
          <p:cNvSpPr/>
          <p:nvPr/>
        </p:nvSpPr>
        <p:spPr bwMode="auto">
          <a:xfrm>
            <a:off x="5382009" y="3248998"/>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r>
              <a:rPr kumimoji="1" lang="en-US" altLang="ja-JP" sz="1400" dirty="0">
                <a:solidFill>
                  <a:schemeClr val="accent6"/>
                </a:solidFill>
                <a:latin typeface="Consolas" panose="020B0609020204030204" pitchFamily="49" charset="0"/>
              </a:rPr>
              <a:t>0x20004000</a:t>
            </a:r>
            <a:r>
              <a:rPr kumimoji="1" lang="en-US" altLang="ja-JP" sz="1400" dirty="0">
                <a:solidFill>
                  <a:schemeClr val="tx1">
                    <a:lumMod val="75000"/>
                    <a:lumOff val="25000"/>
                  </a:schemeClr>
                </a:solidFill>
                <a:latin typeface="Consolas" panose="020B0609020204030204" pitchFamily="49" charset="0"/>
              </a:rPr>
              <a:t>:</a:t>
            </a:r>
            <a:endParaRPr kumimoji="1" lang="ja-JP" altLang="en-US" sz="1400" dirty="0">
              <a:solidFill>
                <a:schemeClr val="tx1">
                  <a:lumMod val="75000"/>
                  <a:lumOff val="25000"/>
                </a:schemeClr>
              </a:solidFill>
              <a:latin typeface="Consolas" panose="020B0609020204030204" pitchFamily="49" charset="0"/>
            </a:endParaRPr>
          </a:p>
        </p:txBody>
      </p:sp>
      <p:sp>
        <p:nvSpPr>
          <p:cNvPr id="36" name="正方形/長方形 35"/>
          <p:cNvSpPr/>
          <p:nvPr/>
        </p:nvSpPr>
        <p:spPr bwMode="auto">
          <a:xfrm>
            <a:off x="5382009" y="2258987"/>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r>
              <a:rPr kumimoji="1" lang="en-US" altLang="ja-JP" sz="1400" dirty="0">
                <a:solidFill>
                  <a:schemeClr val="tx1">
                    <a:lumMod val="75000"/>
                    <a:lumOff val="25000"/>
                  </a:schemeClr>
                </a:solidFill>
                <a:latin typeface="Consolas" panose="020B0609020204030204" pitchFamily="49" charset="0"/>
              </a:rPr>
              <a:t>0x20000000:</a:t>
            </a:r>
            <a:endParaRPr kumimoji="1" lang="ja-JP" altLang="en-US" sz="1400" dirty="0">
              <a:solidFill>
                <a:schemeClr val="tx1">
                  <a:lumMod val="75000"/>
                  <a:lumOff val="25000"/>
                </a:schemeClr>
              </a:solidFill>
              <a:latin typeface="Consolas" panose="020B0609020204030204" pitchFamily="49" charset="0"/>
            </a:endParaRPr>
          </a:p>
        </p:txBody>
      </p:sp>
      <p:sp>
        <p:nvSpPr>
          <p:cNvPr id="38" name="正方形/長方形 37"/>
          <p:cNvSpPr/>
          <p:nvPr/>
        </p:nvSpPr>
        <p:spPr bwMode="auto">
          <a:xfrm>
            <a:off x="5382009" y="2438989"/>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r>
              <a:rPr kumimoji="1" lang="en-US" altLang="ja-JP" sz="1400" dirty="0">
                <a:solidFill>
                  <a:schemeClr val="tx1">
                    <a:lumMod val="75000"/>
                    <a:lumOff val="25000"/>
                  </a:schemeClr>
                </a:solidFill>
                <a:latin typeface="Consolas" panose="020B0609020204030204" pitchFamily="49" charset="0"/>
              </a:rPr>
              <a:t>0x20000004:</a:t>
            </a:r>
            <a:endParaRPr kumimoji="1" lang="ja-JP" altLang="en-US" sz="1400" dirty="0">
              <a:solidFill>
                <a:schemeClr val="tx1">
                  <a:lumMod val="75000"/>
                  <a:lumOff val="25000"/>
                </a:schemeClr>
              </a:solidFill>
              <a:latin typeface="Consolas" panose="020B0609020204030204" pitchFamily="49" charset="0"/>
            </a:endParaRPr>
          </a:p>
        </p:txBody>
      </p:sp>
      <p:sp>
        <p:nvSpPr>
          <p:cNvPr id="39" name="正方形/長方形 38"/>
          <p:cNvSpPr/>
          <p:nvPr/>
        </p:nvSpPr>
        <p:spPr bwMode="auto">
          <a:xfrm>
            <a:off x="5382009" y="2618991"/>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r>
              <a:rPr kumimoji="1" lang="en-US" altLang="ja-JP" sz="1400" dirty="0">
                <a:solidFill>
                  <a:schemeClr val="tx1">
                    <a:lumMod val="75000"/>
                    <a:lumOff val="25000"/>
                  </a:schemeClr>
                </a:solidFill>
                <a:latin typeface="Consolas" panose="020B0609020204030204" pitchFamily="49" charset="0"/>
              </a:rPr>
              <a:t>0x20000008:</a:t>
            </a:r>
            <a:endParaRPr kumimoji="1" lang="ja-JP" altLang="en-US" sz="1400" dirty="0">
              <a:solidFill>
                <a:schemeClr val="tx1">
                  <a:lumMod val="75000"/>
                  <a:lumOff val="25000"/>
                </a:schemeClr>
              </a:solidFill>
              <a:latin typeface="Consolas" panose="020B0609020204030204" pitchFamily="49" charset="0"/>
            </a:endParaRPr>
          </a:p>
        </p:txBody>
      </p:sp>
      <p:cxnSp>
        <p:nvCxnSpPr>
          <p:cNvPr id="35" name="曲線コネクタ 34"/>
          <p:cNvCxnSpPr>
            <a:cxnSpLocks/>
            <a:stCxn id="30" idx="2"/>
            <a:endCxn id="40" idx="0"/>
          </p:cNvCxnSpPr>
          <p:nvPr/>
        </p:nvCxnSpPr>
        <p:spPr bwMode="auto">
          <a:xfrm rot="5400000">
            <a:off x="5607012" y="3293998"/>
            <a:ext cx="810009" cy="1080012"/>
          </a:xfrm>
          <a:prstGeom prst="curvedConnector3">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480364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latin typeface="Consolas" panose="020B0609020204030204" pitchFamily="49" charset="0"/>
              </a:rPr>
              <a:t>(2) </a:t>
            </a:r>
            <a:r>
              <a:rPr lang="ja-JP" altLang="en-US" sz="1400" dirty="0">
                <a:latin typeface="Consolas" panose="020B0609020204030204" pitchFamily="49" charset="0"/>
              </a:rPr>
              <a:t>仮想アドレス </a:t>
            </a:r>
            <a:r>
              <a:rPr lang="en-US" altLang="ja-JP" sz="1400" dirty="0">
                <a:solidFill>
                  <a:schemeClr val="accent5"/>
                </a:solidFill>
                <a:latin typeface="Consolas" panose="020B0609020204030204" pitchFamily="49" charset="0"/>
              </a:rPr>
              <a:t>0xfea51fff</a:t>
            </a:r>
            <a:r>
              <a:rPr lang="en-US" altLang="ja-JP" sz="1400" dirty="0">
                <a:latin typeface="Consolas" panose="020B0609020204030204" pitchFamily="49" charset="0"/>
              </a:rPr>
              <a:t> </a:t>
            </a:r>
            <a:r>
              <a:rPr lang="ja-JP" altLang="en-US" sz="1400" dirty="0">
                <a:latin typeface="Consolas" panose="020B0609020204030204" pitchFamily="49" charset="0"/>
              </a:rPr>
              <a:t>に格納されている値を読み出す際にアクセスされる物理アドレスをすべてあげよ</a:t>
            </a:r>
            <a:endParaRPr lang="en-US" altLang="ja-JP" sz="1400" dirty="0">
              <a:latin typeface="Consolas" panose="020B0609020204030204" pitchFamily="49" charset="0"/>
            </a:endParaRPr>
          </a:p>
          <a:p>
            <a:pPr lvl="1"/>
            <a:r>
              <a:rPr lang="en-US" altLang="ja-JP" sz="1400" dirty="0">
                <a:latin typeface="Consolas" panose="020B0609020204030204" pitchFamily="49" charset="0"/>
              </a:rPr>
              <a:t>0x2000 0000 + 4B * 0xfea5 = 0x2003 FA94 </a:t>
            </a:r>
            <a:r>
              <a:rPr lang="ja-JP" altLang="en-US" sz="1400" dirty="0">
                <a:latin typeface="Consolas" panose="020B0609020204030204" pitchFamily="49" charset="0"/>
              </a:rPr>
              <a:t>に最初にアクセス</a:t>
            </a:r>
            <a:endParaRPr lang="en-US" altLang="ja-JP" sz="1400" dirty="0">
              <a:latin typeface="Consolas" panose="020B0609020204030204" pitchFamily="49" charset="0"/>
            </a:endParaRPr>
          </a:p>
          <a:p>
            <a:pPr lvl="2"/>
            <a:r>
              <a:rPr lang="ja-JP" altLang="en-US" sz="1400" dirty="0">
                <a:latin typeface="Consolas" panose="020B0609020204030204" pitchFamily="49" charset="0"/>
              </a:rPr>
              <a:t>ここから </a:t>
            </a:r>
            <a:r>
              <a:rPr lang="en-US" altLang="ja-JP" sz="1400" dirty="0">
                <a:latin typeface="Consolas" panose="020B0609020204030204" pitchFamily="49" charset="0"/>
              </a:rPr>
              <a:t>0x3001 0000 </a:t>
            </a:r>
            <a:r>
              <a:rPr lang="ja-JP" altLang="en-US" sz="1400" dirty="0">
                <a:latin typeface="Consolas" panose="020B0609020204030204" pitchFamily="49" charset="0"/>
              </a:rPr>
              <a:t>が読める</a:t>
            </a:r>
            <a:endParaRPr lang="en-US" altLang="ja-JP" sz="1400" dirty="0">
              <a:latin typeface="Consolas" panose="020B0609020204030204" pitchFamily="49" charset="0"/>
            </a:endParaRPr>
          </a:p>
          <a:p>
            <a:pPr lvl="1"/>
            <a:r>
              <a:rPr lang="en-US" altLang="ja-JP" sz="1400" dirty="0">
                <a:latin typeface="Consolas" panose="020B0609020204030204" pitchFamily="49" charset="0"/>
              </a:rPr>
              <a:t>0x3001 0000 + 0x1fff = 0x30011fff </a:t>
            </a:r>
            <a:r>
              <a:rPr lang="ja-JP" altLang="en-US" sz="1400" dirty="0">
                <a:latin typeface="Consolas" panose="020B0609020204030204" pitchFamily="49" charset="0"/>
              </a:rPr>
              <a:t>に次にアクセス</a:t>
            </a: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6</a:t>
            </a:fld>
            <a:endParaRPr kumimoji="1" lang="ja-JP" altLang="en-US" dirty="0"/>
          </a:p>
        </p:txBody>
      </p:sp>
    </p:spTree>
    <p:extLst>
      <p:ext uri="{BB962C8B-B14F-4D97-AF65-F5344CB8AC3E}">
        <p14:creationId xmlns:p14="http://schemas.microsoft.com/office/powerpoint/2010/main" val="130977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t>(3) </a:t>
            </a:r>
            <a:r>
              <a:rPr lang="ja-JP" altLang="en-US" sz="1400" dirty="0"/>
              <a:t>仮想アドレス </a:t>
            </a:r>
            <a:r>
              <a:rPr lang="en-US" altLang="ja-JP" sz="1400" dirty="0"/>
              <a:t>0x10000000 </a:t>
            </a:r>
            <a:r>
              <a:rPr lang="ja-JP" altLang="en-US" sz="1400" dirty="0"/>
              <a:t>と </a:t>
            </a:r>
            <a:r>
              <a:rPr lang="en-US" altLang="ja-JP" sz="1400" dirty="0">
                <a:solidFill>
                  <a:schemeClr val="accent5"/>
                </a:solidFill>
              </a:rPr>
              <a:t>0xfea50000</a:t>
            </a:r>
            <a:r>
              <a:rPr lang="en-US" altLang="ja-JP" sz="1400" dirty="0"/>
              <a:t> </a:t>
            </a:r>
            <a:r>
              <a:rPr lang="ja-JP" altLang="en-US" sz="1400" dirty="0"/>
              <a:t>から始まる２つのページ</a:t>
            </a:r>
            <a:r>
              <a:rPr lang="ja-JP" altLang="en-US" sz="1400" dirty="0">
                <a:solidFill>
                  <a:schemeClr val="accent5"/>
                </a:solidFill>
              </a:rPr>
              <a:t>のみ</a:t>
            </a:r>
            <a:r>
              <a:rPr lang="ja-JP" altLang="en-US" sz="1400" dirty="0"/>
              <a:t>が確保されている場合を想定する．この時に使用される物理メモリの容量の合計（ページ・テーブルとページそのもの）を求めよ</a:t>
            </a:r>
            <a:endParaRPr lang="en-US" altLang="ja-JP" sz="1400" dirty="0"/>
          </a:p>
          <a:p>
            <a:pPr lvl="1"/>
            <a:endParaRPr lang="en-US" altLang="ja-JP" sz="1400" dirty="0"/>
          </a:p>
          <a:p>
            <a:pPr lvl="1"/>
            <a:r>
              <a:rPr lang="ja-JP" altLang="en-US" sz="1400" dirty="0"/>
              <a:t>単段テーブル全体：</a:t>
            </a:r>
            <a:r>
              <a:rPr lang="en-US" altLang="ja-JP" sz="1400" dirty="0"/>
              <a:t>0x10000 * 4Byte = 0x40000 Byte </a:t>
            </a:r>
          </a:p>
          <a:p>
            <a:pPr lvl="2"/>
            <a:r>
              <a:rPr lang="ja-JP" altLang="en-US" sz="1400" dirty="0"/>
              <a:t>ページは </a:t>
            </a:r>
            <a:r>
              <a:rPr lang="en-US" altLang="ja-JP" sz="1400" dirty="0"/>
              <a:t>0x10000 </a:t>
            </a:r>
            <a:r>
              <a:rPr lang="ja-JP" altLang="en-US" sz="1400" dirty="0"/>
              <a:t>個存在する</a:t>
            </a:r>
            <a:endParaRPr lang="en-US" altLang="ja-JP" sz="1400" dirty="0"/>
          </a:p>
          <a:p>
            <a:pPr lvl="1"/>
            <a:r>
              <a:rPr lang="ja-JP" altLang="en-US" sz="1400" dirty="0"/>
              <a:t>確保されているページは２つ：</a:t>
            </a:r>
            <a:r>
              <a:rPr lang="en-US" altLang="ja-JP" sz="1400" dirty="0"/>
              <a:t>0x10000 Byte * 2 = 0x20000 Byte</a:t>
            </a:r>
          </a:p>
          <a:p>
            <a:pPr lvl="2"/>
            <a:r>
              <a:rPr lang="en-US" altLang="ja-JP" sz="1400" dirty="0"/>
              <a:t>64 KB=0x10000 Byte </a:t>
            </a:r>
            <a:r>
              <a:rPr lang="ja-JP" altLang="en-US" sz="1400" dirty="0"/>
              <a:t>が２つ</a:t>
            </a:r>
            <a:endParaRPr lang="en-US" altLang="ja-JP" sz="1400" dirty="0"/>
          </a:p>
          <a:p>
            <a:pPr lvl="1"/>
            <a:r>
              <a:rPr lang="ja-JP" altLang="en-US" sz="1400" dirty="0"/>
              <a:t>合計すると </a:t>
            </a:r>
            <a:r>
              <a:rPr lang="en-US" altLang="ja-JP" sz="1400" dirty="0"/>
              <a:t>0x60000 Byte</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a:t>
            </a:fld>
            <a:endParaRPr kumimoji="1" lang="ja-JP" altLang="en-US" dirty="0"/>
          </a:p>
        </p:txBody>
      </p:sp>
    </p:spTree>
    <p:extLst>
      <p:ext uri="{BB962C8B-B14F-4D97-AF65-F5344CB8AC3E}">
        <p14:creationId xmlns:p14="http://schemas.microsoft.com/office/powerpoint/2010/main" val="11829712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t>(4) (3)</a:t>
            </a:r>
            <a:r>
              <a:rPr lang="ja-JP" altLang="en-US" sz="1400" dirty="0"/>
              <a:t>と同様の条件で，２段ページ・テーブルを使用した場合に使用される物理メモリの容量の合計を求めよ．この時 </a:t>
            </a:r>
            <a:r>
              <a:rPr lang="en-US" altLang="ja-JP" sz="1400" dirty="0"/>
              <a:t>LV1 </a:t>
            </a:r>
            <a:r>
              <a:rPr lang="ja-JP" altLang="en-US" sz="1400" dirty="0"/>
              <a:t>と </a:t>
            </a:r>
            <a:r>
              <a:rPr lang="en-US" altLang="ja-JP" sz="1400" dirty="0"/>
              <a:t>LV2 </a:t>
            </a:r>
            <a:r>
              <a:rPr lang="ja-JP" altLang="en-US" sz="1400" dirty="0"/>
              <a:t>に使用されるアドレスのビット幅は等しいものとする．</a:t>
            </a:r>
            <a:endParaRPr lang="en-US" altLang="ja-JP" sz="1400" dirty="0"/>
          </a:p>
          <a:p>
            <a:pPr lvl="1"/>
            <a:endParaRPr lang="en-US" altLang="ja-JP" sz="1400" dirty="0"/>
          </a:p>
          <a:p>
            <a:pPr lvl="1"/>
            <a:r>
              <a:rPr lang="en-US" altLang="ja-JP" sz="1400" dirty="0"/>
              <a:t>256 * 4B * 3</a:t>
            </a:r>
            <a:r>
              <a:rPr lang="ja-JP" altLang="en-US" sz="1400" dirty="0"/>
              <a:t>テーブル </a:t>
            </a:r>
            <a:r>
              <a:rPr lang="en-US" altLang="ja-JP" sz="1400" dirty="0"/>
              <a:t>= 0xC00 Byte</a:t>
            </a:r>
          </a:p>
          <a:p>
            <a:pPr lvl="1"/>
            <a:r>
              <a:rPr lang="ja-JP" altLang="en-US" sz="1400" dirty="0"/>
              <a:t>確保されているページは２つ：</a:t>
            </a:r>
            <a:r>
              <a:rPr lang="en-US" altLang="ja-JP" sz="1400" dirty="0"/>
              <a:t>0x10000 Byte * 2 = 0x20000 Byte</a:t>
            </a:r>
          </a:p>
          <a:p>
            <a:pPr lvl="1"/>
            <a:r>
              <a:rPr lang="ja-JP" altLang="en-US" sz="1400" dirty="0"/>
              <a:t>合計で </a:t>
            </a:r>
            <a:r>
              <a:rPr lang="en-US" altLang="ja-JP" sz="1400" dirty="0"/>
              <a:t>0x20C00 B</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8</a:t>
            </a:fld>
            <a:endParaRPr kumimoji="1" lang="ja-JP" altLang="en-US" dirty="0"/>
          </a:p>
        </p:txBody>
      </p:sp>
    </p:spTree>
    <p:extLst>
      <p:ext uri="{BB962C8B-B14F-4D97-AF65-F5344CB8AC3E}">
        <p14:creationId xmlns:p14="http://schemas.microsoft.com/office/powerpoint/2010/main" val="24277471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２段ページ・テーブルの例</a:t>
            </a: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611956" y="5319021"/>
            <a:ext cx="8280092" cy="1439709"/>
          </a:xfrm>
        </p:spPr>
        <p:txBody>
          <a:bodyPr/>
          <a:lstStyle/>
          <a:p>
            <a:r>
              <a:rPr kumimoji="1" lang="ja-JP" altLang="en-US" dirty="0"/>
              <a:t>各レベルには </a:t>
            </a:r>
            <a:r>
              <a:rPr kumimoji="1" lang="en-US" altLang="ja-JP" dirty="0"/>
              <a:t>2^8=256 </a:t>
            </a:r>
            <a:r>
              <a:rPr kumimoji="1" lang="ja-JP" altLang="en-US" dirty="0"/>
              <a:t>個のポインタを含むテーブルがある</a:t>
            </a: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4932004" y="1808982"/>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812036" y="1808982"/>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4932004" y="180898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4932004" y="198898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720008"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411976" y="1358977"/>
            <a:ext cx="144001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a:cxnSpLocks/>
          </p:cNvCxnSpPr>
          <p:nvPr/>
        </p:nvCxnSpPr>
        <p:spPr bwMode="auto">
          <a:xfrm>
            <a:off x="2411976" y="1718981"/>
            <a:ext cx="1440016"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2771980"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16bit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a:cxnSpLocks/>
          </p:cNvCxnSpPr>
          <p:nvPr/>
        </p:nvCxnSpPr>
        <p:spPr bwMode="auto">
          <a:xfrm>
            <a:off x="971960" y="1718981"/>
            <a:ext cx="720008"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15196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8bit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4932004" y="216898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4932004" y="234898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28" name="曲線コネクタ 27"/>
          <p:cNvCxnSpPr>
            <a:stCxn id="6" idx="3"/>
          </p:cNvCxnSpPr>
          <p:nvPr/>
        </p:nvCxnSpPr>
        <p:spPr bwMode="auto">
          <a:xfrm>
            <a:off x="6012016" y="1898983"/>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29" name="正方形/長方形 28">
            <a:extLst>
              <a:ext uri="{FF2B5EF4-FFF2-40B4-BE49-F238E27FC236}">
                <a16:creationId xmlns:a16="http://schemas.microsoft.com/office/drawing/2014/main" id="{2582A728-F7F5-4B2F-8E43-305BF7418F28}"/>
              </a:ext>
            </a:extLst>
          </p:cNvPr>
          <p:cNvSpPr/>
          <p:nvPr/>
        </p:nvSpPr>
        <p:spPr bwMode="auto">
          <a:xfrm>
            <a:off x="7812036" y="216898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64KB</a:t>
            </a: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781203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64KB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6012016" y="3699003"/>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7992038"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5112006"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43" name="正方形/長方形 42"/>
          <p:cNvSpPr/>
          <p:nvPr/>
        </p:nvSpPr>
        <p:spPr bwMode="auto">
          <a:xfrm>
            <a:off x="611956" y="3338999"/>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Consolas" panose="020B0609020204030204" pitchFamily="49" charset="0"/>
              </a:rPr>
              <a:t>L2</a:t>
            </a:r>
            <a:r>
              <a:rPr kumimoji="1" lang="ja-JP" altLang="en-US" dirty="0">
                <a:solidFill>
                  <a:schemeClr val="accent5"/>
                </a:solidFill>
                <a:latin typeface="Consolas" panose="020B0609020204030204" pitchFamily="49" charset="0"/>
              </a:rPr>
              <a:t>テーブルの先頭</a:t>
            </a:r>
            <a:r>
              <a:rPr kumimoji="1" lang="ja-JP" altLang="en-US" dirty="0">
                <a:solidFill>
                  <a:schemeClr val="tx1">
                    <a:lumMod val="75000"/>
                    <a:lumOff val="25000"/>
                  </a:schemeClr>
                </a:solidFill>
                <a:latin typeface="Consolas" panose="020B0609020204030204" pitchFamily="49" charset="0"/>
              </a:rPr>
              <a:t>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2^8</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30" name="正方形/長方形 29"/>
          <p:cNvSpPr/>
          <p:nvPr/>
        </p:nvSpPr>
        <p:spPr bwMode="auto">
          <a:xfrm>
            <a:off x="1691968" y="1358977"/>
            <a:ext cx="720008" cy="270003"/>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コネクタ 32"/>
          <p:cNvCxnSpPr>
            <a:cxnSpLocks/>
          </p:cNvCxnSpPr>
          <p:nvPr/>
        </p:nvCxnSpPr>
        <p:spPr bwMode="auto">
          <a:xfrm>
            <a:off x="1691968" y="1718981"/>
            <a:ext cx="720008" cy="0"/>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36" name="正方形/長方形 35"/>
          <p:cNvSpPr/>
          <p:nvPr/>
        </p:nvSpPr>
        <p:spPr bwMode="auto">
          <a:xfrm>
            <a:off x="1781969"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8bit</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正方形/長方形 38">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0" name="正方形/長方形 39">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46" name="直線コネクタ 45"/>
          <p:cNvCxnSpPr/>
          <p:nvPr/>
        </p:nvCxnSpPr>
        <p:spPr bwMode="auto">
          <a:xfrm flipV="1">
            <a:off x="2951982" y="2708993"/>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7" name="正方形/長方形 46"/>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48" name="正方形/長方形 47">
            <a:extLst>
              <a:ext uri="{FF2B5EF4-FFF2-40B4-BE49-F238E27FC236}">
                <a16:creationId xmlns:a16="http://schemas.microsoft.com/office/drawing/2014/main" id="{41F8EEC9-9620-4E9C-9B16-22677D3FA888}"/>
              </a:ext>
            </a:extLst>
          </p:cNvPr>
          <p:cNvSpPr/>
          <p:nvPr/>
        </p:nvSpPr>
        <p:spPr bwMode="auto">
          <a:xfrm>
            <a:off x="4932004" y="3429000"/>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正方形/長方形 48">
            <a:extLst>
              <a:ext uri="{FF2B5EF4-FFF2-40B4-BE49-F238E27FC236}">
                <a16:creationId xmlns:a16="http://schemas.microsoft.com/office/drawing/2014/main" id="{F8E9AEA5-3FB4-455D-9495-C980C57584B6}"/>
              </a:ext>
            </a:extLst>
          </p:cNvPr>
          <p:cNvSpPr/>
          <p:nvPr/>
        </p:nvSpPr>
        <p:spPr bwMode="auto">
          <a:xfrm>
            <a:off x="493200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a:extLst>
              <a:ext uri="{FF2B5EF4-FFF2-40B4-BE49-F238E27FC236}">
                <a16:creationId xmlns:a16="http://schemas.microsoft.com/office/drawing/2014/main" id="{2582A728-F7F5-4B2F-8E43-305BF7418F28}"/>
              </a:ext>
            </a:extLst>
          </p:cNvPr>
          <p:cNvSpPr/>
          <p:nvPr/>
        </p:nvSpPr>
        <p:spPr bwMode="auto">
          <a:xfrm>
            <a:off x="493200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正方形/長方形 50">
            <a:extLst>
              <a:ext uri="{FF2B5EF4-FFF2-40B4-BE49-F238E27FC236}">
                <a16:creationId xmlns:a16="http://schemas.microsoft.com/office/drawing/2014/main" id="{F8E9AEA5-3FB4-455D-9495-C980C57584B6}"/>
              </a:ext>
            </a:extLst>
          </p:cNvPr>
          <p:cNvSpPr/>
          <p:nvPr/>
        </p:nvSpPr>
        <p:spPr bwMode="auto">
          <a:xfrm>
            <a:off x="4932004"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正方形/長方形 51">
            <a:extLst>
              <a:ext uri="{FF2B5EF4-FFF2-40B4-BE49-F238E27FC236}">
                <a16:creationId xmlns:a16="http://schemas.microsoft.com/office/drawing/2014/main" id="{F8E9AEA5-3FB4-455D-9495-C980C57584B6}"/>
              </a:ext>
            </a:extLst>
          </p:cNvPr>
          <p:cNvSpPr/>
          <p:nvPr/>
        </p:nvSpPr>
        <p:spPr bwMode="auto">
          <a:xfrm>
            <a:off x="4932004"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53" name="曲線コネクタ 52"/>
          <p:cNvCxnSpPr/>
          <p:nvPr/>
        </p:nvCxnSpPr>
        <p:spPr bwMode="auto">
          <a:xfrm flipV="1">
            <a:off x="4211996" y="1808982"/>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4" name="曲線コネクタ 53"/>
          <p:cNvCxnSpPr/>
          <p:nvPr/>
        </p:nvCxnSpPr>
        <p:spPr bwMode="auto">
          <a:xfrm>
            <a:off x="4211996" y="3158986"/>
            <a:ext cx="720008" cy="270014"/>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6" name="直線コネクタ 55"/>
          <p:cNvCxnSpPr/>
          <p:nvPr/>
        </p:nvCxnSpPr>
        <p:spPr bwMode="auto">
          <a:xfrm flipV="1">
            <a:off x="4842003" y="3429000"/>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59" name="正方形/長方形 58"/>
          <p:cNvSpPr/>
          <p:nvPr/>
        </p:nvSpPr>
        <p:spPr bwMode="auto">
          <a:xfrm>
            <a:off x="2681979" y="4779015"/>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4"/>
                </a:solidFill>
                <a:latin typeface="Consolas" panose="020B0609020204030204" pitchFamily="49" charset="0"/>
              </a:rPr>
              <a:t>64KB</a:t>
            </a:r>
            <a:r>
              <a:rPr kumimoji="1" lang="ja-JP" altLang="en-US" dirty="0">
                <a:solidFill>
                  <a:schemeClr val="accent4"/>
                </a:solidFill>
                <a:latin typeface="Consolas" panose="020B0609020204030204" pitchFamily="49" charset="0"/>
              </a:rPr>
              <a:t>ページ</a:t>
            </a:r>
            <a:r>
              <a:rPr kumimoji="1" lang="ja-JP" altLang="en-US" dirty="0">
                <a:solidFill>
                  <a:schemeClr val="tx1">
                    <a:lumMod val="75000"/>
                    <a:lumOff val="25000"/>
                  </a:schemeClr>
                </a:solidFill>
                <a:latin typeface="Consolas" panose="020B0609020204030204" pitchFamily="49" charset="0"/>
              </a:rPr>
              <a:t>の先頭を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4"/>
                </a:solidFill>
                <a:latin typeface="Consolas" panose="020B0609020204030204" pitchFamily="49" charset="0"/>
              </a:rPr>
              <a:t>2^8</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Tree>
    <p:extLst>
      <p:ext uri="{BB962C8B-B14F-4D97-AF65-F5344CB8AC3E}">
        <p14:creationId xmlns:p14="http://schemas.microsoft.com/office/powerpoint/2010/main" val="2255084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2672</Words>
  <Application>Microsoft Office PowerPoint</Application>
  <PresentationFormat>画面に合わせる (4:3)</PresentationFormat>
  <Paragraphs>243</Paragraphs>
  <Slides>43</Slides>
  <Notes>0</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43</vt:i4>
      </vt:variant>
    </vt:vector>
  </HeadingPairs>
  <TitlesOfParts>
    <vt:vector size="56" baseType="lpstr">
      <vt:lpstr>-apple-system</vt:lpstr>
      <vt:lpstr>Helvetica Neue</vt:lpstr>
      <vt:lpstr>HG丸ｺﾞｼｯｸM-PRO</vt:lpstr>
      <vt:lpstr>Hiragino Sans</vt:lpstr>
      <vt:lpstr>ＭＳ Ｐゴシック</vt:lpstr>
      <vt:lpstr>メイリオ</vt:lpstr>
      <vt:lpstr>メイリオ</vt:lpstr>
      <vt:lpstr>游ゴシック</vt:lpstr>
      <vt:lpstr>Calibri</vt:lpstr>
      <vt:lpstr>Consolas</vt:lpstr>
      <vt:lpstr>Segoe UI</vt:lpstr>
      <vt:lpstr>Wingdings</vt:lpstr>
      <vt:lpstr>cerulean</vt:lpstr>
      <vt:lpstr>塩谷 亮太 (shioya@ci.i.u-tokyo.ac.jp) 東京大学大学院情報理工学系研究科 創造情報学専攻</vt:lpstr>
      <vt:lpstr>課題の解説</vt:lpstr>
      <vt:lpstr>課題 １１</vt:lpstr>
      <vt:lpstr>課題 １１</vt:lpstr>
      <vt:lpstr>単段ページ・テーブルの動作</vt:lpstr>
      <vt:lpstr>課題 １１</vt:lpstr>
      <vt:lpstr>課題 １１</vt:lpstr>
      <vt:lpstr>課題 １１</vt:lpstr>
      <vt:lpstr>２段ページ・テーブルの例</vt:lpstr>
      <vt:lpstr>期末試験について</vt:lpstr>
      <vt:lpstr>補足</vt:lpstr>
      <vt:lpstr>質問とか感想</vt:lpstr>
      <vt:lpstr>質問とか感想</vt:lpstr>
      <vt:lpstr>変換の実装</vt:lpstr>
      <vt:lpstr>質問とか感想</vt:lpstr>
      <vt:lpstr>単段ページ・テーブルの動作</vt:lpstr>
      <vt:lpstr>質問とか感想</vt:lpstr>
      <vt:lpstr>質問とか感想</vt:lpstr>
      <vt:lpstr>4KB ページを使った単段ページ・テーブルの例</vt:lpstr>
      <vt:lpstr>多段ページ・テーブル</vt:lpstr>
      <vt:lpstr>質問とか感想</vt:lpstr>
      <vt:lpstr>質問とか感想</vt:lpstr>
      <vt:lpstr>質問とか感想</vt:lpstr>
      <vt:lpstr>多段ページ・テーブル (P.35 じゃなくて P.41?)</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2023-07-31T06:32:41Z</dcterms:modified>
</cp:coreProperties>
</file>