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8"/>
  </p:notesMasterIdLst>
  <p:handoutMasterIdLst>
    <p:handoutMasterId r:id="rId49"/>
  </p:handoutMasterIdLst>
  <p:sldIdLst>
    <p:sldId id="455" r:id="rId2"/>
    <p:sldId id="805" r:id="rId3"/>
    <p:sldId id="1156" r:id="rId4"/>
    <p:sldId id="1158" r:id="rId5"/>
    <p:sldId id="1195" r:id="rId6"/>
    <p:sldId id="1196" r:id="rId7"/>
    <p:sldId id="1197" r:id="rId8"/>
    <p:sldId id="1161" r:id="rId9"/>
    <p:sldId id="1159" r:id="rId10"/>
    <p:sldId id="1157" r:id="rId11"/>
    <p:sldId id="1162" r:id="rId12"/>
    <p:sldId id="1163" r:id="rId13"/>
    <p:sldId id="1120" r:id="rId14"/>
    <p:sldId id="1194" r:id="rId15"/>
    <p:sldId id="1020" r:id="rId16"/>
    <p:sldId id="1091" r:id="rId17"/>
    <p:sldId id="709" r:id="rId18"/>
    <p:sldId id="1164" r:id="rId19"/>
    <p:sldId id="716" r:id="rId20"/>
    <p:sldId id="1165" r:id="rId21"/>
    <p:sldId id="1166" r:id="rId22"/>
    <p:sldId id="715" r:id="rId23"/>
    <p:sldId id="712" r:id="rId24"/>
    <p:sldId id="1167" r:id="rId25"/>
    <p:sldId id="1168" r:id="rId26"/>
    <p:sldId id="1177" r:id="rId27"/>
    <p:sldId id="1193" r:id="rId28"/>
    <p:sldId id="1169" r:id="rId29"/>
    <p:sldId id="1170" r:id="rId30"/>
    <p:sldId id="1171" r:id="rId31"/>
    <p:sldId id="1172" r:id="rId32"/>
    <p:sldId id="1173" r:id="rId33"/>
    <p:sldId id="1174" r:id="rId34"/>
    <p:sldId id="1176" r:id="rId35"/>
    <p:sldId id="1178" r:id="rId36"/>
    <p:sldId id="1179" r:id="rId37"/>
    <p:sldId id="1180" r:id="rId38"/>
    <p:sldId id="1181" r:id="rId39"/>
    <p:sldId id="1182" r:id="rId40"/>
    <p:sldId id="1183" r:id="rId41"/>
    <p:sldId id="1184" r:id="rId42"/>
    <p:sldId id="1185" r:id="rId43"/>
    <p:sldId id="1186" r:id="rId44"/>
    <p:sldId id="1187" r:id="rId45"/>
    <p:sldId id="1188" r:id="rId46"/>
    <p:sldId id="1175" r:id="rId47"/>
  </p:sldIdLst>
  <p:sldSz cx="9144000" cy="6858000" type="screen4x3"/>
  <p:notesSz cx="6858000" cy="9144000"/>
  <p:custDataLst>
    <p:tags r:id="rId5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53" d="100"/>
          <a:sy n="153" d="100"/>
        </p:scale>
        <p:origin x="1908"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pPr lvl="1"/>
            <a:endParaRPr lang="en-US" altLang="ja-JP" sz="1400" dirty="0"/>
          </a:p>
          <a:p>
            <a:pPr lvl="1"/>
            <a:r>
              <a:rPr lang="ja-JP" altLang="en-US" sz="1400" dirty="0"/>
              <a:t>単段テーブル全体：</a:t>
            </a:r>
            <a:r>
              <a:rPr lang="en-US" altLang="ja-JP" sz="1400" dirty="0"/>
              <a:t>0x10000 * 4Byte = 0x40000 Byte </a:t>
            </a:r>
          </a:p>
          <a:p>
            <a:pPr lvl="2"/>
            <a:r>
              <a:rPr lang="ja-JP" altLang="en-US" sz="1400" dirty="0"/>
              <a:t>ページは </a:t>
            </a:r>
            <a:r>
              <a:rPr lang="en-US" altLang="ja-JP" sz="1400" dirty="0"/>
              <a:t>0x10000 </a:t>
            </a:r>
            <a:r>
              <a:rPr lang="ja-JP" altLang="en-US" sz="1400" dirty="0"/>
              <a:t>個存在する</a:t>
            </a:r>
            <a:endParaRPr lang="en-US" altLang="ja-JP" sz="1400" dirty="0"/>
          </a:p>
          <a:p>
            <a:pPr lvl="1"/>
            <a:r>
              <a:rPr lang="ja-JP" altLang="en-US" sz="1400" dirty="0"/>
              <a:t>確保されているページは２つ：</a:t>
            </a:r>
            <a:r>
              <a:rPr lang="en-US" altLang="ja-JP" sz="1400" dirty="0"/>
              <a:t>0x10000 Byte * 2 = 0x20000 Byte</a:t>
            </a:r>
          </a:p>
          <a:p>
            <a:pPr lvl="2"/>
            <a:r>
              <a:rPr lang="en-US" altLang="ja-JP" sz="1400" dirty="0"/>
              <a:t>64 KB=0x10000 Byte </a:t>
            </a:r>
            <a:r>
              <a:rPr lang="ja-JP" altLang="en-US" sz="1400" dirty="0"/>
              <a:t>が２つ</a:t>
            </a:r>
            <a:endParaRPr lang="en-US" altLang="ja-JP" sz="1400" dirty="0"/>
          </a:p>
          <a:p>
            <a:pPr lvl="1"/>
            <a:r>
              <a:rPr lang="ja-JP" altLang="en-US" sz="1400" dirty="0"/>
              <a:t>合計すると </a:t>
            </a:r>
            <a:r>
              <a:rPr lang="en-US" altLang="ja-JP" sz="1400" dirty="0"/>
              <a:t>0x60000 Byte</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Tree>
    <p:extLst>
      <p:ext uri="{BB962C8B-B14F-4D97-AF65-F5344CB8AC3E}">
        <p14:creationId xmlns:p14="http://schemas.microsoft.com/office/powerpoint/2010/main" val="118297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pPr lvl="1"/>
            <a:endParaRPr lang="en-US" altLang="ja-JP" sz="1400" dirty="0"/>
          </a:p>
          <a:p>
            <a:pPr lvl="1"/>
            <a:r>
              <a:rPr lang="en-US" altLang="ja-JP" sz="1400" dirty="0"/>
              <a:t>256 * 4B * 3</a:t>
            </a:r>
            <a:r>
              <a:rPr lang="ja-JP" altLang="en-US" sz="1400" dirty="0"/>
              <a:t>テーブル </a:t>
            </a:r>
            <a:r>
              <a:rPr lang="en-US" altLang="ja-JP" sz="1400" dirty="0"/>
              <a:t>= 0xC00 Byte</a:t>
            </a:r>
          </a:p>
          <a:p>
            <a:pPr lvl="1"/>
            <a:r>
              <a:rPr lang="ja-JP" altLang="en-US" sz="1400" dirty="0"/>
              <a:t>確保されているページは２つ：</a:t>
            </a:r>
            <a:r>
              <a:rPr lang="en-US" altLang="ja-JP" sz="1400" dirty="0"/>
              <a:t>0x10000 Byte * 2 = 0x20000 Byte</a:t>
            </a:r>
          </a:p>
          <a:p>
            <a:pPr lvl="1"/>
            <a:r>
              <a:rPr lang="ja-JP" altLang="en-US" sz="1400" dirty="0"/>
              <a:t>合計で </a:t>
            </a:r>
            <a:r>
              <a:rPr lang="en-US" altLang="ja-JP" sz="1400" dirty="0"/>
              <a:t>0x20C00 B</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Tree>
    <p:extLst>
      <p:ext uri="{BB962C8B-B14F-4D97-AF65-F5344CB8AC3E}">
        <p14:creationId xmlns:p14="http://schemas.microsoft.com/office/powerpoint/2010/main" val="2427747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各レベルには </a:t>
            </a:r>
            <a:r>
              <a:rPr kumimoji="1" lang="en-US" altLang="ja-JP" dirty="0"/>
              <a:t>2^8=256 </a:t>
            </a:r>
            <a:r>
              <a:rPr kumimoji="1" lang="ja-JP" altLang="en-US" dirty="0"/>
              <a:t>個のポインタを含むテーブルがある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720008"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a:cxnSpLocks/>
          </p:cNvCxnSpPr>
          <p:nvPr/>
        </p:nvCxnSpPr>
        <p:spPr bwMode="auto">
          <a:xfrm>
            <a:off x="2411976" y="1718981"/>
            <a:ext cx="144001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2771980"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16bit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a:cxnSpLocks/>
          </p:cNvCxnSpPr>
          <p:nvPr/>
        </p:nvCxnSpPr>
        <p:spPr bwMode="auto">
          <a:xfrm>
            <a:off x="971960" y="1718981"/>
            <a:ext cx="720008"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691968" y="1358977"/>
            <a:ext cx="720008"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a:cxnSpLocks/>
          </p:cNvCxnSpPr>
          <p:nvPr/>
        </p:nvCxnSpPr>
        <p:spPr bwMode="auto">
          <a:xfrm>
            <a:off x="1691968" y="1718981"/>
            <a:ext cx="720008"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1781969"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64KB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25508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いつもの講義の時間にこの部屋で</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99487-BD68-0E1F-5636-0E712E91BE06}"/>
              </a:ext>
            </a:extLst>
          </p:cNvPr>
          <p:cNvSpPr>
            <a:spLocks noGrp="1"/>
          </p:cNvSpPr>
          <p:nvPr>
            <p:ph type="title"/>
          </p:nvPr>
        </p:nvSpPr>
        <p:spPr/>
        <p:txBody>
          <a:bodyPr/>
          <a:lstStyle/>
          <a:p>
            <a:r>
              <a:rPr kumimoji="1" lang="ja-JP" altLang="en-US" dirty="0"/>
              <a:t>補足</a:t>
            </a:r>
            <a:endParaRPr kumimoji="1" lang="en-US" dirty="0"/>
          </a:p>
        </p:txBody>
      </p:sp>
      <p:sp>
        <p:nvSpPr>
          <p:cNvPr id="3" name="コンテンツ プレースホルダー 2">
            <a:extLst>
              <a:ext uri="{FF2B5EF4-FFF2-40B4-BE49-F238E27FC236}">
                <a16:creationId xmlns:a16="http://schemas.microsoft.com/office/drawing/2014/main" id="{0336E523-C862-8D5F-5619-86A648614558}"/>
              </a:ext>
            </a:extLst>
          </p:cNvPr>
          <p:cNvSpPr>
            <a:spLocks noGrp="1"/>
          </p:cNvSpPr>
          <p:nvPr>
            <p:ph sz="quarter" idx="10"/>
          </p:nvPr>
        </p:nvSpPr>
        <p:spPr/>
        <p:txBody>
          <a:bodyPr/>
          <a:lstStyle/>
          <a:p>
            <a:r>
              <a:rPr kumimoji="1" lang="ja-JP" altLang="en-US" dirty="0"/>
              <a:t>質問がある場合は，遠慮無くメールで聞いて下さい</a:t>
            </a:r>
            <a:endParaRPr kumimoji="1" lang="en-US" altLang="ja-JP" dirty="0"/>
          </a:p>
          <a:p>
            <a:pPr lvl="1"/>
            <a:r>
              <a:rPr kumimoji="1" lang="ja-JP" altLang="en-US" dirty="0"/>
              <a:t>できるだけこの時間中に聞いて貰えるとよいです</a:t>
            </a:r>
            <a:endParaRPr kumimoji="1" lang="en-US" altLang="ja-JP" dirty="0"/>
          </a:p>
          <a:p>
            <a:pPr lvl="1"/>
            <a:r>
              <a:rPr kumimoji="1" lang="ja-JP" altLang="en-US" dirty="0"/>
              <a:t>今週は出張に出ているため，やや反応が悪いかもしれないです</a:t>
            </a:r>
            <a:endParaRPr kumimoji="1" lang="en-US" altLang="ja-JP" dirty="0"/>
          </a:p>
          <a:p>
            <a:r>
              <a:rPr kumimoji="1" lang="ja-JP" altLang="en-US"/>
              <a:t>練習問題はまだ未完成ですが，講義資料の隣にアップロードしています</a:t>
            </a:r>
            <a:endParaRPr kumimoji="1" lang="en-US" dirty="0"/>
          </a:p>
        </p:txBody>
      </p:sp>
    </p:spTree>
    <p:extLst>
      <p:ext uri="{BB962C8B-B14F-4D97-AF65-F5344CB8AC3E}">
        <p14:creationId xmlns:p14="http://schemas.microsoft.com/office/powerpoint/2010/main" val="325978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ページ計算のページアドレスの</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はどこからわかるのかがわからなかったので教えていただきたいです。</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p38</a:t>
            </a:r>
            <a:r>
              <a:rPr lang="ja-JP" altLang="en-US" b="0" i="0" dirty="0">
                <a:solidFill>
                  <a:srgbClr val="000000"/>
                </a:solidFill>
                <a:effectLst/>
                <a:latin typeface="Meiryo" panose="020B0604030504040204" pitchFamily="50" charset="-128"/>
                <a:ea typeface="Meiryo" panose="020B0604030504040204" pitchFamily="50" charset="-128"/>
              </a:rPr>
              <a:t>に、物理メモリへのポインタは</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ごとと書いてありますが、</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ごとではないのですか。</a:t>
            </a:r>
            <a:endParaRPr lang="en-US" dirty="0"/>
          </a:p>
        </p:txBody>
      </p:sp>
    </p:spTree>
    <p:extLst>
      <p:ext uri="{BB962C8B-B14F-4D97-AF65-F5344CB8AC3E}">
        <p14:creationId xmlns:p14="http://schemas.microsoft.com/office/powerpoint/2010/main" val="2895146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何度も目にしてきた</a:t>
            </a:r>
            <a:r>
              <a:rPr lang="en-US" altLang="ja-JP" b="0" i="0" dirty="0">
                <a:solidFill>
                  <a:srgbClr val="000000"/>
                </a:solidFill>
                <a:effectLst/>
                <a:latin typeface="Meiryo" panose="020B0604030504040204" pitchFamily="50" charset="-128"/>
                <a:ea typeface="Meiryo" panose="020B0604030504040204" pitchFamily="50" charset="-128"/>
              </a:rPr>
              <a:t>Segmentation Fault</a:t>
            </a:r>
            <a:r>
              <a:rPr lang="ja-JP" altLang="en-US" b="0" i="0" dirty="0">
                <a:solidFill>
                  <a:srgbClr val="000000"/>
                </a:solidFill>
                <a:effectLst/>
                <a:latin typeface="Meiryo" panose="020B0604030504040204" pitchFamily="50" charset="-128"/>
                <a:ea typeface="Meiryo" panose="020B0604030504040204" pitchFamily="50" charset="-128"/>
              </a:rPr>
              <a:t>が、カーネル・モードでは読めるがユーザー・モードでは読めないという設定から発生していると知ることができました。特権モードによりメモリを保護することができることが分かりました。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カーネルモードで読める以外に，単に何も割り当てられていなくて読み出し禁止になっていることもあります</a:t>
            </a:r>
            <a:endParaRPr lang="en-US" dirty="0"/>
          </a:p>
        </p:txBody>
      </p:sp>
    </p:spTree>
    <p:extLst>
      <p:ext uri="{BB962C8B-B14F-4D97-AF65-F5344CB8AC3E}">
        <p14:creationId xmlns:p14="http://schemas.microsoft.com/office/powerpoint/2010/main" val="3368833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講義資料の</a:t>
            </a:r>
            <a:r>
              <a:rPr lang="en-US" altLang="ja-JP" b="0" i="0" dirty="0">
                <a:solidFill>
                  <a:srgbClr val="000000"/>
                </a:solidFill>
                <a:effectLst/>
                <a:latin typeface="Meiryo" panose="020B0604030504040204" pitchFamily="50" charset="-128"/>
              </a:rPr>
              <a:t>37</a:t>
            </a:r>
            <a:r>
              <a:rPr lang="ja-JP" altLang="en-US" b="0" i="0" dirty="0">
                <a:solidFill>
                  <a:srgbClr val="000000"/>
                </a:solidFill>
                <a:effectLst/>
                <a:latin typeface="Meiryo" panose="020B0604030504040204" pitchFamily="50" charset="-128"/>
                <a:ea typeface="Meiryo" panose="020B0604030504040204" pitchFamily="50" charset="-128"/>
              </a:rPr>
              <a:t>ページではポインタが</a:t>
            </a:r>
            <a:r>
              <a:rPr lang="en-US" altLang="ja-JP" b="0" i="0" dirty="0">
                <a:solidFill>
                  <a:srgbClr val="000000"/>
                </a:solidFill>
                <a:effectLst/>
                <a:latin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個並んでいると書いてあり、</a:t>
            </a:r>
            <a:r>
              <a:rPr lang="en-US" altLang="ja-JP" b="0" i="0" dirty="0">
                <a:solidFill>
                  <a:srgbClr val="000000"/>
                </a:solidFill>
                <a:effectLst/>
                <a:latin typeface="Meiryo" panose="020B0604030504040204" pitchFamily="50" charset="-128"/>
              </a:rPr>
              <a:t>41</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のアドレス空間でページサイズを</a:t>
            </a:r>
            <a:r>
              <a:rPr lang="en-US" altLang="ja-JP" b="0" i="0" dirty="0">
                <a:solidFill>
                  <a:srgbClr val="000000"/>
                </a:solidFill>
                <a:effectLst/>
                <a:latin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とした場合では、アドレスの個数が</a:t>
            </a:r>
            <a:r>
              <a:rPr lang="en-US" altLang="ja-JP" b="0" i="0" dirty="0">
                <a:solidFill>
                  <a:srgbClr val="000000"/>
                </a:solidFill>
                <a:effectLst/>
                <a:latin typeface="Meiryo" panose="020B0604030504040204" pitchFamily="50" charset="-128"/>
              </a:rPr>
              <a:t>2^64</a:t>
            </a:r>
            <a:r>
              <a:rPr lang="ja-JP" altLang="en-US" b="0" i="0" dirty="0">
                <a:solidFill>
                  <a:srgbClr val="000000"/>
                </a:solidFill>
                <a:effectLst/>
                <a:latin typeface="Meiryo" panose="020B0604030504040204" pitchFamily="50" charset="-128"/>
                <a:ea typeface="Meiryo" panose="020B0604030504040204" pitchFamily="50" charset="-128"/>
              </a:rPr>
              <a:t>と書いてあるのですが、何で決まっているのでしょうか。</a:t>
            </a:r>
            <a:endParaRPr lang="en-US" dirty="0"/>
          </a:p>
        </p:txBody>
      </p:sp>
    </p:spTree>
    <p:extLst>
      <p:ext uri="{BB962C8B-B14F-4D97-AF65-F5344CB8AC3E}">
        <p14:creationId xmlns:p14="http://schemas.microsoft.com/office/powerpoint/2010/main" val="4078881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仮想アドレス空間から物理アドレスに変換する際、容量オーバーで割り当てることができない場合も</a:t>
            </a:r>
            <a:r>
              <a:rPr lang="en-US" altLang="ja-JP" b="0" i="0" dirty="0" err="1">
                <a:solidFill>
                  <a:srgbClr val="000000"/>
                </a:solidFill>
                <a:effectLst/>
                <a:latin typeface="Meiryo" panose="020B0604030504040204" pitchFamily="50" charset="-128"/>
                <a:ea typeface="Meiryo" panose="020B0604030504040204" pitchFamily="50" charset="-128"/>
              </a:rPr>
              <a:t>segmentationfalut</a:t>
            </a:r>
            <a:r>
              <a:rPr lang="ja-JP" altLang="en-US" b="0" i="0" dirty="0">
                <a:solidFill>
                  <a:srgbClr val="000000"/>
                </a:solidFill>
                <a:effectLst/>
                <a:latin typeface="Meiryo" panose="020B0604030504040204" pitchFamily="50" charset="-128"/>
                <a:ea typeface="Meiryo" panose="020B0604030504040204" pitchFamily="50" charset="-128"/>
              </a:rPr>
              <a:t>になるのでしょうか？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たぶん違う名前のエラー（メモリ割り当てができなかったことを示す）がでると思います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949430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dirty="0">
                <a:solidFill>
                  <a:srgbClr val="000000"/>
                </a:solidFill>
                <a:effectLst/>
                <a:latin typeface="Helvetica Neue"/>
              </a:rPr>
              <a:t>・アドレスの個数をどうやって計算するかわかりませんでした。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32</a:t>
            </a:r>
            <a:r>
              <a:rPr lang="ja-JP" altLang="en-US" b="0" dirty="0">
                <a:solidFill>
                  <a:srgbClr val="000000"/>
                </a:solidFill>
                <a:effectLst/>
                <a:latin typeface="Helvetica Neue"/>
              </a:rPr>
              <a:t>ページから、アクセスするのは、例えば</a:t>
            </a:r>
            <a:r>
              <a:rPr lang="en-US" altLang="ja-JP" b="0" dirty="0">
                <a:solidFill>
                  <a:srgbClr val="000000"/>
                </a:solidFill>
                <a:effectLst/>
                <a:latin typeface="Helvetica Neue"/>
              </a:rPr>
              <a:t>(1)</a:t>
            </a:r>
            <a:r>
              <a:rPr lang="ja-JP" altLang="en-US" b="0" dirty="0">
                <a:solidFill>
                  <a:srgbClr val="000000"/>
                </a:solidFill>
                <a:effectLst/>
                <a:latin typeface="Helvetica Neue"/>
              </a:rPr>
              <a:t>なら「</a:t>
            </a:r>
            <a:r>
              <a:rPr lang="en-US" altLang="ja-JP" b="0" dirty="0">
                <a:solidFill>
                  <a:srgbClr val="000000"/>
                </a:solidFill>
                <a:effectLst/>
                <a:latin typeface="Helvetica Neue"/>
              </a:rPr>
              <a:t>0x10004000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」だと考えましたが、課題の問題文にある物理アドレスとは「</a:t>
            </a:r>
            <a:r>
              <a:rPr lang="en-US" altLang="ja-JP" b="0" dirty="0">
                <a:solidFill>
                  <a:srgbClr val="000000"/>
                </a:solidFill>
                <a:effectLst/>
                <a:latin typeface="Helvetica Neue"/>
              </a:rPr>
              <a:t>0x30004000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」だとも思い、「アクセスされる物理アドレス」とは何を指すのかわかりませんでした。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35</a:t>
            </a:r>
            <a:r>
              <a:rPr lang="ja-JP" altLang="en-US" b="0" dirty="0">
                <a:solidFill>
                  <a:srgbClr val="000000"/>
                </a:solidFill>
                <a:effectLst/>
                <a:latin typeface="Helvetica Neue"/>
              </a:rPr>
              <a:t>ページの「アドレスのサイズ」とは仮想アドレス空間のサイズか物理アドレス空間のサイズか、合わせたサイズなのかわかりませんでした。</a:t>
            </a:r>
          </a:p>
          <a:p>
            <a:endParaRPr lang="en-US" dirty="0"/>
          </a:p>
        </p:txBody>
      </p:sp>
    </p:spTree>
    <p:extLst>
      <p:ext uri="{BB962C8B-B14F-4D97-AF65-F5344CB8AC3E}">
        <p14:creationId xmlns:p14="http://schemas.microsoft.com/office/powerpoint/2010/main" val="2069667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ページの容量の合計の計算の、「</a:t>
            </a:r>
            <a:r>
              <a:rPr lang="en-US" altLang="ja-JP" b="0" i="0" dirty="0">
                <a:solidFill>
                  <a:srgbClr val="000000"/>
                </a:solidFill>
                <a:effectLst/>
                <a:latin typeface="Meiryo" panose="020B0604030504040204" pitchFamily="50" charset="-128"/>
                <a:ea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のアドレス空間で」というのは仮想アドレス空間と物理アドレス空間のどちらかを表しているのか、それとも両方を合わせたものなのかどちらですか。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98021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 </a:t>
            </a:r>
            <a:r>
              <a:rPr kumimoji="1" lang="en-US" altLang="ja-JP" dirty="0"/>
              <a:t>(</a:t>
            </a:r>
            <a:r>
              <a:rPr lang="en-US" altLang="ja-JP" dirty="0"/>
              <a:t>P.</a:t>
            </a:r>
            <a:r>
              <a:rPr kumimoji="1" lang="en-US" altLang="ja-JP" dirty="0"/>
              <a:t>35 </a:t>
            </a:r>
            <a:r>
              <a:rPr kumimoji="1" lang="ja-JP" altLang="en-US" dirty="0"/>
              <a:t>じゃなくて </a:t>
            </a:r>
            <a:r>
              <a:rPr lang="en-US" altLang="ja-JP" dirty="0"/>
              <a:t>P.</a:t>
            </a:r>
            <a:r>
              <a:rPr kumimoji="1" lang="en-US" altLang="ja-JP" dirty="0"/>
              <a:t>41?)</a:t>
            </a:r>
            <a:endParaRPr kumimoji="1" lang="ja-JP" altLang="en-US" dirty="0"/>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a:t>
            </a:r>
            <a:r>
              <a:rPr kumimoji="1" lang="ja-JP" altLang="en-US" dirty="0">
                <a:solidFill>
                  <a:schemeClr val="accent5"/>
                </a:solidFill>
              </a:rPr>
              <a:t>アドレスの</a:t>
            </a:r>
            <a:r>
              <a:rPr lang="ja-JP" altLang="en-US" dirty="0">
                <a:solidFill>
                  <a:schemeClr val="accent5"/>
                </a:solidFill>
              </a:rPr>
              <a:t>サイズ</a:t>
            </a:r>
            <a:r>
              <a:rPr lang="ja-JP" altLang="en-US" dirty="0"/>
              <a:t>）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lang="en-US" altLang="ja-JP" dirty="0"/>
          </a:p>
          <a:p>
            <a:pPr lvl="2"/>
            <a:r>
              <a:rPr kumimoji="1" lang="ja-JP" altLang="en-US" dirty="0">
                <a:solidFill>
                  <a:schemeClr val="accent5"/>
                </a:solidFill>
              </a:rPr>
              <a:t>アドレスのサイズ </a:t>
            </a:r>
            <a:r>
              <a:rPr kumimoji="1" lang="en-US" altLang="ja-JP" dirty="0">
                <a:solidFill>
                  <a:schemeClr val="accent5"/>
                </a:solidFill>
              </a:rPr>
              <a:t>= </a:t>
            </a:r>
            <a:r>
              <a:rPr kumimoji="1" lang="ja-JP" altLang="en-US" dirty="0">
                <a:solidFill>
                  <a:schemeClr val="accent5"/>
                </a:solidFill>
              </a:rPr>
              <a:t>アドレスを表すポインタのサイズ</a:t>
            </a:r>
            <a:endParaRPr kumimoji="1" lang="en-US" altLang="ja-JP" dirty="0">
              <a:solidFill>
                <a:schemeClr val="accent5"/>
              </a:solidFill>
            </a:endParaRPr>
          </a:p>
          <a:p>
            <a:r>
              <a:rPr lang="ja-JP" altLang="en-US" dirty="0"/>
              <a:t>多段ページ・テーブルと呼ぶ構造で効率良く保持する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426448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Hiragino Sans"/>
              </a:rPr>
              <a:t>スライドなどで解説が難しい場合、メールで教えていただきたいです。</a:t>
            </a:r>
            <a:r>
              <a:rPr lang="en-US" altLang="ja-JP" b="0" dirty="0">
                <a:solidFill>
                  <a:srgbClr val="000000"/>
                </a:solidFill>
                <a:effectLst/>
                <a:latin typeface="Helvetica Neue"/>
              </a:rPr>
              <a:t>(</a:t>
            </a:r>
            <a:r>
              <a:rPr lang="ja-JP" altLang="en-US" b="0" i="0" dirty="0">
                <a:solidFill>
                  <a:srgbClr val="000000"/>
                </a:solidFill>
                <a:effectLst/>
                <a:latin typeface="Hiragino Sans"/>
              </a:rPr>
              <a:t>質問の重複を避けるためメールは送っていません。</a:t>
            </a:r>
            <a:r>
              <a:rPr lang="en-US" altLang="ja-JP" b="0" dirty="0">
                <a:solidFill>
                  <a:srgbClr val="000000"/>
                </a:solidFill>
                <a:effectLst/>
                <a:latin typeface="Helvetica Neue"/>
              </a:rPr>
              <a:t>)</a:t>
            </a:r>
          </a:p>
          <a:p>
            <a:pPr lvl="1"/>
            <a:endParaRPr lang="en-US" dirty="0">
              <a:solidFill>
                <a:srgbClr val="000000"/>
              </a:solidFill>
              <a:latin typeface="Helvetica Neue"/>
            </a:endParaRPr>
          </a:p>
          <a:p>
            <a:pPr lvl="1"/>
            <a:r>
              <a:rPr lang="ja-JP" altLang="en-US" dirty="0"/>
              <a:t>重複しても構わないんで，メールで送って下さい</a:t>
            </a:r>
            <a:endParaRPr lang="en-US" dirty="0"/>
          </a:p>
        </p:txBody>
      </p:sp>
    </p:spTree>
    <p:extLst>
      <p:ext uri="{BB962C8B-B14F-4D97-AF65-F5344CB8AC3E}">
        <p14:creationId xmlns:p14="http://schemas.microsoft.com/office/powerpoint/2010/main" val="2774330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a:t>
            </a:r>
            <a:r>
              <a:rPr lang="en-US" altLang="ja-JP" b="0" i="0" dirty="0">
                <a:solidFill>
                  <a:srgbClr val="000000"/>
                </a:solidFill>
                <a:effectLst/>
                <a:latin typeface="Meiryo" panose="020B0604030504040204" pitchFamily="50" charset="-128"/>
                <a:ea typeface="Meiryo" panose="020B0604030504040204" pitchFamily="50" charset="-128"/>
              </a:rPr>
              <a:t>27</a:t>
            </a:r>
            <a:r>
              <a:rPr lang="ja-JP" altLang="en-US" b="0" i="0" dirty="0">
                <a:solidFill>
                  <a:srgbClr val="000000"/>
                </a:solidFill>
                <a:effectLst/>
                <a:latin typeface="Meiryo" panose="020B0604030504040204" pitchFamily="50" charset="-128"/>
                <a:ea typeface="Meiryo" panose="020B0604030504040204" pitchFamily="50" charset="-128"/>
              </a:rPr>
              <a:t>ページの、「メモリがスワップのキャッシュになっている」というのは、スワップ領域を普段のメモリに、メモリをキャッシュに例えているという解釈で正しいでしょうか？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そうです</a:t>
            </a:r>
            <a:endParaRPr lang="en-US" dirty="0"/>
          </a:p>
        </p:txBody>
      </p:sp>
    </p:spTree>
    <p:extLst>
      <p:ext uri="{BB962C8B-B14F-4D97-AF65-F5344CB8AC3E}">
        <p14:creationId xmlns:p14="http://schemas.microsoft.com/office/powerpoint/2010/main" val="2282024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0xfea50000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a:p>
            <a:r>
              <a:rPr lang="ja-JP" altLang="en-US" sz="1400" dirty="0"/>
              <a:t>（すいません，</a:t>
            </a:r>
            <a:r>
              <a:rPr lang="en-US" altLang="ja-JP" sz="1400" dirty="0"/>
              <a:t>0xfea50000 </a:t>
            </a:r>
            <a:r>
              <a:rPr lang="ja-JP" altLang="en-US" sz="1400" dirty="0"/>
              <a:t>のところが間違っていました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21971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また、あるプログラムが他のプログラムのメモリの空き領域を使わせてもらうことで発生してしまうであろうバグが</a:t>
            </a:r>
            <a:r>
              <a:rPr lang="en-US" altLang="ja-JP" b="0" i="0" dirty="0">
                <a:solidFill>
                  <a:srgbClr val="000000"/>
                </a:solidFill>
                <a:effectLst/>
                <a:latin typeface="Meiryo" panose="020B0604030504040204" pitchFamily="50" charset="-128"/>
                <a:ea typeface="Meiryo" panose="020B0604030504040204" pitchFamily="50" charset="-128"/>
              </a:rPr>
              <a:t>(p27)</a:t>
            </a:r>
            <a:r>
              <a:rPr lang="ja-JP" altLang="en-US" b="0" i="0" dirty="0">
                <a:solidFill>
                  <a:srgbClr val="000000"/>
                </a:solidFill>
                <a:effectLst/>
                <a:latin typeface="Meiryo" panose="020B0604030504040204" pitchFamily="50" charset="-128"/>
                <a:ea typeface="Meiryo" panose="020B0604030504040204" pitchFamily="50" charset="-128"/>
              </a:rPr>
              <a:t>、仮想メモリを使うことで防ぐことができるということに疑問を持ちました。仮想メモリは全てのプログラムが仮想メモリ上での空き領域を使うのではないか、と解釈したためです。</a:t>
            </a:r>
            <a:endParaRPr lang="en-US" dirty="0"/>
          </a:p>
        </p:txBody>
      </p:sp>
    </p:spTree>
    <p:extLst>
      <p:ext uri="{BB962C8B-B14F-4D97-AF65-F5344CB8AC3E}">
        <p14:creationId xmlns:p14="http://schemas.microsoft.com/office/powerpoint/2010/main" val="385324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言語でシステムコール関数を利用する際いつもメモリを直接触っている感覚だったのですが、実際は裏で</a:t>
            </a:r>
            <a:r>
              <a:rPr lang="en-US" altLang="ja-JP" b="0" i="0" dirty="0" err="1">
                <a:solidFill>
                  <a:srgbClr val="000000"/>
                </a:solidFill>
                <a:effectLst/>
                <a:latin typeface="Meiryo" panose="020B0604030504040204" pitchFamily="50" charset="-128"/>
                <a:ea typeface="Meiryo" panose="020B0604030504040204" pitchFamily="50" charset="-128"/>
              </a:rPr>
              <a:t>os</a:t>
            </a: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が操作を行なっていることに驚きました。</a:t>
            </a:r>
            <a:endParaRPr lang="en-US" dirty="0"/>
          </a:p>
        </p:txBody>
      </p:sp>
    </p:spTree>
    <p:extLst>
      <p:ext uri="{BB962C8B-B14F-4D97-AF65-F5344CB8AC3E}">
        <p14:creationId xmlns:p14="http://schemas.microsoft.com/office/powerpoint/2010/main" val="85019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プログラミングの授業でシステムコールについて触れたので、とても面白かったです。</a:t>
            </a:r>
            <a:r>
              <a:rPr lang="en-US" altLang="ja-JP" b="0" i="0" dirty="0">
                <a:solidFill>
                  <a:srgbClr val="000000"/>
                </a:solidFill>
                <a:effectLst/>
                <a:latin typeface="Meiryo" panose="020B0604030504040204" pitchFamily="50" charset="-128"/>
                <a:ea typeface="Meiryo" panose="020B0604030504040204" pitchFamily="50" charset="-128"/>
              </a:rPr>
              <a:t>malloc</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を使って実装しようとしたことがあるのですが、結構危ない作業だなあと再度思いました。</a:t>
            </a:r>
            <a:endParaRPr lang="en-US" dirty="0"/>
          </a:p>
        </p:txBody>
      </p:sp>
    </p:spTree>
    <p:extLst>
      <p:ext uri="{BB962C8B-B14F-4D97-AF65-F5344CB8AC3E}">
        <p14:creationId xmlns:p14="http://schemas.microsoft.com/office/powerpoint/2010/main" val="1047767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a:solidFill>
                  <a:srgbClr val="000000"/>
                </a:solidFill>
                <a:effectLst/>
                <a:latin typeface="Meiryo" panose="020B0604030504040204" pitchFamily="50" charset="-128"/>
                <a:ea typeface="Meiryo" panose="020B0604030504040204" pitchFamily="50" charset="-128"/>
              </a:rPr>
              <a:t>テストが不安です、、、</a:t>
            </a:r>
            <a:endParaRPr lang="en-US" dirty="0"/>
          </a:p>
        </p:txBody>
      </p:sp>
    </p:spTree>
    <p:extLst>
      <p:ext uri="{BB962C8B-B14F-4D97-AF65-F5344CB8AC3E}">
        <p14:creationId xmlns:p14="http://schemas.microsoft.com/office/powerpoint/2010/main" val="3257518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⑶のアドレスの個数はどのように計算したのですか。</a:t>
            </a:r>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ページの計算例では、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のアドレス空間のサイズ乗だったけれど、</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ページの図ではページテーブルの大きさ乗だったので意味がわかりませんでした。</a:t>
            </a:r>
            <a:endParaRPr lang="en-US" dirty="0"/>
          </a:p>
        </p:txBody>
      </p:sp>
    </p:spTree>
    <p:extLst>
      <p:ext uri="{BB962C8B-B14F-4D97-AF65-F5344CB8AC3E}">
        <p14:creationId xmlns:p14="http://schemas.microsoft.com/office/powerpoint/2010/main" val="317544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段ページテーブルになったときの公式の変化がわかりません。アドレスの個数とアドレスのサイズが数値的にどれを使って何を表すのかがわかりません。ページサイズは変わらないと思っています。</a:t>
            </a:r>
            <a:endParaRPr lang="en-US" dirty="0"/>
          </a:p>
        </p:txBody>
      </p:sp>
    </p:spTree>
    <p:extLst>
      <p:ext uri="{BB962C8B-B14F-4D97-AF65-F5344CB8AC3E}">
        <p14:creationId xmlns:p14="http://schemas.microsoft.com/office/powerpoint/2010/main" val="2753790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実際のメモリには適当にマップされているから、物理アドレスから仮想アドレスを探すときに結局細切れになっていて探すのに時間がかかりそうだなと思いました。</a:t>
            </a:r>
            <a:endParaRPr lang="en-US" dirty="0"/>
          </a:p>
        </p:txBody>
      </p:sp>
    </p:spTree>
    <p:extLst>
      <p:ext uri="{BB962C8B-B14F-4D97-AF65-F5344CB8AC3E}">
        <p14:creationId xmlns:p14="http://schemas.microsoft.com/office/powerpoint/2010/main" val="637668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ページテーブルもパイプラインプロセッサも考え方が似ていて、コンピュータは同じような考え方で効率性を図ったり、無駄を無くしたりすることが多いのかなと思いました。</a:t>
            </a:r>
            <a:endParaRPr lang="en-US" dirty="0"/>
          </a:p>
        </p:txBody>
      </p:sp>
    </p:spTree>
    <p:extLst>
      <p:ext uri="{BB962C8B-B14F-4D97-AF65-F5344CB8AC3E}">
        <p14:creationId xmlns:p14="http://schemas.microsoft.com/office/powerpoint/2010/main" val="3778999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バイトと</a:t>
            </a:r>
            <a:r>
              <a:rPr lang="en-US" altLang="ja-JP" b="0" i="0" dirty="0">
                <a:solidFill>
                  <a:srgbClr val="000000"/>
                </a:solidFill>
                <a:effectLst/>
                <a:latin typeface="Meiryo" panose="020B0604030504040204" pitchFamily="50" charset="-128"/>
                <a:ea typeface="Meiryo" panose="020B0604030504040204" pitchFamily="50" charset="-128"/>
              </a:rPr>
              <a:t>bit</a:t>
            </a:r>
            <a:r>
              <a:rPr lang="ja-JP" altLang="en-US" b="0" i="0" dirty="0">
                <a:solidFill>
                  <a:srgbClr val="000000"/>
                </a:solidFill>
                <a:effectLst/>
                <a:latin typeface="Meiryo" panose="020B0604030504040204" pitchFamily="50" charset="-128"/>
                <a:ea typeface="Meiryo" panose="020B0604030504040204" pitchFamily="50" charset="-128"/>
              </a:rPr>
              <a:t>が入り混じった時の計算方法がわかりません。</a:t>
            </a:r>
            <a:endParaRPr lang="en-US" dirty="0"/>
          </a:p>
        </p:txBody>
      </p:sp>
    </p:spTree>
    <p:extLst>
      <p:ext uri="{BB962C8B-B14F-4D97-AF65-F5344CB8AC3E}">
        <p14:creationId xmlns:p14="http://schemas.microsoft.com/office/powerpoint/2010/main" val="2241546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忙しいとは思いますので、せめて演習課題の完全な解説を口頭ではなく文字や図として起こしていただければ試験勉強の目処が立ちます。よろしくお願いします。厳しいようでしたら試験ではなくレポートでの成績付与にしている教科もあるようですので無理のない範囲で検討していただければと思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こちらでは解答に必要な情報は全てのせているつもり（講義資料本体とあわせてみると）だけど，ここがわからないというのがあれば加筆するので言って欲しいです</a:t>
            </a:r>
            <a:endParaRPr lang="en-US" dirty="0"/>
          </a:p>
        </p:txBody>
      </p:sp>
    </p:spTree>
    <p:extLst>
      <p:ext uri="{BB962C8B-B14F-4D97-AF65-F5344CB8AC3E}">
        <p14:creationId xmlns:p14="http://schemas.microsoft.com/office/powerpoint/2010/main" val="713449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前提からわかること</a:t>
            </a:r>
            <a:endParaRPr lang="en-US" altLang="ja-JP" sz="1400" dirty="0"/>
          </a:p>
          <a:p>
            <a:pPr lvl="1"/>
            <a:r>
              <a:rPr lang="ja-JP" altLang="en-US" sz="1400" dirty="0"/>
              <a:t>ページサイズは </a:t>
            </a:r>
            <a:r>
              <a:rPr lang="en-US" altLang="ja-JP" sz="1400" dirty="0"/>
              <a:t>64KB=65536B=0x10000B</a:t>
            </a:r>
            <a:r>
              <a:rPr lang="ja-JP" altLang="en-US" sz="1400" dirty="0"/>
              <a:t>→ </a:t>
            </a:r>
            <a:r>
              <a:rPr lang="en-US" altLang="ja-JP" sz="1400" dirty="0"/>
              <a:t>16</a:t>
            </a:r>
            <a:r>
              <a:rPr lang="ja-JP" altLang="en-US" sz="1400" dirty="0"/>
              <a:t>進数で上</a:t>
            </a:r>
            <a:r>
              <a:rPr lang="en-US" altLang="ja-JP" sz="1400" dirty="0"/>
              <a:t>4</a:t>
            </a:r>
            <a:r>
              <a:rPr lang="ja-JP" altLang="en-US" sz="1400" dirty="0"/>
              <a:t>桁がページ番号</a:t>
            </a:r>
            <a:endParaRPr lang="en-US" altLang="ja-JP" sz="1400" dirty="0"/>
          </a:p>
          <a:p>
            <a:pPr lvl="1"/>
            <a:r>
              <a:rPr lang="ja-JP" altLang="en-US" sz="1400" dirty="0"/>
              <a:t>アドレス空間は </a:t>
            </a:r>
            <a:r>
              <a:rPr lang="en-US" altLang="ja-JP" sz="1400" dirty="0"/>
              <a:t>32bit=</a:t>
            </a:r>
            <a:r>
              <a:rPr lang="ja-JP" altLang="en-US" sz="1400" dirty="0"/>
              <a:t>ページ先頭をさすポインタは </a:t>
            </a:r>
            <a:r>
              <a:rPr lang="en-US" altLang="ja-JP" sz="1400" dirty="0"/>
              <a:t>4B</a:t>
            </a:r>
          </a:p>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pPr lvl="1"/>
            <a:r>
              <a:rPr lang="en-US" altLang="ja-JP" sz="1400" dirty="0"/>
              <a:t>0x2000 0000 + 4B * 0x1000 = 0x2000 4000 </a:t>
            </a:r>
            <a:r>
              <a:rPr lang="ja-JP" altLang="en-US" sz="1400" dirty="0"/>
              <a:t>に最初にアクセス</a:t>
            </a:r>
            <a:endParaRPr lang="en-US" altLang="ja-JP" sz="1400" dirty="0"/>
          </a:p>
          <a:p>
            <a:pPr lvl="2"/>
            <a:r>
              <a:rPr lang="ja-JP" altLang="en-US" sz="1400" dirty="0"/>
              <a:t>ここから </a:t>
            </a:r>
            <a:r>
              <a:rPr lang="en-US" altLang="ja-JP" sz="1400" dirty="0"/>
              <a:t>0x3000 0000 </a:t>
            </a:r>
            <a:r>
              <a:rPr lang="ja-JP" altLang="en-US" sz="1400" dirty="0"/>
              <a:t>が読める</a:t>
            </a:r>
            <a:endParaRPr lang="en-US" altLang="ja-JP" sz="1400" dirty="0"/>
          </a:p>
          <a:p>
            <a:pPr lvl="1"/>
            <a:r>
              <a:rPr lang="en-US" altLang="ja-JP" sz="1400" dirty="0"/>
              <a:t>0x3000 0000 + 0x2000 = 0x3000 2000 </a:t>
            </a:r>
            <a:r>
              <a:rPr lang="ja-JP" altLang="en-US" sz="1400" dirty="0"/>
              <a:t>に次にアクセス</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803594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に関しての説明が、今回のスライド以外を探してもなかったので詳しく説明が聞きたいです。</a:t>
            </a:r>
            <a:endParaRPr lang="en-US" dirty="0"/>
          </a:p>
        </p:txBody>
      </p:sp>
    </p:spTree>
    <p:extLst>
      <p:ext uri="{BB962C8B-B14F-4D97-AF65-F5344CB8AC3E}">
        <p14:creationId xmlns:p14="http://schemas.microsoft.com/office/powerpoint/2010/main" val="322000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物理メモリのポインタから物理アドレスを得るとき、その物理アドレスをどのように求めれば良いのか分かりませんでした。</a:t>
            </a:r>
            <a:endParaRPr lang="en-US" dirty="0"/>
          </a:p>
        </p:txBody>
      </p:sp>
    </p:spTree>
    <p:extLst>
      <p:ext uri="{BB962C8B-B14F-4D97-AF65-F5344CB8AC3E}">
        <p14:creationId xmlns:p14="http://schemas.microsoft.com/office/powerpoint/2010/main" val="3409565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特権モードのユーザーとカーネルのモードは、</a:t>
            </a:r>
            <a:r>
              <a:rPr lang="en-US" altLang="ja-JP" b="0" i="0" dirty="0">
                <a:solidFill>
                  <a:srgbClr val="000000"/>
                </a:solidFill>
                <a:effectLst/>
                <a:latin typeface="Meiryo" panose="020B0604030504040204" pitchFamily="50" charset="-128"/>
                <a:ea typeface="Meiryo" panose="020B0604030504040204" pitchFamily="50" charset="-128"/>
              </a:rPr>
              <a:t>Windows</a:t>
            </a:r>
            <a:r>
              <a:rPr lang="ja-JP" altLang="en-US" b="0" i="0" dirty="0">
                <a:solidFill>
                  <a:srgbClr val="000000"/>
                </a:solidFill>
                <a:effectLst/>
                <a:latin typeface="Meiryo" panose="020B0604030504040204" pitchFamily="50" charset="-128"/>
                <a:ea typeface="Meiryo" panose="020B0604030504040204" pitchFamily="50" charset="-128"/>
              </a:rPr>
              <a:t>である「管理者権限で実行」と関係ありますか？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関係しています．来学期に解説されるはず</a:t>
            </a:r>
            <a:endParaRPr lang="en-US" dirty="0"/>
          </a:p>
        </p:txBody>
      </p:sp>
    </p:spTree>
    <p:extLst>
      <p:ext uri="{BB962C8B-B14F-4D97-AF65-F5344CB8AC3E}">
        <p14:creationId xmlns:p14="http://schemas.microsoft.com/office/powerpoint/2010/main" val="134505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ページテーブルは単段のときに並んでいるポインタはいつも</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個ですか？またなぜ</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アドレス空間全体にページが何個入るかで決まります</a:t>
            </a:r>
            <a:endParaRPr lang="en-US" altLang="ja-JP" dirty="0"/>
          </a:p>
          <a:p>
            <a:pPr lvl="1"/>
            <a:r>
              <a:rPr lang="ja-JP" altLang="en-US" dirty="0"/>
              <a:t>この場合は，空間全体 </a:t>
            </a:r>
            <a:r>
              <a:rPr lang="en-US" altLang="ja-JP" dirty="0"/>
              <a:t>2^32 / 4KB = 2^20</a:t>
            </a:r>
          </a:p>
        </p:txBody>
      </p:sp>
    </p:spTree>
    <p:extLst>
      <p:ext uri="{BB962C8B-B14F-4D97-AF65-F5344CB8AC3E}">
        <p14:creationId xmlns:p14="http://schemas.microsoft.com/office/powerpoint/2010/main" val="45617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多段ページにすることは、図書館の本の分類と似ているようにも感じました。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（全部の本を一つの索引にまとめるのではなく、まずは大分類で振り分けてから小分類に分け、最後に小分類ごとの各本の索引を作る）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しかし、多段ページにしても本の総数が変わっているわけではないので、索引の数が減るということをいまいち実感できませんでした。（むしろ分類の数だけ余計に索引が必要）</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ページ総数というより、アクセスする過程を減らすことに意義があるのでしょうか？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「か行」 と 「な行」 から始まる本はいま存在しないので，「か行」 と 「な行」用の詳細な索引は省略できるイメージ</a:t>
            </a:r>
            <a:endParaRPr lang="en-US" dirty="0"/>
          </a:p>
        </p:txBody>
      </p:sp>
    </p:spTree>
    <p:extLst>
      <p:ext uri="{BB962C8B-B14F-4D97-AF65-F5344CB8AC3E}">
        <p14:creationId xmlns:p14="http://schemas.microsoft.com/office/powerpoint/2010/main" val="385979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ベースレジスタを用いる時とページテーブルを用いる場合の違いはなんですか？講義資料の</a:t>
            </a:r>
            <a:r>
              <a:rPr lang="en-US" altLang="ja-JP" b="0" i="0" dirty="0">
                <a:solidFill>
                  <a:srgbClr val="000000"/>
                </a:solidFill>
                <a:effectLst/>
                <a:latin typeface="-apple-system"/>
              </a:rPr>
              <a:t>32</a:t>
            </a:r>
            <a:r>
              <a:rPr lang="ja-JP" altLang="en-US" b="0" i="0" dirty="0">
                <a:solidFill>
                  <a:srgbClr val="000000"/>
                </a:solidFill>
                <a:effectLst/>
                <a:latin typeface="-apple-system"/>
              </a:rPr>
              <a:t>ページと</a:t>
            </a:r>
            <a:r>
              <a:rPr lang="en-US" altLang="ja-JP" b="0" i="0" dirty="0">
                <a:solidFill>
                  <a:srgbClr val="000000"/>
                </a:solidFill>
                <a:effectLst/>
                <a:latin typeface="-apple-system"/>
              </a:rPr>
              <a:t>33</a:t>
            </a:r>
            <a:r>
              <a:rPr lang="ja-JP" altLang="en-US" b="0" i="0" dirty="0">
                <a:solidFill>
                  <a:srgbClr val="000000"/>
                </a:solidFill>
                <a:effectLst/>
                <a:latin typeface="-apple-system"/>
              </a:rPr>
              <a:t>ページで同じ仮想アドレスへのアクセスを考えているのにどちらを用いるかによって得られる物理アドレスが変わってきてしまうように思いました。課題の時にもベースレジスタを使った時と使わないでページテーブルのみで考えた時で答えが変わる気がします。（課題の条件分５つ目はページテーブルのことだと思っています。勘違いしていたらすみません。）考え方の根本から違っていたら教えていただきたいです。</a:t>
            </a:r>
            <a:endParaRPr lang="en-US" dirty="0"/>
          </a:p>
        </p:txBody>
      </p:sp>
    </p:spTree>
    <p:extLst>
      <p:ext uri="{BB962C8B-B14F-4D97-AF65-F5344CB8AC3E}">
        <p14:creationId xmlns:p14="http://schemas.microsoft.com/office/powerpoint/2010/main" val="3583383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988984"/>
            <a:ext cx="7920088" cy="252002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猫の顔文字可愛すぎたしとてもわかりやすかったです</a:t>
            </a: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p>
          <a:p>
            <a:pPr marL="1080000" lvl="3" indent="0">
              <a:buNone/>
            </a:pPr>
            <a:r>
              <a:rPr lang="en-US" altLang="ja-JP" b="0" i="0" dirty="0">
                <a:solidFill>
                  <a:srgbClr val="000000"/>
                </a:solidFill>
                <a:effectLst/>
                <a:latin typeface="Meiryo" panose="020B0604030504040204" pitchFamily="50" charset="-128"/>
                <a:ea typeface="Meiryo" panose="020B0604030504040204" pitchFamily="50" charset="-128"/>
              </a:rPr>
              <a:t>		</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一学期間おつかれさまでした</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テストがんばってください</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BEF6E61C-D39D-D2AE-20A4-0DDBE01D30E7}"/>
              </a:ext>
            </a:extLst>
          </p:cNvPr>
          <p:cNvSpPr/>
          <p:nvPr/>
        </p:nvSpPr>
        <p:spPr>
          <a:xfrm>
            <a:off x="1691968" y="3897661"/>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BF9881AD-21CB-364F-EA9B-9CF70A1392E6}"/>
              </a:ext>
            </a:extLst>
          </p:cNvPr>
          <p:cNvSpPr/>
          <p:nvPr/>
        </p:nvSpPr>
        <p:spPr>
          <a:xfrm>
            <a:off x="3041983" y="3879005"/>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A5AB8729-CCFA-F03B-A727-4DDC6BE4202A}"/>
              </a:ext>
            </a:extLst>
          </p:cNvPr>
          <p:cNvSpPr/>
          <p:nvPr/>
        </p:nvSpPr>
        <p:spPr>
          <a:xfrm>
            <a:off x="4572000" y="3879005"/>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8AE12378-1AF0-6392-12F9-D33C8FFF8AD3}"/>
              </a:ext>
            </a:extLst>
          </p:cNvPr>
          <p:cNvSpPr/>
          <p:nvPr/>
        </p:nvSpPr>
        <p:spPr>
          <a:xfrm>
            <a:off x="6012016" y="3879005"/>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366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仮想メモリと物理メモリの対応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268976"/>
            <a:ext cx="1080012" cy="3600040"/>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2438989"/>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物理アドレス空間</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2438990"/>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789C1DA0-D99D-EF86-AE43-34EBCEF75B7C}"/>
              </a:ext>
            </a:extLst>
          </p:cNvPr>
          <p:cNvSpPr/>
          <p:nvPr/>
        </p:nvSpPr>
        <p:spPr bwMode="auto">
          <a:xfrm>
            <a:off x="6012016" y="3068997"/>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A80C8211-BF6C-24D3-91A4-C4CB4423DBB1}"/>
              </a:ext>
            </a:extLst>
          </p:cNvPr>
          <p:cNvSpPr/>
          <p:nvPr/>
        </p:nvSpPr>
        <p:spPr bwMode="auto">
          <a:xfrm>
            <a:off x="4932004" y="3068997"/>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0x30010000:</a:t>
            </a:r>
            <a:endParaRPr kumimoji="1" lang="ja-JP" altLang="en-US" sz="1200" dirty="0">
              <a:solidFill>
                <a:schemeClr val="accent6"/>
              </a:solidFill>
              <a:latin typeface="Consolas" panose="020B0609020204030204" pitchFamily="49" charset="0"/>
            </a:endParaRPr>
          </a:p>
        </p:txBody>
      </p:sp>
      <p:sp>
        <p:nvSpPr>
          <p:cNvPr id="17" name="正方形/長方形 16">
            <a:extLst>
              <a:ext uri="{FF2B5EF4-FFF2-40B4-BE49-F238E27FC236}">
                <a16:creationId xmlns:a16="http://schemas.microsoft.com/office/drawing/2014/main" id="{55995DEE-D276-CC70-CA73-3B969A7629C4}"/>
              </a:ext>
            </a:extLst>
          </p:cNvPr>
          <p:cNvSpPr/>
          <p:nvPr/>
        </p:nvSpPr>
        <p:spPr bwMode="auto">
          <a:xfrm>
            <a:off x="2051972" y="1268976"/>
            <a:ext cx="1080012" cy="3510039"/>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BB08FCF5-23BA-5EB6-6F44-912E5BB7391D}"/>
              </a:ext>
            </a:extLst>
          </p:cNvPr>
          <p:cNvSpPr/>
          <p:nvPr/>
        </p:nvSpPr>
        <p:spPr bwMode="auto">
          <a:xfrm>
            <a:off x="971960" y="1718981"/>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0x10000000:</a:t>
            </a:r>
            <a:endParaRPr kumimoji="1" lang="ja-JP" altLang="en-US" sz="1200" dirty="0">
              <a:solidFill>
                <a:schemeClr val="accent6"/>
              </a:solidFill>
              <a:latin typeface="Consolas" panose="020B0609020204030204" pitchFamily="49" charset="0"/>
            </a:endParaRPr>
          </a:p>
        </p:txBody>
      </p:sp>
      <p:sp>
        <p:nvSpPr>
          <p:cNvPr id="22" name="正方形/長方形 21">
            <a:extLst>
              <a:ext uri="{FF2B5EF4-FFF2-40B4-BE49-F238E27FC236}">
                <a16:creationId xmlns:a16="http://schemas.microsoft.com/office/drawing/2014/main" id="{286DC410-E6C7-A488-418F-00C857B772A6}"/>
              </a:ext>
            </a:extLst>
          </p:cNvPr>
          <p:cNvSpPr/>
          <p:nvPr/>
        </p:nvSpPr>
        <p:spPr bwMode="auto">
          <a:xfrm>
            <a:off x="971960"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0xfea50000:</a:t>
            </a:r>
            <a:endParaRPr kumimoji="1" lang="ja-JP" altLang="en-US" sz="1200" dirty="0">
              <a:solidFill>
                <a:schemeClr val="accent6"/>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407D15DB-38F4-DB44-4337-8B73B5643E9B}"/>
              </a:ext>
            </a:extLst>
          </p:cNvPr>
          <p:cNvSpPr/>
          <p:nvPr/>
        </p:nvSpPr>
        <p:spPr bwMode="auto">
          <a:xfrm>
            <a:off x="2051972" y="1718981"/>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C85C0C22-4ABC-64E2-02D0-F7A10D507076}"/>
              </a:ext>
            </a:extLst>
          </p:cNvPr>
          <p:cNvSpPr/>
          <p:nvPr/>
        </p:nvSpPr>
        <p:spPr bwMode="auto">
          <a:xfrm>
            <a:off x="2051972" y="3879005"/>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5EB1B507-4156-00A4-2601-ADDA3921107B}"/>
              </a:ext>
            </a:extLst>
          </p:cNvPr>
          <p:cNvSpPr/>
          <p:nvPr/>
        </p:nvSpPr>
        <p:spPr bwMode="auto">
          <a:xfrm>
            <a:off x="2321975"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仮想アドレス空間</a:t>
            </a:r>
          </a:p>
        </p:txBody>
      </p:sp>
      <p:cxnSp>
        <p:nvCxnSpPr>
          <p:cNvPr id="28" name="直線矢印コネクタ 27">
            <a:extLst>
              <a:ext uri="{FF2B5EF4-FFF2-40B4-BE49-F238E27FC236}">
                <a16:creationId xmlns:a16="http://schemas.microsoft.com/office/drawing/2014/main" id="{03472A4A-AFAB-9F7C-D784-8E79B486F633}"/>
              </a:ext>
            </a:extLst>
          </p:cNvPr>
          <p:cNvCxnSpPr>
            <a:cxnSpLocks/>
          </p:cNvCxnSpPr>
          <p:nvPr/>
        </p:nvCxnSpPr>
        <p:spPr bwMode="auto">
          <a:xfrm>
            <a:off x="3131984" y="1718981"/>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056B951D-909F-55A4-1CD6-360E04DA051B}"/>
              </a:ext>
            </a:extLst>
          </p:cNvPr>
          <p:cNvCxnSpPr>
            <a:cxnSpLocks/>
          </p:cNvCxnSpPr>
          <p:nvPr/>
        </p:nvCxnSpPr>
        <p:spPr bwMode="auto">
          <a:xfrm flipV="1">
            <a:off x="3131984" y="3068996"/>
            <a:ext cx="2880032" cy="810009"/>
          </a:xfrm>
          <a:prstGeom prst="straightConnector1">
            <a:avLst/>
          </a:prstGeom>
          <a:noFill/>
          <a:ln w="9525" cap="flat" cmpd="sng" algn="ctr">
            <a:solidFill>
              <a:schemeClr val="tx1"/>
            </a:solidFill>
            <a:prstDash val="solid"/>
            <a:round/>
            <a:headEnd type="none" w="med" len="med"/>
            <a:tailEnd type="triangle"/>
          </a:ln>
          <a:effectLst/>
        </p:spPr>
      </p:cxnSp>
      <p:sp>
        <p:nvSpPr>
          <p:cNvPr id="32" name="テキスト プレースホルダー 2">
            <a:extLst>
              <a:ext uri="{FF2B5EF4-FFF2-40B4-BE49-F238E27FC236}">
                <a16:creationId xmlns:a16="http://schemas.microsoft.com/office/drawing/2014/main" id="{8DB7D6E2-CB52-5CEB-341B-56D842BD4CFA}"/>
              </a:ext>
            </a:extLst>
          </p:cNvPr>
          <p:cNvSpPr txBox="1">
            <a:spLocks/>
          </p:cNvSpPr>
          <p:nvPr/>
        </p:nvSpPr>
        <p:spPr bwMode="auto">
          <a:xfrm>
            <a:off x="161951" y="5229020"/>
            <a:ext cx="8640096" cy="15297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sz="1200" kern="0" dirty="0">
                <a:latin typeface="Consolas" panose="020B0609020204030204" pitchFamily="49" charset="0"/>
              </a:rPr>
              <a:t>仮想アドレス上の </a:t>
            </a:r>
            <a:r>
              <a:rPr lang="en-US" altLang="ja-JP" sz="1200" kern="0" dirty="0">
                <a:latin typeface="Consolas" panose="020B0609020204030204" pitchFamily="49" charset="0"/>
              </a:rPr>
              <a:t>64KB </a:t>
            </a:r>
            <a:r>
              <a:rPr lang="ja-JP" altLang="en-US" sz="1200" kern="0" dirty="0">
                <a:latin typeface="Consolas" panose="020B0609020204030204" pitchFamily="49" charset="0"/>
              </a:rPr>
              <a:t>分が物理アドレスの </a:t>
            </a:r>
            <a:r>
              <a:rPr lang="en-US" altLang="ja-JP" sz="1200" kern="0" dirty="0">
                <a:latin typeface="Consolas" panose="020B0609020204030204" pitchFamily="49" charset="0"/>
              </a:rPr>
              <a:t>64KB </a:t>
            </a:r>
            <a:r>
              <a:rPr lang="ja-JP" altLang="en-US" sz="1200" kern="0" dirty="0">
                <a:latin typeface="Consolas" panose="020B0609020204030204" pitchFamily="49" charset="0"/>
              </a:rPr>
              <a:t>のブロックにマップされている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64KB = 65536 = 0x10000</a:t>
            </a:r>
          </a:p>
          <a:p>
            <a:pPr lvl="1"/>
            <a:r>
              <a:rPr lang="en-US" altLang="ja-JP" sz="1200" kern="0" dirty="0">
                <a:latin typeface="Consolas" panose="020B0609020204030204" pitchFamily="49" charset="0"/>
              </a:rPr>
              <a:t>0x10000000</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0x30000000, 0x10000001</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0x30000001, 0x10000002</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0x30000002 ...</a:t>
            </a:r>
            <a:br>
              <a:rPr lang="en-US" altLang="ja-JP" sz="1200" kern="0" dirty="0">
                <a:latin typeface="Consolas" panose="020B0609020204030204" pitchFamily="49" charset="0"/>
              </a:rPr>
            </a:br>
            <a:r>
              <a:rPr lang="en-US" altLang="ja-JP" sz="1200" kern="0" dirty="0">
                <a:latin typeface="Consolas" panose="020B0609020204030204" pitchFamily="49" charset="0"/>
              </a:rPr>
              <a:t>0x1000ffff</a:t>
            </a:r>
            <a:r>
              <a:rPr lang="ja-JP" altLang="en-US" sz="1200" kern="0" dirty="0">
                <a:latin typeface="Consolas" panose="020B0609020204030204" pitchFamily="49" charset="0"/>
              </a:rPr>
              <a:t>→</a:t>
            </a:r>
            <a:r>
              <a:rPr lang="en-US" altLang="ja-JP" sz="1200" kern="0" dirty="0">
                <a:latin typeface="Consolas" panose="020B0609020204030204" pitchFamily="49" charset="0"/>
              </a:rPr>
              <a:t>0x3000ffff </a:t>
            </a:r>
            <a:r>
              <a:rPr lang="ja-JP" altLang="en-US" sz="1200" kern="0" dirty="0">
                <a:latin typeface="Consolas" panose="020B0609020204030204" pitchFamily="49" charset="0"/>
              </a:rPr>
              <a:t>にマップされている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0xfea50000</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0xfea50000, 0xfea50001</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0xfea50001, 0xfea50002</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0xfea50002 ...</a:t>
            </a:r>
            <a:br>
              <a:rPr lang="en-US" altLang="ja-JP" sz="1200" kern="0" dirty="0">
                <a:latin typeface="Consolas" panose="020B0609020204030204" pitchFamily="49" charset="0"/>
              </a:rPr>
            </a:br>
            <a:r>
              <a:rPr lang="en-US" altLang="ja-JP" sz="1200" kern="0" dirty="0">
                <a:latin typeface="Consolas" panose="020B0609020204030204" pitchFamily="49" charset="0"/>
              </a:rPr>
              <a:t>0xfea5ffff</a:t>
            </a:r>
            <a:r>
              <a:rPr lang="ja-JP" altLang="en-US" sz="1200" kern="0" dirty="0">
                <a:latin typeface="Consolas" panose="020B0609020204030204" pitchFamily="49" charset="0"/>
              </a:rPr>
              <a:t>→</a:t>
            </a:r>
            <a:r>
              <a:rPr lang="en-US" altLang="ja-JP" sz="1200" kern="0" dirty="0">
                <a:latin typeface="Consolas" panose="020B0609020204030204" pitchFamily="49" charset="0"/>
              </a:rPr>
              <a:t>0xfea5ffff </a:t>
            </a:r>
            <a:r>
              <a:rPr lang="ja-JP" altLang="en-US" sz="1200" kern="0" dirty="0">
                <a:latin typeface="Consolas" panose="020B0609020204030204" pitchFamily="49" charset="0"/>
              </a:rPr>
              <a:t>にマップされている</a:t>
            </a:r>
            <a:endParaRPr lang="en-US" altLang="ja-JP" sz="1200" kern="0" dirty="0">
              <a:latin typeface="Consolas" panose="020B0609020204030204" pitchFamily="49" charset="0"/>
            </a:endParaRPr>
          </a:p>
        </p:txBody>
      </p:sp>
      <p:cxnSp>
        <p:nvCxnSpPr>
          <p:cNvPr id="47" name="直線矢印コネクタ 46">
            <a:extLst>
              <a:ext uri="{FF2B5EF4-FFF2-40B4-BE49-F238E27FC236}">
                <a16:creationId xmlns:a16="http://schemas.microsoft.com/office/drawing/2014/main" id="{84646A83-5F80-02CC-7107-578EF9E13723}"/>
              </a:ext>
            </a:extLst>
          </p:cNvPr>
          <p:cNvCxnSpPr>
            <a:cxnSpLocks/>
          </p:cNvCxnSpPr>
          <p:nvPr/>
        </p:nvCxnSpPr>
        <p:spPr bwMode="auto">
          <a:xfrm>
            <a:off x="3131984" y="1898983"/>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48" name="直線矢印コネクタ 47">
            <a:extLst>
              <a:ext uri="{FF2B5EF4-FFF2-40B4-BE49-F238E27FC236}">
                <a16:creationId xmlns:a16="http://schemas.microsoft.com/office/drawing/2014/main" id="{3A4D8241-DB7B-3E4A-9127-465B37A79602}"/>
              </a:ext>
            </a:extLst>
          </p:cNvPr>
          <p:cNvCxnSpPr>
            <a:cxnSpLocks/>
          </p:cNvCxnSpPr>
          <p:nvPr/>
        </p:nvCxnSpPr>
        <p:spPr bwMode="auto">
          <a:xfrm>
            <a:off x="3131984" y="2078985"/>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8C790D5-82FD-9B45-4D05-1DF7570AA897}"/>
              </a:ext>
            </a:extLst>
          </p:cNvPr>
          <p:cNvCxnSpPr>
            <a:cxnSpLocks/>
          </p:cNvCxnSpPr>
          <p:nvPr/>
        </p:nvCxnSpPr>
        <p:spPr bwMode="auto">
          <a:xfrm flipV="1">
            <a:off x="3131984" y="3338999"/>
            <a:ext cx="2880032" cy="810009"/>
          </a:xfrm>
          <a:prstGeom prst="straightConnector1">
            <a:avLst/>
          </a:prstGeom>
          <a:noFill/>
          <a:ln w="9525" cap="flat" cmpd="sng" algn="ctr">
            <a:solidFill>
              <a:schemeClr val="tx1"/>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5570ED98-F678-1447-5F56-C65DD53627E3}"/>
              </a:ext>
            </a:extLst>
          </p:cNvPr>
          <p:cNvCxnSpPr>
            <a:cxnSpLocks/>
          </p:cNvCxnSpPr>
          <p:nvPr/>
        </p:nvCxnSpPr>
        <p:spPr bwMode="auto">
          <a:xfrm flipV="1">
            <a:off x="3131984" y="3609002"/>
            <a:ext cx="2880032" cy="81000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67842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仮想メモリと物理メモリの対応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1268976"/>
            <a:ext cx="1080012" cy="3600040"/>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092028" y="2438989"/>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727460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物理アドレス空間</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6012016" y="2438990"/>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 0000:</a:t>
            </a:r>
            <a:endParaRPr kumimoji="1" lang="ja-JP" altLang="en-US" sz="1200" dirty="0">
              <a:solidFill>
                <a:schemeClr val="accent6"/>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789C1DA0-D99D-EF86-AE43-34EBCEF75B7C}"/>
              </a:ext>
            </a:extLst>
          </p:cNvPr>
          <p:cNvSpPr/>
          <p:nvPr/>
        </p:nvSpPr>
        <p:spPr bwMode="auto">
          <a:xfrm>
            <a:off x="7092028" y="3068997"/>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A80C8211-BF6C-24D3-91A4-C4CB4423DBB1}"/>
              </a:ext>
            </a:extLst>
          </p:cNvPr>
          <p:cNvSpPr/>
          <p:nvPr/>
        </p:nvSpPr>
        <p:spPr bwMode="auto">
          <a:xfrm>
            <a:off x="6012016" y="3068997"/>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 0000:</a:t>
            </a:r>
            <a:endParaRPr kumimoji="1" lang="ja-JP" altLang="en-US" sz="1200" dirty="0">
              <a:solidFill>
                <a:schemeClr val="accent6"/>
              </a:solidFill>
              <a:latin typeface="Consolas" panose="020B0609020204030204" pitchFamily="49" charset="0"/>
            </a:endParaRPr>
          </a:p>
        </p:txBody>
      </p:sp>
      <p:sp>
        <p:nvSpPr>
          <p:cNvPr id="17" name="正方形/長方形 16">
            <a:extLst>
              <a:ext uri="{FF2B5EF4-FFF2-40B4-BE49-F238E27FC236}">
                <a16:creationId xmlns:a16="http://schemas.microsoft.com/office/drawing/2014/main" id="{55995DEE-D276-CC70-CA73-3B969A7629C4}"/>
              </a:ext>
            </a:extLst>
          </p:cNvPr>
          <p:cNvSpPr/>
          <p:nvPr/>
        </p:nvSpPr>
        <p:spPr bwMode="auto">
          <a:xfrm>
            <a:off x="2051972" y="1268976"/>
            <a:ext cx="1080012" cy="3510039"/>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BB08FCF5-23BA-5EB6-6F44-912E5BB7391D}"/>
              </a:ext>
            </a:extLst>
          </p:cNvPr>
          <p:cNvSpPr/>
          <p:nvPr/>
        </p:nvSpPr>
        <p:spPr bwMode="auto">
          <a:xfrm>
            <a:off x="971960" y="1718981"/>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 0000:</a:t>
            </a:r>
            <a:endParaRPr kumimoji="1" lang="ja-JP" altLang="en-US" sz="1200" dirty="0">
              <a:solidFill>
                <a:schemeClr val="accent6"/>
              </a:solidFill>
              <a:latin typeface="Consolas" panose="020B0609020204030204" pitchFamily="49" charset="0"/>
            </a:endParaRPr>
          </a:p>
        </p:txBody>
      </p:sp>
      <p:sp>
        <p:nvSpPr>
          <p:cNvPr id="22" name="正方形/長方形 21">
            <a:extLst>
              <a:ext uri="{FF2B5EF4-FFF2-40B4-BE49-F238E27FC236}">
                <a16:creationId xmlns:a16="http://schemas.microsoft.com/office/drawing/2014/main" id="{286DC410-E6C7-A488-418F-00C857B772A6}"/>
              </a:ext>
            </a:extLst>
          </p:cNvPr>
          <p:cNvSpPr/>
          <p:nvPr/>
        </p:nvSpPr>
        <p:spPr bwMode="auto">
          <a:xfrm>
            <a:off x="971960"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 0000:</a:t>
            </a:r>
            <a:endParaRPr kumimoji="1" lang="ja-JP" altLang="en-US" sz="1200" dirty="0">
              <a:solidFill>
                <a:schemeClr val="accent6"/>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407D15DB-38F4-DB44-4337-8B73B5643E9B}"/>
              </a:ext>
            </a:extLst>
          </p:cNvPr>
          <p:cNvSpPr/>
          <p:nvPr/>
        </p:nvSpPr>
        <p:spPr bwMode="auto">
          <a:xfrm>
            <a:off x="2051972" y="1718981"/>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C85C0C22-4ABC-64E2-02D0-F7A10D507076}"/>
              </a:ext>
            </a:extLst>
          </p:cNvPr>
          <p:cNvSpPr/>
          <p:nvPr/>
        </p:nvSpPr>
        <p:spPr bwMode="auto">
          <a:xfrm>
            <a:off x="2051972" y="3879005"/>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5EB1B507-4156-00A4-2601-ADDA3921107B}"/>
              </a:ext>
            </a:extLst>
          </p:cNvPr>
          <p:cNvSpPr/>
          <p:nvPr/>
        </p:nvSpPr>
        <p:spPr bwMode="auto">
          <a:xfrm>
            <a:off x="232455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仮想アドレス空間</a:t>
            </a:r>
          </a:p>
        </p:txBody>
      </p:sp>
      <p:sp>
        <p:nvSpPr>
          <p:cNvPr id="32" name="テキスト プレースホルダー 2">
            <a:extLst>
              <a:ext uri="{FF2B5EF4-FFF2-40B4-BE49-F238E27FC236}">
                <a16:creationId xmlns:a16="http://schemas.microsoft.com/office/drawing/2014/main" id="{8DB7D6E2-CB52-5CEB-341B-56D842BD4CFA}"/>
              </a:ext>
            </a:extLst>
          </p:cNvPr>
          <p:cNvSpPr txBox="1">
            <a:spLocks/>
          </p:cNvSpPr>
          <p:nvPr/>
        </p:nvSpPr>
        <p:spPr bwMode="auto">
          <a:xfrm>
            <a:off x="161951" y="5229020"/>
            <a:ext cx="8640096" cy="15297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sz="1200" kern="0" dirty="0">
                <a:latin typeface="Consolas" panose="020B0609020204030204" pitchFamily="49" charset="0"/>
              </a:rPr>
              <a:t>この対応付けを，ページテーブルによって表現する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64KB=0x10000</a:t>
            </a:r>
            <a:r>
              <a:rPr lang="ja-JP" altLang="en-US" sz="1200" kern="0" dirty="0">
                <a:latin typeface="Consolas" panose="020B0609020204030204" pitchFamily="49" charset="0"/>
              </a:rPr>
              <a:t>個のブロック単位で仮想アドレスから物理アドレスに対応付けられている</a:t>
            </a:r>
            <a:endParaRPr lang="en-US" altLang="ja-JP" sz="1200" kern="0" dirty="0">
              <a:latin typeface="Consolas" panose="020B0609020204030204" pitchFamily="49" charset="0"/>
            </a:endParaRPr>
          </a:p>
          <a:p>
            <a:pPr lvl="1"/>
            <a:r>
              <a:rPr lang="ja-JP" altLang="en-US" sz="1200" kern="0" dirty="0">
                <a:latin typeface="Consolas" panose="020B0609020204030204" pitchFamily="49" charset="0"/>
              </a:rPr>
              <a:t>ページテーブルはポインタの配列であり，</a:t>
            </a:r>
            <a:r>
              <a:rPr lang="en-US" altLang="ja-JP" sz="1200" kern="0" dirty="0">
                <a:latin typeface="Consolas" panose="020B0609020204030204" pitchFamily="49" charset="0"/>
              </a:rPr>
              <a:t>N</a:t>
            </a:r>
            <a:r>
              <a:rPr lang="ja-JP" altLang="en-US" sz="1200" kern="0" dirty="0">
                <a:latin typeface="Consolas" panose="020B0609020204030204" pitchFamily="49" charset="0"/>
              </a:rPr>
              <a:t>番目の要素</a:t>
            </a:r>
            <a:r>
              <a:rPr lang="en-US" altLang="ja-JP" sz="1200" kern="0" dirty="0">
                <a:latin typeface="Consolas" panose="020B0609020204030204" pitchFamily="49" charset="0"/>
              </a:rPr>
              <a:t>=</a:t>
            </a:r>
            <a:r>
              <a:rPr lang="ja-JP" altLang="en-US" sz="1200" kern="0" dirty="0">
                <a:latin typeface="Consolas" panose="020B0609020204030204" pitchFamily="49" charset="0"/>
              </a:rPr>
              <a:t>仮想アドレスの</a:t>
            </a:r>
            <a:r>
              <a:rPr lang="en-US" altLang="ja-JP" sz="1200" kern="0" dirty="0">
                <a:latin typeface="Consolas" panose="020B0609020204030204" pitchFamily="49" charset="0"/>
              </a:rPr>
              <a:t>N</a:t>
            </a:r>
            <a:r>
              <a:rPr lang="ja-JP" altLang="en-US" sz="1200" kern="0" dirty="0">
                <a:latin typeface="Consolas" panose="020B0609020204030204" pitchFamily="49" charset="0"/>
              </a:rPr>
              <a:t>個目のブロックのためのポインタを格納</a:t>
            </a:r>
            <a:endParaRPr lang="en-US" altLang="ja-JP" sz="1200" kern="0" dirty="0">
              <a:latin typeface="Consolas" panose="020B0609020204030204" pitchFamily="49" charset="0"/>
            </a:endParaRPr>
          </a:p>
          <a:p>
            <a:pPr lvl="1"/>
            <a:r>
              <a:rPr lang="ja-JP" altLang="en-US" sz="1200" kern="0" dirty="0">
                <a:latin typeface="Consolas" panose="020B0609020204030204" pitchFamily="49" charset="0"/>
              </a:rPr>
              <a:t>仮想アドレスから，その仮想アドレスが何個目のブロックなのかは </a:t>
            </a:r>
            <a:r>
              <a:rPr lang="en-US" altLang="ja-JP" sz="1200" kern="0" dirty="0">
                <a:latin typeface="Consolas" panose="020B0609020204030204" pitchFamily="49" charset="0"/>
              </a:rPr>
              <a:t>0x10000 </a:t>
            </a:r>
            <a:r>
              <a:rPr lang="ja-JP" altLang="en-US" sz="1200" kern="0" dirty="0">
                <a:latin typeface="Consolas" panose="020B0609020204030204" pitchFamily="49" charset="0"/>
              </a:rPr>
              <a:t>で割れば良い</a:t>
            </a:r>
            <a:endParaRPr lang="en-US" altLang="ja-JP" sz="1200" kern="0" dirty="0">
              <a:latin typeface="Consolas" panose="020B0609020204030204" pitchFamily="49" charset="0"/>
            </a:endParaRPr>
          </a:p>
          <a:p>
            <a:pPr lvl="2"/>
            <a:r>
              <a:rPr lang="en-US" altLang="ja-JP" sz="1200" kern="0" dirty="0">
                <a:latin typeface="Consolas" panose="020B0609020204030204" pitchFamily="49" charset="0"/>
              </a:rPr>
              <a:t>0x10000 </a:t>
            </a:r>
            <a:r>
              <a:rPr lang="ja-JP" altLang="en-US" sz="1200" kern="0" dirty="0">
                <a:latin typeface="Consolas" panose="020B0609020204030204" pitchFamily="49" charset="0"/>
              </a:rPr>
              <a:t>で割る </a:t>
            </a:r>
            <a:r>
              <a:rPr lang="en-US" altLang="ja-JP" sz="1200" kern="0" dirty="0">
                <a:latin typeface="Consolas" panose="020B0609020204030204" pitchFamily="49" charset="0"/>
              </a:rPr>
              <a:t>= 16</a:t>
            </a:r>
            <a:r>
              <a:rPr lang="ja-JP" altLang="en-US" sz="1200" kern="0" dirty="0">
                <a:latin typeface="Consolas" panose="020B0609020204030204" pitchFamily="49" charset="0"/>
              </a:rPr>
              <a:t>進数で下</a:t>
            </a:r>
            <a:r>
              <a:rPr lang="en-US" altLang="ja-JP" sz="1200" kern="0" dirty="0">
                <a:latin typeface="Consolas" panose="020B0609020204030204" pitchFamily="49" charset="0"/>
              </a:rPr>
              <a:t>4</a:t>
            </a:r>
            <a:r>
              <a:rPr lang="ja-JP" altLang="en-US" sz="1200" kern="0" dirty="0">
                <a:latin typeface="Consolas" panose="020B0609020204030204" pitchFamily="49" charset="0"/>
              </a:rPr>
              <a:t>桁（下</a:t>
            </a:r>
            <a:r>
              <a:rPr lang="en-US" altLang="ja-JP" sz="1200" kern="0" dirty="0">
                <a:latin typeface="Consolas" panose="020B0609020204030204" pitchFamily="49" charset="0"/>
              </a:rPr>
              <a:t>16bit</a:t>
            </a:r>
            <a:r>
              <a:rPr lang="ja-JP" altLang="en-US" sz="1200" kern="0" dirty="0">
                <a:latin typeface="Consolas" panose="020B0609020204030204" pitchFamily="49" charset="0"/>
              </a:rPr>
              <a:t>）を取りのぞく → 上</a:t>
            </a:r>
            <a:r>
              <a:rPr lang="en-US" altLang="ja-JP" sz="1200" kern="0" dirty="0">
                <a:latin typeface="Consolas" panose="020B0609020204030204" pitchFamily="49" charset="0"/>
              </a:rPr>
              <a:t>16</a:t>
            </a:r>
            <a:r>
              <a:rPr lang="ja-JP" altLang="en-US" sz="1200" kern="0" dirty="0">
                <a:latin typeface="Consolas" panose="020B0609020204030204" pitchFamily="49" charset="0"/>
              </a:rPr>
              <a:t>ビットが残る</a:t>
            </a:r>
            <a:endParaRPr lang="en-US" altLang="ja-JP" sz="1200" kern="0" dirty="0">
              <a:latin typeface="Consolas" panose="020B0609020204030204" pitchFamily="49" charset="0"/>
            </a:endParaRPr>
          </a:p>
        </p:txBody>
      </p:sp>
      <p:sp>
        <p:nvSpPr>
          <p:cNvPr id="3" name="正方形/長方形 2">
            <a:extLst>
              <a:ext uri="{FF2B5EF4-FFF2-40B4-BE49-F238E27FC236}">
                <a16:creationId xmlns:a16="http://schemas.microsoft.com/office/drawing/2014/main" id="{F2F53B3D-0B80-A316-F571-78E75CD80D2F}"/>
              </a:ext>
            </a:extLst>
          </p:cNvPr>
          <p:cNvSpPr/>
          <p:nvPr/>
        </p:nvSpPr>
        <p:spPr bwMode="auto">
          <a:xfrm>
            <a:off x="4572000"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E2332124-DB5C-F73D-4CA5-93C1E8822BC7}"/>
              </a:ext>
            </a:extLst>
          </p:cNvPr>
          <p:cNvSpPr/>
          <p:nvPr/>
        </p:nvSpPr>
        <p:spPr bwMode="auto">
          <a:xfrm>
            <a:off x="4572000"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E2BACBE6-8686-045E-F710-ECFDCD04567B}"/>
              </a:ext>
            </a:extLst>
          </p:cNvPr>
          <p:cNvSpPr/>
          <p:nvPr/>
        </p:nvSpPr>
        <p:spPr bwMode="auto">
          <a:xfrm>
            <a:off x="4572000"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942BAFB-66BE-09B3-452D-994327342827}"/>
              </a:ext>
            </a:extLst>
          </p:cNvPr>
          <p:cNvSpPr/>
          <p:nvPr/>
        </p:nvSpPr>
        <p:spPr bwMode="auto">
          <a:xfrm>
            <a:off x="4572000"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405A49CA-7EFC-2450-09EE-5F6A204224D1}"/>
              </a:ext>
            </a:extLst>
          </p:cNvPr>
          <p:cNvSpPr/>
          <p:nvPr/>
        </p:nvSpPr>
        <p:spPr bwMode="auto">
          <a:xfrm>
            <a:off x="4572000" y="2528990"/>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9" name="正方形/長方形 8">
            <a:extLst>
              <a:ext uri="{FF2B5EF4-FFF2-40B4-BE49-F238E27FC236}">
                <a16:creationId xmlns:a16="http://schemas.microsoft.com/office/drawing/2014/main" id="{396C614A-5051-4DA0-C871-B7993ECB5698}"/>
              </a:ext>
            </a:extLst>
          </p:cNvPr>
          <p:cNvSpPr/>
          <p:nvPr/>
        </p:nvSpPr>
        <p:spPr bwMode="auto">
          <a:xfrm>
            <a:off x="4662001"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10" name="正方形/長方形 9">
            <a:extLst>
              <a:ext uri="{FF2B5EF4-FFF2-40B4-BE49-F238E27FC236}">
                <a16:creationId xmlns:a16="http://schemas.microsoft.com/office/drawing/2014/main" id="{22B2995D-72A0-A647-EF2A-DF5CA2C17E44}"/>
              </a:ext>
            </a:extLst>
          </p:cNvPr>
          <p:cNvSpPr/>
          <p:nvPr/>
        </p:nvSpPr>
        <p:spPr bwMode="auto">
          <a:xfrm>
            <a:off x="4572000"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 0000</a:t>
            </a:r>
            <a:endParaRPr kumimoji="1" lang="ja-JP" altLang="en-US" sz="1200" dirty="0">
              <a:solidFill>
                <a:schemeClr val="accent6"/>
              </a:solidFill>
              <a:latin typeface="Consolas" panose="020B0609020204030204" pitchFamily="49" charset="0"/>
            </a:endParaRPr>
          </a:p>
        </p:txBody>
      </p:sp>
      <p:sp>
        <p:nvSpPr>
          <p:cNvPr id="18" name="正方形/長方形 17">
            <a:extLst>
              <a:ext uri="{FF2B5EF4-FFF2-40B4-BE49-F238E27FC236}">
                <a16:creationId xmlns:a16="http://schemas.microsoft.com/office/drawing/2014/main" id="{E900C052-A22D-5FC3-64BE-925E65CD5CDF}"/>
              </a:ext>
            </a:extLst>
          </p:cNvPr>
          <p:cNvSpPr/>
          <p:nvPr/>
        </p:nvSpPr>
        <p:spPr bwMode="auto">
          <a:xfrm>
            <a:off x="4572000"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 0000</a:t>
            </a:r>
            <a:endParaRPr kumimoji="1" lang="ja-JP" altLang="en-US" sz="1200" dirty="0">
              <a:solidFill>
                <a:schemeClr val="accent6"/>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A6760D96-9681-33DD-5116-2C98EB224A50}"/>
              </a:ext>
            </a:extLst>
          </p:cNvPr>
          <p:cNvCxnSpPr>
            <a:cxnSpLocks/>
          </p:cNvCxnSpPr>
          <p:nvPr/>
        </p:nvCxnSpPr>
        <p:spPr bwMode="auto">
          <a:xfrm>
            <a:off x="3131984" y="1718981"/>
            <a:ext cx="1440016" cy="450005"/>
          </a:xfrm>
          <a:prstGeom prst="straightConnector1">
            <a:avLst/>
          </a:prstGeom>
          <a:noFill/>
          <a:ln w="9525" cap="flat" cmpd="sng" algn="ctr">
            <a:solidFill>
              <a:schemeClr val="tx1"/>
            </a:solidFill>
            <a:prstDash val="solid"/>
            <a:round/>
            <a:headEnd type="none" w="med" len="med"/>
            <a:tailEnd type="triangle"/>
          </a:ln>
          <a:effectLst/>
        </p:spPr>
      </p:cxnSp>
      <p:cxnSp>
        <p:nvCxnSpPr>
          <p:cNvPr id="27" name="直線矢印コネクタ 26">
            <a:extLst>
              <a:ext uri="{FF2B5EF4-FFF2-40B4-BE49-F238E27FC236}">
                <a16:creationId xmlns:a16="http://schemas.microsoft.com/office/drawing/2014/main" id="{C52BAA5C-F107-7A16-6C74-D08EA52621E6}"/>
              </a:ext>
            </a:extLst>
          </p:cNvPr>
          <p:cNvCxnSpPr>
            <a:cxnSpLocks/>
          </p:cNvCxnSpPr>
          <p:nvPr/>
        </p:nvCxnSpPr>
        <p:spPr bwMode="auto">
          <a:xfrm flipV="1">
            <a:off x="3131984" y="3068996"/>
            <a:ext cx="1440016" cy="810009"/>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3E060263-4B98-0933-B4ED-AAF07A073C20}"/>
              </a:ext>
            </a:extLst>
          </p:cNvPr>
          <p:cNvCxnSpPr>
            <a:cxnSpLocks/>
          </p:cNvCxnSpPr>
          <p:nvPr/>
        </p:nvCxnSpPr>
        <p:spPr bwMode="auto">
          <a:xfrm>
            <a:off x="5652012" y="2168986"/>
            <a:ext cx="1440016"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DC54FBA4-36E2-5A81-2C21-BE185D43A54B}"/>
              </a:ext>
            </a:extLst>
          </p:cNvPr>
          <p:cNvCxnSpPr>
            <a:cxnSpLocks/>
            <a:endCxn id="5" idx="1"/>
          </p:cNvCxnSpPr>
          <p:nvPr/>
        </p:nvCxnSpPr>
        <p:spPr bwMode="auto">
          <a:xfrm>
            <a:off x="5652012" y="3068996"/>
            <a:ext cx="1440016" cy="0"/>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C8965A73-2259-0B45-B179-FC688269709D}"/>
              </a:ext>
            </a:extLst>
          </p:cNvPr>
          <p:cNvSpPr/>
          <p:nvPr/>
        </p:nvSpPr>
        <p:spPr bwMode="auto">
          <a:xfrm>
            <a:off x="3401987" y="2168986"/>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a:t>
            </a:r>
            <a:r>
              <a:rPr kumimoji="1" lang="ja-JP" altLang="en-US" sz="1200" dirty="0">
                <a:solidFill>
                  <a:schemeClr val="accent6"/>
                </a:solidFill>
                <a:latin typeface="Consolas" panose="020B0609020204030204" pitchFamily="49" charset="0"/>
              </a:rPr>
              <a:t>個目</a:t>
            </a:r>
          </a:p>
        </p:txBody>
      </p:sp>
      <p:sp>
        <p:nvSpPr>
          <p:cNvPr id="38" name="正方形/長方形 37">
            <a:extLst>
              <a:ext uri="{FF2B5EF4-FFF2-40B4-BE49-F238E27FC236}">
                <a16:creationId xmlns:a16="http://schemas.microsoft.com/office/drawing/2014/main" id="{FC0C1F18-CA1F-8444-832B-77EF322CAFED}"/>
              </a:ext>
            </a:extLst>
          </p:cNvPr>
          <p:cNvSpPr/>
          <p:nvPr/>
        </p:nvSpPr>
        <p:spPr bwMode="auto">
          <a:xfrm>
            <a:off x="3401987" y="3068996"/>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a:t>
            </a:r>
            <a:r>
              <a:rPr kumimoji="1" lang="ja-JP" altLang="en-US" sz="1200" dirty="0">
                <a:solidFill>
                  <a:schemeClr val="accent6"/>
                </a:solidFill>
                <a:latin typeface="Consolas" panose="020B0609020204030204" pitchFamily="49" charset="0"/>
              </a:rPr>
              <a:t>個目</a:t>
            </a:r>
          </a:p>
        </p:txBody>
      </p:sp>
    </p:spTree>
    <p:extLst>
      <p:ext uri="{BB962C8B-B14F-4D97-AF65-F5344CB8AC3E}">
        <p14:creationId xmlns:p14="http://schemas.microsoft.com/office/powerpoint/2010/main" val="3466969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372020" y="1358977"/>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372020" y="3519001"/>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55202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5112006" y="3519002"/>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0x30000000:</a:t>
            </a:r>
            <a:endParaRPr kumimoji="1" lang="ja-JP" altLang="en-US" sz="1400" dirty="0">
              <a:solidFill>
                <a:schemeClr val="accent6"/>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251952" y="3429000"/>
            <a:ext cx="8550095" cy="2879726"/>
          </a:xfrm>
        </p:spPr>
        <p:txBody>
          <a:bodyPr/>
          <a:lstStyle/>
          <a:p>
            <a:r>
              <a:rPr kumimoji="1" lang="ja-JP" altLang="en-US" sz="1400" dirty="0">
                <a:latin typeface="Consolas" panose="020B0609020204030204" pitchFamily="49" charset="0"/>
              </a:rPr>
              <a:t>ページ・テーブルは実際には物理空間上におかれる</a:t>
            </a:r>
            <a:endParaRPr lang="en-US" altLang="ja-JP" sz="1400" dirty="0">
              <a:latin typeface="Consolas" panose="020B0609020204030204" pitchFamily="49" charset="0"/>
            </a:endParaRPr>
          </a:p>
          <a:p>
            <a:pPr lvl="1"/>
            <a:r>
              <a:rPr kumimoji="1" lang="ja-JP" altLang="en-US" sz="1400" dirty="0">
                <a:latin typeface="Consolas" panose="020B0609020204030204" pitchFamily="49" charset="0"/>
              </a:rPr>
              <a:t>その先頭アドレスがベース・レジスタで指定する</a:t>
            </a:r>
            <a:endParaRPr kumimoji="1" lang="en-US" altLang="ja-JP" sz="1400" dirty="0">
              <a:latin typeface="Consolas" panose="020B0609020204030204" pitchFamily="49" charset="0"/>
            </a:endParaRPr>
          </a:p>
          <a:p>
            <a:pPr lvl="1"/>
            <a:r>
              <a:rPr kumimoji="1" lang="ja-JP" altLang="en-US" sz="1400" dirty="0">
                <a:latin typeface="Consolas" panose="020B0609020204030204" pitchFamily="49" charset="0"/>
              </a:rPr>
              <a:t>今回は </a:t>
            </a:r>
            <a:r>
              <a:rPr kumimoji="1" lang="en-US" altLang="ja-JP" sz="1400" dirty="0">
                <a:latin typeface="Consolas" panose="020B0609020204030204" pitchFamily="49" charset="0"/>
              </a:rPr>
              <a:t>0x20000000 </a:t>
            </a:r>
            <a:r>
              <a:rPr kumimoji="1" lang="ja-JP" altLang="en-US" sz="1400" dirty="0">
                <a:latin typeface="Consolas" panose="020B0609020204030204" pitchFamily="49" charset="0"/>
              </a:rPr>
              <a:t>からがページ・テーブル</a:t>
            </a:r>
            <a:endParaRPr kumimoji="1" lang="en-US" altLang="ja-JP" sz="1400" dirty="0">
              <a:latin typeface="Consolas" panose="020B0609020204030204" pitchFamily="49" charset="0"/>
            </a:endParaRPr>
          </a:p>
          <a:p>
            <a:r>
              <a:rPr kumimoji="1" lang="ja-JP" altLang="en-US" sz="1400" dirty="0">
                <a:latin typeface="Consolas" panose="020B0609020204030204" pitchFamily="49" charset="0"/>
              </a:rPr>
              <a:t>仮想アドレスからの変換の手順</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仮想アドレスをページ・サイズで割り，それがアドレス空間中にある </a:t>
            </a:r>
            <a:r>
              <a:rPr kumimoji="1" lang="en-US" altLang="ja-JP" sz="1400" dirty="0">
                <a:latin typeface="Consolas" panose="020B0609020204030204" pitchFamily="49" charset="0"/>
              </a:rPr>
              <a:t>N </a:t>
            </a:r>
            <a:r>
              <a:rPr kumimoji="1" lang="ja-JP" altLang="en-US" sz="1400" dirty="0">
                <a:latin typeface="Consolas" panose="020B0609020204030204" pitchFamily="49" charset="0"/>
              </a:rPr>
              <a:t>番目のページなのかを計算する</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ページ・テーブルの </a:t>
            </a:r>
            <a:r>
              <a:rPr kumimoji="1" lang="en-US" altLang="ja-JP" sz="1400" dirty="0">
                <a:latin typeface="Consolas" panose="020B0609020204030204" pitchFamily="49" charset="0"/>
              </a:rPr>
              <a:t>N </a:t>
            </a:r>
            <a:r>
              <a:rPr kumimoji="1" lang="ja-JP" altLang="en-US" sz="1400" dirty="0">
                <a:latin typeface="Consolas" panose="020B0609020204030204" pitchFamily="49" charset="0"/>
              </a:rPr>
              <a:t>番目の要素を読む</a:t>
            </a:r>
            <a:endParaRPr kumimoji="1" lang="en-US" altLang="ja-JP" sz="1400" dirty="0">
              <a:latin typeface="Consolas" panose="020B0609020204030204" pitchFamily="49" charset="0"/>
            </a:endParaRPr>
          </a:p>
          <a:p>
            <a:pPr lvl="2"/>
            <a:r>
              <a:rPr lang="en-US" altLang="ja-JP" sz="1400" dirty="0">
                <a:latin typeface="Consolas" panose="020B0609020204030204" pitchFamily="49" charset="0"/>
              </a:rPr>
              <a:t>0x20000000 + N*4 </a:t>
            </a:r>
            <a:r>
              <a:rPr lang="ja-JP" altLang="en-US" sz="1400" dirty="0">
                <a:latin typeface="Consolas" panose="020B0609020204030204" pitchFamily="49" charset="0"/>
              </a:rPr>
              <a:t>の物理アドレスを読む</a:t>
            </a:r>
            <a:endParaRPr lang="en-US" altLang="ja-JP" sz="1400" dirty="0">
              <a:latin typeface="Consolas" panose="020B0609020204030204" pitchFamily="49" charset="0"/>
            </a:endParaRPr>
          </a:p>
          <a:p>
            <a:pPr lvl="2"/>
            <a:r>
              <a:rPr kumimoji="1" lang="en-US" altLang="ja-JP" sz="1400" dirty="0">
                <a:latin typeface="Consolas" panose="020B0609020204030204" pitchFamily="49" charset="0"/>
              </a:rPr>
              <a:t>*4 </a:t>
            </a:r>
            <a:r>
              <a:rPr kumimoji="1" lang="ja-JP" altLang="en-US" sz="1400" dirty="0">
                <a:latin typeface="Consolas" panose="020B0609020204030204" pitchFamily="49" charset="0"/>
              </a:rPr>
              <a:t>は格納されているポインタのサイズが </a:t>
            </a:r>
            <a:r>
              <a:rPr kumimoji="1" lang="en-US" altLang="ja-JP" sz="1400" dirty="0">
                <a:latin typeface="Consolas" panose="020B0609020204030204" pitchFamily="49" charset="0"/>
              </a:rPr>
              <a:t>4B </a:t>
            </a:r>
            <a:r>
              <a:rPr kumimoji="1" lang="ja-JP" altLang="en-US" sz="1400" dirty="0">
                <a:latin typeface="Consolas" panose="020B0609020204030204" pitchFamily="49" charset="0"/>
              </a:rPr>
              <a:t>だから</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仮想アドレスをページ・サイズで割った余りを </a:t>
            </a:r>
            <a:r>
              <a:rPr kumimoji="1" lang="en-US" altLang="ja-JP" sz="1400" dirty="0">
                <a:latin typeface="Consolas" panose="020B0609020204030204" pitchFamily="49" charset="0"/>
              </a:rPr>
              <a:t>2. </a:t>
            </a:r>
            <a:r>
              <a:rPr kumimoji="1" lang="ja-JP" altLang="en-US" sz="1400" dirty="0">
                <a:latin typeface="Consolas" panose="020B0609020204030204" pitchFamily="49" charset="0"/>
              </a:rPr>
              <a:t>で得られたアドレスに足す</a:t>
            </a:r>
            <a:endParaRPr kumimoji="1" lang="en-US" altLang="ja-JP" sz="1400" dirty="0">
              <a:latin typeface="Consolas" panose="020B0609020204030204" pitchFamily="49" charset="0"/>
            </a:endParaRPr>
          </a:p>
          <a:p>
            <a:pPr lvl="2">
              <a:buFont typeface="+mj-lt"/>
              <a:buAutoNum type="arabicPeriod"/>
            </a:pPr>
            <a:r>
              <a:rPr lang="ja-JP" altLang="en-US" sz="1400" dirty="0">
                <a:latin typeface="Consolas" panose="020B0609020204030204" pitchFamily="49" charset="0"/>
              </a:rPr>
              <a:t>余り</a:t>
            </a:r>
            <a:r>
              <a:rPr lang="en-US" altLang="ja-JP" sz="1400" dirty="0">
                <a:latin typeface="Consolas" panose="020B0609020204030204" pitchFamily="49" charset="0"/>
              </a:rPr>
              <a:t>=64KB </a:t>
            </a:r>
            <a:r>
              <a:rPr lang="ja-JP" altLang="en-US" sz="1400" dirty="0">
                <a:latin typeface="Consolas" panose="020B0609020204030204" pitchFamily="49" charset="0"/>
              </a:rPr>
              <a:t>ページの中の何番目のアドレスなのかを意味する</a:t>
            </a:r>
            <a:endParaRPr lang="en-US" altLang="ja-JP" sz="1400" dirty="0">
              <a:latin typeface="Consolas" panose="020B0609020204030204" pitchFamily="49" charset="0"/>
            </a:endParaRPr>
          </a:p>
          <a:p>
            <a:pPr lvl="2">
              <a:buFont typeface="+mj-lt"/>
              <a:buAutoNum type="arabicPeriod"/>
            </a:pPr>
            <a:r>
              <a:rPr kumimoji="1" lang="en-US" altLang="ja-JP" sz="1400" dirty="0">
                <a:latin typeface="Consolas" panose="020B0609020204030204" pitchFamily="49" charset="0"/>
              </a:rPr>
              <a:t>16</a:t>
            </a:r>
            <a:r>
              <a:rPr kumimoji="1" lang="ja-JP" altLang="en-US" sz="1400" dirty="0">
                <a:latin typeface="Consolas" panose="020B0609020204030204" pitchFamily="49" charset="0"/>
              </a:rPr>
              <a:t>進数で下</a:t>
            </a:r>
            <a:r>
              <a:rPr kumimoji="1" lang="en-US" altLang="ja-JP" sz="1400" dirty="0">
                <a:latin typeface="Consolas" panose="020B0609020204030204" pitchFamily="49" charset="0"/>
              </a:rPr>
              <a:t>4</a:t>
            </a:r>
            <a:r>
              <a:rPr kumimoji="1" lang="ja-JP" altLang="en-US" sz="1400" dirty="0">
                <a:latin typeface="Consolas" panose="020B0609020204030204" pitchFamily="49" charset="0"/>
              </a:rPr>
              <a:t>桁を取り出すことは，ページ・サイズ</a:t>
            </a:r>
            <a:r>
              <a:rPr lang="en-US" altLang="ja-JP" sz="1400" dirty="0">
                <a:latin typeface="Consolas" panose="020B0609020204030204" pitchFamily="49" charset="0"/>
              </a:rPr>
              <a:t>0x10000</a:t>
            </a:r>
            <a:r>
              <a:rPr lang="ja-JP" altLang="en-US" sz="1400" dirty="0">
                <a:latin typeface="Consolas" panose="020B0609020204030204" pitchFamily="49" charset="0"/>
              </a:rPr>
              <a:t>で割った余りを求めるのと等価</a:t>
            </a:r>
            <a:endParaRPr kumimoji="1" lang="en-US" altLang="ja-JP" sz="1400" dirty="0">
              <a:latin typeface="Consolas" panose="020B0609020204030204" pitchFamily="49" charset="0"/>
            </a:endParaRPr>
          </a:p>
          <a:p>
            <a:pPr lvl="1"/>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372020" y="162898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372020" y="162898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372020"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372020"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372020" y="216898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8082039"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372020"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742013"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742013"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742013" y="180898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742013" y="198898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6954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239009"/>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0x30002000:</a:t>
            </a:r>
            <a:endParaRPr kumimoji="1" lang="ja-JP" altLang="en-US" sz="1200" dirty="0">
              <a:solidFill>
                <a:schemeClr val="accent6"/>
              </a:solidFill>
              <a:latin typeface="Consolas" panose="020B0609020204030204" pitchFamily="49" charset="0"/>
            </a:endParaRPr>
          </a:p>
        </p:txBody>
      </p:sp>
      <p:cxnSp>
        <p:nvCxnSpPr>
          <p:cNvPr id="44" name="曲線コネクタ 43"/>
          <p:cNvCxnSpPr>
            <a:cxnSpLocks/>
          </p:cNvCxnSpPr>
          <p:nvPr/>
        </p:nvCxnSpPr>
        <p:spPr bwMode="auto">
          <a:xfrm>
            <a:off x="2231974" y="1538979"/>
            <a:ext cx="2430029" cy="1800020"/>
          </a:xfrm>
          <a:prstGeom prst="curvedConnector3">
            <a:avLst>
              <a:gd name="adj1" fmla="val 34435"/>
            </a:avLst>
          </a:prstGeom>
          <a:noFill/>
          <a:ln w="9525" cap="flat" cmpd="sng" algn="ctr">
            <a:solidFill>
              <a:schemeClr val="tx1"/>
            </a:solidFill>
            <a:prstDash val="solid"/>
            <a:round/>
            <a:headEnd type="none" w="med" len="med"/>
            <a:tailEnd type="triangle"/>
          </a:ln>
          <a:effectLst/>
        </p:spPr>
      </p:cxnSp>
      <p:cxnSp>
        <p:nvCxnSpPr>
          <p:cNvPr id="45" name="曲線コネクタ 44"/>
          <p:cNvCxnSpPr>
            <a:cxnSpLocks/>
            <a:stCxn id="12" idx="2"/>
            <a:endCxn id="40" idx="1"/>
          </p:cNvCxnSpPr>
          <p:nvPr/>
        </p:nvCxnSpPr>
        <p:spPr bwMode="auto">
          <a:xfrm rot="16200000" flipH="1">
            <a:off x="2681979" y="2078985"/>
            <a:ext cx="2700030" cy="1800019"/>
          </a:xfrm>
          <a:prstGeom prst="curvedConnector2">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pPr lvl="1"/>
            <a:r>
              <a:rPr kumimoji="1" lang="ja-JP" altLang="en-US" sz="1400" dirty="0"/>
              <a:t>上位 </a:t>
            </a:r>
            <a:r>
              <a:rPr kumimoji="1" lang="en-US" altLang="ja-JP" sz="1400" dirty="0"/>
              <a:t>16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1000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単位であり，ベースレジスタは </a:t>
            </a:r>
            <a:r>
              <a:rPr lang="en-US" altLang="ja-JP" sz="1400" dirty="0"/>
              <a:t>0x2000 0000 </a:t>
            </a:r>
            <a:r>
              <a:rPr lang="ja-JP" altLang="en-US" sz="1400" dirty="0"/>
              <a:t>をさす</a:t>
            </a:r>
            <a:endParaRPr lang="en-US" altLang="ja-JP" sz="1400" dirty="0"/>
          </a:p>
          <a:p>
            <a:pPr lvl="2"/>
            <a:r>
              <a:rPr lang="en-US" altLang="ja-JP" sz="1400" dirty="0"/>
              <a:t>0x2000 0000 + 4B * 0x1000 = 0x2000 4000 </a:t>
            </a:r>
            <a:r>
              <a:rPr lang="en-US" altLang="ja-JP" sz="1400" dirty="0">
                <a:solidFill>
                  <a:schemeClr val="accent6"/>
                </a:solidFill>
              </a:rPr>
              <a:t>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0x30000000</a:t>
            </a:r>
            <a:r>
              <a:rPr kumimoji="1" lang="en-US" altLang="ja-JP" sz="1400" dirty="0">
                <a:solidFill>
                  <a:schemeClr val="accent6"/>
                </a:solidFill>
              </a:rPr>
              <a:t> </a:t>
            </a:r>
            <a:r>
              <a:rPr kumimoji="1" lang="ja-JP" altLang="en-US" sz="1400" dirty="0"/>
              <a:t>を得る</a:t>
            </a:r>
            <a:endParaRPr kumimoji="1" lang="en-US" altLang="ja-JP" sz="1400" dirty="0"/>
          </a:p>
          <a:p>
            <a:pPr lvl="2"/>
            <a:r>
              <a:rPr lang="en-US" altLang="ja-JP" sz="1400" dirty="0"/>
              <a:t>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16bit </a:t>
            </a:r>
            <a:r>
              <a:rPr lang="ja-JP" altLang="en-US" sz="1400" dirty="0">
                <a:latin typeface="Consolas" panose="020B0609020204030204" pitchFamily="49" charset="0"/>
              </a:rPr>
              <a:t>である </a:t>
            </a:r>
            <a:r>
              <a:rPr lang="en-US" altLang="ja-JP" sz="1400" dirty="0">
                <a:latin typeface="Consolas" panose="020B0609020204030204" pitchFamily="49" charset="0"/>
              </a:rPr>
              <a:t>0x2000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と結合して </a:t>
            </a:r>
            <a:r>
              <a:rPr lang="en-US" altLang="ja-JP" sz="1400" dirty="0">
                <a:solidFill>
                  <a:schemeClr val="accent6"/>
                </a:solidFill>
                <a:latin typeface="Consolas" panose="020B0609020204030204" pitchFamily="49" charset="0"/>
              </a:rPr>
              <a:t>0x30002000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012016"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012016" y="225898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012016"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012016"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012016" y="279899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772203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012016"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382009" y="3248998"/>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382009" y="2258987"/>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382009" y="2438989"/>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382009"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cxnSp>
        <p:nvCxnSpPr>
          <p:cNvPr id="35" name="曲線コネクタ 34"/>
          <p:cNvCxnSpPr>
            <a:cxnSpLocks/>
            <a:stCxn id="30" idx="2"/>
            <a:endCxn id="40" idx="0"/>
          </p:cNvCxnSpPr>
          <p:nvPr/>
        </p:nvCxnSpPr>
        <p:spPr bwMode="auto">
          <a:xfrm rot="5400000">
            <a:off x="5607012" y="3293998"/>
            <a:ext cx="810009" cy="108001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036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latin typeface="Consolas" panose="020B0609020204030204" pitchFamily="49" charset="0"/>
              </a:rPr>
              <a:t>(2) </a:t>
            </a:r>
            <a:r>
              <a:rPr lang="ja-JP" altLang="en-US" sz="1400" dirty="0">
                <a:latin typeface="Consolas" panose="020B0609020204030204" pitchFamily="49" charset="0"/>
              </a:rPr>
              <a:t>仮想アドレス </a:t>
            </a:r>
            <a:r>
              <a:rPr lang="en-US" altLang="ja-JP" sz="1400" dirty="0">
                <a:solidFill>
                  <a:schemeClr val="accent5"/>
                </a:solidFill>
                <a:latin typeface="Consolas" panose="020B0609020204030204" pitchFamily="49" charset="0"/>
              </a:rPr>
              <a:t>0xfea51fff</a:t>
            </a:r>
            <a:r>
              <a:rPr lang="en-US" altLang="ja-JP" sz="1400" dirty="0">
                <a:latin typeface="Consolas" panose="020B0609020204030204" pitchFamily="49" charset="0"/>
              </a:rPr>
              <a:t> </a:t>
            </a:r>
            <a:r>
              <a:rPr lang="ja-JP" altLang="en-US" sz="1400" dirty="0">
                <a:latin typeface="Consolas" panose="020B0609020204030204" pitchFamily="49" charset="0"/>
              </a:rPr>
              <a:t>に格納されている値を読み出す際にアクセスされる物理アドレスをすべてあげよ</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0x2000 0000 + 4B * 0xfea5 = 0x2003 FA94 </a:t>
            </a:r>
            <a:r>
              <a:rPr lang="ja-JP" altLang="en-US" sz="1400" dirty="0">
                <a:latin typeface="Consolas" panose="020B0609020204030204" pitchFamily="49" charset="0"/>
              </a:rPr>
              <a:t>に最初にアクセス</a:t>
            </a:r>
            <a:endParaRPr lang="en-US" altLang="ja-JP" sz="1400" dirty="0">
              <a:latin typeface="Consolas" panose="020B0609020204030204" pitchFamily="49" charset="0"/>
            </a:endParaRPr>
          </a:p>
          <a:p>
            <a:pPr lvl="2"/>
            <a:r>
              <a:rPr lang="ja-JP" altLang="en-US" sz="1400" dirty="0">
                <a:latin typeface="Consolas" panose="020B0609020204030204" pitchFamily="49" charset="0"/>
              </a:rPr>
              <a:t>ここから </a:t>
            </a:r>
            <a:r>
              <a:rPr lang="en-US" altLang="ja-JP" sz="1400" dirty="0">
                <a:latin typeface="Consolas" panose="020B0609020204030204" pitchFamily="49" charset="0"/>
              </a:rPr>
              <a:t>0x3001 0000 </a:t>
            </a:r>
            <a:r>
              <a:rPr lang="ja-JP" altLang="en-US" sz="1400" dirty="0">
                <a:latin typeface="Consolas" panose="020B0609020204030204" pitchFamily="49" charset="0"/>
              </a:rPr>
              <a:t>が読める</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0x3001 0000 + 0x1fff = 0x30011fff </a:t>
            </a:r>
            <a:r>
              <a:rPr lang="ja-JP" altLang="en-US" sz="1400" dirty="0">
                <a:latin typeface="Consolas" panose="020B0609020204030204" pitchFamily="49" charset="0"/>
              </a:rPr>
              <a:t>に次にアクセス</a:t>
            </a: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Tree>
    <p:extLst>
      <p:ext uri="{BB962C8B-B14F-4D97-AF65-F5344CB8AC3E}">
        <p14:creationId xmlns:p14="http://schemas.microsoft.com/office/powerpoint/2010/main" val="130977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3074</Words>
  <Application>Microsoft Office PowerPoint</Application>
  <PresentationFormat>画面に合わせる (4:3)</PresentationFormat>
  <Paragraphs>305</Paragraphs>
  <Slides>46</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46</vt:i4>
      </vt:variant>
    </vt:vector>
  </HeadingPairs>
  <TitlesOfParts>
    <vt:vector size="59" baseType="lpstr">
      <vt:lpstr>-apple-system</vt:lpstr>
      <vt:lpstr>Helvetica Neue</vt:lpstr>
      <vt:lpstr>HG丸ｺﾞｼｯｸM-PRO</vt:lpstr>
      <vt:lpstr>Hiragino Sans</vt:lpstr>
      <vt:lpstr>ＭＳ Ｐゴシック</vt:lpstr>
      <vt:lpstr>メイリオ</vt:lpstr>
      <vt:lpstr>メイリオ</vt:lpstr>
      <vt:lpstr>游ゴシック</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１１</vt:lpstr>
      <vt:lpstr>課題 １１</vt:lpstr>
      <vt:lpstr>仮想メモリと物理メモリの対応</vt:lpstr>
      <vt:lpstr>仮想メモリと物理メモリの対応</vt:lpstr>
      <vt:lpstr>単段ページ・テーブルの動作</vt:lpstr>
      <vt:lpstr>単段ページ・テーブルの動作</vt:lpstr>
      <vt:lpstr>課題 １１</vt:lpstr>
      <vt:lpstr>課題 １１</vt:lpstr>
      <vt:lpstr>課題 １１</vt:lpstr>
      <vt:lpstr>２段ページ・テーブルの例</vt:lpstr>
      <vt:lpstr>期末試験について</vt:lpstr>
      <vt:lpstr>補足</vt:lpstr>
      <vt:lpstr>質問とか感想</vt:lpstr>
      <vt:lpstr>質問とか感想</vt:lpstr>
      <vt:lpstr>変換の実装</vt:lpstr>
      <vt:lpstr>質問とか感想</vt:lpstr>
      <vt:lpstr>単段ページ・テーブルの動作</vt:lpstr>
      <vt:lpstr>質問とか感想</vt:lpstr>
      <vt:lpstr>質問とか感想</vt:lpstr>
      <vt:lpstr>4KB ページを使った単段ページ・テーブルの例</vt:lpstr>
      <vt:lpstr>多段ページ・テーブル</vt:lpstr>
      <vt:lpstr>質問とか感想</vt:lpstr>
      <vt:lpstr>質問とか感想</vt:lpstr>
      <vt:lpstr>質問とか感想</vt:lpstr>
      <vt:lpstr>多段ページ・テーブル (P.35 じゃなくて P.41?)</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2023-07-31T09:19:35Z</dcterms:modified>
</cp:coreProperties>
</file>