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95"/>
  </p:notesMasterIdLst>
  <p:handoutMasterIdLst>
    <p:handoutMasterId r:id="rId96"/>
  </p:handoutMasterIdLst>
  <p:sldIdLst>
    <p:sldId id="455" r:id="rId2"/>
    <p:sldId id="805" r:id="rId3"/>
    <p:sldId id="1132" r:id="rId4"/>
    <p:sldId id="1047" r:id="rId5"/>
    <p:sldId id="1048" r:id="rId6"/>
    <p:sldId id="618" r:id="rId7"/>
    <p:sldId id="1126" r:id="rId8"/>
    <p:sldId id="1127" r:id="rId9"/>
    <p:sldId id="1073" r:id="rId10"/>
    <p:sldId id="1130" r:id="rId11"/>
    <p:sldId id="1129" r:id="rId12"/>
    <p:sldId id="1131" r:id="rId13"/>
    <p:sldId id="1067" r:id="rId14"/>
    <p:sldId id="513" r:id="rId15"/>
    <p:sldId id="692" r:id="rId16"/>
    <p:sldId id="694" r:id="rId17"/>
    <p:sldId id="697" r:id="rId18"/>
    <p:sldId id="698" r:id="rId19"/>
    <p:sldId id="699" r:id="rId20"/>
    <p:sldId id="700" r:id="rId21"/>
    <p:sldId id="704" r:id="rId22"/>
    <p:sldId id="703" r:id="rId23"/>
    <p:sldId id="690" r:id="rId24"/>
    <p:sldId id="705" r:id="rId25"/>
    <p:sldId id="706" r:id="rId26"/>
    <p:sldId id="707" r:id="rId27"/>
    <p:sldId id="708" r:id="rId28"/>
    <p:sldId id="734" r:id="rId29"/>
    <p:sldId id="709" r:id="rId30"/>
    <p:sldId id="710" r:id="rId31"/>
    <p:sldId id="715" r:id="rId32"/>
    <p:sldId id="716" r:id="rId33"/>
    <p:sldId id="1122" r:id="rId34"/>
    <p:sldId id="1123" r:id="rId35"/>
    <p:sldId id="712" r:id="rId36"/>
    <p:sldId id="717" r:id="rId37"/>
    <p:sldId id="718" r:id="rId38"/>
    <p:sldId id="719" r:id="rId39"/>
    <p:sldId id="720" r:id="rId40"/>
    <p:sldId id="721" r:id="rId41"/>
    <p:sldId id="722" r:id="rId42"/>
    <p:sldId id="711" r:id="rId43"/>
    <p:sldId id="1124" r:id="rId44"/>
    <p:sldId id="735" r:id="rId45"/>
    <p:sldId id="723" r:id="rId46"/>
    <p:sldId id="727" r:id="rId47"/>
    <p:sldId id="725" r:id="rId48"/>
    <p:sldId id="738" r:id="rId49"/>
    <p:sldId id="737" r:id="rId50"/>
    <p:sldId id="739" r:id="rId51"/>
    <p:sldId id="740" r:id="rId52"/>
    <p:sldId id="744" r:id="rId53"/>
    <p:sldId id="741" r:id="rId54"/>
    <p:sldId id="743" r:id="rId55"/>
    <p:sldId id="742" r:id="rId56"/>
    <p:sldId id="745" r:id="rId57"/>
    <p:sldId id="748" r:id="rId58"/>
    <p:sldId id="749" r:id="rId59"/>
    <p:sldId id="750" r:id="rId60"/>
    <p:sldId id="751" r:id="rId61"/>
    <p:sldId id="746" r:id="rId62"/>
    <p:sldId id="882" r:id="rId63"/>
    <p:sldId id="1021" r:id="rId64"/>
    <p:sldId id="1125" r:id="rId65"/>
    <p:sldId id="696" r:id="rId66"/>
    <p:sldId id="1074" r:id="rId67"/>
    <p:sldId id="1120" r:id="rId68"/>
    <p:sldId id="1121" r:id="rId69"/>
    <p:sldId id="1020" r:id="rId70"/>
    <p:sldId id="1091" r:id="rId71"/>
    <p:sldId id="1139" r:id="rId72"/>
    <p:sldId id="1133" r:id="rId73"/>
    <p:sldId id="1134" r:id="rId74"/>
    <p:sldId id="1135" r:id="rId75"/>
    <p:sldId id="1136" r:id="rId76"/>
    <p:sldId id="1137" r:id="rId77"/>
    <p:sldId id="1138" r:id="rId78"/>
    <p:sldId id="1140" r:id="rId79"/>
    <p:sldId id="1142" r:id="rId80"/>
    <p:sldId id="1143" r:id="rId81"/>
    <p:sldId id="1144" r:id="rId82"/>
    <p:sldId id="1145" r:id="rId83"/>
    <p:sldId id="1146" r:id="rId84"/>
    <p:sldId id="1147" r:id="rId85"/>
    <p:sldId id="1148" r:id="rId86"/>
    <p:sldId id="1149" r:id="rId87"/>
    <p:sldId id="1150" r:id="rId88"/>
    <p:sldId id="1151" r:id="rId89"/>
    <p:sldId id="1153" r:id="rId90"/>
    <p:sldId id="1154" r:id="rId91"/>
    <p:sldId id="1152" r:id="rId92"/>
    <p:sldId id="1141" r:id="rId93"/>
    <p:sldId id="1155" r:id="rId94"/>
  </p:sldIdLst>
  <p:sldSz cx="9144000" cy="6858000" type="screen4x3"/>
  <p:notesSz cx="6858000" cy="9144000"/>
  <p:custDataLst>
    <p:tags r:id="rId97"/>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19" autoAdjust="0"/>
    <p:restoredTop sz="97229" autoAdjust="0"/>
  </p:normalViewPr>
  <p:slideViewPr>
    <p:cSldViewPr>
      <p:cViewPr varScale="1">
        <p:scale>
          <a:sx n="108" d="100"/>
          <a:sy n="108" d="100"/>
        </p:scale>
        <p:origin x="1072" y="72"/>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7/24/2023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2023/7/24</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9</a:t>
            </a:fld>
            <a:endParaRPr kumimoji="1" lang="ja-JP" altLang="en-US"/>
          </a:p>
        </p:txBody>
      </p:sp>
    </p:spTree>
    <p:extLst>
      <p:ext uri="{BB962C8B-B14F-4D97-AF65-F5344CB8AC3E}">
        <p14:creationId xmlns:p14="http://schemas.microsoft.com/office/powerpoint/2010/main" val="1868972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10</a:t>
            </a:fld>
            <a:endParaRPr kumimoji="1" lang="ja-JP" altLang="en-US"/>
          </a:p>
        </p:txBody>
      </p:sp>
    </p:spTree>
    <p:extLst>
      <p:ext uri="{BB962C8B-B14F-4D97-AF65-F5344CB8AC3E}">
        <p14:creationId xmlns:p14="http://schemas.microsoft.com/office/powerpoint/2010/main" val="3973651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11</a:t>
            </a:fld>
            <a:endParaRPr kumimoji="1" lang="ja-JP" altLang="en-US"/>
          </a:p>
        </p:txBody>
      </p:sp>
    </p:spTree>
    <p:extLst>
      <p:ext uri="{BB962C8B-B14F-4D97-AF65-F5344CB8AC3E}">
        <p14:creationId xmlns:p14="http://schemas.microsoft.com/office/powerpoint/2010/main" val="618865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dirty="0"/>
          </a:p>
        </p:txBody>
      </p:sp>
      <p:sp>
        <p:nvSpPr>
          <p:cNvPr id="4" name="スライド番号プレースホルダー 3"/>
          <p:cNvSpPr>
            <a:spLocks noGrp="1"/>
          </p:cNvSpPr>
          <p:nvPr>
            <p:ph type="sldNum" sz="quarter" idx="5"/>
          </p:nvPr>
        </p:nvSpPr>
        <p:spPr/>
        <p:txBody>
          <a:bodyPr/>
          <a:lstStyle/>
          <a:p>
            <a:fld id="{02E5C193-8E84-44DA-A08F-24EBD3FDF7D3}" type="slidenum">
              <a:rPr kumimoji="1" lang="ja-JP" altLang="en-US" smtClean="0"/>
              <a:t>12</a:t>
            </a:fld>
            <a:endParaRPr kumimoji="1" lang="ja-JP" altLang="en-US"/>
          </a:p>
        </p:txBody>
      </p:sp>
    </p:spTree>
    <p:extLst>
      <p:ext uri="{BB962C8B-B14F-4D97-AF65-F5344CB8AC3E}">
        <p14:creationId xmlns:p14="http://schemas.microsoft.com/office/powerpoint/2010/main" val="443789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611956" y="2528990"/>
            <a:ext cx="7952402"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第１１回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0x8001, 0x8002, 0x8003, 0x8000, 0x8001, 0x8002, 0x8003</a:t>
            </a:r>
          </a:p>
          <a:p>
            <a:pPr marL="720000" lvl="2" indent="0">
              <a:buNone/>
            </a:pPr>
            <a:r>
              <a:rPr lang="ja-JP" altLang="en-US" sz="1400" dirty="0">
                <a:latin typeface="Consolas" panose="020B0609020204030204" pitchFamily="49" charset="0"/>
              </a:rPr>
              <a:t>インデックスとタグを決定するビットが全部同じ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同じライン</a:t>
            </a:r>
            <a:br>
              <a:rPr lang="en-US" altLang="ja-JP" sz="1400" dirty="0">
                <a:latin typeface="Consolas" panose="020B0609020204030204" pitchFamily="49" charset="0"/>
              </a:rPr>
            </a:b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0x8001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0x8001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010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0x8003 = 0b</a:t>
            </a:r>
            <a:r>
              <a:rPr lang="en-US" altLang="ja-JP" sz="1400" dirty="0">
                <a:solidFill>
                  <a:schemeClr val="accent5"/>
                </a:solidFill>
                <a:latin typeface="Consolas" panose="020B0609020204030204" pitchFamily="49" charset="0"/>
              </a:rPr>
              <a:t>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011 hit </a:t>
            </a:r>
            <a:r>
              <a:rPr lang="ja-JP" altLang="en-US" sz="1400" dirty="0">
                <a:solidFill>
                  <a:schemeClr val="accent3"/>
                </a:solidFill>
                <a:latin typeface="Consolas" panose="020B0609020204030204" pitchFamily="49" charset="0"/>
              </a:rPr>
              <a:t>時間的局所性 </a:t>
            </a:r>
            <a:r>
              <a:rPr lang="en-US" altLang="ja-JP" sz="1400" dirty="0">
                <a:solidFill>
                  <a:schemeClr val="accent3"/>
                </a:solidFill>
                <a:latin typeface="Consolas" panose="020B0609020204030204" pitchFamily="49" charset="0"/>
              </a:rPr>
              <a:t>or </a:t>
            </a:r>
            <a:r>
              <a:rPr lang="ja-JP" altLang="en-US" sz="1400" dirty="0">
                <a:solidFill>
                  <a:schemeClr val="accent3"/>
                </a:solidFill>
                <a:latin typeface="Consolas" panose="020B0609020204030204" pitchFamily="49" charset="0"/>
              </a:rPr>
              <a:t>空間的局所性</a:t>
            </a:r>
            <a:br>
              <a:rPr lang="en-US" altLang="ja-JP" sz="1400" dirty="0">
                <a:solidFill>
                  <a:schemeClr val="accent3"/>
                </a:solidFill>
                <a:latin typeface="Consolas" panose="020B0609020204030204" pitchFamily="49" charset="0"/>
              </a:rPr>
            </a:br>
            <a:r>
              <a:rPr lang="en-US" altLang="ja-JP" sz="1400" dirty="0">
                <a:solidFill>
                  <a:schemeClr val="accent3"/>
                </a:solidFill>
                <a:latin typeface="Consolas" panose="020B0609020204030204" pitchFamily="49" charset="0"/>
              </a:rPr>
              <a:t>         </a:t>
            </a:r>
            <a:r>
              <a:rPr lang="en-US" altLang="ja-JP" sz="1400" dirty="0">
                <a:solidFill>
                  <a:schemeClr val="accent5"/>
                </a:solidFill>
                <a:latin typeface="Consolas" panose="020B0609020204030204" pitchFamily="49" charset="0"/>
              </a:rPr>
              <a:t>0b100 0000 0000=0x400</a:t>
            </a: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3851992"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0x400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3851992"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3851992" y="594902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3851992" y="630903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3851993" y="486901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3491988"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3491988"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3491988" y="594902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3491988" y="630903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758018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0x9000, 0xA000, 0xB000, 0x8000, 0x9000, 0xA000, 0xB000</a:t>
            </a:r>
          </a:p>
          <a:p>
            <a:pPr marL="720000" lvl="2" indent="0">
              <a:buNone/>
            </a:pPr>
            <a:r>
              <a:rPr lang="ja-JP" altLang="en-US" sz="1400" dirty="0">
                <a:latin typeface="Consolas" panose="020B0609020204030204" pitchFamily="49" charset="0"/>
              </a:rPr>
              <a:t>インデックスを決定するビットが全部同じ </a:t>
            </a:r>
            <a:r>
              <a:rPr lang="en-US" altLang="ja-JP" sz="1400" dirty="0">
                <a:latin typeface="Consolas" panose="020B0609020204030204" pitchFamily="49" charset="0"/>
              </a:rPr>
              <a:t>= </a:t>
            </a:r>
            <a:r>
              <a:rPr lang="ja-JP" altLang="en-US" sz="1400" dirty="0">
                <a:latin typeface="Consolas" panose="020B0609020204030204" pitchFamily="49" charset="0"/>
              </a:rPr>
              <a:t>同じエントリに入る</a:t>
            </a:r>
            <a:endParaRPr lang="en-US" altLang="ja-JP" sz="1400" dirty="0">
              <a:latin typeface="Consolas" panose="020B0609020204030204" pitchFamily="49" charset="0"/>
            </a:endParaRPr>
          </a:p>
          <a:p>
            <a:pPr marL="720000" lvl="2" indent="0">
              <a:buNone/>
            </a:pPr>
            <a:r>
              <a:rPr lang="ja-JP" altLang="en-US" sz="1400" dirty="0">
                <a:latin typeface="Consolas" panose="020B0609020204030204" pitchFamily="49" charset="0"/>
              </a:rPr>
              <a:t>最後にアクセスされた </a:t>
            </a:r>
            <a:r>
              <a:rPr lang="en-US" altLang="ja-JP" sz="1400" dirty="0">
                <a:latin typeface="Consolas" panose="020B0609020204030204" pitchFamily="49" charset="0"/>
              </a:rPr>
              <a:t>0xb000 </a:t>
            </a:r>
            <a:r>
              <a:rPr lang="ja-JP" altLang="en-US" sz="1400" dirty="0">
                <a:latin typeface="Consolas" panose="020B0609020204030204" pitchFamily="49" charset="0"/>
              </a:rPr>
              <a:t>の分が残る</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0x9000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0xA000 = 0b1010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0x9000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0xA000 = 0b1010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0xB000 = 0b1011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  </a:t>
            </a:r>
            <a:r>
              <a:rPr lang="en-US" altLang="ja-JP" sz="1400" dirty="0">
                <a:latin typeface="Consolas" panose="020B0609020204030204" pitchFamily="49" charset="0"/>
              </a:rPr>
              <a:t>0b101 1000 0000=0x580</a:t>
            </a: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11</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385199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0x580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3851992"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3851992"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3851992" y="594902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3851993"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3491988"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3491988"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3491988"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3491988" y="594902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1293703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pPr lvl="1">
              <a:buFont typeface="+mj-lt"/>
              <a:buAutoNum type="arabicPeriod"/>
            </a:pPr>
            <a:r>
              <a:rPr lang="en-US" altLang="ja-JP" sz="1400" dirty="0">
                <a:latin typeface="Consolas" panose="020B0609020204030204" pitchFamily="49" charset="0"/>
              </a:rPr>
              <a:t>0x8000, 0x9001, 0x8002, 0x9003, 0x9004, 0xA005, 0x9006, 0x8007</a:t>
            </a:r>
          </a:p>
          <a:p>
            <a:pPr marL="720000" lvl="2" indent="0">
              <a:buNone/>
            </a:pP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0x8000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000 miss</a:t>
            </a:r>
          </a:p>
          <a:p>
            <a:pPr lvl="2">
              <a:buFont typeface="+mj-lt"/>
              <a:buAutoNum type="arabicPeriod"/>
            </a:pPr>
            <a:r>
              <a:rPr lang="en-US" altLang="ja-JP" sz="1400" dirty="0">
                <a:latin typeface="Consolas" panose="020B0609020204030204" pitchFamily="49" charset="0"/>
              </a:rPr>
              <a:t>0x9001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0x8002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0x9003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011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0x9004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100 hit  </a:t>
            </a:r>
            <a:r>
              <a:rPr lang="ja-JP" altLang="en-US" sz="1400" dirty="0">
                <a:solidFill>
                  <a:schemeClr val="accent3"/>
                </a:solidFill>
                <a:latin typeface="Consolas" panose="020B0609020204030204" pitchFamily="49" charset="0"/>
              </a:rPr>
              <a:t>空間局所性</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0xA005 = 0b1010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101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0x9006 = 0b1001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110 miss</a:t>
            </a:r>
            <a:endParaRPr lang="en-US" altLang="ja-JP" sz="1400" dirty="0">
              <a:latin typeface="Consolas" panose="020B0609020204030204" pitchFamily="49" charset="0"/>
            </a:endParaRPr>
          </a:p>
          <a:p>
            <a:pPr lvl="2">
              <a:buFont typeface="+mj-lt"/>
              <a:buAutoNum type="arabicPeriod"/>
            </a:pPr>
            <a:r>
              <a:rPr lang="en-US" altLang="ja-JP" sz="1400" dirty="0">
                <a:latin typeface="Consolas" panose="020B0609020204030204" pitchFamily="49" charset="0"/>
              </a:rPr>
              <a:t>0x8007 = 0b1000 0000 000</a:t>
            </a:r>
            <a:r>
              <a:rPr lang="en-US" altLang="ja-JP" sz="1400" dirty="0">
                <a:solidFill>
                  <a:schemeClr val="accent6"/>
                </a:solidFill>
                <a:latin typeface="Consolas" panose="020B0609020204030204" pitchFamily="49" charset="0"/>
              </a:rPr>
              <a:t>0 0</a:t>
            </a:r>
            <a:r>
              <a:rPr lang="en-US" altLang="ja-JP" sz="1400" dirty="0">
                <a:solidFill>
                  <a:schemeClr val="accent3"/>
                </a:solidFill>
                <a:latin typeface="Consolas" panose="020B0609020204030204" pitchFamily="49" charset="0"/>
              </a:rPr>
              <a:t>111 miss		</a:t>
            </a:r>
            <a:r>
              <a:rPr lang="en-US" altLang="ja-JP" sz="1400" dirty="0">
                <a:latin typeface="Consolas" panose="020B0609020204030204" pitchFamily="49" charset="0"/>
              </a:rPr>
              <a:t>0b100 0000 0000=0x400</a:t>
            </a:r>
          </a:p>
          <a:p>
            <a:pPr lvl="2">
              <a:buFont typeface="+mj-lt"/>
              <a:buAutoNum type="arabicPeriod"/>
            </a:pPr>
            <a:endParaRPr lang="en-US" altLang="ja-JP" sz="1400" dirty="0">
              <a:latin typeface="Consolas" panose="020B0609020204030204" pitchFamily="49" charset="0"/>
            </a:endParaRP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12</a:t>
            </a:fld>
            <a:endParaRPr kumimoji="1" lang="ja-JP" altLang="en-US" dirty="0"/>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3851992" y="486901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400" dirty="0">
                <a:latin typeface="Consolas" panose="020B0609020204030204" pitchFamily="49" charset="0"/>
              </a:rPr>
              <a:t>0x400</a:t>
            </a:r>
            <a:endParaRPr kumimoji="1" lang="ja-JP" altLang="en-US" sz="1400" b="1" dirty="0">
              <a:solidFill>
                <a:schemeClr val="accent5"/>
              </a:solidFill>
              <a:latin typeface="Consolas" panose="020B0609020204030204" pitchFamily="49" charset="0"/>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3851992" y="522902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3851992" y="558902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3851992" y="594902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chemeClr val="accent5"/>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3851993"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3491988"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3491988" y="522902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3491988" y="558902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3491988" y="594902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835785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13</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仮想メモリと特権モード</a:t>
            </a:r>
            <a:endParaRPr kumimoji="1" lang="en-US" dirty="0"/>
          </a:p>
        </p:txBody>
      </p:sp>
    </p:spTree>
    <p:extLst>
      <p:ext uri="{BB962C8B-B14F-4D97-AF65-F5344CB8AC3E}">
        <p14:creationId xmlns:p14="http://schemas.microsoft.com/office/powerpoint/2010/main" val="2201310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b="1" dirty="0"/>
              <a:t>仮想メモリ</a:t>
            </a:r>
            <a:endParaRPr kumimoji="1" lang="en-US" altLang="ja-JP" b="1" dirty="0"/>
          </a:p>
          <a:p>
            <a:pPr marL="817200" lvl="1" indent="-457200">
              <a:buFont typeface="+mj-lt"/>
              <a:buAutoNum type="arabicPeriod"/>
            </a:pPr>
            <a:r>
              <a:rPr kumimoji="1" lang="ja-JP" altLang="en-US" dirty="0"/>
              <a:t>モチベーションと基本</a:t>
            </a:r>
            <a:endParaRPr kumimoji="1" lang="en-US" altLang="ja-JP" dirty="0"/>
          </a:p>
          <a:p>
            <a:pPr marL="817200" lvl="1" indent="-457200">
              <a:buFont typeface="+mj-lt"/>
              <a:buAutoNum type="arabicPeriod"/>
            </a:pPr>
            <a:r>
              <a:rPr kumimoji="1" lang="ja-JP" altLang="en-US" dirty="0"/>
              <a:t>詳細</a:t>
            </a:r>
            <a:endParaRPr kumimoji="1" lang="en-US" altLang="ja-JP" dirty="0"/>
          </a:p>
          <a:p>
            <a:pPr marL="457200" indent="-457200">
              <a:buFont typeface="+mj-lt"/>
              <a:buAutoNum type="arabicPeriod"/>
            </a:pPr>
            <a:r>
              <a:rPr lang="ja-JP" altLang="en-US" dirty="0"/>
              <a:t>特権モード</a:t>
            </a:r>
            <a:endParaRPr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仮想メモリのモチベーション</a:t>
            </a:r>
          </a:p>
        </p:txBody>
      </p:sp>
      <p:sp>
        <p:nvSpPr>
          <p:cNvPr id="3" name="テキスト プレースホルダー 2"/>
          <p:cNvSpPr>
            <a:spLocks noGrp="1"/>
          </p:cNvSpPr>
          <p:nvPr>
            <p:ph type="body" sz="quarter" idx="10"/>
          </p:nvPr>
        </p:nvSpPr>
        <p:spPr>
          <a:xfrm>
            <a:off x="701957" y="4689014"/>
            <a:ext cx="8280092" cy="1620018"/>
          </a:xfrm>
        </p:spPr>
        <p:txBody>
          <a:bodyPr/>
          <a:lstStyle/>
          <a:p>
            <a:r>
              <a:rPr lang="ja-JP" altLang="en-US" sz="1800" dirty="0"/>
              <a:t>前提：複数のプログラムを１つの </a:t>
            </a:r>
            <a:r>
              <a:rPr lang="en-US" altLang="ja-JP" sz="1800" dirty="0"/>
              <a:t>CPU </a:t>
            </a:r>
            <a:r>
              <a:rPr lang="ja-JP" altLang="en-US" sz="1800" dirty="0"/>
              <a:t>上で同時に動かすことを考える</a:t>
            </a:r>
            <a:endParaRPr lang="en-US" altLang="ja-JP" sz="1800" dirty="0"/>
          </a:p>
          <a:p>
            <a:pPr lvl="1"/>
            <a:r>
              <a:rPr lang="ja-JP" altLang="en-US" sz="1800" dirty="0"/>
              <a:t>上の図では４つのプログラムが動くとする</a:t>
            </a:r>
            <a:endParaRPr lang="en-US" altLang="ja-JP" sz="1800" dirty="0"/>
          </a:p>
          <a:p>
            <a:pPr lvl="1"/>
            <a:r>
              <a:rPr lang="ja-JP" altLang="en-US" sz="1800" dirty="0"/>
              <a:t>メモリは複数のプログラムで共有される</a:t>
            </a:r>
            <a:endParaRPr lang="en-US" altLang="ja-JP" sz="1800" dirty="0"/>
          </a:p>
          <a:p>
            <a:r>
              <a:rPr lang="ja-JP" altLang="en-US" sz="1800" dirty="0"/>
              <a:t>問題：どうやって共有するか？</a:t>
            </a:r>
            <a:endParaRPr lang="en-US" altLang="ja-JP" sz="1800" dirty="0"/>
          </a:p>
          <a:p>
            <a:pPr marL="817200" lvl="1" indent="-457200">
              <a:buFont typeface="+mj-lt"/>
              <a:buAutoNum type="arabicPeriod"/>
            </a:pPr>
            <a:r>
              <a:rPr lang="ja-JP" altLang="en-US" sz="1800" dirty="0"/>
              <a:t>どうやって領域の割り当てを行う？</a:t>
            </a:r>
            <a:endParaRPr lang="en-US" altLang="ja-JP" sz="1800" dirty="0"/>
          </a:p>
          <a:p>
            <a:pPr marL="817200" lvl="1" indent="-457200">
              <a:buFont typeface="+mj-lt"/>
              <a:buAutoNum type="arabicPeriod"/>
            </a:pPr>
            <a:r>
              <a:rPr lang="ja-JP" altLang="en-US" sz="1800" dirty="0"/>
              <a:t>どうやって各人の領域を保護する？</a:t>
            </a:r>
            <a:endParaRPr lang="en-US" altLang="ja-JP" sz="1800"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8975"/>
            <a:ext cx="160196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大きなメモリです</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仲良く使ってね</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86781"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4189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7" name="正方形/長方形 76"/>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1181364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どうやって領域の割り当てを行う？</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単純には均等に分ければ良い</a:t>
            </a:r>
            <a:endParaRPr lang="en-US" altLang="ja-JP" dirty="0"/>
          </a:p>
          <a:p>
            <a:pPr lvl="1"/>
            <a:r>
              <a:rPr lang="ja-JP" altLang="en-US" dirty="0"/>
              <a:t>しかし，プログラムごとに必要なメモリの量は違うのが普通</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8975"/>
            <a:ext cx="160196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tx1">
                    <a:lumMod val="75000"/>
                    <a:lumOff val="25000"/>
                  </a:schemeClr>
                </a:solidFill>
                <a:latin typeface="+mn-ea"/>
              </a:rPr>
              <a:t>1000 </a:t>
            </a:r>
            <a:r>
              <a:rPr lang="ja-JP" altLang="en-US" sz="1400" dirty="0">
                <a:solidFill>
                  <a:schemeClr val="tx1">
                    <a:lumMod val="75000"/>
                    <a:lumOff val="25000"/>
                  </a:schemeClr>
                </a:solidFill>
                <a:latin typeface="+mn-ea"/>
              </a:rPr>
              <a:t>ずつ</a:t>
            </a:r>
            <a:endParaRPr kumimoji="1" lang="en-US" altLang="ja-JP" sz="1400" dirty="0">
              <a:solidFill>
                <a:schemeClr val="tx1">
                  <a:lumMod val="75000"/>
                  <a:lumOff val="25000"/>
                </a:schemeClr>
              </a:solidFill>
              <a:latin typeface="+mn-ea"/>
            </a:endParaRPr>
          </a:p>
          <a:p>
            <a:r>
              <a:rPr kumimoji="1" lang="ja-JP" altLang="en-US" sz="1400" dirty="0">
                <a:solidFill>
                  <a:schemeClr val="tx1">
                    <a:lumMod val="75000"/>
                    <a:lumOff val="25000"/>
                  </a:schemeClr>
                </a:solidFill>
                <a:latin typeface="+mn-ea"/>
              </a:rPr>
              <a:t>均等にわけようか</a:t>
            </a:r>
            <a:endParaRPr kumimoji="1" lang="en-US" altLang="ja-JP" sz="1400" dirty="0">
              <a:solidFill>
                <a:schemeClr val="tx1">
                  <a:lumMod val="75000"/>
                  <a:lumOff val="25000"/>
                </a:schemeClr>
              </a:solidFill>
              <a:latin typeface="+mn-ea"/>
            </a:endParaRPr>
          </a:p>
        </p:txBody>
      </p:sp>
      <p:sp>
        <p:nvSpPr>
          <p:cNvPr id="72" name="正方形/長方形 71"/>
          <p:cNvSpPr/>
          <p:nvPr/>
        </p:nvSpPr>
        <p:spPr>
          <a:xfrm>
            <a:off x="2265764" y="2041745"/>
            <a:ext cx="1071127"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ﾖﾕｰ</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1406154"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ｽｶｽｶｰ</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491988" y="2798993"/>
            <a:ext cx="1440016"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角丸四角形吹き出し 76"/>
          <p:cNvSpPr/>
          <p:nvPr/>
        </p:nvSpPr>
        <p:spPr bwMode="auto">
          <a:xfrm>
            <a:off x="4301998" y="1178975"/>
            <a:ext cx="198002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全然たりないよう</a:t>
            </a: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405173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どうやって領域の割り当てを行う？</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たくさんメモリを使う人に都度割り当てると，メモリ空間が細切れになってとても使いにくい</a:t>
            </a:r>
            <a:endParaRPr lang="en-US" altLang="ja-JP" dirty="0"/>
          </a:p>
          <a:p>
            <a:pPr lvl="1"/>
            <a:r>
              <a:rPr lang="ja-JP" altLang="en-US" dirty="0"/>
              <a:t>青の人のメモリ：</a:t>
            </a:r>
            <a:r>
              <a:rPr lang="en-US" altLang="ja-JP" dirty="0"/>
              <a:t>0x400-0x7ff, 0xc00-0xfff</a:t>
            </a:r>
          </a:p>
          <a:p>
            <a:pPr lvl="1"/>
            <a:r>
              <a:rPr lang="ja-JP" altLang="en-US" dirty="0"/>
              <a:t>緑の人のメモリ：</a:t>
            </a:r>
            <a:r>
              <a:rPr lang="en-US" altLang="ja-JP" dirty="0"/>
              <a:t>0x000-0x3ff, 0x800-0xbff, 0x1000-0x2000 ...</a:t>
            </a:r>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600438"/>
          </a:xfrm>
          <a:prstGeom prst="rect">
            <a:avLst/>
          </a:prstGeom>
        </p:spPr>
        <p:txBody>
          <a:bodyPr wrap="none">
            <a:no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 ｸﾞｯﾄﾞｱｲﾃﾞｱ</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1179000"/>
            <a:ext cx="1620035"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空いてるところを</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わりあてました</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1075936"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ﾔﾒﾃ</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角丸四角形吹き出し 76"/>
          <p:cNvSpPr/>
          <p:nvPr/>
        </p:nvSpPr>
        <p:spPr bwMode="auto">
          <a:xfrm>
            <a:off x="4301998" y="1178975"/>
            <a:ext cx="189000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使いづらいよう</a:t>
            </a: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1976" y="3114713"/>
            <a:ext cx="449981" cy="27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角丸四角形 75"/>
          <p:cNvSpPr/>
          <p:nvPr/>
        </p:nvSpPr>
        <p:spPr bwMode="auto">
          <a:xfrm>
            <a:off x="241197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0" name="角丸四角形 79"/>
          <p:cNvSpPr/>
          <p:nvPr/>
        </p:nvSpPr>
        <p:spPr bwMode="auto">
          <a:xfrm>
            <a:off x="2681979"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角丸四角形 84"/>
          <p:cNvSpPr/>
          <p:nvPr/>
        </p:nvSpPr>
        <p:spPr bwMode="auto">
          <a:xfrm>
            <a:off x="502200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角丸四角形 85"/>
          <p:cNvSpPr/>
          <p:nvPr/>
        </p:nvSpPr>
        <p:spPr bwMode="auto">
          <a:xfrm>
            <a:off x="529200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角丸四角形 90"/>
          <p:cNvSpPr/>
          <p:nvPr/>
        </p:nvSpPr>
        <p:spPr bwMode="auto">
          <a:xfrm>
            <a:off x="259197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529200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7272030"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吹き出し 103"/>
          <p:cNvSpPr/>
          <p:nvPr/>
        </p:nvSpPr>
        <p:spPr bwMode="auto">
          <a:xfrm>
            <a:off x="2862000" y="1629000"/>
            <a:ext cx="1170000" cy="43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正気かよ</a:t>
            </a:r>
          </a:p>
        </p:txBody>
      </p:sp>
    </p:spTree>
    <p:extLst>
      <p:ext uri="{BB962C8B-B14F-4D97-AF65-F5344CB8AC3E}">
        <p14:creationId xmlns:p14="http://schemas.microsoft.com/office/powerpoint/2010/main" val="4136606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どうやって各人の領域を保護する？</a:t>
            </a:r>
          </a:p>
        </p:txBody>
      </p:sp>
      <p:sp>
        <p:nvSpPr>
          <p:cNvPr id="3" name="テキスト プレースホルダー 2"/>
          <p:cNvSpPr>
            <a:spLocks noGrp="1"/>
          </p:cNvSpPr>
          <p:nvPr>
            <p:ph type="body" sz="quarter" idx="10"/>
          </p:nvPr>
        </p:nvSpPr>
        <p:spPr>
          <a:xfrm>
            <a:off x="341953" y="4869016"/>
            <a:ext cx="8280092" cy="1620018"/>
          </a:xfrm>
        </p:spPr>
        <p:txBody>
          <a:bodyPr/>
          <a:lstStyle/>
          <a:p>
            <a:r>
              <a:rPr lang="ja-JP" altLang="en-US" dirty="0"/>
              <a:t>他の人のプログラムの領域をバグで誤って上書きしてしまうことも</a:t>
            </a:r>
            <a:endParaRPr lang="en-US" altLang="ja-JP" dirty="0"/>
          </a:p>
          <a:p>
            <a:pPr lvl="1"/>
            <a:r>
              <a:rPr lang="ja-JP" altLang="en-US" dirty="0"/>
              <a:t>例：配列の最大サイズを超えて書き込むと，他のプログラムのメモリが破壊される</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80898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511966" y="1178975"/>
            <a:ext cx="990035"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err="1">
                <a:solidFill>
                  <a:schemeClr val="tx1">
                    <a:lumMod val="75000"/>
                    <a:lumOff val="25000"/>
                  </a:schemeClr>
                </a:solidFill>
                <a:latin typeface="Arial Narrow" panose="020B0606020202030204" pitchFamily="34" charset="0"/>
              </a:rPr>
              <a:t>おやおや</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1353256"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ﾂｲｳｯｶﾘ</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1285929"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ｱﾗﾔﾀﾞ</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1665841"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ﾆﾝｹﾞﾝﾀﾞﾓﾉ</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051972"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0                    0fff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0" name="正方形/長方形 19"/>
          <p:cNvSpPr/>
          <p:nvPr/>
        </p:nvSpPr>
        <p:spPr bwMode="auto">
          <a:xfrm>
            <a:off x="3491988"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1000                1fff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1" name="正方形/長方形 20"/>
          <p:cNvSpPr/>
          <p:nvPr/>
        </p:nvSpPr>
        <p:spPr bwMode="auto">
          <a:xfrm>
            <a:off x="4932004"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2000                2fff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2" name="正方形/長方形 21"/>
          <p:cNvSpPr/>
          <p:nvPr/>
        </p:nvSpPr>
        <p:spPr bwMode="auto">
          <a:xfrm>
            <a:off x="6372020" y="396900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en-US" altLang="ja-JP" sz="1600" b="1" dirty="0">
                <a:solidFill>
                  <a:schemeClr val="tx1">
                    <a:lumMod val="75000"/>
                    <a:lumOff val="25000"/>
                  </a:schemeClr>
                </a:solidFill>
                <a:latin typeface="Arial Narrow" panose="020B0606020202030204" pitchFamily="34" charset="0"/>
                <a:ea typeface="メイリオ" panose="020B0604030504040204" pitchFamily="50" charset="-128"/>
              </a:rPr>
              <a:t>3000                3fff</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23" name="正方形/長方形 22"/>
          <p:cNvSpPr/>
          <p:nvPr/>
        </p:nvSpPr>
        <p:spPr bwMode="auto">
          <a:xfrm>
            <a:off x="971960" y="3969006"/>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アドレス：</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2000" y="3068996"/>
            <a:ext cx="449981" cy="315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501977"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2501977"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2951982"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022005" y="3699003"/>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5292008"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5292008" y="3158997"/>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7272030"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吹き出し 112"/>
          <p:cNvSpPr/>
          <p:nvPr/>
        </p:nvSpPr>
        <p:spPr bwMode="auto">
          <a:xfrm>
            <a:off x="4301998" y="1178975"/>
            <a:ext cx="2070022"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みんながデータを</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破壊してくるよう</a:t>
            </a:r>
          </a:p>
        </p:txBody>
      </p:sp>
      <p:sp>
        <p:nvSpPr>
          <p:cNvPr id="116" name="角丸四角形吹き出し 115"/>
          <p:cNvSpPr/>
          <p:nvPr/>
        </p:nvSpPr>
        <p:spPr bwMode="auto">
          <a:xfrm>
            <a:off x="2771980" y="1178975"/>
            <a:ext cx="1349996" cy="612670"/>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おっと</a:t>
            </a:r>
            <a:endParaRPr kumimoji="1" lang="en-US" altLang="ja-JP" dirty="0">
              <a:solidFill>
                <a:schemeClr val="tx1">
                  <a:lumMod val="65000"/>
                  <a:lumOff val="35000"/>
                </a:schemeClr>
              </a:solidFill>
              <a:latin typeface="Arial Narrow" panose="020B0606020202030204" pitchFamily="34" charset="0"/>
            </a:endParaRPr>
          </a:p>
          <a:p>
            <a:r>
              <a:rPr lang="ja-JP" altLang="en-US" dirty="0">
                <a:solidFill>
                  <a:schemeClr val="tx1">
                    <a:lumMod val="65000"/>
                    <a:lumOff val="35000"/>
                  </a:schemeClr>
                </a:solidFill>
                <a:latin typeface="Arial Narrow" panose="020B0606020202030204" pitchFamily="34" charset="0"/>
              </a:rPr>
              <a:t>手が滑った</a:t>
            </a:r>
            <a:endParaRPr kumimoji="1" lang="ja-JP" altLang="en-US" dirty="0">
              <a:solidFill>
                <a:schemeClr val="tx1">
                  <a:lumMod val="65000"/>
                  <a:lumOff val="35000"/>
                </a:schemeClr>
              </a:solidFill>
              <a:latin typeface="Arial Narrow" panose="020B0606020202030204" pitchFamily="34" charset="0"/>
            </a:endParaRPr>
          </a:p>
        </p:txBody>
      </p:sp>
      <p:sp>
        <p:nvSpPr>
          <p:cNvPr id="7" name="四角形: 角を丸くする 6">
            <a:extLst>
              <a:ext uri="{FF2B5EF4-FFF2-40B4-BE49-F238E27FC236}">
                <a16:creationId xmlns:a16="http://schemas.microsoft.com/office/drawing/2014/main" id="{69DE37E1-A900-43D3-94C9-E9EA872E9646}"/>
              </a:ext>
            </a:extLst>
          </p:cNvPr>
          <p:cNvSpPr/>
          <p:nvPr/>
        </p:nvSpPr>
        <p:spPr bwMode="auto">
          <a:xfrm>
            <a:off x="7182029" y="3068996"/>
            <a:ext cx="360004" cy="360004"/>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四角形: 角を丸くする 84">
            <a:extLst>
              <a:ext uri="{FF2B5EF4-FFF2-40B4-BE49-F238E27FC236}">
                <a16:creationId xmlns:a16="http://schemas.microsoft.com/office/drawing/2014/main" id="{2BF3B048-5AC4-44C2-B9D4-70FC3CEA4233}"/>
              </a:ext>
            </a:extLst>
          </p:cNvPr>
          <p:cNvSpPr/>
          <p:nvPr/>
        </p:nvSpPr>
        <p:spPr bwMode="auto">
          <a:xfrm>
            <a:off x="4932003" y="3068995"/>
            <a:ext cx="630007" cy="990011"/>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四角形: 角を丸くする 85">
            <a:extLst>
              <a:ext uri="{FF2B5EF4-FFF2-40B4-BE49-F238E27FC236}">
                <a16:creationId xmlns:a16="http://schemas.microsoft.com/office/drawing/2014/main" id="{341900CB-A8A7-4CFD-8B6F-D69381496819}"/>
              </a:ext>
            </a:extLst>
          </p:cNvPr>
          <p:cNvSpPr/>
          <p:nvPr/>
        </p:nvSpPr>
        <p:spPr bwMode="auto">
          <a:xfrm>
            <a:off x="2411977" y="3068995"/>
            <a:ext cx="360004" cy="360005"/>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6AF9E46C-3AAD-B00C-7CD9-5AF5751092CF}"/>
              </a:ext>
            </a:extLst>
          </p:cNvPr>
          <p:cNvSpPr/>
          <p:nvPr/>
        </p:nvSpPr>
        <p:spPr bwMode="auto">
          <a:xfrm>
            <a:off x="2411975" y="3609002"/>
            <a:ext cx="810009" cy="360005"/>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531418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どうやって各人の領域を保護する？</a:t>
            </a:r>
          </a:p>
        </p:txBody>
      </p:sp>
      <p:sp>
        <p:nvSpPr>
          <p:cNvPr id="3" name="テキスト プレースホルダー 2"/>
          <p:cNvSpPr>
            <a:spLocks noGrp="1"/>
          </p:cNvSpPr>
          <p:nvPr>
            <p:ph type="body" sz="quarter" idx="10"/>
          </p:nvPr>
        </p:nvSpPr>
        <p:spPr>
          <a:xfrm>
            <a:off x="701957" y="4869016"/>
            <a:ext cx="8280092" cy="1620018"/>
          </a:xfrm>
        </p:spPr>
        <p:txBody>
          <a:bodyPr/>
          <a:lstStyle/>
          <a:p>
            <a:r>
              <a:rPr lang="ja-JP" altLang="en-US" dirty="0"/>
              <a:t>特に </a:t>
            </a:r>
            <a:r>
              <a:rPr lang="en-US" altLang="ja-JP" dirty="0"/>
              <a:t>OS </a:t>
            </a:r>
            <a:r>
              <a:rPr lang="ja-JP" altLang="en-US" dirty="0"/>
              <a:t>の管理領域がバグで破壊されると </a:t>
            </a:r>
            <a:r>
              <a:rPr lang="en-US" altLang="ja-JP" dirty="0"/>
              <a:t>OS </a:t>
            </a:r>
            <a:r>
              <a:rPr lang="ja-JP" altLang="en-US" dirty="0"/>
              <a:t>ごと落ちかねない</a:t>
            </a:r>
            <a:endParaRPr lang="en-US" altLang="ja-JP" dirty="0"/>
          </a:p>
          <a:p>
            <a:pPr lvl="1"/>
            <a:r>
              <a:rPr lang="ja-JP" altLang="en-US" dirty="0"/>
              <a:t>管理領域をユーザーに勝手に見られるのもまずい</a:t>
            </a:r>
            <a:endParaRPr lang="en-US" altLang="ja-JP" dirty="0"/>
          </a:p>
        </p:txBody>
      </p:sp>
      <p:sp>
        <p:nvSpPr>
          <p:cNvPr id="70" name="正方形/長方形 69">
            <a:extLst>
              <a:ext uri="{FF2B5EF4-FFF2-40B4-BE49-F238E27FC236}">
                <a16:creationId xmlns:a16="http://schemas.microsoft.com/office/drawing/2014/main" id="{5277D453-C26C-468F-AD6B-D064FCD17367}"/>
              </a:ext>
            </a:extLst>
          </p:cNvPr>
          <p:cNvSpPr/>
          <p:nvPr/>
        </p:nvSpPr>
        <p:spPr>
          <a:xfrm>
            <a:off x="341953" y="1358977"/>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1" name="角丸四角形吹き出し 28">
            <a:extLst>
              <a:ext uri="{FF2B5EF4-FFF2-40B4-BE49-F238E27FC236}">
                <a16:creationId xmlns:a16="http://schemas.microsoft.com/office/drawing/2014/main" id="{52E230A4-69DA-4876-85AC-0BE4187F7BE0}"/>
              </a:ext>
            </a:extLst>
          </p:cNvPr>
          <p:cNvSpPr/>
          <p:nvPr/>
        </p:nvSpPr>
        <p:spPr bwMode="auto">
          <a:xfrm>
            <a:off x="1421965" y="728995"/>
            <a:ext cx="1440016" cy="522622"/>
          </a:xfrm>
          <a:prstGeom prst="wedgeRoundRectCallout">
            <a:avLst>
              <a:gd name="adj1" fmla="val -41899"/>
              <a:gd name="adj2" fmla="val 129052"/>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倒産まったなし</a:t>
            </a:r>
            <a:endParaRPr kumimoji="1" lang="en-US" altLang="ja-JP" sz="1400" dirty="0">
              <a:solidFill>
                <a:schemeClr val="tx1">
                  <a:lumMod val="75000"/>
                  <a:lumOff val="25000"/>
                </a:schemeClr>
              </a:solidFill>
              <a:latin typeface="Arial Narrow" panose="020B0606020202030204" pitchFamily="34" charset="0"/>
            </a:endParaRPr>
          </a:p>
        </p:txBody>
      </p:sp>
      <p:sp>
        <p:nvSpPr>
          <p:cNvPr id="72" name="正方形/長方形 71"/>
          <p:cNvSpPr/>
          <p:nvPr/>
        </p:nvSpPr>
        <p:spPr>
          <a:xfrm>
            <a:off x="2265764" y="204174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3" name="正方形/長方形 72"/>
          <p:cNvSpPr/>
          <p:nvPr/>
        </p:nvSpPr>
        <p:spPr>
          <a:xfrm>
            <a:off x="3705924" y="2041745"/>
            <a:ext cx="85792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4" name="正方形/長方形 73"/>
          <p:cNvSpPr/>
          <p:nvPr/>
        </p:nvSpPr>
        <p:spPr>
          <a:xfrm>
            <a:off x="5147971" y="2060329"/>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5" name="正方形/長方形 74"/>
          <p:cNvSpPr/>
          <p:nvPr/>
        </p:nvSpPr>
        <p:spPr>
          <a:xfrm>
            <a:off x="6588131" y="2060329"/>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3" name="正方形/長方形 12"/>
          <p:cNvSpPr/>
          <p:nvPr/>
        </p:nvSpPr>
        <p:spPr bwMode="auto">
          <a:xfrm>
            <a:off x="2051972" y="2798993"/>
            <a:ext cx="5760064" cy="1170013"/>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メモリ</a:t>
            </a:r>
          </a:p>
        </p:txBody>
      </p:sp>
      <p:sp>
        <p:nvSpPr>
          <p:cNvPr id="4" name="正方形/長方形 3"/>
          <p:cNvSpPr/>
          <p:nvPr/>
        </p:nvSpPr>
        <p:spPr bwMode="auto">
          <a:xfrm>
            <a:off x="2051972" y="2798993"/>
            <a:ext cx="1440016" cy="1170013"/>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221985" y="2798993"/>
            <a:ext cx="1710019" cy="117001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932004" y="2798993"/>
            <a:ext cx="1440016" cy="1170013"/>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6372020" y="2798993"/>
            <a:ext cx="1440016" cy="1170013"/>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角丸四角形 4"/>
          <p:cNvSpPr/>
          <p:nvPr/>
        </p:nvSpPr>
        <p:spPr bwMode="auto">
          <a:xfrm>
            <a:off x="2141973"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角丸四角形 25"/>
          <p:cNvSpPr/>
          <p:nvPr/>
        </p:nvSpPr>
        <p:spPr bwMode="auto">
          <a:xfrm>
            <a:off x="2141973"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角丸四角形 32"/>
          <p:cNvSpPr/>
          <p:nvPr/>
        </p:nvSpPr>
        <p:spPr bwMode="auto">
          <a:xfrm>
            <a:off x="2951982"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8" name="角丸四角形 37"/>
          <p:cNvSpPr/>
          <p:nvPr/>
        </p:nvSpPr>
        <p:spPr bwMode="auto">
          <a:xfrm>
            <a:off x="2951982"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角丸四角形 38"/>
          <p:cNvSpPr/>
          <p:nvPr/>
        </p:nvSpPr>
        <p:spPr bwMode="auto">
          <a:xfrm>
            <a:off x="2501977" y="342900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角丸四角形 40"/>
          <p:cNvSpPr/>
          <p:nvPr/>
        </p:nvSpPr>
        <p:spPr bwMode="auto">
          <a:xfrm>
            <a:off x="3581989"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角丸四角形 41"/>
          <p:cNvSpPr/>
          <p:nvPr/>
        </p:nvSpPr>
        <p:spPr bwMode="auto">
          <a:xfrm>
            <a:off x="3851992"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角丸四角形 42"/>
          <p:cNvSpPr/>
          <p:nvPr/>
        </p:nvSpPr>
        <p:spPr bwMode="auto">
          <a:xfrm>
            <a:off x="3581989"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角丸四角形 43"/>
          <p:cNvSpPr/>
          <p:nvPr/>
        </p:nvSpPr>
        <p:spPr bwMode="auto">
          <a:xfrm>
            <a:off x="3851992"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角丸四角形 44"/>
          <p:cNvSpPr/>
          <p:nvPr/>
        </p:nvSpPr>
        <p:spPr bwMode="auto">
          <a:xfrm>
            <a:off x="4121995"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角丸四角形 45"/>
          <p:cNvSpPr/>
          <p:nvPr/>
        </p:nvSpPr>
        <p:spPr bwMode="auto">
          <a:xfrm>
            <a:off x="3851992"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4121995"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391998"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412199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角丸四角形 49"/>
          <p:cNvSpPr/>
          <p:nvPr/>
        </p:nvSpPr>
        <p:spPr bwMode="auto">
          <a:xfrm>
            <a:off x="4391998"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角丸四角形 50"/>
          <p:cNvSpPr/>
          <p:nvPr/>
        </p:nvSpPr>
        <p:spPr bwMode="auto">
          <a:xfrm>
            <a:off x="439199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角丸四角形 51"/>
          <p:cNvSpPr/>
          <p:nvPr/>
        </p:nvSpPr>
        <p:spPr bwMode="auto">
          <a:xfrm>
            <a:off x="4391998"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角丸四角形 52"/>
          <p:cNvSpPr/>
          <p:nvPr/>
        </p:nvSpPr>
        <p:spPr bwMode="auto">
          <a:xfrm>
            <a:off x="4121995"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4" name="角丸四角形 53"/>
          <p:cNvSpPr/>
          <p:nvPr/>
        </p:nvSpPr>
        <p:spPr bwMode="auto">
          <a:xfrm>
            <a:off x="4662001"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4662001"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6" name="角丸四角形 55"/>
          <p:cNvSpPr/>
          <p:nvPr/>
        </p:nvSpPr>
        <p:spPr bwMode="auto">
          <a:xfrm>
            <a:off x="466200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7" name="角丸四角形 56"/>
          <p:cNvSpPr/>
          <p:nvPr/>
        </p:nvSpPr>
        <p:spPr bwMode="auto">
          <a:xfrm>
            <a:off x="466200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8" name="角丸四角形 57"/>
          <p:cNvSpPr/>
          <p:nvPr/>
        </p:nvSpPr>
        <p:spPr bwMode="auto">
          <a:xfrm>
            <a:off x="5022005"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2" name="角丸四角形 61"/>
          <p:cNvSpPr/>
          <p:nvPr/>
        </p:nvSpPr>
        <p:spPr bwMode="auto">
          <a:xfrm>
            <a:off x="5832014"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角丸四角形 63"/>
          <p:cNvSpPr/>
          <p:nvPr/>
        </p:nvSpPr>
        <p:spPr bwMode="auto">
          <a:xfrm>
            <a:off x="6102017" y="2888994"/>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5" name="角丸四角形 64"/>
          <p:cNvSpPr/>
          <p:nvPr/>
        </p:nvSpPr>
        <p:spPr bwMode="auto">
          <a:xfrm>
            <a:off x="6102017"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角丸四角形 65"/>
          <p:cNvSpPr/>
          <p:nvPr/>
        </p:nvSpPr>
        <p:spPr bwMode="auto">
          <a:xfrm>
            <a:off x="6732024"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角丸四角形 66"/>
          <p:cNvSpPr/>
          <p:nvPr/>
        </p:nvSpPr>
        <p:spPr bwMode="auto">
          <a:xfrm>
            <a:off x="6912026" y="3699003"/>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角丸四角形 67"/>
          <p:cNvSpPr/>
          <p:nvPr/>
        </p:nvSpPr>
        <p:spPr bwMode="auto">
          <a:xfrm>
            <a:off x="7542033"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角丸四角形 68"/>
          <p:cNvSpPr/>
          <p:nvPr/>
        </p:nvSpPr>
        <p:spPr bwMode="auto">
          <a:xfrm>
            <a:off x="7182029" y="3429000"/>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8" name="角丸四角形 77"/>
          <p:cNvSpPr/>
          <p:nvPr/>
        </p:nvSpPr>
        <p:spPr bwMode="auto">
          <a:xfrm>
            <a:off x="3581989"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0" name="正方形/長方形 59"/>
          <p:cNvSpPr/>
          <p:nvPr/>
        </p:nvSpPr>
        <p:spPr bwMode="auto">
          <a:xfrm>
            <a:off x="2051971" y="3653999"/>
            <a:ext cx="1170013" cy="31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1" name="正方形/長方形 60"/>
          <p:cNvSpPr/>
          <p:nvPr/>
        </p:nvSpPr>
        <p:spPr bwMode="auto">
          <a:xfrm>
            <a:off x="2412000" y="2798992"/>
            <a:ext cx="449981"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 78"/>
          <p:cNvSpPr/>
          <p:nvPr/>
        </p:nvSpPr>
        <p:spPr bwMode="auto">
          <a:xfrm>
            <a:off x="2141973"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3311986"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3311986"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3311986"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正方形/長方形 83"/>
          <p:cNvSpPr/>
          <p:nvPr/>
        </p:nvSpPr>
        <p:spPr bwMode="auto">
          <a:xfrm>
            <a:off x="4932004" y="3114001"/>
            <a:ext cx="900010" cy="855006"/>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角丸四角形 86"/>
          <p:cNvSpPr/>
          <p:nvPr/>
        </p:nvSpPr>
        <p:spPr bwMode="auto">
          <a:xfrm>
            <a:off x="5022005"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角丸四角形 87"/>
          <p:cNvSpPr/>
          <p:nvPr/>
        </p:nvSpPr>
        <p:spPr bwMode="auto">
          <a:xfrm>
            <a:off x="5292008"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角丸四角形 88"/>
          <p:cNvSpPr/>
          <p:nvPr/>
        </p:nvSpPr>
        <p:spPr bwMode="auto">
          <a:xfrm>
            <a:off x="556201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角丸四角形 89"/>
          <p:cNvSpPr/>
          <p:nvPr/>
        </p:nvSpPr>
        <p:spPr bwMode="auto">
          <a:xfrm>
            <a:off x="5562011" y="3699003"/>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6957000" y="2798993"/>
            <a:ext cx="855036" cy="585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7272030"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7002027"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7542033" y="2888994"/>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7542033"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正方形/長方形 99"/>
          <p:cNvSpPr/>
          <p:nvPr/>
        </p:nvSpPr>
        <p:spPr bwMode="auto">
          <a:xfrm>
            <a:off x="5832000" y="3654001"/>
            <a:ext cx="1035000" cy="315000"/>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628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5967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6552000" y="3744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5" name="角丸四角形 104"/>
          <p:cNvSpPr/>
          <p:nvPr/>
        </p:nvSpPr>
        <p:spPr bwMode="auto">
          <a:xfrm>
            <a:off x="2501977" y="2888994"/>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501977" y="315899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2501977"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2951982" y="3699003"/>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022005" y="3699003"/>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5292008" y="3429000"/>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5292008" y="3158997"/>
            <a:ext cx="180002" cy="180002"/>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7272030" y="3158997"/>
            <a:ext cx="180002" cy="180002"/>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吹き出し 112"/>
          <p:cNvSpPr/>
          <p:nvPr/>
        </p:nvSpPr>
        <p:spPr bwMode="auto">
          <a:xfrm>
            <a:off x="4301997" y="1178975"/>
            <a:ext cx="2340025" cy="612648"/>
          </a:xfrm>
          <a:prstGeom prst="wedgeRoundRectCallout">
            <a:avLst>
              <a:gd name="adj1" fmla="val -46291"/>
              <a:gd name="adj2" fmla="val 10350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あれ，社長のデータ</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上書きされてない？</a:t>
            </a:r>
          </a:p>
        </p:txBody>
      </p:sp>
      <p:sp>
        <p:nvSpPr>
          <p:cNvPr id="80" name="正方形/長方形 79"/>
          <p:cNvSpPr/>
          <p:nvPr/>
        </p:nvSpPr>
        <p:spPr bwMode="auto">
          <a:xfrm>
            <a:off x="611956" y="2798993"/>
            <a:ext cx="1440016" cy="1170013"/>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角丸四角形 84"/>
          <p:cNvSpPr/>
          <p:nvPr/>
        </p:nvSpPr>
        <p:spPr bwMode="auto">
          <a:xfrm>
            <a:off x="701957" y="2888994"/>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角丸四角形 85"/>
          <p:cNvSpPr/>
          <p:nvPr/>
        </p:nvSpPr>
        <p:spPr bwMode="auto">
          <a:xfrm>
            <a:off x="701957" y="3158997"/>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角丸四角形 90"/>
          <p:cNvSpPr/>
          <p:nvPr/>
        </p:nvSpPr>
        <p:spPr bwMode="auto">
          <a:xfrm>
            <a:off x="1061961" y="3429000"/>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角丸四角形 91"/>
          <p:cNvSpPr/>
          <p:nvPr/>
        </p:nvSpPr>
        <p:spPr bwMode="auto">
          <a:xfrm>
            <a:off x="1331964" y="2888994"/>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1331964" y="3158997"/>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1691968" y="3429000"/>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 103"/>
          <p:cNvSpPr/>
          <p:nvPr/>
        </p:nvSpPr>
        <p:spPr bwMode="auto">
          <a:xfrm>
            <a:off x="701957" y="3699003"/>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4" name="角丸四角形 113"/>
          <p:cNvSpPr/>
          <p:nvPr/>
        </p:nvSpPr>
        <p:spPr bwMode="auto">
          <a:xfrm>
            <a:off x="1331964" y="3699003"/>
            <a:ext cx="180002" cy="180002"/>
          </a:xfrm>
          <a:prstGeom prst="roundRect">
            <a:avLst/>
          </a:prstGeom>
          <a:solidFill>
            <a:schemeClr val="tx1">
              <a:lumMod val="50000"/>
              <a:lumOff val="50000"/>
            </a:schemeClr>
          </a:solidFill>
          <a:ln>
            <a:solidFill>
              <a:schemeClr val="tx1">
                <a:lumMod val="75000"/>
                <a:lumOff val="25000"/>
              </a:schemeClr>
            </a:solidFill>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角丸四角形 114"/>
          <p:cNvSpPr/>
          <p:nvPr/>
        </p:nvSpPr>
        <p:spPr bwMode="auto">
          <a:xfrm>
            <a:off x="1331964" y="3158997"/>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6" name="角丸四角形 115"/>
          <p:cNvSpPr/>
          <p:nvPr/>
        </p:nvSpPr>
        <p:spPr bwMode="auto">
          <a:xfrm>
            <a:off x="1061961" y="3429000"/>
            <a:ext cx="180002" cy="180002"/>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7" name="角丸四角形吹き出し 116"/>
          <p:cNvSpPr/>
          <p:nvPr/>
        </p:nvSpPr>
        <p:spPr bwMode="auto">
          <a:xfrm>
            <a:off x="2771980" y="1178975"/>
            <a:ext cx="1350015"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これ裏帳簿</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じゃね･･･</a:t>
            </a:r>
          </a:p>
        </p:txBody>
      </p:sp>
      <p:sp>
        <p:nvSpPr>
          <p:cNvPr id="118" name="四角形: 角を丸くする 117">
            <a:extLst>
              <a:ext uri="{FF2B5EF4-FFF2-40B4-BE49-F238E27FC236}">
                <a16:creationId xmlns:a16="http://schemas.microsoft.com/office/drawing/2014/main" id="{2C151973-DAB4-4A9F-AEAE-8A8E9A9D9E46}"/>
              </a:ext>
            </a:extLst>
          </p:cNvPr>
          <p:cNvSpPr/>
          <p:nvPr/>
        </p:nvSpPr>
        <p:spPr bwMode="auto">
          <a:xfrm>
            <a:off x="971960" y="3068996"/>
            <a:ext cx="630007" cy="630007"/>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184898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a:t>
            </a:r>
          </a:p>
        </p:txBody>
      </p:sp>
      <p:sp>
        <p:nvSpPr>
          <p:cNvPr id="3" name="テキスト プレースホルダー 2"/>
          <p:cNvSpPr>
            <a:spLocks noGrp="1"/>
          </p:cNvSpPr>
          <p:nvPr>
            <p:ph type="body" sz="quarter" idx="10"/>
          </p:nvPr>
        </p:nvSpPr>
        <p:spPr>
          <a:xfrm>
            <a:off x="251952" y="4959017"/>
            <a:ext cx="8820098" cy="1349708"/>
          </a:xfrm>
        </p:spPr>
        <p:txBody>
          <a:bodyPr/>
          <a:lstStyle/>
          <a:p>
            <a:r>
              <a:rPr lang="ja-JP" altLang="en-US" dirty="0"/>
              <a:t>プログラムごとに</a:t>
            </a:r>
            <a:r>
              <a:rPr kumimoji="1" lang="ja-JP" altLang="en-US" dirty="0"/>
              <a:t>専用の大きなメモリが</a:t>
            </a:r>
            <a:r>
              <a:rPr lang="ja-JP" altLang="en-US" dirty="0"/>
              <a:t>用意されている</a:t>
            </a:r>
            <a:r>
              <a:rPr kumimoji="1" lang="ja-JP" altLang="en-US" dirty="0"/>
              <a:t>ように</a:t>
            </a:r>
            <a:br>
              <a:rPr kumimoji="1" lang="en-US" altLang="ja-JP" dirty="0"/>
            </a:br>
            <a:r>
              <a:rPr kumimoji="1" lang="ja-JP" altLang="en-US" dirty="0"/>
              <a:t>「</a:t>
            </a:r>
            <a:r>
              <a:rPr kumimoji="1" lang="ja-JP" altLang="en-US" dirty="0">
                <a:solidFill>
                  <a:schemeClr val="accent5"/>
                </a:solidFill>
              </a:rPr>
              <a:t>見せかける</a:t>
            </a:r>
            <a:r>
              <a:rPr kumimoji="1" lang="ja-JP" altLang="en-US" dirty="0"/>
              <a:t>」技術</a:t>
            </a:r>
            <a:endParaRPr kumimoji="1" lang="en-US" altLang="ja-JP" dirty="0"/>
          </a:p>
          <a:p>
            <a:pPr lvl="1"/>
            <a:r>
              <a:rPr kumimoji="1" lang="ja-JP" altLang="en-US" dirty="0"/>
              <a:t>プログラムからは「自分専用の」メモリがあるかのように見える</a:t>
            </a:r>
            <a:endParaRPr kumimoji="1" lang="en-US" altLang="ja-JP" dirty="0"/>
          </a:p>
          <a:p>
            <a:pPr lvl="1"/>
            <a:r>
              <a:rPr kumimoji="1" lang="ja-JP" altLang="en-US" dirty="0"/>
              <a:t>アドレスで指定できる場所はすべて自分の空間</a:t>
            </a:r>
            <a:endParaRPr kumimoji="1" lang="en-US" altLang="ja-JP" dirty="0"/>
          </a:p>
          <a:p>
            <a:pPr lvl="1"/>
            <a:r>
              <a:rPr kumimoji="1" lang="ja-JP" altLang="en-US" dirty="0"/>
              <a:t>他人の空間は読み書きできない</a:t>
            </a:r>
            <a:endParaRPr kumimoji="1" lang="en-US" altLang="ja-JP" dirty="0"/>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9" name="正方形/長方形 8"/>
          <p:cNvSpPr/>
          <p:nvPr/>
        </p:nvSpPr>
        <p:spPr bwMode="auto">
          <a:xfrm>
            <a:off x="1151962" y="1268976"/>
            <a:ext cx="5400060"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 name="角丸四角形 12"/>
          <p:cNvSpPr/>
          <p:nvPr/>
        </p:nvSpPr>
        <p:spPr bwMode="auto">
          <a:xfrm>
            <a:off x="1241963"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角丸四角形 13"/>
          <p:cNvSpPr/>
          <p:nvPr/>
        </p:nvSpPr>
        <p:spPr bwMode="auto">
          <a:xfrm>
            <a:off x="1241963"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角丸四角形 14"/>
          <p:cNvSpPr/>
          <p:nvPr/>
        </p:nvSpPr>
        <p:spPr bwMode="auto">
          <a:xfrm>
            <a:off x="2051972"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角丸四角形 15"/>
          <p:cNvSpPr/>
          <p:nvPr/>
        </p:nvSpPr>
        <p:spPr bwMode="auto">
          <a:xfrm>
            <a:off x="2861981"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角丸四角形 16"/>
          <p:cNvSpPr/>
          <p:nvPr/>
        </p:nvSpPr>
        <p:spPr bwMode="auto">
          <a:xfrm>
            <a:off x="1601967" y="1628980"/>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2" name="角丸四角形 71"/>
          <p:cNvSpPr/>
          <p:nvPr/>
        </p:nvSpPr>
        <p:spPr bwMode="auto">
          <a:xfrm>
            <a:off x="3671990" y="1358977"/>
            <a:ext cx="180002" cy="180002"/>
          </a:xfrm>
          <a:prstGeom prst="roundRect">
            <a:avLst/>
          </a:prstGeom>
          <a:ln>
            <a:headEnd/>
            <a:tailEnd type="triangl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5400060"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70338"/>
            <a:ext cx="5400060"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80347"/>
            <a:ext cx="5400060"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9" name="角丸四角形吹き出し 78"/>
          <p:cNvSpPr/>
          <p:nvPr/>
        </p:nvSpPr>
        <p:spPr bwMode="auto">
          <a:xfrm>
            <a:off x="791958" y="620313"/>
            <a:ext cx="1890021" cy="432646"/>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広くていいねぇ</a:t>
            </a:r>
          </a:p>
        </p:txBody>
      </p:sp>
      <p:sp>
        <p:nvSpPr>
          <p:cNvPr id="80" name="角丸四角形 79"/>
          <p:cNvSpPr/>
          <p:nvPr/>
        </p:nvSpPr>
        <p:spPr bwMode="auto">
          <a:xfrm>
            <a:off x="1601967"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1" name="角丸四角形 80"/>
          <p:cNvSpPr/>
          <p:nvPr/>
        </p:nvSpPr>
        <p:spPr bwMode="auto">
          <a:xfrm>
            <a:off x="2681979"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2" name="角丸四角形 81"/>
          <p:cNvSpPr/>
          <p:nvPr/>
        </p:nvSpPr>
        <p:spPr bwMode="auto">
          <a:xfrm>
            <a:off x="2681979"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3" name="角丸四角形 82"/>
          <p:cNvSpPr/>
          <p:nvPr/>
        </p:nvSpPr>
        <p:spPr bwMode="auto">
          <a:xfrm>
            <a:off x="2411976"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4" name="角丸四角形 83"/>
          <p:cNvSpPr/>
          <p:nvPr/>
        </p:nvSpPr>
        <p:spPr bwMode="auto">
          <a:xfrm>
            <a:off x="2141973"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角丸四角形 92"/>
          <p:cNvSpPr/>
          <p:nvPr/>
        </p:nvSpPr>
        <p:spPr bwMode="auto">
          <a:xfrm>
            <a:off x="2951982"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角丸四角形 93"/>
          <p:cNvSpPr/>
          <p:nvPr/>
        </p:nvSpPr>
        <p:spPr bwMode="auto">
          <a:xfrm>
            <a:off x="4031994"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角丸四角形 94"/>
          <p:cNvSpPr/>
          <p:nvPr/>
        </p:nvSpPr>
        <p:spPr bwMode="auto">
          <a:xfrm>
            <a:off x="4031994"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角丸四角形 95"/>
          <p:cNvSpPr/>
          <p:nvPr/>
        </p:nvSpPr>
        <p:spPr bwMode="auto">
          <a:xfrm>
            <a:off x="3761991"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7" name="角丸四角形 96"/>
          <p:cNvSpPr/>
          <p:nvPr/>
        </p:nvSpPr>
        <p:spPr bwMode="auto">
          <a:xfrm>
            <a:off x="3491988"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8" name="角丸四角形 97"/>
          <p:cNvSpPr/>
          <p:nvPr/>
        </p:nvSpPr>
        <p:spPr bwMode="auto">
          <a:xfrm>
            <a:off x="4301997"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9" name="角丸四角形 98"/>
          <p:cNvSpPr/>
          <p:nvPr/>
        </p:nvSpPr>
        <p:spPr bwMode="auto">
          <a:xfrm>
            <a:off x="5382009"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0" name="角丸四角形 99"/>
          <p:cNvSpPr/>
          <p:nvPr/>
        </p:nvSpPr>
        <p:spPr bwMode="auto">
          <a:xfrm>
            <a:off x="5382009"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1" name="角丸四角形 100"/>
          <p:cNvSpPr/>
          <p:nvPr/>
        </p:nvSpPr>
        <p:spPr bwMode="auto">
          <a:xfrm>
            <a:off x="5112006"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2" name="角丸四角形 101"/>
          <p:cNvSpPr/>
          <p:nvPr/>
        </p:nvSpPr>
        <p:spPr bwMode="auto">
          <a:xfrm>
            <a:off x="4842003" y="2150330"/>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3" name="角丸四角形 102"/>
          <p:cNvSpPr/>
          <p:nvPr/>
        </p:nvSpPr>
        <p:spPr bwMode="auto">
          <a:xfrm>
            <a:off x="1871970"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4" name="角丸四角形 103"/>
          <p:cNvSpPr/>
          <p:nvPr/>
        </p:nvSpPr>
        <p:spPr bwMode="auto">
          <a:xfrm>
            <a:off x="2411976"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5" name="角丸四角形 104"/>
          <p:cNvSpPr/>
          <p:nvPr/>
        </p:nvSpPr>
        <p:spPr bwMode="auto">
          <a:xfrm>
            <a:off x="1601967"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6" name="角丸四角形 105"/>
          <p:cNvSpPr/>
          <p:nvPr/>
        </p:nvSpPr>
        <p:spPr bwMode="auto">
          <a:xfrm>
            <a:off x="2141973"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7" name="角丸四角形 106"/>
          <p:cNvSpPr/>
          <p:nvPr/>
        </p:nvSpPr>
        <p:spPr bwMode="auto">
          <a:xfrm>
            <a:off x="3491988" y="2960339"/>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8" name="角丸四角形 107"/>
          <p:cNvSpPr/>
          <p:nvPr/>
        </p:nvSpPr>
        <p:spPr bwMode="auto">
          <a:xfrm>
            <a:off x="3491988"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9" name="角丸四角形 108"/>
          <p:cNvSpPr/>
          <p:nvPr/>
        </p:nvSpPr>
        <p:spPr bwMode="auto">
          <a:xfrm>
            <a:off x="5292008"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角丸四角形 109"/>
          <p:cNvSpPr/>
          <p:nvPr/>
        </p:nvSpPr>
        <p:spPr bwMode="auto">
          <a:xfrm>
            <a:off x="3761991" y="3230342"/>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角丸四角形 110"/>
          <p:cNvSpPr/>
          <p:nvPr/>
        </p:nvSpPr>
        <p:spPr bwMode="auto">
          <a:xfrm>
            <a:off x="4481999" y="3770348"/>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角丸四角形 111"/>
          <p:cNvSpPr/>
          <p:nvPr/>
        </p:nvSpPr>
        <p:spPr bwMode="auto">
          <a:xfrm>
            <a:off x="4481999"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角丸四角形 112"/>
          <p:cNvSpPr/>
          <p:nvPr/>
        </p:nvSpPr>
        <p:spPr bwMode="auto">
          <a:xfrm>
            <a:off x="5742013" y="2978995"/>
            <a:ext cx="180002" cy="163286"/>
          </a:xfrm>
          <a:prstGeom prst="roundRect">
            <a:avLst/>
          </a:prstGeom>
          <a:ln>
            <a:headEnd/>
            <a:tailEnd type="triangle" w="sm" len="med"/>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4" name="角丸四角形 113"/>
          <p:cNvSpPr/>
          <p:nvPr/>
        </p:nvSpPr>
        <p:spPr bwMode="auto">
          <a:xfrm>
            <a:off x="4752002"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角丸四角形 114"/>
          <p:cNvSpPr/>
          <p:nvPr/>
        </p:nvSpPr>
        <p:spPr bwMode="auto">
          <a:xfrm>
            <a:off x="3581989" y="3770348"/>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6" name="角丸四角形 115"/>
          <p:cNvSpPr/>
          <p:nvPr/>
        </p:nvSpPr>
        <p:spPr bwMode="auto">
          <a:xfrm>
            <a:off x="2501977"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7" name="角丸四角形 116"/>
          <p:cNvSpPr/>
          <p:nvPr/>
        </p:nvSpPr>
        <p:spPr bwMode="auto">
          <a:xfrm>
            <a:off x="5382009"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8" name="角丸四角形 117"/>
          <p:cNvSpPr/>
          <p:nvPr/>
        </p:nvSpPr>
        <p:spPr bwMode="auto">
          <a:xfrm>
            <a:off x="3851992" y="4040351"/>
            <a:ext cx="180002" cy="163286"/>
          </a:xfrm>
          <a:prstGeom prst="roundRect">
            <a:avLst/>
          </a:prstGeom>
          <a:ln>
            <a:headEnd/>
            <a:tailEnd type="triangle" w="sm"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9" name="角丸四角形 118"/>
          <p:cNvSpPr/>
          <p:nvPr/>
        </p:nvSpPr>
        <p:spPr bwMode="auto">
          <a:xfrm>
            <a:off x="3491988"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0" name="角丸四角形 119"/>
          <p:cNvSpPr/>
          <p:nvPr/>
        </p:nvSpPr>
        <p:spPr bwMode="auto">
          <a:xfrm>
            <a:off x="3221985"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2" name="角丸四角形 121"/>
          <p:cNvSpPr/>
          <p:nvPr/>
        </p:nvSpPr>
        <p:spPr bwMode="auto">
          <a:xfrm>
            <a:off x="6192018" y="2420333"/>
            <a:ext cx="180002" cy="163286"/>
          </a:xfrm>
          <a:prstGeom prst="roundRect">
            <a:avLst/>
          </a:prstGeom>
          <a:ln>
            <a:headEnd/>
            <a:tailEnd type="triangle" w="sm" len="med"/>
          </a:ln>
        </p:spPr>
        <p:style>
          <a:lnRef idx="2">
            <a:schemeClr val="accent3">
              <a:shade val="50000"/>
            </a:schemeClr>
          </a:lnRef>
          <a:fillRef idx="1">
            <a:schemeClr val="accent3"/>
          </a:fillRef>
          <a:effectRef idx="0">
            <a:schemeClr val="accent3"/>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7632034" y="1808982"/>
            <a:ext cx="1440016"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7632034" y="998973"/>
            <a:ext cx="1440016" cy="522622"/>
          </a:xfrm>
          <a:prstGeom prst="wedgeRoundRectCallout">
            <a:avLst>
              <a:gd name="adj1" fmla="val 12025"/>
              <a:gd name="adj2" fmla="val 123498"/>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本当はこれしか</a:t>
            </a:r>
            <a:endParaRPr kumimoji="1" lang="en-US" altLang="ja-JP" sz="1400" dirty="0">
              <a:solidFill>
                <a:schemeClr val="tx1">
                  <a:lumMod val="75000"/>
                  <a:lumOff val="25000"/>
                </a:schemeClr>
              </a:solidFill>
              <a:latin typeface="Arial Narrow" panose="020B0606020202030204" pitchFamily="34" charset="0"/>
            </a:endParaRPr>
          </a:p>
          <a:p>
            <a:r>
              <a:rPr kumimoji="1" lang="ja-JP" altLang="en-US" sz="1400" dirty="0">
                <a:solidFill>
                  <a:schemeClr val="tx1">
                    <a:lumMod val="75000"/>
                    <a:lumOff val="25000"/>
                  </a:schemeClr>
                </a:solidFill>
                <a:latin typeface="Arial Narrow" panose="020B0606020202030204" pitchFamily="34" charset="0"/>
              </a:rPr>
              <a:t>ないんだけどね</a:t>
            </a:r>
            <a:endParaRPr kumimoji="1" lang="en-US" altLang="ja-JP" sz="1400" dirty="0">
              <a:solidFill>
                <a:schemeClr val="tx1">
                  <a:lumMod val="75000"/>
                  <a:lumOff val="25000"/>
                </a:schemeClr>
              </a:solidFill>
              <a:latin typeface="Arial Narrow" panose="020B0606020202030204" pitchFamily="34" charset="0"/>
            </a:endParaRPr>
          </a:p>
        </p:txBody>
      </p:sp>
      <p:sp>
        <p:nvSpPr>
          <p:cNvPr id="127" name="正方形/長方形 126"/>
          <p:cNvSpPr/>
          <p:nvPr/>
        </p:nvSpPr>
        <p:spPr bwMode="auto">
          <a:xfrm>
            <a:off x="7992038" y="3248998"/>
            <a:ext cx="900010"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129" name="角丸四角形 128"/>
          <p:cNvSpPr/>
          <p:nvPr/>
        </p:nvSpPr>
        <p:spPr bwMode="auto">
          <a:xfrm>
            <a:off x="6822025" y="1268976"/>
            <a:ext cx="630007" cy="306003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tx1">
                    <a:lumMod val="75000"/>
                    <a:lumOff val="25000"/>
                  </a:schemeClr>
                </a:solidFill>
                <a:latin typeface="+mn-ea"/>
              </a:rPr>
              <a:t>仮想</a:t>
            </a:r>
            <a:endParaRPr kumimoji="1" lang="en-US" altLang="ja-JP" b="1" dirty="0">
              <a:solidFill>
                <a:schemeClr val="tx1">
                  <a:lumMod val="75000"/>
                  <a:lumOff val="25000"/>
                </a:schemeClr>
              </a:solidFill>
              <a:latin typeface="+mn-ea"/>
            </a:endParaRPr>
          </a:p>
          <a:p>
            <a:pPr algn="ctr"/>
            <a:r>
              <a:rPr kumimoji="1" lang="ja-JP" altLang="en-US" b="1" dirty="0">
                <a:solidFill>
                  <a:schemeClr val="tx1">
                    <a:lumMod val="75000"/>
                    <a:lumOff val="25000"/>
                  </a:schemeClr>
                </a:solidFill>
                <a:latin typeface="+mn-ea"/>
              </a:rPr>
              <a:t>メモリ</a:t>
            </a:r>
            <a:endParaRPr kumimoji="1" lang="en-US" altLang="ja-JP" b="1" dirty="0">
              <a:solidFill>
                <a:schemeClr val="tx1">
                  <a:lumMod val="75000"/>
                  <a:lumOff val="25000"/>
                </a:schemeClr>
              </a:solidFill>
              <a:latin typeface="+mn-ea"/>
            </a:endParaRPr>
          </a:p>
          <a:p>
            <a:pPr algn="ctr"/>
            <a:r>
              <a:rPr kumimoji="1" lang="ja-JP" altLang="en-US" b="1" dirty="0">
                <a:solidFill>
                  <a:schemeClr val="tx1">
                    <a:lumMod val="75000"/>
                    <a:lumOff val="25000"/>
                  </a:schemeClr>
                </a:solidFill>
                <a:latin typeface="+mn-ea"/>
              </a:rPr>
              <a:t>システム</a:t>
            </a:r>
          </a:p>
        </p:txBody>
      </p:sp>
      <p:cxnSp>
        <p:nvCxnSpPr>
          <p:cNvPr id="131" name="直線矢印コネクタ 130"/>
          <p:cNvCxnSpPr/>
          <p:nvPr/>
        </p:nvCxnSpPr>
        <p:spPr bwMode="auto">
          <a:xfrm>
            <a:off x="6552022" y="1628980"/>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5" name="直線矢印コネクタ 134"/>
          <p:cNvCxnSpPr/>
          <p:nvPr/>
        </p:nvCxnSpPr>
        <p:spPr bwMode="auto">
          <a:xfrm>
            <a:off x="6552022" y="2348988"/>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6" name="直線矢印コネクタ 135"/>
          <p:cNvCxnSpPr/>
          <p:nvPr/>
        </p:nvCxnSpPr>
        <p:spPr bwMode="auto">
          <a:xfrm>
            <a:off x="6552022" y="3158997"/>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7" name="直線矢印コネクタ 136"/>
          <p:cNvCxnSpPr/>
          <p:nvPr/>
        </p:nvCxnSpPr>
        <p:spPr bwMode="auto">
          <a:xfrm>
            <a:off x="6552022" y="3969006"/>
            <a:ext cx="270003"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cxnSp>
        <p:nvCxnSpPr>
          <p:cNvPr id="138" name="直線矢印コネクタ 137"/>
          <p:cNvCxnSpPr/>
          <p:nvPr/>
        </p:nvCxnSpPr>
        <p:spPr bwMode="auto">
          <a:xfrm>
            <a:off x="7452032" y="3699003"/>
            <a:ext cx="540006" cy="0"/>
          </a:xfrm>
          <a:prstGeom prst="straightConnector1">
            <a:avLst/>
          </a:prstGeom>
          <a:noFill/>
          <a:ln w="19050" cap="flat" cmpd="sng" algn="ctr">
            <a:solidFill>
              <a:schemeClr val="tx1">
                <a:lumMod val="65000"/>
                <a:lumOff val="35000"/>
              </a:schemeClr>
            </a:solidFill>
            <a:prstDash val="solid"/>
            <a:round/>
            <a:headEnd type="arrow" w="sm" len="sm"/>
            <a:tailEnd type="arrow" w="sm" len="sm"/>
          </a:ln>
          <a:effectLst/>
        </p:spPr>
      </p:cxnSp>
    </p:spTree>
    <p:extLst>
      <p:ext uri="{BB962C8B-B14F-4D97-AF65-F5344CB8AC3E}">
        <p14:creationId xmlns:p14="http://schemas.microsoft.com/office/powerpoint/2010/main" val="2619710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メモリのマップ</a:t>
            </a:r>
          </a:p>
        </p:txBody>
      </p:sp>
      <p:sp>
        <p:nvSpPr>
          <p:cNvPr id="3" name="テキスト プレースホルダー 2"/>
          <p:cNvSpPr>
            <a:spLocks noGrp="1"/>
          </p:cNvSpPr>
          <p:nvPr>
            <p:ph type="body" sz="quarter" idx="10"/>
          </p:nvPr>
        </p:nvSpPr>
        <p:spPr>
          <a:xfrm>
            <a:off x="431954" y="5049018"/>
            <a:ext cx="8675698" cy="1349708"/>
          </a:xfrm>
        </p:spPr>
        <p:txBody>
          <a:bodyPr/>
          <a:lstStyle/>
          <a:p>
            <a:r>
              <a:rPr kumimoji="1" lang="ja-JP" altLang="en-US" sz="1600" dirty="0"/>
              <a:t>各人の仮想的なメモリの使っている部分が細切れに実際のメモリにマップされる</a:t>
            </a:r>
            <a:endParaRPr kumimoji="1" lang="en-US" altLang="ja-JP" sz="1600" dirty="0"/>
          </a:p>
          <a:p>
            <a:pPr lvl="1"/>
            <a:r>
              <a:rPr kumimoji="1" lang="ja-JP" altLang="en-US" sz="1600" dirty="0"/>
              <a:t>足りない場合はより容量が大きな（そして遅い）ハードディスクにマップされる</a:t>
            </a:r>
            <a:endParaRPr kumimoji="1" lang="en-US" altLang="ja-JP" sz="1600" dirty="0"/>
          </a:p>
          <a:p>
            <a:pPr lvl="2"/>
            <a:r>
              <a:rPr kumimoji="1" lang="ja-JP" altLang="en-US" sz="1600" dirty="0"/>
              <a:t>これを「スワップ領域」という</a:t>
            </a:r>
            <a:endParaRPr kumimoji="1" lang="en-US" altLang="ja-JP" sz="1600" dirty="0"/>
          </a:p>
          <a:p>
            <a:pPr lvl="2"/>
            <a:r>
              <a:rPr lang="ja-JP" altLang="en-US" sz="1600" dirty="0"/>
              <a:t>ある意味，メモリがスワップのキャッシュになっている</a:t>
            </a:r>
            <a:endParaRPr kumimoji="1" lang="en-US" altLang="ja-JP" sz="1600" dirty="0"/>
          </a:p>
          <a:p>
            <a:pPr lvl="1"/>
            <a:r>
              <a:rPr kumimoji="1" lang="ja-JP" altLang="en-US" sz="1600" dirty="0"/>
              <a:t>これにより，効率的に実際のメモリを共有</a:t>
            </a:r>
            <a:endParaRPr kumimoji="1" lang="en-US" altLang="ja-JP" sz="1600" dirty="0"/>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9" name="正方形/長方形 8"/>
          <p:cNvSpPr/>
          <p:nvPr/>
        </p:nvSpPr>
        <p:spPr bwMode="auto">
          <a:xfrm>
            <a:off x="1151962" y="1268976"/>
            <a:ext cx="2340026"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2340026"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88994"/>
            <a:ext cx="2340026"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99003"/>
            <a:ext cx="2340026"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4932004" y="1718981"/>
            <a:ext cx="1440016"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4932004" y="908972"/>
            <a:ext cx="1440016" cy="522622"/>
          </a:xfrm>
          <a:prstGeom prst="wedgeRoundRectCallout">
            <a:avLst>
              <a:gd name="adj1" fmla="val 12025"/>
              <a:gd name="adj2" fmla="val 123498"/>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社長マジック</a:t>
            </a:r>
            <a:endParaRPr kumimoji="1" lang="en-US" altLang="ja-JP" sz="1400" dirty="0">
              <a:solidFill>
                <a:schemeClr val="tx1">
                  <a:lumMod val="75000"/>
                  <a:lumOff val="25000"/>
                </a:schemeClr>
              </a:solidFill>
              <a:latin typeface="Arial Narrow" panose="020B0606020202030204" pitchFamily="34" charset="0"/>
            </a:endParaRPr>
          </a:p>
        </p:txBody>
      </p:sp>
      <p:sp>
        <p:nvSpPr>
          <p:cNvPr id="127" name="正方形/長方形 126"/>
          <p:cNvSpPr/>
          <p:nvPr/>
        </p:nvSpPr>
        <p:spPr bwMode="auto">
          <a:xfrm>
            <a:off x="4932004" y="3248998"/>
            <a:ext cx="810009"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62" name="正方形/長方形 61"/>
          <p:cNvSpPr/>
          <p:nvPr/>
        </p:nvSpPr>
        <p:spPr bwMode="auto">
          <a:xfrm>
            <a:off x="4932004" y="324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02007" y="342900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932004" y="3609002"/>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4932004" y="378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472010" y="324899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932004"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5202007" y="3248999"/>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5472010" y="3429000"/>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5202007" y="378900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正方形/長方形 75"/>
          <p:cNvSpPr/>
          <p:nvPr/>
        </p:nvSpPr>
        <p:spPr bwMode="auto">
          <a:xfrm>
            <a:off x="5202007" y="3969006"/>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842003" y="4329010"/>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実際のメモリ</a:t>
            </a:r>
          </a:p>
        </p:txBody>
      </p:sp>
      <p:sp>
        <p:nvSpPr>
          <p:cNvPr id="78" name="正方形/長方形 77"/>
          <p:cNvSpPr/>
          <p:nvPr/>
        </p:nvSpPr>
        <p:spPr bwMode="auto">
          <a:xfrm>
            <a:off x="4932004" y="342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正方形/長方形 84"/>
          <p:cNvSpPr/>
          <p:nvPr/>
        </p:nvSpPr>
        <p:spPr bwMode="auto">
          <a:xfrm>
            <a:off x="5202007"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正方形/長方形 85"/>
          <p:cNvSpPr/>
          <p:nvPr/>
        </p:nvSpPr>
        <p:spPr bwMode="auto">
          <a:xfrm>
            <a:off x="5472010"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正方形/長方形 86"/>
          <p:cNvSpPr/>
          <p:nvPr/>
        </p:nvSpPr>
        <p:spPr bwMode="auto">
          <a:xfrm>
            <a:off x="5202007"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正方形/長方形 87"/>
          <p:cNvSpPr/>
          <p:nvPr/>
        </p:nvSpPr>
        <p:spPr bwMode="auto">
          <a:xfrm>
            <a:off x="5472010"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正方形/長方形 88"/>
          <p:cNvSpPr/>
          <p:nvPr/>
        </p:nvSpPr>
        <p:spPr bwMode="auto">
          <a:xfrm>
            <a:off x="5472010"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正方形/長方形 89"/>
          <p:cNvSpPr/>
          <p:nvPr/>
        </p:nvSpPr>
        <p:spPr bwMode="auto">
          <a:xfrm>
            <a:off x="4932004" y="414900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正方形/長方形 90"/>
          <p:cNvSpPr/>
          <p:nvPr/>
        </p:nvSpPr>
        <p:spPr bwMode="auto">
          <a:xfrm>
            <a:off x="1421965" y="1268975"/>
            <a:ext cx="270003"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1" name="正方形/長方形 120"/>
          <p:cNvSpPr/>
          <p:nvPr/>
        </p:nvSpPr>
        <p:spPr bwMode="auto">
          <a:xfrm>
            <a:off x="2681978" y="1268976"/>
            <a:ext cx="54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3" name="正方形/長方形 122"/>
          <p:cNvSpPr/>
          <p:nvPr/>
        </p:nvSpPr>
        <p:spPr bwMode="auto">
          <a:xfrm>
            <a:off x="1241963"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4" name="正方形/長方形 123"/>
          <p:cNvSpPr/>
          <p:nvPr/>
        </p:nvSpPr>
        <p:spPr bwMode="auto">
          <a:xfrm>
            <a:off x="2681979"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8" name="正方形/長方形 127"/>
          <p:cNvSpPr/>
          <p:nvPr/>
        </p:nvSpPr>
        <p:spPr bwMode="auto">
          <a:xfrm>
            <a:off x="1331964" y="2888994"/>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0" name="正方形/長方形 129"/>
          <p:cNvSpPr/>
          <p:nvPr/>
        </p:nvSpPr>
        <p:spPr bwMode="auto">
          <a:xfrm>
            <a:off x="2231974" y="2888994"/>
            <a:ext cx="63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2" name="正方形/長方形 131"/>
          <p:cNvSpPr/>
          <p:nvPr/>
        </p:nvSpPr>
        <p:spPr bwMode="auto">
          <a:xfrm>
            <a:off x="1241963"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3" name="正方形/長方形 132"/>
          <p:cNvSpPr/>
          <p:nvPr/>
        </p:nvSpPr>
        <p:spPr bwMode="auto">
          <a:xfrm>
            <a:off x="2141974" y="3699003"/>
            <a:ext cx="180002"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4" name="正方形/長方形 133"/>
          <p:cNvSpPr/>
          <p:nvPr/>
        </p:nvSpPr>
        <p:spPr bwMode="auto">
          <a:xfrm>
            <a:off x="2771980"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6732025" y="1088974"/>
            <a:ext cx="2160024" cy="342003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スワップ</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（ハードディスク）</a:t>
            </a:r>
          </a:p>
        </p:txBody>
      </p:sp>
      <p:sp>
        <p:nvSpPr>
          <p:cNvPr id="139" name="正方形/長方形 138"/>
          <p:cNvSpPr/>
          <p:nvPr/>
        </p:nvSpPr>
        <p:spPr bwMode="auto">
          <a:xfrm>
            <a:off x="7002027" y="1088974"/>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0" name="正方形/長方形 139"/>
          <p:cNvSpPr/>
          <p:nvPr/>
        </p:nvSpPr>
        <p:spPr bwMode="auto">
          <a:xfrm>
            <a:off x="6732024" y="1268976"/>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1" name="正方形/長方形 140"/>
          <p:cNvSpPr/>
          <p:nvPr/>
        </p:nvSpPr>
        <p:spPr bwMode="auto">
          <a:xfrm>
            <a:off x="7272030" y="108897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2" name="正方形/長方形 141"/>
          <p:cNvSpPr/>
          <p:nvPr/>
        </p:nvSpPr>
        <p:spPr bwMode="auto">
          <a:xfrm>
            <a:off x="7002027"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3" name="正方形/長方形 142"/>
          <p:cNvSpPr/>
          <p:nvPr/>
        </p:nvSpPr>
        <p:spPr bwMode="auto">
          <a:xfrm>
            <a:off x="6732024" y="1088975"/>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4" name="正方形/長方形 143"/>
          <p:cNvSpPr/>
          <p:nvPr/>
        </p:nvSpPr>
        <p:spPr bwMode="auto">
          <a:xfrm>
            <a:off x="7272030" y="126897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5" name="正方形/長方形 144"/>
          <p:cNvSpPr/>
          <p:nvPr/>
        </p:nvSpPr>
        <p:spPr bwMode="auto">
          <a:xfrm>
            <a:off x="7002027"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6" name="正方形/長方形 145"/>
          <p:cNvSpPr/>
          <p:nvPr/>
        </p:nvSpPr>
        <p:spPr bwMode="auto">
          <a:xfrm>
            <a:off x="7272030"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7" name="正方形/長方形 146"/>
          <p:cNvSpPr/>
          <p:nvPr/>
        </p:nvSpPr>
        <p:spPr bwMode="auto">
          <a:xfrm>
            <a:off x="7542033" y="1448978"/>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8" name="正方形/長方形 147"/>
          <p:cNvSpPr/>
          <p:nvPr/>
        </p:nvSpPr>
        <p:spPr bwMode="auto">
          <a:xfrm>
            <a:off x="7272030" y="162898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9" name="正方形/長方形 148"/>
          <p:cNvSpPr/>
          <p:nvPr/>
        </p:nvSpPr>
        <p:spPr bwMode="auto">
          <a:xfrm>
            <a:off x="7812036"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0" name="正方形/長方形 149"/>
          <p:cNvSpPr/>
          <p:nvPr/>
        </p:nvSpPr>
        <p:spPr bwMode="auto">
          <a:xfrm>
            <a:off x="7542033" y="1808982"/>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1" name="正方形/長方形 150"/>
          <p:cNvSpPr/>
          <p:nvPr/>
        </p:nvSpPr>
        <p:spPr bwMode="auto">
          <a:xfrm>
            <a:off x="7272030" y="1448979"/>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2" name="正方形/長方形 151"/>
          <p:cNvSpPr/>
          <p:nvPr/>
        </p:nvSpPr>
        <p:spPr bwMode="auto">
          <a:xfrm>
            <a:off x="7812036" y="162898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3" name="正方形/長方形 152"/>
          <p:cNvSpPr/>
          <p:nvPr/>
        </p:nvSpPr>
        <p:spPr bwMode="auto">
          <a:xfrm>
            <a:off x="7542033"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4" name="正方形/長方形 153"/>
          <p:cNvSpPr/>
          <p:nvPr/>
        </p:nvSpPr>
        <p:spPr bwMode="auto">
          <a:xfrm>
            <a:off x="7812036"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5" name="正方形/長方形 154"/>
          <p:cNvSpPr/>
          <p:nvPr/>
        </p:nvSpPr>
        <p:spPr bwMode="auto">
          <a:xfrm>
            <a:off x="7002027" y="2978995"/>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6" name="正方形/長方形 155"/>
          <p:cNvSpPr/>
          <p:nvPr/>
        </p:nvSpPr>
        <p:spPr bwMode="auto">
          <a:xfrm>
            <a:off x="7272030" y="333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7" name="正方形/長方形 156"/>
          <p:cNvSpPr/>
          <p:nvPr/>
        </p:nvSpPr>
        <p:spPr bwMode="auto">
          <a:xfrm>
            <a:off x="6732024" y="3339000"/>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8" name="正方形/長方形 157"/>
          <p:cNvSpPr/>
          <p:nvPr/>
        </p:nvSpPr>
        <p:spPr bwMode="auto">
          <a:xfrm>
            <a:off x="6732024" y="351900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9" name="正方形/長方形 158"/>
          <p:cNvSpPr/>
          <p:nvPr/>
        </p:nvSpPr>
        <p:spPr bwMode="auto">
          <a:xfrm>
            <a:off x="7002027"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0" name="正方形/長方形 159"/>
          <p:cNvSpPr/>
          <p:nvPr/>
        </p:nvSpPr>
        <p:spPr bwMode="auto">
          <a:xfrm>
            <a:off x="6732024"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9" name="正方形/長方形 168"/>
          <p:cNvSpPr/>
          <p:nvPr/>
        </p:nvSpPr>
        <p:spPr bwMode="auto">
          <a:xfrm>
            <a:off x="8352042" y="3519001"/>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0" name="正方形/長方形 169"/>
          <p:cNvSpPr/>
          <p:nvPr/>
        </p:nvSpPr>
        <p:spPr bwMode="auto">
          <a:xfrm>
            <a:off x="8082039" y="3699003"/>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1" name="正方形/長方形 170"/>
          <p:cNvSpPr/>
          <p:nvPr/>
        </p:nvSpPr>
        <p:spPr bwMode="auto">
          <a:xfrm>
            <a:off x="8622045"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正方形/長方形 171"/>
          <p:cNvSpPr/>
          <p:nvPr/>
        </p:nvSpPr>
        <p:spPr bwMode="auto">
          <a:xfrm>
            <a:off x="8352042" y="3879005"/>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3" name="正方形/長方形 172"/>
          <p:cNvSpPr/>
          <p:nvPr/>
        </p:nvSpPr>
        <p:spPr bwMode="auto">
          <a:xfrm>
            <a:off x="8082039" y="351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4" name="正方形/長方形 173"/>
          <p:cNvSpPr/>
          <p:nvPr/>
        </p:nvSpPr>
        <p:spPr bwMode="auto">
          <a:xfrm>
            <a:off x="8622045" y="3699003"/>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5" name="正方形/長方形 174"/>
          <p:cNvSpPr/>
          <p:nvPr/>
        </p:nvSpPr>
        <p:spPr bwMode="auto">
          <a:xfrm>
            <a:off x="8352042"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6" name="正方形/長方形 175"/>
          <p:cNvSpPr/>
          <p:nvPr/>
        </p:nvSpPr>
        <p:spPr bwMode="auto">
          <a:xfrm>
            <a:off x="8622045"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7" name="正方形/長方形 176"/>
          <p:cNvSpPr/>
          <p:nvPr/>
        </p:nvSpPr>
        <p:spPr bwMode="auto">
          <a:xfrm>
            <a:off x="7272030" y="351900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8" name="正方形/長方形 177"/>
          <p:cNvSpPr/>
          <p:nvPr/>
        </p:nvSpPr>
        <p:spPr bwMode="auto">
          <a:xfrm>
            <a:off x="7812036" y="297899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9" name="正方形/長方形 178"/>
          <p:cNvSpPr/>
          <p:nvPr/>
        </p:nvSpPr>
        <p:spPr bwMode="auto">
          <a:xfrm>
            <a:off x="7272030"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0" name="正方形/長方形 179"/>
          <p:cNvSpPr/>
          <p:nvPr/>
        </p:nvSpPr>
        <p:spPr bwMode="auto">
          <a:xfrm>
            <a:off x="7812036"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1" name="正方形/長方形 180"/>
          <p:cNvSpPr/>
          <p:nvPr/>
        </p:nvSpPr>
        <p:spPr bwMode="auto">
          <a:xfrm>
            <a:off x="7272030" y="387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2" name="正方形/長方形 181"/>
          <p:cNvSpPr/>
          <p:nvPr/>
        </p:nvSpPr>
        <p:spPr bwMode="auto">
          <a:xfrm>
            <a:off x="8172040" y="162898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3" name="正方形/長方形 182"/>
          <p:cNvSpPr/>
          <p:nvPr/>
        </p:nvSpPr>
        <p:spPr bwMode="auto">
          <a:xfrm>
            <a:off x="8622045" y="108897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4" name="正方形/長方形 183"/>
          <p:cNvSpPr/>
          <p:nvPr/>
        </p:nvSpPr>
        <p:spPr bwMode="auto">
          <a:xfrm>
            <a:off x="8172040"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5" name="正方形/長方形 184"/>
          <p:cNvSpPr/>
          <p:nvPr/>
        </p:nvSpPr>
        <p:spPr bwMode="auto">
          <a:xfrm>
            <a:off x="8622045"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6" name="正方形/長方形 185"/>
          <p:cNvSpPr/>
          <p:nvPr/>
        </p:nvSpPr>
        <p:spPr bwMode="auto">
          <a:xfrm>
            <a:off x="8172040" y="198898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87" name="曲線コネクタ 186"/>
          <p:cNvCxnSpPr>
            <a:endCxn id="63" idx="0"/>
          </p:cNvCxnSpPr>
          <p:nvPr/>
        </p:nvCxnSpPr>
        <p:spPr bwMode="auto">
          <a:xfrm>
            <a:off x="3401987" y="1538979"/>
            <a:ext cx="1935022" cy="1890021"/>
          </a:xfrm>
          <a:prstGeom prst="curvedConnector2">
            <a:avLst/>
          </a:prstGeom>
          <a:noFill/>
          <a:ln w="9525" cap="flat" cmpd="sng" algn="ctr">
            <a:solidFill>
              <a:schemeClr val="tx1"/>
            </a:solidFill>
            <a:prstDash val="solid"/>
            <a:round/>
            <a:headEnd type="none" w="med" len="med"/>
            <a:tailEnd type="triangle"/>
          </a:ln>
          <a:effectLst/>
        </p:spPr>
      </p:cxnSp>
      <p:sp>
        <p:nvSpPr>
          <p:cNvPr id="189" name="正方形/長方形 188"/>
          <p:cNvSpPr/>
          <p:nvPr/>
        </p:nvSpPr>
        <p:spPr bwMode="auto">
          <a:xfrm>
            <a:off x="5472010" y="378900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0" name="正方形/長方形 189"/>
          <p:cNvSpPr/>
          <p:nvPr/>
        </p:nvSpPr>
        <p:spPr bwMode="auto">
          <a:xfrm>
            <a:off x="3041984" y="2888994"/>
            <a:ext cx="360004"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p:cNvSpPr/>
          <p:nvPr/>
        </p:nvSpPr>
        <p:spPr bwMode="auto">
          <a:xfrm>
            <a:off x="1961971" y="1268976"/>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88" name="曲線コネクタ 187"/>
          <p:cNvCxnSpPr/>
          <p:nvPr/>
        </p:nvCxnSpPr>
        <p:spPr bwMode="auto">
          <a:xfrm>
            <a:off x="1331964" y="1538979"/>
            <a:ext cx="3510039" cy="2160024"/>
          </a:xfrm>
          <a:prstGeom prst="curvedConnector3">
            <a:avLst/>
          </a:prstGeom>
          <a:noFill/>
          <a:ln w="9525" cap="flat" cmpd="sng" algn="ctr">
            <a:solidFill>
              <a:schemeClr val="tx1"/>
            </a:solidFill>
            <a:prstDash val="solid"/>
            <a:round/>
            <a:headEnd type="none" w="med" len="med"/>
            <a:tailEnd type="triangle"/>
          </a:ln>
          <a:effectLst/>
        </p:spPr>
      </p:cxnSp>
      <p:cxnSp>
        <p:nvCxnSpPr>
          <p:cNvPr id="11" name="曲線コネクタ 10"/>
          <p:cNvCxnSpPr/>
          <p:nvPr/>
        </p:nvCxnSpPr>
        <p:spPr bwMode="auto">
          <a:xfrm>
            <a:off x="1871970" y="1538979"/>
            <a:ext cx="2970033" cy="1800020"/>
          </a:xfrm>
          <a:prstGeom prst="curvedConnector3">
            <a:avLst/>
          </a:prstGeom>
          <a:noFill/>
          <a:ln w="9525" cap="flat" cmpd="sng" algn="ctr">
            <a:solidFill>
              <a:schemeClr val="tx1"/>
            </a:solidFill>
            <a:prstDash val="solid"/>
            <a:round/>
            <a:headEnd type="none" w="med" len="med"/>
            <a:tailEnd type="triangle"/>
          </a:ln>
          <a:effectLst/>
        </p:spPr>
      </p:cxnSp>
      <p:cxnSp>
        <p:nvCxnSpPr>
          <p:cNvPr id="93" name="曲線コネクタ 92"/>
          <p:cNvCxnSpPr/>
          <p:nvPr/>
        </p:nvCxnSpPr>
        <p:spPr bwMode="auto">
          <a:xfrm>
            <a:off x="2591978" y="1538979"/>
            <a:ext cx="4410049" cy="1530017"/>
          </a:xfrm>
          <a:prstGeom prst="curvedConnector3">
            <a:avLst>
              <a:gd name="adj1" fmla="val 37987"/>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17873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マップの更新は透過的に行われる</a:t>
            </a:r>
          </a:p>
        </p:txBody>
      </p:sp>
      <p:sp>
        <p:nvSpPr>
          <p:cNvPr id="3" name="テキスト プレースホルダー 2"/>
          <p:cNvSpPr>
            <a:spLocks noGrp="1"/>
          </p:cNvSpPr>
          <p:nvPr>
            <p:ph type="body" sz="quarter" idx="10"/>
          </p:nvPr>
        </p:nvSpPr>
        <p:spPr>
          <a:xfrm>
            <a:off x="161951" y="5139019"/>
            <a:ext cx="8820098" cy="1349708"/>
          </a:xfrm>
        </p:spPr>
        <p:txBody>
          <a:bodyPr/>
          <a:lstStyle/>
          <a:p>
            <a:r>
              <a:rPr kumimoji="1" lang="ja-JP" altLang="en-US" sz="1800" dirty="0"/>
              <a:t>これらの管理は </a:t>
            </a:r>
            <a:r>
              <a:rPr kumimoji="1" lang="en-US" altLang="ja-JP" sz="1800" dirty="0"/>
              <a:t>OS </a:t>
            </a:r>
            <a:r>
              <a:rPr kumimoji="1" lang="ja-JP" altLang="en-US" sz="1800" dirty="0"/>
              <a:t>によって，プログラムからは透過的に行われる</a:t>
            </a:r>
            <a:endParaRPr kumimoji="1" lang="en-US" altLang="ja-JP" sz="1800" dirty="0"/>
          </a:p>
          <a:p>
            <a:pPr lvl="1"/>
            <a:r>
              <a:rPr kumimoji="1" lang="ja-JP" altLang="en-US" sz="1800" dirty="0"/>
              <a:t>透過的</a:t>
            </a:r>
            <a:r>
              <a:rPr kumimoji="1" lang="en-US" altLang="ja-JP" sz="1800" dirty="0"/>
              <a:t>=</a:t>
            </a:r>
            <a:r>
              <a:rPr kumimoji="1" lang="ja-JP" altLang="en-US" sz="1800" dirty="0"/>
              <a:t>プログラムの実行を止めて </a:t>
            </a:r>
            <a:r>
              <a:rPr kumimoji="1" lang="en-US" altLang="ja-JP" sz="1800" dirty="0"/>
              <a:t>OS </a:t>
            </a:r>
            <a:r>
              <a:rPr kumimoji="1" lang="ja-JP" altLang="en-US" sz="1800" dirty="0"/>
              <a:t>が裏で再割当てを行う</a:t>
            </a:r>
            <a:endParaRPr kumimoji="1" lang="en-US" altLang="ja-JP" sz="1800" dirty="0"/>
          </a:p>
          <a:p>
            <a:pPr lvl="1"/>
            <a:r>
              <a:rPr kumimoji="1" lang="ja-JP" altLang="en-US" sz="1800" dirty="0"/>
              <a:t>プログラマはこれらのことを意識しないで良い</a:t>
            </a:r>
            <a:endParaRPr kumimoji="1" lang="en-US" altLang="ja-JP" sz="1800" dirty="0"/>
          </a:p>
          <a:p>
            <a:pPr lvl="1"/>
            <a:r>
              <a:rPr kumimoji="1" lang="ja-JP" altLang="en-US" sz="1800" dirty="0"/>
              <a:t>というか，裏で動いているこれらの管理の動作は通常認識できない</a:t>
            </a:r>
            <a:endParaRPr kumimoji="1" lang="en-US" altLang="ja-JP" sz="1800" dirty="0"/>
          </a:p>
        </p:txBody>
      </p:sp>
      <p:sp>
        <p:nvSpPr>
          <p:cNvPr id="9" name="正方形/長方形 8"/>
          <p:cNvSpPr/>
          <p:nvPr/>
        </p:nvSpPr>
        <p:spPr bwMode="auto">
          <a:xfrm>
            <a:off x="1151962" y="1268976"/>
            <a:ext cx="2340026"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3" name="正方形/長方形 72"/>
          <p:cNvSpPr/>
          <p:nvPr/>
        </p:nvSpPr>
        <p:spPr bwMode="auto">
          <a:xfrm>
            <a:off x="1151962" y="2078985"/>
            <a:ext cx="2340026" cy="630007"/>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4" name="正方形/長方形 73"/>
          <p:cNvSpPr/>
          <p:nvPr/>
        </p:nvSpPr>
        <p:spPr bwMode="auto">
          <a:xfrm>
            <a:off x="1151962" y="2888994"/>
            <a:ext cx="2340026" cy="630007"/>
          </a:xfrm>
          <a:prstGeom prst="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5" name="正方形/長方形 74"/>
          <p:cNvSpPr/>
          <p:nvPr/>
        </p:nvSpPr>
        <p:spPr bwMode="auto">
          <a:xfrm>
            <a:off x="1151962" y="3699003"/>
            <a:ext cx="2340026" cy="630007"/>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7" name="正方形/長方形 126"/>
          <p:cNvSpPr/>
          <p:nvPr/>
        </p:nvSpPr>
        <p:spPr bwMode="auto">
          <a:xfrm>
            <a:off x="4932004" y="3248998"/>
            <a:ext cx="810009" cy="1080012"/>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実際の</a:t>
            </a:r>
            <a:endParaRPr kumimoji="1" lang="en-US" altLang="ja-JP" dirty="0">
              <a:solidFill>
                <a:schemeClr val="tx1">
                  <a:lumMod val="75000"/>
                  <a:lumOff val="25000"/>
                </a:schemeClr>
              </a:solidFill>
              <a:latin typeface="+mn-ea"/>
            </a:endParaRPr>
          </a:p>
          <a:p>
            <a:pPr algn="ctr"/>
            <a:r>
              <a:rPr kumimoji="1" lang="ja-JP" altLang="en-US" dirty="0">
                <a:solidFill>
                  <a:schemeClr val="tx1">
                    <a:lumMod val="75000"/>
                    <a:lumOff val="25000"/>
                  </a:schemeClr>
                </a:solidFill>
                <a:latin typeface="+mn-ea"/>
              </a:rPr>
              <a:t>メモリ</a:t>
            </a:r>
          </a:p>
        </p:txBody>
      </p:sp>
      <p:sp>
        <p:nvSpPr>
          <p:cNvPr id="62" name="正方形/長方形 61"/>
          <p:cNvSpPr/>
          <p:nvPr/>
        </p:nvSpPr>
        <p:spPr bwMode="auto">
          <a:xfrm>
            <a:off x="4932004" y="324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3" name="正方形/長方形 62"/>
          <p:cNvSpPr/>
          <p:nvPr/>
        </p:nvSpPr>
        <p:spPr bwMode="auto">
          <a:xfrm>
            <a:off x="5202007" y="342900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4" name="正方形/長方形 63"/>
          <p:cNvSpPr/>
          <p:nvPr/>
        </p:nvSpPr>
        <p:spPr bwMode="auto">
          <a:xfrm>
            <a:off x="4932004" y="3609002"/>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6" name="正方形/長方形 65"/>
          <p:cNvSpPr/>
          <p:nvPr/>
        </p:nvSpPr>
        <p:spPr bwMode="auto">
          <a:xfrm>
            <a:off x="4932004" y="378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7" name="正方形/長方形 66"/>
          <p:cNvSpPr/>
          <p:nvPr/>
        </p:nvSpPr>
        <p:spPr bwMode="auto">
          <a:xfrm>
            <a:off x="5472010" y="324899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8" name="正方形/長方形 67"/>
          <p:cNvSpPr/>
          <p:nvPr/>
        </p:nvSpPr>
        <p:spPr bwMode="auto">
          <a:xfrm>
            <a:off x="4932004"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9" name="正方形/長方形 68"/>
          <p:cNvSpPr/>
          <p:nvPr/>
        </p:nvSpPr>
        <p:spPr bwMode="auto">
          <a:xfrm>
            <a:off x="5202007" y="3248999"/>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正方形/長方形 69"/>
          <p:cNvSpPr/>
          <p:nvPr/>
        </p:nvSpPr>
        <p:spPr bwMode="auto">
          <a:xfrm>
            <a:off x="5472010" y="3429000"/>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5202007" y="378900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6" name="正方形/長方形 75"/>
          <p:cNvSpPr/>
          <p:nvPr/>
        </p:nvSpPr>
        <p:spPr bwMode="auto">
          <a:xfrm>
            <a:off x="5202007" y="3969006"/>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842003" y="4329010"/>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実際のメモリ</a:t>
            </a:r>
          </a:p>
        </p:txBody>
      </p:sp>
      <p:sp>
        <p:nvSpPr>
          <p:cNvPr id="78" name="正方形/長方形 77"/>
          <p:cNvSpPr/>
          <p:nvPr/>
        </p:nvSpPr>
        <p:spPr bwMode="auto">
          <a:xfrm>
            <a:off x="4932004" y="342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5" name="正方形/長方形 84"/>
          <p:cNvSpPr/>
          <p:nvPr/>
        </p:nvSpPr>
        <p:spPr bwMode="auto">
          <a:xfrm>
            <a:off x="5202007"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正方形/長方形 85"/>
          <p:cNvSpPr/>
          <p:nvPr/>
        </p:nvSpPr>
        <p:spPr bwMode="auto">
          <a:xfrm>
            <a:off x="5472010" y="360900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7" name="正方形/長方形 86"/>
          <p:cNvSpPr/>
          <p:nvPr/>
        </p:nvSpPr>
        <p:spPr bwMode="auto">
          <a:xfrm>
            <a:off x="5202007"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8" name="正方形/長方形 87"/>
          <p:cNvSpPr/>
          <p:nvPr/>
        </p:nvSpPr>
        <p:spPr bwMode="auto">
          <a:xfrm>
            <a:off x="5472010" y="4149008"/>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9" name="正方形/長方形 88"/>
          <p:cNvSpPr/>
          <p:nvPr/>
        </p:nvSpPr>
        <p:spPr bwMode="auto">
          <a:xfrm>
            <a:off x="5472010" y="3969006"/>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0" name="正方形/長方形 89"/>
          <p:cNvSpPr/>
          <p:nvPr/>
        </p:nvSpPr>
        <p:spPr bwMode="auto">
          <a:xfrm>
            <a:off x="4932004" y="4149008"/>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1" name="正方形/長方形 90"/>
          <p:cNvSpPr/>
          <p:nvPr/>
        </p:nvSpPr>
        <p:spPr bwMode="auto">
          <a:xfrm>
            <a:off x="1421965" y="1268975"/>
            <a:ext cx="270003"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1" name="正方形/長方形 120"/>
          <p:cNvSpPr/>
          <p:nvPr/>
        </p:nvSpPr>
        <p:spPr bwMode="auto">
          <a:xfrm>
            <a:off x="2681978" y="1268976"/>
            <a:ext cx="54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3" name="正方形/長方形 122"/>
          <p:cNvSpPr/>
          <p:nvPr/>
        </p:nvSpPr>
        <p:spPr bwMode="auto">
          <a:xfrm>
            <a:off x="1241963"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4" name="正方形/長方形 123"/>
          <p:cNvSpPr/>
          <p:nvPr/>
        </p:nvSpPr>
        <p:spPr bwMode="auto">
          <a:xfrm>
            <a:off x="2681979" y="2078985"/>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8" name="正方形/長方形 127"/>
          <p:cNvSpPr/>
          <p:nvPr/>
        </p:nvSpPr>
        <p:spPr bwMode="auto">
          <a:xfrm>
            <a:off x="1331964" y="2888994"/>
            <a:ext cx="810009"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0" name="正方形/長方形 129"/>
          <p:cNvSpPr/>
          <p:nvPr/>
        </p:nvSpPr>
        <p:spPr bwMode="auto">
          <a:xfrm>
            <a:off x="2231974" y="2888994"/>
            <a:ext cx="630007"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2" name="正方形/長方形 131"/>
          <p:cNvSpPr/>
          <p:nvPr/>
        </p:nvSpPr>
        <p:spPr bwMode="auto">
          <a:xfrm>
            <a:off x="1241963"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3" name="正方形/長方形 132"/>
          <p:cNvSpPr/>
          <p:nvPr/>
        </p:nvSpPr>
        <p:spPr bwMode="auto">
          <a:xfrm>
            <a:off x="2141974" y="3699003"/>
            <a:ext cx="180002"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34" name="正方形/長方形 133"/>
          <p:cNvSpPr/>
          <p:nvPr/>
        </p:nvSpPr>
        <p:spPr bwMode="auto">
          <a:xfrm>
            <a:off x="2771980" y="3699003"/>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6732025" y="1088974"/>
            <a:ext cx="2160024" cy="342003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ハードディスク</a:t>
            </a:r>
          </a:p>
        </p:txBody>
      </p:sp>
      <p:sp>
        <p:nvSpPr>
          <p:cNvPr id="139" name="正方形/長方形 138"/>
          <p:cNvSpPr/>
          <p:nvPr/>
        </p:nvSpPr>
        <p:spPr bwMode="auto">
          <a:xfrm>
            <a:off x="7002027" y="1088974"/>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0" name="正方形/長方形 139"/>
          <p:cNvSpPr/>
          <p:nvPr/>
        </p:nvSpPr>
        <p:spPr bwMode="auto">
          <a:xfrm>
            <a:off x="6732024" y="1268976"/>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1" name="正方形/長方形 140"/>
          <p:cNvSpPr/>
          <p:nvPr/>
        </p:nvSpPr>
        <p:spPr bwMode="auto">
          <a:xfrm>
            <a:off x="7272030" y="1088974"/>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2" name="正方形/長方形 141"/>
          <p:cNvSpPr/>
          <p:nvPr/>
        </p:nvSpPr>
        <p:spPr bwMode="auto">
          <a:xfrm>
            <a:off x="7002027"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3" name="正方形/長方形 142"/>
          <p:cNvSpPr/>
          <p:nvPr/>
        </p:nvSpPr>
        <p:spPr bwMode="auto">
          <a:xfrm>
            <a:off x="6732024" y="1088975"/>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4" name="正方形/長方形 143"/>
          <p:cNvSpPr/>
          <p:nvPr/>
        </p:nvSpPr>
        <p:spPr bwMode="auto">
          <a:xfrm>
            <a:off x="7272030" y="126897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5" name="正方形/長方形 144"/>
          <p:cNvSpPr/>
          <p:nvPr/>
        </p:nvSpPr>
        <p:spPr bwMode="auto">
          <a:xfrm>
            <a:off x="7002027"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6" name="正方形/長方形 145"/>
          <p:cNvSpPr/>
          <p:nvPr/>
        </p:nvSpPr>
        <p:spPr bwMode="auto">
          <a:xfrm>
            <a:off x="7272030" y="1808982"/>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7" name="正方形/長方形 146"/>
          <p:cNvSpPr/>
          <p:nvPr/>
        </p:nvSpPr>
        <p:spPr bwMode="auto">
          <a:xfrm>
            <a:off x="7542033" y="1448978"/>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8" name="正方形/長方形 147"/>
          <p:cNvSpPr/>
          <p:nvPr/>
        </p:nvSpPr>
        <p:spPr bwMode="auto">
          <a:xfrm>
            <a:off x="7272030" y="1628980"/>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9" name="正方形/長方形 148"/>
          <p:cNvSpPr/>
          <p:nvPr/>
        </p:nvSpPr>
        <p:spPr bwMode="auto">
          <a:xfrm>
            <a:off x="7812036" y="1448978"/>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0" name="正方形/長方形 149"/>
          <p:cNvSpPr/>
          <p:nvPr/>
        </p:nvSpPr>
        <p:spPr bwMode="auto">
          <a:xfrm>
            <a:off x="7542033" y="1808982"/>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1" name="正方形/長方形 150"/>
          <p:cNvSpPr/>
          <p:nvPr/>
        </p:nvSpPr>
        <p:spPr bwMode="auto">
          <a:xfrm>
            <a:off x="7272030" y="1448979"/>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2" name="正方形/長方形 151"/>
          <p:cNvSpPr/>
          <p:nvPr/>
        </p:nvSpPr>
        <p:spPr bwMode="auto">
          <a:xfrm>
            <a:off x="7812036" y="162898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3" name="正方形/長方形 152"/>
          <p:cNvSpPr/>
          <p:nvPr/>
        </p:nvSpPr>
        <p:spPr bwMode="auto">
          <a:xfrm>
            <a:off x="7542033"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4" name="正方形/長方形 153"/>
          <p:cNvSpPr/>
          <p:nvPr/>
        </p:nvSpPr>
        <p:spPr bwMode="auto">
          <a:xfrm>
            <a:off x="7812036" y="2168986"/>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5" name="正方形/長方形 154"/>
          <p:cNvSpPr/>
          <p:nvPr/>
        </p:nvSpPr>
        <p:spPr bwMode="auto">
          <a:xfrm>
            <a:off x="7002027" y="2978995"/>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6" name="正方形/長方形 155"/>
          <p:cNvSpPr/>
          <p:nvPr/>
        </p:nvSpPr>
        <p:spPr bwMode="auto">
          <a:xfrm>
            <a:off x="7272030" y="3338999"/>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7" name="正方形/長方形 156"/>
          <p:cNvSpPr/>
          <p:nvPr/>
        </p:nvSpPr>
        <p:spPr bwMode="auto">
          <a:xfrm>
            <a:off x="6732024" y="3339000"/>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8" name="正方形/長方形 157"/>
          <p:cNvSpPr/>
          <p:nvPr/>
        </p:nvSpPr>
        <p:spPr bwMode="auto">
          <a:xfrm>
            <a:off x="6732024" y="351900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9" name="正方形/長方形 158"/>
          <p:cNvSpPr/>
          <p:nvPr/>
        </p:nvSpPr>
        <p:spPr bwMode="auto">
          <a:xfrm>
            <a:off x="7002027"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0" name="正方形/長方形 159"/>
          <p:cNvSpPr/>
          <p:nvPr/>
        </p:nvSpPr>
        <p:spPr bwMode="auto">
          <a:xfrm>
            <a:off x="6732024"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9" name="正方形/長方形 168"/>
          <p:cNvSpPr/>
          <p:nvPr/>
        </p:nvSpPr>
        <p:spPr bwMode="auto">
          <a:xfrm>
            <a:off x="8352042" y="3519001"/>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0" name="正方形/長方形 169"/>
          <p:cNvSpPr/>
          <p:nvPr/>
        </p:nvSpPr>
        <p:spPr bwMode="auto">
          <a:xfrm>
            <a:off x="8082039" y="3699003"/>
            <a:ext cx="270003" cy="180002"/>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1" name="正方形/長方形 170"/>
          <p:cNvSpPr/>
          <p:nvPr/>
        </p:nvSpPr>
        <p:spPr bwMode="auto">
          <a:xfrm>
            <a:off x="8622045" y="3519001"/>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2" name="正方形/長方形 171"/>
          <p:cNvSpPr/>
          <p:nvPr/>
        </p:nvSpPr>
        <p:spPr bwMode="auto">
          <a:xfrm>
            <a:off x="8352042" y="3879005"/>
            <a:ext cx="270003" cy="180002"/>
          </a:xfrm>
          <a:prstGeom prst="rect">
            <a:avLst/>
          </a:prstGeom>
          <a:ln>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3" name="正方形/長方形 172"/>
          <p:cNvSpPr/>
          <p:nvPr/>
        </p:nvSpPr>
        <p:spPr bwMode="auto">
          <a:xfrm>
            <a:off x="8082039" y="3519001"/>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4" name="正方形/長方形 173"/>
          <p:cNvSpPr/>
          <p:nvPr/>
        </p:nvSpPr>
        <p:spPr bwMode="auto">
          <a:xfrm>
            <a:off x="8622045" y="3699003"/>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5" name="正方形/長方形 174"/>
          <p:cNvSpPr/>
          <p:nvPr/>
        </p:nvSpPr>
        <p:spPr bwMode="auto">
          <a:xfrm>
            <a:off x="8352042"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6" name="正方形/長方形 175"/>
          <p:cNvSpPr/>
          <p:nvPr/>
        </p:nvSpPr>
        <p:spPr bwMode="auto">
          <a:xfrm>
            <a:off x="8622045" y="4329010"/>
            <a:ext cx="270003" cy="180002"/>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7" name="正方形/長方形 176"/>
          <p:cNvSpPr/>
          <p:nvPr/>
        </p:nvSpPr>
        <p:spPr bwMode="auto">
          <a:xfrm>
            <a:off x="7272030" y="351900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8" name="正方形/長方形 177"/>
          <p:cNvSpPr/>
          <p:nvPr/>
        </p:nvSpPr>
        <p:spPr bwMode="auto">
          <a:xfrm>
            <a:off x="7812036" y="297899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9" name="正方形/長方形 178"/>
          <p:cNvSpPr/>
          <p:nvPr/>
        </p:nvSpPr>
        <p:spPr bwMode="auto">
          <a:xfrm>
            <a:off x="7272030"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0" name="正方形/長方形 179"/>
          <p:cNvSpPr/>
          <p:nvPr/>
        </p:nvSpPr>
        <p:spPr bwMode="auto">
          <a:xfrm>
            <a:off x="7812036" y="3699003"/>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1" name="正方形/長方形 180"/>
          <p:cNvSpPr/>
          <p:nvPr/>
        </p:nvSpPr>
        <p:spPr bwMode="auto">
          <a:xfrm>
            <a:off x="7272030" y="3879005"/>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2" name="正方形/長方形 181"/>
          <p:cNvSpPr/>
          <p:nvPr/>
        </p:nvSpPr>
        <p:spPr bwMode="auto">
          <a:xfrm>
            <a:off x="8172040" y="1628981"/>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3" name="正方形/長方形 182"/>
          <p:cNvSpPr/>
          <p:nvPr/>
        </p:nvSpPr>
        <p:spPr bwMode="auto">
          <a:xfrm>
            <a:off x="8622045" y="108897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4" name="正方形/長方形 183"/>
          <p:cNvSpPr/>
          <p:nvPr/>
        </p:nvSpPr>
        <p:spPr bwMode="auto">
          <a:xfrm>
            <a:off x="8172040"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5" name="正方形/長方形 184"/>
          <p:cNvSpPr/>
          <p:nvPr/>
        </p:nvSpPr>
        <p:spPr bwMode="auto">
          <a:xfrm>
            <a:off x="8622045" y="1808982"/>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6" name="正方形/長方形 185"/>
          <p:cNvSpPr/>
          <p:nvPr/>
        </p:nvSpPr>
        <p:spPr bwMode="auto">
          <a:xfrm>
            <a:off x="8172040" y="198898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9" name="正方形/長方形 188"/>
          <p:cNvSpPr/>
          <p:nvPr/>
        </p:nvSpPr>
        <p:spPr bwMode="auto">
          <a:xfrm>
            <a:off x="5472010" y="3789004"/>
            <a:ext cx="270003" cy="180002"/>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0" name="正方形/長方形 189"/>
          <p:cNvSpPr/>
          <p:nvPr/>
        </p:nvSpPr>
        <p:spPr bwMode="auto">
          <a:xfrm>
            <a:off x="3041984" y="2888994"/>
            <a:ext cx="360004"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p:cNvSpPr/>
          <p:nvPr/>
        </p:nvSpPr>
        <p:spPr bwMode="auto">
          <a:xfrm>
            <a:off x="1961971" y="1268976"/>
            <a:ext cx="450005" cy="630007"/>
          </a:xfrm>
          <a:prstGeom prst="rect">
            <a:avLst/>
          </a:prstGeom>
          <a:ln>
            <a:headEnd/>
            <a:tailEnd type="triangle" w="sm" len="med"/>
          </a:ln>
          <a:effectLst/>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p:cNvSpPr/>
          <p:nvPr/>
        </p:nvSpPr>
        <p:spPr bwMode="auto">
          <a:xfrm>
            <a:off x="161951" y="998973"/>
            <a:ext cx="8820098" cy="3690041"/>
          </a:xfrm>
          <a:prstGeom prst="rect">
            <a:avLst/>
          </a:prstGeom>
          <a:solidFill>
            <a:schemeClr val="dk1">
              <a:alpha val="50000"/>
            </a:schemeClr>
          </a:solidFill>
          <a:ln>
            <a:noFill/>
            <a:headEnd/>
            <a:tailEnd type="triangle" w="sm"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 name="正方形/長方形 3"/>
          <p:cNvSpPr/>
          <p:nvPr/>
        </p:nvSpPr>
        <p:spPr>
          <a:xfrm>
            <a:off x="251952" y="1178975"/>
            <a:ext cx="78579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p:cNvSpPr/>
          <p:nvPr/>
        </p:nvSpPr>
        <p:spPr>
          <a:xfrm>
            <a:off x="251952" y="1988984"/>
            <a:ext cx="87716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 name="正方形/長方形 5"/>
          <p:cNvSpPr/>
          <p:nvPr/>
        </p:nvSpPr>
        <p:spPr>
          <a:xfrm>
            <a:off x="251952" y="2780337"/>
            <a:ext cx="785793"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7" name="正方形/長方形 6"/>
          <p:cNvSpPr/>
          <p:nvPr/>
        </p:nvSpPr>
        <p:spPr>
          <a:xfrm>
            <a:off x="251952" y="3590346"/>
            <a:ext cx="857927" cy="738664"/>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25" name="正方形/長方形 124">
            <a:extLst>
              <a:ext uri="{FF2B5EF4-FFF2-40B4-BE49-F238E27FC236}">
                <a16:creationId xmlns:a16="http://schemas.microsoft.com/office/drawing/2014/main" id="{5277D453-C26C-468F-AD6B-D064FCD17367}"/>
              </a:ext>
            </a:extLst>
          </p:cNvPr>
          <p:cNvSpPr/>
          <p:nvPr/>
        </p:nvSpPr>
        <p:spPr>
          <a:xfrm>
            <a:off x="4932004" y="1718981"/>
            <a:ext cx="2053767" cy="1384995"/>
          </a:xfrm>
          <a:prstGeom prst="rect">
            <a:avLst/>
          </a:prstGeom>
        </p:spPr>
        <p:txBody>
          <a:bodyPr wrap="none">
            <a:spAutoFit/>
          </a:bodyPr>
          <a:lstStyle/>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  ） ｺﾞｺﾞｺﾞｺﾞｺﾞ</a:t>
            </a:r>
            <a:endPar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err="1">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しゃちょ</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ー  </a:t>
            </a:r>
            <a:r>
              <a:rPr lang="en-US" altLang="ja-JP"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bg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126" name="角丸四角形吹き出し 28">
            <a:extLst>
              <a:ext uri="{FF2B5EF4-FFF2-40B4-BE49-F238E27FC236}">
                <a16:creationId xmlns:a16="http://schemas.microsoft.com/office/drawing/2014/main" id="{52E230A4-69DA-4876-85AC-0BE4187F7BE0}"/>
              </a:ext>
            </a:extLst>
          </p:cNvPr>
          <p:cNvSpPr/>
          <p:nvPr/>
        </p:nvSpPr>
        <p:spPr bwMode="auto">
          <a:xfrm>
            <a:off x="3851992" y="908972"/>
            <a:ext cx="2430028" cy="720007"/>
          </a:xfrm>
          <a:prstGeom prst="wedgeRoundRectCallout">
            <a:avLst>
              <a:gd name="adj1" fmla="val 29879"/>
              <a:gd name="adj2" fmla="val 75499"/>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1400" dirty="0">
                <a:solidFill>
                  <a:schemeClr val="tx1">
                    <a:lumMod val="75000"/>
                    <a:lumOff val="25000"/>
                  </a:schemeClr>
                </a:solidFill>
                <a:latin typeface="Arial Narrow" panose="020B0606020202030204" pitchFamily="34" charset="0"/>
              </a:rPr>
              <a:t>割り当てた結果だけが残る！</a:t>
            </a:r>
            <a:endParaRPr lang="en-US" altLang="ja-JP" sz="1400" dirty="0">
              <a:solidFill>
                <a:schemeClr val="tx1">
                  <a:lumMod val="75000"/>
                  <a:lumOff val="25000"/>
                </a:schemeClr>
              </a:solidFill>
              <a:latin typeface="Arial Narrow" panose="020B0606020202030204" pitchFamily="34" charset="0"/>
            </a:endParaRPr>
          </a:p>
          <a:p>
            <a:r>
              <a:rPr lang="ja-JP" altLang="en-US" sz="1400" dirty="0">
                <a:solidFill>
                  <a:schemeClr val="tx1">
                    <a:lumMod val="75000"/>
                    <a:lumOff val="25000"/>
                  </a:schemeClr>
                </a:solidFill>
                <a:latin typeface="Arial Narrow" panose="020B0606020202030204" pitchFamily="34" charset="0"/>
              </a:rPr>
              <a:t>（裏でみんなの割り当て</a:t>
            </a:r>
            <a:r>
              <a:rPr kumimoji="1" lang="ja-JP" altLang="en-US" sz="1400" dirty="0">
                <a:solidFill>
                  <a:schemeClr val="tx1">
                    <a:lumMod val="75000"/>
                    <a:lumOff val="25000"/>
                  </a:schemeClr>
                </a:solidFill>
                <a:latin typeface="Arial Narrow" panose="020B0606020202030204" pitchFamily="34" charset="0"/>
              </a:rPr>
              <a:t>を</a:t>
            </a:r>
            <a:br>
              <a:rPr kumimoji="1" lang="en-US" altLang="ja-JP" sz="1400" dirty="0">
                <a:solidFill>
                  <a:schemeClr val="tx1">
                    <a:lumMod val="75000"/>
                    <a:lumOff val="25000"/>
                  </a:schemeClr>
                </a:solidFill>
                <a:latin typeface="Arial Narrow" panose="020B0606020202030204" pitchFamily="34" charset="0"/>
              </a:rPr>
            </a:br>
            <a:r>
              <a:rPr kumimoji="1" lang="ja-JP" altLang="en-US" sz="1400" dirty="0">
                <a:solidFill>
                  <a:schemeClr val="tx1">
                    <a:lumMod val="75000"/>
                    <a:lumOff val="25000"/>
                  </a:schemeClr>
                </a:solidFill>
                <a:latin typeface="Arial Narrow" panose="020B0606020202030204" pitchFamily="34" charset="0"/>
              </a:rPr>
              <a:t>　変更しています）</a:t>
            </a:r>
            <a:endParaRPr kumimoji="1" lang="en-US" altLang="ja-JP" sz="1400" dirty="0">
              <a:solidFill>
                <a:schemeClr val="tx1">
                  <a:lumMod val="75000"/>
                  <a:lumOff val="25000"/>
                </a:schemeClr>
              </a:solidFill>
              <a:latin typeface="Arial Narrow" panose="020B0606020202030204" pitchFamily="34" charset="0"/>
            </a:endParaRPr>
          </a:p>
        </p:txBody>
      </p:sp>
    </p:spTree>
    <p:extLst>
      <p:ext uri="{BB962C8B-B14F-4D97-AF65-F5344CB8AC3E}">
        <p14:creationId xmlns:p14="http://schemas.microsoft.com/office/powerpoint/2010/main" val="2082285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仮想メモリの基本のまとめ</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モチベーション：複数のプログラムでメモリをどうやって共有するか</a:t>
            </a:r>
            <a:endParaRPr lang="en-US" altLang="ja-JP" dirty="0"/>
          </a:p>
          <a:p>
            <a:pPr marL="817200" lvl="1" indent="-457200">
              <a:buFont typeface="+mj-lt"/>
              <a:buAutoNum type="arabicPeriod"/>
            </a:pPr>
            <a:r>
              <a:rPr lang="ja-JP" altLang="en-US" dirty="0"/>
              <a:t>どうやって領域の割り当てを行う？</a:t>
            </a:r>
            <a:endParaRPr lang="en-US" altLang="ja-JP" dirty="0"/>
          </a:p>
          <a:p>
            <a:pPr marL="817200" lvl="1" indent="-457200">
              <a:buFont typeface="+mj-lt"/>
              <a:buAutoNum type="arabicPeriod"/>
            </a:pPr>
            <a:r>
              <a:rPr lang="ja-JP" altLang="en-US" dirty="0"/>
              <a:t>どうやって各人の領域を保護する？</a:t>
            </a:r>
            <a:endParaRPr lang="en-US" altLang="ja-JP" dirty="0"/>
          </a:p>
          <a:p>
            <a:r>
              <a:rPr lang="ja-JP" altLang="en-US" dirty="0"/>
              <a:t>仮想メモリ：プログラムごとに</a:t>
            </a:r>
            <a:r>
              <a:rPr kumimoji="1" lang="ja-JP" altLang="en-US" dirty="0"/>
              <a:t>専用の大きなメモリが</a:t>
            </a:r>
            <a:r>
              <a:rPr lang="ja-JP" altLang="en-US" dirty="0"/>
              <a:t>用意されている</a:t>
            </a:r>
            <a:r>
              <a:rPr kumimoji="1" lang="ja-JP" altLang="en-US" dirty="0"/>
              <a:t>ように「見せかける」技術</a:t>
            </a:r>
            <a:endParaRPr kumimoji="1" lang="en-US" altLang="ja-JP" dirty="0"/>
          </a:p>
          <a:p>
            <a:pPr lvl="1"/>
            <a:r>
              <a:rPr kumimoji="1" lang="ja-JP" altLang="en-US" dirty="0"/>
              <a:t>プログラムからは「自分専用の」メモリがあるかのように見える</a:t>
            </a:r>
            <a:endParaRPr kumimoji="1" lang="en-US" altLang="ja-JP" dirty="0"/>
          </a:p>
        </p:txBody>
      </p:sp>
    </p:spTree>
    <p:extLst>
      <p:ext uri="{BB962C8B-B14F-4D97-AF65-F5344CB8AC3E}">
        <p14:creationId xmlns:p14="http://schemas.microsoft.com/office/powerpoint/2010/main" val="3489124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dirty="0"/>
              <a:t>ページ・テーブル</a:t>
            </a:r>
            <a:endParaRPr kumimoji="1" lang="en-US" altLang="ja-JP" dirty="0"/>
          </a:p>
          <a:p>
            <a:pPr marL="817200" lvl="1" indent="-457200">
              <a:buFont typeface="+mj-lt"/>
              <a:buAutoNum type="arabicPeriod"/>
            </a:pPr>
            <a:r>
              <a:rPr kumimoji="1" lang="en-US" altLang="ja-JP" dirty="0"/>
              <a:t>TLB</a:t>
            </a:r>
            <a:endParaRPr kumimoji="1" lang="ja-JP" altLang="en-US" dirty="0"/>
          </a:p>
        </p:txBody>
      </p:sp>
    </p:spTree>
    <p:extLst>
      <p:ext uri="{BB962C8B-B14F-4D97-AF65-F5344CB8AC3E}">
        <p14:creationId xmlns:p14="http://schemas.microsoft.com/office/powerpoint/2010/main" val="38278056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正方形/長方形 108">
            <a:extLst>
              <a:ext uri="{FF2B5EF4-FFF2-40B4-BE49-F238E27FC236}">
                <a16:creationId xmlns:a16="http://schemas.microsoft.com/office/drawing/2014/main" id="{368B2413-5EAF-44AE-B9D4-428279573041}"/>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0" name="正方形/長方形 109">
            <a:extLst>
              <a:ext uri="{FF2B5EF4-FFF2-40B4-BE49-F238E27FC236}">
                <a16:creationId xmlns:a16="http://schemas.microsoft.com/office/drawing/2014/main" id="{C0D8C190-BC49-4444-B830-2EB33A3BBC79}"/>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1" name="正方形/長方形 110">
            <a:extLst>
              <a:ext uri="{FF2B5EF4-FFF2-40B4-BE49-F238E27FC236}">
                <a16:creationId xmlns:a16="http://schemas.microsoft.com/office/drawing/2014/main" id="{BA2DA347-1714-474C-89D9-1B58FF41A8B1}"/>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2" name="正方形/長方形 111">
            <a:extLst>
              <a:ext uri="{FF2B5EF4-FFF2-40B4-BE49-F238E27FC236}">
                <a16:creationId xmlns:a16="http://schemas.microsoft.com/office/drawing/2014/main" id="{6D7A8329-2074-4D56-858A-7FB3DB8B2575}"/>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3" name="正方形/長方形 112">
            <a:extLst>
              <a:ext uri="{FF2B5EF4-FFF2-40B4-BE49-F238E27FC236}">
                <a16:creationId xmlns:a16="http://schemas.microsoft.com/office/drawing/2014/main" id="{BBC81D42-2259-40E6-8875-975F287DE4AC}"/>
              </a:ext>
            </a:extLst>
          </p:cNvPr>
          <p:cNvSpPr/>
          <p:nvPr/>
        </p:nvSpPr>
        <p:spPr bwMode="auto">
          <a:xfrm>
            <a:off x="3131984"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 name="タイトル 1">
            <a:extLst>
              <a:ext uri="{FF2B5EF4-FFF2-40B4-BE49-F238E27FC236}">
                <a16:creationId xmlns:a16="http://schemas.microsoft.com/office/drawing/2014/main" id="{0B8096B8-C549-40C3-A259-EEBBD88F3B68}"/>
              </a:ext>
            </a:extLst>
          </p:cNvPr>
          <p:cNvSpPr>
            <a:spLocks noGrp="1"/>
          </p:cNvSpPr>
          <p:nvPr>
            <p:ph type="title"/>
          </p:nvPr>
        </p:nvSpPr>
        <p:spPr/>
        <p:txBody>
          <a:bodyPr/>
          <a:lstStyle/>
          <a:p>
            <a:r>
              <a:rPr kumimoji="1" lang="ja-JP" altLang="en-US" dirty="0"/>
              <a:t>仮想アドレスと物理アドレス</a:t>
            </a:r>
          </a:p>
        </p:txBody>
      </p:sp>
      <p:sp>
        <p:nvSpPr>
          <p:cNvPr id="3" name="テキスト プレースホルダー 2">
            <a:extLst>
              <a:ext uri="{FF2B5EF4-FFF2-40B4-BE49-F238E27FC236}">
                <a16:creationId xmlns:a16="http://schemas.microsoft.com/office/drawing/2014/main" id="{C28601FB-803D-46F7-9B10-174543EBE8B4}"/>
              </a:ext>
            </a:extLst>
          </p:cNvPr>
          <p:cNvSpPr>
            <a:spLocks noGrp="1"/>
          </p:cNvSpPr>
          <p:nvPr>
            <p:ph type="body" sz="quarter" idx="10"/>
          </p:nvPr>
        </p:nvSpPr>
        <p:spPr>
          <a:xfrm>
            <a:off x="431954" y="2438989"/>
            <a:ext cx="8460094" cy="3869736"/>
          </a:xfrm>
        </p:spPr>
        <p:txBody>
          <a:bodyPr/>
          <a:lstStyle/>
          <a:p>
            <a:r>
              <a:rPr lang="ja-JP" altLang="en-US" dirty="0"/>
              <a:t>仮想アドレス（論理アドレスともいう）</a:t>
            </a:r>
            <a:endParaRPr lang="en-US" altLang="ja-JP" dirty="0"/>
          </a:p>
          <a:p>
            <a:pPr lvl="1"/>
            <a:r>
              <a:rPr kumimoji="1" lang="ja-JP" altLang="en-US" dirty="0"/>
              <a:t>プログラムから見えるアドレス</a:t>
            </a:r>
            <a:endParaRPr kumimoji="1" lang="en-US" altLang="ja-JP" dirty="0"/>
          </a:p>
          <a:p>
            <a:pPr lvl="1"/>
            <a:r>
              <a:rPr lang="en-US" altLang="ja-JP" dirty="0"/>
              <a:t>C </a:t>
            </a:r>
            <a:r>
              <a:rPr lang="ja-JP" altLang="en-US" dirty="0"/>
              <a:t>言語などでポインタに入っているアドレスの数字はこれ</a:t>
            </a:r>
            <a:endParaRPr kumimoji="1" lang="en-US" altLang="ja-JP" dirty="0"/>
          </a:p>
          <a:p>
            <a:r>
              <a:rPr lang="ja-JP" altLang="en-US" dirty="0"/>
              <a:t>物理アドレス</a:t>
            </a:r>
            <a:endParaRPr lang="en-US" altLang="ja-JP" dirty="0"/>
          </a:p>
          <a:p>
            <a:pPr lvl="1"/>
            <a:r>
              <a:rPr lang="ja-JP" altLang="en-US" dirty="0"/>
              <a:t>物理的なメイン・メモリのアドレス</a:t>
            </a:r>
            <a:endParaRPr lang="en-US" altLang="ja-JP" dirty="0"/>
          </a:p>
          <a:p>
            <a:pPr lvl="1"/>
            <a:r>
              <a:rPr kumimoji="1" lang="ja-JP" altLang="en-US" dirty="0"/>
              <a:t>プログラムからは見えない（</a:t>
            </a:r>
            <a:r>
              <a:rPr lang="en-US" altLang="ja-JP" dirty="0"/>
              <a:t>=</a:t>
            </a:r>
            <a:r>
              <a:rPr kumimoji="1" lang="ja-JP" altLang="en-US" dirty="0"/>
              <a:t>どういう数字なのかはわからない）</a:t>
            </a:r>
            <a:endParaRPr kumimoji="1" lang="en-US" altLang="ja-JP" dirty="0"/>
          </a:p>
          <a:p>
            <a:r>
              <a:rPr kumimoji="1" lang="ja-JP" altLang="en-US" dirty="0"/>
              <a:t>メモリ・アクセス時は，毎回仮想アドレスから物理アドレスに</a:t>
            </a:r>
            <a:r>
              <a:rPr kumimoji="1" lang="en-US" altLang="ja-JP" dirty="0"/>
              <a:t>CPU </a:t>
            </a:r>
            <a:r>
              <a:rPr kumimoji="1" lang="ja-JP" altLang="en-US" dirty="0"/>
              <a:t>が裏で変換してアクセスする</a:t>
            </a:r>
          </a:p>
        </p:txBody>
      </p:sp>
      <p:sp>
        <p:nvSpPr>
          <p:cNvPr id="4" name="正方形/長方形 3">
            <a:extLst>
              <a:ext uri="{FF2B5EF4-FFF2-40B4-BE49-F238E27FC236}">
                <a16:creationId xmlns:a16="http://schemas.microsoft.com/office/drawing/2014/main" id="{23B3E460-FEDC-498E-8DFB-1721B40BDF18}"/>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83" name="曲線コネクタ 186">
            <a:extLst>
              <a:ext uri="{FF2B5EF4-FFF2-40B4-BE49-F238E27FC236}">
                <a16:creationId xmlns:a16="http://schemas.microsoft.com/office/drawing/2014/main" id="{F66D4851-FB81-4E64-99EE-A7A29D6563FE}"/>
              </a:ext>
            </a:extLst>
          </p:cNvPr>
          <p:cNvCxnSpPr>
            <a:cxnSpLocks/>
            <a:stCxn id="113" idx="2"/>
            <a:endCxn id="96" idx="2"/>
          </p:cNvCxnSpPr>
          <p:nvPr/>
        </p:nvCxnSpPr>
        <p:spPr bwMode="auto">
          <a:xfrm rot="16200000" flipH="1">
            <a:off x="4617001" y="548968"/>
            <a:ext cx="12700" cy="2700030"/>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cxnSp>
        <p:nvCxnSpPr>
          <p:cNvPr id="87" name="曲線コネクタ 187">
            <a:extLst>
              <a:ext uri="{FF2B5EF4-FFF2-40B4-BE49-F238E27FC236}">
                <a16:creationId xmlns:a16="http://schemas.microsoft.com/office/drawing/2014/main" id="{9D10BCCE-42DC-4DB6-8E31-C19FFC31FA74}"/>
              </a:ext>
            </a:extLst>
          </p:cNvPr>
          <p:cNvCxnSpPr>
            <a:cxnSpLocks/>
            <a:stCxn id="110" idx="2"/>
            <a:endCxn id="95" idx="2"/>
          </p:cNvCxnSpPr>
          <p:nvPr/>
        </p:nvCxnSpPr>
        <p:spPr bwMode="auto">
          <a:xfrm rot="16200000" flipH="1">
            <a:off x="4076995" y="-531044"/>
            <a:ext cx="12700" cy="4860054"/>
          </a:xfrm>
          <a:prstGeom prst="curvedConnector3">
            <a:avLst>
              <a:gd name="adj1" fmla="val 3017654"/>
            </a:avLst>
          </a:prstGeom>
          <a:noFill/>
          <a:ln w="9525" cap="flat" cmpd="sng" algn="ctr">
            <a:solidFill>
              <a:schemeClr val="tx1"/>
            </a:solidFill>
            <a:prstDash val="solid"/>
            <a:round/>
            <a:headEnd type="none" w="med" len="med"/>
            <a:tailEnd type="triangle"/>
          </a:ln>
          <a:effectLst/>
        </p:spPr>
      </p:cxnSp>
      <p:cxnSp>
        <p:nvCxnSpPr>
          <p:cNvPr id="88" name="曲線コネクタ 10">
            <a:extLst>
              <a:ext uri="{FF2B5EF4-FFF2-40B4-BE49-F238E27FC236}">
                <a16:creationId xmlns:a16="http://schemas.microsoft.com/office/drawing/2014/main" id="{320932B8-0C88-41B6-9B86-DA3A4751971E}"/>
              </a:ext>
            </a:extLst>
          </p:cNvPr>
          <p:cNvCxnSpPr>
            <a:cxnSpLocks/>
            <a:stCxn id="111" idx="0"/>
            <a:endCxn id="94" idx="0"/>
          </p:cNvCxnSpPr>
          <p:nvPr/>
        </p:nvCxnSpPr>
        <p:spPr bwMode="auto">
          <a:xfrm rot="5400000" flipH="1" flipV="1">
            <a:off x="4211996" y="-756046"/>
            <a:ext cx="12700" cy="4050045"/>
          </a:xfrm>
          <a:prstGeom prst="curvedConnector3">
            <a:avLst>
              <a:gd name="adj1" fmla="val 2647063"/>
            </a:avLst>
          </a:prstGeom>
          <a:noFill/>
          <a:ln w="9525" cap="flat" cmpd="sng" algn="ctr">
            <a:solidFill>
              <a:schemeClr val="tx1"/>
            </a:solidFill>
            <a:prstDash val="solid"/>
            <a:round/>
            <a:headEnd type="none" w="med" len="med"/>
            <a:tailEnd type="triangle"/>
          </a:ln>
          <a:effectLst/>
        </p:spPr>
      </p:cxnSp>
      <p:cxnSp>
        <p:nvCxnSpPr>
          <p:cNvPr id="89" name="曲線コネクタ 92">
            <a:extLst>
              <a:ext uri="{FF2B5EF4-FFF2-40B4-BE49-F238E27FC236}">
                <a16:creationId xmlns:a16="http://schemas.microsoft.com/office/drawing/2014/main" id="{1092A5F0-22C2-4DD5-A898-FE0E92C8671A}"/>
              </a:ext>
            </a:extLst>
          </p:cNvPr>
          <p:cNvCxnSpPr>
            <a:cxnSpLocks/>
            <a:stCxn id="112" idx="0"/>
            <a:endCxn id="93" idx="0"/>
          </p:cNvCxnSpPr>
          <p:nvPr/>
        </p:nvCxnSpPr>
        <p:spPr bwMode="auto">
          <a:xfrm rot="5400000" flipH="1" flipV="1">
            <a:off x="4211996" y="-216040"/>
            <a:ext cx="12700" cy="2970033"/>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90" name="正方形/長方形 89">
            <a:extLst>
              <a:ext uri="{FF2B5EF4-FFF2-40B4-BE49-F238E27FC236}">
                <a16:creationId xmlns:a16="http://schemas.microsoft.com/office/drawing/2014/main" id="{04264E34-ECAD-4591-A642-B4DB836ED691}"/>
              </a:ext>
            </a:extLst>
          </p:cNvPr>
          <p:cNvSpPr/>
          <p:nvPr/>
        </p:nvSpPr>
        <p:spPr bwMode="auto">
          <a:xfrm>
            <a:off x="1781969" y="1898983"/>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仮想アドレス空間</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91" name="正方形/長方形 90">
            <a:extLst>
              <a:ext uri="{FF2B5EF4-FFF2-40B4-BE49-F238E27FC236}">
                <a16:creationId xmlns:a16="http://schemas.microsoft.com/office/drawing/2014/main" id="{0A2E2F31-A223-42A8-9756-55E031A2BA8D}"/>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2" name="正方形/長方形 91">
            <a:extLst>
              <a:ext uri="{FF2B5EF4-FFF2-40B4-BE49-F238E27FC236}">
                <a16:creationId xmlns:a16="http://schemas.microsoft.com/office/drawing/2014/main" id="{E839F68A-FC84-4B17-9758-51D33DA157F8}"/>
              </a:ext>
            </a:extLst>
          </p:cNvPr>
          <p:cNvSpPr/>
          <p:nvPr/>
        </p:nvSpPr>
        <p:spPr bwMode="auto">
          <a:xfrm>
            <a:off x="6012016" y="1898983"/>
            <a:ext cx="1080012"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rPr>
              <a:t>物理アドレス空間</a:t>
            </a:r>
            <a:endParaRPr kumimoji="1" lang="ja-JP" altLang="en-US" sz="1600" b="1" dirty="0">
              <a:solidFill>
                <a:schemeClr val="tx1">
                  <a:lumMod val="75000"/>
                  <a:lumOff val="25000"/>
                </a:schemeClr>
              </a:solidFill>
              <a:latin typeface="Arial Narrow" panose="020B0606020202030204" pitchFamily="34" charset="0"/>
              <a:ea typeface="メイリオ" panose="020B0604030504040204" pitchFamily="50" charset="-128"/>
            </a:endParaRPr>
          </a:p>
        </p:txBody>
      </p:sp>
      <p:sp>
        <p:nvSpPr>
          <p:cNvPr id="93" name="正方形/長方形 92">
            <a:extLst>
              <a:ext uri="{FF2B5EF4-FFF2-40B4-BE49-F238E27FC236}">
                <a16:creationId xmlns:a16="http://schemas.microsoft.com/office/drawing/2014/main" id="{4A886711-090F-44C7-BF5D-A123DF228FBE}"/>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4" name="正方形/長方形 93">
            <a:extLst>
              <a:ext uri="{FF2B5EF4-FFF2-40B4-BE49-F238E27FC236}">
                <a16:creationId xmlns:a16="http://schemas.microsoft.com/office/drawing/2014/main" id="{E052624C-5C4A-4F23-BB81-F697BB3C6628}"/>
              </a:ext>
            </a:extLst>
          </p:cNvPr>
          <p:cNvSpPr/>
          <p:nvPr/>
        </p:nvSpPr>
        <p:spPr bwMode="auto">
          <a:xfrm>
            <a:off x="6102017"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5" name="正方形/長方形 94">
            <a:extLst>
              <a:ext uri="{FF2B5EF4-FFF2-40B4-BE49-F238E27FC236}">
                <a16:creationId xmlns:a16="http://schemas.microsoft.com/office/drawing/2014/main" id="{22EE270E-4326-4FB1-B6A9-F5FD7A2E418A}"/>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6" name="正方形/長方形 95">
            <a:extLst>
              <a:ext uri="{FF2B5EF4-FFF2-40B4-BE49-F238E27FC236}">
                <a16:creationId xmlns:a16="http://schemas.microsoft.com/office/drawing/2014/main" id="{97964C70-F26E-404D-8D1F-2134A5962D08}"/>
              </a:ext>
            </a:extLst>
          </p:cNvPr>
          <p:cNvSpPr/>
          <p:nvPr/>
        </p:nvSpPr>
        <p:spPr bwMode="auto">
          <a:xfrm>
            <a:off x="5832014"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049896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86A74-81B1-46E5-9490-40EA1F475C5F}"/>
              </a:ext>
            </a:extLst>
          </p:cNvPr>
          <p:cNvSpPr>
            <a:spLocks noGrp="1"/>
          </p:cNvSpPr>
          <p:nvPr>
            <p:ph type="title"/>
          </p:nvPr>
        </p:nvSpPr>
        <p:spPr/>
        <p:txBody>
          <a:bodyPr/>
          <a:lstStyle/>
          <a:p>
            <a:r>
              <a:rPr kumimoji="1" lang="ja-JP" altLang="en-US" dirty="0"/>
              <a:t>同じ仮想アドレスが指す物理アドレスは</a:t>
            </a:r>
            <a:br>
              <a:rPr kumimoji="1" lang="en-US" altLang="ja-JP" dirty="0"/>
            </a:br>
            <a:r>
              <a:rPr kumimoji="1" lang="ja-JP" altLang="en-US" dirty="0"/>
              <a:t>プログラムごとに異なる</a:t>
            </a:r>
          </a:p>
        </p:txBody>
      </p:sp>
      <p:sp>
        <p:nvSpPr>
          <p:cNvPr id="3" name="テキスト プレースホルダー 2">
            <a:extLst>
              <a:ext uri="{FF2B5EF4-FFF2-40B4-BE49-F238E27FC236}">
                <a16:creationId xmlns:a16="http://schemas.microsoft.com/office/drawing/2014/main" id="{AFFCA07E-4A5E-4504-B974-9BB4B6AEAA3E}"/>
              </a:ext>
            </a:extLst>
          </p:cNvPr>
          <p:cNvSpPr>
            <a:spLocks noGrp="1"/>
          </p:cNvSpPr>
          <p:nvPr>
            <p:ph type="body" sz="quarter" idx="10"/>
          </p:nvPr>
        </p:nvSpPr>
        <p:spPr>
          <a:xfrm>
            <a:off x="611956" y="2798993"/>
            <a:ext cx="8280092" cy="3509732"/>
          </a:xfrm>
        </p:spPr>
        <p:txBody>
          <a:bodyPr/>
          <a:lstStyle/>
          <a:p>
            <a:r>
              <a:rPr lang="ja-JP" altLang="en-US" dirty="0"/>
              <a:t>プログラムごとに異なる物理アドレスにマップされる</a:t>
            </a:r>
            <a:endParaRPr lang="en-US" altLang="ja-JP" dirty="0"/>
          </a:p>
          <a:p>
            <a:pPr lvl="1"/>
            <a:r>
              <a:rPr lang="ja-JP" altLang="en-US" dirty="0"/>
              <a:t>上の例では，青の人のアドレス </a:t>
            </a:r>
            <a:r>
              <a:rPr lang="en-US" altLang="ja-JP" dirty="0"/>
              <a:t>0x8000 </a:t>
            </a:r>
            <a:r>
              <a:rPr lang="ja-JP" altLang="en-US" dirty="0"/>
              <a:t>と緑の人のアドレス </a:t>
            </a:r>
            <a:r>
              <a:rPr lang="en-US" altLang="ja-JP" dirty="0"/>
              <a:t>0x8000 </a:t>
            </a:r>
            <a:r>
              <a:rPr lang="ja-JP" altLang="en-US" dirty="0"/>
              <a:t>はそれぞれ異なるアドレスに変換される</a:t>
            </a:r>
            <a:endParaRPr lang="en-US" altLang="ja-JP" dirty="0"/>
          </a:p>
          <a:p>
            <a:r>
              <a:rPr kumimoji="1" lang="ja-JP" altLang="en-US" dirty="0"/>
              <a:t>正確にはプログラムごとではなくプロセスごと</a:t>
            </a:r>
            <a:endParaRPr kumimoji="1" lang="en-US" altLang="ja-JP" dirty="0"/>
          </a:p>
          <a:p>
            <a:pPr lvl="1"/>
            <a:r>
              <a:rPr kumimoji="1" lang="ja-JP" altLang="en-US" dirty="0"/>
              <a:t>同じプログラムを複数立ち上げた場合，それぞれに専用の仮想アドレスの空間が提供される</a:t>
            </a:r>
          </a:p>
        </p:txBody>
      </p:sp>
      <p:sp>
        <p:nvSpPr>
          <p:cNvPr id="4" name="正方形/長方形 3">
            <a:extLst>
              <a:ext uri="{FF2B5EF4-FFF2-40B4-BE49-F238E27FC236}">
                <a16:creationId xmlns:a16="http://schemas.microsoft.com/office/drawing/2014/main" id="{BDB12F45-2AF2-443E-9A5D-B0A78EB32142}"/>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A807F6E8-6CD7-43CA-BEEB-A713EC45C93C}"/>
              </a:ext>
            </a:extLst>
          </p:cNvPr>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3" name="正方形/長方形 22">
            <a:extLst>
              <a:ext uri="{FF2B5EF4-FFF2-40B4-BE49-F238E27FC236}">
                <a16:creationId xmlns:a16="http://schemas.microsoft.com/office/drawing/2014/main" id="{2C2B1371-1AC4-4432-83DB-53A55C4CC868}"/>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EEABF045-158D-4D71-83C9-BC6616A4A1AA}"/>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25" name="正方形/長方形 24">
            <a:extLst>
              <a:ext uri="{FF2B5EF4-FFF2-40B4-BE49-F238E27FC236}">
                <a16:creationId xmlns:a16="http://schemas.microsoft.com/office/drawing/2014/main" id="{606FC349-ADF0-46D4-9319-87AE96D7114E}"/>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A20EC4FC-C331-4C3C-B53D-7C3381131F59}"/>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0" name="曲線コネクタ 10">
            <a:extLst>
              <a:ext uri="{FF2B5EF4-FFF2-40B4-BE49-F238E27FC236}">
                <a16:creationId xmlns:a16="http://schemas.microsoft.com/office/drawing/2014/main" id="{7E5BAE2A-A3E5-49A9-86D1-BFCEFABC31A7}"/>
              </a:ext>
            </a:extLst>
          </p:cNvPr>
          <p:cNvCxnSpPr>
            <a:cxnSpLocks/>
            <a:stCxn id="24" idx="0"/>
            <a:endCxn id="34" idx="0"/>
          </p:cNvCxnSpPr>
          <p:nvPr/>
        </p:nvCxnSpPr>
        <p:spPr bwMode="auto">
          <a:xfrm rot="5400000" flipH="1" flipV="1">
            <a:off x="3941993" y="-1026049"/>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9C1287A8-7F23-45B4-AC6B-B53E0031E1E9}"/>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CEFBC5A5-1E10-4AE4-9FAF-2BA2E2453155}"/>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EA51BA3F-2316-41F2-A515-C84B163B7106}"/>
              </a:ext>
            </a:extLst>
          </p:cNvPr>
          <p:cNvSpPr/>
          <p:nvPr/>
        </p:nvSpPr>
        <p:spPr bwMode="auto">
          <a:xfrm>
            <a:off x="6102017"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0x4000</a:t>
            </a:r>
            <a:endParaRPr kumimoji="1" lang="ja-JP" altLang="en-US" b="1" dirty="0">
              <a:solidFill>
                <a:schemeClr val="accent6"/>
              </a:solidFill>
              <a:latin typeface="Arial Narrow" panose="020B0606020202030204" pitchFamily="34" charset="0"/>
            </a:endParaRPr>
          </a:p>
        </p:txBody>
      </p:sp>
      <p:sp>
        <p:nvSpPr>
          <p:cNvPr id="35" name="正方形/長方形 34">
            <a:extLst>
              <a:ext uri="{FF2B5EF4-FFF2-40B4-BE49-F238E27FC236}">
                <a16:creationId xmlns:a16="http://schemas.microsoft.com/office/drawing/2014/main" id="{F749C1B3-B81E-4D27-9E05-59E212E1ABDE}"/>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D3714769-F3AE-4D4E-B7B3-E2367520246E}"/>
              </a:ext>
            </a:extLst>
          </p:cNvPr>
          <p:cNvSpPr/>
          <p:nvPr/>
        </p:nvSpPr>
        <p:spPr bwMode="auto">
          <a:xfrm>
            <a:off x="1241963" y="207898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83960F93-CAD5-4068-9390-47799A2AF03F}"/>
              </a:ext>
            </a:extLst>
          </p:cNvPr>
          <p:cNvSpPr/>
          <p:nvPr/>
        </p:nvSpPr>
        <p:spPr bwMode="auto">
          <a:xfrm>
            <a:off x="1511966"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43" name="正方形/長方形 42">
            <a:extLst>
              <a:ext uri="{FF2B5EF4-FFF2-40B4-BE49-F238E27FC236}">
                <a16:creationId xmlns:a16="http://schemas.microsoft.com/office/drawing/2014/main" id="{E2DEFA15-817C-464E-83E0-24327CC77238}"/>
              </a:ext>
            </a:extLst>
          </p:cNvPr>
          <p:cNvSpPr/>
          <p:nvPr/>
        </p:nvSpPr>
        <p:spPr bwMode="auto">
          <a:xfrm>
            <a:off x="2051972"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947D44DF-C325-40E0-BBED-28B51727B605}"/>
              </a:ext>
            </a:extLst>
          </p:cNvPr>
          <p:cNvSpPr/>
          <p:nvPr/>
        </p:nvSpPr>
        <p:spPr bwMode="auto">
          <a:xfrm>
            <a:off x="2591978"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C37D265B-3113-4F60-B4D8-A213C21A1334}"/>
              </a:ext>
            </a:extLst>
          </p:cNvPr>
          <p:cNvSpPr/>
          <p:nvPr/>
        </p:nvSpPr>
        <p:spPr bwMode="auto">
          <a:xfrm>
            <a:off x="7002027"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C90EB744-CFF7-4BFC-8BDD-3169EC2632F7}"/>
              </a:ext>
            </a:extLst>
          </p:cNvPr>
          <p:cNvSpPr/>
          <p:nvPr/>
        </p:nvSpPr>
        <p:spPr bwMode="auto">
          <a:xfrm>
            <a:off x="7272030"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0x9000</a:t>
            </a:r>
            <a:endParaRPr kumimoji="1" lang="ja-JP" altLang="en-US" b="1" dirty="0">
              <a:solidFill>
                <a:schemeClr val="accent6"/>
              </a:solidFill>
              <a:latin typeface="Arial Narrow" panose="020B0606020202030204" pitchFamily="34" charset="0"/>
            </a:endParaRPr>
          </a:p>
        </p:txBody>
      </p:sp>
      <p:sp>
        <p:nvSpPr>
          <p:cNvPr id="48" name="正方形/長方形 47">
            <a:extLst>
              <a:ext uri="{FF2B5EF4-FFF2-40B4-BE49-F238E27FC236}">
                <a16:creationId xmlns:a16="http://schemas.microsoft.com/office/drawing/2014/main" id="{70FAC4AB-FC86-40D4-BB4D-F319C8145B25}"/>
              </a:ext>
            </a:extLst>
          </p:cNvPr>
          <p:cNvSpPr/>
          <p:nvPr/>
        </p:nvSpPr>
        <p:spPr bwMode="auto">
          <a:xfrm>
            <a:off x="6732024"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7" name="曲線コネクタ 186">
            <a:extLst>
              <a:ext uri="{FF2B5EF4-FFF2-40B4-BE49-F238E27FC236}">
                <a16:creationId xmlns:a16="http://schemas.microsoft.com/office/drawing/2014/main" id="{8428C8CC-2542-406C-AB28-BAC82E17830C}"/>
              </a:ext>
            </a:extLst>
          </p:cNvPr>
          <p:cNvCxnSpPr>
            <a:cxnSpLocks/>
            <a:stCxn id="42" idx="2"/>
            <a:endCxn id="47" idx="2"/>
          </p:cNvCxnSpPr>
          <p:nvPr/>
        </p:nvCxnSpPr>
        <p:spPr bwMode="auto">
          <a:xfrm rot="5400000" flipH="1" flipV="1">
            <a:off x="4121995" y="-576044"/>
            <a:ext cx="810009" cy="5760064"/>
          </a:xfrm>
          <a:prstGeom prst="curvedConnector3">
            <a:avLst>
              <a:gd name="adj1" fmla="val -73045"/>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80871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86A74-81B1-46E5-9490-40EA1F475C5F}"/>
              </a:ext>
            </a:extLst>
          </p:cNvPr>
          <p:cNvSpPr>
            <a:spLocks noGrp="1"/>
          </p:cNvSpPr>
          <p:nvPr>
            <p:ph type="title"/>
          </p:nvPr>
        </p:nvSpPr>
        <p:spPr/>
        <p:txBody>
          <a:bodyPr/>
          <a:lstStyle/>
          <a:p>
            <a:r>
              <a:rPr kumimoji="1" lang="ja-JP" altLang="en-US" dirty="0"/>
              <a:t>逆に違う仮想アドレスから</a:t>
            </a:r>
            <a:br>
              <a:rPr kumimoji="1" lang="en-US" altLang="ja-JP" dirty="0"/>
            </a:br>
            <a:r>
              <a:rPr kumimoji="1" lang="ja-JP" altLang="en-US" dirty="0"/>
              <a:t>同じ物理アドレスを共有することもできる</a:t>
            </a:r>
          </a:p>
        </p:txBody>
      </p:sp>
      <p:sp>
        <p:nvSpPr>
          <p:cNvPr id="3" name="テキスト プレースホルダー 2">
            <a:extLst>
              <a:ext uri="{FF2B5EF4-FFF2-40B4-BE49-F238E27FC236}">
                <a16:creationId xmlns:a16="http://schemas.microsoft.com/office/drawing/2014/main" id="{AFFCA07E-4A5E-4504-B974-9BB4B6AEAA3E}"/>
              </a:ext>
            </a:extLst>
          </p:cNvPr>
          <p:cNvSpPr>
            <a:spLocks noGrp="1"/>
          </p:cNvSpPr>
          <p:nvPr>
            <p:ph type="body" sz="quarter" idx="10"/>
          </p:nvPr>
        </p:nvSpPr>
        <p:spPr>
          <a:xfrm>
            <a:off x="611956" y="2798993"/>
            <a:ext cx="8280092" cy="3509732"/>
          </a:xfrm>
        </p:spPr>
        <p:txBody>
          <a:bodyPr/>
          <a:lstStyle/>
          <a:p>
            <a:r>
              <a:rPr kumimoji="1" lang="ja-JP" altLang="en-US" dirty="0"/>
              <a:t>同一の物理アドレスを異なるプログラムの仮想アドレスから指す事もできる</a:t>
            </a:r>
            <a:endParaRPr kumimoji="1" lang="en-US" altLang="ja-JP" dirty="0"/>
          </a:p>
          <a:p>
            <a:pPr lvl="1"/>
            <a:r>
              <a:rPr lang="ja-JP" altLang="en-US" dirty="0"/>
              <a:t>プログラム間でデータのやり取りをするときなんかに使う</a:t>
            </a:r>
            <a:endParaRPr lang="en-US" altLang="ja-JP" dirty="0"/>
          </a:p>
          <a:p>
            <a:pPr lvl="1"/>
            <a:r>
              <a:rPr lang="en-US" altLang="ja-JP" dirty="0"/>
              <a:t>OS </a:t>
            </a:r>
            <a:r>
              <a:rPr lang="ja-JP" altLang="en-US" dirty="0"/>
              <a:t>はこのあたりの機能をフル活用して作られている</a:t>
            </a:r>
            <a:endParaRPr lang="en-US" altLang="ja-JP" dirty="0"/>
          </a:p>
          <a:p>
            <a:pPr lvl="1"/>
            <a:r>
              <a:rPr lang="ja-JP" altLang="en-US" dirty="0"/>
              <a:t>（来学期の講義で詳しくやるはずです</a:t>
            </a:r>
            <a:endParaRPr lang="en-US" altLang="ja-JP" dirty="0"/>
          </a:p>
        </p:txBody>
      </p:sp>
      <p:sp>
        <p:nvSpPr>
          <p:cNvPr id="4" name="正方形/長方形 3">
            <a:extLst>
              <a:ext uri="{FF2B5EF4-FFF2-40B4-BE49-F238E27FC236}">
                <a16:creationId xmlns:a16="http://schemas.microsoft.com/office/drawing/2014/main" id="{BDB12F45-2AF2-443E-9A5D-B0A78EB32142}"/>
              </a:ext>
            </a:extLst>
          </p:cNvPr>
          <p:cNvSpPr/>
          <p:nvPr/>
        </p:nvSpPr>
        <p:spPr>
          <a:xfrm>
            <a:off x="251952" y="117897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A807F6E8-6CD7-43CA-BEEB-A713EC45C93C}"/>
              </a:ext>
            </a:extLst>
          </p:cNvPr>
          <p:cNvSpPr/>
          <p:nvPr/>
        </p:nvSpPr>
        <p:spPr>
          <a:xfrm>
            <a:off x="251952" y="1988984"/>
            <a:ext cx="877163"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3" name="正方形/長方形 22">
            <a:extLst>
              <a:ext uri="{FF2B5EF4-FFF2-40B4-BE49-F238E27FC236}">
                <a16:creationId xmlns:a16="http://schemas.microsoft.com/office/drawing/2014/main" id="{2C2B1371-1AC4-4432-83DB-53A55C4CC868}"/>
              </a:ext>
            </a:extLst>
          </p:cNvPr>
          <p:cNvSpPr/>
          <p:nvPr/>
        </p:nvSpPr>
        <p:spPr bwMode="auto">
          <a:xfrm>
            <a:off x="1241963"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EEABF045-158D-4D71-83C9-BC6616A4A1AA}"/>
              </a:ext>
            </a:extLst>
          </p:cNvPr>
          <p:cNvSpPr/>
          <p:nvPr/>
        </p:nvSpPr>
        <p:spPr bwMode="auto">
          <a:xfrm>
            <a:off x="1511966"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0x8000</a:t>
            </a:r>
            <a:endParaRPr kumimoji="1" lang="ja-JP" altLang="en-US" b="1" dirty="0">
              <a:solidFill>
                <a:schemeClr val="accent6"/>
              </a:solidFill>
              <a:latin typeface="Arial Narrow" panose="020B0606020202030204" pitchFamily="34" charset="0"/>
            </a:endParaRPr>
          </a:p>
        </p:txBody>
      </p:sp>
      <p:sp>
        <p:nvSpPr>
          <p:cNvPr id="25" name="正方形/長方形 24">
            <a:extLst>
              <a:ext uri="{FF2B5EF4-FFF2-40B4-BE49-F238E27FC236}">
                <a16:creationId xmlns:a16="http://schemas.microsoft.com/office/drawing/2014/main" id="{606FC349-ADF0-46D4-9319-87AE96D7114E}"/>
              </a:ext>
            </a:extLst>
          </p:cNvPr>
          <p:cNvSpPr/>
          <p:nvPr/>
        </p:nvSpPr>
        <p:spPr bwMode="auto">
          <a:xfrm>
            <a:off x="2051972"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6" name="正方形/長方形 25">
            <a:extLst>
              <a:ext uri="{FF2B5EF4-FFF2-40B4-BE49-F238E27FC236}">
                <a16:creationId xmlns:a16="http://schemas.microsoft.com/office/drawing/2014/main" id="{A20EC4FC-C331-4C3C-B53D-7C3381131F59}"/>
              </a:ext>
            </a:extLst>
          </p:cNvPr>
          <p:cNvSpPr/>
          <p:nvPr/>
        </p:nvSpPr>
        <p:spPr bwMode="auto">
          <a:xfrm>
            <a:off x="2591978"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0" name="曲線コネクタ 10">
            <a:extLst>
              <a:ext uri="{FF2B5EF4-FFF2-40B4-BE49-F238E27FC236}">
                <a16:creationId xmlns:a16="http://schemas.microsoft.com/office/drawing/2014/main" id="{7E5BAE2A-A3E5-49A9-86D1-BFCEFABC31A7}"/>
              </a:ext>
            </a:extLst>
          </p:cNvPr>
          <p:cNvCxnSpPr>
            <a:cxnSpLocks/>
            <a:stCxn id="24" idx="0"/>
            <a:endCxn id="34" idx="0"/>
          </p:cNvCxnSpPr>
          <p:nvPr/>
        </p:nvCxnSpPr>
        <p:spPr bwMode="auto">
          <a:xfrm rot="5400000" flipH="1" flipV="1">
            <a:off x="3941993" y="-1026049"/>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9C1287A8-7F23-45B4-AC6B-B53E0031E1E9}"/>
              </a:ext>
            </a:extLst>
          </p:cNvPr>
          <p:cNvSpPr/>
          <p:nvPr/>
        </p:nvSpPr>
        <p:spPr bwMode="auto">
          <a:xfrm>
            <a:off x="5292008" y="1268976"/>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CEFBC5A5-1E10-4AE4-9FAF-2BA2E2453155}"/>
              </a:ext>
            </a:extLst>
          </p:cNvPr>
          <p:cNvSpPr/>
          <p:nvPr/>
        </p:nvSpPr>
        <p:spPr bwMode="auto">
          <a:xfrm>
            <a:off x="5562011"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EA51BA3F-2316-41F2-A515-C84B163B7106}"/>
              </a:ext>
            </a:extLst>
          </p:cNvPr>
          <p:cNvSpPr/>
          <p:nvPr/>
        </p:nvSpPr>
        <p:spPr bwMode="auto">
          <a:xfrm>
            <a:off x="6102017" y="1268976"/>
            <a:ext cx="270003" cy="630007"/>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0x4000</a:t>
            </a:r>
            <a:endParaRPr kumimoji="1" lang="ja-JP" altLang="en-US" b="1" dirty="0">
              <a:solidFill>
                <a:schemeClr val="accent6"/>
              </a:solidFill>
              <a:latin typeface="Arial Narrow" panose="020B0606020202030204" pitchFamily="34" charset="0"/>
            </a:endParaRPr>
          </a:p>
        </p:txBody>
      </p:sp>
      <p:sp>
        <p:nvSpPr>
          <p:cNvPr id="35" name="正方形/長方形 34">
            <a:extLst>
              <a:ext uri="{FF2B5EF4-FFF2-40B4-BE49-F238E27FC236}">
                <a16:creationId xmlns:a16="http://schemas.microsoft.com/office/drawing/2014/main" id="{F749C1B3-B81E-4D27-9E05-59E212E1ABDE}"/>
              </a:ext>
            </a:extLst>
          </p:cNvPr>
          <p:cNvSpPr/>
          <p:nvPr/>
        </p:nvSpPr>
        <p:spPr bwMode="auto">
          <a:xfrm>
            <a:off x="6372020" y="1268976"/>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D3714769-F3AE-4D4E-B7B3-E2367520246E}"/>
              </a:ext>
            </a:extLst>
          </p:cNvPr>
          <p:cNvSpPr/>
          <p:nvPr/>
        </p:nvSpPr>
        <p:spPr bwMode="auto">
          <a:xfrm>
            <a:off x="1241963" y="207898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83960F93-CAD5-4068-9390-47799A2AF03F}"/>
              </a:ext>
            </a:extLst>
          </p:cNvPr>
          <p:cNvSpPr/>
          <p:nvPr/>
        </p:nvSpPr>
        <p:spPr bwMode="auto">
          <a:xfrm>
            <a:off x="2051972"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accent6"/>
                </a:solidFill>
                <a:latin typeface="Arial Narrow" panose="020B0606020202030204" pitchFamily="34" charset="0"/>
              </a:rPr>
              <a:t>0xE000</a:t>
            </a:r>
            <a:endParaRPr kumimoji="1" lang="ja-JP" altLang="en-US" b="1" dirty="0">
              <a:solidFill>
                <a:schemeClr val="accent6"/>
              </a:solidFill>
              <a:latin typeface="Arial Narrow" panose="020B0606020202030204" pitchFamily="34" charset="0"/>
            </a:endParaRPr>
          </a:p>
        </p:txBody>
      </p:sp>
      <p:sp>
        <p:nvSpPr>
          <p:cNvPr id="43" name="正方形/長方形 42">
            <a:extLst>
              <a:ext uri="{FF2B5EF4-FFF2-40B4-BE49-F238E27FC236}">
                <a16:creationId xmlns:a16="http://schemas.microsoft.com/office/drawing/2014/main" id="{E2DEFA15-817C-464E-83E0-24327CC77238}"/>
              </a:ext>
            </a:extLst>
          </p:cNvPr>
          <p:cNvSpPr/>
          <p:nvPr/>
        </p:nvSpPr>
        <p:spPr bwMode="auto">
          <a:xfrm>
            <a:off x="1511966"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947D44DF-C325-40E0-BBED-28B51727B605}"/>
              </a:ext>
            </a:extLst>
          </p:cNvPr>
          <p:cNvSpPr/>
          <p:nvPr/>
        </p:nvSpPr>
        <p:spPr bwMode="auto">
          <a:xfrm>
            <a:off x="2591978" y="207898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6" name="正方形/長方形 45">
            <a:extLst>
              <a:ext uri="{FF2B5EF4-FFF2-40B4-BE49-F238E27FC236}">
                <a16:creationId xmlns:a16="http://schemas.microsoft.com/office/drawing/2014/main" id="{C37D265B-3113-4F60-B4D8-A213C21A1334}"/>
              </a:ext>
            </a:extLst>
          </p:cNvPr>
          <p:cNvSpPr/>
          <p:nvPr/>
        </p:nvSpPr>
        <p:spPr bwMode="auto">
          <a:xfrm>
            <a:off x="7002027"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正方形/長方形 46">
            <a:extLst>
              <a:ext uri="{FF2B5EF4-FFF2-40B4-BE49-F238E27FC236}">
                <a16:creationId xmlns:a16="http://schemas.microsoft.com/office/drawing/2014/main" id="{C90EB744-CFF7-4BFC-8BDD-3169EC2632F7}"/>
              </a:ext>
            </a:extLst>
          </p:cNvPr>
          <p:cNvSpPr/>
          <p:nvPr/>
        </p:nvSpPr>
        <p:spPr bwMode="auto">
          <a:xfrm>
            <a:off x="7272030"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accent6"/>
              </a:solidFill>
              <a:latin typeface="Arial Narrow" panose="020B0606020202030204" pitchFamily="34" charset="0"/>
            </a:endParaRPr>
          </a:p>
        </p:txBody>
      </p:sp>
      <p:sp>
        <p:nvSpPr>
          <p:cNvPr id="48" name="正方形/長方形 47">
            <a:extLst>
              <a:ext uri="{FF2B5EF4-FFF2-40B4-BE49-F238E27FC236}">
                <a16:creationId xmlns:a16="http://schemas.microsoft.com/office/drawing/2014/main" id="{70FAC4AB-FC86-40D4-BB4D-F319C8145B25}"/>
              </a:ext>
            </a:extLst>
          </p:cNvPr>
          <p:cNvSpPr/>
          <p:nvPr/>
        </p:nvSpPr>
        <p:spPr bwMode="auto">
          <a:xfrm>
            <a:off x="6732024" y="1268976"/>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7" name="曲線コネクタ 186">
            <a:extLst>
              <a:ext uri="{FF2B5EF4-FFF2-40B4-BE49-F238E27FC236}">
                <a16:creationId xmlns:a16="http://schemas.microsoft.com/office/drawing/2014/main" id="{8428C8CC-2542-406C-AB28-BAC82E17830C}"/>
              </a:ext>
            </a:extLst>
          </p:cNvPr>
          <p:cNvCxnSpPr>
            <a:cxnSpLocks/>
            <a:stCxn id="42" idx="2"/>
            <a:endCxn id="34" idx="2"/>
          </p:cNvCxnSpPr>
          <p:nvPr/>
        </p:nvCxnSpPr>
        <p:spPr bwMode="auto">
          <a:xfrm rot="5400000" flipH="1" flipV="1">
            <a:off x="3806991" y="278965"/>
            <a:ext cx="810009" cy="4050045"/>
          </a:xfrm>
          <a:prstGeom prst="curvedConnector3">
            <a:avLst>
              <a:gd name="adj1" fmla="val -2822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1746423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b="1" dirty="0"/>
              <a:t>ページ・テーブル</a:t>
            </a:r>
            <a:endParaRPr kumimoji="1" lang="en-US" altLang="ja-JP" b="1" dirty="0"/>
          </a:p>
          <a:p>
            <a:pPr marL="817200" lvl="1" indent="-457200">
              <a:buFont typeface="+mj-lt"/>
              <a:buAutoNum type="arabicPeriod"/>
            </a:pPr>
            <a:r>
              <a:rPr kumimoji="1" lang="en-US" altLang="ja-JP" dirty="0"/>
              <a:t>TLB</a:t>
            </a:r>
          </a:p>
        </p:txBody>
      </p:sp>
    </p:spTree>
    <p:extLst>
      <p:ext uri="{BB962C8B-B14F-4D97-AF65-F5344CB8AC3E}">
        <p14:creationId xmlns:p14="http://schemas.microsoft.com/office/powerpoint/2010/main" val="2651714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7F0FD6-3101-48B8-986F-B44EBEB7BD86}"/>
              </a:ext>
            </a:extLst>
          </p:cNvPr>
          <p:cNvSpPr>
            <a:spLocks noGrp="1"/>
          </p:cNvSpPr>
          <p:nvPr>
            <p:ph type="title"/>
          </p:nvPr>
        </p:nvSpPr>
        <p:spPr/>
        <p:txBody>
          <a:bodyPr/>
          <a:lstStyle/>
          <a:p>
            <a:r>
              <a:rPr kumimoji="1" lang="ja-JP" altLang="en-US" dirty="0"/>
              <a:t>変換の実装</a:t>
            </a:r>
          </a:p>
        </p:txBody>
      </p:sp>
      <p:sp>
        <p:nvSpPr>
          <p:cNvPr id="3" name="テキスト プレースホルダー 2">
            <a:extLst>
              <a:ext uri="{FF2B5EF4-FFF2-40B4-BE49-F238E27FC236}">
                <a16:creationId xmlns:a16="http://schemas.microsoft.com/office/drawing/2014/main" id="{43A1D6B2-C2B0-4FB5-A149-009CE6AB1BFD}"/>
              </a:ext>
            </a:extLst>
          </p:cNvPr>
          <p:cNvSpPr>
            <a:spLocks noGrp="1"/>
          </p:cNvSpPr>
          <p:nvPr>
            <p:ph type="body" sz="quarter" idx="10"/>
          </p:nvPr>
        </p:nvSpPr>
        <p:spPr>
          <a:xfrm>
            <a:off x="341953" y="1088974"/>
            <a:ext cx="8640096" cy="5219751"/>
          </a:xfrm>
        </p:spPr>
        <p:txBody>
          <a:bodyPr/>
          <a:lstStyle/>
          <a:p>
            <a:r>
              <a:rPr kumimoji="1" lang="ja-JP" altLang="en-US" dirty="0"/>
              <a:t>単純な実装</a:t>
            </a:r>
            <a:endParaRPr kumimoji="1" lang="en-US" altLang="ja-JP" dirty="0"/>
          </a:p>
          <a:p>
            <a:pPr lvl="1"/>
            <a:r>
              <a:rPr lang="ja-JP" altLang="en-US" dirty="0"/>
              <a:t>仮想アドレス → 物理アドレス の変換表を用意すれば良い</a:t>
            </a:r>
            <a:endParaRPr lang="en-US" altLang="ja-JP" dirty="0"/>
          </a:p>
          <a:p>
            <a:r>
              <a:rPr lang="ja-JP" altLang="en-US" dirty="0"/>
              <a:t>コスト：アドレスが </a:t>
            </a:r>
            <a:r>
              <a:rPr lang="en-US" altLang="ja-JP" dirty="0"/>
              <a:t>32 bit </a:t>
            </a:r>
            <a:r>
              <a:rPr lang="ja-JP" altLang="en-US" dirty="0"/>
              <a:t>だとして，</a:t>
            </a:r>
            <a:r>
              <a:rPr lang="en-US" altLang="ja-JP" dirty="0"/>
              <a:t>1</a:t>
            </a:r>
            <a:r>
              <a:rPr lang="ja-JP" altLang="en-US" dirty="0"/>
              <a:t> </a:t>
            </a:r>
            <a:r>
              <a:rPr kumimoji="1" lang="en-US" altLang="ja-JP" dirty="0"/>
              <a:t>byte </a:t>
            </a:r>
            <a:r>
              <a:rPr kumimoji="1" lang="ja-JP" altLang="en-US" dirty="0"/>
              <a:t>単位で表を作ると</a:t>
            </a:r>
            <a:r>
              <a:rPr kumimoji="1" lang="en-US" altLang="ja-JP" dirty="0"/>
              <a:t>…</a:t>
            </a:r>
          </a:p>
          <a:p>
            <a:pPr lvl="1"/>
            <a:r>
              <a:rPr lang="ja-JP" altLang="en-US" dirty="0"/>
              <a:t>データ </a:t>
            </a:r>
            <a:r>
              <a:rPr lang="en-US" altLang="ja-JP" dirty="0"/>
              <a:t>1 byte </a:t>
            </a:r>
            <a:r>
              <a:rPr lang="ja-JP" altLang="en-US" dirty="0"/>
              <a:t>ごとに，その表には </a:t>
            </a:r>
            <a:r>
              <a:rPr lang="en-US" altLang="ja-JP" dirty="0"/>
              <a:t>32 bit</a:t>
            </a:r>
            <a:r>
              <a:rPr lang="ja-JP" altLang="en-US" dirty="0"/>
              <a:t> </a:t>
            </a:r>
            <a:r>
              <a:rPr lang="en-US" altLang="ja-JP" dirty="0"/>
              <a:t>=</a:t>
            </a:r>
            <a:r>
              <a:rPr lang="ja-JP" altLang="en-US" dirty="0"/>
              <a:t> </a:t>
            </a:r>
            <a:r>
              <a:rPr lang="en-US" altLang="ja-JP" dirty="0"/>
              <a:t>4 byte </a:t>
            </a:r>
            <a:r>
              <a:rPr lang="ja-JP" altLang="en-US" dirty="0"/>
              <a:t>のアドレスを記録することになる</a:t>
            </a:r>
            <a:endParaRPr lang="en-US" altLang="ja-JP" dirty="0"/>
          </a:p>
          <a:p>
            <a:pPr lvl="1"/>
            <a:r>
              <a:rPr kumimoji="1" lang="ja-JP" altLang="en-US" dirty="0"/>
              <a:t>実データの４倍の容量が変換表に必要になってしまう</a:t>
            </a:r>
          </a:p>
        </p:txBody>
      </p:sp>
    </p:spTree>
    <p:extLst>
      <p:ext uri="{BB962C8B-B14F-4D97-AF65-F5344CB8AC3E}">
        <p14:creationId xmlns:p14="http://schemas.microsoft.com/office/powerpoint/2010/main" val="3925570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7295955-F185-027E-0103-625B6E16FC7A}"/>
              </a:ext>
            </a:extLst>
          </p:cNvPr>
          <p:cNvSpPr>
            <a:spLocks noGrp="1"/>
          </p:cNvSpPr>
          <p:nvPr>
            <p:ph type="title"/>
          </p:nvPr>
        </p:nvSpPr>
        <p:spPr/>
        <p:txBody>
          <a:bodyPr/>
          <a:lstStyle/>
          <a:p>
            <a:r>
              <a:rPr lang="ja-JP" altLang="en-US" dirty="0"/>
              <a:t>第１０回課題</a:t>
            </a:r>
            <a:endParaRPr lang="en-US" dirty="0"/>
          </a:p>
        </p:txBody>
      </p:sp>
      <p:sp>
        <p:nvSpPr>
          <p:cNvPr id="5" name="コンテンツ プレースホルダー 4">
            <a:extLst>
              <a:ext uri="{FF2B5EF4-FFF2-40B4-BE49-F238E27FC236}">
                <a16:creationId xmlns:a16="http://schemas.microsoft.com/office/drawing/2014/main" id="{9A70AEDA-054A-092C-14F1-28469DE35531}"/>
              </a:ext>
            </a:extLst>
          </p:cNvPr>
          <p:cNvSpPr>
            <a:spLocks noGrp="1"/>
          </p:cNvSpPr>
          <p:nvPr>
            <p:ph sz="quarter" idx="10"/>
          </p:nvPr>
        </p:nvSpPr>
        <p:spPr/>
        <p:txBody>
          <a:bodyPr/>
          <a:lstStyle/>
          <a:p>
            <a:r>
              <a:rPr lang="ja-JP" altLang="en-US" dirty="0"/>
              <a:t>すいません，おもってたよりムズいと言うか，手間がかかります</a:t>
            </a:r>
            <a:endParaRPr lang="en-US" altLang="ja-JP" dirty="0"/>
          </a:p>
          <a:p>
            <a:r>
              <a:rPr lang="ja-JP" altLang="en-US" dirty="0"/>
              <a:t>解説の準備が間に合いませんでした</a:t>
            </a:r>
            <a:endParaRPr lang="en-US" altLang="ja-JP" dirty="0"/>
          </a:p>
          <a:p>
            <a:pPr lvl="1"/>
            <a:r>
              <a:rPr lang="ja-JP" altLang="en-US" dirty="0"/>
              <a:t>お腹の調子が異常に悪く，検査と手術をしていました･･･</a:t>
            </a:r>
            <a:endParaRPr lang="en-US" altLang="ja-JP" dirty="0"/>
          </a:p>
          <a:p>
            <a:pPr lvl="1"/>
            <a:r>
              <a:rPr lang="ja-JP" altLang="en-US"/>
              <a:t>後で解説の続きをアップロードして説明します</a:t>
            </a:r>
            <a:endParaRPr lang="en-US" dirty="0"/>
          </a:p>
        </p:txBody>
      </p:sp>
      <p:sp>
        <p:nvSpPr>
          <p:cNvPr id="2" name="スライド番号プレースホルダー 1">
            <a:extLst>
              <a:ext uri="{FF2B5EF4-FFF2-40B4-BE49-F238E27FC236}">
                <a16:creationId xmlns:a16="http://schemas.microsoft.com/office/drawing/2014/main" id="{146BC730-53C8-04B0-E247-307D4D561B54}"/>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a:t>
            </a:fld>
            <a:endParaRPr kumimoji="1" lang="ja-JP" altLang="en-US"/>
          </a:p>
        </p:txBody>
      </p:sp>
    </p:spTree>
    <p:extLst>
      <p:ext uri="{BB962C8B-B14F-4D97-AF65-F5344CB8AC3E}">
        <p14:creationId xmlns:p14="http://schemas.microsoft.com/office/powerpoint/2010/main" val="14817235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75E6A4-3A95-43ED-BE96-40B6F995D0DD}"/>
              </a:ext>
            </a:extLst>
          </p:cNvPr>
          <p:cNvSpPr>
            <a:spLocks noGrp="1"/>
          </p:cNvSpPr>
          <p:nvPr>
            <p:ph type="title"/>
          </p:nvPr>
        </p:nvSpPr>
        <p:spPr/>
        <p:txBody>
          <a:bodyPr/>
          <a:lstStyle/>
          <a:p>
            <a:r>
              <a:rPr kumimoji="1" lang="ja-JP" altLang="en-US" dirty="0"/>
              <a:t>ページ単位での管理</a:t>
            </a:r>
          </a:p>
        </p:txBody>
      </p:sp>
      <p:sp>
        <p:nvSpPr>
          <p:cNvPr id="3" name="テキスト プレースホルダー 2">
            <a:extLst>
              <a:ext uri="{FF2B5EF4-FFF2-40B4-BE49-F238E27FC236}">
                <a16:creationId xmlns:a16="http://schemas.microsoft.com/office/drawing/2014/main" id="{A67EBC75-FFEE-4529-8D0C-868EDFA190DD}"/>
              </a:ext>
            </a:extLst>
          </p:cNvPr>
          <p:cNvSpPr>
            <a:spLocks noGrp="1"/>
          </p:cNvSpPr>
          <p:nvPr>
            <p:ph type="body" sz="quarter" idx="10"/>
          </p:nvPr>
        </p:nvSpPr>
        <p:spPr>
          <a:xfrm>
            <a:off x="611956" y="1088974"/>
            <a:ext cx="8280092" cy="4410049"/>
          </a:xfrm>
        </p:spPr>
        <p:txBody>
          <a:bodyPr/>
          <a:lstStyle/>
          <a:p>
            <a:r>
              <a:rPr kumimoji="1" lang="ja-JP" altLang="en-US" dirty="0"/>
              <a:t>変換表に必要な容量を減らすため，通常は「ページ」という単位でまとめて管理される</a:t>
            </a:r>
            <a:endParaRPr kumimoji="1" lang="en-US" altLang="ja-JP" dirty="0"/>
          </a:p>
          <a:p>
            <a:pPr lvl="1"/>
            <a:r>
              <a:rPr lang="ja-JP" altLang="en-US" dirty="0"/>
              <a:t>ページ単位の変換表を「</a:t>
            </a:r>
            <a:r>
              <a:rPr lang="ja-JP" altLang="en-US" dirty="0">
                <a:solidFill>
                  <a:schemeClr val="accent5"/>
                </a:solidFill>
              </a:rPr>
              <a:t>ページ・テーブル</a:t>
            </a:r>
            <a:r>
              <a:rPr lang="ja-JP" altLang="en-US" dirty="0"/>
              <a:t>」と呼ぶ</a:t>
            </a:r>
            <a:endParaRPr lang="en-US" altLang="ja-JP" dirty="0"/>
          </a:p>
          <a:p>
            <a:pPr lvl="1"/>
            <a:r>
              <a:rPr lang="ja-JP" altLang="en-US" dirty="0"/>
              <a:t>ページのサイズは </a:t>
            </a:r>
            <a:r>
              <a:rPr lang="en-US" altLang="ja-JP" dirty="0"/>
              <a:t>4KB </a:t>
            </a:r>
            <a:r>
              <a:rPr lang="ja-JP" altLang="en-US" dirty="0"/>
              <a:t>から 数 </a:t>
            </a:r>
            <a:r>
              <a:rPr lang="en-US" altLang="ja-JP" dirty="0"/>
              <a:t>MB </a:t>
            </a:r>
            <a:r>
              <a:rPr lang="ja-JP" altLang="en-US" dirty="0"/>
              <a:t>ぐらい</a:t>
            </a:r>
            <a:endParaRPr lang="en-US" altLang="ja-JP" dirty="0"/>
          </a:p>
          <a:p>
            <a:pPr lvl="2"/>
            <a:r>
              <a:rPr lang="ja-JP" altLang="en-US" dirty="0"/>
              <a:t>命令セットごとに仕様として決まっている</a:t>
            </a:r>
            <a:endParaRPr lang="en-US" altLang="ja-JP" dirty="0"/>
          </a:p>
          <a:p>
            <a:r>
              <a:rPr kumimoji="1" lang="ja-JP" altLang="en-US" dirty="0"/>
              <a:t>例：仮想アドレス上の連続した </a:t>
            </a:r>
            <a:r>
              <a:rPr kumimoji="1" lang="en-US" altLang="ja-JP" dirty="0"/>
              <a:t>4KB </a:t>
            </a:r>
            <a:r>
              <a:rPr kumimoji="1" lang="ja-JP" altLang="en-US" dirty="0"/>
              <a:t>の領域（ページ）を，</a:t>
            </a:r>
            <a:br>
              <a:rPr kumimoji="1" lang="en-US" altLang="ja-JP" dirty="0"/>
            </a:br>
            <a:r>
              <a:rPr kumimoji="1" lang="ja-JP" altLang="en-US" dirty="0"/>
              <a:t>物理アドレス上の </a:t>
            </a:r>
            <a:r>
              <a:rPr kumimoji="1" lang="en-US" altLang="ja-JP" dirty="0"/>
              <a:t>4KB </a:t>
            </a:r>
            <a:r>
              <a:rPr kumimoji="1" lang="ja-JP" altLang="en-US" dirty="0"/>
              <a:t>にマップ</a:t>
            </a:r>
            <a:endParaRPr kumimoji="1" lang="en-US" altLang="ja-JP" dirty="0"/>
          </a:p>
          <a:p>
            <a:pPr lvl="1"/>
            <a:r>
              <a:rPr lang="en-US" altLang="ja-JP" dirty="0"/>
              <a:t>1 byte </a:t>
            </a:r>
            <a:r>
              <a:rPr lang="ja-JP" altLang="en-US" dirty="0"/>
              <a:t>ごとに物理アドレスを覚える必要があったのが，</a:t>
            </a:r>
            <a:r>
              <a:rPr lang="en-US" altLang="ja-JP" dirty="0"/>
              <a:t>4KB </a:t>
            </a:r>
            <a:r>
              <a:rPr lang="ja-JP" altLang="en-US" dirty="0"/>
              <a:t>ごとでよくなる（</a:t>
            </a:r>
            <a:r>
              <a:rPr lang="en-US" altLang="ja-JP" dirty="0"/>
              <a:t>4096 </a:t>
            </a:r>
            <a:r>
              <a:rPr lang="ja-JP" altLang="en-US" dirty="0"/>
              <a:t>分の１の容量で済む）</a:t>
            </a:r>
            <a:endParaRPr kumimoji="1" lang="ja-JP" altLang="en-US" dirty="0"/>
          </a:p>
        </p:txBody>
      </p:sp>
      <p:sp>
        <p:nvSpPr>
          <p:cNvPr id="4" name="正方形/長方形 3">
            <a:extLst>
              <a:ext uri="{FF2B5EF4-FFF2-40B4-BE49-F238E27FC236}">
                <a16:creationId xmlns:a16="http://schemas.microsoft.com/office/drawing/2014/main" id="{7F191A19-CA9A-4EA1-9149-15A3A12DA0FF}"/>
              </a:ext>
            </a:extLst>
          </p:cNvPr>
          <p:cNvSpPr/>
          <p:nvPr/>
        </p:nvSpPr>
        <p:spPr>
          <a:xfrm>
            <a:off x="521955" y="5589024"/>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 name="正方形/長方形 4">
            <a:extLst>
              <a:ext uri="{FF2B5EF4-FFF2-40B4-BE49-F238E27FC236}">
                <a16:creationId xmlns:a16="http://schemas.microsoft.com/office/drawing/2014/main" id="{EB9CA49B-5615-43A7-8CAF-EA9D75DD1B79}"/>
              </a:ext>
            </a:extLst>
          </p:cNvPr>
          <p:cNvSpPr/>
          <p:nvPr/>
        </p:nvSpPr>
        <p:spPr bwMode="auto">
          <a:xfrm>
            <a:off x="1511966" y="567902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41E6DC19-4EAE-45CA-9198-8F886E1D11BB}"/>
              </a:ext>
            </a:extLst>
          </p:cNvPr>
          <p:cNvSpPr/>
          <p:nvPr/>
        </p:nvSpPr>
        <p:spPr bwMode="auto">
          <a:xfrm>
            <a:off x="1781969"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Arial Narrow" panose="020B0606020202030204" pitchFamily="34" charset="0"/>
              </a:rPr>
              <a:t>4KB</a:t>
            </a:r>
            <a:endParaRPr kumimoji="1" lang="ja-JP" altLang="en-US" b="1" dirty="0">
              <a:solidFill>
                <a:schemeClr val="tx1">
                  <a:lumMod val="75000"/>
                  <a:lumOff val="25000"/>
                </a:schemeClr>
              </a:solidFill>
              <a:latin typeface="Arial Narrow" panose="020B0606020202030204" pitchFamily="34" charset="0"/>
            </a:endParaRPr>
          </a:p>
        </p:txBody>
      </p:sp>
      <p:cxnSp>
        <p:nvCxnSpPr>
          <p:cNvPr id="9" name="曲線コネクタ 10">
            <a:extLst>
              <a:ext uri="{FF2B5EF4-FFF2-40B4-BE49-F238E27FC236}">
                <a16:creationId xmlns:a16="http://schemas.microsoft.com/office/drawing/2014/main" id="{BA7BA9AE-C30E-422B-AE52-A5AAA23F343D}"/>
              </a:ext>
            </a:extLst>
          </p:cNvPr>
          <p:cNvCxnSpPr>
            <a:cxnSpLocks/>
            <a:stCxn id="6" idx="0"/>
            <a:endCxn id="12" idx="0"/>
          </p:cNvCxnSpPr>
          <p:nvPr/>
        </p:nvCxnSpPr>
        <p:spPr bwMode="auto">
          <a:xfrm rot="5400000" flipH="1" flipV="1">
            <a:off x="4211996" y="3384000"/>
            <a:ext cx="12700" cy="4590051"/>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sp>
        <p:nvSpPr>
          <p:cNvPr id="10" name="正方形/長方形 9">
            <a:extLst>
              <a:ext uri="{FF2B5EF4-FFF2-40B4-BE49-F238E27FC236}">
                <a16:creationId xmlns:a16="http://schemas.microsoft.com/office/drawing/2014/main" id="{989B1738-F23D-4233-83F5-C8A4B074EE6B}"/>
              </a:ext>
            </a:extLst>
          </p:cNvPr>
          <p:cNvSpPr/>
          <p:nvPr/>
        </p:nvSpPr>
        <p:spPr bwMode="auto">
          <a:xfrm>
            <a:off x="5562011" y="5679025"/>
            <a:ext cx="2340026" cy="630007"/>
          </a:xfrm>
          <a:prstGeom prst="rect">
            <a:avLst/>
          </a:prstGeom>
          <a:ln w="6350">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AAFB0F5F-A5F7-43A1-A2CD-6AB5183A1302}"/>
              </a:ext>
            </a:extLst>
          </p:cNvPr>
          <p:cNvSpPr/>
          <p:nvPr/>
        </p:nvSpPr>
        <p:spPr bwMode="auto">
          <a:xfrm>
            <a:off x="5832014"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正方形/長方形 11">
            <a:extLst>
              <a:ext uri="{FF2B5EF4-FFF2-40B4-BE49-F238E27FC236}">
                <a16:creationId xmlns:a16="http://schemas.microsoft.com/office/drawing/2014/main" id="{B22B24E6-37F8-4F7C-ACA9-A0873694EE81}"/>
              </a:ext>
            </a:extLst>
          </p:cNvPr>
          <p:cNvSpPr/>
          <p:nvPr/>
        </p:nvSpPr>
        <p:spPr bwMode="auto">
          <a:xfrm>
            <a:off x="6372020"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en-US" altLang="ja-JP" b="1" dirty="0">
                <a:solidFill>
                  <a:schemeClr val="tx1">
                    <a:lumMod val="75000"/>
                    <a:lumOff val="25000"/>
                  </a:schemeClr>
                </a:solidFill>
                <a:latin typeface="Arial Narrow" panose="020B0606020202030204" pitchFamily="34" charset="0"/>
              </a:rPr>
              <a:t>4KB</a:t>
            </a:r>
            <a:endParaRPr kumimoji="1" lang="ja-JP" altLang="en-US" b="1" dirty="0">
              <a:solidFill>
                <a:schemeClr val="tx1">
                  <a:lumMod val="75000"/>
                  <a:lumOff val="25000"/>
                </a:schemeClr>
              </a:solidFill>
              <a:latin typeface="Arial Narrow" panose="020B0606020202030204" pitchFamily="34" charset="0"/>
            </a:endParaRPr>
          </a:p>
        </p:txBody>
      </p:sp>
      <p:sp>
        <p:nvSpPr>
          <p:cNvPr id="13" name="正方形/長方形 12">
            <a:extLst>
              <a:ext uri="{FF2B5EF4-FFF2-40B4-BE49-F238E27FC236}">
                <a16:creationId xmlns:a16="http://schemas.microsoft.com/office/drawing/2014/main" id="{B69AED6C-C471-4788-88FB-EAC1CF54F1E7}"/>
              </a:ext>
            </a:extLst>
          </p:cNvPr>
          <p:cNvSpPr/>
          <p:nvPr/>
        </p:nvSpPr>
        <p:spPr bwMode="auto">
          <a:xfrm>
            <a:off x="6642023" y="5679025"/>
            <a:ext cx="270003" cy="630007"/>
          </a:xfrm>
          <a:prstGeom prst="rect">
            <a:avLst/>
          </a:prstGeom>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96814398-37FF-4FB1-B0F1-E10A2DE29653}"/>
              </a:ext>
            </a:extLst>
          </p:cNvPr>
          <p:cNvSpPr/>
          <p:nvPr/>
        </p:nvSpPr>
        <p:spPr bwMode="auto">
          <a:xfrm>
            <a:off x="7272030"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A6F249D5-5287-417F-9815-D44081D54A04}"/>
              </a:ext>
            </a:extLst>
          </p:cNvPr>
          <p:cNvSpPr/>
          <p:nvPr/>
        </p:nvSpPr>
        <p:spPr bwMode="auto">
          <a:xfrm>
            <a:off x="7542033"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chemeClr val="accent6"/>
              </a:solidFill>
              <a:latin typeface="Arial Narrow" panose="020B0606020202030204" pitchFamily="34" charset="0"/>
            </a:endParaRPr>
          </a:p>
        </p:txBody>
      </p:sp>
      <p:sp>
        <p:nvSpPr>
          <p:cNvPr id="16" name="正方形/長方形 15">
            <a:extLst>
              <a:ext uri="{FF2B5EF4-FFF2-40B4-BE49-F238E27FC236}">
                <a16:creationId xmlns:a16="http://schemas.microsoft.com/office/drawing/2014/main" id="{88963F71-78EE-403C-BEAA-99C71A37E85E}"/>
              </a:ext>
            </a:extLst>
          </p:cNvPr>
          <p:cNvSpPr/>
          <p:nvPr/>
        </p:nvSpPr>
        <p:spPr bwMode="auto">
          <a:xfrm>
            <a:off x="7002027" y="5679025"/>
            <a:ext cx="270003" cy="630007"/>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7351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en-US" altLang="ja-JP" dirty="0"/>
              <a:t>4KB </a:t>
            </a:r>
            <a:r>
              <a:rPr kumimoji="1" lang="ja-JP" altLang="en-US" dirty="0"/>
              <a:t>ページを使った単段ページ・テーブルの例</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4869015"/>
            <a:ext cx="8280092" cy="1439709"/>
          </a:xfrm>
        </p:spPr>
        <p:txBody>
          <a:bodyPr/>
          <a:lstStyle/>
          <a:p>
            <a:r>
              <a:rPr kumimoji="1" lang="ja-JP" altLang="en-US" dirty="0"/>
              <a:t>まず単段のページ・テーブルを考える</a:t>
            </a:r>
            <a:endParaRPr kumimoji="1" lang="en-US" altLang="ja-JP" dirty="0"/>
          </a:p>
          <a:p>
            <a:pPr lvl="1"/>
            <a:r>
              <a:rPr lang="ja-JP" altLang="en-US" dirty="0"/>
              <a:t>アドレス・サイズが </a:t>
            </a:r>
            <a:r>
              <a:rPr lang="en-US" altLang="ja-JP" dirty="0">
                <a:solidFill>
                  <a:schemeClr val="accent5"/>
                </a:solidFill>
              </a:rPr>
              <a:t>32 bit</a:t>
            </a:r>
            <a:r>
              <a:rPr lang="en-US" altLang="ja-JP" dirty="0"/>
              <a:t>, </a:t>
            </a:r>
            <a:r>
              <a:rPr lang="ja-JP" altLang="en-US" dirty="0"/>
              <a:t>ページ・サイズ </a:t>
            </a:r>
            <a:r>
              <a:rPr lang="en-US" altLang="ja-JP" dirty="0">
                <a:solidFill>
                  <a:schemeClr val="accent3">
                    <a:lumMod val="75000"/>
                  </a:schemeClr>
                </a:solidFill>
              </a:rPr>
              <a:t>2^12=4 KB </a:t>
            </a:r>
            <a:r>
              <a:rPr lang="ja-JP" altLang="en-US" dirty="0"/>
              <a:t>を仮定</a:t>
            </a:r>
            <a:endParaRPr kumimoji="1" lang="ja-JP" altLang="en-US"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flipV="1">
            <a:off x="4211996" y="2168986"/>
            <a:ext cx="1800020" cy="630007"/>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601201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1" name="曲線コネクタ 30"/>
          <p:cNvCxnSpPr/>
          <p:nvPr/>
        </p:nvCxnSpPr>
        <p:spPr bwMode="auto">
          <a:xfrm>
            <a:off x="4211996" y="2978996"/>
            <a:ext cx="1800020" cy="90000"/>
          </a:xfrm>
          <a:prstGeom prst="curvedConnector3">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2582A728-F7F5-4B2F-8E43-305BF7418F28}"/>
              </a:ext>
            </a:extLst>
          </p:cNvPr>
          <p:cNvSpPr/>
          <p:nvPr/>
        </p:nvSpPr>
        <p:spPr bwMode="auto">
          <a:xfrm>
            <a:off x="6012016" y="306899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158997"/>
            <a:ext cx="1800020" cy="990011"/>
          </a:xfrm>
          <a:prstGeom prst="curvedConnector3">
            <a:avLst/>
          </a:prstGeom>
          <a:noFill/>
          <a:ln w="9525" cap="flat" cmpd="sng" algn="ctr">
            <a:solidFill>
              <a:schemeClr val="tx1"/>
            </a:solidFill>
            <a:prstDash val="solid"/>
            <a:round/>
            <a:headEnd type="none" w="med" len="med"/>
            <a:tailEnd type="triangle"/>
          </a:ln>
          <a:effectLst/>
        </p:spPr>
      </p:cxnSp>
      <p:cxnSp>
        <p:nvCxnSpPr>
          <p:cNvPr id="37" name="直線コネクタ 36"/>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43" name="正方形/長方形 42"/>
          <p:cNvSpPr/>
          <p:nvPr/>
        </p:nvSpPr>
        <p:spPr bwMode="auto">
          <a:xfrm>
            <a:off x="791958"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4KB</a:t>
            </a:r>
            <a:r>
              <a:rPr kumimoji="1" lang="ja-JP" altLang="en-US" dirty="0">
                <a:solidFill>
                  <a:schemeClr val="tx1">
                    <a:lumMod val="75000"/>
                    <a:lumOff val="25000"/>
                  </a:schemeClr>
                </a:solidFill>
                <a:latin typeface="Consolas" panose="020B0609020204030204" pitchFamily="49" charset="0"/>
              </a:rPr>
              <a:t>ページの先頭を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tx1">
                    <a:lumMod val="75000"/>
                    <a:lumOff val="25000"/>
                  </a:schemeClr>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4376405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単段ページ・テーブルの動作</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012016" y="1988984"/>
            <a:ext cx="1080012" cy="2880032"/>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75000"/>
                    <a:lumOff val="25000"/>
                  </a:schemeClr>
                </a:solidFill>
                <a:latin typeface="Consolas" panose="020B0609020204030204" pitchFamily="49" charset="0"/>
              </a:rPr>
              <a:t>   0x30100</a:t>
            </a:r>
            <a:endParaRPr kumimoji="1" lang="ja-JP" altLang="en-US" dirty="0">
              <a:solidFill>
                <a:schemeClr val="tx1">
                  <a:lumMod val="75000"/>
                  <a:lumOff val="25000"/>
                </a:schemeClr>
              </a:solidFill>
              <a:latin typeface="Consolas" panose="020B0609020204030204" pitchFamily="49" charset="0"/>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f24</a:t>
            </a: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180002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601967"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20bit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a:t>
            </a: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601201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4211996" y="3789004"/>
            <a:ext cx="1800020" cy="360004"/>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6192018" y="153897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ページ・テーブル</a:t>
            </a: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131984" y="369900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sp>
        <p:nvSpPr>
          <p:cNvPr id="33" name="正方形/長方形 32"/>
          <p:cNvSpPr/>
          <p:nvPr/>
        </p:nvSpPr>
        <p:spPr bwMode="auto">
          <a:xfrm>
            <a:off x="2501977" y="3699003"/>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accent6"/>
                </a:solidFill>
                <a:latin typeface="Consolas" panose="020B0609020204030204" pitchFamily="49" charset="0"/>
              </a:rPr>
              <a:t>c0400</a:t>
            </a:r>
            <a:r>
              <a:rPr kumimoji="1" lang="en-US" altLang="ja-JP" sz="1400" dirty="0">
                <a:solidFill>
                  <a:schemeClr val="tx1">
                    <a:lumMod val="75000"/>
                    <a:lumOff val="25000"/>
                  </a:schemeClr>
                </a:solidFill>
                <a:latin typeface="Consolas" panose="020B0609020204030204" pitchFamily="49" charset="0"/>
              </a:rPr>
              <a:t>:</a:t>
            </a:r>
            <a:endParaRPr kumimoji="1" lang="ja-JP" altLang="en-US" sz="1400" dirty="0">
              <a:solidFill>
                <a:schemeClr val="tx1">
                  <a:lumMod val="75000"/>
                  <a:lumOff val="25000"/>
                </a:schemeClr>
              </a:solidFill>
              <a:latin typeface="Consolas" panose="020B0609020204030204" pitchFamily="49" charset="0"/>
            </a:endParaRPr>
          </a:p>
        </p:txBody>
      </p:sp>
      <p:sp>
        <p:nvSpPr>
          <p:cNvPr id="36" name="正方形/長方形 35"/>
          <p:cNvSpPr/>
          <p:nvPr/>
        </p:nvSpPr>
        <p:spPr bwMode="auto">
          <a:xfrm>
            <a:off x="2501977" y="2708992"/>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00000:</a:t>
            </a:r>
            <a:endParaRPr kumimoji="1" lang="ja-JP" altLang="en-US" sz="1400"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2501977" y="2888994"/>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00004:</a:t>
            </a:r>
            <a:endParaRPr kumimoji="1" lang="ja-JP" altLang="en-US" sz="1400"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2501977" y="3068996"/>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400" dirty="0">
                <a:solidFill>
                  <a:schemeClr val="tx1">
                    <a:lumMod val="75000"/>
                    <a:lumOff val="25000"/>
                  </a:schemeClr>
                </a:solidFill>
                <a:latin typeface="Consolas" panose="020B0609020204030204" pitchFamily="49" charset="0"/>
              </a:rPr>
              <a:t>00008:</a:t>
            </a:r>
            <a:endParaRPr kumimoji="1" lang="ja-JP" altLang="en-US" sz="1400" dirty="0">
              <a:solidFill>
                <a:schemeClr val="tx1">
                  <a:lumMod val="75000"/>
                  <a:lumOff val="25000"/>
                </a:schemeClr>
              </a:solidFill>
              <a:latin typeface="Consolas" panose="020B0609020204030204" pitchFamily="49" charset="0"/>
            </a:endParaRPr>
          </a:p>
        </p:txBody>
      </p:sp>
      <p:sp>
        <p:nvSpPr>
          <p:cNvPr id="40" name="正方形/長方形 39">
            <a:extLst>
              <a:ext uri="{FF2B5EF4-FFF2-40B4-BE49-F238E27FC236}">
                <a16:creationId xmlns:a16="http://schemas.microsoft.com/office/drawing/2014/main" id="{F8E9AEA5-3FB4-455D-9495-C980C57584B6}"/>
              </a:ext>
            </a:extLst>
          </p:cNvPr>
          <p:cNvSpPr/>
          <p:nvPr/>
        </p:nvSpPr>
        <p:spPr bwMode="auto">
          <a:xfrm>
            <a:off x="4932004" y="4149008"/>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accent6"/>
                </a:solidFill>
                <a:latin typeface="Consolas" panose="020B0609020204030204" pitchFamily="49" charset="0"/>
              </a:rPr>
              <a:t>0x81234000:</a:t>
            </a:r>
            <a:endParaRPr kumimoji="1" lang="ja-JP" altLang="en-US" sz="1200" dirty="0">
              <a:solidFill>
                <a:schemeClr val="accent6"/>
              </a:solidFill>
              <a:latin typeface="Consolas" panose="020B0609020204030204" pitchFamily="49" charset="0"/>
            </a:endParaRPr>
          </a:p>
        </p:txBody>
      </p:sp>
      <p:cxnSp>
        <p:nvCxnSpPr>
          <p:cNvPr id="44" name="曲線コネクタ 43"/>
          <p:cNvCxnSpPr/>
          <p:nvPr/>
        </p:nvCxnSpPr>
        <p:spPr bwMode="auto">
          <a:xfrm rot="16200000" flipH="1">
            <a:off x="1016961" y="2393989"/>
            <a:ext cx="2160024" cy="630007"/>
          </a:xfrm>
          <a:prstGeom prst="curvedConnector2">
            <a:avLst/>
          </a:prstGeom>
          <a:noFill/>
          <a:ln w="9525" cap="flat" cmpd="sng" algn="ctr">
            <a:solidFill>
              <a:schemeClr val="tx1"/>
            </a:solidFill>
            <a:prstDash val="solid"/>
            <a:round/>
            <a:headEnd type="none" w="med" len="med"/>
            <a:tailEnd type="triangle"/>
          </a:ln>
          <a:effectLst/>
        </p:spPr>
      </p:cxnSp>
      <p:cxnSp>
        <p:nvCxnSpPr>
          <p:cNvPr id="45" name="曲線コネクタ 44"/>
          <p:cNvCxnSpPr>
            <a:stCxn id="12" idx="2"/>
            <a:endCxn id="34" idx="0"/>
          </p:cNvCxnSpPr>
          <p:nvPr/>
        </p:nvCxnSpPr>
        <p:spPr bwMode="auto">
          <a:xfrm rot="16200000" flipH="1">
            <a:off x="3671990" y="1268976"/>
            <a:ext cx="2520028" cy="3240035"/>
          </a:xfrm>
          <a:prstGeom prst="curvedConnector3">
            <a:avLst>
              <a:gd name="adj1" fmla="val 27826"/>
            </a:avLst>
          </a:prstGeom>
          <a:noFill/>
          <a:ln w="9525" cap="flat" cmpd="sng" algn="ctr">
            <a:solidFill>
              <a:schemeClr val="tx1"/>
            </a:solidFill>
            <a:prstDash val="solid"/>
            <a:round/>
            <a:headEnd type="none" w="med" len="med"/>
            <a:tailEnd type="triangle"/>
          </a:ln>
          <a:effectLst/>
        </p:spPr>
      </p:cxnSp>
      <p:sp>
        <p:nvSpPr>
          <p:cNvPr id="46" name="正方形/長方形 45">
            <a:extLst>
              <a:ext uri="{FF2B5EF4-FFF2-40B4-BE49-F238E27FC236}">
                <a16:creationId xmlns:a16="http://schemas.microsoft.com/office/drawing/2014/main" id="{F8E9AEA5-3FB4-455D-9495-C980C57584B6}"/>
              </a:ext>
            </a:extLst>
          </p:cNvPr>
          <p:cNvSpPr/>
          <p:nvPr/>
        </p:nvSpPr>
        <p:spPr bwMode="auto">
          <a:xfrm>
            <a:off x="6642023" y="3879005"/>
            <a:ext cx="1080012" cy="180002"/>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Consolas" panose="020B0609020204030204" pitchFamily="49" charset="0"/>
              </a:rPr>
              <a:t>0x81234f24:</a:t>
            </a:r>
            <a:endParaRPr kumimoji="1" lang="ja-JP" altLang="en-US" sz="1200" dirty="0">
              <a:solidFill>
                <a:schemeClr val="tx1">
                  <a:lumMod val="75000"/>
                  <a:lumOff val="25000"/>
                </a:schemeClr>
              </a:solidFill>
              <a:latin typeface="Consolas" panose="020B0609020204030204" pitchFamily="49" charset="0"/>
            </a:endParaRP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161951" y="4869016"/>
            <a:ext cx="8640096" cy="1439709"/>
          </a:xfrm>
        </p:spPr>
        <p:txBody>
          <a:bodyPr/>
          <a:lstStyle/>
          <a:p>
            <a:r>
              <a:rPr kumimoji="1" lang="ja-JP" altLang="en-US" sz="1400" dirty="0"/>
              <a:t>仮想アドレス </a:t>
            </a:r>
            <a:r>
              <a:rPr kumimoji="1" lang="en-US" altLang="ja-JP" sz="1400" dirty="0">
                <a:latin typeface="Consolas" panose="020B0609020204030204" pitchFamily="49" charset="0"/>
              </a:rPr>
              <a:t>0x</a:t>
            </a:r>
            <a:r>
              <a:rPr kumimoji="1" lang="en-US" altLang="ja-JP" sz="1400" dirty="0">
                <a:solidFill>
                  <a:schemeClr val="accent5"/>
                </a:solidFill>
                <a:latin typeface="Consolas" panose="020B0609020204030204" pitchFamily="49" charset="0"/>
              </a:rPr>
              <a:t>30100</a:t>
            </a:r>
            <a:r>
              <a:rPr kumimoji="1" lang="en-US" altLang="ja-JP" sz="1400" dirty="0">
                <a:solidFill>
                  <a:schemeClr val="accent3">
                    <a:lumMod val="75000"/>
                  </a:schemeClr>
                </a:solidFill>
                <a:latin typeface="Consolas" panose="020B0609020204030204" pitchFamily="49" charset="0"/>
              </a:rPr>
              <a:t>f24</a:t>
            </a:r>
            <a:r>
              <a:rPr kumimoji="1" lang="en-US" altLang="ja-JP" sz="1400" dirty="0"/>
              <a:t> </a:t>
            </a:r>
            <a:r>
              <a:rPr kumimoji="1" lang="ja-JP" altLang="en-US" sz="1400" dirty="0"/>
              <a:t>のアクセスを考える</a:t>
            </a:r>
            <a:endParaRPr kumimoji="1" lang="en-US" altLang="ja-JP" sz="1400" dirty="0"/>
          </a:p>
          <a:p>
            <a:pPr lvl="1"/>
            <a:r>
              <a:rPr kumimoji="1" lang="ja-JP" altLang="en-US" sz="1400" dirty="0"/>
              <a:t>上位 </a:t>
            </a:r>
            <a:r>
              <a:rPr kumimoji="1" lang="en-US" altLang="ja-JP" sz="1400" dirty="0"/>
              <a:t>20 bit </a:t>
            </a:r>
            <a:r>
              <a:rPr kumimoji="1" lang="ja-JP" altLang="en-US" sz="1400" dirty="0"/>
              <a:t>である </a:t>
            </a:r>
            <a:r>
              <a:rPr kumimoji="1" lang="en-US" altLang="ja-JP" sz="1400" dirty="0"/>
              <a:t>0x</a:t>
            </a:r>
            <a:r>
              <a:rPr lang="en-US" altLang="ja-JP" sz="1400" dirty="0">
                <a:solidFill>
                  <a:schemeClr val="accent5"/>
                </a:solidFill>
                <a:latin typeface="Consolas" panose="020B0609020204030204" pitchFamily="49" charset="0"/>
              </a:rPr>
              <a:t>30100 </a:t>
            </a:r>
            <a:r>
              <a:rPr kumimoji="1" lang="ja-JP" altLang="en-US" sz="1400" dirty="0"/>
              <a:t>を取り出し，それをインデクスとして</a:t>
            </a:r>
            <a:br>
              <a:rPr lang="en-US" altLang="ja-JP" sz="1400" dirty="0"/>
            </a:br>
            <a:r>
              <a:rPr lang="ja-JP" altLang="en-US" sz="1400" dirty="0"/>
              <a:t>ページ・テーブルにアクセス</a:t>
            </a:r>
            <a:endParaRPr lang="en-US" altLang="ja-JP" sz="1400" dirty="0"/>
          </a:p>
          <a:p>
            <a:pPr lvl="2"/>
            <a:r>
              <a:rPr lang="ja-JP" altLang="en-US" sz="1400" dirty="0"/>
              <a:t>物理メモリへのポインタはここでは </a:t>
            </a:r>
            <a:r>
              <a:rPr lang="en-US" altLang="ja-JP" sz="1400" dirty="0"/>
              <a:t>4B </a:t>
            </a:r>
            <a:r>
              <a:rPr lang="ja-JP" altLang="en-US" sz="1400" dirty="0"/>
              <a:t>単位なので，</a:t>
            </a:r>
            <a:endParaRPr lang="en-US" altLang="ja-JP" sz="1400" dirty="0"/>
          </a:p>
          <a:p>
            <a:pPr lvl="2"/>
            <a:r>
              <a:rPr lang="en-US" altLang="ja-JP" sz="1400" dirty="0"/>
              <a:t>0x30100 × 4B = </a:t>
            </a:r>
            <a:r>
              <a:rPr lang="en-US" altLang="ja-JP" sz="1400" dirty="0">
                <a:solidFill>
                  <a:schemeClr val="accent6"/>
                </a:solidFill>
              </a:rPr>
              <a:t>0xc0400 </a:t>
            </a:r>
            <a:r>
              <a:rPr lang="ja-JP" altLang="en-US" sz="1400" dirty="0"/>
              <a:t>にアクセス</a:t>
            </a:r>
            <a:endParaRPr lang="en-US" altLang="ja-JP" sz="1400" dirty="0">
              <a:solidFill>
                <a:schemeClr val="accent6"/>
              </a:solidFill>
            </a:endParaRPr>
          </a:p>
          <a:p>
            <a:pPr lvl="1"/>
            <a:r>
              <a:rPr lang="ja-JP" altLang="en-US" sz="1400" dirty="0"/>
              <a:t>マップされているページの先頭の物理</a:t>
            </a:r>
            <a:r>
              <a:rPr kumimoji="1" lang="ja-JP" altLang="en-US" sz="1400" dirty="0"/>
              <a:t>アドレス </a:t>
            </a:r>
            <a:r>
              <a:rPr kumimoji="1" lang="en-US" altLang="ja-JP" sz="1400" dirty="0">
                <a:solidFill>
                  <a:schemeClr val="accent6"/>
                </a:solidFill>
                <a:latin typeface="Consolas" panose="020B0609020204030204" pitchFamily="49" charset="0"/>
              </a:rPr>
              <a:t>0x81234000</a:t>
            </a:r>
            <a:r>
              <a:rPr kumimoji="1" lang="en-US" altLang="ja-JP" sz="1400" dirty="0">
                <a:solidFill>
                  <a:schemeClr val="accent6"/>
                </a:solidFill>
              </a:rPr>
              <a:t> </a:t>
            </a:r>
            <a:r>
              <a:rPr kumimoji="1" lang="ja-JP" altLang="en-US" sz="1400" dirty="0"/>
              <a:t>を得る</a:t>
            </a:r>
            <a:endParaRPr kumimoji="1" lang="en-US" altLang="ja-JP" sz="1400" dirty="0"/>
          </a:p>
          <a:p>
            <a:pPr lvl="2"/>
            <a:r>
              <a:rPr kumimoji="1" lang="en-US" altLang="ja-JP" sz="1400" dirty="0">
                <a:solidFill>
                  <a:schemeClr val="accent6"/>
                </a:solidFill>
                <a:latin typeface="Consolas" panose="020B0609020204030204" pitchFamily="49" charset="0"/>
              </a:rPr>
              <a:t>0x81234000 </a:t>
            </a:r>
            <a:r>
              <a:rPr lang="ja-JP" altLang="en-US" sz="1400" dirty="0"/>
              <a:t>は</a:t>
            </a:r>
            <a:r>
              <a:rPr lang="en-US" altLang="ja-JP" sz="1400" dirty="0"/>
              <a:t> OS </a:t>
            </a:r>
            <a:r>
              <a:rPr lang="ja-JP" altLang="en-US" sz="1400" dirty="0"/>
              <a:t>がこの論理アドレスに割り当てたページのアドレス</a:t>
            </a:r>
            <a:endParaRPr kumimoji="1" lang="en-US" altLang="ja-JP" sz="1400" dirty="0"/>
          </a:p>
          <a:p>
            <a:pPr lvl="1"/>
            <a:r>
              <a:rPr lang="ja-JP" altLang="en-US" sz="1400" dirty="0">
                <a:latin typeface="Consolas" panose="020B0609020204030204" pitchFamily="49" charset="0"/>
              </a:rPr>
              <a:t>下位</a:t>
            </a:r>
            <a:r>
              <a:rPr lang="ja-JP" altLang="en-US" sz="1400" dirty="0"/>
              <a:t> </a:t>
            </a:r>
            <a:r>
              <a:rPr lang="en-US" altLang="ja-JP" sz="1400" dirty="0"/>
              <a:t>12bit </a:t>
            </a:r>
            <a:r>
              <a:rPr lang="ja-JP" altLang="en-US" sz="1400" dirty="0">
                <a:latin typeface="Consolas" panose="020B0609020204030204" pitchFamily="49" charset="0"/>
              </a:rPr>
              <a:t>である </a:t>
            </a:r>
            <a:r>
              <a:rPr lang="en-US" altLang="ja-JP" sz="1400" dirty="0">
                <a:solidFill>
                  <a:schemeClr val="accent3">
                    <a:lumMod val="75000"/>
                  </a:schemeClr>
                </a:solidFill>
                <a:latin typeface="Consolas" panose="020B0609020204030204" pitchFamily="49" charset="0"/>
              </a:rPr>
              <a:t>f24 </a:t>
            </a:r>
            <a:r>
              <a:rPr lang="ja-JP" altLang="en-US" sz="1400" dirty="0" err="1">
                <a:latin typeface="Consolas" panose="020B0609020204030204" pitchFamily="49" charset="0"/>
              </a:rPr>
              <a:t>と結</a:t>
            </a:r>
            <a:r>
              <a:rPr lang="ja-JP" altLang="en-US" sz="1400" dirty="0">
                <a:latin typeface="Consolas" panose="020B0609020204030204" pitchFamily="49" charset="0"/>
              </a:rPr>
              <a:t>合して </a:t>
            </a:r>
            <a:r>
              <a:rPr lang="en-US" altLang="ja-JP" sz="1400" dirty="0">
                <a:solidFill>
                  <a:schemeClr val="accent6"/>
                </a:solidFill>
                <a:latin typeface="Consolas" panose="020B0609020204030204" pitchFamily="49" charset="0"/>
              </a:rPr>
              <a:t>0x81234</a:t>
            </a:r>
            <a:r>
              <a:rPr lang="en-US" altLang="ja-JP" sz="1400" dirty="0">
                <a:solidFill>
                  <a:schemeClr val="accent3">
                    <a:lumMod val="75000"/>
                  </a:schemeClr>
                </a:solidFill>
                <a:latin typeface="Consolas" panose="020B0609020204030204" pitchFamily="49" charset="0"/>
              </a:rPr>
              <a:t>f24 </a:t>
            </a:r>
            <a:r>
              <a:rPr lang="ja-JP" altLang="en-US" sz="1400" dirty="0">
                <a:latin typeface="Consolas" panose="020B0609020204030204" pitchFamily="49" charset="0"/>
              </a:rPr>
              <a:t>にアクセス</a:t>
            </a:r>
            <a:endParaRPr kumimoji="1" lang="en-US" altLang="ja-JP" sz="1400" dirty="0">
              <a:latin typeface="Consolas" panose="020B0609020204030204" pitchFamily="49" charset="0"/>
            </a:endParaRPr>
          </a:p>
        </p:txBody>
      </p:sp>
    </p:spTree>
    <p:extLst>
      <p:ext uri="{BB962C8B-B14F-4D97-AF65-F5344CB8AC3E}">
        <p14:creationId xmlns:p14="http://schemas.microsoft.com/office/powerpoint/2010/main" val="2362297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78610C-9527-A1DD-E7D3-61ED02A0AF4C}"/>
              </a:ext>
            </a:extLst>
          </p:cNvPr>
          <p:cNvSpPr>
            <a:spLocks noGrp="1"/>
          </p:cNvSpPr>
          <p:nvPr>
            <p:ph type="title"/>
          </p:nvPr>
        </p:nvSpPr>
        <p:spPr/>
        <p:txBody>
          <a:bodyPr/>
          <a:lstStyle/>
          <a:p>
            <a:r>
              <a:rPr kumimoji="1" lang="ja-JP" altLang="en-US" sz="2400" dirty="0"/>
              <a:t>実際にはページ・テーブルも物理メモリ上に取られる</a:t>
            </a:r>
            <a:endParaRPr kumimoji="1" lang="en-US" sz="2400" dirty="0"/>
          </a:p>
        </p:txBody>
      </p:sp>
      <p:sp>
        <p:nvSpPr>
          <p:cNvPr id="3" name="コンテンツ プレースホルダー 2">
            <a:extLst>
              <a:ext uri="{FF2B5EF4-FFF2-40B4-BE49-F238E27FC236}">
                <a16:creationId xmlns:a16="http://schemas.microsoft.com/office/drawing/2014/main" id="{B7109C59-98E4-37AB-0897-6CCE643E007D}"/>
              </a:ext>
            </a:extLst>
          </p:cNvPr>
          <p:cNvSpPr>
            <a:spLocks noGrp="1"/>
          </p:cNvSpPr>
          <p:nvPr>
            <p:ph sz="quarter" idx="10"/>
          </p:nvPr>
        </p:nvSpPr>
        <p:spPr>
          <a:xfrm>
            <a:off x="251952" y="1088974"/>
            <a:ext cx="5850065" cy="5490061"/>
          </a:xfrm>
        </p:spPr>
        <p:txBody>
          <a:bodyPr/>
          <a:lstStyle/>
          <a:p>
            <a:r>
              <a:rPr kumimoji="1" lang="ja-JP" altLang="en-US" sz="1800" dirty="0"/>
              <a:t>ベース・レジスタ</a:t>
            </a:r>
            <a:endParaRPr kumimoji="1" lang="en-US" altLang="ja-JP" sz="1800" dirty="0"/>
          </a:p>
          <a:p>
            <a:pPr lvl="1"/>
            <a:r>
              <a:rPr kumimoji="1" lang="ja-JP" altLang="en-US" sz="1800" dirty="0"/>
              <a:t>ページ・テーブルの先頭の物理アドレスを格納する特別なレジスタ</a:t>
            </a:r>
            <a:endParaRPr kumimoji="1" lang="en-US" altLang="ja-JP" sz="1800" dirty="0"/>
          </a:p>
          <a:p>
            <a:pPr lvl="1"/>
            <a:r>
              <a:rPr kumimoji="1" lang="ja-JP" altLang="en-US" sz="1800" dirty="0"/>
              <a:t>そこが </a:t>
            </a:r>
            <a:r>
              <a:rPr kumimoji="1" lang="en-US" altLang="ja-JP" sz="1800" dirty="0"/>
              <a:t>LV1 </a:t>
            </a:r>
            <a:r>
              <a:rPr kumimoji="1" lang="ja-JP" altLang="en-US" sz="1800" dirty="0"/>
              <a:t>テーブルだと </a:t>
            </a:r>
            <a:r>
              <a:rPr kumimoji="1" lang="en-US" altLang="ja-JP" sz="1800" dirty="0"/>
              <a:t>CPU </a:t>
            </a:r>
            <a:r>
              <a:rPr kumimoji="1" lang="ja-JP" altLang="en-US" sz="1800" dirty="0"/>
              <a:t>に認識される</a:t>
            </a:r>
            <a:endParaRPr kumimoji="1" lang="en-US" altLang="ja-JP" sz="1800" dirty="0"/>
          </a:p>
          <a:p>
            <a:pPr lvl="1"/>
            <a:r>
              <a:rPr kumimoji="1" lang="ja-JP" altLang="en-US" sz="1800" dirty="0"/>
              <a:t>このレジスタは </a:t>
            </a:r>
            <a:r>
              <a:rPr kumimoji="1" lang="en-US" altLang="ja-JP" sz="1800" dirty="0"/>
              <a:t>OS </a:t>
            </a:r>
            <a:r>
              <a:rPr kumimoji="1" lang="ja-JP" altLang="en-US" sz="1800" dirty="0"/>
              <a:t>が設定する</a:t>
            </a:r>
            <a:endParaRPr kumimoji="1" lang="en-US" altLang="ja-JP" sz="1800" dirty="0"/>
          </a:p>
          <a:p>
            <a:r>
              <a:rPr kumimoji="1" lang="ja-JP" altLang="en-US" sz="1800" dirty="0"/>
              <a:t>アドレス変換の手順</a:t>
            </a:r>
            <a:endParaRPr kumimoji="1" lang="en-US" altLang="ja-JP" sz="1800" dirty="0"/>
          </a:p>
          <a:p>
            <a:pPr lvl="1"/>
            <a:r>
              <a:rPr kumimoji="1" lang="ja-JP" altLang="en-US" sz="1800" dirty="0"/>
              <a:t>仮想アドレス </a:t>
            </a:r>
            <a:r>
              <a:rPr kumimoji="1" lang="en-US" altLang="ja-JP" sz="1800" dirty="0">
                <a:latin typeface="Consolas" panose="020B0609020204030204" pitchFamily="49" charset="0"/>
              </a:rPr>
              <a:t>0x</a:t>
            </a:r>
            <a:r>
              <a:rPr kumimoji="1" lang="en-US" altLang="ja-JP" sz="1800" dirty="0">
                <a:solidFill>
                  <a:schemeClr val="accent5"/>
                </a:solidFill>
                <a:latin typeface="Consolas" panose="020B0609020204030204" pitchFamily="49" charset="0"/>
              </a:rPr>
              <a:t>30100</a:t>
            </a:r>
            <a:r>
              <a:rPr kumimoji="1" lang="en-US" altLang="ja-JP" sz="1800" dirty="0">
                <a:solidFill>
                  <a:schemeClr val="accent3">
                    <a:lumMod val="75000"/>
                  </a:schemeClr>
                </a:solidFill>
                <a:latin typeface="Consolas" panose="020B0609020204030204" pitchFamily="49" charset="0"/>
              </a:rPr>
              <a:t>f24</a:t>
            </a:r>
            <a:r>
              <a:rPr kumimoji="1" lang="en-US" altLang="ja-JP" sz="1800" dirty="0"/>
              <a:t> </a:t>
            </a:r>
            <a:r>
              <a:rPr kumimoji="1" lang="ja-JP" altLang="en-US" sz="1800" dirty="0"/>
              <a:t>のアクセスを考える</a:t>
            </a:r>
            <a:endParaRPr kumimoji="1" lang="en-US" altLang="ja-JP" sz="1800" dirty="0"/>
          </a:p>
          <a:p>
            <a:pPr lvl="1"/>
            <a:r>
              <a:rPr kumimoji="1" lang="en-US" altLang="ja-JP" sz="1800" dirty="0">
                <a:solidFill>
                  <a:schemeClr val="tx1">
                    <a:lumMod val="75000"/>
                    <a:lumOff val="25000"/>
                  </a:schemeClr>
                </a:solidFill>
                <a:latin typeface="Consolas" panose="020B0609020204030204" pitchFamily="49" charset="0"/>
              </a:rPr>
              <a:t>0x10000000+</a:t>
            </a:r>
            <a:r>
              <a:rPr lang="en-US" altLang="ja-JP" sz="1800" dirty="0">
                <a:latin typeface="Consolas" panose="020B0609020204030204" pitchFamily="49" charset="0"/>
              </a:rPr>
              <a:t>0x30100×4B=</a:t>
            </a:r>
            <a:r>
              <a:rPr lang="en-US" altLang="ja-JP" sz="1800" dirty="0">
                <a:solidFill>
                  <a:schemeClr val="accent6"/>
                </a:solidFill>
                <a:latin typeface="Consolas" panose="020B0609020204030204" pitchFamily="49" charset="0"/>
              </a:rPr>
              <a:t>0x100c0400 </a:t>
            </a:r>
            <a:r>
              <a:rPr kumimoji="1" lang="ja-JP" altLang="en-US" sz="1800" dirty="0"/>
              <a:t>にアクセス</a:t>
            </a:r>
            <a:endParaRPr kumimoji="1" lang="en-US" altLang="ja-JP" sz="1800" dirty="0"/>
          </a:p>
          <a:p>
            <a:pPr lvl="1"/>
            <a:r>
              <a:rPr kumimoji="1" lang="ja-JP" altLang="en-US" sz="1800" dirty="0"/>
              <a:t>対応する </a:t>
            </a:r>
            <a:r>
              <a:rPr kumimoji="1" lang="en-US" altLang="ja-JP" sz="1800" dirty="0"/>
              <a:t>4KB </a:t>
            </a:r>
            <a:r>
              <a:rPr kumimoji="1" lang="ja-JP" altLang="en-US" sz="1800" dirty="0"/>
              <a:t>の物理アドレスを得る</a:t>
            </a:r>
            <a:endParaRPr kumimoji="1" lang="en-US" altLang="ja-JP" sz="1800" dirty="0"/>
          </a:p>
          <a:p>
            <a:pPr lvl="1"/>
            <a:r>
              <a:rPr kumimoji="1" lang="ja-JP" altLang="en-US" sz="1800" dirty="0">
                <a:latin typeface="Consolas" panose="020B0609020204030204" pitchFamily="49" charset="0"/>
              </a:rPr>
              <a:t>あとは前ページと同じ</a:t>
            </a:r>
            <a:endParaRPr kumimoji="1" lang="en-US" altLang="ja-JP" sz="1800" dirty="0">
              <a:latin typeface="Consolas" panose="020B0609020204030204" pitchFamily="49" charset="0"/>
            </a:endParaRPr>
          </a:p>
        </p:txBody>
      </p:sp>
      <p:sp>
        <p:nvSpPr>
          <p:cNvPr id="4" name="正方形/長方形 3">
            <a:extLst>
              <a:ext uri="{FF2B5EF4-FFF2-40B4-BE49-F238E27FC236}">
                <a16:creationId xmlns:a16="http://schemas.microsoft.com/office/drawing/2014/main" id="{05634211-BA6E-19C1-CF82-4186E290A5C5}"/>
              </a:ext>
            </a:extLst>
          </p:cNvPr>
          <p:cNvSpPr/>
          <p:nvPr/>
        </p:nvSpPr>
        <p:spPr bwMode="auto">
          <a:xfrm>
            <a:off x="6732024" y="1268976"/>
            <a:ext cx="1080012" cy="5040056"/>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0DA8197-ED58-94EA-1EB4-2C6F1DE52ACB}"/>
              </a:ext>
            </a:extLst>
          </p:cNvPr>
          <p:cNvSpPr/>
          <p:nvPr/>
        </p:nvSpPr>
        <p:spPr bwMode="auto">
          <a:xfrm>
            <a:off x="691202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6" name="正方形/長方形 5">
            <a:extLst>
              <a:ext uri="{FF2B5EF4-FFF2-40B4-BE49-F238E27FC236}">
                <a16:creationId xmlns:a16="http://schemas.microsoft.com/office/drawing/2014/main" id="{E23F2CC0-77B7-FFE3-2EA0-E305A6542630}"/>
              </a:ext>
            </a:extLst>
          </p:cNvPr>
          <p:cNvSpPr/>
          <p:nvPr/>
        </p:nvSpPr>
        <p:spPr bwMode="auto">
          <a:xfrm>
            <a:off x="6732024" y="1628980"/>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B0FE0D45-4ADE-9DC5-E566-CFF2C90D5DB6}"/>
              </a:ext>
            </a:extLst>
          </p:cNvPr>
          <p:cNvSpPr/>
          <p:nvPr/>
        </p:nvSpPr>
        <p:spPr bwMode="auto">
          <a:xfrm>
            <a:off x="6732024" y="3429000"/>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9E0AA820-7D44-146D-07E0-7F1FA135571E}"/>
              </a:ext>
            </a:extLst>
          </p:cNvPr>
          <p:cNvSpPr/>
          <p:nvPr/>
        </p:nvSpPr>
        <p:spPr bwMode="auto">
          <a:xfrm>
            <a:off x="5472010" y="1628980"/>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0x10000000:</a:t>
            </a: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17F0654A-AACC-CE0C-DE8D-8CF999D5785F}"/>
              </a:ext>
            </a:extLst>
          </p:cNvPr>
          <p:cNvSpPr/>
          <p:nvPr/>
        </p:nvSpPr>
        <p:spPr bwMode="auto">
          <a:xfrm>
            <a:off x="4121995" y="1358977"/>
            <a:ext cx="1080012"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Consolas" panose="020B0609020204030204" pitchFamily="49" charset="0"/>
              </a:rPr>
              <a:t>0x10000000</a:t>
            </a:r>
            <a:endParaRPr kumimoji="1" lang="ja-JP" altLang="en-US" sz="12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BF83D5C9-6614-D083-D418-A08E0399A9C2}"/>
              </a:ext>
            </a:extLst>
          </p:cNvPr>
          <p:cNvSpPr/>
          <p:nvPr/>
        </p:nvSpPr>
        <p:spPr bwMode="auto">
          <a:xfrm>
            <a:off x="4301997"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ベース・レジスタ</a:t>
            </a:r>
          </a:p>
        </p:txBody>
      </p:sp>
      <p:sp>
        <p:nvSpPr>
          <p:cNvPr id="15" name="正方形/長方形 14">
            <a:extLst>
              <a:ext uri="{FF2B5EF4-FFF2-40B4-BE49-F238E27FC236}">
                <a16:creationId xmlns:a16="http://schemas.microsoft.com/office/drawing/2014/main" id="{083BBA07-298D-CDFE-9093-BB4EF6535FEF}"/>
              </a:ext>
            </a:extLst>
          </p:cNvPr>
          <p:cNvSpPr/>
          <p:nvPr/>
        </p:nvSpPr>
        <p:spPr bwMode="auto">
          <a:xfrm>
            <a:off x="6732024" y="4329010"/>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7" name="コネクタ: 曲線 16">
            <a:extLst>
              <a:ext uri="{FF2B5EF4-FFF2-40B4-BE49-F238E27FC236}">
                <a16:creationId xmlns:a16="http://schemas.microsoft.com/office/drawing/2014/main" id="{5EBF45C7-8EE2-7F72-91BC-D4D3C0182479}"/>
              </a:ext>
            </a:extLst>
          </p:cNvPr>
          <p:cNvCxnSpPr>
            <a:cxnSpLocks/>
            <a:stCxn id="6" idx="3"/>
            <a:endCxn id="8" idx="3"/>
          </p:cNvCxnSpPr>
          <p:nvPr/>
        </p:nvCxnSpPr>
        <p:spPr bwMode="auto">
          <a:xfrm>
            <a:off x="7812036" y="1943984"/>
            <a:ext cx="12700" cy="1665018"/>
          </a:xfrm>
          <a:prstGeom prst="curvedConnector3">
            <a:avLst>
              <a:gd name="adj1" fmla="val 1800000"/>
            </a:avLst>
          </a:prstGeom>
          <a:noFill/>
          <a:ln w="9525" cap="flat" cmpd="sng" algn="ctr">
            <a:solidFill>
              <a:schemeClr val="tx1"/>
            </a:solidFill>
            <a:prstDash val="solid"/>
            <a:round/>
            <a:headEnd type="none" w="med" len="med"/>
            <a:tailEnd type="triangle"/>
          </a:ln>
          <a:effectLst/>
        </p:spPr>
      </p:cxnSp>
      <p:cxnSp>
        <p:nvCxnSpPr>
          <p:cNvPr id="19" name="コネクタ: 曲線 18">
            <a:extLst>
              <a:ext uri="{FF2B5EF4-FFF2-40B4-BE49-F238E27FC236}">
                <a16:creationId xmlns:a16="http://schemas.microsoft.com/office/drawing/2014/main" id="{2A19E480-1F26-3507-7570-B93273A75F8C}"/>
              </a:ext>
            </a:extLst>
          </p:cNvPr>
          <p:cNvCxnSpPr>
            <a:cxnSpLocks/>
          </p:cNvCxnSpPr>
          <p:nvPr/>
        </p:nvCxnSpPr>
        <p:spPr bwMode="auto">
          <a:xfrm>
            <a:off x="7812036" y="2168986"/>
            <a:ext cx="12700" cy="2385026"/>
          </a:xfrm>
          <a:prstGeom prst="curvedConnector3">
            <a:avLst>
              <a:gd name="adj1" fmla="val 3600000"/>
            </a:avLst>
          </a:prstGeom>
          <a:noFill/>
          <a:ln w="9525" cap="flat" cmpd="sng" algn="ctr">
            <a:solidFill>
              <a:schemeClr val="tx1"/>
            </a:solidFill>
            <a:prstDash val="solid"/>
            <a:round/>
            <a:headEnd type="none" w="med" len="med"/>
            <a:tailEnd type="triangle"/>
          </a:ln>
          <a:effectLst/>
        </p:spPr>
      </p:cxnSp>
      <p:cxnSp>
        <p:nvCxnSpPr>
          <p:cNvPr id="24" name="コネクタ: 曲線 23">
            <a:extLst>
              <a:ext uri="{FF2B5EF4-FFF2-40B4-BE49-F238E27FC236}">
                <a16:creationId xmlns:a16="http://schemas.microsoft.com/office/drawing/2014/main" id="{4C77C792-DCD2-1210-4CFA-776DB69DF78B}"/>
              </a:ext>
            </a:extLst>
          </p:cNvPr>
          <p:cNvCxnSpPr>
            <a:cxnSpLocks/>
          </p:cNvCxnSpPr>
          <p:nvPr/>
        </p:nvCxnSpPr>
        <p:spPr bwMode="auto">
          <a:xfrm>
            <a:off x="5202007" y="1448978"/>
            <a:ext cx="1530017" cy="225002"/>
          </a:xfrm>
          <a:prstGeom prst="curvedConnector3">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302518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78610C-9527-A1DD-E7D3-61ED02A0AF4C}"/>
              </a:ext>
            </a:extLst>
          </p:cNvPr>
          <p:cNvSpPr>
            <a:spLocks noGrp="1"/>
          </p:cNvSpPr>
          <p:nvPr>
            <p:ph type="title"/>
          </p:nvPr>
        </p:nvSpPr>
        <p:spPr/>
        <p:txBody>
          <a:bodyPr/>
          <a:lstStyle/>
          <a:p>
            <a:r>
              <a:rPr kumimoji="1" lang="ja-JP" altLang="en-US" sz="2400" dirty="0"/>
              <a:t>プロセス切り替えはベース・レジスタの中身を入れ替えで実現する</a:t>
            </a:r>
            <a:endParaRPr kumimoji="1" lang="en-US" sz="2400" dirty="0"/>
          </a:p>
        </p:txBody>
      </p:sp>
      <p:sp>
        <p:nvSpPr>
          <p:cNvPr id="3" name="コンテンツ プレースホルダー 2">
            <a:extLst>
              <a:ext uri="{FF2B5EF4-FFF2-40B4-BE49-F238E27FC236}">
                <a16:creationId xmlns:a16="http://schemas.microsoft.com/office/drawing/2014/main" id="{B7109C59-98E4-37AB-0897-6CCE643E007D}"/>
              </a:ext>
            </a:extLst>
          </p:cNvPr>
          <p:cNvSpPr>
            <a:spLocks noGrp="1"/>
          </p:cNvSpPr>
          <p:nvPr>
            <p:ph sz="quarter" idx="10"/>
          </p:nvPr>
        </p:nvSpPr>
        <p:spPr>
          <a:xfrm>
            <a:off x="611956" y="1268976"/>
            <a:ext cx="4770054" cy="5310059"/>
          </a:xfrm>
        </p:spPr>
        <p:txBody>
          <a:bodyPr/>
          <a:lstStyle/>
          <a:p>
            <a:r>
              <a:rPr kumimoji="1" lang="ja-JP" altLang="en-US" dirty="0">
                <a:latin typeface="Consolas" panose="020B0609020204030204" pitchFamily="49" charset="0"/>
              </a:rPr>
              <a:t>ページ・テーブルは物理メモリ上に複数存在できる</a:t>
            </a:r>
            <a:endParaRPr kumimoji="1" lang="en-US" altLang="ja-JP" dirty="0">
              <a:latin typeface="Consolas" panose="020B0609020204030204" pitchFamily="49" charset="0"/>
            </a:endParaRPr>
          </a:p>
          <a:p>
            <a:r>
              <a:rPr kumimoji="1" lang="ja-JP" altLang="en-US" dirty="0">
                <a:latin typeface="Consolas" panose="020B0609020204030204" pitchFamily="49" charset="0"/>
              </a:rPr>
              <a:t>ページ・テーブルの切り替え</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ベース・レジスタに切り替え先のページ・テーブルのアドレスを設定する</a:t>
            </a:r>
            <a:endParaRPr kumimoji="1" lang="en-US" altLang="ja-JP" dirty="0">
              <a:latin typeface="Consolas" panose="020B0609020204030204" pitchFamily="49" charset="0"/>
            </a:endParaRPr>
          </a:p>
          <a:p>
            <a:pPr lvl="1"/>
            <a:r>
              <a:rPr kumimoji="1" lang="ja-JP" altLang="en-US" dirty="0">
                <a:latin typeface="Consolas" panose="020B0609020204030204" pitchFamily="49" charset="0"/>
              </a:rPr>
              <a:t>実行するプログラム（プロセス）の切り替えはこれにより実現する</a:t>
            </a:r>
            <a:endParaRPr kumimoji="1" lang="en-US" altLang="ja-JP" dirty="0">
              <a:latin typeface="Consolas" panose="020B0609020204030204" pitchFamily="49" charset="0"/>
            </a:endParaRPr>
          </a:p>
        </p:txBody>
      </p:sp>
      <p:sp>
        <p:nvSpPr>
          <p:cNvPr id="4" name="正方形/長方形 3">
            <a:extLst>
              <a:ext uri="{FF2B5EF4-FFF2-40B4-BE49-F238E27FC236}">
                <a16:creationId xmlns:a16="http://schemas.microsoft.com/office/drawing/2014/main" id="{05634211-BA6E-19C1-CF82-4186E290A5C5}"/>
              </a:ext>
            </a:extLst>
          </p:cNvPr>
          <p:cNvSpPr/>
          <p:nvPr/>
        </p:nvSpPr>
        <p:spPr bwMode="auto">
          <a:xfrm>
            <a:off x="6732024" y="1268976"/>
            <a:ext cx="1080012" cy="5040056"/>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D0DA8197-ED58-94EA-1EB4-2C6F1DE52ACB}"/>
              </a:ext>
            </a:extLst>
          </p:cNvPr>
          <p:cNvSpPr/>
          <p:nvPr/>
        </p:nvSpPr>
        <p:spPr bwMode="auto">
          <a:xfrm>
            <a:off x="691202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6" name="正方形/長方形 5">
            <a:extLst>
              <a:ext uri="{FF2B5EF4-FFF2-40B4-BE49-F238E27FC236}">
                <a16:creationId xmlns:a16="http://schemas.microsoft.com/office/drawing/2014/main" id="{E23F2CC0-77B7-FFE3-2EA0-E305A6542630}"/>
              </a:ext>
            </a:extLst>
          </p:cNvPr>
          <p:cNvSpPr/>
          <p:nvPr/>
        </p:nvSpPr>
        <p:spPr bwMode="auto">
          <a:xfrm>
            <a:off x="6732024" y="1628980"/>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9E0AA820-7D44-146D-07E0-7F1FA135571E}"/>
              </a:ext>
            </a:extLst>
          </p:cNvPr>
          <p:cNvSpPr/>
          <p:nvPr/>
        </p:nvSpPr>
        <p:spPr bwMode="auto">
          <a:xfrm>
            <a:off x="5472010" y="1628980"/>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0x10000000:</a:t>
            </a:r>
            <a:endParaRPr kumimoji="1" lang="ja-JP" altLang="en-US" sz="1400" dirty="0">
              <a:solidFill>
                <a:schemeClr val="tx1">
                  <a:lumMod val="75000"/>
                  <a:lumOff val="25000"/>
                </a:schemeClr>
              </a:solidFill>
              <a:latin typeface="Consolas" panose="020B0609020204030204" pitchFamily="49" charset="0"/>
            </a:endParaRPr>
          </a:p>
        </p:txBody>
      </p:sp>
      <p:sp>
        <p:nvSpPr>
          <p:cNvPr id="10" name="正方形/長方形 9">
            <a:extLst>
              <a:ext uri="{FF2B5EF4-FFF2-40B4-BE49-F238E27FC236}">
                <a16:creationId xmlns:a16="http://schemas.microsoft.com/office/drawing/2014/main" id="{17F0654A-AACC-CE0C-DE8D-8CF999D5785F}"/>
              </a:ext>
            </a:extLst>
          </p:cNvPr>
          <p:cNvSpPr/>
          <p:nvPr/>
        </p:nvSpPr>
        <p:spPr bwMode="auto">
          <a:xfrm>
            <a:off x="4211996" y="1628980"/>
            <a:ext cx="1080012"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200" dirty="0">
                <a:solidFill>
                  <a:schemeClr val="tx1">
                    <a:lumMod val="75000"/>
                    <a:lumOff val="25000"/>
                  </a:schemeClr>
                </a:solidFill>
                <a:latin typeface="Consolas" panose="020B0609020204030204" pitchFamily="49" charset="0"/>
              </a:rPr>
              <a:t>0x10000000</a:t>
            </a:r>
            <a:endParaRPr kumimoji="1" lang="ja-JP" altLang="en-US" sz="1200" dirty="0">
              <a:solidFill>
                <a:schemeClr val="tx1">
                  <a:lumMod val="75000"/>
                  <a:lumOff val="25000"/>
                </a:schemeClr>
              </a:solidFill>
              <a:latin typeface="Consolas" panose="020B0609020204030204" pitchFamily="49" charset="0"/>
            </a:endParaRPr>
          </a:p>
        </p:txBody>
      </p:sp>
      <p:sp>
        <p:nvSpPr>
          <p:cNvPr id="14" name="正方形/長方形 13">
            <a:extLst>
              <a:ext uri="{FF2B5EF4-FFF2-40B4-BE49-F238E27FC236}">
                <a16:creationId xmlns:a16="http://schemas.microsoft.com/office/drawing/2014/main" id="{BF83D5C9-6614-D083-D418-A08E0399A9C2}"/>
              </a:ext>
            </a:extLst>
          </p:cNvPr>
          <p:cNvSpPr/>
          <p:nvPr/>
        </p:nvSpPr>
        <p:spPr bwMode="auto">
          <a:xfrm>
            <a:off x="4391998" y="126897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ベース・レジスタ</a:t>
            </a:r>
          </a:p>
        </p:txBody>
      </p:sp>
      <p:sp>
        <p:nvSpPr>
          <p:cNvPr id="7" name="正方形/長方形 6">
            <a:extLst>
              <a:ext uri="{FF2B5EF4-FFF2-40B4-BE49-F238E27FC236}">
                <a16:creationId xmlns:a16="http://schemas.microsoft.com/office/drawing/2014/main" id="{0923BEEA-DD31-7967-D231-F69FEA306CD3}"/>
              </a:ext>
            </a:extLst>
          </p:cNvPr>
          <p:cNvSpPr/>
          <p:nvPr/>
        </p:nvSpPr>
        <p:spPr bwMode="auto">
          <a:xfrm>
            <a:off x="6732024" y="2798993"/>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9C64AB83-D897-41A7-BD9A-E7FAC59F7C57}"/>
              </a:ext>
            </a:extLst>
          </p:cNvPr>
          <p:cNvSpPr/>
          <p:nvPr/>
        </p:nvSpPr>
        <p:spPr bwMode="auto">
          <a:xfrm>
            <a:off x="6732024" y="3969006"/>
            <a:ext cx="1080012" cy="630007"/>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正方形/長方形 11">
            <a:extLst>
              <a:ext uri="{FF2B5EF4-FFF2-40B4-BE49-F238E27FC236}">
                <a16:creationId xmlns:a16="http://schemas.microsoft.com/office/drawing/2014/main" id="{C1E0B848-4DC2-80E0-F7BF-851BC9694CAD}"/>
              </a:ext>
            </a:extLst>
          </p:cNvPr>
          <p:cNvSpPr/>
          <p:nvPr/>
        </p:nvSpPr>
        <p:spPr bwMode="auto">
          <a:xfrm>
            <a:off x="5472010" y="2798993"/>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0x20000000:</a:t>
            </a:r>
            <a:endParaRPr kumimoji="1" lang="ja-JP" altLang="en-US" sz="1400" dirty="0">
              <a:solidFill>
                <a:schemeClr val="tx1">
                  <a:lumMod val="75000"/>
                  <a:lumOff val="25000"/>
                </a:schemeClr>
              </a:solidFill>
              <a:latin typeface="Consolas" panose="020B0609020204030204" pitchFamily="49" charset="0"/>
            </a:endParaRPr>
          </a:p>
        </p:txBody>
      </p:sp>
      <p:sp>
        <p:nvSpPr>
          <p:cNvPr id="13" name="正方形/長方形 12">
            <a:extLst>
              <a:ext uri="{FF2B5EF4-FFF2-40B4-BE49-F238E27FC236}">
                <a16:creationId xmlns:a16="http://schemas.microsoft.com/office/drawing/2014/main" id="{99059089-9136-968B-4ED1-3B14DC7B0229}"/>
              </a:ext>
            </a:extLst>
          </p:cNvPr>
          <p:cNvSpPr/>
          <p:nvPr/>
        </p:nvSpPr>
        <p:spPr bwMode="auto">
          <a:xfrm>
            <a:off x="5472010" y="3969006"/>
            <a:ext cx="540006" cy="180002"/>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400" dirty="0">
                <a:solidFill>
                  <a:schemeClr val="tx1">
                    <a:lumMod val="75000"/>
                    <a:lumOff val="25000"/>
                  </a:schemeClr>
                </a:solidFill>
                <a:latin typeface="Consolas" panose="020B0609020204030204" pitchFamily="49" charset="0"/>
              </a:rPr>
              <a:t>0x30000000:</a:t>
            </a:r>
            <a:endParaRPr kumimoji="1" lang="ja-JP" altLang="en-US" sz="14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405278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60ACCD-A82D-4EAE-A664-C5542A010C4A}"/>
              </a:ext>
            </a:extLst>
          </p:cNvPr>
          <p:cNvSpPr>
            <a:spLocks noGrp="1"/>
          </p:cNvSpPr>
          <p:nvPr>
            <p:ph type="title"/>
          </p:nvPr>
        </p:nvSpPr>
        <p:spPr/>
        <p:txBody>
          <a:bodyPr/>
          <a:lstStyle/>
          <a:p>
            <a:r>
              <a:rPr kumimoji="1" lang="ja-JP" altLang="en-US" dirty="0"/>
              <a:t>多段ページ・テーブル</a:t>
            </a:r>
          </a:p>
        </p:txBody>
      </p:sp>
      <p:sp>
        <p:nvSpPr>
          <p:cNvPr id="3" name="テキスト プレースホルダー 2">
            <a:extLst>
              <a:ext uri="{FF2B5EF4-FFF2-40B4-BE49-F238E27FC236}">
                <a16:creationId xmlns:a16="http://schemas.microsoft.com/office/drawing/2014/main" id="{1D48917D-6755-49FC-8CDA-55C385EFEC45}"/>
              </a:ext>
            </a:extLst>
          </p:cNvPr>
          <p:cNvSpPr>
            <a:spLocks noGrp="1"/>
          </p:cNvSpPr>
          <p:nvPr>
            <p:ph type="body" sz="quarter" idx="10"/>
          </p:nvPr>
        </p:nvSpPr>
        <p:spPr>
          <a:xfrm>
            <a:off x="251952" y="1088974"/>
            <a:ext cx="8640096" cy="5219751"/>
          </a:xfrm>
        </p:spPr>
        <p:txBody>
          <a:bodyPr/>
          <a:lstStyle/>
          <a:p>
            <a:r>
              <a:rPr kumimoji="1" lang="ja-JP" altLang="en-US" dirty="0"/>
              <a:t>ページ単位で管理したとしても，なおページ・テーブルは大きい</a:t>
            </a:r>
            <a:endParaRPr kumimoji="1" lang="en-US" altLang="ja-JP" dirty="0"/>
          </a:p>
          <a:p>
            <a:pPr lvl="1"/>
            <a:r>
              <a:rPr lang="en-US" altLang="ja-JP" dirty="0"/>
              <a:t>64 bit </a:t>
            </a:r>
            <a:r>
              <a:rPr lang="ja-JP" altLang="en-US" dirty="0"/>
              <a:t>のアドレス空間で，ページ・サイズを </a:t>
            </a:r>
            <a:r>
              <a:rPr lang="en-US" altLang="ja-JP" dirty="0"/>
              <a:t>4KB </a:t>
            </a:r>
            <a:r>
              <a:rPr lang="ja-JP" altLang="en-US" dirty="0"/>
              <a:t>とした場合，</a:t>
            </a:r>
            <a:endParaRPr lang="en-US" altLang="ja-JP" dirty="0"/>
          </a:p>
          <a:p>
            <a:pPr lvl="1"/>
            <a:r>
              <a:rPr lang="ja-JP" altLang="en-US" dirty="0"/>
              <a:t>（</a:t>
            </a:r>
            <a:r>
              <a:rPr kumimoji="1" lang="ja-JP" altLang="en-US" dirty="0"/>
              <a:t>アドレスの個数）</a:t>
            </a:r>
            <a:r>
              <a:rPr kumimoji="1" lang="en-US" altLang="ja-JP" dirty="0"/>
              <a:t>/</a:t>
            </a:r>
            <a:r>
              <a:rPr kumimoji="1" lang="ja-JP" altLang="en-US" dirty="0"/>
              <a:t>（ページ・サイズ）</a:t>
            </a:r>
            <a:r>
              <a:rPr kumimoji="1" lang="en-US" altLang="ja-JP" dirty="0"/>
              <a:t>*</a:t>
            </a:r>
            <a:r>
              <a:rPr kumimoji="1" lang="ja-JP" altLang="en-US" dirty="0"/>
              <a:t>（アドレスの</a:t>
            </a:r>
            <a:r>
              <a:rPr lang="ja-JP" altLang="en-US" dirty="0"/>
              <a:t>サイズ） </a:t>
            </a:r>
            <a:r>
              <a:rPr lang="en-US" altLang="ja-JP" dirty="0"/>
              <a:t>= </a:t>
            </a:r>
            <a:br>
              <a:rPr kumimoji="1" lang="en-US" altLang="ja-JP" dirty="0"/>
            </a:br>
            <a:r>
              <a:rPr kumimoji="1" lang="ja-JP" altLang="en-US" dirty="0"/>
              <a:t>（</a:t>
            </a:r>
            <a:r>
              <a:rPr kumimoji="1" lang="en-US" altLang="ja-JP" dirty="0"/>
              <a:t>2^64</a:t>
            </a:r>
            <a:r>
              <a:rPr kumimoji="1" lang="ja-JP" altLang="en-US" dirty="0"/>
              <a:t>）</a:t>
            </a:r>
            <a:r>
              <a:rPr kumimoji="1" lang="en-US" altLang="ja-JP" dirty="0"/>
              <a:t>/ 4KB * 64bit = 16EB / 4KB * 8B = </a:t>
            </a:r>
            <a:r>
              <a:rPr kumimoji="1" lang="en-US" altLang="ja-JP" dirty="0">
                <a:solidFill>
                  <a:schemeClr val="accent5"/>
                </a:solidFill>
              </a:rPr>
              <a:t>32PB</a:t>
            </a:r>
          </a:p>
          <a:p>
            <a:pPr lvl="2"/>
            <a:r>
              <a:rPr lang="ja-JP" altLang="en-US" dirty="0"/>
              <a:t>たとえ </a:t>
            </a:r>
            <a:r>
              <a:rPr lang="en-US" altLang="ja-JP" dirty="0"/>
              <a:t>1B </a:t>
            </a:r>
            <a:r>
              <a:rPr lang="ja-JP" altLang="en-US" dirty="0"/>
              <a:t>しかメモリを使わないプログラムでも </a:t>
            </a:r>
            <a:r>
              <a:rPr lang="en-US" altLang="ja-JP" dirty="0"/>
              <a:t>32PB </a:t>
            </a:r>
            <a:r>
              <a:rPr lang="ja-JP" altLang="en-US" dirty="0"/>
              <a:t>が必要に</a:t>
            </a:r>
            <a:endParaRPr lang="en-US" altLang="ja-JP" dirty="0"/>
          </a:p>
          <a:p>
            <a:pPr lvl="2"/>
            <a:r>
              <a:rPr lang="en-US" altLang="ja-JP" dirty="0"/>
              <a:t>32 bit</a:t>
            </a:r>
            <a:r>
              <a:rPr lang="ja-JP" altLang="en-US" dirty="0"/>
              <a:t> のアドレス空間なら大分ましだが，それでも </a:t>
            </a:r>
            <a:r>
              <a:rPr lang="en-US" altLang="ja-JP" dirty="0"/>
              <a:t>4MB </a:t>
            </a:r>
            <a:r>
              <a:rPr lang="ja-JP" altLang="en-US" dirty="0"/>
              <a:t>が必要</a:t>
            </a:r>
            <a:endParaRPr kumimoji="1" lang="en-US" altLang="ja-JP" dirty="0">
              <a:solidFill>
                <a:schemeClr val="accent5"/>
              </a:solidFill>
            </a:endParaRPr>
          </a:p>
          <a:p>
            <a:r>
              <a:rPr lang="ja-JP" altLang="en-US" dirty="0">
                <a:solidFill>
                  <a:schemeClr val="accent5"/>
                </a:solidFill>
              </a:rPr>
              <a:t>多段ページ・テーブル</a:t>
            </a:r>
            <a:r>
              <a:rPr lang="ja-JP" altLang="en-US" dirty="0"/>
              <a:t>と呼ぶ構造で効率良く保持する</a:t>
            </a:r>
            <a:endParaRPr lang="en-US" altLang="ja-JP" dirty="0"/>
          </a:p>
          <a:p>
            <a:pPr lvl="1"/>
            <a:r>
              <a:rPr kumimoji="1" lang="ja-JP" altLang="en-US" dirty="0"/>
              <a:t>プログラムで使うメモリ容量に比例した程度の容量でページ・テーブルを作る方法</a:t>
            </a:r>
          </a:p>
        </p:txBody>
      </p:sp>
    </p:spTree>
    <p:extLst>
      <p:ext uri="{BB962C8B-B14F-4D97-AF65-F5344CB8AC3E}">
        <p14:creationId xmlns:p14="http://schemas.microsoft.com/office/powerpoint/2010/main" val="942805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２段ページ・テーブルの例</a:t>
            </a:r>
          </a:p>
        </p:txBody>
      </p: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611956" y="5319021"/>
            <a:ext cx="8280092" cy="1439709"/>
          </a:xfrm>
        </p:spPr>
        <p:txBody>
          <a:bodyPr/>
          <a:lstStyle/>
          <a:p>
            <a:r>
              <a:rPr kumimoji="1" lang="ja-JP" altLang="en-US" dirty="0"/>
              <a:t>複数段のテーブルを経て物理メモリにアクセス</a:t>
            </a:r>
            <a:endParaRPr kumimoji="1" lang="en-US" altLang="ja-JP" dirty="0"/>
          </a:p>
          <a:p>
            <a:pPr lvl="1"/>
            <a:r>
              <a:rPr lang="en-US" altLang="ja-JP" dirty="0"/>
              <a:t>LV1</a:t>
            </a:r>
            <a:r>
              <a:rPr lang="ja-JP" altLang="en-US" dirty="0"/>
              <a:t>テーブル → </a:t>
            </a:r>
            <a:r>
              <a:rPr lang="en-US" altLang="ja-JP" dirty="0"/>
              <a:t>LV2</a:t>
            </a:r>
            <a:r>
              <a:rPr lang="ja-JP" altLang="en-US" dirty="0"/>
              <a:t>テーブル → 物理メモリ </a:t>
            </a:r>
            <a:endParaRPr kumimoji="1" lang="ja-JP" altLang="en-US" dirty="0"/>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932004" y="1808982"/>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932004" y="180898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a:extLst>
              <a:ext uri="{FF2B5EF4-FFF2-40B4-BE49-F238E27FC236}">
                <a16:creationId xmlns:a16="http://schemas.microsoft.com/office/drawing/2014/main" id="{2582A728-F7F5-4B2F-8E43-305BF7418F28}"/>
              </a:ext>
            </a:extLst>
          </p:cNvPr>
          <p:cNvSpPr/>
          <p:nvPr/>
        </p:nvSpPr>
        <p:spPr bwMode="auto">
          <a:xfrm>
            <a:off x="4932004" y="198898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900010"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90001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4932004" y="216898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4932004" y="234898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28" name="曲線コネクタ 27"/>
          <p:cNvCxnSpPr>
            <a:stCxn id="6" idx="3"/>
          </p:cNvCxnSpPr>
          <p:nvPr/>
        </p:nvCxnSpPr>
        <p:spPr bwMode="auto">
          <a:xfrm>
            <a:off x="6012016" y="1898983"/>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29" name="正方形/長方形 28">
            <a:extLst>
              <a:ext uri="{FF2B5EF4-FFF2-40B4-BE49-F238E27FC236}">
                <a16:creationId xmlns:a16="http://schemas.microsoft.com/office/drawing/2014/main" id="{2582A728-F7F5-4B2F-8E43-305BF7418F28}"/>
              </a:ext>
            </a:extLst>
          </p:cNvPr>
          <p:cNvSpPr/>
          <p:nvPr/>
        </p:nvSpPr>
        <p:spPr bwMode="auto">
          <a:xfrm>
            <a:off x="7812036" y="216898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1" name="曲線コネクタ 30"/>
          <p:cNvCxnSpPr/>
          <p:nvPr/>
        </p:nvCxnSpPr>
        <p:spPr bwMode="auto">
          <a:xfrm>
            <a:off x="6012016" y="2258987"/>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32" name="正方形/長方形 31">
            <a:extLst>
              <a:ext uri="{FF2B5EF4-FFF2-40B4-BE49-F238E27FC236}">
                <a16:creationId xmlns:a16="http://schemas.microsoft.com/office/drawing/2014/main" id="{2582A728-F7F5-4B2F-8E43-305BF7418F28}"/>
              </a:ext>
            </a:extLst>
          </p:cNvPr>
          <p:cNvSpPr/>
          <p:nvPr/>
        </p:nvSpPr>
        <p:spPr bwMode="auto">
          <a:xfrm>
            <a:off x="7812036" y="306899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43" name="正方形/長方形 42"/>
          <p:cNvSpPr/>
          <p:nvPr/>
        </p:nvSpPr>
        <p:spPr bwMode="auto">
          <a:xfrm>
            <a:off x="611956" y="3338999"/>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Consolas" panose="020B0609020204030204" pitchFamily="49" charset="0"/>
              </a:rPr>
              <a:t>L2</a:t>
            </a:r>
            <a:r>
              <a:rPr kumimoji="1" lang="ja-JP" altLang="en-US" dirty="0">
                <a:solidFill>
                  <a:schemeClr val="accent5"/>
                </a:solidFill>
                <a:latin typeface="Consolas" panose="020B0609020204030204" pitchFamily="49" charset="0"/>
              </a:rPr>
              <a:t>テーブルの先頭</a:t>
            </a:r>
            <a:r>
              <a:rPr kumimoji="1" lang="ja-JP" altLang="en-US" dirty="0">
                <a:solidFill>
                  <a:schemeClr val="tx1">
                    <a:lumMod val="75000"/>
                    <a:lumOff val="25000"/>
                  </a:schemeClr>
                </a:solidFill>
                <a:latin typeface="Consolas" panose="020B0609020204030204" pitchFamily="49" charset="0"/>
              </a:rPr>
              <a:t>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30" name="正方形/長方形 29"/>
          <p:cNvSpPr/>
          <p:nvPr/>
        </p:nvSpPr>
        <p:spPr bwMode="auto">
          <a:xfrm>
            <a:off x="1871970" y="1358977"/>
            <a:ext cx="900010"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p:nvPr/>
        </p:nvCxnSpPr>
        <p:spPr bwMode="auto">
          <a:xfrm>
            <a:off x="1871970" y="1718981"/>
            <a:ext cx="900010"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205197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46" name="直線コネクタ 45"/>
          <p:cNvCxnSpPr/>
          <p:nvPr/>
        </p:nvCxnSpPr>
        <p:spPr bwMode="auto">
          <a:xfrm flipV="1">
            <a:off x="2951982" y="2708993"/>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3" name="曲線コネクタ 52"/>
          <p:cNvCxnSpPr/>
          <p:nvPr/>
        </p:nvCxnSpPr>
        <p:spPr bwMode="auto">
          <a:xfrm flipV="1">
            <a:off x="4211996" y="1808982"/>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6" name="直線コネクタ 55"/>
          <p:cNvCxnSpPr/>
          <p:nvPr/>
        </p:nvCxnSpPr>
        <p:spPr bwMode="auto">
          <a:xfrm flipV="1">
            <a:off x="4842003" y="3429000"/>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59" name="正方形/長方形 58"/>
          <p:cNvSpPr/>
          <p:nvPr/>
        </p:nvSpPr>
        <p:spPr bwMode="auto">
          <a:xfrm>
            <a:off x="2681979" y="4779015"/>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4"/>
                </a:solidFill>
                <a:latin typeface="Consolas" panose="020B0609020204030204" pitchFamily="49" charset="0"/>
              </a:rPr>
              <a:t>4KB</a:t>
            </a:r>
            <a:r>
              <a:rPr kumimoji="1" lang="ja-JP" altLang="en-US" dirty="0">
                <a:solidFill>
                  <a:schemeClr val="accent4"/>
                </a:solidFill>
                <a:latin typeface="Consolas" panose="020B0609020204030204" pitchFamily="49" charset="0"/>
              </a:rPr>
              <a:t>ページ</a:t>
            </a:r>
            <a:r>
              <a:rPr kumimoji="1" lang="ja-JP" altLang="en-US" dirty="0">
                <a:solidFill>
                  <a:schemeClr val="tx1">
                    <a:lumMod val="75000"/>
                    <a:lumOff val="25000"/>
                  </a:schemeClr>
                </a:solidFill>
                <a:latin typeface="Consolas" panose="020B0609020204030204" pitchFamily="49" charset="0"/>
              </a:rPr>
              <a:t>の先頭を</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指すポインタが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4"/>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Tree>
    <p:extLst>
      <p:ext uri="{BB962C8B-B14F-4D97-AF65-F5344CB8AC3E}">
        <p14:creationId xmlns:p14="http://schemas.microsoft.com/office/powerpoint/2010/main" val="254815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A23D73-9346-46BC-902C-56695687FF6F}"/>
              </a:ext>
            </a:extLst>
          </p:cNvPr>
          <p:cNvSpPr>
            <a:spLocks noGrp="1"/>
          </p:cNvSpPr>
          <p:nvPr>
            <p:ph type="title"/>
          </p:nvPr>
        </p:nvSpPr>
        <p:spPr/>
        <p:txBody>
          <a:bodyPr/>
          <a:lstStyle/>
          <a:p>
            <a:r>
              <a:rPr kumimoji="1" lang="ja-JP" altLang="en-US" dirty="0"/>
              <a:t>２段ページ・テーブルのアクセス</a:t>
            </a: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812036" y="1808982"/>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971960" y="1358977"/>
            <a:ext cx="900010" cy="270003"/>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0" name="直線矢印コネクタ 9"/>
          <p:cNvCxnSpPr/>
          <p:nvPr/>
        </p:nvCxnSpPr>
        <p:spPr bwMode="auto">
          <a:xfrm>
            <a:off x="971960" y="1268976"/>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bwMode="auto">
          <a:xfrm>
            <a:off x="2051972"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32 bit </a:t>
            </a:r>
            <a:r>
              <a:rPr kumimoji="1" lang="ja-JP" altLang="en-US" sz="1600" dirty="0">
                <a:solidFill>
                  <a:schemeClr val="tx1">
                    <a:lumMod val="75000"/>
                    <a:lumOff val="25000"/>
                  </a:schemeClr>
                </a:solidFill>
                <a:latin typeface="+mn-ea"/>
              </a:rPr>
              <a:t>アドレス</a:t>
            </a:r>
          </a:p>
        </p:txBody>
      </p:sp>
      <p:sp>
        <p:nvSpPr>
          <p:cNvPr id="12" name="正方形/長方形 11"/>
          <p:cNvSpPr/>
          <p:nvPr/>
        </p:nvSpPr>
        <p:spPr bwMode="auto">
          <a:xfrm>
            <a:off x="2771981" y="1358977"/>
            <a:ext cx="1080012"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13" name="直線コネクタ 12"/>
          <p:cNvCxnSpPr/>
          <p:nvPr/>
        </p:nvCxnSpPr>
        <p:spPr bwMode="auto">
          <a:xfrm>
            <a:off x="2771980" y="1718981"/>
            <a:ext cx="1080012"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14" name="正方形/長方形 13"/>
          <p:cNvSpPr/>
          <p:nvPr/>
        </p:nvSpPr>
        <p:spPr bwMode="auto">
          <a:xfrm>
            <a:off x="3041983"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12bit</a:t>
            </a:r>
            <a:endParaRPr kumimoji="1" lang="ja-JP" altLang="en-US" dirty="0">
              <a:solidFill>
                <a:schemeClr val="tx1">
                  <a:lumMod val="75000"/>
                  <a:lumOff val="25000"/>
                </a:schemeClr>
              </a:solidFill>
              <a:latin typeface="Consolas" panose="020B0609020204030204" pitchFamily="49" charset="0"/>
            </a:endParaRPr>
          </a:p>
        </p:txBody>
      </p:sp>
      <p:cxnSp>
        <p:nvCxnSpPr>
          <p:cNvPr id="18" name="直線コネクタ 17"/>
          <p:cNvCxnSpPr/>
          <p:nvPr/>
        </p:nvCxnSpPr>
        <p:spPr bwMode="auto">
          <a:xfrm>
            <a:off x="971960" y="1718981"/>
            <a:ext cx="900010"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115196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7812036" y="4149008"/>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5" name="曲線コネクタ 34"/>
          <p:cNvCxnSpPr/>
          <p:nvPr/>
        </p:nvCxnSpPr>
        <p:spPr bwMode="auto">
          <a:xfrm>
            <a:off x="6012016" y="3699003"/>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41" name="正方形/長方形 40"/>
          <p:cNvSpPr/>
          <p:nvPr/>
        </p:nvSpPr>
        <p:spPr bwMode="auto">
          <a:xfrm>
            <a:off x="7992038"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42" name="正方形/長方形 41"/>
          <p:cNvSpPr/>
          <p:nvPr/>
        </p:nvSpPr>
        <p:spPr bwMode="auto">
          <a:xfrm>
            <a:off x="5112006"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30" name="正方形/長方形 29"/>
          <p:cNvSpPr/>
          <p:nvPr/>
        </p:nvSpPr>
        <p:spPr bwMode="auto">
          <a:xfrm>
            <a:off x="1871970" y="1358977"/>
            <a:ext cx="900010" cy="270003"/>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コネクタ 32"/>
          <p:cNvCxnSpPr/>
          <p:nvPr/>
        </p:nvCxnSpPr>
        <p:spPr bwMode="auto">
          <a:xfrm>
            <a:off x="1871970" y="1718981"/>
            <a:ext cx="900010" cy="0"/>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36" name="正方形/長方形 35"/>
          <p:cNvSpPr/>
          <p:nvPr/>
        </p:nvSpPr>
        <p:spPr bwMode="auto">
          <a:xfrm>
            <a:off x="2051972"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10bit</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a:extLst>
              <a:ext uri="{FF2B5EF4-FFF2-40B4-BE49-F238E27FC236}">
                <a16:creationId xmlns:a16="http://schemas.microsoft.com/office/drawing/2014/main" id="{41F8EEC9-9620-4E9C-9B16-22677D3FA888}"/>
              </a:ext>
            </a:extLst>
          </p:cNvPr>
          <p:cNvSpPr/>
          <p:nvPr/>
        </p:nvSpPr>
        <p:spPr bwMode="auto">
          <a:xfrm>
            <a:off x="3131984" y="2708992"/>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9" name="正方形/長方形 38">
            <a:extLst>
              <a:ext uri="{FF2B5EF4-FFF2-40B4-BE49-F238E27FC236}">
                <a16:creationId xmlns:a16="http://schemas.microsoft.com/office/drawing/2014/main" id="{F8E9AEA5-3FB4-455D-9495-C980C57584B6}"/>
              </a:ext>
            </a:extLst>
          </p:cNvPr>
          <p:cNvSpPr/>
          <p:nvPr/>
        </p:nvSpPr>
        <p:spPr bwMode="auto">
          <a:xfrm>
            <a:off x="3131984" y="270899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0" name="正方形/長方形 39">
            <a:extLst>
              <a:ext uri="{FF2B5EF4-FFF2-40B4-BE49-F238E27FC236}">
                <a16:creationId xmlns:a16="http://schemas.microsoft.com/office/drawing/2014/main" id="{2582A728-F7F5-4B2F-8E43-305BF7418F28}"/>
              </a:ext>
            </a:extLst>
          </p:cNvPr>
          <p:cNvSpPr/>
          <p:nvPr/>
        </p:nvSpPr>
        <p:spPr bwMode="auto">
          <a:xfrm>
            <a:off x="3131984" y="288899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F8E9AEA5-3FB4-455D-9495-C980C57584B6}"/>
              </a:ext>
            </a:extLst>
          </p:cNvPr>
          <p:cNvSpPr/>
          <p:nvPr/>
        </p:nvSpPr>
        <p:spPr bwMode="auto">
          <a:xfrm>
            <a:off x="3131984" y="3068996"/>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F8E9AEA5-3FB4-455D-9495-C980C57584B6}"/>
              </a:ext>
            </a:extLst>
          </p:cNvPr>
          <p:cNvSpPr/>
          <p:nvPr/>
        </p:nvSpPr>
        <p:spPr bwMode="auto">
          <a:xfrm>
            <a:off x="3131984" y="3248998"/>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47" name="正方形/長方形 46"/>
          <p:cNvSpPr/>
          <p:nvPr/>
        </p:nvSpPr>
        <p:spPr bwMode="auto">
          <a:xfrm>
            <a:off x="3311986"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48" name="正方形/長方形 47">
            <a:extLst>
              <a:ext uri="{FF2B5EF4-FFF2-40B4-BE49-F238E27FC236}">
                <a16:creationId xmlns:a16="http://schemas.microsoft.com/office/drawing/2014/main" id="{41F8EEC9-9620-4E9C-9B16-22677D3FA888}"/>
              </a:ext>
            </a:extLst>
          </p:cNvPr>
          <p:cNvSpPr/>
          <p:nvPr/>
        </p:nvSpPr>
        <p:spPr bwMode="auto">
          <a:xfrm>
            <a:off x="4932004" y="342900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正方形/長方形 48">
            <a:extLst>
              <a:ext uri="{FF2B5EF4-FFF2-40B4-BE49-F238E27FC236}">
                <a16:creationId xmlns:a16="http://schemas.microsoft.com/office/drawing/2014/main" id="{F8E9AEA5-3FB4-455D-9495-C980C57584B6}"/>
              </a:ext>
            </a:extLst>
          </p:cNvPr>
          <p:cNvSpPr/>
          <p:nvPr/>
        </p:nvSpPr>
        <p:spPr bwMode="auto">
          <a:xfrm>
            <a:off x="493200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a:extLst>
              <a:ext uri="{FF2B5EF4-FFF2-40B4-BE49-F238E27FC236}">
                <a16:creationId xmlns:a16="http://schemas.microsoft.com/office/drawing/2014/main" id="{2582A728-F7F5-4B2F-8E43-305BF7418F28}"/>
              </a:ext>
            </a:extLst>
          </p:cNvPr>
          <p:cNvSpPr/>
          <p:nvPr/>
        </p:nvSpPr>
        <p:spPr bwMode="auto">
          <a:xfrm>
            <a:off x="493200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1" name="正方形/長方形 50">
            <a:extLst>
              <a:ext uri="{FF2B5EF4-FFF2-40B4-BE49-F238E27FC236}">
                <a16:creationId xmlns:a16="http://schemas.microsoft.com/office/drawing/2014/main" id="{F8E9AEA5-3FB4-455D-9495-C980C57584B6}"/>
              </a:ext>
            </a:extLst>
          </p:cNvPr>
          <p:cNvSpPr/>
          <p:nvPr/>
        </p:nvSpPr>
        <p:spPr bwMode="auto">
          <a:xfrm>
            <a:off x="4932004"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2" name="正方形/長方形 51">
            <a:extLst>
              <a:ext uri="{FF2B5EF4-FFF2-40B4-BE49-F238E27FC236}">
                <a16:creationId xmlns:a16="http://schemas.microsoft.com/office/drawing/2014/main" id="{F8E9AEA5-3FB4-455D-9495-C980C57584B6}"/>
              </a:ext>
            </a:extLst>
          </p:cNvPr>
          <p:cNvSpPr/>
          <p:nvPr/>
        </p:nvSpPr>
        <p:spPr bwMode="auto">
          <a:xfrm>
            <a:off x="4932004"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54" name="曲線コネクタ 53"/>
          <p:cNvCxnSpPr/>
          <p:nvPr/>
        </p:nvCxnSpPr>
        <p:spPr bwMode="auto">
          <a:xfrm>
            <a:off x="4211996" y="3158986"/>
            <a:ext cx="720008" cy="270014"/>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55" name="曲線コネクタ 54"/>
          <p:cNvCxnSpPr>
            <a:stCxn id="9" idx="2"/>
            <a:endCxn id="44" idx="1"/>
          </p:cNvCxnSpPr>
          <p:nvPr/>
        </p:nvCxnSpPr>
        <p:spPr bwMode="auto">
          <a:xfrm rot="16200000" flipH="1">
            <a:off x="1511966" y="1538978"/>
            <a:ext cx="1530017" cy="1710019"/>
          </a:xfrm>
          <a:prstGeom prst="curvedConnector2">
            <a:avLst/>
          </a:prstGeom>
          <a:noFill/>
          <a:ln w="9525" cap="flat" cmpd="sng" algn="ctr">
            <a:solidFill>
              <a:schemeClr val="tx1"/>
            </a:solidFill>
            <a:prstDash val="solid"/>
            <a:round/>
            <a:headEnd type="none" w="med" len="med"/>
            <a:tailEnd type="triangle"/>
          </a:ln>
          <a:effectLst/>
        </p:spPr>
      </p:cxnSp>
      <p:cxnSp>
        <p:nvCxnSpPr>
          <p:cNvPr id="57" name="曲線コネクタ 56"/>
          <p:cNvCxnSpPr>
            <a:stCxn id="30" idx="2"/>
          </p:cNvCxnSpPr>
          <p:nvPr/>
        </p:nvCxnSpPr>
        <p:spPr bwMode="auto">
          <a:xfrm rot="16200000" flipH="1">
            <a:off x="2591978" y="1358976"/>
            <a:ext cx="2070023" cy="2610029"/>
          </a:xfrm>
          <a:prstGeom prst="curvedConnector2">
            <a:avLst/>
          </a:prstGeom>
          <a:noFill/>
          <a:ln w="9525" cap="flat" cmpd="sng" algn="ctr">
            <a:solidFill>
              <a:schemeClr val="tx1"/>
            </a:solidFill>
            <a:prstDash val="solid"/>
            <a:round/>
            <a:headEnd type="none" w="med" len="med"/>
            <a:tailEnd type="triangle"/>
          </a:ln>
          <a:effectLst/>
        </p:spPr>
      </p:cxnSp>
      <p:cxnSp>
        <p:nvCxnSpPr>
          <p:cNvPr id="58" name="曲線コネクタ 57"/>
          <p:cNvCxnSpPr>
            <a:stCxn id="12" idx="2"/>
            <a:endCxn id="34" idx="0"/>
          </p:cNvCxnSpPr>
          <p:nvPr/>
        </p:nvCxnSpPr>
        <p:spPr bwMode="auto">
          <a:xfrm rot="16200000" flipH="1">
            <a:off x="4572000" y="368966"/>
            <a:ext cx="2520028" cy="5040055"/>
          </a:xfrm>
          <a:prstGeom prst="curvedConnector3">
            <a:avLst>
              <a:gd name="adj1" fmla="val 50000"/>
            </a:avLst>
          </a:prstGeom>
          <a:noFill/>
          <a:ln w="9525" cap="flat" cmpd="sng" algn="ctr">
            <a:solidFill>
              <a:schemeClr val="tx1"/>
            </a:solidFill>
            <a:prstDash val="solid"/>
            <a:round/>
            <a:headEnd type="none" w="med" len="med"/>
            <a:tailEnd type="triangle"/>
          </a:ln>
          <a:effectLst/>
        </p:spPr>
      </p:cxnSp>
      <p:sp>
        <p:nvSpPr>
          <p:cNvPr id="3" name="テキスト プレースホルダー 2">
            <a:extLst>
              <a:ext uri="{FF2B5EF4-FFF2-40B4-BE49-F238E27FC236}">
                <a16:creationId xmlns:a16="http://schemas.microsoft.com/office/drawing/2014/main" id="{9912CB5C-244D-418E-B391-297D77D36F85}"/>
              </a:ext>
            </a:extLst>
          </p:cNvPr>
          <p:cNvSpPr>
            <a:spLocks noGrp="1"/>
          </p:cNvSpPr>
          <p:nvPr>
            <p:ph type="body" sz="quarter" idx="10"/>
          </p:nvPr>
        </p:nvSpPr>
        <p:spPr>
          <a:xfrm>
            <a:off x="431954" y="4149008"/>
            <a:ext cx="8280092" cy="2519721"/>
          </a:xfrm>
        </p:spPr>
        <p:txBody>
          <a:bodyPr/>
          <a:lstStyle/>
          <a:p>
            <a:r>
              <a:rPr kumimoji="1" lang="ja-JP" altLang="en-US" dirty="0"/>
              <a:t>アクセス方法</a:t>
            </a:r>
            <a:endParaRPr kumimoji="1" lang="en-US" altLang="ja-JP" dirty="0"/>
          </a:p>
          <a:p>
            <a:pPr marL="817200" lvl="1" indent="-457200">
              <a:buFont typeface="+mj-lt"/>
              <a:buAutoNum type="arabicPeriod"/>
            </a:pPr>
            <a:r>
              <a:rPr kumimoji="1" lang="ja-JP" altLang="en-US" dirty="0"/>
              <a:t>最上位 </a:t>
            </a:r>
            <a:r>
              <a:rPr kumimoji="1" lang="en-US" altLang="ja-JP" dirty="0"/>
              <a:t>10 bit </a:t>
            </a:r>
            <a:r>
              <a:rPr kumimoji="1" lang="ja-JP" altLang="en-US" dirty="0"/>
              <a:t>をインデクスとして </a:t>
            </a:r>
            <a:r>
              <a:rPr kumimoji="1" lang="en-US" altLang="ja-JP" dirty="0"/>
              <a:t>LV1 </a:t>
            </a:r>
            <a:r>
              <a:rPr kumimoji="1" lang="ja-JP" altLang="en-US" dirty="0"/>
              <a:t>テーブルにアクセス</a:t>
            </a:r>
            <a:endParaRPr kumimoji="1" lang="en-US" altLang="ja-JP" dirty="0"/>
          </a:p>
          <a:p>
            <a:pPr marL="817200" lvl="1" indent="-457200">
              <a:buFont typeface="+mj-lt"/>
              <a:buAutoNum type="arabicPeriod"/>
            </a:pPr>
            <a:r>
              <a:rPr lang="ja-JP" altLang="en-US" dirty="0"/>
              <a:t>次の </a:t>
            </a:r>
            <a:r>
              <a:rPr lang="en-US" altLang="ja-JP" dirty="0"/>
              <a:t>10bit </a:t>
            </a:r>
            <a:r>
              <a:rPr lang="ja-JP" altLang="en-US" dirty="0"/>
              <a:t>をインデクスとして，</a:t>
            </a:r>
            <a:r>
              <a:rPr lang="en-US" altLang="ja-JP" dirty="0"/>
              <a:t>1. </a:t>
            </a:r>
            <a:r>
              <a:rPr lang="ja-JP" altLang="en-US" dirty="0"/>
              <a:t>で</a:t>
            </a:r>
            <a:r>
              <a:rPr kumimoji="1" lang="ja-JP" altLang="en-US" dirty="0"/>
              <a:t>得られた </a:t>
            </a:r>
            <a:r>
              <a:rPr kumimoji="1" lang="en-US" altLang="ja-JP" dirty="0"/>
              <a:t>LV2 </a:t>
            </a:r>
            <a:r>
              <a:rPr kumimoji="1" lang="ja-JP" altLang="en-US" dirty="0"/>
              <a:t>テーブルの先頭アドレスにアクセス</a:t>
            </a:r>
            <a:endParaRPr kumimoji="1" lang="en-US" altLang="ja-JP" dirty="0"/>
          </a:p>
          <a:p>
            <a:pPr marL="817200" lvl="1" indent="-457200">
              <a:buFont typeface="+mj-lt"/>
              <a:buAutoNum type="arabicPeriod"/>
            </a:pPr>
            <a:r>
              <a:rPr kumimoji="1" lang="ja-JP" altLang="en-US" dirty="0"/>
              <a:t>最下位 </a:t>
            </a:r>
            <a:r>
              <a:rPr kumimoji="1" lang="en-US" altLang="ja-JP" dirty="0"/>
              <a:t>12 bit </a:t>
            </a:r>
            <a:r>
              <a:rPr kumimoji="1" lang="ja-JP" altLang="en-US" dirty="0"/>
              <a:t>をインデクスとして得られた物理メモリ上の </a:t>
            </a:r>
            <a:r>
              <a:rPr kumimoji="1" lang="en-US" altLang="ja-JP" dirty="0"/>
              <a:t>4KB </a:t>
            </a:r>
            <a:r>
              <a:rPr kumimoji="1" lang="ja-JP" altLang="en-US" dirty="0"/>
              <a:t>領域にアクセス</a:t>
            </a:r>
          </a:p>
        </p:txBody>
      </p:sp>
    </p:spTree>
    <p:extLst>
      <p:ext uri="{BB962C8B-B14F-4D97-AF65-F5344CB8AC3E}">
        <p14:creationId xmlns:p14="http://schemas.microsoft.com/office/powerpoint/2010/main" val="3677245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859027"/>
            <a:ext cx="8280092" cy="899704"/>
          </a:xfrm>
        </p:spPr>
        <p:txBody>
          <a:bodyPr/>
          <a:lstStyle/>
          <a:p>
            <a:r>
              <a:rPr kumimoji="1" lang="ja-JP" altLang="en-US" dirty="0"/>
              <a:t>確保された領域に対応する</a:t>
            </a:r>
            <a:r>
              <a:rPr lang="ja-JP" altLang="en-US" dirty="0"/>
              <a:t>エントリのみ，有効なポインタが入る</a:t>
            </a:r>
            <a:endParaRPr lang="en-US" altLang="ja-JP" dirty="0"/>
          </a:p>
          <a:p>
            <a:pPr lvl="1"/>
            <a:r>
              <a:rPr kumimoji="1" lang="ja-JP" altLang="en-US" dirty="0"/>
              <a:t>未確保の領域は無効なポインタが入る</a:t>
            </a:r>
          </a:p>
        </p:txBody>
      </p:sp>
      <p:cxnSp>
        <p:nvCxnSpPr>
          <p:cNvPr id="9" name="直線コネクタ 8"/>
          <p:cNvCxnSpPr>
            <a:cxnSpLocks/>
          </p:cNvCxnSpPr>
          <p:nvPr/>
        </p:nvCxnSpPr>
        <p:spPr bwMode="auto">
          <a:xfrm flipV="1">
            <a:off x="2681979" y="1268977"/>
            <a:ext cx="0" cy="234002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4869016"/>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4329010"/>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432901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4509012"/>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4689014"/>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4869016"/>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4329011"/>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4329010"/>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432901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450901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468901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486901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4329010"/>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4329010"/>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4869016"/>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234002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180002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25C4C947-1D82-51F2-165A-1DC6F9C1C43E}"/>
                  </a:ext>
                </a:extLst>
              </p:cNvPr>
              <p:cNvSpPr/>
              <p:nvPr/>
            </p:nvSpPr>
            <p:spPr bwMode="auto">
              <a:xfrm>
                <a:off x="4301997"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図上では表現できていないが，</a:t>
                </a:r>
                <a:endParaRPr kumimoji="1" lang="en-US" altLang="ja-JP" dirty="0">
                  <a:solidFill>
                    <a:schemeClr val="tx1">
                      <a:lumMod val="75000"/>
                      <a:lumOff val="25000"/>
                    </a:schemeClr>
                  </a:solidFill>
                  <a:latin typeface="Consolas" panose="020B0609020204030204" pitchFamily="49" charset="0"/>
                </a:endParaRPr>
              </a:p>
              <a:p>
                <a:r>
                  <a:rPr kumimoji="1" lang="ja-JP" altLang="en-US" dirty="0">
                    <a:solidFill>
                      <a:schemeClr val="tx1">
                        <a:lumMod val="75000"/>
                        <a:lumOff val="25000"/>
                      </a:schemeClr>
                    </a:solidFill>
                    <a:latin typeface="Consolas" panose="020B0609020204030204" pitchFamily="49" charset="0"/>
                  </a:rPr>
                  <a:t>上側の単段ページ・テーブルの方が</a:t>
                </a:r>
                <a:br>
                  <a:rPr kumimoji="1" lang="en-US" altLang="ja-JP" dirty="0">
                    <a:solidFill>
                      <a:schemeClr val="tx1">
                        <a:lumMod val="75000"/>
                        <a:lumOff val="25000"/>
                      </a:schemeClr>
                    </a:solidFill>
                    <a:latin typeface="Consolas" panose="020B0609020204030204" pitchFamily="49" charset="0"/>
                  </a:rPr>
                </a:br>
                <a:r>
                  <a:rPr kumimoji="1" lang="ja-JP" altLang="en-US" dirty="0">
                    <a:solidFill>
                      <a:schemeClr val="tx1">
                        <a:lumMod val="75000"/>
                        <a:lumOff val="25000"/>
                      </a:schemeClr>
                    </a:solidFill>
                    <a:latin typeface="Consolas" panose="020B0609020204030204" pitchFamily="49" charset="0"/>
                  </a:rPr>
                  <a:t>圧倒的に大きいことに注意：</a:t>
                </a:r>
                <a:br>
                  <a:rPr kumimoji="1" lang="en-US" altLang="ja-JP" dirty="0">
                    <a:solidFill>
                      <a:schemeClr val="tx1">
                        <a:lumMod val="75000"/>
                        <a:lumOff val="25000"/>
                      </a:schemeClr>
                    </a:solidFill>
                    <a:latin typeface="Consolas" panose="020B0609020204030204" pitchFamily="49" charset="0"/>
                  </a:rPr>
                </a:br>
                <a14:m>
                  <m:oMath xmlns:m="http://schemas.openxmlformats.org/officeDocument/2006/math">
                    <m:sSup>
                      <m:sSupPr>
                        <m:ctrlPr>
                          <a:rPr kumimoji="1" lang="en-US" altLang="ja-JP" i="1" dirty="0" smtClean="0">
                            <a:solidFill>
                              <a:schemeClr val="tx1">
                                <a:lumMod val="75000"/>
                                <a:lumOff val="25000"/>
                              </a:schemeClr>
                            </a:solidFill>
                            <a:latin typeface="Cambria Math" panose="02040503050406030204" pitchFamily="18" charset="0"/>
                          </a:rPr>
                        </m:ctrlPr>
                      </m:sSupPr>
                      <m:e>
                        <m:r>
                          <a:rPr kumimoji="1" lang="en-US" altLang="ja-JP" i="1" dirty="0" smtClean="0">
                            <a:solidFill>
                              <a:schemeClr val="tx1">
                                <a:lumMod val="75000"/>
                                <a:lumOff val="25000"/>
                              </a:schemeClr>
                            </a:solidFill>
                            <a:latin typeface="Cambria Math" panose="02040503050406030204" pitchFamily="18" charset="0"/>
                          </a:rPr>
                          <m:t>2</m:t>
                        </m:r>
                      </m:e>
                      <m:sup>
                        <m:r>
                          <a:rPr kumimoji="1" lang="en-US" altLang="ja-JP" i="1" dirty="0" smtClean="0">
                            <a:solidFill>
                              <a:schemeClr val="tx1">
                                <a:lumMod val="75000"/>
                                <a:lumOff val="25000"/>
                              </a:schemeClr>
                            </a:solidFill>
                            <a:latin typeface="Cambria Math" panose="02040503050406030204" pitchFamily="18" charset="0"/>
                          </a:rPr>
                          <m:t>20</m:t>
                        </m:r>
                      </m:sup>
                    </m:sSup>
                  </m:oMath>
                </a14:m>
                <a:r>
                  <a:rPr kumimoji="1" lang="en-US" altLang="ja-JP" dirty="0">
                    <a:solidFill>
                      <a:schemeClr val="tx1">
                        <a:lumMod val="75000"/>
                        <a:lumOff val="25000"/>
                      </a:schemeClr>
                    </a:solidFill>
                    <a:latin typeface="Consolas" panose="020B0609020204030204" pitchFamily="49" charset="0"/>
                  </a:rPr>
                  <a:t> VS. </a:t>
                </a:r>
                <a14:m>
                  <m:oMath xmlns:m="http://schemas.openxmlformats.org/officeDocument/2006/math">
                    <m:sSup>
                      <m:sSupPr>
                        <m:ctrlPr>
                          <a:rPr kumimoji="1" lang="en-US" altLang="ja-JP" i="1" dirty="0" smtClean="0">
                            <a:solidFill>
                              <a:schemeClr val="tx1">
                                <a:lumMod val="75000"/>
                                <a:lumOff val="25000"/>
                              </a:schemeClr>
                            </a:solidFill>
                            <a:latin typeface="Cambria Math" panose="02040503050406030204" pitchFamily="18" charset="0"/>
                          </a:rPr>
                        </m:ctrlPr>
                      </m:sSupPr>
                      <m:e>
                        <m:r>
                          <a:rPr kumimoji="1" lang="en-US" altLang="ja-JP" i="1" dirty="0" smtClean="0">
                            <a:solidFill>
                              <a:schemeClr val="tx1">
                                <a:lumMod val="75000"/>
                                <a:lumOff val="25000"/>
                              </a:schemeClr>
                            </a:solidFill>
                            <a:latin typeface="Cambria Math" panose="02040503050406030204" pitchFamily="18" charset="0"/>
                          </a:rPr>
                          <m:t>2</m:t>
                        </m:r>
                      </m:e>
                      <m:sup>
                        <m:r>
                          <a:rPr kumimoji="1" lang="en-US" altLang="ja-JP" i="1" dirty="0" smtClean="0">
                            <a:solidFill>
                              <a:schemeClr val="tx1">
                                <a:lumMod val="75000"/>
                                <a:lumOff val="25000"/>
                              </a:schemeClr>
                            </a:solidFill>
                            <a:latin typeface="Cambria Math" panose="02040503050406030204" pitchFamily="18" charset="0"/>
                          </a:rPr>
                          <m:t>10</m:t>
                        </m:r>
                      </m:sup>
                    </m:sSup>
                  </m:oMath>
                </a14:m>
                <a:endParaRPr kumimoji="1" lang="ja-JP" altLang="en-US" dirty="0">
                  <a:solidFill>
                    <a:schemeClr val="tx1">
                      <a:lumMod val="75000"/>
                      <a:lumOff val="25000"/>
                    </a:schemeClr>
                  </a:solidFill>
                  <a:latin typeface="Consolas" panose="020B0609020204030204" pitchFamily="49" charset="0"/>
                </a:endParaRPr>
              </a:p>
            </p:txBody>
          </p:sp>
        </mc:Choice>
        <mc:Fallback xmlns="">
          <p:sp>
            <p:nvSpPr>
              <p:cNvPr id="5" name="正方形/長方形 4">
                <a:extLst>
                  <a:ext uri="{FF2B5EF4-FFF2-40B4-BE49-F238E27FC236}">
                    <a16:creationId xmlns:a16="http://schemas.microsoft.com/office/drawing/2014/main" id="{25C4C947-1D82-51F2-165A-1DC6F9C1C43E}"/>
                  </a:ext>
                </a:extLst>
              </p:cNvPr>
              <p:cNvSpPr>
                <a:spLocks noRot="1" noChangeAspect="1" noMove="1" noResize="1" noEditPoints="1" noAdjustHandles="1" noChangeArrowheads="1" noChangeShapeType="1" noTextEdit="1"/>
              </p:cNvSpPr>
              <p:nvPr/>
            </p:nvSpPr>
            <p:spPr bwMode="auto">
              <a:xfrm>
                <a:off x="4301997" y="1898983"/>
                <a:ext cx="540006" cy="270003"/>
              </a:xfrm>
              <a:prstGeom prst="rect">
                <a:avLst/>
              </a:prstGeom>
              <a:blipFill>
                <a:blip r:embed="rId2"/>
                <a:stretch>
                  <a:fillRect l="-10227" t="-179545" r="-628409" b="-209091"/>
                </a:stretch>
              </a:blipFill>
              <a:ln>
                <a:noFill/>
                <a:headEnd/>
                <a:tailEnd type="triangle" w="sm" len="med"/>
              </a:ln>
              <a:effectLst/>
            </p:spPr>
            <p:txBody>
              <a:bodyPr/>
              <a:lstStyle/>
              <a:p>
                <a:r>
                  <a:rPr lang="en-US">
                    <a:noFill/>
                  </a:rPr>
                  <a:t> </a:t>
                </a:r>
              </a:p>
            </p:txBody>
          </p:sp>
        </mc:Fallback>
      </mc:AlternateContent>
    </p:spTree>
    <p:extLst>
      <p:ext uri="{BB962C8B-B14F-4D97-AF65-F5344CB8AC3E}">
        <p14:creationId xmlns:p14="http://schemas.microsoft.com/office/powerpoint/2010/main" val="23841974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769026"/>
            <a:ext cx="8280092" cy="539699"/>
          </a:xfrm>
        </p:spPr>
        <p:txBody>
          <a:bodyPr/>
          <a:lstStyle/>
          <a:p>
            <a:r>
              <a:rPr lang="ja-JP" altLang="en-US" dirty="0"/>
              <a:t>単段のテーブルと多段の </a:t>
            </a:r>
            <a:r>
              <a:rPr lang="en-US" altLang="ja-JP" dirty="0"/>
              <a:t>LV1 </a:t>
            </a:r>
            <a:r>
              <a:rPr lang="ja-JP" altLang="en-US" dirty="0"/>
              <a:t>のテーブルは固定長にせざるを得ない</a:t>
            </a:r>
            <a:endParaRPr lang="en-US" altLang="ja-JP" dirty="0"/>
          </a:p>
          <a:p>
            <a:pPr lvl="1"/>
            <a:r>
              <a:rPr kumimoji="1" lang="ja-JP" altLang="en-US" dirty="0"/>
              <a:t>どこに有効なポインタが入っているかわからない</a:t>
            </a:r>
            <a:endParaRPr kumimoji="1" lang="en-US" altLang="ja-JP" dirty="0"/>
          </a:p>
          <a:p>
            <a:pPr lvl="1"/>
            <a:r>
              <a:rPr kumimoji="1" lang="en-US" altLang="ja-JP" dirty="0"/>
              <a:t>LV2 </a:t>
            </a:r>
            <a:r>
              <a:rPr kumimoji="1" lang="ja-JP" altLang="en-US" dirty="0"/>
              <a:t>テーブルはその領域が確保された場合のみ存在</a:t>
            </a:r>
            <a:endParaRPr kumimoji="1" lang="en-US" altLang="ja-JP" dirty="0"/>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441901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879005"/>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879005"/>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4059007"/>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4239009"/>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4419011"/>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879006"/>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879005"/>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87900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405900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423900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4419011"/>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cxnSpLocks/>
            <a:stCxn id="16" idx="3"/>
          </p:cNvCxnSpPr>
          <p:nvPr/>
        </p:nvCxnSpPr>
        <p:spPr bwMode="auto">
          <a:xfrm flipV="1">
            <a:off x="3941993" y="3879005"/>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879005"/>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441901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32915147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アドレスとラインの対応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アドレスは</a:t>
            </a:r>
            <a:r>
              <a:rPr lang="en-US" altLang="ja-JP" dirty="0"/>
              <a:t>1</a:t>
            </a:r>
            <a:r>
              <a:rPr lang="ja-JP" altLang="en-US" dirty="0"/>
              <a:t>バイト単位でメモリの位置を表すものとする</a:t>
            </a:r>
            <a:endParaRPr lang="en-US" altLang="ja-JP" dirty="0"/>
          </a:p>
          <a:p>
            <a:r>
              <a:rPr lang="ja-JP" altLang="en-US" dirty="0"/>
              <a:t>最下位ビット </a:t>
            </a:r>
            <a:r>
              <a:rPr lang="en-US" altLang="ja-JP" dirty="0"/>
              <a:t>0 </a:t>
            </a:r>
            <a:r>
              <a:rPr lang="ja-JP" altLang="en-US" dirty="0"/>
              <a:t>～</a:t>
            </a:r>
            <a:r>
              <a:rPr lang="en-US" altLang="ja-JP" dirty="0"/>
              <a:t>3 </a:t>
            </a:r>
            <a:r>
              <a:rPr lang="ja-JP" altLang="en-US" dirty="0"/>
              <a:t>（計４ビット）</a:t>
            </a:r>
            <a:endParaRPr lang="en-US" altLang="ja-JP" dirty="0"/>
          </a:p>
          <a:p>
            <a:pPr lvl="1"/>
            <a:r>
              <a:rPr lang="ja-JP" altLang="en-US" dirty="0"/>
              <a:t>最下位部分がライン内の位置に対応</a:t>
            </a:r>
            <a:endParaRPr lang="en-US" altLang="ja-JP" dirty="0"/>
          </a:p>
          <a:p>
            <a:pPr lvl="2"/>
            <a:r>
              <a:rPr lang="ja-JP" altLang="en-US" dirty="0"/>
              <a:t>空間局所性を利用するために連続した１６バイトが１ラインに</a:t>
            </a:r>
            <a:endParaRPr lang="en-US" altLang="ja-JP" dirty="0"/>
          </a:p>
          <a:p>
            <a:pPr lvl="1"/>
            <a:r>
              <a:rPr lang="en-US" altLang="ja-JP" dirty="0"/>
              <a:t>4</a:t>
            </a:r>
            <a:r>
              <a:rPr lang="ja-JP" altLang="en-US" dirty="0"/>
              <a:t>ビットなのは，ラインサイズが</a:t>
            </a:r>
            <a:r>
              <a:rPr lang="en-US" altLang="ja-JP" dirty="0"/>
              <a:t>16</a:t>
            </a:r>
            <a:r>
              <a:rPr lang="ja-JP" altLang="en-US" dirty="0"/>
              <a:t>バイトだから</a:t>
            </a:r>
            <a:endParaRPr lang="en-US" altLang="ja-JP" dirty="0"/>
          </a:p>
          <a:p>
            <a:pPr lvl="2"/>
            <a:r>
              <a:rPr lang="en-US" altLang="ja-JP" dirty="0"/>
              <a:t>2 ^ 4 = 16</a:t>
            </a:r>
          </a:p>
          <a:p>
            <a:pPr lvl="2"/>
            <a:r>
              <a:rPr lang="ja-JP" altLang="en-US" dirty="0"/>
              <a:t>（ラインサイズは必ず２の累乗になる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311986" y="2078985"/>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0" name="正方形/長方形 39"/>
          <p:cNvSpPr/>
          <p:nvPr/>
        </p:nvSpPr>
        <p:spPr bwMode="auto">
          <a:xfrm>
            <a:off x="3221985"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3">
                    <a:lumMod val="75000"/>
                  </a:schemeClr>
                </a:solidFill>
                <a:latin typeface="+mn-ea"/>
              </a:rPr>
              <a:t>アドレスの</a:t>
            </a:r>
            <a:endParaRPr kumimoji="1" lang="en-US" altLang="ja-JP" sz="1600" dirty="0">
              <a:solidFill>
                <a:schemeClr val="accent3">
                  <a:lumMod val="75000"/>
                </a:schemeClr>
              </a:solidFill>
              <a:latin typeface="+mn-ea"/>
            </a:endParaRPr>
          </a:p>
          <a:p>
            <a:pPr algn="ctr"/>
            <a:r>
              <a:rPr kumimoji="1" lang="ja-JP" altLang="en-US" sz="1600" dirty="0">
                <a:solidFill>
                  <a:schemeClr val="accent3">
                    <a:lumMod val="75000"/>
                  </a:schemeClr>
                </a:solidFill>
                <a:latin typeface="+mn-ea"/>
              </a:rPr>
              <a:t>最下位</a:t>
            </a:r>
            <a:r>
              <a:rPr kumimoji="1" lang="en-US" altLang="ja-JP" sz="1600" dirty="0">
                <a:solidFill>
                  <a:schemeClr val="accent3">
                    <a:lumMod val="75000"/>
                  </a:schemeClr>
                </a:solidFill>
                <a:latin typeface="+mn-ea"/>
              </a:rPr>
              <a:t>4</a:t>
            </a:r>
            <a:r>
              <a:rPr kumimoji="1" lang="ja-JP" altLang="en-US" sz="1600" dirty="0">
                <a:solidFill>
                  <a:schemeClr val="accent3">
                    <a:lumMod val="75000"/>
                  </a:schemeClr>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8642669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２段ページの利点：必要な容量が少ない</a:t>
            </a:r>
          </a:p>
        </p:txBody>
      </p:sp>
      <p:sp>
        <p:nvSpPr>
          <p:cNvPr id="3" name="テキスト プレースホルダー 2"/>
          <p:cNvSpPr>
            <a:spLocks noGrp="1"/>
          </p:cNvSpPr>
          <p:nvPr>
            <p:ph type="body" sz="quarter" idx="10"/>
          </p:nvPr>
        </p:nvSpPr>
        <p:spPr>
          <a:xfrm>
            <a:off x="611956" y="5229020"/>
            <a:ext cx="8280092" cy="1079705"/>
          </a:xfrm>
        </p:spPr>
        <p:txBody>
          <a:bodyPr/>
          <a:lstStyle/>
          <a:p>
            <a:r>
              <a:rPr lang="en-US" altLang="ja-JP" dirty="0"/>
              <a:t>4KB </a:t>
            </a:r>
            <a:r>
              <a:rPr lang="ja-JP" altLang="en-US" dirty="0" err="1"/>
              <a:t>のメ</a:t>
            </a:r>
            <a:r>
              <a:rPr lang="ja-JP" altLang="en-US" dirty="0"/>
              <a:t>モリを確保したときにページテーブルに必要な容量：</a:t>
            </a:r>
            <a:endParaRPr lang="en-US" altLang="ja-JP" dirty="0"/>
          </a:p>
          <a:p>
            <a:pPr lvl="1"/>
            <a:r>
              <a:rPr lang="ja-JP" altLang="en-US" dirty="0"/>
              <a:t>単段：ポインタが </a:t>
            </a:r>
            <a:r>
              <a:rPr lang="en-US" altLang="ja-JP" dirty="0"/>
              <a:t>2^20=</a:t>
            </a:r>
            <a:r>
              <a:rPr lang="en-US" altLang="ja-JP" dirty="0">
                <a:solidFill>
                  <a:schemeClr val="accent5"/>
                </a:solidFill>
              </a:rPr>
              <a:t>1024K </a:t>
            </a:r>
            <a:r>
              <a:rPr lang="ja-JP" altLang="en-US" dirty="0">
                <a:solidFill>
                  <a:schemeClr val="accent5"/>
                </a:solidFill>
              </a:rPr>
              <a:t>個</a:t>
            </a:r>
            <a:endParaRPr lang="en-US" altLang="ja-JP" dirty="0">
              <a:solidFill>
                <a:schemeClr val="accent5"/>
              </a:solidFill>
            </a:endParaRPr>
          </a:p>
          <a:p>
            <a:pPr lvl="1"/>
            <a:r>
              <a:rPr lang="en-US" altLang="ja-JP" dirty="0"/>
              <a:t>2</a:t>
            </a:r>
            <a:r>
              <a:rPr lang="ja-JP" altLang="en-US" dirty="0"/>
              <a:t>段：ポインタが </a:t>
            </a:r>
            <a:r>
              <a:rPr lang="en-US" altLang="ja-JP" dirty="0">
                <a:solidFill>
                  <a:schemeClr val="accent5"/>
                </a:solidFill>
              </a:rPr>
              <a:t>2^10</a:t>
            </a:r>
            <a:r>
              <a:rPr lang="en-US" altLang="ja-JP" dirty="0"/>
              <a:t>+</a:t>
            </a:r>
            <a:r>
              <a:rPr lang="en-US" altLang="ja-JP" dirty="0">
                <a:solidFill>
                  <a:schemeClr val="accent4"/>
                </a:solidFill>
              </a:rPr>
              <a:t>2^10</a:t>
            </a:r>
            <a:r>
              <a:rPr lang="en-US" altLang="ja-JP" dirty="0"/>
              <a:t>=</a:t>
            </a:r>
            <a:r>
              <a:rPr lang="en-US" altLang="ja-JP" dirty="0">
                <a:solidFill>
                  <a:schemeClr val="accent4"/>
                </a:solidFill>
              </a:rPr>
              <a:t>2K </a:t>
            </a:r>
            <a:r>
              <a:rPr lang="ja-JP" altLang="en-US" dirty="0">
                <a:solidFill>
                  <a:schemeClr val="accent4"/>
                </a:solidFill>
              </a:rPr>
              <a:t>個</a:t>
            </a:r>
          </a:p>
        </p:txBody>
      </p:sp>
      <p:cxnSp>
        <p:nvCxnSpPr>
          <p:cNvPr id="9" name="直線コネクタ 8"/>
          <p:cNvCxnSpPr/>
          <p:nvPr/>
        </p:nvCxnSpPr>
        <p:spPr bwMode="auto">
          <a:xfrm flipV="1">
            <a:off x="2681979" y="1268977"/>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0" name="正方形/長方形 9"/>
          <p:cNvSpPr/>
          <p:nvPr/>
        </p:nvSpPr>
        <p:spPr bwMode="auto">
          <a:xfrm>
            <a:off x="3041983"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単段ページ・テーブル</a:t>
            </a:r>
          </a:p>
        </p:txBody>
      </p:sp>
      <p:sp>
        <p:nvSpPr>
          <p:cNvPr id="11" name="正方形/長方形 10"/>
          <p:cNvSpPr/>
          <p:nvPr/>
        </p:nvSpPr>
        <p:spPr bwMode="auto">
          <a:xfrm>
            <a:off x="521955" y="1898983"/>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2^20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2" name="正方形/長方形 11"/>
          <p:cNvSpPr/>
          <p:nvPr/>
        </p:nvSpPr>
        <p:spPr bwMode="auto">
          <a:xfrm>
            <a:off x="521955"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endParaRPr kumimoji="1" lang="en-US" altLang="ja-JP" dirty="0">
              <a:solidFill>
                <a:schemeClr val="tx1">
                  <a:lumMod val="75000"/>
                  <a:lumOff val="25000"/>
                </a:schemeClr>
              </a:solidFill>
              <a:latin typeface="Consolas" panose="020B0609020204030204" pitchFamily="49" charset="0"/>
            </a:endParaRPr>
          </a:p>
          <a:p>
            <a:r>
              <a:rPr lang="en-US" altLang="ja-JP" dirty="0">
                <a:solidFill>
                  <a:schemeClr val="accent5"/>
                </a:solidFill>
                <a:latin typeface="Consolas" panose="020B0609020204030204" pitchFamily="49" charset="0"/>
              </a:rPr>
              <a:t>2^10</a:t>
            </a:r>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13" name="正方形/長方形 12">
            <a:extLst>
              <a:ext uri="{FF2B5EF4-FFF2-40B4-BE49-F238E27FC236}">
                <a16:creationId xmlns:a16="http://schemas.microsoft.com/office/drawing/2014/main" id="{41F8EEC9-9620-4E9C-9B16-22677D3FA888}"/>
              </a:ext>
            </a:extLst>
          </p:cNvPr>
          <p:cNvSpPr/>
          <p:nvPr/>
        </p:nvSpPr>
        <p:spPr bwMode="auto">
          <a:xfrm>
            <a:off x="2861981" y="3248998"/>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F8E9AEA5-3FB4-455D-9495-C980C57584B6}"/>
              </a:ext>
            </a:extLst>
          </p:cNvPr>
          <p:cNvSpPr/>
          <p:nvPr/>
        </p:nvSpPr>
        <p:spPr bwMode="auto">
          <a:xfrm>
            <a:off x="2861981" y="324899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2861981" y="3429000"/>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F8E9AEA5-3FB4-455D-9495-C980C57584B6}"/>
              </a:ext>
            </a:extLst>
          </p:cNvPr>
          <p:cNvSpPr/>
          <p:nvPr/>
        </p:nvSpPr>
        <p:spPr bwMode="auto">
          <a:xfrm>
            <a:off x="2861981" y="3609002"/>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a:extLst>
              <a:ext uri="{FF2B5EF4-FFF2-40B4-BE49-F238E27FC236}">
                <a16:creationId xmlns:a16="http://schemas.microsoft.com/office/drawing/2014/main" id="{F8E9AEA5-3FB4-455D-9495-C980C57584B6}"/>
              </a:ext>
            </a:extLst>
          </p:cNvPr>
          <p:cNvSpPr/>
          <p:nvPr/>
        </p:nvSpPr>
        <p:spPr bwMode="auto">
          <a:xfrm>
            <a:off x="2861981" y="3789004"/>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8" name="直線コネクタ 17"/>
          <p:cNvCxnSpPr/>
          <p:nvPr/>
        </p:nvCxnSpPr>
        <p:spPr bwMode="auto">
          <a:xfrm flipV="1">
            <a:off x="2681979" y="3248999"/>
            <a:ext cx="0" cy="1440015"/>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19" name="正方形/長方形 18"/>
          <p:cNvSpPr/>
          <p:nvPr/>
        </p:nvSpPr>
        <p:spPr bwMode="auto">
          <a:xfrm>
            <a:off x="3041983"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6732024" y="3248998"/>
            <a:ext cx="1080012"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6732024" y="324899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6732024"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6732024"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6732024" y="378900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25" name="曲線コネクタ 24"/>
          <p:cNvCxnSpPr>
            <a:stCxn id="16" idx="3"/>
          </p:cNvCxnSpPr>
          <p:nvPr/>
        </p:nvCxnSpPr>
        <p:spPr bwMode="auto">
          <a:xfrm flipV="1">
            <a:off x="3941993" y="3248998"/>
            <a:ext cx="2790031" cy="450005"/>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26" name="直線コネクタ 25"/>
          <p:cNvCxnSpPr/>
          <p:nvPr/>
        </p:nvCxnSpPr>
        <p:spPr bwMode="auto">
          <a:xfrm flipV="1">
            <a:off x="6642023" y="3248998"/>
            <a:ext cx="0" cy="1440015"/>
          </a:xfrm>
          <a:prstGeom prst="line">
            <a:avLst/>
          </a:prstGeom>
          <a:ln>
            <a:headEnd type="triangle" w="med" len="med"/>
            <a:tailEnd type="triangle" w="med" len="med"/>
          </a:ln>
        </p:spPr>
        <p:style>
          <a:lnRef idx="2">
            <a:schemeClr val="accent4"/>
          </a:lnRef>
          <a:fillRef idx="0">
            <a:schemeClr val="accent4"/>
          </a:fillRef>
          <a:effectRef idx="1">
            <a:schemeClr val="accent4"/>
          </a:effectRef>
          <a:fontRef idx="minor">
            <a:schemeClr val="tx1"/>
          </a:fontRef>
        </p:style>
      </p:cxnSp>
      <p:sp>
        <p:nvSpPr>
          <p:cNvPr id="27" name="正方形/長方形 26"/>
          <p:cNvSpPr/>
          <p:nvPr/>
        </p:nvSpPr>
        <p:spPr bwMode="auto">
          <a:xfrm>
            <a:off x="4752002" y="3789004"/>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Consolas" panose="020B0609020204030204" pitchFamily="49" charset="0"/>
              </a:rPr>
              <a:t>ポインタが</a:t>
            </a:r>
            <a:r>
              <a:rPr lang="en-US" altLang="ja-JP" dirty="0">
                <a:solidFill>
                  <a:schemeClr val="accent4"/>
                </a:solidFill>
                <a:latin typeface="Consolas" panose="020B0609020204030204" pitchFamily="49" charset="0"/>
              </a:rPr>
              <a:t>2^10</a:t>
            </a:r>
          </a:p>
          <a:p>
            <a:r>
              <a:rPr lang="ja-JP" altLang="en-US" dirty="0">
                <a:solidFill>
                  <a:schemeClr val="tx1">
                    <a:lumMod val="75000"/>
                    <a:lumOff val="25000"/>
                  </a:schemeClr>
                </a:solidFill>
                <a:latin typeface="Consolas" panose="020B0609020204030204" pitchFamily="49" charset="0"/>
              </a:rPr>
              <a:t>個並んで</a:t>
            </a:r>
            <a:r>
              <a:rPr kumimoji="1" lang="ja-JP" altLang="en-US" dirty="0">
                <a:solidFill>
                  <a:schemeClr val="tx1">
                    <a:lumMod val="75000"/>
                    <a:lumOff val="25000"/>
                  </a:schemeClr>
                </a:solidFill>
                <a:latin typeface="Consolas" panose="020B0609020204030204" pitchFamily="49" charset="0"/>
              </a:rPr>
              <a:t>いる</a:t>
            </a:r>
          </a:p>
        </p:txBody>
      </p:sp>
      <p:sp>
        <p:nvSpPr>
          <p:cNvPr id="29" name="正方形/長方形 28"/>
          <p:cNvSpPr/>
          <p:nvPr/>
        </p:nvSpPr>
        <p:spPr bwMode="auto">
          <a:xfrm>
            <a:off x="6912026" y="288899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a:t>
            </a:r>
            <a:r>
              <a:rPr kumimoji="1" lang="ja-JP" altLang="en-US" sz="1600" dirty="0">
                <a:solidFill>
                  <a:schemeClr val="tx1">
                    <a:lumMod val="75000"/>
                    <a:lumOff val="25000"/>
                  </a:schemeClr>
                </a:solidFill>
                <a:latin typeface="+mn-ea"/>
              </a:rPr>
              <a:t>２テーブル</a:t>
            </a:r>
          </a:p>
        </p:txBody>
      </p:sp>
      <p:sp>
        <p:nvSpPr>
          <p:cNvPr id="32" name="正方形/長方形 31">
            <a:extLst>
              <a:ext uri="{FF2B5EF4-FFF2-40B4-BE49-F238E27FC236}">
                <a16:creationId xmlns:a16="http://schemas.microsoft.com/office/drawing/2014/main" id="{41F8EEC9-9620-4E9C-9B16-22677D3FA888}"/>
              </a:ext>
            </a:extLst>
          </p:cNvPr>
          <p:cNvSpPr/>
          <p:nvPr/>
        </p:nvSpPr>
        <p:spPr bwMode="auto">
          <a:xfrm>
            <a:off x="2861981" y="1268976"/>
            <a:ext cx="1080012"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3" name="正方形/長方形 32">
            <a:extLst>
              <a:ext uri="{FF2B5EF4-FFF2-40B4-BE49-F238E27FC236}">
                <a16:creationId xmlns:a16="http://schemas.microsoft.com/office/drawing/2014/main" id="{F8E9AEA5-3FB4-455D-9495-C980C57584B6}"/>
              </a:ext>
            </a:extLst>
          </p:cNvPr>
          <p:cNvSpPr/>
          <p:nvPr/>
        </p:nvSpPr>
        <p:spPr bwMode="auto">
          <a:xfrm>
            <a:off x="2861981" y="1268976"/>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4" name="正方形/長方形 33">
            <a:extLst>
              <a:ext uri="{FF2B5EF4-FFF2-40B4-BE49-F238E27FC236}">
                <a16:creationId xmlns:a16="http://schemas.microsoft.com/office/drawing/2014/main" id="{2582A728-F7F5-4B2F-8E43-305BF7418F28}"/>
              </a:ext>
            </a:extLst>
          </p:cNvPr>
          <p:cNvSpPr/>
          <p:nvPr/>
        </p:nvSpPr>
        <p:spPr bwMode="auto">
          <a:xfrm>
            <a:off x="2861981" y="1448978"/>
            <a:ext cx="1080012" cy="180002"/>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200" dirty="0">
                <a:solidFill>
                  <a:schemeClr val="tx1">
                    <a:lumMod val="75000"/>
                    <a:lumOff val="25000"/>
                  </a:schemeClr>
                </a:solidFill>
                <a:latin typeface="+mn-ea"/>
              </a:rPr>
              <a:t>NULL</a:t>
            </a:r>
            <a:endParaRPr kumimoji="1" lang="ja-JP" altLang="en-US" sz="12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F8E9AEA5-3FB4-455D-9495-C980C57584B6}"/>
              </a:ext>
            </a:extLst>
          </p:cNvPr>
          <p:cNvSpPr/>
          <p:nvPr/>
        </p:nvSpPr>
        <p:spPr bwMode="auto">
          <a:xfrm>
            <a:off x="2861981" y="1628980"/>
            <a:ext cx="1080012" cy="180002"/>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6" name="正方形/長方形 35">
            <a:extLst>
              <a:ext uri="{FF2B5EF4-FFF2-40B4-BE49-F238E27FC236}">
                <a16:creationId xmlns:a16="http://schemas.microsoft.com/office/drawing/2014/main" id="{F8E9AEA5-3FB4-455D-9495-C980C57584B6}"/>
              </a:ext>
            </a:extLst>
          </p:cNvPr>
          <p:cNvSpPr/>
          <p:nvPr/>
        </p:nvSpPr>
        <p:spPr bwMode="auto">
          <a:xfrm>
            <a:off x="2861981" y="1808982"/>
            <a:ext cx="1080012" cy="900010"/>
          </a:xfrm>
          <a:prstGeom prst="rect">
            <a:avLst/>
          </a:prstGeom>
          <a:noFill/>
          <a:ln>
            <a:solidFill>
              <a:schemeClr val="tx1">
                <a:lumMod val="75000"/>
                <a:lumOff val="2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Tree>
    <p:extLst>
      <p:ext uri="{BB962C8B-B14F-4D97-AF65-F5344CB8AC3E}">
        <p14:creationId xmlns:p14="http://schemas.microsoft.com/office/powerpoint/2010/main" val="2686314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ページ・テーブルの詳細</a:t>
            </a:r>
          </a:p>
        </p:txBody>
      </p:sp>
      <p:sp>
        <p:nvSpPr>
          <p:cNvPr id="3" name="テキスト プレースホルダー 2"/>
          <p:cNvSpPr>
            <a:spLocks noGrp="1"/>
          </p:cNvSpPr>
          <p:nvPr>
            <p:ph type="body" sz="quarter" idx="10"/>
          </p:nvPr>
        </p:nvSpPr>
        <p:spPr/>
        <p:txBody>
          <a:bodyPr/>
          <a:lstStyle/>
          <a:p>
            <a:r>
              <a:rPr kumimoji="1" lang="ja-JP" altLang="en-US" dirty="0"/>
              <a:t>実際には容量効率を重視してもっと多段になっている</a:t>
            </a:r>
            <a:endParaRPr kumimoji="1" lang="en-US" altLang="ja-JP" dirty="0"/>
          </a:p>
          <a:p>
            <a:pPr lvl="1"/>
            <a:r>
              <a:rPr lang="en-US" altLang="ja-JP" dirty="0"/>
              <a:t>x86_64 </a:t>
            </a:r>
            <a:r>
              <a:rPr lang="ja-JP" altLang="en-US" dirty="0"/>
              <a:t>だと</a:t>
            </a:r>
            <a:r>
              <a:rPr lang="en-US" altLang="ja-JP" dirty="0"/>
              <a:t>4</a:t>
            </a:r>
            <a:r>
              <a:rPr lang="ja-JP" altLang="en-US" dirty="0"/>
              <a:t>段</a:t>
            </a:r>
            <a:endParaRPr kumimoji="1" lang="en-US" altLang="ja-JP" dirty="0"/>
          </a:p>
          <a:p>
            <a:r>
              <a:rPr lang="ja-JP" altLang="en-US" dirty="0"/>
              <a:t>ページ・テーブルをたぐって仮想アドレスから物理アドレスを得る操作を「</a:t>
            </a:r>
            <a:r>
              <a:rPr lang="ja-JP" altLang="en-US" dirty="0">
                <a:solidFill>
                  <a:schemeClr val="accent5"/>
                </a:solidFill>
              </a:rPr>
              <a:t>ページ・テーブル・ウォーク（</a:t>
            </a:r>
            <a:r>
              <a:rPr lang="en-US" altLang="ja-JP" dirty="0">
                <a:solidFill>
                  <a:schemeClr val="accent5"/>
                </a:solidFill>
              </a:rPr>
              <a:t>Page Table Walk</a:t>
            </a:r>
            <a:r>
              <a:rPr lang="ja-JP" altLang="en-US" dirty="0">
                <a:solidFill>
                  <a:schemeClr val="accent5"/>
                </a:solidFill>
              </a:rPr>
              <a:t>）</a:t>
            </a:r>
            <a:r>
              <a:rPr lang="ja-JP" altLang="en-US" dirty="0"/>
              <a:t>」と呼ぶ</a:t>
            </a:r>
            <a:endParaRPr lang="en-US" altLang="ja-JP" dirty="0"/>
          </a:p>
          <a:p>
            <a:pPr lvl="1"/>
            <a:endParaRPr kumimoji="1" lang="en-US" altLang="ja-JP" dirty="0"/>
          </a:p>
        </p:txBody>
      </p:sp>
    </p:spTree>
    <p:extLst>
      <p:ext uri="{BB962C8B-B14F-4D97-AF65-F5344CB8AC3E}">
        <p14:creationId xmlns:p14="http://schemas.microsoft.com/office/powerpoint/2010/main" val="39774022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70739-282B-40E3-AD4B-5FE803F759CD}"/>
              </a:ext>
            </a:extLst>
          </p:cNvPr>
          <p:cNvSpPr>
            <a:spLocks noGrp="1"/>
          </p:cNvSpPr>
          <p:nvPr>
            <p:ph type="title"/>
          </p:nvPr>
        </p:nvSpPr>
        <p:spPr/>
        <p:txBody>
          <a:bodyPr/>
          <a:lstStyle/>
          <a:p>
            <a:r>
              <a:rPr kumimoji="1" lang="ja-JP" altLang="en-US" dirty="0"/>
              <a:t>ページ・テーブルの管理</a:t>
            </a:r>
          </a:p>
        </p:txBody>
      </p:sp>
      <p:sp>
        <p:nvSpPr>
          <p:cNvPr id="3" name="テキスト プレースホルダー 2">
            <a:extLst>
              <a:ext uri="{FF2B5EF4-FFF2-40B4-BE49-F238E27FC236}">
                <a16:creationId xmlns:a16="http://schemas.microsoft.com/office/drawing/2014/main" id="{B7E49D35-EA3D-434C-A306-B6BAADF510B6}"/>
              </a:ext>
            </a:extLst>
          </p:cNvPr>
          <p:cNvSpPr>
            <a:spLocks noGrp="1"/>
          </p:cNvSpPr>
          <p:nvPr>
            <p:ph type="body" sz="quarter" idx="10"/>
          </p:nvPr>
        </p:nvSpPr>
        <p:spPr/>
        <p:txBody>
          <a:bodyPr/>
          <a:lstStyle/>
          <a:p>
            <a:r>
              <a:rPr kumimoji="1" lang="ja-JP" altLang="en-US" dirty="0"/>
              <a:t>ページ・テーブルを使った</a:t>
            </a:r>
            <a:r>
              <a:rPr kumimoji="1" lang="ja-JP" altLang="en-US" dirty="0">
                <a:solidFill>
                  <a:schemeClr val="accent5"/>
                </a:solidFill>
              </a:rPr>
              <a:t>アドレス変換は</a:t>
            </a:r>
            <a:r>
              <a:rPr kumimoji="1" lang="ja-JP" altLang="en-US" dirty="0"/>
              <a:t>基本的に </a:t>
            </a:r>
            <a:r>
              <a:rPr kumimoji="1" lang="en-US" altLang="ja-JP" dirty="0"/>
              <a:t>CPU </a:t>
            </a:r>
            <a:r>
              <a:rPr kumimoji="1" lang="ja-JP" altLang="en-US" dirty="0"/>
              <a:t>が行う</a:t>
            </a:r>
            <a:endParaRPr kumimoji="1" lang="en-US" altLang="ja-JP" dirty="0"/>
          </a:p>
          <a:p>
            <a:pPr lvl="1"/>
            <a:r>
              <a:rPr lang="ja-JP" altLang="en-US" dirty="0"/>
              <a:t>このため，ページ・サイズなどのテーブルの構造は </a:t>
            </a:r>
            <a:r>
              <a:rPr lang="en-US" altLang="ja-JP" dirty="0"/>
              <a:t>CPU </a:t>
            </a:r>
            <a:r>
              <a:rPr lang="ja-JP" altLang="en-US" dirty="0"/>
              <a:t>ごとに仕様で決まっている</a:t>
            </a:r>
            <a:endParaRPr lang="en-US" altLang="ja-JP" dirty="0"/>
          </a:p>
          <a:p>
            <a:pPr lvl="1"/>
            <a:r>
              <a:rPr lang="ja-JP" altLang="en-US" dirty="0"/>
              <a:t>昔は変換の一部分をソフトで行うものもあったが，今は大概ハードで完結して行う</a:t>
            </a:r>
            <a:endParaRPr lang="en-US" altLang="ja-JP" dirty="0"/>
          </a:p>
          <a:p>
            <a:pPr lvl="2"/>
            <a:r>
              <a:rPr lang="ja-JP" altLang="en-US" dirty="0"/>
              <a:t>ソフトが介在する場合，オーバーヘッドが非常に大きい</a:t>
            </a:r>
            <a:endParaRPr lang="en-US" altLang="ja-JP" dirty="0"/>
          </a:p>
          <a:p>
            <a:r>
              <a:rPr kumimoji="1" lang="ja-JP" altLang="en-US" dirty="0"/>
              <a:t>ページ・テーブルの中身の</a:t>
            </a:r>
            <a:r>
              <a:rPr kumimoji="1" lang="ja-JP" altLang="en-US" dirty="0">
                <a:solidFill>
                  <a:schemeClr val="accent5"/>
                </a:solidFill>
              </a:rPr>
              <a:t>更新は</a:t>
            </a:r>
            <a:r>
              <a:rPr kumimoji="1" lang="ja-JP" altLang="en-US" dirty="0"/>
              <a:t>ソフト（</a:t>
            </a:r>
            <a:r>
              <a:rPr kumimoji="1" lang="en-US" altLang="ja-JP" dirty="0"/>
              <a:t>OS</a:t>
            </a:r>
            <a:r>
              <a:rPr kumimoji="1" lang="ja-JP" altLang="en-US" dirty="0"/>
              <a:t>）で行う</a:t>
            </a:r>
            <a:endParaRPr kumimoji="1" lang="en-US" altLang="ja-JP" dirty="0"/>
          </a:p>
          <a:p>
            <a:pPr lvl="1"/>
            <a:r>
              <a:rPr lang="ja-JP" altLang="en-US" dirty="0"/>
              <a:t>全部ハードでやるとあまりに大変</a:t>
            </a:r>
            <a:endParaRPr lang="en-US" altLang="ja-JP" dirty="0"/>
          </a:p>
          <a:p>
            <a:pPr lvl="1"/>
            <a:r>
              <a:rPr lang="ja-JP" altLang="en-US" dirty="0"/>
              <a:t>更新は変換よりも頻度がかなり低い</a:t>
            </a:r>
            <a:endParaRPr lang="en-US" altLang="ja-JP" dirty="0"/>
          </a:p>
          <a:p>
            <a:pPr lvl="1"/>
            <a:r>
              <a:rPr kumimoji="1" lang="en-US" altLang="ja-JP" dirty="0"/>
              <a:t>OS </a:t>
            </a:r>
            <a:r>
              <a:rPr kumimoji="1" lang="ja-JP" altLang="en-US" dirty="0"/>
              <a:t>ごとにどのようにマップしたいかも異なるし，柔軟性をもたせたい</a:t>
            </a:r>
          </a:p>
        </p:txBody>
      </p:sp>
    </p:spTree>
    <p:extLst>
      <p:ext uri="{BB962C8B-B14F-4D97-AF65-F5344CB8AC3E}">
        <p14:creationId xmlns:p14="http://schemas.microsoft.com/office/powerpoint/2010/main" val="2397505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370739-282B-40E3-AD4B-5FE803F759CD}"/>
              </a:ext>
            </a:extLst>
          </p:cNvPr>
          <p:cNvSpPr>
            <a:spLocks noGrp="1"/>
          </p:cNvSpPr>
          <p:nvPr>
            <p:ph type="title"/>
          </p:nvPr>
        </p:nvSpPr>
        <p:spPr/>
        <p:txBody>
          <a:bodyPr/>
          <a:lstStyle/>
          <a:p>
            <a:r>
              <a:rPr kumimoji="1" lang="en-US" altLang="ja-JP" dirty="0"/>
              <a:t>MMU: Memory Management Unit</a:t>
            </a:r>
            <a:endParaRPr kumimoji="1" lang="ja-JP" altLang="en-US" dirty="0"/>
          </a:p>
        </p:txBody>
      </p:sp>
      <p:sp>
        <p:nvSpPr>
          <p:cNvPr id="3" name="テキスト プレースホルダー 2">
            <a:extLst>
              <a:ext uri="{FF2B5EF4-FFF2-40B4-BE49-F238E27FC236}">
                <a16:creationId xmlns:a16="http://schemas.microsoft.com/office/drawing/2014/main" id="{B7E49D35-EA3D-434C-A306-B6BAADF510B6}"/>
              </a:ext>
            </a:extLst>
          </p:cNvPr>
          <p:cNvSpPr>
            <a:spLocks noGrp="1"/>
          </p:cNvSpPr>
          <p:nvPr>
            <p:ph type="body" sz="quarter" idx="10"/>
          </p:nvPr>
        </p:nvSpPr>
        <p:spPr/>
        <p:txBody>
          <a:bodyPr/>
          <a:lstStyle/>
          <a:p>
            <a:r>
              <a:rPr kumimoji="1" lang="en-US" altLang="ja-JP" dirty="0"/>
              <a:t>MMU</a:t>
            </a:r>
            <a:r>
              <a:rPr kumimoji="1" lang="ja-JP" altLang="en-US" dirty="0"/>
              <a:t>：</a:t>
            </a:r>
            <a:endParaRPr kumimoji="1" lang="en-US" altLang="ja-JP" dirty="0"/>
          </a:p>
          <a:p>
            <a:pPr lvl="1"/>
            <a:r>
              <a:rPr kumimoji="1" lang="ja-JP" altLang="en-US" dirty="0"/>
              <a:t>これまでに説明した仮想メモリの仕組みを実現するハードウェアのこと</a:t>
            </a:r>
            <a:endParaRPr kumimoji="1" lang="en-US" altLang="ja-JP" dirty="0"/>
          </a:p>
          <a:p>
            <a:pPr lvl="1"/>
            <a:r>
              <a:rPr kumimoji="1" lang="ja-JP" altLang="en-US" dirty="0"/>
              <a:t>ページ・テーブルのアクセスによる変換などを行う</a:t>
            </a:r>
          </a:p>
        </p:txBody>
      </p:sp>
    </p:spTree>
    <p:extLst>
      <p:ext uri="{BB962C8B-B14F-4D97-AF65-F5344CB8AC3E}">
        <p14:creationId xmlns:p14="http://schemas.microsoft.com/office/powerpoint/2010/main" val="31150756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21884-E587-4B98-89FF-BB67A3694A5A}"/>
              </a:ext>
            </a:extLst>
          </p:cNvPr>
          <p:cNvSpPr>
            <a:spLocks noGrp="1"/>
          </p:cNvSpPr>
          <p:nvPr>
            <p:ph type="title"/>
          </p:nvPr>
        </p:nvSpPr>
        <p:spPr/>
        <p:txBody>
          <a:bodyPr/>
          <a:lstStyle/>
          <a:p>
            <a:r>
              <a:rPr kumimoji="1" lang="ja-JP" altLang="en-US" dirty="0"/>
              <a:t>仮想メモ</a:t>
            </a:r>
            <a:r>
              <a:rPr lang="ja-JP" altLang="en-US" dirty="0"/>
              <a:t>リの詳細</a:t>
            </a:r>
            <a:endParaRPr kumimoji="1" lang="ja-JP" altLang="en-US" dirty="0"/>
          </a:p>
        </p:txBody>
      </p:sp>
      <p:sp>
        <p:nvSpPr>
          <p:cNvPr id="3" name="テキスト プレースホルダー 2">
            <a:extLst>
              <a:ext uri="{FF2B5EF4-FFF2-40B4-BE49-F238E27FC236}">
                <a16:creationId xmlns:a16="http://schemas.microsoft.com/office/drawing/2014/main" id="{EFEB19CC-7D66-4101-907D-ADF6CBCE94DB}"/>
              </a:ext>
            </a:extLst>
          </p:cNvPr>
          <p:cNvSpPr>
            <a:spLocks noGrp="1"/>
          </p:cNvSpPr>
          <p:nvPr>
            <p:ph type="body" sz="quarter" idx="10"/>
          </p:nvPr>
        </p:nvSpPr>
        <p:spPr/>
        <p:txBody>
          <a:bodyPr/>
          <a:lstStyle/>
          <a:p>
            <a:pPr marL="457200" indent="-457200">
              <a:buFont typeface="+mj-lt"/>
              <a:buAutoNum type="arabicPeriod"/>
            </a:pPr>
            <a:r>
              <a:rPr lang="ja-JP" altLang="en-US" dirty="0"/>
              <a:t>仮想メモリの詳細</a:t>
            </a:r>
            <a:endParaRPr lang="en-US" altLang="ja-JP" dirty="0"/>
          </a:p>
          <a:p>
            <a:pPr marL="817200" lvl="1" indent="-457200">
              <a:buFont typeface="+mj-lt"/>
              <a:buAutoNum type="arabicPeriod"/>
            </a:pPr>
            <a:r>
              <a:rPr lang="ja-JP" altLang="en-US" dirty="0"/>
              <a:t>仮想アドレスと物理アドレス</a:t>
            </a:r>
            <a:endParaRPr kumimoji="1" lang="en-US" altLang="ja-JP" dirty="0"/>
          </a:p>
          <a:p>
            <a:pPr marL="817200" lvl="1" indent="-457200">
              <a:buFont typeface="+mj-lt"/>
              <a:buAutoNum type="arabicPeriod"/>
            </a:pPr>
            <a:r>
              <a:rPr kumimoji="1" lang="ja-JP" altLang="en-US" dirty="0"/>
              <a:t>ページ・テーブル</a:t>
            </a:r>
            <a:endParaRPr kumimoji="1" lang="en-US" altLang="ja-JP" dirty="0"/>
          </a:p>
          <a:p>
            <a:pPr marL="817200" lvl="1" indent="-457200">
              <a:buFont typeface="+mj-lt"/>
              <a:buAutoNum type="arabicPeriod"/>
            </a:pPr>
            <a:r>
              <a:rPr kumimoji="1" lang="en-US" altLang="ja-JP" b="1" dirty="0"/>
              <a:t>TLB</a:t>
            </a:r>
            <a:endParaRPr kumimoji="1" lang="ja-JP" altLang="en-US" dirty="0"/>
          </a:p>
        </p:txBody>
      </p:sp>
    </p:spTree>
    <p:extLst>
      <p:ext uri="{BB962C8B-B14F-4D97-AF65-F5344CB8AC3E}">
        <p14:creationId xmlns:p14="http://schemas.microsoft.com/office/powerpoint/2010/main" val="25421721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ページ・テーブルの速度面のオーバーヘッド</a:t>
            </a:r>
          </a:p>
        </p:txBody>
      </p:sp>
      <p:sp>
        <p:nvSpPr>
          <p:cNvPr id="3" name="テキスト プレースホルダー 2"/>
          <p:cNvSpPr>
            <a:spLocks noGrp="1"/>
          </p:cNvSpPr>
          <p:nvPr>
            <p:ph type="body" sz="quarter" idx="10"/>
          </p:nvPr>
        </p:nvSpPr>
        <p:spPr>
          <a:xfrm>
            <a:off x="251952" y="1088974"/>
            <a:ext cx="8532044" cy="5219751"/>
          </a:xfrm>
        </p:spPr>
        <p:txBody>
          <a:bodyPr/>
          <a:lstStyle/>
          <a:p>
            <a:r>
              <a:rPr lang="ja-JP" altLang="en-US" dirty="0"/>
              <a:t>多段テーブル</a:t>
            </a:r>
            <a:endParaRPr lang="en-US" altLang="ja-JP" dirty="0"/>
          </a:p>
          <a:p>
            <a:pPr lvl="1"/>
            <a:r>
              <a:rPr lang="en-US" altLang="ja-JP" dirty="0"/>
              <a:t>x86_64 </a:t>
            </a:r>
            <a:r>
              <a:rPr lang="ja-JP" altLang="en-US" dirty="0"/>
              <a:t>の場合，４段のページテーブルになっている</a:t>
            </a:r>
            <a:endParaRPr lang="en-US" altLang="ja-JP" dirty="0"/>
          </a:p>
          <a:p>
            <a:pPr lvl="2"/>
            <a:r>
              <a:rPr lang="ja-JP" altLang="en-US" dirty="0"/>
              <a:t>より容量効率を重視</a:t>
            </a:r>
            <a:endParaRPr lang="en-US" altLang="ja-JP" dirty="0"/>
          </a:p>
          <a:p>
            <a:pPr lvl="1"/>
            <a:r>
              <a:rPr kumimoji="1" lang="ja-JP" altLang="en-US" dirty="0"/>
              <a:t>これだとメモリ・アクセス毎に追加で４回のアクセスが発生</a:t>
            </a:r>
            <a:endParaRPr kumimoji="1" lang="en-US" altLang="ja-JP" dirty="0"/>
          </a:p>
          <a:p>
            <a:pPr lvl="2"/>
            <a:r>
              <a:rPr kumimoji="1" lang="ja-JP" altLang="en-US" dirty="0"/>
              <a:t>毎回こんなことしてたら遅くなりすぎてとても耐えられない</a:t>
            </a:r>
          </a:p>
        </p:txBody>
      </p:sp>
    </p:spTree>
    <p:extLst>
      <p:ext uri="{BB962C8B-B14F-4D97-AF65-F5344CB8AC3E}">
        <p14:creationId xmlns:p14="http://schemas.microsoft.com/office/powerpoint/2010/main" val="398613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TLB: Translation Lookaside Buffer</a:t>
            </a:r>
            <a:endParaRPr kumimoji="1" lang="ja-JP" altLang="en-US" dirty="0"/>
          </a:p>
        </p:txBody>
      </p:sp>
      <p:sp>
        <p:nvSpPr>
          <p:cNvPr id="3" name="テキスト プレースホルダー 2"/>
          <p:cNvSpPr>
            <a:spLocks noGrp="1"/>
          </p:cNvSpPr>
          <p:nvPr>
            <p:ph type="body" sz="quarter" idx="10"/>
          </p:nvPr>
        </p:nvSpPr>
        <p:spPr>
          <a:xfrm>
            <a:off x="341953" y="1088974"/>
            <a:ext cx="8730097" cy="5219751"/>
          </a:xfrm>
        </p:spPr>
        <p:txBody>
          <a:bodyPr/>
          <a:lstStyle/>
          <a:p>
            <a:pPr lvl="1"/>
            <a:endParaRPr lang="en-US" altLang="ja-JP" dirty="0"/>
          </a:p>
          <a:p>
            <a:r>
              <a:rPr lang="ja-JP" altLang="en-US" dirty="0"/>
              <a:t>ページ・テーブルのキャッシュ</a:t>
            </a:r>
            <a:endParaRPr lang="en-US" altLang="ja-JP" dirty="0"/>
          </a:p>
          <a:p>
            <a:pPr lvl="1"/>
            <a:r>
              <a:rPr lang="ja-JP" altLang="en-US" dirty="0"/>
              <a:t>ウォークの結果得られた物理アドレスをキャッシュ</a:t>
            </a:r>
            <a:endParaRPr lang="en-US" altLang="ja-JP" dirty="0"/>
          </a:p>
          <a:p>
            <a:pPr lvl="1"/>
            <a:r>
              <a:rPr lang="ja-JP" altLang="en-US" dirty="0"/>
              <a:t>役割は完全にキャッシュだけど，歴史的経緯でバッファと呼ぶ</a:t>
            </a:r>
            <a:endParaRPr lang="en-US" altLang="ja-JP" dirty="0"/>
          </a:p>
          <a:p>
            <a:r>
              <a:rPr lang="ja-JP" altLang="en-US" dirty="0"/>
              <a:t>仮想アドレスの上位アドレスでアクセス</a:t>
            </a:r>
            <a:endParaRPr lang="en-US" altLang="ja-JP" dirty="0"/>
          </a:p>
          <a:p>
            <a:pPr lvl="1"/>
            <a:r>
              <a:rPr lang="ja-JP" altLang="en-US" dirty="0"/>
              <a:t>ヒットすると，対応するページの物理アドレスが一発で得られる</a:t>
            </a:r>
            <a:endParaRPr lang="en-US" altLang="ja-JP" dirty="0"/>
          </a:p>
          <a:p>
            <a:pPr lvl="1"/>
            <a:r>
              <a:rPr lang="ja-JP" altLang="en-US" dirty="0"/>
              <a:t>ミス時は通常のウォークを行って物理アドレス</a:t>
            </a:r>
            <a:endParaRPr kumimoji="1" lang="ja-JP" altLang="en-US" dirty="0"/>
          </a:p>
        </p:txBody>
      </p:sp>
    </p:spTree>
    <p:extLst>
      <p:ext uri="{BB962C8B-B14F-4D97-AF65-F5344CB8AC3E}">
        <p14:creationId xmlns:p14="http://schemas.microsoft.com/office/powerpoint/2010/main" val="78637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TLB: Translation Lookaside Buffer</a:t>
            </a:r>
            <a:endParaRPr kumimoji="1" lang="ja-JP" altLang="en-US" dirty="0"/>
          </a:p>
        </p:txBody>
      </p:sp>
      <p:sp>
        <p:nvSpPr>
          <p:cNvPr id="3" name="テキスト プレースホルダー 2"/>
          <p:cNvSpPr>
            <a:spLocks noGrp="1"/>
          </p:cNvSpPr>
          <p:nvPr>
            <p:ph type="body" sz="quarter" idx="10"/>
          </p:nvPr>
        </p:nvSpPr>
        <p:spPr>
          <a:xfrm>
            <a:off x="341953" y="1088974"/>
            <a:ext cx="8730097" cy="5219751"/>
          </a:xfrm>
        </p:spPr>
        <p:txBody>
          <a:bodyPr/>
          <a:lstStyle/>
          <a:p>
            <a:r>
              <a:rPr lang="en-US" altLang="ja-JP" dirty="0"/>
              <a:t>64 </a:t>
            </a:r>
            <a:r>
              <a:rPr lang="ja-JP" altLang="en-US" dirty="0"/>
              <a:t>エントリぐらい用意されるのが典型的</a:t>
            </a:r>
            <a:endParaRPr lang="en-US" altLang="ja-JP" dirty="0"/>
          </a:p>
          <a:p>
            <a:pPr lvl="1"/>
            <a:r>
              <a:rPr lang="ja-JP" altLang="en-US" dirty="0"/>
              <a:t>高速性を優先してエントリ数は非常に少なくなっている</a:t>
            </a:r>
            <a:endParaRPr lang="en-US" altLang="ja-JP" dirty="0"/>
          </a:p>
          <a:p>
            <a:pPr lvl="2"/>
            <a:r>
              <a:rPr lang="ja-JP" altLang="en-US" dirty="0"/>
              <a:t>ロードやストアの実行の度にアクセスされるから</a:t>
            </a:r>
            <a:endParaRPr lang="en-US" altLang="ja-JP" dirty="0"/>
          </a:p>
          <a:p>
            <a:pPr lvl="1"/>
            <a:r>
              <a:rPr lang="ja-JP" altLang="en-US" dirty="0"/>
              <a:t>カバーできる範囲が </a:t>
            </a:r>
            <a:r>
              <a:rPr lang="en-US" altLang="ja-JP" dirty="0"/>
              <a:t>64 x 4KB=256KB </a:t>
            </a:r>
            <a:r>
              <a:rPr lang="ja-JP" altLang="en-US" dirty="0"/>
              <a:t>と意外とせまい</a:t>
            </a:r>
            <a:endParaRPr lang="en-US" altLang="ja-JP" dirty="0"/>
          </a:p>
          <a:p>
            <a:r>
              <a:rPr kumimoji="1" lang="ja-JP" altLang="en-US" dirty="0"/>
              <a:t>プログラムの実行が切り替わる度にフラッシュされる</a:t>
            </a:r>
            <a:endParaRPr kumimoji="1" lang="en-US" altLang="ja-JP" dirty="0"/>
          </a:p>
          <a:p>
            <a:pPr lvl="1"/>
            <a:r>
              <a:rPr lang="ja-JP" altLang="en-US" dirty="0"/>
              <a:t>仮想アドレスはプログラム間で同じ値が使われる</a:t>
            </a:r>
            <a:endParaRPr lang="en-US" altLang="ja-JP" dirty="0"/>
          </a:p>
          <a:p>
            <a:pPr lvl="1"/>
            <a:r>
              <a:rPr kumimoji="1" lang="ja-JP" altLang="en-US" dirty="0"/>
              <a:t>最近は</a:t>
            </a:r>
            <a:r>
              <a:rPr lang="ja-JP" altLang="en-US" dirty="0"/>
              <a:t>プロセス識別子というものが導入されて，フラッシュを避けていることもある</a:t>
            </a:r>
            <a:endParaRPr lang="en-US" altLang="ja-JP" dirty="0"/>
          </a:p>
          <a:p>
            <a:pPr lvl="2"/>
            <a:r>
              <a:rPr kumimoji="1" lang="ja-JP" altLang="en-US" dirty="0"/>
              <a:t>「仮想アドレス</a:t>
            </a:r>
            <a:r>
              <a:rPr kumimoji="1" lang="en-US" altLang="ja-JP" dirty="0"/>
              <a:t>+</a:t>
            </a:r>
            <a:r>
              <a:rPr kumimoji="1" lang="ja-JP" altLang="en-US" dirty="0"/>
              <a:t>プロセス識別子」でアクセスする</a:t>
            </a:r>
          </a:p>
        </p:txBody>
      </p:sp>
    </p:spTree>
    <p:extLst>
      <p:ext uri="{BB962C8B-B14F-4D97-AF65-F5344CB8AC3E}">
        <p14:creationId xmlns:p14="http://schemas.microsoft.com/office/powerpoint/2010/main" val="327799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仮想メモリのまとめ</a:t>
            </a:r>
          </a:p>
        </p:txBody>
      </p:sp>
      <p:sp>
        <p:nvSpPr>
          <p:cNvPr id="3" name="テキスト プレースホルダー 2"/>
          <p:cNvSpPr>
            <a:spLocks noGrp="1"/>
          </p:cNvSpPr>
          <p:nvPr>
            <p:ph type="body" sz="quarter" idx="10"/>
          </p:nvPr>
        </p:nvSpPr>
        <p:spPr/>
        <p:txBody>
          <a:bodyPr/>
          <a:lstStyle/>
          <a:p>
            <a:r>
              <a:rPr lang="ja-JP" altLang="en-US" dirty="0"/>
              <a:t>仮想メモリ：</a:t>
            </a:r>
            <a:endParaRPr lang="en-US" altLang="ja-JP" dirty="0"/>
          </a:p>
          <a:p>
            <a:pPr lvl="1"/>
            <a:r>
              <a:rPr lang="ja-JP" altLang="en-US" dirty="0"/>
              <a:t>プログラムごとに専用の大きなメモリが用意されているように「見せかける」技術</a:t>
            </a:r>
            <a:endParaRPr lang="en-US" altLang="ja-JP" dirty="0"/>
          </a:p>
          <a:p>
            <a:r>
              <a:rPr kumimoji="1" lang="ja-JP" altLang="en-US" dirty="0"/>
              <a:t>ページ・テーブル</a:t>
            </a:r>
            <a:endParaRPr kumimoji="1" lang="en-US" altLang="ja-JP" dirty="0"/>
          </a:p>
          <a:p>
            <a:pPr lvl="1"/>
            <a:r>
              <a:rPr kumimoji="1" lang="ja-JP" altLang="en-US" dirty="0"/>
              <a:t>仮想アドレスから物理アドレスへの変換表</a:t>
            </a:r>
            <a:endParaRPr kumimoji="1" lang="en-US" altLang="ja-JP" dirty="0"/>
          </a:p>
          <a:p>
            <a:pPr lvl="1"/>
            <a:r>
              <a:rPr kumimoji="1" lang="en-US" altLang="ja-JP" dirty="0"/>
              <a:t>TLB </a:t>
            </a:r>
            <a:r>
              <a:rPr kumimoji="1" lang="ja-JP" altLang="en-US" dirty="0"/>
              <a:t>はページ・テーブルのキャッシュ</a:t>
            </a:r>
            <a:endParaRPr kumimoji="1" lang="en-US" altLang="ja-JP" dirty="0"/>
          </a:p>
        </p:txBody>
      </p:sp>
    </p:spTree>
    <p:extLst>
      <p:ext uri="{BB962C8B-B14F-4D97-AF65-F5344CB8AC3E}">
        <p14:creationId xmlns:p14="http://schemas.microsoft.com/office/powerpoint/2010/main" val="2860077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仮想メモリ</a:t>
            </a:r>
            <a:endParaRPr kumimoji="1" lang="en-US" altLang="ja-JP" dirty="0"/>
          </a:p>
          <a:p>
            <a:pPr marL="457200" indent="-457200">
              <a:buFont typeface="+mj-lt"/>
              <a:buAutoNum type="arabicPeriod"/>
            </a:pPr>
            <a:r>
              <a:rPr lang="ja-JP" altLang="en-US" b="1" dirty="0"/>
              <a:t>特権モード</a:t>
            </a:r>
            <a:endParaRPr lang="en-US" altLang="ja-JP" b="1" dirty="0"/>
          </a:p>
        </p:txBody>
      </p:sp>
    </p:spTree>
    <p:extLst>
      <p:ext uri="{BB962C8B-B14F-4D97-AF65-F5344CB8AC3E}">
        <p14:creationId xmlns:p14="http://schemas.microsoft.com/office/powerpoint/2010/main" val="1098561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4 </a:t>
            </a:r>
            <a:r>
              <a:rPr lang="ja-JP" altLang="en-US" dirty="0"/>
              <a:t>～</a:t>
            </a:r>
            <a:r>
              <a:rPr lang="en-US" altLang="ja-JP" dirty="0"/>
              <a:t>5 </a:t>
            </a:r>
            <a:r>
              <a:rPr lang="ja-JP" altLang="en-US" dirty="0"/>
              <a:t>（計</a:t>
            </a:r>
            <a:r>
              <a:rPr lang="en-US" altLang="ja-JP" dirty="0"/>
              <a:t>2</a:t>
            </a:r>
            <a:r>
              <a:rPr lang="ja-JP" altLang="en-US" dirty="0"/>
              <a:t>ビット）</a:t>
            </a:r>
            <a:endParaRPr lang="en-US" altLang="ja-JP" dirty="0"/>
          </a:p>
          <a:p>
            <a:pPr lvl="1"/>
            <a:r>
              <a:rPr lang="ja-JP" altLang="en-US" dirty="0"/>
              <a:t>この部分を使って，どのセットにアクセスするか決める</a:t>
            </a:r>
            <a:endParaRPr lang="en-US" altLang="ja-JP" dirty="0"/>
          </a:p>
          <a:p>
            <a:pPr lvl="1"/>
            <a:r>
              <a:rPr lang="ja-JP" altLang="en-US" dirty="0"/>
              <a:t>２ビットなのは，セット数が４だから</a:t>
            </a:r>
            <a:endParaRPr lang="en-US" altLang="ja-JP" dirty="0"/>
          </a:p>
          <a:p>
            <a:pPr lvl="2"/>
            <a:r>
              <a:rPr lang="en-US" altLang="ja-JP" dirty="0"/>
              <a:t>2 ^ 2 = 4</a:t>
            </a:r>
          </a:p>
          <a:p>
            <a:pPr lvl="1"/>
            <a:r>
              <a:rPr lang="ja-JP" altLang="en-US" dirty="0"/>
              <a:t>セット数も必ず２の累乗になる</a:t>
            </a:r>
            <a:endParaRPr lang="en-US" altLang="ja-JP" dirty="0"/>
          </a:p>
          <a:p>
            <a:r>
              <a:rPr lang="ja-JP" altLang="en-US" dirty="0"/>
              <a:t>アドレスのこの部分はなるべくばらけた方がよい</a:t>
            </a:r>
            <a:endParaRPr lang="en-US" altLang="ja-JP" dirty="0"/>
          </a:p>
          <a:p>
            <a:pPr lvl="1"/>
            <a:r>
              <a:rPr lang="ja-JP" altLang="en-US" dirty="0"/>
              <a:t>同じセットにアクセスがいかず，競合がおきにくくなる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2</a:t>
            </a:r>
            <a:r>
              <a:rPr kumimoji="1" lang="ja-JP" altLang="en-US" sz="1600" dirty="0">
                <a:solidFill>
                  <a:schemeClr val="accent6"/>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5345813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モチベーション</a:t>
            </a:r>
          </a:p>
        </p:txBody>
      </p:sp>
      <p:sp>
        <p:nvSpPr>
          <p:cNvPr id="3" name="テキスト プレースホルダー 2"/>
          <p:cNvSpPr>
            <a:spLocks noGrp="1"/>
          </p:cNvSpPr>
          <p:nvPr>
            <p:ph type="body" sz="quarter" idx="10"/>
          </p:nvPr>
        </p:nvSpPr>
        <p:spPr/>
        <p:txBody>
          <a:bodyPr/>
          <a:lstStyle/>
          <a:p>
            <a:r>
              <a:rPr kumimoji="1" lang="ja-JP" altLang="en-US" dirty="0"/>
              <a:t>仮想メモリ</a:t>
            </a:r>
            <a:endParaRPr kumimoji="1" lang="en-US" altLang="ja-JP" dirty="0"/>
          </a:p>
          <a:p>
            <a:pPr lvl="1"/>
            <a:r>
              <a:rPr lang="ja-JP" altLang="en-US" dirty="0"/>
              <a:t>プログラムごとに専用の大きなメモリが用意されているように「見せかける」技術</a:t>
            </a:r>
            <a:endParaRPr lang="en-US" altLang="ja-JP" dirty="0"/>
          </a:p>
          <a:p>
            <a:r>
              <a:rPr lang="ja-JP" altLang="en-US" dirty="0"/>
              <a:t>ページ・テーブルの操作は誰が行うのか？</a:t>
            </a:r>
            <a:endParaRPr lang="en-US" altLang="ja-JP" dirty="0"/>
          </a:p>
          <a:p>
            <a:pPr lvl="1"/>
            <a:r>
              <a:rPr lang="ja-JP" altLang="en-US" dirty="0"/>
              <a:t>各プログラムが勝手に好き勝手に操作できてはまずい</a:t>
            </a:r>
            <a:endParaRPr lang="en-US" altLang="ja-JP" dirty="0"/>
          </a:p>
          <a:p>
            <a:pPr lvl="1"/>
            <a:r>
              <a:rPr lang="ja-JP" altLang="en-US" dirty="0"/>
              <a:t>他のプログラムのメモリへのアクセスが自由にできてしまう</a:t>
            </a:r>
            <a:endParaRPr lang="en-US" altLang="ja-JP" dirty="0"/>
          </a:p>
        </p:txBody>
      </p:sp>
    </p:spTree>
    <p:extLst>
      <p:ext uri="{BB962C8B-B14F-4D97-AF65-F5344CB8AC3E}">
        <p14:creationId xmlns:p14="http://schemas.microsoft.com/office/powerpoint/2010/main" val="9438628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特権モード</a:t>
            </a:r>
          </a:p>
        </p:txBody>
      </p:sp>
      <p:sp>
        <p:nvSpPr>
          <p:cNvPr id="3" name="テキスト プレースホルダー 2"/>
          <p:cNvSpPr>
            <a:spLocks noGrp="1"/>
          </p:cNvSpPr>
          <p:nvPr>
            <p:ph type="body" sz="quarter" idx="10"/>
          </p:nvPr>
        </p:nvSpPr>
        <p:spPr/>
        <p:txBody>
          <a:bodyPr/>
          <a:lstStyle/>
          <a:p>
            <a:r>
              <a:rPr kumimoji="1" lang="en-US" altLang="ja-JP" dirty="0"/>
              <a:t>CPU </a:t>
            </a:r>
            <a:r>
              <a:rPr kumimoji="1" lang="ja-JP" altLang="en-US" dirty="0"/>
              <a:t>内に用意されている特権モード</a:t>
            </a:r>
            <a:endParaRPr kumimoji="1" lang="en-US" altLang="ja-JP" dirty="0"/>
          </a:p>
          <a:p>
            <a:pPr lvl="1"/>
            <a:r>
              <a:rPr kumimoji="1" lang="ja-JP" altLang="en-US" dirty="0"/>
              <a:t>ユーザー・モード</a:t>
            </a:r>
            <a:endParaRPr kumimoji="1" lang="en-US" altLang="ja-JP" dirty="0"/>
          </a:p>
          <a:p>
            <a:pPr lvl="2"/>
            <a:r>
              <a:rPr kumimoji="1" lang="ja-JP" altLang="en-US" dirty="0"/>
              <a:t>通常のプログラムが動くモード</a:t>
            </a:r>
            <a:endParaRPr kumimoji="1" lang="en-US" altLang="ja-JP" dirty="0"/>
          </a:p>
          <a:p>
            <a:pPr lvl="2"/>
            <a:r>
              <a:rPr kumimoji="1" lang="ja-JP" altLang="en-US" dirty="0"/>
              <a:t>ページ・テーブルの操作は制限されている</a:t>
            </a:r>
            <a:endParaRPr kumimoji="1" lang="en-US" altLang="ja-JP" dirty="0"/>
          </a:p>
          <a:p>
            <a:pPr lvl="2"/>
            <a:r>
              <a:rPr kumimoji="1" lang="ja-JP" altLang="en-US" dirty="0"/>
              <a:t>グラフィックやディスクなどの外部デバイスへの操作も制限されている</a:t>
            </a:r>
            <a:endParaRPr kumimoji="1" lang="en-US" altLang="ja-JP" dirty="0"/>
          </a:p>
          <a:p>
            <a:pPr lvl="1"/>
            <a:r>
              <a:rPr lang="ja-JP" altLang="en-US" dirty="0"/>
              <a:t>カーネル・モード</a:t>
            </a:r>
            <a:endParaRPr lang="en-US" altLang="ja-JP" dirty="0"/>
          </a:p>
          <a:p>
            <a:pPr lvl="2"/>
            <a:r>
              <a:rPr lang="en-US" altLang="ja-JP" dirty="0"/>
              <a:t>OS </a:t>
            </a:r>
            <a:r>
              <a:rPr lang="ja-JP" altLang="en-US" dirty="0"/>
              <a:t>が動作するモード</a:t>
            </a:r>
          </a:p>
          <a:p>
            <a:pPr lvl="2"/>
            <a:r>
              <a:rPr lang="ja-JP" altLang="en-US" dirty="0"/>
              <a:t>ページ・テーブルの操作などはこのモードの時しか行えない</a:t>
            </a:r>
            <a:endParaRPr lang="en-US" altLang="ja-JP" dirty="0"/>
          </a:p>
        </p:txBody>
      </p:sp>
    </p:spTree>
    <p:extLst>
      <p:ext uri="{BB962C8B-B14F-4D97-AF65-F5344CB8AC3E}">
        <p14:creationId xmlns:p14="http://schemas.microsoft.com/office/powerpoint/2010/main" val="30425447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431954" y="1088974"/>
            <a:ext cx="8460094" cy="5219751"/>
          </a:xfrm>
        </p:spPr>
        <p:txBody>
          <a:bodyPr/>
          <a:lstStyle/>
          <a:p>
            <a:r>
              <a:rPr lang="ja-JP" altLang="en-US" dirty="0"/>
              <a:t>特権が必要な操作を行う場合，</a:t>
            </a:r>
            <a:r>
              <a:rPr lang="en-US" altLang="ja-JP" dirty="0"/>
              <a:t>OS </a:t>
            </a:r>
            <a:r>
              <a:rPr lang="ja-JP" altLang="en-US" dirty="0"/>
              <a:t>に要求をなげて実行してもらう</a:t>
            </a:r>
            <a:endParaRPr lang="en-US" altLang="ja-JP" dirty="0"/>
          </a:p>
          <a:p>
            <a:pPr lvl="1"/>
            <a:r>
              <a:rPr kumimoji="1" lang="ja-JP" altLang="en-US" dirty="0"/>
              <a:t>カーネル・モードで動く </a:t>
            </a:r>
            <a:r>
              <a:rPr kumimoji="1" lang="en-US" altLang="ja-JP" dirty="0"/>
              <a:t>OS </a:t>
            </a:r>
            <a:r>
              <a:rPr kumimoji="1" lang="ja-JP" altLang="en-US" dirty="0"/>
              <a:t>に依頼する</a:t>
            </a:r>
            <a:endParaRPr kumimoji="1" lang="en-US" altLang="ja-JP" dirty="0"/>
          </a:p>
          <a:p>
            <a:pPr lvl="1"/>
            <a:r>
              <a:rPr kumimoji="1" lang="ja-JP" altLang="en-US" dirty="0"/>
              <a:t>メモリ確保やファイル読み書き，ページ・テーブルの操作など</a:t>
            </a:r>
            <a:endParaRPr kumimoji="1" lang="en-US" altLang="ja-JP" dirty="0"/>
          </a:p>
          <a:p>
            <a:r>
              <a:rPr kumimoji="1" lang="ja-JP" altLang="en-US" dirty="0"/>
              <a:t>これらの操作は必ず </a:t>
            </a:r>
            <a:r>
              <a:rPr kumimoji="1" lang="en-US" altLang="ja-JP" dirty="0"/>
              <a:t>OS </a:t>
            </a:r>
            <a:r>
              <a:rPr kumimoji="1" lang="ja-JP" altLang="en-US" dirty="0"/>
              <a:t>を介す</a:t>
            </a:r>
            <a:endParaRPr kumimoji="1" lang="en-US" altLang="ja-JP" dirty="0"/>
          </a:p>
          <a:p>
            <a:pPr lvl="1"/>
            <a:r>
              <a:rPr kumimoji="1" lang="ja-JP" altLang="en-US" dirty="0"/>
              <a:t>特定のプログラムによりコンピュータ全体の動作を破壊することはできないようにしている</a:t>
            </a:r>
            <a:endParaRPr kumimoji="1" lang="en-US" altLang="ja-JP" dirty="0"/>
          </a:p>
          <a:p>
            <a:pPr lvl="1"/>
            <a:r>
              <a:rPr kumimoji="1" lang="ja-JP" altLang="en-US" dirty="0"/>
              <a:t>たとえば，「あるプログラムからコンピュータ上の全てのメモリにゼロを書き込む」とかはできない</a:t>
            </a:r>
            <a:endParaRPr kumimoji="1" lang="en-US" altLang="ja-JP" dirty="0"/>
          </a:p>
        </p:txBody>
      </p:sp>
    </p:spTree>
    <p:extLst>
      <p:ext uri="{BB962C8B-B14F-4D97-AF65-F5344CB8AC3E}">
        <p14:creationId xmlns:p14="http://schemas.microsoft.com/office/powerpoint/2010/main" val="3908217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71950" y="1088974"/>
            <a:ext cx="8820098" cy="5219751"/>
          </a:xfrm>
        </p:spPr>
        <p:txBody>
          <a:bodyPr/>
          <a:lstStyle/>
          <a:p>
            <a:r>
              <a:rPr lang="ja-JP" altLang="en-US" dirty="0"/>
              <a:t>特権が必要な操作</a:t>
            </a:r>
            <a:r>
              <a:rPr kumimoji="1" lang="ja-JP" altLang="en-US" dirty="0"/>
              <a:t>を受け付ける関数を</a:t>
            </a:r>
            <a:r>
              <a:rPr kumimoji="1" lang="ja-JP" altLang="en-US" dirty="0">
                <a:solidFill>
                  <a:schemeClr val="accent5"/>
                </a:solidFill>
              </a:rPr>
              <a:t>システム・コール</a:t>
            </a:r>
            <a:r>
              <a:rPr kumimoji="1" lang="ja-JP" altLang="en-US" dirty="0"/>
              <a:t>と呼ぶ</a:t>
            </a:r>
            <a:endParaRPr kumimoji="1" lang="en-US" altLang="ja-JP" dirty="0"/>
          </a:p>
          <a:p>
            <a:pPr lvl="1"/>
            <a:r>
              <a:rPr kumimoji="1" lang="ja-JP" altLang="en-US" dirty="0"/>
              <a:t>呼び出しのために，モード遷移を伴う特殊な関数呼び出し命令が用意されている</a:t>
            </a:r>
            <a:endParaRPr kumimoji="1" lang="en-US" altLang="ja-JP" dirty="0"/>
          </a:p>
          <a:p>
            <a:pPr lvl="1"/>
            <a:r>
              <a:rPr lang="ja-JP" altLang="en-US" dirty="0"/>
              <a:t>あらかじめ </a:t>
            </a:r>
            <a:r>
              <a:rPr lang="en-US" altLang="ja-JP" dirty="0"/>
              <a:t>OS </a:t>
            </a:r>
            <a:r>
              <a:rPr lang="ja-JP" altLang="en-US" dirty="0"/>
              <a:t>で設定された固定のアドレスに強制ジャンプする</a:t>
            </a:r>
            <a:endParaRPr lang="en-US" altLang="ja-JP" dirty="0"/>
          </a:p>
          <a:p>
            <a:pPr lvl="2"/>
            <a:r>
              <a:rPr lang="ja-JP" altLang="en-US" dirty="0"/>
              <a:t>ユーザー・モードから任意の場所に飛べるわけではない</a:t>
            </a:r>
            <a:endParaRPr lang="en-US" altLang="ja-JP" dirty="0"/>
          </a:p>
        </p:txBody>
      </p:sp>
    </p:spTree>
    <p:extLst>
      <p:ext uri="{BB962C8B-B14F-4D97-AF65-F5344CB8AC3E}">
        <p14:creationId xmlns:p14="http://schemas.microsoft.com/office/powerpoint/2010/main" val="1789496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a:t>
            </a:r>
          </a:p>
        </p:txBody>
      </p:sp>
      <p:sp>
        <p:nvSpPr>
          <p:cNvPr id="3" name="テキスト プレースホルダー 2"/>
          <p:cNvSpPr>
            <a:spLocks noGrp="1"/>
          </p:cNvSpPr>
          <p:nvPr>
            <p:ph type="body" sz="quarter" idx="10"/>
          </p:nvPr>
        </p:nvSpPr>
        <p:spPr>
          <a:xfrm>
            <a:off x="251952" y="1088974"/>
            <a:ext cx="8640096" cy="5219751"/>
          </a:xfrm>
        </p:spPr>
        <p:txBody>
          <a:bodyPr/>
          <a:lstStyle/>
          <a:p>
            <a:r>
              <a:rPr lang="en-US" altLang="ja-JP" dirty="0"/>
              <a:t>RISC-V </a:t>
            </a:r>
            <a:r>
              <a:rPr lang="ja-JP" altLang="en-US" dirty="0"/>
              <a:t>の場合：</a:t>
            </a:r>
            <a:endParaRPr lang="en-US" altLang="ja-JP" dirty="0"/>
          </a:p>
          <a:p>
            <a:pPr lvl="1"/>
            <a:r>
              <a:rPr lang="ja-JP" altLang="en-US" dirty="0"/>
              <a:t>ユーザー・モード から </a:t>
            </a:r>
            <a:r>
              <a:rPr lang="en-US" altLang="ja-JP" dirty="0" err="1"/>
              <a:t>ecall</a:t>
            </a:r>
            <a:r>
              <a:rPr lang="en-US" altLang="ja-JP" dirty="0"/>
              <a:t> </a:t>
            </a:r>
            <a:r>
              <a:rPr lang="ja-JP" altLang="en-US" dirty="0"/>
              <a:t>命令を実行するとカーネル・モードに</a:t>
            </a:r>
            <a:endParaRPr lang="en-US" altLang="ja-JP" dirty="0"/>
          </a:p>
          <a:p>
            <a:pPr lvl="1"/>
            <a:r>
              <a:rPr lang="ja-JP" altLang="en-US" dirty="0"/>
              <a:t>カーネル・モード から </a:t>
            </a:r>
            <a:r>
              <a:rPr lang="en-US" altLang="ja-JP" dirty="0" err="1"/>
              <a:t>eret</a:t>
            </a:r>
            <a:r>
              <a:rPr lang="en-US" altLang="ja-JP" dirty="0"/>
              <a:t> </a:t>
            </a:r>
            <a:r>
              <a:rPr lang="ja-JP" altLang="en-US" dirty="0"/>
              <a:t>命令を実行するとユーザー・モードに</a:t>
            </a:r>
            <a:endParaRPr lang="en-US" altLang="ja-JP" dirty="0"/>
          </a:p>
          <a:p>
            <a:endParaRPr lang="en-US" altLang="ja-JP" dirty="0"/>
          </a:p>
        </p:txBody>
      </p:sp>
    </p:spTree>
    <p:extLst>
      <p:ext uri="{BB962C8B-B14F-4D97-AF65-F5344CB8AC3E}">
        <p14:creationId xmlns:p14="http://schemas.microsoft.com/office/powerpoint/2010/main" val="32303013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lang="en-US" altLang="ja-JP" dirty="0"/>
              <a:t>64bit </a:t>
            </a:r>
            <a:r>
              <a:rPr kumimoji="1" lang="en-US" altLang="ja-JP" dirty="0"/>
              <a:t>Linux  </a:t>
            </a:r>
            <a:r>
              <a:rPr kumimoji="1" lang="ja-JP" altLang="en-US" dirty="0"/>
              <a:t>の場合</a:t>
            </a:r>
            <a:br>
              <a:rPr kumimoji="1" lang="en-US" altLang="ja-JP" dirty="0"/>
            </a:br>
            <a:r>
              <a:rPr kumimoji="1" lang="ja-JP" altLang="en-US" sz="1050" dirty="0"/>
              <a:t>（具体的なレジスタ番号とかは違うかもしれないですが，間違ってたらスイマセン）</a:t>
            </a:r>
          </a:p>
        </p:txBody>
      </p:sp>
      <p:sp>
        <p:nvSpPr>
          <p:cNvPr id="3" name="テキスト プレースホルダー 2"/>
          <p:cNvSpPr>
            <a:spLocks noGrp="1"/>
          </p:cNvSpPr>
          <p:nvPr>
            <p:ph type="body" sz="quarter" idx="10"/>
          </p:nvPr>
        </p:nvSpPr>
        <p:spPr>
          <a:xfrm>
            <a:off x="161951" y="1808982"/>
            <a:ext cx="8730097" cy="1709712"/>
          </a:xfrm>
        </p:spPr>
        <p:txBody>
          <a:bodyPr/>
          <a:lstStyle/>
          <a:p>
            <a:r>
              <a:rPr kumimoji="1" lang="en-US" altLang="ja-JP" sz="1800" dirty="0"/>
              <a:t>RISC-V 64bit Linux </a:t>
            </a:r>
            <a:r>
              <a:rPr kumimoji="1" lang="ja-JP" altLang="en-US" sz="1800" dirty="0"/>
              <a:t>の場合の例</a:t>
            </a:r>
            <a:endParaRPr kumimoji="1" lang="en-US" altLang="ja-JP" sz="1800" dirty="0"/>
          </a:p>
          <a:p>
            <a:pPr lvl="1"/>
            <a:r>
              <a:rPr lang="ja-JP" altLang="en-US" sz="1800" dirty="0"/>
              <a:t>ファイルをリネームするシステム・コール </a:t>
            </a:r>
            <a:r>
              <a:rPr lang="en-US" altLang="ja-JP" sz="1800" dirty="0"/>
              <a:t>rename() </a:t>
            </a:r>
            <a:r>
              <a:rPr lang="ja-JP" altLang="en-US" sz="1800" dirty="0"/>
              <a:t>の呼び出し</a:t>
            </a:r>
            <a:endParaRPr lang="en-US" altLang="ja-JP" sz="1800" dirty="0"/>
          </a:p>
          <a:p>
            <a:pPr lvl="1"/>
            <a:r>
              <a:rPr lang="ja-JP" altLang="en-US" sz="1800" dirty="0"/>
              <a:t>手順：</a:t>
            </a:r>
            <a:endParaRPr lang="en-US" altLang="ja-JP" sz="1800" dirty="0"/>
          </a:p>
          <a:p>
            <a:pPr lvl="2"/>
            <a:r>
              <a:rPr lang="ja-JP" altLang="en-US" sz="1800" dirty="0"/>
              <a:t>レジスタ </a:t>
            </a:r>
            <a:r>
              <a:rPr lang="en-US" altLang="ja-JP" sz="1800" dirty="0"/>
              <a:t>x17 </a:t>
            </a:r>
            <a:r>
              <a:rPr lang="ja-JP" altLang="en-US" sz="1800" dirty="0"/>
              <a:t>にシステム・コールの識別番号を設定</a:t>
            </a:r>
            <a:endParaRPr lang="en-US" altLang="ja-JP" sz="1800" dirty="0"/>
          </a:p>
          <a:p>
            <a:pPr lvl="3"/>
            <a:r>
              <a:rPr lang="en-US" altLang="ja-JP" sz="1800" dirty="0"/>
              <a:t>RISC-V Linux </a:t>
            </a:r>
            <a:r>
              <a:rPr lang="ja-JP" altLang="en-US" sz="1800" dirty="0"/>
              <a:t>の </a:t>
            </a:r>
            <a:r>
              <a:rPr lang="en-US" altLang="ja-JP" sz="1800" dirty="0"/>
              <a:t>rename </a:t>
            </a:r>
            <a:r>
              <a:rPr lang="ja-JP" altLang="en-US" sz="1800" dirty="0"/>
              <a:t>の場合は </a:t>
            </a:r>
            <a:r>
              <a:rPr lang="en-US" altLang="ja-JP" sz="1800" dirty="0"/>
              <a:t>1034</a:t>
            </a:r>
          </a:p>
          <a:p>
            <a:pPr lvl="2"/>
            <a:r>
              <a:rPr lang="en-US" altLang="ja-JP" sz="1800" dirty="0"/>
              <a:t>x10~x13 </a:t>
            </a:r>
            <a:r>
              <a:rPr lang="ja-JP" altLang="en-US" sz="1800" dirty="0"/>
              <a:t>に引数を設定</a:t>
            </a:r>
            <a:endParaRPr lang="en-US" altLang="ja-JP" sz="1800" dirty="0"/>
          </a:p>
          <a:p>
            <a:pPr lvl="2"/>
            <a:r>
              <a:rPr lang="en-US" altLang="ja-JP" sz="1800" dirty="0" err="1"/>
              <a:t>ecall</a:t>
            </a:r>
            <a:r>
              <a:rPr lang="en-US" altLang="ja-JP" sz="1800" dirty="0"/>
              <a:t> </a:t>
            </a:r>
            <a:r>
              <a:rPr lang="ja-JP" altLang="en-US" sz="1800" dirty="0"/>
              <a:t>を実行</a:t>
            </a:r>
            <a:endParaRPr lang="en-US" altLang="ja-JP" sz="1800" dirty="0"/>
          </a:p>
          <a:p>
            <a:pPr lvl="1"/>
            <a:r>
              <a:rPr lang="ja-JP" altLang="en-US" sz="1800" dirty="0"/>
              <a:t>注：</a:t>
            </a:r>
            <a:r>
              <a:rPr lang="en-US" altLang="ja-JP" sz="1800" dirty="0"/>
              <a:t>OS </a:t>
            </a:r>
            <a:r>
              <a:rPr lang="ja-JP" altLang="en-US" sz="1800" dirty="0"/>
              <a:t>ごとにレジスタの使い方等のルールは自由なので，みんな違う</a:t>
            </a:r>
            <a:endParaRPr lang="en-US" altLang="ja-JP" sz="1800" dirty="0"/>
          </a:p>
          <a:p>
            <a:pPr lvl="2"/>
            <a:endParaRPr kumimoji="1" lang="ja-JP" altLang="en-US" sz="1800" dirty="0"/>
          </a:p>
        </p:txBody>
      </p:sp>
      <p:sp>
        <p:nvSpPr>
          <p:cNvPr id="4" name="正方形/長方形 3"/>
          <p:cNvSpPr/>
          <p:nvPr/>
        </p:nvSpPr>
        <p:spPr bwMode="auto">
          <a:xfrm>
            <a:off x="1961971" y="360900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431954" y="3879005"/>
            <a:ext cx="630007" cy="1980022"/>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200" dirty="0">
                <a:solidFill>
                  <a:schemeClr val="accent3">
                    <a:lumMod val="75000"/>
                  </a:schemeClr>
                </a:solidFill>
                <a:latin typeface="Consolas" panose="020B0609020204030204" pitchFamily="49" charset="0"/>
              </a:rPr>
              <a:t>// https://github.com/riscv/riscv-linux/blob/riscv-next/include/uapi/asm-generic/unistd.h </a:t>
            </a:r>
            <a:r>
              <a:rPr lang="ja-JP" altLang="en-US" sz="1200" dirty="0">
                <a:solidFill>
                  <a:schemeClr val="accent3">
                    <a:lumMod val="75000"/>
                  </a:schemeClr>
                </a:solidFill>
                <a:latin typeface="Consolas" panose="020B0609020204030204" pitchFamily="49" charset="0"/>
              </a:rPr>
              <a:t>より</a:t>
            </a:r>
          </a:p>
          <a:p>
            <a:r>
              <a:rPr lang="en-US" altLang="ja-JP" sz="1200" dirty="0">
                <a:solidFill>
                  <a:srgbClr val="AF00DB"/>
                </a:solidFill>
                <a:latin typeface="Consolas" panose="020B0609020204030204" pitchFamily="49" charset="0"/>
              </a:rPr>
              <a:t>#define</a:t>
            </a:r>
            <a:r>
              <a:rPr lang="en-US" altLang="ja-JP" sz="1200" dirty="0">
                <a:solidFill>
                  <a:srgbClr val="0000FF"/>
                </a:solidFill>
                <a:latin typeface="Consolas" panose="020B0609020204030204" pitchFamily="49" charset="0"/>
              </a:rPr>
              <a:t> __</a:t>
            </a:r>
            <a:r>
              <a:rPr lang="en-US" altLang="ja-JP" sz="1200" dirty="0" err="1">
                <a:solidFill>
                  <a:srgbClr val="0000FF"/>
                </a:solidFill>
                <a:latin typeface="Consolas" panose="020B0609020204030204" pitchFamily="49" charset="0"/>
              </a:rPr>
              <a:t>NR_rename</a:t>
            </a:r>
            <a:r>
              <a:rPr lang="en-US" altLang="ja-JP" sz="1200" dirty="0">
                <a:solidFill>
                  <a:srgbClr val="0000FF"/>
                </a:solidFill>
                <a:latin typeface="Consolas" panose="020B0609020204030204" pitchFamily="49" charset="0"/>
              </a:rPr>
              <a:t> </a:t>
            </a:r>
            <a:r>
              <a:rPr lang="en-US" altLang="ja-JP" sz="1200" dirty="0">
                <a:solidFill>
                  <a:srgbClr val="098658"/>
                </a:solidFill>
                <a:latin typeface="Consolas" panose="020B0609020204030204" pitchFamily="49" charset="0"/>
              </a:rPr>
              <a:t>1034</a:t>
            </a:r>
            <a:endParaRPr lang="en-US" altLang="ja-JP" sz="1200" dirty="0">
              <a:solidFill>
                <a:srgbClr val="000000"/>
              </a:solidFill>
              <a:latin typeface="Consolas" panose="020B0609020204030204" pitchFamily="49" charset="0"/>
            </a:endParaRPr>
          </a:p>
          <a:p>
            <a:r>
              <a:rPr lang="en-US" altLang="ja-JP" sz="1200" dirty="0">
                <a:solidFill>
                  <a:srgbClr val="795E26"/>
                </a:solidFill>
                <a:latin typeface="Consolas" panose="020B0609020204030204" pitchFamily="49" charset="0"/>
              </a:rPr>
              <a:t>__SYSCALL</a:t>
            </a:r>
            <a:r>
              <a:rPr lang="en-US" altLang="ja-JP" sz="1200" dirty="0">
                <a:solidFill>
                  <a:srgbClr val="000000"/>
                </a:solidFill>
                <a:latin typeface="Consolas" panose="020B0609020204030204" pitchFamily="49" charset="0"/>
              </a:rPr>
              <a:t>(__</a:t>
            </a:r>
            <a:r>
              <a:rPr lang="en-US" altLang="ja-JP" sz="1200" dirty="0" err="1">
                <a:solidFill>
                  <a:srgbClr val="000000"/>
                </a:solidFill>
                <a:latin typeface="Consolas" panose="020B0609020204030204" pitchFamily="49" charset="0"/>
              </a:rPr>
              <a:t>NR_rename</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sys_rename</a:t>
            </a:r>
            <a:r>
              <a:rPr lang="en-US" altLang="ja-JP" sz="1200" dirty="0">
                <a:solidFill>
                  <a:srgbClr val="000000"/>
                </a:solidFill>
                <a:latin typeface="Consolas" panose="020B0609020204030204" pitchFamily="49" charset="0"/>
              </a:rPr>
              <a:t>)</a:t>
            </a:r>
          </a:p>
          <a:p>
            <a:r>
              <a:rPr lang="en-US" altLang="ja-JP" sz="1200" dirty="0">
                <a:solidFill>
                  <a:srgbClr val="AF00DB"/>
                </a:solidFill>
                <a:latin typeface="Consolas" panose="020B0609020204030204" pitchFamily="49" charset="0"/>
              </a:rPr>
              <a:t>#define</a:t>
            </a:r>
            <a:r>
              <a:rPr lang="en-US" altLang="ja-JP" sz="1200" dirty="0">
                <a:solidFill>
                  <a:srgbClr val="0000FF"/>
                </a:solidFill>
                <a:latin typeface="Consolas" panose="020B0609020204030204" pitchFamily="49" charset="0"/>
              </a:rPr>
              <a:t> __</a:t>
            </a:r>
            <a:r>
              <a:rPr lang="en-US" altLang="ja-JP" sz="1200" dirty="0" err="1">
                <a:solidFill>
                  <a:srgbClr val="0000FF"/>
                </a:solidFill>
                <a:latin typeface="Consolas" panose="020B0609020204030204" pitchFamily="49" charset="0"/>
              </a:rPr>
              <a:t>NR_readlink</a:t>
            </a:r>
            <a:r>
              <a:rPr lang="en-US" altLang="ja-JP" sz="1200" dirty="0">
                <a:solidFill>
                  <a:srgbClr val="0000FF"/>
                </a:solidFill>
                <a:latin typeface="Consolas" panose="020B0609020204030204" pitchFamily="49" charset="0"/>
              </a:rPr>
              <a:t> </a:t>
            </a:r>
            <a:r>
              <a:rPr lang="en-US" altLang="ja-JP" sz="1200" dirty="0">
                <a:solidFill>
                  <a:srgbClr val="098658"/>
                </a:solidFill>
                <a:latin typeface="Consolas" panose="020B0609020204030204" pitchFamily="49" charset="0"/>
              </a:rPr>
              <a:t>1035</a:t>
            </a:r>
            <a:endParaRPr lang="en-US" altLang="ja-JP" sz="1200" dirty="0">
              <a:solidFill>
                <a:srgbClr val="000000"/>
              </a:solidFill>
              <a:latin typeface="Consolas" panose="020B0609020204030204" pitchFamily="49" charset="0"/>
            </a:endParaRPr>
          </a:p>
          <a:p>
            <a:r>
              <a:rPr lang="en-US" altLang="ja-JP" sz="1200" dirty="0">
                <a:solidFill>
                  <a:srgbClr val="795E26"/>
                </a:solidFill>
                <a:latin typeface="Consolas" panose="020B0609020204030204" pitchFamily="49" charset="0"/>
              </a:rPr>
              <a:t>__SYSCALL</a:t>
            </a:r>
            <a:r>
              <a:rPr lang="en-US" altLang="ja-JP" sz="1200" dirty="0">
                <a:solidFill>
                  <a:srgbClr val="000000"/>
                </a:solidFill>
                <a:latin typeface="Consolas" panose="020B0609020204030204" pitchFamily="49" charset="0"/>
              </a:rPr>
              <a:t>(__</a:t>
            </a:r>
            <a:r>
              <a:rPr lang="en-US" altLang="ja-JP" sz="1200" dirty="0" err="1">
                <a:solidFill>
                  <a:srgbClr val="000000"/>
                </a:solidFill>
                <a:latin typeface="Consolas" panose="020B0609020204030204" pitchFamily="49" charset="0"/>
              </a:rPr>
              <a:t>NR_readlink</a:t>
            </a:r>
            <a:r>
              <a:rPr lang="en-US" altLang="ja-JP" sz="1200" dirty="0">
                <a:solidFill>
                  <a:srgbClr val="000000"/>
                </a:solidFill>
                <a:latin typeface="Consolas" panose="020B0609020204030204" pitchFamily="49" charset="0"/>
              </a:rPr>
              <a:t>, </a:t>
            </a:r>
            <a:r>
              <a:rPr lang="en-US" altLang="ja-JP" sz="1200" dirty="0" err="1">
                <a:solidFill>
                  <a:srgbClr val="000000"/>
                </a:solidFill>
                <a:latin typeface="Consolas" panose="020B0609020204030204" pitchFamily="49" charset="0"/>
              </a:rPr>
              <a:t>sys_readlink</a:t>
            </a:r>
            <a:r>
              <a:rPr lang="en-US" altLang="ja-JP" sz="1200" dirty="0">
                <a:solidFill>
                  <a:srgbClr val="000000"/>
                </a:solidFill>
                <a:latin typeface="Consolas" panose="020B0609020204030204" pitchFamily="49" charset="0"/>
              </a:rPr>
              <a:t>)</a:t>
            </a:r>
          </a:p>
          <a:p>
            <a:r>
              <a:rPr lang="en-US" altLang="ja-JP" sz="1200" dirty="0">
                <a:solidFill>
                  <a:srgbClr val="000000"/>
                </a:solidFill>
                <a:latin typeface="Consolas" panose="020B0609020204030204" pitchFamily="49" charset="0"/>
              </a:rPr>
              <a:t>...</a:t>
            </a:r>
          </a:p>
        </p:txBody>
      </p:sp>
      <p:sp>
        <p:nvSpPr>
          <p:cNvPr id="6" name="正方形/長方形 5"/>
          <p:cNvSpPr/>
          <p:nvPr/>
        </p:nvSpPr>
        <p:spPr bwMode="auto">
          <a:xfrm>
            <a:off x="431954" y="5859027"/>
            <a:ext cx="630007" cy="90001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400" dirty="0">
                <a:solidFill>
                  <a:schemeClr val="tx1">
                    <a:lumMod val="75000"/>
                    <a:lumOff val="25000"/>
                  </a:schemeClr>
                </a:solidFill>
                <a:latin typeface="Consolas" panose="020B0609020204030204" pitchFamily="49" charset="0"/>
              </a:rPr>
              <a:t>li x17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1034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システム・コール </a:t>
            </a:r>
            <a:r>
              <a:rPr lang="en-US" altLang="ja-JP" sz="1400" dirty="0">
                <a:solidFill>
                  <a:schemeClr val="accent3">
                    <a:lumMod val="50000"/>
                  </a:schemeClr>
                </a:solidFill>
                <a:latin typeface="Consolas" panose="020B0609020204030204" pitchFamily="49" charset="0"/>
              </a:rPr>
              <a:t>rename </a:t>
            </a:r>
            <a:r>
              <a:rPr lang="ja-JP" altLang="en-US" sz="1400" dirty="0">
                <a:solidFill>
                  <a:schemeClr val="accent3">
                    <a:lumMod val="50000"/>
                  </a:schemeClr>
                </a:solidFill>
                <a:latin typeface="Consolas" panose="020B0609020204030204" pitchFamily="49" charset="0"/>
              </a:rPr>
              <a:t>の要求番号を設定</a:t>
            </a:r>
            <a:endParaRPr lang="en-US" altLang="ja-JP" sz="1400" dirty="0">
              <a:solidFill>
                <a:schemeClr val="accent3">
                  <a:lumMod val="50000"/>
                </a:schemeClr>
              </a:solidFill>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ld x10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リネーム対象のファイル名が入っている文字列へのポインタをロード</a:t>
            </a:r>
            <a:endParaRPr lang="en-US" altLang="ja-JP" sz="1400" dirty="0">
              <a:solidFill>
                <a:schemeClr val="accent3">
                  <a:lumMod val="50000"/>
                </a:schemeClr>
              </a:solidFill>
              <a:latin typeface="Consolas" panose="020B0609020204030204" pitchFamily="49" charset="0"/>
            </a:endParaRPr>
          </a:p>
          <a:p>
            <a:r>
              <a:rPr lang="en-US" altLang="ja-JP" sz="1400" dirty="0">
                <a:solidFill>
                  <a:schemeClr val="tx1">
                    <a:lumMod val="75000"/>
                    <a:lumOff val="25000"/>
                  </a:schemeClr>
                </a:solidFill>
                <a:latin typeface="Consolas" panose="020B0609020204030204" pitchFamily="49" charset="0"/>
              </a:rPr>
              <a:t>ld x11 </a:t>
            </a:r>
            <a:r>
              <a:rPr lang="ja-JP" altLang="en-US" sz="1400" dirty="0">
                <a:solidFill>
                  <a:schemeClr val="tx1">
                    <a:lumMod val="75000"/>
                    <a:lumOff val="25000"/>
                  </a:schemeClr>
                </a:solidFill>
                <a:latin typeface="Consolas" panose="020B0609020204030204" pitchFamily="49" charset="0"/>
              </a:rPr>
              <a:t>← </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リネーム後のファイル名が入っている文字列へのポインタをロード</a:t>
            </a:r>
            <a:endParaRPr lang="en-US" altLang="ja-JP" sz="1400" dirty="0">
              <a:solidFill>
                <a:schemeClr val="accent3">
                  <a:lumMod val="50000"/>
                </a:schemeClr>
              </a:solidFill>
              <a:latin typeface="Consolas" panose="020B0609020204030204" pitchFamily="49" charset="0"/>
            </a:endParaRPr>
          </a:p>
          <a:p>
            <a:r>
              <a:rPr lang="en-US" altLang="ja-JP" sz="1400" dirty="0" err="1">
                <a:solidFill>
                  <a:schemeClr val="tx1">
                    <a:lumMod val="75000"/>
                    <a:lumOff val="25000"/>
                  </a:schemeClr>
                </a:solidFill>
                <a:latin typeface="Consolas" panose="020B0609020204030204" pitchFamily="49" charset="0"/>
              </a:rPr>
              <a:t>ecall</a:t>
            </a:r>
            <a:r>
              <a:rPr lang="en-US" altLang="ja-JP" sz="1400" dirty="0">
                <a:solidFill>
                  <a:schemeClr val="tx1">
                    <a:lumMod val="75000"/>
                    <a:lumOff val="25000"/>
                  </a:schemeClr>
                </a:solidFill>
                <a:latin typeface="Consolas" panose="020B0609020204030204" pitchFamily="49" charset="0"/>
              </a:rPr>
              <a:t>          </a:t>
            </a:r>
            <a:r>
              <a:rPr lang="en-US" altLang="ja-JP" sz="1400" dirty="0">
                <a:solidFill>
                  <a:schemeClr val="accent3">
                    <a:lumMod val="50000"/>
                  </a:schemeClr>
                </a:solidFill>
                <a:latin typeface="Consolas" panose="020B0609020204030204" pitchFamily="49" charset="0"/>
              </a:rPr>
              <a:t>// </a:t>
            </a:r>
            <a:r>
              <a:rPr lang="ja-JP" altLang="en-US" sz="1400" dirty="0">
                <a:solidFill>
                  <a:schemeClr val="accent3">
                    <a:lumMod val="50000"/>
                  </a:schemeClr>
                </a:solidFill>
                <a:latin typeface="Consolas" panose="020B0609020204030204" pitchFamily="49" charset="0"/>
              </a:rPr>
              <a:t>システム・コール呼び出し．返り値は </a:t>
            </a:r>
            <a:r>
              <a:rPr lang="en-US" altLang="ja-JP" sz="1400" dirty="0">
                <a:solidFill>
                  <a:schemeClr val="accent3">
                    <a:lumMod val="50000"/>
                  </a:schemeClr>
                </a:solidFill>
                <a:latin typeface="Consolas" panose="020B0609020204030204" pitchFamily="49" charset="0"/>
              </a:rPr>
              <a:t>x10 </a:t>
            </a:r>
            <a:r>
              <a:rPr lang="ja-JP" altLang="en-US" sz="1400" dirty="0">
                <a:solidFill>
                  <a:schemeClr val="accent3">
                    <a:lumMod val="50000"/>
                  </a:schemeClr>
                </a:solidFill>
                <a:latin typeface="Consolas" panose="020B0609020204030204" pitchFamily="49" charset="0"/>
              </a:rPr>
              <a:t>に入る</a:t>
            </a:r>
            <a:endParaRPr lang="en-US" altLang="ja-JP" sz="1400" dirty="0">
              <a:solidFill>
                <a:schemeClr val="accent3">
                  <a:lumMod val="50000"/>
                </a:schemeClr>
              </a:solidFill>
              <a:latin typeface="Consolas" panose="020B0609020204030204" pitchFamily="49" charset="0"/>
            </a:endParaRPr>
          </a:p>
          <a:p>
            <a:endParaRPr lang="en-US" altLang="ja-JP" sz="1400" b="0" dirty="0">
              <a:solidFill>
                <a:schemeClr val="tx1">
                  <a:lumMod val="75000"/>
                  <a:lumOff val="25000"/>
                </a:schemeClr>
              </a:solidFill>
              <a:effectLst/>
              <a:latin typeface="Consolas" panose="020B0609020204030204" pitchFamily="49" charset="0"/>
            </a:endParaRPr>
          </a:p>
        </p:txBody>
      </p:sp>
    </p:spTree>
    <p:extLst>
      <p:ext uri="{BB962C8B-B14F-4D97-AF65-F5344CB8AC3E}">
        <p14:creationId xmlns:p14="http://schemas.microsoft.com/office/powerpoint/2010/main" val="1263620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システム・コールによるメモリの確保</a:t>
            </a:r>
          </a:p>
        </p:txBody>
      </p:sp>
      <p:sp>
        <p:nvSpPr>
          <p:cNvPr id="3" name="テキスト プレースホルダー 2"/>
          <p:cNvSpPr>
            <a:spLocks noGrp="1"/>
          </p:cNvSpPr>
          <p:nvPr>
            <p:ph type="body" sz="quarter" idx="10"/>
          </p:nvPr>
        </p:nvSpPr>
        <p:spPr/>
        <p:txBody>
          <a:bodyPr/>
          <a:lstStyle/>
          <a:p>
            <a:r>
              <a:rPr kumimoji="1" lang="en-US" altLang="ja-JP" dirty="0"/>
              <a:t>Linux </a:t>
            </a:r>
            <a:r>
              <a:rPr kumimoji="1" lang="ja-JP" altLang="en-US" dirty="0"/>
              <a:t>では通常はシステム・コール </a:t>
            </a:r>
            <a:r>
              <a:rPr kumimoji="1" lang="en-US" altLang="ja-JP" dirty="0" err="1"/>
              <a:t>mmap</a:t>
            </a:r>
            <a:r>
              <a:rPr kumimoji="1" lang="en-US" altLang="ja-JP" dirty="0"/>
              <a:t> </a:t>
            </a:r>
            <a:r>
              <a:rPr kumimoji="1" lang="ja-JP" altLang="en-US" dirty="0"/>
              <a:t>によってメモリを確保</a:t>
            </a:r>
            <a:endParaRPr kumimoji="1" lang="en-US" altLang="ja-JP" dirty="0"/>
          </a:p>
          <a:p>
            <a:pPr lvl="1"/>
            <a:r>
              <a:rPr kumimoji="1" lang="en-US" altLang="ja-JP" dirty="0" err="1"/>
              <a:t>malloc</a:t>
            </a:r>
            <a:r>
              <a:rPr kumimoji="1" lang="en-US" altLang="ja-JP" dirty="0"/>
              <a:t> </a:t>
            </a:r>
            <a:r>
              <a:rPr kumimoji="1" lang="ja-JP" altLang="en-US" dirty="0"/>
              <a:t>とかを呼ぶと，その奥底では </a:t>
            </a:r>
            <a:r>
              <a:rPr kumimoji="1" lang="en-US" altLang="ja-JP" dirty="0" err="1"/>
              <a:t>mmap</a:t>
            </a:r>
            <a:r>
              <a:rPr kumimoji="1" lang="en-US" altLang="ja-JP" dirty="0"/>
              <a:t> </a:t>
            </a:r>
            <a:r>
              <a:rPr kumimoji="1" lang="ja-JP" altLang="en-US" dirty="0"/>
              <a:t>が呼ばれている</a:t>
            </a:r>
            <a:endParaRPr kumimoji="1" lang="en-US" altLang="ja-JP" dirty="0"/>
          </a:p>
          <a:p>
            <a:r>
              <a:rPr lang="en-US" altLang="ja-JP" dirty="0" err="1"/>
              <a:t>mmap</a:t>
            </a:r>
            <a:r>
              <a:rPr lang="en-US" altLang="ja-JP" dirty="0"/>
              <a:t> </a:t>
            </a:r>
            <a:r>
              <a:rPr lang="ja-JP" altLang="en-US" dirty="0" err="1"/>
              <a:t>には</a:t>
            </a:r>
            <a:r>
              <a:rPr lang="ja-JP" altLang="en-US" dirty="0"/>
              <a:t>確保したいメモリのサイズを渡す</a:t>
            </a:r>
            <a:endParaRPr lang="en-US" altLang="ja-JP" dirty="0"/>
          </a:p>
          <a:p>
            <a:pPr lvl="1"/>
            <a:r>
              <a:rPr kumimoji="1" lang="en-US" altLang="ja-JP" dirty="0" err="1"/>
              <a:t>mmap</a:t>
            </a:r>
            <a:r>
              <a:rPr kumimoji="1" lang="en-US" altLang="ja-JP" dirty="0"/>
              <a:t> </a:t>
            </a:r>
            <a:r>
              <a:rPr kumimoji="1" lang="ja-JP" altLang="en-US" dirty="0"/>
              <a:t>内で要求サイズ分だけ仮想アドレスが使えるように，</a:t>
            </a:r>
            <a:br>
              <a:rPr kumimoji="1" lang="en-US" altLang="ja-JP" dirty="0"/>
            </a:br>
            <a:r>
              <a:rPr kumimoji="1" lang="ja-JP" altLang="en-US" dirty="0"/>
              <a:t>ページ・テーブルを更新</a:t>
            </a:r>
            <a:endParaRPr kumimoji="1" lang="en-US" altLang="ja-JP" dirty="0"/>
          </a:p>
          <a:p>
            <a:pPr lvl="1"/>
            <a:r>
              <a:rPr kumimoji="1" lang="ja-JP" altLang="en-US" dirty="0"/>
              <a:t>プログラムは返ってきた仮想アドレスを使用する</a:t>
            </a:r>
            <a:endParaRPr kumimoji="1" lang="en-US" altLang="ja-JP" dirty="0"/>
          </a:p>
          <a:p>
            <a:pPr lvl="1"/>
            <a:r>
              <a:rPr kumimoji="1" lang="ja-JP" altLang="en-US" dirty="0"/>
              <a:t>ページ・テーブルを直接操作することは通常はない</a:t>
            </a:r>
          </a:p>
        </p:txBody>
      </p:sp>
    </p:spTree>
    <p:extLst>
      <p:ext uri="{BB962C8B-B14F-4D97-AF65-F5344CB8AC3E}">
        <p14:creationId xmlns:p14="http://schemas.microsoft.com/office/powerpoint/2010/main" val="3168717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仮想メモリによる保護</a:t>
            </a:r>
          </a:p>
        </p:txBody>
      </p:sp>
      <p:sp>
        <p:nvSpPr>
          <p:cNvPr id="3" name="テキスト プレースホルダー 2"/>
          <p:cNvSpPr>
            <a:spLocks noGrp="1"/>
          </p:cNvSpPr>
          <p:nvPr>
            <p:ph type="body" sz="quarter" idx="10"/>
          </p:nvPr>
        </p:nvSpPr>
        <p:spPr>
          <a:xfrm>
            <a:off x="161951" y="1088974"/>
            <a:ext cx="8640096" cy="1980022"/>
          </a:xfrm>
        </p:spPr>
        <p:txBody>
          <a:bodyPr/>
          <a:lstStyle/>
          <a:p>
            <a:r>
              <a:rPr kumimoji="1" lang="ja-JP" altLang="en-US" dirty="0"/>
              <a:t>ユーザー・モードからは，他のプログラムが持つメモリは読めない</a:t>
            </a:r>
            <a:endParaRPr kumimoji="1" lang="en-US" altLang="ja-JP" dirty="0"/>
          </a:p>
          <a:p>
            <a:pPr lvl="1"/>
            <a:r>
              <a:rPr kumimoji="1" lang="ja-JP" altLang="en-US" dirty="0"/>
              <a:t>アドレス変換は自動で強制的に行われる</a:t>
            </a:r>
            <a:endParaRPr kumimoji="1" lang="en-US" altLang="ja-JP" dirty="0"/>
          </a:p>
          <a:p>
            <a:pPr lvl="1"/>
            <a:r>
              <a:rPr kumimoji="1" lang="ja-JP" altLang="en-US" dirty="0"/>
              <a:t>このため自分に用意されたページ・テーブルから指されていないものは参照しようがない</a:t>
            </a:r>
            <a:endParaRPr kumimoji="1" lang="en-US" altLang="ja-JP" dirty="0"/>
          </a:p>
          <a:p>
            <a:pPr lvl="1"/>
            <a:r>
              <a:rPr kumimoji="1" lang="ja-JP" altLang="en-US" dirty="0"/>
              <a:t>カーネル・モードはページ・テーブル自体を自由に切り替えられるので任意のメモリにアクセスできる</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4211996" y="3699003"/>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7092028" y="3699003"/>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4211996" y="369900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4211996" y="387900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4211996" y="405900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正方形/長方形 10">
            <a:extLst>
              <a:ext uri="{FF2B5EF4-FFF2-40B4-BE49-F238E27FC236}">
                <a16:creationId xmlns:a16="http://schemas.microsoft.com/office/drawing/2014/main" id="{F8E9AEA5-3FB4-455D-9495-C980C57584B6}"/>
              </a:ext>
            </a:extLst>
          </p:cNvPr>
          <p:cNvSpPr/>
          <p:nvPr/>
        </p:nvSpPr>
        <p:spPr bwMode="auto">
          <a:xfrm>
            <a:off x="4211996" y="4239009"/>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2" name="曲線コネクタ 11"/>
          <p:cNvCxnSpPr>
            <a:stCxn id="6" idx="3"/>
          </p:cNvCxnSpPr>
          <p:nvPr/>
        </p:nvCxnSpPr>
        <p:spPr bwMode="auto">
          <a:xfrm>
            <a:off x="5292008" y="3789004"/>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3" name="正方形/長方形 12">
            <a:extLst>
              <a:ext uri="{FF2B5EF4-FFF2-40B4-BE49-F238E27FC236}">
                <a16:creationId xmlns:a16="http://schemas.microsoft.com/office/drawing/2014/main" id="{2582A728-F7F5-4B2F-8E43-305BF7418F28}"/>
              </a:ext>
            </a:extLst>
          </p:cNvPr>
          <p:cNvSpPr/>
          <p:nvPr/>
        </p:nvSpPr>
        <p:spPr bwMode="auto">
          <a:xfrm>
            <a:off x="7092028" y="4059007"/>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4" name="曲線コネクタ 13"/>
          <p:cNvCxnSpPr/>
          <p:nvPr/>
        </p:nvCxnSpPr>
        <p:spPr bwMode="auto">
          <a:xfrm>
            <a:off x="5292008" y="4149008"/>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5" name="正方形/長方形 14">
            <a:extLst>
              <a:ext uri="{FF2B5EF4-FFF2-40B4-BE49-F238E27FC236}">
                <a16:creationId xmlns:a16="http://schemas.microsoft.com/office/drawing/2014/main" id="{2582A728-F7F5-4B2F-8E43-305BF7418F28}"/>
              </a:ext>
            </a:extLst>
          </p:cNvPr>
          <p:cNvSpPr/>
          <p:nvPr/>
        </p:nvSpPr>
        <p:spPr bwMode="auto">
          <a:xfrm>
            <a:off x="7092028" y="4959017"/>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a:extLst>
              <a:ext uri="{FF2B5EF4-FFF2-40B4-BE49-F238E27FC236}">
                <a16:creationId xmlns:a16="http://schemas.microsoft.com/office/drawing/2014/main" id="{2582A728-F7F5-4B2F-8E43-305BF7418F28}"/>
              </a:ext>
            </a:extLst>
          </p:cNvPr>
          <p:cNvSpPr/>
          <p:nvPr/>
        </p:nvSpPr>
        <p:spPr bwMode="auto">
          <a:xfrm>
            <a:off x="7092028" y="6039029"/>
            <a:ext cx="1080012" cy="360004"/>
          </a:xfrm>
          <a:prstGeom prst="rect">
            <a:avLst/>
          </a:prstGeom>
          <a:noFill/>
          <a:ln w="412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7272030" y="333899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9" name="正方形/長方形 18"/>
          <p:cNvSpPr/>
          <p:nvPr/>
        </p:nvSpPr>
        <p:spPr bwMode="auto">
          <a:xfrm>
            <a:off x="4391998" y="333899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20" name="正方形/長方形 19">
            <a:extLst>
              <a:ext uri="{FF2B5EF4-FFF2-40B4-BE49-F238E27FC236}">
                <a16:creationId xmlns:a16="http://schemas.microsoft.com/office/drawing/2014/main" id="{41F8EEC9-9620-4E9C-9B16-22677D3FA888}"/>
              </a:ext>
            </a:extLst>
          </p:cNvPr>
          <p:cNvSpPr/>
          <p:nvPr/>
        </p:nvSpPr>
        <p:spPr bwMode="auto">
          <a:xfrm>
            <a:off x="2411976" y="4599013"/>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F8E9AEA5-3FB4-455D-9495-C980C57584B6}"/>
              </a:ext>
            </a:extLst>
          </p:cNvPr>
          <p:cNvSpPr/>
          <p:nvPr/>
        </p:nvSpPr>
        <p:spPr bwMode="auto">
          <a:xfrm>
            <a:off x="2411976" y="459901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2582A728-F7F5-4B2F-8E43-305BF7418F28}"/>
              </a:ext>
            </a:extLst>
          </p:cNvPr>
          <p:cNvSpPr/>
          <p:nvPr/>
        </p:nvSpPr>
        <p:spPr bwMode="auto">
          <a:xfrm>
            <a:off x="2411976" y="4779015"/>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411976" y="495901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4" name="正方形/長方形 23">
            <a:extLst>
              <a:ext uri="{FF2B5EF4-FFF2-40B4-BE49-F238E27FC236}">
                <a16:creationId xmlns:a16="http://schemas.microsoft.com/office/drawing/2014/main" id="{F8E9AEA5-3FB4-455D-9495-C980C57584B6}"/>
              </a:ext>
            </a:extLst>
          </p:cNvPr>
          <p:cNvSpPr/>
          <p:nvPr/>
        </p:nvSpPr>
        <p:spPr bwMode="auto">
          <a:xfrm>
            <a:off x="2411976" y="5139019"/>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6" name="正方形/長方形 25"/>
          <p:cNvSpPr/>
          <p:nvPr/>
        </p:nvSpPr>
        <p:spPr bwMode="auto">
          <a:xfrm>
            <a:off x="2591978"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cxnSp>
        <p:nvCxnSpPr>
          <p:cNvPr id="32" name="曲線コネクタ 31"/>
          <p:cNvCxnSpPr/>
          <p:nvPr/>
        </p:nvCxnSpPr>
        <p:spPr bwMode="auto">
          <a:xfrm flipV="1">
            <a:off x="3491988" y="3699003"/>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sp>
        <p:nvSpPr>
          <p:cNvPr id="35" name="正方形/長方形 34"/>
          <p:cNvSpPr/>
          <p:nvPr/>
        </p:nvSpPr>
        <p:spPr bwMode="auto">
          <a:xfrm>
            <a:off x="5112006" y="621903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他のプログラムが</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使用している</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ページには到達する</a:t>
            </a:r>
            <a:endParaRPr kumimoji="1" lang="en-US" altLang="ja-JP" sz="1600" dirty="0">
              <a:solidFill>
                <a:schemeClr val="tx1">
                  <a:lumMod val="75000"/>
                  <a:lumOff val="25000"/>
                </a:schemeClr>
              </a:solidFill>
              <a:latin typeface="+mn-ea"/>
            </a:endParaRPr>
          </a:p>
          <a:p>
            <a:r>
              <a:rPr kumimoji="1" lang="ja-JP" altLang="en-US" sz="1600" dirty="0">
                <a:solidFill>
                  <a:schemeClr val="tx1">
                    <a:lumMod val="75000"/>
                    <a:lumOff val="25000"/>
                  </a:schemeClr>
                </a:solidFill>
                <a:latin typeface="+mn-ea"/>
              </a:rPr>
              <a:t>パスがない</a:t>
            </a:r>
          </a:p>
        </p:txBody>
      </p:sp>
    </p:spTree>
    <p:extLst>
      <p:ext uri="{BB962C8B-B14F-4D97-AF65-F5344CB8AC3E}">
        <p14:creationId xmlns:p14="http://schemas.microsoft.com/office/powerpoint/2010/main" val="2298962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ページごとにさらに，モードごとの権限を設定できる</a:t>
            </a:r>
            <a:endParaRPr kumimoji="1" lang="en-US" altLang="ja-JP" dirty="0"/>
          </a:p>
          <a:p>
            <a:pPr lvl="1"/>
            <a:r>
              <a:rPr kumimoji="1" lang="ja-JP" altLang="en-US" dirty="0"/>
              <a:t>ページ・テーブル内にポインタと一緒に格納</a:t>
            </a:r>
            <a:endParaRPr kumimoji="1" lang="en-US" altLang="ja-JP" dirty="0"/>
          </a:p>
          <a:p>
            <a:r>
              <a:rPr kumimoji="1" lang="ja-JP" altLang="en-US" dirty="0"/>
              <a:t>「カーネル・モードでは読めるがユーザー・モードでは読めない」のような属性が設定できる</a:t>
            </a:r>
            <a:endParaRPr kumimoji="1" lang="en-US" altLang="ja-JP" dirty="0"/>
          </a:p>
          <a:p>
            <a:pPr lvl="1"/>
            <a:r>
              <a:rPr lang="ja-JP" altLang="en-US" dirty="0"/>
              <a:t>これらのチェックに違反すると </a:t>
            </a:r>
            <a:r>
              <a:rPr lang="en-US" altLang="ja-JP" dirty="0"/>
              <a:t>OS </a:t>
            </a:r>
            <a:r>
              <a:rPr lang="ja-JP" altLang="en-US" dirty="0"/>
              <a:t>にプログラムの実行を止められる</a:t>
            </a:r>
            <a:endParaRPr lang="en-US" altLang="ja-JP" dirty="0"/>
          </a:p>
          <a:p>
            <a:pPr lvl="1"/>
            <a:r>
              <a:rPr kumimoji="1" lang="ja-JP" altLang="en-US" dirty="0"/>
              <a:t>「</a:t>
            </a:r>
            <a:r>
              <a:rPr kumimoji="1" lang="en-US" altLang="ja-JP" dirty="0"/>
              <a:t>Access Violation</a:t>
            </a:r>
            <a:r>
              <a:rPr kumimoji="1" lang="ja-JP" altLang="en-US" dirty="0"/>
              <a:t>」や「</a:t>
            </a:r>
            <a:r>
              <a:rPr kumimoji="1" lang="en-US" altLang="ja-JP" dirty="0"/>
              <a:t>Segmentation Fault</a:t>
            </a:r>
            <a:r>
              <a:rPr kumimoji="1" lang="ja-JP" altLang="en-US" dirty="0"/>
              <a:t>」でプログラムが停止するのは，この機能による</a:t>
            </a:r>
          </a:p>
        </p:txBody>
      </p:sp>
    </p:spTree>
    <p:extLst>
      <p:ext uri="{BB962C8B-B14F-4D97-AF65-F5344CB8AC3E}">
        <p14:creationId xmlns:p14="http://schemas.microsoft.com/office/powerpoint/2010/main" val="2509070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ページごとの保護を利用した</a:t>
            </a:r>
            <a:br>
              <a:rPr lang="en-US" altLang="ja-JP" dirty="0"/>
            </a:br>
            <a:r>
              <a:rPr lang="ja-JP" altLang="en-US" dirty="0"/>
              <a:t>仮想アドレスの共有による最適化</a:t>
            </a:r>
            <a:endParaRPr kumimoji="1" lang="ja-JP" altLang="en-US" dirty="0"/>
          </a:p>
        </p:txBody>
      </p:sp>
      <p:sp>
        <p:nvSpPr>
          <p:cNvPr id="3" name="テキスト プレースホルダー 2"/>
          <p:cNvSpPr>
            <a:spLocks noGrp="1"/>
          </p:cNvSpPr>
          <p:nvPr>
            <p:ph type="body" sz="quarter" idx="10"/>
          </p:nvPr>
        </p:nvSpPr>
        <p:spPr>
          <a:xfrm>
            <a:off x="521955" y="1178975"/>
            <a:ext cx="8280092" cy="1800020"/>
          </a:xfrm>
        </p:spPr>
        <p:txBody>
          <a:bodyPr/>
          <a:lstStyle/>
          <a:p>
            <a:r>
              <a:rPr kumimoji="1" lang="ja-JP" altLang="en-US" dirty="0"/>
              <a:t>ユーザー・モード</a:t>
            </a:r>
            <a:r>
              <a:rPr lang="ja-JP" altLang="en-US" dirty="0"/>
              <a:t>と </a:t>
            </a:r>
            <a:r>
              <a:rPr lang="en-US" altLang="ja-JP" dirty="0"/>
              <a:t>OS </a:t>
            </a:r>
            <a:r>
              <a:rPr lang="ja-JP" altLang="en-US" dirty="0"/>
              <a:t>は仮想アドレスを共有することが多い</a:t>
            </a:r>
            <a:endParaRPr lang="en-US" altLang="ja-JP" dirty="0"/>
          </a:p>
          <a:p>
            <a:pPr lvl="1"/>
            <a:r>
              <a:rPr kumimoji="1" lang="ja-JP" altLang="en-US" dirty="0"/>
              <a:t>たとえば，全てのプログラムの仮想アドレス空間の後ろ半分は</a:t>
            </a:r>
            <a:r>
              <a:rPr kumimoji="1" lang="en-US" altLang="ja-JP" dirty="0"/>
              <a:t>OS </a:t>
            </a:r>
            <a:r>
              <a:rPr kumimoji="1" lang="ja-JP" altLang="en-US" dirty="0"/>
              <a:t>が使用など</a:t>
            </a:r>
            <a:endParaRPr kumimoji="1" lang="en-US" altLang="ja-JP" dirty="0"/>
          </a:p>
          <a:p>
            <a:pPr lvl="1"/>
            <a:r>
              <a:rPr lang="ja-JP" altLang="en-US" dirty="0">
                <a:solidFill>
                  <a:schemeClr val="accent5"/>
                </a:solidFill>
              </a:rPr>
              <a:t>利点：システム・コール呼び出し時にページ・テーブルを </a:t>
            </a:r>
            <a:r>
              <a:rPr lang="en-US" altLang="ja-JP" dirty="0">
                <a:solidFill>
                  <a:schemeClr val="accent5"/>
                </a:solidFill>
              </a:rPr>
              <a:t>OS </a:t>
            </a:r>
            <a:r>
              <a:rPr lang="ja-JP" altLang="en-US" dirty="0">
                <a:solidFill>
                  <a:schemeClr val="accent5"/>
                </a:solidFill>
              </a:rPr>
              <a:t>用仮想アドレスに切り替えなくてよくなる</a:t>
            </a:r>
            <a:endParaRPr lang="en-US" altLang="ja-JP" dirty="0">
              <a:solidFill>
                <a:schemeClr val="accent5"/>
              </a:solidFill>
            </a:endParaRP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941993" y="3429000"/>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822025" y="3429000"/>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941993" y="342900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3941993" y="360900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F8E9AEA5-3FB4-455D-9495-C980C57584B6}"/>
              </a:ext>
            </a:extLst>
          </p:cNvPr>
          <p:cNvSpPr/>
          <p:nvPr/>
        </p:nvSpPr>
        <p:spPr bwMode="auto">
          <a:xfrm>
            <a:off x="3941993" y="378900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3941993" y="396900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1" name="曲線コネクタ 10"/>
          <p:cNvCxnSpPr>
            <a:stCxn id="6" idx="3"/>
          </p:cNvCxnSpPr>
          <p:nvPr/>
        </p:nvCxnSpPr>
        <p:spPr bwMode="auto">
          <a:xfrm>
            <a:off x="5022005" y="3519001"/>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2" name="正方形/長方形 11">
            <a:extLst>
              <a:ext uri="{FF2B5EF4-FFF2-40B4-BE49-F238E27FC236}">
                <a16:creationId xmlns:a16="http://schemas.microsoft.com/office/drawing/2014/main" id="{2582A728-F7F5-4B2F-8E43-305BF7418F28}"/>
              </a:ext>
            </a:extLst>
          </p:cNvPr>
          <p:cNvSpPr/>
          <p:nvPr/>
        </p:nvSpPr>
        <p:spPr bwMode="auto">
          <a:xfrm>
            <a:off x="6822025" y="3789004"/>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3" name="曲線コネクタ 12"/>
          <p:cNvCxnSpPr/>
          <p:nvPr/>
        </p:nvCxnSpPr>
        <p:spPr bwMode="auto">
          <a:xfrm>
            <a:off x="5022005" y="3879005"/>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4" name="正方形/長方形 13">
            <a:extLst>
              <a:ext uri="{FF2B5EF4-FFF2-40B4-BE49-F238E27FC236}">
                <a16:creationId xmlns:a16="http://schemas.microsoft.com/office/drawing/2014/main" id="{2582A728-F7F5-4B2F-8E43-305BF7418F28}"/>
              </a:ext>
            </a:extLst>
          </p:cNvPr>
          <p:cNvSpPr/>
          <p:nvPr/>
        </p:nvSpPr>
        <p:spPr bwMode="auto">
          <a:xfrm>
            <a:off x="6822025" y="4689014"/>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6822025" y="5769026"/>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6" name="曲線コネクタ 15"/>
          <p:cNvCxnSpPr/>
          <p:nvPr/>
        </p:nvCxnSpPr>
        <p:spPr bwMode="auto">
          <a:xfrm>
            <a:off x="5022005" y="5319021"/>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7002027"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8" name="正方形/長方形 17"/>
          <p:cNvSpPr/>
          <p:nvPr/>
        </p:nvSpPr>
        <p:spPr bwMode="auto">
          <a:xfrm>
            <a:off x="4121995"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19" name="正方形/長方形 18">
            <a:extLst>
              <a:ext uri="{FF2B5EF4-FFF2-40B4-BE49-F238E27FC236}">
                <a16:creationId xmlns:a16="http://schemas.microsoft.com/office/drawing/2014/main" id="{41F8EEC9-9620-4E9C-9B16-22677D3FA888}"/>
              </a:ext>
            </a:extLst>
          </p:cNvPr>
          <p:cNvSpPr/>
          <p:nvPr/>
        </p:nvSpPr>
        <p:spPr bwMode="auto">
          <a:xfrm>
            <a:off x="2141973" y="4329010"/>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F8E9AEA5-3FB4-455D-9495-C980C57584B6}"/>
              </a:ext>
            </a:extLst>
          </p:cNvPr>
          <p:cNvSpPr/>
          <p:nvPr/>
        </p:nvSpPr>
        <p:spPr bwMode="auto">
          <a:xfrm>
            <a:off x="2141973" y="432901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2582A728-F7F5-4B2F-8E43-305BF7418F28}"/>
              </a:ext>
            </a:extLst>
          </p:cNvPr>
          <p:cNvSpPr/>
          <p:nvPr/>
        </p:nvSpPr>
        <p:spPr bwMode="auto">
          <a:xfrm>
            <a:off x="2141973" y="450901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F8E9AEA5-3FB4-455D-9495-C980C57584B6}"/>
              </a:ext>
            </a:extLst>
          </p:cNvPr>
          <p:cNvSpPr/>
          <p:nvPr/>
        </p:nvSpPr>
        <p:spPr bwMode="auto">
          <a:xfrm>
            <a:off x="2141973" y="5589024"/>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141973" y="4869016"/>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5" name="正方形/長方形 24"/>
          <p:cNvSpPr/>
          <p:nvPr/>
        </p:nvSpPr>
        <p:spPr bwMode="auto">
          <a:xfrm>
            <a:off x="2321975" y="396900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6" name="正方形/長方形 25">
            <a:extLst>
              <a:ext uri="{FF2B5EF4-FFF2-40B4-BE49-F238E27FC236}">
                <a16:creationId xmlns:a16="http://schemas.microsoft.com/office/drawing/2014/main" id="{41F8EEC9-9620-4E9C-9B16-22677D3FA888}"/>
              </a:ext>
            </a:extLst>
          </p:cNvPr>
          <p:cNvSpPr/>
          <p:nvPr/>
        </p:nvSpPr>
        <p:spPr bwMode="auto">
          <a:xfrm>
            <a:off x="3941993" y="5049018"/>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F8E9AEA5-3FB4-455D-9495-C980C57584B6}"/>
              </a:ext>
            </a:extLst>
          </p:cNvPr>
          <p:cNvSpPr/>
          <p:nvPr/>
        </p:nvSpPr>
        <p:spPr bwMode="auto">
          <a:xfrm>
            <a:off x="3941993" y="5049018"/>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2582A728-F7F5-4B2F-8E43-305BF7418F28}"/>
              </a:ext>
            </a:extLst>
          </p:cNvPr>
          <p:cNvSpPr/>
          <p:nvPr/>
        </p:nvSpPr>
        <p:spPr bwMode="auto">
          <a:xfrm>
            <a:off x="3941993" y="5229020"/>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F8E9AEA5-3FB4-455D-9495-C980C57584B6}"/>
              </a:ext>
            </a:extLst>
          </p:cNvPr>
          <p:cNvSpPr/>
          <p:nvPr/>
        </p:nvSpPr>
        <p:spPr bwMode="auto">
          <a:xfrm>
            <a:off x="3941993" y="5409022"/>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941993" y="5589024"/>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31" name="曲線コネクタ 30"/>
          <p:cNvCxnSpPr/>
          <p:nvPr/>
        </p:nvCxnSpPr>
        <p:spPr bwMode="auto">
          <a:xfrm flipV="1">
            <a:off x="3221985" y="3429000"/>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2" name="曲線コネクタ 31"/>
          <p:cNvCxnSpPr/>
          <p:nvPr/>
        </p:nvCxnSpPr>
        <p:spPr bwMode="auto">
          <a:xfrm flipV="1">
            <a:off x="3221985" y="5049018"/>
            <a:ext cx="720008" cy="630007"/>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5" name="直線コネクタ 34"/>
          <p:cNvCxnSpPr/>
          <p:nvPr/>
        </p:nvCxnSpPr>
        <p:spPr bwMode="auto">
          <a:xfrm flipV="1">
            <a:off x="1961971" y="5049018"/>
            <a:ext cx="0" cy="720007"/>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flipV="1">
            <a:off x="1961971" y="4329011"/>
            <a:ext cx="0" cy="720007"/>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3" name="正方形/長方形 42"/>
          <p:cNvSpPr/>
          <p:nvPr/>
        </p:nvSpPr>
        <p:spPr bwMode="auto">
          <a:xfrm>
            <a:off x="701957" y="450901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ユーザー・モード</a:t>
            </a:r>
          </a:p>
        </p:txBody>
      </p:sp>
      <p:sp>
        <p:nvSpPr>
          <p:cNvPr id="44" name="正方形/長方形 43"/>
          <p:cNvSpPr/>
          <p:nvPr/>
        </p:nvSpPr>
        <p:spPr bwMode="auto">
          <a:xfrm>
            <a:off x="701957" y="531902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カーネル・モード</a:t>
            </a:r>
          </a:p>
        </p:txBody>
      </p:sp>
    </p:spTree>
    <p:extLst>
      <p:ext uri="{BB962C8B-B14F-4D97-AF65-F5344CB8AC3E}">
        <p14:creationId xmlns:p14="http://schemas.microsoft.com/office/powerpoint/2010/main" val="21208408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アドレスとタグの対応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残りの上位のビットがタグとなる</a:t>
            </a:r>
            <a:endParaRPr lang="en-US" altLang="ja-JP" dirty="0"/>
          </a:p>
          <a:p>
            <a:r>
              <a:rPr lang="ja-JP" altLang="en-US" dirty="0"/>
              <a:t>タグにはセット（赤）やライン（緑）の部分は入れないでよい</a:t>
            </a:r>
            <a:endParaRPr lang="en-US" altLang="ja-JP" dirty="0"/>
          </a:p>
          <a:p>
            <a:pPr lvl="1"/>
            <a:r>
              <a:rPr lang="ja-JP" altLang="en-US" dirty="0"/>
              <a:t>あるセットにアクセスするアドレスは，赤部分は常に一定だから</a:t>
            </a:r>
            <a:endParaRPr lang="en-US" altLang="ja-JP" dirty="0"/>
          </a:p>
          <a:p>
            <a:pPr lvl="2"/>
            <a:r>
              <a:rPr lang="ja-JP" altLang="en-US" dirty="0"/>
              <a:t>セット </a:t>
            </a:r>
            <a:r>
              <a:rPr lang="en-US" altLang="ja-JP" dirty="0"/>
              <a:t>1 </a:t>
            </a:r>
            <a:r>
              <a:rPr lang="ja-JP" altLang="en-US" dirty="0"/>
              <a:t>にアクセスする場合，赤部分は絶対 </a:t>
            </a:r>
            <a:r>
              <a:rPr lang="en-US" altLang="ja-JP" dirty="0"/>
              <a:t>01</a:t>
            </a:r>
          </a:p>
          <a:p>
            <a:pPr lvl="1"/>
            <a:r>
              <a:rPr lang="ja-JP" altLang="en-US" dirty="0"/>
              <a:t>緑部分はラインの中の位置を表すので，関係ない</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0" name="正方形/長方形 39"/>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5" name="正方形/長方形 44"/>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359662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ページごとの保護を利用した</a:t>
            </a:r>
            <a:br>
              <a:rPr lang="en-US" altLang="ja-JP" dirty="0"/>
            </a:br>
            <a:r>
              <a:rPr lang="ja-JP" altLang="en-US" dirty="0"/>
              <a:t>仮想アドレスの共有による最適化</a:t>
            </a:r>
            <a:endParaRPr kumimoji="1" lang="ja-JP" altLang="en-US" dirty="0"/>
          </a:p>
        </p:txBody>
      </p:sp>
      <p:sp>
        <p:nvSpPr>
          <p:cNvPr id="3" name="テキスト プレースホルダー 2"/>
          <p:cNvSpPr>
            <a:spLocks noGrp="1"/>
          </p:cNvSpPr>
          <p:nvPr>
            <p:ph type="body" sz="quarter" idx="10"/>
          </p:nvPr>
        </p:nvSpPr>
        <p:spPr>
          <a:xfrm>
            <a:off x="611956" y="1178975"/>
            <a:ext cx="8280092" cy="1800020"/>
          </a:xfrm>
        </p:spPr>
        <p:txBody>
          <a:bodyPr/>
          <a:lstStyle/>
          <a:p>
            <a:r>
              <a:rPr lang="ja-JP" altLang="en-US" dirty="0"/>
              <a:t>ページごとの権限を利用して保護</a:t>
            </a:r>
            <a:endParaRPr lang="en-US" altLang="ja-JP" dirty="0"/>
          </a:p>
          <a:p>
            <a:pPr lvl="1"/>
            <a:r>
              <a:rPr lang="ja-JP" altLang="en-US" dirty="0"/>
              <a:t>ユーザー・モードからでも </a:t>
            </a:r>
            <a:r>
              <a:rPr lang="en-US" altLang="ja-JP" dirty="0"/>
              <a:t>OS </a:t>
            </a:r>
            <a:r>
              <a:rPr lang="ja-JP" altLang="en-US" dirty="0"/>
              <a:t>の物理メモリにページ・テーブルを介して到達可能</a:t>
            </a:r>
            <a:endParaRPr lang="en-US" altLang="ja-JP" dirty="0"/>
          </a:p>
          <a:p>
            <a:pPr lvl="1"/>
            <a:r>
              <a:rPr lang="ja-JP" altLang="en-US" dirty="0"/>
              <a:t>カーネル領域はユーザーから読むと落ちるよう設定するので安全</a:t>
            </a:r>
            <a:endParaRPr lang="en-US" altLang="ja-JP" dirty="0"/>
          </a:p>
          <a:p>
            <a:pPr lvl="1"/>
            <a:r>
              <a:rPr lang="ja-JP" altLang="en-US" dirty="0"/>
              <a:t>エントリに「カーネルのみ許可」と権限が設定される</a:t>
            </a:r>
          </a:p>
        </p:txBody>
      </p:sp>
      <p:sp>
        <p:nvSpPr>
          <p:cNvPr id="4" name="正方形/長方形 3">
            <a:extLst>
              <a:ext uri="{FF2B5EF4-FFF2-40B4-BE49-F238E27FC236}">
                <a16:creationId xmlns:a16="http://schemas.microsoft.com/office/drawing/2014/main" id="{41F8EEC9-9620-4E9C-9B16-22677D3FA888}"/>
              </a:ext>
            </a:extLst>
          </p:cNvPr>
          <p:cNvSpPr/>
          <p:nvPr/>
        </p:nvSpPr>
        <p:spPr bwMode="auto">
          <a:xfrm>
            <a:off x="3941993" y="3793159"/>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a:extLst>
              <a:ext uri="{FF2B5EF4-FFF2-40B4-BE49-F238E27FC236}">
                <a16:creationId xmlns:a16="http://schemas.microsoft.com/office/drawing/2014/main" id="{8FC2FED3-730B-4DD0-AF3F-11439DD0B8DB}"/>
              </a:ext>
            </a:extLst>
          </p:cNvPr>
          <p:cNvSpPr/>
          <p:nvPr/>
        </p:nvSpPr>
        <p:spPr bwMode="auto">
          <a:xfrm>
            <a:off x="6822025" y="3793159"/>
            <a:ext cx="1080012" cy="306003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a:extLst>
              <a:ext uri="{FF2B5EF4-FFF2-40B4-BE49-F238E27FC236}">
                <a16:creationId xmlns:a16="http://schemas.microsoft.com/office/drawing/2014/main" id="{F8E9AEA5-3FB4-455D-9495-C980C57584B6}"/>
              </a:ext>
            </a:extLst>
          </p:cNvPr>
          <p:cNvSpPr/>
          <p:nvPr/>
        </p:nvSpPr>
        <p:spPr bwMode="auto">
          <a:xfrm>
            <a:off x="3941993" y="379315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a:extLst>
              <a:ext uri="{FF2B5EF4-FFF2-40B4-BE49-F238E27FC236}">
                <a16:creationId xmlns:a16="http://schemas.microsoft.com/office/drawing/2014/main" id="{2582A728-F7F5-4B2F-8E43-305BF7418F28}"/>
              </a:ext>
            </a:extLst>
          </p:cNvPr>
          <p:cNvSpPr/>
          <p:nvPr/>
        </p:nvSpPr>
        <p:spPr bwMode="auto">
          <a:xfrm>
            <a:off x="3941993" y="397316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F8E9AEA5-3FB4-455D-9495-C980C57584B6}"/>
              </a:ext>
            </a:extLst>
          </p:cNvPr>
          <p:cNvSpPr/>
          <p:nvPr/>
        </p:nvSpPr>
        <p:spPr bwMode="auto">
          <a:xfrm>
            <a:off x="3941993" y="415316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F8E9AEA5-3FB4-455D-9495-C980C57584B6}"/>
              </a:ext>
            </a:extLst>
          </p:cNvPr>
          <p:cNvSpPr/>
          <p:nvPr/>
        </p:nvSpPr>
        <p:spPr bwMode="auto">
          <a:xfrm>
            <a:off x="3941993" y="4333165"/>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11" name="曲線コネクタ 10"/>
          <p:cNvCxnSpPr>
            <a:stCxn id="6" idx="3"/>
          </p:cNvCxnSpPr>
          <p:nvPr/>
        </p:nvCxnSpPr>
        <p:spPr bwMode="auto">
          <a:xfrm>
            <a:off x="5022005" y="3883160"/>
            <a:ext cx="1800020" cy="270003"/>
          </a:xfrm>
          <a:prstGeom prst="curvedConnector3">
            <a:avLst/>
          </a:prstGeom>
          <a:noFill/>
          <a:ln w="9525" cap="flat" cmpd="sng" algn="ctr">
            <a:solidFill>
              <a:schemeClr val="tx1"/>
            </a:solidFill>
            <a:prstDash val="solid"/>
            <a:round/>
            <a:headEnd type="none" w="med" len="med"/>
            <a:tailEnd type="triangle"/>
          </a:ln>
          <a:effectLst/>
        </p:spPr>
      </p:cxnSp>
      <p:sp>
        <p:nvSpPr>
          <p:cNvPr id="12" name="正方形/長方形 11">
            <a:extLst>
              <a:ext uri="{FF2B5EF4-FFF2-40B4-BE49-F238E27FC236}">
                <a16:creationId xmlns:a16="http://schemas.microsoft.com/office/drawing/2014/main" id="{2582A728-F7F5-4B2F-8E43-305BF7418F28}"/>
              </a:ext>
            </a:extLst>
          </p:cNvPr>
          <p:cNvSpPr/>
          <p:nvPr/>
        </p:nvSpPr>
        <p:spPr bwMode="auto">
          <a:xfrm>
            <a:off x="6822025" y="4153163"/>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3" name="曲線コネクタ 12"/>
          <p:cNvCxnSpPr/>
          <p:nvPr/>
        </p:nvCxnSpPr>
        <p:spPr bwMode="auto">
          <a:xfrm>
            <a:off x="5022005" y="4243164"/>
            <a:ext cx="1800020" cy="810009"/>
          </a:xfrm>
          <a:prstGeom prst="curvedConnector3">
            <a:avLst/>
          </a:prstGeom>
          <a:noFill/>
          <a:ln w="9525" cap="flat" cmpd="sng" algn="ctr">
            <a:solidFill>
              <a:schemeClr val="tx1"/>
            </a:solidFill>
            <a:prstDash val="solid"/>
            <a:round/>
            <a:headEnd type="none" w="med" len="med"/>
            <a:tailEnd type="triangle"/>
          </a:ln>
          <a:effectLst/>
        </p:spPr>
      </p:cxnSp>
      <p:sp>
        <p:nvSpPr>
          <p:cNvPr id="14" name="正方形/長方形 13">
            <a:extLst>
              <a:ext uri="{FF2B5EF4-FFF2-40B4-BE49-F238E27FC236}">
                <a16:creationId xmlns:a16="http://schemas.microsoft.com/office/drawing/2014/main" id="{2582A728-F7F5-4B2F-8E43-305BF7418F28}"/>
              </a:ext>
            </a:extLst>
          </p:cNvPr>
          <p:cNvSpPr/>
          <p:nvPr/>
        </p:nvSpPr>
        <p:spPr bwMode="auto">
          <a:xfrm>
            <a:off x="6822025" y="5053173"/>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a:extLst>
              <a:ext uri="{FF2B5EF4-FFF2-40B4-BE49-F238E27FC236}">
                <a16:creationId xmlns:a16="http://schemas.microsoft.com/office/drawing/2014/main" id="{2582A728-F7F5-4B2F-8E43-305BF7418F28}"/>
              </a:ext>
            </a:extLst>
          </p:cNvPr>
          <p:cNvSpPr/>
          <p:nvPr/>
        </p:nvSpPr>
        <p:spPr bwMode="auto">
          <a:xfrm>
            <a:off x="6822025" y="6133185"/>
            <a:ext cx="1080012" cy="360004"/>
          </a:xfrm>
          <a:prstGeom prst="rect">
            <a:avLst/>
          </a:prstGeom>
          <a:noFill/>
          <a:ln w="15875">
            <a:solidFill>
              <a:schemeClr val="accent3">
                <a:lumMod val="75000"/>
              </a:schemeClr>
            </a:solidFill>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4KB</a:t>
            </a:r>
            <a:endParaRPr kumimoji="1" lang="ja-JP" altLang="en-US" dirty="0">
              <a:solidFill>
                <a:schemeClr val="tx1">
                  <a:lumMod val="75000"/>
                  <a:lumOff val="25000"/>
                </a:schemeClr>
              </a:solidFill>
              <a:latin typeface="+mn-ea"/>
            </a:endParaRPr>
          </a:p>
        </p:txBody>
      </p:sp>
      <p:cxnSp>
        <p:nvCxnSpPr>
          <p:cNvPr id="16" name="曲線コネクタ 15"/>
          <p:cNvCxnSpPr/>
          <p:nvPr/>
        </p:nvCxnSpPr>
        <p:spPr bwMode="auto">
          <a:xfrm>
            <a:off x="5022005" y="5683180"/>
            <a:ext cx="1800020" cy="450005"/>
          </a:xfrm>
          <a:prstGeom prst="curvedConnector3">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7002027" y="343315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物理メモリ</a:t>
            </a:r>
          </a:p>
        </p:txBody>
      </p:sp>
      <p:sp>
        <p:nvSpPr>
          <p:cNvPr id="18" name="正方形/長方形 17"/>
          <p:cNvSpPr/>
          <p:nvPr/>
        </p:nvSpPr>
        <p:spPr bwMode="auto">
          <a:xfrm>
            <a:off x="4121995" y="343315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LV2</a:t>
            </a:r>
            <a:r>
              <a:rPr kumimoji="1" lang="ja-JP" altLang="en-US" sz="1600" dirty="0">
                <a:solidFill>
                  <a:schemeClr val="tx1">
                    <a:lumMod val="75000"/>
                    <a:lumOff val="25000"/>
                  </a:schemeClr>
                </a:solidFill>
                <a:latin typeface="+mn-ea"/>
              </a:rPr>
              <a:t>テーブル</a:t>
            </a:r>
          </a:p>
        </p:txBody>
      </p:sp>
      <p:sp>
        <p:nvSpPr>
          <p:cNvPr id="19" name="正方形/長方形 18">
            <a:extLst>
              <a:ext uri="{FF2B5EF4-FFF2-40B4-BE49-F238E27FC236}">
                <a16:creationId xmlns:a16="http://schemas.microsoft.com/office/drawing/2014/main" id="{41F8EEC9-9620-4E9C-9B16-22677D3FA888}"/>
              </a:ext>
            </a:extLst>
          </p:cNvPr>
          <p:cNvSpPr/>
          <p:nvPr/>
        </p:nvSpPr>
        <p:spPr bwMode="auto">
          <a:xfrm>
            <a:off x="2141973" y="4693169"/>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a:extLst>
              <a:ext uri="{FF2B5EF4-FFF2-40B4-BE49-F238E27FC236}">
                <a16:creationId xmlns:a16="http://schemas.microsoft.com/office/drawing/2014/main" id="{F8E9AEA5-3FB4-455D-9495-C980C57584B6}"/>
              </a:ext>
            </a:extLst>
          </p:cNvPr>
          <p:cNvSpPr/>
          <p:nvPr/>
        </p:nvSpPr>
        <p:spPr bwMode="auto">
          <a:xfrm>
            <a:off x="2141973" y="469316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1" name="正方形/長方形 20">
            <a:extLst>
              <a:ext uri="{FF2B5EF4-FFF2-40B4-BE49-F238E27FC236}">
                <a16:creationId xmlns:a16="http://schemas.microsoft.com/office/drawing/2014/main" id="{2582A728-F7F5-4B2F-8E43-305BF7418F28}"/>
              </a:ext>
            </a:extLst>
          </p:cNvPr>
          <p:cNvSpPr/>
          <p:nvPr/>
        </p:nvSpPr>
        <p:spPr bwMode="auto">
          <a:xfrm>
            <a:off x="2141973" y="487317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a:extLst>
              <a:ext uri="{FF2B5EF4-FFF2-40B4-BE49-F238E27FC236}">
                <a16:creationId xmlns:a16="http://schemas.microsoft.com/office/drawing/2014/main" id="{F8E9AEA5-3FB4-455D-9495-C980C57584B6}"/>
              </a:ext>
            </a:extLst>
          </p:cNvPr>
          <p:cNvSpPr/>
          <p:nvPr/>
        </p:nvSpPr>
        <p:spPr bwMode="auto">
          <a:xfrm>
            <a:off x="2141973" y="5953183"/>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b="1" dirty="0">
                <a:solidFill>
                  <a:schemeClr val="accent6"/>
                </a:solidFill>
                <a:latin typeface="+mn-ea"/>
              </a:rPr>
              <a:t>カーネルのみ許可</a:t>
            </a:r>
          </a:p>
        </p:txBody>
      </p:sp>
      <p:sp>
        <p:nvSpPr>
          <p:cNvPr id="23" name="正方形/長方形 22">
            <a:extLst>
              <a:ext uri="{FF2B5EF4-FFF2-40B4-BE49-F238E27FC236}">
                <a16:creationId xmlns:a16="http://schemas.microsoft.com/office/drawing/2014/main" id="{F8E9AEA5-3FB4-455D-9495-C980C57584B6}"/>
              </a:ext>
            </a:extLst>
          </p:cNvPr>
          <p:cNvSpPr/>
          <p:nvPr/>
        </p:nvSpPr>
        <p:spPr bwMode="auto">
          <a:xfrm>
            <a:off x="2141973" y="5233175"/>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sp>
        <p:nvSpPr>
          <p:cNvPr id="25" name="正方形/長方形 24"/>
          <p:cNvSpPr/>
          <p:nvPr/>
        </p:nvSpPr>
        <p:spPr bwMode="auto">
          <a:xfrm>
            <a:off x="2321975" y="433316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LV1</a:t>
            </a:r>
            <a:r>
              <a:rPr kumimoji="1" lang="ja-JP" altLang="en-US" sz="1600" dirty="0">
                <a:solidFill>
                  <a:schemeClr val="tx1">
                    <a:lumMod val="75000"/>
                    <a:lumOff val="25000"/>
                  </a:schemeClr>
                </a:solidFill>
                <a:latin typeface="+mn-ea"/>
              </a:rPr>
              <a:t>テーブル</a:t>
            </a:r>
          </a:p>
        </p:txBody>
      </p:sp>
      <p:sp>
        <p:nvSpPr>
          <p:cNvPr id="26" name="正方形/長方形 25">
            <a:extLst>
              <a:ext uri="{FF2B5EF4-FFF2-40B4-BE49-F238E27FC236}">
                <a16:creationId xmlns:a16="http://schemas.microsoft.com/office/drawing/2014/main" id="{41F8EEC9-9620-4E9C-9B16-22677D3FA888}"/>
              </a:ext>
            </a:extLst>
          </p:cNvPr>
          <p:cNvSpPr/>
          <p:nvPr/>
        </p:nvSpPr>
        <p:spPr bwMode="auto">
          <a:xfrm>
            <a:off x="3941993" y="5413177"/>
            <a:ext cx="1080012"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7" name="正方形/長方形 26">
            <a:extLst>
              <a:ext uri="{FF2B5EF4-FFF2-40B4-BE49-F238E27FC236}">
                <a16:creationId xmlns:a16="http://schemas.microsoft.com/office/drawing/2014/main" id="{F8E9AEA5-3FB4-455D-9495-C980C57584B6}"/>
              </a:ext>
            </a:extLst>
          </p:cNvPr>
          <p:cNvSpPr/>
          <p:nvPr/>
        </p:nvSpPr>
        <p:spPr bwMode="auto">
          <a:xfrm>
            <a:off x="3941993" y="5413177"/>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8" name="正方形/長方形 27">
            <a:extLst>
              <a:ext uri="{FF2B5EF4-FFF2-40B4-BE49-F238E27FC236}">
                <a16:creationId xmlns:a16="http://schemas.microsoft.com/office/drawing/2014/main" id="{2582A728-F7F5-4B2F-8E43-305BF7418F28}"/>
              </a:ext>
            </a:extLst>
          </p:cNvPr>
          <p:cNvSpPr/>
          <p:nvPr/>
        </p:nvSpPr>
        <p:spPr bwMode="auto">
          <a:xfrm>
            <a:off x="3941993" y="5593179"/>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F8E9AEA5-3FB4-455D-9495-C980C57584B6}"/>
              </a:ext>
            </a:extLst>
          </p:cNvPr>
          <p:cNvSpPr/>
          <p:nvPr/>
        </p:nvSpPr>
        <p:spPr bwMode="auto">
          <a:xfrm>
            <a:off x="3941993" y="5773181"/>
            <a:ext cx="1080012" cy="180002"/>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0" name="正方形/長方形 29">
            <a:extLst>
              <a:ext uri="{FF2B5EF4-FFF2-40B4-BE49-F238E27FC236}">
                <a16:creationId xmlns:a16="http://schemas.microsoft.com/office/drawing/2014/main" id="{F8E9AEA5-3FB4-455D-9495-C980C57584B6}"/>
              </a:ext>
            </a:extLst>
          </p:cNvPr>
          <p:cNvSpPr/>
          <p:nvPr/>
        </p:nvSpPr>
        <p:spPr bwMode="auto">
          <a:xfrm>
            <a:off x="3941993" y="5953183"/>
            <a:ext cx="1080012" cy="900010"/>
          </a:xfrm>
          <a:prstGeom prst="rect">
            <a:avLst/>
          </a:prstGeom>
          <a:noFill/>
          <a:ln>
            <a:headEnd/>
            <a:tailEnd type="triangle" w="sm" len="med"/>
          </a:ln>
          <a:effectLst/>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vert270"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a:t>
            </a:r>
          </a:p>
        </p:txBody>
      </p:sp>
      <p:cxnSp>
        <p:nvCxnSpPr>
          <p:cNvPr id="31" name="曲線コネクタ 30"/>
          <p:cNvCxnSpPr/>
          <p:nvPr/>
        </p:nvCxnSpPr>
        <p:spPr bwMode="auto">
          <a:xfrm flipV="1">
            <a:off x="3221985" y="3793159"/>
            <a:ext cx="720008" cy="990000"/>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2" name="曲線コネクタ 31"/>
          <p:cNvCxnSpPr/>
          <p:nvPr/>
        </p:nvCxnSpPr>
        <p:spPr bwMode="auto">
          <a:xfrm flipV="1">
            <a:off x="3221985" y="5413177"/>
            <a:ext cx="720008" cy="630007"/>
          </a:xfrm>
          <a:prstGeom prst="curvedConnector3">
            <a:avLst>
              <a:gd name="adj1" fmla="val 50000"/>
            </a:avLst>
          </a:prstGeom>
          <a:noFill/>
          <a:ln w="9525" cap="flat" cmpd="sng" algn="ctr">
            <a:solidFill>
              <a:schemeClr val="tx1"/>
            </a:solidFill>
            <a:prstDash val="solid"/>
            <a:round/>
            <a:headEnd type="none" w="med" len="med"/>
            <a:tailEnd type="triangle"/>
          </a:ln>
          <a:effectLst/>
        </p:spPr>
      </p:cxnSp>
      <p:cxnSp>
        <p:nvCxnSpPr>
          <p:cNvPr id="35" name="直線コネクタ 34"/>
          <p:cNvCxnSpPr/>
          <p:nvPr/>
        </p:nvCxnSpPr>
        <p:spPr bwMode="auto">
          <a:xfrm flipV="1">
            <a:off x="1961971" y="5413177"/>
            <a:ext cx="0" cy="720007"/>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cxnSp>
        <p:nvCxnSpPr>
          <p:cNvPr id="37" name="直線コネクタ 36"/>
          <p:cNvCxnSpPr/>
          <p:nvPr/>
        </p:nvCxnSpPr>
        <p:spPr bwMode="auto">
          <a:xfrm flipV="1">
            <a:off x="1961971" y="4693170"/>
            <a:ext cx="0" cy="720007"/>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3" name="正方形/長方形 42"/>
          <p:cNvSpPr/>
          <p:nvPr/>
        </p:nvSpPr>
        <p:spPr bwMode="auto">
          <a:xfrm>
            <a:off x="701957" y="487317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ユーザー・モード</a:t>
            </a:r>
          </a:p>
        </p:txBody>
      </p:sp>
      <p:sp>
        <p:nvSpPr>
          <p:cNvPr id="44" name="正方形/長方形 43"/>
          <p:cNvSpPr/>
          <p:nvPr/>
        </p:nvSpPr>
        <p:spPr bwMode="auto">
          <a:xfrm>
            <a:off x="701957" y="5683180"/>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カーネル・モード</a:t>
            </a:r>
          </a:p>
        </p:txBody>
      </p:sp>
    </p:spTree>
    <p:extLst>
      <p:ext uri="{BB962C8B-B14F-4D97-AF65-F5344CB8AC3E}">
        <p14:creationId xmlns:p14="http://schemas.microsoft.com/office/powerpoint/2010/main" val="37638277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仮想メモリと特権モードによる保護のまとめ</a:t>
            </a:r>
          </a:p>
        </p:txBody>
      </p:sp>
      <p:sp>
        <p:nvSpPr>
          <p:cNvPr id="3" name="テキスト プレースホルダー 2"/>
          <p:cNvSpPr>
            <a:spLocks noGrp="1"/>
          </p:cNvSpPr>
          <p:nvPr>
            <p:ph type="body" sz="quarter" idx="10"/>
          </p:nvPr>
        </p:nvSpPr>
        <p:spPr>
          <a:xfrm>
            <a:off x="341953" y="1178975"/>
            <a:ext cx="8532044" cy="5219751"/>
          </a:xfrm>
        </p:spPr>
        <p:txBody>
          <a:bodyPr/>
          <a:lstStyle/>
          <a:p>
            <a:r>
              <a:rPr kumimoji="1" lang="en-US" altLang="ja-JP" dirty="0"/>
              <a:t>CPU </a:t>
            </a:r>
            <a:r>
              <a:rPr kumimoji="1" lang="ja-JP" altLang="en-US" dirty="0" err="1"/>
              <a:t>には</a:t>
            </a:r>
            <a:r>
              <a:rPr kumimoji="1" lang="ja-JP" altLang="en-US" dirty="0"/>
              <a:t>操作できる権限が設定されたモードがある</a:t>
            </a:r>
            <a:endParaRPr kumimoji="1" lang="en-US" altLang="ja-JP" dirty="0"/>
          </a:p>
          <a:p>
            <a:pPr lvl="1"/>
            <a:r>
              <a:rPr kumimoji="1" lang="ja-JP" altLang="en-US" dirty="0"/>
              <a:t>ユーザー・モード</a:t>
            </a:r>
            <a:endParaRPr kumimoji="1" lang="en-US" altLang="ja-JP" dirty="0"/>
          </a:p>
          <a:p>
            <a:pPr lvl="1"/>
            <a:r>
              <a:rPr kumimoji="1" lang="ja-JP" altLang="en-US" dirty="0"/>
              <a:t>カーネル・モード</a:t>
            </a:r>
            <a:endParaRPr kumimoji="1" lang="en-US" altLang="ja-JP" dirty="0"/>
          </a:p>
          <a:p>
            <a:r>
              <a:rPr lang="ja-JP" altLang="en-US" dirty="0"/>
              <a:t>ユーザー・モード</a:t>
            </a:r>
            <a:r>
              <a:rPr kumimoji="1" lang="ja-JP" altLang="en-US" dirty="0"/>
              <a:t>ではメモリなどを変更する操作は自由には行えない</a:t>
            </a:r>
            <a:endParaRPr kumimoji="1" lang="en-US" altLang="ja-JP" dirty="0"/>
          </a:p>
          <a:p>
            <a:pPr lvl="1"/>
            <a:r>
              <a:rPr kumimoji="1" lang="ja-JP" altLang="en-US" dirty="0"/>
              <a:t>カーネル・モードで動作する </a:t>
            </a:r>
            <a:r>
              <a:rPr kumimoji="1" lang="en-US" altLang="ja-JP" dirty="0"/>
              <a:t>OS </a:t>
            </a:r>
            <a:r>
              <a:rPr kumimoji="1" lang="ja-JP" altLang="en-US" dirty="0"/>
              <a:t>に依頼して行う</a:t>
            </a:r>
            <a:endParaRPr kumimoji="1" lang="en-US" altLang="ja-JP" dirty="0"/>
          </a:p>
          <a:p>
            <a:pPr lvl="1"/>
            <a:r>
              <a:rPr kumimoji="1" lang="ja-JP" altLang="en-US" dirty="0"/>
              <a:t>当然他人のファイルやメモリへアクセスしようとすれば落とされる</a:t>
            </a:r>
            <a:endParaRPr kumimoji="1" lang="en-US" altLang="ja-JP" dirty="0"/>
          </a:p>
          <a:p>
            <a:r>
              <a:rPr kumimoji="1" lang="ja-JP" altLang="en-US" dirty="0"/>
              <a:t>他のプログラムや </a:t>
            </a:r>
            <a:r>
              <a:rPr kumimoji="1" lang="en-US" altLang="ja-JP" dirty="0"/>
              <a:t>OS </a:t>
            </a:r>
            <a:r>
              <a:rPr kumimoji="1" lang="ja-JP" altLang="en-US" dirty="0"/>
              <a:t>領域のメモリを読むことは基本的にできない</a:t>
            </a:r>
            <a:endParaRPr kumimoji="1" lang="en-US" altLang="ja-JP" dirty="0"/>
          </a:p>
          <a:p>
            <a:pPr lvl="1"/>
            <a:r>
              <a:rPr kumimoji="1" lang="ja-JP" altLang="en-US" dirty="0"/>
              <a:t>プログラムごとに独立した仮想アドレス空間を提供</a:t>
            </a:r>
            <a:endParaRPr kumimoji="1" lang="en-US" altLang="ja-JP" dirty="0"/>
          </a:p>
          <a:p>
            <a:pPr lvl="1"/>
            <a:r>
              <a:rPr kumimoji="1" lang="ja-JP" altLang="en-US" dirty="0"/>
              <a:t>ページごとのアクセス権限の設定</a:t>
            </a:r>
          </a:p>
        </p:txBody>
      </p:sp>
    </p:spTree>
    <p:extLst>
      <p:ext uri="{BB962C8B-B14F-4D97-AF65-F5344CB8AC3E}">
        <p14:creationId xmlns:p14="http://schemas.microsoft.com/office/powerpoint/2010/main" val="1705022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仮想メモリ</a:t>
            </a:r>
            <a:endParaRPr kumimoji="1" lang="en-US" altLang="ja-JP" dirty="0"/>
          </a:p>
          <a:p>
            <a:pPr marL="817200" lvl="1" indent="-457200">
              <a:buFont typeface="+mj-lt"/>
              <a:buAutoNum type="arabicPeriod"/>
            </a:pPr>
            <a:r>
              <a:rPr kumimoji="1" lang="ja-JP" altLang="en-US" dirty="0"/>
              <a:t>モチベーションと基本</a:t>
            </a:r>
            <a:endParaRPr kumimoji="1" lang="en-US" altLang="ja-JP" dirty="0"/>
          </a:p>
          <a:p>
            <a:pPr marL="817200" lvl="1" indent="-457200">
              <a:buFont typeface="+mj-lt"/>
              <a:buAutoNum type="arabicPeriod"/>
            </a:pPr>
            <a:r>
              <a:rPr kumimoji="1" lang="ja-JP" altLang="en-US" dirty="0"/>
              <a:t>詳細</a:t>
            </a:r>
            <a:endParaRPr kumimoji="1" lang="en-US" altLang="ja-JP" dirty="0"/>
          </a:p>
          <a:p>
            <a:pPr marL="1177200" lvl="2" indent="-457200">
              <a:buFont typeface="+mj-lt"/>
              <a:buAutoNum type="arabicPeriod"/>
            </a:pPr>
            <a:r>
              <a:rPr lang="ja-JP" altLang="en-US" dirty="0"/>
              <a:t>仮想アドレスと物理アドレス</a:t>
            </a:r>
            <a:endParaRPr kumimoji="1" lang="en-US" altLang="ja-JP" dirty="0"/>
          </a:p>
          <a:p>
            <a:pPr marL="1177200" lvl="2" indent="-457200">
              <a:buFont typeface="+mj-lt"/>
              <a:buAutoNum type="arabicPeriod"/>
            </a:pPr>
            <a:r>
              <a:rPr kumimoji="1" lang="ja-JP" altLang="en-US" dirty="0"/>
              <a:t>ページ・テーブル</a:t>
            </a:r>
            <a:endParaRPr kumimoji="1" lang="en-US" altLang="ja-JP" dirty="0"/>
          </a:p>
          <a:p>
            <a:pPr marL="1177200" lvl="2" indent="-457200">
              <a:buFont typeface="+mj-lt"/>
              <a:buAutoNum type="arabicPeriod"/>
            </a:pPr>
            <a:r>
              <a:rPr kumimoji="1" lang="en-US" altLang="ja-JP" dirty="0"/>
              <a:t>TLB</a:t>
            </a:r>
          </a:p>
          <a:p>
            <a:pPr marL="457200" indent="-457200">
              <a:buFont typeface="+mj-lt"/>
              <a:buAutoNum type="arabicPeriod"/>
            </a:pPr>
            <a:r>
              <a:rPr lang="ja-JP" altLang="en-US" dirty="0"/>
              <a:t>特権モード</a:t>
            </a:r>
            <a:endParaRPr lang="en-US" altLang="ja-JP" dirty="0"/>
          </a:p>
          <a:p>
            <a:pPr marL="817200" lvl="1" indent="-457200">
              <a:buFont typeface="+mj-lt"/>
              <a:buAutoNum type="arabicPeriod"/>
            </a:pPr>
            <a:r>
              <a:rPr lang="ja-JP" altLang="en-US" dirty="0"/>
              <a:t>システム・コール</a:t>
            </a:r>
            <a:endParaRPr lang="en-US" altLang="ja-JP" dirty="0"/>
          </a:p>
          <a:p>
            <a:pPr marL="817200" lvl="1" indent="-457200">
              <a:buFont typeface="+mj-lt"/>
              <a:buAutoNum type="arabicPeriod"/>
            </a:pPr>
            <a:r>
              <a:rPr lang="ja-JP" altLang="en-US" dirty="0"/>
              <a:t>メモリ保護</a:t>
            </a:r>
            <a:endParaRPr lang="en-US" altLang="ja-JP" dirty="0"/>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400" dirty="0"/>
              <a:t>以下のような状況の仮想メモリについて考える：</a:t>
            </a:r>
            <a:endParaRPr lang="en-US" altLang="ja-JP" sz="1400" dirty="0"/>
          </a:p>
          <a:p>
            <a:pPr lvl="1"/>
            <a:r>
              <a:rPr lang="ja-JP" altLang="en-US" sz="1400" dirty="0"/>
              <a:t>仮想アドレス空間と物理アドレス空間は共に </a:t>
            </a:r>
            <a:r>
              <a:rPr lang="en-US" altLang="ja-JP" sz="1400" dirty="0"/>
              <a:t>32bit </a:t>
            </a:r>
            <a:r>
              <a:rPr lang="ja-JP" altLang="en-US" sz="1400" dirty="0"/>
              <a:t>である</a:t>
            </a:r>
            <a:endParaRPr lang="en-US" altLang="ja-JP" sz="1400" dirty="0"/>
          </a:p>
          <a:p>
            <a:pPr lvl="1"/>
            <a:r>
              <a:rPr lang="ja-JP" altLang="en-US" sz="1400" dirty="0"/>
              <a:t>単段ページ・テーブルを使用</a:t>
            </a:r>
            <a:endParaRPr lang="en-US" altLang="ja-JP" sz="1400" dirty="0"/>
          </a:p>
          <a:p>
            <a:pPr lvl="1"/>
            <a:r>
              <a:rPr lang="ja-JP" altLang="en-US" sz="1400" dirty="0"/>
              <a:t>ページ・サイズは </a:t>
            </a:r>
            <a:r>
              <a:rPr lang="en-US" altLang="ja-JP" sz="1400" dirty="0"/>
              <a:t>64KB </a:t>
            </a:r>
            <a:r>
              <a:rPr lang="ja-JP" altLang="en-US" sz="1400" dirty="0"/>
              <a:t>である</a:t>
            </a:r>
            <a:endParaRPr lang="en-US" altLang="ja-JP" sz="1400" dirty="0"/>
          </a:p>
          <a:p>
            <a:pPr lvl="1"/>
            <a:r>
              <a:rPr lang="ja-JP" altLang="en-US" sz="1400" dirty="0"/>
              <a:t>ベース・レジスタには物理アドレス </a:t>
            </a:r>
            <a:r>
              <a:rPr lang="en-US" altLang="ja-JP" sz="1400" dirty="0"/>
              <a:t>0x20000000 </a:t>
            </a:r>
            <a:r>
              <a:rPr lang="ja-JP" altLang="en-US" sz="1400" dirty="0"/>
              <a:t>が設定されている</a:t>
            </a:r>
            <a:endParaRPr lang="en-US" altLang="ja-JP" sz="1400" dirty="0"/>
          </a:p>
          <a:p>
            <a:pPr lvl="1"/>
            <a:r>
              <a:rPr lang="ja-JP" altLang="en-US" sz="1400" dirty="0"/>
              <a:t>仮想アドレス </a:t>
            </a:r>
            <a:r>
              <a:rPr lang="en-US" altLang="ja-JP" sz="1400" dirty="0"/>
              <a:t>0x10000000 </a:t>
            </a:r>
            <a:r>
              <a:rPr lang="ja-JP" altLang="en-US" sz="1400" dirty="0"/>
              <a:t>と </a:t>
            </a:r>
            <a:r>
              <a:rPr lang="en-US" altLang="ja-JP" sz="1400" dirty="0"/>
              <a:t>0x0fea0000 </a:t>
            </a:r>
            <a:r>
              <a:rPr lang="ja-JP" altLang="en-US" sz="1400" dirty="0"/>
              <a:t>から始まるページには，それぞれ物理アドレス </a:t>
            </a:r>
            <a:r>
              <a:rPr lang="en-US" altLang="ja-JP" sz="1400" dirty="0"/>
              <a:t>0x30000000 </a:t>
            </a:r>
            <a:r>
              <a:rPr lang="ja-JP" altLang="en-US" sz="1400" dirty="0"/>
              <a:t>と </a:t>
            </a:r>
            <a:r>
              <a:rPr lang="en-US" altLang="ja-JP" sz="1400" dirty="0"/>
              <a:t>0x30010000 </a:t>
            </a:r>
            <a:r>
              <a:rPr lang="ja-JP" altLang="en-US" sz="1400" dirty="0"/>
              <a:t>から始まるページが割り当てられているものとする</a:t>
            </a:r>
            <a:endParaRPr lang="en-US" altLang="ja-JP" sz="1400" dirty="0"/>
          </a:p>
          <a:p>
            <a:pPr lvl="1"/>
            <a:r>
              <a:rPr lang="en-US" altLang="ja-JP" sz="1400" dirty="0"/>
              <a:t>TLB </a:t>
            </a:r>
            <a:r>
              <a:rPr lang="ja-JP" altLang="en-US" sz="1400" dirty="0"/>
              <a:t>は存在しない</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63</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１１</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(1) </a:t>
            </a:r>
            <a:r>
              <a:rPr lang="ja-JP" altLang="en-US" sz="1400" dirty="0"/>
              <a:t>仮想アドレス </a:t>
            </a:r>
            <a:r>
              <a:rPr lang="en-US" altLang="ja-JP" sz="1400" dirty="0"/>
              <a:t>0x10002000 </a:t>
            </a:r>
            <a:r>
              <a:rPr lang="ja-JP" altLang="en-US" sz="1400" dirty="0"/>
              <a:t>に格納されている値を読み出す際にアクセスされる物理アドレスをすべてあげよ</a:t>
            </a:r>
            <a:endParaRPr lang="en-US" altLang="ja-JP" sz="1400" dirty="0"/>
          </a:p>
          <a:p>
            <a:r>
              <a:rPr lang="en-US" altLang="ja-JP" sz="1400" dirty="0"/>
              <a:t>(2) </a:t>
            </a:r>
            <a:r>
              <a:rPr lang="ja-JP" altLang="en-US" sz="1400" dirty="0"/>
              <a:t>仮想アドレス </a:t>
            </a:r>
            <a:r>
              <a:rPr lang="en-US" altLang="ja-JP" sz="1400" dirty="0"/>
              <a:t>0xfea51fff </a:t>
            </a:r>
            <a:r>
              <a:rPr lang="ja-JP" altLang="en-US" sz="1400" dirty="0"/>
              <a:t>に格納されている値を読み出す際にアクセスされる物理アドレスをすべてあげよ</a:t>
            </a:r>
            <a:endParaRPr lang="en-US" altLang="ja-JP" sz="1400" dirty="0"/>
          </a:p>
          <a:p>
            <a:r>
              <a:rPr lang="en-US" altLang="ja-JP" sz="1400" dirty="0"/>
              <a:t>(3) </a:t>
            </a:r>
            <a:r>
              <a:rPr lang="ja-JP" altLang="en-US" sz="1400" dirty="0"/>
              <a:t>仮想アドレス </a:t>
            </a:r>
            <a:r>
              <a:rPr lang="en-US" altLang="ja-JP" sz="1400" dirty="0"/>
              <a:t>0x10000000 </a:t>
            </a:r>
            <a:r>
              <a:rPr lang="ja-JP" altLang="en-US" sz="1400" dirty="0"/>
              <a:t>と </a:t>
            </a:r>
            <a:r>
              <a:rPr lang="en-US" altLang="ja-JP" sz="1400" dirty="0"/>
              <a:t>0xfea50000 </a:t>
            </a:r>
            <a:r>
              <a:rPr lang="ja-JP" altLang="en-US" sz="1400" dirty="0"/>
              <a:t>から始まる２つのページが確保されている場合を想定する．この時に使用される物理メモリの容量の合計（ページ・テーブルとページそのもの）を求めよ</a:t>
            </a:r>
            <a:endParaRPr lang="en-US" altLang="ja-JP" sz="1400" dirty="0"/>
          </a:p>
          <a:p>
            <a:r>
              <a:rPr lang="en-US" altLang="ja-JP" sz="1400" dirty="0"/>
              <a:t>(4) (3)</a:t>
            </a:r>
            <a:r>
              <a:rPr lang="ja-JP" altLang="en-US" sz="1400" dirty="0"/>
              <a:t>と同様の条件で，２段ページ・テーブルを使用した場合に使用される物理メモリの容量の合計を求めよ．この時 </a:t>
            </a:r>
            <a:r>
              <a:rPr lang="en-US" altLang="ja-JP" sz="1400" dirty="0"/>
              <a:t>LV1 </a:t>
            </a:r>
            <a:r>
              <a:rPr lang="ja-JP" altLang="en-US" sz="1400" dirty="0"/>
              <a:t>と </a:t>
            </a:r>
            <a:r>
              <a:rPr lang="en-US" altLang="ja-JP" sz="1400" dirty="0"/>
              <a:t>LV2 </a:t>
            </a:r>
            <a:r>
              <a:rPr lang="ja-JP" altLang="en-US" sz="1400" dirty="0"/>
              <a:t>に使用されるアドレスのビット幅は等しいものとする．</a:t>
            </a:r>
            <a:endParaRPr lang="en-US" altLang="ja-JP" sz="1400" dirty="0"/>
          </a:p>
          <a:p>
            <a:r>
              <a:rPr lang="en-US" altLang="ja-JP" sz="1400"/>
              <a:t>2023/07/24 16:43 </a:t>
            </a:r>
            <a:r>
              <a:rPr lang="ja-JP" altLang="en-US" sz="1400"/>
              <a:t>すいません</a:t>
            </a:r>
            <a:r>
              <a:rPr lang="ja-JP" altLang="en-US" sz="1400" dirty="0"/>
              <a:t>，アドレスが一部間違っていたので講義後に更新しました</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64</a:t>
            </a:fld>
            <a:endParaRPr kumimoji="1" lang="ja-JP" altLang="en-US" dirty="0"/>
          </a:p>
        </p:txBody>
      </p:sp>
    </p:spTree>
    <p:extLst>
      <p:ext uri="{BB962C8B-B14F-4D97-AF65-F5344CB8AC3E}">
        <p14:creationId xmlns:p14="http://schemas.microsoft.com/office/powerpoint/2010/main" val="27556257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課題１１：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の「課題１１」のところからお願いします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7/30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E7D085-A51C-44B5-9377-11CEE1E23463}"/>
              </a:ext>
            </a:extLst>
          </p:cNvPr>
          <p:cNvSpPr>
            <a:spLocks noGrp="1"/>
          </p:cNvSpPr>
          <p:nvPr>
            <p:ph type="title"/>
          </p:nvPr>
        </p:nvSpPr>
        <p:spPr/>
        <p:txBody>
          <a:bodyPr/>
          <a:lstStyle/>
          <a:p>
            <a:r>
              <a:rPr kumimoji="1" lang="ja-JP" altLang="en-US" dirty="0"/>
              <a:t>来週 </a:t>
            </a:r>
            <a:r>
              <a:rPr kumimoji="1" lang="en-US" altLang="ja-JP" dirty="0"/>
              <a:t>7/31 </a:t>
            </a:r>
            <a:r>
              <a:rPr kumimoji="1" lang="ja-JP" altLang="en-US" dirty="0"/>
              <a:t>について</a:t>
            </a:r>
            <a:endParaRPr kumimoji="1" lang="en-US" dirty="0"/>
          </a:p>
        </p:txBody>
      </p:sp>
      <p:sp>
        <p:nvSpPr>
          <p:cNvPr id="3" name="コンテンツ プレースホルダー 2">
            <a:extLst>
              <a:ext uri="{FF2B5EF4-FFF2-40B4-BE49-F238E27FC236}">
                <a16:creationId xmlns:a16="http://schemas.microsoft.com/office/drawing/2014/main" id="{CB83E9C7-2490-D130-556A-322FCBD66AD9}"/>
              </a:ext>
            </a:extLst>
          </p:cNvPr>
          <p:cNvSpPr>
            <a:spLocks noGrp="1"/>
          </p:cNvSpPr>
          <p:nvPr>
            <p:ph sz="quarter" idx="10"/>
          </p:nvPr>
        </p:nvSpPr>
        <p:spPr/>
        <p:txBody>
          <a:bodyPr/>
          <a:lstStyle/>
          <a:p>
            <a:r>
              <a:rPr kumimoji="1" lang="en-US" altLang="ja-JP" dirty="0"/>
              <a:t>7/31 </a:t>
            </a:r>
            <a:r>
              <a:rPr kumimoji="1" lang="ja-JP" altLang="en-US" dirty="0"/>
              <a:t>は休講の予定だったが，実施できるかもしれない</a:t>
            </a:r>
            <a:endParaRPr kumimoji="1" lang="en-US" altLang="ja-JP" dirty="0"/>
          </a:p>
          <a:p>
            <a:pPr lvl="1"/>
            <a:r>
              <a:rPr kumimoji="1" lang="ja-JP" altLang="en-US" dirty="0"/>
              <a:t>実施できた場合，課題の解説と質問に答える回に</a:t>
            </a:r>
            <a:endParaRPr kumimoji="1" lang="en-US" altLang="ja-JP" dirty="0"/>
          </a:p>
          <a:p>
            <a:pPr lvl="1"/>
            <a:r>
              <a:rPr kumimoji="1" lang="ja-JP" altLang="en-US" dirty="0"/>
              <a:t>必ずしも出席しないで良いです</a:t>
            </a:r>
            <a:endParaRPr kumimoji="1" lang="en-US" altLang="ja-JP" dirty="0"/>
          </a:p>
          <a:p>
            <a:pPr lvl="1"/>
            <a:r>
              <a:rPr kumimoji="1" lang="ja-JP" altLang="en-US" dirty="0"/>
              <a:t>この日は新しく課題はも出さないです</a:t>
            </a:r>
            <a:endParaRPr kumimoji="1" lang="en-US" altLang="ja-JP" dirty="0"/>
          </a:p>
        </p:txBody>
      </p:sp>
    </p:spTree>
    <p:extLst>
      <p:ext uri="{BB962C8B-B14F-4D97-AF65-F5344CB8AC3E}">
        <p14:creationId xmlns:p14="http://schemas.microsoft.com/office/powerpoint/2010/main" val="2047271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5D9BB-F552-E6CC-3F80-89ACDD28A5F9}"/>
              </a:ext>
            </a:extLst>
          </p:cNvPr>
          <p:cNvSpPr>
            <a:spLocks noGrp="1"/>
          </p:cNvSpPr>
          <p:nvPr>
            <p:ph type="title"/>
          </p:nvPr>
        </p:nvSpPr>
        <p:spPr/>
        <p:txBody>
          <a:bodyPr/>
          <a:lstStyle/>
          <a:p>
            <a:r>
              <a:rPr kumimoji="1" lang="ja-JP" altLang="en-US" dirty="0"/>
              <a:t>期末試験について</a:t>
            </a:r>
            <a:endParaRPr kumimoji="1" lang="en-US" dirty="0"/>
          </a:p>
        </p:txBody>
      </p:sp>
      <p:sp>
        <p:nvSpPr>
          <p:cNvPr id="3" name="コンテンツ プレースホルダー 2">
            <a:extLst>
              <a:ext uri="{FF2B5EF4-FFF2-40B4-BE49-F238E27FC236}">
                <a16:creationId xmlns:a16="http://schemas.microsoft.com/office/drawing/2014/main" id="{706D32AD-9B0A-0A63-C827-702CA262A2BA}"/>
              </a:ext>
            </a:extLst>
          </p:cNvPr>
          <p:cNvSpPr>
            <a:spLocks noGrp="1"/>
          </p:cNvSpPr>
          <p:nvPr>
            <p:ph sz="quarter" idx="10"/>
          </p:nvPr>
        </p:nvSpPr>
        <p:spPr/>
        <p:txBody>
          <a:bodyPr/>
          <a:lstStyle/>
          <a:p>
            <a:r>
              <a:rPr kumimoji="1" lang="en-US" dirty="0"/>
              <a:t>8/7 </a:t>
            </a:r>
            <a:r>
              <a:rPr kumimoji="1" lang="ja-JP" altLang="en-US" dirty="0"/>
              <a:t>予定</a:t>
            </a:r>
            <a:endParaRPr kumimoji="1" lang="en-US" altLang="ja-JP" dirty="0"/>
          </a:p>
          <a:p>
            <a:r>
              <a:rPr kumimoji="1" lang="en-US" altLang="ja-JP" dirty="0"/>
              <a:t>A4 </a:t>
            </a:r>
            <a:r>
              <a:rPr kumimoji="1" lang="ja-JP" altLang="en-US" dirty="0"/>
              <a:t>裏表１枚 手書きのみの持ち込み可</a:t>
            </a:r>
            <a:endParaRPr kumimoji="1" lang="en-US" altLang="ja-JP" dirty="0"/>
          </a:p>
          <a:p>
            <a:r>
              <a:rPr kumimoji="1" lang="ja-JP" altLang="en-US" dirty="0"/>
              <a:t>基本的に課題で出した部分を中心に出題する予定</a:t>
            </a:r>
            <a:endParaRPr kumimoji="1" lang="en-US" altLang="ja-JP" dirty="0"/>
          </a:p>
        </p:txBody>
      </p:sp>
    </p:spTree>
    <p:extLst>
      <p:ext uri="{BB962C8B-B14F-4D97-AF65-F5344CB8AC3E}">
        <p14:creationId xmlns:p14="http://schemas.microsoft.com/office/powerpoint/2010/main" val="236722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C3AAE-75FF-A2AE-8FE7-00BB786E6480}"/>
              </a:ext>
            </a:extLst>
          </p:cNvPr>
          <p:cNvSpPr>
            <a:spLocks noGrp="1"/>
          </p:cNvSpPr>
          <p:nvPr>
            <p:ph type="title"/>
          </p:nvPr>
        </p:nvSpPr>
        <p:spPr/>
        <p:txBody>
          <a:bodyPr/>
          <a:lstStyle/>
          <a:p>
            <a:r>
              <a:rPr kumimoji="1" lang="ja-JP" altLang="en-US" dirty="0"/>
              <a:t>練習問題について</a:t>
            </a:r>
            <a:endParaRPr kumimoji="1" lang="en-US" dirty="0"/>
          </a:p>
        </p:txBody>
      </p:sp>
      <p:sp>
        <p:nvSpPr>
          <p:cNvPr id="3" name="コンテンツ プレースホルダー 2">
            <a:extLst>
              <a:ext uri="{FF2B5EF4-FFF2-40B4-BE49-F238E27FC236}">
                <a16:creationId xmlns:a16="http://schemas.microsoft.com/office/drawing/2014/main" id="{187C83D6-07AE-EA4B-7F75-53C4D0D20EFA}"/>
              </a:ext>
            </a:extLst>
          </p:cNvPr>
          <p:cNvSpPr>
            <a:spLocks noGrp="1"/>
          </p:cNvSpPr>
          <p:nvPr>
            <p:ph sz="quarter" idx="10"/>
          </p:nvPr>
        </p:nvSpPr>
        <p:spPr/>
        <p:txBody>
          <a:bodyPr/>
          <a:lstStyle/>
          <a:p>
            <a:r>
              <a:rPr kumimoji="1" lang="ja-JP" altLang="en-US" dirty="0"/>
              <a:t>すいません，用意したいと思っていますが，</a:t>
            </a:r>
            <a:br>
              <a:rPr kumimoji="1" lang="en-US" altLang="ja-JP" dirty="0"/>
            </a:br>
            <a:r>
              <a:rPr kumimoji="1" lang="ja-JP" altLang="en-US" dirty="0"/>
              <a:t>まだ時間がとれてないです</a:t>
            </a:r>
            <a:endParaRPr kumimoji="1" lang="en-US" altLang="ja-JP" dirty="0"/>
          </a:p>
          <a:p>
            <a:r>
              <a:rPr kumimoji="1" lang="ja-JP" altLang="en-US" dirty="0"/>
              <a:t>基本的には課題で出した問題の，パラメータが違うものを用意したいと思います</a:t>
            </a:r>
            <a:endParaRPr kumimoji="1" lang="en-US" altLang="ja-JP" dirty="0"/>
          </a:p>
          <a:p>
            <a:r>
              <a:rPr kumimoji="1" lang="ja-JP" altLang="en-US" dirty="0"/>
              <a:t>もしもですが，問題作って投げてくれる人がいれば，解答の確認をこちらでやって公開したいです</a:t>
            </a:r>
            <a:endParaRPr kumimoji="1" lang="en-US" altLang="ja-JP" dirty="0"/>
          </a:p>
        </p:txBody>
      </p:sp>
    </p:spTree>
    <p:extLst>
      <p:ext uri="{BB962C8B-B14F-4D97-AF65-F5344CB8AC3E}">
        <p14:creationId xmlns:p14="http://schemas.microsoft.com/office/powerpoint/2010/main" val="1368178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アドレスの幅が </a:t>
            </a:r>
            <a:r>
              <a:rPr lang="en-US" altLang="ja-JP" sz="1600" dirty="0"/>
              <a:t>16 bit</a:t>
            </a:r>
            <a:r>
              <a:rPr lang="ja-JP" altLang="en-US" sz="1600" dirty="0"/>
              <a:t>，ラインサイズ</a:t>
            </a:r>
            <a:r>
              <a:rPr lang="en-US" altLang="ja-JP" sz="1600" dirty="0"/>
              <a:t>8B</a:t>
            </a:r>
            <a:r>
              <a:rPr lang="ja-JP" altLang="en-US" sz="1600" dirty="0"/>
              <a:t>，４エントリのキャッシュについて考える</a:t>
            </a:r>
            <a:endParaRPr lang="en-US" altLang="ja-JP" sz="1600" dirty="0"/>
          </a:p>
          <a:p>
            <a:r>
              <a:rPr lang="ja-JP" altLang="en-US" sz="1600" dirty="0"/>
              <a:t>連想度を以下の様に変えた場合に，</a:t>
            </a:r>
            <a:endParaRPr lang="en-US" altLang="ja-JP" sz="1600" dirty="0"/>
          </a:p>
          <a:p>
            <a:pPr lvl="1"/>
            <a:r>
              <a:rPr lang="en-US" altLang="ja-JP" sz="1600" dirty="0"/>
              <a:t>1</a:t>
            </a:r>
            <a:r>
              <a:rPr lang="ja-JP" altLang="en-US" sz="1600" dirty="0"/>
              <a:t>（ダイレクトマップ）</a:t>
            </a:r>
            <a:endParaRPr lang="en-US" altLang="ja-JP" sz="1600" dirty="0"/>
          </a:p>
          <a:p>
            <a:pPr lvl="1"/>
            <a:r>
              <a:rPr lang="en-US" altLang="ja-JP" sz="1600" dirty="0"/>
              <a:t>2 </a:t>
            </a:r>
          </a:p>
          <a:p>
            <a:pPr lvl="1"/>
            <a:r>
              <a:rPr lang="en-US" altLang="ja-JP" sz="1600" dirty="0"/>
              <a:t>4 </a:t>
            </a:r>
            <a:r>
              <a:rPr lang="ja-JP" altLang="en-US" sz="1600" dirty="0"/>
              <a:t>（フルアソシアティブ）</a:t>
            </a:r>
            <a:endParaRPr lang="en-US" altLang="ja-JP" sz="1600" dirty="0"/>
          </a:p>
          <a:p>
            <a:r>
              <a:rPr lang="ja-JP" altLang="en-US" sz="1600" dirty="0"/>
              <a:t>以下のようなアドレスによる </a:t>
            </a:r>
            <a:r>
              <a:rPr lang="en-US" altLang="ja-JP" sz="1600" dirty="0"/>
              <a:t>1B </a:t>
            </a:r>
            <a:r>
              <a:rPr lang="ja-JP" altLang="en-US" sz="1600" dirty="0"/>
              <a:t>のアクセスがあった場合を考える</a:t>
            </a:r>
            <a:endParaRPr lang="en-US" altLang="ja-JP" sz="1600" dirty="0"/>
          </a:p>
          <a:p>
            <a:pPr lvl="1">
              <a:buFont typeface="+mj-lt"/>
              <a:buAutoNum type="arabicPeriod"/>
            </a:pPr>
            <a:r>
              <a:rPr lang="en-US" altLang="ja-JP" sz="1600" dirty="0"/>
              <a:t>0x8000, 0x8001, 0x8002, 0x8003, 0x8000, 0x8001, 0x8002, 0x8003</a:t>
            </a:r>
          </a:p>
          <a:p>
            <a:pPr lvl="1">
              <a:buFont typeface="+mj-lt"/>
              <a:buAutoNum type="arabicPeriod"/>
            </a:pPr>
            <a:r>
              <a:rPr lang="en-US" altLang="ja-JP" sz="1600" dirty="0"/>
              <a:t>0x8000, 0x9000, 0xA000, 0xB000, 0x8000, 0x9000, 0xA000, 0xB000</a:t>
            </a:r>
          </a:p>
          <a:p>
            <a:pPr lvl="1">
              <a:buFont typeface="+mj-lt"/>
              <a:buAutoNum type="arabicPeriod"/>
            </a:pPr>
            <a:r>
              <a:rPr lang="en-US" altLang="ja-JP" sz="1600" dirty="0"/>
              <a:t>0x8000, 0x9001, 0x8002, 0x9003, 0x9004, 0xA005, 0x9006, 0x8007</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a:t>
            </a:fld>
            <a:endParaRPr kumimoji="1" lang="ja-JP" altLang="en-US" dirty="0"/>
          </a:p>
        </p:txBody>
      </p:sp>
    </p:spTree>
    <p:extLst>
      <p:ext uri="{BB962C8B-B14F-4D97-AF65-F5344CB8AC3E}">
        <p14:creationId xmlns:p14="http://schemas.microsoft.com/office/powerpoint/2010/main" val="2662469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行列積の、最内周ループのアクセス範囲が横向きになっているが重要という部分が理解できなかったので説明していただきたいです。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連続したアドレスのデータは同じライン上にのるため</a:t>
            </a:r>
            <a:endParaRPr lang="en-US" dirty="0"/>
          </a:p>
        </p:txBody>
      </p:sp>
    </p:spTree>
    <p:extLst>
      <p:ext uri="{BB962C8B-B14F-4D97-AF65-F5344CB8AC3E}">
        <p14:creationId xmlns:p14="http://schemas.microsoft.com/office/powerpoint/2010/main" val="1173082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行列積の動作例のところで</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次元目を連続にするという意味がよくわかりませんでした。</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次元とどのように異なるのでしょうか。</a:t>
            </a:r>
            <a:endParaRPr lang="en-US" dirty="0"/>
          </a:p>
        </p:txBody>
      </p:sp>
    </p:spTree>
    <p:extLst>
      <p:ext uri="{BB962C8B-B14F-4D97-AF65-F5344CB8AC3E}">
        <p14:creationId xmlns:p14="http://schemas.microsoft.com/office/powerpoint/2010/main" val="3854204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連想度が高い方が、ヒット率があがると思っていたのに、そんなこと無かったので、多分間違えっています。。。課題のやり方の例を載せてもらえると嬉しいです。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基本的にはそうだが，実はそうとも限らないことがある</a:t>
            </a:r>
            <a:endParaRPr lang="en-US" dirty="0"/>
          </a:p>
        </p:txBody>
      </p:sp>
    </p:spTree>
    <p:extLst>
      <p:ext uri="{BB962C8B-B14F-4D97-AF65-F5344CB8AC3E}">
        <p14:creationId xmlns:p14="http://schemas.microsoft.com/office/powerpoint/2010/main" val="15683561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セットアソシアティブでラインに値を読み込む時、仮にラインが</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バイトでアクセスされたアドレスが</a:t>
            </a:r>
            <a:r>
              <a:rPr lang="en-US" altLang="ja-JP" b="0" i="0" dirty="0">
                <a:solidFill>
                  <a:srgbClr val="000000"/>
                </a:solidFill>
                <a:effectLst/>
                <a:latin typeface="Meiryo" panose="020B0604030504040204" pitchFamily="50" charset="-128"/>
                <a:ea typeface="Meiryo" panose="020B0604030504040204" pitchFamily="50" charset="-128"/>
              </a:rPr>
              <a:t>0x800</a:t>
            </a:r>
            <a:r>
              <a:rPr lang="ja-JP" altLang="en-US" b="0" i="0" dirty="0">
                <a:solidFill>
                  <a:srgbClr val="000000"/>
                </a:solidFill>
                <a:effectLst/>
                <a:latin typeface="Meiryo" panose="020B0604030504040204" pitchFamily="50" charset="-128"/>
                <a:ea typeface="Meiryo" panose="020B0604030504040204" pitchFamily="50" charset="-128"/>
              </a:rPr>
              <a:t>だった場合、</a:t>
            </a:r>
            <a:r>
              <a:rPr lang="en-US" altLang="ja-JP" b="0" i="0" dirty="0">
                <a:solidFill>
                  <a:srgbClr val="000000"/>
                </a:solidFill>
                <a:effectLst/>
                <a:latin typeface="Meiryo" panose="020B0604030504040204" pitchFamily="50" charset="-128"/>
                <a:ea typeface="Meiryo" panose="020B0604030504040204" pitchFamily="50" charset="-128"/>
              </a:rPr>
              <a:t>0x800</a:t>
            </a:r>
            <a:r>
              <a:rPr lang="ja-JP" altLang="en-US" b="0" i="0" dirty="0">
                <a:solidFill>
                  <a:srgbClr val="000000"/>
                </a:solidFill>
                <a:effectLst/>
                <a:latin typeface="Meiryo" panose="020B0604030504040204" pitchFamily="50" charset="-128"/>
                <a:ea typeface="Meiryo" panose="020B0604030504040204" pitchFamily="50" charset="-128"/>
              </a:rPr>
              <a:t>から連続して</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バイト分のデータ</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つまり、数字</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文字分</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を読み込むのか、</a:t>
            </a:r>
            <a:r>
              <a:rPr lang="en-US" altLang="ja-JP" b="0" i="0" dirty="0">
                <a:solidFill>
                  <a:srgbClr val="000000"/>
                </a:solidFill>
                <a:effectLst/>
                <a:latin typeface="Meiryo" panose="020B0604030504040204" pitchFamily="50" charset="-128"/>
                <a:ea typeface="Meiryo" panose="020B0604030504040204" pitchFamily="50" charset="-128"/>
              </a:rPr>
              <a:t>0x800</a:t>
            </a:r>
            <a:r>
              <a:rPr lang="ja-JP" altLang="en-US" b="0" i="0" dirty="0">
                <a:solidFill>
                  <a:srgbClr val="000000"/>
                </a:solidFill>
                <a:effectLst/>
                <a:latin typeface="Meiryo" panose="020B0604030504040204" pitchFamily="50" charset="-128"/>
                <a:ea typeface="Meiryo" panose="020B0604030504040204" pitchFamily="50" charset="-128"/>
              </a:rPr>
              <a:t>の次にアクセスされるアドレスが</a:t>
            </a:r>
            <a:r>
              <a:rPr lang="en-US" altLang="ja-JP" b="0" i="0" dirty="0">
                <a:solidFill>
                  <a:srgbClr val="000000"/>
                </a:solidFill>
                <a:effectLst/>
                <a:latin typeface="Meiryo" panose="020B0604030504040204" pitchFamily="50" charset="-128"/>
                <a:ea typeface="Meiryo" panose="020B0604030504040204" pitchFamily="50" charset="-128"/>
              </a:rPr>
              <a:t>0x800</a:t>
            </a:r>
            <a:r>
              <a:rPr lang="ja-JP" altLang="en-US" b="0" i="0" dirty="0">
                <a:solidFill>
                  <a:srgbClr val="000000"/>
                </a:solidFill>
                <a:effectLst/>
                <a:latin typeface="Meiryo" panose="020B0604030504040204" pitchFamily="50" charset="-128"/>
                <a:ea typeface="Meiryo" panose="020B0604030504040204" pitchFamily="50" charset="-128"/>
              </a:rPr>
              <a:t>に連続してなくても、その次にそのデータが入るのか分かりません。</a:t>
            </a:r>
          </a:p>
          <a:p>
            <a:pPr algn="l" rtl="0"/>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質問の意味がわかりにくくてすみません。直接質問します！</a:t>
            </a:r>
            <a:r>
              <a:rPr lang="en-US" altLang="ja-JP" b="0" i="0" dirty="0">
                <a:solidFill>
                  <a:srgbClr val="000000"/>
                </a:solidFill>
                <a:effectLst/>
                <a:latin typeface="Meiryo" panose="020B0604030504040204" pitchFamily="50" charset="-128"/>
                <a:ea typeface="Meiryo" panose="020B0604030504040204" pitchFamily="50" charset="-128"/>
              </a:rPr>
              <a:t>)</a:t>
            </a:r>
          </a:p>
          <a:p>
            <a:endParaRPr lang="en-US" dirty="0"/>
          </a:p>
        </p:txBody>
      </p:sp>
    </p:spTree>
    <p:extLst>
      <p:ext uri="{BB962C8B-B14F-4D97-AF65-F5344CB8AC3E}">
        <p14:creationId xmlns:p14="http://schemas.microsoft.com/office/powerpoint/2010/main" val="10893749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エントリと</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セットは同じものですか？</a:t>
            </a:r>
            <a:endParaRPr lang="en-US" dirty="0"/>
          </a:p>
        </p:txBody>
      </p:sp>
    </p:spTree>
    <p:extLst>
      <p:ext uri="{BB962C8B-B14F-4D97-AF65-F5344CB8AC3E}">
        <p14:creationId xmlns:p14="http://schemas.microsoft.com/office/powerpoint/2010/main" val="3177527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10</a:t>
            </a:r>
            <a:r>
              <a:rPr lang="ja-JP" altLang="en-US" b="0" i="0" dirty="0">
                <a:solidFill>
                  <a:srgbClr val="000000"/>
                </a:solidFill>
                <a:effectLst/>
                <a:latin typeface="Meiryo" panose="020B0604030504040204" pitchFamily="50" charset="-128"/>
                <a:ea typeface="Meiryo" panose="020B0604030504040204" pitchFamily="50" charset="-128"/>
              </a:rPr>
              <a:t>についての質問ですが、ラインサイズが</a:t>
            </a:r>
            <a:r>
              <a:rPr lang="en-US" altLang="ja-JP" b="0" i="0" dirty="0">
                <a:solidFill>
                  <a:srgbClr val="000000"/>
                </a:solidFill>
                <a:effectLst/>
                <a:latin typeface="Meiryo" panose="020B0604030504040204" pitchFamily="50" charset="-128"/>
                <a:ea typeface="Meiryo" panose="020B0604030504040204" pitchFamily="50" charset="-128"/>
              </a:rPr>
              <a:t>8B</a:t>
            </a:r>
            <a:r>
              <a:rPr lang="ja-JP" altLang="en-US" b="0" i="0" dirty="0">
                <a:solidFill>
                  <a:srgbClr val="000000"/>
                </a:solidFill>
                <a:effectLst/>
                <a:latin typeface="Meiryo" panose="020B0604030504040204" pitchFamily="50" charset="-128"/>
                <a:ea typeface="Meiryo" panose="020B0604030504040204" pitchFamily="50" charset="-128"/>
              </a:rPr>
              <a:t>ということは、ダイレクトマップで</a:t>
            </a:r>
            <a:r>
              <a:rPr lang="en-US" altLang="ja-JP" b="0" i="0" dirty="0">
                <a:solidFill>
                  <a:srgbClr val="000000"/>
                </a:solidFill>
                <a:effectLst/>
                <a:latin typeface="Meiryo" panose="020B0604030504040204" pitchFamily="50" charset="-128"/>
                <a:ea typeface="Meiryo" panose="020B0604030504040204" pitchFamily="50" charset="-128"/>
              </a:rPr>
              <a:t>0x8000</a:t>
            </a:r>
            <a:r>
              <a:rPr lang="ja-JP" altLang="en-US" b="0" i="0" dirty="0">
                <a:solidFill>
                  <a:srgbClr val="000000"/>
                </a:solidFill>
                <a:effectLst/>
                <a:latin typeface="Meiryo" panose="020B0604030504040204" pitchFamily="50" charset="-128"/>
                <a:ea typeface="Meiryo" panose="020B0604030504040204" pitchFamily="50" charset="-128"/>
              </a:rPr>
              <a:t>を読んだ時点で、</a:t>
            </a:r>
            <a:r>
              <a:rPr lang="en-US" altLang="ja-JP" b="0" i="0" dirty="0">
                <a:solidFill>
                  <a:srgbClr val="000000"/>
                </a:solidFill>
                <a:effectLst/>
                <a:latin typeface="Meiryo" panose="020B0604030504040204" pitchFamily="50" charset="-128"/>
                <a:ea typeface="Meiryo" panose="020B0604030504040204" pitchFamily="50" charset="-128"/>
              </a:rPr>
              <a:t>0x8007</a:t>
            </a:r>
            <a:r>
              <a:rPr lang="ja-JP" altLang="en-US" b="0" i="0" dirty="0">
                <a:solidFill>
                  <a:srgbClr val="000000"/>
                </a:solidFill>
                <a:effectLst/>
                <a:latin typeface="Meiryo" panose="020B0604030504040204" pitchFamily="50" charset="-128"/>
                <a:ea typeface="Meiryo" panose="020B0604030504040204" pitchFamily="50" charset="-128"/>
              </a:rPr>
              <a:t>までキャッシュにのっていると思ったのですが、それだと問題自体がよく分かりません。連続したメモリではないのでしょうか？</a:t>
            </a:r>
            <a:endParaRPr lang="en-US" dirty="0"/>
          </a:p>
        </p:txBody>
      </p:sp>
    </p:spTree>
    <p:extLst>
      <p:ext uri="{BB962C8B-B14F-4D97-AF65-F5344CB8AC3E}">
        <p14:creationId xmlns:p14="http://schemas.microsoft.com/office/powerpoint/2010/main" val="578601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課題がさっぱりわかりませんでした。前の授業で説明していたら申し訳ないのですがアクセス系列とは何でしょうか。</a:t>
            </a:r>
            <a:endParaRPr lang="en-US" dirty="0"/>
          </a:p>
        </p:txBody>
      </p:sp>
    </p:spTree>
    <p:extLst>
      <p:ext uri="{BB962C8B-B14F-4D97-AF65-F5344CB8AC3E}">
        <p14:creationId xmlns:p14="http://schemas.microsoft.com/office/powerpoint/2010/main" val="2513782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エントリだと少なく感じたのですが、実際は何エントリぐらいあるのでしょうか？？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en-US" dirty="0">
                <a:solidFill>
                  <a:srgbClr val="000000"/>
                </a:solidFill>
                <a:latin typeface="Meiryo" panose="020B0604030504040204" pitchFamily="50" charset="-128"/>
                <a:ea typeface="Meiryo" panose="020B0604030504040204" pitchFamily="50" charset="-128"/>
              </a:rPr>
              <a:t>LV1 </a:t>
            </a:r>
            <a:r>
              <a:rPr lang="ja-JP" altLang="en-US" dirty="0">
                <a:solidFill>
                  <a:srgbClr val="000000"/>
                </a:solidFill>
                <a:latin typeface="Meiryo" panose="020B0604030504040204" pitchFamily="50" charset="-128"/>
                <a:ea typeface="Meiryo" panose="020B0604030504040204" pitchFamily="50" charset="-128"/>
              </a:rPr>
              <a:t>で </a:t>
            </a:r>
            <a:r>
              <a:rPr lang="en-US" altLang="ja-JP" dirty="0">
                <a:solidFill>
                  <a:srgbClr val="000000"/>
                </a:solidFill>
                <a:latin typeface="Meiryo" panose="020B0604030504040204" pitchFamily="50" charset="-128"/>
                <a:ea typeface="Meiryo" panose="020B0604030504040204" pitchFamily="50" charset="-128"/>
              </a:rPr>
              <a:t>512</a:t>
            </a:r>
            <a:r>
              <a:rPr lang="ja-JP" altLang="en-US" dirty="0">
                <a:solidFill>
                  <a:srgbClr val="000000"/>
                </a:solidFill>
                <a:latin typeface="Meiryo" panose="020B0604030504040204" pitchFamily="50" charset="-128"/>
                <a:ea typeface="Meiryo" panose="020B0604030504040204" pitchFamily="50" charset="-128"/>
              </a:rPr>
              <a:t>，</a:t>
            </a:r>
            <a:r>
              <a:rPr lang="en-US" altLang="ja-JP" dirty="0">
                <a:solidFill>
                  <a:srgbClr val="000000"/>
                </a:solidFill>
                <a:latin typeface="Meiryo" panose="020B0604030504040204" pitchFamily="50" charset="-128"/>
                <a:ea typeface="Meiryo" panose="020B0604030504040204" pitchFamily="50" charset="-128"/>
              </a:rPr>
              <a:t>LV3 </a:t>
            </a:r>
            <a:r>
              <a:rPr lang="ja-JP" altLang="en-US" dirty="0">
                <a:solidFill>
                  <a:srgbClr val="000000"/>
                </a:solidFill>
                <a:latin typeface="Meiryo" panose="020B0604030504040204" pitchFamily="50" charset="-128"/>
                <a:ea typeface="Meiryo" panose="020B0604030504040204" pitchFamily="50" charset="-128"/>
              </a:rPr>
              <a:t>までいくと数万ぐらいまで</a:t>
            </a:r>
            <a:endParaRPr lang="en-US" dirty="0"/>
          </a:p>
        </p:txBody>
      </p:sp>
    </p:spTree>
    <p:extLst>
      <p:ext uri="{BB962C8B-B14F-4D97-AF65-F5344CB8AC3E}">
        <p14:creationId xmlns:p14="http://schemas.microsoft.com/office/powerpoint/2010/main" val="28356489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例えば、ラインが</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バイトだった場合、</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のアクセス時に</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から</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まで読むとのことですが、</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[17]</a:t>
            </a:r>
            <a:r>
              <a:rPr lang="ja-JP" altLang="en-US" b="0" i="0" dirty="0">
                <a:solidFill>
                  <a:srgbClr val="000000"/>
                </a:solidFill>
                <a:effectLst/>
                <a:latin typeface="Meiryo" panose="020B0604030504040204" pitchFamily="50" charset="-128"/>
                <a:ea typeface="Meiryo" panose="020B0604030504040204" pitchFamily="50" charset="-128"/>
              </a:rPr>
              <a:t>のアクセス時は</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[18]</a:t>
            </a:r>
            <a:r>
              <a:rPr lang="ja-JP" altLang="en-US" b="0" i="0" dirty="0">
                <a:solidFill>
                  <a:srgbClr val="000000"/>
                </a:solidFill>
                <a:effectLst/>
                <a:latin typeface="Meiryo" panose="020B0604030504040204" pitchFamily="50" charset="-128"/>
                <a:ea typeface="Meiryo" panose="020B0604030504040204" pitchFamily="50" charset="-128"/>
              </a:rPr>
              <a:t>から</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[32]</a:t>
            </a:r>
            <a:r>
              <a:rPr lang="ja-JP" altLang="en-US" b="0" i="0" dirty="0">
                <a:solidFill>
                  <a:srgbClr val="000000"/>
                </a:solidFill>
                <a:effectLst/>
                <a:latin typeface="Meiryo" panose="020B0604030504040204" pitchFamily="50" charset="-128"/>
                <a:ea typeface="Meiryo" panose="020B0604030504040204" pitchFamily="50" charset="-128"/>
              </a:rPr>
              <a:t>まで読むという解釈で間違っていませんか？また、このとき</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から</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はエントリの消費はしないという解釈も合っていますか？アドレスの幅は今回の課題では利用しませんか？</a:t>
            </a:r>
            <a:endParaRPr lang="en-US" dirty="0"/>
          </a:p>
        </p:txBody>
      </p:sp>
    </p:spTree>
    <p:extLst>
      <p:ext uri="{BB962C8B-B14F-4D97-AF65-F5344CB8AC3E}">
        <p14:creationId xmlns:p14="http://schemas.microsoft.com/office/powerpoint/2010/main" val="829647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コンフリクトがおきてキャッシュがほとんど利用できない、というところが理解できませんでした。大きな二次元配列でアドレスが等間隔になることによってコンフリクトが起きてしまうのでしょうか？コンフリクト自体よく理解できていません。今回の授業で、何回か前の内容の</a:t>
            </a:r>
            <a:r>
              <a:rPr lang="en-US" altLang="ja-JP" b="0" i="0" dirty="0">
                <a:solidFill>
                  <a:srgbClr val="000000"/>
                </a:solidFill>
                <a:effectLst/>
                <a:latin typeface="Meiryo" panose="020B0604030504040204" pitchFamily="50" charset="-128"/>
                <a:ea typeface="Meiryo" panose="020B0604030504040204" pitchFamily="50" charset="-128"/>
              </a:rPr>
              <a:t>for</a:t>
            </a:r>
            <a:r>
              <a:rPr lang="ja-JP" altLang="en-US" b="0" i="0" dirty="0">
                <a:solidFill>
                  <a:srgbClr val="000000"/>
                </a:solidFill>
                <a:effectLst/>
                <a:latin typeface="Meiryo" panose="020B0604030504040204" pitchFamily="50" charset="-128"/>
                <a:ea typeface="Meiryo" panose="020B0604030504040204" pitchFamily="50" charset="-128"/>
              </a:rPr>
              <a:t>文の順番によって、かかる時間が変わるというのが理解できました。</a:t>
            </a:r>
            <a:endParaRPr lang="en-US" dirty="0"/>
          </a:p>
        </p:txBody>
      </p:sp>
    </p:spTree>
    <p:extLst>
      <p:ext uri="{BB962C8B-B14F-4D97-AF65-F5344CB8AC3E}">
        <p14:creationId xmlns:p14="http://schemas.microsoft.com/office/powerpoint/2010/main" val="3111529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(1) </a:t>
            </a:r>
            <a:r>
              <a:rPr lang="ja-JP" altLang="en-US" sz="1400" dirty="0"/>
              <a:t>上記それぞれの場合で，アクセスが全て終わった後のキャッシュの状態（タグの中身）を示せ</a:t>
            </a:r>
            <a:endParaRPr lang="en-US" altLang="ja-JP" sz="1400" dirty="0"/>
          </a:p>
          <a:p>
            <a:pPr lvl="1"/>
            <a:r>
              <a:rPr lang="ja-JP" altLang="en-US" sz="1400" dirty="0"/>
              <a:t>４エントリのタグにそれぞれ何が残っているかを，</a:t>
            </a:r>
            <a:br>
              <a:rPr lang="en-US" altLang="ja-JP" sz="1400" dirty="0"/>
            </a:br>
            <a:r>
              <a:rPr lang="ja-JP" altLang="en-US" sz="1400" dirty="0"/>
              <a:t>連想度</a:t>
            </a:r>
            <a:r>
              <a:rPr lang="en-US" altLang="ja-JP" sz="1400" dirty="0"/>
              <a:t>3</a:t>
            </a:r>
            <a:r>
              <a:rPr lang="ja-JP" altLang="en-US" sz="1400" dirty="0"/>
              <a:t>パターン</a:t>
            </a:r>
            <a:r>
              <a:rPr lang="en-US" altLang="ja-JP" sz="1400" dirty="0"/>
              <a:t>×</a:t>
            </a:r>
            <a:r>
              <a:rPr lang="ja-JP" altLang="en-US" sz="1400" dirty="0"/>
              <a:t>アクセス系列</a:t>
            </a:r>
            <a:r>
              <a:rPr lang="en-US" altLang="ja-JP" sz="1400" dirty="0"/>
              <a:t>3</a:t>
            </a:r>
            <a:r>
              <a:rPr lang="ja-JP" altLang="en-US" sz="1400" dirty="0"/>
              <a:t>パタン</a:t>
            </a:r>
            <a:r>
              <a:rPr lang="en-US" altLang="ja-JP" sz="1400" dirty="0"/>
              <a:t>=</a:t>
            </a:r>
            <a:r>
              <a:rPr lang="ja-JP" altLang="en-US" sz="1400" dirty="0"/>
              <a:t> </a:t>
            </a:r>
            <a:r>
              <a:rPr lang="en-US" altLang="ja-JP" sz="1400" dirty="0"/>
              <a:t>9 </a:t>
            </a:r>
            <a:r>
              <a:rPr lang="ja-JP" altLang="en-US" sz="1400" dirty="0"/>
              <a:t>パターン分答える</a:t>
            </a:r>
            <a:endParaRPr lang="en-US" altLang="ja-JP" sz="1400" dirty="0"/>
          </a:p>
          <a:p>
            <a:r>
              <a:rPr lang="en-US" altLang="ja-JP" sz="1400" dirty="0"/>
              <a:t>(2) </a:t>
            </a:r>
            <a:r>
              <a:rPr lang="ja-JP" altLang="en-US" sz="1400" dirty="0"/>
              <a:t>上記それぞれの場合のヒット率を計算せよ</a:t>
            </a:r>
            <a:endParaRPr lang="en-US" altLang="ja-JP" sz="1400" dirty="0"/>
          </a:p>
          <a:p>
            <a:r>
              <a:rPr lang="en-US" altLang="ja-JP" sz="1400" dirty="0"/>
              <a:t>(3) </a:t>
            </a:r>
            <a:r>
              <a:rPr lang="ja-JP" altLang="en-US" sz="1400" dirty="0"/>
              <a:t>各アクセスにおけるヒット時に，それが空間的局所性と時間的局所性のいずれによるのかを分類して答えよ</a:t>
            </a:r>
            <a:br>
              <a:rPr lang="en-US" altLang="ja-JP" sz="1400" dirty="0"/>
            </a:br>
            <a:endParaRPr lang="en-US" altLang="ja-JP" sz="1400" dirty="0"/>
          </a:p>
          <a:p>
            <a:r>
              <a:rPr lang="ja-JP" altLang="en-US" sz="1400" dirty="0"/>
              <a:t>多少多いかもですが，</a:t>
            </a:r>
            <a:endParaRPr lang="en-US" altLang="ja-JP" sz="1400" dirty="0"/>
          </a:p>
          <a:p>
            <a:pPr lvl="1"/>
            <a:r>
              <a:rPr lang="ja-JP" altLang="en-US" sz="1400" dirty="0"/>
              <a:t>途中までしか出来なくても良いです</a:t>
            </a:r>
            <a:endParaRPr lang="en-US" altLang="ja-JP" sz="1400" dirty="0"/>
          </a:p>
          <a:p>
            <a:pPr lvl="1"/>
            <a:r>
              <a:rPr lang="ja-JP" altLang="en-US" sz="1400" dirty="0"/>
              <a:t>試験までには１回解いておくと良いです</a:t>
            </a:r>
            <a:endParaRPr lang="en-US" altLang="ja-JP" sz="1400" dirty="0"/>
          </a:p>
          <a:p>
            <a:pPr lvl="1"/>
            <a:r>
              <a:rPr lang="ja-JP" altLang="en-US" sz="1400" dirty="0"/>
              <a:t>実は </a:t>
            </a:r>
            <a:r>
              <a:rPr lang="en-US" altLang="ja-JP" sz="1400" dirty="0"/>
              <a:t>(1) </a:t>
            </a:r>
            <a:r>
              <a:rPr lang="ja-JP" altLang="en-US" sz="1400" dirty="0"/>
              <a:t>がちゃんとできれば </a:t>
            </a:r>
            <a:r>
              <a:rPr lang="en-US" altLang="ja-JP" sz="1400" dirty="0"/>
              <a:t>(2) </a:t>
            </a:r>
            <a:r>
              <a:rPr lang="ja-JP" altLang="en-US" sz="1400" dirty="0"/>
              <a:t>と </a:t>
            </a:r>
            <a:r>
              <a:rPr lang="en-US" altLang="ja-JP" sz="1400" dirty="0"/>
              <a:t>(3) </a:t>
            </a:r>
            <a:r>
              <a:rPr lang="ja-JP" altLang="en-US" sz="1400" dirty="0"/>
              <a:t>はおまけみたいなものです</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8</a:t>
            </a:fld>
            <a:endParaRPr kumimoji="1" lang="ja-JP" altLang="en-US" dirty="0"/>
          </a:p>
        </p:txBody>
      </p:sp>
    </p:spTree>
    <p:extLst>
      <p:ext uri="{BB962C8B-B14F-4D97-AF65-F5344CB8AC3E}">
        <p14:creationId xmlns:p14="http://schemas.microsoft.com/office/powerpoint/2010/main" val="1859621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行列積の計算の実行時間について、授業で紹介されていたような結果になるのは</a:t>
            </a:r>
            <a:r>
              <a:rPr lang="en-US" altLang="ja-JP" b="0" i="0" dirty="0">
                <a:solidFill>
                  <a:srgbClr val="000000"/>
                </a:solidFill>
                <a:effectLst/>
                <a:latin typeface="Meiryo" panose="020B0604030504040204" pitchFamily="50" charset="-128"/>
                <a:ea typeface="Meiryo" panose="020B0604030504040204" pitchFamily="50" charset="-128"/>
              </a:rPr>
              <a:t>C</a:t>
            </a:r>
            <a:r>
              <a:rPr lang="ja-JP" altLang="en-US" b="0" i="0" dirty="0">
                <a:solidFill>
                  <a:srgbClr val="000000"/>
                </a:solidFill>
                <a:effectLst/>
                <a:latin typeface="Meiryo" panose="020B0604030504040204" pitchFamily="50" charset="-128"/>
                <a:ea typeface="Meiryo" panose="020B0604030504040204" pitchFamily="50" charset="-128"/>
              </a:rPr>
              <a:t>言語で実行したからであって、</a:t>
            </a:r>
            <a:r>
              <a:rPr lang="en-US" altLang="ja-JP" b="0" i="0" dirty="0">
                <a:solidFill>
                  <a:srgbClr val="000000"/>
                </a:solidFill>
                <a:effectLst/>
                <a:latin typeface="Meiryo" panose="020B0604030504040204" pitchFamily="50" charset="-128"/>
                <a:ea typeface="Meiryo" panose="020B0604030504040204" pitchFamily="50" charset="-128"/>
              </a:rPr>
              <a:t>Python</a:t>
            </a:r>
            <a:r>
              <a:rPr lang="ja-JP" altLang="en-US" b="0" i="0" dirty="0">
                <a:solidFill>
                  <a:srgbClr val="000000"/>
                </a:solidFill>
                <a:effectLst/>
                <a:latin typeface="Meiryo" panose="020B0604030504040204" pitchFamily="50" charset="-128"/>
                <a:ea typeface="Meiryo" panose="020B0604030504040204" pitchFamily="50" charset="-128"/>
              </a:rPr>
              <a:t>など他の言語だと変わらないといったような話を聞いたことがあるような気がします。これがなぜなのかあまり理解できていないので、授業の内容からは外れてしまいますが教えていただきたいです。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キャッシュによる速度差については，</a:t>
            </a:r>
            <a:r>
              <a:rPr lang="en-US" altLang="ja-JP" dirty="0"/>
              <a:t>Python </a:t>
            </a:r>
            <a:r>
              <a:rPr lang="ja-JP" altLang="en-US" dirty="0"/>
              <a:t>でも同じような影響があるはず</a:t>
            </a:r>
            <a:endParaRPr lang="en-US" dirty="0"/>
          </a:p>
        </p:txBody>
      </p:sp>
    </p:spTree>
    <p:extLst>
      <p:ext uri="{BB962C8B-B14F-4D97-AF65-F5344CB8AC3E}">
        <p14:creationId xmlns:p14="http://schemas.microsoft.com/office/powerpoint/2010/main" val="36247433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アドレス下位がかぶると</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競合とよぶ</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、上書きされる。</a:t>
            </a:r>
            <a:r>
              <a:rPr lang="en-US" altLang="ja-JP" b="0" i="0" dirty="0">
                <a:solidFill>
                  <a:srgbClr val="000000"/>
                </a:solidFill>
                <a:effectLst/>
                <a:latin typeface="Meiryo" panose="020B0604030504040204" pitchFamily="50" charset="-128"/>
                <a:ea typeface="Meiryo" panose="020B0604030504040204" pitchFamily="50" charset="-128"/>
              </a:rPr>
              <a:t>8000, 7000, 0100</a:t>
            </a:r>
            <a:r>
              <a:rPr lang="ja-JP" altLang="en-US" b="0" i="0" dirty="0">
                <a:solidFill>
                  <a:srgbClr val="000000"/>
                </a:solidFill>
                <a:effectLst/>
                <a:latin typeface="Meiryo" panose="020B0604030504040204" pitchFamily="50" charset="-128"/>
                <a:ea typeface="Meiryo" panose="020B0604030504040204" pitchFamily="50" charset="-128"/>
              </a:rPr>
              <a:t>の順にアクセスがあると、</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番しか使えない という今回の資料</a:t>
            </a:r>
            <a:r>
              <a:rPr lang="en-US" altLang="ja-JP" b="0" i="0" dirty="0">
                <a:solidFill>
                  <a:srgbClr val="000000"/>
                </a:solidFill>
                <a:effectLst/>
                <a:latin typeface="Meiryo" panose="020B0604030504040204" pitchFamily="50" charset="-128"/>
                <a:ea typeface="Meiryo" panose="020B0604030504040204" pitchFamily="50" charset="-128"/>
              </a:rPr>
              <a:t>20</a:t>
            </a:r>
            <a:r>
              <a:rPr lang="ja-JP" altLang="en-US" b="0" i="0" dirty="0">
                <a:solidFill>
                  <a:srgbClr val="000000"/>
                </a:solidFill>
                <a:effectLst/>
                <a:latin typeface="Meiryo" panose="020B0604030504040204" pitchFamily="50" charset="-128"/>
                <a:ea typeface="Meiryo" panose="020B0604030504040204" pitchFamily="50" charset="-128"/>
              </a:rPr>
              <a:t>ページのところがあまりよくわからなかったです。課題のアクセス</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種類のうち、</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でこの考え方を使うと思って、たとえばダイレクトマップで</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つ目のアクセスについて考えるとき、</a:t>
            </a:r>
            <a:r>
              <a:rPr lang="en-US" altLang="ja-JP" b="0" i="0" dirty="0">
                <a:solidFill>
                  <a:srgbClr val="000000"/>
                </a:solidFill>
                <a:effectLst/>
                <a:latin typeface="Meiryo" panose="020B0604030504040204" pitchFamily="50" charset="-128"/>
                <a:ea typeface="Meiryo" panose="020B0604030504040204" pitchFamily="50" charset="-128"/>
              </a:rPr>
              <a:t>0x8000</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0x9000</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0xA000</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0xB000</a:t>
            </a:r>
            <a:r>
              <a:rPr lang="ja-JP" altLang="en-US" b="0" i="0" dirty="0">
                <a:solidFill>
                  <a:srgbClr val="000000"/>
                </a:solidFill>
                <a:effectLst/>
                <a:latin typeface="Meiryo" panose="020B0604030504040204" pitchFamily="50" charset="-128"/>
                <a:ea typeface="Meiryo" panose="020B0604030504040204" pitchFamily="50" charset="-128"/>
              </a:rPr>
              <a:t>にアクセスするとき、この</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つすべてのアドレス下位が</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でセット位置がかぶっているので、いちばん最後にアクセスした</a:t>
            </a:r>
            <a:r>
              <a:rPr lang="en-US" altLang="ja-JP" b="0" i="0" dirty="0">
                <a:solidFill>
                  <a:srgbClr val="000000"/>
                </a:solidFill>
                <a:effectLst/>
                <a:latin typeface="Meiryo" panose="020B0604030504040204" pitchFamily="50" charset="-128"/>
                <a:ea typeface="Meiryo" panose="020B0604030504040204" pitchFamily="50" charset="-128"/>
              </a:rPr>
              <a:t>0xB000</a:t>
            </a:r>
            <a:r>
              <a:rPr lang="ja-JP" altLang="en-US" b="0" i="0" dirty="0">
                <a:solidFill>
                  <a:srgbClr val="000000"/>
                </a:solidFill>
                <a:effectLst/>
                <a:latin typeface="Meiryo" panose="020B0604030504040204" pitchFamily="50" charset="-128"/>
                <a:ea typeface="Meiryo" panose="020B0604030504040204" pitchFamily="50" charset="-128"/>
              </a:rPr>
              <a:t>が上書きされて残り、結果的に位置</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ににタグ</a:t>
            </a:r>
            <a:r>
              <a:rPr lang="en-US" altLang="ja-JP" b="0" i="0" dirty="0">
                <a:solidFill>
                  <a:srgbClr val="000000"/>
                </a:solidFill>
                <a:effectLst/>
                <a:latin typeface="Meiryo" panose="020B0604030504040204" pitchFamily="50" charset="-128"/>
                <a:ea typeface="Meiryo" panose="020B0604030504040204" pitchFamily="50" charset="-128"/>
              </a:rPr>
              <a:t>0x580</a:t>
            </a:r>
            <a:r>
              <a:rPr lang="ja-JP" altLang="en-US" b="0" i="0" dirty="0">
                <a:solidFill>
                  <a:srgbClr val="000000"/>
                </a:solidFill>
                <a:effectLst/>
                <a:latin typeface="Meiryo" panose="020B0604030504040204" pitchFamily="50" charset="-128"/>
                <a:ea typeface="Meiryo" panose="020B0604030504040204" pitchFamily="50" charset="-128"/>
              </a:rPr>
              <a:t>、ライン</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が残ると考えました。この解釈は間違っていますか？</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タグの</a:t>
            </a:r>
            <a:r>
              <a:rPr lang="en-US" altLang="ja-JP" b="0" i="0" dirty="0">
                <a:solidFill>
                  <a:srgbClr val="000000"/>
                </a:solidFill>
                <a:effectLst/>
                <a:latin typeface="Meiryo" panose="020B0604030504040204" pitchFamily="50" charset="-128"/>
                <a:ea typeface="Meiryo" panose="020B0604030504040204" pitchFamily="50" charset="-128"/>
              </a:rPr>
              <a:t>0x580</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a:solidFill>
                  <a:srgbClr val="000000"/>
                </a:solidFill>
                <a:effectLst/>
                <a:latin typeface="Meiryo" panose="020B0604030504040204" pitchFamily="50" charset="-128"/>
                <a:ea typeface="Meiryo" panose="020B0604030504040204" pitchFamily="50" charset="-128"/>
              </a:rPr>
              <a:t>0xB000</a:t>
            </a:r>
            <a:r>
              <a:rPr lang="ja-JP" altLang="en-US" b="0" i="0" dirty="0">
                <a:solidFill>
                  <a:srgbClr val="000000"/>
                </a:solidFill>
                <a:effectLst/>
                <a:latin typeface="Meiryo" panose="020B0604030504040204" pitchFamily="50" charset="-128"/>
                <a:ea typeface="Meiryo" panose="020B0604030504040204" pitchFamily="50" charset="-128"/>
              </a:rPr>
              <a:t>を</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進数に直して、ラインの位置下</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桁とセット位置をラインの位置に続いた</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桁ぶんを除いたそれ以上の桁を</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進数に戻した値です。</a:t>
            </a:r>
            <a:r>
              <a:rPr lang="en-US" altLang="ja-JP" b="0" i="0" dirty="0">
                <a:solidFill>
                  <a:srgbClr val="000000"/>
                </a:solidFill>
                <a:effectLst/>
                <a:latin typeface="Meiryo" panose="020B0604030504040204" pitchFamily="50" charset="-128"/>
                <a:ea typeface="Meiryo" panose="020B0604030504040204" pitchFamily="50" charset="-128"/>
              </a:rPr>
              <a:t>)</a:t>
            </a:r>
            <a:endParaRPr lang="en-US" dirty="0"/>
          </a:p>
        </p:txBody>
      </p:sp>
    </p:spTree>
    <p:extLst>
      <p:ext uri="{BB962C8B-B14F-4D97-AF65-F5344CB8AC3E}">
        <p14:creationId xmlns:p14="http://schemas.microsoft.com/office/powerpoint/2010/main" val="2637632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空間的局所性がいまいちよくわかっていないので、具体例がもう少しあるとありがたいです。</a:t>
            </a:r>
            <a:endParaRPr lang="en-US" dirty="0"/>
          </a:p>
        </p:txBody>
      </p:sp>
    </p:spTree>
    <p:extLst>
      <p:ext uri="{BB962C8B-B14F-4D97-AF65-F5344CB8AC3E}">
        <p14:creationId xmlns:p14="http://schemas.microsoft.com/office/powerpoint/2010/main" val="730749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の上記の例の</a:t>
            </a:r>
            <a:r>
              <a:rPr lang="en-US" altLang="ja-JP" b="0" i="0" dirty="0">
                <a:solidFill>
                  <a:srgbClr val="000000"/>
                </a:solidFill>
                <a:effectLst/>
                <a:latin typeface="Meiryo" panose="020B0604030504040204" pitchFamily="50" charset="-128"/>
                <a:ea typeface="Meiryo" panose="020B0604030504040204" pitchFamily="50" charset="-128"/>
              </a:rPr>
              <a:t>8000</a:t>
            </a:r>
            <a:r>
              <a:rPr lang="ja-JP" altLang="en-US" b="0" i="0" dirty="0">
                <a:solidFill>
                  <a:srgbClr val="000000"/>
                </a:solidFill>
                <a:effectLst/>
                <a:latin typeface="Meiryo" panose="020B0604030504040204" pitchFamily="50" charset="-128"/>
                <a:ea typeface="Meiryo" panose="020B0604030504040204" pitchFamily="50" charset="-128"/>
              </a:rPr>
              <a:t>にあった</a:t>
            </a:r>
            <a:r>
              <a:rPr lang="en-US" altLang="ja-JP" b="0" i="0" dirty="0">
                <a:solidFill>
                  <a:srgbClr val="000000"/>
                </a:solidFill>
                <a:effectLst/>
                <a:latin typeface="Meiryo" panose="020B0604030504040204" pitchFamily="50" charset="-128"/>
                <a:ea typeface="Meiryo" panose="020B0604030504040204" pitchFamily="50" charset="-128"/>
              </a:rPr>
              <a:t>33</a:t>
            </a:r>
            <a:r>
              <a:rPr lang="ja-JP" altLang="en-US" b="0" i="0" dirty="0">
                <a:solidFill>
                  <a:srgbClr val="000000"/>
                </a:solidFill>
                <a:effectLst/>
                <a:latin typeface="Meiryo" panose="020B0604030504040204" pitchFamily="50" charset="-128"/>
                <a:ea typeface="Meiryo" panose="020B0604030504040204" pitchFamily="50" charset="-128"/>
              </a:rPr>
              <a:t>を保持の</a:t>
            </a:r>
            <a:r>
              <a:rPr lang="en-US" altLang="ja-JP" b="0" i="0" dirty="0">
                <a:solidFill>
                  <a:srgbClr val="000000"/>
                </a:solidFill>
                <a:effectLst/>
                <a:latin typeface="Meiryo" panose="020B0604030504040204" pitchFamily="50" charset="-128"/>
                <a:ea typeface="Meiryo" panose="020B0604030504040204" pitchFamily="50" charset="-128"/>
              </a:rPr>
              <a:t>8000</a:t>
            </a:r>
            <a:r>
              <a:rPr lang="ja-JP" altLang="en-US" b="0" i="0" dirty="0">
                <a:solidFill>
                  <a:srgbClr val="000000"/>
                </a:solidFill>
                <a:effectLst/>
                <a:latin typeface="Meiryo" panose="020B0604030504040204" pitchFamily="50" charset="-128"/>
                <a:ea typeface="Meiryo" panose="020B0604030504040204" pitchFamily="50" charset="-128"/>
              </a:rPr>
              <a:t>はキャッシュの</a:t>
            </a:r>
            <a:r>
              <a:rPr lang="en-US" altLang="ja-JP" b="0" i="0" dirty="0">
                <a:solidFill>
                  <a:srgbClr val="000000"/>
                </a:solidFill>
                <a:effectLst/>
                <a:latin typeface="Meiryo" panose="020B0604030504040204" pitchFamily="50" charset="-128"/>
                <a:ea typeface="Meiryo" panose="020B0604030504040204" pitchFamily="50" charset="-128"/>
              </a:rPr>
              <a:t>8001</a:t>
            </a:r>
            <a:r>
              <a:rPr lang="ja-JP" altLang="en-US" b="0" i="0" dirty="0">
                <a:solidFill>
                  <a:srgbClr val="000000"/>
                </a:solidFill>
                <a:effectLst/>
                <a:latin typeface="Meiryo" panose="020B0604030504040204" pitchFamily="50" charset="-128"/>
                <a:ea typeface="Meiryo" panose="020B0604030504040204" pitchFamily="50" charset="-128"/>
              </a:rPr>
              <a:t>のことでしょうか？</a:t>
            </a:r>
            <a:endParaRPr lang="en-US" dirty="0"/>
          </a:p>
        </p:txBody>
      </p:sp>
    </p:spTree>
    <p:extLst>
      <p:ext uri="{BB962C8B-B14F-4D97-AF65-F5344CB8AC3E}">
        <p14:creationId xmlns:p14="http://schemas.microsoft.com/office/powerpoint/2010/main" val="13702408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がアドレスを読み込む時はまずキャッシュにアクセスしてアドレスがあるかをメモリを確認するより先に確認するという認識であってますか。</a:t>
            </a:r>
            <a:endParaRPr lang="en-US" dirty="0"/>
          </a:p>
        </p:txBody>
      </p:sp>
    </p:spTree>
    <p:extLst>
      <p:ext uri="{BB962C8B-B14F-4D97-AF65-F5344CB8AC3E}">
        <p14:creationId xmlns:p14="http://schemas.microsoft.com/office/powerpoint/2010/main" val="2230267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a:t>
            </a:r>
            <a:r>
              <a:rPr lang="en-US" altLang="ja-JP" b="0" i="0" dirty="0">
                <a:solidFill>
                  <a:srgbClr val="000000"/>
                </a:solidFill>
                <a:effectLst/>
                <a:latin typeface="Meiryo" panose="020B0604030504040204" pitchFamily="50" charset="-128"/>
                <a:ea typeface="Meiryo" panose="020B0604030504040204" pitchFamily="50" charset="-128"/>
              </a:rPr>
              <a:t>29</a:t>
            </a:r>
            <a:r>
              <a:rPr lang="ja-JP" altLang="en-US" b="0" i="0" dirty="0">
                <a:solidFill>
                  <a:srgbClr val="000000"/>
                </a:solidFill>
                <a:effectLst/>
                <a:latin typeface="Meiryo" panose="020B0604030504040204" pitchFamily="50" charset="-128"/>
                <a:ea typeface="Meiryo" panose="020B0604030504040204" pitchFamily="50" charset="-128"/>
              </a:rPr>
              <a:t>のラインはキャッシュ内のデータの格納方法の話ではなく、</a:t>
            </a:r>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全体でのデータの扱い方の話なのでしょうか。ラインごとまとめてメモリからキャッシュに置くという作業はもしキャッシュがまだ何もなかったときにとても時間がかかりそうだなと思いました。</a:t>
            </a:r>
            <a:endParaRPr lang="en-US" dirty="0"/>
          </a:p>
        </p:txBody>
      </p:sp>
    </p:spTree>
    <p:extLst>
      <p:ext uri="{BB962C8B-B14F-4D97-AF65-F5344CB8AC3E}">
        <p14:creationId xmlns:p14="http://schemas.microsoft.com/office/powerpoint/2010/main" val="224645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課題の⑶の意図があまり分からなかったです。各アクセスのアドレスの並びによって起こるヒット率の偏りの要因を聞いているのでしょうか？</a:t>
            </a:r>
          </a:p>
          <a:p>
            <a:pPr algn="l" rtl="0"/>
            <a:r>
              <a:rPr lang="ja-JP" altLang="en-US" b="0" i="0" dirty="0">
                <a:solidFill>
                  <a:srgbClr val="000000"/>
                </a:solidFill>
                <a:effectLst/>
                <a:latin typeface="Meiryo" panose="020B0604030504040204" pitchFamily="50" charset="-128"/>
                <a:ea typeface="Meiryo" panose="020B0604030504040204" pitchFamily="50" charset="-128"/>
              </a:rPr>
              <a:t>空間的局所性と時間的局所性がよく分からず、課題の時に悩みました。</a:t>
            </a:r>
          </a:p>
          <a:p>
            <a:endParaRPr lang="en-US" dirty="0"/>
          </a:p>
        </p:txBody>
      </p:sp>
    </p:spTree>
    <p:extLst>
      <p:ext uri="{BB962C8B-B14F-4D97-AF65-F5344CB8AC3E}">
        <p14:creationId xmlns:p14="http://schemas.microsoft.com/office/powerpoint/2010/main" val="2358291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質問なのですが、アクセスのヒット時は空間的局所性または時間的局所性のどちらか一方が必ず関係している</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ヒットの理由がそのどちらかに必ず分類される</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という認識で合っていますか？</a:t>
            </a:r>
            <a:endParaRPr lang="en-US" dirty="0"/>
          </a:p>
        </p:txBody>
      </p:sp>
    </p:spTree>
    <p:extLst>
      <p:ext uri="{BB962C8B-B14F-4D97-AF65-F5344CB8AC3E}">
        <p14:creationId xmlns:p14="http://schemas.microsoft.com/office/powerpoint/2010/main" val="2448489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タグからラインに行ってデータをとる時、どのようにして複数あるデータから特定のデータを取り出すかがよく分かりませんでした。</a:t>
            </a:r>
            <a:endParaRPr lang="en-US" dirty="0"/>
          </a:p>
        </p:txBody>
      </p:sp>
    </p:spTree>
    <p:extLst>
      <p:ext uri="{BB962C8B-B14F-4D97-AF65-F5344CB8AC3E}">
        <p14:creationId xmlns:p14="http://schemas.microsoft.com/office/powerpoint/2010/main" val="2999241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フルアソシエイティブの「まず全てのタグを読み出す」の段階があまり理解できませんでした。キャッシュ容量を超えるデータを読み込んだ場合には最初からキャッシュに入る分だけが格納され、その後更新はされないということでしょうか？</a:t>
            </a:r>
            <a:endParaRPr lang="en-US" dirty="0"/>
          </a:p>
        </p:txBody>
      </p:sp>
    </p:spTree>
    <p:extLst>
      <p:ext uri="{BB962C8B-B14F-4D97-AF65-F5344CB8AC3E}">
        <p14:creationId xmlns:p14="http://schemas.microsoft.com/office/powerpoint/2010/main" val="15110891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nchor="t"/>
          <a:lstStyle/>
          <a:p>
            <a:r>
              <a:rPr lang="ja-JP" altLang="en-US" sz="1400" dirty="0"/>
              <a:t>考え方：</a:t>
            </a:r>
            <a:endParaRPr lang="en-US" altLang="ja-JP" sz="1400" dirty="0"/>
          </a:p>
          <a:p>
            <a:pPr lvl="1"/>
            <a:r>
              <a:rPr lang="ja-JP" altLang="en-US" sz="1400" dirty="0"/>
              <a:t>アドレスの系列を全部２進数に直す</a:t>
            </a:r>
            <a:endParaRPr lang="en-US" altLang="ja-JP" sz="1400" dirty="0"/>
          </a:p>
          <a:p>
            <a:pPr lvl="1"/>
            <a:r>
              <a:rPr lang="ja-JP" altLang="en-US" sz="1400" dirty="0"/>
              <a:t>下の図の割り当てごとに分類する</a:t>
            </a:r>
            <a:endParaRPr lang="en-US" altLang="ja-JP" sz="1400" dirty="0"/>
          </a:p>
          <a:p>
            <a:pPr lvl="2"/>
            <a:r>
              <a:rPr lang="ja-JP" altLang="en-US" sz="1400" dirty="0"/>
              <a:t>上から順に，タグ，インデックス，ラインの３つに分類される</a:t>
            </a:r>
            <a:endParaRPr lang="en-US" altLang="ja-JP" sz="1400" dirty="0"/>
          </a:p>
          <a:p>
            <a:pPr lvl="2"/>
            <a:r>
              <a:rPr lang="ja-JP" altLang="en-US" sz="1400" dirty="0"/>
              <a:t>インデックス部分からキャッシュのどこにアクセスされるかが決まる</a:t>
            </a:r>
            <a:endParaRPr lang="en-US" altLang="ja-JP" sz="1400" dirty="0"/>
          </a:p>
          <a:p>
            <a:pPr lvl="3"/>
            <a:r>
              <a:rPr lang="ja-JP" altLang="en-US" sz="1400" dirty="0"/>
              <a:t>テーブルの何行目のエントリにいくか</a:t>
            </a:r>
            <a:endParaRPr lang="en-US" altLang="ja-JP" sz="1400" dirty="0"/>
          </a:p>
          <a:p>
            <a:pPr lvl="1"/>
            <a:r>
              <a:rPr lang="ja-JP" altLang="en-US" sz="1400" dirty="0"/>
              <a:t>タグを対応するエントリにテーブルに上書きしていく</a:t>
            </a:r>
            <a:endParaRPr lang="en-US" altLang="ja-JP" sz="1400" dirty="0"/>
          </a:p>
          <a:p>
            <a:pPr lvl="1"/>
            <a:r>
              <a:rPr lang="ja-JP" altLang="en-US" sz="1400" dirty="0"/>
              <a:t>対応するエントリに同じタグがある </a:t>
            </a:r>
            <a:r>
              <a:rPr lang="en-US" altLang="ja-JP" sz="1400" dirty="0"/>
              <a:t>= hit</a:t>
            </a:r>
            <a:r>
              <a:rPr lang="ja-JP" altLang="en-US" sz="1400" dirty="0"/>
              <a:t>，ない</a:t>
            </a:r>
            <a:r>
              <a:rPr lang="en-US" altLang="ja-JP" sz="1400" dirty="0"/>
              <a:t>=miss</a:t>
            </a:r>
          </a:p>
          <a:p>
            <a:pPr lvl="2"/>
            <a:r>
              <a:rPr lang="ja-JP" altLang="en-US" sz="1400" dirty="0"/>
              <a:t>全く同じアドレスにアクセスした事がある </a:t>
            </a:r>
            <a:r>
              <a:rPr lang="en-US" altLang="ja-JP" sz="1400" dirty="0"/>
              <a:t>hit=</a:t>
            </a:r>
            <a:r>
              <a:rPr lang="ja-JP" altLang="en-US" sz="1400" dirty="0"/>
              <a:t>時間局所性</a:t>
            </a:r>
            <a:endParaRPr lang="en-US" altLang="ja-JP" sz="1400" dirty="0"/>
          </a:p>
          <a:p>
            <a:pPr lvl="2"/>
            <a:r>
              <a:rPr lang="ja-JP" altLang="en-US" sz="1400" dirty="0"/>
              <a:t>全く同じアドレスにはアクセスしていないが </a:t>
            </a:r>
            <a:r>
              <a:rPr lang="en-US" altLang="ja-JP" sz="1400" dirty="0"/>
              <a:t>hit = </a:t>
            </a:r>
            <a:r>
              <a:rPr lang="ja-JP" altLang="en-US" sz="1400" dirty="0"/>
              <a:t>空間局所性</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9</a:t>
            </a:fld>
            <a:endParaRPr kumimoji="1" lang="ja-JP" altLang="en-US" dirty="0"/>
          </a:p>
        </p:txBody>
      </p:sp>
      <p:sp>
        <p:nvSpPr>
          <p:cNvPr id="3" name="正方形/長方形 2">
            <a:extLst>
              <a:ext uri="{FF2B5EF4-FFF2-40B4-BE49-F238E27FC236}">
                <a16:creationId xmlns:a16="http://schemas.microsoft.com/office/drawing/2014/main" id="{6B5DA20D-B051-FE62-CA48-59E7728104B2}"/>
              </a:ext>
            </a:extLst>
          </p:cNvPr>
          <p:cNvSpPr/>
          <p:nvPr/>
        </p:nvSpPr>
        <p:spPr bwMode="auto">
          <a:xfrm>
            <a:off x="5382009" y="4599013"/>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 name="正方形/長方形 3">
            <a:extLst>
              <a:ext uri="{FF2B5EF4-FFF2-40B4-BE49-F238E27FC236}">
                <a16:creationId xmlns:a16="http://schemas.microsoft.com/office/drawing/2014/main" id="{AC393CB0-AD44-B0F2-135F-3AF85432425B}"/>
              </a:ext>
            </a:extLst>
          </p:cNvPr>
          <p:cNvSpPr/>
          <p:nvPr/>
        </p:nvSpPr>
        <p:spPr bwMode="auto">
          <a:xfrm>
            <a:off x="5382009" y="4599013"/>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t>0x400</a:t>
            </a:r>
            <a:endParaRPr kumimoji="1" lang="ja-JP" altLang="en-US" sz="1600" b="1" dirty="0">
              <a:solidFill>
                <a:schemeClr val="accent5"/>
              </a:solidFill>
              <a:latin typeface="+mn-ea"/>
            </a:endParaRPr>
          </a:p>
        </p:txBody>
      </p:sp>
      <p:sp>
        <p:nvSpPr>
          <p:cNvPr id="6" name="正方形/長方形 5">
            <a:extLst>
              <a:ext uri="{FF2B5EF4-FFF2-40B4-BE49-F238E27FC236}">
                <a16:creationId xmlns:a16="http://schemas.microsoft.com/office/drawing/2014/main" id="{C140DBA5-CCF0-864C-FC1E-E28B8B70F7C9}"/>
              </a:ext>
            </a:extLst>
          </p:cNvPr>
          <p:cNvSpPr/>
          <p:nvPr/>
        </p:nvSpPr>
        <p:spPr bwMode="auto">
          <a:xfrm>
            <a:off x="5382009" y="495901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8" name="正方形/長方形 7">
            <a:extLst>
              <a:ext uri="{FF2B5EF4-FFF2-40B4-BE49-F238E27FC236}">
                <a16:creationId xmlns:a16="http://schemas.microsoft.com/office/drawing/2014/main" id="{D26CEC36-E7BE-8EE3-44F1-172459607811}"/>
              </a:ext>
            </a:extLst>
          </p:cNvPr>
          <p:cNvSpPr/>
          <p:nvPr/>
        </p:nvSpPr>
        <p:spPr bwMode="auto">
          <a:xfrm>
            <a:off x="6102017" y="4599013"/>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a:extLst>
              <a:ext uri="{FF2B5EF4-FFF2-40B4-BE49-F238E27FC236}">
                <a16:creationId xmlns:a16="http://schemas.microsoft.com/office/drawing/2014/main" id="{939C36F5-A663-709E-CEAF-99F9FA562055}"/>
              </a:ext>
            </a:extLst>
          </p:cNvPr>
          <p:cNvSpPr/>
          <p:nvPr/>
        </p:nvSpPr>
        <p:spPr bwMode="auto">
          <a:xfrm>
            <a:off x="6102017" y="495901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 name="正方形/長方形 9">
            <a:extLst>
              <a:ext uri="{FF2B5EF4-FFF2-40B4-BE49-F238E27FC236}">
                <a16:creationId xmlns:a16="http://schemas.microsoft.com/office/drawing/2014/main" id="{31261164-F89D-CD94-4251-A867C531C4D0}"/>
              </a:ext>
            </a:extLst>
          </p:cNvPr>
          <p:cNvSpPr/>
          <p:nvPr/>
        </p:nvSpPr>
        <p:spPr bwMode="auto">
          <a:xfrm>
            <a:off x="5382009" y="531902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a:extLst>
              <a:ext uri="{FF2B5EF4-FFF2-40B4-BE49-F238E27FC236}">
                <a16:creationId xmlns:a16="http://schemas.microsoft.com/office/drawing/2014/main" id="{90536433-D4FD-70AC-1E99-B6D6FF49107F}"/>
              </a:ext>
            </a:extLst>
          </p:cNvPr>
          <p:cNvSpPr/>
          <p:nvPr/>
        </p:nvSpPr>
        <p:spPr bwMode="auto">
          <a:xfrm>
            <a:off x="5382009" y="567902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2" name="正方形/長方形 11">
            <a:extLst>
              <a:ext uri="{FF2B5EF4-FFF2-40B4-BE49-F238E27FC236}">
                <a16:creationId xmlns:a16="http://schemas.microsoft.com/office/drawing/2014/main" id="{DECB3AAF-8961-C425-2680-37D218A0DF08}"/>
              </a:ext>
            </a:extLst>
          </p:cNvPr>
          <p:cNvSpPr/>
          <p:nvPr/>
        </p:nvSpPr>
        <p:spPr bwMode="auto">
          <a:xfrm>
            <a:off x="6102017" y="531902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a:extLst>
              <a:ext uri="{FF2B5EF4-FFF2-40B4-BE49-F238E27FC236}">
                <a16:creationId xmlns:a16="http://schemas.microsoft.com/office/drawing/2014/main" id="{16FD73C2-A555-3D12-AAC5-F13C70E0579C}"/>
              </a:ext>
            </a:extLst>
          </p:cNvPr>
          <p:cNvSpPr/>
          <p:nvPr/>
        </p:nvSpPr>
        <p:spPr bwMode="auto">
          <a:xfrm>
            <a:off x="6102017" y="567902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4" name="正方形/長方形 13">
            <a:extLst>
              <a:ext uri="{FF2B5EF4-FFF2-40B4-BE49-F238E27FC236}">
                <a16:creationId xmlns:a16="http://schemas.microsoft.com/office/drawing/2014/main" id="{7CDA8AFD-90F5-A529-0E22-51B509029226}"/>
              </a:ext>
            </a:extLst>
          </p:cNvPr>
          <p:cNvSpPr/>
          <p:nvPr/>
        </p:nvSpPr>
        <p:spPr bwMode="auto">
          <a:xfrm>
            <a:off x="5382010"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5" name="正方形/長方形 14">
            <a:extLst>
              <a:ext uri="{FF2B5EF4-FFF2-40B4-BE49-F238E27FC236}">
                <a16:creationId xmlns:a16="http://schemas.microsoft.com/office/drawing/2014/main" id="{19FFA230-E61E-D5EF-F864-4D13F29DC350}"/>
              </a:ext>
            </a:extLst>
          </p:cNvPr>
          <p:cNvSpPr/>
          <p:nvPr/>
        </p:nvSpPr>
        <p:spPr bwMode="auto">
          <a:xfrm>
            <a:off x="6102017" y="423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6" name="正方形/長方形 15">
            <a:extLst>
              <a:ext uri="{FF2B5EF4-FFF2-40B4-BE49-F238E27FC236}">
                <a16:creationId xmlns:a16="http://schemas.microsoft.com/office/drawing/2014/main" id="{838DAF8E-EBE5-3F25-2059-B948B621D3CB}"/>
              </a:ext>
            </a:extLst>
          </p:cNvPr>
          <p:cNvSpPr/>
          <p:nvPr/>
        </p:nvSpPr>
        <p:spPr bwMode="auto">
          <a:xfrm>
            <a:off x="5022005" y="4599013"/>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7" name="正方形/長方形 16">
            <a:extLst>
              <a:ext uri="{FF2B5EF4-FFF2-40B4-BE49-F238E27FC236}">
                <a16:creationId xmlns:a16="http://schemas.microsoft.com/office/drawing/2014/main" id="{2D292777-2157-5A4A-A9FA-B8ADBD810D07}"/>
              </a:ext>
            </a:extLst>
          </p:cNvPr>
          <p:cNvSpPr/>
          <p:nvPr/>
        </p:nvSpPr>
        <p:spPr bwMode="auto">
          <a:xfrm>
            <a:off x="5022005" y="495901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8" name="正方形/長方形 17">
            <a:extLst>
              <a:ext uri="{FF2B5EF4-FFF2-40B4-BE49-F238E27FC236}">
                <a16:creationId xmlns:a16="http://schemas.microsoft.com/office/drawing/2014/main" id="{EDB3A50F-71A5-D307-F8F1-7BA02D3F0B03}"/>
              </a:ext>
            </a:extLst>
          </p:cNvPr>
          <p:cNvSpPr/>
          <p:nvPr/>
        </p:nvSpPr>
        <p:spPr bwMode="auto">
          <a:xfrm>
            <a:off x="5022005" y="531902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9" name="正方形/長方形 18">
            <a:extLst>
              <a:ext uri="{FF2B5EF4-FFF2-40B4-BE49-F238E27FC236}">
                <a16:creationId xmlns:a16="http://schemas.microsoft.com/office/drawing/2014/main" id="{136F2A28-CFF1-6093-DB52-3486C4515124}"/>
              </a:ext>
            </a:extLst>
          </p:cNvPr>
          <p:cNvSpPr/>
          <p:nvPr/>
        </p:nvSpPr>
        <p:spPr bwMode="auto">
          <a:xfrm>
            <a:off x="5022005" y="567902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20" name="二等辺三角形 19">
            <a:extLst>
              <a:ext uri="{FF2B5EF4-FFF2-40B4-BE49-F238E27FC236}">
                <a16:creationId xmlns:a16="http://schemas.microsoft.com/office/drawing/2014/main" id="{137081E2-C92F-CC12-C9A8-DA7D31BF7833}"/>
              </a:ext>
            </a:extLst>
          </p:cNvPr>
          <p:cNvSpPr/>
          <p:nvPr/>
        </p:nvSpPr>
        <p:spPr bwMode="auto">
          <a:xfrm rot="16200000">
            <a:off x="4166996" y="5184019"/>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2" name="正方形/長方形 31">
            <a:extLst>
              <a:ext uri="{FF2B5EF4-FFF2-40B4-BE49-F238E27FC236}">
                <a16:creationId xmlns:a16="http://schemas.microsoft.com/office/drawing/2014/main" id="{672B137B-793E-9A6B-BF52-D51557FC33B3}"/>
              </a:ext>
            </a:extLst>
          </p:cNvPr>
          <p:cNvSpPr/>
          <p:nvPr/>
        </p:nvSpPr>
        <p:spPr bwMode="auto">
          <a:xfrm>
            <a:off x="1151963" y="4779014"/>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a:extLst>
              <a:ext uri="{FF2B5EF4-FFF2-40B4-BE49-F238E27FC236}">
                <a16:creationId xmlns:a16="http://schemas.microsoft.com/office/drawing/2014/main" id="{7C07FC49-1CFC-AB07-E2E6-E8B908DEAE6E}"/>
              </a:ext>
            </a:extLst>
          </p:cNvPr>
          <p:cNvCxnSpPr/>
          <p:nvPr/>
        </p:nvCxnSpPr>
        <p:spPr bwMode="auto">
          <a:xfrm>
            <a:off x="1151963" y="4689013"/>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14A84D58-0157-289C-A445-3A003CCD3578}"/>
              </a:ext>
            </a:extLst>
          </p:cNvPr>
          <p:cNvSpPr/>
          <p:nvPr/>
        </p:nvSpPr>
        <p:spPr bwMode="auto">
          <a:xfrm>
            <a:off x="2231975" y="4329009"/>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 </a:t>
            </a:r>
            <a:r>
              <a:rPr lang="en-US" altLang="ja-JP" sz="1600" dirty="0">
                <a:solidFill>
                  <a:schemeClr val="tx1">
                    <a:lumMod val="75000"/>
                    <a:lumOff val="25000"/>
                  </a:schemeClr>
                </a:solidFill>
                <a:latin typeface="+mn-ea"/>
              </a:rPr>
              <a:t>16bit</a:t>
            </a:r>
            <a:endParaRPr kumimoji="1" lang="ja-JP" altLang="en-US" sz="1600" dirty="0">
              <a:solidFill>
                <a:schemeClr val="tx1">
                  <a:lumMod val="75000"/>
                  <a:lumOff val="25000"/>
                </a:schemeClr>
              </a:solidFill>
              <a:latin typeface="+mn-ea"/>
            </a:endParaRPr>
          </a:p>
        </p:txBody>
      </p:sp>
      <p:sp>
        <p:nvSpPr>
          <p:cNvPr id="35" name="正方形/長方形 34">
            <a:extLst>
              <a:ext uri="{FF2B5EF4-FFF2-40B4-BE49-F238E27FC236}">
                <a16:creationId xmlns:a16="http://schemas.microsoft.com/office/drawing/2014/main" id="{09E5017A-FA42-9482-7462-A35294E8B6DB}"/>
              </a:ext>
            </a:extLst>
          </p:cNvPr>
          <p:cNvSpPr/>
          <p:nvPr/>
        </p:nvSpPr>
        <p:spPr bwMode="auto">
          <a:xfrm>
            <a:off x="3491988" y="4779014"/>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6" name="直線コネクタ 35">
            <a:extLst>
              <a:ext uri="{FF2B5EF4-FFF2-40B4-BE49-F238E27FC236}">
                <a16:creationId xmlns:a16="http://schemas.microsoft.com/office/drawing/2014/main" id="{ED0C5467-D78C-A949-B82E-1DABF4FE8864}"/>
              </a:ext>
            </a:extLst>
          </p:cNvPr>
          <p:cNvCxnSpPr>
            <a:cxnSpLocks/>
          </p:cNvCxnSpPr>
          <p:nvPr/>
        </p:nvCxnSpPr>
        <p:spPr bwMode="auto">
          <a:xfrm>
            <a:off x="1151962" y="5229020"/>
            <a:ext cx="1890021"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37" name="正方形/長方形 36">
            <a:extLst>
              <a:ext uri="{FF2B5EF4-FFF2-40B4-BE49-F238E27FC236}">
                <a16:creationId xmlns:a16="http://schemas.microsoft.com/office/drawing/2014/main" id="{4F354D88-8DD9-DAF4-4717-60F06A62336F}"/>
              </a:ext>
            </a:extLst>
          </p:cNvPr>
          <p:cNvSpPr/>
          <p:nvPr/>
        </p:nvSpPr>
        <p:spPr bwMode="auto">
          <a:xfrm>
            <a:off x="1961971" y="531902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5"/>
                </a:solidFill>
                <a:latin typeface="+mn-ea"/>
              </a:rPr>
              <a:t>16-2-3=11bit</a:t>
            </a:r>
            <a:endParaRPr kumimoji="1" lang="ja-JP" altLang="en-US" sz="1600" dirty="0">
              <a:solidFill>
                <a:schemeClr val="accent5"/>
              </a:solidFill>
              <a:latin typeface="+mn-ea"/>
            </a:endParaRPr>
          </a:p>
        </p:txBody>
      </p:sp>
      <p:cxnSp>
        <p:nvCxnSpPr>
          <p:cNvPr id="43" name="直線コネクタ 42">
            <a:extLst>
              <a:ext uri="{FF2B5EF4-FFF2-40B4-BE49-F238E27FC236}">
                <a16:creationId xmlns:a16="http://schemas.microsoft.com/office/drawing/2014/main" id="{4611D06E-CF19-1BBF-F037-C6C0A7DF2266}"/>
              </a:ext>
            </a:extLst>
          </p:cNvPr>
          <p:cNvCxnSpPr>
            <a:cxnSpLocks/>
          </p:cNvCxnSpPr>
          <p:nvPr/>
        </p:nvCxnSpPr>
        <p:spPr bwMode="auto">
          <a:xfrm>
            <a:off x="3491988" y="5229020"/>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5" name="正方形/長方形 44">
            <a:extLst>
              <a:ext uri="{FF2B5EF4-FFF2-40B4-BE49-F238E27FC236}">
                <a16:creationId xmlns:a16="http://schemas.microsoft.com/office/drawing/2014/main" id="{902913DC-0C88-E996-E72B-9E46A16D4508}"/>
              </a:ext>
            </a:extLst>
          </p:cNvPr>
          <p:cNvSpPr/>
          <p:nvPr/>
        </p:nvSpPr>
        <p:spPr bwMode="auto">
          <a:xfrm>
            <a:off x="3671990" y="558902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3"/>
                </a:solidFill>
                <a:latin typeface="+mn-ea"/>
              </a:rPr>
              <a:t>3bit</a:t>
            </a:r>
          </a:p>
          <a:p>
            <a:pPr algn="ctr"/>
            <a:r>
              <a:rPr lang="en-US" altLang="ja-JP" sz="1600" dirty="0">
                <a:solidFill>
                  <a:schemeClr val="accent3"/>
                </a:solidFill>
                <a:latin typeface="+mn-ea"/>
              </a:rPr>
              <a:t>(2^3=8B </a:t>
            </a:r>
          </a:p>
          <a:p>
            <a:pPr algn="ctr"/>
            <a:r>
              <a:rPr lang="ja-JP" altLang="en-US" sz="1600" dirty="0">
                <a:solidFill>
                  <a:schemeClr val="accent3"/>
                </a:solidFill>
                <a:latin typeface="+mn-ea"/>
              </a:rPr>
              <a:t>ラインより</a:t>
            </a:r>
            <a:r>
              <a:rPr lang="en-US" altLang="ja-JP" sz="1600" dirty="0">
                <a:solidFill>
                  <a:schemeClr val="accent3"/>
                </a:solidFill>
                <a:latin typeface="+mn-ea"/>
              </a:rPr>
              <a:t>)</a:t>
            </a:r>
            <a:endParaRPr kumimoji="1" lang="ja-JP" altLang="en-US" sz="1600" dirty="0">
              <a:solidFill>
                <a:schemeClr val="accent3"/>
              </a:solidFill>
              <a:latin typeface="+mn-ea"/>
            </a:endParaRPr>
          </a:p>
        </p:txBody>
      </p:sp>
      <p:sp>
        <p:nvSpPr>
          <p:cNvPr id="47" name="正方形/長方形 46">
            <a:extLst>
              <a:ext uri="{FF2B5EF4-FFF2-40B4-BE49-F238E27FC236}">
                <a16:creationId xmlns:a16="http://schemas.microsoft.com/office/drawing/2014/main" id="{0B1DBB97-0714-0FE8-9379-30DA3A704712}"/>
              </a:ext>
            </a:extLst>
          </p:cNvPr>
          <p:cNvSpPr/>
          <p:nvPr/>
        </p:nvSpPr>
        <p:spPr bwMode="auto">
          <a:xfrm>
            <a:off x="3221985" y="4779015"/>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49" name="直線コネクタ 48">
            <a:extLst>
              <a:ext uri="{FF2B5EF4-FFF2-40B4-BE49-F238E27FC236}">
                <a16:creationId xmlns:a16="http://schemas.microsoft.com/office/drawing/2014/main" id="{F3A99140-67ED-C3B3-4D19-A856BF6EDF10}"/>
              </a:ext>
            </a:extLst>
          </p:cNvPr>
          <p:cNvCxnSpPr>
            <a:cxnSpLocks/>
          </p:cNvCxnSpPr>
          <p:nvPr/>
        </p:nvCxnSpPr>
        <p:spPr bwMode="auto">
          <a:xfrm>
            <a:off x="3221985" y="5229020"/>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51" name="正方形/長方形 50">
            <a:extLst>
              <a:ext uri="{FF2B5EF4-FFF2-40B4-BE49-F238E27FC236}">
                <a16:creationId xmlns:a16="http://schemas.microsoft.com/office/drawing/2014/main" id="{49006EF8-FB79-63EF-D174-FD90E2E01417}"/>
              </a:ext>
            </a:extLst>
          </p:cNvPr>
          <p:cNvSpPr/>
          <p:nvPr/>
        </p:nvSpPr>
        <p:spPr bwMode="auto">
          <a:xfrm>
            <a:off x="2321975" y="585902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2bit</a:t>
            </a:r>
          </a:p>
          <a:p>
            <a:pPr algn="ctr"/>
            <a:r>
              <a:rPr lang="en-US" altLang="ja-JP" sz="1600" dirty="0">
                <a:solidFill>
                  <a:schemeClr val="accent6"/>
                </a:solidFill>
                <a:latin typeface="+mn-ea"/>
              </a:rPr>
              <a:t>(2^2=4</a:t>
            </a:r>
            <a:br>
              <a:rPr lang="en-US" altLang="ja-JP" sz="1600" dirty="0">
                <a:solidFill>
                  <a:schemeClr val="accent6"/>
                </a:solidFill>
                <a:latin typeface="+mn-ea"/>
              </a:rPr>
            </a:br>
            <a:r>
              <a:rPr lang="ja-JP" altLang="en-US" sz="1600" dirty="0">
                <a:solidFill>
                  <a:schemeClr val="accent6"/>
                </a:solidFill>
                <a:latin typeface="+mn-ea"/>
              </a:rPr>
              <a:t>エントリ</a:t>
            </a:r>
            <a:r>
              <a:rPr lang="en-US" altLang="ja-JP" sz="1600" dirty="0">
                <a:solidFill>
                  <a:schemeClr val="accent6"/>
                </a:solidFill>
                <a:latin typeface="+mn-ea"/>
              </a:rPr>
              <a:t>)</a:t>
            </a:r>
            <a:endParaRPr kumimoji="1" lang="ja-JP" altLang="en-US" sz="1600" dirty="0">
              <a:solidFill>
                <a:schemeClr val="accent6"/>
              </a:solidFill>
              <a:latin typeface="+mn-ea"/>
            </a:endParaRPr>
          </a:p>
        </p:txBody>
      </p:sp>
      <p:cxnSp>
        <p:nvCxnSpPr>
          <p:cNvPr id="53" name="コネクタ: 曲線 52">
            <a:extLst>
              <a:ext uri="{FF2B5EF4-FFF2-40B4-BE49-F238E27FC236}">
                <a16:creationId xmlns:a16="http://schemas.microsoft.com/office/drawing/2014/main" id="{E1654F72-7116-FBE7-1D77-4B1F65624929}"/>
              </a:ext>
            </a:extLst>
          </p:cNvPr>
          <p:cNvCxnSpPr>
            <a:stCxn id="51" idx="3"/>
          </p:cNvCxnSpPr>
          <p:nvPr/>
        </p:nvCxnSpPr>
        <p:spPr bwMode="auto">
          <a:xfrm flipV="1">
            <a:off x="3041982" y="5319021"/>
            <a:ext cx="270004" cy="720008"/>
          </a:xfrm>
          <a:prstGeom prst="curvedConnector2">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20591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ライン単位のやり取りでラインが</a:t>
            </a:r>
            <a:r>
              <a:rPr lang="en-US" altLang="ja-JP" b="0" i="0" dirty="0">
                <a:solidFill>
                  <a:srgbClr val="000000"/>
                </a:solidFill>
                <a:effectLst/>
                <a:latin typeface="Meiryo" panose="020B0604030504040204" pitchFamily="50" charset="-128"/>
                <a:ea typeface="Meiryo" panose="020B0604030504040204" pitchFamily="50" charset="-128"/>
              </a:rPr>
              <a:t>16byte</a:t>
            </a:r>
            <a:r>
              <a:rPr lang="ja-JP" altLang="en-US" b="0" i="0" dirty="0">
                <a:solidFill>
                  <a:srgbClr val="000000"/>
                </a:solidFill>
                <a:effectLst/>
                <a:latin typeface="Meiryo" panose="020B0604030504040204" pitchFamily="50" charset="-128"/>
                <a:ea typeface="Meiryo" panose="020B0604030504040204" pitchFamily="50" charset="-128"/>
              </a:rPr>
              <a:t>だった時</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のアクセス時に</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まで読むと言うことは理解できたのですが、</a:t>
            </a:r>
            <a:r>
              <a:rPr lang="en-US" altLang="ja-JP" b="0" i="0" dirty="0" err="1">
                <a:solidFill>
                  <a:srgbClr val="000000"/>
                </a:solidFill>
                <a:effectLst/>
                <a:latin typeface="Meiryo" panose="020B0604030504040204" pitchFamily="50" charset="-128"/>
                <a:ea typeface="Meiryo" panose="020B0604030504040204" pitchFamily="50" charset="-128"/>
              </a:rPr>
              <a:t>buf</a:t>
            </a:r>
            <a:r>
              <a:rPr lang="ja-JP" altLang="en-US" b="0" i="0" dirty="0">
                <a:solidFill>
                  <a:srgbClr val="000000"/>
                </a:solidFill>
                <a:effectLst/>
                <a:latin typeface="Meiryo" panose="020B0604030504040204" pitchFamily="50" charset="-128"/>
                <a:ea typeface="Meiryo" panose="020B0604030504040204" pitchFamily="50" charset="-128"/>
              </a:rPr>
              <a:t>はどのような順番で番号がつけられるのかわかりませんでした。また、例えば連想度が</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だった時は、横並びの２つでそれぞれ</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 [a]</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[b]</a:t>
            </a:r>
            <a:r>
              <a:rPr lang="ja-JP" altLang="en-US" b="0" i="0" dirty="0">
                <a:solidFill>
                  <a:srgbClr val="000000"/>
                </a:solidFill>
                <a:effectLst/>
                <a:latin typeface="Meiryo" panose="020B0604030504040204" pitchFamily="50" charset="-128"/>
                <a:ea typeface="Meiryo" panose="020B0604030504040204" pitchFamily="50" charset="-128"/>
              </a:rPr>
              <a:t>と数えるのか、二つまとめて</a:t>
            </a:r>
            <a:r>
              <a:rPr lang="en-US" altLang="ja-JP" b="0" i="0" dirty="0" err="1">
                <a:solidFill>
                  <a:srgbClr val="000000"/>
                </a:solidFill>
                <a:effectLst/>
                <a:latin typeface="Meiryo" panose="020B0604030504040204" pitchFamily="50" charset="-128"/>
                <a:ea typeface="Meiryo" panose="020B0604030504040204" pitchFamily="50" charset="-128"/>
              </a:rPr>
              <a:t>buf</a:t>
            </a:r>
            <a:r>
              <a:rPr lang="en-US" altLang="ja-JP" b="0" i="0" dirty="0">
                <a:solidFill>
                  <a:srgbClr val="000000"/>
                </a:solidFill>
                <a:effectLst/>
                <a:latin typeface="Meiryo" panose="020B0604030504040204" pitchFamily="50" charset="-128"/>
                <a:ea typeface="Meiryo" panose="020B0604030504040204" pitchFamily="50" charset="-128"/>
              </a:rPr>
              <a:t>[a]</a:t>
            </a:r>
            <a:r>
              <a:rPr lang="ja-JP" altLang="en-US" b="0" i="0" dirty="0">
                <a:solidFill>
                  <a:srgbClr val="000000"/>
                </a:solidFill>
                <a:effectLst/>
                <a:latin typeface="Meiryo" panose="020B0604030504040204" pitchFamily="50" charset="-128"/>
                <a:ea typeface="Meiryo" panose="020B0604030504040204" pitchFamily="50" charset="-128"/>
              </a:rPr>
              <a:t>と数えるのかについても教えていただきたいです。</a:t>
            </a:r>
            <a:endParaRPr lang="en-US" dirty="0"/>
          </a:p>
        </p:txBody>
      </p:sp>
    </p:spTree>
    <p:extLst>
      <p:ext uri="{BB962C8B-B14F-4D97-AF65-F5344CB8AC3E}">
        <p14:creationId xmlns:p14="http://schemas.microsoft.com/office/powerpoint/2010/main" val="3597676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前々回の課題を間違えて質問と感想欄に投稿してしまっていたのですが、救済はありますか？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（この人に限らずですが）そういうのがありましたら，忘れそうなのでメールで連絡しておいてください</a:t>
            </a:r>
            <a:endParaRPr lang="en-US" dirty="0"/>
          </a:p>
        </p:txBody>
      </p:sp>
    </p:spTree>
    <p:extLst>
      <p:ext uri="{BB962C8B-B14F-4D97-AF65-F5344CB8AC3E}">
        <p14:creationId xmlns:p14="http://schemas.microsoft.com/office/powerpoint/2010/main" val="2278237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テストについてなのですが、例えば「課題のような問題で</a:t>
            </a:r>
            <a:r>
              <a:rPr lang="en-US" altLang="ja-JP" b="0" i="0" dirty="0">
                <a:solidFill>
                  <a:srgbClr val="000000"/>
                </a:solidFill>
                <a:effectLst/>
                <a:latin typeface="Meiryo" panose="020B0604030504040204" pitchFamily="50" charset="-128"/>
                <a:ea typeface="Meiryo" panose="020B0604030504040204" pitchFamily="50" charset="-128"/>
              </a:rPr>
              <a:t>8</a:t>
            </a:r>
            <a:r>
              <a:rPr lang="ja-JP" altLang="en-US" b="0" i="0" dirty="0">
                <a:solidFill>
                  <a:srgbClr val="000000"/>
                </a:solidFill>
                <a:effectLst/>
                <a:latin typeface="Meiryo" panose="020B0604030504040204" pitchFamily="50" charset="-128"/>
                <a:ea typeface="Meiryo" panose="020B0604030504040204" pitchFamily="50" charset="-128"/>
              </a:rPr>
              <a:t>割」「その他</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割」のような目安を出していただけるとありがたいです。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まだ作ってないので，ちょっとなんとも言いがたいです</a:t>
            </a:r>
            <a:endParaRPr lang="en-US" altLang="ja-JP" dirty="0"/>
          </a:p>
          <a:p>
            <a:pPr lvl="1"/>
            <a:r>
              <a:rPr lang="ja-JP" altLang="en-US" dirty="0"/>
              <a:t>基本的には課題のような問題が多めで出すつもりです</a:t>
            </a:r>
            <a:endParaRPr lang="en-US" altLang="ja-JP" dirty="0"/>
          </a:p>
          <a:p>
            <a:pPr lvl="1"/>
            <a:r>
              <a:rPr lang="ja-JP" altLang="en-US" dirty="0"/>
              <a:t>あと基本として，</a:t>
            </a:r>
            <a:r>
              <a:rPr lang="en-US" altLang="ja-JP" dirty="0"/>
              <a:t>2</a:t>
            </a:r>
            <a:r>
              <a:rPr lang="ja-JP" altLang="en-US" dirty="0"/>
              <a:t>進と</a:t>
            </a:r>
            <a:r>
              <a:rPr lang="en-US" altLang="ja-JP" dirty="0"/>
              <a:t>16</a:t>
            </a:r>
            <a:r>
              <a:rPr lang="ja-JP" altLang="en-US" dirty="0"/>
              <a:t>進，</a:t>
            </a:r>
            <a:r>
              <a:rPr lang="en-US" altLang="ja-JP" dirty="0"/>
              <a:t>10</a:t>
            </a:r>
            <a:r>
              <a:rPr lang="ja-JP" altLang="en-US" dirty="0"/>
              <a:t>進の数字の相互変換は出来るようになっておいてほしい</a:t>
            </a:r>
            <a:endParaRPr lang="en-US" dirty="0"/>
          </a:p>
        </p:txBody>
      </p:sp>
    </p:spTree>
    <p:extLst>
      <p:ext uri="{BB962C8B-B14F-4D97-AF65-F5344CB8AC3E}">
        <p14:creationId xmlns:p14="http://schemas.microsoft.com/office/powerpoint/2010/main" val="9301711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茗荷谷駅の近くに和菓子の食べログ百名店、一幸庵があります。お菓子屋さん探しているようだったのでお勧めです。</a:t>
            </a:r>
            <a:endParaRPr lang="en-US" dirty="0"/>
          </a:p>
        </p:txBody>
      </p:sp>
    </p:spTree>
    <p:extLst>
      <p:ext uri="{BB962C8B-B14F-4D97-AF65-F5344CB8AC3E}">
        <p14:creationId xmlns:p14="http://schemas.microsoft.com/office/powerpoint/2010/main" val="1292440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7173</Words>
  <Application>Microsoft Office PowerPoint</Application>
  <PresentationFormat>画面に合わせる (4:3)</PresentationFormat>
  <Paragraphs>954</Paragraphs>
  <Slides>93</Slides>
  <Notes>4</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93</vt:i4>
      </vt:variant>
    </vt:vector>
  </HeadingPairs>
  <TitlesOfParts>
    <vt:vector size="105" baseType="lpstr">
      <vt:lpstr>HG丸ｺﾞｼｯｸM-PRO</vt:lpstr>
      <vt:lpstr>ＭＳ Ｐゴシック</vt:lpstr>
      <vt:lpstr>メイリオ</vt:lpstr>
      <vt:lpstr>メイリオ</vt:lpstr>
      <vt:lpstr>游ゴシック</vt:lpstr>
      <vt:lpstr>Arial Narrow</vt:lpstr>
      <vt:lpstr>Calibri</vt:lpstr>
      <vt:lpstr>Cambria Math</vt:lpstr>
      <vt:lpstr>Consolas</vt:lpstr>
      <vt:lpstr>Segoe UI</vt:lpstr>
      <vt:lpstr>Wingdings</vt:lpstr>
      <vt:lpstr>cerulean</vt:lpstr>
      <vt:lpstr>塩谷 亮太 (shioya@ci.i.u-tokyo.ac.jp) 東京大学大学院情報理工学系研究科 創造情報学専攻</vt:lpstr>
      <vt:lpstr>課題の解説</vt:lpstr>
      <vt:lpstr>第１０回課題</vt:lpstr>
      <vt:lpstr>アドレスとラインの対応</vt:lpstr>
      <vt:lpstr>アドレスとセットの対応</vt:lpstr>
      <vt:lpstr>アドレスとタグの対応</vt:lpstr>
      <vt:lpstr>課題 １０</vt:lpstr>
      <vt:lpstr>課題 １０</vt:lpstr>
      <vt:lpstr>課題 １０</vt:lpstr>
      <vt:lpstr>課題 １０</vt:lpstr>
      <vt:lpstr>課題 １０</vt:lpstr>
      <vt:lpstr>課題 １０</vt:lpstr>
      <vt:lpstr>仮想メモリと特権モード</vt:lpstr>
      <vt:lpstr>今日の内容</vt:lpstr>
      <vt:lpstr>仮想メモリのモチベーション</vt:lpstr>
      <vt:lpstr>1. どうやって領域の割り当てを行う？</vt:lpstr>
      <vt:lpstr>1. どうやって領域の割り当てを行う？</vt:lpstr>
      <vt:lpstr>2. どうやって各人の領域を保護する？</vt:lpstr>
      <vt:lpstr>2. どうやって各人の領域を保護する？</vt:lpstr>
      <vt:lpstr>仮想メモリ</vt:lpstr>
      <vt:lpstr>メモリのマップ</vt:lpstr>
      <vt:lpstr>マップの更新は透過的に行われる</vt:lpstr>
      <vt:lpstr>仮想メモリの基本のまとめ</vt:lpstr>
      <vt:lpstr>仮想メモリの詳細</vt:lpstr>
      <vt:lpstr>仮想アドレスと物理アドレス</vt:lpstr>
      <vt:lpstr>同じ仮想アドレスが指す物理アドレスは プログラムごとに異なる</vt:lpstr>
      <vt:lpstr>逆に違う仮想アドレスから 同じ物理アドレスを共有することもできる</vt:lpstr>
      <vt:lpstr>仮想メモリの詳細</vt:lpstr>
      <vt:lpstr>変換の実装</vt:lpstr>
      <vt:lpstr>ページ単位での管理</vt:lpstr>
      <vt:lpstr>4KB ページを使った単段ページ・テーブルの例</vt:lpstr>
      <vt:lpstr>単段ページ・テーブルの動作</vt:lpstr>
      <vt:lpstr>実際にはページ・テーブルも物理メモリ上に取られる</vt:lpstr>
      <vt:lpstr>プロセス切り替えはベース・レジスタの中身を入れ替えで実現する</vt:lpstr>
      <vt:lpstr>多段ページ・テーブル</vt:lpstr>
      <vt:lpstr>２段ページ・テーブルの例</vt:lpstr>
      <vt:lpstr>２段ページ・テーブルのアクセス</vt:lpstr>
      <vt:lpstr>２段ページの利点：必要な容量が少ない</vt:lpstr>
      <vt:lpstr>２段ページの利点：必要な容量が少ない</vt:lpstr>
      <vt:lpstr>２段ページの利点：必要な容量が少ない</vt:lpstr>
      <vt:lpstr>ページ・テーブルの詳細</vt:lpstr>
      <vt:lpstr>ページ・テーブルの管理</vt:lpstr>
      <vt:lpstr>MMU: Memory Management Unit</vt:lpstr>
      <vt:lpstr>仮想メモリの詳細</vt:lpstr>
      <vt:lpstr>ページ・テーブルの速度面のオーバーヘッド</vt:lpstr>
      <vt:lpstr>TLB: Translation Lookaside Buffer</vt:lpstr>
      <vt:lpstr>TLB: Translation Lookaside Buffer</vt:lpstr>
      <vt:lpstr>仮想メモリのまとめ</vt:lpstr>
      <vt:lpstr>今日の内容</vt:lpstr>
      <vt:lpstr>モチベーション</vt:lpstr>
      <vt:lpstr>特権モード</vt:lpstr>
      <vt:lpstr>システム・コール</vt:lpstr>
      <vt:lpstr>システム・コール</vt:lpstr>
      <vt:lpstr>システム・コール</vt:lpstr>
      <vt:lpstr>RISC-V 64bit Linux  の場合 （具体的なレジスタ番号とかは違うかもしれないですが，間違ってたらスイマセン）</vt:lpstr>
      <vt:lpstr>システム・コールによるメモリの確保</vt:lpstr>
      <vt:lpstr>仮想メモリによる保護</vt:lpstr>
      <vt:lpstr>ページごとの保護</vt:lpstr>
      <vt:lpstr>ページごとの保護を利用した 仮想アドレスの共有による最適化</vt:lpstr>
      <vt:lpstr>ページごとの保護を利用した 仮想アドレスの共有による最適化</vt:lpstr>
      <vt:lpstr>仮想メモリと特権モードによる保護のまとめ</vt:lpstr>
      <vt:lpstr>まとめ</vt:lpstr>
      <vt:lpstr>課題 １１</vt:lpstr>
      <vt:lpstr>課題 １１</vt:lpstr>
      <vt:lpstr>提出方法</vt:lpstr>
      <vt:lpstr>来週 7/31 について</vt:lpstr>
      <vt:lpstr>期末試験について</vt:lpstr>
      <vt:lpstr>練習問題について</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2023-07-24T07:43:35Z</dcterms:modified>
</cp:coreProperties>
</file>