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4"/>
  </p:notesMasterIdLst>
  <p:handoutMasterIdLst>
    <p:handoutMasterId r:id="rId105"/>
  </p:handoutMasterIdLst>
  <p:sldIdLst>
    <p:sldId id="455" r:id="rId2"/>
    <p:sldId id="805" r:id="rId3"/>
    <p:sldId id="1056" r:id="rId4"/>
    <p:sldId id="964" r:id="rId5"/>
    <p:sldId id="952" r:id="rId6"/>
    <p:sldId id="1069" r:id="rId7"/>
    <p:sldId id="1066" r:id="rId8"/>
    <p:sldId id="1070" r:id="rId9"/>
    <p:sldId id="1071" r:id="rId10"/>
    <p:sldId id="1072" r:id="rId11"/>
    <p:sldId id="1067" r:id="rId12"/>
    <p:sldId id="1030" r:id="rId13"/>
    <p:sldId id="1053" r:id="rId14"/>
    <p:sldId id="597" r:id="rId15"/>
    <p:sldId id="1054" r:id="rId16"/>
    <p:sldId id="1031" r:id="rId17"/>
    <p:sldId id="1032" r:id="rId18"/>
    <p:sldId id="1033" r:id="rId19"/>
    <p:sldId id="1034" r:id="rId20"/>
    <p:sldId id="1055" r:id="rId21"/>
    <p:sldId id="1035" r:id="rId22"/>
    <p:sldId id="1036" r:id="rId23"/>
    <p:sldId id="1037" r:id="rId24"/>
    <p:sldId id="1038" r:id="rId25"/>
    <p:sldId id="606" r:id="rId26"/>
    <p:sldId id="1039" r:id="rId27"/>
    <p:sldId id="608" r:id="rId28"/>
    <p:sldId id="1040" r:id="rId29"/>
    <p:sldId id="1041" r:id="rId30"/>
    <p:sldId id="1042" r:id="rId31"/>
    <p:sldId id="1043" r:id="rId32"/>
    <p:sldId id="1044" r:id="rId33"/>
    <p:sldId id="1045" r:id="rId34"/>
    <p:sldId id="1046" r:id="rId35"/>
    <p:sldId id="1047" r:id="rId36"/>
    <p:sldId id="1048" r:id="rId37"/>
    <p:sldId id="618" r:id="rId38"/>
    <p:sldId id="1049" r:id="rId39"/>
    <p:sldId id="1050" r:id="rId40"/>
    <p:sldId id="1068" r:id="rId41"/>
    <p:sldId id="686" r:id="rId42"/>
    <p:sldId id="1051" r:id="rId43"/>
    <p:sldId id="639" r:id="rId44"/>
    <p:sldId id="640" r:id="rId45"/>
    <p:sldId id="641" r:id="rId46"/>
    <p:sldId id="642" r:id="rId47"/>
    <p:sldId id="643" r:id="rId48"/>
    <p:sldId id="644" r:id="rId49"/>
    <p:sldId id="645" r:id="rId50"/>
    <p:sldId id="646" r:id="rId51"/>
    <p:sldId id="647" r:id="rId52"/>
    <p:sldId id="648" r:id="rId53"/>
    <p:sldId id="649" r:id="rId54"/>
    <p:sldId id="650" r:id="rId55"/>
    <p:sldId id="651" r:id="rId56"/>
    <p:sldId id="652" r:id="rId57"/>
    <p:sldId id="653" r:id="rId58"/>
    <p:sldId id="654" r:id="rId59"/>
    <p:sldId id="670" r:id="rId60"/>
    <p:sldId id="882" r:id="rId61"/>
    <p:sldId id="1021" r:id="rId62"/>
    <p:sldId id="1073" r:id="rId63"/>
    <p:sldId id="696" r:id="rId64"/>
    <p:sldId id="1074" r:id="rId65"/>
    <p:sldId id="1120" r:id="rId66"/>
    <p:sldId id="1121" r:id="rId67"/>
    <p:sldId id="1020" r:id="rId68"/>
    <p:sldId id="1091" r:id="rId69"/>
    <p:sldId id="1092" r:id="rId70"/>
    <p:sldId id="1122" r:id="rId71"/>
    <p:sldId id="1093" r:id="rId72"/>
    <p:sldId id="599" r:id="rId73"/>
    <p:sldId id="1123" r:id="rId74"/>
    <p:sldId id="1094" r:id="rId75"/>
    <p:sldId id="1095" r:id="rId76"/>
    <p:sldId id="1096" r:id="rId77"/>
    <p:sldId id="661" r:id="rId78"/>
    <p:sldId id="1097" r:id="rId79"/>
    <p:sldId id="1124" r:id="rId80"/>
    <p:sldId id="1125" r:id="rId81"/>
    <p:sldId id="1098" r:id="rId82"/>
    <p:sldId id="1099" r:id="rId83"/>
    <p:sldId id="1100" r:id="rId84"/>
    <p:sldId id="1101" r:id="rId85"/>
    <p:sldId id="1102" r:id="rId86"/>
    <p:sldId id="1060" r:id="rId87"/>
    <p:sldId id="852" r:id="rId88"/>
    <p:sldId id="1103" r:id="rId89"/>
    <p:sldId id="1104" r:id="rId90"/>
    <p:sldId id="1105" r:id="rId91"/>
    <p:sldId id="1106" r:id="rId92"/>
    <p:sldId id="1107" r:id="rId93"/>
    <p:sldId id="1108" r:id="rId94"/>
    <p:sldId id="1109" r:id="rId95"/>
    <p:sldId id="1110" r:id="rId96"/>
    <p:sldId id="1127" r:id="rId97"/>
    <p:sldId id="984" r:id="rId98"/>
    <p:sldId id="1116" r:id="rId99"/>
    <p:sldId id="1117" r:id="rId100"/>
    <p:sldId id="1119" r:id="rId101"/>
    <p:sldId id="1118" r:id="rId102"/>
    <p:sldId id="1126" r:id="rId103"/>
  </p:sldIdLst>
  <p:sldSz cx="9144000" cy="6858000" type="screen4x3"/>
  <p:notesSz cx="6858000" cy="9144000"/>
  <p:custDataLst>
    <p:tags r:id="rId106"/>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08" d="100"/>
          <a:sy n="108" d="100"/>
        </p:scale>
        <p:origin x="1072"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87</a:t>
            </a:fld>
            <a:endParaRPr kumimoji="1" lang="ja-JP" altLang="en-US"/>
          </a:p>
        </p:txBody>
      </p:sp>
    </p:spTree>
    <p:extLst>
      <p:ext uri="{BB962C8B-B14F-4D97-AF65-F5344CB8AC3E}">
        <p14:creationId xmlns:p14="http://schemas.microsoft.com/office/powerpoint/2010/main" val="2995726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第１０回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solidFill>
                      <a:schemeClr val="tx1">
                        <a:lumMod val="75000"/>
                        <a:lumOff val="25000"/>
                      </a:schemeClr>
                    </a:solidFill>
                    <a:latin typeface="Cambria Math" panose="02040503050406030204" pitchFamily="18" charset="0"/>
                  </a:rPr>
                  <a:t>容量が倍の際の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を再計算</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0.006</m:t>
                        </m:r>
                        <m:r>
                          <a:rPr lang="en-US" altLang="ja-JP" i="1" dirty="0">
                            <a:latin typeface="Cambria Math" panose="02040503050406030204" pitchFamily="18" charset="0"/>
                          </a:rPr>
                          <m:t>×</m:t>
                        </m:r>
                        <m:r>
                          <a:rPr lang="en-US" altLang="ja-JP" b="0" i="1" dirty="0" smtClean="0">
                            <a:latin typeface="Cambria Math" panose="02040503050406030204" pitchFamily="18" charset="0"/>
                          </a:rPr>
                          <m:t>100×0.8</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0.62</m:t>
                        </m:r>
                      </m:den>
                    </m:f>
                    <m:r>
                      <a:rPr lang="en-US" altLang="ja-JP" b="0" i="1" dirty="0" smtClean="0">
                        <a:latin typeface="Cambria Math" panose="02040503050406030204" pitchFamily="18" charset="0"/>
                        <a:ea typeface="Cambria Math" panose="02040503050406030204" pitchFamily="18" charset="0"/>
                      </a:rPr>
                      <m:t>≈1.68</m:t>
                    </m:r>
                  </m:oMath>
                </a14:m>
                <a:endParaRPr lang="en-US" altLang="ja-JP" b="0" dirty="0">
                  <a:ea typeface="Cambria Math" panose="02040503050406030204" pitchFamily="18" charset="0"/>
                </a:endParaRPr>
              </a:p>
              <a:p>
                <a:r>
                  <a:rPr lang="ja-JP" altLang="en-US" dirty="0">
                    <a:solidFill>
                      <a:schemeClr val="tx1">
                        <a:lumMod val="75000"/>
                        <a:lumOff val="25000"/>
                      </a:schemeClr>
                    </a:solidFill>
                    <a:latin typeface="Cambria Math" panose="02040503050406030204" pitchFamily="18" charset="0"/>
                  </a:rPr>
                  <a:t>性能：</a:t>
                </a:r>
                <a:endParaRPr lang="en-US" altLang="ja-JP" dirty="0">
                  <a:solidFill>
                    <a:schemeClr val="tx1">
                      <a:lumMod val="75000"/>
                      <a:lumOff val="25000"/>
                    </a:schemeClr>
                  </a:solidFill>
                  <a:latin typeface="Cambria Math" panose="02040503050406030204" pitchFamily="18" charset="0"/>
                </a:endParaRPr>
              </a:p>
              <a:p>
                <a:pPr lvl="1"/>
                <a:r>
                  <a:rPr lang="ja-JP" altLang="en-US" dirty="0">
                    <a:solidFill>
                      <a:schemeClr val="tx1">
                        <a:lumMod val="75000"/>
                        <a:lumOff val="25000"/>
                      </a:schemeClr>
                    </a:solidFill>
                    <a:latin typeface="Cambria Math" panose="02040503050406030204" pitchFamily="18" charset="0"/>
                  </a:rPr>
                  <a:t>もともと：</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1.43×1=1.43</m:t>
                    </m:r>
                  </m:oMath>
                </a14:m>
                <a:endParaRPr lang="en-US" altLang="ja-JP"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L1</a:t>
                </a:r>
                <a:r>
                  <a:rPr lang="ja-JP" altLang="en-US" dirty="0">
                    <a:solidFill>
                      <a:schemeClr val="tx1">
                        <a:lumMod val="75000"/>
                        <a:lumOff val="25000"/>
                      </a:schemeClr>
                    </a:solidFill>
                    <a:latin typeface="Cambria Math" panose="02040503050406030204" pitchFamily="18" charset="0"/>
                  </a:rPr>
                  <a:t>容量倍：</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1.68×0.8</m:t>
                    </m:r>
                    <m:r>
                      <a:rPr lang="en-US" altLang="ja-JP" i="1" dirty="0">
                        <a:latin typeface="Cambria Math" panose="02040503050406030204" pitchFamily="18" charset="0"/>
                        <a:ea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1.34</m:t>
                    </m:r>
                  </m:oMath>
                </a14:m>
                <a:endParaRPr lang="en-US" altLang="ja-JP" b="0"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L2</a:t>
                </a:r>
                <a:r>
                  <a:rPr lang="ja-JP" altLang="en-US" dirty="0">
                    <a:solidFill>
                      <a:schemeClr val="tx1">
                        <a:lumMod val="75000"/>
                        <a:lumOff val="25000"/>
                      </a:schemeClr>
                    </a:solidFill>
                    <a:latin typeface="Cambria Math" panose="02040503050406030204" pitchFamily="18" charset="0"/>
                  </a:rPr>
                  <a:t>追加：</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m:t>
                    </m:r>
                    <m:r>
                      <a:rPr kumimoji="1" lang="en-US" altLang="ja-JP" i="1" dirty="0" smtClean="0">
                        <a:solidFill>
                          <a:schemeClr val="tx1">
                            <a:lumMod val="75000"/>
                            <a:lumOff val="25000"/>
                          </a:schemeClr>
                        </a:solidFill>
                        <a:latin typeface="Cambria Math" panose="02040503050406030204" pitchFamily="18" charset="0"/>
                      </a:rPr>
                      <m:t>85</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rPr>
                      <m:t>1.</m:t>
                    </m:r>
                    <m:r>
                      <a:rPr lang="en-US" altLang="ja-JP" b="0" i="1" dirty="0" smtClean="0">
                        <a:latin typeface="Cambria Math" panose="02040503050406030204" pitchFamily="18" charset="0"/>
                      </a:rPr>
                      <m:t>85</m:t>
                    </m:r>
                  </m:oMath>
                </a14:m>
                <a:endParaRPr lang="en-US" altLang="ja-JP" dirty="0">
                  <a:solidFill>
                    <a:schemeClr val="tx1">
                      <a:lumMod val="75000"/>
                      <a:lumOff val="25000"/>
                    </a:schemeClr>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80820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自転車でお越しとのことで、東京ドームのラクーアという施設まで足を伸ばしていただくと（大学から自転車で</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分程度の道のりのようです）</a:t>
            </a:r>
            <a:r>
              <a:rPr lang="en-US" altLang="ja-JP" b="0" i="0" dirty="0">
                <a:solidFill>
                  <a:srgbClr val="000000"/>
                </a:solidFill>
                <a:effectLst/>
                <a:latin typeface="Meiryo" panose="020B0604030504040204" pitchFamily="50" charset="-128"/>
                <a:ea typeface="Meiryo" panose="020B0604030504040204" pitchFamily="50" charset="-128"/>
              </a:rPr>
              <a:t>DELI&amp;DISH</a:t>
            </a:r>
            <a:r>
              <a:rPr lang="ja-JP" altLang="en-US" b="0" i="0" dirty="0">
                <a:solidFill>
                  <a:srgbClr val="000000"/>
                </a:solidFill>
                <a:effectLst/>
                <a:latin typeface="Meiryo" panose="020B0604030504040204" pitchFamily="50" charset="-128"/>
                <a:ea typeface="Meiryo" panose="020B0604030504040204" pitchFamily="50" charset="-128"/>
              </a:rPr>
              <a:t>というコーナーがあり、美味しいケーキやお菓子、お惣菜のお店が集まって、</a:t>
            </a:r>
            <a:r>
              <a:rPr lang="ja-JP" altLang="en-US" b="0" i="0" dirty="0">
                <a:solidFill>
                  <a:srgbClr val="000000"/>
                </a:solidFill>
                <a:effectLst/>
                <a:latin typeface="-apple-system"/>
                <a:ea typeface="Meiryo" panose="020B0604030504040204" pitchFamily="50" charset="-128"/>
              </a:rPr>
              <a:t>小さいデパ地下のようなかたちになっています！</a:t>
            </a:r>
            <a:endParaRPr lang="ja-JP" altLang="en-US" b="0" i="0" dirty="0">
              <a:solidFill>
                <a:srgbClr val="000000"/>
              </a:solidFill>
              <a:effectLst/>
              <a:latin typeface="Meiryo" panose="020B0604030504040204" pitchFamily="50" charset="-128"/>
              <a:ea typeface="Meiryo" panose="020B0604030504040204" pitchFamily="50" charset="-128"/>
            </a:endParaRPr>
          </a:p>
          <a:p>
            <a:pPr algn="l" rtl="0"/>
            <a:r>
              <a:rPr lang="ja-JP" altLang="en-US" b="0" i="0" dirty="0">
                <a:solidFill>
                  <a:srgbClr val="000000"/>
                </a:solidFill>
                <a:effectLst/>
                <a:latin typeface="Meiryo" panose="020B0604030504040204" pitchFamily="50" charset="-128"/>
                <a:ea typeface="Meiryo" panose="020B0604030504040204" pitchFamily="50" charset="-128"/>
              </a:rPr>
              <a:t>個人的には</a:t>
            </a:r>
            <a:r>
              <a:rPr lang="en-US" altLang="ja-JP" b="0" i="0" dirty="0" err="1">
                <a:solidFill>
                  <a:srgbClr val="000000"/>
                </a:solidFill>
                <a:effectLst/>
                <a:latin typeface="Meiryo" panose="020B0604030504040204" pitchFamily="50" charset="-128"/>
                <a:ea typeface="Meiryo" panose="020B0604030504040204" pitchFamily="50" charset="-128"/>
              </a:rPr>
              <a:t>boB</a:t>
            </a:r>
            <a:r>
              <a:rPr lang="ja-JP" altLang="en-US" b="0" i="0" dirty="0">
                <a:solidFill>
                  <a:srgbClr val="000000"/>
                </a:solidFill>
                <a:effectLst/>
                <a:latin typeface="Meiryo" panose="020B0604030504040204" pitchFamily="50" charset="-128"/>
                <a:ea typeface="Meiryo" panose="020B0604030504040204" pitchFamily="50" charset="-128"/>
              </a:rPr>
              <a:t>というカヌレ屋さんがとても美味しかったのでおすすめです！他のお店もとても美味しそうです</a:t>
            </a:r>
          </a:p>
          <a:p>
            <a:pPr algn="l" rtl="0"/>
            <a:r>
              <a:rPr lang="en-US" altLang="ja-JP" b="0" i="0" dirty="0">
                <a:solidFill>
                  <a:srgbClr val="000000"/>
                </a:solidFill>
                <a:effectLst/>
                <a:latin typeface="Meiryo" panose="020B0604030504040204" pitchFamily="50" charset="-128"/>
                <a:ea typeface="Meiryo" panose="020B0604030504040204" pitchFamily="50" charset="-128"/>
              </a:rPr>
              <a:t>https://www.laqua.jp/shops/list/bob/</a:t>
            </a:r>
          </a:p>
          <a:p>
            <a:endParaRPr lang="en-US" dirty="0"/>
          </a:p>
        </p:txBody>
      </p:sp>
    </p:spTree>
    <p:extLst>
      <p:ext uri="{BB962C8B-B14F-4D97-AF65-F5344CB8AC3E}">
        <p14:creationId xmlns:p14="http://schemas.microsoft.com/office/powerpoint/2010/main" val="2924450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162001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また、パティスリーレセンシエルというお店のシュークリームとケーキがとても美味しいのでぜひ、、、！</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先週いってきました</a:t>
            </a:r>
            <a:endParaRPr lang="en-US" dirty="0"/>
          </a:p>
        </p:txBody>
      </p:sp>
      <p:pic>
        <p:nvPicPr>
          <p:cNvPr id="5" name="図 4" descr="皿の上のケーキ&#10;&#10;自動的に生成された説明">
            <a:extLst>
              <a:ext uri="{FF2B5EF4-FFF2-40B4-BE49-F238E27FC236}">
                <a16:creationId xmlns:a16="http://schemas.microsoft.com/office/drawing/2014/main" id="{639675F4-05FA-49D8-2AE3-92425B1E1F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1975" y="3068996"/>
            <a:ext cx="4572000" cy="3429000"/>
          </a:xfrm>
          <a:prstGeom prst="rect">
            <a:avLst/>
          </a:prstGeom>
        </p:spPr>
      </p:pic>
    </p:spTree>
    <p:extLst>
      <p:ext uri="{BB962C8B-B14F-4D97-AF65-F5344CB8AC3E}">
        <p14:creationId xmlns:p14="http://schemas.microsoft.com/office/powerpoint/2010/main" val="527185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030567-E1B9-46EF-A138-7734B84C56C5}"/>
              </a:ext>
            </a:extLst>
          </p:cNvPr>
          <p:cNvSpPr>
            <a:spLocks noGrp="1"/>
          </p:cNvSpPr>
          <p:nvPr>
            <p:ph type="title"/>
          </p:nvPr>
        </p:nvSpPr>
        <p:spPr/>
        <p:txBody>
          <a:bodyPr/>
          <a:lstStyle/>
          <a:p>
            <a:r>
              <a:rPr kumimoji="1" lang="ja-JP" altLang="en-US" dirty="0"/>
              <a:t>ちなみに東大の近くだと</a:t>
            </a:r>
            <a:endParaRPr kumimoji="1" lang="en-US" dirty="0"/>
          </a:p>
        </p:txBody>
      </p:sp>
      <p:sp>
        <p:nvSpPr>
          <p:cNvPr id="3" name="コンテンツ プレースホルダー 2">
            <a:extLst>
              <a:ext uri="{FF2B5EF4-FFF2-40B4-BE49-F238E27FC236}">
                <a16:creationId xmlns:a16="http://schemas.microsoft.com/office/drawing/2014/main" id="{2BE08999-3709-750C-6538-0155D66C0627}"/>
              </a:ext>
            </a:extLst>
          </p:cNvPr>
          <p:cNvSpPr>
            <a:spLocks noGrp="1"/>
          </p:cNvSpPr>
          <p:nvPr>
            <p:ph sz="quarter" idx="10"/>
          </p:nvPr>
        </p:nvSpPr>
        <p:spPr>
          <a:xfrm>
            <a:off x="611956" y="1088974"/>
            <a:ext cx="7920088" cy="990011"/>
          </a:xfrm>
        </p:spPr>
        <p:txBody>
          <a:bodyPr/>
          <a:lstStyle/>
          <a:p>
            <a:r>
              <a:rPr kumimoji="1" lang="en-US" dirty="0"/>
              <a:t>TIES </a:t>
            </a:r>
            <a:r>
              <a:rPr kumimoji="1" lang="ja-JP" altLang="en-US" dirty="0"/>
              <a:t>というお店がおすすめ</a:t>
            </a:r>
            <a:endParaRPr kumimoji="1" lang="en-US" altLang="ja-JP" dirty="0"/>
          </a:p>
          <a:p>
            <a:pPr lvl="1"/>
            <a:r>
              <a:rPr kumimoji="1" lang="ja-JP" altLang="en-US" dirty="0"/>
              <a:t>本郷三丁目 </a:t>
            </a:r>
            <a:r>
              <a:rPr kumimoji="1" lang="en-US" altLang="ja-JP" dirty="0"/>
              <a:t>or </a:t>
            </a:r>
            <a:r>
              <a:rPr kumimoji="1" lang="ja-JP" altLang="en-US" dirty="0"/>
              <a:t>湯島からが多分近い</a:t>
            </a:r>
            <a:endParaRPr kumimoji="1" lang="en-US" dirty="0"/>
          </a:p>
        </p:txBody>
      </p:sp>
      <p:pic>
        <p:nvPicPr>
          <p:cNvPr id="5" name="図 4" descr="テーブルの上のケーキとフォーク&#10;&#10;低い精度で自動的に生成された説明">
            <a:extLst>
              <a:ext uri="{FF2B5EF4-FFF2-40B4-BE49-F238E27FC236}">
                <a16:creationId xmlns:a16="http://schemas.microsoft.com/office/drawing/2014/main" id="{60A0B940-1244-2BE6-235E-2470BACA29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1973" y="2528990"/>
            <a:ext cx="4722000" cy="3541501"/>
          </a:xfrm>
          <a:prstGeom prst="rect">
            <a:avLst/>
          </a:prstGeom>
        </p:spPr>
      </p:pic>
    </p:spTree>
    <p:extLst>
      <p:ext uri="{BB962C8B-B14F-4D97-AF65-F5344CB8AC3E}">
        <p14:creationId xmlns:p14="http://schemas.microsoft.com/office/powerpoint/2010/main" val="1121181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11</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キャッシュの詳細</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13</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キャッシュの構成方法</a:t>
            </a:r>
            <a:endParaRPr kumimoji="1" lang="en-US" dirty="0"/>
          </a:p>
        </p:txBody>
      </p:sp>
    </p:spTree>
    <p:extLst>
      <p:ext uri="{BB962C8B-B14F-4D97-AF65-F5344CB8AC3E}">
        <p14:creationId xmlns:p14="http://schemas.microsoft.com/office/powerpoint/2010/main" val="398884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キャッシュの構成方法</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３つの方式：</a:t>
            </a:r>
            <a:endParaRPr kumimoji="1" lang="en-US" altLang="ja-JP" dirty="0"/>
          </a:p>
          <a:p>
            <a:pPr marL="817200" lvl="1" indent="-457200">
              <a:buFont typeface="+mj-lt"/>
              <a:buAutoNum type="arabicPeriod"/>
            </a:pPr>
            <a:r>
              <a:rPr kumimoji="1" lang="ja-JP" altLang="en-US" dirty="0"/>
              <a:t>基本的な構造（フルアソシアティブ方式）</a:t>
            </a:r>
            <a:endParaRPr kumimoji="1" lang="en-US" altLang="ja-JP" dirty="0"/>
          </a:p>
          <a:p>
            <a:pPr marL="817200" lvl="1" indent="-457200">
              <a:buFont typeface="+mj-lt"/>
              <a:buAutoNum type="arabicPeriod"/>
            </a:pPr>
            <a:r>
              <a:rPr kumimoji="1" lang="ja-JP" altLang="en-US" dirty="0"/>
              <a:t>ダイレクトマップ方式</a:t>
            </a:r>
            <a:endParaRPr kumimoji="1" lang="en-US" altLang="ja-JP" dirty="0"/>
          </a:p>
          <a:p>
            <a:pPr marL="817200" lvl="1" indent="-457200">
              <a:buFont typeface="+mj-lt"/>
              <a:buAutoNum type="arabicPeriod"/>
            </a:pPr>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27123-4330-2388-97AA-BA91534A463C}"/>
              </a:ext>
            </a:extLst>
          </p:cNvPr>
          <p:cNvSpPr>
            <a:spLocks noGrp="1"/>
          </p:cNvSpPr>
          <p:nvPr>
            <p:ph type="title"/>
          </p:nvPr>
        </p:nvSpPr>
        <p:spPr/>
        <p:txBody>
          <a:bodyPr/>
          <a:lstStyle/>
          <a:p>
            <a:r>
              <a:rPr kumimoji="1" lang="ja-JP" altLang="en-US" dirty="0"/>
              <a:t>キャッシュの作り方の方針</a:t>
            </a:r>
            <a:endParaRPr kumimoji="1" lang="en-US" dirty="0"/>
          </a:p>
        </p:txBody>
      </p:sp>
      <p:sp>
        <p:nvSpPr>
          <p:cNvPr id="3" name="コンテンツ プレースホルダー 2">
            <a:extLst>
              <a:ext uri="{FF2B5EF4-FFF2-40B4-BE49-F238E27FC236}">
                <a16:creationId xmlns:a16="http://schemas.microsoft.com/office/drawing/2014/main" id="{FFD74984-2077-E815-461B-BA58D298E3B4}"/>
              </a:ext>
            </a:extLst>
          </p:cNvPr>
          <p:cNvSpPr>
            <a:spLocks noGrp="1"/>
          </p:cNvSpPr>
          <p:nvPr>
            <p:ph sz="quarter" idx="10"/>
          </p:nvPr>
        </p:nvSpPr>
        <p:spPr>
          <a:xfrm>
            <a:off x="611956" y="1088974"/>
            <a:ext cx="8100090" cy="5220058"/>
          </a:xfrm>
        </p:spPr>
        <p:txBody>
          <a:bodyPr/>
          <a:lstStyle/>
          <a:p>
            <a:r>
              <a:rPr kumimoji="1" lang="ja-JP" altLang="en-US" dirty="0"/>
              <a:t>キャッシュ：</a:t>
            </a:r>
            <a:endParaRPr kumimoji="1" lang="en-US" altLang="ja-JP" dirty="0"/>
          </a:p>
          <a:p>
            <a:pPr lvl="1"/>
            <a:r>
              <a:rPr kumimoji="1" lang="ja-JP" altLang="en-US" dirty="0"/>
              <a:t>小容量で高速なメモリ</a:t>
            </a:r>
            <a:endParaRPr kumimoji="1" lang="en-US" altLang="ja-JP" dirty="0"/>
          </a:p>
          <a:p>
            <a:pPr lvl="1"/>
            <a:r>
              <a:rPr kumimoji="1" lang="ja-JP" altLang="en-US" dirty="0"/>
              <a:t>メイン・メモリの一部をコピーして保持</a:t>
            </a:r>
            <a:endParaRPr kumimoji="1" lang="en-US" altLang="ja-JP" dirty="0"/>
          </a:p>
          <a:p>
            <a:pPr lvl="2"/>
            <a:r>
              <a:rPr kumimoji="1" lang="ja-JP" altLang="en-US" dirty="0"/>
              <a:t>こっちを略してメモリということも</a:t>
            </a:r>
            <a:endParaRPr kumimoji="1" lang="en-US" altLang="ja-JP" dirty="0"/>
          </a:p>
          <a:p>
            <a:r>
              <a:rPr kumimoji="1" lang="ja-JP" altLang="en-US" dirty="0"/>
              <a:t>目的のデータがコピーされているかどうかを確認したい</a:t>
            </a:r>
            <a:endParaRPr kumimoji="1" lang="en-US" altLang="ja-JP" dirty="0"/>
          </a:p>
          <a:p>
            <a:pPr lvl="1"/>
            <a:r>
              <a:rPr kumimoji="1" lang="ja-JP" altLang="en-US" dirty="0"/>
              <a:t>コピー時に，どこのデータをコピーしたかの情報も一緒に記録</a:t>
            </a:r>
            <a:endParaRPr kumimoji="1" lang="en-US" altLang="ja-JP" dirty="0"/>
          </a:p>
          <a:p>
            <a:pPr lvl="2"/>
            <a:r>
              <a:rPr kumimoji="1" lang="ja-JP" altLang="en-US" dirty="0"/>
              <a:t>つまり，コピー元のアドレスもキャッシュに記録する</a:t>
            </a:r>
            <a:endParaRPr kumimoji="1" lang="en-US" altLang="ja-JP" dirty="0"/>
          </a:p>
          <a:p>
            <a:pPr lvl="1"/>
            <a:r>
              <a:rPr kumimoji="1" lang="ja-JP" altLang="en-US" dirty="0"/>
              <a:t>キャッシュの読み書き時は，記録されているアドレスとの突き合わせをして確認する</a:t>
            </a:r>
            <a:endParaRPr kumimoji="1" lang="en-US" altLang="ja-JP" dirty="0"/>
          </a:p>
        </p:txBody>
      </p:sp>
    </p:spTree>
    <p:extLst>
      <p:ext uri="{BB962C8B-B14F-4D97-AF65-F5344CB8AC3E}">
        <p14:creationId xmlns:p14="http://schemas.microsoft.com/office/powerpoint/2010/main" val="2240356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sz="1800" dirty="0"/>
              <a:t>キャッシュの</a:t>
            </a:r>
            <a:r>
              <a:rPr kumimoji="1" lang="ja-JP" altLang="en-US" sz="1800" b="1" dirty="0">
                <a:solidFill>
                  <a:schemeClr val="accent6"/>
                </a:solidFill>
              </a:rPr>
              <a:t>エントリ</a:t>
            </a:r>
            <a:r>
              <a:rPr kumimoji="1" lang="ja-JP" altLang="en-US" sz="1800" dirty="0"/>
              <a:t>の内容</a:t>
            </a:r>
            <a:endParaRPr kumimoji="1" lang="en-US" altLang="ja-JP" sz="1800" dirty="0"/>
          </a:p>
          <a:p>
            <a:pPr lvl="1"/>
            <a:r>
              <a:rPr kumimoji="1" lang="ja-JP" altLang="en-US" sz="1800" dirty="0"/>
              <a:t>タグ：　コピーしてきたデータが，メモリの</a:t>
            </a:r>
            <a:br>
              <a:rPr kumimoji="1" lang="en-US" altLang="ja-JP" sz="1800" dirty="0"/>
            </a:br>
            <a:r>
              <a:rPr kumimoji="1" lang="ja-JP" altLang="en-US" sz="1800" dirty="0"/>
              <a:t>　　　　どこのアドレスにあったかを表す</a:t>
            </a:r>
            <a:br>
              <a:rPr kumimoji="1" lang="en-US" altLang="ja-JP" sz="1800" dirty="0"/>
            </a:br>
            <a:r>
              <a:rPr kumimoji="1" lang="en-US" altLang="ja-JP" sz="1800" dirty="0"/>
              <a:t>	</a:t>
            </a:r>
            <a:r>
              <a:rPr kumimoji="1" lang="ja-JP" altLang="en-US" sz="1800" dirty="0"/>
              <a:t>　（後で詳しく話すように本当は</a:t>
            </a:r>
            <a:br>
              <a:rPr kumimoji="1" lang="en-US" altLang="ja-JP" sz="1800" dirty="0"/>
            </a:br>
            <a:r>
              <a:rPr kumimoji="1" lang="ja-JP" altLang="en-US" sz="1800" dirty="0"/>
              <a:t>　　　　　アドレスの一部が入る）</a:t>
            </a:r>
            <a:endParaRPr kumimoji="1" lang="en-US" altLang="ja-JP" sz="1800" dirty="0"/>
          </a:p>
          <a:p>
            <a:pPr lvl="1"/>
            <a:r>
              <a:rPr kumimoji="1" lang="ja-JP" altLang="en-US" sz="1800" dirty="0"/>
              <a:t>データ：その内容</a:t>
            </a:r>
            <a:endParaRPr kumimoji="1" lang="en-US" altLang="ja-JP" sz="1800" dirty="0"/>
          </a:p>
          <a:p>
            <a:r>
              <a:rPr kumimoji="1" lang="ja-JP" altLang="en-US" sz="1800" dirty="0"/>
              <a:t>コピー時に元のアドレスと一緒に格納する</a:t>
            </a:r>
            <a:endParaRPr kumimoji="1" lang="en-US" altLang="ja-JP" sz="1800" dirty="0"/>
          </a:p>
          <a:p>
            <a:pPr lvl="1"/>
            <a:r>
              <a:rPr lang="ja-JP" altLang="en-US" sz="1800" dirty="0"/>
              <a:t>上記の例：</a:t>
            </a:r>
            <a:br>
              <a:rPr lang="en-US" altLang="ja-JP" sz="1800" dirty="0"/>
            </a:br>
            <a:r>
              <a:rPr lang="en-US" altLang="ja-JP" sz="1800" dirty="0"/>
              <a:t>0002 </a:t>
            </a:r>
            <a:r>
              <a:rPr lang="ja-JP" altLang="en-US" sz="1800" dirty="0"/>
              <a:t>にあった </a:t>
            </a:r>
            <a:r>
              <a:rPr lang="en-US" altLang="ja-JP" sz="1800" dirty="0"/>
              <a:t>12 </a:t>
            </a:r>
            <a:r>
              <a:rPr lang="ja-JP" altLang="en-US" sz="1800" dirty="0"/>
              <a:t>と，</a:t>
            </a:r>
            <a:r>
              <a:rPr lang="en-US" altLang="ja-JP" sz="1800" dirty="0"/>
              <a:t>8000 </a:t>
            </a:r>
            <a:r>
              <a:rPr lang="ja-JP" altLang="en-US" sz="1800" dirty="0"/>
              <a:t>にあった </a:t>
            </a:r>
            <a:r>
              <a:rPr lang="en-US" altLang="ja-JP" sz="1800" dirty="0"/>
              <a:t>33 </a:t>
            </a:r>
            <a:r>
              <a:rPr lang="ja-JP" altLang="en-US" sz="1800" dirty="0"/>
              <a:t>を保持</a:t>
            </a:r>
            <a:endParaRPr kumimoji="1" lang="ja-JP" altLang="en-US"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051972" y="1628980"/>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051972" y="1988984"/>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331964" y="576902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27" name="四角形: 角を丸くする 26">
            <a:extLst>
              <a:ext uri="{FF2B5EF4-FFF2-40B4-BE49-F238E27FC236}">
                <a16:creationId xmlns:a16="http://schemas.microsoft.com/office/drawing/2014/main" id="{0B0760F5-804D-F074-DCFD-8ED748C31383}"/>
              </a:ext>
            </a:extLst>
          </p:cNvPr>
          <p:cNvSpPr/>
          <p:nvPr/>
        </p:nvSpPr>
        <p:spPr bwMode="auto">
          <a:xfrm>
            <a:off x="3401987" y="1358977"/>
            <a:ext cx="1620018" cy="540006"/>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B9EBEA55-F0BF-091C-1755-9BFF90660EFC}"/>
              </a:ext>
            </a:extLst>
          </p:cNvPr>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b="1" dirty="0">
                <a:solidFill>
                  <a:schemeClr val="accent6"/>
                </a:solidFill>
                <a:latin typeface="+mn-ea"/>
              </a:rPr>
              <a:t>エントリ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sz="1800" dirty="0"/>
              <a:t>まず</a:t>
            </a:r>
            <a:r>
              <a:rPr lang="ja-JP" altLang="en-US" sz="1800" dirty="0"/>
              <a:t>全ての</a:t>
            </a:r>
            <a:r>
              <a:rPr kumimoji="1" lang="ja-JP" altLang="en-US" sz="1800" dirty="0"/>
              <a:t>タグを読み出す（この場合２つ）</a:t>
            </a:r>
            <a:endParaRPr kumimoji="1" lang="en-US" altLang="ja-JP" sz="1800" dirty="0"/>
          </a:p>
          <a:p>
            <a:pPr marL="457200" indent="-457200">
              <a:buFont typeface="+mj-lt"/>
              <a:buAutoNum type="arabicPeriod"/>
            </a:pPr>
            <a:r>
              <a:rPr kumimoji="1" lang="ja-JP" altLang="en-US" sz="1800" dirty="0"/>
              <a:t>アドレスと一致するタグがあるかをチェック</a:t>
            </a:r>
            <a:endParaRPr kumimoji="1" lang="en-US" altLang="ja-JP" sz="1800" dirty="0"/>
          </a:p>
          <a:p>
            <a:pPr marL="817200" lvl="1" indent="-457200">
              <a:buFont typeface="+mj-lt"/>
              <a:buAutoNum type="arabicPeriod"/>
            </a:pPr>
            <a:r>
              <a:rPr lang="ja-JP" altLang="en-US" sz="1800" dirty="0"/>
              <a:t>ヒット：</a:t>
            </a:r>
            <a:r>
              <a:rPr kumimoji="1" lang="ja-JP" altLang="en-US" sz="1800" dirty="0"/>
              <a:t>もしあれば，そこのデータを読む</a:t>
            </a:r>
            <a:endParaRPr kumimoji="1" lang="en-US" altLang="ja-JP" sz="1800" dirty="0"/>
          </a:p>
          <a:p>
            <a:pPr marL="817200" lvl="1" indent="-457200">
              <a:buFont typeface="+mj-lt"/>
              <a:buAutoNum type="arabicPeriod"/>
            </a:pPr>
            <a:r>
              <a:rPr kumimoji="1" lang="ja-JP" altLang="en-US" sz="1800" dirty="0"/>
              <a:t>ミス：　なければ，メモリにアクセス</a:t>
            </a:r>
            <a:endParaRPr kumimoji="1" lang="en-US" altLang="ja-JP" sz="1800" dirty="0"/>
          </a:p>
          <a:p>
            <a:r>
              <a:rPr kumimoji="1" lang="ja-JP" altLang="en-US" sz="1800" dirty="0"/>
              <a:t>たとえば </a:t>
            </a:r>
            <a:r>
              <a:rPr kumimoji="1" lang="en-US" altLang="ja-JP" sz="1800" dirty="0"/>
              <a:t>CPU </a:t>
            </a:r>
            <a:r>
              <a:rPr kumimoji="1" lang="ja-JP" altLang="en-US" sz="1800" dirty="0"/>
              <a:t>がアドレス </a:t>
            </a:r>
            <a:r>
              <a:rPr kumimoji="1" lang="en-US" altLang="ja-JP" sz="1800" dirty="0"/>
              <a:t>8001 </a:t>
            </a:r>
            <a:r>
              <a:rPr kumimoji="1" lang="ja-JP" altLang="en-US" sz="1800" dirty="0"/>
              <a:t>を読むと，</a:t>
            </a:r>
            <a:br>
              <a:rPr kumimoji="1" lang="en-US" altLang="ja-JP" sz="1800" dirty="0"/>
            </a:br>
            <a:r>
              <a:rPr kumimoji="1" lang="ja-JP" altLang="en-US" sz="1800" dirty="0"/>
              <a:t>タグに </a:t>
            </a:r>
            <a:r>
              <a:rPr kumimoji="1" lang="en-US" altLang="ja-JP" sz="1800" dirty="0"/>
              <a:t>8001 </a:t>
            </a:r>
            <a:r>
              <a:rPr kumimoji="1" lang="ja-JP" altLang="en-US" sz="1800" dirty="0"/>
              <a:t>があるのでヒット</a:t>
            </a:r>
            <a:endParaRPr kumimoji="1" lang="en-US" altLang="ja-JP"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331964" y="576902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6"/>
                </a:solidFill>
              </a:rPr>
              <a:t>フルアソシアティブ</a:t>
            </a:r>
            <a:r>
              <a:rPr lang="ja-JP" altLang="en-US" dirty="0"/>
              <a:t>方式と呼ぶ</a:t>
            </a:r>
            <a:endParaRPr lang="en-US" altLang="ja-JP" dirty="0"/>
          </a:p>
          <a:p>
            <a:pPr lvl="1"/>
            <a:r>
              <a:rPr kumimoji="1" lang="ja-JP" altLang="en-US" dirty="0"/>
              <a:t>キャッシュ内の全てのタグをチェックする方式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格納データ数を増やすと，比例して比較するタグの数が増える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448978"/>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216898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52899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216898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52899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sz="1800" dirty="0"/>
              <a:t>全てのエントリではなく，アドレス毎に特定の１つのエントリのみを使う</a:t>
            </a:r>
            <a:endParaRPr kumimoji="1" lang="en-US" altLang="ja-JP" sz="1800" dirty="0"/>
          </a:p>
          <a:p>
            <a:pPr lvl="1"/>
            <a:r>
              <a:rPr kumimoji="1" lang="ja-JP" altLang="en-US" sz="1800" dirty="0"/>
              <a:t>比較が１つのみでよくなる</a:t>
            </a:r>
            <a:endParaRPr kumimoji="1" lang="en-US" altLang="ja-JP" sz="1800" dirty="0"/>
          </a:p>
          <a:p>
            <a:r>
              <a:rPr kumimoji="1" lang="ja-JP" altLang="en-US" sz="1800" dirty="0"/>
              <a:t>「アドレス </a:t>
            </a:r>
            <a:r>
              <a:rPr kumimoji="1" lang="en-US" altLang="ja-JP" sz="1800" dirty="0"/>
              <a:t>mod </a:t>
            </a:r>
            <a:r>
              <a:rPr kumimoji="1" lang="ja-JP" altLang="en-US" sz="1800" dirty="0"/>
              <a:t>サイズ」の番号のエントリにアクセス</a:t>
            </a:r>
            <a:br>
              <a:rPr kumimoji="1" lang="en-US" altLang="ja-JP" sz="1800" dirty="0"/>
            </a:br>
            <a:r>
              <a:rPr kumimoji="1" lang="ja-JP" altLang="en-US" sz="1800" dirty="0"/>
              <a:t>（</a:t>
            </a:r>
            <a:r>
              <a:rPr kumimoji="1" lang="en-US" altLang="ja-JP" sz="1800" dirty="0"/>
              <a:t>mod </a:t>
            </a:r>
            <a:r>
              <a:rPr kumimoji="1" lang="ja-JP" altLang="en-US" sz="1800" dirty="0"/>
              <a:t>は剰余，数字は</a:t>
            </a:r>
            <a:r>
              <a:rPr kumimoji="1" lang="en-US" altLang="ja-JP" sz="1800" dirty="0"/>
              <a:t>16</a:t>
            </a:r>
            <a:r>
              <a:rPr kumimoji="1" lang="ja-JP" altLang="en-US" sz="1800" dirty="0"/>
              <a:t>進数表記）</a:t>
            </a:r>
            <a:endParaRPr kumimoji="1" lang="en-US" altLang="ja-JP" sz="1800" dirty="0"/>
          </a:p>
          <a:p>
            <a:pPr lvl="1"/>
            <a:r>
              <a:rPr lang="ja-JP" altLang="en-US" sz="1800" dirty="0"/>
              <a:t>アドレス </a:t>
            </a:r>
            <a:r>
              <a:rPr lang="en-US" altLang="ja-JP" sz="1800" dirty="0"/>
              <a:t>8000</a:t>
            </a:r>
            <a:r>
              <a:rPr lang="ja-JP" altLang="en-US" sz="1800" dirty="0"/>
              <a:t>：</a:t>
            </a:r>
            <a:r>
              <a:rPr lang="en-US" altLang="ja-JP" sz="1800" dirty="0"/>
              <a:t>8000 mod 4 = 0 </a:t>
            </a:r>
            <a:r>
              <a:rPr lang="ja-JP" altLang="en-US" sz="1800" dirty="0"/>
              <a:t>番にアクセス</a:t>
            </a:r>
            <a:endParaRPr lang="en-US" altLang="ja-JP" sz="1800" dirty="0"/>
          </a:p>
          <a:p>
            <a:pPr lvl="1"/>
            <a:r>
              <a:rPr kumimoji="1" lang="ja-JP" altLang="en-US" sz="1800" dirty="0"/>
              <a:t>アドレス </a:t>
            </a:r>
            <a:r>
              <a:rPr kumimoji="1" lang="en-US" altLang="ja-JP" sz="1800" dirty="0"/>
              <a:t>5513</a:t>
            </a:r>
            <a:r>
              <a:rPr kumimoji="1" lang="ja-JP" altLang="en-US" sz="1800" dirty="0"/>
              <a:t>：</a:t>
            </a:r>
            <a:r>
              <a:rPr kumimoji="1" lang="en-US" altLang="ja-JP" sz="1800" dirty="0"/>
              <a:t>5513 mod 4 = 3</a:t>
            </a:r>
            <a:r>
              <a:rPr lang="en-US" altLang="ja-JP" sz="1800" dirty="0"/>
              <a:t> </a:t>
            </a:r>
            <a:r>
              <a:rPr lang="ja-JP" altLang="en-US" sz="1800" dirty="0"/>
              <a:t>番にアクセス</a:t>
            </a:r>
            <a:endParaRPr lang="en-US" altLang="ja-JP" sz="1800"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の順にアクセスがあると，０番しか使えない</a:t>
            </a:r>
            <a:endParaRPr lang="en-US" altLang="ja-JP"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3211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同一セット内で最も長時間アクセスされてないものに書き込むことが一般的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solidFill>
                  <a:schemeClr val="accent5"/>
                </a:solidFill>
              </a:rPr>
              <a:t>各方式との関係：</a:t>
            </a:r>
            <a:endParaRPr kumimoji="1" lang="en-US" altLang="ja-JP" dirty="0">
              <a:solidFill>
                <a:schemeClr val="accent5"/>
              </a:solidFill>
            </a:endParaRPr>
          </a:p>
          <a:p>
            <a:pPr lvl="1"/>
            <a:r>
              <a:rPr kumimoji="1" lang="ja-JP" altLang="en-US" dirty="0"/>
              <a:t>ダイレクトマップ：　連想度</a:t>
            </a:r>
            <a:r>
              <a:rPr kumimoji="1" lang="en-US" altLang="ja-JP" dirty="0"/>
              <a:t>=</a:t>
            </a:r>
            <a:r>
              <a:rPr kumimoji="1" lang="ja-JP" altLang="en-US" dirty="0"/>
              <a:t>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pPr lvl="1"/>
            <a:r>
              <a:rPr lang="ja-JP" altLang="en-US" dirty="0"/>
              <a:t>ブロックと呼ばれることもある</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このままではデータよりもタグを覚えているようなもの</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0.2</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0.01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962704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空間的局所性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時間的局所性：</a:t>
            </a:r>
            <a:endParaRPr kumimoji="1" lang="en-US" altLang="ja-JP" dirty="0"/>
          </a:p>
          <a:p>
            <a:pPr lvl="2"/>
            <a:r>
              <a:rPr kumimoji="1" lang="ja-JP" altLang="en-US" dirty="0"/>
              <a:t>「一度使ったデータは，</a:t>
            </a:r>
            <a:r>
              <a:rPr kumimoji="1" lang="ja-JP" altLang="en-US" dirty="0">
                <a:solidFill>
                  <a:schemeClr val="accent5"/>
                </a:solidFill>
              </a:rPr>
              <a:t>すぐに</a:t>
            </a:r>
            <a:r>
              <a:rPr kumimoji="1" lang="ja-JP" altLang="en-US" dirty="0"/>
              <a:t>また使われる」</a:t>
            </a:r>
            <a:endParaRPr kumimoji="1" lang="en-US" altLang="ja-JP" dirty="0"/>
          </a:p>
          <a:p>
            <a:pPr marL="817200" lvl="1" indent="-457200">
              <a:buFont typeface="+mj-lt"/>
              <a:buAutoNum type="arabicPeriod"/>
            </a:pPr>
            <a:r>
              <a:rPr lang="ja-JP" altLang="en-US" dirty="0">
                <a:solidFill>
                  <a:schemeClr val="accent5"/>
                </a:solidFill>
              </a:rPr>
              <a:t>空間的局所性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a:t>
            </a:r>
            <a:r>
              <a:rPr lang="ja-JP" altLang="en-US" dirty="0"/>
              <a:t>データも使われる」</a:t>
            </a:r>
            <a:endParaRPr lang="en-US" altLang="ja-JP" dirty="0"/>
          </a:p>
          <a:p>
            <a:r>
              <a:rPr kumimoji="1" lang="ja-JP" altLang="en-US" dirty="0"/>
              <a:t>空間的局所性の例，</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128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cxnSp>
        <p:nvCxnSpPr>
          <p:cNvPr id="42" name="コネクタ: 曲線 41">
            <a:extLst>
              <a:ext uri="{FF2B5EF4-FFF2-40B4-BE49-F238E27FC236}">
                <a16:creationId xmlns:a16="http://schemas.microsoft.com/office/drawing/2014/main" id="{CDC1B945-4D85-4E08-95F1-CB84248636A0}"/>
              </a:ext>
            </a:extLst>
          </p:cNvPr>
          <p:cNvCxnSpPr>
            <a:cxnSpLocks/>
          </p:cNvCxnSpPr>
          <p:nvPr/>
        </p:nvCxnSpPr>
        <p:spPr bwMode="auto">
          <a:xfrm flipV="1">
            <a:off x="4121995" y="3609002"/>
            <a:ext cx="3780000" cy="972000"/>
          </a:xfrm>
          <a:prstGeom prst="curved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44" name="コネクタ: 曲線 43">
            <a:extLst>
              <a:ext uri="{FF2B5EF4-FFF2-40B4-BE49-F238E27FC236}">
                <a16:creationId xmlns:a16="http://schemas.microsoft.com/office/drawing/2014/main" id="{1C2775C5-AD5E-4D55-966A-5D9F218790C7}"/>
              </a:ext>
            </a:extLst>
          </p:cNvPr>
          <p:cNvCxnSpPr>
            <a:cxnSpLocks/>
            <a:endCxn id="16" idx="1"/>
          </p:cNvCxnSpPr>
          <p:nvPr/>
        </p:nvCxnSpPr>
        <p:spPr bwMode="auto">
          <a:xfrm rot="5400000" flipH="1" flipV="1">
            <a:off x="2726979" y="2663993"/>
            <a:ext cx="2970032" cy="1260013"/>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0" name="コネクタ: 曲線 49">
            <a:extLst>
              <a:ext uri="{FF2B5EF4-FFF2-40B4-BE49-F238E27FC236}">
                <a16:creationId xmlns:a16="http://schemas.microsoft.com/office/drawing/2014/main" id="{9993C73D-0548-EDAE-08A9-DF50F5FC4D4A}"/>
              </a:ext>
            </a:extLst>
          </p:cNvPr>
          <p:cNvCxnSpPr>
            <a:cxnSpLocks/>
          </p:cNvCxnSpPr>
          <p:nvPr/>
        </p:nvCxnSpPr>
        <p:spPr bwMode="auto">
          <a:xfrm rot="5400000" flipH="1" flipV="1">
            <a:off x="3671990" y="3158998"/>
            <a:ext cx="3240035" cy="900011"/>
          </a:xfrm>
          <a:prstGeom prst="curvedConnector3">
            <a:avLst>
              <a:gd name="adj1" fmla="val 50000"/>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40</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行列積での動作例</a:t>
            </a:r>
            <a:endParaRPr kumimoji="1" lang="en-US" dirty="0"/>
          </a:p>
        </p:txBody>
      </p:sp>
    </p:spTree>
    <p:extLst>
      <p:ext uri="{BB962C8B-B14F-4D97-AF65-F5344CB8AC3E}">
        <p14:creationId xmlns:p14="http://schemas.microsoft.com/office/powerpoint/2010/main" val="2648885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は行列積超特化計算機ともいえる</a:t>
            </a:r>
            <a:endParaRPr lang="en-US" altLang="ja-JP" dirty="0"/>
          </a:p>
          <a:p>
            <a:pPr lvl="2"/>
            <a:r>
              <a:rPr kumimoji="1" lang="en-US" altLang="ja-JP" dirty="0"/>
              <a:t>TPU: Tensor Processing Unit</a:t>
            </a:r>
          </a:p>
          <a:p>
            <a:pPr lvl="2"/>
            <a:r>
              <a:rPr kumimoji="1" lang="ja-JP" altLang="en-US" dirty="0"/>
              <a:t>機械学習に特化したハードウェア</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42</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43</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𝑖</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𝑃𝑖</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𝑃𝑖</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𝑃h</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endParaRPr lang="en-US" altLang="ja-JP" b="1"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3969006"/>
            <a:ext cx="8460094" cy="2339719"/>
          </a:xfrm>
        </p:spPr>
        <p:txBody>
          <a:bodyPr/>
          <a:lstStyle/>
          <a:p>
            <a:r>
              <a:rPr lang="ja-JP" altLang="en-US" dirty="0"/>
              <a:t>何がまずいのか：セット位置を決める部分が全部一定に</a:t>
            </a:r>
            <a:endParaRPr lang="en-US" altLang="ja-JP" dirty="0"/>
          </a:p>
          <a:p>
            <a:pPr lvl="1"/>
            <a:r>
              <a:rPr lang="en-US" altLang="ja-JP" dirty="0">
                <a:latin typeface="Consolas" panose="020B0609020204030204" pitchFamily="49" charset="0"/>
              </a:rPr>
              <a:t>   0: 00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4096: 01</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8192: 10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 </a:t>
            </a:r>
          </a:p>
          <a:p>
            <a:r>
              <a:rPr lang="ja-JP" altLang="en-US" dirty="0">
                <a:latin typeface="Consolas" panose="020B0609020204030204" pitchFamily="49" charset="0"/>
              </a:rPr>
              <a:t>大きな二次元配列で二次元目を連続にすると，連想度分ぐらいしかキャッシュできない</a:t>
            </a:r>
            <a:endParaRPr lang="en-US" altLang="ja-JP"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(1)</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en-US" altLang="ja-JP" dirty="0">
                    <a:solidFill>
                      <a:schemeClr val="tx1">
                        <a:lumMod val="75000"/>
                        <a:lumOff val="25000"/>
                      </a:schemeClr>
                    </a:solidFill>
                    <a:latin typeface="Cambria Math" panose="02040503050406030204" pitchFamily="18" charset="0"/>
                  </a:rPr>
                  <a:t>(1) </a:t>
                </a:r>
                <a:r>
                  <a:rPr lang="ja-JP" altLang="en-US" dirty="0">
                    <a:solidFill>
                      <a:schemeClr val="tx1">
                        <a:lumMod val="75000"/>
                        <a:lumOff val="25000"/>
                      </a:schemeClr>
                    </a:solidFill>
                    <a:latin typeface="Cambria Math" panose="02040503050406030204" pitchFamily="18" charset="0"/>
                  </a:rPr>
                  <a:t>の解</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0.7</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≈1.43</m:t>
                    </m:r>
                  </m:oMath>
                </a14:m>
                <a:endParaRPr kumimoji="1" lang="en-US" dirty="0">
                  <a:solidFill>
                    <a:schemeClr val="tx1">
                      <a:lumMod val="75000"/>
                      <a:lumOff val="25000"/>
                    </a:schemeClr>
                  </a:solidFill>
                </a:endParaRPr>
              </a:p>
              <a:p>
                <a:r>
                  <a:rPr lang="ja-JP" altLang="en-US" i="1" dirty="0">
                    <a:solidFill>
                      <a:schemeClr val="tx1">
                        <a:lumMod val="75000"/>
                        <a:lumOff val="25000"/>
                      </a:schemeClr>
                    </a:solidFill>
                    <a:latin typeface="Cambria Math" panose="02040503050406030204" pitchFamily="18" charset="0"/>
                  </a:rPr>
                  <a:t>ちなみに，キャッシュが全く無い場合（補足）：</a:t>
                </a:r>
                <a:endParaRPr lang="en-US" altLang="ja-JP" i="1"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m:t>
                    </m:r>
                  </m:oMath>
                </a14:m>
                <a:r>
                  <a:rPr kumimoji="1" lang="en-US" altLang="ja-JP" dirty="0">
                    <a:solidFill>
                      <a:schemeClr val="tx1">
                        <a:lumMod val="75000"/>
                        <a:lumOff val="25000"/>
                      </a:schemeClr>
                    </a:solidFill>
                  </a:rPr>
                  <a:t>0.049</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44429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キャッシュの構成方法</a:t>
            </a:r>
            <a:endParaRPr lang="en-US" altLang="ja-JP" dirty="0"/>
          </a:p>
          <a:p>
            <a:pPr lvl="1"/>
            <a:r>
              <a:rPr lang="ja-JP" altLang="en-US" dirty="0"/>
              <a:t>３つの方式</a:t>
            </a:r>
            <a:endParaRPr lang="en-US" altLang="ja-JP" dirty="0"/>
          </a:p>
          <a:p>
            <a:pPr lvl="2"/>
            <a:r>
              <a:rPr kumimoji="1" lang="ja-JP" altLang="en-US" dirty="0"/>
              <a:t>基本的な構造（フルアソシアティブ方式）</a:t>
            </a:r>
            <a:endParaRPr kumimoji="1" lang="en-US" altLang="ja-JP" dirty="0"/>
          </a:p>
          <a:p>
            <a:pPr lvl="2"/>
            <a:r>
              <a:rPr kumimoji="1" lang="ja-JP" altLang="en-US" dirty="0"/>
              <a:t>ダイレクトマップ方式</a:t>
            </a:r>
            <a:endParaRPr kumimoji="1" lang="en-US" altLang="ja-JP" dirty="0"/>
          </a:p>
          <a:p>
            <a:pPr lvl="2"/>
            <a:r>
              <a:rPr kumimoji="1" lang="ja-JP" altLang="en-US" dirty="0"/>
              <a:t>セット・アソシアティブ方式</a:t>
            </a:r>
            <a:endParaRPr kumimoji="1" lang="en-US" altLang="ja-JP" dirty="0"/>
          </a:p>
          <a:p>
            <a:pPr lvl="1"/>
            <a:r>
              <a:rPr kumimoji="1" lang="ja-JP" altLang="en-US" dirty="0"/>
              <a:t>性質</a:t>
            </a:r>
            <a:endParaRPr kumimoji="1" lang="en-US" altLang="ja-JP" dirty="0"/>
          </a:p>
          <a:p>
            <a:pPr lvl="2"/>
            <a:r>
              <a:rPr kumimoji="1" lang="ja-JP" altLang="en-US" dirty="0"/>
              <a:t>連想度によって分類可能</a:t>
            </a:r>
            <a:endParaRPr kumimoji="1" lang="en-US" altLang="ja-JP" dirty="0"/>
          </a:p>
          <a:p>
            <a:pPr lvl="2"/>
            <a:r>
              <a:rPr kumimoji="1" lang="ja-JP" altLang="en-US" dirty="0"/>
              <a:t>ヒット率と複雑さにトレードオフ</a:t>
            </a:r>
            <a:br>
              <a:rPr kumimoji="1" lang="en-US" altLang="ja-JP" dirty="0"/>
            </a:br>
            <a:endParaRPr kumimoji="1" lang="ja-JP" altLang="en-US" dirty="0"/>
          </a:p>
          <a:p>
            <a:pPr lvl="1"/>
            <a:r>
              <a:rPr kumimoji="1" lang="ja-JP" altLang="en-US" dirty="0"/>
              <a:t>ライン単位での管理</a:t>
            </a:r>
            <a:endParaRPr kumimoji="1" lang="en-US" altLang="ja-JP" dirty="0"/>
          </a:p>
          <a:p>
            <a:pPr lvl="1"/>
            <a:r>
              <a:rPr kumimoji="1" lang="ja-JP" altLang="en-US" dirty="0"/>
              <a:t>アドレスとキャッシュ構造の具体的な対応関係</a:t>
            </a:r>
          </a:p>
          <a:p>
            <a:r>
              <a:rPr lang="ja-JP" altLang="en-US" dirty="0"/>
              <a:t>行列積での動作例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t>0x8000, 0x8001, 0x8002, 0x8003, 0x8000, 0x8001, 0x8002, 0x8003</a:t>
            </a:r>
          </a:p>
          <a:p>
            <a:pPr lvl="1">
              <a:buFont typeface="+mj-lt"/>
              <a:buAutoNum type="arabicPeriod"/>
            </a:pPr>
            <a:r>
              <a:rPr lang="en-US" altLang="ja-JP" sz="1600" dirty="0"/>
              <a:t>0x8000, 0x9000, 0xA000, 0xB000, 0x8000, 0x9000, 0xA000, 0xB000</a:t>
            </a:r>
          </a:p>
          <a:p>
            <a:pPr lvl="1">
              <a:buFont typeface="+mj-lt"/>
              <a:buAutoNum type="arabicPeriod"/>
            </a:pPr>
            <a:r>
              <a:rPr lang="en-US" altLang="ja-JP" sz="1600" dirty="0"/>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61</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62</a:t>
            </a:fld>
            <a:endParaRPr kumimoji="1" lang="ja-JP" altLang="en-US" dirty="0"/>
          </a:p>
        </p:txBody>
      </p: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課題１０：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の「課題１０」のところからお願いします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7/9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休講について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en-US" altLang="ja-JP" dirty="0"/>
              <a:t>7/10 </a:t>
            </a:r>
            <a:r>
              <a:rPr kumimoji="1" lang="ja-JP" altLang="en-US" dirty="0"/>
              <a:t>は出張のため休講です</a:t>
            </a:r>
            <a:endParaRPr kumimoji="1" lang="en-US" altLang="ja-JP" dirty="0"/>
          </a:p>
          <a:p>
            <a:pPr lvl="1"/>
            <a:r>
              <a:rPr kumimoji="1" lang="ja-JP" altLang="en-US" dirty="0"/>
              <a:t>修士の学生さんの発表で海外に行ってきます</a:t>
            </a:r>
            <a:endParaRPr kumimoji="1" lang="en-US" altLang="ja-JP" dirty="0"/>
          </a:p>
          <a:p>
            <a:r>
              <a:rPr kumimoji="1" lang="en-US" altLang="ja-JP" dirty="0"/>
              <a:t>7/17 </a:t>
            </a:r>
            <a:r>
              <a:rPr kumimoji="1" lang="ja-JP" altLang="en-US" dirty="0"/>
              <a:t>は祝日</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予定</a:t>
            </a:r>
            <a:endParaRPr kumimoji="1" lang="en-US" altLang="ja-JP" dirty="0"/>
          </a:p>
          <a:p>
            <a:pPr lvl="1"/>
            <a:r>
              <a:rPr lang="en-US" altLang="ja-JP" dirty="0"/>
              <a:t>7/31 </a:t>
            </a:r>
            <a:r>
              <a:rPr lang="ja-JP" altLang="en-US" dirty="0"/>
              <a:t>は本務校の業務のため休講になる可能性あり</a:t>
            </a:r>
            <a:endParaRPr lang="en-US" altLang="ja-JP" dirty="0"/>
          </a:p>
          <a:p>
            <a:pPr lvl="1"/>
            <a:r>
              <a:rPr lang="ja-JP" altLang="en-US" dirty="0"/>
              <a:t>ただ，業務が入るかどうかが直前まで確定せず</a:t>
            </a:r>
            <a:endParaRPr lang="en-US" altLang="ja-JP" dirty="0"/>
          </a:p>
          <a:p>
            <a:pPr lvl="1"/>
            <a:r>
              <a:rPr lang="ja-JP" altLang="en-US" dirty="0"/>
              <a:t>期末試験の日程が直前まで未定なのはさすがにまずいので</a:t>
            </a:r>
            <a:endParaRPr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C3AAE-75FF-A2AE-8FE7-00BB786E6480}"/>
              </a:ext>
            </a:extLst>
          </p:cNvPr>
          <p:cNvSpPr>
            <a:spLocks noGrp="1"/>
          </p:cNvSpPr>
          <p:nvPr>
            <p:ph type="title"/>
          </p:nvPr>
        </p:nvSpPr>
        <p:spPr/>
        <p:txBody>
          <a:bodyPr/>
          <a:lstStyle/>
          <a:p>
            <a:r>
              <a:rPr kumimoji="1" lang="ja-JP" altLang="en-US" dirty="0"/>
              <a:t>練習問題について</a:t>
            </a:r>
            <a:endParaRPr kumimoji="1" lang="en-US" dirty="0"/>
          </a:p>
        </p:txBody>
      </p:sp>
      <p:sp>
        <p:nvSpPr>
          <p:cNvPr id="3" name="コンテンツ プレースホルダー 2">
            <a:extLst>
              <a:ext uri="{FF2B5EF4-FFF2-40B4-BE49-F238E27FC236}">
                <a16:creationId xmlns:a16="http://schemas.microsoft.com/office/drawing/2014/main" id="{187C83D6-07AE-EA4B-7F75-53C4D0D20EFA}"/>
              </a:ext>
            </a:extLst>
          </p:cNvPr>
          <p:cNvSpPr>
            <a:spLocks noGrp="1"/>
          </p:cNvSpPr>
          <p:nvPr>
            <p:ph sz="quarter" idx="10"/>
          </p:nvPr>
        </p:nvSpPr>
        <p:spPr/>
        <p:txBody>
          <a:bodyPr/>
          <a:lstStyle/>
          <a:p>
            <a:r>
              <a:rPr kumimoji="1" lang="ja-JP" altLang="en-US" dirty="0"/>
              <a:t>すいません，用意したいと思っていますが，</a:t>
            </a:r>
            <a:br>
              <a:rPr kumimoji="1" lang="en-US" altLang="ja-JP" dirty="0"/>
            </a:br>
            <a:r>
              <a:rPr kumimoji="1" lang="ja-JP" altLang="en-US" dirty="0"/>
              <a:t>まだ時間がとれてないです</a:t>
            </a:r>
            <a:endParaRPr kumimoji="1" lang="en-US" altLang="ja-JP" dirty="0"/>
          </a:p>
          <a:p>
            <a:r>
              <a:rPr kumimoji="1" lang="ja-JP" altLang="en-US" dirty="0"/>
              <a:t>基本的には課題で出した問題の，パラメータが違うものを用意したいと思います</a:t>
            </a:r>
            <a:endParaRPr kumimoji="1" lang="en-US" altLang="ja-JP" dirty="0"/>
          </a:p>
          <a:p>
            <a:r>
              <a:rPr kumimoji="1" lang="ja-JP" altLang="en-US" dirty="0"/>
              <a:t>もしもですが，問題作って投げてくれる人がいれば，解答の確認をこちらでやって公開したいです</a:t>
            </a:r>
            <a:endParaRPr kumimoji="1" lang="en-US" altLang="ja-JP" dirty="0"/>
          </a:p>
        </p:txBody>
      </p:sp>
    </p:spTree>
    <p:extLst>
      <p:ext uri="{BB962C8B-B14F-4D97-AF65-F5344CB8AC3E}">
        <p14:creationId xmlns:p14="http://schemas.microsoft.com/office/powerpoint/2010/main" val="136817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キャッシュの考え方がシステムプログラミングで習ったバッファリングに似てるなと思いました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また、キャッシュやバッファリングに限らず、大きなメモリからプログラムを実行する際に動作を速くするために何か別の場所にデータをコピーしてすぐに何度も使えるようにするという考え方は重要だと感じました。</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期末試験は持ち込み可だとありがたいです。毎授業内容が新しく重いですが復習しつつ頑張ります。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試験は持ち込みありがいいです！</a:t>
            </a:r>
            <a:endParaRPr lang="en-US" dirty="0"/>
          </a:p>
        </p:txBody>
      </p:sp>
    </p:spTree>
    <p:extLst>
      <p:ext uri="{BB962C8B-B14F-4D97-AF65-F5344CB8AC3E}">
        <p14:creationId xmlns:p14="http://schemas.microsoft.com/office/powerpoint/2010/main" val="577447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0.006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10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100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キャッシュ容量を倍にした場合，キャッシュのアクセスに時間がかかるため，周波数が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E1EEB-1543-4E71-FDA4-1554A07DB63D}"/>
              </a:ext>
            </a:extLst>
          </p:cNvPr>
          <p:cNvSpPr>
            <a:spLocks noGrp="1"/>
          </p:cNvSpPr>
          <p:nvPr>
            <p:ph type="title"/>
          </p:nvPr>
        </p:nvSpPr>
        <p:spPr/>
        <p:txBody>
          <a:bodyPr/>
          <a:lstStyle/>
          <a:p>
            <a:endParaRPr kumimoji="1" lang="en-US"/>
          </a:p>
        </p:txBody>
      </p:sp>
      <p:sp>
        <p:nvSpPr>
          <p:cNvPr id="3" name="コンテンツ プレースホルダー 2">
            <a:extLst>
              <a:ext uri="{FF2B5EF4-FFF2-40B4-BE49-F238E27FC236}">
                <a16:creationId xmlns:a16="http://schemas.microsoft.com/office/drawing/2014/main" id="{6D87CD07-CD26-4261-4C84-F1C0B70D272C}"/>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26</a:t>
            </a:r>
            <a:r>
              <a:rPr lang="ja-JP" altLang="en-US" b="0" i="0" dirty="0">
                <a:solidFill>
                  <a:srgbClr val="000000"/>
                </a:solidFill>
                <a:effectLst/>
                <a:latin typeface="Meiryo" panose="020B0604030504040204" pitchFamily="50" charset="-128"/>
                <a:ea typeface="Meiryo" panose="020B0604030504040204" pitchFamily="50" charset="-128"/>
              </a:rPr>
              <a:t>でアドレスを</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で割って切り捨てた行目を読むと書いてありましたが、アドレス</a:t>
            </a:r>
            <a:r>
              <a:rPr lang="en-US" altLang="ja-JP" b="0" i="0" dirty="0">
                <a:solidFill>
                  <a:srgbClr val="000000"/>
                </a:solidFill>
                <a:effectLst/>
                <a:latin typeface="Meiryo" panose="020B0604030504040204" pitchFamily="50" charset="-128"/>
                <a:ea typeface="Meiryo" panose="020B0604030504040204" pitchFamily="50" charset="-128"/>
              </a:rPr>
              <a:t>6</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行目にあるように見えました。</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行目から数えるものなのでしょうか。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メモリの読み出し動作の部分で各列のうちアドレスを４で割ったあまりが読みだすべき場所になるというのが分かりませんでした。行の場合はアドレス６が４で割ったあまりが２だから、上から２行目を取り出してきたと思うのですが、列の場合は数が小さい左からではなく右から２番目ということ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行はあまりではなく，割った結果の切り捨てです</a:t>
            </a:r>
            <a:endParaRPr kumimoji="1" lang="en-US" dirty="0"/>
          </a:p>
        </p:txBody>
      </p:sp>
    </p:spTree>
    <p:extLst>
      <p:ext uri="{BB962C8B-B14F-4D97-AF65-F5344CB8AC3E}">
        <p14:creationId xmlns:p14="http://schemas.microsoft.com/office/powerpoint/2010/main" val="1863574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メモリの読み出しの際、アドレスを４で割って切り捨てた行目が読むべき場所、とありましたがよくわからなかったです。各行を数えるときに０行目から始めるということでしょうか？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メモリの読み出し動作の部分で、アドレス６のセルを読み出すためにアドレスを４で割って切り捨てた行目が読むべき場所という部分が分からなかったのでもう一度説明していただきたいです。また、メモリのアドレスは必ず左上から０１２３、、、という順番になってい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マス目の右上に書いてあるのがアドレスです</a:t>
            </a:r>
            <a:endParaRPr lang="en-US" altLang="ja-JP" dirty="0"/>
          </a:p>
          <a:p>
            <a:pPr lvl="1"/>
            <a:r>
              <a:rPr lang="en-US" altLang="ja-JP" dirty="0"/>
              <a:t>// </a:t>
            </a:r>
            <a:r>
              <a:rPr lang="ja-JP" altLang="en-US" dirty="0"/>
              <a:t>を割って切り捨てだとすると，</a:t>
            </a:r>
            <a:endParaRPr lang="en-US" altLang="ja-JP" dirty="0"/>
          </a:p>
          <a:p>
            <a:pPr lvl="2"/>
            <a:r>
              <a:rPr lang="en-US" dirty="0"/>
              <a:t>0 // 4=0, 1</a:t>
            </a:r>
            <a:r>
              <a:rPr lang="en-US" altLang="ja-JP" dirty="0"/>
              <a:t> // 4=0, 2 // 4=0, 3 // 4=0</a:t>
            </a:r>
          </a:p>
          <a:p>
            <a:pPr lvl="2"/>
            <a:r>
              <a:rPr lang="en-US" altLang="ja-JP" dirty="0"/>
              <a:t>5 // 4=1, 6 // 4=1, 7 // 4=1, 3 // 4=1</a:t>
            </a:r>
            <a:endParaRPr lang="en-US" dirty="0"/>
          </a:p>
        </p:txBody>
      </p:sp>
    </p:spTree>
    <p:extLst>
      <p:ext uri="{BB962C8B-B14F-4D97-AF65-F5344CB8AC3E}">
        <p14:creationId xmlns:p14="http://schemas.microsoft.com/office/powerpoint/2010/main" val="503773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メモリの読み出し動作（１）</a:t>
            </a:r>
            <a:br>
              <a:rPr lang="en-US" altLang="ja-JP" dirty="0"/>
            </a:br>
            <a:r>
              <a:rPr lang="ja-JP" altLang="en-US" dirty="0"/>
              <a:t>アドレスのデコード</a:t>
            </a:r>
            <a:endParaRPr kumimoji="1" lang="ja-JP" altLang="en-US" dirty="0"/>
          </a:p>
        </p:txBody>
      </p:sp>
      <p:sp>
        <p:nvSpPr>
          <p:cNvPr id="3" name="テキスト プレースホルダー 2"/>
          <p:cNvSpPr>
            <a:spLocks noGrp="1"/>
          </p:cNvSpPr>
          <p:nvPr>
            <p:ph type="body" sz="quarter" idx="10"/>
          </p:nvPr>
        </p:nvSpPr>
        <p:spPr>
          <a:xfrm>
            <a:off x="5022004" y="1088974"/>
            <a:ext cx="4121995" cy="5309752"/>
          </a:xfrm>
        </p:spPr>
        <p:txBody>
          <a:bodyPr anchor="t"/>
          <a:lstStyle/>
          <a:p>
            <a:r>
              <a:rPr kumimoji="1" lang="ja-JP" altLang="en-US" dirty="0"/>
              <a:t>どの行を読むか決める</a:t>
            </a:r>
            <a:endParaRPr kumimoji="1" lang="en-US" altLang="ja-JP" dirty="0"/>
          </a:p>
          <a:p>
            <a:pPr lvl="1"/>
            <a:r>
              <a:rPr kumimoji="1" lang="ja-JP" altLang="en-US" dirty="0"/>
              <a:t>各行は４つセルがある</a:t>
            </a:r>
            <a:endParaRPr kumimoji="1" lang="en-US" altLang="ja-JP" dirty="0"/>
          </a:p>
          <a:p>
            <a:pPr lvl="1"/>
            <a:r>
              <a:rPr kumimoji="1" lang="ja-JP" altLang="en-US" dirty="0"/>
              <a:t>アドレスを４で割って</a:t>
            </a:r>
            <a:br>
              <a:rPr kumimoji="1" lang="en-US" altLang="ja-JP" dirty="0"/>
            </a:br>
            <a:r>
              <a:rPr kumimoji="1" lang="ja-JP" altLang="en-US" dirty="0"/>
              <a:t>切り捨てた行目が</a:t>
            </a:r>
            <a:br>
              <a:rPr kumimoji="1" lang="en-US" altLang="ja-JP" dirty="0"/>
            </a:br>
            <a:r>
              <a:rPr kumimoji="1" lang="ja-JP" altLang="en-US" dirty="0"/>
              <a:t>読むべき場所</a:t>
            </a:r>
            <a:endParaRPr kumimoji="1" lang="en-US" altLang="ja-JP" dirty="0"/>
          </a:p>
          <a:p>
            <a:pPr lvl="1"/>
            <a:r>
              <a:rPr kumimoji="1" lang="ja-JP" altLang="en-US" dirty="0"/>
              <a:t>６</a:t>
            </a:r>
            <a:r>
              <a:rPr kumimoji="1" lang="en-US" altLang="ja-JP" dirty="0"/>
              <a:t>=</a:t>
            </a:r>
            <a:r>
              <a:rPr kumimoji="1" lang="en-US" altLang="ja-JP" dirty="0">
                <a:solidFill>
                  <a:schemeClr val="accent5"/>
                </a:solidFill>
              </a:rPr>
              <a:t>01</a:t>
            </a:r>
            <a:r>
              <a:rPr kumimoji="1" lang="en-US" altLang="ja-JP" dirty="0"/>
              <a:t>10</a:t>
            </a:r>
            <a:r>
              <a:rPr kumimoji="1" lang="ja-JP" altLang="en-US" dirty="0"/>
              <a:t>（２進数）</a:t>
            </a:r>
            <a:endParaRPr kumimoji="1" lang="en-US" altLang="ja-JP" dirty="0"/>
          </a:p>
          <a:p>
            <a:r>
              <a:rPr kumimoji="1" lang="ja-JP" altLang="en-US" dirty="0"/>
              <a:t>デコーダ</a:t>
            </a:r>
            <a:endParaRPr kumimoji="1" lang="en-US" altLang="ja-JP" dirty="0"/>
          </a:p>
          <a:p>
            <a:pPr lvl="1"/>
            <a:r>
              <a:rPr kumimoji="1" lang="ja-JP" altLang="en-US" dirty="0"/>
              <a:t>数字を対応するワンホット信号に変換する回路</a:t>
            </a:r>
            <a:endParaRPr kumimoji="1" lang="en-US" altLang="ja-JP" dirty="0"/>
          </a:p>
          <a:p>
            <a:pPr lvl="1"/>
            <a:r>
              <a:rPr kumimoji="1" lang="ja-JP" altLang="en-US" dirty="0"/>
              <a:t>ワンホット信号：</a:t>
            </a:r>
            <a:endParaRPr lang="en-US" altLang="ja-JP" dirty="0"/>
          </a:p>
          <a:p>
            <a:pPr lvl="2"/>
            <a:r>
              <a:rPr kumimoji="1" lang="en-US" altLang="ja-JP" dirty="0"/>
              <a:t>n </a:t>
            </a:r>
            <a:r>
              <a:rPr kumimoji="1" lang="ja-JP" altLang="en-US" dirty="0"/>
              <a:t>本のうち，１つだけが１で他が０の信号</a:t>
            </a:r>
            <a:endParaRPr kumimoji="1" lang="en-US" altLang="ja-JP" dirty="0"/>
          </a:p>
          <a:p>
            <a:pPr lvl="1"/>
            <a:r>
              <a:rPr kumimoji="1" lang="ja-JP" altLang="en-US" dirty="0"/>
              <a:t>アドレス上位の２ビットを</a:t>
            </a:r>
            <a:br>
              <a:rPr kumimoji="1" lang="en-US" altLang="ja-JP" dirty="0"/>
            </a:br>
            <a:r>
              <a:rPr kumimoji="1" lang="ja-JP" altLang="en-US" dirty="0"/>
              <a:t>デコード</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Tree>
    <p:extLst>
      <p:ext uri="{BB962C8B-B14F-4D97-AF65-F5344CB8AC3E}">
        <p14:creationId xmlns:p14="http://schemas.microsoft.com/office/powerpoint/2010/main" val="309234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進数で</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以上の数字は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進数で</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桁以上になる性質を利用して、</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進数の最初の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桁が行、後ろの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桁が列、としていることに気がついて感動しました。</a:t>
            </a:r>
            <a:endParaRPr lang="en-US" dirty="0"/>
          </a:p>
        </p:txBody>
      </p:sp>
    </p:spTree>
    <p:extLst>
      <p:ext uri="{BB962C8B-B14F-4D97-AF65-F5344CB8AC3E}">
        <p14:creationId xmlns:p14="http://schemas.microsoft.com/office/powerpoint/2010/main" val="31737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質問や感想に答えるスライドに関して、その質問に対する回答も軽くで良いので一緒に載せて欲しいと思いました。後から試験勉強などで資料を見返した時にも理解できるようにしたいです。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結構準備がつらいので，ここに回答まで書くのは特に重要というものにしぼってますが，努力します</a:t>
            </a:r>
            <a:endParaRPr lang="en-US" dirty="0"/>
          </a:p>
        </p:txBody>
      </p:sp>
    </p:spTree>
    <p:extLst>
      <p:ext uri="{BB962C8B-B14F-4D97-AF65-F5344CB8AC3E}">
        <p14:creationId xmlns:p14="http://schemas.microsoft.com/office/powerpoint/2010/main" val="221640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試験勉強のためにも、期末テストを想定した小テスト（練習問題）の様なものが欲しいです。</a:t>
            </a:r>
            <a:endParaRPr lang="en-US" dirty="0"/>
          </a:p>
        </p:txBody>
      </p:sp>
    </p:spTree>
    <p:extLst>
      <p:ext uri="{BB962C8B-B14F-4D97-AF65-F5344CB8AC3E}">
        <p14:creationId xmlns:p14="http://schemas.microsoft.com/office/powerpoint/2010/main" val="1331690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キャッシュの性能について</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CAP &lt; SIZE &lt;= CAP × 2</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の時、緑の分は上書きされて残らないということはわかりますが、次回は紫の部分のみヒットするという部分が理解できませんでした。赤の部分はヒットしないのでしょうか。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すいません，ここの説明は間違いがありました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a:t>
            </a:r>
            <a:r>
              <a:rPr lang="en-US" altLang="ja-JP" dirty="0"/>
              <a:t>SIZE &lt;= CAP</a:t>
            </a:r>
            <a:r>
              <a:rPr lang="ja-JP" altLang="en-US" dirty="0"/>
              <a:t>：定速（速い）」は正しいですが，</a:t>
            </a:r>
            <a:br>
              <a:rPr lang="en-US" altLang="ja-JP" dirty="0"/>
            </a:br>
            <a:r>
              <a:rPr lang="ja-JP" altLang="en-US" dirty="0"/>
              <a:t>それ以降はちょっと説明が間違っており（説明に書いてない仮定が加わっている），訂正を準備しています</a:t>
            </a:r>
            <a:endParaRPr lang="en-US" dirty="0"/>
          </a:p>
        </p:txBody>
      </p:sp>
    </p:spTree>
    <p:extLst>
      <p:ext uri="{BB962C8B-B14F-4D97-AF65-F5344CB8AC3E}">
        <p14:creationId xmlns:p14="http://schemas.microsoft.com/office/powerpoint/2010/main" val="2287909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CAP</a:t>
            </a:r>
            <a:r>
              <a:rPr lang="ja-JP" altLang="en-US" dirty="0"/>
              <a:t> </a:t>
            </a:r>
            <a:r>
              <a:rPr lang="en-US" altLang="ja-JP" dirty="0"/>
              <a:t>&lt; SIZE &lt;= CAP×2</a:t>
            </a:r>
            <a:r>
              <a:rPr lang="ja-JP" altLang="en-US" dirty="0"/>
              <a:t>：徐々に遅くなる</a:t>
            </a:r>
            <a:endParaRPr lang="en-US" altLang="ja-JP" dirty="0"/>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4320048"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9" y="2888994"/>
            <a:ext cx="1440016"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131984" y="2888994"/>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572000" y="2888994"/>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左から順に（緑，紫，赤）アクセスすると</a:t>
            </a:r>
            <a:r>
              <a:rPr lang="en-US" altLang="ja-JP" kern="0" dirty="0"/>
              <a:t>…</a:t>
            </a:r>
            <a:endParaRPr lang="ja-JP" altLang="en-US" kern="0" dirty="0"/>
          </a:p>
        </p:txBody>
      </p:sp>
      <p:sp>
        <p:nvSpPr>
          <p:cNvPr id="21" name="正方形/長方形 20"/>
          <p:cNvSpPr/>
          <p:nvPr/>
        </p:nvSpPr>
        <p:spPr bwMode="auto">
          <a:xfrm>
            <a:off x="1691968" y="4779015"/>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131984" y="4779015"/>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7846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テストできれば</a:t>
            </a:r>
            <a:r>
              <a:rPr lang="en-US" altLang="ja-JP" b="0" i="0" dirty="0">
                <a:solidFill>
                  <a:srgbClr val="000000"/>
                </a:solidFill>
                <a:effectLst/>
                <a:latin typeface="Meiryo" panose="020B0604030504040204" pitchFamily="50" charset="-128"/>
                <a:ea typeface="Meiryo" panose="020B0604030504040204" pitchFamily="50" charset="-128"/>
              </a:rPr>
              <a:t>7</a:t>
            </a:r>
            <a:r>
              <a:rPr lang="ja-JP" altLang="en-US" b="0" i="0" dirty="0">
                <a:solidFill>
                  <a:srgbClr val="000000"/>
                </a:solidFill>
                <a:effectLst/>
                <a:latin typeface="Meiryo" panose="020B0604030504040204" pitchFamily="50" charset="-128"/>
                <a:ea typeface="Meiryo" panose="020B0604030504040204" pitchFamily="50" charset="-128"/>
              </a:rPr>
              <a:t>月</a:t>
            </a:r>
            <a:r>
              <a:rPr lang="en-US" altLang="ja-JP" b="0" i="0" dirty="0">
                <a:solidFill>
                  <a:srgbClr val="000000"/>
                </a:solidFill>
                <a:effectLst/>
                <a:latin typeface="Meiryo" panose="020B0604030504040204" pitchFamily="50" charset="-128"/>
                <a:ea typeface="Meiryo" panose="020B0604030504040204" pitchFamily="50" charset="-128"/>
              </a:rPr>
              <a:t>31</a:t>
            </a:r>
            <a:r>
              <a:rPr lang="ja-JP" altLang="en-US" b="0" i="0" dirty="0">
                <a:solidFill>
                  <a:srgbClr val="000000"/>
                </a:solidFill>
                <a:effectLst/>
                <a:latin typeface="Meiryo" panose="020B0604030504040204" pitchFamily="50" charset="-128"/>
                <a:ea typeface="Meiryo" panose="020B0604030504040204" pitchFamily="50" charset="-128"/>
              </a:rPr>
              <a:t>日だとありがたいです</a:t>
            </a:r>
            <a:r>
              <a:rPr lang="en-US" altLang="ja-JP" b="0" i="0" dirty="0">
                <a:solidFill>
                  <a:srgbClr val="000000"/>
                </a:solidFill>
                <a:effectLst/>
                <a:latin typeface="Meiryo" panose="020B0604030504040204" pitchFamily="50" charset="-128"/>
                <a:ea typeface="Meiryo" panose="020B0604030504040204" pitchFamily="50" charset="-128"/>
              </a:rPr>
              <a:t>(;_;)</a:t>
            </a:r>
          </a:p>
          <a:p>
            <a:r>
              <a:rPr lang="ja-JP" altLang="en-US" b="0" i="0" dirty="0">
                <a:solidFill>
                  <a:srgbClr val="000000"/>
                </a:solidFill>
                <a:effectLst/>
                <a:latin typeface="Meiryo" panose="020B0604030504040204" pitchFamily="50" charset="-128"/>
                <a:ea typeface="Meiryo" panose="020B0604030504040204" pitchFamily="50" charset="-128"/>
              </a:rPr>
              <a:t>テスト日程は変更の予定はありませんか？テストが</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週間に渡ることになり</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週に</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つずつ</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、なかなか厳しいというのが本音です。前倒しの方向で検討していただけたら、とても嬉しいです。</a:t>
            </a:r>
            <a:endParaRPr lang="en-US" altLang="ja-JP" dirty="0">
              <a:solidFill>
                <a:srgbClr val="000000"/>
              </a:solidFill>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テストについてなのですが、微積のテストが</a:t>
            </a:r>
            <a:r>
              <a:rPr lang="en-US" altLang="ja-JP" b="0" i="0" dirty="0">
                <a:solidFill>
                  <a:srgbClr val="000000"/>
                </a:solidFill>
                <a:effectLst/>
                <a:latin typeface="Meiryo" panose="020B0604030504040204" pitchFamily="50" charset="-128"/>
                <a:ea typeface="Meiryo" panose="020B0604030504040204" pitchFamily="50" charset="-128"/>
              </a:rPr>
              <a:t>7/28</a:t>
            </a:r>
            <a:r>
              <a:rPr lang="ja-JP" altLang="en-US" b="0" i="0" dirty="0">
                <a:solidFill>
                  <a:srgbClr val="000000"/>
                </a:solidFill>
                <a:effectLst/>
                <a:latin typeface="Meiryo" panose="020B0604030504040204" pitchFamily="50" charset="-128"/>
                <a:ea typeface="Meiryo" panose="020B0604030504040204" pitchFamily="50" charset="-128"/>
              </a:rPr>
              <a:t>と決定しており、一週間以上間が空いてしまい、</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週間もテストになってしまうので、前にずらしてほしいというのが本音です。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試験の日程が </a:t>
            </a:r>
            <a:r>
              <a:rPr lang="en-US" altLang="ja-JP" b="0" i="0" dirty="0">
                <a:solidFill>
                  <a:srgbClr val="000000"/>
                </a:solidFill>
                <a:effectLst/>
                <a:latin typeface="Meiryo" panose="020B0604030504040204" pitchFamily="50" charset="-128"/>
                <a:ea typeface="Meiryo" panose="020B0604030504040204" pitchFamily="50" charset="-128"/>
              </a:rPr>
              <a:t>8/7 </a:t>
            </a:r>
            <a:r>
              <a:rPr lang="ja-JP" altLang="en-US" b="0" i="0" dirty="0">
                <a:solidFill>
                  <a:srgbClr val="000000"/>
                </a:solidFill>
                <a:effectLst/>
                <a:latin typeface="Meiryo" panose="020B0604030504040204" pitchFamily="50" charset="-128"/>
                <a:ea typeface="Meiryo" panose="020B0604030504040204" pitchFamily="50" charset="-128"/>
              </a:rPr>
              <a:t>かつ </a:t>
            </a:r>
            <a:r>
              <a:rPr lang="en-US" altLang="ja-JP" b="0" i="0" dirty="0">
                <a:solidFill>
                  <a:srgbClr val="000000"/>
                </a:solidFill>
                <a:effectLst/>
                <a:latin typeface="Meiryo" panose="020B0604030504040204" pitchFamily="50" charset="-128"/>
                <a:ea typeface="Meiryo" panose="020B0604030504040204" pitchFamily="50" charset="-128"/>
              </a:rPr>
              <a:t>A4 </a:t>
            </a:r>
            <a:r>
              <a:rPr lang="ja-JP" altLang="en-US" b="0" i="0" dirty="0">
                <a:solidFill>
                  <a:srgbClr val="000000"/>
                </a:solidFill>
                <a:effectLst/>
                <a:latin typeface="Meiryo" panose="020B0604030504040204" pitchFamily="50" charset="-128"/>
                <a:ea typeface="Meiryo" panose="020B0604030504040204" pitchFamily="50" charset="-128"/>
              </a:rPr>
              <a:t>両面持ち込み可、とてもありがたいです！！ぜひその方向でよろしくお願いいたします。</a:t>
            </a:r>
            <a:endParaRPr lang="en-US" dirty="0"/>
          </a:p>
        </p:txBody>
      </p:sp>
    </p:spTree>
    <p:extLst>
      <p:ext uri="{BB962C8B-B14F-4D97-AF65-F5344CB8AC3E}">
        <p14:creationId xmlns:p14="http://schemas.microsoft.com/office/powerpoint/2010/main" val="864466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課題の解き方をしっかり理解していれば試験は問題ないでしょうか？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algn="l" rtl="0"/>
            <a:r>
              <a:rPr lang="ja-JP" altLang="en-US" b="0" i="0" dirty="0">
                <a:solidFill>
                  <a:srgbClr val="000000"/>
                </a:solidFill>
                <a:effectLst/>
                <a:latin typeface="Meiryo" panose="020B0604030504040204" pitchFamily="50" charset="-128"/>
                <a:ea typeface="Meiryo" panose="020B0604030504040204" pitchFamily="50" charset="-128"/>
              </a:rPr>
              <a:t>どんな感じの問題が出るかわからなくて不安すぎます💦課題とおなじくらいのれべるですか？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とりあえず課題は解けるようになっててもらえればと思います</a:t>
            </a:r>
          </a:p>
        </p:txBody>
      </p:sp>
    </p:spTree>
    <p:extLst>
      <p:ext uri="{BB962C8B-B14F-4D97-AF65-F5344CB8AC3E}">
        <p14:creationId xmlns:p14="http://schemas.microsoft.com/office/powerpoint/2010/main" val="240845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(2)</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solidFill>
                      <a:schemeClr val="tx1">
                        <a:lumMod val="75000"/>
                        <a:lumOff val="25000"/>
                      </a:schemeClr>
                    </a:solidFill>
                    <a:latin typeface="Cambria Math" panose="02040503050406030204" pitchFamily="18" charset="0"/>
                  </a:rPr>
                  <a:t>容量が倍</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0.006</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0.62</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≈1.61</m:t>
                    </m:r>
                  </m:oMath>
                </a14:m>
                <a:endParaRPr lang="en-US" altLang="ja-JP" b="0" dirty="0">
                  <a:ea typeface="Cambria Math" panose="02040503050406030204" pitchFamily="18" charset="0"/>
                </a:endParaRPr>
              </a:p>
              <a:p>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の追加</a:t>
                </a:r>
                <a:endParaRPr lang="en-US" altLang="ja-JP" dirty="0">
                  <a:solidFill>
                    <a:schemeClr val="tx1">
                      <a:lumMod val="75000"/>
                      <a:lumOff val="25000"/>
                    </a:schemeClr>
                  </a:solidFill>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ヒット：ペナルティなし</a:t>
                </a:r>
                <a:endParaRPr lang="en-US" altLang="ja-JP" dirty="0">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a:t>
                </a:r>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ヒット：</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m:rPr>
                        <m:nor/>
                      </m:rPr>
                      <a:rPr lang="en-US" altLang="ja-JP" dirty="0">
                        <a:latin typeface="Cambria Math" panose="02040503050406030204" pitchFamily="18" charset="0"/>
                      </a:rPr>
                      <m:t>0.01</m:t>
                    </m:r>
                    <m:r>
                      <a:rPr lang="en-US" altLang="ja-JP" b="0" i="1" dirty="0" smtClean="0">
                        <a:latin typeface="Cambria Math" panose="02040503050406030204" pitchFamily="18" charset="0"/>
                      </a:rPr>
                      <m:t>×</m:t>
                    </m:r>
                    <m:r>
                      <m:rPr>
                        <m:nor/>
                      </m:rPr>
                      <a:rPr lang="en-US" altLang="ja-JP" b="0" i="0" dirty="0" smtClean="0">
                        <a:latin typeface="Cambria Math" panose="02040503050406030204" pitchFamily="18" charset="0"/>
                      </a:rPr>
                      <m:t>(1−</m:t>
                    </m:r>
                    <m:r>
                      <m:rPr>
                        <m:nor/>
                      </m:rPr>
                      <a:rPr lang="en-US" altLang="ja-JP" dirty="0">
                        <a:latin typeface="Cambria Math" panose="02040503050406030204" pitchFamily="18" charset="0"/>
                      </a:rPr>
                      <m:t>0.1</m:t>
                    </m:r>
                    <m:r>
                      <m:rPr>
                        <m:nor/>
                      </m:rPr>
                      <a:rPr lang="en-US" altLang="ja-JP" b="0" i="0" dirty="0" smtClean="0">
                        <a:latin typeface="Cambria Math" panose="02040503050406030204" pitchFamily="18" charset="0"/>
                      </a:rPr>
                      <m:t>)</m:t>
                    </m:r>
                    <m:r>
                      <a:rPr lang="en-US" altLang="ja-JP" b="0" i="1" dirty="0" smtClean="0">
                        <a:latin typeface="Cambria Math" panose="02040503050406030204" pitchFamily="18" charset="0"/>
                      </a:rPr>
                      <m:t>=0.009</m:t>
                    </m:r>
                    <m:r>
                      <a:rPr lang="en-US" altLang="ja-JP" i="1" dirty="0" smtClean="0">
                        <a:solidFill>
                          <a:schemeClr val="tx1">
                            <a:lumMod val="75000"/>
                            <a:lumOff val="25000"/>
                          </a:schemeClr>
                        </a:solidFill>
                        <a:latin typeface="Cambria Math" panose="02040503050406030204" pitchFamily="18" charset="0"/>
                      </a:rPr>
                      <m:t>,</m:t>
                    </m:r>
                    <m:r>
                      <a:rPr lang="en-US" altLang="ja-JP" i="1" dirty="0" smtClean="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1=10</m:t>
                    </m:r>
                  </m:oMath>
                </a14:m>
                <a:endParaRPr lang="en-US" altLang="ja-JP" b="0" dirty="0">
                  <a:solidFill>
                    <a:schemeClr val="tx1">
                      <a:lumMod val="75000"/>
                      <a:lumOff val="25000"/>
                    </a:schemeClr>
                  </a:solidFill>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L2</a:t>
                </a:r>
                <a:r>
                  <a:rPr lang="ja-JP" altLang="en-US" dirty="0">
                    <a:latin typeface="Cambria Math" panose="02040503050406030204" pitchFamily="18" charset="0"/>
                  </a:rPr>
                  <a:t> ミス：</a:t>
                </a:r>
                <a14:m>
                  <m:oMath xmlns:m="http://schemas.openxmlformats.org/officeDocument/2006/math">
                    <m:r>
                      <a:rPr lang="en-US" altLang="ja-JP" i="1" dirty="0" smtClean="0">
                        <a:latin typeface="Cambria Math" panose="02040503050406030204" pitchFamily="18" charset="0"/>
                      </a:rPr>
                      <m:t>𝑃h</m:t>
                    </m:r>
                    <m:r>
                      <a:rPr lang="en-US" altLang="ja-JP" i="1" dirty="0" smtClean="0">
                        <a:latin typeface="Cambria Math" panose="02040503050406030204" pitchFamily="18" charset="0"/>
                      </a:rPr>
                      <m:t>2=0.01×0.1=0.001,</m:t>
                    </m:r>
                    <m:r>
                      <a:rPr lang="en-US" altLang="ja-JP" b="0" i="1" dirty="0" smtClean="0">
                        <a:latin typeface="Cambria Math" panose="02040503050406030204" pitchFamily="18" charset="0"/>
                      </a:rPr>
                      <m:t>𝐶𝑝</m:t>
                    </m:r>
                    <m:r>
                      <a:rPr lang="en-US" altLang="ja-JP" b="0" i="1" dirty="0" smtClean="0">
                        <a:latin typeface="Cambria Math" panose="02040503050406030204" pitchFamily="18" charset="0"/>
                      </a:rPr>
                      <m:t>2=100</m:t>
                    </m:r>
                  </m:oMath>
                </a14:m>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r>
                          <a:rPr lang="en-US" altLang="ja-JP" b="0" i="1" dirty="0" smtClean="0">
                            <a:solidFill>
                              <a:schemeClr val="tx1">
                                <a:lumMod val="75000"/>
                                <a:lumOff val="25000"/>
                              </a:schemeClr>
                            </a:solidFill>
                            <a:latin typeface="Cambria Math" panose="02040503050406030204" pitchFamily="18" charset="0"/>
                          </a:rPr>
                          <m:t>1</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i="1" dirty="0">
                            <a:latin typeface="Cambria Math" panose="02040503050406030204" pitchFamily="18" charset="0"/>
                          </a:rPr>
                          <m:t>𝐶𝑝</m:t>
                        </m:r>
                        <m:r>
                          <a:rPr lang="en-US" altLang="ja-JP" b="0" i="1" dirty="0" smtClean="0">
                            <a:latin typeface="Cambria Math" panose="02040503050406030204" pitchFamily="18" charset="0"/>
                          </a:rPr>
                          <m:t>2</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0.009</m:t>
                        </m:r>
                        <m:r>
                          <a:rPr lang="en-US" altLang="ja-JP" i="1" dirty="0">
                            <a:latin typeface="Cambria Math" panose="02040503050406030204" pitchFamily="18" charset="0"/>
                          </a:rPr>
                          <m:t>×</m:t>
                        </m:r>
                        <m:r>
                          <a:rPr lang="en-US" altLang="ja-JP" b="0" i="1" dirty="0" smtClean="0">
                            <a:latin typeface="Cambria Math" panose="02040503050406030204" pitchFamily="18" charset="0"/>
                          </a:rPr>
                          <m:t>10+0.2×0.001×100</m:t>
                        </m:r>
                      </m:den>
                    </m:f>
                    <m:r>
                      <a:rPr lang="en-US" altLang="ja-JP" b="0" i="1" dirty="0" smtClean="0">
                        <a:latin typeface="Cambria Math" panose="02040503050406030204" pitchFamily="18" charset="0"/>
                        <a:ea typeface="Cambria Math" panose="02040503050406030204" pitchFamily="18" charset="0"/>
                      </a:rPr>
                      <m:t>≈1.</m:t>
                    </m:r>
                    <m:r>
                      <a:rPr kumimoji="1" lang="en-US" altLang="ja-JP" i="1" dirty="0" smtClean="0">
                        <a:solidFill>
                          <a:schemeClr val="tx1">
                            <a:lumMod val="75000"/>
                            <a:lumOff val="25000"/>
                          </a:schemeClr>
                        </a:solidFill>
                        <a:latin typeface="Cambria Math" panose="02040503050406030204" pitchFamily="18" charset="0"/>
                      </a:rPr>
                      <m:t>85</m:t>
                    </m:r>
                  </m:oMath>
                </a14:m>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215517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テストは練習問題と似たような問題だけが出るなら持ち込みはなくても大丈夫だと思います。</a:t>
            </a:r>
          </a:p>
          <a:p>
            <a:pPr algn="l" rtl="0"/>
            <a:r>
              <a:rPr lang="ja-JP" altLang="en-US" b="0" i="0" dirty="0">
                <a:solidFill>
                  <a:srgbClr val="000000"/>
                </a:solidFill>
                <a:effectLst/>
                <a:latin typeface="Meiryo" panose="020B0604030504040204" pitchFamily="50" charset="-128"/>
                <a:ea typeface="Meiryo" panose="020B0604030504040204" pitchFamily="50" charset="-128"/>
              </a:rPr>
              <a:t>言葉を問う問題があるなら暗記が多い（と思う）ので持ち込みがあると助かります</a:t>
            </a:r>
            <a:endParaRPr lang="en-US" altLang="ja-JP" b="0" i="0" dirty="0">
              <a:solidFill>
                <a:srgbClr val="000000"/>
              </a:solidFill>
              <a:effectLst/>
              <a:latin typeface="Meiryo" panose="020B0604030504040204" pitchFamily="50" charset="-128"/>
              <a:ea typeface="Meiryo" panose="020B0604030504040204" pitchFamily="50" charset="-128"/>
            </a:endParaRPr>
          </a:p>
          <a:p>
            <a:pPr algn="l" rtl="0"/>
            <a:r>
              <a:rPr lang="ja-JP" altLang="en-US" b="0" i="0" dirty="0">
                <a:solidFill>
                  <a:srgbClr val="000000"/>
                </a:solidFill>
                <a:effectLst/>
                <a:latin typeface="Meiryo" panose="020B0604030504040204" pitchFamily="50" charset="-128"/>
                <a:ea typeface="Meiryo" panose="020B0604030504040204" pitchFamily="50" charset="-128"/>
              </a:rPr>
              <a:t>課題の解き方をしっかり理解していれば試験は問題ないでしょうか？</a:t>
            </a:r>
          </a:p>
        </p:txBody>
      </p:sp>
    </p:spTree>
    <p:extLst>
      <p:ext uri="{BB962C8B-B14F-4D97-AF65-F5344CB8AC3E}">
        <p14:creationId xmlns:p14="http://schemas.microsoft.com/office/powerpoint/2010/main" val="1953463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解説を聞いて、なぜ先週解けなかったのか不思議に思うほどすんなり入ってきました。でもテストは凄く不安です。</a:t>
            </a:r>
            <a:r>
              <a:rPr lang="en-US" altLang="ja-JP" b="0" i="0" dirty="0">
                <a:solidFill>
                  <a:srgbClr val="000000"/>
                </a:solidFill>
                <a:effectLst/>
                <a:latin typeface="Meiryo" panose="020B0604030504040204" pitchFamily="50" charset="-128"/>
                <a:ea typeface="Meiryo" panose="020B0604030504040204" pitchFamily="50" charset="-128"/>
              </a:rPr>
              <a:t>SRAM,DRAM</a:t>
            </a:r>
            <a:r>
              <a:rPr lang="ja-JP" altLang="en-US" b="0" i="0" dirty="0">
                <a:solidFill>
                  <a:srgbClr val="000000"/>
                </a:solidFill>
                <a:effectLst/>
                <a:latin typeface="Meiryo" panose="020B0604030504040204" pitchFamily="50" charset="-128"/>
                <a:ea typeface="Meiryo" panose="020B0604030504040204" pitchFamily="50" charset="-128"/>
              </a:rPr>
              <a:t>は昨年度習ったことを思い出しました。</a:t>
            </a:r>
            <a:endParaRPr lang="en-US" dirty="0"/>
          </a:p>
        </p:txBody>
      </p:sp>
    </p:spTree>
    <p:extLst>
      <p:ext uri="{BB962C8B-B14F-4D97-AF65-F5344CB8AC3E}">
        <p14:creationId xmlns:p14="http://schemas.microsoft.com/office/powerpoint/2010/main" val="1952789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マホアプリの設定にある、「キャッシュを削除」の意味を理解することができました。メモリのキャッシュを削除するわけではなく、アプリ内で一度読み込んだものを二度目からは早く読み込むためのキャッシュを削除していたということだとわかりました。キャッシュという言葉はよく目にするものの、きちんと理解ができていなかったため知ることができて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たまにコピーしてきたものと大元の一貫性が（バグとかで）取れなくなることがある</a:t>
            </a:r>
            <a:endParaRPr lang="en-US" altLang="ja-JP" dirty="0"/>
          </a:p>
          <a:p>
            <a:pPr lvl="1"/>
            <a:r>
              <a:rPr lang="ja-JP" altLang="en-US" dirty="0"/>
              <a:t>そう言うときにキャッシュをクリアすると直ったりする</a:t>
            </a:r>
            <a:endParaRPr lang="en-US" dirty="0"/>
          </a:p>
        </p:txBody>
      </p:sp>
    </p:spTree>
    <p:extLst>
      <p:ext uri="{BB962C8B-B14F-4D97-AF65-F5344CB8AC3E}">
        <p14:creationId xmlns:p14="http://schemas.microsoft.com/office/powerpoint/2010/main" val="2652653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キャッシュとレジスタがどちらも一時的な値の置き場として同じような役割を持つメモリという認識で、両者の違いがよくわかりません。</a:t>
            </a:r>
            <a:endParaRPr lang="en-US" dirty="0"/>
          </a:p>
        </p:txBody>
      </p:sp>
    </p:spTree>
    <p:extLst>
      <p:ext uri="{BB962C8B-B14F-4D97-AF65-F5344CB8AC3E}">
        <p14:creationId xmlns:p14="http://schemas.microsoft.com/office/powerpoint/2010/main" val="159302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キャッシュの説明のところで図がたくさんあってとても分かりやすかったです。実際の測定データについて、</a:t>
            </a:r>
            <a:r>
              <a:rPr lang="en-US" altLang="ja-JP" b="0" i="0" dirty="0">
                <a:solidFill>
                  <a:srgbClr val="000000"/>
                </a:solidFill>
                <a:effectLst/>
                <a:latin typeface="Meiryo" panose="020B0604030504040204" pitchFamily="50" charset="-128"/>
                <a:ea typeface="Meiryo" panose="020B0604030504040204" pitchFamily="50" charset="-128"/>
              </a:rPr>
              <a:t>SIZE</a:t>
            </a:r>
            <a:r>
              <a:rPr lang="ja-JP" altLang="en-US" b="0" i="0" dirty="0">
                <a:solidFill>
                  <a:srgbClr val="000000"/>
                </a:solidFill>
                <a:effectLst/>
                <a:latin typeface="Meiryo" panose="020B0604030504040204" pitchFamily="50" charset="-128"/>
                <a:ea typeface="Meiryo" panose="020B0604030504040204" pitchFamily="50" charset="-128"/>
              </a:rPr>
              <a:t>が大きくなってもアクセス時間が増えていない（減少している）ところがあるのはなぜでしょうか？これは誤差で、基本は逆転することはないのでしょうか。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誤差であり，基本逆転はないです</a:t>
            </a:r>
            <a:endParaRPr lang="en-US" altLang="ja-JP" dirty="0"/>
          </a:p>
          <a:p>
            <a:pPr lvl="1"/>
            <a:r>
              <a:rPr lang="ja-JP" altLang="en-US" dirty="0"/>
              <a:t>パソコン上で測ると，他のアプリも裏でちょっとだけ同時に動いているのでどうしてもノイズがのります</a:t>
            </a:r>
            <a:endParaRPr lang="en-US" dirty="0"/>
          </a:p>
        </p:txBody>
      </p:sp>
    </p:spTree>
    <p:extLst>
      <p:ext uri="{BB962C8B-B14F-4D97-AF65-F5344CB8AC3E}">
        <p14:creationId xmlns:p14="http://schemas.microsoft.com/office/powerpoint/2010/main" val="617636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課題８の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で質問です。</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ハザード時のサイクル数の増加は</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でなはく</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で計算しました。</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段数が</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に増えたのでそう予想したのですが、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段で</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サイクル増える時と</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段ではどうして同じで良いのですか。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前提：サイクル数は基本的に整数しか取れない</a:t>
            </a:r>
            <a:endParaRPr lang="en-US" altLang="ja-JP" b="0" i="0" dirty="0">
              <a:solidFill>
                <a:srgbClr val="000000"/>
              </a:solidFill>
              <a:effectLst/>
              <a:latin typeface="Meiryo" panose="020B0604030504040204" pitchFamily="50" charset="-128"/>
              <a:ea typeface="Meiryo" panose="020B0604030504040204" pitchFamily="50" charset="-128"/>
            </a:endParaRPr>
          </a:p>
          <a:p>
            <a:pPr lvl="2"/>
            <a:r>
              <a:rPr lang="ja-JP" altLang="en-US" dirty="0"/>
              <a:t>全てはクロックを基準として動いているので，</a:t>
            </a:r>
            <a:r>
              <a:rPr lang="en-US" altLang="ja-JP" dirty="0"/>
              <a:t>1.5 </a:t>
            </a:r>
            <a:r>
              <a:rPr lang="ja-JP" altLang="en-US" dirty="0"/>
              <a:t>サイクル止める，とかはできない</a:t>
            </a:r>
            <a:endParaRPr lang="en-US" altLang="ja-JP" dirty="0"/>
          </a:p>
          <a:p>
            <a:pPr lvl="1"/>
            <a:r>
              <a:rPr lang="ja-JP" altLang="en-US" dirty="0"/>
              <a:t>データハザードは，ある命令の結果がまだ使えない時に，ベルトコンベア全体を止めて結果が出るのをまつ</a:t>
            </a:r>
            <a:endParaRPr lang="en-US" altLang="ja-JP" dirty="0"/>
          </a:p>
          <a:p>
            <a:pPr lvl="2"/>
            <a:endParaRPr lang="en-US" altLang="ja-JP" dirty="0"/>
          </a:p>
        </p:txBody>
      </p:sp>
    </p:spTree>
    <p:extLst>
      <p:ext uri="{BB962C8B-B14F-4D97-AF65-F5344CB8AC3E}">
        <p14:creationId xmlns:p14="http://schemas.microsoft.com/office/powerpoint/2010/main" val="3002130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solidFill>
                  <a:schemeClr val="accent5"/>
                </a:solidFill>
              </a:rPr>
              <a:t>このデータハザード発生時は </a:t>
            </a:r>
            <a:r>
              <a:rPr lang="en-US" altLang="ja-JP" sz="1600" dirty="0">
                <a:solidFill>
                  <a:schemeClr val="accent5"/>
                </a:solidFill>
              </a:rPr>
              <a:t>1 </a:t>
            </a:r>
            <a:r>
              <a:rPr lang="ja-JP" altLang="en-US" sz="1600" dirty="0">
                <a:solidFill>
                  <a:schemeClr val="accent5"/>
                </a:solidFill>
              </a:rPr>
              <a:t>サイクル実行時間が伸びるものとする</a:t>
            </a:r>
            <a:endParaRPr lang="en-US" altLang="ja-JP" sz="1600" dirty="0">
              <a:solidFill>
                <a:schemeClr val="accent5"/>
              </a:solidFill>
            </a:endParaRPr>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86</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a:t>
            </a:r>
            <a:r>
              <a:rPr lang="ja-JP" altLang="en-US" dirty="0"/>
              <a:t>ストール</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の人が計算結果をレジスタに書くまで， </a:t>
            </a:r>
            <a:br>
              <a:rPr lang="en-US" altLang="ja-JP" sz="2000" dirty="0"/>
            </a:b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の人と上流のラインを止める</a:t>
            </a:r>
            <a:endParaRPr lang="en-US" altLang="ja-JP" sz="2000" dirty="0"/>
          </a:p>
          <a:p>
            <a:pPr lvl="1"/>
            <a:r>
              <a:rPr lang="ja-JP" altLang="en-US" sz="2000" dirty="0"/>
              <a:t>間にバブル（何もしないステージ）が入る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900010"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まちます</a:t>
            </a:r>
          </a:p>
        </p:txBody>
      </p:sp>
      <p:sp>
        <p:nvSpPr>
          <p:cNvPr id="46" name="角丸四角形 45"/>
          <p:cNvSpPr/>
          <p:nvPr/>
        </p:nvSpPr>
        <p:spPr bwMode="auto">
          <a:xfrm>
            <a:off x="6462021"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340026"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ｂを書くまで待って</a:t>
            </a:r>
          </a:p>
        </p:txBody>
      </p:sp>
    </p:spTree>
    <p:extLst>
      <p:ext uri="{BB962C8B-B14F-4D97-AF65-F5344CB8AC3E}">
        <p14:creationId xmlns:p14="http://schemas.microsoft.com/office/powerpoint/2010/main" val="182144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キャッシュとメインメモリはどのように使い分けるのですか？</a:t>
            </a:r>
            <a:endParaRPr lang="en-US" dirty="0"/>
          </a:p>
        </p:txBody>
      </p:sp>
    </p:spTree>
    <p:extLst>
      <p:ext uri="{BB962C8B-B14F-4D97-AF65-F5344CB8AC3E}">
        <p14:creationId xmlns:p14="http://schemas.microsoft.com/office/powerpoint/2010/main" val="3959603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L1 </a:t>
            </a:r>
            <a:r>
              <a:rPr lang="ja-JP" altLang="en-US" b="0" i="0" dirty="0">
                <a:solidFill>
                  <a:srgbClr val="000000"/>
                </a:solidFill>
                <a:effectLst/>
                <a:latin typeface="Meiryo" panose="020B0604030504040204" pitchFamily="50" charset="-128"/>
                <a:ea typeface="Meiryo" panose="020B0604030504040204" pitchFamily="50" charset="-128"/>
              </a:rPr>
              <a:t>キャッシュ容量を倍にした場合，キャッシュのアクセスに時間がかかるため，周波数が </a:t>
            </a:r>
            <a:r>
              <a:rPr lang="en-US" altLang="ja-JP" b="0" i="0" dirty="0">
                <a:solidFill>
                  <a:srgbClr val="000000"/>
                </a:solidFill>
                <a:effectLst/>
                <a:latin typeface="Meiryo" panose="020B0604030504040204" pitchFamily="50" charset="-128"/>
                <a:ea typeface="Meiryo" panose="020B0604030504040204" pitchFamily="50" charset="-128"/>
              </a:rPr>
              <a:t>0.8 </a:t>
            </a:r>
            <a:r>
              <a:rPr lang="ja-JP" altLang="en-US" b="0" i="0" dirty="0">
                <a:solidFill>
                  <a:srgbClr val="000000"/>
                </a:solidFill>
                <a:effectLst/>
                <a:latin typeface="Meiryo" panose="020B0604030504040204" pitchFamily="50" charset="-128"/>
                <a:ea typeface="Meiryo" panose="020B0604030504040204" pitchFamily="50" charset="-128"/>
              </a:rPr>
              <a:t>倍になるものとする、というのは、キャッシュに入っている全情報の中からほしいものを見つけるのに時間がかかるというようなことですか？</a:t>
            </a:r>
            <a:endParaRPr lang="en-US" dirty="0"/>
          </a:p>
        </p:txBody>
      </p:sp>
    </p:spTree>
    <p:extLst>
      <p:ext uri="{BB962C8B-B14F-4D97-AF65-F5344CB8AC3E}">
        <p14:creationId xmlns:p14="http://schemas.microsoft.com/office/powerpoint/2010/main" val="1875738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latin typeface="Cambria Math" panose="02040503050406030204" pitchFamily="18" charset="0"/>
              </a:rPr>
              <a:t>すいません，これは問題が良くなかったです</a:t>
            </a:r>
            <a:endParaRPr lang="en-US" altLang="ja-JP" dirty="0">
              <a:latin typeface="Cambria Math" panose="02040503050406030204" pitchFamily="18" charset="0"/>
            </a:endParaRPr>
          </a:p>
          <a:p>
            <a:pPr lvl="1"/>
            <a:r>
              <a:rPr lang="en-US" altLang="ja-JP" dirty="0">
                <a:latin typeface="Cambria Math" panose="02040503050406030204" pitchFamily="18" charset="0"/>
              </a:rPr>
              <a:t>CPU </a:t>
            </a:r>
            <a:r>
              <a:rPr lang="ja-JP" altLang="en-US" dirty="0">
                <a:latin typeface="Cambria Math" panose="02040503050406030204" pitchFamily="18" charset="0"/>
              </a:rPr>
              <a:t>の周波数が変わってもメモリの速度は変わらない</a:t>
            </a:r>
            <a:endParaRPr lang="en-US" altLang="ja-JP" dirty="0">
              <a:latin typeface="Cambria Math" panose="02040503050406030204" pitchFamily="18" charset="0"/>
            </a:endParaRPr>
          </a:p>
          <a:p>
            <a:pPr lvl="1"/>
            <a:r>
              <a:rPr lang="ja-JP" altLang="en-US" dirty="0">
                <a:latin typeface="Cambria Math" panose="02040503050406030204" pitchFamily="18" charset="0"/>
              </a:rPr>
              <a:t>メモリのアクセスの</a:t>
            </a:r>
            <a:r>
              <a:rPr lang="ja-JP" altLang="en-US" dirty="0">
                <a:solidFill>
                  <a:schemeClr val="accent5"/>
                </a:solidFill>
                <a:latin typeface="Cambria Math" panose="02040503050406030204" pitchFamily="18" charset="0"/>
              </a:rPr>
              <a:t>サイクル数</a:t>
            </a:r>
            <a:r>
              <a:rPr lang="ja-JP" altLang="en-US" dirty="0">
                <a:latin typeface="Cambria Math" panose="02040503050406030204" pitchFamily="18" charset="0"/>
              </a:rPr>
              <a:t>が変わってしまうので，</a:t>
            </a:r>
            <a:r>
              <a:rPr lang="en-US" altLang="ja-JP" dirty="0">
                <a:latin typeface="Cambria Math" panose="02040503050406030204" pitchFamily="18" charset="0"/>
              </a:rPr>
              <a:t>IPC </a:t>
            </a:r>
            <a:r>
              <a:rPr lang="ja-JP" altLang="en-US" dirty="0">
                <a:latin typeface="Cambria Math" panose="02040503050406030204" pitchFamily="18" charset="0"/>
              </a:rPr>
              <a:t>が変化する</a:t>
            </a:r>
            <a:endParaRPr lang="en-US" altLang="ja-JP" dirty="0">
              <a:latin typeface="Cambria Math" panose="02040503050406030204" pitchFamily="18" charset="0"/>
            </a:endParaRPr>
          </a:p>
          <a:p>
            <a:r>
              <a:rPr lang="ja-JP" altLang="en-US" dirty="0">
                <a:latin typeface="Cambria Math" panose="02040503050406030204" pitchFamily="18" charset="0"/>
              </a:rPr>
              <a:t>例：周波数 </a:t>
            </a:r>
            <a:r>
              <a:rPr lang="en-US" altLang="ja-JP" dirty="0">
                <a:latin typeface="Cambria Math" panose="02040503050406030204" pitchFamily="18" charset="0"/>
              </a:rPr>
              <a:t>1G Hz </a:t>
            </a:r>
            <a:r>
              <a:rPr lang="ja-JP" altLang="en-US" dirty="0">
                <a:latin typeface="Cambria Math" panose="02040503050406030204" pitchFamily="18" charset="0"/>
              </a:rPr>
              <a:t>の場合</a:t>
            </a:r>
            <a:endParaRPr lang="en-US" altLang="ja-JP" dirty="0">
              <a:latin typeface="Cambria Math" panose="02040503050406030204" pitchFamily="18" charset="0"/>
            </a:endParaRPr>
          </a:p>
          <a:p>
            <a:pPr lvl="1"/>
            <a:r>
              <a:rPr lang="ja-JP" altLang="en-US" dirty="0">
                <a:latin typeface="Cambria Math" panose="02040503050406030204" pitchFamily="18" charset="0"/>
              </a:rPr>
              <a:t>１サイクル</a:t>
            </a:r>
            <a:r>
              <a:rPr lang="en-US" altLang="ja-JP" dirty="0">
                <a:latin typeface="Cambria Math" panose="02040503050406030204" pitchFamily="18" charset="0"/>
              </a:rPr>
              <a:t>=1ns</a:t>
            </a:r>
          </a:p>
          <a:p>
            <a:pPr lvl="1"/>
            <a:r>
              <a:rPr lang="en-US" altLang="ja-JP" dirty="0">
                <a:latin typeface="Cambria Math" panose="02040503050406030204" pitchFamily="18" charset="0"/>
              </a:rPr>
              <a:t>100</a:t>
            </a:r>
            <a:r>
              <a:rPr lang="ja-JP" altLang="en-US" dirty="0">
                <a:latin typeface="Cambria Math" panose="02040503050406030204" pitchFamily="18" charset="0"/>
              </a:rPr>
              <a:t>サイクルかかるメモリアクセスは</a:t>
            </a:r>
            <a:r>
              <a:rPr lang="en-US" altLang="ja-JP" dirty="0">
                <a:latin typeface="Cambria Math" panose="02040503050406030204" pitchFamily="18" charset="0"/>
              </a:rPr>
              <a:t>100ns</a:t>
            </a:r>
            <a:r>
              <a:rPr lang="ja-JP" altLang="en-US" dirty="0">
                <a:latin typeface="Cambria Math" panose="02040503050406030204" pitchFamily="18" charset="0"/>
              </a:rPr>
              <a:t>になる</a:t>
            </a:r>
            <a:endParaRPr lang="en-US" altLang="ja-JP" dirty="0">
              <a:latin typeface="Cambria Math" panose="02040503050406030204" pitchFamily="18" charset="0"/>
            </a:endParaRPr>
          </a:p>
          <a:p>
            <a:pPr lvl="1"/>
            <a:r>
              <a:rPr lang="ja-JP" altLang="en-US" dirty="0">
                <a:latin typeface="Cambria Math" panose="02040503050406030204" pitchFamily="18" charset="0"/>
              </a:rPr>
              <a:t>周波数が </a:t>
            </a:r>
            <a:r>
              <a:rPr lang="en-US" altLang="ja-JP" dirty="0">
                <a:latin typeface="Cambria Math" panose="02040503050406030204" pitchFamily="18" charset="0"/>
              </a:rPr>
              <a:t>0.8 </a:t>
            </a:r>
            <a:r>
              <a:rPr lang="ja-JP" altLang="en-US" dirty="0">
                <a:latin typeface="Cambria Math" panose="02040503050406030204" pitchFamily="18" charset="0"/>
              </a:rPr>
              <a:t>倍になると，</a:t>
            </a:r>
            <a:r>
              <a:rPr lang="en-US" altLang="ja-JP" dirty="0">
                <a:latin typeface="Cambria Math" panose="02040503050406030204" pitchFamily="18" charset="0"/>
              </a:rPr>
              <a:t>1</a:t>
            </a:r>
            <a:r>
              <a:rPr lang="ja-JP" altLang="en-US" dirty="0">
                <a:latin typeface="Cambria Math" panose="02040503050406030204" pitchFamily="18" charset="0"/>
              </a:rPr>
              <a:t>サイクルは</a:t>
            </a:r>
            <a:r>
              <a:rPr lang="en-US" altLang="ja-JP" dirty="0">
                <a:latin typeface="Cambria Math" panose="02040503050406030204" pitchFamily="18" charset="0"/>
              </a:rPr>
              <a:t>1/0.8GHz=1.25ns</a:t>
            </a:r>
          </a:p>
          <a:p>
            <a:pPr lvl="1"/>
            <a:r>
              <a:rPr lang="en-US" altLang="ja-JP" dirty="0">
                <a:latin typeface="Cambria Math" panose="02040503050406030204" pitchFamily="18" charset="0"/>
              </a:rPr>
              <a:t>100ns/1.25=80</a:t>
            </a:r>
            <a:r>
              <a:rPr lang="ja-JP" altLang="en-US" dirty="0">
                <a:latin typeface="Cambria Math" panose="02040503050406030204" pitchFamily="18" charset="0"/>
              </a:rPr>
              <a:t>サイクル </a:t>
            </a:r>
            <a:endParaRPr lang="en-US" altLang="ja-JP" dirty="0">
              <a:latin typeface="Cambria Math" panose="02040503050406030204" pitchFamily="18" charset="0"/>
            </a:endParaRPr>
          </a:p>
          <a:p>
            <a:pPr lvl="2"/>
            <a:r>
              <a:rPr lang="ja-JP" altLang="en-US" dirty="0">
                <a:latin typeface="Cambria Math" panose="02040503050406030204" pitchFamily="18" charset="0"/>
              </a:rPr>
              <a:t>メモリアクセス</a:t>
            </a:r>
            <a:r>
              <a:rPr lang="ja-JP" altLang="en-US" dirty="0">
                <a:solidFill>
                  <a:schemeClr val="accent5"/>
                </a:solidFill>
                <a:latin typeface="Cambria Math" panose="02040503050406030204" pitchFamily="18" charset="0"/>
              </a:rPr>
              <a:t>時間</a:t>
            </a:r>
            <a:r>
              <a:rPr lang="ja-JP" altLang="en-US" dirty="0">
                <a:latin typeface="Cambria Math" panose="02040503050406030204" pitchFamily="18" charset="0"/>
              </a:rPr>
              <a:t>は変わらない</a:t>
            </a:r>
            <a:endParaRPr lang="en-US" altLang="ja-JP" dirty="0">
              <a:latin typeface="Cambria Math" panose="02040503050406030204" pitchFamily="18" charset="0"/>
            </a:endParaRPr>
          </a:p>
        </p:txBody>
      </p:sp>
    </p:spTree>
    <p:extLst>
      <p:ext uri="{BB962C8B-B14F-4D97-AF65-F5344CB8AC3E}">
        <p14:creationId xmlns:p14="http://schemas.microsoft.com/office/powerpoint/2010/main" val="3218621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dirty="0">
                <a:effectLst/>
              </a:rPr>
              <a:t>これまでの課題では、先週の計算や回路図、アセンブリ言語といった考えて解く問題！というようなものでしたが、テストでもこのような形式の問題で単語丸暗記穴埋めみたいな形式はなしですか？資料のページ数も多いですし、調べたらすぐに出てくることを丸暗記するメリットも思いつかないので。。</a:t>
            </a:r>
            <a:endParaRPr lang="en-US" altLang="ja-JP" dirty="0">
              <a:effectLst/>
            </a:endParaRPr>
          </a:p>
          <a:p>
            <a:pPr lvl="1"/>
            <a:endParaRPr lang="en-US" altLang="ja-JP" dirty="0"/>
          </a:p>
          <a:p>
            <a:pPr lvl="1"/>
            <a:r>
              <a:rPr lang="ja-JP" altLang="en-US" dirty="0">
                <a:effectLst/>
              </a:rPr>
              <a:t>穴埋めは多分やらないと思いますが，「～という条件のもとで～の例を書け」とかはあるかもしれません</a:t>
            </a:r>
            <a:endParaRPr lang="en-US" altLang="ja-JP" dirty="0">
              <a:effectLst/>
            </a:endParaRPr>
          </a:p>
        </p:txBody>
      </p:sp>
    </p:spTree>
    <p:extLst>
      <p:ext uri="{BB962C8B-B14F-4D97-AF65-F5344CB8AC3E}">
        <p14:creationId xmlns:p14="http://schemas.microsoft.com/office/powerpoint/2010/main" val="322297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DRAM</a:t>
            </a:r>
            <a:r>
              <a:rPr lang="ja-JP" altLang="en-US" b="0" i="0" dirty="0">
                <a:solidFill>
                  <a:srgbClr val="000000"/>
                </a:solidFill>
                <a:effectLst/>
                <a:latin typeface="Meiryo" panose="020B0604030504040204" pitchFamily="50" charset="-128"/>
                <a:ea typeface="Meiryo" panose="020B0604030504040204" pitchFamily="50" charset="-128"/>
              </a:rPr>
              <a:t>について、リフレッシュする前に全ての電荷が抜けてしまってデータがなくなってしまったら、どうなるのか気になった。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本当に動かなくなるのでなんとかさけます</a:t>
            </a:r>
            <a:endParaRPr lang="en-US" dirty="0"/>
          </a:p>
        </p:txBody>
      </p:sp>
    </p:spTree>
    <p:extLst>
      <p:ext uri="{BB962C8B-B14F-4D97-AF65-F5344CB8AC3E}">
        <p14:creationId xmlns:p14="http://schemas.microsoft.com/office/powerpoint/2010/main" val="422372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私はキャッシュが溜まっているといつでも操作が低速になってしまうと思っていた（自分のスマホなどを触っていて感じる）ので、場合によって高速になることもあると知って、キャッシュは必要な機能であったんだなと思っ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キャッシュの作り方が良くないのであって，本来ははやくなるはず</a:t>
            </a:r>
            <a:endParaRPr lang="en-US" dirty="0"/>
          </a:p>
        </p:txBody>
      </p:sp>
    </p:spTree>
    <p:extLst>
      <p:ext uri="{BB962C8B-B14F-4D97-AF65-F5344CB8AC3E}">
        <p14:creationId xmlns:p14="http://schemas.microsoft.com/office/powerpoint/2010/main" val="370529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前回の講義資料</a:t>
            </a:r>
            <a:r>
              <a:rPr lang="en-US" altLang="ja-JP" b="0" i="0" dirty="0">
                <a:solidFill>
                  <a:srgbClr val="000000"/>
                </a:solidFill>
                <a:effectLst/>
                <a:latin typeface="Meiryo" panose="020B0604030504040204" pitchFamily="50" charset="-128"/>
                <a:ea typeface="Meiryo" panose="020B0604030504040204" pitchFamily="50" charset="-128"/>
              </a:rPr>
              <a:t>p61</a:t>
            </a:r>
            <a:r>
              <a:rPr lang="ja-JP" altLang="en-US" b="0" i="0" dirty="0">
                <a:solidFill>
                  <a:srgbClr val="000000"/>
                </a:solidFill>
                <a:effectLst/>
                <a:latin typeface="Meiryo" panose="020B0604030504040204" pitchFamily="50" charset="-128"/>
                <a:ea typeface="Meiryo" panose="020B0604030504040204" pitchFamily="50" charset="-128"/>
              </a:rPr>
              <a:t>の例とキャッシュの話が頭の中で結びつきません。キャッシュがどう関係した結果処理時間が変化したのかもう少し詳しく知りたいです。</a:t>
            </a:r>
            <a:endParaRPr lang="en-US" dirty="0"/>
          </a:p>
        </p:txBody>
      </p:sp>
    </p:spTree>
    <p:extLst>
      <p:ext uri="{BB962C8B-B14F-4D97-AF65-F5344CB8AC3E}">
        <p14:creationId xmlns:p14="http://schemas.microsoft.com/office/powerpoint/2010/main" val="552786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DRAM</a:t>
            </a:r>
            <a:r>
              <a:rPr lang="ja-JP" altLang="en-US" b="0" i="0" dirty="0">
                <a:solidFill>
                  <a:srgbClr val="000000"/>
                </a:solidFill>
                <a:effectLst/>
                <a:latin typeface="Meiryo" panose="020B0604030504040204" pitchFamily="50" charset="-128"/>
                <a:ea typeface="Meiryo" panose="020B0604030504040204" pitchFamily="50" charset="-128"/>
              </a:rPr>
              <a:t>は定期的にリフレッシュを行わなければいけないため、速度では</a:t>
            </a:r>
            <a:r>
              <a:rPr lang="en-US" altLang="ja-JP" b="0" i="0" dirty="0">
                <a:solidFill>
                  <a:srgbClr val="000000"/>
                </a:solidFill>
                <a:effectLst/>
                <a:latin typeface="Meiryo" panose="020B0604030504040204" pitchFamily="50" charset="-128"/>
                <a:ea typeface="Meiryo" panose="020B0604030504040204" pitchFamily="50" charset="-128"/>
              </a:rPr>
              <a:t>SRAM</a:t>
            </a:r>
            <a:r>
              <a:rPr lang="ja-JP" altLang="en-US" b="0" i="0" dirty="0">
                <a:solidFill>
                  <a:srgbClr val="000000"/>
                </a:solidFill>
                <a:effectLst/>
                <a:latin typeface="Meiryo" panose="020B0604030504040204" pitchFamily="50" charset="-128"/>
                <a:ea typeface="Meiryo" panose="020B0604030504040204" pitchFamily="50" charset="-128"/>
              </a:rPr>
              <a:t>に劣るという認識で良いのでしょうか。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コンデンサの微妙な電荷の溜まり具合を検出するのも時間がかかるので，そこでも遅くなってます</a:t>
            </a:r>
            <a:endParaRPr lang="en-US" dirty="0"/>
          </a:p>
        </p:txBody>
      </p:sp>
    </p:spTree>
    <p:extLst>
      <p:ext uri="{BB962C8B-B14F-4D97-AF65-F5344CB8AC3E}">
        <p14:creationId xmlns:p14="http://schemas.microsoft.com/office/powerpoint/2010/main" val="323908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P28</a:t>
            </a:r>
            <a:r>
              <a:rPr lang="ja-JP" altLang="en-US" b="0" i="0" dirty="0">
                <a:solidFill>
                  <a:srgbClr val="000000"/>
                </a:solidFill>
                <a:effectLst/>
                <a:latin typeface="Meiryo" panose="020B0604030504040204" pitchFamily="50" charset="-128"/>
                <a:ea typeface="Meiryo" panose="020B0604030504040204" pitchFamily="50" charset="-128"/>
              </a:rPr>
              <a:t>の最後に書かれているようなカラムセレクタがない場合には、どのようにビットを選択しているのでしょうか？全てのビットを直接データとして送っているということでしょうか。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また、カラムセレクタがない場合＝ビット数が少なくビット選択の処理をしなくてもデータが膨大にならない場合　ということでしょうか？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レジスタファイルなどで </a:t>
            </a:r>
            <a:r>
              <a:rPr lang="en-US" altLang="ja-JP" dirty="0"/>
              <a:t>32</a:t>
            </a:r>
            <a:r>
              <a:rPr lang="ja-JP" altLang="en-US" dirty="0"/>
              <a:t>エントリ </a:t>
            </a:r>
            <a:r>
              <a:rPr lang="en-US" altLang="ja-JP" dirty="0"/>
              <a:t>× 32 bit </a:t>
            </a:r>
            <a:r>
              <a:rPr lang="ja-JP" altLang="en-US" dirty="0"/>
              <a:t>でちょうど</a:t>
            </a:r>
            <a:r>
              <a:rPr lang="en-US" altLang="ja-JP" dirty="0"/>
              <a:t>1</a:t>
            </a:r>
            <a:r>
              <a:rPr lang="ja-JP" altLang="en-US" dirty="0"/>
              <a:t>行が</a:t>
            </a:r>
            <a:r>
              <a:rPr lang="en-US" altLang="ja-JP" dirty="0"/>
              <a:t>1</a:t>
            </a:r>
            <a:r>
              <a:rPr lang="ja-JP" altLang="en-US" dirty="0"/>
              <a:t>回の読み出し単位になっている時などはカラムセレクタなしになることもあります</a:t>
            </a:r>
            <a:endParaRPr lang="en-US" altLang="ja-JP" dirty="0"/>
          </a:p>
          <a:p>
            <a:pPr lvl="1"/>
            <a:r>
              <a:rPr lang="ja-JP" altLang="en-US" dirty="0"/>
              <a:t>なるべくメモリが正方形に近づくようにして，行の長さが読み出し単位より長いとカラムセレクタが入ります</a:t>
            </a:r>
            <a:endParaRPr lang="en-US" dirty="0"/>
          </a:p>
        </p:txBody>
      </p:sp>
    </p:spTree>
    <p:extLst>
      <p:ext uri="{BB962C8B-B14F-4D97-AF65-F5344CB8AC3E}">
        <p14:creationId xmlns:p14="http://schemas.microsoft.com/office/powerpoint/2010/main" val="376031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7(7)</a:t>
            </a:r>
            <a:r>
              <a:rPr lang="ja-JP" altLang="en-US" b="0" i="0" dirty="0">
                <a:solidFill>
                  <a:srgbClr val="000000"/>
                </a:solidFill>
                <a:effectLst/>
                <a:latin typeface="Meiryo" panose="020B0604030504040204" pitchFamily="50" charset="-128"/>
                <a:ea typeface="Meiryo" panose="020B0604030504040204" pitchFamily="50" charset="-128"/>
              </a:rPr>
              <a:t>の解答の図で、それぞれの段</a:t>
            </a:r>
            <a:r>
              <a:rPr lang="en-US" altLang="ja-JP" b="0" i="0" dirty="0">
                <a:solidFill>
                  <a:srgbClr val="000000"/>
                </a:solidFill>
                <a:effectLst/>
                <a:latin typeface="Meiryo" panose="020B0604030504040204" pitchFamily="50" charset="-128"/>
                <a:ea typeface="Meiryo" panose="020B0604030504040204" pitchFamily="50" charset="-128"/>
              </a:rPr>
              <a:t>(FDXMW)</a:t>
            </a:r>
            <a:r>
              <a:rPr lang="ja-JP" altLang="en-US" b="0" i="0" dirty="0">
                <a:solidFill>
                  <a:srgbClr val="000000"/>
                </a:solidFill>
                <a:effectLst/>
                <a:latin typeface="Meiryo" panose="020B0604030504040204" pitchFamily="50" charset="-128"/>
                <a:ea typeface="Meiryo" panose="020B0604030504040204" pitchFamily="50" charset="-128"/>
              </a:rPr>
              <a:t>がどの命令を表しているのかがよく分からなかったのですが、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li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1</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li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2</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 LABEL</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x2+x3</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で合っているでしょうか。また、分岐予測により飛んだ先で実行される命令は、分岐命令の</a:t>
            </a:r>
            <a:r>
              <a:rPr lang="en-US" altLang="ja-JP" b="0" i="0" dirty="0">
                <a:solidFill>
                  <a:srgbClr val="000000"/>
                </a:solidFill>
                <a:effectLst/>
                <a:latin typeface="Meiryo" panose="020B0604030504040204" pitchFamily="50" charset="-128"/>
                <a:ea typeface="Meiryo" panose="020B0604030504040204" pitchFamily="50" charset="-128"/>
              </a:rPr>
              <a:t>F</a:t>
            </a:r>
            <a:r>
              <a:rPr lang="ja-JP" altLang="en-US" b="0" i="0" dirty="0">
                <a:solidFill>
                  <a:srgbClr val="000000"/>
                </a:solidFill>
                <a:effectLst/>
                <a:latin typeface="Meiryo" panose="020B0604030504040204" pitchFamily="50" charset="-128"/>
                <a:ea typeface="Meiryo" panose="020B0604030504040204" pitchFamily="50" charset="-128"/>
              </a:rPr>
              <a:t>が終わってすぐに始まるのだと思っていたのですが、もし上図の通りだとすると、分岐予測をしても、</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に飛ぶと実行される命令</a:t>
            </a:r>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が終わってから始まるのでしょうか。</a:t>
            </a:r>
          </a:p>
          <a:p>
            <a:endParaRPr lang="en-US" dirty="0"/>
          </a:p>
        </p:txBody>
      </p:sp>
    </p:spTree>
    <p:extLst>
      <p:ext uri="{BB962C8B-B14F-4D97-AF65-F5344CB8AC3E}">
        <p14:creationId xmlns:p14="http://schemas.microsoft.com/office/powerpoint/2010/main" val="3418602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a:t>
            </a:r>
            <a:r>
              <a:rPr lang="ja-JP" altLang="en-US" dirty="0"/>
              <a:t>訂正）</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br>
              <a:rPr lang="en-US" altLang="ja-JP" sz="1600" dirty="0"/>
            </a:br>
            <a:br>
              <a:rPr lang="en-US" altLang="ja-JP" sz="1600" dirty="0"/>
            </a:br>
            <a:r>
              <a:rPr lang="ja-JP" altLang="en-US" sz="1600" dirty="0"/>
              <a:t>パイプラインの各行は上の</a:t>
            </a:r>
            <a:r>
              <a:rPr lang="en-US" altLang="ja-JP" sz="1600" dirty="0"/>
              <a:t>5</a:t>
            </a:r>
            <a:r>
              <a:rPr lang="ja-JP" altLang="en-US" sz="1600" dirty="0"/>
              <a:t>つの命令を上から順にやった</a:t>
            </a:r>
            <a:br>
              <a:rPr lang="en-US" altLang="ja-JP" sz="1600" dirty="0"/>
            </a:br>
            <a:r>
              <a:rPr lang="ja-JP" altLang="en-US" sz="1600" dirty="0"/>
              <a:t>場合に対応</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あと赤ちゃんの写真可愛すぎました、美味しいお店何か教えてあげたいけど茗荷谷開発私もできてない、、</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茗荷谷以外でもおすすめあればぜひ</a:t>
            </a:r>
            <a:endParaRPr lang="en-US" dirty="0"/>
          </a:p>
        </p:txBody>
      </p:sp>
    </p:spTree>
    <p:extLst>
      <p:ext uri="{BB962C8B-B14F-4D97-AF65-F5344CB8AC3E}">
        <p14:creationId xmlns:p14="http://schemas.microsoft.com/office/powerpoint/2010/main" val="11339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期末は範囲も広いので持ち込み可にしていただきたいです。あと、手土産は和菓子ですが護国寺の方にある群林堂が有名です！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この講義の担当になったときから楽しみにしてたんですが，月曜定休でした・・・</a:t>
            </a:r>
            <a:endParaRPr lang="en-US" dirty="0"/>
          </a:p>
        </p:txBody>
      </p:sp>
    </p:spTree>
    <p:extLst>
      <p:ext uri="{BB962C8B-B14F-4D97-AF65-F5344CB8AC3E}">
        <p14:creationId xmlns:p14="http://schemas.microsoft.com/office/powerpoint/2010/main" val="2836554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8027</Words>
  <Application>Microsoft Office PowerPoint</Application>
  <PresentationFormat>画面に合わせる (4:3)</PresentationFormat>
  <Paragraphs>1186</Paragraphs>
  <Slides>102</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102</vt:i4>
      </vt:variant>
    </vt:vector>
  </HeadingPairs>
  <TitlesOfParts>
    <vt:vector size="115" baseType="lpstr">
      <vt:lpstr>-apple-system</vt:lpstr>
      <vt:lpstr>HG丸ｺﾞｼｯｸM-PRO</vt:lpstr>
      <vt:lpstr>ＭＳ Ｐゴシック</vt:lpstr>
      <vt:lpstr>Meiryo</vt:lpstr>
      <vt:lpstr>Meiryo</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９</vt:lpstr>
      <vt:lpstr>一般化できる</vt:lpstr>
      <vt:lpstr>IPC で考えると</vt:lpstr>
      <vt:lpstr>課題 ９ (1)</vt:lpstr>
      <vt:lpstr>課題 ９</vt:lpstr>
      <vt:lpstr>課題 ９ (2)</vt:lpstr>
      <vt:lpstr>課題 ９ (3)</vt:lpstr>
      <vt:lpstr>課題 ９ (3)</vt:lpstr>
      <vt:lpstr>キャッシュの詳細</vt:lpstr>
      <vt:lpstr>内容</vt:lpstr>
      <vt:lpstr>キャッシュの構成方法</vt:lpstr>
      <vt:lpstr>キャッシュの構成方法</vt:lpstr>
      <vt:lpstr>キャッシュの作り方の方針</vt:lpstr>
      <vt:lpstr>キャッシュの基本的な構造 アドレスやデータは 16 進数</vt:lpstr>
      <vt:lpstr>読み出し時の動作 アドレスやデータは 16 進数</vt:lpstr>
      <vt:lpstr>フルアソシアティブ方式とその問題</vt:lpstr>
      <vt:lpstr>ダイレクトマップ方式 アドレスやデータは 16 進数</vt:lpstr>
      <vt:lpstr>ダイレクトマップ方式 アドレスやデータは 16 進数</vt:lpstr>
      <vt:lpstr>セットアソシアティブ方式 アドレスやデータは 16 進数</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空間的局所性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行列積での動作例</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課題 １０</vt:lpstr>
      <vt:lpstr>課題 １０</vt:lpstr>
      <vt:lpstr>提出方法</vt:lpstr>
      <vt:lpstr>休講について</vt:lpstr>
      <vt:lpstr>期末試験について</vt:lpstr>
      <vt:lpstr>練習問題について</vt:lpstr>
      <vt:lpstr>質問とか感想</vt:lpstr>
      <vt:lpstr>質問とか感想</vt:lpstr>
      <vt:lpstr>質問とか感想</vt:lpstr>
      <vt:lpstr>PowerPoint プレゼンテーション</vt:lpstr>
      <vt:lpstr>質問とか感想</vt:lpstr>
      <vt:lpstr>メモリの読み出し動作（１） アドレスのデコード</vt:lpstr>
      <vt:lpstr>質問とか感想</vt:lpstr>
      <vt:lpstr>質問とか感想</vt:lpstr>
      <vt:lpstr>質問とか感想</vt:lpstr>
      <vt:lpstr>質問とか感想</vt:lpstr>
      <vt:lpstr>CAP &lt; SIZE &lt;= CAP×2：徐々に遅くなる</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課題 ８</vt:lpstr>
      <vt:lpstr>１．ストール</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課題 7（2023/7/3訂正）</vt:lpstr>
      <vt:lpstr>質問とか感想</vt:lpstr>
      <vt:lpstr>質問とか感想</vt:lpstr>
      <vt:lpstr>質問とか感想</vt:lpstr>
      <vt:lpstr>質問とか感想</vt:lpstr>
      <vt:lpstr>ちなみに東大の近くだと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2023-07-03T07:40:10Z</dcterms:modified>
</cp:coreProperties>
</file>