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3"/>
  </p:notesMasterIdLst>
  <p:sldIdLst>
    <p:sldId id="455" r:id="rId2"/>
    <p:sldId id="746" r:id="rId3"/>
    <p:sldId id="725" r:id="rId4"/>
    <p:sldId id="738" r:id="rId5"/>
    <p:sldId id="739" r:id="rId6"/>
    <p:sldId id="698" r:id="rId7"/>
    <p:sldId id="728" r:id="rId8"/>
    <p:sldId id="734" r:id="rId9"/>
    <p:sldId id="294" r:id="rId10"/>
    <p:sldId id="727" r:id="rId11"/>
    <p:sldId id="736" r:id="rId12"/>
    <p:sldId id="731" r:id="rId13"/>
    <p:sldId id="726" r:id="rId14"/>
    <p:sldId id="724" r:id="rId15"/>
    <p:sldId id="729" r:id="rId16"/>
    <p:sldId id="730" r:id="rId17"/>
    <p:sldId id="732" r:id="rId18"/>
    <p:sldId id="733" r:id="rId19"/>
    <p:sldId id="737" r:id="rId20"/>
    <p:sldId id="735" r:id="rId21"/>
    <p:sldId id="457" r:id="rId22"/>
    <p:sldId id="266" r:id="rId23"/>
    <p:sldId id="267" r:id="rId24"/>
    <p:sldId id="269" r:id="rId25"/>
    <p:sldId id="311" r:id="rId26"/>
    <p:sldId id="274" r:id="rId27"/>
    <p:sldId id="281" r:id="rId28"/>
    <p:sldId id="282" r:id="rId29"/>
    <p:sldId id="285" r:id="rId30"/>
    <p:sldId id="291" r:id="rId31"/>
    <p:sldId id="717" r:id="rId32"/>
    <p:sldId id="700" r:id="rId33"/>
    <p:sldId id="709" r:id="rId34"/>
    <p:sldId id="701" r:id="rId35"/>
    <p:sldId id="715" r:id="rId36"/>
    <p:sldId id="705" r:id="rId37"/>
    <p:sldId id="706" r:id="rId38"/>
    <p:sldId id="707" r:id="rId39"/>
    <p:sldId id="710" r:id="rId40"/>
    <p:sldId id="708" r:id="rId41"/>
    <p:sldId id="704" r:id="rId42"/>
    <p:sldId id="712" r:id="rId43"/>
    <p:sldId id="713" r:id="rId44"/>
    <p:sldId id="711" r:id="rId45"/>
    <p:sldId id="714" r:id="rId46"/>
    <p:sldId id="716" r:id="rId47"/>
    <p:sldId id="331" r:id="rId48"/>
    <p:sldId id="332" r:id="rId49"/>
    <p:sldId id="333" r:id="rId50"/>
    <p:sldId id="336" r:id="rId51"/>
    <p:sldId id="699" r:id="rId52"/>
    <p:sldId id="341" r:id="rId53"/>
    <p:sldId id="334" r:id="rId54"/>
    <p:sldId id="703" r:id="rId55"/>
    <p:sldId id="340" r:id="rId56"/>
    <p:sldId id="342" r:id="rId57"/>
    <p:sldId id="347" r:id="rId58"/>
    <p:sldId id="345" r:id="rId59"/>
    <p:sldId id="346" r:id="rId60"/>
    <p:sldId id="344" r:id="rId61"/>
    <p:sldId id="718" r:id="rId62"/>
    <p:sldId id="371" r:id="rId63"/>
    <p:sldId id="356" r:id="rId64"/>
    <p:sldId id="357" r:id="rId65"/>
    <p:sldId id="353" r:id="rId66"/>
    <p:sldId id="354" r:id="rId67"/>
    <p:sldId id="355" r:id="rId68"/>
    <p:sldId id="359" r:id="rId69"/>
    <p:sldId id="375" r:id="rId70"/>
    <p:sldId id="377" r:id="rId71"/>
    <p:sldId id="369" r:id="rId72"/>
    <p:sldId id="372" r:id="rId73"/>
    <p:sldId id="380" r:id="rId74"/>
    <p:sldId id="379" r:id="rId75"/>
    <p:sldId id="358" r:id="rId76"/>
    <p:sldId id="378" r:id="rId77"/>
    <p:sldId id="461" r:id="rId78"/>
    <p:sldId id="381" r:id="rId79"/>
    <p:sldId id="449" r:id="rId80"/>
    <p:sldId id="444" r:id="rId81"/>
    <p:sldId id="445" r:id="rId82"/>
    <p:sldId id="446" r:id="rId83"/>
    <p:sldId id="447" r:id="rId84"/>
    <p:sldId id="453" r:id="rId85"/>
    <p:sldId id="719" r:id="rId86"/>
    <p:sldId id="456" r:id="rId87"/>
    <p:sldId id="448" r:id="rId88"/>
    <p:sldId id="452" r:id="rId89"/>
    <p:sldId id="723" r:id="rId90"/>
    <p:sldId id="386" r:id="rId91"/>
    <p:sldId id="696" r:id="rId92"/>
  </p:sldIdLst>
  <p:sldSz cx="9144000" cy="6858000" type="screen4x3"/>
  <p:notesSz cx="6858000" cy="9144000"/>
  <p:custDataLst>
    <p:tags r:id="rId9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746"/>
            <p14:sldId id="725"/>
            <p14:sldId id="738"/>
            <p14:sldId id="739"/>
            <p14:sldId id="698"/>
            <p14:sldId id="728"/>
            <p14:sldId id="734"/>
            <p14:sldId id="294"/>
            <p14:sldId id="727"/>
            <p14:sldId id="736"/>
            <p14:sldId id="731"/>
            <p14:sldId id="726"/>
            <p14:sldId id="724"/>
            <p14:sldId id="729"/>
            <p14:sldId id="730"/>
            <p14:sldId id="732"/>
            <p14:sldId id="733"/>
            <p14:sldId id="737"/>
            <p14:sldId id="735"/>
            <p14:sldId id="457"/>
          </p14:sldIdLst>
        </p14:section>
        <p14:section name="前回の振り返り" id="{285CBA32-E5A0-470E-B04B-B828305BA90D}">
          <p14:sldIdLst>
            <p14:sldId id="266"/>
            <p14:sldId id="267"/>
            <p14:sldId id="269"/>
            <p14:sldId id="311"/>
            <p14:sldId id="274"/>
            <p14:sldId id="281"/>
            <p14:sldId id="282"/>
            <p14:sldId id="285"/>
            <p14:sldId id="291"/>
          </p14:sldIdLst>
        </p14:section>
        <p14:section name="2進数や１６進数による数値表現" id="{8F04D2C8-8047-4C80-B088-6A5784FD18FB}">
          <p14:sldIdLst>
            <p14:sldId id="717"/>
            <p14:sldId id="700"/>
            <p14:sldId id="709"/>
            <p14:sldId id="701"/>
            <p14:sldId id="715"/>
            <p14:sldId id="705"/>
            <p14:sldId id="706"/>
            <p14:sldId id="707"/>
            <p14:sldId id="710"/>
            <p14:sldId id="708"/>
            <p14:sldId id="704"/>
            <p14:sldId id="712"/>
            <p14:sldId id="713"/>
            <p14:sldId id="711"/>
            <p14:sldId id="714"/>
            <p14:sldId id="716"/>
          </p14:sldIdLst>
        </p14:section>
        <p14:section name="実際の命令セット" id="{743266F5-6038-44CA-80C2-704B3664D5F5}">
          <p14:sldIdLst>
            <p14:sldId id="331"/>
            <p14:sldId id="332"/>
            <p14:sldId id="333"/>
            <p14:sldId id="336"/>
            <p14:sldId id="699"/>
            <p14:sldId id="341"/>
            <p14:sldId id="334"/>
            <p14:sldId id="703"/>
            <p14:sldId id="340"/>
            <p14:sldId id="342"/>
            <p14:sldId id="347"/>
            <p14:sldId id="345"/>
            <p14:sldId id="346"/>
            <p14:sldId id="344"/>
          </p14:sldIdLst>
        </p14:section>
        <p14:section name="論理回路と半導体デバイスによる実装" id="{28B72EDF-21D2-415A-AEB2-E9C321C71677}">
          <p14:sldIdLst>
            <p14:sldId id="718"/>
            <p14:sldId id="371"/>
            <p14:sldId id="356"/>
            <p14:sldId id="357"/>
            <p14:sldId id="353"/>
            <p14:sldId id="354"/>
            <p14:sldId id="355"/>
            <p14:sldId id="359"/>
            <p14:sldId id="375"/>
            <p14:sldId id="377"/>
            <p14:sldId id="369"/>
            <p14:sldId id="372"/>
            <p14:sldId id="380"/>
            <p14:sldId id="379"/>
            <p14:sldId id="358"/>
            <p14:sldId id="378"/>
            <p14:sldId id="461"/>
            <p14:sldId id="381"/>
            <p14:sldId id="449"/>
            <p14:sldId id="444"/>
            <p14:sldId id="445"/>
            <p14:sldId id="446"/>
            <p14:sldId id="447"/>
            <p14:sldId id="453"/>
            <p14:sldId id="719"/>
            <p14:sldId id="456"/>
            <p14:sldId id="448"/>
            <p14:sldId id="452"/>
            <p14:sldId id="723"/>
          </p14:sldIdLst>
        </p14:section>
        <p14:section name="まとめと付録" id="{D6F7003C-1866-4D15-BFBC-0F4B503A0E8B}">
          <p14:sldIdLst>
            <p14:sldId id="386"/>
            <p14:sldId id="6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5" autoAdjust="0"/>
    <p:restoredTop sz="96889" autoAdjust="0"/>
  </p:normalViewPr>
  <p:slideViewPr>
    <p:cSldViewPr>
      <p:cViewPr varScale="1">
        <p:scale>
          <a:sx n="160" d="100"/>
          <a:sy n="160" d="100"/>
        </p:scale>
        <p:origin x="2224" y="88"/>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2023/5/14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51</a:t>
            </a:fld>
            <a:endParaRPr kumimoji="1" lang="ja-JP" altLang="en-US"/>
          </a:p>
        </p:txBody>
      </p:sp>
    </p:spTree>
    <p:extLst>
      <p:ext uri="{BB962C8B-B14F-4D97-AF65-F5344CB8AC3E}">
        <p14:creationId xmlns:p14="http://schemas.microsoft.com/office/powerpoint/2010/main" val="391715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604EF3-5C7D-4D85-9999-033EF01FAD76}" type="slidenum">
              <a:rPr lang="en-US" altLang="ja-JP"/>
              <a:pPr/>
              <a:t>68</a:t>
            </a:fld>
            <a:endParaRPr lang="en-US" altLang="ja-JP"/>
          </a:p>
        </p:txBody>
      </p:sp>
      <p:sp>
        <p:nvSpPr>
          <p:cNvPr id="476162" name="Rectangle 2"/>
          <p:cNvSpPr>
            <a:spLocks noGrp="1" noRot="1" noChangeAspect="1" noChangeArrowheads="1" noTextEdit="1"/>
          </p:cNvSpPr>
          <p:nvPr>
            <p:ph type="sldImg"/>
          </p:nvPr>
        </p:nvSpPr>
        <p:spPr>
          <a:xfrm>
            <a:off x="819150" y="161925"/>
            <a:ext cx="5219700" cy="3914775"/>
          </a:xfrm>
          <a:ln/>
        </p:spPr>
      </p:sp>
      <p:sp>
        <p:nvSpPr>
          <p:cNvPr id="476163"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518508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69</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163999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9F8529-20B8-43FB-AD95-7A84D5179899}" type="slidenum">
              <a:rPr lang="en-US" altLang="ja-JP"/>
              <a:pPr/>
              <a:t>70</a:t>
            </a:fld>
            <a:endParaRPr lang="en-US" altLang="ja-JP"/>
          </a:p>
        </p:txBody>
      </p:sp>
      <p:sp>
        <p:nvSpPr>
          <p:cNvPr id="477186" name="Rectangle 2"/>
          <p:cNvSpPr>
            <a:spLocks noGrp="1" noRot="1" noChangeAspect="1" noChangeArrowheads="1" noTextEdit="1"/>
          </p:cNvSpPr>
          <p:nvPr>
            <p:ph type="sldImg"/>
          </p:nvPr>
        </p:nvSpPr>
        <p:spPr>
          <a:xfrm>
            <a:off x="819150" y="161925"/>
            <a:ext cx="5219700" cy="3914775"/>
          </a:xfrm>
          <a:ln/>
        </p:spPr>
      </p:sp>
      <p:sp>
        <p:nvSpPr>
          <p:cNvPr id="47718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61229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84</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929783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85</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87560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86</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3831131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0"/>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338081955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22508807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image" Target="../media/image10.wmf"/></Relationships>
</file>

<file path=ppt/slides/_rels/slide7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1.wmf"/><Relationship Id="rId1" Type="http://schemas.openxmlformats.org/officeDocument/2006/relationships/slideLayout" Target="../slideLayouts/slideLayout2.xml"/><Relationship Id="rId6" Type="http://schemas.openxmlformats.org/officeDocument/2006/relationships/image" Target="../media/image50.png"/><Relationship Id="rId4" Type="http://schemas.openxmlformats.org/officeDocument/2006/relationships/image" Target="../media/image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13.wmf"/></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image" Target="../media/image1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第３回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単に「メモリ」という場合、メモリ一般に関することを言っているのでしょうか。それとも主記憶装置だけですか。</a:t>
            </a:r>
            <a:endParaRPr kumimoji="1" lang="en-US" dirty="0"/>
          </a:p>
        </p:txBody>
      </p:sp>
    </p:spTree>
    <p:extLst>
      <p:ext uri="{BB962C8B-B14F-4D97-AF65-F5344CB8AC3E}">
        <p14:creationId xmlns:p14="http://schemas.microsoft.com/office/powerpoint/2010/main" val="348303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バイナリは数字の列ということでしたが、一対一に対応する命令が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を超えた場合、どうやって数字の列だけで表すのかが気になります。</a:t>
            </a:r>
            <a:endParaRPr kumimoji="1" lang="en-US" dirty="0"/>
          </a:p>
        </p:txBody>
      </p:sp>
    </p:spTree>
    <p:extLst>
      <p:ext uri="{BB962C8B-B14F-4D97-AF65-F5344CB8AC3E}">
        <p14:creationId xmlns:p14="http://schemas.microsoft.com/office/powerpoint/2010/main" val="1543392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A+B-C</a:t>
            </a:r>
            <a:r>
              <a:rPr lang="ja-JP" altLang="en-US" b="0" i="0" dirty="0">
                <a:solidFill>
                  <a:srgbClr val="000000"/>
                </a:solidFill>
                <a:effectLst/>
                <a:latin typeface="Meiryo" panose="020B0604030504040204" pitchFamily="50" charset="-128"/>
                <a:ea typeface="Meiryo" panose="020B0604030504040204" pitchFamily="50" charset="-128"/>
              </a:rPr>
              <a:t>を計算する場合前の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つから先に計算するとのことでしたが、</a:t>
            </a:r>
            <a:r>
              <a:rPr lang="en-US" altLang="ja-JP" b="0" i="0" dirty="0">
                <a:solidFill>
                  <a:srgbClr val="000000"/>
                </a:solidFill>
                <a:effectLst/>
                <a:latin typeface="-apple-system"/>
              </a:rPr>
              <a:t>A*(B-C)</a:t>
            </a:r>
            <a:r>
              <a:rPr lang="ja-JP" altLang="en-US" b="0" i="0" dirty="0">
                <a:solidFill>
                  <a:srgbClr val="000000"/>
                </a:solidFill>
                <a:effectLst/>
                <a:latin typeface="-apple-system"/>
              </a:rPr>
              <a:t>などの計算順序が決まっている計算は</a:t>
            </a:r>
            <a:r>
              <a:rPr lang="en-US" altLang="ja-JP" b="0" i="0" dirty="0">
                <a:solidFill>
                  <a:srgbClr val="000000"/>
                </a:solidFill>
                <a:effectLst/>
                <a:latin typeface="-apple-system"/>
              </a:rPr>
              <a:t>()</a:t>
            </a:r>
            <a:r>
              <a:rPr lang="ja-JP" altLang="en-US" b="0" i="0" dirty="0">
                <a:solidFill>
                  <a:srgbClr val="000000"/>
                </a:solidFill>
                <a:effectLst/>
                <a:latin typeface="-apple-system"/>
              </a:rPr>
              <a:t>もなにかしらのバイナリに変換されて判断されるのでしょうか？</a:t>
            </a:r>
            <a:endParaRPr kumimoji="1" lang="en-US" dirty="0"/>
          </a:p>
        </p:txBody>
      </p:sp>
    </p:spTree>
    <p:extLst>
      <p:ext uri="{BB962C8B-B14F-4D97-AF65-F5344CB8AC3E}">
        <p14:creationId xmlns:p14="http://schemas.microsoft.com/office/powerpoint/2010/main" val="377565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言語の制御構文が基本的に</a:t>
            </a:r>
            <a:r>
              <a:rPr lang="en-US" altLang="ja-JP" b="0" i="0" dirty="0" err="1">
                <a:solidFill>
                  <a:srgbClr val="000000"/>
                </a:solidFill>
                <a:effectLst/>
                <a:latin typeface="Meiryo" panose="020B0604030504040204" pitchFamily="50" charset="-128"/>
                <a:ea typeface="Meiryo" panose="020B0604030504040204" pitchFamily="50" charset="-128"/>
              </a:rPr>
              <a:t>if~goto</a:t>
            </a:r>
            <a:r>
              <a:rPr lang="ja-JP" altLang="en-US" b="0" i="0" dirty="0">
                <a:solidFill>
                  <a:srgbClr val="000000"/>
                </a:solidFill>
                <a:effectLst/>
                <a:latin typeface="Meiryo" panose="020B0604030504040204" pitchFamily="50" charset="-128"/>
                <a:ea typeface="Meiryo" panose="020B0604030504040204" pitchFamily="50" charset="-128"/>
              </a:rPr>
              <a:t>に書き換え可能とのことでしたが、具体的にどのように書き換えられるのか気になりました。</a:t>
            </a:r>
            <a:endParaRPr kumimoji="1" lang="en-US" dirty="0"/>
          </a:p>
        </p:txBody>
      </p:sp>
    </p:spTree>
    <p:extLst>
      <p:ext uri="{BB962C8B-B14F-4D97-AF65-F5344CB8AC3E}">
        <p14:creationId xmlns:p14="http://schemas.microsoft.com/office/powerpoint/2010/main" val="1118161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rPr>
              <a:t>return</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rPr>
              <a:t>if</a:t>
            </a:r>
            <a:r>
              <a:rPr lang="en-US" altLang="ja-JP" b="0" i="0" dirty="0" err="1">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rPr>
              <a:t>goto</a:t>
            </a:r>
            <a:r>
              <a:rPr lang="ja-JP" altLang="en-US" b="0" i="0" dirty="0">
                <a:solidFill>
                  <a:srgbClr val="000000"/>
                </a:solidFill>
                <a:effectLst/>
                <a:latin typeface="Meiryo" panose="020B0604030504040204" pitchFamily="50" charset="-128"/>
                <a:ea typeface="Meiryo" panose="020B0604030504040204" pitchFamily="50" charset="-128"/>
              </a:rPr>
              <a:t>で書き換えられない理由として、ジャンプするときに</a:t>
            </a:r>
            <a:r>
              <a:rPr lang="en-US" altLang="ja-JP" b="0" i="0" dirty="0">
                <a:solidFill>
                  <a:srgbClr val="000000"/>
                </a:solidFill>
                <a:effectLst/>
                <a:latin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が戻るアドレスを保存する命令が必要だからというのがよく分かりませんでした。</a:t>
            </a:r>
            <a:r>
              <a:rPr lang="en-US" altLang="ja-JP" b="0" i="0" dirty="0">
                <a:solidFill>
                  <a:srgbClr val="000000"/>
                </a:solidFill>
                <a:effectLst/>
                <a:latin typeface="Meiryo" panose="020B0604030504040204" pitchFamily="50" charset="-128"/>
              </a:rPr>
              <a:t>li</a:t>
            </a:r>
            <a:r>
              <a:rPr lang="ja-JP" altLang="en-US" b="0" i="0" dirty="0">
                <a:solidFill>
                  <a:srgbClr val="000000"/>
                </a:solidFill>
                <a:effectLst/>
                <a:latin typeface="Meiryo" panose="020B0604030504040204" pitchFamily="50" charset="-128"/>
                <a:ea typeface="Meiryo" panose="020B0604030504040204" pitchFamily="50" charset="-128"/>
              </a:rPr>
              <a:t>などで保存できるように感じてしまいます。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同じ関数を，異なる場所から呼ぶことがあるため</a:t>
            </a:r>
            <a:endParaRPr kumimoji="1" lang="en-US" dirty="0">
              <a:solidFill>
                <a:srgbClr val="000000"/>
              </a:solidFill>
              <a:latin typeface="Meiryo" panose="020B0604030504040204" pitchFamily="50" charset="-128"/>
              <a:ea typeface="Meiryo" panose="020B0604030504040204" pitchFamily="50" charset="-128"/>
            </a:endParaRPr>
          </a:p>
          <a:p>
            <a:pPr lvl="1"/>
            <a:r>
              <a:rPr kumimoji="1" lang="en-US" dirty="0"/>
              <a:t>A </a:t>
            </a:r>
            <a:r>
              <a:rPr kumimoji="1" lang="ja-JP" altLang="en-US" dirty="0"/>
              <a:t>から呼ばれたのか，</a:t>
            </a:r>
            <a:r>
              <a:rPr kumimoji="1" lang="en-US" altLang="ja-JP" dirty="0"/>
              <a:t>B </a:t>
            </a:r>
            <a:r>
              <a:rPr kumimoji="1" lang="ja-JP" altLang="en-US" dirty="0"/>
              <a:t>から呼ばれたのかで戻り先が異なる</a:t>
            </a:r>
            <a:endParaRPr kumimoji="1" lang="en-US" altLang="ja-JP" dirty="0"/>
          </a:p>
          <a:p>
            <a:pPr lvl="1"/>
            <a:r>
              <a:rPr kumimoji="1" lang="ja-JP" altLang="en-US" dirty="0"/>
              <a:t>どこから飛んできたのか </a:t>
            </a:r>
            <a:r>
              <a:rPr kumimoji="1" lang="en-US" altLang="ja-JP" dirty="0"/>
              <a:t>= </a:t>
            </a:r>
            <a:r>
              <a:rPr kumimoji="1" lang="ja-JP" altLang="en-US" dirty="0"/>
              <a:t>飛び元の命令アドレス（</a:t>
            </a:r>
            <a:r>
              <a:rPr kumimoji="1" lang="en-US" altLang="ja-JP" dirty="0"/>
              <a:t>PC</a:t>
            </a:r>
            <a:r>
              <a:rPr kumimoji="1" lang="ja-JP" altLang="en-US" dirty="0"/>
              <a:t>）の保存が必要</a:t>
            </a:r>
            <a:endParaRPr kumimoji="1" lang="en-US" dirty="0"/>
          </a:p>
        </p:txBody>
      </p:sp>
    </p:spTree>
    <p:extLst>
      <p:ext uri="{BB962C8B-B14F-4D97-AF65-F5344CB8AC3E}">
        <p14:creationId xmlns:p14="http://schemas.microsoft.com/office/powerpoint/2010/main" val="184641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私は少し</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言語が苦手で、全然理解できていない状態で授業を受けているのですが、大丈夫でしょうか。</a:t>
            </a:r>
            <a:endParaRPr kumimoji="1" lang="en-US" dirty="0"/>
          </a:p>
        </p:txBody>
      </p:sp>
    </p:spTree>
    <p:extLst>
      <p:ext uri="{BB962C8B-B14F-4D97-AF65-F5344CB8AC3E}">
        <p14:creationId xmlns:p14="http://schemas.microsoft.com/office/powerpoint/2010/main" val="1175401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goto</a:t>
            </a:r>
            <a:r>
              <a:rPr lang="en-US" altLang="ja-JP" b="0" i="0" dirty="0">
                <a:solidFill>
                  <a:srgbClr val="000000"/>
                </a:solidFill>
                <a:effectLst/>
                <a:latin typeface="Meiryo" panose="020B0604030504040204" pitchFamily="50" charset="-128"/>
                <a:ea typeface="Meiryo" panose="020B0604030504040204" pitchFamily="50" charset="-128"/>
              </a:rPr>
              <a:t> LABEL</a:t>
            </a:r>
            <a:r>
              <a:rPr lang="ja-JP" altLang="en-US" b="0" i="0" dirty="0">
                <a:solidFill>
                  <a:srgbClr val="000000"/>
                </a:solidFill>
                <a:effectLst/>
                <a:latin typeface="Meiryo" panose="020B0604030504040204" pitchFamily="50" charset="-128"/>
                <a:ea typeface="Meiryo" panose="020B0604030504040204" pitchFamily="50" charset="-128"/>
              </a:rPr>
              <a:t>はプログラムでは省略できるということですか？</a:t>
            </a:r>
            <a:endParaRPr kumimoji="1" lang="en-US" dirty="0"/>
          </a:p>
        </p:txBody>
      </p:sp>
    </p:spTree>
    <p:extLst>
      <p:ext uri="{BB962C8B-B14F-4D97-AF65-F5344CB8AC3E}">
        <p14:creationId xmlns:p14="http://schemas.microsoft.com/office/powerpoint/2010/main" val="2126236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言語におけるアドレスやポインタについてがあまりはっきり理解できていなかったけど、ロード命令やストア命令でアドレスの考え方をすると知って別方面から</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言語を理解するきっかけになった気がしました。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レジスタなしでも演算はできると知って、</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言語でもアドレスなしでプログラムを書けるのかなと思いました。</a:t>
            </a:r>
            <a:endParaRPr kumimoji="1" lang="en-US" dirty="0"/>
          </a:p>
        </p:txBody>
      </p:sp>
    </p:spTree>
    <p:extLst>
      <p:ext uri="{BB962C8B-B14F-4D97-AF65-F5344CB8AC3E}">
        <p14:creationId xmlns:p14="http://schemas.microsoft.com/office/powerpoint/2010/main" val="3010256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言語を実行する為には</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にこれだけの命令があれば良いというお話がありましたが、新しいプログラミング言語を使う際、</a:t>
            </a:r>
            <a:r>
              <a:rPr lang="en-US" altLang="ja-JP" b="0" i="0" dirty="0">
                <a:solidFill>
                  <a:srgbClr val="000000"/>
                </a:solidFill>
                <a:effectLst/>
                <a:latin typeface="Meiryo" panose="020B0604030504040204" pitchFamily="50" charset="-128"/>
                <a:ea typeface="Meiryo" panose="020B0604030504040204" pitchFamily="50" charset="-128"/>
              </a:rPr>
              <a:t>PC</a:t>
            </a:r>
            <a:r>
              <a:rPr lang="ja-JP" altLang="en-US" b="0" i="0" dirty="0">
                <a:solidFill>
                  <a:srgbClr val="000000"/>
                </a:solidFill>
                <a:effectLst/>
                <a:latin typeface="Meiryo" panose="020B0604030504040204" pitchFamily="50" charset="-128"/>
                <a:ea typeface="Meiryo" panose="020B0604030504040204" pitchFamily="50" charset="-128"/>
              </a:rPr>
              <a:t>にその言語をインストールするのは、その命令を入れているということなのですか？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現代のほとんどの言語（の処理系）は </a:t>
            </a:r>
            <a:r>
              <a:rPr kumimoji="1" lang="en-US" altLang="ja-JP" dirty="0"/>
              <a:t>C </a:t>
            </a:r>
            <a:r>
              <a:rPr kumimoji="1" lang="ja-JP" altLang="en-US" dirty="0"/>
              <a:t>言語を使って作られています</a:t>
            </a:r>
            <a:endParaRPr kumimoji="1" lang="en-US" dirty="0"/>
          </a:p>
        </p:txBody>
      </p:sp>
    </p:spTree>
    <p:extLst>
      <p:ext uri="{BB962C8B-B14F-4D97-AF65-F5344CB8AC3E}">
        <p14:creationId xmlns:p14="http://schemas.microsoft.com/office/powerpoint/2010/main" val="57449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インタープリター言語でも似たような動作をしてるんですか？してるんですか？</a:t>
            </a:r>
            <a:endParaRPr kumimoji="1" lang="en-US" dirty="0"/>
          </a:p>
        </p:txBody>
      </p:sp>
    </p:spTree>
    <p:extLst>
      <p:ext uri="{BB962C8B-B14F-4D97-AF65-F5344CB8AC3E}">
        <p14:creationId xmlns:p14="http://schemas.microsoft.com/office/powerpoint/2010/main" val="4074106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授業内容とは関係ないですが、授業の資料（スライド等）はどこに載せてますか？復習時に使いたいので載せてくださるとありがたいです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シラバスに書いています</a:t>
            </a:r>
            <a:endParaRPr kumimoji="1" lang="en-US" altLang="ja-JP" dirty="0">
              <a:solidFill>
                <a:srgbClr val="000000"/>
              </a:solidFill>
              <a:latin typeface="Meiryo" panose="020B0604030504040204" pitchFamily="50" charset="-128"/>
              <a:ea typeface="Meiryo" panose="020B0604030504040204" pitchFamily="50" charset="-128"/>
            </a:endParaRPr>
          </a:p>
          <a:p>
            <a:pPr lvl="1"/>
            <a:r>
              <a:rPr kumimoji="1" lang="en-US" dirty="0">
                <a:solidFill>
                  <a:srgbClr val="000000"/>
                </a:solidFill>
                <a:latin typeface="Meiryo" panose="020B0604030504040204" pitchFamily="50" charset="-128"/>
                <a:ea typeface="Meiryo" panose="020B0604030504040204" pitchFamily="50" charset="-128"/>
              </a:rPr>
              <a:t>https://github.com/shioyadan/otya-computer-architecture-i</a:t>
            </a:r>
          </a:p>
          <a:p>
            <a:pPr lvl="1"/>
            <a:endParaRPr kumimoji="1" lang="en-US" dirty="0"/>
          </a:p>
        </p:txBody>
      </p:sp>
    </p:spTree>
    <p:extLst>
      <p:ext uri="{BB962C8B-B14F-4D97-AF65-F5344CB8AC3E}">
        <p14:creationId xmlns:p14="http://schemas.microsoft.com/office/powerpoint/2010/main" val="2931176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err="1">
                <a:solidFill>
                  <a:srgbClr val="000000"/>
                </a:solidFill>
                <a:effectLst/>
                <a:latin typeface="-apple-system"/>
              </a:rPr>
              <a:t>goto</a:t>
            </a:r>
            <a:r>
              <a:rPr lang="ja-JP" altLang="en-US" b="0" i="0" dirty="0">
                <a:solidFill>
                  <a:srgbClr val="000000"/>
                </a:solidFill>
                <a:effectLst/>
                <a:latin typeface="-apple-system"/>
              </a:rPr>
              <a:t>文というものを今回の授業で初めて知りましたが、調べてみると禁じられた条件文と書かれていて興味深かったです。</a:t>
            </a:r>
            <a:endParaRPr kumimoji="1" lang="en-US" dirty="0"/>
          </a:p>
        </p:txBody>
      </p:sp>
    </p:spTree>
    <p:extLst>
      <p:ext uri="{BB962C8B-B14F-4D97-AF65-F5344CB8AC3E}">
        <p14:creationId xmlns:p14="http://schemas.microsoft.com/office/powerpoint/2010/main" val="2684155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2ED9B-864A-1402-30ED-6C6149D54DDF}"/>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C7B8695D-E5E8-A5B0-24B7-9F6BD72944CA}"/>
              </a:ext>
            </a:extLst>
          </p:cNvPr>
          <p:cNvSpPr>
            <a:spLocks noGrp="1"/>
          </p:cNvSpPr>
          <p:nvPr>
            <p:ph sz="quarter" idx="10"/>
          </p:nvPr>
        </p:nvSpPr>
        <p:spPr/>
        <p:txBody>
          <a:bodyPr/>
          <a:lstStyle/>
          <a:p>
            <a:pPr marL="457200" indent="-457200">
              <a:buFont typeface="+mj-lt"/>
              <a:buAutoNum type="arabicPeriod"/>
            </a:pPr>
            <a:r>
              <a:rPr lang="ja-JP" altLang="en-US" dirty="0"/>
              <a:t>前回の振り返り</a:t>
            </a:r>
            <a:endParaRPr lang="en-US" altLang="ja-JP" dirty="0"/>
          </a:p>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実際の命令セットの例</a:t>
            </a:r>
            <a:endParaRPr lang="en-US" altLang="ja-JP" dirty="0"/>
          </a:p>
        </p:txBody>
      </p:sp>
    </p:spTree>
    <p:extLst>
      <p:ext uri="{BB962C8B-B14F-4D97-AF65-F5344CB8AC3E}">
        <p14:creationId xmlns:p14="http://schemas.microsoft.com/office/powerpoint/2010/main" val="4365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br>
              <a:rPr lang="en-US" altLang="ja-JP" b="1" dirty="0"/>
            </a:br>
            <a:r>
              <a:rPr lang="ja-JP" altLang="en-US" b="1" dirty="0"/>
              <a:t>（プログラムと簡単な </a:t>
            </a:r>
            <a:r>
              <a:rPr lang="en-US" altLang="ja-JP" b="1" dirty="0"/>
              <a:t>CPU</a:t>
            </a:r>
            <a:r>
              <a:rPr lang="ja-JP" altLang="en-US" b="1" dirty="0"/>
              <a:t>）</a:t>
            </a:r>
          </a:p>
        </p:txBody>
      </p:sp>
    </p:spTree>
    <p:extLst>
      <p:ext uri="{BB962C8B-B14F-4D97-AF65-F5344CB8AC3E}">
        <p14:creationId xmlns:p14="http://schemas.microsoft.com/office/powerpoint/2010/main" val="231793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r>
              <a:rPr lang="ja-JP" altLang="en-US" dirty="0">
                <a:solidFill>
                  <a:schemeClr val="accent5"/>
                </a:solidFill>
              </a:rPr>
              <a:t>（</a:t>
            </a:r>
            <a:r>
              <a:rPr lang="en-US" altLang="ja-JP" dirty="0">
                <a:solidFill>
                  <a:schemeClr val="accent5"/>
                </a:solidFill>
              </a:rPr>
              <a:t>Program Counter</a:t>
            </a:r>
            <a:r>
              <a:rPr lang="ja-JP" altLang="en-US" dirty="0">
                <a:solidFill>
                  <a:schemeClr val="accent5"/>
                </a:solidFill>
              </a:rPr>
              <a:t>）</a:t>
            </a:r>
            <a:endParaRPr lang="en-US" altLang="ja-JP" dirty="0">
              <a:solidFill>
                <a:schemeClr val="accent5"/>
              </a:solidFill>
            </a:endParaRP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1. </a:t>
            </a:r>
            <a:r>
              <a:rPr lang="ja-JP" altLang="en-US" sz="2800"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中間考査は実施されますか？また、昨年度の考査と大きく変わらない問題・形式にする予定でしょうか？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まだ未定です</a:t>
            </a:r>
            <a:endParaRPr kumimoji="1" lang="en-US" altLang="ja-JP" dirty="0"/>
          </a:p>
          <a:p>
            <a:pPr lvl="1"/>
            <a:r>
              <a:rPr kumimoji="1" lang="ja-JP" altLang="en-US" dirty="0"/>
              <a:t>ただ，形式は結構かわると思います</a:t>
            </a:r>
            <a:endParaRPr kumimoji="1" lang="en-US" dirty="0"/>
          </a:p>
        </p:txBody>
      </p:sp>
    </p:spTree>
    <p:extLst>
      <p:ext uri="{BB962C8B-B14F-4D97-AF65-F5344CB8AC3E}">
        <p14:creationId xmlns:p14="http://schemas.microsoft.com/office/powerpoint/2010/main" val="181002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の動作は料理に似ている</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solidFill>
                  <a:schemeClr val="accent5"/>
                </a:solidFill>
              </a:rPr>
              <a:t>「今何個目の手順を見てるか」，を憶えているのかが </a:t>
            </a:r>
            <a:r>
              <a:rPr lang="en-US" altLang="ja-JP" dirty="0">
                <a:solidFill>
                  <a:schemeClr val="accent5"/>
                </a:solidFill>
              </a:rPr>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1590754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41B64FB-38B5-FDBC-AB1E-20ED3EF0F9D0}"/>
              </a:ext>
            </a:extLst>
          </p:cNvPr>
          <p:cNvSpPr>
            <a:spLocks noGrp="1"/>
          </p:cNvSpPr>
          <p:nvPr>
            <p:ph type="title"/>
          </p:nvPr>
        </p:nvSpPr>
        <p:spPr/>
        <p:txBody>
          <a:bodyPr/>
          <a:lstStyle/>
          <a:p>
            <a:r>
              <a:rPr kumimoji="1" lang="ja-JP" altLang="en-US" b="1" dirty="0"/>
              <a:t>２進数や１６進数による数値表現</a:t>
            </a:r>
            <a:endParaRPr lang="en-US" b="1" dirty="0"/>
          </a:p>
        </p:txBody>
      </p:sp>
    </p:spTree>
    <p:extLst>
      <p:ext uri="{BB962C8B-B14F-4D97-AF65-F5344CB8AC3E}">
        <p14:creationId xmlns:p14="http://schemas.microsoft.com/office/powerpoint/2010/main" val="2746149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757EEF-49B8-0B49-F27E-B2CB48EFA0BB}"/>
              </a:ext>
            </a:extLst>
          </p:cNvPr>
          <p:cNvSpPr>
            <a:spLocks noGrp="1"/>
          </p:cNvSpPr>
          <p:nvPr>
            <p:ph type="title"/>
          </p:nvPr>
        </p:nvSpPr>
        <p:spPr/>
        <p:txBody>
          <a:bodyPr/>
          <a:lstStyle/>
          <a:p>
            <a:r>
              <a:rPr kumimoji="1" lang="ja-JP" altLang="en-US" dirty="0"/>
              <a:t>２進数や１６進数による数値表現</a:t>
            </a:r>
            <a:endParaRPr kumimoji="1" lang="en-US" dirty="0"/>
          </a:p>
        </p:txBody>
      </p:sp>
      <p:sp>
        <p:nvSpPr>
          <p:cNvPr id="3" name="コンテンツ プレースホルダー 2">
            <a:extLst>
              <a:ext uri="{FF2B5EF4-FFF2-40B4-BE49-F238E27FC236}">
                <a16:creationId xmlns:a16="http://schemas.microsoft.com/office/drawing/2014/main" id="{91CE81A6-AD7E-36D1-1FEF-6BC67851B24F}"/>
              </a:ext>
            </a:extLst>
          </p:cNvPr>
          <p:cNvSpPr>
            <a:spLocks noGrp="1"/>
          </p:cNvSpPr>
          <p:nvPr>
            <p:ph sz="quarter" idx="10"/>
          </p:nvPr>
        </p:nvSpPr>
        <p:spPr/>
        <p:txBody>
          <a:bodyPr/>
          <a:lstStyle/>
          <a:p>
            <a:r>
              <a:rPr kumimoji="1" lang="ja-JP" altLang="en-US" dirty="0"/>
              <a:t>まず数値表現について軽く説明する</a:t>
            </a:r>
            <a:endParaRPr kumimoji="1" lang="en-US" altLang="ja-JP" dirty="0"/>
          </a:p>
          <a:p>
            <a:pPr lvl="1"/>
            <a:r>
              <a:rPr kumimoji="1" lang="ja-JP" altLang="en-US" dirty="0"/>
              <a:t>実際の命令セットでは２進数や１６進数が多く出てくるため</a:t>
            </a:r>
            <a:endParaRPr kumimoji="1" lang="en-US" altLang="ja-JP" dirty="0"/>
          </a:p>
          <a:p>
            <a:pPr lvl="1"/>
            <a:r>
              <a:rPr kumimoji="1" lang="ja-JP" altLang="en-US" dirty="0"/>
              <a:t>慣れてないと理解しづらい</a:t>
            </a:r>
            <a:endParaRPr kumimoji="1" lang="en-US" altLang="ja-JP" dirty="0"/>
          </a:p>
        </p:txBody>
      </p:sp>
    </p:spTree>
    <p:extLst>
      <p:ext uri="{BB962C8B-B14F-4D97-AF65-F5344CB8AC3E}">
        <p14:creationId xmlns:p14="http://schemas.microsoft.com/office/powerpoint/2010/main" val="3653317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2ACD58-F25F-9282-1322-1C51DB68391B}"/>
              </a:ext>
            </a:extLst>
          </p:cNvPr>
          <p:cNvSpPr>
            <a:spLocks noGrp="1"/>
          </p:cNvSpPr>
          <p:nvPr>
            <p:ph type="title"/>
          </p:nvPr>
        </p:nvSpPr>
        <p:spPr/>
        <p:txBody>
          <a:bodyPr/>
          <a:lstStyle/>
          <a:p>
            <a:r>
              <a:rPr kumimoji="1" lang="ja-JP" altLang="en-US" dirty="0"/>
              <a:t>表記方法</a:t>
            </a:r>
            <a:endParaRPr kumimoji="1" lang="en-US" dirty="0"/>
          </a:p>
        </p:txBody>
      </p:sp>
      <p:sp>
        <p:nvSpPr>
          <p:cNvPr id="3" name="コンテンツ プレースホルダー 2">
            <a:extLst>
              <a:ext uri="{FF2B5EF4-FFF2-40B4-BE49-F238E27FC236}">
                <a16:creationId xmlns:a16="http://schemas.microsoft.com/office/drawing/2014/main" id="{1E8DD4F5-01D8-3C7B-DDFB-929C5A70A523}"/>
              </a:ext>
            </a:extLst>
          </p:cNvPr>
          <p:cNvSpPr>
            <a:spLocks noGrp="1"/>
          </p:cNvSpPr>
          <p:nvPr>
            <p:ph sz="quarter" idx="10"/>
          </p:nvPr>
        </p:nvSpPr>
        <p:spPr/>
        <p:txBody>
          <a:bodyPr/>
          <a:lstStyle/>
          <a:p>
            <a:r>
              <a:rPr kumimoji="1" lang="ja-JP" altLang="en-US" dirty="0"/>
              <a:t>ここから先では </a:t>
            </a:r>
            <a:r>
              <a:rPr kumimoji="1" lang="en-US" altLang="ja-JP" dirty="0"/>
              <a:t>C </a:t>
            </a:r>
            <a:r>
              <a:rPr kumimoji="1" lang="ja-JP" altLang="en-US" dirty="0"/>
              <a:t>言語の表記方法に従う</a:t>
            </a:r>
            <a:endParaRPr kumimoji="1" lang="en-US" altLang="ja-JP" dirty="0"/>
          </a:p>
          <a:p>
            <a:pPr lvl="1"/>
            <a:r>
              <a:rPr kumimoji="1" lang="ja-JP" altLang="en-US" dirty="0"/>
              <a:t>１０進数：なにもつけない</a:t>
            </a:r>
            <a:r>
              <a:rPr kumimoji="1" lang="en-US" altLang="ja-JP" dirty="0"/>
              <a:t>	</a:t>
            </a:r>
            <a:r>
              <a:rPr kumimoji="1" lang="ja-JP" altLang="en-US" dirty="0"/>
              <a:t>（</a:t>
            </a:r>
            <a:r>
              <a:rPr kumimoji="1" lang="en-US" altLang="ja-JP" dirty="0"/>
              <a:t>143</a:t>
            </a:r>
            <a:r>
              <a:rPr kumimoji="1" lang="ja-JP" altLang="en-US" dirty="0"/>
              <a:t>）</a:t>
            </a:r>
            <a:endParaRPr kumimoji="1" lang="en-US" altLang="ja-JP" dirty="0"/>
          </a:p>
          <a:p>
            <a:pPr lvl="1"/>
            <a:r>
              <a:rPr lang="ja-JP" altLang="en-US" dirty="0"/>
              <a:t>２進数　：先頭に </a:t>
            </a:r>
            <a:r>
              <a:rPr lang="en-US" altLang="ja-JP" dirty="0"/>
              <a:t>0b </a:t>
            </a:r>
            <a:r>
              <a:rPr lang="ja-JP" altLang="en-US" dirty="0"/>
              <a:t>をつける</a:t>
            </a:r>
            <a:r>
              <a:rPr lang="en-US" altLang="ja-JP" dirty="0"/>
              <a:t>	</a:t>
            </a:r>
            <a:r>
              <a:rPr lang="ja-JP" altLang="en-US" dirty="0"/>
              <a:t>（</a:t>
            </a:r>
            <a:r>
              <a:rPr lang="en-US" dirty="0"/>
              <a:t>0b10000011</a:t>
            </a:r>
            <a:r>
              <a:rPr lang="ja-JP" altLang="en-US" dirty="0"/>
              <a:t>）</a:t>
            </a:r>
            <a:endParaRPr lang="en-US" altLang="ja-JP" dirty="0"/>
          </a:p>
          <a:p>
            <a:pPr lvl="1"/>
            <a:r>
              <a:rPr lang="ja-JP" altLang="en-US" dirty="0"/>
              <a:t>１６進数：先頭に </a:t>
            </a:r>
            <a:r>
              <a:rPr lang="en-US" altLang="ja-JP" dirty="0"/>
              <a:t>0x </a:t>
            </a:r>
            <a:r>
              <a:rPr lang="ja-JP" altLang="en-US" dirty="0"/>
              <a:t>をつける</a:t>
            </a:r>
            <a:r>
              <a:rPr lang="en-US" altLang="ja-JP" dirty="0"/>
              <a:t>	</a:t>
            </a:r>
            <a:r>
              <a:rPr lang="ja-JP" altLang="en-US" dirty="0"/>
              <a:t>（</a:t>
            </a:r>
            <a:r>
              <a:rPr lang="en-US" altLang="ja-JP" dirty="0"/>
              <a:t>0x83</a:t>
            </a:r>
            <a:r>
              <a:rPr lang="ja-JP" altLang="en-US" dirty="0"/>
              <a:t>）</a:t>
            </a:r>
            <a:endParaRPr lang="en-US" altLang="ja-JP" dirty="0"/>
          </a:p>
          <a:p>
            <a:r>
              <a:rPr kumimoji="1" lang="ja-JP" altLang="en-US" dirty="0"/>
              <a:t>由来：</a:t>
            </a:r>
            <a:endParaRPr kumimoji="1" lang="en-US" altLang="ja-JP" dirty="0"/>
          </a:p>
          <a:p>
            <a:pPr lvl="1"/>
            <a:r>
              <a:rPr lang="en-US" altLang="ja-JP" dirty="0"/>
              <a:t>0b = binary</a:t>
            </a:r>
            <a:r>
              <a:rPr lang="ja-JP" altLang="en-US" dirty="0"/>
              <a:t>（英語の２進数）</a:t>
            </a:r>
            <a:endParaRPr lang="en-US" altLang="ja-JP" dirty="0"/>
          </a:p>
          <a:p>
            <a:pPr lvl="1"/>
            <a:r>
              <a:rPr kumimoji="1" lang="en-US" altLang="ja-JP" dirty="0"/>
              <a:t>0x = hexadecimal</a:t>
            </a:r>
            <a:r>
              <a:rPr lang="ja-JP" altLang="en-US" dirty="0"/>
              <a:t>（英語の１６進数）</a:t>
            </a:r>
            <a:endParaRPr kumimoji="1" lang="en-US" altLang="ja-JP" dirty="0"/>
          </a:p>
          <a:p>
            <a:pPr lvl="1"/>
            <a:r>
              <a:rPr lang="en-US" dirty="0"/>
              <a:t>bit = binary digit </a:t>
            </a:r>
            <a:r>
              <a:rPr lang="ja-JP" altLang="en-US" dirty="0"/>
              <a:t>の短縮系</a:t>
            </a:r>
            <a:endParaRPr kumimoji="1" lang="en-US" dirty="0"/>
          </a:p>
        </p:txBody>
      </p:sp>
    </p:spTree>
    <p:extLst>
      <p:ext uri="{BB962C8B-B14F-4D97-AF65-F5344CB8AC3E}">
        <p14:creationId xmlns:p14="http://schemas.microsoft.com/office/powerpoint/2010/main" val="197573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電圧が「高い</a:t>
            </a:r>
            <a:r>
              <a:rPr kumimoji="1" lang="en-US" altLang="ja-JP" dirty="0"/>
              <a:t>=1</a:t>
            </a:r>
            <a:r>
              <a:rPr kumimoji="1" lang="ja-JP" altLang="en-US" dirty="0"/>
              <a:t>」</a:t>
            </a:r>
            <a:r>
              <a:rPr kumimoji="1" lang="en-US" altLang="ja-JP" dirty="0"/>
              <a:t>or</a:t>
            </a:r>
            <a:r>
              <a:rPr kumimoji="1" lang="ja-JP" altLang="en-US" dirty="0"/>
              <a:t>「低い</a:t>
            </a:r>
            <a:r>
              <a:rPr kumimoji="1" lang="en-US" altLang="ja-JP" dirty="0"/>
              <a:t>=0</a:t>
            </a:r>
            <a:r>
              <a:rPr kumimoji="1" lang="ja-JP" altLang="en-US" dirty="0"/>
              <a:t>」の２進数で表現されている</a:t>
            </a:r>
            <a:endParaRPr kumimoji="1" lang="en-US" altLang="ja-JP" dirty="0"/>
          </a:p>
          <a:p>
            <a:pPr lvl="1"/>
            <a:r>
              <a:rPr kumimoji="1" lang="ja-JP" altLang="en-US" dirty="0"/>
              <a:t>たまに </a:t>
            </a:r>
            <a:r>
              <a:rPr kumimoji="1" lang="en-US" altLang="ja-JP" dirty="0"/>
              <a:t>1 or 0 </a:t>
            </a:r>
            <a:r>
              <a:rPr kumimoji="1" lang="ja-JP" altLang="en-US" dirty="0"/>
              <a:t>の割り当てが逆のこともある</a:t>
            </a:r>
            <a:endParaRPr kumimoji="1" lang="en-US" altLang="ja-JP" dirty="0"/>
          </a:p>
          <a:p>
            <a:r>
              <a:rPr kumimoji="1" lang="ja-JP" altLang="en-US" dirty="0"/>
              <a:t>なぜ２進数なのか？</a:t>
            </a:r>
            <a:endParaRPr kumimoji="1" lang="en-US" altLang="ja-JP" dirty="0"/>
          </a:p>
          <a:p>
            <a:pPr lvl="1"/>
            <a:r>
              <a:rPr kumimoji="1" lang="ja-JP" altLang="en-US" dirty="0"/>
              <a:t>回路を作るのが簡単だから</a:t>
            </a:r>
            <a:endParaRPr kumimoji="1" lang="en-US" altLang="ja-JP" dirty="0"/>
          </a:p>
        </p:txBody>
      </p:sp>
    </p:spTree>
    <p:extLst>
      <p:ext uri="{BB962C8B-B14F-4D97-AF65-F5344CB8AC3E}">
        <p14:creationId xmlns:p14="http://schemas.microsoft.com/office/powerpoint/2010/main" val="1273408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98761C-5334-C1B2-1115-96EFED4809BD}"/>
              </a:ext>
            </a:extLst>
          </p:cNvPr>
          <p:cNvSpPr>
            <a:spLocks noGrp="1"/>
          </p:cNvSpPr>
          <p:nvPr>
            <p:ph type="title"/>
          </p:nvPr>
        </p:nvSpPr>
        <p:spPr/>
        <p:txBody>
          <a:bodyPr/>
          <a:lstStyle/>
          <a:p>
            <a:r>
              <a:rPr kumimoji="1" lang="ja-JP" altLang="en-US" sz="2400" dirty="0"/>
              <a:t>現代のコンピュータは基本的に２進数ベースで出来ている</a:t>
            </a:r>
            <a:endParaRPr kumimoji="1" lang="en-US" sz="24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FF6C97-84AC-FE59-260D-FA8053BE963C}"/>
                  </a:ext>
                </a:extLst>
              </p:cNvPr>
              <p:cNvSpPr>
                <a:spLocks noGrp="1"/>
              </p:cNvSpPr>
              <p:nvPr>
                <p:ph sz="quarter" idx="10"/>
              </p:nvPr>
            </p:nvSpPr>
            <p:spPr/>
            <p:txBody>
              <a:bodyPr/>
              <a:lstStyle/>
              <a:p>
                <a:r>
                  <a:rPr kumimoji="1" lang="ja-JP" altLang="en-US" dirty="0"/>
                  <a:t>たとえば３進数の場合，</a:t>
                </a:r>
                <a:endParaRPr kumimoji="1" lang="en-US" altLang="ja-JP" dirty="0"/>
              </a:p>
              <a:p>
                <a:pPr lvl="1"/>
                <a:r>
                  <a:rPr kumimoji="1" lang="ja-JP" altLang="en-US" dirty="0"/>
                  <a:t>電圧が「高い」「中間」「低い」の３つを区別することになる</a:t>
                </a:r>
                <a:endParaRPr kumimoji="1" lang="en-US" altLang="ja-JP" dirty="0"/>
              </a:p>
              <a:p>
                <a:pPr lvl="1"/>
                <a:r>
                  <a:rPr kumimoji="1" lang="ja-JP" altLang="en-US" dirty="0"/>
                  <a:t>この判別は，単に高いか低いかよりもかなり難しい</a:t>
                </a:r>
                <a:endParaRPr kumimoji="1" lang="en-US" altLang="ja-JP" dirty="0"/>
              </a:p>
              <a:p>
                <a:pPr lvl="2"/>
                <a:r>
                  <a:rPr kumimoji="1" lang="ja-JP" altLang="en-US" dirty="0"/>
                  <a:t>（後で実例を紹介</a:t>
                </a:r>
              </a:p>
              <a:p>
                <a:r>
                  <a:rPr kumimoji="1" lang="ja-JP" altLang="en-US" dirty="0"/>
                  <a:t>手の指で表した場合でも同じ？</a:t>
                </a:r>
                <a:endParaRPr kumimoji="1" lang="en-US" altLang="ja-JP" dirty="0"/>
              </a:p>
              <a:p>
                <a:pPr lvl="1"/>
                <a:r>
                  <a:rPr kumimoji="1" lang="ja-JP" altLang="en-US" dirty="0"/>
                  <a:t>指が「折れている</a:t>
                </a:r>
                <a:r>
                  <a:rPr kumimoji="1" lang="en-US" altLang="ja-JP" dirty="0"/>
                  <a:t>=0</a:t>
                </a:r>
                <a:r>
                  <a:rPr kumimoji="1" lang="ja-JP" altLang="en-US" dirty="0"/>
                  <a:t>」「</a:t>
                </a:r>
                <a:r>
                  <a:rPr kumimoji="1" lang="en-US" altLang="ja-JP" dirty="0"/>
                  <a:t> </a:t>
                </a:r>
                <a:r>
                  <a:rPr kumimoji="1" lang="ja-JP" altLang="en-US" dirty="0"/>
                  <a:t>立っている</a:t>
                </a:r>
                <a:r>
                  <a:rPr kumimoji="1" lang="en-US" altLang="ja-JP" dirty="0"/>
                  <a:t>=1 </a:t>
                </a:r>
                <a:r>
                  <a:rPr kumimoji="1" lang="ja-JP" altLang="en-US" dirty="0"/>
                  <a:t>」で２進数を表す</a:t>
                </a:r>
                <a:endParaRPr kumimoji="1" lang="en-US" altLang="ja-JP" dirty="0"/>
              </a:p>
              <a:p>
                <a:pPr lvl="2"/>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10</m:t>
                        </m:r>
                      </m:sup>
                    </m:sSup>
                  </m:oMath>
                </a14:m>
                <a:r>
                  <a:rPr kumimoji="1" lang="en-US" altLang="ja-JP" dirty="0"/>
                  <a:t>=1024 </a:t>
                </a:r>
                <a:r>
                  <a:rPr kumimoji="1" lang="ja-JP" altLang="en-US" dirty="0"/>
                  <a:t>通りを表す事ができる</a:t>
                </a:r>
                <a:endParaRPr kumimoji="1" lang="en-US" altLang="ja-JP" dirty="0"/>
              </a:p>
              <a:p>
                <a:pPr lvl="1"/>
                <a:r>
                  <a:rPr kumimoji="1" lang="ja-JP" altLang="en-US" dirty="0"/>
                  <a:t>３進数にすると「半分折れている」が加わる</a:t>
                </a:r>
                <a:endParaRPr kumimoji="1" lang="en-US" altLang="ja-JP" dirty="0"/>
              </a:p>
              <a:p>
                <a:pPr lvl="2"/>
                <a14:m>
                  <m:oMath xmlns:m="http://schemas.openxmlformats.org/officeDocument/2006/math">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3</m:t>
                        </m:r>
                      </m:e>
                      <m:sup>
                        <m:r>
                          <a:rPr lang="en-US" altLang="ja-JP" i="1" dirty="0" smtClean="0">
                            <a:latin typeface="Cambria Math" panose="02040503050406030204" pitchFamily="18" charset="0"/>
                          </a:rPr>
                          <m:t>1</m:t>
                        </m:r>
                        <m:r>
                          <a:rPr lang="en-US" altLang="ja-JP" i="1" dirty="0">
                            <a:latin typeface="Cambria Math" panose="02040503050406030204" pitchFamily="18" charset="0"/>
                          </a:rPr>
                          <m:t>0</m:t>
                        </m:r>
                      </m:sup>
                    </m:sSup>
                  </m:oMath>
                </a14:m>
                <a:r>
                  <a:rPr kumimoji="1" lang="en-US" altLang="ja-JP" dirty="0"/>
                  <a:t>=59049</a:t>
                </a:r>
                <a:r>
                  <a:rPr kumimoji="1" lang="ja-JP" altLang="en-US" dirty="0"/>
                  <a:t>通りを表すことができる</a:t>
                </a:r>
                <a:endParaRPr kumimoji="1" lang="en-US" altLang="ja-JP" dirty="0"/>
              </a:p>
              <a:p>
                <a:pPr lvl="2"/>
                <a:r>
                  <a:rPr kumimoji="1" lang="ja-JP" altLang="en-US" dirty="0"/>
                  <a:t>しかし，「半分折れてる」の判別がむずかしい</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F4FF6C97-84AC-FE59-260D-FA8053BE963C}"/>
                  </a:ext>
                </a:extLst>
              </p:cNvPr>
              <p:cNvSpPr>
                <a:spLocks noGrp="1" noRot="1" noChangeAspect="1" noMove="1" noResize="1" noEditPoints="1" noAdjustHandles="1" noChangeArrowheads="1" noChangeShapeType="1" noTextEdit="1"/>
              </p:cNvSpPr>
              <p:nvPr>
                <p:ph sz="quarter" idx="10"/>
              </p:nvPr>
            </p:nvSpPr>
            <p:spPr>
              <a:blipFill>
                <a:blip r:embed="rId2"/>
                <a:stretch>
                  <a:fillRect l="-662"/>
                </a:stretch>
              </a:blipFill>
            </p:spPr>
            <p:txBody>
              <a:bodyPr/>
              <a:lstStyle/>
              <a:p>
                <a:r>
                  <a:rPr lang="en-US">
                    <a:noFill/>
                  </a:rPr>
                  <a:t> </a:t>
                </a:r>
              </a:p>
            </p:txBody>
          </p:sp>
        </mc:Fallback>
      </mc:AlternateContent>
    </p:spTree>
    <p:extLst>
      <p:ext uri="{BB962C8B-B14F-4D97-AF65-F5344CB8AC3E}">
        <p14:creationId xmlns:p14="http://schemas.microsoft.com/office/powerpoint/2010/main" val="3984729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51984-F79E-2ABB-69A4-2F6B75EED465}"/>
              </a:ext>
            </a:extLst>
          </p:cNvPr>
          <p:cNvSpPr>
            <a:spLocks noGrp="1"/>
          </p:cNvSpPr>
          <p:nvPr>
            <p:ph type="title"/>
          </p:nvPr>
        </p:nvSpPr>
        <p:spPr>
          <a:xfrm>
            <a:off x="251952" y="0"/>
            <a:ext cx="8892048" cy="908972"/>
          </a:xfrm>
        </p:spPr>
        <p:txBody>
          <a:bodyPr/>
          <a:lstStyle/>
          <a:p>
            <a:r>
              <a:rPr kumimoji="1" lang="ja-JP" altLang="en-US" sz="2400" dirty="0"/>
              <a:t>情報分野では２進</a:t>
            </a:r>
            <a:r>
              <a:rPr kumimoji="1" lang="en-US" altLang="ja-JP" sz="2400" dirty="0"/>
              <a:t>/</a:t>
            </a:r>
            <a:r>
              <a:rPr kumimoji="1" lang="ja-JP" altLang="en-US" sz="2400" dirty="0"/>
              <a:t>１６進</a:t>
            </a:r>
            <a:r>
              <a:rPr lang="en-US" altLang="ja-JP" sz="2400" dirty="0"/>
              <a:t>/</a:t>
            </a:r>
            <a:r>
              <a:rPr kumimoji="1" lang="ja-JP" altLang="en-US" sz="2400" dirty="0"/>
              <a:t>１０進が混じって出てくる事が多い</a:t>
            </a:r>
            <a:endParaRPr kumimoji="1" lang="en-US" altLang="ja-JP" sz="2400" dirty="0"/>
          </a:p>
        </p:txBody>
      </p:sp>
      <p:sp>
        <p:nvSpPr>
          <p:cNvPr id="3" name="コンテンツ プレースホルダー 2">
            <a:extLst>
              <a:ext uri="{FF2B5EF4-FFF2-40B4-BE49-F238E27FC236}">
                <a16:creationId xmlns:a16="http://schemas.microsoft.com/office/drawing/2014/main" id="{54FFE0B1-59D3-9306-601B-BE269ED58931}"/>
              </a:ext>
            </a:extLst>
          </p:cNvPr>
          <p:cNvSpPr>
            <a:spLocks noGrp="1"/>
          </p:cNvSpPr>
          <p:nvPr>
            <p:ph sz="quarter" idx="10"/>
          </p:nvPr>
        </p:nvSpPr>
        <p:spPr/>
        <p:txBody>
          <a:bodyPr/>
          <a:lstStyle/>
          <a:p>
            <a:r>
              <a:rPr kumimoji="1" lang="ja-JP" altLang="en-US" dirty="0"/>
              <a:t>注意：</a:t>
            </a:r>
            <a:endParaRPr kumimoji="1" lang="en-US" altLang="ja-JP" dirty="0"/>
          </a:p>
          <a:p>
            <a:pPr lvl="1"/>
            <a:r>
              <a:rPr kumimoji="1" lang="ja-JP" altLang="en-US" dirty="0"/>
              <a:t>これらは単に表記方法の違い</a:t>
            </a:r>
            <a:endParaRPr kumimoji="1" lang="en-US" altLang="ja-JP" dirty="0"/>
          </a:p>
          <a:p>
            <a:pPr lvl="1"/>
            <a:r>
              <a:rPr kumimoji="1" lang="ja-JP" altLang="en-US" dirty="0"/>
              <a:t>表し方が違うだけで，それが示す数字そのものは同じ</a:t>
            </a:r>
            <a:endParaRPr kumimoji="1" lang="en-US" altLang="ja-JP" dirty="0"/>
          </a:p>
          <a:p>
            <a:r>
              <a:rPr kumimoji="1" lang="ja-JP" altLang="en-US" dirty="0"/>
              <a:t>たとえば１０進の「</a:t>
            </a:r>
            <a:r>
              <a:rPr kumimoji="1" lang="en-US" altLang="ja-JP" dirty="0"/>
              <a:t>12</a:t>
            </a:r>
            <a:r>
              <a:rPr kumimoji="1" lang="ja-JP" altLang="en-US" dirty="0"/>
              <a:t>」は３通りに書けるが，意味は同じ</a:t>
            </a:r>
            <a:endParaRPr kumimoji="1" lang="en-US" altLang="ja-JP" dirty="0"/>
          </a:p>
          <a:p>
            <a:pPr lvl="1"/>
            <a:r>
              <a:rPr kumimoji="1" lang="ja-JP" altLang="en-US" dirty="0"/>
              <a:t>１０進： </a:t>
            </a:r>
            <a:r>
              <a:rPr kumimoji="1" lang="en-US" altLang="ja-JP" dirty="0"/>
              <a:t>12</a:t>
            </a:r>
          </a:p>
          <a:p>
            <a:pPr lvl="1"/>
            <a:r>
              <a:rPr kumimoji="1" lang="ja-JP" altLang="en-US" dirty="0"/>
              <a:t>　２進： </a:t>
            </a:r>
            <a:r>
              <a:rPr kumimoji="1" lang="en-US" altLang="ja-JP" dirty="0"/>
              <a:t>0b1100</a:t>
            </a:r>
          </a:p>
          <a:p>
            <a:pPr lvl="1"/>
            <a:r>
              <a:rPr kumimoji="1" lang="ja-JP" altLang="en-US" dirty="0"/>
              <a:t>１６進： </a:t>
            </a:r>
            <a:r>
              <a:rPr kumimoji="1" lang="en-US" altLang="ja-JP" dirty="0"/>
              <a:t>0xc</a:t>
            </a:r>
          </a:p>
          <a:p>
            <a:r>
              <a:rPr kumimoji="1" lang="ja-JP" altLang="en-US" dirty="0"/>
              <a:t>「リンゴ」を「林檎」「りんご」「</a:t>
            </a:r>
            <a:r>
              <a:rPr kumimoji="1" lang="en-US" altLang="ja-JP" dirty="0"/>
              <a:t>Apple</a:t>
            </a:r>
            <a:r>
              <a:rPr kumimoji="1" lang="ja-JP" altLang="en-US" dirty="0"/>
              <a:t>」と書いても意味するものは変わらないのと同じ</a:t>
            </a:r>
            <a:endParaRPr kumimoji="1" lang="en-US" dirty="0"/>
          </a:p>
        </p:txBody>
      </p:sp>
    </p:spTree>
    <p:extLst>
      <p:ext uri="{BB962C8B-B14F-4D97-AF65-F5344CB8AC3E}">
        <p14:creationId xmlns:p14="http://schemas.microsoft.com/office/powerpoint/2010/main" val="2508345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9CCA6E-645D-2F37-69E1-AA6D0555FCE8}"/>
              </a:ext>
            </a:extLst>
          </p:cNvPr>
          <p:cNvSpPr>
            <a:spLocks noGrp="1"/>
          </p:cNvSpPr>
          <p:nvPr>
            <p:ph type="title"/>
          </p:nvPr>
        </p:nvSpPr>
        <p:spPr/>
        <p:txBody>
          <a:bodyPr/>
          <a:lstStyle/>
          <a:p>
            <a:r>
              <a:rPr kumimoji="1" lang="ja-JP" altLang="en-US" dirty="0"/>
              <a:t>ではなぜ複数の表記を使うのか？</a:t>
            </a:r>
            <a:endParaRPr kumimoji="1" lang="en-US" dirty="0"/>
          </a:p>
        </p:txBody>
      </p:sp>
      <p:sp>
        <p:nvSpPr>
          <p:cNvPr id="3" name="コンテンツ プレースホルダー 2">
            <a:extLst>
              <a:ext uri="{FF2B5EF4-FFF2-40B4-BE49-F238E27FC236}">
                <a16:creationId xmlns:a16="http://schemas.microsoft.com/office/drawing/2014/main" id="{F2CEF0B9-E2AC-1EE6-7608-1825B9254815}"/>
              </a:ext>
            </a:extLst>
          </p:cNvPr>
          <p:cNvSpPr>
            <a:spLocks noGrp="1"/>
          </p:cNvSpPr>
          <p:nvPr>
            <p:ph sz="quarter" idx="10"/>
          </p:nvPr>
        </p:nvSpPr>
        <p:spPr/>
        <p:txBody>
          <a:bodyPr/>
          <a:lstStyle/>
          <a:p>
            <a:r>
              <a:rPr kumimoji="1" lang="ja-JP" altLang="en-US" dirty="0"/>
              <a:t>それぞれの表記方に利点があるから</a:t>
            </a:r>
            <a:endParaRPr kumimoji="1" lang="en-US" altLang="ja-JP" dirty="0"/>
          </a:p>
          <a:p>
            <a:pPr lvl="1"/>
            <a:r>
              <a:rPr kumimoji="1" lang="ja-JP" altLang="en-US" dirty="0"/>
              <a:t>１０進は人間が普段使っているので，人間が考えやすい</a:t>
            </a:r>
            <a:endParaRPr kumimoji="1" lang="en-US" altLang="ja-JP" dirty="0"/>
          </a:p>
          <a:p>
            <a:pPr lvl="1"/>
            <a:r>
              <a:rPr kumimoji="1" lang="ja-JP" altLang="en-US" dirty="0"/>
              <a:t>２進や１６進は？</a:t>
            </a:r>
            <a:endParaRPr kumimoji="1" lang="en-US" altLang="ja-JP" dirty="0"/>
          </a:p>
          <a:p>
            <a:pPr lvl="2"/>
            <a:endParaRPr kumimoji="1" lang="en-US" altLang="ja-JP" dirty="0"/>
          </a:p>
        </p:txBody>
      </p:sp>
    </p:spTree>
    <p:extLst>
      <p:ext uri="{BB962C8B-B14F-4D97-AF65-F5344CB8AC3E}">
        <p14:creationId xmlns:p14="http://schemas.microsoft.com/office/powerpoint/2010/main" val="796415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２進数で表記する利点</a:t>
            </a:r>
            <a:endParaRPr kumimoji="1" lang="en-US"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p:txBody>
          <a:bodyPr/>
          <a:lstStyle/>
          <a:p>
            <a:r>
              <a:rPr kumimoji="1" lang="ja-JP" altLang="en-US" dirty="0"/>
              <a:t>前回の講義でだした </a:t>
            </a:r>
            <a:r>
              <a:rPr kumimoji="1" lang="en-US" altLang="ja-JP" dirty="0"/>
              <a:t>CPU </a:t>
            </a:r>
            <a:r>
              <a:rPr kumimoji="1" lang="ja-JP" altLang="en-US" dirty="0"/>
              <a:t>では１０進で命令を定義していた</a:t>
            </a:r>
            <a:endParaRPr kumimoji="1" lang="en-US" altLang="ja-JP" dirty="0"/>
          </a:p>
          <a:p>
            <a:pPr lvl="1"/>
            <a:r>
              <a:rPr kumimoji="1" lang="ja-JP" altLang="en-US" dirty="0"/>
              <a:t>人間に分かりやすくするため</a:t>
            </a:r>
            <a:endParaRPr kumimoji="1" lang="en-US" altLang="ja-JP" dirty="0"/>
          </a:p>
          <a:p>
            <a:pPr lvl="1"/>
            <a:r>
              <a:rPr lang="ja-JP" altLang="en-US" dirty="0">
                <a:solidFill>
                  <a:schemeClr val="accent5"/>
                </a:solidFill>
              </a:rPr>
              <a:t>１０進数の各桁</a:t>
            </a:r>
            <a:r>
              <a:rPr lang="ja-JP" altLang="en-US" dirty="0"/>
              <a:t>を見れば意味がわかる</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endParaRPr kumimoji="1" lang="en-US" altLang="ja-JP" dirty="0"/>
          </a:p>
          <a:p>
            <a:r>
              <a:rPr kumimoji="1" lang="ja-JP" altLang="en-US" dirty="0"/>
              <a:t>コンピュータは２進数の形で数字を保持している</a:t>
            </a:r>
            <a:endParaRPr kumimoji="1" lang="en-US" altLang="ja-JP" dirty="0"/>
          </a:p>
          <a:p>
            <a:pPr lvl="1"/>
            <a:r>
              <a:rPr kumimoji="1" lang="ja-JP" altLang="en-US" dirty="0">
                <a:solidFill>
                  <a:schemeClr val="accent5"/>
                </a:solidFill>
              </a:rPr>
              <a:t>２進数の各桁</a:t>
            </a:r>
            <a:r>
              <a:rPr kumimoji="1" lang="ja-JP" altLang="en-US" dirty="0"/>
              <a:t>に意味を持たす事が多い</a:t>
            </a:r>
            <a:endParaRPr kumimoji="1" lang="en-US" altLang="ja-JP" dirty="0"/>
          </a:p>
          <a:p>
            <a:pPr lvl="1"/>
            <a:r>
              <a:rPr kumimoji="1" lang="ja-JP" altLang="en-US" dirty="0"/>
              <a:t>２進数表記した方が，色々と考えやすい</a:t>
            </a:r>
            <a:endParaRPr kumimoji="1" lang="en-US" altLang="ja-JP" dirty="0"/>
          </a:p>
        </p:txBody>
      </p:sp>
    </p:spTree>
    <p:extLst>
      <p:ext uri="{BB962C8B-B14F-4D97-AF65-F5344CB8AC3E}">
        <p14:creationId xmlns:p14="http://schemas.microsoft.com/office/powerpoint/2010/main" val="193703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80D202-43D8-4930-E144-75D4D1839911}"/>
              </a:ext>
            </a:extLst>
          </p:cNvPr>
          <p:cNvSpPr>
            <a:spLocks noGrp="1"/>
          </p:cNvSpPr>
          <p:nvPr>
            <p:ph type="title"/>
          </p:nvPr>
        </p:nvSpPr>
        <p:spPr/>
        <p:txBody>
          <a:bodyPr/>
          <a:lstStyle/>
          <a:p>
            <a:r>
              <a:rPr kumimoji="1" lang="ja-JP" altLang="en-US" dirty="0"/>
              <a:t>たとえば４ビットのデータを考える</a:t>
            </a:r>
            <a:endParaRPr kumimoji="1" lang="en-US" altLang="ja-JP" dirty="0"/>
          </a:p>
        </p:txBody>
      </p:sp>
      <p:sp>
        <p:nvSpPr>
          <p:cNvPr id="3" name="コンテンツ プレースホルダー 2">
            <a:extLst>
              <a:ext uri="{FF2B5EF4-FFF2-40B4-BE49-F238E27FC236}">
                <a16:creationId xmlns:a16="http://schemas.microsoft.com/office/drawing/2014/main" id="{CF81A18C-4333-56F2-7BF8-854447A1F7A2}"/>
              </a:ext>
            </a:extLst>
          </p:cNvPr>
          <p:cNvSpPr>
            <a:spLocks noGrp="1"/>
          </p:cNvSpPr>
          <p:nvPr>
            <p:ph sz="quarter" idx="10"/>
          </p:nvPr>
        </p:nvSpPr>
        <p:spPr>
          <a:xfrm>
            <a:off x="431954" y="1088974"/>
            <a:ext cx="8460094" cy="5220058"/>
          </a:xfrm>
        </p:spPr>
        <p:txBody>
          <a:bodyPr/>
          <a:lstStyle/>
          <a:p>
            <a:r>
              <a:rPr lang="ja-JP" altLang="en-US" dirty="0">
                <a:latin typeface="Consolas" panose="020B0609020204030204" pitchFamily="49" charset="0"/>
              </a:rPr>
              <a:t>４ビットのデータは </a:t>
            </a:r>
            <a:r>
              <a:rPr lang="en-US" altLang="ja-JP" dirty="0">
                <a:latin typeface="Consolas" panose="020B0609020204030204" pitchFamily="49" charset="0"/>
              </a:rPr>
              <a:t>0b0000</a:t>
            </a:r>
            <a:r>
              <a:rPr lang="ja-JP" altLang="en-US" dirty="0">
                <a:latin typeface="Consolas" panose="020B0609020204030204" pitchFamily="49" charset="0"/>
              </a:rPr>
              <a:t>～</a:t>
            </a:r>
            <a:r>
              <a:rPr lang="en-US" altLang="ja-JP" dirty="0">
                <a:latin typeface="Consolas" panose="020B0609020204030204" pitchFamily="49" charset="0"/>
              </a:rPr>
              <a:t>0b1111 </a:t>
            </a:r>
            <a:r>
              <a:rPr lang="ja-JP" altLang="en-US" dirty="0">
                <a:latin typeface="Consolas" panose="020B0609020204030204" pitchFamily="49" charset="0"/>
              </a:rPr>
              <a:t>→ </a:t>
            </a:r>
            <a:r>
              <a:rPr lang="en-US" altLang="ja-JP" dirty="0">
                <a:latin typeface="Consolas" panose="020B0609020204030204" pitchFamily="49" charset="0"/>
              </a:rPr>
              <a:t>0 </a:t>
            </a:r>
            <a:r>
              <a:rPr lang="ja-JP" altLang="en-US" dirty="0">
                <a:latin typeface="Consolas" panose="020B0609020204030204" pitchFamily="49" charset="0"/>
              </a:rPr>
              <a:t>～ </a:t>
            </a:r>
            <a:r>
              <a:rPr lang="en-US" altLang="ja-JP" dirty="0">
                <a:latin typeface="Consolas" panose="020B0609020204030204" pitchFamily="49" charset="0"/>
              </a:rPr>
              <a:t>15 </a:t>
            </a:r>
            <a:r>
              <a:rPr lang="ja-JP" altLang="en-US" dirty="0">
                <a:latin typeface="Consolas" panose="020B0609020204030204" pitchFamily="49" charset="0"/>
              </a:rPr>
              <a:t>を表す事ができる</a:t>
            </a:r>
            <a:endParaRPr lang="en-US" altLang="ja-JP" dirty="0">
              <a:latin typeface="Consolas" panose="020B0609020204030204" pitchFamily="49" charset="0"/>
            </a:endParaRPr>
          </a:p>
          <a:p>
            <a:r>
              <a:rPr lang="ja-JP" altLang="en-US" dirty="0">
                <a:latin typeface="Consolas" panose="020B0609020204030204" pitchFamily="49" charset="0"/>
              </a:rPr>
              <a:t>２進数で下から３桁目が </a:t>
            </a:r>
            <a:r>
              <a:rPr lang="en-US" altLang="ja-JP" dirty="0">
                <a:latin typeface="Consolas" panose="020B0609020204030204" pitchFamily="49" charset="0"/>
              </a:rPr>
              <a:t>add/sub </a:t>
            </a:r>
            <a:r>
              <a:rPr lang="ja-JP" altLang="en-US" dirty="0">
                <a:latin typeface="Consolas" panose="020B0609020204030204" pitchFamily="49" charset="0"/>
              </a:rPr>
              <a:t>を示すとする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２進の場合：３桁目だけを見れば判定できる</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0bx1xx </a:t>
            </a:r>
            <a:r>
              <a:rPr lang="ja-JP" altLang="en-US" dirty="0">
                <a:latin typeface="Consolas" panose="020B0609020204030204" pitchFamily="49" charset="0"/>
              </a:rPr>
              <a:t>（</a:t>
            </a:r>
            <a:r>
              <a:rPr lang="en-US" altLang="ja-JP" dirty="0">
                <a:latin typeface="Consolas" panose="020B0609020204030204" pitchFamily="49" charset="0"/>
              </a:rPr>
              <a:t>x</a:t>
            </a:r>
            <a:r>
              <a:rPr lang="ja-JP" altLang="en-US" dirty="0">
                <a:latin typeface="Consolas" panose="020B0609020204030204" pitchFamily="49" charset="0"/>
              </a:rPr>
              <a:t> は </a:t>
            </a:r>
            <a:r>
              <a:rPr lang="en-US" altLang="ja-JP" dirty="0">
                <a:latin typeface="Consolas" panose="020B0609020204030204" pitchFamily="49" charset="0"/>
              </a:rPr>
              <a:t>0 or 1 </a:t>
            </a:r>
            <a:r>
              <a:rPr lang="ja-JP" altLang="en-US" dirty="0">
                <a:latin typeface="Consolas" panose="020B0609020204030204" pitchFamily="49" charset="0"/>
              </a:rPr>
              <a:t>の任意）</a:t>
            </a:r>
            <a:endParaRPr kumimoji="1" lang="en-US" altLang="ja-JP" dirty="0"/>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0bx0xx</a:t>
            </a:r>
            <a:r>
              <a:rPr lang="ja-JP" altLang="en-US" dirty="0">
                <a:latin typeface="Consolas" panose="020B0609020204030204" pitchFamily="49" charset="0"/>
              </a:rPr>
              <a:t> </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１０進の場合：かなり意味が分からない</a:t>
            </a:r>
            <a:endParaRPr lang="en-US" altLang="ja-JP" dirty="0">
              <a:latin typeface="Consolas" panose="020B0609020204030204" pitchFamily="49" charset="0"/>
            </a:endParaRPr>
          </a:p>
          <a:p>
            <a:pPr lvl="2"/>
            <a:r>
              <a:rPr lang="en-US" altLang="ja-JP" dirty="0">
                <a:latin typeface="Consolas" panose="020B0609020204030204" pitchFamily="49" charset="0"/>
              </a:rPr>
              <a:t>add</a:t>
            </a:r>
            <a:r>
              <a:rPr lang="ja-JP" altLang="en-US" dirty="0">
                <a:latin typeface="Consolas" panose="020B0609020204030204" pitchFamily="49" charset="0"/>
              </a:rPr>
              <a:t>：</a:t>
            </a:r>
            <a:r>
              <a:rPr lang="en-US" altLang="ja-JP" dirty="0">
                <a:latin typeface="Consolas" panose="020B0609020204030204" pitchFamily="49" charset="0"/>
              </a:rPr>
              <a:t>4,5,6,7,12,13,14,15 </a:t>
            </a:r>
            <a:r>
              <a:rPr lang="ja-JP" altLang="en-US" dirty="0">
                <a:latin typeface="Consolas" panose="020B0609020204030204" pitchFamily="49" charset="0"/>
              </a:rPr>
              <a:t>のいずれか</a:t>
            </a:r>
            <a:endParaRPr lang="en-US" altLang="ja-JP" dirty="0">
              <a:latin typeface="Consolas" panose="020B0609020204030204" pitchFamily="49" charset="0"/>
            </a:endParaRPr>
          </a:p>
          <a:p>
            <a:pPr lvl="2"/>
            <a:r>
              <a:rPr lang="en-US" altLang="ja-JP" dirty="0">
                <a:latin typeface="Consolas" panose="020B0609020204030204" pitchFamily="49" charset="0"/>
              </a:rPr>
              <a:t>sub</a:t>
            </a:r>
            <a:r>
              <a:rPr lang="ja-JP" altLang="en-US" dirty="0">
                <a:latin typeface="Consolas" panose="020B0609020204030204" pitchFamily="49" charset="0"/>
              </a:rPr>
              <a:t>：</a:t>
            </a:r>
            <a:r>
              <a:rPr lang="en-US" altLang="ja-JP" dirty="0">
                <a:latin typeface="Consolas" panose="020B0609020204030204" pitchFamily="49" charset="0"/>
              </a:rPr>
              <a:t>0,1,2,3,8,9,10,11 </a:t>
            </a:r>
            <a:r>
              <a:rPr lang="ja-JP" altLang="en-US" dirty="0">
                <a:latin typeface="Consolas" panose="020B0609020204030204" pitchFamily="49" charset="0"/>
              </a:rPr>
              <a:t>のいずれか</a:t>
            </a:r>
            <a:endParaRPr lang="en-US" altLang="ja-JP" dirty="0">
              <a:latin typeface="Consolas" panose="020B0609020204030204" pitchFamily="49" charset="0"/>
            </a:endParaRPr>
          </a:p>
        </p:txBody>
      </p:sp>
    </p:spTree>
    <p:extLst>
      <p:ext uri="{BB962C8B-B14F-4D97-AF65-F5344CB8AC3E}">
        <p14:creationId xmlns:p14="http://schemas.microsoft.com/office/powerpoint/2010/main" val="509697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今回の講義で主に扱われていた命令などは、ハードではなくソフトの話のように思えるのですが、ハードの話なのですか？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命令に関わる話はソフトとハードの境界面にあります</a:t>
            </a:r>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solidFill>
                  <a:srgbClr val="000000"/>
                </a:solidFill>
                <a:latin typeface="Meiryo" panose="020B0604030504040204" pitchFamily="50" charset="-128"/>
                <a:ea typeface="Meiryo" panose="020B0604030504040204" pitchFamily="50" charset="-128"/>
              </a:rPr>
              <a:t>強いて言えば，</a:t>
            </a:r>
            <a:endParaRPr kumimoji="1" lang="en-US" dirty="0">
              <a:solidFill>
                <a:srgbClr val="000000"/>
              </a:solidFill>
              <a:latin typeface="Meiryo" panose="020B0604030504040204" pitchFamily="50" charset="-128"/>
              <a:ea typeface="Meiryo" panose="020B0604030504040204" pitchFamily="50" charset="-128"/>
            </a:endParaRPr>
          </a:p>
          <a:p>
            <a:pPr lvl="2"/>
            <a:r>
              <a:rPr kumimoji="1" lang="ja-JP" altLang="en-US" dirty="0"/>
              <a:t>命令 </a:t>
            </a:r>
            <a:r>
              <a:rPr kumimoji="1" lang="en-US" altLang="ja-JP" dirty="0"/>
              <a:t>= </a:t>
            </a:r>
            <a:r>
              <a:rPr kumimoji="1" lang="ja-JP" altLang="en-US" dirty="0"/>
              <a:t>ソフト</a:t>
            </a:r>
            <a:endParaRPr kumimoji="1" lang="en-US" altLang="ja-JP" dirty="0"/>
          </a:p>
          <a:p>
            <a:pPr lvl="2"/>
            <a:r>
              <a:rPr kumimoji="1" lang="ja-JP" altLang="en-US" dirty="0"/>
              <a:t>命令の定義 </a:t>
            </a:r>
            <a:r>
              <a:rPr kumimoji="1" lang="en-US" altLang="ja-JP" dirty="0"/>
              <a:t>= </a:t>
            </a:r>
            <a:r>
              <a:rPr kumimoji="1" lang="ja-JP" altLang="en-US" dirty="0"/>
              <a:t>ハード</a:t>
            </a:r>
            <a:endParaRPr kumimoji="1" lang="en-US" dirty="0"/>
          </a:p>
        </p:txBody>
      </p:sp>
    </p:spTree>
    <p:extLst>
      <p:ext uri="{BB962C8B-B14F-4D97-AF65-F5344CB8AC3E}">
        <p14:creationId xmlns:p14="http://schemas.microsoft.com/office/powerpoint/2010/main" val="4159892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30CE27-2DC8-C906-C6BC-574C55E57878}"/>
              </a:ext>
            </a:extLst>
          </p:cNvPr>
          <p:cNvSpPr>
            <a:spLocks noGrp="1"/>
          </p:cNvSpPr>
          <p:nvPr>
            <p:ph type="title"/>
          </p:nvPr>
        </p:nvSpPr>
        <p:spPr/>
        <p:txBody>
          <a:bodyPr/>
          <a:lstStyle/>
          <a:p>
            <a:r>
              <a:rPr kumimoji="1" lang="ja-JP" altLang="en-US" dirty="0"/>
              <a:t>２進数の欠点</a:t>
            </a:r>
            <a:endParaRPr kumimoji="1" lang="en-US" dirty="0"/>
          </a:p>
        </p:txBody>
      </p:sp>
      <p:sp>
        <p:nvSpPr>
          <p:cNvPr id="3" name="コンテンツ プレースホルダー 2">
            <a:extLst>
              <a:ext uri="{FF2B5EF4-FFF2-40B4-BE49-F238E27FC236}">
                <a16:creationId xmlns:a16="http://schemas.microsoft.com/office/drawing/2014/main" id="{E014F4A8-5ADF-E009-0420-F3A6049F5D5D}"/>
              </a:ext>
            </a:extLst>
          </p:cNvPr>
          <p:cNvSpPr>
            <a:spLocks noGrp="1"/>
          </p:cNvSpPr>
          <p:nvPr>
            <p:ph sz="quarter" idx="10"/>
          </p:nvPr>
        </p:nvSpPr>
        <p:spPr/>
        <p:txBody>
          <a:bodyPr/>
          <a:lstStyle/>
          <a:p>
            <a:r>
              <a:rPr kumimoji="1" lang="ja-JP" altLang="en-US" dirty="0"/>
              <a:t>人間にわかりにくい</a:t>
            </a:r>
            <a:endParaRPr kumimoji="1" lang="en-US" altLang="ja-JP" dirty="0"/>
          </a:p>
          <a:p>
            <a:pPr marL="817200" lvl="1" indent="-457200">
              <a:buFont typeface="+mj-lt"/>
              <a:buAutoNum type="arabicPeriod"/>
            </a:pPr>
            <a:r>
              <a:rPr kumimoji="1" lang="ja-JP" altLang="en-US" dirty="0"/>
              <a:t>桁数が大きくなりすぎる</a:t>
            </a:r>
            <a:endParaRPr kumimoji="1" lang="en-US" altLang="ja-JP" dirty="0"/>
          </a:p>
          <a:p>
            <a:pPr marL="817200" lvl="1" indent="-457200">
              <a:buFont typeface="+mj-lt"/>
              <a:buAutoNum type="arabicPeriod"/>
            </a:pPr>
            <a:r>
              <a:rPr kumimoji="1" lang="ja-JP" altLang="en-US" dirty="0"/>
              <a:t>１０進でどのぐらいの数字になるのか，検討をつけにくい</a:t>
            </a:r>
            <a:endParaRPr kumimoji="1" lang="en-US" altLang="ja-JP" dirty="0"/>
          </a:p>
          <a:p>
            <a:r>
              <a:rPr kumimoji="1" lang="ja-JP" altLang="en-US" dirty="0"/>
              <a:t>たとえば</a:t>
            </a:r>
            <a:endParaRPr kumimoji="1" lang="en-US" altLang="ja-JP" dirty="0"/>
          </a:p>
          <a:p>
            <a:pPr lvl="1"/>
            <a:r>
              <a:rPr lang="en-US" altLang="ja-JP" dirty="0">
                <a:latin typeface="Consolas" panose="020B0609020204030204" pitchFamily="49" charset="0"/>
              </a:rPr>
              <a:t>0b1101010010000111 = 54407</a:t>
            </a:r>
            <a:endParaRPr kumimoji="1" lang="en-US" dirty="0">
              <a:latin typeface="Consolas" panose="020B0609020204030204" pitchFamily="49" charset="0"/>
            </a:endParaRPr>
          </a:p>
        </p:txBody>
      </p:sp>
    </p:spTree>
    <p:extLst>
      <p:ext uri="{BB962C8B-B14F-4D97-AF65-F5344CB8AC3E}">
        <p14:creationId xmlns:p14="http://schemas.microsoft.com/office/powerpoint/2010/main" val="2685466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１６進数</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１６進数</a:t>
            </a:r>
            <a:endParaRPr kumimoji="1" lang="en-US" altLang="ja-JP" dirty="0"/>
          </a:p>
          <a:p>
            <a:pPr lvl="1"/>
            <a:r>
              <a:rPr lang="ja-JP" altLang="en-US" dirty="0"/>
              <a:t>１０進数の </a:t>
            </a:r>
            <a:r>
              <a:rPr lang="en-US" altLang="ja-JP" dirty="0"/>
              <a:t>0</a:t>
            </a:r>
            <a:r>
              <a:rPr lang="ja-JP" altLang="en-US" dirty="0"/>
              <a:t>～</a:t>
            </a:r>
            <a:r>
              <a:rPr lang="en-US" altLang="ja-JP" dirty="0"/>
              <a:t>15 </a:t>
            </a:r>
            <a:r>
              <a:rPr lang="ja-JP" altLang="en-US" dirty="0"/>
              <a:t>を</a:t>
            </a:r>
            <a:br>
              <a:rPr lang="en-US" altLang="ja-JP" dirty="0"/>
            </a:br>
            <a:r>
              <a:rPr lang="en-US" altLang="ja-JP" dirty="0">
                <a:latin typeface="Consolas" panose="020B0609020204030204" pitchFamily="49" charset="0"/>
              </a:rPr>
              <a:t>0x0, 0x1, 0x2, 0x3, 0x4, 0x5, 0x6, 0x7,</a:t>
            </a:r>
            <a:br>
              <a:rPr lang="en-US" altLang="ja-JP" dirty="0">
                <a:latin typeface="Consolas" panose="020B0609020204030204" pitchFamily="49" charset="0"/>
              </a:rPr>
            </a:br>
            <a:r>
              <a:rPr lang="en-US" altLang="ja-JP" dirty="0">
                <a:latin typeface="Consolas" panose="020B0609020204030204" pitchFamily="49" charset="0"/>
              </a:rPr>
              <a:t>0x8, 0x9, 0xa, 0xb, 0xc, 0xd, 0xe, 0xf </a:t>
            </a:r>
            <a:r>
              <a:rPr lang="ja-JP" altLang="en-US" dirty="0"/>
              <a:t>で表す</a:t>
            </a:r>
            <a:endParaRPr kumimoji="1" lang="en-US" altLang="ja-JP" dirty="0"/>
          </a:p>
          <a:p>
            <a:r>
              <a:rPr kumimoji="1" lang="ja-JP" altLang="en-US" dirty="0"/>
              <a:t>利点：</a:t>
            </a:r>
            <a:endParaRPr kumimoji="1" lang="en-US" altLang="ja-JP" dirty="0"/>
          </a:p>
          <a:p>
            <a:pPr lvl="1"/>
            <a:r>
              <a:rPr kumimoji="1" lang="ja-JP" altLang="en-US" dirty="0"/>
              <a:t>表記上の桁数が少ないので，２進数よりは人間にわかりやすい</a:t>
            </a:r>
            <a:endParaRPr kumimoji="1" lang="en-US" altLang="ja-JP" dirty="0"/>
          </a:p>
          <a:p>
            <a:pPr lvl="1"/>
            <a:r>
              <a:rPr kumimoji="1" lang="ja-JP" altLang="en-US" dirty="0"/>
              <a:t>２進数と１６進数は相互変換が簡単</a:t>
            </a:r>
            <a:endParaRPr kumimoji="1" lang="en-US" altLang="ja-JP" dirty="0"/>
          </a:p>
        </p:txBody>
      </p:sp>
    </p:spTree>
    <p:extLst>
      <p:ext uri="{BB962C8B-B14F-4D97-AF65-F5344CB8AC3E}">
        <p14:creationId xmlns:p14="http://schemas.microsoft.com/office/powerpoint/2010/main" val="91680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２進数と１６進数の相互変化</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p:txBody>
          <a:bodyPr/>
          <a:lstStyle/>
          <a:p>
            <a:r>
              <a:rPr lang="ja-JP" altLang="en-US" dirty="0">
                <a:latin typeface="Consolas" panose="020B0609020204030204" pitchFamily="49" charset="0"/>
              </a:rPr>
              <a:t>２進数の４桁が１６進数の１桁に１：１：に直接対応する</a:t>
            </a:r>
            <a:endParaRPr lang="en-US" altLang="ja-JP" dirty="0">
              <a:latin typeface="Consolas" panose="020B0609020204030204" pitchFamily="49" charset="0"/>
            </a:endParaRPr>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r>
              <a:rPr lang="ja-JP" altLang="en-US" dirty="0">
                <a:latin typeface="Consolas" panose="020B0609020204030204" pitchFamily="49" charset="0"/>
              </a:rPr>
              <a:t>１０進：</a:t>
            </a:r>
            <a:r>
              <a:rPr lang="en-US" altLang="ja-JP" dirty="0">
                <a:latin typeface="Consolas" panose="020B0609020204030204" pitchFamily="49" charset="0"/>
              </a:rPr>
              <a:t>54407</a:t>
            </a:r>
          </a:p>
          <a:p>
            <a:r>
              <a:rPr kumimoji="1" lang="ja-JP" altLang="en-US" dirty="0">
                <a:latin typeface="Consolas" panose="020B0609020204030204" pitchFamily="49" charset="0"/>
              </a:rPr>
              <a:t>２進数の４桁ごとに対応をとれば簡単に変換できる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１０進との相互変換はかなり難しい</a:t>
            </a: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97044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63FF3-2F06-BE62-9619-04240AD27CDF}"/>
              </a:ext>
            </a:extLst>
          </p:cNvPr>
          <p:cNvSpPr>
            <a:spLocks noGrp="1"/>
          </p:cNvSpPr>
          <p:nvPr>
            <p:ph type="title"/>
          </p:nvPr>
        </p:nvSpPr>
        <p:spPr/>
        <p:txBody>
          <a:bodyPr/>
          <a:lstStyle/>
          <a:p>
            <a:r>
              <a:rPr kumimoji="1" lang="ja-JP" altLang="en-US" dirty="0"/>
              <a:t>（余談）手計算でやるとき</a:t>
            </a:r>
            <a:endParaRPr kumimoji="1" lang="en-US" dirty="0"/>
          </a:p>
        </p:txBody>
      </p:sp>
      <p:sp>
        <p:nvSpPr>
          <p:cNvPr id="3" name="コンテンツ プレースホルダー 2">
            <a:extLst>
              <a:ext uri="{FF2B5EF4-FFF2-40B4-BE49-F238E27FC236}">
                <a16:creationId xmlns:a16="http://schemas.microsoft.com/office/drawing/2014/main" id="{E5605BF8-1A6F-474A-8672-1E029BDB5AA9}"/>
              </a:ext>
            </a:extLst>
          </p:cNvPr>
          <p:cNvSpPr>
            <a:spLocks noGrp="1"/>
          </p:cNvSpPr>
          <p:nvPr>
            <p:ph sz="quarter" idx="10"/>
          </p:nvPr>
        </p:nvSpPr>
        <p:spPr>
          <a:xfrm>
            <a:off x="611956" y="1088974"/>
            <a:ext cx="8280092" cy="5220058"/>
          </a:xfrm>
        </p:spPr>
        <p:txBody>
          <a:bodyPr/>
          <a:lstStyle/>
          <a:p>
            <a:r>
              <a:rPr kumimoji="1" lang="ja-JP" altLang="en-US" dirty="0"/>
              <a:t>２進→１６進の手計算は，以下のように憶えると便利</a:t>
            </a:r>
            <a:endParaRPr kumimoji="1" lang="en-US" altLang="ja-JP" dirty="0"/>
          </a:p>
          <a:p>
            <a:pPr lvl="1"/>
            <a:r>
              <a:rPr kumimoji="1" lang="ja-JP" altLang="en-US" dirty="0"/>
              <a:t>４桁ずつに区切る</a:t>
            </a:r>
            <a:endParaRPr kumimoji="1" lang="en-US" altLang="ja-JP" dirty="0"/>
          </a:p>
          <a:p>
            <a:pPr lvl="1"/>
            <a:r>
              <a:rPr kumimoji="1" lang="ja-JP" altLang="en-US" dirty="0"/>
              <a:t>下から見て，</a:t>
            </a:r>
            <a:r>
              <a:rPr kumimoji="1" lang="en-US" altLang="ja-JP" dirty="0"/>
              <a:t>1 </a:t>
            </a:r>
            <a:r>
              <a:rPr kumimoji="1" lang="ja-JP" altLang="en-US" dirty="0"/>
              <a:t>が 立っているところに </a:t>
            </a:r>
            <a:r>
              <a:rPr kumimoji="1" lang="en-US" altLang="ja-JP" dirty="0"/>
              <a:t>1 2 4 8 </a:t>
            </a:r>
            <a:r>
              <a:rPr kumimoji="1" lang="ja-JP" altLang="en-US" dirty="0"/>
              <a:t>をかけて足す</a:t>
            </a:r>
            <a:endParaRPr kumimoji="1" lang="en-US" altLang="ja-JP" dirty="0"/>
          </a:p>
          <a:p>
            <a:r>
              <a:rPr kumimoji="1" lang="ja-JP" altLang="en-US" dirty="0"/>
              <a:t>たとえば，</a:t>
            </a:r>
            <a:endParaRPr kumimoji="1" lang="en-US" altLang="ja-JP" dirty="0"/>
          </a:p>
          <a:p>
            <a:pPr lvl="1"/>
            <a:r>
              <a:rPr lang="ja-JP" altLang="en-US" dirty="0">
                <a:latin typeface="Consolas" panose="020B0609020204030204" pitchFamily="49" charset="0"/>
              </a:rPr>
              <a:t>　２進：</a:t>
            </a:r>
            <a:r>
              <a:rPr lang="en-US" altLang="ja-JP" dirty="0">
                <a:latin typeface="Consolas" panose="020B0609020204030204" pitchFamily="49" charset="0"/>
              </a:rPr>
              <a:t>0b 1101 0100 1000 0111</a:t>
            </a:r>
          </a:p>
          <a:p>
            <a:pPr lvl="1"/>
            <a:r>
              <a:rPr kumimoji="1" lang="ja-JP" altLang="en-US" dirty="0">
                <a:latin typeface="Consolas" panose="020B0609020204030204" pitchFamily="49" charset="0"/>
              </a:rPr>
              <a:t>１６進：</a:t>
            </a:r>
            <a:r>
              <a:rPr kumimoji="1" lang="en-US" altLang="ja-JP" dirty="0">
                <a:latin typeface="Consolas" panose="020B0609020204030204" pitchFamily="49" charset="0"/>
              </a:rPr>
              <a:t>0x D    4    8    7</a:t>
            </a:r>
          </a:p>
          <a:p>
            <a:pPr lvl="1"/>
            <a:endParaRPr kumimoji="1" lang="en-US" dirty="0"/>
          </a:p>
          <a:p>
            <a:pPr lvl="1"/>
            <a:r>
              <a:rPr kumimoji="1" lang="ja-JP" altLang="en-US" dirty="0"/>
              <a:t>一番上位の４桁は </a:t>
            </a:r>
            <a:r>
              <a:rPr lang="en-US" altLang="ja-JP" dirty="0">
                <a:latin typeface="Consolas" panose="020B0609020204030204" pitchFamily="49" charset="0"/>
              </a:rPr>
              <a:t>1101 </a:t>
            </a:r>
            <a:r>
              <a:rPr lang="ja-JP" altLang="en-US" dirty="0">
                <a:latin typeface="Consolas" panose="020B0609020204030204" pitchFamily="49" charset="0"/>
              </a:rPr>
              <a:t>→ </a:t>
            </a:r>
            <a:r>
              <a:rPr lang="en-US" altLang="ja-JP" dirty="0">
                <a:latin typeface="Consolas" panose="020B0609020204030204" pitchFamily="49" charset="0"/>
              </a:rPr>
              <a:t>1+4+8=13 </a:t>
            </a:r>
            <a:r>
              <a:rPr lang="ja-JP" altLang="en-US" dirty="0">
                <a:latin typeface="Consolas" panose="020B0609020204030204" pitchFamily="49" charset="0"/>
              </a:rPr>
              <a:t>→ </a:t>
            </a:r>
            <a:r>
              <a:rPr lang="en-US" altLang="ja-JP" dirty="0">
                <a:latin typeface="Consolas" panose="020B0609020204030204" pitchFamily="49" charset="0"/>
              </a:rPr>
              <a:t>D</a:t>
            </a:r>
          </a:p>
          <a:p>
            <a:pPr lvl="1"/>
            <a:r>
              <a:rPr kumimoji="1" lang="ja-JP" altLang="en-US" dirty="0"/>
              <a:t>次の４桁は </a:t>
            </a:r>
            <a:r>
              <a:rPr kumimoji="1" lang="en-US" altLang="ja-JP" dirty="0"/>
              <a:t>0</a:t>
            </a:r>
            <a:r>
              <a:rPr lang="en-US" altLang="ja-JP" dirty="0">
                <a:latin typeface="Consolas" panose="020B0609020204030204" pitchFamily="49" charset="0"/>
              </a:rPr>
              <a:t>100 </a:t>
            </a:r>
            <a:r>
              <a:rPr lang="ja-JP" altLang="en-US" dirty="0">
                <a:latin typeface="Consolas" panose="020B0609020204030204" pitchFamily="49" charset="0"/>
              </a:rPr>
              <a:t>→ </a:t>
            </a:r>
            <a:r>
              <a:rPr lang="en-US" altLang="ja-JP" dirty="0">
                <a:latin typeface="Consolas" panose="020B0609020204030204" pitchFamily="49" charset="0"/>
              </a:rPr>
              <a:t>4</a:t>
            </a:r>
            <a:endParaRPr kumimoji="1" lang="en-US" dirty="0"/>
          </a:p>
        </p:txBody>
      </p:sp>
    </p:spTree>
    <p:extLst>
      <p:ext uri="{BB962C8B-B14F-4D97-AF65-F5344CB8AC3E}">
        <p14:creationId xmlns:p14="http://schemas.microsoft.com/office/powerpoint/2010/main" val="2851441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BB13B-09FF-98D0-205F-D0E0514EBEAA}"/>
              </a:ext>
            </a:extLst>
          </p:cNvPr>
          <p:cNvSpPr>
            <a:spLocks noGrp="1"/>
          </p:cNvSpPr>
          <p:nvPr>
            <p:ph type="title"/>
          </p:nvPr>
        </p:nvSpPr>
        <p:spPr/>
        <p:txBody>
          <a:bodyPr/>
          <a:lstStyle/>
          <a:p>
            <a:r>
              <a:rPr kumimoji="1" lang="ja-JP" altLang="en-US" dirty="0"/>
              <a:t>なぜ１６なのか？</a:t>
            </a:r>
            <a:endParaRPr kumimoji="1" lang="en-US" dirty="0"/>
          </a:p>
        </p:txBody>
      </p:sp>
      <p:sp>
        <p:nvSpPr>
          <p:cNvPr id="3" name="コンテンツ プレースホルダー 2">
            <a:extLst>
              <a:ext uri="{FF2B5EF4-FFF2-40B4-BE49-F238E27FC236}">
                <a16:creationId xmlns:a16="http://schemas.microsoft.com/office/drawing/2014/main" id="{99F0687C-B5F7-4D5B-01D4-334530AE53E4}"/>
              </a:ext>
            </a:extLst>
          </p:cNvPr>
          <p:cNvSpPr>
            <a:spLocks noGrp="1"/>
          </p:cNvSpPr>
          <p:nvPr>
            <p:ph sz="quarter" idx="10"/>
          </p:nvPr>
        </p:nvSpPr>
        <p:spPr/>
        <p:txBody>
          <a:bodyPr/>
          <a:lstStyle/>
          <a:p>
            <a:r>
              <a:rPr kumimoji="1" lang="ja-JP" altLang="en-US" dirty="0"/>
              <a:t>２進数との相互変換のしやすさだけなら，８進や３２進でも良い</a:t>
            </a:r>
            <a:endParaRPr kumimoji="1" lang="en-US" altLang="ja-JP" dirty="0"/>
          </a:p>
          <a:p>
            <a:pPr lvl="1"/>
            <a:r>
              <a:rPr kumimoji="1" lang="ja-JP" altLang="en-US" dirty="0"/>
              <a:t>２の累乗の進数なら，同様に各桁が１：１に対応する</a:t>
            </a:r>
            <a:endParaRPr kumimoji="1" lang="en-US" altLang="ja-JP" dirty="0"/>
          </a:p>
          <a:p>
            <a:r>
              <a:rPr kumimoji="1" lang="ja-JP" altLang="en-US" dirty="0"/>
              <a:t>１６進数では１桁を表すのに４ビットが必要</a:t>
            </a:r>
            <a:endParaRPr kumimoji="1" lang="en-US" altLang="ja-JP" dirty="0"/>
          </a:p>
          <a:p>
            <a:pPr lvl="1"/>
            <a:r>
              <a:rPr kumimoji="1" lang="ja-JP" altLang="en-US" dirty="0"/>
              <a:t>ここのビット数も２の累乗の方が何かと都合がよい</a:t>
            </a:r>
            <a:endParaRPr kumimoji="1" lang="en-US" altLang="ja-JP" dirty="0"/>
          </a:p>
          <a:p>
            <a:pPr lvl="2"/>
            <a:r>
              <a:rPr kumimoji="1" lang="ja-JP" altLang="en-US" dirty="0"/>
              <a:t>８進数だと３ビットになり，２の累乗から外れる</a:t>
            </a:r>
            <a:endParaRPr kumimoji="1" lang="en-US" altLang="ja-JP" dirty="0"/>
          </a:p>
          <a:p>
            <a:pPr lvl="1"/>
            <a:r>
              <a:rPr kumimoji="1" lang="ja-JP" altLang="en-US" dirty="0"/>
              <a:t>１０進に近いので，考えやすい</a:t>
            </a:r>
            <a:endParaRPr kumimoji="1" lang="en-US" altLang="ja-JP" dirty="0"/>
          </a:p>
        </p:txBody>
      </p:sp>
    </p:spTree>
    <p:extLst>
      <p:ext uri="{BB962C8B-B14F-4D97-AF65-F5344CB8AC3E}">
        <p14:creationId xmlns:p14="http://schemas.microsoft.com/office/powerpoint/2010/main" val="533382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73B60F-807B-4946-D491-0BDF6891A500}"/>
              </a:ext>
            </a:extLst>
          </p:cNvPr>
          <p:cNvSpPr>
            <a:spLocks noGrp="1"/>
          </p:cNvSpPr>
          <p:nvPr>
            <p:ph type="title"/>
          </p:nvPr>
        </p:nvSpPr>
        <p:spPr/>
        <p:txBody>
          <a:bodyPr/>
          <a:lstStyle/>
          <a:p>
            <a:r>
              <a:rPr kumimoji="1" lang="ja-JP" altLang="en-US" sz="2400" dirty="0"/>
              <a:t>（余談）二進化十進表現（</a:t>
            </a:r>
            <a:r>
              <a:rPr kumimoji="1" lang="en-US" sz="2400" dirty="0"/>
              <a:t>Binary-coded decimal: BCD</a:t>
            </a:r>
            <a:r>
              <a:rPr kumimoji="1" lang="ja-JP" altLang="en-US" sz="2400" dirty="0"/>
              <a:t>）</a:t>
            </a:r>
            <a:endParaRPr kumimoji="1" lang="en-US" sz="2400" dirty="0"/>
          </a:p>
        </p:txBody>
      </p:sp>
      <p:sp>
        <p:nvSpPr>
          <p:cNvPr id="3" name="コンテンツ プレースホルダー 2">
            <a:extLst>
              <a:ext uri="{FF2B5EF4-FFF2-40B4-BE49-F238E27FC236}">
                <a16:creationId xmlns:a16="http://schemas.microsoft.com/office/drawing/2014/main" id="{D061A5A0-20FE-DED7-1CA3-2A21E8851833}"/>
              </a:ext>
            </a:extLst>
          </p:cNvPr>
          <p:cNvSpPr>
            <a:spLocks noGrp="1"/>
          </p:cNvSpPr>
          <p:nvPr>
            <p:ph sz="quarter" idx="10"/>
          </p:nvPr>
        </p:nvSpPr>
        <p:spPr>
          <a:xfrm>
            <a:off x="341953" y="1088974"/>
            <a:ext cx="8550095" cy="5220058"/>
          </a:xfrm>
        </p:spPr>
        <p:txBody>
          <a:bodyPr/>
          <a:lstStyle/>
          <a:p>
            <a:r>
              <a:rPr kumimoji="1" lang="ja-JP" altLang="en-US" dirty="0"/>
              <a:t>２進数の４桁（１６進数の１桁）で１０進数の各桁を表す方法</a:t>
            </a:r>
            <a:endParaRPr kumimoji="1" lang="en-US" altLang="ja-JP" dirty="0"/>
          </a:p>
          <a:p>
            <a:pPr lvl="1"/>
            <a:r>
              <a:rPr kumimoji="1" lang="en-US" altLang="ja-JP" dirty="0"/>
              <a:t>0b0000(0x0) </a:t>
            </a:r>
            <a:r>
              <a:rPr kumimoji="1" lang="ja-JP" altLang="en-US" dirty="0"/>
              <a:t>～ </a:t>
            </a:r>
            <a:r>
              <a:rPr kumimoji="1" lang="en-US" altLang="ja-JP" dirty="0"/>
              <a:t>0b1001(0x9) </a:t>
            </a:r>
            <a:r>
              <a:rPr kumimoji="1" lang="ja-JP" altLang="en-US" dirty="0"/>
              <a:t>が </a:t>
            </a:r>
            <a:r>
              <a:rPr kumimoji="1" lang="en-US" altLang="ja-JP" dirty="0"/>
              <a:t>0</a:t>
            </a:r>
            <a:r>
              <a:rPr kumimoji="1" lang="ja-JP" altLang="en-US" dirty="0"/>
              <a:t>～</a:t>
            </a:r>
            <a:r>
              <a:rPr kumimoji="1" lang="en-US" altLang="ja-JP" dirty="0"/>
              <a:t>9 </a:t>
            </a:r>
            <a:r>
              <a:rPr kumimoji="1" lang="ja-JP" altLang="en-US" dirty="0"/>
              <a:t>を示す</a:t>
            </a:r>
            <a:endParaRPr kumimoji="1" lang="en-US" altLang="ja-JP" dirty="0"/>
          </a:p>
          <a:p>
            <a:pPr lvl="1"/>
            <a:r>
              <a:rPr lang="ja-JP" altLang="en-US" dirty="0"/>
              <a:t>例：</a:t>
            </a:r>
            <a:r>
              <a:rPr lang="en-US" dirty="0"/>
              <a:t>0x1234 </a:t>
            </a:r>
            <a:r>
              <a:rPr lang="ja-JP" altLang="en-US" dirty="0"/>
              <a:t>は </a:t>
            </a:r>
            <a:r>
              <a:rPr lang="en-US" altLang="ja-JP" dirty="0"/>
              <a:t>1234 </a:t>
            </a:r>
            <a:r>
              <a:rPr lang="ja-JP" altLang="en-US" dirty="0"/>
              <a:t>を示す</a:t>
            </a:r>
            <a:endParaRPr lang="en-US" altLang="ja-JP" dirty="0"/>
          </a:p>
          <a:p>
            <a:r>
              <a:rPr kumimoji="1" lang="en-US" altLang="ja-JP" dirty="0"/>
              <a:t>BCD </a:t>
            </a:r>
            <a:r>
              <a:rPr kumimoji="1" lang="ja-JP" altLang="en-US" dirty="0"/>
              <a:t>の利点と欠点</a:t>
            </a:r>
            <a:endParaRPr kumimoji="1" lang="en-US" altLang="ja-JP" dirty="0"/>
          </a:p>
          <a:p>
            <a:pPr lvl="1"/>
            <a:r>
              <a:rPr kumimoji="1" lang="ja-JP" altLang="en-US" dirty="0"/>
              <a:t>利点：桁が１：１に対応するので２進数と１０進数の相互変換が楽</a:t>
            </a:r>
            <a:endParaRPr kumimoji="1" lang="en-US" altLang="ja-JP" dirty="0"/>
          </a:p>
          <a:p>
            <a:pPr lvl="1"/>
            <a:r>
              <a:rPr kumimoji="1" lang="ja-JP" altLang="en-US" dirty="0"/>
              <a:t>問題：</a:t>
            </a:r>
            <a:r>
              <a:rPr lang="en-US" altLang="ja-JP" dirty="0"/>
              <a:t>0xa </a:t>
            </a:r>
            <a:r>
              <a:rPr lang="ja-JP" altLang="en-US" dirty="0"/>
              <a:t>～ </a:t>
            </a:r>
            <a:r>
              <a:rPr lang="en-US" altLang="ja-JP" dirty="0"/>
              <a:t>0xf </a:t>
            </a:r>
            <a:r>
              <a:rPr lang="ja-JP" altLang="en-US" dirty="0"/>
              <a:t>は使わないので同じ桁数で表せる数字の数が減る</a:t>
            </a:r>
            <a:endParaRPr kumimoji="1" lang="en-US" dirty="0"/>
          </a:p>
        </p:txBody>
      </p:sp>
    </p:spTree>
    <p:extLst>
      <p:ext uri="{BB962C8B-B14F-4D97-AF65-F5344CB8AC3E}">
        <p14:creationId xmlns:p14="http://schemas.microsoft.com/office/powerpoint/2010/main" val="3653202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85E2-0FD7-5318-84FC-2735B3175252}"/>
              </a:ext>
            </a:extLst>
          </p:cNvPr>
          <p:cNvSpPr>
            <a:spLocks noGrp="1"/>
          </p:cNvSpPr>
          <p:nvPr>
            <p:ph type="title"/>
          </p:nvPr>
        </p:nvSpPr>
        <p:spPr/>
        <p:txBody>
          <a:bodyPr/>
          <a:lstStyle/>
          <a:p>
            <a:r>
              <a:rPr kumimoji="1" lang="en-US" altLang="ja-JP" dirty="0"/>
              <a:t>BCD</a:t>
            </a:r>
            <a:endParaRPr kumimoji="1" lang="en-US" dirty="0"/>
          </a:p>
        </p:txBody>
      </p:sp>
      <p:sp>
        <p:nvSpPr>
          <p:cNvPr id="3" name="コンテンツ プレースホルダー 2">
            <a:extLst>
              <a:ext uri="{FF2B5EF4-FFF2-40B4-BE49-F238E27FC236}">
                <a16:creationId xmlns:a16="http://schemas.microsoft.com/office/drawing/2014/main" id="{B09113B0-CFA7-BDE1-48D4-14CF9463D7CE}"/>
              </a:ext>
            </a:extLst>
          </p:cNvPr>
          <p:cNvSpPr>
            <a:spLocks noGrp="1"/>
          </p:cNvSpPr>
          <p:nvPr>
            <p:ph sz="quarter" idx="10"/>
          </p:nvPr>
        </p:nvSpPr>
        <p:spPr/>
        <p:txBody>
          <a:bodyPr/>
          <a:lstStyle/>
          <a:p>
            <a:r>
              <a:rPr kumimoji="1" lang="ja-JP" altLang="en-US" dirty="0"/>
              <a:t>基本的に無駄</a:t>
            </a:r>
            <a:endParaRPr kumimoji="1" lang="en-US" altLang="ja-JP" dirty="0"/>
          </a:p>
          <a:p>
            <a:pPr lvl="1"/>
            <a:r>
              <a:rPr kumimoji="1" lang="ja-JP" altLang="en-US" dirty="0"/>
              <a:t>なので，現代ではあまり使われない</a:t>
            </a:r>
            <a:endParaRPr kumimoji="1" lang="en-US" altLang="ja-JP" dirty="0"/>
          </a:p>
          <a:p>
            <a:r>
              <a:rPr kumimoji="1" lang="ja-JP" altLang="en-US" dirty="0"/>
              <a:t>ただし，お金を扱う場面では今でも使われる事がある</a:t>
            </a:r>
            <a:endParaRPr kumimoji="1" lang="en-US" altLang="ja-JP" dirty="0"/>
          </a:p>
          <a:p>
            <a:pPr lvl="1"/>
            <a:r>
              <a:rPr kumimoji="1" lang="ja-JP" altLang="en-US" dirty="0"/>
              <a:t>１０進でキリの良い数字は２進では循環小数になったりする</a:t>
            </a:r>
            <a:endParaRPr kumimoji="1" lang="en-US" altLang="ja-JP" dirty="0"/>
          </a:p>
          <a:p>
            <a:pPr lvl="2"/>
            <a:r>
              <a:rPr kumimoji="1" lang="en-US" altLang="ja-JP" dirty="0"/>
              <a:t>0.1 </a:t>
            </a:r>
            <a:r>
              <a:rPr kumimoji="1" lang="ja-JP" altLang="en-US" dirty="0"/>
              <a:t>は２進だと </a:t>
            </a:r>
            <a:r>
              <a:rPr kumimoji="1" lang="en-US" altLang="ja-JP" dirty="0"/>
              <a:t>0.0001 1001 1001 1001 1001 ...</a:t>
            </a:r>
          </a:p>
          <a:p>
            <a:pPr lvl="2"/>
            <a:r>
              <a:rPr kumimoji="1" lang="ja-JP" altLang="en-US" dirty="0"/>
              <a:t>２進では有限の桁数で表せないので誤差が出る</a:t>
            </a:r>
            <a:endParaRPr kumimoji="1" lang="en-US" altLang="ja-JP" dirty="0"/>
          </a:p>
          <a:p>
            <a:pPr lvl="1"/>
            <a:r>
              <a:rPr kumimoji="1" lang="ja-JP" altLang="en-US" dirty="0"/>
              <a:t>税金や利子の計算などは１０進数前提でルールが組まれている</a:t>
            </a:r>
            <a:endParaRPr kumimoji="1" lang="en-US" altLang="ja-JP" dirty="0"/>
          </a:p>
          <a:p>
            <a:pPr lvl="2"/>
            <a:r>
              <a:rPr kumimoji="1" lang="ja-JP" altLang="en-US" dirty="0"/>
              <a:t>消費税 </a:t>
            </a:r>
            <a:r>
              <a:rPr kumimoji="1" lang="en-US" altLang="ja-JP" dirty="0"/>
              <a:t>10% </a:t>
            </a:r>
            <a:r>
              <a:rPr kumimoji="1" lang="ja-JP" altLang="en-US" dirty="0"/>
              <a:t>のたびに微妙な誤差が出たらまずい</a:t>
            </a:r>
            <a:endParaRPr kumimoji="1" lang="en-US" altLang="ja-JP" dirty="0"/>
          </a:p>
          <a:p>
            <a:pPr lvl="2"/>
            <a:r>
              <a:rPr kumimoji="1" lang="ja-JP" altLang="en-US" dirty="0"/>
              <a:t>利子が微妙に多くなったり小さくなるのもまずい</a:t>
            </a:r>
            <a:endParaRPr kumimoji="1" lang="en-US" dirty="0"/>
          </a:p>
        </p:txBody>
      </p:sp>
    </p:spTree>
    <p:extLst>
      <p:ext uri="{BB962C8B-B14F-4D97-AF65-F5344CB8AC3E}">
        <p14:creationId xmlns:p14="http://schemas.microsoft.com/office/powerpoint/2010/main" val="119240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実際の命令セットの例</a:t>
            </a:r>
          </a:p>
        </p:txBody>
      </p:sp>
    </p:spTree>
    <p:extLst>
      <p:ext uri="{BB962C8B-B14F-4D97-AF65-F5344CB8AC3E}">
        <p14:creationId xmlns:p14="http://schemas.microsoft.com/office/powerpoint/2010/main" val="3299463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実際の命令セットの例</a:t>
            </a:r>
            <a:endParaRPr kumimoji="1" lang="ja-JP" altLang="en-US" dirty="0"/>
          </a:p>
        </p:txBody>
      </p:sp>
      <p:sp>
        <p:nvSpPr>
          <p:cNvPr id="3" name="テキスト プレースホルダー 2"/>
          <p:cNvSpPr>
            <a:spLocks noGrp="1"/>
          </p:cNvSpPr>
          <p:nvPr>
            <p:ph sz="quarter" idx="10"/>
          </p:nvPr>
        </p:nvSpPr>
        <p:spPr/>
        <p:txBody>
          <a:bodyPr/>
          <a:lstStyle/>
          <a:p>
            <a:r>
              <a:rPr lang="ja-JP" altLang="en-US" sz="1800" dirty="0"/>
              <a:t>「</a:t>
            </a:r>
            <a:r>
              <a:rPr lang="en-US" altLang="ja-JP" sz="1800" dirty="0"/>
              <a:t>RISC-V</a:t>
            </a:r>
            <a:r>
              <a:rPr lang="ja-JP" altLang="en-US" sz="1800" dirty="0"/>
              <a:t>」を例としてとりあげる</a:t>
            </a:r>
            <a:endParaRPr lang="en-US" altLang="ja-JP" sz="1800" dirty="0"/>
          </a:p>
          <a:p>
            <a:pPr lvl="1"/>
            <a:r>
              <a:rPr kumimoji="1" lang="ja-JP" altLang="en-US" sz="1800" dirty="0"/>
              <a:t>比較的最近登場した，</a:t>
            </a:r>
            <a:r>
              <a:rPr kumimoji="1" lang="en-US" altLang="ja-JP" sz="1800" dirty="0"/>
              <a:t>CPU </a:t>
            </a:r>
            <a:r>
              <a:rPr kumimoji="1" lang="ja-JP" altLang="en-US" sz="1800" dirty="0"/>
              <a:t>の命令セットの</a:t>
            </a:r>
            <a:r>
              <a:rPr lang="ja-JP" altLang="en-US" sz="1800" dirty="0"/>
              <a:t>オープンな</a:t>
            </a:r>
            <a:r>
              <a:rPr kumimoji="1" lang="ja-JP" altLang="en-US" sz="1800" dirty="0"/>
              <a:t>規格</a:t>
            </a:r>
            <a:endParaRPr kumimoji="1" lang="en-US" altLang="ja-JP" sz="1800" dirty="0"/>
          </a:p>
          <a:p>
            <a:pPr lvl="1"/>
            <a:r>
              <a:rPr kumimoji="1" lang="ja-JP" altLang="en-US" sz="1800" dirty="0"/>
              <a:t>「オープン」とは，自由に互換品を作ってもよいということ</a:t>
            </a:r>
            <a:endParaRPr kumimoji="1" lang="en-US" altLang="ja-JP" sz="1800" dirty="0"/>
          </a:p>
          <a:p>
            <a:pPr lvl="2"/>
            <a:r>
              <a:rPr kumimoji="1" lang="ja-JP" altLang="en-US" sz="1800" dirty="0"/>
              <a:t>他の商用の命令セットの互換品を作って公開すると訴えられる</a:t>
            </a:r>
            <a:endParaRPr kumimoji="1" lang="en-US" altLang="ja-JP" sz="1800" dirty="0"/>
          </a:p>
          <a:p>
            <a:r>
              <a:rPr kumimoji="1" lang="ja-JP" altLang="en-US" sz="1800" dirty="0"/>
              <a:t>やや内容は発展的</a:t>
            </a:r>
            <a:endParaRPr kumimoji="1" lang="en-US" altLang="ja-JP" sz="1800" dirty="0"/>
          </a:p>
          <a:p>
            <a:pPr lvl="1"/>
            <a:r>
              <a:rPr kumimoji="1" lang="ja-JP" altLang="en-US" sz="1800" dirty="0"/>
              <a:t>大ざっぱにわかっていれば </a:t>
            </a:r>
            <a:r>
              <a:rPr kumimoji="1" lang="en-US" altLang="ja-JP" sz="1800" dirty="0"/>
              <a:t>OK</a:t>
            </a:r>
          </a:p>
        </p:txBody>
      </p:sp>
    </p:spTree>
    <p:extLst>
      <p:ext uri="{BB962C8B-B14F-4D97-AF65-F5344CB8AC3E}">
        <p14:creationId xmlns:p14="http://schemas.microsoft.com/office/powerpoint/2010/main" val="248535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a:t>
            </a:r>
            <a:br>
              <a:rPr kumimoji="1" lang="en-US" altLang="ja-JP" dirty="0"/>
            </a:br>
            <a:r>
              <a:rPr kumimoji="1" lang="en-US" altLang="ja-JP" sz="1600" dirty="0"/>
              <a:t>https://riscv.org/members/ </a:t>
            </a:r>
            <a:r>
              <a:rPr kumimoji="1"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431954" y="4149008"/>
            <a:ext cx="8550095" cy="2249718"/>
          </a:xfrm>
        </p:spPr>
        <p:txBody>
          <a:bodyPr/>
          <a:lstStyle/>
          <a:p>
            <a:r>
              <a:rPr lang="en-US" altLang="ja-JP" sz="1800" i="0" dirty="0">
                <a:solidFill>
                  <a:srgbClr val="5F6368"/>
                </a:solidFill>
                <a:effectLst/>
                <a:latin typeface="arial" panose="020B0604020202020204" pitchFamily="34" charset="0"/>
              </a:rPr>
              <a:t>RISC-V</a:t>
            </a:r>
            <a:r>
              <a:rPr lang="en-US" altLang="ja-JP" sz="1800" i="0" dirty="0">
                <a:solidFill>
                  <a:srgbClr val="4D5156"/>
                </a:solidFill>
                <a:effectLst/>
                <a:latin typeface="arial" panose="020B0604020202020204" pitchFamily="34" charset="0"/>
              </a:rPr>
              <a:t> International </a:t>
            </a:r>
            <a:r>
              <a:rPr lang="ja-JP" altLang="en-US" sz="1800" i="0" dirty="0">
                <a:solidFill>
                  <a:srgbClr val="4D5156"/>
                </a:solidFill>
                <a:effectLst/>
                <a:latin typeface="arial" panose="020B0604020202020204" pitchFamily="34" charset="0"/>
              </a:rPr>
              <a:t>の参加企業</a:t>
            </a:r>
            <a:endParaRPr lang="en-US" altLang="ja-JP" sz="1800" i="0" dirty="0">
              <a:solidFill>
                <a:srgbClr val="4D5156"/>
              </a:solidFill>
              <a:effectLst/>
              <a:latin typeface="arial" panose="020B0604020202020204" pitchFamily="34" charset="0"/>
            </a:endParaRPr>
          </a:p>
          <a:p>
            <a:pPr lvl="1"/>
            <a:r>
              <a:rPr kumimoji="1" lang="ja-JP" altLang="en-US" sz="1800" dirty="0"/>
              <a:t>左上がプレミアメンバー</a:t>
            </a:r>
            <a:endParaRPr kumimoji="1" lang="en-US" altLang="ja-JP" sz="1800" dirty="0"/>
          </a:p>
          <a:p>
            <a:pPr lvl="1"/>
            <a:r>
              <a:rPr kumimoji="1" lang="ja-JP" altLang="en-US" sz="1800" dirty="0"/>
              <a:t>右上が戦略メンバー</a:t>
            </a:r>
            <a:endParaRPr kumimoji="1" lang="en-US" altLang="ja-JP" sz="1800" dirty="0"/>
          </a:p>
          <a:p>
            <a:pPr lvl="2"/>
            <a:r>
              <a:rPr kumimoji="1" lang="ja-JP" altLang="en-US" sz="1800" dirty="0"/>
              <a:t>日本からは日立，ソニー，ルネサス，</a:t>
            </a:r>
            <a:r>
              <a:rPr kumimoji="1" lang="en-US" altLang="ja-JP" sz="1800" dirty="0"/>
              <a:t>NSITEXE</a:t>
            </a:r>
          </a:p>
        </p:txBody>
      </p:sp>
      <p:pic>
        <p:nvPicPr>
          <p:cNvPr id="6" name="図 5">
            <a:extLst>
              <a:ext uri="{FF2B5EF4-FFF2-40B4-BE49-F238E27FC236}">
                <a16:creationId xmlns:a16="http://schemas.microsoft.com/office/drawing/2014/main" id="{81FFCAC8-C158-7A83-7954-585AEFEBB2FD}"/>
              </a:ext>
            </a:extLst>
          </p:cNvPr>
          <p:cNvPicPr>
            <a:picLocks noChangeAspect="1"/>
          </p:cNvPicPr>
          <p:nvPr/>
        </p:nvPicPr>
        <p:blipFill>
          <a:blip r:embed="rId2"/>
          <a:stretch>
            <a:fillRect/>
          </a:stretch>
        </p:blipFill>
        <p:spPr>
          <a:xfrm>
            <a:off x="431954" y="1088974"/>
            <a:ext cx="3100230" cy="2798993"/>
          </a:xfrm>
          <a:prstGeom prst="rect">
            <a:avLst/>
          </a:prstGeom>
        </p:spPr>
      </p:pic>
      <p:pic>
        <p:nvPicPr>
          <p:cNvPr id="12" name="図 11">
            <a:extLst>
              <a:ext uri="{FF2B5EF4-FFF2-40B4-BE49-F238E27FC236}">
                <a16:creationId xmlns:a16="http://schemas.microsoft.com/office/drawing/2014/main" id="{70B63E99-928F-3AB4-7F41-1A9FF3EE6724}"/>
              </a:ext>
            </a:extLst>
          </p:cNvPr>
          <p:cNvPicPr>
            <a:picLocks noChangeAspect="1"/>
          </p:cNvPicPr>
          <p:nvPr/>
        </p:nvPicPr>
        <p:blipFill>
          <a:blip r:embed="rId3"/>
          <a:stretch>
            <a:fillRect/>
          </a:stretch>
        </p:blipFill>
        <p:spPr>
          <a:xfrm>
            <a:off x="6912026" y="1160244"/>
            <a:ext cx="1620018" cy="2547721"/>
          </a:xfrm>
          <a:prstGeom prst="rect">
            <a:avLst/>
          </a:prstGeom>
        </p:spPr>
      </p:pic>
      <p:pic>
        <p:nvPicPr>
          <p:cNvPr id="14" name="図 13">
            <a:extLst>
              <a:ext uri="{FF2B5EF4-FFF2-40B4-BE49-F238E27FC236}">
                <a16:creationId xmlns:a16="http://schemas.microsoft.com/office/drawing/2014/main" id="{559A88BE-0078-D347-D0CB-54AD9EB83E56}"/>
              </a:ext>
            </a:extLst>
          </p:cNvPr>
          <p:cNvPicPr>
            <a:picLocks noChangeAspect="1"/>
          </p:cNvPicPr>
          <p:nvPr/>
        </p:nvPicPr>
        <p:blipFill>
          <a:blip r:embed="rId4"/>
          <a:stretch>
            <a:fillRect/>
          </a:stretch>
        </p:blipFill>
        <p:spPr>
          <a:xfrm>
            <a:off x="6822025" y="3879005"/>
            <a:ext cx="1702064" cy="2168986"/>
          </a:xfrm>
          <a:prstGeom prst="rect">
            <a:avLst/>
          </a:prstGeom>
        </p:spPr>
      </p:pic>
      <p:pic>
        <p:nvPicPr>
          <p:cNvPr id="16" name="図 15">
            <a:extLst>
              <a:ext uri="{FF2B5EF4-FFF2-40B4-BE49-F238E27FC236}">
                <a16:creationId xmlns:a16="http://schemas.microsoft.com/office/drawing/2014/main" id="{5D32385E-ED30-E66B-E040-FD297C6F09C4}"/>
              </a:ext>
            </a:extLst>
          </p:cNvPr>
          <p:cNvPicPr>
            <a:picLocks noChangeAspect="1"/>
          </p:cNvPicPr>
          <p:nvPr/>
        </p:nvPicPr>
        <p:blipFill>
          <a:blip r:embed="rId5"/>
          <a:stretch>
            <a:fillRect/>
          </a:stretch>
        </p:blipFill>
        <p:spPr>
          <a:xfrm>
            <a:off x="3851992" y="1178975"/>
            <a:ext cx="1614884" cy="2275368"/>
          </a:xfrm>
          <a:prstGeom prst="rect">
            <a:avLst/>
          </a:prstGeom>
        </p:spPr>
      </p:pic>
      <p:pic>
        <p:nvPicPr>
          <p:cNvPr id="18" name="図 17">
            <a:extLst>
              <a:ext uri="{FF2B5EF4-FFF2-40B4-BE49-F238E27FC236}">
                <a16:creationId xmlns:a16="http://schemas.microsoft.com/office/drawing/2014/main" id="{EB599E62-232E-069A-FC7D-94F0ACAD26DA}"/>
              </a:ext>
            </a:extLst>
          </p:cNvPr>
          <p:cNvPicPr>
            <a:picLocks noChangeAspect="1"/>
          </p:cNvPicPr>
          <p:nvPr/>
        </p:nvPicPr>
        <p:blipFill>
          <a:blip r:embed="rId6"/>
          <a:stretch>
            <a:fillRect/>
          </a:stretch>
        </p:blipFill>
        <p:spPr>
          <a:xfrm>
            <a:off x="5472010" y="1178975"/>
            <a:ext cx="1463723" cy="2438989"/>
          </a:xfrm>
          <a:prstGeom prst="rect">
            <a:avLst/>
          </a:prstGeom>
        </p:spPr>
      </p:pic>
    </p:spTree>
    <p:extLst>
      <p:ext uri="{BB962C8B-B14F-4D97-AF65-F5344CB8AC3E}">
        <p14:creationId xmlns:p14="http://schemas.microsoft.com/office/powerpoint/2010/main" val="1620403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数理基礎論で「ゲーデル数」という論理記号と自然数を</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対</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対応させる考えが登場していたのですが、これとアーキテクチャの命令を数字の列に変換する操作が対応しているのか気になりました。</a:t>
            </a:r>
            <a:endParaRPr kumimoji="1" lang="en-US" dirty="0"/>
          </a:p>
        </p:txBody>
      </p:sp>
    </p:spTree>
    <p:extLst>
      <p:ext uri="{BB962C8B-B14F-4D97-AF65-F5344CB8AC3E}">
        <p14:creationId xmlns:p14="http://schemas.microsoft.com/office/powerpoint/2010/main" val="1634972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命令セットの基本</a:t>
            </a:r>
          </a:p>
        </p:txBody>
      </p:sp>
      <p:sp>
        <p:nvSpPr>
          <p:cNvPr id="3" name="テキスト プレースホルダー 2"/>
          <p:cNvSpPr>
            <a:spLocks noGrp="1"/>
          </p:cNvSpPr>
          <p:nvPr>
            <p:ph type="body" sz="quarter" idx="10"/>
          </p:nvPr>
        </p:nvSpPr>
        <p:spPr>
          <a:xfrm>
            <a:off x="161951" y="998973"/>
            <a:ext cx="6750075" cy="5219751"/>
          </a:xfrm>
        </p:spPr>
        <p:txBody>
          <a:bodyPr/>
          <a:lstStyle/>
          <a:p>
            <a:r>
              <a:rPr lang="ja-JP" altLang="en-US" dirty="0"/>
              <a:t>基本的な特徴：</a:t>
            </a:r>
            <a:endParaRPr lang="en-US" altLang="ja-JP" dirty="0"/>
          </a:p>
          <a:p>
            <a:pPr lvl="1"/>
            <a:r>
              <a:rPr lang="ja-JP" altLang="en-US" dirty="0"/>
              <a:t>各命令は４バイトのデータで構成</a:t>
            </a:r>
            <a:endParaRPr lang="en-US" altLang="ja-JP" dirty="0"/>
          </a:p>
          <a:p>
            <a:pPr lvl="1"/>
            <a:r>
              <a:rPr lang="ja-JP" altLang="en-US" dirty="0"/>
              <a:t>レジスタは </a:t>
            </a:r>
            <a:r>
              <a:rPr lang="en-US" altLang="ja-JP" dirty="0"/>
              <a:t>32</a:t>
            </a:r>
            <a:r>
              <a:rPr lang="ja-JP" altLang="en-US" dirty="0"/>
              <a:t>本 ある</a:t>
            </a:r>
            <a:endParaRPr lang="en-US" altLang="ja-JP" dirty="0"/>
          </a:p>
          <a:p>
            <a:pPr lvl="2"/>
            <a:r>
              <a:rPr lang="en-US" altLang="ja-JP" dirty="0"/>
              <a:t>A,B,C ... </a:t>
            </a:r>
            <a:r>
              <a:rPr lang="ja-JP" altLang="en-US" dirty="0"/>
              <a:t>ではなく，</a:t>
            </a:r>
            <a:r>
              <a:rPr lang="en-US" altLang="ja-JP" dirty="0"/>
              <a:t>x0, x1, x3... </a:t>
            </a:r>
            <a:r>
              <a:rPr lang="ja-JP" altLang="en-US" dirty="0"/>
              <a:t>と表記</a:t>
            </a:r>
            <a:endParaRPr lang="en-US" altLang="ja-JP" dirty="0"/>
          </a:p>
          <a:p>
            <a:pPr lvl="2"/>
            <a:r>
              <a:rPr lang="ja-JP" altLang="en-US" dirty="0"/>
              <a:t>うち１つはゼロレジスタ</a:t>
            </a:r>
            <a:br>
              <a:rPr lang="en-US" altLang="ja-JP" dirty="0"/>
            </a:br>
            <a:r>
              <a:rPr lang="ja-JP" altLang="en-US" dirty="0"/>
              <a:t>（常にゼロが入っている</a:t>
            </a:r>
            <a:endParaRPr lang="en-US" altLang="ja-JP" dirty="0"/>
          </a:p>
          <a:p>
            <a:pPr lvl="1"/>
            <a:r>
              <a:rPr lang="ja-JP" altLang="en-US" dirty="0"/>
              <a:t>各レジスタの幅は </a:t>
            </a:r>
            <a:r>
              <a:rPr lang="en-US" altLang="ja-JP" dirty="0"/>
              <a:t>32/64/128 bit </a:t>
            </a:r>
            <a:r>
              <a:rPr lang="ja-JP" altLang="en-US" dirty="0"/>
              <a:t>が規定されている</a:t>
            </a:r>
            <a:endParaRPr lang="en-US" altLang="ja-JP" dirty="0"/>
          </a:p>
          <a:p>
            <a:pPr lvl="2"/>
            <a:r>
              <a:rPr lang="ja-JP" altLang="en-US" dirty="0"/>
              <a:t>ここでは </a:t>
            </a:r>
            <a:r>
              <a:rPr lang="en-US" altLang="ja-JP" dirty="0"/>
              <a:t>32bit </a:t>
            </a:r>
            <a:r>
              <a:rPr lang="ja-JP" altLang="en-US" dirty="0"/>
              <a:t>のものをとりあげる</a:t>
            </a:r>
            <a:endParaRPr lang="en-US" altLang="ja-JP" dirty="0"/>
          </a:p>
          <a:p>
            <a:r>
              <a:rPr lang="ja-JP" altLang="en-US" dirty="0"/>
              <a:t>基本的には，これまでに話した命令セットを</a:t>
            </a:r>
            <a:br>
              <a:rPr lang="en-US" altLang="ja-JP" dirty="0"/>
            </a:br>
            <a:r>
              <a:rPr lang="ja-JP" altLang="en-US" dirty="0"/>
              <a:t>２進数ベースできちんと整理した感じ</a:t>
            </a:r>
            <a:endParaRPr lang="en-US" altLang="ja-JP" dirty="0"/>
          </a:p>
          <a:p>
            <a:pPr lvl="1"/>
            <a:r>
              <a:rPr lang="ja-JP" altLang="en-US" dirty="0"/>
              <a:t>これまでは，なんとなく適当に</a:t>
            </a:r>
            <a:r>
              <a:rPr lang="en-US" altLang="ja-JP" dirty="0"/>
              <a:t>10</a:t>
            </a:r>
            <a:r>
              <a:rPr lang="ja-JP" altLang="en-US" dirty="0"/>
              <a:t>進数で</a:t>
            </a:r>
            <a:br>
              <a:rPr lang="en-US" altLang="ja-JP" dirty="0"/>
            </a:br>
            <a:r>
              <a:rPr lang="ja-JP" altLang="en-US" dirty="0"/>
              <a:t>話していた</a:t>
            </a:r>
            <a:endParaRPr lang="en-US" altLang="ja-JP" dirty="0"/>
          </a:p>
        </p:txBody>
      </p:sp>
      <p:sp>
        <p:nvSpPr>
          <p:cNvPr id="4" name="正方形/長方形 3"/>
          <p:cNvSpPr/>
          <p:nvPr/>
        </p:nvSpPr>
        <p:spPr bwMode="auto">
          <a:xfrm>
            <a:off x="7452032" y="1808981"/>
            <a:ext cx="1440016" cy="4320049"/>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452032" y="99897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528990"/>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7452032" y="288899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180898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0</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7452032" y="216898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452032" y="324899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5" name="Rectangle 17"/>
          <p:cNvSpPr>
            <a:spLocks noChangeArrowheads="1"/>
          </p:cNvSpPr>
          <p:nvPr/>
        </p:nvSpPr>
        <p:spPr bwMode="auto">
          <a:xfrm>
            <a:off x="6732024" y="180898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x0</a:t>
            </a:r>
            <a:endParaRPr lang="ja-JP" altLang="en-US" sz="1600" dirty="0">
              <a:solidFill>
                <a:schemeClr val="tx1">
                  <a:lumMod val="85000"/>
                  <a:lumOff val="15000"/>
                </a:schemeClr>
              </a:solidFill>
              <a:latin typeface="Consolas" panose="020B0609020204030204" pitchFamily="49" charset="0"/>
            </a:endParaRPr>
          </a:p>
        </p:txBody>
      </p:sp>
      <p:sp>
        <p:nvSpPr>
          <p:cNvPr id="17" name="正方形/長方形 16"/>
          <p:cNvSpPr/>
          <p:nvPr/>
        </p:nvSpPr>
        <p:spPr bwMode="auto">
          <a:xfrm>
            <a:off x="7452032" y="468901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504901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2" name="Rectangle 17"/>
          <p:cNvSpPr>
            <a:spLocks noChangeArrowheads="1"/>
          </p:cNvSpPr>
          <p:nvPr/>
        </p:nvSpPr>
        <p:spPr bwMode="auto">
          <a:xfrm>
            <a:off x="6732024" y="216898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x1</a:t>
            </a:r>
            <a:endParaRPr lang="ja-JP" altLang="en-US" sz="1600" dirty="0">
              <a:solidFill>
                <a:schemeClr val="tx1">
                  <a:lumMod val="85000"/>
                  <a:lumOff val="15000"/>
                </a:schemeClr>
              </a:solidFill>
              <a:latin typeface="Consolas" panose="020B0609020204030204" pitchFamily="49" charset="0"/>
            </a:endParaRPr>
          </a:p>
        </p:txBody>
      </p:sp>
      <p:sp>
        <p:nvSpPr>
          <p:cNvPr id="23" name="Rectangle 17"/>
          <p:cNvSpPr>
            <a:spLocks noChangeArrowheads="1"/>
          </p:cNvSpPr>
          <p:nvPr/>
        </p:nvSpPr>
        <p:spPr bwMode="auto">
          <a:xfrm>
            <a:off x="6732024" y="252899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a:t>
            </a:r>
            <a:endParaRPr lang="ja-JP" altLang="en-US" sz="1600" dirty="0">
              <a:solidFill>
                <a:schemeClr val="tx1">
                  <a:lumMod val="85000"/>
                  <a:lumOff val="15000"/>
                </a:schemeClr>
              </a:solidFill>
              <a:latin typeface="Consolas" panose="020B0609020204030204" pitchFamily="49" charset="0"/>
            </a:endParaRPr>
          </a:p>
        </p:txBody>
      </p:sp>
      <p:sp>
        <p:nvSpPr>
          <p:cNvPr id="24" name="Rectangle 17"/>
          <p:cNvSpPr>
            <a:spLocks noChangeArrowheads="1"/>
          </p:cNvSpPr>
          <p:nvPr/>
        </p:nvSpPr>
        <p:spPr bwMode="auto">
          <a:xfrm>
            <a:off x="6732024" y="288899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a:t>
            </a:r>
            <a:endParaRPr lang="ja-JP" altLang="en-US" sz="1600" dirty="0">
              <a:solidFill>
                <a:schemeClr val="tx1">
                  <a:lumMod val="85000"/>
                  <a:lumOff val="15000"/>
                </a:schemeClr>
              </a:solidFill>
              <a:latin typeface="Consolas" panose="020B0609020204030204" pitchFamily="49" charset="0"/>
            </a:endParaRPr>
          </a:p>
        </p:txBody>
      </p:sp>
      <p:sp>
        <p:nvSpPr>
          <p:cNvPr id="25" name="Rectangle 17"/>
          <p:cNvSpPr>
            <a:spLocks noChangeArrowheads="1"/>
          </p:cNvSpPr>
          <p:nvPr/>
        </p:nvSpPr>
        <p:spPr bwMode="auto">
          <a:xfrm>
            <a:off x="6732024" y="324899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sp>
        <p:nvSpPr>
          <p:cNvPr id="26" name="Rectangle 17"/>
          <p:cNvSpPr>
            <a:spLocks noChangeArrowheads="1"/>
          </p:cNvSpPr>
          <p:nvPr/>
        </p:nvSpPr>
        <p:spPr bwMode="auto">
          <a:xfrm>
            <a:off x="6732024" y="576902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x31</a:t>
            </a:r>
            <a:endParaRPr lang="ja-JP" altLang="en-US" sz="1600" dirty="0">
              <a:solidFill>
                <a:schemeClr val="tx1">
                  <a:lumMod val="85000"/>
                  <a:lumOff val="15000"/>
                </a:schemeClr>
              </a:solidFill>
              <a:latin typeface="Consolas" panose="020B0609020204030204" pitchFamily="49" charset="0"/>
            </a:endParaRPr>
          </a:p>
        </p:txBody>
      </p:sp>
      <p:sp>
        <p:nvSpPr>
          <p:cNvPr id="27" name="正方形/長方形 26"/>
          <p:cNvSpPr/>
          <p:nvPr/>
        </p:nvSpPr>
        <p:spPr bwMode="auto">
          <a:xfrm>
            <a:off x="7452032" y="540902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7452032" y="576902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29" name="Rectangle 17"/>
          <p:cNvSpPr>
            <a:spLocks noChangeArrowheads="1"/>
          </p:cNvSpPr>
          <p:nvPr/>
        </p:nvSpPr>
        <p:spPr bwMode="auto">
          <a:xfrm>
            <a:off x="6732024" y="540902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x30</a:t>
            </a:r>
            <a:endParaRPr lang="ja-JP" altLang="en-US" sz="1600" dirty="0">
              <a:solidFill>
                <a:schemeClr val="tx1">
                  <a:lumMod val="85000"/>
                  <a:lumOff val="15000"/>
                </a:schemeClr>
              </a:solidFill>
              <a:latin typeface="Consolas" panose="020B0609020204030204" pitchFamily="49" charset="0"/>
            </a:endParaRPr>
          </a:p>
        </p:txBody>
      </p:sp>
      <p:sp>
        <p:nvSpPr>
          <p:cNvPr id="30" name="Rectangle 17"/>
          <p:cNvSpPr>
            <a:spLocks noChangeArrowheads="1"/>
          </p:cNvSpPr>
          <p:nvPr/>
        </p:nvSpPr>
        <p:spPr bwMode="auto">
          <a:xfrm>
            <a:off x="6732024" y="504901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x29</a:t>
            </a:r>
            <a:endParaRPr lang="ja-JP" altLang="en-US" sz="1600" dirty="0">
              <a:solidFill>
                <a:schemeClr val="tx1">
                  <a:lumMod val="85000"/>
                  <a:lumOff val="15000"/>
                </a:schemeClr>
              </a:solidFill>
              <a:latin typeface="Consolas" panose="020B0609020204030204" pitchFamily="49" charset="0"/>
            </a:endParaRPr>
          </a:p>
        </p:txBody>
      </p:sp>
      <p:sp>
        <p:nvSpPr>
          <p:cNvPr id="31" name="Rectangle 17"/>
          <p:cNvSpPr>
            <a:spLocks noChangeArrowheads="1"/>
          </p:cNvSpPr>
          <p:nvPr/>
        </p:nvSpPr>
        <p:spPr bwMode="auto">
          <a:xfrm>
            <a:off x="6732024" y="468901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x28</a:t>
            </a:r>
            <a:endParaRPr lang="ja-JP" altLang="en-US" sz="1600" dirty="0">
              <a:solidFill>
                <a:schemeClr val="tx1">
                  <a:lumMod val="85000"/>
                  <a:lumOff val="15000"/>
                </a:schemeClr>
              </a:solidFill>
              <a:latin typeface="Consolas" panose="020B0609020204030204" pitchFamily="49" charset="0"/>
            </a:endParaRPr>
          </a:p>
        </p:txBody>
      </p:sp>
      <p:sp>
        <p:nvSpPr>
          <p:cNvPr id="32" name="Rectangle 17"/>
          <p:cNvSpPr>
            <a:spLocks noChangeArrowheads="1"/>
          </p:cNvSpPr>
          <p:nvPr/>
        </p:nvSpPr>
        <p:spPr bwMode="auto">
          <a:xfrm>
            <a:off x="6732024" y="432901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cxnSp>
        <p:nvCxnSpPr>
          <p:cNvPr id="34" name="直線矢印コネクタ 33"/>
          <p:cNvCxnSpPr/>
          <p:nvPr/>
        </p:nvCxnSpPr>
        <p:spPr bwMode="auto">
          <a:xfrm>
            <a:off x="7452032" y="1628980"/>
            <a:ext cx="1440016"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294038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(32bit) </a:t>
            </a:r>
            <a:r>
              <a:rPr kumimoji="1" lang="ja-JP" altLang="en-US" dirty="0"/>
              <a:t>のイメージ</a:t>
            </a:r>
          </a:p>
        </p:txBody>
      </p:sp>
      <p:sp>
        <p:nvSpPr>
          <p:cNvPr id="13" name="正方形/長方形 12">
            <a:extLst>
              <a:ext uri="{FF2B5EF4-FFF2-40B4-BE49-F238E27FC236}">
                <a16:creationId xmlns:a16="http://schemas.microsoft.com/office/drawing/2014/main" id="{A6C096BD-7EC1-7FDF-11CE-19F99B89F44B}"/>
              </a:ext>
            </a:extLst>
          </p:cNvPr>
          <p:cNvSpPr/>
          <p:nvPr/>
        </p:nvSpPr>
        <p:spPr bwMode="auto">
          <a:xfrm>
            <a:off x="611956" y="1268976"/>
            <a:ext cx="5040056" cy="540006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77BEF000-D73B-DAC5-5309-0151A8AE215C}"/>
              </a:ext>
            </a:extLst>
          </p:cNvPr>
          <p:cNvSpPr/>
          <p:nvPr/>
        </p:nvSpPr>
        <p:spPr bwMode="auto">
          <a:xfrm>
            <a:off x="7092028" y="1268976"/>
            <a:ext cx="1440016" cy="3690041"/>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C7EEC86E-7E6B-4504-F546-02992B99264D}"/>
              </a:ext>
            </a:extLst>
          </p:cNvPr>
          <p:cNvSpPr/>
          <p:nvPr/>
        </p:nvSpPr>
        <p:spPr bwMode="auto">
          <a:xfrm>
            <a:off x="7092028" y="90897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メモリ</a:t>
            </a:r>
          </a:p>
        </p:txBody>
      </p:sp>
      <p:sp>
        <p:nvSpPr>
          <p:cNvPr id="19" name="正方形/長方形 18">
            <a:extLst>
              <a:ext uri="{FF2B5EF4-FFF2-40B4-BE49-F238E27FC236}">
                <a16:creationId xmlns:a16="http://schemas.microsoft.com/office/drawing/2014/main" id="{6B8DA7C6-AEB1-6F72-9B90-4ADCEAAEAB36}"/>
              </a:ext>
            </a:extLst>
          </p:cNvPr>
          <p:cNvSpPr/>
          <p:nvPr/>
        </p:nvSpPr>
        <p:spPr bwMode="auto">
          <a:xfrm>
            <a:off x="7092028" y="1628981"/>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0x00000517</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0" name="正方形/長方形 19">
            <a:extLst>
              <a:ext uri="{FF2B5EF4-FFF2-40B4-BE49-F238E27FC236}">
                <a16:creationId xmlns:a16="http://schemas.microsoft.com/office/drawing/2014/main" id="{EB552A23-5E9F-FB5B-7FB2-6808239A04DF}"/>
              </a:ext>
            </a:extLst>
          </p:cNvPr>
          <p:cNvSpPr/>
          <p:nvPr/>
        </p:nvSpPr>
        <p:spPr bwMode="auto">
          <a:xfrm>
            <a:off x="7092028"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0x09850513</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21" name="正方形/長方形 20">
            <a:extLst>
              <a:ext uri="{FF2B5EF4-FFF2-40B4-BE49-F238E27FC236}">
                <a16:creationId xmlns:a16="http://schemas.microsoft.com/office/drawing/2014/main" id="{23ED9458-99D9-BD4C-DE7B-29A4F18EAA2B}"/>
              </a:ext>
            </a:extLst>
          </p:cNvPr>
          <p:cNvSpPr/>
          <p:nvPr/>
        </p:nvSpPr>
        <p:spPr bwMode="auto">
          <a:xfrm>
            <a:off x="7092028"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a:extLst>
              <a:ext uri="{FF2B5EF4-FFF2-40B4-BE49-F238E27FC236}">
                <a16:creationId xmlns:a16="http://schemas.microsoft.com/office/drawing/2014/main" id="{BB3954DB-EEF4-8036-1A0D-DE8B9E41C743}"/>
              </a:ext>
            </a:extLst>
          </p:cNvPr>
          <p:cNvSpPr/>
          <p:nvPr/>
        </p:nvSpPr>
        <p:spPr bwMode="auto">
          <a:xfrm>
            <a:off x="7092028"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537C8C46-BD30-F0DE-07EB-3A0B593CBFE2}"/>
              </a:ext>
            </a:extLst>
          </p:cNvPr>
          <p:cNvSpPr/>
          <p:nvPr/>
        </p:nvSpPr>
        <p:spPr bwMode="auto">
          <a:xfrm>
            <a:off x="2681979" y="908972"/>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RISC-V CPU</a:t>
            </a:r>
          </a:p>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2AA9A53E-04E8-0E95-5254-A23E44B0D132}"/>
              </a:ext>
            </a:extLst>
          </p:cNvPr>
          <p:cNvSpPr/>
          <p:nvPr/>
        </p:nvSpPr>
        <p:spPr bwMode="auto">
          <a:xfrm>
            <a:off x="6732024" y="1628981"/>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0x1010:</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7" name="正方形/長方形 36">
            <a:extLst>
              <a:ext uri="{FF2B5EF4-FFF2-40B4-BE49-F238E27FC236}">
                <a16:creationId xmlns:a16="http://schemas.microsoft.com/office/drawing/2014/main" id="{97C757AC-FCC2-6945-3020-D7DFCF9A715E}"/>
              </a:ext>
            </a:extLst>
          </p:cNvPr>
          <p:cNvSpPr/>
          <p:nvPr/>
        </p:nvSpPr>
        <p:spPr bwMode="auto">
          <a:xfrm>
            <a:off x="6732024"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0x1014:</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8" name="正方形/長方形 37">
            <a:extLst>
              <a:ext uri="{FF2B5EF4-FFF2-40B4-BE49-F238E27FC236}">
                <a16:creationId xmlns:a16="http://schemas.microsoft.com/office/drawing/2014/main" id="{D34CEC2A-3629-1010-D41D-1739D54AA3B4}"/>
              </a:ext>
            </a:extLst>
          </p:cNvPr>
          <p:cNvSpPr/>
          <p:nvPr/>
        </p:nvSpPr>
        <p:spPr bwMode="auto">
          <a:xfrm>
            <a:off x="6732024"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0x1018:</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9" name="正方形/長方形 38">
            <a:extLst>
              <a:ext uri="{FF2B5EF4-FFF2-40B4-BE49-F238E27FC236}">
                <a16:creationId xmlns:a16="http://schemas.microsoft.com/office/drawing/2014/main" id="{6B74E5D7-4351-E626-C151-113E409CC142}"/>
              </a:ext>
            </a:extLst>
          </p:cNvPr>
          <p:cNvSpPr/>
          <p:nvPr/>
        </p:nvSpPr>
        <p:spPr bwMode="auto">
          <a:xfrm>
            <a:off x="6732024"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r"/>
            <a:r>
              <a:rPr lang="en-US" altLang="ja-JP" dirty="0">
                <a:solidFill>
                  <a:schemeClr val="tx1">
                    <a:lumMod val="75000"/>
                    <a:lumOff val="25000"/>
                  </a:schemeClr>
                </a:solidFill>
                <a:latin typeface="Consolas" panose="020B0609020204030204" pitchFamily="49" charset="0"/>
                <a:ea typeface="メイリオ" panose="020B0604030504040204" pitchFamily="50" charset="-128"/>
              </a:rPr>
              <a:t>0x101c:</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cxnSp>
        <p:nvCxnSpPr>
          <p:cNvPr id="40" name="曲線コネクタ 16">
            <a:extLst>
              <a:ext uri="{FF2B5EF4-FFF2-40B4-BE49-F238E27FC236}">
                <a16:creationId xmlns:a16="http://schemas.microsoft.com/office/drawing/2014/main" id="{623A8ADB-828C-5B21-852C-994515E97DF4}"/>
              </a:ext>
            </a:extLst>
          </p:cNvPr>
          <p:cNvCxnSpPr>
            <a:cxnSpLocks/>
          </p:cNvCxnSpPr>
          <p:nvPr/>
        </p:nvCxnSpPr>
        <p:spPr bwMode="auto">
          <a:xfrm flipV="1">
            <a:off x="5292008" y="1808982"/>
            <a:ext cx="810009" cy="360004"/>
          </a:xfrm>
          <a:prstGeom prst="curvedConnector3">
            <a:avLst/>
          </a:prstGeom>
          <a:ln>
            <a:headEnd type="none" w="med" len="med"/>
            <a:tailEnd type="triangle"/>
          </a:ln>
          <a:effectLst/>
        </p:spPr>
        <p:style>
          <a:lnRef idx="3">
            <a:schemeClr val="accent1"/>
          </a:lnRef>
          <a:fillRef idx="0">
            <a:schemeClr val="accent1"/>
          </a:fillRef>
          <a:effectRef idx="2">
            <a:schemeClr val="accent1"/>
          </a:effectRef>
          <a:fontRef idx="minor">
            <a:schemeClr val="tx1"/>
          </a:fontRef>
        </p:style>
      </p:cxnSp>
      <p:cxnSp>
        <p:nvCxnSpPr>
          <p:cNvPr id="41" name="直線コネクタ 40">
            <a:extLst>
              <a:ext uri="{FF2B5EF4-FFF2-40B4-BE49-F238E27FC236}">
                <a16:creationId xmlns:a16="http://schemas.microsoft.com/office/drawing/2014/main" id="{E749170D-3888-EDC5-D052-339C42C98DC7}"/>
              </a:ext>
            </a:extLst>
          </p:cNvPr>
          <p:cNvCxnSpPr>
            <a:cxnSpLocks/>
          </p:cNvCxnSpPr>
          <p:nvPr/>
        </p:nvCxnSpPr>
        <p:spPr bwMode="auto">
          <a:xfrm flipV="1">
            <a:off x="4932004" y="3068996"/>
            <a:ext cx="0" cy="2160024"/>
          </a:xfrm>
          <a:prstGeom prst="line">
            <a:avLst/>
          </a:prstGeom>
          <a:ln w="15875">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CE888A76-7277-C92F-ED4E-43F9AEAF85BD}"/>
              </a:ext>
            </a:extLst>
          </p:cNvPr>
          <p:cNvCxnSpPr>
            <a:cxnSpLocks/>
          </p:cNvCxnSpPr>
          <p:nvPr/>
        </p:nvCxnSpPr>
        <p:spPr bwMode="auto">
          <a:xfrm flipH="1">
            <a:off x="4932004" y="5229020"/>
            <a:ext cx="2880032" cy="0"/>
          </a:xfrm>
          <a:prstGeom prst="line">
            <a:avLst/>
          </a:prstGeom>
          <a:ln w="1587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a:extLst>
              <a:ext uri="{FF2B5EF4-FFF2-40B4-BE49-F238E27FC236}">
                <a16:creationId xmlns:a16="http://schemas.microsoft.com/office/drawing/2014/main" id="{2E3B5132-C541-DAAE-4E6B-F9C3C4ED6A0A}"/>
              </a:ext>
            </a:extLst>
          </p:cNvPr>
          <p:cNvCxnSpPr/>
          <p:nvPr/>
        </p:nvCxnSpPr>
        <p:spPr bwMode="auto">
          <a:xfrm flipV="1">
            <a:off x="7812036" y="1898983"/>
            <a:ext cx="1" cy="3330036"/>
          </a:xfrm>
          <a:prstGeom prst="line">
            <a:avLst/>
          </a:prstGeom>
          <a:ln w="15875">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9" name="フローチャート: 手作業 48">
            <a:extLst>
              <a:ext uri="{FF2B5EF4-FFF2-40B4-BE49-F238E27FC236}">
                <a16:creationId xmlns:a16="http://schemas.microsoft.com/office/drawing/2014/main" id="{F3CCEF8A-A7BA-606B-BA7A-650E33F38BF8}"/>
              </a:ext>
            </a:extLst>
          </p:cNvPr>
          <p:cNvSpPr/>
          <p:nvPr/>
        </p:nvSpPr>
        <p:spPr bwMode="auto">
          <a:xfrm rot="16200000">
            <a:off x="3574794" y="3886200"/>
            <a:ext cx="914400" cy="360004"/>
          </a:xfrm>
          <a:prstGeom prst="flowChartManualOperation">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en-US" altLang="ja-JP" dirty="0">
                <a:solidFill>
                  <a:schemeClr val="bg1"/>
                </a:solidFill>
                <a:latin typeface="メイリオ" panose="020B0604030504040204" pitchFamily="50" charset="-128"/>
                <a:ea typeface="メイリオ" panose="020B0604030504040204" pitchFamily="50" charset="-128"/>
              </a:rPr>
              <a:t>FU</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FFAC33A1-1043-C50F-1512-6E8D561642A6}"/>
              </a:ext>
            </a:extLst>
          </p:cNvPr>
          <p:cNvSpPr/>
          <p:nvPr/>
        </p:nvSpPr>
        <p:spPr bwMode="auto">
          <a:xfrm>
            <a:off x="3851992" y="1988984"/>
            <a:ext cx="1440017"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Consolas" panose="020B0609020204030204" pitchFamily="49" charset="0"/>
                <a:ea typeface="メイリオ" panose="020B0604030504040204" pitchFamily="50" charset="-128"/>
              </a:rPr>
              <a:t>0x00001010</a:t>
            </a:r>
            <a:endParaRPr kumimoji="1" lang="ja-JP" altLang="en-US" dirty="0">
              <a:solidFill>
                <a:schemeClr val="bg1"/>
              </a:solidFill>
              <a:latin typeface="Consolas" panose="020B0609020204030204" pitchFamily="49" charset="0"/>
              <a:ea typeface="メイリオ" panose="020B0604030504040204" pitchFamily="50" charset="-128"/>
            </a:endParaRPr>
          </a:p>
        </p:txBody>
      </p:sp>
      <p:cxnSp>
        <p:nvCxnSpPr>
          <p:cNvPr id="59" name="直線コネクタ 58">
            <a:extLst>
              <a:ext uri="{FF2B5EF4-FFF2-40B4-BE49-F238E27FC236}">
                <a16:creationId xmlns:a16="http://schemas.microsoft.com/office/drawing/2014/main" id="{12532D97-2D58-A883-74E9-5923237BB622}"/>
              </a:ext>
            </a:extLst>
          </p:cNvPr>
          <p:cNvCxnSpPr>
            <a:cxnSpLocks/>
          </p:cNvCxnSpPr>
          <p:nvPr/>
        </p:nvCxnSpPr>
        <p:spPr bwMode="auto">
          <a:xfrm>
            <a:off x="3221985" y="1988984"/>
            <a:ext cx="0" cy="4320048"/>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0" name="直線コネクタ 59">
            <a:extLst>
              <a:ext uri="{FF2B5EF4-FFF2-40B4-BE49-F238E27FC236}">
                <a16:creationId xmlns:a16="http://schemas.microsoft.com/office/drawing/2014/main" id="{EF745325-B540-7687-FC02-43F3A691B616}"/>
              </a:ext>
            </a:extLst>
          </p:cNvPr>
          <p:cNvCxnSpPr>
            <a:cxnSpLocks/>
          </p:cNvCxnSpPr>
          <p:nvPr/>
        </p:nvCxnSpPr>
        <p:spPr bwMode="auto">
          <a:xfrm>
            <a:off x="3311986" y="1988984"/>
            <a:ext cx="0" cy="4320048"/>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a:extLst>
              <a:ext uri="{FF2B5EF4-FFF2-40B4-BE49-F238E27FC236}">
                <a16:creationId xmlns:a16="http://schemas.microsoft.com/office/drawing/2014/main" id="{0958DFC9-3DF1-A485-089E-A080473F9D4E}"/>
              </a:ext>
            </a:extLst>
          </p:cNvPr>
          <p:cNvCxnSpPr>
            <a:cxnSpLocks/>
          </p:cNvCxnSpPr>
          <p:nvPr/>
        </p:nvCxnSpPr>
        <p:spPr bwMode="auto">
          <a:xfrm>
            <a:off x="3221985" y="3789004"/>
            <a:ext cx="630007"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a:extLst>
              <a:ext uri="{FF2B5EF4-FFF2-40B4-BE49-F238E27FC236}">
                <a16:creationId xmlns:a16="http://schemas.microsoft.com/office/drawing/2014/main" id="{8ECCBB80-9A14-C7AE-4125-3073764D4504}"/>
              </a:ext>
            </a:extLst>
          </p:cNvPr>
          <p:cNvCxnSpPr>
            <a:cxnSpLocks/>
          </p:cNvCxnSpPr>
          <p:nvPr/>
        </p:nvCxnSpPr>
        <p:spPr bwMode="auto">
          <a:xfrm>
            <a:off x="3311986" y="432901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3" name="直線コネクタ 62">
            <a:extLst>
              <a:ext uri="{FF2B5EF4-FFF2-40B4-BE49-F238E27FC236}">
                <a16:creationId xmlns:a16="http://schemas.microsoft.com/office/drawing/2014/main" id="{E2769735-553F-72DA-D762-E19CBA31BA70}"/>
              </a:ext>
            </a:extLst>
          </p:cNvPr>
          <p:cNvCxnSpPr/>
          <p:nvPr/>
        </p:nvCxnSpPr>
        <p:spPr bwMode="auto">
          <a:xfrm flipV="1">
            <a:off x="2411976" y="6399033"/>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4" name="直線コネクタ 63">
            <a:extLst>
              <a:ext uri="{FF2B5EF4-FFF2-40B4-BE49-F238E27FC236}">
                <a16:creationId xmlns:a16="http://schemas.microsoft.com/office/drawing/2014/main" id="{749BBC53-790A-312A-DC06-8EFC2B36DBF6}"/>
              </a:ext>
            </a:extLst>
          </p:cNvPr>
          <p:cNvCxnSpPr>
            <a:cxnSpLocks/>
          </p:cNvCxnSpPr>
          <p:nvPr/>
        </p:nvCxnSpPr>
        <p:spPr bwMode="auto">
          <a:xfrm flipH="1">
            <a:off x="2411976" y="6579035"/>
            <a:ext cx="2160024"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5" name="直線コネクタ 64">
            <a:extLst>
              <a:ext uri="{FF2B5EF4-FFF2-40B4-BE49-F238E27FC236}">
                <a16:creationId xmlns:a16="http://schemas.microsoft.com/office/drawing/2014/main" id="{50E1541C-5C63-0F4B-A363-B7F70E412298}"/>
              </a:ext>
            </a:extLst>
          </p:cNvPr>
          <p:cNvCxnSpPr>
            <a:cxnSpLocks/>
          </p:cNvCxnSpPr>
          <p:nvPr/>
        </p:nvCxnSpPr>
        <p:spPr bwMode="auto">
          <a:xfrm flipH="1">
            <a:off x="4211996" y="4059007"/>
            <a:ext cx="360004"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a:extLst>
              <a:ext uri="{FF2B5EF4-FFF2-40B4-BE49-F238E27FC236}">
                <a16:creationId xmlns:a16="http://schemas.microsoft.com/office/drawing/2014/main" id="{DFBC6527-41F2-2B2D-48AC-B8E7204012E7}"/>
              </a:ext>
            </a:extLst>
          </p:cNvPr>
          <p:cNvCxnSpPr>
            <a:cxnSpLocks/>
          </p:cNvCxnSpPr>
          <p:nvPr/>
        </p:nvCxnSpPr>
        <p:spPr bwMode="auto">
          <a:xfrm flipV="1">
            <a:off x="4572000" y="4059007"/>
            <a:ext cx="0" cy="2520028"/>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7" name="正方形/長方形 66">
            <a:extLst>
              <a:ext uri="{FF2B5EF4-FFF2-40B4-BE49-F238E27FC236}">
                <a16:creationId xmlns:a16="http://schemas.microsoft.com/office/drawing/2014/main" id="{A9293F1F-E1E4-3FCA-20DF-16643A33FE4E}"/>
              </a:ext>
            </a:extLst>
          </p:cNvPr>
          <p:cNvSpPr/>
          <p:nvPr/>
        </p:nvSpPr>
        <p:spPr bwMode="auto">
          <a:xfrm>
            <a:off x="3851992" y="2708992"/>
            <a:ext cx="1440016"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ea typeface="メイリオ" panose="020B0604030504040204" pitchFamily="50" charset="-128"/>
              </a:rPr>
              <a:t>0x00000517</a:t>
            </a:r>
            <a:endParaRPr kumimoji="1" lang="ja-JP" altLang="en-US"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84996FB8-EC5B-74EF-F822-4E387CB01EDA}"/>
              </a:ext>
            </a:extLst>
          </p:cNvPr>
          <p:cNvSpPr/>
          <p:nvPr/>
        </p:nvSpPr>
        <p:spPr bwMode="auto">
          <a:xfrm>
            <a:off x="1691968" y="1988984"/>
            <a:ext cx="1440016" cy="4320049"/>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9" name="正方形/長方形 68">
            <a:extLst>
              <a:ext uri="{FF2B5EF4-FFF2-40B4-BE49-F238E27FC236}">
                <a16:creationId xmlns:a16="http://schemas.microsoft.com/office/drawing/2014/main" id="{4A1C0476-C5F5-8D66-1ACA-432103DEA133}"/>
              </a:ext>
            </a:extLst>
          </p:cNvPr>
          <p:cNvSpPr/>
          <p:nvPr/>
        </p:nvSpPr>
        <p:spPr bwMode="auto">
          <a:xfrm>
            <a:off x="1691968" y="2708993"/>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0" name="正方形/長方形 69">
            <a:extLst>
              <a:ext uri="{FF2B5EF4-FFF2-40B4-BE49-F238E27FC236}">
                <a16:creationId xmlns:a16="http://schemas.microsoft.com/office/drawing/2014/main" id="{F9C68A59-814E-6BE1-9152-4014B000B803}"/>
              </a:ext>
            </a:extLst>
          </p:cNvPr>
          <p:cNvSpPr/>
          <p:nvPr/>
        </p:nvSpPr>
        <p:spPr bwMode="auto">
          <a:xfrm>
            <a:off x="1691968" y="3068997"/>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1" name="正方形/長方形 70">
            <a:extLst>
              <a:ext uri="{FF2B5EF4-FFF2-40B4-BE49-F238E27FC236}">
                <a16:creationId xmlns:a16="http://schemas.microsoft.com/office/drawing/2014/main" id="{CFA55730-FCBA-69F5-9E0F-98897DD46226}"/>
              </a:ext>
            </a:extLst>
          </p:cNvPr>
          <p:cNvSpPr/>
          <p:nvPr/>
        </p:nvSpPr>
        <p:spPr bwMode="auto">
          <a:xfrm>
            <a:off x="1691968" y="1988985"/>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2" name="正方形/長方形 71">
            <a:extLst>
              <a:ext uri="{FF2B5EF4-FFF2-40B4-BE49-F238E27FC236}">
                <a16:creationId xmlns:a16="http://schemas.microsoft.com/office/drawing/2014/main" id="{D6CF3743-8785-5404-F861-6BEA0543C3B2}"/>
              </a:ext>
            </a:extLst>
          </p:cNvPr>
          <p:cNvSpPr/>
          <p:nvPr/>
        </p:nvSpPr>
        <p:spPr bwMode="auto">
          <a:xfrm>
            <a:off x="1691968" y="2348989"/>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3" name="正方形/長方形 72">
            <a:extLst>
              <a:ext uri="{FF2B5EF4-FFF2-40B4-BE49-F238E27FC236}">
                <a16:creationId xmlns:a16="http://schemas.microsoft.com/office/drawing/2014/main" id="{DAB06E3A-C68C-7A45-2427-C9D6AFA7C35B}"/>
              </a:ext>
            </a:extLst>
          </p:cNvPr>
          <p:cNvSpPr/>
          <p:nvPr/>
        </p:nvSpPr>
        <p:spPr bwMode="auto">
          <a:xfrm>
            <a:off x="1691968" y="3429001"/>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4" name="正方形/長方形 73">
            <a:extLst>
              <a:ext uri="{FF2B5EF4-FFF2-40B4-BE49-F238E27FC236}">
                <a16:creationId xmlns:a16="http://schemas.microsoft.com/office/drawing/2014/main" id="{D844D9D9-4637-C1AB-F53C-37D5404F2C1D}"/>
              </a:ext>
            </a:extLst>
          </p:cNvPr>
          <p:cNvSpPr/>
          <p:nvPr/>
        </p:nvSpPr>
        <p:spPr bwMode="auto">
          <a:xfrm>
            <a:off x="1691968" y="4869017"/>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5" name="正方形/長方形 74">
            <a:extLst>
              <a:ext uri="{FF2B5EF4-FFF2-40B4-BE49-F238E27FC236}">
                <a16:creationId xmlns:a16="http://schemas.microsoft.com/office/drawing/2014/main" id="{A6E24843-65D6-4A76-1242-8ECAB5D02461}"/>
              </a:ext>
            </a:extLst>
          </p:cNvPr>
          <p:cNvSpPr/>
          <p:nvPr/>
        </p:nvSpPr>
        <p:spPr bwMode="auto">
          <a:xfrm>
            <a:off x="1691968" y="5229021"/>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6" name="正方形/長方形 75">
            <a:extLst>
              <a:ext uri="{FF2B5EF4-FFF2-40B4-BE49-F238E27FC236}">
                <a16:creationId xmlns:a16="http://schemas.microsoft.com/office/drawing/2014/main" id="{97FAAF56-7B2B-0C1E-EF1B-496B42EEB051}"/>
              </a:ext>
            </a:extLst>
          </p:cNvPr>
          <p:cNvSpPr/>
          <p:nvPr/>
        </p:nvSpPr>
        <p:spPr bwMode="auto">
          <a:xfrm>
            <a:off x="1691968" y="5589025"/>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7" name="正方形/長方形 76">
            <a:extLst>
              <a:ext uri="{FF2B5EF4-FFF2-40B4-BE49-F238E27FC236}">
                <a16:creationId xmlns:a16="http://schemas.microsoft.com/office/drawing/2014/main" id="{BE0BC464-4E52-2838-683E-D683F1DCBDF8}"/>
              </a:ext>
            </a:extLst>
          </p:cNvPr>
          <p:cNvSpPr/>
          <p:nvPr/>
        </p:nvSpPr>
        <p:spPr bwMode="auto">
          <a:xfrm>
            <a:off x="1691968" y="5949029"/>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79" name="正方形/長方形 78">
            <a:extLst>
              <a:ext uri="{FF2B5EF4-FFF2-40B4-BE49-F238E27FC236}">
                <a16:creationId xmlns:a16="http://schemas.microsoft.com/office/drawing/2014/main" id="{734A28FF-F4D8-434B-8C91-1263136C92FD}"/>
              </a:ext>
            </a:extLst>
          </p:cNvPr>
          <p:cNvSpPr/>
          <p:nvPr/>
        </p:nvSpPr>
        <p:spPr bwMode="auto">
          <a:xfrm>
            <a:off x="1691968"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80" name="直線矢印コネクタ 79">
            <a:extLst>
              <a:ext uri="{FF2B5EF4-FFF2-40B4-BE49-F238E27FC236}">
                <a16:creationId xmlns:a16="http://schemas.microsoft.com/office/drawing/2014/main" id="{4A368243-B3F9-3AB5-4583-C8109ACFCC7B}"/>
              </a:ext>
            </a:extLst>
          </p:cNvPr>
          <p:cNvCxnSpPr/>
          <p:nvPr/>
        </p:nvCxnSpPr>
        <p:spPr bwMode="auto">
          <a:xfrm>
            <a:off x="1691968" y="1898983"/>
            <a:ext cx="1440016" cy="0"/>
          </a:xfrm>
          <a:prstGeom prst="straightConnector1">
            <a:avLst/>
          </a:prstGeom>
          <a:noFill/>
          <a:ln w="9525" cap="flat" cmpd="sng" algn="ctr">
            <a:solidFill>
              <a:schemeClr val="tx1"/>
            </a:solidFill>
            <a:prstDash val="solid"/>
            <a:round/>
            <a:headEnd type="triangle" w="med" len="med"/>
            <a:tailEnd type="triangle"/>
          </a:ln>
          <a:effectLst/>
        </p:spPr>
      </p:cxnSp>
      <p:sp>
        <p:nvSpPr>
          <p:cNvPr id="81" name="Rectangle 17">
            <a:extLst>
              <a:ext uri="{FF2B5EF4-FFF2-40B4-BE49-F238E27FC236}">
                <a16:creationId xmlns:a16="http://schemas.microsoft.com/office/drawing/2014/main" id="{5F204072-BA6D-BD87-553E-FF942598C56D}"/>
              </a:ext>
            </a:extLst>
          </p:cNvPr>
          <p:cNvSpPr>
            <a:spLocks noChangeArrowheads="1"/>
          </p:cNvSpPr>
          <p:nvPr/>
        </p:nvSpPr>
        <p:spPr bwMode="auto">
          <a:xfrm>
            <a:off x="1151962"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x0</a:t>
            </a:r>
            <a:endParaRPr lang="ja-JP" altLang="en-US" sz="1600" dirty="0">
              <a:solidFill>
                <a:schemeClr val="tx1">
                  <a:lumMod val="75000"/>
                  <a:lumOff val="25000"/>
                </a:schemeClr>
              </a:solidFill>
              <a:latin typeface="Consolas" panose="020B0609020204030204" pitchFamily="49" charset="0"/>
            </a:endParaRPr>
          </a:p>
        </p:txBody>
      </p:sp>
      <p:sp>
        <p:nvSpPr>
          <p:cNvPr id="82" name="Rectangle 17">
            <a:extLst>
              <a:ext uri="{FF2B5EF4-FFF2-40B4-BE49-F238E27FC236}">
                <a16:creationId xmlns:a16="http://schemas.microsoft.com/office/drawing/2014/main" id="{0A990045-2D3B-52E5-2D5C-89639DB526E2}"/>
              </a:ext>
            </a:extLst>
          </p:cNvPr>
          <p:cNvSpPr>
            <a:spLocks noChangeArrowheads="1"/>
          </p:cNvSpPr>
          <p:nvPr/>
        </p:nvSpPr>
        <p:spPr bwMode="auto">
          <a:xfrm>
            <a:off x="1151962"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x1</a:t>
            </a:r>
            <a:endParaRPr lang="ja-JP" altLang="en-US" sz="1600" dirty="0">
              <a:solidFill>
                <a:schemeClr val="tx1">
                  <a:lumMod val="75000"/>
                  <a:lumOff val="25000"/>
                </a:schemeClr>
              </a:solidFill>
              <a:latin typeface="Consolas" panose="020B0609020204030204" pitchFamily="49" charset="0"/>
            </a:endParaRPr>
          </a:p>
        </p:txBody>
      </p:sp>
      <p:sp>
        <p:nvSpPr>
          <p:cNvPr id="83" name="Rectangle 17">
            <a:extLst>
              <a:ext uri="{FF2B5EF4-FFF2-40B4-BE49-F238E27FC236}">
                <a16:creationId xmlns:a16="http://schemas.microsoft.com/office/drawing/2014/main" id="{0941EECC-E517-7AC3-FD22-E427B0663EDF}"/>
              </a:ext>
            </a:extLst>
          </p:cNvPr>
          <p:cNvSpPr>
            <a:spLocks noChangeArrowheads="1"/>
          </p:cNvSpPr>
          <p:nvPr/>
        </p:nvSpPr>
        <p:spPr bwMode="auto">
          <a:xfrm>
            <a:off x="1151962" y="270899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a:t>
            </a:r>
            <a:endParaRPr lang="ja-JP" altLang="en-US" sz="1600" dirty="0">
              <a:solidFill>
                <a:schemeClr val="tx1">
                  <a:lumMod val="75000"/>
                  <a:lumOff val="25000"/>
                </a:schemeClr>
              </a:solidFill>
              <a:latin typeface="Consolas" panose="020B0609020204030204" pitchFamily="49" charset="0"/>
            </a:endParaRPr>
          </a:p>
        </p:txBody>
      </p:sp>
      <p:sp>
        <p:nvSpPr>
          <p:cNvPr id="84" name="Rectangle 17">
            <a:extLst>
              <a:ext uri="{FF2B5EF4-FFF2-40B4-BE49-F238E27FC236}">
                <a16:creationId xmlns:a16="http://schemas.microsoft.com/office/drawing/2014/main" id="{29BC797E-F3B2-6106-171F-4D1013B4C8EA}"/>
              </a:ext>
            </a:extLst>
          </p:cNvPr>
          <p:cNvSpPr>
            <a:spLocks noChangeArrowheads="1"/>
          </p:cNvSpPr>
          <p:nvPr/>
        </p:nvSpPr>
        <p:spPr bwMode="auto">
          <a:xfrm>
            <a:off x="1151962" y="306899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a:t>
            </a:r>
            <a:endParaRPr lang="ja-JP" altLang="en-US" sz="1600" dirty="0">
              <a:solidFill>
                <a:schemeClr val="tx1">
                  <a:lumMod val="75000"/>
                  <a:lumOff val="25000"/>
                </a:schemeClr>
              </a:solidFill>
              <a:latin typeface="Consolas" panose="020B0609020204030204" pitchFamily="49" charset="0"/>
            </a:endParaRPr>
          </a:p>
        </p:txBody>
      </p:sp>
      <p:sp>
        <p:nvSpPr>
          <p:cNvPr id="85" name="Rectangle 17">
            <a:extLst>
              <a:ext uri="{FF2B5EF4-FFF2-40B4-BE49-F238E27FC236}">
                <a16:creationId xmlns:a16="http://schemas.microsoft.com/office/drawing/2014/main" id="{57F33552-FBE1-5AA2-8438-65FDE97DB3C0}"/>
              </a:ext>
            </a:extLst>
          </p:cNvPr>
          <p:cNvSpPr>
            <a:spLocks noChangeArrowheads="1"/>
          </p:cNvSpPr>
          <p:nvPr/>
        </p:nvSpPr>
        <p:spPr bwMode="auto">
          <a:xfrm>
            <a:off x="1151962" y="342900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Consolas" panose="020B0609020204030204" pitchFamily="49" charset="0"/>
            </a:endParaRPr>
          </a:p>
        </p:txBody>
      </p:sp>
      <p:sp>
        <p:nvSpPr>
          <p:cNvPr id="86" name="Rectangle 17">
            <a:extLst>
              <a:ext uri="{FF2B5EF4-FFF2-40B4-BE49-F238E27FC236}">
                <a16:creationId xmlns:a16="http://schemas.microsoft.com/office/drawing/2014/main" id="{B8A0EFD0-A7BE-1C52-9223-9EB1D141A327}"/>
              </a:ext>
            </a:extLst>
          </p:cNvPr>
          <p:cNvSpPr>
            <a:spLocks noChangeArrowheads="1"/>
          </p:cNvSpPr>
          <p:nvPr/>
        </p:nvSpPr>
        <p:spPr bwMode="auto">
          <a:xfrm>
            <a:off x="1151962" y="594902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x31</a:t>
            </a:r>
            <a:endParaRPr lang="ja-JP" altLang="en-US" sz="1600" dirty="0">
              <a:solidFill>
                <a:schemeClr val="tx1">
                  <a:lumMod val="75000"/>
                  <a:lumOff val="25000"/>
                </a:schemeClr>
              </a:solidFill>
              <a:latin typeface="Consolas" panose="020B0609020204030204" pitchFamily="49" charset="0"/>
            </a:endParaRPr>
          </a:p>
        </p:txBody>
      </p:sp>
      <p:sp>
        <p:nvSpPr>
          <p:cNvPr id="87" name="Rectangle 17">
            <a:extLst>
              <a:ext uri="{FF2B5EF4-FFF2-40B4-BE49-F238E27FC236}">
                <a16:creationId xmlns:a16="http://schemas.microsoft.com/office/drawing/2014/main" id="{57F070CC-0E2C-9DEC-5E24-B6F7ECBC7C0D}"/>
              </a:ext>
            </a:extLst>
          </p:cNvPr>
          <p:cNvSpPr>
            <a:spLocks noChangeArrowheads="1"/>
          </p:cNvSpPr>
          <p:nvPr/>
        </p:nvSpPr>
        <p:spPr bwMode="auto">
          <a:xfrm>
            <a:off x="1151962" y="558902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x30</a:t>
            </a:r>
            <a:endParaRPr lang="ja-JP" altLang="en-US" sz="1600" dirty="0">
              <a:solidFill>
                <a:schemeClr val="tx1">
                  <a:lumMod val="75000"/>
                  <a:lumOff val="25000"/>
                </a:schemeClr>
              </a:solidFill>
              <a:latin typeface="Consolas" panose="020B0609020204030204" pitchFamily="49" charset="0"/>
            </a:endParaRPr>
          </a:p>
        </p:txBody>
      </p:sp>
      <p:sp>
        <p:nvSpPr>
          <p:cNvPr id="88" name="Rectangle 17">
            <a:extLst>
              <a:ext uri="{FF2B5EF4-FFF2-40B4-BE49-F238E27FC236}">
                <a16:creationId xmlns:a16="http://schemas.microsoft.com/office/drawing/2014/main" id="{8DB9A174-686B-A900-5557-73E71351C427}"/>
              </a:ext>
            </a:extLst>
          </p:cNvPr>
          <p:cNvSpPr>
            <a:spLocks noChangeArrowheads="1"/>
          </p:cNvSpPr>
          <p:nvPr/>
        </p:nvSpPr>
        <p:spPr bwMode="auto">
          <a:xfrm>
            <a:off x="1151962" y="522902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x29</a:t>
            </a:r>
            <a:endParaRPr lang="ja-JP" altLang="en-US" sz="1600" dirty="0">
              <a:solidFill>
                <a:schemeClr val="tx1">
                  <a:lumMod val="75000"/>
                  <a:lumOff val="25000"/>
                </a:schemeClr>
              </a:solidFill>
              <a:latin typeface="Consolas" panose="020B0609020204030204" pitchFamily="49" charset="0"/>
            </a:endParaRPr>
          </a:p>
        </p:txBody>
      </p:sp>
      <p:sp>
        <p:nvSpPr>
          <p:cNvPr id="89" name="Rectangle 17">
            <a:extLst>
              <a:ext uri="{FF2B5EF4-FFF2-40B4-BE49-F238E27FC236}">
                <a16:creationId xmlns:a16="http://schemas.microsoft.com/office/drawing/2014/main" id="{4A3A6CC2-6903-376C-1DF0-EDBDAA77EEFC}"/>
              </a:ext>
            </a:extLst>
          </p:cNvPr>
          <p:cNvSpPr>
            <a:spLocks noChangeArrowheads="1"/>
          </p:cNvSpPr>
          <p:nvPr/>
        </p:nvSpPr>
        <p:spPr bwMode="auto">
          <a:xfrm>
            <a:off x="1151962"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x28</a:t>
            </a:r>
            <a:endParaRPr lang="ja-JP" altLang="en-US" sz="1600" dirty="0">
              <a:solidFill>
                <a:schemeClr val="tx1">
                  <a:lumMod val="75000"/>
                  <a:lumOff val="25000"/>
                </a:schemeClr>
              </a:solidFill>
              <a:latin typeface="Consolas" panose="020B0609020204030204" pitchFamily="49" charset="0"/>
            </a:endParaRPr>
          </a:p>
        </p:txBody>
      </p:sp>
      <p:sp>
        <p:nvSpPr>
          <p:cNvPr id="90" name="Rectangle 17">
            <a:extLst>
              <a:ext uri="{FF2B5EF4-FFF2-40B4-BE49-F238E27FC236}">
                <a16:creationId xmlns:a16="http://schemas.microsoft.com/office/drawing/2014/main" id="{BA929625-38A3-43DC-7476-737D4DFF8023}"/>
              </a:ext>
            </a:extLst>
          </p:cNvPr>
          <p:cNvSpPr>
            <a:spLocks noChangeArrowheads="1"/>
          </p:cNvSpPr>
          <p:nvPr/>
        </p:nvSpPr>
        <p:spPr bwMode="auto">
          <a:xfrm>
            <a:off x="1151962"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75000"/>
                    <a:lumOff val="25000"/>
                  </a:schemeClr>
                </a:solidFill>
                <a:latin typeface="Consolas" panose="020B0609020204030204" pitchFamily="49" charset="0"/>
              </a:rPr>
              <a:t>...</a:t>
            </a:r>
            <a:endParaRPr lang="ja-JP" altLang="en-US" sz="1600" dirty="0">
              <a:solidFill>
                <a:schemeClr val="tx1">
                  <a:lumMod val="75000"/>
                  <a:lumOff val="25000"/>
                </a:schemeClr>
              </a:solidFill>
              <a:latin typeface="Consolas" panose="020B0609020204030204" pitchFamily="49" charset="0"/>
            </a:endParaRPr>
          </a:p>
        </p:txBody>
      </p:sp>
      <p:sp>
        <p:nvSpPr>
          <p:cNvPr id="106" name="正方形/長方形 105">
            <a:extLst>
              <a:ext uri="{FF2B5EF4-FFF2-40B4-BE49-F238E27FC236}">
                <a16:creationId xmlns:a16="http://schemas.microsoft.com/office/drawing/2014/main" id="{2FA82773-4D9F-46A1-17DB-DB2AFA432A90}"/>
              </a:ext>
            </a:extLst>
          </p:cNvPr>
          <p:cNvSpPr/>
          <p:nvPr/>
        </p:nvSpPr>
        <p:spPr bwMode="auto">
          <a:xfrm>
            <a:off x="385199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PC</a:t>
            </a:r>
          </a:p>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107" name="直線矢印コネクタ 106">
            <a:extLst>
              <a:ext uri="{FF2B5EF4-FFF2-40B4-BE49-F238E27FC236}">
                <a16:creationId xmlns:a16="http://schemas.microsoft.com/office/drawing/2014/main" id="{A24AFEB2-8485-F50A-7CC1-FF201A4EAF8C}"/>
              </a:ext>
            </a:extLst>
          </p:cNvPr>
          <p:cNvCxnSpPr/>
          <p:nvPr/>
        </p:nvCxnSpPr>
        <p:spPr bwMode="auto">
          <a:xfrm>
            <a:off x="3851992" y="1898983"/>
            <a:ext cx="1440016" cy="0"/>
          </a:xfrm>
          <a:prstGeom prst="straightConnector1">
            <a:avLst/>
          </a:prstGeom>
          <a:noFill/>
          <a:ln w="9525" cap="flat" cmpd="sng" algn="ctr">
            <a:solidFill>
              <a:schemeClr val="tx1"/>
            </a:solidFill>
            <a:prstDash val="solid"/>
            <a:round/>
            <a:headEnd type="triangle" w="med" len="med"/>
            <a:tailEnd type="triangle"/>
          </a:ln>
          <a:effectLst/>
        </p:spPr>
      </p:cxnSp>
      <p:cxnSp>
        <p:nvCxnSpPr>
          <p:cNvPr id="109" name="直線矢印コネクタ 108">
            <a:extLst>
              <a:ext uri="{FF2B5EF4-FFF2-40B4-BE49-F238E27FC236}">
                <a16:creationId xmlns:a16="http://schemas.microsoft.com/office/drawing/2014/main" id="{9DC185C8-0178-CBD2-1064-60A814481464}"/>
              </a:ext>
            </a:extLst>
          </p:cNvPr>
          <p:cNvCxnSpPr>
            <a:cxnSpLocks/>
          </p:cNvCxnSpPr>
          <p:nvPr/>
        </p:nvCxnSpPr>
        <p:spPr bwMode="auto">
          <a:xfrm>
            <a:off x="1061961" y="2078985"/>
            <a:ext cx="0" cy="4230047"/>
          </a:xfrm>
          <a:prstGeom prst="straightConnector1">
            <a:avLst/>
          </a:prstGeom>
          <a:noFill/>
          <a:ln w="9525" cap="flat" cmpd="sng" algn="ctr">
            <a:solidFill>
              <a:schemeClr val="tx1"/>
            </a:solidFill>
            <a:prstDash val="solid"/>
            <a:round/>
            <a:headEnd type="triangle" w="med" len="med"/>
            <a:tailEnd type="triangle"/>
          </a:ln>
          <a:effectLst/>
        </p:spPr>
      </p:cxnSp>
      <p:sp>
        <p:nvSpPr>
          <p:cNvPr id="112" name="正方形/長方形 111">
            <a:extLst>
              <a:ext uri="{FF2B5EF4-FFF2-40B4-BE49-F238E27FC236}">
                <a16:creationId xmlns:a16="http://schemas.microsoft.com/office/drawing/2014/main" id="{9597F034-DBD1-0906-8C3A-CE189F5EAD77}"/>
              </a:ext>
            </a:extLst>
          </p:cNvPr>
          <p:cNvSpPr/>
          <p:nvPr/>
        </p:nvSpPr>
        <p:spPr bwMode="auto">
          <a:xfrm rot="16200000">
            <a:off x="161951" y="396900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32</a:t>
            </a:r>
            <a:r>
              <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rPr>
              <a:t>個ある</a:t>
            </a:r>
          </a:p>
        </p:txBody>
      </p:sp>
      <p:sp>
        <p:nvSpPr>
          <p:cNvPr id="122" name="正方形/長方形 121">
            <a:extLst>
              <a:ext uri="{FF2B5EF4-FFF2-40B4-BE49-F238E27FC236}">
                <a16:creationId xmlns:a16="http://schemas.microsoft.com/office/drawing/2014/main" id="{B59D6278-BAAC-33E9-E6CA-717A954CFB15}"/>
              </a:ext>
            </a:extLst>
          </p:cNvPr>
          <p:cNvSpPr/>
          <p:nvPr/>
        </p:nvSpPr>
        <p:spPr bwMode="auto">
          <a:xfrm>
            <a:off x="7092028" y="126897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5" name="正方形/長方形 124">
            <a:extLst>
              <a:ext uri="{FF2B5EF4-FFF2-40B4-BE49-F238E27FC236}">
                <a16:creationId xmlns:a16="http://schemas.microsoft.com/office/drawing/2014/main" id="{D470EF33-CF03-5F08-AE5B-679C047DCA66}"/>
              </a:ext>
            </a:extLst>
          </p:cNvPr>
          <p:cNvSpPr/>
          <p:nvPr/>
        </p:nvSpPr>
        <p:spPr bwMode="auto">
          <a:xfrm>
            <a:off x="1691968" y="2708992"/>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b="1" dirty="0">
              <a:solidFill>
                <a:schemeClr val="bg1"/>
              </a:solidFill>
              <a:latin typeface="Consolas" panose="020B0609020204030204" pitchFamily="49" charset="0"/>
              <a:ea typeface="メイリオ" panose="020B0604030504040204" pitchFamily="50" charset="-128"/>
            </a:endParaRPr>
          </a:p>
        </p:txBody>
      </p:sp>
      <p:sp>
        <p:nvSpPr>
          <p:cNvPr id="126" name="正方形/長方形 125">
            <a:extLst>
              <a:ext uri="{FF2B5EF4-FFF2-40B4-BE49-F238E27FC236}">
                <a16:creationId xmlns:a16="http://schemas.microsoft.com/office/drawing/2014/main" id="{5C18D111-47A0-B5B6-2F49-E6AE0D26EE42}"/>
              </a:ext>
            </a:extLst>
          </p:cNvPr>
          <p:cNvSpPr/>
          <p:nvPr/>
        </p:nvSpPr>
        <p:spPr bwMode="auto">
          <a:xfrm>
            <a:off x="1691968" y="3068996"/>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7" name="正方形/長方形 126">
            <a:extLst>
              <a:ext uri="{FF2B5EF4-FFF2-40B4-BE49-F238E27FC236}">
                <a16:creationId xmlns:a16="http://schemas.microsoft.com/office/drawing/2014/main" id="{8F75B599-D31F-B9A5-DAEE-CB6BAD0AD60C}"/>
              </a:ext>
            </a:extLst>
          </p:cNvPr>
          <p:cNvSpPr/>
          <p:nvPr/>
        </p:nvSpPr>
        <p:spPr bwMode="auto">
          <a:xfrm>
            <a:off x="1691968" y="1988984"/>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Consolas" panose="020B0609020204030204" pitchFamily="49" charset="0"/>
                <a:ea typeface="メイリオ" panose="020B0604030504040204" pitchFamily="50" charset="-128"/>
              </a:rPr>
              <a:t>0x00000000</a:t>
            </a:r>
            <a:endParaRPr kumimoji="1" lang="ja-JP" altLang="en-US" dirty="0">
              <a:solidFill>
                <a:schemeClr val="bg1"/>
              </a:solidFill>
              <a:latin typeface="Consolas" panose="020B0609020204030204" pitchFamily="49" charset="0"/>
              <a:ea typeface="メイリオ" panose="020B0604030504040204" pitchFamily="50" charset="-128"/>
            </a:endParaRPr>
          </a:p>
        </p:txBody>
      </p:sp>
      <p:sp>
        <p:nvSpPr>
          <p:cNvPr id="128" name="正方形/長方形 127">
            <a:extLst>
              <a:ext uri="{FF2B5EF4-FFF2-40B4-BE49-F238E27FC236}">
                <a16:creationId xmlns:a16="http://schemas.microsoft.com/office/drawing/2014/main" id="{573807B5-F8EF-4542-5BD4-9782E87167BD}"/>
              </a:ext>
            </a:extLst>
          </p:cNvPr>
          <p:cNvSpPr/>
          <p:nvPr/>
        </p:nvSpPr>
        <p:spPr bwMode="auto">
          <a:xfrm>
            <a:off x="1691968" y="2348988"/>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129" name="正方形/長方形 128">
            <a:extLst>
              <a:ext uri="{FF2B5EF4-FFF2-40B4-BE49-F238E27FC236}">
                <a16:creationId xmlns:a16="http://schemas.microsoft.com/office/drawing/2014/main" id="{88E51031-10EB-82E9-5A36-16899ADD4755}"/>
              </a:ext>
            </a:extLst>
          </p:cNvPr>
          <p:cNvSpPr/>
          <p:nvPr/>
        </p:nvSpPr>
        <p:spPr bwMode="auto">
          <a:xfrm>
            <a:off x="1691968" y="3429000"/>
            <a:ext cx="1440016"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bg1"/>
                </a:solidFill>
                <a:latin typeface="メイリオ" panose="020B0604030504040204" pitchFamily="50" charset="-128"/>
                <a:ea typeface="メイリオ" panose="020B0604030504040204" pitchFamily="50" charset="-128"/>
              </a:rPr>
              <a:t>…</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7861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en-US" altLang="ja-JP" dirty="0"/>
              <a:t>RISC-V </a:t>
            </a:r>
            <a:r>
              <a:rPr kumimoji="1" lang="ja-JP" altLang="en-US" dirty="0"/>
              <a:t>の 基本整数命令の構造</a:t>
            </a:r>
          </a:p>
        </p:txBody>
      </p:sp>
      <p:sp>
        <p:nvSpPr>
          <p:cNvPr id="3" name="テキスト プレースホルダー 2"/>
          <p:cNvSpPr>
            <a:spLocks noGrp="1"/>
          </p:cNvSpPr>
          <p:nvPr>
            <p:ph type="body" sz="quarter" idx="10"/>
          </p:nvPr>
        </p:nvSpPr>
        <p:spPr>
          <a:xfrm>
            <a:off x="251952" y="998973"/>
            <a:ext cx="8730097" cy="1260014"/>
          </a:xfrm>
        </p:spPr>
        <p:txBody>
          <a:bodyPr anchor="t"/>
          <a:lstStyle/>
          <a:p>
            <a:r>
              <a:rPr kumimoji="1" lang="ja-JP" altLang="en-US" dirty="0"/>
              <a:t>エンコーディング：</a:t>
            </a:r>
            <a:endParaRPr kumimoji="1" lang="en-US" altLang="ja-JP" dirty="0"/>
          </a:p>
          <a:p>
            <a:pPr lvl="1"/>
            <a:r>
              <a:rPr kumimoji="1" lang="en-US" altLang="ja-JP" dirty="0">
                <a:solidFill>
                  <a:schemeClr val="accent5"/>
                </a:solidFill>
              </a:rPr>
              <a:t>R, I, S, U </a:t>
            </a:r>
            <a:r>
              <a:rPr kumimoji="1" lang="ja-JP" altLang="en-US" dirty="0">
                <a:solidFill>
                  <a:schemeClr val="accent5"/>
                </a:solidFill>
              </a:rPr>
              <a:t>の４タイプがある</a:t>
            </a:r>
            <a:endParaRPr kumimoji="1" lang="en-US" altLang="ja-JP" dirty="0">
              <a:solidFill>
                <a:schemeClr val="accent5"/>
              </a:solidFill>
            </a:endParaRPr>
          </a:p>
          <a:p>
            <a:pPr lvl="1"/>
            <a:r>
              <a:rPr lang="en-US" altLang="ja-JP" dirty="0"/>
              <a:t>32bit </a:t>
            </a:r>
            <a:r>
              <a:rPr lang="ja-JP" altLang="en-US" dirty="0"/>
              <a:t>中をどう区切って解釈するかが４タイプあるということ</a:t>
            </a:r>
            <a:endParaRPr kumimoji="1" lang="en-US" altLang="ja-JP" dirty="0"/>
          </a:p>
          <a:p>
            <a:r>
              <a:rPr lang="en-US" altLang="ja-JP" dirty="0"/>
              <a:t>opcode </a:t>
            </a:r>
            <a:r>
              <a:rPr lang="ja-JP" altLang="en-US" dirty="0"/>
              <a:t>部分によって，</a:t>
            </a:r>
            <a:r>
              <a:rPr lang="en-US" altLang="ja-JP" dirty="0"/>
              <a:t>32bit </a:t>
            </a:r>
            <a:r>
              <a:rPr lang="ja-JP" altLang="en-US" dirty="0"/>
              <a:t>中をどう区切って解釈するかが変わる</a:t>
            </a:r>
            <a:endParaRPr lang="en-US" altLang="ja-JP" dirty="0"/>
          </a:p>
          <a:p>
            <a:pPr lvl="1"/>
            <a:r>
              <a:rPr lang="en-US" altLang="ja-JP" dirty="0" err="1"/>
              <a:t>funct</a:t>
            </a:r>
            <a:r>
              <a:rPr lang="en-US" altLang="ja-JP" dirty="0"/>
              <a:t> </a:t>
            </a:r>
            <a:r>
              <a:rPr lang="ja-JP" altLang="en-US" dirty="0"/>
              <a:t>は追加の </a:t>
            </a:r>
            <a:r>
              <a:rPr lang="en-US" altLang="ja-JP" dirty="0"/>
              <a:t>opcode </a:t>
            </a:r>
          </a:p>
          <a:p>
            <a:pPr lvl="1"/>
            <a:r>
              <a:rPr lang="en-US" altLang="ja-JP" dirty="0"/>
              <a:t>opcode </a:t>
            </a:r>
            <a:r>
              <a:rPr lang="ja-JP" altLang="en-US" dirty="0"/>
              <a:t>が大分類，</a:t>
            </a:r>
            <a:r>
              <a:rPr lang="en-US" altLang="ja-JP" dirty="0" err="1"/>
              <a:t>funct</a:t>
            </a:r>
            <a:r>
              <a:rPr lang="en-US" altLang="ja-JP" dirty="0"/>
              <a:t> </a:t>
            </a:r>
            <a:r>
              <a:rPr lang="ja-JP" altLang="en-US" dirty="0"/>
              <a:t>が小分類 と思えばよい</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
        <p:nvSpPr>
          <p:cNvPr id="4" name="角丸四角形 3"/>
          <p:cNvSpPr/>
          <p:nvPr/>
        </p:nvSpPr>
        <p:spPr bwMode="auto">
          <a:xfrm>
            <a:off x="6282019" y="4149008"/>
            <a:ext cx="1440016" cy="1890021"/>
          </a:xfrm>
          <a:prstGeom prst="roundRect">
            <a:avLst/>
          </a:prstGeom>
          <a:noFill/>
          <a:ln w="34925">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219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ja-JP" altLang="en-US" dirty="0"/>
              <a:t>オペランドの格納方法</a:t>
            </a:r>
          </a:p>
        </p:txBody>
      </p:sp>
      <p:sp>
        <p:nvSpPr>
          <p:cNvPr id="3" name="テキスト プレースホルダー 2"/>
          <p:cNvSpPr>
            <a:spLocks noGrp="1"/>
          </p:cNvSpPr>
          <p:nvPr>
            <p:ph type="body" sz="quarter" idx="10"/>
          </p:nvPr>
        </p:nvSpPr>
        <p:spPr>
          <a:xfrm>
            <a:off x="251951" y="998973"/>
            <a:ext cx="8730097" cy="1260014"/>
          </a:xfrm>
        </p:spPr>
        <p:txBody>
          <a:bodyPr anchor="t"/>
          <a:lstStyle/>
          <a:p>
            <a:r>
              <a:rPr lang="en-US" altLang="ja-JP" dirty="0"/>
              <a:t>rs1, rs2,</a:t>
            </a:r>
            <a:r>
              <a:rPr lang="ja-JP" altLang="en-US" dirty="0"/>
              <a:t> </a:t>
            </a:r>
            <a:r>
              <a:rPr lang="en-US" altLang="ja-JP" dirty="0" err="1"/>
              <a:t>rd</a:t>
            </a:r>
            <a:r>
              <a:rPr lang="en-US" altLang="ja-JP" dirty="0"/>
              <a:t> </a:t>
            </a:r>
            <a:r>
              <a:rPr lang="ja-JP" altLang="en-US" dirty="0"/>
              <a:t>はオペランド</a:t>
            </a:r>
            <a:endParaRPr lang="en-US" altLang="ja-JP" dirty="0"/>
          </a:p>
          <a:p>
            <a:pPr lvl="1"/>
            <a:r>
              <a:rPr lang="ja-JP" altLang="en-US" dirty="0"/>
              <a:t>それぞれ </a:t>
            </a:r>
            <a:r>
              <a:rPr lang="en-US" altLang="ja-JP" dirty="0"/>
              <a:t>5bit: 2^5=32</a:t>
            </a:r>
            <a:r>
              <a:rPr lang="ja-JP" altLang="en-US" dirty="0"/>
              <a:t>本のレジスタを指定可能</a:t>
            </a:r>
            <a:endParaRPr lang="en-US" altLang="ja-JP" dirty="0"/>
          </a:p>
          <a:p>
            <a:r>
              <a:rPr lang="en-US" altLang="ja-JP" dirty="0" err="1"/>
              <a:t>imm</a:t>
            </a:r>
            <a:r>
              <a:rPr lang="en-US" altLang="ja-JP" dirty="0"/>
              <a:t> </a:t>
            </a:r>
            <a:r>
              <a:rPr lang="ja-JP" altLang="en-US" dirty="0"/>
              <a:t>は即値</a:t>
            </a:r>
            <a:endParaRPr lang="en-US" altLang="ja-JP" dirty="0"/>
          </a:p>
          <a:p>
            <a:pPr lvl="1"/>
            <a:r>
              <a:rPr lang="en-US" altLang="ja-JP" dirty="0" err="1"/>
              <a:t>imm</a:t>
            </a:r>
            <a:r>
              <a:rPr lang="en-US" altLang="ja-JP" dirty="0"/>
              <a:t>[11:5] </a:t>
            </a:r>
            <a:r>
              <a:rPr lang="ja-JP" altLang="en-US" dirty="0"/>
              <a:t>は </a:t>
            </a:r>
            <a:r>
              <a:rPr lang="en-US" altLang="ja-JP" dirty="0"/>
              <a:t>5bit </a:t>
            </a:r>
            <a:r>
              <a:rPr lang="ja-JP" altLang="en-US" dirty="0"/>
              <a:t>目から </a:t>
            </a:r>
            <a:r>
              <a:rPr lang="en-US" altLang="ja-JP" dirty="0"/>
              <a:t>11bit </a:t>
            </a:r>
            <a:r>
              <a:rPr lang="ja-JP" altLang="en-US" dirty="0"/>
              <a:t>がそこに格納されるということ</a:t>
            </a:r>
            <a:endParaRPr lang="en-US" altLang="ja-JP" dirty="0"/>
          </a:p>
          <a:p>
            <a:pPr lvl="1"/>
            <a:r>
              <a:rPr lang="en-US" altLang="ja-JP" dirty="0"/>
              <a:t>S-type </a:t>
            </a:r>
            <a:r>
              <a:rPr lang="ja-JP" altLang="en-US" dirty="0"/>
              <a:t>では 元の </a:t>
            </a:r>
            <a:r>
              <a:rPr lang="en-US" altLang="ja-JP" dirty="0"/>
              <a:t>32bit </a:t>
            </a:r>
            <a:r>
              <a:rPr lang="ja-JP" altLang="en-US" dirty="0"/>
              <a:t>のうち </a:t>
            </a:r>
            <a:r>
              <a:rPr lang="en-US" altLang="ja-JP" dirty="0"/>
              <a:t>7-11bit </a:t>
            </a:r>
            <a:r>
              <a:rPr lang="ja-JP" altLang="en-US" dirty="0"/>
              <a:t>目と </a:t>
            </a:r>
            <a:r>
              <a:rPr lang="en-US" altLang="ja-JP" dirty="0"/>
              <a:t>25-31bit </a:t>
            </a:r>
            <a:r>
              <a:rPr lang="ja-JP" altLang="en-US" dirty="0"/>
              <a:t>目をを取り出して結合し </a:t>
            </a:r>
            <a:r>
              <a:rPr lang="en-US" altLang="ja-JP" dirty="0" err="1"/>
              <a:t>imm</a:t>
            </a:r>
            <a:r>
              <a:rPr lang="en-US" altLang="ja-JP" dirty="0"/>
              <a:t>[11:0] (12bit) </a:t>
            </a:r>
            <a:r>
              <a:rPr lang="ja-JP" altLang="en-US" dirty="0"/>
              <a:t>の値を作る</a:t>
            </a:r>
            <a:r>
              <a:rPr lang="en-US" altLang="ja-JP" dirty="0"/>
              <a:t> </a:t>
            </a:r>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Tree>
    <p:extLst>
      <p:ext uri="{BB962C8B-B14F-4D97-AF65-F5344CB8AC3E}">
        <p14:creationId xmlns:p14="http://schemas.microsoft.com/office/powerpoint/2010/main" val="18073443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888994"/>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52" name="Text Box 30"/>
          <p:cNvSpPr txBox="1">
            <a:spLocks noChangeArrowheads="1"/>
          </p:cNvSpPr>
          <p:nvPr/>
        </p:nvSpPr>
        <p:spPr bwMode="auto">
          <a:xfrm>
            <a:off x="5292008" y="3969006"/>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888994"/>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b="1" dirty="0">
                <a:solidFill>
                  <a:srgbClr val="FF0000"/>
                </a:solidFill>
                <a:latin typeface="+mn-lt"/>
              </a:rPr>
              <a:t>0110011</a:t>
            </a:r>
          </a:p>
        </p:txBody>
      </p:sp>
      <p:sp>
        <p:nvSpPr>
          <p:cNvPr id="53" name="Text Box 31"/>
          <p:cNvSpPr txBox="1">
            <a:spLocks noChangeArrowheads="1"/>
          </p:cNvSpPr>
          <p:nvPr/>
        </p:nvSpPr>
        <p:spPr bwMode="auto">
          <a:xfrm>
            <a:off x="6372020" y="3969006"/>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b="1" dirty="0">
                <a:solidFill>
                  <a:srgbClr val="FF0000"/>
                </a:solidFill>
                <a:latin typeface="+mn-lt"/>
              </a:rPr>
              <a:t>0110011</a:t>
            </a:r>
          </a:p>
        </p:txBody>
      </p:sp>
      <p:sp>
        <p:nvSpPr>
          <p:cNvPr id="18"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funct7</a:t>
            </a:r>
            <a:endParaRPr lang="ja-JP" altLang="ja-JP" dirty="0">
              <a:latin typeface="+mn-lt"/>
            </a:endParaRPr>
          </a:p>
        </p:txBody>
      </p:sp>
      <p:sp>
        <p:nvSpPr>
          <p:cNvPr id="37" name="Text Box 27"/>
          <p:cNvSpPr txBox="1">
            <a:spLocks noChangeArrowheads="1"/>
          </p:cNvSpPr>
          <p:nvPr/>
        </p:nvSpPr>
        <p:spPr bwMode="auto">
          <a:xfrm>
            <a:off x="611956" y="2888994"/>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56" name="Text Box 27"/>
          <p:cNvSpPr txBox="1">
            <a:spLocks noChangeArrowheads="1"/>
          </p:cNvSpPr>
          <p:nvPr/>
        </p:nvSpPr>
        <p:spPr bwMode="auto">
          <a:xfrm>
            <a:off x="611956" y="3969006"/>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b="1" u="sng" dirty="0">
                <a:solidFill>
                  <a:srgbClr val="FF0000"/>
                </a:solidFill>
                <a:latin typeface="+mn-lt"/>
              </a:rPr>
              <a:t>1</a:t>
            </a:r>
            <a:r>
              <a:rPr lang="en-US" altLang="ja-JP" dirty="0">
                <a:latin typeface="+mn-lt"/>
              </a:rPr>
              <a:t>00000</a:t>
            </a:r>
            <a:endParaRPr lang="ja-JP" altLang="ja-JP" dirty="0">
              <a:latin typeface="+mn-lt"/>
            </a:endParaRPr>
          </a:p>
        </p:txBody>
      </p:sp>
      <p:sp>
        <p:nvSpPr>
          <p:cNvPr id="2" name="タイトル 1"/>
          <p:cNvSpPr>
            <a:spLocks noGrp="1"/>
          </p:cNvSpPr>
          <p:nvPr>
            <p:ph type="title"/>
          </p:nvPr>
        </p:nvSpPr>
        <p:spPr/>
        <p:txBody>
          <a:bodyPr/>
          <a:lstStyle/>
          <a:p>
            <a:r>
              <a:rPr lang="en-US" altLang="ja-JP" dirty="0"/>
              <a:t>R-Type </a:t>
            </a:r>
            <a:r>
              <a:rPr lang="ja-JP" altLang="en-US" dirty="0"/>
              <a:t>の演算命令</a:t>
            </a:r>
            <a:endParaRPr lang="en-US" altLang="ja-JP" dirty="0"/>
          </a:p>
        </p:txBody>
      </p:sp>
      <p:sp>
        <p:nvSpPr>
          <p:cNvPr id="7"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6" name="Rectangle 34"/>
          <p:cNvSpPr>
            <a:spLocks noChangeArrowheads="1"/>
          </p:cNvSpPr>
          <p:nvPr/>
        </p:nvSpPr>
        <p:spPr bwMode="auto">
          <a:xfrm>
            <a:off x="2231769"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24</a:t>
            </a:r>
          </a:p>
        </p:txBody>
      </p:sp>
      <p:sp>
        <p:nvSpPr>
          <p:cNvPr id="27" name="Rectangle 34"/>
          <p:cNvSpPr>
            <a:spLocks noChangeArrowheads="1"/>
          </p:cNvSpPr>
          <p:nvPr/>
        </p:nvSpPr>
        <p:spPr bwMode="auto">
          <a:xfrm>
            <a:off x="1961766"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25</a:t>
            </a:r>
          </a:p>
        </p:txBody>
      </p:sp>
      <p:sp>
        <p:nvSpPr>
          <p:cNvPr id="28" name="Rectangle 34"/>
          <p:cNvSpPr>
            <a:spLocks noChangeArrowheads="1"/>
          </p:cNvSpPr>
          <p:nvPr/>
        </p:nvSpPr>
        <p:spPr bwMode="auto">
          <a:xfrm>
            <a:off x="61175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0" name="Text Box 27"/>
          <p:cNvSpPr txBox="1">
            <a:spLocks noChangeArrowheads="1"/>
          </p:cNvSpPr>
          <p:nvPr/>
        </p:nvSpPr>
        <p:spPr bwMode="auto">
          <a:xfrm>
            <a:off x="2321975" y="2888994"/>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1" name="Text Box 28"/>
          <p:cNvSpPr txBox="1">
            <a:spLocks noChangeArrowheads="1"/>
          </p:cNvSpPr>
          <p:nvPr/>
        </p:nvSpPr>
        <p:spPr bwMode="auto">
          <a:xfrm>
            <a:off x="3401987" y="2888994"/>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888994"/>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49" name="Text Box 27"/>
          <p:cNvSpPr txBox="1">
            <a:spLocks noChangeArrowheads="1"/>
          </p:cNvSpPr>
          <p:nvPr/>
        </p:nvSpPr>
        <p:spPr bwMode="auto">
          <a:xfrm>
            <a:off x="2321975" y="3969006"/>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50" name="Text Box 28"/>
          <p:cNvSpPr txBox="1">
            <a:spLocks noChangeArrowheads="1"/>
          </p:cNvSpPr>
          <p:nvPr/>
        </p:nvSpPr>
        <p:spPr bwMode="auto">
          <a:xfrm>
            <a:off x="3401987" y="3969006"/>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51" name="Text Box 29"/>
          <p:cNvSpPr txBox="1">
            <a:spLocks noChangeArrowheads="1"/>
          </p:cNvSpPr>
          <p:nvPr/>
        </p:nvSpPr>
        <p:spPr bwMode="auto">
          <a:xfrm>
            <a:off x="4481998" y="3969006"/>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6" y="4599013"/>
            <a:ext cx="7560084" cy="1260014"/>
          </a:xfrm>
        </p:spPr>
        <p:txBody>
          <a:bodyPr anchor="t"/>
          <a:lstStyle/>
          <a:p>
            <a:r>
              <a:rPr lang="en-US" altLang="ja-JP" dirty="0"/>
              <a:t>ADD </a:t>
            </a:r>
            <a:r>
              <a:rPr lang="ja-JP" altLang="en-US" dirty="0"/>
              <a:t>や </a:t>
            </a:r>
            <a:r>
              <a:rPr lang="en-US" altLang="ja-JP" dirty="0"/>
              <a:t>SUB </a:t>
            </a:r>
            <a:r>
              <a:rPr lang="ja-JP" altLang="en-US" dirty="0"/>
              <a:t>は </a:t>
            </a:r>
            <a:r>
              <a:rPr lang="en-US" altLang="ja-JP" dirty="0"/>
              <a:t>R-Type </a:t>
            </a:r>
            <a:r>
              <a:rPr lang="ja-JP" altLang="en-US" dirty="0"/>
              <a:t>となる</a:t>
            </a:r>
            <a:endParaRPr lang="en-US" altLang="ja-JP" dirty="0"/>
          </a:p>
          <a:p>
            <a:pPr lvl="1"/>
            <a:r>
              <a:rPr lang="ja-JP" altLang="en-US" dirty="0"/>
              <a:t>まず </a:t>
            </a:r>
            <a:r>
              <a:rPr lang="en-US" altLang="ja-JP" dirty="0"/>
              <a:t>opcode = 0110011 </a:t>
            </a:r>
            <a:r>
              <a:rPr lang="ja-JP" altLang="en-US" dirty="0"/>
              <a:t>は </a:t>
            </a:r>
            <a:r>
              <a:rPr lang="en-US" altLang="ja-JP" dirty="0"/>
              <a:t>R-Type </a:t>
            </a:r>
            <a:r>
              <a:rPr lang="ja-JP" altLang="en-US" dirty="0"/>
              <a:t>の整数演算を表す</a:t>
            </a:r>
            <a:endParaRPr lang="en-US" altLang="ja-JP" dirty="0"/>
          </a:p>
          <a:p>
            <a:pPr lvl="1"/>
            <a:r>
              <a:rPr lang="ja-JP" altLang="en-US" dirty="0"/>
              <a:t>次に </a:t>
            </a:r>
            <a:r>
              <a:rPr lang="en-US" altLang="ja-JP" dirty="0"/>
              <a:t>funct7 </a:t>
            </a:r>
            <a:r>
              <a:rPr lang="ja-JP" altLang="en-US" dirty="0"/>
              <a:t>の部分で，さらに </a:t>
            </a:r>
            <a:r>
              <a:rPr lang="en-US" altLang="ja-JP" dirty="0"/>
              <a:t>ADD </a:t>
            </a:r>
            <a:r>
              <a:rPr lang="ja-JP" altLang="en-US" dirty="0"/>
              <a:t>や </a:t>
            </a:r>
            <a:r>
              <a:rPr lang="en-US" altLang="ja-JP" dirty="0"/>
              <a:t>SUB </a:t>
            </a:r>
            <a:r>
              <a:rPr lang="ja-JP" altLang="en-US" dirty="0"/>
              <a:t>を判別</a:t>
            </a:r>
            <a:endParaRPr lang="en-US" altLang="ja-JP" dirty="0"/>
          </a:p>
          <a:p>
            <a:r>
              <a:rPr lang="ja-JP" altLang="en-US" dirty="0"/>
              <a:t>大分類が整数演算，小分類が </a:t>
            </a:r>
            <a:r>
              <a:rPr lang="en-US" altLang="ja-JP" dirty="0"/>
              <a:t>ADD </a:t>
            </a:r>
            <a:r>
              <a:rPr lang="ja-JP" altLang="en-US" dirty="0"/>
              <a:t>や </a:t>
            </a:r>
            <a:r>
              <a:rPr lang="en-US" altLang="ja-JP" dirty="0"/>
              <a:t>SUB </a:t>
            </a:r>
            <a:r>
              <a:rPr lang="ja-JP" altLang="en-US" dirty="0"/>
              <a:t>になるような感じ</a:t>
            </a:r>
            <a:endParaRPr lang="en-US" altLang="ja-JP" dirty="0"/>
          </a:p>
        </p:txBody>
      </p:sp>
      <p:sp>
        <p:nvSpPr>
          <p:cNvPr id="70" name="正方形/長方形 69"/>
          <p:cNvSpPr/>
          <p:nvPr/>
        </p:nvSpPr>
        <p:spPr bwMode="auto">
          <a:xfrm>
            <a:off x="521955" y="252899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521955" y="360900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185289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0010011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の演算命令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239009"/>
            <a:ext cx="7560084" cy="1260014"/>
          </a:xfrm>
        </p:spPr>
        <p:txBody>
          <a:bodyPr anchor="t"/>
          <a:lstStyle/>
          <a:p>
            <a:r>
              <a:rPr lang="en-US" altLang="ja-JP" dirty="0"/>
              <a:t>opcode </a:t>
            </a:r>
            <a:r>
              <a:rPr lang="ja-JP" altLang="en-US" dirty="0"/>
              <a:t>が </a:t>
            </a:r>
            <a:r>
              <a:rPr lang="en-US" altLang="ja-JP" dirty="0"/>
              <a:t>0010011 </a:t>
            </a:r>
            <a:r>
              <a:rPr lang="ja-JP" altLang="en-US" dirty="0"/>
              <a:t>は </a:t>
            </a:r>
            <a:r>
              <a:rPr lang="en-US" altLang="ja-JP" dirty="0"/>
              <a:t>ADDI</a:t>
            </a:r>
          </a:p>
          <a:p>
            <a:pPr lvl="1"/>
            <a:r>
              <a:rPr lang="ja-JP" altLang="en-US" dirty="0"/>
              <a:t>レジスタを読んだ値ではなく，</a:t>
            </a:r>
            <a:r>
              <a:rPr lang="en-US" altLang="ja-JP" dirty="0"/>
              <a:t>immediate </a:t>
            </a:r>
            <a:r>
              <a:rPr lang="ja-JP" altLang="en-US" dirty="0"/>
              <a:t>の部分をそのまま加算する</a:t>
            </a:r>
            <a:endParaRPr lang="en-US" altLang="ja-JP" dirty="0"/>
          </a:p>
          <a:p>
            <a:pPr lvl="1"/>
            <a:r>
              <a:rPr lang="ja-JP" altLang="en-US" dirty="0"/>
              <a:t>大分類を見ただけで </a:t>
            </a:r>
            <a:r>
              <a:rPr lang="en-US" altLang="ja-JP" dirty="0"/>
              <a:t>ADDI </a:t>
            </a:r>
            <a:r>
              <a:rPr lang="ja-JP" altLang="en-US" dirty="0"/>
              <a:t>であることが確定する</a:t>
            </a:r>
            <a:endParaRPr lang="en-US" altLang="ja-JP" dirty="0"/>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accent5"/>
                </a:solidFill>
                <a:latin typeface="Consolas" panose="020B0609020204030204" pitchFamily="49" charset="0"/>
                <a:ea typeface="メイリオ" panose="020B0604030504040204" pitchFamily="50" charset="-128"/>
              </a:rPr>
              <a:t>ADDI</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807919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1538979"/>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0010011</a:t>
            </a:r>
          </a:p>
        </p:txBody>
      </p:sp>
      <p:sp>
        <p:nvSpPr>
          <p:cNvPr id="2" name="タイトル 1"/>
          <p:cNvSpPr>
            <a:spLocks noGrp="1"/>
          </p:cNvSpPr>
          <p:nvPr>
            <p:ph type="title"/>
          </p:nvPr>
        </p:nvSpPr>
        <p:spPr/>
        <p:txBody>
          <a:bodyPr/>
          <a:lstStyle/>
          <a:p>
            <a:r>
              <a:rPr lang="en-US" altLang="ja-JP" dirty="0"/>
              <a:t>ADD </a:t>
            </a:r>
            <a:r>
              <a:rPr lang="ja-JP" altLang="en-US" dirty="0"/>
              <a:t>と </a:t>
            </a:r>
            <a:r>
              <a:rPr lang="en-US" altLang="ja-JP" dirty="0"/>
              <a:t>ADDI </a:t>
            </a:r>
            <a:r>
              <a:rPr lang="ja-JP" altLang="en-US" dirty="0"/>
              <a:t>の違い</a:t>
            </a:r>
            <a:endParaRPr lang="en-US" altLang="ja-JP" dirty="0"/>
          </a:p>
        </p:txBody>
      </p:sp>
      <p:sp>
        <p:nvSpPr>
          <p:cNvPr id="31" name="Text Box 28"/>
          <p:cNvSpPr txBox="1">
            <a:spLocks noChangeArrowheads="1"/>
          </p:cNvSpPr>
          <p:nvPr/>
        </p:nvSpPr>
        <p:spPr bwMode="auto">
          <a:xfrm>
            <a:off x="3401987" y="1538979"/>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521955" y="4239009"/>
            <a:ext cx="7560084" cy="1260014"/>
          </a:xfrm>
        </p:spPr>
        <p:txBody>
          <a:bodyPr anchor="t"/>
          <a:lstStyle/>
          <a:p>
            <a:r>
              <a:rPr lang="en-US" altLang="ja-JP" dirty="0"/>
              <a:t>immediate </a:t>
            </a:r>
            <a:r>
              <a:rPr lang="ja-JP" altLang="en-US" dirty="0"/>
              <a:t>の部分はなるべくビット幅を大きく取りたい</a:t>
            </a:r>
            <a:endParaRPr lang="en-US" altLang="ja-JP" dirty="0"/>
          </a:p>
          <a:p>
            <a:pPr lvl="1"/>
            <a:r>
              <a:rPr lang="ja-JP" altLang="en-US" dirty="0"/>
              <a:t>その方がより大きな数が扱える</a:t>
            </a:r>
            <a:endParaRPr lang="en-US" altLang="ja-JP" dirty="0"/>
          </a:p>
          <a:p>
            <a:pPr lvl="1"/>
            <a:r>
              <a:rPr lang="en-US" altLang="ja-JP" dirty="0"/>
              <a:t>ADDI </a:t>
            </a:r>
            <a:r>
              <a:rPr lang="ja-JP" altLang="en-US" dirty="0" err="1"/>
              <a:t>には</a:t>
            </a:r>
            <a:r>
              <a:rPr lang="ja-JP" altLang="en-US" dirty="0"/>
              <a:t>専用の </a:t>
            </a:r>
            <a:r>
              <a:rPr lang="en-US" altLang="ja-JP" dirty="0"/>
              <a:t>opcode: 0010011 </a:t>
            </a:r>
            <a:r>
              <a:rPr lang="ja-JP" altLang="en-US" dirty="0"/>
              <a:t>を割り当てる</a:t>
            </a:r>
            <a:endParaRPr lang="en-US" altLang="ja-JP" dirty="0"/>
          </a:p>
          <a:p>
            <a:r>
              <a:rPr lang="en-US" altLang="ja-JP" dirty="0"/>
              <a:t>ADD </a:t>
            </a:r>
            <a:r>
              <a:rPr lang="ja-JP" altLang="en-US" dirty="0"/>
              <a:t>や </a:t>
            </a:r>
            <a:r>
              <a:rPr lang="en-US" altLang="ja-JP" dirty="0"/>
              <a:t>SUB </a:t>
            </a:r>
            <a:r>
              <a:rPr lang="ja-JP" altLang="en-US" dirty="0"/>
              <a:t>はレジスタ番号が表せる </a:t>
            </a:r>
            <a:r>
              <a:rPr lang="en-US" altLang="ja-JP" dirty="0"/>
              <a:t>5bit </a:t>
            </a:r>
            <a:r>
              <a:rPr lang="ja-JP" altLang="en-US" dirty="0"/>
              <a:t>があれば足りる</a:t>
            </a:r>
            <a:endParaRPr lang="en-US" altLang="ja-JP" dirty="0"/>
          </a:p>
          <a:p>
            <a:pPr lvl="1"/>
            <a:r>
              <a:rPr lang="ja-JP" altLang="en-US" dirty="0"/>
              <a:t>なので，</a:t>
            </a:r>
            <a:r>
              <a:rPr lang="en-US" altLang="ja-JP" dirty="0"/>
              <a:t>opcode </a:t>
            </a:r>
            <a:r>
              <a:rPr lang="ja-JP" altLang="en-US" dirty="0"/>
              <a:t>にまとめて </a:t>
            </a:r>
            <a:r>
              <a:rPr lang="en-US" altLang="ja-JP" dirty="0"/>
              <a:t>funct7 </a:t>
            </a:r>
            <a:r>
              <a:rPr lang="ja-JP" altLang="en-US" dirty="0"/>
              <a:t>で判別していた</a:t>
            </a:r>
            <a:endParaRPr lang="en-US" altLang="ja-JP" dirty="0"/>
          </a:p>
        </p:txBody>
      </p:sp>
      <p:sp>
        <p:nvSpPr>
          <p:cNvPr id="70" name="正方形/長方形 69"/>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ADDI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a:t>
            </a:r>
            <a:r>
              <a:rPr lang="en-US" altLang="ja-JP" sz="1600" b="1" dirty="0">
                <a:solidFill>
                  <a:schemeClr val="accent5"/>
                </a:solidFill>
                <a:latin typeface="Consolas" panose="020B0609020204030204" pitchFamily="49" charset="0"/>
                <a:ea typeface="メイリオ" panose="020B0604030504040204" pitchFamily="50" charset="-128"/>
              </a:rPr>
              <a:t>immediate</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
        <p:nvSpPr>
          <p:cNvPr id="38" name="Text Box 30"/>
          <p:cNvSpPr txBox="1">
            <a:spLocks noChangeArrowheads="1"/>
          </p:cNvSpPr>
          <p:nvPr/>
        </p:nvSpPr>
        <p:spPr bwMode="auto">
          <a:xfrm>
            <a:off x="5292008" y="2618991"/>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9" name="Text Box 31"/>
          <p:cNvSpPr txBox="1">
            <a:spLocks noChangeArrowheads="1"/>
          </p:cNvSpPr>
          <p:nvPr/>
        </p:nvSpPr>
        <p:spPr bwMode="auto">
          <a:xfrm>
            <a:off x="6372020" y="2618991"/>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0" name="Text Box 27"/>
          <p:cNvSpPr txBox="1">
            <a:spLocks noChangeArrowheads="1"/>
          </p:cNvSpPr>
          <p:nvPr/>
        </p:nvSpPr>
        <p:spPr bwMode="auto">
          <a:xfrm>
            <a:off x="611956" y="2618991"/>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41" name="Text Box 27"/>
          <p:cNvSpPr txBox="1">
            <a:spLocks noChangeArrowheads="1"/>
          </p:cNvSpPr>
          <p:nvPr/>
        </p:nvSpPr>
        <p:spPr bwMode="auto">
          <a:xfrm>
            <a:off x="2321975" y="2618991"/>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2" name="Text Box 28"/>
          <p:cNvSpPr txBox="1">
            <a:spLocks noChangeArrowheads="1"/>
          </p:cNvSpPr>
          <p:nvPr/>
        </p:nvSpPr>
        <p:spPr bwMode="auto">
          <a:xfrm>
            <a:off x="3401987" y="2618991"/>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3" name="Text Box 29"/>
          <p:cNvSpPr txBox="1">
            <a:spLocks noChangeArrowheads="1"/>
          </p:cNvSpPr>
          <p:nvPr/>
        </p:nvSpPr>
        <p:spPr bwMode="auto">
          <a:xfrm>
            <a:off x="4481998" y="2618991"/>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4" name="正方形/長方形 43"/>
          <p:cNvSpPr/>
          <p:nvPr/>
        </p:nvSpPr>
        <p:spPr bwMode="auto">
          <a:xfrm>
            <a:off x="521955" y="2258987"/>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a:t>
            </a:r>
            <a:r>
              <a:rPr lang="en-US" altLang="ja-JP" sz="1600" b="1" dirty="0">
                <a:solidFill>
                  <a:schemeClr val="accent5"/>
                </a:solidFill>
                <a:latin typeface="Consolas" panose="020B0609020204030204" pitchFamily="49" charset="0"/>
                <a:ea typeface="メイリオ" panose="020B0604030504040204" pitchFamily="50" charset="-128"/>
              </a:rPr>
              <a:t>rs2</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5" name="Text Box 30"/>
          <p:cNvSpPr txBox="1">
            <a:spLocks noChangeArrowheads="1"/>
          </p:cNvSpPr>
          <p:nvPr/>
        </p:nvSpPr>
        <p:spPr bwMode="auto">
          <a:xfrm>
            <a:off x="5292008" y="3429000"/>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7" name="Text Box 31"/>
          <p:cNvSpPr txBox="1">
            <a:spLocks noChangeArrowheads="1"/>
          </p:cNvSpPr>
          <p:nvPr/>
        </p:nvSpPr>
        <p:spPr bwMode="auto">
          <a:xfrm>
            <a:off x="6372020" y="3429000"/>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5" name="Text Box 27"/>
          <p:cNvSpPr txBox="1">
            <a:spLocks noChangeArrowheads="1"/>
          </p:cNvSpPr>
          <p:nvPr/>
        </p:nvSpPr>
        <p:spPr bwMode="auto">
          <a:xfrm>
            <a:off x="611956" y="3429000"/>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u="sng" dirty="0">
                <a:solidFill>
                  <a:srgbClr val="FF0000"/>
                </a:solidFill>
                <a:latin typeface="+mn-lt"/>
              </a:rPr>
              <a:t>1</a:t>
            </a:r>
            <a:r>
              <a:rPr lang="en-US" altLang="ja-JP" dirty="0">
                <a:latin typeface="+mn-lt"/>
              </a:rPr>
              <a:t>00000</a:t>
            </a:r>
            <a:endParaRPr lang="ja-JP" altLang="ja-JP" dirty="0">
              <a:latin typeface="+mn-lt"/>
            </a:endParaRPr>
          </a:p>
        </p:txBody>
      </p:sp>
      <p:sp>
        <p:nvSpPr>
          <p:cNvPr id="46" name="Text Box 27"/>
          <p:cNvSpPr txBox="1">
            <a:spLocks noChangeArrowheads="1"/>
          </p:cNvSpPr>
          <p:nvPr/>
        </p:nvSpPr>
        <p:spPr bwMode="auto">
          <a:xfrm>
            <a:off x="2321975" y="3429000"/>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7" name="Text Box 28"/>
          <p:cNvSpPr txBox="1">
            <a:spLocks noChangeArrowheads="1"/>
          </p:cNvSpPr>
          <p:nvPr/>
        </p:nvSpPr>
        <p:spPr bwMode="auto">
          <a:xfrm>
            <a:off x="3401987" y="3429000"/>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8" name="Text Box 29"/>
          <p:cNvSpPr txBox="1">
            <a:spLocks noChangeArrowheads="1"/>
          </p:cNvSpPr>
          <p:nvPr/>
        </p:nvSpPr>
        <p:spPr bwMode="auto">
          <a:xfrm>
            <a:off x="4481998" y="3429000"/>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9" name="正方形/長方形 48"/>
          <p:cNvSpPr/>
          <p:nvPr/>
        </p:nvSpPr>
        <p:spPr bwMode="auto">
          <a:xfrm>
            <a:off x="521955" y="306899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3608581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0000011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のロード命令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158997"/>
            <a:ext cx="8010088" cy="1260014"/>
          </a:xfrm>
        </p:spPr>
        <p:txBody>
          <a:bodyPr anchor="t"/>
          <a:lstStyle/>
          <a:p>
            <a:r>
              <a:rPr lang="en-US" altLang="ja-JP" dirty="0">
                <a:solidFill>
                  <a:schemeClr val="tx1">
                    <a:lumMod val="85000"/>
                    <a:lumOff val="15000"/>
                  </a:schemeClr>
                </a:solidFill>
              </a:rPr>
              <a:t>LW</a:t>
            </a:r>
            <a:r>
              <a:rPr lang="ja-JP" altLang="en-US" dirty="0">
                <a:solidFill>
                  <a:schemeClr val="tx1">
                    <a:lumMod val="85000"/>
                    <a:lumOff val="15000"/>
                  </a:schemeClr>
                </a:solidFill>
              </a:rPr>
              <a:t>：</a:t>
            </a:r>
            <a:r>
              <a:rPr lang="en-US" altLang="ja-JP" dirty="0">
                <a:solidFill>
                  <a:schemeClr val="tx1">
                    <a:lumMod val="85000"/>
                    <a:lumOff val="15000"/>
                  </a:schemeClr>
                </a:solidFill>
              </a:rPr>
              <a:t>Load Word </a:t>
            </a:r>
            <a:r>
              <a:rPr lang="ja-JP" altLang="en-US" dirty="0">
                <a:solidFill>
                  <a:schemeClr val="tx1">
                    <a:lumMod val="85000"/>
                    <a:lumOff val="15000"/>
                  </a:schemeClr>
                </a:solidFill>
              </a:rPr>
              <a:t>命令（</a:t>
            </a:r>
            <a:r>
              <a:rPr lang="en-US" altLang="ja-JP" dirty="0">
                <a:solidFill>
                  <a:schemeClr val="tx1">
                    <a:lumMod val="85000"/>
                    <a:lumOff val="15000"/>
                  </a:schemeClr>
                </a:solidFill>
              </a:rPr>
              <a:t>4</a:t>
            </a:r>
            <a:r>
              <a:rPr lang="ja-JP" altLang="en-US" dirty="0">
                <a:solidFill>
                  <a:schemeClr val="tx1">
                    <a:lumMod val="85000"/>
                    <a:lumOff val="15000"/>
                  </a:schemeClr>
                </a:solidFill>
              </a:rPr>
              <a:t>バイトをロード）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0000011 </a:t>
            </a:r>
            <a:r>
              <a:rPr lang="ja-JP" altLang="en-US" dirty="0">
                <a:solidFill>
                  <a:schemeClr val="tx1">
                    <a:lumMod val="85000"/>
                    <a:lumOff val="15000"/>
                  </a:schemeClr>
                </a:solidFill>
              </a:rPr>
              <a:t>は ロード命令で </a:t>
            </a:r>
            <a:r>
              <a:rPr lang="en-US" altLang="ja-JP" dirty="0">
                <a:solidFill>
                  <a:schemeClr val="tx1">
                    <a:lumMod val="85000"/>
                    <a:lumOff val="15000"/>
                  </a:schemeClr>
                </a:solidFill>
              </a:rPr>
              <a:t>I-Type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部分がかわると，バイト数が異なる他のロードに</a:t>
            </a:r>
            <a:endParaRPr lang="en-US" altLang="ja-JP" dirty="0">
              <a:solidFill>
                <a:schemeClr val="tx1">
                  <a:lumMod val="85000"/>
                  <a:lumOff val="15000"/>
                </a:schemeClr>
              </a:solidFill>
            </a:endParaRPr>
          </a:p>
          <a:p>
            <a:r>
              <a:rPr lang="en-US" altLang="ja-JP" dirty="0">
                <a:solidFill>
                  <a:schemeClr val="tx1">
                    <a:lumMod val="85000"/>
                    <a:lumOff val="15000"/>
                  </a:schemeClr>
                </a:solidFill>
                <a:latin typeface="Consolas" panose="020B0609020204030204" pitchFamily="49" charset="0"/>
              </a:rPr>
              <a:t>(x[rs1] + immediate) </a:t>
            </a:r>
            <a:r>
              <a:rPr lang="ja-JP" altLang="en-US" dirty="0">
                <a:solidFill>
                  <a:schemeClr val="tx1">
                    <a:lumMod val="85000"/>
                    <a:lumOff val="15000"/>
                  </a:schemeClr>
                </a:solidFill>
                <a:latin typeface="Consolas" panose="020B0609020204030204" pitchFamily="49" charset="0"/>
              </a:rPr>
              <a:t>と，メモリ読み出しの前に加算処理が入っている</a:t>
            </a:r>
            <a:endParaRPr lang="en-US" altLang="ja-JP" dirty="0">
              <a:solidFill>
                <a:schemeClr val="tx1">
                  <a:lumMod val="85000"/>
                  <a:lumOff val="15000"/>
                </a:schemeClr>
              </a:solidFill>
              <a:latin typeface="Consolas" panose="020B0609020204030204" pitchFamily="49" charset="0"/>
            </a:endParaRPr>
          </a:p>
          <a:p>
            <a:pPr lvl="1"/>
            <a:r>
              <a:rPr lang="ja-JP" altLang="en-US" dirty="0">
                <a:solidFill>
                  <a:schemeClr val="tx1">
                    <a:lumMod val="85000"/>
                    <a:lumOff val="15000"/>
                  </a:schemeClr>
                </a:solidFill>
                <a:latin typeface="Consolas" panose="020B0609020204030204" pitchFamily="49" charset="0"/>
              </a:rPr>
              <a:t>レジスタ値に即値を加算してアドレスとできると便利だから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latin typeface="Consolas" panose="020B0609020204030204" pitchFamily="49" charset="0"/>
              </a:rPr>
              <a:t>x[rs1] </a:t>
            </a:r>
            <a:r>
              <a:rPr lang="ja-JP" altLang="en-US" dirty="0">
                <a:solidFill>
                  <a:schemeClr val="tx1">
                    <a:lumMod val="85000"/>
                    <a:lumOff val="15000"/>
                  </a:schemeClr>
                </a:solidFill>
                <a:latin typeface="Consolas" panose="020B0609020204030204" pitchFamily="49" charset="0"/>
              </a:rPr>
              <a:t>に構造体の先頭，</a:t>
            </a:r>
            <a:r>
              <a:rPr lang="en-US" altLang="ja-JP" dirty="0">
                <a:solidFill>
                  <a:schemeClr val="tx1">
                    <a:lumMod val="85000"/>
                    <a:lumOff val="15000"/>
                  </a:schemeClr>
                </a:solidFill>
                <a:latin typeface="Consolas" panose="020B0609020204030204" pitchFamily="49" charset="0"/>
              </a:rPr>
              <a:t>immediate </a:t>
            </a:r>
            <a:r>
              <a:rPr lang="ja-JP" altLang="en-US" dirty="0">
                <a:solidFill>
                  <a:schemeClr val="tx1">
                    <a:lumMod val="85000"/>
                    <a:lumOff val="15000"/>
                  </a:schemeClr>
                </a:solidFill>
                <a:latin typeface="Consolas" panose="020B0609020204030204" pitchFamily="49" charset="0"/>
              </a:rPr>
              <a:t>がメンバへの</a:t>
            </a:r>
            <a:br>
              <a:rPr lang="en-US" altLang="ja-JP" dirty="0">
                <a:solidFill>
                  <a:schemeClr val="tx1">
                    <a:lumMod val="85000"/>
                    <a:lumOff val="15000"/>
                  </a:schemeClr>
                </a:solidFill>
                <a:latin typeface="Consolas" panose="020B0609020204030204" pitchFamily="49" charset="0"/>
              </a:rPr>
            </a:br>
            <a:r>
              <a:rPr lang="ja-JP" altLang="en-US" dirty="0">
                <a:solidFill>
                  <a:schemeClr val="tx1">
                    <a:lumMod val="85000"/>
                    <a:lumOff val="15000"/>
                  </a:schemeClr>
                </a:solidFill>
                <a:latin typeface="Consolas" panose="020B0609020204030204" pitchFamily="49" charset="0"/>
              </a:rPr>
              <a:t>オフセットとか</a:t>
            </a:r>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2174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0100011</a:t>
            </a:r>
          </a:p>
        </p:txBody>
      </p:sp>
      <p:sp>
        <p:nvSpPr>
          <p:cNvPr id="2" name="タイトル 1"/>
          <p:cNvSpPr>
            <a:spLocks noGrp="1"/>
          </p:cNvSpPr>
          <p:nvPr>
            <p:ph type="title"/>
          </p:nvPr>
        </p:nvSpPr>
        <p:spPr/>
        <p:txBody>
          <a:bodyPr/>
          <a:lstStyle/>
          <a:p>
            <a:r>
              <a:rPr lang="en-US" altLang="ja-JP" dirty="0"/>
              <a:t>S-Type </a:t>
            </a:r>
            <a:r>
              <a:rPr lang="ja-JP" altLang="en-US" dirty="0"/>
              <a:t>の命令</a:t>
            </a:r>
            <a:endParaRPr lang="en-US" altLang="ja-JP" dirty="0"/>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SW</a:t>
            </a:r>
            <a:r>
              <a:rPr lang="ja-JP" altLang="en-US" dirty="0">
                <a:solidFill>
                  <a:schemeClr val="tx1">
                    <a:lumMod val="85000"/>
                    <a:lumOff val="15000"/>
                  </a:schemeClr>
                </a:solidFill>
              </a:rPr>
              <a:t>：</a:t>
            </a:r>
            <a:r>
              <a:rPr lang="en-US" altLang="ja-JP" dirty="0">
                <a:solidFill>
                  <a:schemeClr val="tx1">
                    <a:lumMod val="85000"/>
                    <a:lumOff val="15000"/>
                  </a:schemeClr>
                </a:solidFill>
              </a:rPr>
              <a:t>Store Word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0100011 </a:t>
            </a:r>
            <a:r>
              <a:rPr lang="ja-JP" altLang="en-US" dirty="0">
                <a:solidFill>
                  <a:schemeClr val="tx1">
                    <a:lumMod val="85000"/>
                    <a:lumOff val="15000"/>
                  </a:schemeClr>
                </a:solidFill>
              </a:rPr>
              <a:t>はロード命令で </a:t>
            </a:r>
            <a:r>
              <a:rPr lang="en-US" altLang="ja-JP" dirty="0">
                <a:solidFill>
                  <a:schemeClr val="tx1">
                    <a:lumMod val="85000"/>
                    <a:lumOff val="15000"/>
                  </a:schemeClr>
                </a:solidFill>
              </a:rPr>
              <a:t>S-Type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部分がかわると，格納バイト数が異なる他のストアに</a:t>
            </a:r>
            <a:endParaRPr lang="en-US" altLang="ja-JP" dirty="0">
              <a:solidFill>
                <a:schemeClr val="tx1">
                  <a:lumMod val="85000"/>
                  <a:lumOff val="15000"/>
                </a:schemeClr>
              </a:solidFill>
            </a:endParaRPr>
          </a:p>
          <a:p>
            <a:pPr marL="720000" lvl="2" indent="0">
              <a:buNone/>
            </a:pPr>
            <a:endParaRPr lang="en-US" altLang="ja-JP" dirty="0">
              <a:solidFill>
                <a:schemeClr val="tx1">
                  <a:lumMod val="85000"/>
                  <a:lumOff val="15000"/>
                </a:schemeClr>
              </a:solidFill>
            </a:endParaRPr>
          </a:p>
          <a:p>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 immediate)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6"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imm</a:t>
            </a:r>
            <a:r>
              <a:rPr lang="en-US" altLang="ja-JP" dirty="0">
                <a:latin typeface="+mn-lt"/>
              </a:rPr>
              <a:t>[4:0]</a:t>
            </a:r>
          </a:p>
        </p:txBody>
      </p:sp>
      <p:sp>
        <p:nvSpPr>
          <p:cNvPr id="27"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29"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0"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5"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7"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38"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9"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Tree>
    <p:extLst>
      <p:ext uri="{BB962C8B-B14F-4D97-AF65-F5344CB8AC3E}">
        <p14:creationId xmlns:p14="http://schemas.microsoft.com/office/powerpoint/2010/main" val="67714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辞書やインターネットで「アセンブリ言語」と調べたところ、「機械語を記号化した言語」や「プログラミング言語の一種」と説明されていることが多かったのですが、バイナリだけを機械語と呼び、アセンブリ言語もプログラミング言語に含めることもあるのでしょうか。</a:t>
            </a:r>
            <a:endParaRPr kumimoji="1" lang="en-US" dirty="0"/>
          </a:p>
        </p:txBody>
      </p:sp>
    </p:spTree>
    <p:extLst>
      <p:ext uri="{BB962C8B-B14F-4D97-AF65-F5344CB8AC3E}">
        <p14:creationId xmlns:p14="http://schemas.microsoft.com/office/powerpoint/2010/main" val="1353638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の命令フォーマット</a:t>
            </a:r>
          </a:p>
        </p:txBody>
      </p:sp>
      <p:sp>
        <p:nvSpPr>
          <p:cNvPr id="3" name="テキスト プレースホルダー 2"/>
          <p:cNvSpPr>
            <a:spLocks noGrp="1"/>
          </p:cNvSpPr>
          <p:nvPr>
            <p:ph type="body" sz="quarter" idx="10"/>
          </p:nvPr>
        </p:nvSpPr>
        <p:spPr/>
        <p:txBody>
          <a:bodyPr/>
          <a:lstStyle/>
          <a:p>
            <a:r>
              <a:rPr kumimoji="1" lang="ja-JP" altLang="en-US" dirty="0"/>
              <a:t>残りの命令は，大体これのバリエーション</a:t>
            </a:r>
          </a:p>
        </p:txBody>
      </p:sp>
    </p:spTree>
    <p:extLst>
      <p:ext uri="{BB962C8B-B14F-4D97-AF65-F5344CB8AC3E}">
        <p14:creationId xmlns:p14="http://schemas.microsoft.com/office/powerpoint/2010/main" val="4107486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6BC6C5C-C6B4-8AE4-8883-2E81D645BCD3}"/>
              </a:ext>
            </a:extLst>
          </p:cNvPr>
          <p:cNvSpPr>
            <a:spLocks noGrp="1"/>
          </p:cNvSpPr>
          <p:nvPr>
            <p:ph type="title"/>
          </p:nvPr>
        </p:nvSpPr>
        <p:spPr/>
        <p:txBody>
          <a:bodyPr/>
          <a:lstStyle/>
          <a:p>
            <a:r>
              <a:rPr lang="ja-JP" altLang="en-US" b="1" dirty="0"/>
              <a:t>論理回路と半導体デバイスによる実装</a:t>
            </a:r>
            <a:endParaRPr lang="en-US" b="1" dirty="0"/>
          </a:p>
        </p:txBody>
      </p:sp>
    </p:spTree>
    <p:extLst>
      <p:ext uri="{BB962C8B-B14F-4D97-AF65-F5344CB8AC3E}">
        <p14:creationId xmlns:p14="http://schemas.microsoft.com/office/powerpoint/2010/main" val="200067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回路と遅延</a:t>
            </a:r>
          </a:p>
        </p:txBody>
      </p:sp>
      <p:sp>
        <p:nvSpPr>
          <p:cNvPr id="3" name="テキスト プレースホルダー 2"/>
          <p:cNvSpPr>
            <a:spLocks noGrp="1"/>
          </p:cNvSpPr>
          <p:nvPr>
            <p:ph type="body" sz="quarter" idx="10"/>
          </p:nvPr>
        </p:nvSpPr>
        <p:spPr/>
        <p:txBody>
          <a:bodyPr/>
          <a:lstStyle/>
          <a:p>
            <a:r>
              <a:rPr lang="ja-JP" altLang="en-US" dirty="0"/>
              <a:t>目的：これらの具体的なイメージを持つ</a:t>
            </a:r>
            <a:endParaRPr lang="en-US" altLang="ja-JP" dirty="0"/>
          </a:p>
          <a:p>
            <a:pPr lvl="1"/>
            <a:r>
              <a:rPr lang="en-US" altLang="ja-JP" dirty="0"/>
              <a:t>CPU </a:t>
            </a:r>
            <a:r>
              <a:rPr lang="ja-JP" altLang="en-US" dirty="0"/>
              <a:t>の論理的な動作と，それを実現する回路の繋がり</a:t>
            </a:r>
            <a:endParaRPr lang="en-US" altLang="ja-JP" dirty="0"/>
          </a:p>
          <a:p>
            <a:pPr lvl="1"/>
            <a:r>
              <a:rPr lang="ja-JP" altLang="en-US" dirty="0"/>
              <a:t>（それら論理回路の遅延や消費エネルギー</a:t>
            </a:r>
            <a:endParaRPr lang="en-US" altLang="ja-JP" dirty="0"/>
          </a:p>
          <a:p>
            <a:r>
              <a:rPr lang="ja-JP" altLang="en-US" dirty="0"/>
              <a:t>論理回路の復習から始めて説明</a:t>
            </a:r>
            <a:endParaRPr lang="en-US" altLang="ja-JP" dirty="0"/>
          </a:p>
          <a:p>
            <a:pPr lvl="1"/>
            <a:r>
              <a:rPr kumimoji="1" lang="ja-JP" altLang="en-US" dirty="0"/>
              <a:t>論理回路</a:t>
            </a:r>
            <a:endParaRPr kumimoji="1" lang="en-US" altLang="ja-JP" dirty="0"/>
          </a:p>
          <a:p>
            <a:pPr lvl="1"/>
            <a:r>
              <a:rPr kumimoji="1" lang="en-US" altLang="ja-JP" dirty="0"/>
              <a:t>CMOS </a:t>
            </a:r>
            <a:r>
              <a:rPr kumimoji="1" lang="ja-JP" altLang="en-US" dirty="0"/>
              <a:t>による実現</a:t>
            </a:r>
            <a:endParaRPr kumimoji="1" lang="en-US" altLang="ja-JP" dirty="0"/>
          </a:p>
          <a:p>
            <a:pPr lvl="1"/>
            <a:r>
              <a:rPr kumimoji="1" lang="ja-JP" altLang="en-US" dirty="0"/>
              <a:t>遅延と消費電力がどのように決まるのか</a:t>
            </a:r>
          </a:p>
        </p:txBody>
      </p:sp>
    </p:spTree>
    <p:extLst>
      <p:ext uri="{BB962C8B-B14F-4D97-AF65-F5344CB8AC3E}">
        <p14:creationId xmlns:p14="http://schemas.microsoft.com/office/powerpoint/2010/main" val="593204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グループ化 15">
            <a:extLst>
              <a:ext uri="{FF2B5EF4-FFF2-40B4-BE49-F238E27FC236}">
                <a16:creationId xmlns:a16="http://schemas.microsoft.com/office/drawing/2014/main" id="{696D4AB7-924D-1893-82FF-3DE30ED18DE1}"/>
              </a:ext>
            </a:extLst>
          </p:cNvPr>
          <p:cNvGrpSpPr/>
          <p:nvPr/>
        </p:nvGrpSpPr>
        <p:grpSpPr>
          <a:xfrm>
            <a:off x="1781969" y="1178975"/>
            <a:ext cx="5220382" cy="5490060"/>
            <a:chOff x="3221661" y="1178975"/>
            <a:chExt cx="5220382" cy="5490060"/>
          </a:xfrm>
        </p:grpSpPr>
        <p:sp>
          <p:nvSpPr>
            <p:cNvPr id="4" name="角丸四角形 3">
              <a:extLst>
                <a:ext uri="{FF2B5EF4-FFF2-40B4-BE49-F238E27FC236}">
                  <a16:creationId xmlns:a16="http://schemas.microsoft.com/office/drawing/2014/main" id="{3D0D46ED-E2ED-ADC3-CB0A-DB9612EA5B5B}"/>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a:extLst>
                <a:ext uri="{FF2B5EF4-FFF2-40B4-BE49-F238E27FC236}">
                  <a16:creationId xmlns:a16="http://schemas.microsoft.com/office/drawing/2014/main" id="{00638FE6-1FF4-498C-055B-1D8B1FDA7488}"/>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a:extLst>
                <a:ext uri="{FF2B5EF4-FFF2-40B4-BE49-F238E27FC236}">
                  <a16:creationId xmlns:a16="http://schemas.microsoft.com/office/drawing/2014/main" id="{3182F5A6-3E2D-A251-65E0-861A10658843}"/>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a:extLst>
                <a:ext uri="{FF2B5EF4-FFF2-40B4-BE49-F238E27FC236}">
                  <a16:creationId xmlns:a16="http://schemas.microsoft.com/office/drawing/2014/main" id="{88A98F65-534A-2C25-E73D-5096BCD2028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a:extLst>
                <a:ext uri="{FF2B5EF4-FFF2-40B4-BE49-F238E27FC236}">
                  <a16:creationId xmlns:a16="http://schemas.microsoft.com/office/drawing/2014/main" id="{2A3399B4-B32F-1532-59EA-0A4FAF244740}"/>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2" name="タイトル 1"/>
          <p:cNvSpPr>
            <a:spLocks noGrp="1"/>
          </p:cNvSpPr>
          <p:nvPr>
            <p:ph type="title"/>
          </p:nvPr>
        </p:nvSpPr>
        <p:spPr/>
        <p:txBody>
          <a:bodyPr/>
          <a:lstStyle/>
          <a:p>
            <a:r>
              <a:rPr lang="ja-JP" altLang="en-US" sz="2400" dirty="0">
                <a:latin typeface="+mn-ea"/>
              </a:rPr>
              <a:t>前回は，「</a:t>
            </a:r>
            <a:r>
              <a:rPr lang="en-US" altLang="ja-JP" sz="2400" dirty="0">
                <a:latin typeface="+mn-ea"/>
              </a:rPr>
              <a:t>C </a:t>
            </a:r>
            <a:r>
              <a:rPr lang="ja-JP" altLang="en-US" sz="2400" dirty="0">
                <a:latin typeface="+mn-ea"/>
              </a:rPr>
              <a:t>言語で書かれたプログラムを動かすためには」という視点で上から迫っていた</a:t>
            </a:r>
          </a:p>
        </p:txBody>
      </p:sp>
      <p:sp>
        <p:nvSpPr>
          <p:cNvPr id="3" name="下矢印 2"/>
          <p:cNvSpPr/>
          <p:nvPr/>
        </p:nvSpPr>
        <p:spPr bwMode="auto">
          <a:xfrm>
            <a:off x="3851992" y="998973"/>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6550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latin typeface="+mn-ea"/>
              </a:rPr>
              <a:t>今回は，「コンピュータのハードを作るためには」</a:t>
            </a:r>
            <a:br>
              <a:rPr lang="en-US" altLang="ja-JP" sz="2400" dirty="0">
                <a:latin typeface="+mn-ea"/>
              </a:rPr>
            </a:br>
            <a:r>
              <a:rPr lang="ja-JP" altLang="en-US" sz="2400" dirty="0">
                <a:latin typeface="+mn-ea"/>
              </a:rPr>
              <a:t>という視点で，さらに下がっていく</a:t>
            </a:r>
            <a:endParaRPr lang="en-US" altLang="ja-JP" sz="2400" dirty="0">
              <a:latin typeface="+mn-ea"/>
            </a:endParaRPr>
          </a:p>
        </p:txBody>
      </p:sp>
      <p:grpSp>
        <p:nvGrpSpPr>
          <p:cNvPr id="6" name="グループ化 5">
            <a:extLst>
              <a:ext uri="{FF2B5EF4-FFF2-40B4-BE49-F238E27FC236}">
                <a16:creationId xmlns:a16="http://schemas.microsoft.com/office/drawing/2014/main" id="{6C19D3B4-6189-A76A-24B3-8C1AF1C91B6B}"/>
              </a:ext>
            </a:extLst>
          </p:cNvPr>
          <p:cNvGrpSpPr/>
          <p:nvPr/>
        </p:nvGrpSpPr>
        <p:grpSpPr>
          <a:xfrm>
            <a:off x="1781969" y="1178975"/>
            <a:ext cx="5220382" cy="5490060"/>
            <a:chOff x="3221661" y="1178975"/>
            <a:chExt cx="5220382" cy="5490060"/>
          </a:xfrm>
        </p:grpSpPr>
        <p:sp>
          <p:nvSpPr>
            <p:cNvPr id="7" name="角丸四角形 3">
              <a:extLst>
                <a:ext uri="{FF2B5EF4-FFF2-40B4-BE49-F238E27FC236}">
                  <a16:creationId xmlns:a16="http://schemas.microsoft.com/office/drawing/2014/main" id="{40B1D606-F056-F5DF-AF39-EE9FB09AF2B7}"/>
                </a:ext>
              </a:extLst>
            </p:cNvPr>
            <p:cNvSpPr/>
            <p:nvPr/>
          </p:nvSpPr>
          <p:spPr bwMode="auto">
            <a:xfrm>
              <a:off x="3221661" y="2348989"/>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8" name="角丸四角形 4">
              <a:extLst>
                <a:ext uri="{FF2B5EF4-FFF2-40B4-BE49-F238E27FC236}">
                  <a16:creationId xmlns:a16="http://schemas.microsoft.com/office/drawing/2014/main" id="{4243BD23-B803-CB56-7164-0B72A08C0632}"/>
                </a:ext>
              </a:extLst>
            </p:cNvPr>
            <p:cNvSpPr/>
            <p:nvPr/>
          </p:nvSpPr>
          <p:spPr bwMode="auto">
            <a:xfrm>
              <a:off x="3221985" y="3519001"/>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9" name="角丸四角形 5">
              <a:extLst>
                <a:ext uri="{FF2B5EF4-FFF2-40B4-BE49-F238E27FC236}">
                  <a16:creationId xmlns:a16="http://schemas.microsoft.com/office/drawing/2014/main" id="{D7BECF04-3680-85A1-8E0A-843038DD117B}"/>
                </a:ext>
              </a:extLst>
            </p:cNvPr>
            <p:cNvSpPr/>
            <p:nvPr/>
          </p:nvSpPr>
          <p:spPr bwMode="auto">
            <a:xfrm>
              <a:off x="3221985" y="1178975"/>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16" name="角丸四角形 6">
              <a:extLst>
                <a:ext uri="{FF2B5EF4-FFF2-40B4-BE49-F238E27FC236}">
                  <a16:creationId xmlns:a16="http://schemas.microsoft.com/office/drawing/2014/main" id="{ABE0C42B-2504-84C1-E4DE-788FF6D374D3}"/>
                </a:ext>
              </a:extLst>
            </p:cNvPr>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17" name="角丸四角形 7">
              <a:extLst>
                <a:ext uri="{FF2B5EF4-FFF2-40B4-BE49-F238E27FC236}">
                  <a16:creationId xmlns:a16="http://schemas.microsoft.com/office/drawing/2014/main" id="{F950EB95-BED1-0EF8-E70F-D6807BF5331F}"/>
                </a:ext>
              </a:extLst>
            </p:cNvPr>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grpSp>
      <p:sp>
        <p:nvSpPr>
          <p:cNvPr id="18" name="下矢印 2">
            <a:extLst>
              <a:ext uri="{FF2B5EF4-FFF2-40B4-BE49-F238E27FC236}">
                <a16:creationId xmlns:a16="http://schemas.microsoft.com/office/drawing/2014/main" id="{88642CDB-03C0-DC0F-295C-1257D19E0D45}"/>
              </a:ext>
            </a:extLst>
          </p:cNvPr>
          <p:cNvSpPr/>
          <p:nvPr/>
        </p:nvSpPr>
        <p:spPr bwMode="auto">
          <a:xfrm>
            <a:off x="3851992" y="4239009"/>
            <a:ext cx="990011" cy="2340026"/>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22848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b="1" dirty="0"/>
              <a:t>論理回路の復習</a:t>
            </a:r>
          </a:p>
        </p:txBody>
      </p:sp>
    </p:spTree>
    <p:extLst>
      <p:ext uri="{BB962C8B-B14F-4D97-AF65-F5344CB8AC3E}">
        <p14:creationId xmlns:p14="http://schemas.microsoft.com/office/powerpoint/2010/main" val="800829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t>順序回路</a:t>
            </a:r>
            <a:endParaRPr kumimoji="1" lang="en-US" altLang="ja-JP" dirty="0"/>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66</a:t>
            </a:fld>
            <a:endParaRPr kumimoji="1" lang="ja-JP" altLang="en-US"/>
          </a:p>
        </p:txBody>
      </p:sp>
    </p:spTree>
    <p:extLst>
      <p:ext uri="{BB962C8B-B14F-4D97-AF65-F5344CB8AC3E}">
        <p14:creationId xmlns:p14="http://schemas.microsoft.com/office/powerpoint/2010/main" val="10907955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組み合わせ回路の例：</a:t>
            </a:r>
            <a:r>
              <a:rPr kumimoji="1" lang="en-US" altLang="ja-JP" dirty="0"/>
              <a:t>2</a:t>
            </a:r>
            <a:r>
              <a:rPr kumimoji="1" lang="ja-JP" altLang="en-US" dirty="0"/>
              <a:t>入力論理ゲート</a:t>
            </a:r>
          </a:p>
        </p:txBody>
      </p:sp>
      <p:sp>
        <p:nvSpPr>
          <p:cNvPr id="4" name="Line 17"/>
          <p:cNvSpPr>
            <a:spLocks noChangeShapeType="1"/>
          </p:cNvSpPr>
          <p:nvPr/>
        </p:nvSpPr>
        <p:spPr bwMode="auto">
          <a:xfrm>
            <a:off x="6734175" y="2708275"/>
            <a:ext cx="1439863"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graphicFrame>
        <p:nvGraphicFramePr>
          <p:cNvPr id="5" name="Group 383"/>
          <p:cNvGraphicFramePr>
            <a:graphicFrameLocks/>
          </p:cNvGraphicFramePr>
          <p:nvPr/>
        </p:nvGraphicFramePr>
        <p:xfrm>
          <a:off x="2411712" y="4417718"/>
          <a:ext cx="1439862" cy="207169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93"/>
          <p:cNvGraphicFramePr>
            <a:graphicFrameLocks/>
          </p:cNvGraphicFramePr>
          <p:nvPr/>
        </p:nvGraphicFramePr>
        <p:xfrm>
          <a:off x="7002324" y="5319252"/>
          <a:ext cx="900112" cy="1170156"/>
        </p:xfrm>
        <a:graphic>
          <a:graphicData uri="http://schemas.openxmlformats.org/drawingml/2006/table">
            <a:tbl>
              <a:tblPr/>
              <a:tblGrid>
                <a:gridCol w="450850">
                  <a:extLst>
                    <a:ext uri="{9D8B030D-6E8A-4147-A177-3AD203B41FA5}">
                      <a16:colId xmlns:a16="http://schemas.microsoft.com/office/drawing/2014/main" val="20000"/>
                    </a:ext>
                  </a:extLst>
                </a:gridCol>
                <a:gridCol w="449262">
                  <a:extLst>
                    <a:ext uri="{9D8B030D-6E8A-4147-A177-3AD203B41FA5}">
                      <a16:colId xmlns:a16="http://schemas.microsoft.com/office/drawing/2014/main" val="20001"/>
                    </a:ext>
                  </a:extLst>
                </a:gridCol>
              </a:tblGrid>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90052">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Line 9"/>
          <p:cNvSpPr>
            <a:spLocks noChangeShapeType="1"/>
          </p:cNvSpPr>
          <p:nvPr/>
        </p:nvSpPr>
        <p:spPr bwMode="auto">
          <a:xfrm>
            <a:off x="2411413" y="2528888"/>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8" name="Line 10"/>
          <p:cNvSpPr>
            <a:spLocks noChangeShapeType="1"/>
          </p:cNvSpPr>
          <p:nvPr/>
        </p:nvSpPr>
        <p:spPr bwMode="auto">
          <a:xfrm>
            <a:off x="2411413" y="2889250"/>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9" name="Line 11"/>
          <p:cNvSpPr>
            <a:spLocks noChangeShapeType="1"/>
          </p:cNvSpPr>
          <p:nvPr/>
        </p:nvSpPr>
        <p:spPr bwMode="auto">
          <a:xfrm>
            <a:off x="3402013" y="2708275"/>
            <a:ext cx="4492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0" name="Line 12"/>
          <p:cNvSpPr>
            <a:spLocks noChangeShapeType="1"/>
          </p:cNvSpPr>
          <p:nvPr/>
        </p:nvSpPr>
        <p:spPr bwMode="auto">
          <a:xfrm>
            <a:off x="4572000" y="2530475"/>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1" name="Line 13"/>
          <p:cNvSpPr>
            <a:spLocks noChangeShapeType="1"/>
          </p:cNvSpPr>
          <p:nvPr/>
        </p:nvSpPr>
        <p:spPr bwMode="auto">
          <a:xfrm>
            <a:off x="4572000" y="2890838"/>
            <a:ext cx="6302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2" name="Line 14"/>
          <p:cNvSpPr>
            <a:spLocks noChangeShapeType="1"/>
          </p:cNvSpPr>
          <p:nvPr/>
        </p:nvSpPr>
        <p:spPr bwMode="auto">
          <a:xfrm flipV="1">
            <a:off x="5653088" y="2708275"/>
            <a:ext cx="358775" cy="158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3" name="Rectangle 18"/>
          <p:cNvSpPr>
            <a:spLocks noChangeArrowheads="1"/>
          </p:cNvSpPr>
          <p:nvPr/>
        </p:nvSpPr>
        <p:spPr bwMode="auto">
          <a:xfrm>
            <a:off x="2051050" y="2349500"/>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4" name="Rectangle 20"/>
          <p:cNvSpPr>
            <a:spLocks noChangeArrowheads="1"/>
          </p:cNvSpPr>
          <p:nvPr/>
        </p:nvSpPr>
        <p:spPr bwMode="auto">
          <a:xfrm>
            <a:off x="2051050" y="270827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5" name="Rectangle 21"/>
          <p:cNvSpPr>
            <a:spLocks noChangeArrowheads="1"/>
          </p:cNvSpPr>
          <p:nvPr/>
        </p:nvSpPr>
        <p:spPr bwMode="auto">
          <a:xfrm>
            <a:off x="385127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6" name="Rectangle 22"/>
          <p:cNvSpPr>
            <a:spLocks noChangeArrowheads="1"/>
          </p:cNvSpPr>
          <p:nvPr/>
        </p:nvSpPr>
        <p:spPr bwMode="auto">
          <a:xfrm>
            <a:off x="4211638" y="2349500"/>
            <a:ext cx="361950"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17" name="Rectangle 23"/>
          <p:cNvSpPr>
            <a:spLocks noChangeArrowheads="1"/>
          </p:cNvSpPr>
          <p:nvPr/>
        </p:nvSpPr>
        <p:spPr bwMode="auto">
          <a:xfrm>
            <a:off x="4211638" y="2709863"/>
            <a:ext cx="361950"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b</a:t>
            </a:r>
          </a:p>
        </p:txBody>
      </p:sp>
      <p:sp>
        <p:nvSpPr>
          <p:cNvPr id="18" name="Rectangle 24"/>
          <p:cNvSpPr>
            <a:spLocks noChangeArrowheads="1"/>
          </p:cNvSpPr>
          <p:nvPr/>
        </p:nvSpPr>
        <p:spPr bwMode="auto">
          <a:xfrm>
            <a:off x="6011863"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sp>
        <p:nvSpPr>
          <p:cNvPr id="19" name="Rectangle 25"/>
          <p:cNvSpPr>
            <a:spLocks noChangeArrowheads="1"/>
          </p:cNvSpPr>
          <p:nvPr/>
        </p:nvSpPr>
        <p:spPr bwMode="auto">
          <a:xfrm>
            <a:off x="6372225" y="2528888"/>
            <a:ext cx="360363"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a</a:t>
            </a:r>
          </a:p>
        </p:txBody>
      </p:sp>
      <p:sp>
        <p:nvSpPr>
          <p:cNvPr id="20" name="Rectangle 27"/>
          <p:cNvSpPr>
            <a:spLocks noChangeArrowheads="1"/>
          </p:cNvSpPr>
          <p:nvPr/>
        </p:nvSpPr>
        <p:spPr bwMode="auto">
          <a:xfrm>
            <a:off x="8174038" y="2528888"/>
            <a:ext cx="360362" cy="360362"/>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z</a:t>
            </a:r>
          </a:p>
        </p:txBody>
      </p:sp>
      <p:pic>
        <p:nvPicPr>
          <p:cNvPr id="21" name="Picture 7" descr="OR"/>
          <p:cNvPicPr>
            <a:picLocks noChangeAspect="1" noChangeArrowheads="1"/>
          </p:cNvPicPr>
          <p:nvPr/>
        </p:nvPicPr>
        <p:blipFill>
          <a:blip r:embed="rId2" cstate="print"/>
          <a:srcRect/>
          <a:stretch>
            <a:fillRect/>
          </a:stretch>
        </p:blipFill>
        <p:spPr bwMode="auto">
          <a:xfrm>
            <a:off x="4841875" y="2349500"/>
            <a:ext cx="1079500" cy="717550"/>
          </a:xfrm>
          <a:prstGeom prst="rect">
            <a:avLst/>
          </a:prstGeom>
          <a:noFill/>
        </p:spPr>
      </p:pic>
      <p:pic>
        <p:nvPicPr>
          <p:cNvPr id="22" name="Picture 28" descr="NOT"/>
          <p:cNvPicPr>
            <a:picLocks noChangeAspect="1" noChangeArrowheads="1"/>
          </p:cNvPicPr>
          <p:nvPr/>
        </p:nvPicPr>
        <p:blipFill>
          <a:blip r:embed="rId3" cstate="print"/>
          <a:srcRect/>
          <a:stretch>
            <a:fillRect/>
          </a:stretch>
        </p:blipFill>
        <p:spPr bwMode="auto">
          <a:xfrm>
            <a:off x="7092950" y="2347913"/>
            <a:ext cx="717550" cy="720725"/>
          </a:xfrm>
          <a:prstGeom prst="rect">
            <a:avLst/>
          </a:prstGeom>
          <a:noFill/>
        </p:spPr>
      </p:pic>
      <p:sp>
        <p:nvSpPr>
          <p:cNvPr id="23" name="Rectangle 141"/>
          <p:cNvSpPr>
            <a:spLocks noChangeArrowheads="1"/>
          </p:cNvSpPr>
          <p:nvPr/>
        </p:nvSpPr>
        <p:spPr bwMode="auto">
          <a:xfrm>
            <a:off x="2051050" y="3609975"/>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err="1">
                <a:ea typeface="MeiryoKe_PGothic" pitchFamily="50" charset="-128"/>
              </a:rPr>
              <a:t>a</a:t>
            </a:r>
            <a:r>
              <a:rPr lang="en-US" altLang="ja-JP" sz="2400" baseline="0" dirty="0" err="1">
                <a:ea typeface="MeiryoKe_PGothic" pitchFamily="50" charset="-128"/>
                <a:cs typeface="Times New Roman" pitchFamily="18" charset="0"/>
              </a:rPr>
              <a:t>∙</a:t>
            </a:r>
            <a:r>
              <a:rPr lang="en-US" altLang="ja-JP" sz="2400" i="1" baseline="0" dirty="0" err="1">
                <a:ea typeface="MeiryoKe_PGothic" pitchFamily="50" charset="-128"/>
              </a:rPr>
              <a:t>b</a:t>
            </a:r>
            <a:endParaRPr lang="en-US" altLang="ja-JP" sz="2400" i="1" baseline="0" dirty="0">
              <a:ea typeface="MeiryoKe_PGothic" pitchFamily="50" charset="-128"/>
            </a:endParaRPr>
          </a:p>
        </p:txBody>
      </p:sp>
      <p:sp>
        <p:nvSpPr>
          <p:cNvPr id="24" name="Rectangle 143"/>
          <p:cNvSpPr>
            <a:spLocks noChangeArrowheads="1"/>
          </p:cNvSpPr>
          <p:nvPr/>
        </p:nvSpPr>
        <p:spPr bwMode="auto">
          <a:xfrm>
            <a:off x="6452897" y="3609975"/>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5" name="Rectangle 144"/>
          <p:cNvSpPr>
            <a:spLocks noChangeArrowheads="1"/>
          </p:cNvSpPr>
          <p:nvPr/>
        </p:nvSpPr>
        <p:spPr bwMode="auto">
          <a:xfrm>
            <a:off x="6372225" y="406241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a:t>
            </a:r>
          </a:p>
        </p:txBody>
      </p:sp>
      <p:sp>
        <p:nvSpPr>
          <p:cNvPr id="26" name="Rectangle 145"/>
          <p:cNvSpPr>
            <a:spLocks noChangeArrowheads="1"/>
          </p:cNvSpPr>
          <p:nvPr/>
        </p:nvSpPr>
        <p:spPr bwMode="auto">
          <a:xfrm>
            <a:off x="2773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AND</a:t>
            </a:r>
          </a:p>
        </p:txBody>
      </p:sp>
      <p:sp>
        <p:nvSpPr>
          <p:cNvPr id="27" name="Rectangle 146"/>
          <p:cNvSpPr>
            <a:spLocks noChangeArrowheads="1"/>
          </p:cNvSpPr>
          <p:nvPr/>
        </p:nvSpPr>
        <p:spPr bwMode="auto">
          <a:xfrm>
            <a:off x="4932363" y="1270000"/>
            <a:ext cx="719137" cy="360363"/>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OR</a:t>
            </a:r>
          </a:p>
        </p:txBody>
      </p:sp>
      <p:sp>
        <p:nvSpPr>
          <p:cNvPr id="28" name="Rectangle 147"/>
          <p:cNvSpPr>
            <a:spLocks noChangeArrowheads="1"/>
          </p:cNvSpPr>
          <p:nvPr/>
        </p:nvSpPr>
        <p:spPr bwMode="auto">
          <a:xfrm>
            <a:off x="7092950" y="1268413"/>
            <a:ext cx="719138" cy="360362"/>
          </a:xfrm>
          <a:prstGeom prst="rect">
            <a:avLst/>
          </a:prstGeom>
          <a:noFill/>
          <a:ln w="28575">
            <a:noFill/>
            <a:miter lim="800000"/>
            <a:headEnd/>
            <a:tailEnd/>
          </a:ln>
          <a:effectLst/>
        </p:spPr>
        <p:txBody>
          <a:bodyPr wrap="none" anchor="ctr"/>
          <a:lstStyle/>
          <a:p>
            <a:pPr algn="ctr"/>
            <a:r>
              <a:rPr lang="en-US" altLang="ja-JP" sz="2400" u="sng" baseline="0" dirty="0">
                <a:ea typeface="MeiryoKe_PGothic" pitchFamily="50" charset="-128"/>
              </a:rPr>
              <a:t>NOT</a:t>
            </a:r>
          </a:p>
        </p:txBody>
      </p:sp>
      <p:sp>
        <p:nvSpPr>
          <p:cNvPr id="29" name="Rectangle 149"/>
          <p:cNvSpPr>
            <a:spLocks noChangeArrowheads="1"/>
          </p:cNvSpPr>
          <p:nvPr/>
        </p:nvSpPr>
        <p:spPr bwMode="auto">
          <a:xfrm>
            <a:off x="250825" y="2349500"/>
            <a:ext cx="1441450" cy="719138"/>
          </a:xfrm>
          <a:prstGeom prst="rect">
            <a:avLst/>
          </a:prstGeom>
          <a:noFill/>
          <a:ln w="28575">
            <a:noFill/>
            <a:miter lim="800000"/>
            <a:headEnd/>
            <a:tailEnd/>
          </a:ln>
          <a:effectLst/>
        </p:spPr>
        <p:txBody>
          <a:bodyPr wrap="none" anchor="ctr"/>
          <a:lstStyle/>
          <a:p>
            <a:pPr algn="ctr"/>
            <a:r>
              <a:rPr lang="en-US" altLang="ja-JP" baseline="0" dirty="0">
                <a:latin typeface="メイリオ" pitchFamily="50" charset="-128"/>
                <a:ea typeface="メイリオ" pitchFamily="50" charset="-128"/>
              </a:rPr>
              <a:t>MIL</a:t>
            </a:r>
            <a:r>
              <a:rPr lang="ja-JP" altLang="en-US" baseline="0" dirty="0">
                <a:latin typeface="メイリオ" pitchFamily="50" charset="-128"/>
                <a:ea typeface="メイリオ" pitchFamily="50" charset="-128"/>
              </a:rPr>
              <a:t>記号</a:t>
            </a:r>
          </a:p>
          <a:p>
            <a:pPr algn="ctr"/>
            <a:r>
              <a:rPr lang="en-US" altLang="ja-JP" baseline="0" dirty="0">
                <a:ea typeface="MeiryoKe_PGothic" pitchFamily="50" charset="-128"/>
              </a:rPr>
              <a:t>MIL symbol</a:t>
            </a:r>
          </a:p>
        </p:txBody>
      </p:sp>
      <p:sp>
        <p:nvSpPr>
          <p:cNvPr id="30" name="Rectangle 150"/>
          <p:cNvSpPr>
            <a:spLocks noChangeArrowheads="1"/>
          </p:cNvSpPr>
          <p:nvPr/>
        </p:nvSpPr>
        <p:spPr bwMode="auto">
          <a:xfrm>
            <a:off x="250825" y="3519488"/>
            <a:ext cx="1441450" cy="720725"/>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論理式</a:t>
            </a:r>
          </a:p>
          <a:p>
            <a:pPr algn="ctr"/>
            <a:r>
              <a:rPr lang="en-US" altLang="ja-JP" baseline="0" dirty="0">
                <a:ea typeface="MeiryoKe_PGothic" pitchFamily="50" charset="-128"/>
              </a:rPr>
              <a:t>logic expression</a:t>
            </a:r>
          </a:p>
        </p:txBody>
      </p:sp>
      <p:sp>
        <p:nvSpPr>
          <p:cNvPr id="31" name="Rectangle 151"/>
          <p:cNvSpPr>
            <a:spLocks noChangeArrowheads="1"/>
          </p:cNvSpPr>
          <p:nvPr/>
        </p:nvSpPr>
        <p:spPr bwMode="auto">
          <a:xfrm>
            <a:off x="250825" y="5138738"/>
            <a:ext cx="1441450" cy="719137"/>
          </a:xfrm>
          <a:prstGeom prst="rect">
            <a:avLst/>
          </a:prstGeom>
          <a:noFill/>
          <a:ln w="28575">
            <a:noFill/>
            <a:miter lim="800000"/>
            <a:headEnd/>
            <a:tailEnd/>
          </a:ln>
          <a:effectLst/>
        </p:spPr>
        <p:txBody>
          <a:bodyPr wrap="none" anchor="ctr"/>
          <a:lstStyle/>
          <a:p>
            <a:pPr algn="ctr"/>
            <a:r>
              <a:rPr lang="ja-JP" altLang="en-US" baseline="0" dirty="0">
                <a:latin typeface="メイリオ" pitchFamily="50" charset="-128"/>
                <a:ea typeface="メイリオ" pitchFamily="50" charset="-128"/>
              </a:rPr>
              <a:t>真理値表</a:t>
            </a:r>
          </a:p>
          <a:p>
            <a:pPr algn="ctr"/>
            <a:r>
              <a:rPr lang="en-US" altLang="ja-JP" baseline="0" dirty="0">
                <a:ea typeface="MeiryoKe_PGothic" pitchFamily="50" charset="-128"/>
              </a:rPr>
              <a:t>truth table</a:t>
            </a:r>
          </a:p>
        </p:txBody>
      </p:sp>
      <p:sp>
        <p:nvSpPr>
          <p:cNvPr id="32" name="Line 152"/>
          <p:cNvSpPr>
            <a:spLocks noChangeShapeType="1"/>
          </p:cNvSpPr>
          <p:nvPr/>
        </p:nvSpPr>
        <p:spPr bwMode="auto">
          <a:xfrm>
            <a:off x="7632700" y="4241803"/>
            <a:ext cx="179388" cy="0"/>
          </a:xfrm>
          <a:prstGeom prst="line">
            <a:avLst/>
          </a:prstGeom>
          <a:noFill/>
          <a:ln w="12700">
            <a:solidFill>
              <a:schemeClr val="tx1"/>
            </a:solidFill>
            <a:round/>
            <a:headEnd/>
            <a:tailEnd/>
          </a:ln>
          <a:effectLst/>
        </p:spPr>
        <p:txBody>
          <a:bodyPr/>
          <a:lstStyle/>
          <a:p>
            <a:endParaRPr lang="ja-JP" altLang="en-US" dirty="0">
              <a:ea typeface="MeiryoKe_PGothic" pitchFamily="50" charset="-128"/>
            </a:endParaRPr>
          </a:p>
        </p:txBody>
      </p:sp>
      <p:pic>
        <p:nvPicPr>
          <p:cNvPr id="33" name="Picture 6" descr="AND"/>
          <p:cNvPicPr>
            <a:picLocks noChangeAspect="1" noChangeArrowheads="1"/>
          </p:cNvPicPr>
          <p:nvPr/>
        </p:nvPicPr>
        <p:blipFill>
          <a:blip r:embed="rId4" cstate="print"/>
          <a:srcRect/>
          <a:stretch>
            <a:fillRect/>
          </a:stretch>
        </p:blipFill>
        <p:spPr bwMode="auto">
          <a:xfrm>
            <a:off x="2681288" y="2349500"/>
            <a:ext cx="1079500" cy="720725"/>
          </a:xfrm>
          <a:prstGeom prst="rect">
            <a:avLst/>
          </a:prstGeom>
          <a:noFill/>
        </p:spPr>
      </p:pic>
      <p:sp>
        <p:nvSpPr>
          <p:cNvPr id="34" name="Rectangle 153"/>
          <p:cNvSpPr>
            <a:spLocks noChangeArrowheads="1"/>
          </p:cNvSpPr>
          <p:nvPr/>
        </p:nvSpPr>
        <p:spPr bwMode="auto">
          <a:xfrm>
            <a:off x="2771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（論理積）</a:t>
            </a:r>
          </a:p>
        </p:txBody>
      </p:sp>
      <p:sp>
        <p:nvSpPr>
          <p:cNvPr id="35" name="Rectangle 154"/>
          <p:cNvSpPr>
            <a:spLocks noChangeArrowheads="1"/>
          </p:cNvSpPr>
          <p:nvPr/>
        </p:nvSpPr>
        <p:spPr bwMode="auto">
          <a:xfrm>
            <a:off x="4930775" y="1719263"/>
            <a:ext cx="719138" cy="360362"/>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（論理和）</a:t>
            </a:r>
          </a:p>
        </p:txBody>
      </p:sp>
      <p:sp>
        <p:nvSpPr>
          <p:cNvPr id="36" name="Rectangle 155"/>
          <p:cNvSpPr>
            <a:spLocks noChangeArrowheads="1"/>
          </p:cNvSpPr>
          <p:nvPr/>
        </p:nvSpPr>
        <p:spPr bwMode="auto">
          <a:xfrm>
            <a:off x="7091363" y="1717675"/>
            <a:ext cx="719137" cy="360363"/>
          </a:xfrm>
          <a:prstGeom prst="rect">
            <a:avLst/>
          </a:prstGeom>
          <a:noFill/>
          <a:ln w="28575">
            <a:noFill/>
            <a:miter lim="800000"/>
            <a:headEnd/>
            <a:tailEnd/>
          </a:ln>
          <a:effectLst/>
        </p:spPr>
        <p:txBody>
          <a:bodyPr wrap="none" anchor="ctr"/>
          <a:lstStyle/>
          <a:p>
            <a:pPr algn="ctr"/>
            <a:r>
              <a:rPr lang="ja-JP" altLang="en-US" sz="2400" baseline="0" dirty="0">
                <a:ea typeface="MeiryoKe_PGothic" pitchFamily="50" charset="-128"/>
              </a:rPr>
              <a:t>（論理否定）</a:t>
            </a:r>
          </a:p>
        </p:txBody>
      </p:sp>
      <p:sp>
        <p:nvSpPr>
          <p:cNvPr id="37" name="Rectangle 156"/>
          <p:cNvSpPr>
            <a:spLocks noChangeArrowheads="1"/>
          </p:cNvSpPr>
          <p:nvPr/>
        </p:nvSpPr>
        <p:spPr bwMode="auto">
          <a:xfrm>
            <a:off x="6372225" y="4514856"/>
            <a:ext cx="2160588"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a</a:t>
            </a:r>
          </a:p>
        </p:txBody>
      </p:sp>
      <p:graphicFrame>
        <p:nvGraphicFramePr>
          <p:cNvPr id="38" name="Group 278"/>
          <p:cNvGraphicFramePr>
            <a:graphicFrameLocks noGrp="1"/>
          </p:cNvGraphicFramePr>
          <p:nvPr/>
        </p:nvGraphicFramePr>
        <p:xfrm>
          <a:off x="4572000" y="4386288"/>
          <a:ext cx="1439863" cy="2103120"/>
        </p:xfrm>
        <a:graphic>
          <a:graphicData uri="http://schemas.openxmlformats.org/drawingml/2006/table">
            <a:tbl>
              <a:tblPr/>
              <a:tblGrid>
                <a:gridCol w="479425">
                  <a:extLst>
                    <a:ext uri="{9D8B030D-6E8A-4147-A177-3AD203B41FA5}">
                      <a16:colId xmlns:a16="http://schemas.microsoft.com/office/drawing/2014/main" val="20000"/>
                    </a:ext>
                  </a:extLst>
                </a:gridCol>
                <a:gridCol w="481013">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z</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0000CC"/>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20624">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rgbClr val="FF0000"/>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9" name="Rectangle 143"/>
          <p:cNvSpPr>
            <a:spLocks noChangeArrowheads="1"/>
          </p:cNvSpPr>
          <p:nvPr/>
        </p:nvSpPr>
        <p:spPr bwMode="auto">
          <a:xfrm>
            <a:off x="4210048" y="3609976"/>
            <a:ext cx="2070100" cy="539750"/>
          </a:xfrm>
          <a:prstGeom prst="rect">
            <a:avLst/>
          </a:prstGeom>
          <a:noFill/>
          <a:ln w="28575">
            <a:noFill/>
            <a:miter lim="800000"/>
            <a:headEnd/>
            <a:tailEnd/>
          </a:ln>
          <a:effectLst/>
        </p:spPr>
        <p:txBody>
          <a:bodyPr wrap="none" anchor="ctr"/>
          <a:lstStyle/>
          <a:p>
            <a:pPr algn="ctr"/>
            <a:r>
              <a:rPr lang="en-US" altLang="ja-JP" sz="2400" i="1" baseline="0" dirty="0">
                <a:ea typeface="MeiryoKe_PGothic" pitchFamily="50" charset="-128"/>
              </a:rPr>
              <a:t>z</a:t>
            </a:r>
            <a:r>
              <a:rPr lang="en-US" altLang="ja-JP" sz="2400" baseline="0" dirty="0">
                <a:ea typeface="MeiryoKe_PGothic" pitchFamily="50" charset="-128"/>
              </a:rPr>
              <a:t> = </a:t>
            </a:r>
            <a:r>
              <a:rPr lang="en-US" altLang="ja-JP" sz="2400" i="1" baseline="0" dirty="0">
                <a:ea typeface="MeiryoKe_PGothic" pitchFamily="50" charset="-128"/>
              </a:rPr>
              <a:t>a </a:t>
            </a:r>
            <a:r>
              <a:rPr lang="en-US" altLang="ja-JP" sz="2400" baseline="0" dirty="0">
                <a:ea typeface="MeiryoKe_PGothic" pitchFamily="50" charset="-128"/>
                <a:cs typeface="Times New Roman" pitchFamily="18" charset="0"/>
              </a:rPr>
              <a:t>+ </a:t>
            </a:r>
            <a:r>
              <a:rPr lang="en-US" altLang="ja-JP" sz="2400" i="1" baseline="0" dirty="0">
                <a:ea typeface="MeiryoKe_PGothic" pitchFamily="50" charset="-128"/>
              </a:rPr>
              <a:t>b</a:t>
            </a:r>
          </a:p>
        </p:txBody>
      </p:sp>
    </p:spTree>
    <p:extLst>
      <p:ext uri="{BB962C8B-B14F-4D97-AF65-F5344CB8AC3E}">
        <p14:creationId xmlns:p14="http://schemas.microsoft.com/office/powerpoint/2010/main" val="149223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22" name="Rectangle 6"/>
          <p:cNvSpPr>
            <a:spLocks noGrp="1" noChangeArrowheads="1"/>
          </p:cNvSpPr>
          <p:nvPr>
            <p:ph type="title"/>
          </p:nvPr>
        </p:nvSpPr>
        <p:spPr/>
        <p:txBody>
          <a:bodyPr/>
          <a:lstStyle/>
          <a:p>
            <a:r>
              <a:rPr lang="ja-JP" altLang="en-US" dirty="0"/>
              <a:t>完全性（</a:t>
            </a:r>
            <a:r>
              <a:rPr lang="en-US" altLang="ja-JP" dirty="0"/>
              <a:t>Completeness</a:t>
            </a:r>
            <a:r>
              <a:rPr lang="ja-JP" altLang="en-US" dirty="0" err="1"/>
              <a:t>，</a:t>
            </a:r>
            <a:r>
              <a:rPr lang="ja-JP" altLang="en-US" dirty="0"/>
              <a:t>完備性）</a:t>
            </a:r>
          </a:p>
        </p:txBody>
      </p:sp>
      <p:sp>
        <p:nvSpPr>
          <p:cNvPr id="444423" name="Rectangle 7"/>
          <p:cNvSpPr>
            <a:spLocks noGrp="1" noChangeArrowheads="1"/>
          </p:cNvSpPr>
          <p:nvPr>
            <p:ph idx="4294967295"/>
          </p:nvPr>
        </p:nvSpPr>
        <p:spPr>
          <a:xfrm>
            <a:off x="251424" y="1268712"/>
            <a:ext cx="8641751" cy="5491162"/>
          </a:xfrm>
          <a:prstGeom prst="rect">
            <a:avLst/>
          </a:prstGeom>
        </p:spPr>
        <p:txBody>
          <a:bodyPr/>
          <a:lstStyle/>
          <a:p>
            <a:r>
              <a:rPr lang="ja-JP" altLang="en-US" dirty="0"/>
              <a:t>完全集合 </a:t>
            </a:r>
            <a:r>
              <a:rPr lang="en-US" altLang="ja-JP" dirty="0"/>
              <a:t>(Complete Set)</a:t>
            </a:r>
            <a:r>
              <a:rPr lang="ja-JP" altLang="en-US" dirty="0"/>
              <a:t>：</a:t>
            </a:r>
            <a:endParaRPr lang="en-US" altLang="ja-JP" dirty="0"/>
          </a:p>
          <a:p>
            <a:pPr lvl="1"/>
            <a:r>
              <a:rPr lang="ja-JP" altLang="en-US" dirty="0"/>
              <a:t>その組み合わせによって，すべての論理関数を表現できる</a:t>
            </a:r>
            <a:br>
              <a:rPr lang="en-US" altLang="ja-JP" dirty="0"/>
            </a:br>
            <a:r>
              <a:rPr lang="ja-JP" altLang="en-US" dirty="0"/>
              <a:t>論理関数の集合</a:t>
            </a:r>
            <a:endParaRPr lang="en-US" altLang="ja-JP" dirty="0"/>
          </a:p>
          <a:p>
            <a:r>
              <a:rPr lang="ja-JP" altLang="en-US" dirty="0"/>
              <a:t>完全集合の例</a:t>
            </a:r>
          </a:p>
          <a:p>
            <a:pPr lvl="1"/>
            <a:r>
              <a:rPr lang="en-US" altLang="ja-JP" dirty="0"/>
              <a:t>{AND, OR, NOT}</a:t>
            </a:r>
          </a:p>
          <a:p>
            <a:pPr lvl="1"/>
            <a:r>
              <a:rPr lang="en-US" altLang="ja-JP" dirty="0"/>
              <a:t>{AND, NOT}</a:t>
            </a:r>
          </a:p>
          <a:p>
            <a:pPr lvl="1"/>
            <a:r>
              <a:rPr lang="en-US" altLang="ja-JP" dirty="0"/>
              <a:t>{OR, NOT}</a:t>
            </a:r>
          </a:p>
          <a:p>
            <a:pPr lvl="1"/>
            <a:r>
              <a:rPr lang="en-US" altLang="ja-JP" dirty="0"/>
              <a:t>{NAND}</a:t>
            </a:r>
          </a:p>
          <a:p>
            <a:pPr lvl="1"/>
            <a:r>
              <a:rPr lang="en-US" altLang="ja-JP" dirty="0"/>
              <a:t>{NOR}</a:t>
            </a:r>
          </a:p>
          <a:p>
            <a:r>
              <a:rPr lang="ja-JP" altLang="en-US" dirty="0">
                <a:solidFill>
                  <a:schemeClr val="accent5"/>
                </a:solidFill>
              </a:rPr>
              <a:t>たとえば，</a:t>
            </a:r>
            <a:r>
              <a:rPr lang="en-US" altLang="ja-JP" dirty="0">
                <a:solidFill>
                  <a:schemeClr val="accent5"/>
                </a:solidFill>
              </a:rPr>
              <a:t>{AND, OR, NOT} </a:t>
            </a:r>
            <a:r>
              <a:rPr lang="ja-JP" altLang="en-US" dirty="0">
                <a:solidFill>
                  <a:schemeClr val="accent5"/>
                </a:solidFill>
              </a:rPr>
              <a:t>を組み合わせると任意の論理関数が作れる</a:t>
            </a:r>
            <a:endParaRPr lang="en-US" altLang="ja-JP" dirty="0">
              <a:solidFill>
                <a:schemeClr val="accent5"/>
              </a:solidFill>
            </a:endParaRPr>
          </a:p>
        </p:txBody>
      </p:sp>
    </p:spTree>
    <p:extLst>
      <p:ext uri="{BB962C8B-B14F-4D97-AF65-F5344CB8AC3E}">
        <p14:creationId xmlns:p14="http://schemas.microsoft.com/office/powerpoint/2010/main" val="3414979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424" y="1088974"/>
            <a:ext cx="8641751" cy="1620018"/>
          </a:xfrm>
          <a:prstGeom prst="rect">
            <a:avLst/>
          </a:prstGeom>
        </p:spPr>
        <p:txBody>
          <a:bodyPr/>
          <a:lstStyle/>
          <a:p>
            <a:pPr marL="381000" indent="-381000"/>
            <a:r>
              <a:rPr lang="ja-JP" altLang="en-US" dirty="0"/>
              <a:t>数学的帰納法：</a:t>
            </a:r>
          </a:p>
          <a:p>
            <a:pPr marL="838200" lvl="1" indent="-381000">
              <a:buFont typeface="Wingdings" pitchFamily="2" charset="2"/>
              <a:buAutoNum type="arabicPeriod"/>
            </a:pPr>
            <a:r>
              <a:rPr lang="en-US" altLang="ja-JP" dirty="0"/>
              <a:t>1</a:t>
            </a:r>
            <a:r>
              <a:rPr lang="ja-JP" altLang="en-US" dirty="0"/>
              <a:t>入力の論理関数は </a:t>
            </a:r>
            <a:r>
              <a:rPr lang="en-US" altLang="ja-JP" dirty="0"/>
              <a:t>{AND, OR, NOT} </a:t>
            </a:r>
            <a:r>
              <a:rPr lang="ja-JP" altLang="en-US" dirty="0"/>
              <a:t>の組合せで表現できる</a:t>
            </a:r>
            <a:endParaRPr lang="en-US" altLang="ja-JP" dirty="0"/>
          </a:p>
          <a:p>
            <a:pPr marL="838200" lvl="1" indent="-381000">
              <a:buFont typeface="Wingdings" pitchFamily="2" charset="2"/>
              <a:buAutoNum type="arabicPeriod"/>
            </a:pPr>
            <a:r>
              <a:rPr lang="ja-JP" altLang="en-US" dirty="0">
                <a:solidFill>
                  <a:schemeClr val="bg1">
                    <a:lumMod val="65000"/>
                  </a:schemeClr>
                </a:solidFill>
              </a:rPr>
              <a:t> </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rPr>
              <a:t> </a:t>
            </a:r>
            <a:r>
              <a:rPr lang="ja-JP" altLang="en-US" dirty="0">
                <a:solidFill>
                  <a:schemeClr val="bg1">
                    <a:lumMod val="65000"/>
                  </a:schemeClr>
                </a:solidFill>
              </a:rPr>
              <a:t>入力の関数を </a:t>
            </a:r>
            <a:r>
              <a:rPr lang="en-US" altLang="ja-JP" dirty="0">
                <a:solidFill>
                  <a:schemeClr val="bg1">
                    <a:lumMod val="65000"/>
                  </a:schemeClr>
                </a:solidFill>
              </a:rPr>
              <a:t>{AND, OR, NOT} </a:t>
            </a:r>
            <a:r>
              <a:rPr lang="ja-JP" altLang="en-US" dirty="0">
                <a:solidFill>
                  <a:schemeClr val="bg1">
                    <a:lumMod val="65000"/>
                  </a:schemeClr>
                </a:solidFill>
              </a:rPr>
              <a:t>の組合せで表現できたと仮定して，</a:t>
            </a:r>
            <a:br>
              <a:rPr lang="en-US" altLang="ja-JP" dirty="0">
                <a:solidFill>
                  <a:schemeClr val="bg1">
                    <a:lumMod val="65000"/>
                  </a:schemeClr>
                </a:solidFill>
              </a:rPr>
            </a:br>
            <a:r>
              <a:rPr lang="en-US" altLang="ja-JP" dirty="0">
                <a:solidFill>
                  <a:schemeClr val="bg1">
                    <a:lumMod val="65000"/>
                  </a:schemeClr>
                </a:solidFill>
                <a:latin typeface="Times New Roman" pitchFamily="18" charset="0"/>
              </a:rPr>
              <a:t>(</a:t>
            </a:r>
            <a:r>
              <a:rPr lang="en-US" altLang="ja-JP" i="1" dirty="0">
                <a:solidFill>
                  <a:schemeClr val="bg1">
                    <a:lumMod val="65000"/>
                  </a:schemeClr>
                </a:solidFill>
                <a:latin typeface="Times New Roman" pitchFamily="18" charset="0"/>
              </a:rPr>
              <a:t>n</a:t>
            </a:r>
            <a:r>
              <a:rPr lang="en-US" altLang="ja-JP" dirty="0">
                <a:solidFill>
                  <a:schemeClr val="bg1">
                    <a:lumMod val="65000"/>
                  </a:schemeClr>
                </a:solidFill>
                <a:latin typeface="Times New Roman" pitchFamily="18" charset="0"/>
              </a:rPr>
              <a:t> + 1)</a:t>
            </a:r>
            <a:r>
              <a:rPr lang="en-US" altLang="ja-JP" dirty="0">
                <a:solidFill>
                  <a:schemeClr val="bg1">
                    <a:lumMod val="65000"/>
                  </a:schemeClr>
                </a:solidFill>
              </a:rPr>
              <a:t> </a:t>
            </a:r>
            <a:r>
              <a:rPr lang="ja-JP" altLang="en-US" dirty="0">
                <a:solidFill>
                  <a:schemeClr val="bg1">
                    <a:lumMod val="65000"/>
                  </a:schemeClr>
                </a:solidFill>
              </a:rPr>
              <a:t>入力の関数が表現できることをいう</a:t>
            </a:r>
            <a:endParaRPr lang="en-US" altLang="ja-JP" dirty="0">
              <a:solidFill>
                <a:schemeClr val="bg1">
                  <a:lumMod val="65000"/>
                </a:schemeClr>
              </a:solidFill>
            </a:endParaRPr>
          </a:p>
        </p:txBody>
      </p:sp>
      <p:graphicFrame>
        <p:nvGraphicFramePr>
          <p:cNvPr id="40" name="Group 129"/>
          <p:cNvGraphicFramePr>
            <a:graphicFrameLocks/>
          </p:cNvGraphicFramePr>
          <p:nvPr>
            <p:extLst>
              <p:ext uri="{D42A27DB-BD31-4B8C-83A1-F6EECF244321}">
                <p14:modId xmlns:p14="http://schemas.microsoft.com/office/powerpoint/2010/main" val="3536463483"/>
              </p:ext>
            </p:extLst>
          </p:nvPr>
        </p:nvGraphicFramePr>
        <p:xfrm>
          <a:off x="3491988" y="2978995"/>
          <a:ext cx="1800225" cy="1349376"/>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tblGrid>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1" u="none" strike="noStrike" cap="none" normalizeH="0" baseline="0" dirty="0">
                          <a:ln>
                            <a:noFill/>
                          </a:ln>
                          <a:solidFill>
                            <a:schemeClr val="tx1"/>
                          </a:solidFill>
                          <a:effectLst/>
                          <a:latin typeface="Times New Roman" pitchFamily="18" charset="0"/>
                          <a:ea typeface="MeiryoKe_PGothic" pitchFamily="50" charset="-128"/>
                        </a:rPr>
                        <a:t>o</a:t>
                      </a:r>
                      <a:r>
                        <a:rPr kumimoji="0" lang="en-US" altLang="ja-JP" sz="1600" b="0" i="0" u="none" strike="noStrike" cap="none" normalizeH="0" baseline="-25000" dirty="0">
                          <a:ln>
                            <a:noFill/>
                          </a:ln>
                          <a:solidFill>
                            <a:schemeClr val="tx1"/>
                          </a:solidFill>
                          <a:effectLst/>
                          <a:latin typeface="Times New Roman" pitchFamily="18" charset="0"/>
                          <a:ea typeface="MeiryoKe_PGothic" pitchFamily="50" charset="-128"/>
                        </a:rPr>
                        <a:t>3</a:t>
                      </a:r>
                    </a:p>
                  </a:txBody>
                  <a:tcPr anchor="ct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bl>
          </a:graphicData>
        </a:graphic>
      </p:graphicFrame>
      <p:sp>
        <p:nvSpPr>
          <p:cNvPr id="41" name="Rectangle 118"/>
          <p:cNvSpPr>
            <a:spLocks noChangeArrowheads="1"/>
          </p:cNvSpPr>
          <p:nvPr/>
        </p:nvSpPr>
        <p:spPr bwMode="auto">
          <a:xfrm>
            <a:off x="2049718"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0</a:t>
            </a:r>
            <a:r>
              <a:rPr lang="en-US" altLang="ja-JP" sz="2000" baseline="0" dirty="0">
                <a:ea typeface="MeiryoKe_PGothic" pitchFamily="50" charset="-128"/>
              </a:rPr>
              <a:t> = 0</a:t>
            </a:r>
          </a:p>
        </p:txBody>
      </p:sp>
      <p:sp>
        <p:nvSpPr>
          <p:cNvPr id="42" name="Rectangle 119"/>
          <p:cNvSpPr>
            <a:spLocks noChangeArrowheads="1"/>
          </p:cNvSpPr>
          <p:nvPr/>
        </p:nvSpPr>
        <p:spPr bwMode="auto">
          <a:xfrm>
            <a:off x="3489581"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1</a:t>
            </a:r>
            <a:r>
              <a:rPr lang="en-US" altLang="ja-JP" sz="2000" baseline="0" dirty="0">
                <a:ea typeface="MeiryoKe_PGothic" pitchFamily="50" charset="-128"/>
              </a:rPr>
              <a:t> = </a:t>
            </a: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43" name="Rectangle 120"/>
          <p:cNvSpPr>
            <a:spLocks noChangeArrowheads="1"/>
          </p:cNvSpPr>
          <p:nvPr/>
        </p:nvSpPr>
        <p:spPr bwMode="auto">
          <a:xfrm>
            <a:off x="4929443" y="4959248"/>
            <a:ext cx="719138"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2</a:t>
            </a:r>
            <a:r>
              <a:rPr lang="en-US" altLang="ja-JP" sz="2000" baseline="0" dirty="0">
                <a:ea typeface="MeiryoKe_PGothic" pitchFamily="50" charset="-128"/>
              </a:rPr>
              <a:t> = </a:t>
            </a:r>
            <a:r>
              <a:rPr lang="en-US" altLang="ja-JP" sz="2000" i="1" spc="-300" baseline="0" dirty="0">
                <a:ea typeface="MeiryoKe_PGothic" pitchFamily="50" charset="-128"/>
              </a:rPr>
              <a:t>i’</a:t>
            </a:r>
            <a:r>
              <a:rPr lang="en-US" altLang="ja-JP" sz="2000" spc="-300" baseline="-25000" dirty="0">
                <a:ea typeface="MeiryoKe_PGothic" pitchFamily="50" charset="-128"/>
              </a:rPr>
              <a:t>1</a:t>
            </a:r>
          </a:p>
        </p:txBody>
      </p:sp>
      <p:sp>
        <p:nvSpPr>
          <p:cNvPr id="44" name="Rectangle 121"/>
          <p:cNvSpPr>
            <a:spLocks noChangeArrowheads="1"/>
          </p:cNvSpPr>
          <p:nvPr/>
        </p:nvSpPr>
        <p:spPr bwMode="auto">
          <a:xfrm>
            <a:off x="6369306" y="4959248"/>
            <a:ext cx="719137" cy="360362"/>
          </a:xfrm>
          <a:prstGeom prst="rect">
            <a:avLst/>
          </a:prstGeom>
          <a:noFill/>
          <a:ln w="9525">
            <a:noFill/>
            <a:miter lim="800000"/>
            <a:headEnd/>
            <a:tailEnd/>
          </a:ln>
          <a:effectLst/>
        </p:spPr>
        <p:txBody>
          <a:bodyPr wrap="none" anchor="ctr"/>
          <a:lstStyle/>
          <a:p>
            <a:pPr algn="ctr"/>
            <a:r>
              <a:rPr lang="en-US" altLang="ja-JP" sz="2000" i="1" baseline="0" dirty="0">
                <a:ea typeface="MeiryoKe_PGothic" pitchFamily="50" charset="-128"/>
              </a:rPr>
              <a:t>o</a:t>
            </a:r>
            <a:r>
              <a:rPr lang="en-US" altLang="ja-JP" sz="2000" baseline="-25000" dirty="0">
                <a:ea typeface="MeiryoKe_PGothic" pitchFamily="50" charset="-128"/>
              </a:rPr>
              <a:t>3</a:t>
            </a:r>
            <a:r>
              <a:rPr lang="en-US" altLang="ja-JP" sz="2000" baseline="0" dirty="0">
                <a:ea typeface="MeiryoKe_PGothic" pitchFamily="50" charset="-128"/>
              </a:rPr>
              <a:t> = </a:t>
            </a:r>
            <a:r>
              <a:rPr kumimoji="0" lang="en-US" altLang="ja-JP" baseline="0" dirty="0">
                <a:ea typeface="MeiryoKe_PGothic" pitchFamily="50" charset="-128"/>
              </a:rPr>
              <a:t>1</a:t>
            </a:r>
            <a:endParaRPr lang="en-US" altLang="ja-JP" sz="2000" baseline="-25000" dirty="0">
              <a:ea typeface="MeiryoKe_PGothic" pitchFamily="50" charset="-128"/>
            </a:endParaRPr>
          </a:p>
        </p:txBody>
      </p:sp>
      <p:cxnSp>
        <p:nvCxnSpPr>
          <p:cNvPr id="45" name="AutoShape 122"/>
          <p:cNvCxnSpPr>
            <a:cxnSpLocks noChangeShapeType="1"/>
            <a:stCxn id="41" idx="0"/>
          </p:cNvCxnSpPr>
          <p:nvPr/>
        </p:nvCxnSpPr>
        <p:spPr bwMode="auto">
          <a:xfrm rot="16200000">
            <a:off x="2906175" y="3832916"/>
            <a:ext cx="630238" cy="1622425"/>
          </a:xfrm>
          <a:prstGeom prst="curvedConnector3">
            <a:avLst>
              <a:gd name="adj1" fmla="val 50125"/>
            </a:avLst>
          </a:prstGeom>
          <a:noFill/>
          <a:ln w="9525">
            <a:solidFill>
              <a:schemeClr val="tx1"/>
            </a:solidFill>
            <a:round/>
            <a:headEnd/>
            <a:tailEnd type="stealth" w="med" len="med"/>
          </a:ln>
          <a:effectLst/>
        </p:spPr>
      </p:cxnSp>
      <p:cxnSp>
        <p:nvCxnSpPr>
          <p:cNvPr id="46" name="AutoShape 123"/>
          <p:cNvCxnSpPr>
            <a:cxnSpLocks noChangeShapeType="1"/>
            <a:stCxn id="42" idx="0"/>
          </p:cNvCxnSpPr>
          <p:nvPr/>
        </p:nvCxnSpPr>
        <p:spPr bwMode="auto">
          <a:xfrm rot="16200000">
            <a:off x="3805493" y="4373460"/>
            <a:ext cx="630238" cy="541338"/>
          </a:xfrm>
          <a:prstGeom prst="curvedConnector3">
            <a:avLst>
              <a:gd name="adj1" fmla="val 50125"/>
            </a:avLst>
          </a:prstGeom>
          <a:noFill/>
          <a:ln w="9525">
            <a:solidFill>
              <a:schemeClr val="tx1"/>
            </a:solidFill>
            <a:round/>
            <a:headEnd/>
            <a:tailEnd type="stealth" w="med" len="med"/>
          </a:ln>
          <a:effectLst/>
        </p:spPr>
      </p:cxnSp>
      <p:cxnSp>
        <p:nvCxnSpPr>
          <p:cNvPr id="47" name="AutoShape 124"/>
          <p:cNvCxnSpPr>
            <a:cxnSpLocks noChangeShapeType="1"/>
            <a:stCxn id="43" idx="0"/>
          </p:cNvCxnSpPr>
          <p:nvPr/>
        </p:nvCxnSpPr>
        <p:spPr bwMode="auto">
          <a:xfrm rot="5400000" flipH="1">
            <a:off x="4705606" y="4375047"/>
            <a:ext cx="630238" cy="538163"/>
          </a:xfrm>
          <a:prstGeom prst="curvedConnector3">
            <a:avLst>
              <a:gd name="adj1" fmla="val 50125"/>
            </a:avLst>
          </a:prstGeom>
          <a:noFill/>
          <a:ln w="9525">
            <a:solidFill>
              <a:schemeClr val="tx1"/>
            </a:solidFill>
            <a:round/>
            <a:headEnd/>
            <a:tailEnd type="stealth" w="med" len="med"/>
          </a:ln>
          <a:effectLst/>
        </p:spPr>
      </p:cxnSp>
      <p:cxnSp>
        <p:nvCxnSpPr>
          <p:cNvPr id="48" name="AutoShape 125"/>
          <p:cNvCxnSpPr>
            <a:cxnSpLocks noChangeShapeType="1"/>
            <a:stCxn id="44" idx="0"/>
          </p:cNvCxnSpPr>
          <p:nvPr/>
        </p:nvCxnSpPr>
        <p:spPr bwMode="auto">
          <a:xfrm rot="5400000" flipH="1">
            <a:off x="5605718" y="3835298"/>
            <a:ext cx="630238" cy="1617662"/>
          </a:xfrm>
          <a:prstGeom prst="curvedConnector3">
            <a:avLst>
              <a:gd name="adj1" fmla="val 50125"/>
            </a:avLst>
          </a:prstGeom>
          <a:noFill/>
          <a:ln w="9525">
            <a:solidFill>
              <a:schemeClr val="tx1"/>
            </a:solidFill>
            <a:round/>
            <a:headEnd/>
            <a:tailEnd type="stealth" w="med" len="med"/>
          </a:ln>
          <a:effectLst/>
        </p:spPr>
      </p:cxnSp>
      <p:sp>
        <p:nvSpPr>
          <p:cNvPr id="49" name="Rectangle 130"/>
          <p:cNvSpPr>
            <a:spLocks noChangeArrowheads="1"/>
          </p:cNvSpPr>
          <p:nvPr/>
        </p:nvSpPr>
        <p:spPr bwMode="auto">
          <a:xfrm>
            <a:off x="2037004" y="5513299"/>
            <a:ext cx="720725" cy="719138"/>
          </a:xfrm>
          <a:prstGeom prst="rect">
            <a:avLst/>
          </a:prstGeom>
          <a:noFill/>
          <a:ln w="12700">
            <a:solidFill>
              <a:schemeClr val="accent5"/>
            </a:solidFill>
            <a:prstDash val="dash"/>
            <a:miter lim="800000"/>
            <a:headEnd/>
            <a:tailEnd/>
          </a:ln>
          <a:effectLst/>
        </p:spPr>
        <p:txBody>
          <a:bodyPr wrap="none" anchor="ctr"/>
          <a:lstStyle/>
          <a:p>
            <a:endParaRPr lang="ja-JP" altLang="en-US" dirty="0">
              <a:ea typeface="MeiryoKe_PGothic" pitchFamily="50" charset="-128"/>
            </a:endParaRPr>
          </a:p>
        </p:txBody>
      </p:sp>
      <p:sp>
        <p:nvSpPr>
          <p:cNvPr id="50" name="Rectangle 131"/>
          <p:cNvSpPr>
            <a:spLocks noChangeArrowheads="1"/>
          </p:cNvSpPr>
          <p:nvPr/>
        </p:nvSpPr>
        <p:spPr bwMode="auto">
          <a:xfrm>
            <a:off x="3484812" y="5513299"/>
            <a:ext cx="720725" cy="719138"/>
          </a:xfrm>
          <a:prstGeom prst="rect">
            <a:avLst/>
          </a:prstGeom>
          <a:noFill/>
          <a:ln w="12700">
            <a:solidFill>
              <a:schemeClr val="accent3"/>
            </a:solidFill>
            <a:prstDash val="dash"/>
            <a:miter lim="800000"/>
            <a:headEnd/>
            <a:tailEnd/>
          </a:ln>
          <a:effectLst/>
        </p:spPr>
        <p:txBody>
          <a:bodyPr wrap="none" anchor="ctr"/>
          <a:lstStyle/>
          <a:p>
            <a:endParaRPr lang="ja-JP" altLang="en-US" dirty="0">
              <a:ea typeface="MeiryoKe_PGothic" pitchFamily="50" charset="-128"/>
            </a:endParaRPr>
          </a:p>
        </p:txBody>
      </p:sp>
      <p:sp>
        <p:nvSpPr>
          <p:cNvPr id="51" name="Rectangle 132"/>
          <p:cNvSpPr>
            <a:spLocks noChangeArrowheads="1"/>
          </p:cNvSpPr>
          <p:nvPr/>
        </p:nvSpPr>
        <p:spPr bwMode="auto">
          <a:xfrm>
            <a:off x="4932620" y="5513299"/>
            <a:ext cx="720725" cy="719138"/>
          </a:xfrm>
          <a:prstGeom prst="rect">
            <a:avLst/>
          </a:prstGeom>
          <a:noFill/>
          <a:ln w="12700">
            <a:solidFill>
              <a:schemeClr val="accent6"/>
            </a:solidFill>
            <a:prstDash val="dash"/>
            <a:miter lim="800000"/>
            <a:headEnd/>
            <a:tailEnd/>
          </a:ln>
          <a:effectLst/>
        </p:spPr>
        <p:txBody>
          <a:bodyPr wrap="none" anchor="ctr"/>
          <a:lstStyle/>
          <a:p>
            <a:endParaRPr lang="ja-JP" altLang="en-US" dirty="0">
              <a:ea typeface="MeiryoKe_PGothic" pitchFamily="50" charset="-128"/>
            </a:endParaRPr>
          </a:p>
        </p:txBody>
      </p:sp>
      <p:sp>
        <p:nvSpPr>
          <p:cNvPr id="52" name="Rectangle 133"/>
          <p:cNvSpPr>
            <a:spLocks noChangeArrowheads="1"/>
          </p:cNvSpPr>
          <p:nvPr/>
        </p:nvSpPr>
        <p:spPr bwMode="auto">
          <a:xfrm>
            <a:off x="6380428" y="5513299"/>
            <a:ext cx="720725" cy="719138"/>
          </a:xfrm>
          <a:prstGeom prst="rect">
            <a:avLst/>
          </a:prstGeom>
          <a:noFill/>
          <a:ln w="12700">
            <a:solidFill>
              <a:schemeClr val="accent4"/>
            </a:solidFill>
            <a:prstDash val="dash"/>
            <a:miter lim="800000"/>
            <a:headEnd/>
            <a:tailEnd/>
          </a:ln>
          <a:effectLst/>
        </p:spPr>
        <p:txBody>
          <a:bodyPr wrap="none" anchor="ctr"/>
          <a:lstStyle/>
          <a:p>
            <a:endParaRPr lang="ja-JP" altLang="en-US" dirty="0">
              <a:ea typeface="MeiryoKe_PGothic" pitchFamily="50" charset="-128"/>
            </a:endParaRPr>
          </a:p>
        </p:txBody>
      </p:sp>
      <p:sp>
        <p:nvSpPr>
          <p:cNvPr id="53" name="Rectangle 134"/>
          <p:cNvSpPr>
            <a:spLocks noChangeArrowheads="1"/>
          </p:cNvSpPr>
          <p:nvPr/>
        </p:nvSpPr>
        <p:spPr bwMode="auto">
          <a:xfrm>
            <a:off x="2037004"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0</a:t>
            </a:r>
          </a:p>
        </p:txBody>
      </p:sp>
      <p:sp>
        <p:nvSpPr>
          <p:cNvPr id="54" name="Rectangle 135"/>
          <p:cNvSpPr>
            <a:spLocks noChangeArrowheads="1"/>
          </p:cNvSpPr>
          <p:nvPr/>
        </p:nvSpPr>
        <p:spPr bwMode="auto">
          <a:xfrm>
            <a:off x="6380428" y="5513299"/>
            <a:ext cx="360363" cy="719138"/>
          </a:xfrm>
          <a:prstGeom prst="rect">
            <a:avLst/>
          </a:prstGeom>
          <a:noFill/>
          <a:ln w="9525">
            <a:noFill/>
            <a:miter lim="800000"/>
            <a:headEnd/>
            <a:tailEnd/>
          </a:ln>
          <a:effectLst/>
        </p:spPr>
        <p:txBody>
          <a:bodyPr wrap="none" anchor="ctr"/>
          <a:lstStyle/>
          <a:p>
            <a:pPr algn="ctr"/>
            <a:r>
              <a:rPr lang="en-US" altLang="ja-JP" sz="2000" baseline="0" dirty="0">
                <a:ea typeface="MeiryoKe_PGothic" pitchFamily="50" charset="-128"/>
              </a:rPr>
              <a:t>1</a:t>
            </a:r>
          </a:p>
        </p:txBody>
      </p:sp>
      <p:sp>
        <p:nvSpPr>
          <p:cNvPr id="55" name="Line 136"/>
          <p:cNvSpPr>
            <a:spLocks noChangeShapeType="1"/>
          </p:cNvSpPr>
          <p:nvPr/>
        </p:nvSpPr>
        <p:spPr bwMode="auto">
          <a:xfrm>
            <a:off x="2398956"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6" name="Line 137"/>
          <p:cNvSpPr>
            <a:spLocks noChangeShapeType="1"/>
          </p:cNvSpPr>
          <p:nvPr/>
        </p:nvSpPr>
        <p:spPr bwMode="auto">
          <a:xfrm>
            <a:off x="6742380" y="5875251"/>
            <a:ext cx="360362"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7" name="Line 138"/>
          <p:cNvSpPr>
            <a:spLocks noChangeShapeType="1"/>
          </p:cNvSpPr>
          <p:nvPr/>
        </p:nvSpPr>
        <p:spPr bwMode="auto">
          <a:xfrm>
            <a:off x="3484812" y="5875251"/>
            <a:ext cx="71913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58" name="Line 139"/>
          <p:cNvSpPr>
            <a:spLocks noChangeShapeType="1"/>
          </p:cNvSpPr>
          <p:nvPr/>
        </p:nvSpPr>
        <p:spPr bwMode="auto">
          <a:xfrm>
            <a:off x="4932620" y="5875251"/>
            <a:ext cx="719137"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59" name="Picture 140" descr="NOT"/>
          <p:cNvPicPr>
            <a:picLocks noChangeAspect="1" noChangeArrowheads="1"/>
          </p:cNvPicPr>
          <p:nvPr/>
        </p:nvPicPr>
        <p:blipFill>
          <a:blip r:embed="rId3" cstate="print"/>
          <a:srcRect/>
          <a:stretch>
            <a:fillRect/>
          </a:stretch>
        </p:blipFill>
        <p:spPr bwMode="auto">
          <a:xfrm>
            <a:off x="5023108" y="5603787"/>
            <a:ext cx="538163" cy="539750"/>
          </a:xfrm>
          <a:prstGeom prst="rect">
            <a:avLst/>
          </a:prstGeom>
          <a:noFill/>
        </p:spPr>
      </p:pic>
      <p:pic>
        <p:nvPicPr>
          <p:cNvPr id="60" name="Picture 141" descr="BUF"/>
          <p:cNvPicPr>
            <a:picLocks noChangeAspect="1" noChangeArrowheads="1"/>
          </p:cNvPicPr>
          <p:nvPr/>
        </p:nvPicPr>
        <p:blipFill>
          <a:blip r:embed="rId4" cstate="print"/>
          <a:srcRect/>
          <a:stretch>
            <a:fillRect/>
          </a:stretch>
        </p:blipFill>
        <p:spPr bwMode="auto">
          <a:xfrm>
            <a:off x="3575300" y="5603787"/>
            <a:ext cx="538163" cy="539750"/>
          </a:xfrm>
          <a:prstGeom prst="rect">
            <a:avLst/>
          </a:prstGeom>
          <a:noFill/>
        </p:spPr>
      </p:pic>
      <p:cxnSp>
        <p:nvCxnSpPr>
          <p:cNvPr id="61" name="直線コネクタ 60"/>
          <p:cNvCxnSpPr/>
          <p:nvPr/>
        </p:nvCxnSpPr>
        <p:spPr bwMode="auto">
          <a:xfrm>
            <a:off x="185602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2" name="直線コネクタ 61"/>
          <p:cNvCxnSpPr/>
          <p:nvPr/>
        </p:nvCxnSpPr>
        <p:spPr bwMode="auto">
          <a:xfrm>
            <a:off x="2760908"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3" name="直線コネクタ 62"/>
          <p:cNvCxnSpPr/>
          <p:nvPr/>
        </p:nvCxnSpPr>
        <p:spPr bwMode="auto">
          <a:xfrm>
            <a:off x="330383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4" name="直線コネクタ 63"/>
          <p:cNvCxnSpPr/>
          <p:nvPr/>
        </p:nvCxnSpPr>
        <p:spPr bwMode="auto">
          <a:xfrm>
            <a:off x="4208716"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5" name="直線コネクタ 64"/>
          <p:cNvCxnSpPr/>
          <p:nvPr/>
        </p:nvCxnSpPr>
        <p:spPr bwMode="auto">
          <a:xfrm>
            <a:off x="475164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6" name="直線コネクタ 65"/>
          <p:cNvCxnSpPr/>
          <p:nvPr/>
        </p:nvCxnSpPr>
        <p:spPr bwMode="auto">
          <a:xfrm>
            <a:off x="5656524"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7" name="直線コネクタ 66"/>
          <p:cNvCxnSpPr/>
          <p:nvPr/>
        </p:nvCxnSpPr>
        <p:spPr bwMode="auto">
          <a:xfrm>
            <a:off x="6199452" y="5875251"/>
            <a:ext cx="180976" cy="1588"/>
          </a:xfrm>
          <a:prstGeom prst="line">
            <a:avLst/>
          </a:prstGeom>
          <a:noFill/>
          <a:ln w="9525" cap="flat" cmpd="sng" algn="ctr">
            <a:solidFill>
              <a:schemeClr val="tx1"/>
            </a:solidFill>
            <a:prstDash val="solid"/>
            <a:round/>
            <a:headEnd type="none" w="med" len="med"/>
            <a:tailEnd type="none" w="med" len="med"/>
          </a:ln>
          <a:effectLst/>
        </p:spPr>
      </p:cxnSp>
      <p:cxnSp>
        <p:nvCxnSpPr>
          <p:cNvPr id="68" name="直線コネクタ 67"/>
          <p:cNvCxnSpPr/>
          <p:nvPr/>
        </p:nvCxnSpPr>
        <p:spPr bwMode="auto">
          <a:xfrm>
            <a:off x="7104332" y="5875251"/>
            <a:ext cx="180976" cy="1588"/>
          </a:xfrm>
          <a:prstGeom prst="line">
            <a:avLst/>
          </a:prstGeom>
          <a:noFill/>
          <a:ln w="9525" cap="flat" cmpd="sng" algn="ctr">
            <a:solidFill>
              <a:schemeClr val="tx1"/>
            </a:solidFill>
            <a:prstDash val="solid"/>
            <a:round/>
            <a:headEnd type="none" w="med" len="med"/>
            <a:tailEnd type="none" w="med" len="med"/>
          </a:ln>
          <a:effectLst/>
        </p:spPr>
      </p:cxnSp>
      <p:sp>
        <p:nvSpPr>
          <p:cNvPr id="3" name="Rectangle 224">
            <a:extLst>
              <a:ext uri="{FF2B5EF4-FFF2-40B4-BE49-F238E27FC236}">
                <a16:creationId xmlns:a16="http://schemas.microsoft.com/office/drawing/2014/main" id="{0893AF11-6919-6A2E-C0B0-F2AB36D0058A}"/>
              </a:ext>
            </a:extLst>
          </p:cNvPr>
          <p:cNvSpPr txBox="1">
            <a:spLocks noChangeArrowheads="1"/>
          </p:cNvSpPr>
          <p:nvPr/>
        </p:nvSpPr>
        <p:spPr bwMode="auto">
          <a:xfrm>
            <a:off x="5112006" y="2708992"/>
            <a:ext cx="3960044" cy="19800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kumimoji="0" lang="en-US" altLang="ja-JP" sz="1400" b="0" i="1" u="none" strike="noStrike" cap="none" normalizeH="0" baseline="0" dirty="0">
                <a:ln>
                  <a:noFill/>
                </a:ln>
                <a:solidFill>
                  <a:schemeClr val="tx1"/>
                </a:solidFill>
                <a:effectLst/>
                <a:latin typeface="+mn-ea"/>
              </a:rPr>
              <a:t>i</a:t>
            </a:r>
            <a:r>
              <a:rPr kumimoji="0" lang="en-US" altLang="ja-JP" sz="1400" b="0" i="0" u="none" strike="noStrike" cap="none" normalizeH="0" baseline="-25000" dirty="0">
                <a:ln>
                  <a:noFill/>
                </a:ln>
                <a:solidFill>
                  <a:schemeClr val="tx1"/>
                </a:solidFill>
                <a:effectLst/>
                <a:latin typeface="+mn-ea"/>
              </a:rPr>
              <a:t>1 </a:t>
            </a:r>
            <a:r>
              <a:rPr kumimoji="0" lang="en-US" altLang="ja-JP" sz="1400" b="0" u="none" strike="noStrike" cap="none" normalizeH="0" baseline="0" dirty="0">
                <a:ln>
                  <a:noFill/>
                </a:ln>
                <a:solidFill>
                  <a:schemeClr val="tx1"/>
                </a:solidFill>
                <a:effectLst/>
                <a:latin typeface="+mn-ea"/>
              </a:rPr>
              <a:t>=0 or 1 </a:t>
            </a:r>
            <a:r>
              <a:rPr kumimoji="0" lang="ja-JP" altLang="en-US" sz="1400" b="0" u="none" strike="noStrike" cap="none" normalizeH="0" baseline="0" dirty="0">
                <a:ln>
                  <a:noFill/>
                </a:ln>
                <a:solidFill>
                  <a:schemeClr val="tx1"/>
                </a:solidFill>
                <a:effectLst/>
                <a:latin typeface="+mn-ea"/>
              </a:rPr>
              <a:t>の入力に対して</a:t>
            </a:r>
            <a:br>
              <a:rPr kumimoji="0" lang="en-US" altLang="ja-JP" sz="1400" b="0" u="none" strike="noStrike" cap="none" normalizeH="0" baseline="0" dirty="0">
                <a:ln>
                  <a:noFill/>
                </a:ln>
                <a:solidFill>
                  <a:schemeClr val="tx1"/>
                </a:solidFill>
                <a:effectLst/>
                <a:latin typeface="+mn-ea"/>
              </a:rPr>
            </a:br>
            <a:r>
              <a:rPr kumimoji="0" lang="ja-JP" altLang="en-US" sz="1400" dirty="0">
                <a:solidFill>
                  <a:schemeClr val="tx1"/>
                </a:solidFill>
                <a:latin typeface="+mn-ea"/>
              </a:rPr>
              <a:t>４</a:t>
            </a:r>
            <a:r>
              <a:rPr kumimoji="0" lang="ja-JP" altLang="en-US" sz="1400" b="0" u="none" strike="noStrike" cap="none" normalizeH="0" baseline="0" dirty="0">
                <a:ln>
                  <a:noFill/>
                </a:ln>
                <a:solidFill>
                  <a:schemeClr val="tx1"/>
                </a:solidFill>
                <a:effectLst/>
                <a:latin typeface="+mn-ea"/>
              </a:rPr>
              <a:t>通りの論理関数があり得る </a:t>
            </a:r>
            <a:endParaRPr kumimoji="0" lang="en-US" altLang="ja-JP" sz="1400" b="0" u="none" strike="noStrike" cap="none" normalizeH="0" baseline="0" dirty="0">
              <a:ln>
                <a:noFill/>
              </a:ln>
              <a:solidFill>
                <a:schemeClr val="tx1"/>
              </a:solidFill>
              <a:effectLst/>
              <a:latin typeface="+mn-ea"/>
            </a:endParaRPr>
          </a:p>
          <a:p>
            <a:pPr lvl="1"/>
            <a:r>
              <a:rPr kumimoji="0" lang="ja-JP" altLang="en-US" sz="1400" dirty="0">
                <a:solidFill>
                  <a:schemeClr val="tx1"/>
                </a:solidFill>
                <a:latin typeface="+mn-ea"/>
              </a:rPr>
              <a:t>４つとも </a:t>
            </a:r>
            <a:r>
              <a:rPr kumimoji="0" lang="en-US" altLang="ja-JP" sz="1400" dirty="0">
                <a:solidFill>
                  <a:schemeClr val="tx1"/>
                </a:solidFill>
                <a:latin typeface="+mn-ea"/>
              </a:rPr>
              <a:t>NOT </a:t>
            </a:r>
            <a:r>
              <a:rPr kumimoji="0" lang="ja-JP" altLang="en-US" sz="1400" dirty="0">
                <a:solidFill>
                  <a:schemeClr val="tx1"/>
                </a:solidFill>
                <a:latin typeface="+mn-ea"/>
              </a:rPr>
              <a:t>と数字直結で作れる</a:t>
            </a:r>
            <a:endParaRPr lang="en-US" altLang="ja-JP" sz="1400" baseline="0" dirty="0">
              <a:latin typeface="+mn-ea"/>
            </a:endParaRPr>
          </a:p>
        </p:txBody>
      </p:sp>
    </p:spTree>
    <p:extLst>
      <p:ext uri="{BB962C8B-B14F-4D97-AF65-F5344CB8AC3E}">
        <p14:creationId xmlns:p14="http://schemas.microsoft.com/office/powerpoint/2010/main" val="3340717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の動作を料理にたとえたら、流れがわかりました。読み出して実行して書き出しての単純な流れで計算機の主な部分が動いていると思うとコンピュータはそこまでブラックボックスではないのではと思えました。</a:t>
            </a:r>
            <a:endParaRPr kumimoji="1" lang="en-US" dirty="0"/>
          </a:p>
        </p:txBody>
      </p:sp>
    </p:spTree>
    <p:extLst>
      <p:ext uri="{BB962C8B-B14F-4D97-AF65-F5344CB8AC3E}">
        <p14:creationId xmlns:p14="http://schemas.microsoft.com/office/powerpoint/2010/main" val="1506658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663" name="Rectangle 223"/>
          <p:cNvSpPr>
            <a:spLocks noGrp="1" noChangeArrowheads="1"/>
          </p:cNvSpPr>
          <p:nvPr>
            <p:ph type="title"/>
          </p:nvPr>
        </p:nvSpPr>
        <p:spPr/>
        <p:txBody>
          <a:bodyPr/>
          <a:lstStyle/>
          <a:p>
            <a:r>
              <a:rPr lang="ja-JP" altLang="en-US"/>
              <a:t>完全性の証明 </a:t>
            </a:r>
            <a:r>
              <a:rPr lang="en-US" altLang="ja-JP"/>
              <a:t>{AND, OR, NOT}</a:t>
            </a:r>
          </a:p>
        </p:txBody>
      </p:sp>
      <p:sp>
        <p:nvSpPr>
          <p:cNvPr id="445664" name="Rectangle 224"/>
          <p:cNvSpPr>
            <a:spLocks noGrp="1" noChangeArrowheads="1"/>
          </p:cNvSpPr>
          <p:nvPr>
            <p:ph idx="4294967295"/>
          </p:nvPr>
        </p:nvSpPr>
        <p:spPr>
          <a:xfrm>
            <a:off x="251952" y="908972"/>
            <a:ext cx="8641751" cy="1620018"/>
          </a:xfrm>
          <a:prstGeom prst="rect">
            <a:avLst/>
          </a:prstGeom>
        </p:spPr>
        <p:txBody>
          <a:bodyPr/>
          <a:lstStyle/>
          <a:p>
            <a:pPr marL="381000" indent="-381000"/>
            <a:r>
              <a:rPr lang="ja-JP" altLang="en-US" sz="1800" dirty="0"/>
              <a:t>数学的帰納法：</a:t>
            </a:r>
          </a:p>
          <a:p>
            <a:pPr marL="838200" lvl="1" indent="-381000">
              <a:buFont typeface="Wingdings" pitchFamily="2" charset="2"/>
              <a:buAutoNum type="arabicPeriod"/>
            </a:pPr>
            <a:r>
              <a:rPr lang="en-US" altLang="ja-JP" sz="1800" dirty="0">
                <a:solidFill>
                  <a:schemeClr val="bg1">
                    <a:lumMod val="65000"/>
                  </a:schemeClr>
                </a:solidFill>
              </a:rPr>
              <a:t>1</a:t>
            </a:r>
            <a:r>
              <a:rPr lang="ja-JP" altLang="en-US" sz="1800" dirty="0">
                <a:solidFill>
                  <a:schemeClr val="bg1">
                    <a:lumMod val="65000"/>
                  </a:schemeClr>
                </a:solidFill>
              </a:rPr>
              <a:t>入力の論理関数は </a:t>
            </a:r>
            <a:r>
              <a:rPr lang="en-US" altLang="ja-JP" sz="1800" dirty="0">
                <a:solidFill>
                  <a:schemeClr val="bg1">
                    <a:lumMod val="65000"/>
                  </a:schemeClr>
                </a:solidFill>
              </a:rPr>
              <a:t>{AND, OR, NOT} </a:t>
            </a:r>
            <a:r>
              <a:rPr lang="ja-JP" altLang="en-US" sz="1800" dirty="0">
                <a:solidFill>
                  <a:schemeClr val="bg1">
                    <a:lumMod val="65000"/>
                  </a:schemeClr>
                </a:solidFill>
              </a:rPr>
              <a:t>の組合せで表現できる</a:t>
            </a:r>
            <a:endParaRPr lang="en-US" altLang="ja-JP" sz="1800" dirty="0">
              <a:solidFill>
                <a:schemeClr val="bg1">
                  <a:lumMod val="65000"/>
                </a:schemeClr>
              </a:solidFill>
            </a:endParaRPr>
          </a:p>
          <a:p>
            <a:pPr marL="838200" lvl="1" indent="-381000">
              <a:buFont typeface="Wingdings" pitchFamily="2" charset="2"/>
              <a:buAutoNum type="arabicPeriod"/>
            </a:pPr>
            <a:r>
              <a:rPr lang="ja-JP" altLang="en-US" sz="1800" dirty="0"/>
              <a:t> </a:t>
            </a:r>
            <a:r>
              <a:rPr lang="en-US" altLang="ja-JP" sz="1800" i="1" dirty="0">
                <a:latin typeface="Times New Roman" pitchFamily="18" charset="0"/>
              </a:rPr>
              <a:t>n</a:t>
            </a:r>
            <a:r>
              <a:rPr lang="en-US" altLang="ja-JP" sz="1800" dirty="0"/>
              <a:t> </a:t>
            </a:r>
            <a:r>
              <a:rPr lang="ja-JP" altLang="en-US" sz="1800" dirty="0"/>
              <a:t>入力の関数を </a:t>
            </a:r>
            <a:r>
              <a:rPr lang="en-US" altLang="ja-JP" sz="1800" dirty="0"/>
              <a:t>{AND, OR, NOT} </a:t>
            </a:r>
            <a:r>
              <a:rPr lang="ja-JP" altLang="en-US" sz="1800" dirty="0"/>
              <a:t>の組合せで表現できたと仮定して，</a:t>
            </a:r>
            <a:br>
              <a:rPr lang="en-US" altLang="ja-JP" sz="1800" dirty="0"/>
            </a:br>
            <a:r>
              <a:rPr lang="en-US" altLang="ja-JP" sz="1800" dirty="0">
                <a:latin typeface="Times New Roman" pitchFamily="18" charset="0"/>
              </a:rPr>
              <a:t>(</a:t>
            </a:r>
            <a:r>
              <a:rPr lang="en-US" altLang="ja-JP" sz="1800" i="1" dirty="0">
                <a:latin typeface="Times New Roman" pitchFamily="18" charset="0"/>
              </a:rPr>
              <a:t>n</a:t>
            </a:r>
            <a:r>
              <a:rPr lang="en-US" altLang="ja-JP" sz="1800" dirty="0">
                <a:latin typeface="Times New Roman" pitchFamily="18" charset="0"/>
              </a:rPr>
              <a:t> + 1)</a:t>
            </a:r>
            <a:r>
              <a:rPr lang="en-US" altLang="ja-JP" sz="1800" dirty="0"/>
              <a:t> </a:t>
            </a:r>
            <a:r>
              <a:rPr lang="ja-JP" altLang="en-US" sz="1800" dirty="0"/>
              <a:t>入力の関数が表現できることをいう</a:t>
            </a:r>
            <a:endParaRPr lang="en-US" altLang="ja-JP" sz="1800" dirty="0"/>
          </a:p>
        </p:txBody>
      </p:sp>
      <p:graphicFrame>
        <p:nvGraphicFramePr>
          <p:cNvPr id="6" name="Group 153"/>
          <p:cNvGraphicFramePr>
            <a:graphicFrameLocks/>
          </p:cNvGraphicFramePr>
          <p:nvPr>
            <p:extLst>
              <p:ext uri="{D42A27DB-BD31-4B8C-83A1-F6EECF244321}">
                <p14:modId xmlns:p14="http://schemas.microsoft.com/office/powerpoint/2010/main" val="2432121503"/>
              </p:ext>
            </p:extLst>
          </p:nvPr>
        </p:nvGraphicFramePr>
        <p:xfrm>
          <a:off x="791958" y="2528990"/>
          <a:ext cx="2699750" cy="3414461"/>
        </p:xfrm>
        <a:graphic>
          <a:graphicData uri="http://schemas.openxmlformats.org/drawingml/2006/table">
            <a:tbl>
              <a:tblPr/>
              <a:tblGrid>
                <a:gridCol w="53975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432000">
                  <a:extLst>
                    <a:ext uri="{9D8B030D-6E8A-4147-A177-3AD203B41FA5}">
                      <a16:colId xmlns:a16="http://schemas.microsoft.com/office/drawing/2014/main" val="20004"/>
                    </a:ext>
                  </a:extLst>
                </a:gridCol>
                <a:gridCol w="432000">
                  <a:extLst>
                    <a:ext uri="{9D8B030D-6E8A-4147-A177-3AD203B41FA5}">
                      <a16:colId xmlns:a16="http://schemas.microsoft.com/office/drawing/2014/main" val="20005"/>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63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n</a:t>
                      </a:r>
                    </a:p>
                  </a:txBody>
                  <a:tcPr anchor="ctr" horzOverflow="overflow">
                    <a:lnL w="635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1"/>
                  </a:ext>
                </a:extLst>
              </a:tr>
              <a:tr h="365125">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2"/>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5">
                        <a:alpha val="50000"/>
                      </a:schemeClr>
                    </a:solidFill>
                  </a:tcPr>
                </a:tc>
                <a:extLst>
                  <a:ext uri="{0D108BD9-81ED-4DB2-BD59-A6C34878D82A}">
                    <a16:rowId xmlns:a16="http://schemas.microsoft.com/office/drawing/2014/main" val="10003"/>
                  </a:ext>
                </a:extLst>
              </a:tr>
              <a:tr h="36353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5">
                        <a:alpha val="50000"/>
                      </a:schemeClr>
                    </a:solidFill>
                  </a:tcPr>
                </a:tc>
                <a:extLst>
                  <a:ext uri="{0D108BD9-81ED-4DB2-BD59-A6C34878D82A}">
                    <a16:rowId xmlns:a16="http://schemas.microsoft.com/office/drawing/2014/main" val="10004"/>
                  </a:ext>
                </a:extLst>
              </a:tr>
              <a:tr h="363538">
                <a:tc rowSpan="4">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5"/>
                  </a:ext>
                </a:extLst>
              </a:tr>
              <a:tr h="366713">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6"/>
                  </a:ext>
                </a:extLst>
              </a:tr>
              <a:tr h="344488">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cap="flat">
                      <a:noFill/>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vert="eaVert" anchor="b"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6">
                        <a:alpha val="50000"/>
                      </a:schemeClr>
                    </a:solidFill>
                  </a:tcPr>
                </a:tc>
                <a:extLst>
                  <a:ext uri="{0D108BD9-81ED-4DB2-BD59-A6C34878D82A}">
                    <a16:rowId xmlns:a16="http://schemas.microsoft.com/office/drawing/2014/main" val="10007"/>
                  </a:ext>
                </a:extLst>
              </a:tr>
              <a:tr h="266700">
                <a:tc vMerge="1">
                  <a:txBody>
                    <a:bodyPr/>
                    <a:lstStyle/>
                    <a:p>
                      <a:endParaRPr kumimoji="1" lang="ja-JP"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alpha val="50000"/>
                      </a:schemeClr>
                    </a:solidFill>
                  </a:tcPr>
                </a:tc>
                <a:extLst>
                  <a:ext uri="{0D108BD9-81ED-4DB2-BD59-A6C34878D82A}">
                    <a16:rowId xmlns:a16="http://schemas.microsoft.com/office/drawing/2014/main" val="10008"/>
                  </a:ext>
                </a:extLst>
              </a:tr>
            </a:tbl>
          </a:graphicData>
        </a:graphic>
      </p:graphicFrame>
      <p:sp>
        <p:nvSpPr>
          <p:cNvPr id="7" name="Text Box 143"/>
          <p:cNvSpPr txBox="1">
            <a:spLocks noChangeArrowheads="1"/>
          </p:cNvSpPr>
          <p:nvPr/>
        </p:nvSpPr>
        <p:spPr bwMode="auto">
          <a:xfrm>
            <a:off x="5248875" y="2708633"/>
            <a:ext cx="3575050" cy="719138"/>
          </a:xfrm>
          <a:prstGeom prst="rect">
            <a:avLst/>
          </a:prstGeom>
          <a:noFill/>
          <a:ln w="9525">
            <a:noFill/>
            <a:miter lim="800000"/>
            <a:headEnd/>
            <a:tailEnd/>
          </a:ln>
          <a:effectLst/>
        </p:spPr>
        <p:txBody>
          <a:bodyPr wrap="none" anchor="ctr"/>
          <a:lstStyle/>
          <a:p>
            <a:pPr algn="ctr"/>
            <a:r>
              <a:rPr lang="en-US" altLang="ja-JP" sz="2800" i="1" baseline="0" dirty="0">
                <a:latin typeface="+mn-ea"/>
              </a:rPr>
              <a:t>f</a:t>
            </a:r>
            <a:r>
              <a:rPr lang="en-US" altLang="ja-JP" sz="2800" baseline="0" dirty="0">
                <a:latin typeface="+mn-ea"/>
              </a:rPr>
              <a:t> = </a:t>
            </a:r>
            <a:r>
              <a:rPr lang="en-US" altLang="ja-JP" sz="2800" i="1" spc="-300" baseline="0" dirty="0">
                <a:latin typeface="+mn-ea"/>
              </a:rPr>
              <a:t>i’</a:t>
            </a:r>
            <a:r>
              <a:rPr lang="en-US" altLang="ja-JP" sz="2800" i="1" spc="-300" baseline="-25000" dirty="0">
                <a:latin typeface="+mn-ea"/>
              </a:rPr>
              <a:t>n</a:t>
            </a:r>
            <a:r>
              <a:rPr lang="en-US" altLang="ja-JP" sz="2800" spc="-300" baseline="-25000" dirty="0">
                <a:latin typeface="+mn-ea"/>
              </a:rPr>
              <a:t>+1</a:t>
            </a:r>
            <a:r>
              <a:rPr kumimoji="0" lang="en-US" altLang="ja-JP" sz="2000" b="1" baseline="0" dirty="0">
                <a:latin typeface="+mn-ea"/>
              </a:rPr>
              <a:t>∙ </a:t>
            </a:r>
            <a:r>
              <a:rPr lang="en-US" altLang="ja-JP" sz="2800" i="1" spc="-150" baseline="0" dirty="0">
                <a:solidFill>
                  <a:schemeClr val="accent5"/>
                </a:solidFill>
                <a:latin typeface="+mn-ea"/>
              </a:rPr>
              <a:t>f</a:t>
            </a:r>
            <a:r>
              <a:rPr lang="en-US" altLang="ja-JP" sz="2800" i="1" spc="-150" baseline="-25000" dirty="0">
                <a:solidFill>
                  <a:schemeClr val="accent5"/>
                </a:solidFill>
                <a:latin typeface="+mn-ea"/>
              </a:rPr>
              <a:t>n</a:t>
            </a:r>
            <a:r>
              <a:rPr lang="en-US" altLang="ja-JP" sz="2800" spc="-150" baseline="30000" dirty="0">
                <a:solidFill>
                  <a:schemeClr val="accent5"/>
                </a:solidFill>
                <a:latin typeface="+mn-ea"/>
              </a:rPr>
              <a:t>0</a:t>
            </a:r>
            <a:r>
              <a:rPr lang="en-US" altLang="ja-JP" sz="2800" baseline="0" dirty="0">
                <a:latin typeface="+mn-ea"/>
              </a:rPr>
              <a:t> + </a:t>
            </a:r>
            <a:r>
              <a:rPr lang="en-US" altLang="ja-JP" sz="2800" i="1" baseline="0" dirty="0">
                <a:latin typeface="+mn-ea"/>
              </a:rPr>
              <a:t>i</a:t>
            </a:r>
            <a:r>
              <a:rPr lang="en-US" altLang="ja-JP" sz="2800" i="1" baseline="-25000" dirty="0">
                <a:latin typeface="+mn-ea"/>
              </a:rPr>
              <a:t>n</a:t>
            </a:r>
            <a:r>
              <a:rPr lang="en-US" altLang="ja-JP" sz="2800" baseline="-25000" dirty="0">
                <a:latin typeface="+mn-ea"/>
              </a:rPr>
              <a:t>+1</a:t>
            </a:r>
            <a:r>
              <a:rPr kumimoji="0" lang="en-US" altLang="ja-JP" sz="2000" b="1" baseline="0" dirty="0">
                <a:latin typeface="+mn-ea"/>
              </a:rPr>
              <a:t>∙ </a:t>
            </a:r>
            <a:r>
              <a:rPr lang="en-US" altLang="ja-JP" sz="2800" i="1" spc="-150" baseline="0" dirty="0">
                <a:solidFill>
                  <a:schemeClr val="accent6"/>
                </a:solidFill>
                <a:latin typeface="+mn-ea"/>
              </a:rPr>
              <a:t>f</a:t>
            </a:r>
            <a:r>
              <a:rPr lang="en-US" altLang="ja-JP" sz="2800" i="1" spc="-150" baseline="-25000" dirty="0">
                <a:solidFill>
                  <a:schemeClr val="accent6"/>
                </a:solidFill>
                <a:latin typeface="+mn-ea"/>
              </a:rPr>
              <a:t>n</a:t>
            </a:r>
            <a:r>
              <a:rPr lang="en-US" altLang="ja-JP" sz="2800" spc="-150" baseline="30000" dirty="0">
                <a:solidFill>
                  <a:schemeClr val="accent6"/>
                </a:solidFill>
                <a:latin typeface="+mn-ea"/>
              </a:rPr>
              <a:t>1</a:t>
            </a:r>
          </a:p>
        </p:txBody>
      </p:sp>
      <p:sp>
        <p:nvSpPr>
          <p:cNvPr id="8" name="Rectangle 144"/>
          <p:cNvSpPr>
            <a:spLocks noChangeArrowheads="1"/>
          </p:cNvSpPr>
          <p:nvPr/>
        </p:nvSpPr>
        <p:spPr bwMode="auto">
          <a:xfrm>
            <a:off x="5292008" y="3399825"/>
            <a:ext cx="719137" cy="720725"/>
          </a:xfrm>
          <a:prstGeom prst="rect">
            <a:avLst/>
          </a:prstGeom>
          <a:solidFill>
            <a:schemeClr val="accent5">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0</a:t>
            </a:r>
          </a:p>
        </p:txBody>
      </p:sp>
      <p:sp>
        <p:nvSpPr>
          <p:cNvPr id="9" name="Rectangle 145"/>
          <p:cNvSpPr>
            <a:spLocks noChangeArrowheads="1"/>
          </p:cNvSpPr>
          <p:nvPr/>
        </p:nvSpPr>
        <p:spPr bwMode="auto">
          <a:xfrm>
            <a:off x="5292008" y="4841275"/>
            <a:ext cx="720725" cy="719138"/>
          </a:xfrm>
          <a:prstGeom prst="rect">
            <a:avLst/>
          </a:prstGeom>
          <a:solidFill>
            <a:schemeClr val="accent6">
              <a:alpha val="50000"/>
            </a:schemeClr>
          </a:solidFill>
          <a:ln w="28575">
            <a:solidFill>
              <a:schemeClr val="tx1"/>
            </a:solidFill>
            <a:miter lim="800000"/>
            <a:headEnd/>
            <a:tailEnd/>
          </a:ln>
          <a:effectLst/>
        </p:spPr>
        <p:txBody>
          <a:bodyPr wrap="none" anchor="ctr"/>
          <a:lstStyle/>
          <a:p>
            <a:pPr algn="ctr"/>
            <a:r>
              <a:rPr lang="en-US" altLang="ja-JP" sz="2400" i="1" spc="-150" baseline="0" dirty="0">
                <a:ea typeface="MeiryoKe_PGothic" pitchFamily="50" charset="-128"/>
              </a:rPr>
              <a:t>f</a:t>
            </a:r>
            <a:r>
              <a:rPr lang="en-US" altLang="ja-JP" sz="2400" i="1" spc="-150" baseline="-25000" dirty="0">
                <a:ea typeface="MeiryoKe_PGothic" pitchFamily="50" charset="-128"/>
              </a:rPr>
              <a:t>n</a:t>
            </a:r>
            <a:r>
              <a:rPr lang="en-US" altLang="ja-JP" sz="2400" spc="-150" baseline="30000" dirty="0">
                <a:ea typeface="MeiryoKe_PGothic" pitchFamily="50" charset="-128"/>
              </a:rPr>
              <a:t>1</a:t>
            </a:r>
          </a:p>
        </p:txBody>
      </p:sp>
      <p:sp>
        <p:nvSpPr>
          <p:cNvPr id="10" name="Line 101"/>
          <p:cNvSpPr>
            <a:spLocks noChangeShapeType="1"/>
          </p:cNvSpPr>
          <p:nvPr/>
        </p:nvSpPr>
        <p:spPr bwMode="auto">
          <a:xfrm>
            <a:off x="8731818" y="4661251"/>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pic>
        <p:nvPicPr>
          <p:cNvPr id="11" name="Picture 90" descr="AND"/>
          <p:cNvPicPr>
            <a:picLocks noChangeAspect="1" noChangeArrowheads="1"/>
          </p:cNvPicPr>
          <p:nvPr/>
        </p:nvPicPr>
        <p:blipFill>
          <a:blip r:embed="rId3" cstate="print"/>
          <a:srcRect/>
          <a:stretch>
            <a:fillRect/>
          </a:stretch>
        </p:blipFill>
        <p:spPr bwMode="auto">
          <a:xfrm>
            <a:off x="6831256" y="3583963"/>
            <a:ext cx="1079500" cy="720725"/>
          </a:xfrm>
          <a:prstGeom prst="rect">
            <a:avLst/>
          </a:prstGeom>
          <a:noFill/>
        </p:spPr>
      </p:pic>
      <p:pic>
        <p:nvPicPr>
          <p:cNvPr id="12" name="Picture 92" descr="AND"/>
          <p:cNvPicPr>
            <a:picLocks noChangeAspect="1" noChangeArrowheads="1"/>
          </p:cNvPicPr>
          <p:nvPr/>
        </p:nvPicPr>
        <p:blipFill>
          <a:blip r:embed="rId3" cstate="print"/>
          <a:srcRect/>
          <a:stretch>
            <a:fillRect/>
          </a:stretch>
        </p:blipFill>
        <p:spPr bwMode="auto">
          <a:xfrm>
            <a:off x="6842379" y="5030172"/>
            <a:ext cx="1079500" cy="720725"/>
          </a:xfrm>
          <a:prstGeom prst="rect">
            <a:avLst/>
          </a:prstGeom>
          <a:noFill/>
        </p:spPr>
      </p:pic>
      <p:sp>
        <p:nvSpPr>
          <p:cNvPr id="13" name="Line 93"/>
          <p:cNvSpPr>
            <a:spLocks noChangeShapeType="1"/>
          </p:cNvSpPr>
          <p:nvPr/>
        </p:nvSpPr>
        <p:spPr bwMode="auto">
          <a:xfrm>
            <a:off x="6012104" y="3761131"/>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4" name="Line 94"/>
          <p:cNvSpPr>
            <a:spLocks noChangeShapeType="1"/>
          </p:cNvSpPr>
          <p:nvPr/>
        </p:nvSpPr>
        <p:spPr bwMode="auto">
          <a:xfrm>
            <a:off x="6012104" y="5201323"/>
            <a:ext cx="919474"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15" name="Freeform 95"/>
          <p:cNvSpPr>
            <a:spLocks/>
          </p:cNvSpPr>
          <p:nvPr/>
        </p:nvSpPr>
        <p:spPr bwMode="auto">
          <a:xfrm>
            <a:off x="6570916" y="4130060"/>
            <a:ext cx="360363" cy="1806591"/>
          </a:xfrm>
          <a:custGeom>
            <a:avLst/>
            <a:gdLst/>
            <a:ahLst/>
            <a:cxnLst>
              <a:cxn ang="0">
                <a:pos x="0" y="1248"/>
              </a:cxn>
              <a:cxn ang="0">
                <a:pos x="0" y="0"/>
              </a:cxn>
              <a:cxn ang="0">
                <a:pos x="453" y="0"/>
              </a:cxn>
            </a:cxnLst>
            <a:rect l="0" t="0" r="r" b="b"/>
            <a:pathLst>
              <a:path w="453" h="1248">
                <a:moveTo>
                  <a:pt x="0" y="1248"/>
                </a:moveTo>
                <a:lnTo>
                  <a:pt x="0" y="0"/>
                </a:lnTo>
                <a:lnTo>
                  <a:pt x="453" y="0"/>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6" name="Line 96"/>
          <p:cNvSpPr>
            <a:spLocks noChangeShapeType="1"/>
          </p:cNvSpPr>
          <p:nvPr/>
        </p:nvSpPr>
        <p:spPr bwMode="auto">
          <a:xfrm>
            <a:off x="6570916" y="5569922"/>
            <a:ext cx="360363" cy="1588"/>
          </a:xfrm>
          <a:prstGeom prst="line">
            <a:avLst/>
          </a:prstGeom>
          <a:noFill/>
          <a:ln w="9525">
            <a:solidFill>
              <a:schemeClr val="tx1"/>
            </a:solidFill>
            <a:round/>
            <a:headEnd type="oval" w="med" len="med"/>
            <a:tailEnd/>
          </a:ln>
          <a:effectLst/>
        </p:spPr>
        <p:txBody>
          <a:bodyPr/>
          <a:lstStyle/>
          <a:p>
            <a:endParaRPr lang="ja-JP" altLang="en-US" dirty="0">
              <a:ea typeface="MeiryoKe_PGothic" pitchFamily="50" charset="-128"/>
            </a:endParaRPr>
          </a:p>
        </p:txBody>
      </p:sp>
      <p:pic>
        <p:nvPicPr>
          <p:cNvPr id="17" name="Picture 91" descr="NOT"/>
          <p:cNvPicPr>
            <a:picLocks noChangeAspect="1" noChangeArrowheads="1"/>
          </p:cNvPicPr>
          <p:nvPr/>
        </p:nvPicPr>
        <p:blipFill>
          <a:blip r:embed="rId4" cstate="print"/>
          <a:srcRect/>
          <a:stretch>
            <a:fillRect/>
          </a:stretch>
        </p:blipFill>
        <p:spPr bwMode="auto">
          <a:xfrm rot="16200000">
            <a:off x="6213729" y="4307859"/>
            <a:ext cx="717550" cy="720725"/>
          </a:xfrm>
          <a:prstGeom prst="rect">
            <a:avLst/>
          </a:prstGeom>
          <a:noFill/>
        </p:spPr>
      </p:pic>
      <p:sp>
        <p:nvSpPr>
          <p:cNvPr id="18" name="Freeform 98"/>
          <p:cNvSpPr>
            <a:spLocks/>
          </p:cNvSpPr>
          <p:nvPr/>
        </p:nvSpPr>
        <p:spPr bwMode="auto">
          <a:xfrm>
            <a:off x="7652004" y="3950672"/>
            <a:ext cx="539750" cy="530555"/>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sp>
        <p:nvSpPr>
          <p:cNvPr id="19" name="Freeform 99"/>
          <p:cNvSpPr>
            <a:spLocks/>
          </p:cNvSpPr>
          <p:nvPr/>
        </p:nvSpPr>
        <p:spPr bwMode="auto">
          <a:xfrm flipV="1">
            <a:off x="7652004" y="4841275"/>
            <a:ext cx="539750" cy="547672"/>
          </a:xfrm>
          <a:custGeom>
            <a:avLst/>
            <a:gdLst/>
            <a:ahLst/>
            <a:cxnLst>
              <a:cxn ang="0">
                <a:pos x="0" y="0"/>
              </a:cxn>
              <a:cxn ang="0">
                <a:pos x="227" y="0"/>
              </a:cxn>
              <a:cxn ang="0">
                <a:pos x="227" y="283"/>
              </a:cxn>
              <a:cxn ang="0">
                <a:pos x="453" y="283"/>
              </a:cxn>
            </a:cxnLst>
            <a:rect l="0" t="0" r="r" b="b"/>
            <a:pathLst>
              <a:path w="453" h="283">
                <a:moveTo>
                  <a:pt x="0" y="0"/>
                </a:moveTo>
                <a:lnTo>
                  <a:pt x="227" y="0"/>
                </a:lnTo>
                <a:lnTo>
                  <a:pt x="227" y="283"/>
                </a:lnTo>
                <a:lnTo>
                  <a:pt x="453" y="283"/>
                </a:lnTo>
              </a:path>
            </a:pathLst>
          </a:custGeom>
          <a:noFill/>
          <a:ln w="9525" cap="flat" cmpd="sng">
            <a:solidFill>
              <a:schemeClr val="tx1"/>
            </a:solidFill>
            <a:prstDash val="solid"/>
            <a:round/>
            <a:headEnd type="none" w="med" len="med"/>
            <a:tailEnd type="none" w="med" len="med"/>
          </a:ln>
          <a:effectLst/>
        </p:spPr>
        <p:txBody>
          <a:bodyPr/>
          <a:lstStyle/>
          <a:p>
            <a:endParaRPr lang="ja-JP" altLang="en-US" dirty="0">
              <a:ea typeface="MeiryoKe_PGothic" pitchFamily="50" charset="-128"/>
            </a:endParaRPr>
          </a:p>
        </p:txBody>
      </p:sp>
      <p:pic>
        <p:nvPicPr>
          <p:cNvPr id="20" name="Picture 100" descr="OR"/>
          <p:cNvPicPr>
            <a:picLocks noChangeAspect="1" noChangeArrowheads="1"/>
          </p:cNvPicPr>
          <p:nvPr/>
        </p:nvPicPr>
        <p:blipFill>
          <a:blip r:embed="rId5" cstate="print"/>
          <a:srcRect/>
          <a:stretch>
            <a:fillRect/>
          </a:stretch>
        </p:blipFill>
        <p:spPr bwMode="auto">
          <a:xfrm>
            <a:off x="8011722" y="4301203"/>
            <a:ext cx="1079500" cy="717550"/>
          </a:xfrm>
          <a:prstGeom prst="rect">
            <a:avLst/>
          </a:prstGeom>
          <a:noFill/>
        </p:spPr>
      </p:pic>
      <p:sp>
        <p:nvSpPr>
          <p:cNvPr id="21" name="Rectangle 111"/>
          <p:cNvSpPr>
            <a:spLocks noChangeArrowheads="1"/>
          </p:cNvSpPr>
          <p:nvPr/>
        </p:nvSpPr>
        <p:spPr bwMode="auto">
          <a:xfrm>
            <a:off x="6148885" y="5588665"/>
            <a:ext cx="360362"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r>
              <a:rPr lang="en-US" altLang="ja-JP" sz="2000" baseline="-25000" dirty="0">
                <a:ea typeface="MeiryoKe_PGothic" pitchFamily="50" charset="-128"/>
                <a:cs typeface="Times New Roman" pitchFamily="18" charset="0"/>
              </a:rPr>
              <a:t>+</a:t>
            </a:r>
            <a:r>
              <a:rPr lang="en-US" altLang="ja-JP" sz="2000" baseline="-25000" dirty="0">
                <a:ea typeface="MeiryoKe_PGothic" pitchFamily="50" charset="-128"/>
              </a:rPr>
              <a:t>1</a:t>
            </a:r>
          </a:p>
        </p:txBody>
      </p:sp>
      <p:sp>
        <p:nvSpPr>
          <p:cNvPr id="22" name="Line 93"/>
          <p:cNvSpPr>
            <a:spLocks noChangeShapeType="1"/>
          </p:cNvSpPr>
          <p:nvPr/>
        </p:nvSpPr>
        <p:spPr bwMode="auto">
          <a:xfrm>
            <a:off x="4391888" y="3491095"/>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3" name="Line 93"/>
          <p:cNvSpPr>
            <a:spLocks noChangeShapeType="1"/>
          </p:cNvSpPr>
          <p:nvPr/>
        </p:nvSpPr>
        <p:spPr bwMode="auto">
          <a:xfrm>
            <a:off x="4571913" y="3671119"/>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4" name="Line 93"/>
          <p:cNvSpPr>
            <a:spLocks noChangeShapeType="1"/>
          </p:cNvSpPr>
          <p:nvPr/>
        </p:nvSpPr>
        <p:spPr bwMode="auto">
          <a:xfrm>
            <a:off x="4931961" y="4031167"/>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5" name="Line 93"/>
          <p:cNvSpPr>
            <a:spLocks noChangeShapeType="1"/>
          </p:cNvSpPr>
          <p:nvPr/>
        </p:nvSpPr>
        <p:spPr bwMode="auto">
          <a:xfrm>
            <a:off x="4391888" y="4931287"/>
            <a:ext cx="901695" cy="3808"/>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6" name="Line 93"/>
          <p:cNvSpPr>
            <a:spLocks noChangeShapeType="1"/>
          </p:cNvSpPr>
          <p:nvPr/>
        </p:nvSpPr>
        <p:spPr bwMode="auto">
          <a:xfrm>
            <a:off x="4571913" y="5111311"/>
            <a:ext cx="720096"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7" name="Line 93"/>
          <p:cNvSpPr>
            <a:spLocks noChangeShapeType="1"/>
          </p:cNvSpPr>
          <p:nvPr/>
        </p:nvSpPr>
        <p:spPr bwMode="auto">
          <a:xfrm>
            <a:off x="4931961" y="5471359"/>
            <a:ext cx="360048" cy="0"/>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8" name="Line 93"/>
          <p:cNvSpPr>
            <a:spLocks noChangeShapeType="1"/>
          </p:cNvSpPr>
          <p:nvPr/>
        </p:nvSpPr>
        <p:spPr bwMode="auto">
          <a:xfrm flipV="1">
            <a:off x="4391889" y="3491095"/>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29" name="Line 93"/>
          <p:cNvSpPr>
            <a:spLocks noChangeShapeType="1"/>
          </p:cNvSpPr>
          <p:nvPr/>
        </p:nvSpPr>
        <p:spPr bwMode="auto">
          <a:xfrm flipV="1">
            <a:off x="4571912" y="3671119"/>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0" name="Line 93"/>
          <p:cNvSpPr>
            <a:spLocks noChangeShapeType="1"/>
          </p:cNvSpPr>
          <p:nvPr/>
        </p:nvSpPr>
        <p:spPr bwMode="auto">
          <a:xfrm flipV="1">
            <a:off x="4931960" y="4031167"/>
            <a:ext cx="0" cy="1440192"/>
          </a:xfrm>
          <a:prstGeom prst="line">
            <a:avLst/>
          </a:prstGeom>
          <a:noFill/>
          <a:ln w="9525">
            <a:solidFill>
              <a:schemeClr val="tx1"/>
            </a:solidFill>
            <a:round/>
            <a:headEnd/>
            <a:tailEnd/>
          </a:ln>
          <a:effectLst/>
        </p:spPr>
        <p:txBody>
          <a:bodyPr/>
          <a:lstStyle/>
          <a:p>
            <a:endParaRPr lang="ja-JP" altLang="en-US" dirty="0">
              <a:ea typeface="MeiryoKe_PGothic" pitchFamily="50" charset="-128"/>
            </a:endParaRPr>
          </a:p>
        </p:txBody>
      </p:sp>
      <p:sp>
        <p:nvSpPr>
          <p:cNvPr id="31" name="Line 93"/>
          <p:cNvSpPr>
            <a:spLocks noChangeShapeType="1"/>
          </p:cNvSpPr>
          <p:nvPr/>
        </p:nvSpPr>
        <p:spPr bwMode="auto">
          <a:xfrm>
            <a:off x="3961182" y="4031167"/>
            <a:ext cx="430706"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2" name="Line 93"/>
          <p:cNvSpPr>
            <a:spLocks noChangeShapeType="1"/>
          </p:cNvSpPr>
          <p:nvPr/>
        </p:nvSpPr>
        <p:spPr bwMode="auto">
          <a:xfrm>
            <a:off x="3961182" y="4211191"/>
            <a:ext cx="610730"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3" name="Line 93"/>
          <p:cNvSpPr>
            <a:spLocks noChangeShapeType="1"/>
          </p:cNvSpPr>
          <p:nvPr/>
        </p:nvSpPr>
        <p:spPr bwMode="auto">
          <a:xfrm>
            <a:off x="3961182" y="4571239"/>
            <a:ext cx="970778" cy="0"/>
          </a:xfrm>
          <a:prstGeom prst="line">
            <a:avLst/>
          </a:prstGeom>
          <a:noFill/>
          <a:ln w="9525">
            <a:solidFill>
              <a:schemeClr val="tx1"/>
            </a:solidFill>
            <a:round/>
            <a:headEnd/>
            <a:tailEnd type="oval"/>
          </a:ln>
          <a:effectLst/>
        </p:spPr>
        <p:txBody>
          <a:bodyPr/>
          <a:lstStyle/>
          <a:p>
            <a:endParaRPr lang="ja-JP" altLang="en-US" dirty="0">
              <a:ea typeface="MeiryoKe_PGothic" pitchFamily="50" charset="-128"/>
            </a:endParaRPr>
          </a:p>
        </p:txBody>
      </p:sp>
      <p:sp>
        <p:nvSpPr>
          <p:cNvPr id="34" name="Rectangle 19"/>
          <p:cNvSpPr>
            <a:spLocks noChangeArrowheads="1"/>
          </p:cNvSpPr>
          <p:nvPr/>
        </p:nvSpPr>
        <p:spPr bwMode="auto">
          <a:xfrm>
            <a:off x="3601134" y="3671119"/>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1</a:t>
            </a:r>
          </a:p>
        </p:txBody>
      </p:sp>
      <p:sp>
        <p:nvSpPr>
          <p:cNvPr id="35" name="Rectangle 19"/>
          <p:cNvSpPr>
            <a:spLocks noChangeArrowheads="1"/>
          </p:cNvSpPr>
          <p:nvPr/>
        </p:nvSpPr>
        <p:spPr bwMode="auto">
          <a:xfrm>
            <a:off x="3601134" y="3941155"/>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baseline="-25000" dirty="0">
                <a:ea typeface="MeiryoKe_PGothic" pitchFamily="50" charset="-128"/>
              </a:rPr>
              <a:t>2</a:t>
            </a:r>
          </a:p>
        </p:txBody>
      </p:sp>
      <p:sp>
        <p:nvSpPr>
          <p:cNvPr id="36" name="Rectangle 19"/>
          <p:cNvSpPr>
            <a:spLocks noChangeArrowheads="1"/>
          </p:cNvSpPr>
          <p:nvPr/>
        </p:nvSpPr>
        <p:spPr bwMode="auto">
          <a:xfrm>
            <a:off x="3601134" y="4481227"/>
            <a:ext cx="360363" cy="360363"/>
          </a:xfrm>
          <a:prstGeom prst="rect">
            <a:avLst/>
          </a:prstGeom>
          <a:noFill/>
          <a:ln w="28575">
            <a:noFill/>
            <a:miter lim="800000"/>
            <a:headEnd/>
            <a:tailEnd/>
          </a:ln>
          <a:effectLst/>
        </p:spPr>
        <p:txBody>
          <a:bodyPr wrap="none" anchor="ctr"/>
          <a:lstStyle/>
          <a:p>
            <a:pPr algn="ctr"/>
            <a:r>
              <a:rPr lang="en-US" altLang="ja-JP" sz="2000" i="1" baseline="0" dirty="0">
                <a:ea typeface="MeiryoKe_PGothic" pitchFamily="50" charset="-128"/>
              </a:rPr>
              <a:t>i</a:t>
            </a:r>
            <a:r>
              <a:rPr lang="en-US" altLang="ja-JP" sz="2000" i="1" baseline="-25000" dirty="0">
                <a:ea typeface="MeiryoKe_PGothic" pitchFamily="50" charset="-128"/>
              </a:rPr>
              <a:t>n</a:t>
            </a:r>
          </a:p>
        </p:txBody>
      </p:sp>
      <p:sp>
        <p:nvSpPr>
          <p:cNvPr id="37" name="Rectangle 19"/>
          <p:cNvSpPr>
            <a:spLocks noChangeArrowheads="1"/>
          </p:cNvSpPr>
          <p:nvPr/>
        </p:nvSpPr>
        <p:spPr bwMode="auto">
          <a:xfrm>
            <a:off x="3691146" y="4211191"/>
            <a:ext cx="360363" cy="360363"/>
          </a:xfrm>
          <a:prstGeom prst="rect">
            <a:avLst/>
          </a:prstGeom>
          <a:noFill/>
          <a:ln w="28575">
            <a:noFill/>
            <a:miter lim="800000"/>
            <a:headEnd/>
            <a:tailEnd/>
          </a:ln>
          <a:effectLst/>
        </p:spPr>
        <p:txBody>
          <a:bodyPr vert="eaVert" wrap="none" anchor="ctr"/>
          <a:lstStyle/>
          <a:p>
            <a:pPr lvl="0" algn="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8" name="Rectangle 19"/>
          <p:cNvSpPr>
            <a:spLocks noChangeArrowheads="1"/>
          </p:cNvSpPr>
          <p:nvPr/>
        </p:nvSpPr>
        <p:spPr bwMode="auto">
          <a:xfrm>
            <a:off x="4951314" y="3671119"/>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39" name="Rectangle 19"/>
          <p:cNvSpPr>
            <a:spLocks noChangeArrowheads="1"/>
          </p:cNvSpPr>
          <p:nvPr/>
        </p:nvSpPr>
        <p:spPr bwMode="auto">
          <a:xfrm>
            <a:off x="4951314" y="5111311"/>
            <a:ext cx="360363" cy="360363"/>
          </a:xfrm>
          <a:prstGeom prst="rect">
            <a:avLst/>
          </a:prstGeom>
          <a:noFill/>
          <a:ln w="28575">
            <a:noFill/>
            <a:miter lim="800000"/>
            <a:headEnd/>
            <a:tailEnd/>
          </a:ln>
          <a:effectLst/>
        </p:spPr>
        <p:txBody>
          <a:bodyPr vert="eaVert" wrap="none" anchor="b"/>
          <a:lstStyle/>
          <a:p>
            <a:pPr lvl="0" algn="ctr">
              <a:lnSpc>
                <a:spcPct val="120000"/>
              </a:lnSpc>
              <a:spcBef>
                <a:spcPct val="20000"/>
              </a:spcBef>
              <a:buClr>
                <a:srgbClr val="FF9999"/>
              </a:buClr>
            </a:pPr>
            <a:r>
              <a:rPr kumimoji="0" lang="en-US" altLang="ja-JP" sz="1600" baseline="0" dirty="0">
                <a:solidFill>
                  <a:srgbClr val="000000"/>
                </a:solidFill>
                <a:ea typeface="MeiryoKe_PGothic" pitchFamily="50" charset="-128"/>
              </a:rPr>
              <a:t>…</a:t>
            </a:r>
          </a:p>
        </p:txBody>
      </p:sp>
      <p:sp>
        <p:nvSpPr>
          <p:cNvPr id="2" name="Rectangle 224">
            <a:extLst>
              <a:ext uri="{FF2B5EF4-FFF2-40B4-BE49-F238E27FC236}">
                <a16:creationId xmlns:a16="http://schemas.microsoft.com/office/drawing/2014/main" id="{C4A19956-19E9-68F8-56A3-BC1416D4CEA0}"/>
              </a:ext>
            </a:extLst>
          </p:cNvPr>
          <p:cNvSpPr txBox="1">
            <a:spLocks noChangeArrowheads="1"/>
          </p:cNvSpPr>
          <p:nvPr/>
        </p:nvSpPr>
        <p:spPr bwMode="auto">
          <a:xfrm>
            <a:off x="971961" y="6039029"/>
            <a:ext cx="7740085" cy="7200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sz="1400" spc="-150" baseline="0" dirty="0">
                <a:latin typeface="+mn-ea"/>
                <a:ea typeface="+mn-ea"/>
              </a:rPr>
              <a:t>任意の論理関数 </a:t>
            </a:r>
            <a:r>
              <a:rPr lang="en-US" altLang="ja-JP" sz="1400" i="1" spc="-150" baseline="0" dirty="0">
                <a:solidFill>
                  <a:schemeClr val="accent5"/>
                </a:solidFill>
                <a:latin typeface="+mn-ea"/>
              </a:rPr>
              <a:t>f</a:t>
            </a:r>
            <a:r>
              <a:rPr lang="en-US" altLang="ja-JP" sz="1400" i="1" spc="-150" baseline="-25000" dirty="0">
                <a:solidFill>
                  <a:schemeClr val="accent5"/>
                </a:solidFill>
                <a:latin typeface="+mn-ea"/>
              </a:rPr>
              <a:t>n</a:t>
            </a:r>
            <a:r>
              <a:rPr lang="en-US" altLang="ja-JP" sz="1400" spc="-150" baseline="30000" dirty="0">
                <a:solidFill>
                  <a:schemeClr val="accent5"/>
                </a:solidFill>
                <a:latin typeface="+mn-ea"/>
              </a:rPr>
              <a:t>0  </a:t>
            </a:r>
            <a:r>
              <a:rPr lang="en-US" altLang="ja-JP" sz="1400" i="1" spc="-150" baseline="0" dirty="0">
                <a:solidFill>
                  <a:schemeClr val="accent6"/>
                </a:solidFill>
                <a:latin typeface="+mn-ea"/>
              </a:rPr>
              <a:t>f</a:t>
            </a:r>
            <a:r>
              <a:rPr lang="en-US" altLang="ja-JP" sz="1400" i="1" spc="-150" baseline="-25000" dirty="0">
                <a:solidFill>
                  <a:schemeClr val="accent6"/>
                </a:solidFill>
                <a:latin typeface="+mn-ea"/>
              </a:rPr>
              <a:t>n</a:t>
            </a:r>
            <a:r>
              <a:rPr lang="en-US" altLang="ja-JP" sz="1400" spc="-150" baseline="30000" dirty="0">
                <a:solidFill>
                  <a:schemeClr val="accent6"/>
                </a:solidFill>
                <a:latin typeface="+mn-ea"/>
              </a:rPr>
              <a:t>1 </a:t>
            </a:r>
            <a:r>
              <a:rPr lang="ja-JP" altLang="en-US" sz="1400" spc="-150" dirty="0">
                <a:solidFill>
                  <a:schemeClr val="accent6"/>
                </a:solidFill>
                <a:latin typeface="+mn-ea"/>
                <a:ea typeface="+mn-ea"/>
              </a:rPr>
              <a:t> </a:t>
            </a:r>
            <a:r>
              <a:rPr lang="ja-JP" altLang="en-US" sz="1400" spc="-150" baseline="0" dirty="0">
                <a:latin typeface="+mn-ea"/>
                <a:ea typeface="+mn-ea"/>
              </a:rPr>
              <a:t>が表現できるので，それらの結果を</a:t>
            </a:r>
            <a:r>
              <a:rPr lang="en-US" altLang="ja-JP" sz="1400" i="1" baseline="0" dirty="0">
                <a:latin typeface="+mn-ea"/>
              </a:rPr>
              <a:t>i</a:t>
            </a:r>
            <a:r>
              <a:rPr lang="en-US" altLang="ja-JP" sz="1400" i="1" baseline="-25000" dirty="0">
                <a:latin typeface="+mn-ea"/>
              </a:rPr>
              <a:t>n</a:t>
            </a:r>
            <a:r>
              <a:rPr lang="en-US" altLang="ja-JP" sz="1400" baseline="-25000" dirty="0">
                <a:latin typeface="+mn-ea"/>
              </a:rPr>
              <a:t>+1</a:t>
            </a:r>
            <a:r>
              <a:rPr lang="ja-JP" altLang="en-US" sz="1400" spc="-150" baseline="0" dirty="0">
                <a:latin typeface="+mn-ea"/>
                <a:ea typeface="+mn-ea"/>
              </a:rPr>
              <a:t>を使って選択</a:t>
            </a:r>
            <a:endParaRPr lang="en-US" altLang="ja-JP" sz="1400" spc="-150" baseline="0" dirty="0">
              <a:latin typeface="+mn-ea"/>
              <a:ea typeface="+mn-ea"/>
            </a:endParaRPr>
          </a:p>
          <a:p>
            <a:pPr lvl="1"/>
            <a:r>
              <a:rPr lang="ja-JP" altLang="en-US" sz="1400" baseline="0" dirty="0">
                <a:latin typeface="+mn-ea"/>
              </a:rPr>
              <a:t>この選択部分は </a:t>
            </a:r>
            <a:r>
              <a:rPr lang="en-US" altLang="ja-JP" sz="1400" baseline="0" dirty="0">
                <a:latin typeface="+mn-ea"/>
              </a:rPr>
              <a:t>AND/OR/NOT </a:t>
            </a:r>
            <a:r>
              <a:rPr lang="ja-JP" altLang="en-US" sz="1400" baseline="0" dirty="0">
                <a:latin typeface="+mn-ea"/>
              </a:rPr>
              <a:t>で作れる</a:t>
            </a:r>
            <a:endParaRPr lang="en-US" altLang="ja-JP" sz="1400" baseline="0" dirty="0">
              <a:latin typeface="+mn-ea"/>
            </a:endParaRPr>
          </a:p>
        </p:txBody>
      </p:sp>
    </p:spTree>
    <p:extLst>
      <p:ext uri="{BB962C8B-B14F-4D97-AF65-F5344CB8AC3E}">
        <p14:creationId xmlns:p14="http://schemas.microsoft.com/office/powerpoint/2010/main" val="1736265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真理値表による表現と，積和標準系による回路</a:t>
            </a:r>
            <a:endParaRPr kumimoji="1" lang="ja-JP" altLang="en-US" dirty="0"/>
          </a:p>
        </p:txBody>
      </p:sp>
      <p:sp>
        <p:nvSpPr>
          <p:cNvPr id="3" name="テキスト プレースホルダー 2"/>
          <p:cNvSpPr>
            <a:spLocks noGrp="1"/>
          </p:cNvSpPr>
          <p:nvPr>
            <p:ph type="body" sz="quarter" idx="10"/>
          </p:nvPr>
        </p:nvSpPr>
        <p:spPr>
          <a:xfrm>
            <a:off x="341953" y="5499023"/>
            <a:ext cx="8550094" cy="1169706"/>
          </a:xfrm>
        </p:spPr>
        <p:txBody>
          <a:bodyPr/>
          <a:lstStyle/>
          <a:p>
            <a:r>
              <a:rPr kumimoji="1" lang="ja-JP" altLang="en-US" dirty="0"/>
              <a:t>真理値表が与えられれば，</a:t>
            </a:r>
            <a:endParaRPr kumimoji="1" lang="en-US" altLang="ja-JP" dirty="0"/>
          </a:p>
          <a:p>
            <a:pPr lvl="1"/>
            <a:r>
              <a:rPr lang="en-US" altLang="ja-JP" dirty="0"/>
              <a:t>{AND, OR, NOT} </a:t>
            </a:r>
            <a:r>
              <a:rPr lang="ja-JP" altLang="en-US" dirty="0"/>
              <a:t>を使った積和標準系に機械的に置き換えできる</a:t>
            </a:r>
            <a:endParaRPr lang="en-US" altLang="ja-JP" dirty="0"/>
          </a:p>
          <a:p>
            <a:pPr lvl="1"/>
            <a:r>
              <a:rPr kumimoji="1" lang="ja-JP" altLang="en-US" dirty="0">
                <a:solidFill>
                  <a:schemeClr val="accent5"/>
                </a:solidFill>
              </a:rPr>
              <a:t>つまり，</a:t>
            </a:r>
            <a:r>
              <a:rPr lang="en-US" altLang="ja-JP" dirty="0">
                <a:solidFill>
                  <a:schemeClr val="accent5"/>
                </a:solidFill>
              </a:rPr>
              <a:t>{AND, OR, NOT} </a:t>
            </a:r>
            <a:r>
              <a:rPr lang="ja-JP" altLang="en-US" dirty="0">
                <a:solidFill>
                  <a:schemeClr val="accent5"/>
                </a:solidFill>
              </a:rPr>
              <a:t>を使って</a:t>
            </a:r>
            <a:r>
              <a:rPr kumimoji="1" lang="ja-JP" altLang="en-US" dirty="0">
                <a:solidFill>
                  <a:schemeClr val="accent5"/>
                </a:solidFill>
              </a:rPr>
              <a:t>対応する回路</a:t>
            </a:r>
            <a:r>
              <a:rPr lang="ja-JP" altLang="en-US" dirty="0">
                <a:solidFill>
                  <a:schemeClr val="accent5"/>
                </a:solidFill>
              </a:rPr>
              <a:t>が生成できる</a:t>
            </a:r>
            <a:endParaRPr kumimoji="1" lang="ja-JP" altLang="en-US" dirty="0">
              <a:solidFill>
                <a:schemeClr val="accent5"/>
              </a:solidFill>
            </a:endParaRPr>
          </a:p>
        </p:txBody>
      </p:sp>
      <p:graphicFrame>
        <p:nvGraphicFramePr>
          <p:cNvPr id="4" name="Group 153"/>
          <p:cNvGraphicFramePr>
            <a:graphicFrameLocks/>
          </p:cNvGraphicFramePr>
          <p:nvPr/>
        </p:nvGraphicFramePr>
        <p:xfrm>
          <a:off x="1511966" y="998973"/>
          <a:ext cx="1728000" cy="3424301"/>
        </p:xfrm>
        <a:graphic>
          <a:graphicData uri="http://schemas.openxmlformats.org/drawingml/2006/table">
            <a:tbl>
              <a:tblPr/>
              <a:tblGrid>
                <a:gridCol w="43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o</a:t>
                      </a:r>
                      <a:endParaRPr kumimoji="0" lang="en-US" altLang="ja-JP" sz="2000" b="0" i="0"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8"/>
                  </a:ext>
                </a:extLst>
              </a:tr>
            </a:tbl>
          </a:graphicData>
        </a:graphic>
      </p:graphicFrame>
      <p:pic>
        <p:nvPicPr>
          <p:cNvPr id="7" name="Picture 6" descr="AND"/>
          <p:cNvPicPr>
            <a:picLocks noChangeAspect="1" noChangeArrowheads="1"/>
          </p:cNvPicPr>
          <p:nvPr/>
        </p:nvPicPr>
        <p:blipFill>
          <a:blip r:embed="rId2" cstate="print"/>
          <a:srcRect/>
          <a:stretch>
            <a:fillRect/>
          </a:stretch>
        </p:blipFill>
        <p:spPr bwMode="auto">
          <a:xfrm>
            <a:off x="5202007" y="1808982"/>
            <a:ext cx="1079500" cy="720725"/>
          </a:xfrm>
          <a:prstGeom prst="rect">
            <a:avLst/>
          </a:prstGeom>
          <a:noFill/>
        </p:spPr>
      </p:pic>
      <p:sp>
        <p:nvSpPr>
          <p:cNvPr id="8" name="Freeform 10"/>
          <p:cNvSpPr>
            <a:spLocks/>
          </p:cNvSpPr>
          <p:nvPr/>
        </p:nvSpPr>
        <p:spPr bwMode="auto">
          <a:xfrm flipH="1" flipV="1">
            <a:off x="6012016" y="2168985"/>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9" name="直線矢印コネクタ 8"/>
          <p:cNvCxnSpPr/>
          <p:nvPr/>
        </p:nvCxnSpPr>
        <p:spPr bwMode="auto">
          <a:xfrm>
            <a:off x="3851992" y="1988984"/>
            <a:ext cx="1440016" cy="0"/>
          </a:xfrm>
          <a:prstGeom prst="straightConnector1">
            <a:avLst/>
          </a:prstGeom>
          <a:noFill/>
          <a:ln w="15875" cap="flat" cmpd="sng" algn="ctr">
            <a:solidFill>
              <a:schemeClr val="accent6"/>
            </a:solidFill>
            <a:prstDash val="solid"/>
            <a:round/>
            <a:headEnd type="oval" w="sm" len="sm"/>
            <a:tailEnd type="none"/>
          </a:ln>
          <a:effectLst/>
        </p:spPr>
      </p:cxnSp>
      <p:cxnSp>
        <p:nvCxnSpPr>
          <p:cNvPr id="11" name="直線矢印コネクタ 10"/>
          <p:cNvCxnSpPr/>
          <p:nvPr/>
        </p:nvCxnSpPr>
        <p:spPr bwMode="auto">
          <a:xfrm flipV="1">
            <a:off x="3851992" y="1538981"/>
            <a:ext cx="0" cy="3330035"/>
          </a:xfrm>
          <a:prstGeom prst="straightConnector1">
            <a:avLst/>
          </a:prstGeom>
          <a:noFill/>
          <a:ln w="9525" cap="flat" cmpd="sng" algn="ctr">
            <a:solidFill>
              <a:schemeClr val="tx1"/>
            </a:solidFill>
            <a:prstDash val="solid"/>
            <a:round/>
            <a:headEnd type="none" w="med" len="med"/>
            <a:tailEnd type="none"/>
          </a:ln>
          <a:effectLst/>
        </p:spPr>
      </p:cxnSp>
      <p:sp>
        <p:nvSpPr>
          <p:cNvPr id="14" name="正方形/長方形 13"/>
          <p:cNvSpPr/>
          <p:nvPr/>
        </p:nvSpPr>
        <p:spPr bwMode="auto">
          <a:xfrm>
            <a:off x="3671990"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2</a:t>
            </a:r>
            <a:endParaRPr lang="ja-JP" altLang="ja-JP" sz="2000" dirty="0">
              <a:latin typeface="Times New Roman" panose="02020603050405020304" pitchFamily="18" charset="0"/>
              <a:cs typeface="Times New Roman" panose="02020603050405020304" pitchFamily="18" charset="0"/>
            </a:endParaRPr>
          </a:p>
        </p:txBody>
      </p:sp>
      <p:sp>
        <p:nvSpPr>
          <p:cNvPr id="15" name="正方形/長方形 14"/>
          <p:cNvSpPr/>
          <p:nvPr/>
        </p:nvSpPr>
        <p:spPr bwMode="auto">
          <a:xfrm>
            <a:off x="4031994"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1</a:t>
            </a:r>
            <a:endParaRPr lang="ja-JP" altLang="ja-JP" sz="2000" dirty="0">
              <a:latin typeface="Times New Roman" panose="02020603050405020304" pitchFamily="18" charset="0"/>
              <a:cs typeface="Times New Roman" panose="02020603050405020304" pitchFamily="18" charset="0"/>
            </a:endParaRPr>
          </a:p>
        </p:txBody>
      </p:sp>
      <p:sp>
        <p:nvSpPr>
          <p:cNvPr id="16" name="正方形/長方形 15"/>
          <p:cNvSpPr/>
          <p:nvPr/>
        </p:nvSpPr>
        <p:spPr bwMode="auto">
          <a:xfrm>
            <a:off x="4391998" y="108897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i</a:t>
            </a:r>
            <a:r>
              <a:rPr lang="en-US" altLang="ja-JP" sz="2000" i="1" baseline="-25000" dirty="0">
                <a:latin typeface="Times New Roman" panose="02020603050405020304" pitchFamily="18" charset="0"/>
                <a:cs typeface="Times New Roman" panose="02020603050405020304" pitchFamily="18" charset="0"/>
              </a:rPr>
              <a:t>0</a:t>
            </a:r>
            <a:endParaRPr lang="ja-JP" altLang="ja-JP" sz="2000" dirty="0">
              <a:latin typeface="Times New Roman" panose="02020603050405020304" pitchFamily="18" charset="0"/>
              <a:cs typeface="Times New Roman" panose="02020603050405020304" pitchFamily="18" charset="0"/>
            </a:endParaRPr>
          </a:p>
        </p:txBody>
      </p:sp>
      <p:cxnSp>
        <p:nvCxnSpPr>
          <p:cNvPr id="17" name="直線矢印コネクタ 16"/>
          <p:cNvCxnSpPr/>
          <p:nvPr/>
        </p:nvCxnSpPr>
        <p:spPr bwMode="auto">
          <a:xfrm flipV="1">
            <a:off x="4211996" y="1538980"/>
            <a:ext cx="0" cy="3330036"/>
          </a:xfrm>
          <a:prstGeom prst="straightConnector1">
            <a:avLst/>
          </a:prstGeom>
          <a:noFill/>
          <a:ln w="9525" cap="flat" cmpd="sng" algn="ctr">
            <a:solidFill>
              <a:schemeClr val="tx1"/>
            </a:solidFill>
            <a:prstDash val="solid"/>
            <a:round/>
            <a:headEnd type="none" w="med" len="med"/>
            <a:tailEnd type="none"/>
          </a:ln>
          <a:effectLst/>
        </p:spPr>
      </p:cxnSp>
      <p:cxnSp>
        <p:nvCxnSpPr>
          <p:cNvPr id="18" name="直線矢印コネクタ 17"/>
          <p:cNvCxnSpPr/>
          <p:nvPr/>
        </p:nvCxnSpPr>
        <p:spPr bwMode="auto">
          <a:xfrm flipV="1">
            <a:off x="4572000" y="1538980"/>
            <a:ext cx="0" cy="3330036"/>
          </a:xfrm>
          <a:prstGeom prst="straightConnector1">
            <a:avLst/>
          </a:prstGeom>
          <a:noFill/>
          <a:ln w="9525" cap="flat" cmpd="sng" algn="ctr">
            <a:solidFill>
              <a:schemeClr val="tx1"/>
            </a:solidFill>
            <a:prstDash val="solid"/>
            <a:round/>
            <a:headEnd type="none" w="med" len="med"/>
            <a:tailEnd type="none"/>
          </a:ln>
          <a:effectLst/>
        </p:spPr>
      </p:cxnSp>
      <p:pic>
        <p:nvPicPr>
          <p:cNvPr id="6" name="Picture 28" descr="NOT"/>
          <p:cNvPicPr>
            <a:picLocks noChangeAspect="1" noChangeArrowheads="1"/>
          </p:cNvPicPr>
          <p:nvPr/>
        </p:nvPicPr>
        <p:blipFill>
          <a:blip r:embed="rId3" cstate="print"/>
          <a:srcRect/>
          <a:stretch>
            <a:fillRect/>
          </a:stretch>
        </p:blipFill>
        <p:spPr bwMode="auto">
          <a:xfrm>
            <a:off x="4932004" y="1855441"/>
            <a:ext cx="268814" cy="270003"/>
          </a:xfrm>
          <a:prstGeom prst="rect">
            <a:avLst/>
          </a:prstGeom>
          <a:noFill/>
        </p:spPr>
      </p:pic>
      <p:cxnSp>
        <p:nvCxnSpPr>
          <p:cNvPr id="21" name="直線矢印コネクタ 20"/>
          <p:cNvCxnSpPr/>
          <p:nvPr/>
        </p:nvCxnSpPr>
        <p:spPr bwMode="auto">
          <a:xfrm>
            <a:off x="4211996" y="2168986"/>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22" name="直線矢印コネクタ 21"/>
          <p:cNvCxnSpPr/>
          <p:nvPr/>
        </p:nvCxnSpPr>
        <p:spPr bwMode="auto">
          <a:xfrm>
            <a:off x="4572000" y="2348988"/>
            <a:ext cx="720008" cy="0"/>
          </a:xfrm>
          <a:prstGeom prst="straightConnector1">
            <a:avLst/>
          </a:prstGeom>
          <a:noFill/>
          <a:ln w="12700" cap="flat" cmpd="sng" algn="ctr">
            <a:solidFill>
              <a:schemeClr val="accent5"/>
            </a:solidFill>
            <a:prstDash val="solid"/>
            <a:round/>
            <a:headEnd type="oval" w="sm" len="sm"/>
            <a:tailEnd type="none"/>
          </a:ln>
          <a:effectLst/>
        </p:spPr>
      </p:cxnSp>
      <p:pic>
        <p:nvPicPr>
          <p:cNvPr id="30" name="Picture 28" descr="NOT"/>
          <p:cNvPicPr>
            <a:picLocks noChangeAspect="1" noChangeArrowheads="1"/>
          </p:cNvPicPr>
          <p:nvPr/>
        </p:nvPicPr>
        <p:blipFill>
          <a:blip r:embed="rId3" cstate="print"/>
          <a:srcRect/>
          <a:stretch>
            <a:fillRect/>
          </a:stretch>
        </p:blipFill>
        <p:spPr bwMode="auto">
          <a:xfrm>
            <a:off x="4932004" y="2035443"/>
            <a:ext cx="268814" cy="270003"/>
          </a:xfrm>
          <a:prstGeom prst="rect">
            <a:avLst/>
          </a:prstGeom>
          <a:noFill/>
        </p:spPr>
      </p:pic>
      <p:pic>
        <p:nvPicPr>
          <p:cNvPr id="31" name="Picture 6" descr="AND"/>
          <p:cNvPicPr>
            <a:picLocks noChangeAspect="1" noChangeArrowheads="1"/>
          </p:cNvPicPr>
          <p:nvPr/>
        </p:nvPicPr>
        <p:blipFill>
          <a:blip r:embed="rId2" cstate="print"/>
          <a:srcRect/>
          <a:stretch>
            <a:fillRect/>
          </a:stretch>
        </p:blipFill>
        <p:spPr bwMode="auto">
          <a:xfrm>
            <a:off x="5202007" y="2978995"/>
            <a:ext cx="1079500" cy="720725"/>
          </a:xfrm>
          <a:prstGeom prst="rect">
            <a:avLst/>
          </a:prstGeom>
          <a:solidFill>
            <a:schemeClr val="bg1"/>
          </a:solidFill>
        </p:spPr>
      </p:pic>
      <p:cxnSp>
        <p:nvCxnSpPr>
          <p:cNvPr id="32" name="直線矢印コネクタ 31"/>
          <p:cNvCxnSpPr/>
          <p:nvPr/>
        </p:nvCxnSpPr>
        <p:spPr bwMode="auto">
          <a:xfrm>
            <a:off x="3851992" y="3158997"/>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4" name="直線矢印コネクタ 33"/>
          <p:cNvCxnSpPr/>
          <p:nvPr/>
        </p:nvCxnSpPr>
        <p:spPr bwMode="auto">
          <a:xfrm>
            <a:off x="4211996" y="3338999"/>
            <a:ext cx="1080012" cy="0"/>
          </a:xfrm>
          <a:prstGeom prst="straightConnector1">
            <a:avLst/>
          </a:prstGeom>
          <a:noFill/>
          <a:ln w="15875" cap="flat" cmpd="sng" algn="ctr">
            <a:solidFill>
              <a:schemeClr val="accent6"/>
            </a:solidFill>
            <a:prstDash val="solid"/>
            <a:round/>
            <a:headEnd type="oval" w="sm" len="sm"/>
            <a:tailEnd type="none"/>
          </a:ln>
          <a:effectLst/>
        </p:spPr>
      </p:cxnSp>
      <p:cxnSp>
        <p:nvCxnSpPr>
          <p:cNvPr id="35" name="直線矢印コネクタ 34"/>
          <p:cNvCxnSpPr/>
          <p:nvPr/>
        </p:nvCxnSpPr>
        <p:spPr bwMode="auto">
          <a:xfrm>
            <a:off x="4572000" y="3519001"/>
            <a:ext cx="720008" cy="0"/>
          </a:xfrm>
          <a:prstGeom prst="straightConnector1">
            <a:avLst/>
          </a:prstGeom>
          <a:noFill/>
          <a:ln w="15875" cap="flat" cmpd="sng" algn="ctr">
            <a:solidFill>
              <a:schemeClr val="accent6"/>
            </a:solidFill>
            <a:prstDash val="solid"/>
            <a:round/>
            <a:headEnd type="oval" w="sm" len="sm"/>
            <a:tailEnd type="none"/>
          </a:ln>
          <a:effectLst/>
        </p:spPr>
      </p:cxnSp>
      <p:pic>
        <p:nvPicPr>
          <p:cNvPr id="36" name="Picture 28" descr="NOT"/>
          <p:cNvPicPr>
            <a:picLocks noChangeAspect="1" noChangeArrowheads="1"/>
          </p:cNvPicPr>
          <p:nvPr/>
        </p:nvPicPr>
        <p:blipFill>
          <a:blip r:embed="rId3" cstate="print"/>
          <a:srcRect/>
          <a:stretch>
            <a:fillRect/>
          </a:stretch>
        </p:blipFill>
        <p:spPr bwMode="auto">
          <a:xfrm>
            <a:off x="4932004" y="3205456"/>
            <a:ext cx="268814" cy="270003"/>
          </a:xfrm>
          <a:prstGeom prst="rect">
            <a:avLst/>
          </a:prstGeom>
          <a:noFill/>
        </p:spPr>
      </p:pic>
      <p:pic>
        <p:nvPicPr>
          <p:cNvPr id="33" name="Picture 28" descr="NOT"/>
          <p:cNvPicPr>
            <a:picLocks noChangeAspect="1" noChangeArrowheads="1"/>
          </p:cNvPicPr>
          <p:nvPr/>
        </p:nvPicPr>
        <p:blipFill>
          <a:blip r:embed="rId3" cstate="print"/>
          <a:srcRect/>
          <a:stretch>
            <a:fillRect/>
          </a:stretch>
        </p:blipFill>
        <p:spPr bwMode="auto">
          <a:xfrm>
            <a:off x="4932004" y="3385458"/>
            <a:ext cx="268814" cy="270003"/>
          </a:xfrm>
          <a:prstGeom prst="rect">
            <a:avLst/>
          </a:prstGeom>
          <a:noFill/>
        </p:spPr>
      </p:pic>
      <p:pic>
        <p:nvPicPr>
          <p:cNvPr id="37" name="Picture 6" descr="AND"/>
          <p:cNvPicPr>
            <a:picLocks noChangeAspect="1" noChangeArrowheads="1"/>
          </p:cNvPicPr>
          <p:nvPr/>
        </p:nvPicPr>
        <p:blipFill>
          <a:blip r:embed="rId2" cstate="print"/>
          <a:srcRect/>
          <a:stretch>
            <a:fillRect/>
          </a:stretch>
        </p:blipFill>
        <p:spPr bwMode="auto">
          <a:xfrm>
            <a:off x="5202007" y="4149008"/>
            <a:ext cx="1079500" cy="720725"/>
          </a:xfrm>
          <a:prstGeom prst="rect">
            <a:avLst/>
          </a:prstGeom>
          <a:noFill/>
        </p:spPr>
      </p:pic>
      <p:cxnSp>
        <p:nvCxnSpPr>
          <p:cNvPr id="38" name="直線矢印コネクタ 37"/>
          <p:cNvCxnSpPr/>
          <p:nvPr/>
        </p:nvCxnSpPr>
        <p:spPr bwMode="auto">
          <a:xfrm>
            <a:off x="3851992" y="4329010"/>
            <a:ext cx="1440016" cy="0"/>
          </a:xfrm>
          <a:prstGeom prst="straightConnector1">
            <a:avLst/>
          </a:prstGeom>
          <a:noFill/>
          <a:ln w="12700" cap="flat" cmpd="sng" algn="ctr">
            <a:solidFill>
              <a:schemeClr val="accent5"/>
            </a:solidFill>
            <a:prstDash val="solid"/>
            <a:round/>
            <a:headEnd type="oval" w="sm" len="sm"/>
            <a:tailEnd type="none"/>
          </a:ln>
          <a:effectLst/>
        </p:spPr>
      </p:cxnSp>
      <p:cxnSp>
        <p:nvCxnSpPr>
          <p:cNvPr id="39" name="直線矢印コネクタ 38"/>
          <p:cNvCxnSpPr/>
          <p:nvPr/>
        </p:nvCxnSpPr>
        <p:spPr bwMode="auto">
          <a:xfrm>
            <a:off x="4211996" y="4509012"/>
            <a:ext cx="1080012" cy="0"/>
          </a:xfrm>
          <a:prstGeom prst="straightConnector1">
            <a:avLst/>
          </a:prstGeom>
          <a:noFill/>
          <a:ln w="12700" cap="flat" cmpd="sng" algn="ctr">
            <a:solidFill>
              <a:schemeClr val="accent5"/>
            </a:solidFill>
            <a:prstDash val="solid"/>
            <a:round/>
            <a:headEnd type="oval" w="sm" len="sm"/>
            <a:tailEnd type="none"/>
          </a:ln>
          <a:effectLst/>
        </p:spPr>
      </p:cxnSp>
      <p:cxnSp>
        <p:nvCxnSpPr>
          <p:cNvPr id="40" name="直線矢印コネクタ 39"/>
          <p:cNvCxnSpPr/>
          <p:nvPr/>
        </p:nvCxnSpPr>
        <p:spPr bwMode="auto">
          <a:xfrm>
            <a:off x="4572000" y="4689014"/>
            <a:ext cx="720008" cy="0"/>
          </a:xfrm>
          <a:prstGeom prst="straightConnector1">
            <a:avLst/>
          </a:prstGeom>
          <a:noFill/>
          <a:ln w="12700" cap="flat" cmpd="sng" algn="ctr">
            <a:solidFill>
              <a:schemeClr val="accent5"/>
            </a:solidFill>
            <a:prstDash val="solid"/>
            <a:round/>
            <a:headEnd type="oval" w="sm" len="sm"/>
            <a:tailEnd type="none"/>
          </a:ln>
          <a:effectLst/>
        </p:spPr>
      </p:cxnSp>
      <p:cxnSp>
        <p:nvCxnSpPr>
          <p:cNvPr id="47" name="直線矢印コネクタ 46"/>
          <p:cNvCxnSpPr/>
          <p:nvPr/>
        </p:nvCxnSpPr>
        <p:spPr bwMode="auto">
          <a:xfrm>
            <a:off x="6012016" y="3338999"/>
            <a:ext cx="720008" cy="0"/>
          </a:xfrm>
          <a:prstGeom prst="straightConnector1">
            <a:avLst/>
          </a:prstGeom>
          <a:noFill/>
          <a:ln w="9525" cap="flat" cmpd="sng" algn="ctr">
            <a:solidFill>
              <a:schemeClr val="tx1"/>
            </a:solidFill>
            <a:prstDash val="solid"/>
            <a:round/>
            <a:headEnd type="none" w="sm" len="sm"/>
            <a:tailEnd type="none"/>
          </a:ln>
          <a:effectLst/>
        </p:spPr>
      </p:cxnSp>
      <p:sp>
        <p:nvSpPr>
          <p:cNvPr id="49" name="Freeform 10"/>
          <p:cNvSpPr>
            <a:spLocks/>
          </p:cNvSpPr>
          <p:nvPr/>
        </p:nvSpPr>
        <p:spPr bwMode="auto">
          <a:xfrm flipH="1">
            <a:off x="6012016" y="3519001"/>
            <a:ext cx="360004" cy="99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1" name="直線矢印コネクタ 50"/>
          <p:cNvCxnSpPr/>
          <p:nvPr/>
        </p:nvCxnSpPr>
        <p:spPr bwMode="auto">
          <a:xfrm>
            <a:off x="6372020" y="3158997"/>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3" name="直線矢印コネクタ 52"/>
          <p:cNvCxnSpPr/>
          <p:nvPr/>
        </p:nvCxnSpPr>
        <p:spPr bwMode="auto">
          <a:xfrm>
            <a:off x="6372020" y="3519001"/>
            <a:ext cx="360004" cy="0"/>
          </a:xfrm>
          <a:prstGeom prst="straightConnector1">
            <a:avLst/>
          </a:prstGeom>
          <a:noFill/>
          <a:ln w="9525" cap="flat" cmpd="sng" algn="ctr">
            <a:solidFill>
              <a:schemeClr val="tx1"/>
            </a:solidFill>
            <a:prstDash val="solid"/>
            <a:round/>
            <a:headEnd type="none" w="sm" len="sm"/>
            <a:tailEnd type="none"/>
          </a:ln>
          <a:effectLst/>
        </p:spPr>
      </p:cxnSp>
      <p:pic>
        <p:nvPicPr>
          <p:cNvPr id="5" name="Picture 7" descr="OR"/>
          <p:cNvPicPr>
            <a:picLocks noChangeAspect="1" noChangeArrowheads="1"/>
          </p:cNvPicPr>
          <p:nvPr/>
        </p:nvPicPr>
        <p:blipFill>
          <a:blip r:embed="rId4" cstate="print"/>
          <a:srcRect/>
          <a:stretch>
            <a:fillRect/>
          </a:stretch>
        </p:blipFill>
        <p:spPr bwMode="auto">
          <a:xfrm>
            <a:off x="6552022" y="2978995"/>
            <a:ext cx="1079500" cy="717550"/>
          </a:xfrm>
          <a:prstGeom prst="rect">
            <a:avLst/>
          </a:prstGeom>
          <a:noFill/>
        </p:spPr>
      </p:pic>
      <p:cxnSp>
        <p:nvCxnSpPr>
          <p:cNvPr id="54" name="直線矢印コネクタ 53"/>
          <p:cNvCxnSpPr/>
          <p:nvPr/>
        </p:nvCxnSpPr>
        <p:spPr bwMode="auto">
          <a:xfrm>
            <a:off x="7362031" y="3338999"/>
            <a:ext cx="360004" cy="0"/>
          </a:xfrm>
          <a:prstGeom prst="straightConnector1">
            <a:avLst/>
          </a:prstGeom>
          <a:noFill/>
          <a:ln w="22225" cap="flat" cmpd="sng" algn="ctr">
            <a:solidFill>
              <a:schemeClr val="accent4"/>
            </a:solidFill>
            <a:prstDash val="solid"/>
            <a:round/>
            <a:headEnd type="none" w="sm" len="sm"/>
            <a:tailEnd type="none"/>
          </a:ln>
          <a:effectLst/>
        </p:spPr>
      </p:cxnSp>
      <mc:AlternateContent xmlns:mc="http://schemas.openxmlformats.org/markup-compatibility/2006" xmlns:a14="http://schemas.microsoft.com/office/drawing/2010/main">
        <mc:Choice Requires="a14">
          <p:sp>
            <p:nvSpPr>
              <p:cNvPr id="57" name="Rectangle 141"/>
              <p:cNvSpPr>
                <a:spLocks noChangeArrowheads="1"/>
              </p:cNvSpPr>
              <p:nvPr/>
            </p:nvSpPr>
            <p:spPr bwMode="auto">
              <a:xfrm>
                <a:off x="1871970" y="4959017"/>
                <a:ext cx="4410049" cy="450005"/>
              </a:xfrm>
              <a:prstGeom prst="rect">
                <a:avLst/>
              </a:prstGeom>
              <a:noFill/>
              <a:ln w="28575">
                <a:noFill/>
                <a:miter lim="800000"/>
                <a:headEnd/>
                <a:tailEnd/>
              </a:ln>
              <a:effectLst/>
            </p:spPr>
            <p:txBody>
              <a:bodyPr wrap="none" anchor="ctr"/>
              <a:lstStyle/>
              <a:p>
                <a:pPr algn="ctr"/>
                <a14:m>
                  <m:oMathPara xmlns:m="http://schemas.openxmlformats.org/officeDocument/2006/math">
                    <m:oMathParaPr>
                      <m:jc m:val="centerGroup"/>
                    </m:oMathParaPr>
                    <m:oMath xmlns:m="http://schemas.openxmlformats.org/officeDocument/2006/math">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𝑜</m:t>
                      </m:r>
                      <m:r>
                        <a:rPr lang="en-US" altLang="ja-JP" sz="2400" i="1" baseline="0" dirty="0" smtClean="0">
                          <a:latin typeface="Cambria Math" panose="02040503050406030204" pitchFamily="18" charset="0"/>
                          <a:ea typeface="MeiryoKe_PGothic" pitchFamily="50" charset="-128"/>
                          <a:cs typeface="Times New Roman" panose="02020603050405020304" pitchFamily="18" charset="0"/>
                        </a:rPr>
                        <m:t> =</m:t>
                      </m:r>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2</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1</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6"/>
                              </a:solidFill>
                              <a:latin typeface="Cambria Math" panose="02040503050406030204" pitchFamily="18" charset="0"/>
                              <a:ea typeface="MeiryoKe_PGothic" pitchFamily="50" charset="-128"/>
                              <a:cs typeface="Times New Roman" panose="02020603050405020304" pitchFamily="18" charset="0"/>
                            </a:rPr>
                            <m:t>0</m:t>
                          </m:r>
                        </m:sub>
                      </m:sSub>
                      <m:r>
                        <a:rPr lang="en-US" altLang="ja-JP" sz="2400" b="0" i="1" dirty="0" smtClean="0">
                          <a:solidFill>
                            <a:schemeClr val="accent6"/>
                          </a:solidFill>
                          <a:latin typeface="Cambria Math" panose="02040503050406030204" pitchFamily="18" charset="0"/>
                          <a:ea typeface="MeiryoKe_PGothic" pitchFamily="50" charset="-128"/>
                          <a:cs typeface="Times New Roman" panose="02020603050405020304" pitchFamily="18" charset="0"/>
                        </a:rPr>
                        <m:t>′</m:t>
                      </m:r>
                      <m:r>
                        <a:rPr lang="en-US" altLang="ja-JP" sz="2400" b="0" i="1" dirty="0" smtClean="0">
                          <a:latin typeface="Cambria Math" panose="02040503050406030204" pitchFamily="18" charset="0"/>
                          <a:ea typeface="MeiryoKe_PGothic" pitchFamily="50" charset="-128"/>
                          <a:cs typeface="Times New Roman" panose="02020603050405020304" pitchFamily="18" charset="0"/>
                        </a:rPr>
                        <m:t>+</m:t>
                      </m:r>
                      <m:sSub>
                        <m:sSubPr>
                          <m:ctrlPr>
                            <a:rPr lang="en-US" altLang="ja-JP" sz="2400" i="1" dirty="0" smtClean="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2</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1</m:t>
                          </m:r>
                        </m:sub>
                      </m:sSub>
                      <m:sSub>
                        <m:sSubPr>
                          <m:ctrlP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ctrlPr>
                        </m:sSubPr>
                        <m:e>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𝑖</m:t>
                          </m:r>
                        </m:e>
                        <m:sub>
                          <m:r>
                            <a:rPr lang="en-US" altLang="ja-JP" sz="2400" i="1" dirty="0">
                              <a:solidFill>
                                <a:schemeClr val="accent5"/>
                              </a:solidFill>
                              <a:latin typeface="Cambria Math" panose="02040503050406030204" pitchFamily="18" charset="0"/>
                              <a:ea typeface="MeiryoKe_PGothic" pitchFamily="50" charset="-128"/>
                              <a:cs typeface="Times New Roman" panose="02020603050405020304" pitchFamily="18" charset="0"/>
                            </a:rPr>
                            <m:t>0</m:t>
                          </m:r>
                        </m:sub>
                      </m:sSub>
                    </m:oMath>
                  </m:oMathPara>
                </a14:m>
                <a:endParaRPr lang="en-US" altLang="ja-JP" sz="2400" i="1" dirty="0">
                  <a:solidFill>
                    <a:schemeClr val="accent5"/>
                  </a:solidFill>
                  <a:latin typeface="Times New Roman" panose="02020603050405020304" pitchFamily="18" charset="0"/>
                  <a:ea typeface="MeiryoKe_PGothic" pitchFamily="50" charset="-128"/>
                  <a:cs typeface="Times New Roman" panose="02020603050405020304" pitchFamily="18" charset="0"/>
                </a:endParaRPr>
              </a:p>
            </p:txBody>
          </p:sp>
        </mc:Choice>
        <mc:Fallback xmlns="">
          <p:sp>
            <p:nvSpPr>
              <p:cNvPr id="57" name="Rectangle 141"/>
              <p:cNvSpPr>
                <a:spLocks noRot="1" noChangeAspect="1" noMove="1" noResize="1" noEditPoints="1" noAdjustHandles="1" noChangeArrowheads="1" noChangeShapeType="1" noTextEdit="1"/>
              </p:cNvSpPr>
              <p:nvPr/>
            </p:nvSpPr>
            <p:spPr bwMode="auto">
              <a:xfrm>
                <a:off x="1871970" y="4959017"/>
                <a:ext cx="4410049" cy="450005"/>
              </a:xfrm>
              <a:prstGeom prst="rect">
                <a:avLst/>
              </a:prstGeom>
              <a:blipFill rotWithShape="0">
                <a:blip r:embed="rId6"/>
                <a:stretch>
                  <a:fillRect b="-4054"/>
                </a:stretch>
              </a:blipFill>
              <a:ln w="28575">
                <a:noFill/>
                <a:miter lim="800000"/>
                <a:headEnd/>
                <a:tailEnd/>
              </a:ln>
              <a:effectLst/>
            </p:spPr>
            <p:txBody>
              <a:bodyPr/>
              <a:lstStyle/>
              <a:p>
                <a:r>
                  <a:rPr lang="ja-JP" altLang="en-US">
                    <a:noFill/>
                  </a:rPr>
                  <a:t> </a:t>
                </a:r>
              </a:p>
            </p:txBody>
          </p:sp>
        </mc:Fallback>
      </mc:AlternateContent>
      <p:sp>
        <p:nvSpPr>
          <p:cNvPr id="58" name="正方形/長方形 57"/>
          <p:cNvSpPr/>
          <p:nvPr/>
        </p:nvSpPr>
        <p:spPr bwMode="auto">
          <a:xfrm>
            <a:off x="7703984" y="315899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fontAlgn="base"/>
            <a:r>
              <a:rPr lang="en-US" altLang="ja-JP" sz="2000" i="1" dirty="0">
                <a:latin typeface="Times New Roman" panose="02020603050405020304" pitchFamily="18" charset="0"/>
                <a:cs typeface="Times New Roman" panose="02020603050405020304" pitchFamily="18" charset="0"/>
              </a:rPr>
              <a:t>o</a:t>
            </a:r>
            <a:endParaRPr lang="ja-JP"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693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回路の例：</a:t>
            </a:r>
            <a:r>
              <a:rPr lang="en-US" altLang="ja-JP" dirty="0"/>
              <a:t>RISC-V </a:t>
            </a:r>
            <a:r>
              <a:rPr lang="ja-JP" altLang="en-US" dirty="0"/>
              <a:t>の </a:t>
            </a:r>
            <a:r>
              <a:rPr lang="en-US" altLang="ja-JP" dirty="0"/>
              <a:t>AND/OR/XOR </a:t>
            </a:r>
            <a:r>
              <a:rPr lang="ja-JP" altLang="en-US" dirty="0"/>
              <a:t>命令の演算</a:t>
            </a:r>
          </a:p>
        </p:txBody>
      </p:sp>
      <p:sp>
        <p:nvSpPr>
          <p:cNvPr id="3" name="テキスト プレースホルダー 2"/>
          <p:cNvSpPr>
            <a:spLocks noGrp="1"/>
          </p:cNvSpPr>
          <p:nvPr>
            <p:ph type="body" sz="quarter" idx="10"/>
          </p:nvPr>
        </p:nvSpPr>
        <p:spPr>
          <a:xfrm>
            <a:off x="521955" y="3789004"/>
            <a:ext cx="8280092" cy="2790031"/>
          </a:xfrm>
        </p:spPr>
        <p:txBody>
          <a:bodyPr/>
          <a:lstStyle/>
          <a:p>
            <a:r>
              <a:rPr lang="en-US" altLang="ja-JP" dirty="0">
                <a:solidFill>
                  <a:schemeClr val="tx1">
                    <a:lumMod val="85000"/>
                    <a:lumOff val="15000"/>
                  </a:schemeClr>
                </a:solidFill>
              </a:rPr>
              <a:t>RISC-V </a:t>
            </a:r>
            <a:r>
              <a:rPr lang="ja-JP" altLang="en-US" dirty="0">
                <a:solidFill>
                  <a:schemeClr val="tx1">
                    <a:lumMod val="85000"/>
                    <a:lumOff val="15000"/>
                  </a:schemeClr>
                </a:solidFill>
              </a:rPr>
              <a:t>の </a:t>
            </a:r>
            <a:r>
              <a:rPr lang="en-US" altLang="ja-JP" dirty="0">
                <a:solidFill>
                  <a:schemeClr val="tx1">
                    <a:lumMod val="85000"/>
                    <a:lumOff val="15000"/>
                  </a:schemeClr>
                </a:solidFill>
              </a:rPr>
              <a:t>AND/OR/XOR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まず右端の </a:t>
            </a:r>
            <a:r>
              <a:rPr kumimoji="1" lang="en-US" altLang="ja-JP" dirty="0">
                <a:solidFill>
                  <a:schemeClr val="tx1">
                    <a:lumMod val="85000"/>
                    <a:lumOff val="15000"/>
                  </a:schemeClr>
                </a:solidFill>
              </a:rPr>
              <a:t>opcode </a:t>
            </a:r>
            <a:r>
              <a:rPr kumimoji="1" lang="ja-JP" altLang="en-US" dirty="0">
                <a:solidFill>
                  <a:schemeClr val="tx1">
                    <a:lumMod val="85000"/>
                    <a:lumOff val="15000"/>
                  </a:schemeClr>
                </a:solidFill>
              </a:rPr>
              <a:t>が </a:t>
            </a:r>
            <a:r>
              <a:rPr kumimoji="1" lang="en-US" altLang="ja-JP" dirty="0">
                <a:solidFill>
                  <a:schemeClr val="tx1">
                    <a:lumMod val="85000"/>
                    <a:lumOff val="15000"/>
                  </a:schemeClr>
                </a:solidFill>
              </a:rPr>
              <a:t>0110011 </a:t>
            </a:r>
            <a:r>
              <a:rPr kumimoji="1" lang="ja-JP" altLang="en-US" dirty="0">
                <a:solidFill>
                  <a:schemeClr val="tx1">
                    <a:lumMod val="85000"/>
                    <a:lumOff val="15000"/>
                  </a:schemeClr>
                </a:solidFill>
              </a:rPr>
              <a:t>であれば，この３つのどれかということにする</a:t>
            </a:r>
            <a:endParaRPr kumimoji="1" lang="en-US" altLang="ja-JP" dirty="0">
              <a:solidFill>
                <a:schemeClr val="tx1">
                  <a:lumMod val="85000"/>
                  <a:lumOff val="15000"/>
                </a:schemeClr>
              </a:solidFill>
            </a:endParaRPr>
          </a:p>
          <a:p>
            <a:pPr lvl="2"/>
            <a:r>
              <a:rPr lang="ja-JP" altLang="en-US" dirty="0">
                <a:solidFill>
                  <a:schemeClr val="tx1">
                    <a:lumMod val="85000"/>
                    <a:lumOff val="15000"/>
                  </a:schemeClr>
                </a:solidFill>
              </a:rPr>
              <a:t>本当はほかの命令との識別がさらにあるが，ここでは忘れる</a:t>
            </a:r>
            <a:endParaRPr lang="en-US" altLang="ja-JP" dirty="0">
              <a:solidFill>
                <a:schemeClr val="tx1">
                  <a:lumMod val="85000"/>
                  <a:lumOff val="15000"/>
                </a:schemeClr>
              </a:solidFill>
            </a:endParaRPr>
          </a:p>
          <a:p>
            <a:pPr lvl="1"/>
            <a:r>
              <a:rPr kumimoji="1" lang="ja-JP" altLang="en-US" dirty="0">
                <a:solidFill>
                  <a:schemeClr val="tx1">
                    <a:lumMod val="85000"/>
                    <a:lumOff val="15000"/>
                  </a:schemeClr>
                </a:solidFill>
              </a:rPr>
              <a:t>真ん中の赤い</a:t>
            </a:r>
            <a:r>
              <a:rPr kumimoji="1" lang="en-US" altLang="ja-JP" dirty="0">
                <a:solidFill>
                  <a:schemeClr val="tx1">
                    <a:lumMod val="85000"/>
                    <a:lumOff val="15000"/>
                  </a:schemeClr>
                </a:solidFill>
              </a:rPr>
              <a:t>3</a:t>
            </a:r>
            <a:r>
              <a:rPr kumimoji="1" lang="ja-JP" altLang="en-US" dirty="0">
                <a:solidFill>
                  <a:schemeClr val="tx1">
                    <a:lumMod val="85000"/>
                    <a:lumOff val="15000"/>
                  </a:schemeClr>
                </a:solidFill>
              </a:rPr>
              <a:t>ビットの違いで識別する</a:t>
            </a:r>
            <a:endParaRPr kumimoji="1" lang="en-US" altLang="ja-JP" dirty="0">
              <a:solidFill>
                <a:schemeClr val="tx1">
                  <a:lumMod val="85000"/>
                  <a:lumOff val="15000"/>
                </a:schemeClr>
              </a:solidFill>
            </a:endParaRPr>
          </a:p>
        </p:txBody>
      </p:sp>
      <p:sp>
        <p:nvSpPr>
          <p:cNvPr id="7" name="Text Box 30"/>
          <p:cNvSpPr txBox="1">
            <a:spLocks noChangeArrowheads="1"/>
          </p:cNvSpPr>
          <p:nvPr/>
        </p:nvSpPr>
        <p:spPr bwMode="auto">
          <a:xfrm>
            <a:off x="5472010" y="315899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8" name="Text Box 30"/>
          <p:cNvSpPr txBox="1">
            <a:spLocks noChangeArrowheads="1"/>
          </p:cNvSpPr>
          <p:nvPr/>
        </p:nvSpPr>
        <p:spPr bwMode="auto">
          <a:xfrm>
            <a:off x="5472010" y="2258987"/>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9" name="Text Box 31"/>
          <p:cNvSpPr txBox="1">
            <a:spLocks noChangeArrowheads="1"/>
          </p:cNvSpPr>
          <p:nvPr/>
        </p:nvSpPr>
        <p:spPr bwMode="auto">
          <a:xfrm>
            <a:off x="6552022" y="315899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0" name="Text Box 31"/>
          <p:cNvSpPr txBox="1">
            <a:spLocks noChangeArrowheads="1"/>
          </p:cNvSpPr>
          <p:nvPr/>
        </p:nvSpPr>
        <p:spPr bwMode="auto">
          <a:xfrm>
            <a:off x="6552022" y="2258987"/>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11" name="Text Box 27"/>
          <p:cNvSpPr txBox="1">
            <a:spLocks noChangeArrowheads="1"/>
          </p:cNvSpPr>
          <p:nvPr/>
        </p:nvSpPr>
        <p:spPr bwMode="auto">
          <a:xfrm>
            <a:off x="791958" y="315899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2" name="Text Box 27"/>
          <p:cNvSpPr txBox="1">
            <a:spLocks noChangeArrowheads="1"/>
          </p:cNvSpPr>
          <p:nvPr/>
        </p:nvSpPr>
        <p:spPr bwMode="auto">
          <a:xfrm>
            <a:off x="791958" y="2258987"/>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13" name="Text Box 27"/>
          <p:cNvSpPr txBox="1">
            <a:spLocks noChangeArrowheads="1"/>
          </p:cNvSpPr>
          <p:nvPr/>
        </p:nvSpPr>
        <p:spPr bwMode="auto">
          <a:xfrm>
            <a:off x="2501977" y="315899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4" name="Text Box 28"/>
          <p:cNvSpPr txBox="1">
            <a:spLocks noChangeArrowheads="1"/>
          </p:cNvSpPr>
          <p:nvPr/>
        </p:nvSpPr>
        <p:spPr bwMode="auto">
          <a:xfrm>
            <a:off x="3581989" y="315899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5" name="Text Box 29"/>
          <p:cNvSpPr txBox="1">
            <a:spLocks noChangeArrowheads="1"/>
          </p:cNvSpPr>
          <p:nvPr/>
        </p:nvSpPr>
        <p:spPr bwMode="auto">
          <a:xfrm>
            <a:off x="4662000" y="315899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111</a:t>
            </a:r>
          </a:p>
        </p:txBody>
      </p:sp>
      <p:sp>
        <p:nvSpPr>
          <p:cNvPr id="16" name="Text Box 27"/>
          <p:cNvSpPr txBox="1">
            <a:spLocks noChangeArrowheads="1"/>
          </p:cNvSpPr>
          <p:nvPr/>
        </p:nvSpPr>
        <p:spPr bwMode="auto">
          <a:xfrm>
            <a:off x="2501977" y="2258987"/>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17" name="Text Box 28"/>
          <p:cNvSpPr txBox="1">
            <a:spLocks noChangeArrowheads="1"/>
          </p:cNvSpPr>
          <p:nvPr/>
        </p:nvSpPr>
        <p:spPr bwMode="auto">
          <a:xfrm>
            <a:off x="3581989" y="2258987"/>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18" name="Text Box 29"/>
          <p:cNvSpPr txBox="1">
            <a:spLocks noChangeArrowheads="1"/>
          </p:cNvSpPr>
          <p:nvPr/>
        </p:nvSpPr>
        <p:spPr bwMode="auto">
          <a:xfrm>
            <a:off x="4662000" y="2258987"/>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110</a:t>
            </a:r>
          </a:p>
        </p:txBody>
      </p:sp>
      <p:sp>
        <p:nvSpPr>
          <p:cNvPr id="19" name="正方形/長方形 18"/>
          <p:cNvSpPr/>
          <p:nvPr/>
        </p:nvSpPr>
        <p:spPr bwMode="auto">
          <a:xfrm>
            <a:off x="701957" y="279899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0" name="正方形/長方形 19"/>
          <p:cNvSpPr/>
          <p:nvPr/>
        </p:nvSpPr>
        <p:spPr bwMode="auto">
          <a:xfrm>
            <a:off x="701957" y="189898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1" name="Text Box 30"/>
          <p:cNvSpPr txBox="1">
            <a:spLocks noChangeArrowheads="1"/>
          </p:cNvSpPr>
          <p:nvPr/>
        </p:nvSpPr>
        <p:spPr bwMode="auto">
          <a:xfrm>
            <a:off x="5472010" y="1448978"/>
            <a:ext cx="1080116"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22" name="Text Box 31"/>
          <p:cNvSpPr txBox="1">
            <a:spLocks noChangeArrowheads="1"/>
          </p:cNvSpPr>
          <p:nvPr/>
        </p:nvSpPr>
        <p:spPr bwMode="auto">
          <a:xfrm>
            <a:off x="6552022" y="1448978"/>
            <a:ext cx="1439606"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0110011</a:t>
            </a:r>
          </a:p>
        </p:txBody>
      </p:sp>
      <p:sp>
        <p:nvSpPr>
          <p:cNvPr id="23" name="Text Box 27"/>
          <p:cNvSpPr txBox="1">
            <a:spLocks noChangeArrowheads="1"/>
          </p:cNvSpPr>
          <p:nvPr/>
        </p:nvSpPr>
        <p:spPr bwMode="auto">
          <a:xfrm>
            <a:off x="791958" y="1448978"/>
            <a:ext cx="1710019" cy="270000"/>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24" name="Text Box 27"/>
          <p:cNvSpPr txBox="1">
            <a:spLocks noChangeArrowheads="1"/>
          </p:cNvSpPr>
          <p:nvPr/>
        </p:nvSpPr>
        <p:spPr bwMode="auto">
          <a:xfrm>
            <a:off x="2501977" y="1448978"/>
            <a:ext cx="1079500"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25" name="Text Box 28"/>
          <p:cNvSpPr txBox="1">
            <a:spLocks noChangeArrowheads="1"/>
          </p:cNvSpPr>
          <p:nvPr/>
        </p:nvSpPr>
        <p:spPr bwMode="auto">
          <a:xfrm>
            <a:off x="3581989" y="1448978"/>
            <a:ext cx="1080115" cy="270000"/>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26" name="Text Box 29"/>
          <p:cNvSpPr txBox="1">
            <a:spLocks noChangeArrowheads="1"/>
          </p:cNvSpPr>
          <p:nvPr/>
        </p:nvSpPr>
        <p:spPr bwMode="auto">
          <a:xfrm>
            <a:off x="4662000" y="1448978"/>
            <a:ext cx="810111" cy="270000"/>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u="sng" dirty="0">
                <a:solidFill>
                  <a:srgbClr val="FF0000"/>
                </a:solidFill>
                <a:latin typeface="+mn-lt"/>
              </a:rPr>
              <a:t>100</a:t>
            </a:r>
          </a:p>
        </p:txBody>
      </p:sp>
      <p:sp>
        <p:nvSpPr>
          <p:cNvPr id="27" name="正方形/長方形 26"/>
          <p:cNvSpPr/>
          <p:nvPr/>
        </p:nvSpPr>
        <p:spPr bwMode="auto">
          <a:xfrm>
            <a:off x="701957" y="1088974"/>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282597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sp>
        <p:nvSpPr>
          <p:cNvPr id="4" name="フローチャート: 手作業 3"/>
          <p:cNvSpPr/>
          <p:nvPr/>
        </p:nvSpPr>
        <p:spPr bwMode="auto">
          <a:xfrm rot="16200000">
            <a:off x="5734818" y="3616197"/>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5" name="直線コネクタ 4"/>
          <p:cNvCxnSpPr/>
          <p:nvPr/>
        </p:nvCxnSpPr>
        <p:spPr bwMode="auto">
          <a:xfrm>
            <a:off x="5472010" y="351900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 name="直線コネクタ 5"/>
          <p:cNvCxnSpPr/>
          <p:nvPr/>
        </p:nvCxnSpPr>
        <p:spPr bwMode="auto">
          <a:xfrm>
            <a:off x="5472010" y="4059007"/>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 name="直線コネクタ 28"/>
          <p:cNvCxnSpPr/>
          <p:nvPr/>
        </p:nvCxnSpPr>
        <p:spPr bwMode="auto">
          <a:xfrm>
            <a:off x="6372020" y="3789004"/>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1" name="直線コネクタ 60"/>
          <p:cNvCxnSpPr>
            <a:endCxn id="4" idx="3"/>
          </p:cNvCxnSpPr>
          <p:nvPr/>
        </p:nvCxnSpPr>
        <p:spPr bwMode="auto">
          <a:xfrm>
            <a:off x="6192018" y="2888994"/>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3" name="正方形/長方形 62"/>
          <p:cNvSpPr/>
          <p:nvPr/>
        </p:nvSpPr>
        <p:spPr bwMode="auto">
          <a:xfrm>
            <a:off x="4932004"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4932004"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5" name="正方形/長方形 64"/>
          <p:cNvSpPr/>
          <p:nvPr/>
        </p:nvSpPr>
        <p:spPr bwMode="auto">
          <a:xfrm>
            <a:off x="5382009" y="243898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 name="テキスト プレースホルダー 6"/>
          <p:cNvSpPr>
            <a:spLocks noGrp="1"/>
          </p:cNvSpPr>
          <p:nvPr>
            <p:ph type="body" sz="quarter" idx="10"/>
          </p:nvPr>
        </p:nvSpPr>
        <p:spPr>
          <a:xfrm>
            <a:off x="521955" y="4599014"/>
            <a:ext cx="8370093" cy="1529710"/>
          </a:xfrm>
        </p:spPr>
        <p:txBody>
          <a:bodyPr/>
          <a:lstStyle/>
          <a:p>
            <a:r>
              <a:rPr lang="ja-JP" altLang="en-US" dirty="0">
                <a:solidFill>
                  <a:schemeClr val="tx1">
                    <a:lumMod val="85000"/>
                    <a:lumOff val="15000"/>
                  </a:schemeClr>
                </a:solidFill>
              </a:rPr>
              <a:t>各命令の </a:t>
            </a:r>
            <a:r>
              <a:rPr lang="en-US" altLang="ja-JP" dirty="0">
                <a:solidFill>
                  <a:schemeClr val="tx1">
                    <a:lumMod val="85000"/>
                    <a:lumOff val="15000"/>
                  </a:schemeClr>
                </a:solidFill>
              </a:rPr>
              <a:t>3bit </a:t>
            </a:r>
            <a:r>
              <a:rPr lang="ja-JP" altLang="en-US" dirty="0">
                <a:solidFill>
                  <a:schemeClr val="tx1">
                    <a:lumMod val="85000"/>
                    <a:lumOff val="15000"/>
                  </a:schemeClr>
                </a:solidFill>
              </a:rPr>
              <a:t>の </a:t>
            </a:r>
            <a:r>
              <a:rPr lang="en-US" altLang="ja-JP" dirty="0">
                <a:solidFill>
                  <a:schemeClr val="tx1">
                    <a:lumMod val="85000"/>
                    <a:lumOff val="15000"/>
                  </a:schemeClr>
                </a:solidFill>
              </a:rPr>
              <a:t>code </a:t>
            </a:r>
            <a:r>
              <a:rPr lang="ja-JP" altLang="en-US" dirty="0">
                <a:solidFill>
                  <a:schemeClr val="tx1">
                    <a:lumMod val="85000"/>
                    <a:lumOff val="15000"/>
                  </a:schemeClr>
                </a:solidFill>
              </a:rPr>
              <a:t>の違いに応じて </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演算器に，</a:t>
            </a:r>
            <a:r>
              <a:rPr lang="en-US" altLang="ja-JP" dirty="0">
                <a:solidFill>
                  <a:schemeClr val="tx1">
                    <a:lumMod val="85000"/>
                    <a:lumOff val="15000"/>
                  </a:schemeClr>
                </a:solidFill>
              </a:rPr>
              <a:t>AND/OR/XOR </a:t>
            </a:r>
            <a:r>
              <a:rPr lang="ja-JP" altLang="en-US" dirty="0">
                <a:solidFill>
                  <a:schemeClr val="tx1">
                    <a:lumMod val="85000"/>
                    <a:lumOff val="15000"/>
                  </a:schemeClr>
                </a:solidFill>
              </a:rPr>
              <a:t>演算をさせることを考える</a:t>
            </a:r>
            <a:endParaRPr lang="en-US" altLang="ja-JP" dirty="0">
              <a:solidFill>
                <a:schemeClr val="tx1">
                  <a:lumMod val="85000"/>
                  <a:lumOff val="15000"/>
                </a:schemeClr>
              </a:solidFill>
            </a:endParaRPr>
          </a:p>
        </p:txBody>
      </p:sp>
      <p:sp>
        <p:nvSpPr>
          <p:cNvPr id="43" name="正方形/長方形 42"/>
          <p:cNvSpPr/>
          <p:nvPr/>
        </p:nvSpPr>
        <p:spPr bwMode="auto">
          <a:xfrm>
            <a:off x="1871970" y="2618991"/>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2525904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制御の例：</a:t>
            </a:r>
            <a:r>
              <a:rPr lang="en-US" altLang="ja-JP" dirty="0"/>
              <a:t>RISC-V </a:t>
            </a:r>
            <a:r>
              <a:rPr lang="ja-JP" altLang="en-US" dirty="0"/>
              <a:t>の </a:t>
            </a:r>
            <a:r>
              <a:rPr lang="en-US" altLang="ja-JP" dirty="0"/>
              <a:t>AND/OR/XOR </a:t>
            </a:r>
            <a:r>
              <a:rPr lang="ja-JP" altLang="en-US" dirty="0"/>
              <a:t>命令</a:t>
            </a:r>
            <a:endParaRPr kumimoji="1" lang="ja-JP" altLang="en-US" dirty="0"/>
          </a:p>
        </p:txBody>
      </p:sp>
      <p:cxnSp>
        <p:nvCxnSpPr>
          <p:cNvPr id="33" name="直線矢印コネクタ 32"/>
          <p:cNvCxnSpPr/>
          <p:nvPr/>
        </p:nvCxnSpPr>
        <p:spPr bwMode="auto">
          <a:xfrm>
            <a:off x="4572000" y="1997946"/>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4" name="直線矢印コネクタ 33"/>
          <p:cNvCxnSpPr/>
          <p:nvPr/>
        </p:nvCxnSpPr>
        <p:spPr bwMode="auto">
          <a:xfrm flipV="1">
            <a:off x="4572000" y="1988984"/>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5" name="直線矢印コネクタ 34"/>
          <p:cNvCxnSpPr/>
          <p:nvPr/>
        </p:nvCxnSpPr>
        <p:spPr bwMode="auto">
          <a:xfrm flipV="1">
            <a:off x="4932004" y="2348988"/>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36" name="直線矢印コネクタ 35"/>
          <p:cNvCxnSpPr/>
          <p:nvPr/>
        </p:nvCxnSpPr>
        <p:spPr bwMode="auto">
          <a:xfrm>
            <a:off x="4932004" y="234898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7" name="直線矢印コネクタ 36"/>
          <p:cNvCxnSpPr/>
          <p:nvPr/>
        </p:nvCxnSpPr>
        <p:spPr bwMode="auto">
          <a:xfrm>
            <a:off x="4572000" y="2888994"/>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38" name="直線矢印コネクタ 37"/>
          <p:cNvCxnSpPr/>
          <p:nvPr/>
        </p:nvCxnSpPr>
        <p:spPr bwMode="auto">
          <a:xfrm>
            <a:off x="4932004" y="3248998"/>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39" name="直線矢印コネクタ 38"/>
          <p:cNvCxnSpPr/>
          <p:nvPr/>
        </p:nvCxnSpPr>
        <p:spPr bwMode="auto">
          <a:xfrm>
            <a:off x="4572000" y="3699003"/>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40" name="直線矢印コネクタ 39"/>
          <p:cNvCxnSpPr/>
          <p:nvPr/>
        </p:nvCxnSpPr>
        <p:spPr bwMode="auto">
          <a:xfrm>
            <a:off x="4932004" y="4059007"/>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30" name="Picture 7" descr="OR"/>
          <p:cNvPicPr>
            <a:picLocks noChangeAspect="1" noChangeArrowheads="1"/>
          </p:cNvPicPr>
          <p:nvPr/>
        </p:nvPicPr>
        <p:blipFill>
          <a:blip r:embed="rId2" cstate="print"/>
          <a:srcRect/>
          <a:stretch>
            <a:fillRect/>
          </a:stretch>
        </p:blipFill>
        <p:spPr bwMode="auto">
          <a:xfrm>
            <a:off x="5382009" y="2708992"/>
            <a:ext cx="1079500" cy="717550"/>
          </a:xfrm>
          <a:prstGeom prst="rect">
            <a:avLst/>
          </a:prstGeom>
          <a:noFill/>
        </p:spPr>
      </p:pic>
      <p:pic>
        <p:nvPicPr>
          <p:cNvPr id="31" name="Picture 6" descr="AND"/>
          <p:cNvPicPr>
            <a:picLocks noChangeAspect="1" noChangeArrowheads="1"/>
          </p:cNvPicPr>
          <p:nvPr/>
        </p:nvPicPr>
        <p:blipFill>
          <a:blip r:embed="rId3" cstate="print"/>
          <a:srcRect/>
          <a:stretch>
            <a:fillRect/>
          </a:stretch>
        </p:blipFill>
        <p:spPr bwMode="auto">
          <a:xfrm>
            <a:off x="5382009" y="3519001"/>
            <a:ext cx="1079500" cy="720725"/>
          </a:xfrm>
          <a:prstGeom prst="rect">
            <a:avLst/>
          </a:prstGeom>
          <a:noFill/>
        </p:spPr>
      </p:pic>
      <p:pic>
        <p:nvPicPr>
          <p:cNvPr id="32" name="Picture 18" descr="XOR"/>
          <p:cNvPicPr>
            <a:picLocks noChangeAspect="1" noChangeArrowheads="1"/>
          </p:cNvPicPr>
          <p:nvPr/>
        </p:nvPicPr>
        <p:blipFill>
          <a:blip r:embed="rId4" cstate="print"/>
          <a:srcRect/>
          <a:stretch>
            <a:fillRect/>
          </a:stretch>
        </p:blipFill>
        <p:spPr bwMode="auto">
          <a:xfrm>
            <a:off x="5382009" y="1808982"/>
            <a:ext cx="1079500" cy="717550"/>
          </a:xfrm>
          <a:prstGeom prst="rect">
            <a:avLst/>
          </a:prstGeom>
          <a:noFill/>
        </p:spPr>
      </p:pic>
      <p:cxnSp>
        <p:nvCxnSpPr>
          <p:cNvPr id="45" name="直線コネクタ 44"/>
          <p:cNvCxnSpPr/>
          <p:nvPr/>
        </p:nvCxnSpPr>
        <p:spPr bwMode="auto">
          <a:xfrm>
            <a:off x="4031994" y="2618991"/>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a:off x="4031994" y="3158997"/>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a:off x="7182029" y="3068996"/>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53" name="Freeform 10"/>
          <p:cNvSpPr>
            <a:spLocks/>
          </p:cNvSpPr>
          <p:nvPr/>
        </p:nvSpPr>
        <p:spPr bwMode="auto">
          <a:xfrm flipH="1" flipV="1">
            <a:off x="6192018" y="2168985"/>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6192018" y="3068996"/>
            <a:ext cx="720008" cy="0"/>
          </a:xfrm>
          <a:prstGeom prst="straightConnector1">
            <a:avLst/>
          </a:prstGeom>
          <a:noFill/>
          <a:ln w="9525" cap="flat" cmpd="sng" algn="ctr">
            <a:solidFill>
              <a:schemeClr val="tx1"/>
            </a:solidFill>
            <a:prstDash val="solid"/>
            <a:round/>
            <a:headEnd type="none" w="sm" len="sm"/>
            <a:tailEnd type="none"/>
          </a:ln>
          <a:effectLst/>
        </p:spPr>
      </p:cxnSp>
      <p:sp>
        <p:nvSpPr>
          <p:cNvPr id="55" name="Freeform 10"/>
          <p:cNvSpPr>
            <a:spLocks/>
          </p:cNvSpPr>
          <p:nvPr/>
        </p:nvSpPr>
        <p:spPr bwMode="auto">
          <a:xfrm flipH="1">
            <a:off x="6192018" y="3248998"/>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6" name="直線矢印コネクタ 55"/>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57" name="直線矢印コネクタ 56"/>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sp>
        <p:nvSpPr>
          <p:cNvPr id="50" name="フローチャート: 手作業 49"/>
          <p:cNvSpPr/>
          <p:nvPr/>
        </p:nvSpPr>
        <p:spPr bwMode="auto">
          <a:xfrm rot="16200000">
            <a:off x="6634828" y="2896189"/>
            <a:ext cx="914400" cy="360004"/>
          </a:xfrm>
          <a:prstGeom prst="flowChartManualOperation">
            <a:avLst/>
          </a:prstGeom>
          <a:ln>
            <a:solidFill>
              <a:schemeClr val="accent5"/>
            </a:solidFill>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6102017" y="360900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6102017"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6102017" y="189898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3" name="正方形/長方形 62"/>
          <p:cNvSpPr/>
          <p:nvPr/>
        </p:nvSpPr>
        <p:spPr bwMode="auto">
          <a:xfrm>
            <a:off x="3401987" y="234898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64" name="正方形/長方形 63"/>
          <p:cNvSpPr/>
          <p:nvPr/>
        </p:nvSpPr>
        <p:spPr bwMode="auto">
          <a:xfrm>
            <a:off x="3401987" y="288899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66" name="正方形/長方形 65"/>
              <p:cNvSpPr/>
              <p:nvPr/>
            </p:nvSpPr>
            <p:spPr bwMode="auto">
              <a:xfrm>
                <a:off x="7002027" y="243898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75000"/>
                              <a:lumOff val="2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75000"/>
                      <a:lumOff val="25000"/>
                    </a:schemeClr>
                  </a:solidFill>
                  <a:latin typeface="Consolas" panose="020B0609020204030204" pitchFamily="49" charset="0"/>
                  <a:ea typeface="メイリオ" panose="020B0604030504040204" pitchFamily="50" charset="-128"/>
                </a:endParaRPr>
              </a:p>
            </p:txBody>
          </p:sp>
        </mc:Choice>
        <mc:Fallback xmlns="">
          <p:sp>
            <p:nvSpPr>
              <p:cNvPr id="66" name="正方形/長方形 65"/>
              <p:cNvSpPr>
                <a:spLocks noRot="1" noChangeAspect="1" noMove="1" noResize="1" noEditPoints="1" noAdjustHandles="1" noChangeArrowheads="1" noChangeShapeType="1" noTextEdit="1"/>
              </p:cNvSpPr>
              <p:nvPr/>
            </p:nvSpPr>
            <p:spPr bwMode="auto">
              <a:xfrm>
                <a:off x="7002027" y="2438989"/>
                <a:ext cx="540006" cy="270003"/>
              </a:xfrm>
              <a:prstGeom prst="rect">
                <a:avLst/>
              </a:prstGeom>
              <a:blipFill rotWithShape="0">
                <a:blip r:embed="rId5"/>
                <a:stretch>
                  <a:fillRect/>
                </a:stretch>
              </a:blipFill>
              <a:ln>
                <a:noFill/>
                <a:headEnd/>
                <a:tailEnd type="triangle" w="sm" len="med"/>
              </a:ln>
              <a:effectLst/>
              <a:extLst/>
            </p:spPr>
            <p:txBody>
              <a:bodyPr/>
              <a:lstStyle/>
              <a:p>
                <a:r>
                  <a:rPr lang="ja-JP" altLang="en-US">
                    <a:noFill/>
                  </a:rPr>
                  <a:t> </a:t>
                </a:r>
              </a:p>
            </p:txBody>
          </p:sp>
        </mc:Fallback>
      </mc:AlternateContent>
      <p:sp>
        <p:nvSpPr>
          <p:cNvPr id="7" name="テキスト プレースホルダー 6"/>
          <p:cNvSpPr>
            <a:spLocks noGrp="1"/>
          </p:cNvSpPr>
          <p:nvPr>
            <p:ph type="body" sz="quarter" idx="10"/>
          </p:nvPr>
        </p:nvSpPr>
        <p:spPr>
          <a:xfrm>
            <a:off x="791959" y="4509012"/>
            <a:ext cx="8100090" cy="1619711"/>
          </a:xfrm>
        </p:spPr>
        <p:txBody>
          <a:bodyPr/>
          <a:lstStyle/>
          <a:p>
            <a:r>
              <a:rPr lang="ja-JP" altLang="en-US" dirty="0"/>
              <a:t>典型的には，</a:t>
            </a:r>
            <a:endParaRPr kumimoji="1" lang="en-US" altLang="ja-JP" dirty="0"/>
          </a:p>
          <a:p>
            <a:pPr lvl="1"/>
            <a:r>
              <a:rPr kumimoji="1" lang="ja-JP" altLang="en-US" dirty="0"/>
              <a:t>各場合ごとの回路を用意して並列に配置</a:t>
            </a:r>
            <a:endParaRPr kumimoji="1" lang="en-US" altLang="ja-JP" dirty="0"/>
          </a:p>
          <a:p>
            <a:pPr lvl="2"/>
            <a:r>
              <a:rPr kumimoji="1" lang="en-US" altLang="ja-JP" dirty="0"/>
              <a:t>XOR</a:t>
            </a:r>
            <a:r>
              <a:rPr lang="en-US" altLang="ja-JP" dirty="0"/>
              <a:t>, OR, AND </a:t>
            </a:r>
            <a:r>
              <a:rPr lang="ja-JP" altLang="en-US" dirty="0"/>
              <a:t>ゲートを並べる</a:t>
            </a:r>
            <a:endParaRPr kumimoji="1" lang="en-US" altLang="ja-JP" dirty="0"/>
          </a:p>
          <a:p>
            <a:pPr lvl="1"/>
            <a:r>
              <a:rPr kumimoji="1" lang="ja-JP" altLang="en-US" dirty="0"/>
              <a:t>制御に従ってマルチプレクサで出力を選択</a:t>
            </a:r>
            <a:endParaRPr kumimoji="1" lang="en-US" altLang="ja-JP" dirty="0"/>
          </a:p>
        </p:txBody>
      </p:sp>
      <p:sp>
        <p:nvSpPr>
          <p:cNvPr id="43" name="正方形/長方形 42"/>
          <p:cNvSpPr/>
          <p:nvPr/>
        </p:nvSpPr>
        <p:spPr bwMode="auto">
          <a:xfrm>
            <a:off x="881959" y="180898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kumimoji="1"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 name="正方形/長方形 8"/>
          <p:cNvSpPr/>
          <p:nvPr/>
        </p:nvSpPr>
        <p:spPr bwMode="auto">
          <a:xfrm>
            <a:off x="6912026" y="1808982"/>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8" name="直線コネクタ 67"/>
          <p:cNvCxnSpPr/>
          <p:nvPr/>
        </p:nvCxnSpPr>
        <p:spPr bwMode="auto">
          <a:xfrm>
            <a:off x="7092028" y="1538979"/>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a:stCxn id="9" idx="2"/>
          </p:cNvCxnSpPr>
          <p:nvPr/>
        </p:nvCxnSpPr>
        <p:spPr bwMode="auto">
          <a:xfrm>
            <a:off x="7092028" y="2348988"/>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0" name="正方形/長方形 69"/>
          <p:cNvSpPr/>
          <p:nvPr/>
        </p:nvSpPr>
        <p:spPr bwMode="auto">
          <a:xfrm>
            <a:off x="6822025" y="1268976"/>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7002027" y="3609002"/>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マルチプレクサ</a:t>
            </a:r>
          </a:p>
        </p:txBody>
      </p:sp>
      <p:sp>
        <p:nvSpPr>
          <p:cNvPr id="72" name="正方形/長方形 71"/>
          <p:cNvSpPr/>
          <p:nvPr/>
        </p:nvSpPr>
        <p:spPr bwMode="auto">
          <a:xfrm>
            <a:off x="7277798" y="1988984"/>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Tree>
    <p:extLst>
      <p:ext uri="{BB962C8B-B14F-4D97-AF65-F5344CB8AC3E}">
        <p14:creationId xmlns:p14="http://schemas.microsoft.com/office/powerpoint/2010/main" val="2449040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マルチプレクサ：複数入力から</a:t>
            </a:r>
            <a:r>
              <a:rPr kumimoji="1" lang="en-US" altLang="ja-JP" dirty="0"/>
              <a:t>1</a:t>
            </a:r>
            <a:r>
              <a:rPr kumimoji="1" lang="ja-JP" altLang="en-US" dirty="0" err="1"/>
              <a:t>つを</a:t>
            </a:r>
            <a:r>
              <a:rPr kumimoji="1" lang="ja-JP" altLang="en-US" dirty="0"/>
              <a:t>選ぶ回路</a:t>
            </a:r>
          </a:p>
        </p:txBody>
      </p:sp>
      <p:sp>
        <p:nvSpPr>
          <p:cNvPr id="3" name="テキスト プレースホルダー 2"/>
          <p:cNvSpPr>
            <a:spLocks noGrp="1"/>
          </p:cNvSpPr>
          <p:nvPr>
            <p:ph type="body" sz="quarter" idx="10"/>
          </p:nvPr>
        </p:nvSpPr>
        <p:spPr>
          <a:xfrm>
            <a:off x="611956" y="5679025"/>
            <a:ext cx="8280092" cy="629700"/>
          </a:xfrm>
        </p:spPr>
        <p:txBody>
          <a:bodyPr/>
          <a:lstStyle/>
          <a:p>
            <a:r>
              <a:rPr lang="ja-JP" altLang="en-US" dirty="0"/>
              <a:t>以下により，回路が生成できる</a:t>
            </a:r>
            <a:endParaRPr lang="en-US" altLang="ja-JP" dirty="0"/>
          </a:p>
          <a:p>
            <a:pPr lvl="1"/>
            <a:r>
              <a:rPr kumimoji="1" lang="ja-JP" altLang="en-US" dirty="0"/>
              <a:t>２：１マルチプレクサは真理値表でかける </a:t>
            </a:r>
            <a:r>
              <a:rPr kumimoji="1" lang="en-US" altLang="ja-JP" dirty="0"/>
              <a:t>= </a:t>
            </a:r>
            <a:r>
              <a:rPr kumimoji="1" lang="ja-JP" altLang="en-US" dirty="0"/>
              <a:t>回路が作れる</a:t>
            </a:r>
            <a:endParaRPr kumimoji="1" lang="en-US" altLang="ja-JP" dirty="0"/>
          </a:p>
          <a:p>
            <a:pPr lvl="1"/>
            <a:r>
              <a:rPr kumimoji="1" lang="ja-JP" altLang="en-US" dirty="0"/>
              <a:t>多入力マルチプレクサは，カスケードすれば良い</a:t>
            </a:r>
          </a:p>
        </p:txBody>
      </p:sp>
      <mc:AlternateContent xmlns:mc="http://schemas.openxmlformats.org/markup-compatibility/2006" xmlns:a14="http://schemas.microsoft.com/office/drawing/2010/main">
        <mc:Choice Requires="a14">
          <p:graphicFrame>
            <p:nvGraphicFramePr>
              <p:cNvPr id="4" name="Group 153"/>
              <p:cNvGraphicFramePr>
                <a:graphicFrameLocks/>
              </p:cNvGraphicFramePr>
              <p:nvPr/>
            </p:nvGraphicFramePr>
            <p:xfrm>
              <a:off x="971960" y="1268976"/>
              <a:ext cx="13824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tblGrid>
                  <a:tr h="542925">
                    <a:tc>
                      <a:txBody>
                        <a:bodyPr/>
                        <a:lstStyle/>
                        <a:p>
                          <a:pPr/>
                          <a14:m>
                            <m:oMathPara xmlns:m="http://schemas.openxmlformats.org/officeDocument/2006/math">
                              <m:oMathParaPr>
                                <m:jc m:val="centerGroup"/>
                              </m:oMathParaPr>
                              <m:oMath xmlns:m="http://schemas.openxmlformats.org/officeDocument/2006/math">
                                <m:r>
                                  <a:rPr lang="en-US" altLang="ja-JP" i="1" dirty="0" smtClean="0">
                                    <a:latin typeface="Cambria Math" panose="02040503050406030204" pitchFamily="18" charset="0"/>
                                  </a:rPr>
                                  <m:t>𝑠</m:t>
                                </m:r>
                              </m:oMath>
                            </m:oMathPara>
                          </a14:m>
                          <a:endParaRPr lang="ja-JP" altLang="en-US" dirty="0"/>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0</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i="1" smtClean="0">
                                        <a:solidFill>
                                          <a:schemeClr val="tx1"/>
                                        </a:solidFill>
                                        <a:latin typeface="Cambria Math" panose="02040503050406030204" pitchFamily="18" charset="0"/>
                                        <a:ea typeface="MeiryoKe_PGothic" pitchFamily="50" charset="-128"/>
                                      </a:rPr>
                                    </m:ctrlPr>
                                  </m:sSubPr>
                                  <m:e>
                                    <m:r>
                                      <a:rPr kumimoji="0" lang="en-US" altLang="ja-JP" sz="2000" b="0" i="1" smtClean="0">
                                        <a:solidFill>
                                          <a:schemeClr val="tx1"/>
                                        </a:solidFill>
                                        <a:latin typeface="Cambria Math" panose="02040503050406030204" pitchFamily="18" charset="0"/>
                                        <a:ea typeface="MeiryoKe_PGothic" pitchFamily="50" charset="-128"/>
                                      </a:rPr>
                                      <m:t>𝑖</m:t>
                                    </m:r>
                                  </m:e>
                                  <m:sub>
                                    <m:r>
                                      <a:rPr kumimoji="0" lang="en-US" altLang="ja-JP" sz="20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tx1">
                                        <a:lumMod val="85000"/>
                                        <a:lumOff val="15000"/>
                                      </a:schemeClr>
                                    </a:solidFill>
                                    <a:effectLst/>
                                    <a:latin typeface="Cambria Math" panose="02040503050406030204" pitchFamily="18" charset="0"/>
                                    <a:ea typeface="MeiryoKe_PGothic" pitchFamily="50" charset="-128"/>
                                  </a:rPr>
                                  <m:t>𝑜</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8"/>
                      </a:ext>
                    </a:extLst>
                  </a:tr>
                </a:tbl>
              </a:graphicData>
            </a:graphic>
          </p:graphicFrame>
        </mc:Choice>
        <mc:Fallback xmlns="">
          <p:graphicFrame>
            <p:nvGraphicFramePr>
              <p:cNvPr id="4" name="Group 153"/>
              <p:cNvGraphicFramePr>
                <a:graphicFrameLocks/>
              </p:cNvGraphicFramePr>
              <p:nvPr>
                <p:extLst>
                  <p:ext uri="{D42A27DB-BD31-4B8C-83A1-F6EECF244321}">
                    <p14:modId xmlns:p14="http://schemas.microsoft.com/office/powerpoint/2010/main" val="3597257769"/>
                  </p:ext>
                </p:extLst>
              </p:nvPr>
            </p:nvGraphicFramePr>
            <p:xfrm>
              <a:off x="971960" y="1268976"/>
              <a:ext cx="1382400" cy="3615309"/>
            </p:xfrm>
            <a:graphic>
              <a:graphicData uri="http://schemas.openxmlformats.org/drawingml/2006/table">
                <a:tbl>
                  <a:tblPr/>
                  <a:tblGrid>
                    <a:gridCol w="345600"/>
                    <a:gridCol w="345600"/>
                    <a:gridCol w="345600"/>
                    <a:gridCol w="345600"/>
                  </a:tblGrid>
                  <a:tr h="542925">
                    <a:tc>
                      <a:txBody>
                        <a:bodyPr/>
                        <a:lstStyle/>
                        <a:p>
                          <a:endParaRPr lang="ja-JP"/>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t="-3371" r="-303509" b="-576404"/>
                          </a:stretch>
                        </a:blipFill>
                      </a:tcPr>
                    </a:tc>
                    <a:tc>
                      <a:txBody>
                        <a:bodyPr/>
                        <a:lstStyle/>
                        <a:p>
                          <a:endParaRPr lang="ja-JP"/>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100000" t="-3371" r="-203509" b="-576404"/>
                          </a:stretch>
                        </a:blipFill>
                      </a:tcPr>
                    </a:tc>
                    <a:tc>
                      <a:txBody>
                        <a:bodyPr/>
                        <a:lstStyle/>
                        <a:p>
                          <a:endParaRPr lang="ja-JP"/>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200000" t="-3371" r="-103509" b="-576404"/>
                          </a:stretch>
                        </a:blip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00000" t="-3371" r="-3509" b="-576404"/>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5">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solidFill>
                          <a:schemeClr val="accent6">
                            <a:lumMod val="40000"/>
                            <a:lumOff val="60000"/>
                          </a:schemeClr>
                        </a:soli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r>
                </a:tbl>
              </a:graphicData>
            </a:graphic>
          </p:graphicFrame>
        </mc:Fallback>
      </mc:AlternateContent>
      <p:cxnSp>
        <p:nvCxnSpPr>
          <p:cNvPr id="5" name="直線コネクタ 4"/>
          <p:cNvCxnSpPr/>
          <p:nvPr/>
        </p:nvCxnSpPr>
        <p:spPr bwMode="auto">
          <a:xfrm>
            <a:off x="3761991" y="3158997"/>
            <a:ext cx="360004"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 name="フローチャート: 手作業 5"/>
          <p:cNvSpPr/>
          <p:nvPr/>
        </p:nvSpPr>
        <p:spPr bwMode="auto">
          <a:xfrm rot="16200000">
            <a:off x="3214790" y="2986190"/>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7" name="直線矢印コネクタ 6"/>
          <p:cNvCxnSpPr/>
          <p:nvPr/>
        </p:nvCxnSpPr>
        <p:spPr bwMode="auto">
          <a:xfrm>
            <a:off x="3221985" y="2888994"/>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8" name="直線矢印コネクタ 7"/>
          <p:cNvCxnSpPr/>
          <p:nvPr/>
        </p:nvCxnSpPr>
        <p:spPr bwMode="auto">
          <a:xfrm>
            <a:off x="3221985" y="3429000"/>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9" name="直線コネクタ 8"/>
          <p:cNvCxnSpPr/>
          <p:nvPr/>
        </p:nvCxnSpPr>
        <p:spPr bwMode="auto">
          <a:xfrm>
            <a:off x="3671990" y="2438989"/>
            <a:ext cx="0" cy="360004"/>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bwMode="auto">
              <a:xfrm>
                <a:off x="3401987" y="207898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tx1">
                              <a:lumMod val="85000"/>
                              <a:lumOff val="15000"/>
                            </a:schemeClr>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tx1">
                      <a:lumMod val="85000"/>
                      <a:lumOff val="15000"/>
                    </a:schemeClr>
                  </a:solidFill>
                  <a:latin typeface="Consolas" panose="020B0609020204030204" pitchFamily="49" charset="0"/>
                  <a:ea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bwMode="auto">
              <a:xfrm>
                <a:off x="3401987" y="2078985"/>
                <a:ext cx="540006" cy="270003"/>
              </a:xfrm>
              <a:prstGeom prst="rect">
                <a:avLst/>
              </a:prstGeom>
              <a:blipFill rotWithShape="0">
                <a:blip r:embed="rId3"/>
                <a:stretch>
                  <a:fillRect/>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bwMode="auto">
              <a:xfrm>
                <a:off x="2771980" y="2708992"/>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i="1">
                              <a:solidFill>
                                <a:schemeClr val="tx1"/>
                              </a:solidFill>
                              <a:latin typeface="Cambria Math" panose="02040503050406030204" pitchFamily="18" charset="0"/>
                              <a:ea typeface="MeiryoKe_PGothic" pitchFamily="50" charset="-128"/>
                            </a:rPr>
                            <m:t>0</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5" name="正方形/長方形 14"/>
              <p:cNvSpPr>
                <a:spLocks noRot="1" noChangeAspect="1" noMove="1" noResize="1" noEditPoints="1" noAdjustHandles="1" noChangeArrowheads="1" noChangeShapeType="1" noTextEdit="1"/>
              </p:cNvSpPr>
              <p:nvPr/>
            </p:nvSpPr>
            <p:spPr bwMode="auto">
              <a:xfrm>
                <a:off x="2771980" y="2708992"/>
                <a:ext cx="540006" cy="270003"/>
              </a:xfrm>
              <a:prstGeom prst="rect">
                <a:avLst/>
              </a:prstGeom>
              <a:blipFill rotWithShape="0">
                <a:blip r:embed="rId4"/>
                <a:stretch>
                  <a:fillRect b="-24444"/>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bwMode="auto">
              <a:xfrm>
                <a:off x="2771980"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sSub>
                        <m:sSubPr>
                          <m:ctrlPr>
                            <a:rPr kumimoji="0" lang="en-US" altLang="ja-JP" sz="2800" i="1" smtClean="0">
                              <a:solidFill>
                                <a:schemeClr val="tx1"/>
                              </a:solidFill>
                              <a:latin typeface="Cambria Math" panose="02040503050406030204" pitchFamily="18" charset="0"/>
                              <a:ea typeface="MeiryoKe_PGothic" pitchFamily="50" charset="-128"/>
                            </a:rPr>
                          </m:ctrlPr>
                        </m:sSubPr>
                        <m:e>
                          <m:r>
                            <a:rPr kumimoji="0" lang="en-US" altLang="ja-JP" sz="2800" i="1">
                              <a:solidFill>
                                <a:schemeClr val="tx1"/>
                              </a:solidFill>
                              <a:latin typeface="Cambria Math" panose="02040503050406030204" pitchFamily="18" charset="0"/>
                              <a:ea typeface="MeiryoKe_PGothic" pitchFamily="50" charset="-128"/>
                            </a:rPr>
                            <m:t>𝑖</m:t>
                          </m:r>
                        </m:e>
                        <m:sub>
                          <m:r>
                            <a:rPr kumimoji="0" lang="en-US" altLang="ja-JP" sz="2800" b="0" i="1" smtClean="0">
                              <a:solidFill>
                                <a:schemeClr val="tx1"/>
                              </a:solidFill>
                              <a:latin typeface="Cambria Math" panose="02040503050406030204" pitchFamily="18" charset="0"/>
                              <a:ea typeface="MeiryoKe_PGothic" pitchFamily="50" charset="-128"/>
                            </a:rPr>
                            <m:t>1</m:t>
                          </m:r>
                        </m:sub>
                      </m:sSub>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6" name="正方形/長方形 15"/>
              <p:cNvSpPr>
                <a:spLocks noRot="1" noChangeAspect="1" noMove="1" noResize="1" noEditPoints="1" noAdjustHandles="1" noChangeArrowheads="1" noChangeShapeType="1" noTextEdit="1"/>
              </p:cNvSpPr>
              <p:nvPr/>
            </p:nvSpPr>
            <p:spPr bwMode="auto">
              <a:xfrm>
                <a:off x="2771980" y="3248998"/>
                <a:ext cx="540006" cy="270003"/>
              </a:xfrm>
              <a:prstGeom prst="rect">
                <a:avLst/>
              </a:prstGeom>
              <a:blipFill rotWithShape="0">
                <a:blip r:embed="rId5"/>
                <a:stretch>
                  <a:fillRect b="-25000"/>
                </a:stretch>
              </a:blipFill>
              <a:ln>
                <a:noFill/>
                <a:headEnd/>
                <a:tailEnd type="triangle" w="sm" len="med"/>
              </a:ln>
              <a:effectLst/>
              <a:extLst/>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bwMode="auto">
              <a:xfrm>
                <a:off x="4121995" y="297899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0" lang="en-US" altLang="ja-JP" sz="2800" b="0" i="1" dirty="0" smtClean="0">
                          <a:solidFill>
                            <a:schemeClr val="tx1"/>
                          </a:solidFill>
                          <a:latin typeface="Cambria Math" panose="02040503050406030204" pitchFamily="18" charset="0"/>
                          <a:ea typeface="MeiryoKe_PGothic" pitchFamily="50" charset="-128"/>
                        </a:rPr>
                        <m:t>𝑜</m:t>
                      </m:r>
                    </m:oMath>
                  </m:oMathPara>
                </a14:m>
                <a:endParaRPr kumimoji="0" lang="en-US" altLang="ja-JP" sz="2800" i="1" baseline="-25000" dirty="0">
                  <a:solidFill>
                    <a:schemeClr val="tx1"/>
                  </a:solidFill>
                  <a:latin typeface="Times New Roman" pitchFamily="18" charset="0"/>
                  <a:ea typeface="MeiryoKe_PGothic" pitchFamily="50" charset="-128"/>
                </a:endParaRPr>
              </a:p>
            </p:txBody>
          </p:sp>
        </mc:Choice>
        <mc:Fallback xmlns="">
          <p:sp>
            <p:nvSpPr>
              <p:cNvPr id="17" name="正方形/長方形 16"/>
              <p:cNvSpPr>
                <a:spLocks noRot="1" noChangeAspect="1" noMove="1" noResize="1" noEditPoints="1" noAdjustHandles="1" noChangeArrowheads="1" noChangeShapeType="1" noTextEdit="1"/>
              </p:cNvSpPr>
              <p:nvPr/>
            </p:nvSpPr>
            <p:spPr bwMode="auto">
              <a:xfrm>
                <a:off x="4121995" y="2978995"/>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20" name="フローチャート: 手作業 19"/>
          <p:cNvSpPr/>
          <p:nvPr/>
        </p:nvSpPr>
        <p:spPr bwMode="auto">
          <a:xfrm rot="16200000">
            <a:off x="5554816" y="2356183"/>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1" name="直線矢印コネクタ 20"/>
          <p:cNvCxnSpPr/>
          <p:nvPr/>
        </p:nvCxnSpPr>
        <p:spPr bwMode="auto">
          <a:xfrm>
            <a:off x="5562011" y="2258987"/>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2" name="直線矢印コネクタ 21"/>
          <p:cNvCxnSpPr/>
          <p:nvPr/>
        </p:nvCxnSpPr>
        <p:spPr bwMode="auto">
          <a:xfrm>
            <a:off x="5562011" y="2798993"/>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コネクタ 22"/>
          <p:cNvCxnSpPr/>
          <p:nvPr/>
        </p:nvCxnSpPr>
        <p:spPr bwMode="auto">
          <a:xfrm>
            <a:off x="6012016" y="1988984"/>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 name="フローチャート: 手作業 27"/>
          <p:cNvSpPr/>
          <p:nvPr/>
        </p:nvSpPr>
        <p:spPr bwMode="auto">
          <a:xfrm rot="16200000">
            <a:off x="5554816" y="3436195"/>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cxnSp>
        <p:nvCxnSpPr>
          <p:cNvPr id="29" name="直線矢印コネクタ 28"/>
          <p:cNvCxnSpPr/>
          <p:nvPr/>
        </p:nvCxnSpPr>
        <p:spPr bwMode="auto">
          <a:xfrm>
            <a:off x="5562011" y="3338999"/>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0" name="直線矢印コネクタ 29"/>
          <p:cNvCxnSpPr/>
          <p:nvPr/>
        </p:nvCxnSpPr>
        <p:spPr bwMode="auto">
          <a:xfrm>
            <a:off x="5562011" y="3879005"/>
            <a:ext cx="270003"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552022" y="2888994"/>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192018" y="3609002"/>
            <a:ext cx="270003" cy="0"/>
          </a:xfrm>
          <a:prstGeom prst="straightConnector1">
            <a:avLst/>
          </a:prstGeom>
          <a:noFill/>
          <a:ln w="9525" cap="flat" cmpd="sng" algn="ctr">
            <a:solidFill>
              <a:schemeClr val="tx1"/>
            </a:solidFill>
            <a:prstDash val="solid"/>
            <a:round/>
            <a:headEnd type="none" w="sm" len="sm"/>
            <a:tailEnd type="none"/>
          </a:ln>
          <a:effectLst/>
        </p:spPr>
      </p:cxnSp>
      <p:sp>
        <p:nvSpPr>
          <p:cNvPr id="33" name="フローチャート: 手作業 32"/>
          <p:cNvSpPr/>
          <p:nvPr/>
        </p:nvSpPr>
        <p:spPr bwMode="auto">
          <a:xfrm rot="16200000">
            <a:off x="6634828" y="2896189"/>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4" name="Freeform 10"/>
          <p:cNvSpPr>
            <a:spLocks/>
          </p:cNvSpPr>
          <p:nvPr/>
        </p:nvSpPr>
        <p:spPr bwMode="auto">
          <a:xfrm flipH="1" flipV="1">
            <a:off x="6192018" y="2528990"/>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6" name="Freeform 10"/>
          <p:cNvSpPr>
            <a:spLocks/>
          </p:cNvSpPr>
          <p:nvPr/>
        </p:nvSpPr>
        <p:spPr bwMode="auto">
          <a:xfrm flipH="1">
            <a:off x="6192018" y="3248998"/>
            <a:ext cx="360004"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8" name="直線矢印コネクタ 37"/>
          <p:cNvCxnSpPr/>
          <p:nvPr/>
        </p:nvCxnSpPr>
        <p:spPr bwMode="auto">
          <a:xfrm>
            <a:off x="6552022" y="3248998"/>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39" name="直線コネクタ 38"/>
          <p:cNvCxnSpPr/>
          <p:nvPr/>
        </p:nvCxnSpPr>
        <p:spPr bwMode="auto">
          <a:xfrm>
            <a:off x="6012016" y="3068996"/>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2" name="直線コネクタ 41"/>
          <p:cNvCxnSpPr/>
          <p:nvPr/>
        </p:nvCxnSpPr>
        <p:spPr bwMode="auto">
          <a:xfrm>
            <a:off x="7092028" y="2528990"/>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p:nvPr/>
        </p:nvCxnSpPr>
        <p:spPr bwMode="auto">
          <a:xfrm>
            <a:off x="7272030" y="3068996"/>
            <a:ext cx="360004" cy="0"/>
          </a:xfrm>
          <a:prstGeom prst="straightConnector1">
            <a:avLst/>
          </a:prstGeom>
          <a:noFill/>
          <a:ln w="9525" cap="flat" cmpd="sng" algn="ctr">
            <a:solidFill>
              <a:schemeClr val="tx1"/>
            </a:solidFill>
            <a:prstDash val="solid"/>
            <a:round/>
            <a:headEnd type="none" w="sm" len="sm"/>
            <a:tailEnd type="none"/>
          </a:ln>
          <a:effectLst/>
        </p:spPr>
      </p:cxnSp>
    </p:spTree>
    <p:extLst>
      <p:ext uri="{BB962C8B-B14F-4D97-AF65-F5344CB8AC3E}">
        <p14:creationId xmlns:p14="http://schemas.microsoft.com/office/powerpoint/2010/main" val="3787727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選択信号を出すための論理関数</a:t>
            </a:r>
          </a:p>
        </p:txBody>
      </p:sp>
      <p:sp>
        <p:nvSpPr>
          <p:cNvPr id="3" name="テキスト プレースホルダー 2"/>
          <p:cNvSpPr>
            <a:spLocks noGrp="1"/>
          </p:cNvSpPr>
          <p:nvPr>
            <p:ph type="body" sz="quarter" idx="10"/>
          </p:nvPr>
        </p:nvSpPr>
        <p:spPr>
          <a:xfrm>
            <a:off x="71950" y="5859027"/>
            <a:ext cx="8820098" cy="720009"/>
          </a:xfrm>
        </p:spPr>
        <p:txBody>
          <a:bodyPr/>
          <a:lstStyle/>
          <a:p>
            <a:pPr lvl="1"/>
            <a:r>
              <a:rPr kumimoji="1" lang="ja-JP" altLang="en-US" dirty="0">
                <a:solidFill>
                  <a:schemeClr val="tx1">
                    <a:lumMod val="85000"/>
                    <a:lumOff val="15000"/>
                  </a:schemeClr>
                </a:solidFill>
              </a:rPr>
              <a:t>場合わけの制御は，そのまま真理値表にして回路を生成すればよい</a:t>
            </a:r>
            <a:endParaRPr kumimoji="1" lang="en-US" altLang="ja-JP" dirty="0">
              <a:solidFill>
                <a:schemeClr val="tx1">
                  <a:lumMod val="85000"/>
                  <a:lumOff val="15000"/>
                </a:schemeClr>
              </a:solidFill>
            </a:endParaRPr>
          </a:p>
          <a:p>
            <a:pPr lvl="2"/>
            <a:r>
              <a:rPr lang="en-US" altLang="ja-JP" dirty="0">
                <a:solidFill>
                  <a:schemeClr val="tx1">
                    <a:lumMod val="85000"/>
                    <a:lumOff val="15000"/>
                  </a:schemeClr>
                </a:solidFill>
              </a:rPr>
              <a:t>XOR </a:t>
            </a:r>
            <a:r>
              <a:rPr lang="ja-JP" altLang="en-US" dirty="0">
                <a:solidFill>
                  <a:schemeClr val="tx1">
                    <a:lumMod val="85000"/>
                    <a:lumOff val="15000"/>
                  </a:schemeClr>
                </a:solidFill>
              </a:rPr>
              <a:t>なら </a:t>
            </a:r>
            <a:r>
              <a:rPr lang="en-US" altLang="ja-JP" dirty="0">
                <a:solidFill>
                  <a:schemeClr val="tx1">
                    <a:lumMod val="85000"/>
                    <a:lumOff val="15000"/>
                  </a:schemeClr>
                </a:solidFill>
              </a:rPr>
              <a:t>00</a:t>
            </a:r>
            <a:r>
              <a:rPr lang="ja-JP" altLang="en-US" dirty="0" err="1">
                <a:solidFill>
                  <a:schemeClr val="tx1">
                    <a:lumMod val="85000"/>
                    <a:lumOff val="15000"/>
                  </a:schemeClr>
                </a:solidFill>
              </a:rPr>
              <a:t>，</a:t>
            </a:r>
            <a:r>
              <a:rPr lang="en-US" altLang="ja-JP" dirty="0">
                <a:solidFill>
                  <a:schemeClr val="tx1">
                    <a:lumMod val="85000"/>
                    <a:lumOff val="15000"/>
                  </a:schemeClr>
                </a:solidFill>
              </a:rPr>
              <a:t>OR </a:t>
            </a:r>
            <a:r>
              <a:rPr lang="ja-JP" altLang="en-US" dirty="0">
                <a:solidFill>
                  <a:schemeClr val="tx1">
                    <a:lumMod val="85000"/>
                    <a:lumOff val="15000"/>
                  </a:schemeClr>
                </a:solidFill>
              </a:rPr>
              <a:t>なら </a:t>
            </a:r>
            <a:r>
              <a:rPr lang="en-US" altLang="ja-JP" dirty="0">
                <a:solidFill>
                  <a:schemeClr val="tx1">
                    <a:lumMod val="85000"/>
                    <a:lumOff val="15000"/>
                  </a:schemeClr>
                </a:solidFill>
              </a:rPr>
              <a:t>01</a:t>
            </a:r>
            <a:r>
              <a:rPr lang="ja-JP" altLang="en-US" dirty="0" err="1">
                <a:solidFill>
                  <a:schemeClr val="tx1">
                    <a:lumMod val="85000"/>
                    <a:lumOff val="15000"/>
                  </a:schemeClr>
                </a:solidFill>
              </a:rPr>
              <a:t>，</a:t>
            </a:r>
            <a:r>
              <a:rPr lang="ja-JP" altLang="en-US" dirty="0">
                <a:solidFill>
                  <a:schemeClr val="tx1">
                    <a:lumMod val="85000"/>
                    <a:lumOff val="15000"/>
                  </a:schemeClr>
                </a:solidFill>
              </a:rPr>
              <a:t>その他は </a:t>
            </a:r>
            <a:r>
              <a:rPr lang="en-US" altLang="ja-JP" dirty="0">
                <a:solidFill>
                  <a:schemeClr val="tx1">
                    <a:lumMod val="85000"/>
                    <a:lumOff val="15000"/>
                  </a:schemeClr>
                </a:solidFill>
              </a:rPr>
              <a:t>10</a:t>
            </a:r>
            <a:endParaRPr kumimoji="1" lang="ja-JP" altLang="en-US" dirty="0">
              <a:solidFill>
                <a:schemeClr val="tx1">
                  <a:lumMod val="85000"/>
                  <a:lumOff val="15000"/>
                </a:schemeClr>
              </a:solidFill>
            </a:endParaRPr>
          </a:p>
        </p:txBody>
      </p:sp>
      <p:sp>
        <p:nvSpPr>
          <p:cNvPr id="19" name="正方形/長方形 18"/>
          <p:cNvSpPr/>
          <p:nvPr/>
        </p:nvSpPr>
        <p:spPr bwMode="auto">
          <a:xfrm>
            <a:off x="5562011" y="5139019"/>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5562011" y="4779015"/>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9" name="正方形/長方形 48"/>
          <p:cNvSpPr/>
          <p:nvPr/>
        </p:nvSpPr>
        <p:spPr bwMode="auto">
          <a:xfrm>
            <a:off x="5562011" y="3969006"/>
            <a:ext cx="54000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graphicFrame>
            <p:nvGraphicFramePr>
              <p:cNvPr id="62" name="Group 153"/>
              <p:cNvGraphicFramePr>
                <a:graphicFrameLocks/>
              </p:cNvGraphicFramePr>
              <p:nvPr/>
            </p:nvGraphicFramePr>
            <p:xfrm>
              <a:off x="6102017" y="1898983"/>
              <a:ext cx="1728000" cy="3424301"/>
            </p:xfrm>
            <a:graphic>
              <a:graphicData uri="http://schemas.openxmlformats.org/drawingml/2006/table">
                <a:tbl>
                  <a:tblPr/>
                  <a:tblGrid>
                    <a:gridCol w="345600">
                      <a:extLst>
                        <a:ext uri="{9D8B030D-6E8A-4147-A177-3AD203B41FA5}">
                          <a16:colId xmlns:a16="http://schemas.microsoft.com/office/drawing/2014/main" val="20000"/>
                        </a:ext>
                      </a:extLst>
                    </a:gridCol>
                    <a:gridCol w="345600">
                      <a:extLst>
                        <a:ext uri="{9D8B030D-6E8A-4147-A177-3AD203B41FA5}">
                          <a16:colId xmlns:a16="http://schemas.microsoft.com/office/drawing/2014/main" val="20001"/>
                        </a:ext>
                      </a:extLst>
                    </a:gridCol>
                    <a:gridCol w="345600">
                      <a:extLst>
                        <a:ext uri="{9D8B030D-6E8A-4147-A177-3AD203B41FA5}">
                          <a16:colId xmlns:a16="http://schemas.microsoft.com/office/drawing/2014/main" val="20002"/>
                        </a:ext>
                      </a:extLst>
                    </a:gridCol>
                    <a:gridCol w="345600">
                      <a:extLst>
                        <a:ext uri="{9D8B030D-6E8A-4147-A177-3AD203B41FA5}">
                          <a16:colId xmlns:a16="http://schemas.microsoft.com/office/drawing/2014/main" val="20003"/>
                        </a:ext>
                      </a:extLst>
                    </a:gridCol>
                    <a:gridCol w="345600">
                      <a:extLst>
                        <a:ext uri="{9D8B030D-6E8A-4147-A177-3AD203B41FA5}">
                          <a16:colId xmlns:a16="http://schemas.microsoft.com/office/drawing/2014/main" val="20004"/>
                        </a:ext>
                      </a:extLst>
                    </a:gridCol>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2</a:t>
                          </a: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ctrlPr>
                                  </m:sSubPr>
                                  <m:e>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e>
                                  <m:sub>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1</m:t>
                                    </m:r>
                                  </m:sub>
                                </m:sSub>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14:m>
                            <m:oMathPara xmlns:m="http://schemas.openxmlformats.org/officeDocument/2006/math">
                              <m:oMathParaPr>
                                <m:jc m:val="centerGroup"/>
                              </m:oMathParaPr>
                              <m:oMath xmlns:m="http://schemas.openxmlformats.org/officeDocument/2006/math">
                                <m:r>
                                  <a:rPr kumimoji="0" lang="en-US" altLang="ja-JP" sz="2000" b="0" i="1" u="none" strike="noStrike" cap="none" normalizeH="0" baseline="0" dirty="0" smtClean="0">
                                    <a:ln>
                                      <a:noFill/>
                                    </a:ln>
                                    <a:solidFill>
                                      <a:schemeClr val="accent5"/>
                                    </a:solidFill>
                                    <a:effectLst/>
                                    <a:latin typeface="Cambria Math" panose="02040503050406030204" pitchFamily="18" charset="0"/>
                                    <a:ea typeface="MeiryoKe_PGothic" pitchFamily="50" charset="-128"/>
                                  </a:rPr>
                                  <m:t>𝑠</m:t>
                                </m:r>
                                <m:r>
                                  <a:rPr kumimoji="0" lang="en-US" altLang="ja-JP" sz="2000" b="0" i="1" u="none" strike="noStrike" cap="none" normalizeH="0" baseline="-25000" dirty="0" smtClean="0">
                                    <a:ln>
                                      <a:noFill/>
                                    </a:ln>
                                    <a:solidFill>
                                      <a:schemeClr val="accent5"/>
                                    </a:solidFill>
                                    <a:effectLst/>
                                    <a:latin typeface="Cambria Math" panose="02040503050406030204" pitchFamily="18" charset="0"/>
                                    <a:ea typeface="MeiryoKe_PGothic" pitchFamily="50" charset="-128"/>
                                  </a:rPr>
                                  <m:t>0</m:t>
                                </m:r>
                              </m:oMath>
                            </m:oMathPara>
                          </a14:m>
                          <a:endParaRPr kumimoji="0" lang="en-US" altLang="ja-JP" sz="2000" b="0" i="0" u="none" strike="noStrike" cap="none" normalizeH="0" baseline="-25000" dirty="0">
                            <a:ln>
                              <a:noFill/>
                            </a:ln>
                            <a:solidFill>
                              <a:schemeClr val="accent5"/>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5"/>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7"/>
                      </a:ext>
                    </a:extLst>
                  </a:tr>
                  <a:tr h="266700">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extLst>
                      <a:ext uri="{0D108BD9-81ED-4DB2-BD59-A6C34878D82A}">
                        <a16:rowId xmlns:a16="http://schemas.microsoft.com/office/drawing/2014/main" val="10008"/>
                      </a:ext>
                    </a:extLst>
                  </a:tr>
                </a:tbl>
              </a:graphicData>
            </a:graphic>
          </p:graphicFrame>
        </mc:Choice>
        <mc:Fallback xmlns="">
          <p:graphicFrame>
            <p:nvGraphicFramePr>
              <p:cNvPr id="62" name="Group 153"/>
              <p:cNvGraphicFramePr>
                <a:graphicFrameLocks/>
              </p:cNvGraphicFramePr>
              <p:nvPr>
                <p:extLst>
                  <p:ext uri="{D42A27DB-BD31-4B8C-83A1-F6EECF244321}">
                    <p14:modId xmlns:p14="http://schemas.microsoft.com/office/powerpoint/2010/main" val="351130744"/>
                  </p:ext>
                </p:extLst>
              </p:nvPr>
            </p:nvGraphicFramePr>
            <p:xfrm>
              <a:off x="6102017" y="1898983"/>
              <a:ext cx="1728000" cy="3615309"/>
            </p:xfrm>
            <a:graphic>
              <a:graphicData uri="http://schemas.openxmlformats.org/drawingml/2006/table">
                <a:tbl>
                  <a:tblPr/>
                  <a:tblGrid>
                    <a:gridCol w="345600"/>
                    <a:gridCol w="345600"/>
                    <a:gridCol w="345600"/>
                    <a:gridCol w="345600"/>
                    <a:gridCol w="345600"/>
                  </a:tblGrid>
                  <a:tr h="5429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2</a:t>
                          </a:r>
                          <a:endPar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endParaRPr>
                        </a:p>
                      </a:txBody>
                      <a:tcPr anchor="ctr" horzOverflow="overflow">
                        <a:lnL w="635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smtClean="0">
                              <a:ln>
                                <a:noFill/>
                              </a:ln>
                              <a:solidFill>
                                <a:schemeClr val="tx1"/>
                              </a:solidFill>
                              <a:effectLst/>
                              <a:latin typeface="Times New Roman" pitchFamily="18" charset="0"/>
                              <a:ea typeface="MeiryoKe_PGothic" pitchFamily="50" charset="-128"/>
                            </a:rPr>
                            <a:t>i</a:t>
                          </a:r>
                          <a:r>
                            <a:rPr kumimoji="0" lang="en-US" altLang="ja-JP" sz="2000" b="0" i="1" u="none" strike="noStrike" cap="none" normalizeH="0" baseline="-2500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endParaRPr lang="ja-JP"/>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315789" t="-2247" r="-103509" b="-577528"/>
                          </a:stretch>
                        </a:blipFill>
                      </a:tcPr>
                    </a:tc>
                    <a:tc>
                      <a:txBody>
                        <a:bodyPr/>
                        <a:lstStyle/>
                        <a:p>
                          <a:endParaRPr lang="ja-JP"/>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rotWithShape="0">
                          <a:blip r:embed="rId2"/>
                          <a:stretch>
                            <a:fillRect l="-415789" t="-2247" r="-3509" b="-577528"/>
                          </a:stretch>
                        </a:blip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cap="flat">
                          <a:noFill/>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x</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r h="38404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1</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1600" b="0" i="0" u="none" strike="noStrike" cap="none" normalizeH="0" baseline="0" dirty="0" smtClean="0">
                              <a:ln>
                                <a:noFill/>
                              </a:ln>
                              <a:solidFill>
                                <a:schemeClr val="tx1"/>
                              </a:solidFill>
                              <a:effectLst/>
                              <a:latin typeface="Times New Roman" pitchFamily="18" charset="0"/>
                              <a:ea typeface="MeiryoKe_PGothic" pitchFamily="50" charset="-128"/>
                            </a:rPr>
                            <a:t>0</a:t>
                          </a:r>
                          <a:endParaRPr kumimoji="0" lang="ja-JP" altLang="ja-JP" sz="1600" b="0" i="0" u="none" strike="noStrike" cap="none" normalizeH="0" baseline="0" dirty="0" smtClean="0">
                            <a:ln>
                              <a:noFill/>
                            </a:ln>
                            <a:solidFill>
                              <a:schemeClr val="tx1"/>
                            </a:solidFill>
                            <a:effectLst/>
                            <a:latin typeface="Times New Roman" pitchFamily="18" charset="0"/>
                            <a:ea typeface="MeiryoKe_PGothic" pitchFamily="50" charset="-128"/>
                          </a:endParaRPr>
                        </a:p>
                      </a:txBody>
                      <a:tcPr anchor="ctr" horzOverflow="overflow">
                        <a:lnL w="12700" cap="flat" cmpd="sng" algn="ctr">
                          <a:no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gradFill>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tcPr>
                    </a:tc>
                  </a:tr>
                </a:tbl>
              </a:graphicData>
            </a:graphic>
          </p:graphicFrame>
        </mc:Fallback>
      </mc:AlternateContent>
      <p:cxnSp>
        <p:nvCxnSpPr>
          <p:cNvPr id="67" name="直線矢印コネクタ 66"/>
          <p:cNvCxnSpPr/>
          <p:nvPr/>
        </p:nvCxnSpPr>
        <p:spPr bwMode="auto">
          <a:xfrm>
            <a:off x="1326196" y="3347961"/>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68" name="直線矢印コネクタ 67"/>
          <p:cNvCxnSpPr/>
          <p:nvPr/>
        </p:nvCxnSpPr>
        <p:spPr bwMode="auto">
          <a:xfrm flipV="1">
            <a:off x="1326196" y="3338999"/>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69" name="直線矢印コネクタ 68"/>
          <p:cNvCxnSpPr/>
          <p:nvPr/>
        </p:nvCxnSpPr>
        <p:spPr bwMode="auto">
          <a:xfrm flipV="1">
            <a:off x="1686200" y="3699003"/>
            <a:ext cx="0" cy="1710019"/>
          </a:xfrm>
          <a:prstGeom prst="straightConnector1">
            <a:avLst/>
          </a:prstGeom>
          <a:noFill/>
          <a:ln w="9525" cap="flat" cmpd="sng" algn="ctr">
            <a:solidFill>
              <a:schemeClr val="tx1"/>
            </a:solidFill>
            <a:prstDash val="solid"/>
            <a:round/>
            <a:headEnd type="none" w="med" len="med"/>
            <a:tailEnd type="none"/>
          </a:ln>
          <a:effectLst/>
        </p:spPr>
      </p:cxnSp>
      <p:cxnSp>
        <p:nvCxnSpPr>
          <p:cNvPr id="70" name="直線矢印コネクタ 69"/>
          <p:cNvCxnSpPr/>
          <p:nvPr/>
        </p:nvCxnSpPr>
        <p:spPr bwMode="auto">
          <a:xfrm>
            <a:off x="1686200" y="369900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1" name="直線矢印コネクタ 70"/>
          <p:cNvCxnSpPr/>
          <p:nvPr/>
        </p:nvCxnSpPr>
        <p:spPr bwMode="auto">
          <a:xfrm>
            <a:off x="1326196" y="4239009"/>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2" name="直線矢印コネクタ 71"/>
          <p:cNvCxnSpPr/>
          <p:nvPr/>
        </p:nvCxnSpPr>
        <p:spPr bwMode="auto">
          <a:xfrm>
            <a:off x="1686200" y="4599013"/>
            <a:ext cx="1080012" cy="0"/>
          </a:xfrm>
          <a:prstGeom prst="straightConnector1">
            <a:avLst/>
          </a:prstGeom>
          <a:noFill/>
          <a:ln w="9525" cap="flat" cmpd="sng" algn="ctr">
            <a:solidFill>
              <a:schemeClr val="tx1"/>
            </a:solidFill>
            <a:prstDash val="solid"/>
            <a:round/>
            <a:headEnd type="oval" w="sm" len="sm"/>
            <a:tailEnd type="none"/>
          </a:ln>
          <a:effectLst/>
        </p:spPr>
      </p:cxnSp>
      <p:cxnSp>
        <p:nvCxnSpPr>
          <p:cNvPr id="73" name="直線矢印コネクタ 72"/>
          <p:cNvCxnSpPr/>
          <p:nvPr/>
        </p:nvCxnSpPr>
        <p:spPr bwMode="auto">
          <a:xfrm>
            <a:off x="1326196" y="5049018"/>
            <a:ext cx="1440016" cy="0"/>
          </a:xfrm>
          <a:prstGeom prst="straightConnector1">
            <a:avLst/>
          </a:prstGeom>
          <a:noFill/>
          <a:ln w="9525" cap="flat" cmpd="sng" algn="ctr">
            <a:solidFill>
              <a:schemeClr val="tx1"/>
            </a:solidFill>
            <a:prstDash val="solid"/>
            <a:round/>
            <a:headEnd type="oval" w="sm" len="sm"/>
            <a:tailEnd type="none"/>
          </a:ln>
          <a:effectLst/>
        </p:spPr>
      </p:cxnSp>
      <p:cxnSp>
        <p:nvCxnSpPr>
          <p:cNvPr id="74" name="直線矢印コネクタ 73"/>
          <p:cNvCxnSpPr/>
          <p:nvPr/>
        </p:nvCxnSpPr>
        <p:spPr bwMode="auto">
          <a:xfrm>
            <a:off x="1686200" y="5409022"/>
            <a:ext cx="1080012" cy="0"/>
          </a:xfrm>
          <a:prstGeom prst="straightConnector1">
            <a:avLst/>
          </a:prstGeom>
          <a:noFill/>
          <a:ln w="9525" cap="flat" cmpd="sng" algn="ctr">
            <a:solidFill>
              <a:schemeClr val="tx1"/>
            </a:solidFill>
            <a:prstDash val="solid"/>
            <a:round/>
            <a:headEnd type="oval" w="sm" len="sm"/>
            <a:tailEnd type="none"/>
          </a:ln>
          <a:effectLst/>
        </p:spPr>
      </p:cxnSp>
      <p:pic>
        <p:nvPicPr>
          <p:cNvPr id="75" name="Picture 7" descr="OR"/>
          <p:cNvPicPr>
            <a:picLocks noChangeAspect="1" noChangeArrowheads="1"/>
          </p:cNvPicPr>
          <p:nvPr/>
        </p:nvPicPr>
        <p:blipFill>
          <a:blip r:embed="rId3" cstate="print"/>
          <a:srcRect/>
          <a:stretch>
            <a:fillRect/>
          </a:stretch>
        </p:blipFill>
        <p:spPr bwMode="auto">
          <a:xfrm>
            <a:off x="2136205" y="4059007"/>
            <a:ext cx="1079500" cy="717550"/>
          </a:xfrm>
          <a:prstGeom prst="rect">
            <a:avLst/>
          </a:prstGeom>
          <a:noFill/>
        </p:spPr>
      </p:pic>
      <p:pic>
        <p:nvPicPr>
          <p:cNvPr id="76" name="Picture 6" descr="AND"/>
          <p:cNvPicPr>
            <a:picLocks noChangeAspect="1" noChangeArrowheads="1"/>
          </p:cNvPicPr>
          <p:nvPr/>
        </p:nvPicPr>
        <p:blipFill>
          <a:blip r:embed="rId4" cstate="print"/>
          <a:srcRect/>
          <a:stretch>
            <a:fillRect/>
          </a:stretch>
        </p:blipFill>
        <p:spPr bwMode="auto">
          <a:xfrm>
            <a:off x="2136205" y="4869016"/>
            <a:ext cx="1079500" cy="720725"/>
          </a:xfrm>
          <a:prstGeom prst="rect">
            <a:avLst/>
          </a:prstGeom>
          <a:noFill/>
        </p:spPr>
      </p:pic>
      <p:pic>
        <p:nvPicPr>
          <p:cNvPr id="77" name="Picture 18" descr="XOR"/>
          <p:cNvPicPr>
            <a:picLocks noChangeAspect="1" noChangeArrowheads="1"/>
          </p:cNvPicPr>
          <p:nvPr/>
        </p:nvPicPr>
        <p:blipFill>
          <a:blip r:embed="rId5" cstate="print"/>
          <a:srcRect/>
          <a:stretch>
            <a:fillRect/>
          </a:stretch>
        </p:blipFill>
        <p:spPr bwMode="auto">
          <a:xfrm>
            <a:off x="2136205" y="3158997"/>
            <a:ext cx="1079500" cy="717550"/>
          </a:xfrm>
          <a:prstGeom prst="rect">
            <a:avLst/>
          </a:prstGeom>
          <a:noFill/>
        </p:spPr>
      </p:pic>
      <p:cxnSp>
        <p:nvCxnSpPr>
          <p:cNvPr id="78" name="直線コネクタ 77"/>
          <p:cNvCxnSpPr/>
          <p:nvPr/>
        </p:nvCxnSpPr>
        <p:spPr bwMode="auto">
          <a:xfrm>
            <a:off x="786190" y="396900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9" name="直線コネクタ 78"/>
          <p:cNvCxnSpPr/>
          <p:nvPr/>
        </p:nvCxnSpPr>
        <p:spPr bwMode="auto">
          <a:xfrm>
            <a:off x="786190" y="4509012"/>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0" name="直線コネクタ 79"/>
          <p:cNvCxnSpPr/>
          <p:nvPr/>
        </p:nvCxnSpPr>
        <p:spPr bwMode="auto">
          <a:xfrm>
            <a:off x="3936225" y="4419011"/>
            <a:ext cx="900010"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81" name="Freeform 10"/>
          <p:cNvSpPr>
            <a:spLocks/>
          </p:cNvSpPr>
          <p:nvPr/>
        </p:nvSpPr>
        <p:spPr bwMode="auto">
          <a:xfrm flipH="1" flipV="1">
            <a:off x="2946214" y="3519000"/>
            <a:ext cx="360004" cy="72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2" name="直線矢印コネクタ 81"/>
          <p:cNvCxnSpPr/>
          <p:nvPr/>
        </p:nvCxnSpPr>
        <p:spPr bwMode="auto">
          <a:xfrm>
            <a:off x="2946214" y="4419011"/>
            <a:ext cx="720008" cy="0"/>
          </a:xfrm>
          <a:prstGeom prst="straightConnector1">
            <a:avLst/>
          </a:prstGeom>
          <a:noFill/>
          <a:ln w="9525" cap="flat" cmpd="sng" algn="ctr">
            <a:solidFill>
              <a:schemeClr val="tx1"/>
            </a:solidFill>
            <a:prstDash val="solid"/>
            <a:round/>
            <a:headEnd type="none" w="sm" len="sm"/>
            <a:tailEnd type="none"/>
          </a:ln>
          <a:effectLst/>
        </p:spPr>
      </p:cxnSp>
      <p:sp>
        <p:nvSpPr>
          <p:cNvPr id="83" name="Freeform 10"/>
          <p:cNvSpPr>
            <a:spLocks/>
          </p:cNvSpPr>
          <p:nvPr/>
        </p:nvSpPr>
        <p:spPr bwMode="auto">
          <a:xfrm flipH="1">
            <a:off x="2946214" y="4599013"/>
            <a:ext cx="36000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84" name="直線矢印コネクタ 83"/>
          <p:cNvCxnSpPr/>
          <p:nvPr/>
        </p:nvCxnSpPr>
        <p:spPr bwMode="auto">
          <a:xfrm>
            <a:off x="3306218" y="4239009"/>
            <a:ext cx="360004" cy="0"/>
          </a:xfrm>
          <a:prstGeom prst="straightConnector1">
            <a:avLst/>
          </a:prstGeom>
          <a:noFill/>
          <a:ln w="9525" cap="flat" cmpd="sng" algn="ctr">
            <a:solidFill>
              <a:schemeClr val="tx1"/>
            </a:solidFill>
            <a:prstDash val="solid"/>
            <a:round/>
            <a:headEnd type="none" w="sm" len="sm"/>
            <a:tailEnd type="none"/>
          </a:ln>
          <a:effectLst/>
        </p:spPr>
      </p:cxnSp>
      <p:cxnSp>
        <p:nvCxnSpPr>
          <p:cNvPr id="85" name="直線矢印コネクタ 84"/>
          <p:cNvCxnSpPr/>
          <p:nvPr/>
        </p:nvCxnSpPr>
        <p:spPr bwMode="auto">
          <a:xfrm>
            <a:off x="3306218" y="4599013"/>
            <a:ext cx="360004" cy="0"/>
          </a:xfrm>
          <a:prstGeom prst="straightConnector1">
            <a:avLst/>
          </a:prstGeom>
          <a:noFill/>
          <a:ln w="9525" cap="flat" cmpd="sng" algn="ctr">
            <a:solidFill>
              <a:schemeClr val="tx1"/>
            </a:solidFill>
            <a:prstDash val="solid"/>
            <a:round/>
            <a:headEnd type="none" w="sm" len="sm"/>
            <a:tailEnd type="none"/>
          </a:ln>
          <a:effectLst/>
        </p:spPr>
      </p:cxnSp>
      <p:sp>
        <p:nvSpPr>
          <p:cNvPr id="86" name="フローチャート: 手作業 85"/>
          <p:cNvSpPr/>
          <p:nvPr/>
        </p:nvSpPr>
        <p:spPr bwMode="auto">
          <a:xfrm rot="16200000">
            <a:off x="3389024" y="4246204"/>
            <a:ext cx="914400" cy="360004"/>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87" name="正方形/長方形 86"/>
          <p:cNvSpPr/>
          <p:nvPr/>
        </p:nvSpPr>
        <p:spPr bwMode="auto">
          <a:xfrm>
            <a:off x="2856213" y="495901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8" name="正方形/長方形 87"/>
          <p:cNvSpPr/>
          <p:nvPr/>
        </p:nvSpPr>
        <p:spPr bwMode="auto">
          <a:xfrm>
            <a:off x="2856213" y="414900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9" name="正方形/長方形 88"/>
          <p:cNvSpPr/>
          <p:nvPr/>
        </p:nvSpPr>
        <p:spPr bwMode="auto">
          <a:xfrm>
            <a:off x="2856213" y="3248998"/>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mc:AlternateContent xmlns:mc="http://schemas.openxmlformats.org/markup-compatibility/2006" xmlns:a14="http://schemas.microsoft.com/office/drawing/2010/main">
        <mc:Choice Requires="a14">
          <p:sp>
            <p:nvSpPr>
              <p:cNvPr id="90" name="正方形/長方形 89"/>
              <p:cNvSpPr/>
              <p:nvPr/>
            </p:nvSpPr>
            <p:spPr bwMode="auto">
              <a:xfrm>
                <a:off x="3756223" y="3789004"/>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14:m>
                  <m:oMathPara xmlns:m="http://schemas.openxmlformats.org/officeDocument/2006/math">
                    <m:oMathParaPr>
                      <m:jc m:val="centerGroup"/>
                    </m:oMathParaPr>
                    <m:oMath xmlns:m="http://schemas.openxmlformats.org/officeDocument/2006/math">
                      <m:r>
                        <a:rPr kumimoji="1" lang="en-US" altLang="ja-JP" sz="2800" i="1" dirty="0" smtClean="0">
                          <a:solidFill>
                            <a:schemeClr val="accent5"/>
                          </a:solidFill>
                          <a:latin typeface="Cambria Math" panose="02040503050406030204" pitchFamily="18" charset="0"/>
                          <a:ea typeface="メイリオ" panose="020B0604030504040204" pitchFamily="50" charset="-128"/>
                        </a:rPr>
                        <m:t>𝑠</m:t>
                      </m:r>
                    </m:oMath>
                  </m:oMathPara>
                </a14:m>
                <a:endParaRPr kumimoji="1" lang="ja-JP" altLang="en-US" sz="2000" dirty="0">
                  <a:solidFill>
                    <a:schemeClr val="accent5"/>
                  </a:solidFill>
                  <a:latin typeface="Consolas" panose="020B0609020204030204" pitchFamily="49" charset="0"/>
                  <a:ea typeface="メイリオ" panose="020B0604030504040204" pitchFamily="50" charset="-128"/>
                </a:endParaRPr>
              </a:p>
            </p:txBody>
          </p:sp>
        </mc:Choice>
        <mc:Fallback xmlns="">
          <p:sp>
            <p:nvSpPr>
              <p:cNvPr id="90" name="正方形/長方形 89"/>
              <p:cNvSpPr>
                <a:spLocks noRot="1" noChangeAspect="1" noMove="1" noResize="1" noEditPoints="1" noAdjustHandles="1" noChangeArrowheads="1" noChangeShapeType="1" noTextEdit="1"/>
              </p:cNvSpPr>
              <p:nvPr/>
            </p:nvSpPr>
            <p:spPr bwMode="auto">
              <a:xfrm>
                <a:off x="3756223" y="3789004"/>
                <a:ext cx="540006" cy="270003"/>
              </a:xfrm>
              <a:prstGeom prst="rect">
                <a:avLst/>
              </a:prstGeom>
              <a:blipFill rotWithShape="0">
                <a:blip r:embed="rId6"/>
                <a:stretch>
                  <a:fillRect/>
                </a:stretch>
              </a:blipFill>
              <a:ln>
                <a:noFill/>
                <a:headEnd/>
                <a:tailEnd type="triangle" w="sm" len="med"/>
              </a:ln>
              <a:effectLst/>
              <a:extLst/>
            </p:spPr>
            <p:txBody>
              <a:bodyPr/>
              <a:lstStyle/>
              <a:p>
                <a:r>
                  <a:rPr lang="ja-JP" altLang="en-US">
                    <a:noFill/>
                  </a:rPr>
                  <a:t> </a:t>
                </a:r>
              </a:p>
            </p:txBody>
          </p:sp>
        </mc:Fallback>
      </mc:AlternateContent>
      <p:sp>
        <p:nvSpPr>
          <p:cNvPr id="91" name="正方形/長方形 90"/>
          <p:cNvSpPr/>
          <p:nvPr/>
        </p:nvSpPr>
        <p:spPr bwMode="auto">
          <a:xfrm>
            <a:off x="3666222" y="3158997"/>
            <a:ext cx="360004" cy="540006"/>
          </a:xfrm>
          <a:prstGeom prst="rect">
            <a:avLst/>
          </a:prstGeom>
          <a:solidFill>
            <a:schemeClr val="bg1"/>
          </a:solidFill>
          <a:ln w="222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92" name="直線コネクタ 91"/>
          <p:cNvCxnSpPr/>
          <p:nvPr/>
        </p:nvCxnSpPr>
        <p:spPr bwMode="auto">
          <a:xfrm>
            <a:off x="3846224" y="2888994"/>
            <a:ext cx="0" cy="27144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3" name="直線コネクタ 92"/>
          <p:cNvCxnSpPr>
            <a:stCxn id="91" idx="2"/>
          </p:cNvCxnSpPr>
          <p:nvPr/>
        </p:nvCxnSpPr>
        <p:spPr bwMode="auto">
          <a:xfrm>
            <a:off x="3846224" y="3699003"/>
            <a:ext cx="0" cy="36144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4" name="正方形/長方形 93"/>
          <p:cNvSpPr/>
          <p:nvPr/>
        </p:nvSpPr>
        <p:spPr bwMode="auto">
          <a:xfrm>
            <a:off x="3491988" y="2618991"/>
            <a:ext cx="720008"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fontAlgn="base"/>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a:t>
            </a:r>
            <a:r>
              <a:rPr kumimoji="1" lang="en-US" altLang="ja-JP" sz="20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2000" i="1" dirty="0"/>
              <a:t>i</a:t>
            </a:r>
            <a:r>
              <a:rPr lang="en-US" altLang="ja-JP" sz="2000" i="1" baseline="-25000" dirty="0"/>
              <a:t>2 </a:t>
            </a:r>
            <a:r>
              <a:rPr lang="en-US" altLang="ja-JP" sz="2000" i="1" dirty="0"/>
              <a:t>i</a:t>
            </a:r>
            <a:r>
              <a:rPr lang="en-US" altLang="ja-JP" sz="2000" i="1" baseline="-25000" dirty="0"/>
              <a:t>1 </a:t>
            </a:r>
            <a:r>
              <a:rPr lang="en-US" altLang="ja-JP" sz="2000" i="1" dirty="0"/>
              <a:t>i</a:t>
            </a:r>
            <a:r>
              <a:rPr lang="en-US" altLang="ja-JP" sz="2000" i="1" baseline="-25000" dirty="0"/>
              <a:t>0</a:t>
            </a:r>
            <a:endParaRPr lang="ja-JP" altLang="ja-JP" sz="2000" dirty="0"/>
          </a:p>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6" name="正方形/長方形 95"/>
          <p:cNvSpPr/>
          <p:nvPr/>
        </p:nvSpPr>
        <p:spPr bwMode="auto">
          <a:xfrm>
            <a:off x="4031994" y="3338999"/>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選択信号を</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出すための</a:t>
            </a:r>
            <a:b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br>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論理関数</a:t>
            </a:r>
          </a:p>
        </p:txBody>
      </p:sp>
      <p:sp>
        <p:nvSpPr>
          <p:cNvPr id="98" name="正方形/長方形 97"/>
          <p:cNvSpPr/>
          <p:nvPr/>
        </p:nvSpPr>
        <p:spPr bwMode="auto">
          <a:xfrm>
            <a:off x="1151962" y="1088974"/>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
        <p:nvSpPr>
          <p:cNvPr id="99" name="正方形/長方形 98"/>
          <p:cNvSpPr/>
          <p:nvPr/>
        </p:nvSpPr>
        <p:spPr bwMode="auto">
          <a:xfrm>
            <a:off x="6282019" y="1358977"/>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801922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回路の生成のまとめ</a:t>
            </a:r>
          </a:p>
        </p:txBody>
      </p:sp>
      <p:sp>
        <p:nvSpPr>
          <p:cNvPr id="3" name="テキスト プレースホルダー 2"/>
          <p:cNvSpPr>
            <a:spLocks noGrp="1"/>
          </p:cNvSpPr>
          <p:nvPr>
            <p:ph type="body" sz="quarter" idx="10"/>
          </p:nvPr>
        </p:nvSpPr>
        <p:spPr>
          <a:xfrm>
            <a:off x="521955" y="4599013"/>
            <a:ext cx="8280092" cy="899703"/>
          </a:xfrm>
        </p:spPr>
        <p:txBody>
          <a:bodyPr/>
          <a:lstStyle/>
          <a:p>
            <a:r>
              <a:rPr kumimoji="1" lang="ja-JP" altLang="en-US" dirty="0"/>
              <a:t>結局この手の，「条件に応じて異なる演算を出力する回路」は，</a:t>
            </a:r>
            <a:endParaRPr kumimoji="1" lang="en-US" altLang="ja-JP" dirty="0"/>
          </a:p>
          <a:p>
            <a:pPr marL="817200" lvl="1" indent="-457200">
              <a:buFont typeface="+mj-lt"/>
              <a:buAutoNum type="arabicPeriod"/>
            </a:pPr>
            <a:r>
              <a:rPr lang="ja-JP" altLang="en-US" dirty="0"/>
              <a:t>各場合ごとの回路を用意して並列に配置</a:t>
            </a:r>
            <a:endParaRPr lang="en-US" altLang="ja-JP" dirty="0"/>
          </a:p>
          <a:p>
            <a:pPr marL="817200" lvl="1" indent="-457200">
              <a:buFont typeface="+mj-lt"/>
              <a:buAutoNum type="arabicPeriod"/>
            </a:pPr>
            <a:r>
              <a:rPr lang="ja-JP" altLang="en-US" dirty="0"/>
              <a:t>制御に従ってマルチプレクサで出力を選択</a:t>
            </a:r>
            <a:endParaRPr lang="en-US" altLang="ja-JP" dirty="0"/>
          </a:p>
          <a:p>
            <a:pPr lvl="1"/>
            <a:r>
              <a:rPr lang="ja-JP" altLang="en-US" dirty="0"/>
              <a:t>･･･というように分解すれば，</a:t>
            </a:r>
            <a:r>
              <a:rPr lang="en-US" altLang="ja-JP" dirty="0"/>
              <a:t>AND/OR/NOT </a:t>
            </a:r>
            <a:r>
              <a:rPr lang="ja-JP" altLang="en-US" dirty="0"/>
              <a:t>回路に落とし込める</a:t>
            </a:r>
            <a:endParaRPr kumimoji="1" lang="ja-JP" altLang="en-US" dirty="0"/>
          </a:p>
        </p:txBody>
      </p:sp>
      <p:sp>
        <p:nvSpPr>
          <p:cNvPr id="5" name="フローチャート: 手作業 4"/>
          <p:cNvSpPr/>
          <p:nvPr/>
        </p:nvSpPr>
        <p:spPr bwMode="auto">
          <a:xfrm rot="16200000">
            <a:off x="5644817" y="2626186"/>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528990"/>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06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798993"/>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1898983"/>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258987"/>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798993"/>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448978"/>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628980"/>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765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回路の生成のまとめ</a:t>
            </a:r>
            <a:endParaRPr kumimoji="1" lang="ja-JP" altLang="en-US" dirty="0"/>
          </a:p>
        </p:txBody>
      </p:sp>
      <p:sp>
        <p:nvSpPr>
          <p:cNvPr id="3" name="テキスト プレースホルダー 2"/>
          <p:cNvSpPr>
            <a:spLocks noGrp="1"/>
          </p:cNvSpPr>
          <p:nvPr>
            <p:ph type="body" sz="quarter" idx="10"/>
          </p:nvPr>
        </p:nvSpPr>
        <p:spPr>
          <a:xfrm>
            <a:off x="521955" y="4599013"/>
            <a:ext cx="8280092" cy="899703"/>
          </a:xfrm>
        </p:spPr>
        <p:txBody>
          <a:bodyPr/>
          <a:lstStyle/>
          <a:p>
            <a:r>
              <a:rPr lang="ja-JP" altLang="en-US" dirty="0"/>
              <a:t>原理的には，</a:t>
            </a:r>
            <a:r>
              <a:rPr lang="en-US" altLang="ja-JP" dirty="0"/>
              <a:t>code, rs1, rs2 </a:t>
            </a:r>
            <a:r>
              <a:rPr lang="ja-JP" altLang="en-US" dirty="0"/>
              <a:t>を全て含む真理値表を作れば，</a:t>
            </a:r>
            <a:br>
              <a:rPr lang="en-US" altLang="ja-JP" dirty="0"/>
            </a:br>
            <a:r>
              <a:rPr lang="ja-JP" altLang="en-US" dirty="0"/>
              <a:t>そこから直接回路に落とし込むこともできる</a:t>
            </a:r>
            <a:endParaRPr lang="en-US" altLang="ja-JP" dirty="0"/>
          </a:p>
          <a:p>
            <a:pPr lvl="1"/>
            <a:r>
              <a:rPr kumimoji="1" lang="ja-JP" altLang="en-US" dirty="0"/>
              <a:t>表が大きくなりすぎて </a:t>
            </a:r>
            <a:r>
              <a:rPr kumimoji="1" lang="en-US" altLang="ja-JP" dirty="0"/>
              <a:t>(2 </a:t>
            </a:r>
            <a:r>
              <a:rPr kumimoji="1" lang="ja-JP" altLang="en-US" dirty="0"/>
              <a:t>の </a:t>
            </a:r>
            <a:r>
              <a:rPr kumimoji="1" lang="en-US" altLang="ja-JP" dirty="0"/>
              <a:t>3+32+32</a:t>
            </a:r>
            <a:r>
              <a:rPr kumimoji="1" lang="ja-JP" altLang="en-US" dirty="0"/>
              <a:t>乗</a:t>
            </a:r>
            <a:r>
              <a:rPr kumimoji="1" lang="en-US" altLang="ja-JP" dirty="0"/>
              <a:t>)</a:t>
            </a:r>
            <a:r>
              <a:rPr kumimoji="1" lang="ja-JP" altLang="en-US" dirty="0"/>
              <a:t>，現実的には無理</a:t>
            </a:r>
            <a:endParaRPr kumimoji="1" lang="en-US" altLang="ja-JP" dirty="0"/>
          </a:p>
        </p:txBody>
      </p:sp>
      <p:sp>
        <p:nvSpPr>
          <p:cNvPr id="5" name="フローチャート: 手作業 4"/>
          <p:cNvSpPr/>
          <p:nvPr/>
        </p:nvSpPr>
        <p:spPr bwMode="auto">
          <a:xfrm rot="16200000">
            <a:off x="5644817" y="2791798"/>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cxnSp>
        <p:nvCxnSpPr>
          <p:cNvPr id="6" name="直線コネクタ 5"/>
          <p:cNvCxnSpPr/>
          <p:nvPr/>
        </p:nvCxnSpPr>
        <p:spPr bwMode="auto">
          <a:xfrm>
            <a:off x="5382009" y="2694602"/>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 name="直線コネクタ 6"/>
          <p:cNvCxnSpPr/>
          <p:nvPr/>
        </p:nvCxnSpPr>
        <p:spPr bwMode="auto">
          <a:xfrm>
            <a:off x="5382009" y="3234608"/>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8" name="直線コネクタ 7"/>
          <p:cNvCxnSpPr/>
          <p:nvPr/>
        </p:nvCxnSpPr>
        <p:spPr bwMode="auto">
          <a:xfrm>
            <a:off x="6282019" y="296460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9" name="直線コネクタ 8"/>
          <p:cNvCxnSpPr>
            <a:endCxn id="5" idx="3"/>
          </p:cNvCxnSpPr>
          <p:nvPr/>
        </p:nvCxnSpPr>
        <p:spPr bwMode="auto">
          <a:xfrm>
            <a:off x="6102017" y="2064595"/>
            <a:ext cx="0" cy="541445"/>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bwMode="auto">
          <a:xfrm>
            <a:off x="4842003" y="2424599"/>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rs1</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1" name="正方形/長方形 10"/>
          <p:cNvSpPr/>
          <p:nvPr/>
        </p:nvSpPr>
        <p:spPr bwMode="auto">
          <a:xfrm>
            <a:off x="4842003" y="2964605"/>
            <a:ext cx="540006"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の値</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2" name="正方形/長方形 11"/>
          <p:cNvSpPr/>
          <p:nvPr/>
        </p:nvSpPr>
        <p:spPr bwMode="auto">
          <a:xfrm>
            <a:off x="5292008" y="1614590"/>
            <a:ext cx="1530017" cy="270003"/>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rPr>
              <a:t>演算の制御信号</a:t>
            </a:r>
            <a:endPar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endParaRP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XOR or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AND?</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13" name="正方形/長方形 12"/>
          <p:cNvSpPr/>
          <p:nvPr/>
        </p:nvSpPr>
        <p:spPr bwMode="auto">
          <a:xfrm>
            <a:off x="1781969" y="1794592"/>
            <a:ext cx="2340026" cy="1530017"/>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kumimoji="1" lang="en-US" altLang="ja-JP" sz="1600" dirty="0">
                <a:solidFill>
                  <a:schemeClr val="accent1"/>
                </a:solidFill>
                <a:latin typeface="Consolas" panose="020B0609020204030204" pitchFamily="49" charset="0"/>
                <a:ea typeface="メイリオ" panose="020B0604030504040204" pitchFamily="50" charset="-128"/>
              </a:rPr>
              <a:t>if</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code == </a:t>
            </a:r>
            <a:r>
              <a:rPr lang="en-US" altLang="ja-JP" sz="1600" dirty="0">
                <a:solidFill>
                  <a:schemeClr val="accent6"/>
                </a:solidFill>
                <a:latin typeface="Consolas" panose="020B0609020204030204" pitchFamily="49" charset="0"/>
                <a:ea typeface="メイリオ" panose="020B0604030504040204" pitchFamily="50" charset="-128"/>
              </a:rPr>
              <a:t>0b100</a:t>
            </a:r>
            <a:r>
              <a:rPr kumimoji="1"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err="1">
                <a:solidFill>
                  <a:schemeClr val="accent1"/>
                </a:solidFill>
                <a:latin typeface="Consolas" panose="020B0609020204030204" pitchFamily="49" charset="0"/>
                <a:ea typeface="メイリオ" panose="020B0604030504040204" pitchFamily="50" charset="-128"/>
              </a:rPr>
              <a:t>xor</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rs2</a:t>
            </a:r>
          </a:p>
          <a:p>
            <a:r>
              <a:rPr kumimoji="1" lang="en-US" altLang="ja-JP" sz="1600" dirty="0" err="1">
                <a:solidFill>
                  <a:schemeClr val="accent1"/>
                </a:solidFill>
                <a:latin typeface="Consolas" panose="020B0609020204030204" pitchFamily="49" charset="0"/>
                <a:ea typeface="メイリオ" panose="020B0604030504040204" pitchFamily="50" charset="-128"/>
              </a:rPr>
              <a:t>elif</a:t>
            </a:r>
            <a:r>
              <a:rPr lang="en-US" altLang="ja-JP" sz="1600" dirty="0">
                <a:solidFill>
                  <a:schemeClr val="accent1"/>
                </a:solidFill>
                <a:latin typeface="Consolas" panose="020B0609020204030204" pitchFamily="49" charset="0"/>
                <a:ea typeface="メイリオ" panose="020B0604030504040204" pitchFamily="50" charset="-128"/>
              </a:rPr>
              <a:t> </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code == </a:t>
            </a:r>
            <a:r>
              <a:rPr lang="en-US" altLang="ja-JP" sz="1600" dirty="0">
                <a:solidFill>
                  <a:schemeClr val="accent6"/>
                </a:solidFill>
                <a:latin typeface="Consolas" panose="020B0609020204030204" pitchFamily="49" charset="0"/>
                <a:ea typeface="メイリオ" panose="020B0604030504040204" pitchFamily="50" charset="-128"/>
              </a:rPr>
              <a:t>0b110</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or</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a:p>
            <a:r>
              <a:rPr lang="en-US" altLang="ja-JP" sz="1600" dirty="0">
                <a:solidFill>
                  <a:schemeClr val="accent1"/>
                </a:solidFill>
                <a:latin typeface="Consolas" panose="020B0609020204030204" pitchFamily="49" charset="0"/>
                <a:ea typeface="メイリオ" panose="020B0604030504040204" pitchFamily="50" charset="-128"/>
              </a:rPr>
              <a:t>else</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p>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rs1 </a:t>
            </a:r>
            <a:r>
              <a:rPr lang="en-US" altLang="ja-JP" sz="1600" dirty="0">
                <a:solidFill>
                  <a:schemeClr val="accent1"/>
                </a:solidFill>
                <a:latin typeface="Consolas" panose="020B0609020204030204" pitchFamily="49" charset="0"/>
                <a:ea typeface="メイリオ" panose="020B0604030504040204" pitchFamily="50" charset="-128"/>
              </a:rPr>
              <a:t>and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rs2</a:t>
            </a:r>
          </a:p>
        </p:txBody>
      </p:sp>
    </p:spTree>
    <p:extLst>
      <p:ext uri="{BB962C8B-B14F-4D97-AF65-F5344CB8AC3E}">
        <p14:creationId xmlns:p14="http://schemas.microsoft.com/office/powerpoint/2010/main" val="3778475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組み合わせ回路と順序回路</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組み合わせ回路</a:t>
            </a:r>
            <a:endParaRPr kumimoji="1" lang="en-US" altLang="ja-JP" dirty="0"/>
          </a:p>
          <a:p>
            <a:pPr lvl="1"/>
            <a:r>
              <a:rPr lang="ja-JP" altLang="en-US" dirty="0"/>
              <a:t>出力が，現在の入力のみにより決定される論理回路</a:t>
            </a:r>
            <a:endParaRPr lang="en-US" altLang="ja-JP" dirty="0"/>
          </a:p>
          <a:p>
            <a:pPr marL="457200" indent="-457200">
              <a:buFont typeface="+mj-lt"/>
              <a:buAutoNum type="arabicPeriod"/>
            </a:pPr>
            <a:r>
              <a:rPr kumimoji="1" lang="ja-JP" altLang="en-US" dirty="0">
                <a:solidFill>
                  <a:schemeClr val="accent5"/>
                </a:solidFill>
              </a:rPr>
              <a:t>順序回路</a:t>
            </a:r>
            <a:endParaRPr kumimoji="1" lang="en-US" altLang="ja-JP" dirty="0">
              <a:solidFill>
                <a:schemeClr val="accent5"/>
              </a:solidFill>
            </a:endParaRPr>
          </a:p>
          <a:p>
            <a:pPr lvl="1"/>
            <a:r>
              <a:rPr kumimoji="1" lang="ja-JP" altLang="en-US" dirty="0"/>
              <a:t>出力が，過去の入力（の履歴）にも依存する</a:t>
            </a:r>
            <a:r>
              <a:rPr lang="ja-JP" altLang="en-US" dirty="0"/>
              <a:t>論理回路</a:t>
            </a:r>
            <a:endParaRPr kumimoji="1" lang="ja-JP" altLang="en-US"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79</a:t>
            </a:fld>
            <a:endParaRPr kumimoji="1" lang="ja-JP" altLang="en-US"/>
          </a:p>
        </p:txBody>
      </p:sp>
    </p:spTree>
    <p:extLst>
      <p:ext uri="{BB962C8B-B14F-4D97-AF65-F5344CB8AC3E}">
        <p14:creationId xmlns:p14="http://schemas.microsoft.com/office/powerpoint/2010/main" val="3670488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p57</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p58</a:t>
            </a:r>
            <a:r>
              <a:rPr lang="ja-JP" altLang="en-US" b="0" i="0" dirty="0">
                <a:solidFill>
                  <a:srgbClr val="000000"/>
                </a:solidFill>
                <a:effectLst/>
                <a:latin typeface="Meiryo" panose="020B0604030504040204" pitchFamily="50" charset="-128"/>
                <a:ea typeface="Meiryo" panose="020B0604030504040204" pitchFamily="50" charset="-128"/>
              </a:rPr>
              <a:t>でロード命令ではメモリからレジスタに矢印が直接向いてなかったのに</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何か別の場所を経由していた</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ストア命令ではレジスタからメモリに直接矢印が向かっているのはなぜですか。</a:t>
            </a:r>
            <a:endParaRPr kumimoji="1" lang="en-US" dirty="0"/>
          </a:p>
        </p:txBody>
      </p:sp>
    </p:spTree>
    <p:extLst>
      <p:ext uri="{BB962C8B-B14F-4D97-AF65-F5344CB8AC3E}">
        <p14:creationId xmlns:p14="http://schemas.microsoft.com/office/powerpoint/2010/main" val="1089434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順序回路</a:t>
            </a:r>
          </a:p>
        </p:txBody>
      </p:sp>
      <p:sp>
        <p:nvSpPr>
          <p:cNvPr id="3" name="テキスト プレースホルダー 2"/>
          <p:cNvSpPr>
            <a:spLocks noGrp="1"/>
          </p:cNvSpPr>
          <p:nvPr>
            <p:ph type="body" sz="quarter" idx="10"/>
          </p:nvPr>
        </p:nvSpPr>
        <p:spPr>
          <a:xfrm>
            <a:off x="611956" y="4239009"/>
            <a:ext cx="8280092" cy="2069716"/>
          </a:xfrm>
        </p:spPr>
        <p:txBody>
          <a:bodyPr/>
          <a:lstStyle/>
          <a:p>
            <a:r>
              <a:rPr lang="ja-JP" altLang="en-US" dirty="0"/>
              <a:t>出力が，過去の入力（の履歴）にも依存する論理回路</a:t>
            </a:r>
          </a:p>
          <a:p>
            <a:pPr lvl="1"/>
            <a:r>
              <a:rPr kumimoji="1" lang="ja-JP" altLang="en-US" dirty="0"/>
              <a:t>記憶素子と，組み合わせ回路から成る</a:t>
            </a:r>
          </a:p>
        </p:txBody>
      </p:sp>
      <p:sp>
        <p:nvSpPr>
          <p:cNvPr id="4" name="Rectangle 3"/>
          <p:cNvSpPr>
            <a:spLocks noChangeArrowheads="1"/>
          </p:cNvSpPr>
          <p:nvPr/>
        </p:nvSpPr>
        <p:spPr bwMode="auto">
          <a:xfrm>
            <a:off x="3851992" y="1627905"/>
            <a:ext cx="1439862" cy="71913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組み合わせ</a:t>
            </a:r>
          </a:p>
          <a:p>
            <a:r>
              <a:rPr lang="ja-JP" altLang="en-US" dirty="0">
                <a:solidFill>
                  <a:schemeClr val="tx1"/>
                </a:solidFill>
                <a:latin typeface="メイリオ" pitchFamily="50" charset="-128"/>
                <a:ea typeface="メイリオ" pitchFamily="50" charset="-128"/>
              </a:rPr>
              <a:t>回路</a:t>
            </a:r>
          </a:p>
        </p:txBody>
      </p:sp>
      <p:sp>
        <p:nvSpPr>
          <p:cNvPr id="5" name="Rectangle 4"/>
          <p:cNvSpPr>
            <a:spLocks noChangeArrowheads="1"/>
          </p:cNvSpPr>
          <p:nvPr/>
        </p:nvSpPr>
        <p:spPr bwMode="auto">
          <a:xfrm>
            <a:off x="3851992" y="2708992"/>
            <a:ext cx="1439862" cy="71913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r>
              <a:rPr lang="ja-JP" altLang="en-US" dirty="0">
                <a:solidFill>
                  <a:schemeClr val="tx1"/>
                </a:solidFill>
                <a:latin typeface="メイリオ" pitchFamily="50" charset="-128"/>
                <a:ea typeface="メイリオ" pitchFamily="50" charset="-128"/>
              </a:rPr>
              <a:t>記憶素子</a:t>
            </a:r>
          </a:p>
        </p:txBody>
      </p:sp>
      <p:sp>
        <p:nvSpPr>
          <p:cNvPr id="6" name="Line 5"/>
          <p:cNvSpPr>
            <a:spLocks noChangeShapeType="1"/>
          </p:cNvSpPr>
          <p:nvPr/>
        </p:nvSpPr>
        <p:spPr bwMode="auto">
          <a:xfrm>
            <a:off x="3312242" y="1807292"/>
            <a:ext cx="539750"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7" name="Line 6"/>
          <p:cNvSpPr>
            <a:spLocks noChangeShapeType="1"/>
          </p:cNvSpPr>
          <p:nvPr/>
        </p:nvSpPr>
        <p:spPr bwMode="auto">
          <a:xfrm>
            <a:off x="5291854" y="1807292"/>
            <a:ext cx="541338" cy="0"/>
          </a:xfrm>
          <a:prstGeom prst="line">
            <a:avLst/>
          </a:prstGeom>
          <a:noFill/>
          <a:ln w="19050">
            <a:solidFill>
              <a:schemeClr val="tx1"/>
            </a:solidFill>
            <a:round/>
            <a:headEn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8" name="Rectangle 7"/>
          <p:cNvSpPr>
            <a:spLocks noChangeArrowheads="1"/>
          </p:cNvSpPr>
          <p:nvPr/>
        </p:nvSpPr>
        <p:spPr bwMode="auto">
          <a:xfrm>
            <a:off x="2585160"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a:latin typeface="メイリオ" pitchFamily="50" charset="-128"/>
                <a:ea typeface="メイリオ" pitchFamily="50" charset="-128"/>
              </a:rPr>
              <a:t>入力</a:t>
            </a:r>
          </a:p>
        </p:txBody>
      </p:sp>
      <p:sp>
        <p:nvSpPr>
          <p:cNvPr id="9" name="Rectangle 8"/>
          <p:cNvSpPr>
            <a:spLocks noChangeArrowheads="1"/>
          </p:cNvSpPr>
          <p:nvPr/>
        </p:nvSpPr>
        <p:spPr bwMode="auto">
          <a:xfrm>
            <a:off x="5842728" y="1623136"/>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出力</a:t>
            </a:r>
          </a:p>
        </p:txBody>
      </p:sp>
      <p:sp>
        <p:nvSpPr>
          <p:cNvPr id="10" name="Freeform 19"/>
          <p:cNvSpPr>
            <a:spLocks/>
          </p:cNvSpPr>
          <p:nvPr/>
        </p:nvSpPr>
        <p:spPr bwMode="auto">
          <a:xfrm>
            <a:off x="5291854"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1" name="Freeform 20"/>
          <p:cNvSpPr>
            <a:spLocks/>
          </p:cNvSpPr>
          <p:nvPr/>
        </p:nvSpPr>
        <p:spPr bwMode="auto">
          <a:xfrm flipH="1" flipV="1">
            <a:off x="3491629" y="2167655"/>
            <a:ext cx="360363" cy="900112"/>
          </a:xfrm>
          <a:custGeom>
            <a:avLst/>
            <a:gdLst/>
            <a:ahLst/>
            <a:cxnLst>
              <a:cxn ang="0">
                <a:pos x="0" y="0"/>
              </a:cxn>
              <a:cxn ang="0">
                <a:pos x="227" y="0"/>
              </a:cxn>
              <a:cxn ang="0">
                <a:pos x="227" y="567"/>
              </a:cxn>
              <a:cxn ang="0">
                <a:pos x="0" y="567"/>
              </a:cxn>
            </a:cxnLst>
            <a:rect l="0" t="0" r="r" b="b"/>
            <a:pathLst>
              <a:path w="227" h="567">
                <a:moveTo>
                  <a:pt x="0" y="0"/>
                </a:moveTo>
                <a:lnTo>
                  <a:pt x="227" y="0"/>
                </a:lnTo>
                <a:lnTo>
                  <a:pt x="227" y="567"/>
                </a:lnTo>
                <a:lnTo>
                  <a:pt x="0" y="567"/>
                </a:lnTo>
              </a:path>
            </a:pathLst>
          </a:custGeom>
          <a:noFill/>
          <a:ln w="19050"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latin typeface="メイリオ" pitchFamily="50" charset="-128"/>
              <a:ea typeface="メイリオ" pitchFamily="50" charset="-128"/>
            </a:endParaRPr>
          </a:p>
        </p:txBody>
      </p:sp>
      <p:sp>
        <p:nvSpPr>
          <p:cNvPr id="12" name="Rectangle 7"/>
          <p:cNvSpPr>
            <a:spLocks noChangeArrowheads="1"/>
          </p:cNvSpPr>
          <p:nvPr/>
        </p:nvSpPr>
        <p:spPr bwMode="auto">
          <a:xfrm>
            <a:off x="2585160"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現状態</a:t>
            </a:r>
          </a:p>
        </p:txBody>
      </p:sp>
      <p:sp>
        <p:nvSpPr>
          <p:cNvPr id="13" name="Rectangle 8"/>
          <p:cNvSpPr>
            <a:spLocks noChangeArrowheads="1"/>
          </p:cNvSpPr>
          <p:nvPr/>
        </p:nvSpPr>
        <p:spPr bwMode="auto">
          <a:xfrm>
            <a:off x="5826835" y="2437528"/>
            <a:ext cx="719137" cy="360362"/>
          </a:xfrm>
          <a:prstGeom prst="rect">
            <a:avLst/>
          </a:prstGeom>
          <a:noFill/>
          <a:ln w="12700" algn="ctr">
            <a:noFill/>
            <a:miter lim="800000"/>
            <a:headEnd/>
            <a:tailEnd/>
          </a:ln>
          <a:effectLst/>
        </p:spPr>
        <p:txBody>
          <a:bodyPr wrap="none" lIns="90000" tIns="46800" rIns="90000" bIns="46800" anchor="ctr"/>
          <a:lstStyle/>
          <a:p>
            <a:r>
              <a:rPr lang="ja-JP" altLang="en-US" dirty="0">
                <a:latin typeface="メイリオ" pitchFamily="50" charset="-128"/>
                <a:ea typeface="メイリオ" pitchFamily="50" charset="-128"/>
              </a:rPr>
              <a:t>次状態</a:t>
            </a:r>
          </a:p>
        </p:txBody>
      </p:sp>
    </p:spTree>
    <p:extLst>
      <p:ext uri="{BB962C8B-B14F-4D97-AF65-F5344CB8AC3E}">
        <p14:creationId xmlns:p14="http://schemas.microsoft.com/office/powerpoint/2010/main" val="1068799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 </a:t>
            </a:r>
            <a:r>
              <a:rPr kumimoji="1" lang="en-US" altLang="ja-JP" dirty="0"/>
              <a:t>PC </a:t>
            </a:r>
            <a:r>
              <a:rPr kumimoji="1" lang="ja-JP" altLang="en-US" dirty="0"/>
              <a:t>部分</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毎サイクル </a:t>
            </a:r>
            <a:r>
              <a:rPr kumimoji="1" lang="en-US" altLang="ja-JP" dirty="0"/>
              <a:t>PC </a:t>
            </a:r>
            <a:r>
              <a:rPr kumimoji="1" lang="ja-JP" altLang="en-US" dirty="0"/>
              <a:t>が加算される部分は，典型的な順序回路</a:t>
            </a:r>
            <a:endParaRPr kumimoji="1" lang="en-US" altLang="ja-JP" dirty="0"/>
          </a:p>
        </p:txBody>
      </p:sp>
      <p:sp>
        <p:nvSpPr>
          <p:cNvPr id="4" name="正方形/長方形 3"/>
          <p:cNvSpPr/>
          <p:nvPr/>
        </p:nvSpPr>
        <p:spPr bwMode="auto">
          <a:xfrm>
            <a:off x="3311986" y="3429000"/>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5" name="直線矢印コネクタ 4"/>
          <p:cNvCxnSpPr/>
          <p:nvPr/>
        </p:nvCxnSpPr>
        <p:spPr bwMode="auto">
          <a:xfrm>
            <a:off x="3671990" y="3789004"/>
            <a:ext cx="1890021" cy="0"/>
          </a:xfrm>
          <a:prstGeom prst="straightConnector1">
            <a:avLst/>
          </a:prstGeom>
          <a:noFill/>
          <a:ln w="9525" cap="flat" cmpd="sng" algn="ctr">
            <a:solidFill>
              <a:schemeClr val="tx1"/>
            </a:solidFill>
            <a:prstDash val="solid"/>
            <a:round/>
            <a:headEnd type="none" w="med" len="med"/>
            <a:tailEnd type="triangle"/>
          </a:ln>
          <a:effectLst/>
        </p:spPr>
      </p:cxnSp>
      <p:sp>
        <p:nvSpPr>
          <p:cNvPr id="6" name="Freeform 10"/>
          <p:cNvSpPr>
            <a:spLocks/>
          </p:cNvSpPr>
          <p:nvPr/>
        </p:nvSpPr>
        <p:spPr bwMode="auto">
          <a:xfrm flipV="1">
            <a:off x="3851992" y="2618988"/>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 name="フリーフォーム 6"/>
          <p:cNvSpPr>
            <a:spLocks noChangeArrowheads="1"/>
          </p:cNvSpPr>
          <p:nvPr/>
        </p:nvSpPr>
        <p:spPr bwMode="auto">
          <a:xfrm rot="-5400000">
            <a:off x="4121994" y="2168986"/>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8" name="直線矢印コネクタ 7"/>
          <p:cNvCxnSpPr/>
          <p:nvPr/>
        </p:nvCxnSpPr>
        <p:spPr bwMode="auto">
          <a:xfrm>
            <a:off x="3941992" y="2078985"/>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9" name="正方形/長方形 8"/>
          <p:cNvSpPr/>
          <p:nvPr/>
        </p:nvSpPr>
        <p:spPr bwMode="auto">
          <a:xfrm>
            <a:off x="3581989" y="189898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a:off x="3131984" y="1628980"/>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Freeform 10"/>
          <p:cNvSpPr>
            <a:spLocks/>
          </p:cNvSpPr>
          <p:nvPr/>
        </p:nvSpPr>
        <p:spPr bwMode="auto">
          <a:xfrm rot="16200000">
            <a:off x="4572001" y="1808981"/>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2" name="直線矢印コネクタ 11"/>
          <p:cNvCxnSpPr/>
          <p:nvPr/>
        </p:nvCxnSpPr>
        <p:spPr bwMode="auto">
          <a:xfrm>
            <a:off x="3131984" y="1628980"/>
            <a:ext cx="1980022" cy="0"/>
          </a:xfrm>
          <a:prstGeom prst="straightConnector1">
            <a:avLst/>
          </a:prstGeom>
          <a:noFill/>
          <a:ln w="9525" cap="flat" cmpd="sng" algn="ctr">
            <a:solidFill>
              <a:schemeClr val="tx1"/>
            </a:solidFill>
            <a:prstDash val="solid"/>
            <a:round/>
            <a:headEnd type="none" w="sm" len="sm"/>
            <a:tailEnd type="none"/>
          </a:ln>
          <a:effectLst/>
        </p:spPr>
      </p:cxnSp>
      <p:sp>
        <p:nvSpPr>
          <p:cNvPr id="13" name="正方形/長方形 12"/>
          <p:cNvSpPr/>
          <p:nvPr/>
        </p:nvSpPr>
        <p:spPr bwMode="auto">
          <a:xfrm>
            <a:off x="5652012"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dirty="0">
                <a:latin typeface="メイリオ" panose="020B0604030504040204" pitchFamily="50" charset="-128"/>
                <a:ea typeface="メイリオ" panose="020B0604030504040204" pitchFamily="50" charset="-128"/>
              </a:rPr>
              <a:t>命令のアドレス</a:t>
            </a:r>
          </a:p>
        </p:txBody>
      </p:sp>
    </p:spTree>
    <p:extLst>
      <p:ext uri="{BB962C8B-B14F-4D97-AF65-F5344CB8AC3E}">
        <p14:creationId xmlns:p14="http://schemas.microsoft.com/office/powerpoint/2010/main" val="3990318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5"/>
          <p:cNvSpPr txBox="1">
            <a:spLocks noChangeArrowheads="1"/>
          </p:cNvSpPr>
          <p:nvPr/>
        </p:nvSpPr>
        <p:spPr>
          <a:xfrm>
            <a:off x="611956" y="1268712"/>
            <a:ext cx="8281219" cy="5491162"/>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入出力端子</a:t>
            </a:r>
            <a:endParaRPr lang="en-US" altLang="ja-JP" sz="1800" kern="0" dirty="0"/>
          </a:p>
          <a:p>
            <a:pPr lvl="1"/>
            <a:r>
              <a:rPr lang="ja-JP" altLang="en-US" sz="1800" kern="0" dirty="0"/>
              <a:t>データ入力</a:t>
            </a:r>
            <a:r>
              <a:rPr lang="en-US" altLang="ja-JP" sz="1800" kern="0" dirty="0"/>
              <a:t>	  </a:t>
            </a:r>
            <a:r>
              <a:rPr lang="ja-JP" altLang="en-US" sz="1800" kern="0" dirty="0"/>
              <a:t>： </a:t>
            </a:r>
            <a:r>
              <a:rPr lang="en-US" altLang="ja-JP" sz="1800" i="1" kern="0" dirty="0"/>
              <a:t>d</a:t>
            </a:r>
          </a:p>
          <a:p>
            <a:pPr lvl="1"/>
            <a:r>
              <a:rPr lang="ja-JP" altLang="en-US" sz="1800" kern="0" dirty="0"/>
              <a:t>データ出力</a:t>
            </a:r>
            <a:r>
              <a:rPr lang="en-US" altLang="ja-JP" sz="1800" kern="0" dirty="0"/>
              <a:t>	  </a:t>
            </a:r>
            <a:r>
              <a:rPr lang="ja-JP" altLang="en-US" sz="1800" kern="0" dirty="0"/>
              <a:t>： </a:t>
            </a:r>
            <a:r>
              <a:rPr lang="en-US" altLang="ja-JP" sz="1800" i="1" kern="0" dirty="0"/>
              <a:t>q</a:t>
            </a:r>
          </a:p>
          <a:p>
            <a:pPr lvl="1"/>
            <a:r>
              <a:rPr lang="ja-JP" altLang="en-US" sz="1800" kern="0" dirty="0"/>
              <a:t>クロック入力： </a:t>
            </a:r>
            <a:r>
              <a:rPr lang="en-US" altLang="ja-JP" sz="1800" i="1" kern="0" dirty="0" err="1"/>
              <a:t>clk</a:t>
            </a:r>
            <a:endParaRPr lang="en-US" altLang="ja-JP" sz="1800" kern="0" dirty="0"/>
          </a:p>
          <a:p>
            <a:r>
              <a:rPr lang="ja-JP" altLang="en-US" sz="1800" kern="0" dirty="0"/>
              <a:t>働き：</a:t>
            </a:r>
            <a:endParaRPr lang="en-US" altLang="ja-JP" sz="1800" kern="0" dirty="0"/>
          </a:p>
          <a:p>
            <a:pPr lvl="1"/>
            <a:r>
              <a:rPr lang="ja-JP" altLang="en-US" sz="1800" kern="0" dirty="0"/>
              <a:t>クロックの立ち上がりのたびに，</a:t>
            </a:r>
            <a:r>
              <a:rPr lang="en-US" altLang="ja-JP" sz="1800" i="1" kern="0" dirty="0"/>
              <a:t>d</a:t>
            </a:r>
            <a:r>
              <a:rPr lang="ja-JP" altLang="en-US" sz="1800" kern="0" dirty="0"/>
              <a:t> の値がサンプリングされる</a:t>
            </a:r>
            <a:endParaRPr lang="en-US" altLang="ja-JP" sz="1800" kern="0" dirty="0"/>
          </a:p>
          <a:p>
            <a:pPr lvl="1"/>
            <a:r>
              <a:rPr lang="ja-JP" altLang="en-US" sz="1800" kern="0" dirty="0"/>
              <a:t>その値が次のサイクルの間 </a:t>
            </a:r>
            <a:r>
              <a:rPr lang="en-US" altLang="ja-JP" sz="1800" i="1" kern="0" dirty="0"/>
              <a:t>q</a:t>
            </a:r>
            <a:r>
              <a:rPr lang="ja-JP" altLang="en-US" sz="1800" kern="0" dirty="0"/>
              <a:t> から出力される</a:t>
            </a:r>
            <a:endParaRPr lang="en-US" altLang="ja-JP" sz="1800" kern="0" dirty="0"/>
          </a:p>
        </p:txBody>
      </p:sp>
      <p:sp>
        <p:nvSpPr>
          <p:cNvPr id="2" name="タイトル 1"/>
          <p:cNvSpPr>
            <a:spLocks noGrp="1"/>
          </p:cNvSpPr>
          <p:nvPr>
            <p:ph type="title"/>
          </p:nvPr>
        </p:nvSpPr>
        <p:spPr/>
        <p:txBody>
          <a:bodyPr/>
          <a:lstStyle/>
          <a:p>
            <a:r>
              <a:rPr kumimoji="1" lang="ja-JP" altLang="en-US"/>
              <a:t>記憶素子の例：</a:t>
            </a:r>
            <a:r>
              <a:rPr kumimoji="1" lang="en-US" altLang="ja-JP"/>
              <a:t>D-FF</a:t>
            </a:r>
            <a:r>
              <a:rPr kumimoji="1" lang="ja-JP" altLang="en-US"/>
              <a:t>（</a:t>
            </a:r>
            <a:r>
              <a:rPr kumimoji="1" lang="en-US" altLang="ja-JP"/>
              <a:t>Flip Flop</a:t>
            </a:r>
            <a:r>
              <a:rPr kumimoji="1" lang="ja-JP" altLang="en-US"/>
              <a:t>）</a:t>
            </a:r>
            <a:endParaRPr kumimoji="1" lang="ja-JP" altLang="en-US" dirty="0"/>
          </a:p>
        </p:txBody>
      </p:sp>
      <p:grpSp>
        <p:nvGrpSpPr>
          <p:cNvPr id="13" name="グループ化 12"/>
          <p:cNvGrpSpPr/>
          <p:nvPr/>
        </p:nvGrpSpPr>
        <p:grpSpPr>
          <a:xfrm>
            <a:off x="4391998" y="2438989"/>
            <a:ext cx="1441450" cy="1085855"/>
            <a:chOff x="6369707" y="1718772"/>
            <a:chExt cx="1441450" cy="1085855"/>
          </a:xfrm>
        </p:grpSpPr>
        <p:sp>
          <p:nvSpPr>
            <p:cNvPr id="4"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5"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6"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7"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8"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1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1646714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の動作</a:t>
            </a:r>
          </a:p>
        </p:txBody>
      </p:sp>
      <p:graphicFrame>
        <p:nvGraphicFramePr>
          <p:cNvPr id="4" name="Group 66"/>
          <p:cNvGraphicFramePr>
            <a:graphicFrameLocks noGrp="1"/>
          </p:cNvGraphicFramePr>
          <p:nvPr/>
        </p:nvGraphicFramePr>
        <p:xfrm>
          <a:off x="609600" y="1628775"/>
          <a:ext cx="7921625" cy="1439863"/>
        </p:xfrm>
        <a:graphic>
          <a:graphicData uri="http://schemas.openxmlformats.org/drawingml/2006/table">
            <a:tbl>
              <a:tblPr/>
              <a:tblGrid>
                <a:gridCol w="720725">
                  <a:extLst>
                    <a:ext uri="{9D8B030D-6E8A-4147-A177-3AD203B41FA5}">
                      <a16:colId xmlns:a16="http://schemas.microsoft.com/office/drawing/2014/main" val="20000"/>
                    </a:ext>
                  </a:extLst>
                </a:gridCol>
                <a:gridCol w="719138">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19137">
                  <a:extLst>
                    <a:ext uri="{9D8B030D-6E8A-4147-A177-3AD203B41FA5}">
                      <a16:colId xmlns:a16="http://schemas.microsoft.com/office/drawing/2014/main" val="20004"/>
                    </a:ext>
                  </a:extLst>
                </a:gridCol>
                <a:gridCol w="720725">
                  <a:extLst>
                    <a:ext uri="{9D8B030D-6E8A-4147-A177-3AD203B41FA5}">
                      <a16:colId xmlns:a16="http://schemas.microsoft.com/office/drawing/2014/main" val="20005"/>
                    </a:ext>
                  </a:extLst>
                </a:gridCol>
                <a:gridCol w="719138">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720725">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720725">
                  <a:extLst>
                    <a:ext uri="{9D8B030D-6E8A-4147-A177-3AD203B41FA5}">
                      <a16:colId xmlns:a16="http://schemas.microsoft.com/office/drawing/2014/main" val="20010"/>
                    </a:ext>
                  </a:extLst>
                </a:gridCol>
              </a:tblGrid>
              <a:tr h="720725">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d</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28575" cap="flat" cmpd="sng" algn="ctr">
                      <a:solidFill>
                        <a:schemeClr val="tx1"/>
                      </a:solidFill>
                      <a:prstDash val="solid"/>
                      <a:round/>
                      <a:headEnd type="none" w="med" len="med"/>
                      <a:tailEnd type="none" w="med" len="lg"/>
                    </a:lnT>
                    <a:lnB w="1270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0"/>
                  </a:ext>
                </a:extLst>
              </a:tr>
              <a:tr h="7191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solidFill>
                          <a:effectLst/>
                          <a:latin typeface="Times New Roman" charset="0"/>
                          <a:ea typeface="HG丸ｺﾞｼｯｸM-PRO" pitchFamily="50" charset="-128"/>
                        </a:rPr>
                        <a:t>q</a:t>
                      </a:r>
                    </a:p>
                  </a:txBody>
                  <a:tcPr marL="90000" marR="90000" marT="46800" marB="46800" anchor="ctr" horzOverflow="overflow">
                    <a:lnL cap="flat">
                      <a:noFill/>
                    </a:lnL>
                    <a:lnR w="12700" cap="flat" cmpd="sng" algn="ctr">
                      <a:solidFill>
                        <a:schemeClr val="tx1"/>
                      </a:solidFill>
                      <a:prstDash val="solid"/>
                      <a:round/>
                      <a:headEnd type="none" w="med" len="med"/>
                      <a:tailEnd type="none" w="med" len="lg"/>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w="12700" cap="flat" cmpd="sng" algn="ctr">
                      <a:solidFill>
                        <a:schemeClr val="tx1"/>
                      </a:solidFill>
                      <a:prstDash val="solid"/>
                      <a:round/>
                      <a:headEnd type="none" w="med" len="med"/>
                      <a:tailEnd type="none" w="med" len="lg"/>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accent5"/>
                          </a:solidFill>
                          <a:effectLst/>
                          <a:latin typeface="Times New Roman" charset="0"/>
                          <a:ea typeface="HG丸ｺﾞｼｯｸM-PRO" pitchFamily="50" charset="-128"/>
                        </a:rPr>
                        <a:t>0</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rgbClr val="FF0000"/>
                          </a:solidFill>
                          <a:effectLst/>
                          <a:latin typeface="Times New Roman" charset="0"/>
                          <a:ea typeface="HG丸ｺﾞｼｯｸM-PRO" pitchFamily="50" charset="-128"/>
                        </a:rPr>
                        <a:t>1</a:t>
                      </a:r>
                    </a:p>
                  </a:txBody>
                  <a:tcPr marL="90000" marR="90000" marT="46800" marB="46800" anchor="ctr" horzOverflow="overflow">
                    <a:lnL cap="flat">
                      <a:noFill/>
                    </a:lnL>
                    <a:lnR cap="flat">
                      <a:noFill/>
                    </a:lnR>
                    <a:lnT w="1270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Rectangle 71"/>
          <p:cNvSpPr>
            <a:spLocks noChangeArrowheads="1"/>
          </p:cNvSpPr>
          <p:nvPr/>
        </p:nvSpPr>
        <p:spPr bwMode="auto">
          <a:xfrm>
            <a:off x="431954" y="3968750"/>
            <a:ext cx="538009" cy="360363"/>
          </a:xfrm>
          <a:prstGeom prst="rect">
            <a:avLst/>
          </a:prstGeom>
          <a:noFill/>
          <a:ln w="12700" algn="ctr">
            <a:noFill/>
            <a:miter lim="800000"/>
            <a:headEnd/>
            <a:tailEnd/>
          </a:ln>
          <a:effectLst/>
        </p:spPr>
        <p:txBody>
          <a:bodyPr wrap="none" lIns="90000" tIns="46800" rIns="90000" bIns="46800" anchor="ctr"/>
          <a:lstStyle/>
          <a:p>
            <a:r>
              <a:rPr lang="en-US" altLang="ja-JP" i="1" dirty="0"/>
              <a:t>clk</a:t>
            </a:r>
          </a:p>
        </p:txBody>
      </p:sp>
      <p:sp>
        <p:nvSpPr>
          <p:cNvPr id="6" name="Freeform 73"/>
          <p:cNvSpPr>
            <a:spLocks/>
          </p:cNvSpPr>
          <p:nvPr/>
        </p:nvSpPr>
        <p:spPr bwMode="auto">
          <a:xfrm>
            <a:off x="205105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7" name="Rectangle 74"/>
          <p:cNvSpPr>
            <a:spLocks noChangeArrowheads="1"/>
          </p:cNvSpPr>
          <p:nvPr/>
        </p:nvSpPr>
        <p:spPr bwMode="auto">
          <a:xfrm>
            <a:off x="430213" y="5768975"/>
            <a:ext cx="360362" cy="360363"/>
          </a:xfrm>
          <a:prstGeom prst="rect">
            <a:avLst/>
          </a:prstGeom>
          <a:noFill/>
          <a:ln w="12700" algn="ctr">
            <a:noFill/>
            <a:miter lim="800000"/>
            <a:headEnd/>
            <a:tailEnd/>
          </a:ln>
          <a:effectLst/>
        </p:spPr>
        <p:txBody>
          <a:bodyPr wrap="none" lIns="90000" tIns="46800" rIns="90000" bIns="46800" anchor="ctr"/>
          <a:lstStyle/>
          <a:p>
            <a:r>
              <a:rPr lang="en-US" altLang="ja-JP" i="1" dirty="0"/>
              <a:t>q</a:t>
            </a:r>
          </a:p>
        </p:txBody>
      </p:sp>
      <p:sp>
        <p:nvSpPr>
          <p:cNvPr id="8" name="Line 75"/>
          <p:cNvSpPr>
            <a:spLocks noChangeShapeType="1"/>
          </p:cNvSpPr>
          <p:nvPr/>
        </p:nvSpPr>
        <p:spPr bwMode="auto">
          <a:xfrm>
            <a:off x="20510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9" name="Line 77"/>
          <p:cNvSpPr>
            <a:spLocks noChangeShapeType="1"/>
          </p:cNvSpPr>
          <p:nvPr/>
        </p:nvSpPr>
        <p:spPr bwMode="auto">
          <a:xfrm>
            <a:off x="1150938" y="3608388"/>
            <a:ext cx="7742237" cy="0"/>
          </a:xfrm>
          <a:prstGeom prst="line">
            <a:avLst/>
          </a:prstGeom>
          <a:noFill/>
          <a:ln w="12700">
            <a:solidFill>
              <a:schemeClr val="tx1"/>
            </a:solidFill>
            <a:round/>
            <a:headEnd/>
            <a:tailEnd type="stealth" w="med" len="lg"/>
          </a:ln>
          <a:effectLst/>
        </p:spPr>
        <p:txBody>
          <a:bodyPr wrap="none" lIns="90000" tIns="46800" rIns="90000" bIns="46800" anchor="ctr"/>
          <a:lstStyle/>
          <a:p>
            <a:endParaRPr lang="ja-JP" altLang="en-US"/>
          </a:p>
        </p:txBody>
      </p:sp>
      <p:sp>
        <p:nvSpPr>
          <p:cNvPr id="10" name="Rectangle 78"/>
          <p:cNvSpPr>
            <a:spLocks noChangeArrowheads="1"/>
          </p:cNvSpPr>
          <p:nvPr/>
        </p:nvSpPr>
        <p:spPr bwMode="auto">
          <a:xfrm>
            <a:off x="8442325" y="3159125"/>
            <a:ext cx="541338" cy="360363"/>
          </a:xfrm>
          <a:prstGeom prst="rect">
            <a:avLst/>
          </a:prstGeom>
          <a:noFill/>
          <a:ln w="12700" algn="ctr">
            <a:noFill/>
            <a:miter lim="800000"/>
            <a:headEnd/>
            <a:tailEnd/>
          </a:ln>
          <a:effectLst/>
        </p:spPr>
        <p:txBody>
          <a:bodyPr wrap="none" lIns="90000" tIns="46800" rIns="90000" bIns="46800" anchor="ctr"/>
          <a:lstStyle/>
          <a:p>
            <a:r>
              <a:rPr lang="en-US" altLang="ja-JP" i="1"/>
              <a:t>time</a:t>
            </a:r>
          </a:p>
        </p:txBody>
      </p:sp>
      <p:sp>
        <p:nvSpPr>
          <p:cNvPr id="11" name="Freeform 84"/>
          <p:cNvSpPr>
            <a:spLocks/>
          </p:cNvSpPr>
          <p:nvPr/>
        </p:nvSpPr>
        <p:spPr bwMode="auto">
          <a:xfrm>
            <a:off x="781208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2" name="Rectangle 85"/>
          <p:cNvSpPr>
            <a:spLocks noChangeArrowheads="1"/>
          </p:cNvSpPr>
          <p:nvPr/>
        </p:nvSpPr>
        <p:spPr bwMode="auto">
          <a:xfrm>
            <a:off x="431800" y="4868863"/>
            <a:ext cx="358775" cy="360362"/>
          </a:xfrm>
          <a:prstGeom prst="rect">
            <a:avLst/>
          </a:prstGeom>
          <a:noFill/>
          <a:ln w="12700" algn="ctr">
            <a:noFill/>
            <a:miter lim="800000"/>
            <a:headEnd/>
            <a:tailEnd/>
          </a:ln>
          <a:effectLst/>
        </p:spPr>
        <p:txBody>
          <a:bodyPr wrap="none" lIns="90000" tIns="46800" rIns="90000" bIns="46800" anchor="ctr"/>
          <a:lstStyle/>
          <a:p>
            <a:r>
              <a:rPr lang="en-US" altLang="ja-JP" i="1" dirty="0"/>
              <a:t>d</a:t>
            </a:r>
          </a:p>
        </p:txBody>
      </p:sp>
      <p:sp>
        <p:nvSpPr>
          <p:cNvPr id="13" name="Freeform 87"/>
          <p:cNvSpPr>
            <a:spLocks/>
          </p:cNvSpPr>
          <p:nvPr/>
        </p:nvSpPr>
        <p:spPr bwMode="auto">
          <a:xfrm>
            <a:off x="7810500" y="3970338"/>
            <a:ext cx="720725" cy="360362"/>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14" name="Line 88"/>
          <p:cNvSpPr>
            <a:spLocks noChangeShapeType="1"/>
          </p:cNvSpPr>
          <p:nvPr/>
        </p:nvSpPr>
        <p:spPr bwMode="auto">
          <a:xfrm flipH="1">
            <a:off x="277018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15" name="Line 90"/>
          <p:cNvSpPr>
            <a:spLocks noChangeShapeType="1"/>
          </p:cNvSpPr>
          <p:nvPr/>
        </p:nvSpPr>
        <p:spPr bwMode="auto">
          <a:xfrm flipV="1">
            <a:off x="1150938"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6" name="Freeform 91"/>
          <p:cNvSpPr>
            <a:spLocks/>
          </p:cNvSpPr>
          <p:nvPr/>
        </p:nvSpPr>
        <p:spPr bwMode="auto">
          <a:xfrm>
            <a:off x="2771775"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17" name="Line 92"/>
          <p:cNvSpPr>
            <a:spLocks noChangeShapeType="1"/>
          </p:cNvSpPr>
          <p:nvPr/>
        </p:nvSpPr>
        <p:spPr bwMode="auto">
          <a:xfrm flipV="1">
            <a:off x="2232025" y="4868863"/>
            <a:ext cx="539750"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8" name="Line 93"/>
          <p:cNvSpPr>
            <a:spLocks noChangeShapeType="1"/>
          </p:cNvSpPr>
          <p:nvPr/>
        </p:nvSpPr>
        <p:spPr bwMode="auto">
          <a:xfrm flipV="1">
            <a:off x="7993063" y="5229225"/>
            <a:ext cx="9001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19" name="Freeform 100"/>
          <p:cNvSpPr>
            <a:spLocks/>
          </p:cNvSpPr>
          <p:nvPr/>
        </p:nvSpPr>
        <p:spPr bwMode="auto">
          <a:xfrm>
            <a:off x="4211638"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20" name="Freeform 105"/>
          <p:cNvSpPr>
            <a:spLocks/>
          </p:cNvSpPr>
          <p:nvPr/>
        </p:nvSpPr>
        <p:spPr bwMode="auto">
          <a:xfrm>
            <a:off x="1150938" y="3968750"/>
            <a:ext cx="179387" cy="360363"/>
          </a:xfrm>
          <a:custGeom>
            <a:avLst/>
            <a:gdLst/>
            <a:ahLst/>
            <a:cxnLst>
              <a:cxn ang="0">
                <a:pos x="0" y="227"/>
              </a:cxn>
              <a:cxn ang="0">
                <a:pos x="680" y="227"/>
              </a:cxn>
              <a:cxn ang="0">
                <a:pos x="680" y="0"/>
              </a:cxn>
            </a:cxnLst>
            <a:rect l="0" t="0" r="r" b="b"/>
            <a:pathLst>
              <a:path w="680" h="227">
                <a:moveTo>
                  <a:pt x="0" y="227"/>
                </a:moveTo>
                <a:lnTo>
                  <a:pt x="680" y="227"/>
                </a:lnTo>
                <a:lnTo>
                  <a:pt x="680"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21" name="Freeform 120"/>
          <p:cNvSpPr>
            <a:spLocks/>
          </p:cNvSpPr>
          <p:nvPr/>
        </p:nvSpPr>
        <p:spPr bwMode="auto">
          <a:xfrm>
            <a:off x="277018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2" name="Line 121"/>
          <p:cNvSpPr>
            <a:spLocks noChangeShapeType="1"/>
          </p:cNvSpPr>
          <p:nvPr/>
        </p:nvSpPr>
        <p:spPr bwMode="auto">
          <a:xfrm flipH="1">
            <a:off x="3489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3" name="Freeform 122"/>
          <p:cNvSpPr>
            <a:spLocks/>
          </p:cNvSpPr>
          <p:nvPr/>
        </p:nvSpPr>
        <p:spPr bwMode="auto">
          <a:xfrm>
            <a:off x="3489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4" name="Line 123"/>
          <p:cNvSpPr>
            <a:spLocks noChangeShapeType="1"/>
          </p:cNvSpPr>
          <p:nvPr/>
        </p:nvSpPr>
        <p:spPr bwMode="auto">
          <a:xfrm flipH="1">
            <a:off x="420846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5" name="Freeform 124"/>
          <p:cNvSpPr>
            <a:spLocks/>
          </p:cNvSpPr>
          <p:nvPr/>
        </p:nvSpPr>
        <p:spPr bwMode="auto">
          <a:xfrm>
            <a:off x="420846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6" name="Line 125"/>
          <p:cNvSpPr>
            <a:spLocks noChangeShapeType="1"/>
          </p:cNvSpPr>
          <p:nvPr/>
        </p:nvSpPr>
        <p:spPr bwMode="auto">
          <a:xfrm flipH="1">
            <a:off x="492760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7" name="Freeform 126"/>
          <p:cNvSpPr>
            <a:spLocks/>
          </p:cNvSpPr>
          <p:nvPr/>
        </p:nvSpPr>
        <p:spPr bwMode="auto">
          <a:xfrm>
            <a:off x="4927600"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28" name="Line 127"/>
          <p:cNvSpPr>
            <a:spLocks noChangeShapeType="1"/>
          </p:cNvSpPr>
          <p:nvPr/>
        </p:nvSpPr>
        <p:spPr bwMode="auto">
          <a:xfrm flipH="1">
            <a:off x="5646738"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29" name="Freeform 128"/>
          <p:cNvSpPr>
            <a:spLocks/>
          </p:cNvSpPr>
          <p:nvPr/>
        </p:nvSpPr>
        <p:spPr bwMode="auto">
          <a:xfrm>
            <a:off x="5646738"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0" name="Line 129"/>
          <p:cNvSpPr>
            <a:spLocks noChangeShapeType="1"/>
          </p:cNvSpPr>
          <p:nvPr/>
        </p:nvSpPr>
        <p:spPr bwMode="auto">
          <a:xfrm flipH="1">
            <a:off x="636587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1" name="Freeform 130"/>
          <p:cNvSpPr>
            <a:spLocks/>
          </p:cNvSpPr>
          <p:nvPr/>
        </p:nvSpPr>
        <p:spPr bwMode="auto">
          <a:xfrm>
            <a:off x="636587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2" name="Line 131"/>
          <p:cNvSpPr>
            <a:spLocks noChangeShapeType="1"/>
          </p:cNvSpPr>
          <p:nvPr/>
        </p:nvSpPr>
        <p:spPr bwMode="auto">
          <a:xfrm flipH="1">
            <a:off x="7085013"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3" name="Freeform 132"/>
          <p:cNvSpPr>
            <a:spLocks/>
          </p:cNvSpPr>
          <p:nvPr/>
        </p:nvSpPr>
        <p:spPr bwMode="auto">
          <a:xfrm>
            <a:off x="7085013" y="3968750"/>
            <a:ext cx="719137"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4" name="Line 133"/>
          <p:cNvSpPr>
            <a:spLocks noChangeShapeType="1"/>
          </p:cNvSpPr>
          <p:nvPr/>
        </p:nvSpPr>
        <p:spPr bwMode="auto">
          <a:xfrm flipH="1">
            <a:off x="7804150"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5" name="Line 183"/>
          <p:cNvSpPr>
            <a:spLocks noChangeShapeType="1"/>
          </p:cNvSpPr>
          <p:nvPr/>
        </p:nvSpPr>
        <p:spPr bwMode="auto">
          <a:xfrm flipH="1">
            <a:off x="85312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6" name="Freeform 184"/>
          <p:cNvSpPr>
            <a:spLocks/>
          </p:cNvSpPr>
          <p:nvPr/>
        </p:nvSpPr>
        <p:spPr bwMode="auto">
          <a:xfrm>
            <a:off x="1330325" y="3968750"/>
            <a:ext cx="719138" cy="360363"/>
          </a:xfrm>
          <a:custGeom>
            <a:avLst/>
            <a:gdLst/>
            <a:ahLst/>
            <a:cxnLst>
              <a:cxn ang="0">
                <a:pos x="0" y="0"/>
              </a:cxn>
              <a:cxn ang="0">
                <a:pos x="453" y="0"/>
              </a:cxn>
              <a:cxn ang="0">
                <a:pos x="453" y="227"/>
              </a:cxn>
              <a:cxn ang="0">
                <a:pos x="907" y="227"/>
              </a:cxn>
              <a:cxn ang="0">
                <a:pos x="907" y="0"/>
              </a:cxn>
            </a:cxnLst>
            <a:rect l="0" t="0" r="r" b="b"/>
            <a:pathLst>
              <a:path w="907" h="227">
                <a:moveTo>
                  <a:pt x="0" y="0"/>
                </a:moveTo>
                <a:lnTo>
                  <a:pt x="453" y="0"/>
                </a:lnTo>
                <a:lnTo>
                  <a:pt x="453" y="227"/>
                </a:lnTo>
                <a:lnTo>
                  <a:pt x="907" y="227"/>
                </a:lnTo>
                <a:lnTo>
                  <a:pt x="907" y="0"/>
                </a:lnTo>
              </a:path>
            </a:pathLst>
          </a:custGeom>
          <a:noFill/>
          <a:ln w="12700" cap="flat" cmpd="sng">
            <a:solidFill>
              <a:schemeClr val="tx1"/>
            </a:solidFill>
            <a:prstDash val="solid"/>
            <a:round/>
            <a:headEnd/>
            <a:tailEnd type="stealth" w="med" len="lg"/>
          </a:ln>
          <a:effectLst/>
        </p:spPr>
        <p:txBody>
          <a:bodyPr wrap="none" lIns="90000" tIns="46800" rIns="90000" bIns="46800" anchor="ctr"/>
          <a:lstStyle/>
          <a:p>
            <a:endParaRPr lang="ja-JP" altLang="en-US"/>
          </a:p>
        </p:txBody>
      </p:sp>
      <p:sp>
        <p:nvSpPr>
          <p:cNvPr id="37" name="Line 185"/>
          <p:cNvSpPr>
            <a:spLocks noChangeShapeType="1"/>
          </p:cNvSpPr>
          <p:nvPr/>
        </p:nvSpPr>
        <p:spPr bwMode="auto">
          <a:xfrm>
            <a:off x="1330325" y="3519488"/>
            <a:ext cx="0" cy="2970212"/>
          </a:xfrm>
          <a:prstGeom prst="line">
            <a:avLst/>
          </a:prstGeom>
          <a:noFill/>
          <a:ln w="9525">
            <a:solidFill>
              <a:schemeClr val="tx1"/>
            </a:solidFill>
            <a:prstDash val="dash"/>
            <a:round/>
            <a:headEnd/>
            <a:tailEnd/>
          </a:ln>
          <a:effectLst/>
        </p:spPr>
        <p:txBody>
          <a:bodyPr wrap="none" lIns="90000" tIns="46800" rIns="90000" bIns="46800" anchor="ctr"/>
          <a:lstStyle/>
          <a:p>
            <a:endParaRPr lang="ja-JP" altLang="en-US"/>
          </a:p>
        </p:txBody>
      </p:sp>
      <p:sp>
        <p:nvSpPr>
          <p:cNvPr id="38" name="Freeform 186"/>
          <p:cNvSpPr>
            <a:spLocks/>
          </p:cNvSpPr>
          <p:nvPr/>
        </p:nvSpPr>
        <p:spPr bwMode="auto">
          <a:xfrm flipH="1">
            <a:off x="2051050"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39" name="Line 187"/>
          <p:cNvSpPr>
            <a:spLocks noChangeShapeType="1"/>
          </p:cNvSpPr>
          <p:nvPr/>
        </p:nvSpPr>
        <p:spPr bwMode="auto">
          <a:xfrm flipV="1">
            <a:off x="3671888" y="4868863"/>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0" name="Freeform 188"/>
          <p:cNvSpPr>
            <a:spLocks/>
          </p:cNvSpPr>
          <p:nvPr/>
        </p:nvSpPr>
        <p:spPr bwMode="auto">
          <a:xfrm flipH="1">
            <a:off x="3492500" y="4868863"/>
            <a:ext cx="179388"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1" name="Line 189"/>
          <p:cNvSpPr>
            <a:spLocks noChangeShapeType="1"/>
          </p:cNvSpPr>
          <p:nvPr/>
        </p:nvSpPr>
        <p:spPr bwMode="auto">
          <a:xfrm flipV="1">
            <a:off x="2951163" y="5229225"/>
            <a:ext cx="541337"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2" name="Line 191"/>
          <p:cNvSpPr>
            <a:spLocks noChangeShapeType="1"/>
          </p:cNvSpPr>
          <p:nvPr/>
        </p:nvSpPr>
        <p:spPr bwMode="auto">
          <a:xfrm flipV="1">
            <a:off x="6551613" y="4868863"/>
            <a:ext cx="1260475"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3" name="Freeform 192"/>
          <p:cNvSpPr>
            <a:spLocks/>
          </p:cNvSpPr>
          <p:nvPr/>
        </p:nvSpPr>
        <p:spPr bwMode="auto">
          <a:xfrm flipH="1">
            <a:off x="6372225" y="4868863"/>
            <a:ext cx="180975" cy="360362"/>
          </a:xfrm>
          <a:custGeom>
            <a:avLst/>
            <a:gdLst/>
            <a:ahLst/>
            <a:cxnLst>
              <a:cxn ang="0">
                <a:pos x="0" y="0"/>
              </a:cxn>
              <a:cxn ang="0">
                <a:pos x="57" y="0"/>
              </a:cxn>
              <a:cxn ang="0">
                <a:pos x="170" y="227"/>
              </a:cxn>
              <a:cxn ang="0">
                <a:pos x="227" y="227"/>
              </a:cxn>
            </a:cxnLst>
            <a:rect l="0" t="0" r="r" b="b"/>
            <a:pathLst>
              <a:path w="227" h="227">
                <a:moveTo>
                  <a:pt x="0" y="0"/>
                </a:moveTo>
                <a:lnTo>
                  <a:pt x="57" y="0"/>
                </a:lnTo>
                <a:lnTo>
                  <a:pt x="170" y="227"/>
                </a:lnTo>
                <a:lnTo>
                  <a:pt x="227" y="227"/>
                </a:lnTo>
              </a:path>
            </a:pathLst>
          </a:custGeom>
          <a:noFill/>
          <a:ln w="19050"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44" name="Line 193"/>
          <p:cNvSpPr>
            <a:spLocks noChangeShapeType="1"/>
          </p:cNvSpPr>
          <p:nvPr/>
        </p:nvSpPr>
        <p:spPr bwMode="auto">
          <a:xfrm flipV="1">
            <a:off x="4392613" y="5229225"/>
            <a:ext cx="1979612" cy="0"/>
          </a:xfrm>
          <a:prstGeom prst="line">
            <a:avLst/>
          </a:prstGeom>
          <a:noFill/>
          <a:ln w="19050">
            <a:solidFill>
              <a:schemeClr val="tx1"/>
            </a:solidFill>
            <a:round/>
            <a:headEnd/>
            <a:tailEnd type="none" w="med" len="lg"/>
          </a:ln>
          <a:effectLst/>
        </p:spPr>
        <p:txBody>
          <a:bodyPr wrap="none" lIns="90000" tIns="46800" rIns="90000" bIns="46800" anchor="ctr"/>
          <a:lstStyle/>
          <a:p>
            <a:endParaRPr lang="ja-JP" altLang="en-US"/>
          </a:p>
        </p:txBody>
      </p:sp>
      <p:sp>
        <p:nvSpPr>
          <p:cNvPr id="45" name="Line 194"/>
          <p:cNvSpPr>
            <a:spLocks noChangeShapeType="1"/>
          </p:cNvSpPr>
          <p:nvPr/>
        </p:nvSpPr>
        <p:spPr bwMode="auto">
          <a:xfrm flipV="1">
            <a:off x="8532813" y="3968750"/>
            <a:ext cx="179387" cy="1588"/>
          </a:xfrm>
          <a:prstGeom prst="line">
            <a:avLst/>
          </a:prstGeom>
          <a:noFill/>
          <a:ln w="12700">
            <a:solidFill>
              <a:schemeClr val="tx1"/>
            </a:solidFill>
            <a:round/>
            <a:headEnd/>
            <a:tailEnd type="none" w="med" len="lg"/>
          </a:ln>
          <a:effectLst/>
        </p:spPr>
        <p:txBody>
          <a:bodyPr wrap="none" lIns="90000" tIns="46800" rIns="90000" bIns="46800" anchor="ctr"/>
          <a:lstStyle/>
          <a:p>
            <a:endParaRPr lang="ja-JP" altLang="en-US"/>
          </a:p>
        </p:txBody>
      </p:sp>
      <p:cxnSp>
        <p:nvCxnSpPr>
          <p:cNvPr id="46" name="直線矢印コネクタ 45"/>
          <p:cNvCxnSpPr/>
          <p:nvPr/>
        </p:nvCxnSpPr>
        <p:spPr bwMode="auto">
          <a:xfrm rot="16200000" flipH="1">
            <a:off x="2536020"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7" name="直線矢印コネクタ 46"/>
          <p:cNvCxnSpPr/>
          <p:nvPr/>
        </p:nvCxnSpPr>
        <p:spPr bwMode="auto">
          <a:xfrm rot="16200000" flipH="1">
            <a:off x="398382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8" name="直線矢印コネクタ 47"/>
          <p:cNvCxnSpPr/>
          <p:nvPr/>
        </p:nvCxnSpPr>
        <p:spPr bwMode="auto">
          <a:xfrm rot="16200000" flipH="1">
            <a:off x="6879444"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cxnSp>
        <p:nvCxnSpPr>
          <p:cNvPr id="49" name="直線矢印コネクタ 48"/>
          <p:cNvCxnSpPr/>
          <p:nvPr/>
        </p:nvCxnSpPr>
        <p:spPr bwMode="auto">
          <a:xfrm rot="16200000" flipH="1">
            <a:off x="7603348" y="2207412"/>
            <a:ext cx="452440" cy="361952"/>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grpSp>
        <p:nvGrpSpPr>
          <p:cNvPr id="50" name="グループ化 49"/>
          <p:cNvGrpSpPr/>
          <p:nvPr/>
        </p:nvGrpSpPr>
        <p:grpSpPr>
          <a:xfrm>
            <a:off x="2762240" y="5782482"/>
            <a:ext cx="180976" cy="363540"/>
            <a:chOff x="1314432" y="5962664"/>
            <a:chExt cx="361952" cy="363540"/>
          </a:xfrm>
        </p:grpSpPr>
        <p:sp>
          <p:nvSpPr>
            <p:cNvPr id="51" name="正方形/長方形 50"/>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2" name="直線コネクタ 51"/>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3" name="直線コネクタ 52"/>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4" name="直線コネクタ 53"/>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55" name="直線コネクタ 54"/>
          <p:cNvCxnSpPr/>
          <p:nvPr/>
        </p:nvCxnSpPr>
        <p:spPr bwMode="auto">
          <a:xfrm rot="10800000">
            <a:off x="1133456" y="6144434"/>
            <a:ext cx="1628784"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56" name="グループ化 55"/>
          <p:cNvGrpSpPr/>
          <p:nvPr/>
        </p:nvGrpSpPr>
        <p:grpSpPr>
          <a:xfrm flipH="1">
            <a:off x="3486144" y="5782482"/>
            <a:ext cx="180976" cy="363540"/>
            <a:chOff x="1314432" y="5962664"/>
            <a:chExt cx="361952" cy="363540"/>
          </a:xfrm>
        </p:grpSpPr>
        <p:sp>
          <p:nvSpPr>
            <p:cNvPr id="57" name="正方形/長方形 56"/>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58" name="直線コネクタ 57"/>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59" name="直線コネクタ 58"/>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0" name="直線コネクタ 59"/>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61" name="直線コネクタ 60"/>
          <p:cNvCxnSpPr/>
          <p:nvPr/>
        </p:nvCxnSpPr>
        <p:spPr bwMode="auto">
          <a:xfrm rot="10800000">
            <a:off x="2944010"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62" name="グループ化 61"/>
          <p:cNvGrpSpPr/>
          <p:nvPr/>
        </p:nvGrpSpPr>
        <p:grpSpPr>
          <a:xfrm>
            <a:off x="4210048" y="5782482"/>
            <a:ext cx="180976" cy="363540"/>
            <a:chOff x="1314432" y="5962664"/>
            <a:chExt cx="361952" cy="363540"/>
          </a:xfrm>
        </p:grpSpPr>
        <p:sp>
          <p:nvSpPr>
            <p:cNvPr id="63" name="正方形/長方形 62"/>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4" name="直線コネクタ 63"/>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5" name="直線コネクタ 64"/>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66" name="直線コネクタ 65"/>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67" name="グループ化 66"/>
          <p:cNvGrpSpPr/>
          <p:nvPr/>
        </p:nvGrpSpPr>
        <p:grpSpPr>
          <a:xfrm flipH="1">
            <a:off x="4933952" y="5782482"/>
            <a:ext cx="180976" cy="363540"/>
            <a:chOff x="1314432" y="5962664"/>
            <a:chExt cx="361952" cy="363540"/>
          </a:xfrm>
        </p:grpSpPr>
        <p:sp>
          <p:nvSpPr>
            <p:cNvPr id="68" name="正方形/長方形 67"/>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69" name="直線コネクタ 68"/>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0" name="直線コネクタ 69"/>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1" name="直線コネクタ 70"/>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72" name="直線コネクタ 71"/>
          <p:cNvCxnSpPr/>
          <p:nvPr/>
        </p:nvCxnSpPr>
        <p:spPr bwMode="auto">
          <a:xfrm rot="10800000">
            <a:off x="4391818" y="5781688"/>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3" name="直線コネクタ 72"/>
          <p:cNvCxnSpPr/>
          <p:nvPr/>
        </p:nvCxnSpPr>
        <p:spPr bwMode="auto">
          <a:xfrm rot="10800000">
            <a:off x="3667120" y="6144434"/>
            <a:ext cx="542134"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nvGrpSpPr>
          <p:cNvPr id="74" name="グループ化 73"/>
          <p:cNvGrpSpPr/>
          <p:nvPr/>
        </p:nvGrpSpPr>
        <p:grpSpPr>
          <a:xfrm>
            <a:off x="7105664" y="5782482"/>
            <a:ext cx="180976" cy="363540"/>
            <a:chOff x="1314432" y="5962664"/>
            <a:chExt cx="361952" cy="363540"/>
          </a:xfrm>
        </p:grpSpPr>
        <p:sp>
          <p:nvSpPr>
            <p:cNvPr id="75" name="正方形/長方形 74"/>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76" name="直線コネクタ 75"/>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7" name="直線コネクタ 76"/>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78" name="直線コネクタ 77"/>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grpSp>
        <p:nvGrpSpPr>
          <p:cNvPr id="79" name="グループ化 78"/>
          <p:cNvGrpSpPr/>
          <p:nvPr/>
        </p:nvGrpSpPr>
        <p:grpSpPr>
          <a:xfrm flipH="1">
            <a:off x="8553472" y="5782482"/>
            <a:ext cx="180976" cy="363540"/>
            <a:chOff x="1314432" y="5962664"/>
            <a:chExt cx="361952" cy="363540"/>
          </a:xfrm>
        </p:grpSpPr>
        <p:sp>
          <p:nvSpPr>
            <p:cNvPr id="80" name="正方形/長方形 79"/>
            <p:cNvSpPr/>
            <p:nvPr/>
          </p:nvSpPr>
          <p:spPr bwMode="auto">
            <a:xfrm>
              <a:off x="1314432" y="5962664"/>
              <a:ext cx="361952" cy="361952"/>
            </a:xfrm>
            <a:prstGeom prst="rect">
              <a:avLst/>
            </a:prstGeom>
            <a:noFill/>
            <a:ln w="3175" cap="flat" cmpd="sng" algn="ctr">
              <a:noFill/>
              <a:prstDash val="solid"/>
              <a:round/>
              <a:headEnd type="none" w="med" len="med"/>
              <a:tailEnd type="stealth" w="med" len="lg"/>
            </a:ln>
            <a:effec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chemeClr val="tx1"/>
                </a:solidFill>
                <a:effectLst/>
                <a:latin typeface="Times New Roman" charset="0"/>
                <a:ea typeface="HG丸ｺﾞｼｯｸM-PRO" pitchFamily="50" charset="-128"/>
              </a:endParaRPr>
            </a:p>
          </p:txBody>
        </p:sp>
        <p:cxnSp>
          <p:nvCxnSpPr>
            <p:cNvPr id="81" name="直線コネクタ 80"/>
            <p:cNvCxnSpPr/>
            <p:nvPr/>
          </p:nvCxnSpPr>
          <p:spPr bwMode="auto">
            <a:xfrm>
              <a:off x="1314432" y="6324616"/>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2" name="直線コネクタ 81"/>
            <p:cNvCxnSpPr/>
            <p:nvPr/>
          </p:nvCxnSpPr>
          <p:spPr bwMode="auto">
            <a:xfrm rot="5400000" flipH="1" flipV="1">
              <a:off x="1314432" y="6053152"/>
              <a:ext cx="361952" cy="180976"/>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3" name="直線コネクタ 82"/>
            <p:cNvCxnSpPr/>
            <p:nvPr/>
          </p:nvCxnSpPr>
          <p:spPr bwMode="auto">
            <a:xfrm>
              <a:off x="1585896" y="5962664"/>
              <a:ext cx="90488"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grpSp>
      <p:cxnSp>
        <p:nvCxnSpPr>
          <p:cNvPr id="84" name="直線コネクタ 83"/>
          <p:cNvCxnSpPr/>
          <p:nvPr/>
        </p:nvCxnSpPr>
        <p:spPr bwMode="auto">
          <a:xfrm rot="10800000">
            <a:off x="7287434" y="5781688"/>
            <a:ext cx="1266038"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5" name="直線コネクタ 84"/>
          <p:cNvCxnSpPr/>
          <p:nvPr/>
        </p:nvCxnSpPr>
        <p:spPr bwMode="auto">
          <a:xfrm rot="10800000">
            <a:off x="5114928" y="6144434"/>
            <a:ext cx="1990736" cy="1588"/>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6" name="直線コネクタ 85"/>
          <p:cNvCxnSpPr/>
          <p:nvPr/>
        </p:nvCxnSpPr>
        <p:spPr bwMode="auto">
          <a:xfrm rot="10800000">
            <a:off x="8734448" y="6144434"/>
            <a:ext cx="180182" cy="794"/>
          </a:xfrm>
          <a:prstGeom prst="line">
            <a:avLst/>
          </a:prstGeom>
          <a:solidFill>
            <a:schemeClr val="accent1"/>
          </a:solidFill>
          <a:ln w="19050" cap="rnd" cmpd="sng" algn="ctr">
            <a:solidFill>
              <a:schemeClr val="tx1"/>
            </a:solidFill>
            <a:prstDash val="solid"/>
            <a:round/>
            <a:headEnd type="none" w="med" len="med"/>
            <a:tailEnd type="none" w="med" len="lg"/>
          </a:ln>
          <a:effectLst/>
        </p:spPr>
      </p:cxnSp>
      <p:cxnSp>
        <p:nvCxnSpPr>
          <p:cNvPr id="87" name="直線矢印コネクタ 86"/>
          <p:cNvCxnSpPr/>
          <p:nvPr/>
        </p:nvCxnSpPr>
        <p:spPr bwMode="auto">
          <a:xfrm rot="16200000" flipH="1">
            <a:off x="181211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8" name="直線矢印コネクタ 87"/>
          <p:cNvCxnSpPr/>
          <p:nvPr/>
        </p:nvCxnSpPr>
        <p:spPr bwMode="auto">
          <a:xfrm rot="16200000" flipH="1">
            <a:off x="3259924"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89" name="直線矢印コネクタ 88"/>
          <p:cNvCxnSpPr/>
          <p:nvPr/>
        </p:nvCxnSpPr>
        <p:spPr bwMode="auto">
          <a:xfrm rot="16200000" flipH="1">
            <a:off x="4707732"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0" name="直線矢印コネクタ 89"/>
          <p:cNvCxnSpPr/>
          <p:nvPr/>
        </p:nvCxnSpPr>
        <p:spPr bwMode="auto">
          <a:xfrm rot="16200000" flipH="1">
            <a:off x="5431636"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cxnSp>
        <p:nvCxnSpPr>
          <p:cNvPr id="91" name="直線矢印コネクタ 90"/>
          <p:cNvCxnSpPr/>
          <p:nvPr/>
        </p:nvCxnSpPr>
        <p:spPr bwMode="auto">
          <a:xfrm rot="16200000" flipH="1">
            <a:off x="6155540" y="2207412"/>
            <a:ext cx="452440" cy="361952"/>
          </a:xfrm>
          <a:prstGeom prst="straightConnector1">
            <a:avLst/>
          </a:prstGeom>
          <a:solidFill>
            <a:schemeClr val="accent1"/>
          </a:solidFill>
          <a:ln w="9525" cap="flat" cmpd="sng" algn="ctr">
            <a:solidFill>
              <a:schemeClr val="accent5"/>
            </a:solidFill>
            <a:prstDash val="solid"/>
            <a:round/>
            <a:headEnd type="none" w="med" len="med"/>
            <a:tailEnd type="arrow"/>
          </a:ln>
          <a:effectLst/>
        </p:spPr>
      </p:cxnSp>
      <p:grpSp>
        <p:nvGrpSpPr>
          <p:cNvPr id="3" name="グループ化 2">
            <a:extLst>
              <a:ext uri="{FF2B5EF4-FFF2-40B4-BE49-F238E27FC236}">
                <a16:creationId xmlns:a16="http://schemas.microsoft.com/office/drawing/2014/main" id="{792AD1EF-5072-762F-115B-BE766F2D25D4}"/>
              </a:ext>
            </a:extLst>
          </p:cNvPr>
          <p:cNvGrpSpPr/>
          <p:nvPr/>
        </p:nvGrpSpPr>
        <p:grpSpPr>
          <a:xfrm>
            <a:off x="6912026" y="278965"/>
            <a:ext cx="1441450" cy="1085855"/>
            <a:chOff x="6369707" y="1718772"/>
            <a:chExt cx="1441450" cy="1085855"/>
          </a:xfrm>
        </p:grpSpPr>
        <p:sp>
          <p:nvSpPr>
            <p:cNvPr id="92" name="Line 9">
              <a:extLst>
                <a:ext uri="{FF2B5EF4-FFF2-40B4-BE49-F238E27FC236}">
                  <a16:creationId xmlns:a16="http://schemas.microsoft.com/office/drawing/2014/main" id="{BFBFA04C-29A3-094E-68A8-3ECDBBAED248}"/>
                </a:ext>
              </a:extLst>
            </p:cNvPr>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3" name="Rectangle 6">
              <a:extLst>
                <a:ext uri="{FF2B5EF4-FFF2-40B4-BE49-F238E27FC236}">
                  <a16:creationId xmlns:a16="http://schemas.microsoft.com/office/drawing/2014/main" id="{7D8857CE-3971-4EDB-4CC4-AF2DC86CCE7F}"/>
                </a:ext>
              </a:extLst>
            </p:cNvPr>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a:p>
          </p:txBody>
        </p:sp>
        <p:sp>
          <p:nvSpPr>
            <p:cNvPr id="94" name="Rectangle 7">
              <a:extLst>
                <a:ext uri="{FF2B5EF4-FFF2-40B4-BE49-F238E27FC236}">
                  <a16:creationId xmlns:a16="http://schemas.microsoft.com/office/drawing/2014/main" id="{D7204C1E-F704-34FE-6012-4EF08877FF7F}"/>
                </a:ext>
              </a:extLst>
            </p:cNvPr>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q</a:t>
              </a:r>
              <a:endParaRPr lang="en-US" altLang="ja-JP" dirty="0"/>
            </a:p>
          </p:txBody>
        </p:sp>
        <p:sp>
          <p:nvSpPr>
            <p:cNvPr id="95" name="Rectangle 8">
              <a:extLst>
                <a:ext uri="{FF2B5EF4-FFF2-40B4-BE49-F238E27FC236}">
                  <a16:creationId xmlns:a16="http://schemas.microsoft.com/office/drawing/2014/main" id="{CB8A8DA5-6281-7563-28E3-EAC4579A8E44}"/>
                </a:ext>
              </a:extLst>
            </p:cNvPr>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d</a:t>
              </a:r>
              <a:endParaRPr lang="en-US" altLang="ja-JP" dirty="0"/>
            </a:p>
          </p:txBody>
        </p:sp>
        <p:sp>
          <p:nvSpPr>
            <p:cNvPr id="96" name="Freeform 10">
              <a:extLst>
                <a:ext uri="{FF2B5EF4-FFF2-40B4-BE49-F238E27FC236}">
                  <a16:creationId xmlns:a16="http://schemas.microsoft.com/office/drawing/2014/main" id="{D69591F8-CD54-DAB9-7407-13014BC80E92}"/>
                </a:ext>
              </a:extLst>
            </p:cNvPr>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97" name="Line 12">
              <a:extLst>
                <a:ext uri="{FF2B5EF4-FFF2-40B4-BE49-F238E27FC236}">
                  <a16:creationId xmlns:a16="http://schemas.microsoft.com/office/drawing/2014/main" id="{2E536C42-6245-A133-B22E-604DA42481D2}"/>
                </a:ext>
              </a:extLst>
            </p:cNvPr>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sp>
          <p:nvSpPr>
            <p:cNvPr id="98" name="Rectangle 11">
              <a:extLst>
                <a:ext uri="{FF2B5EF4-FFF2-40B4-BE49-F238E27FC236}">
                  <a16:creationId xmlns:a16="http://schemas.microsoft.com/office/drawing/2014/main" id="{B4A9D607-0B50-B4E0-2113-14D5C39BB7FB}"/>
                </a:ext>
              </a:extLst>
            </p:cNvPr>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i="1" dirty="0"/>
                <a:t>clk</a:t>
              </a:r>
              <a:endParaRPr lang="en-US" altLang="ja-JP" dirty="0"/>
            </a:p>
          </p:txBody>
        </p:sp>
      </p:grpSp>
    </p:spTree>
    <p:extLst>
      <p:ext uri="{BB962C8B-B14F-4D97-AF65-F5344CB8AC3E}">
        <p14:creationId xmlns:p14="http://schemas.microsoft.com/office/powerpoint/2010/main" val="41821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611956" y="2078985"/>
            <a:ext cx="8280620" cy="1350014"/>
          </a:xfrm>
        </p:spPr>
        <p:txBody>
          <a:bodyPr/>
          <a:lstStyle/>
          <a:p>
            <a:r>
              <a:rPr lang="ja-JP" altLang="en-US" dirty="0"/>
              <a:t>記憶</a:t>
            </a:r>
          </a:p>
          <a:p>
            <a:pPr lvl="1"/>
            <a:r>
              <a:rPr lang="ja-JP" altLang="en-US" dirty="0"/>
              <a:t>２つの </a:t>
            </a:r>
            <a:r>
              <a:rPr lang="en-US" altLang="ja-JP" dirty="0"/>
              <a:t>NOT </a:t>
            </a:r>
            <a:r>
              <a:rPr lang="ja-JP" altLang="en-US" dirty="0"/>
              <a:t>ゲートをループさせた回路により記憶</a:t>
            </a:r>
            <a:endParaRPr lang="en-US" altLang="ja-JP" dirty="0"/>
          </a:p>
          <a:p>
            <a:pPr lvl="1"/>
            <a:r>
              <a:rPr lang="ja-JP" altLang="en-US" dirty="0"/>
              <a:t>２通りの安定状態がある：</a:t>
            </a:r>
            <a:r>
              <a:rPr lang="en-US" altLang="ja-JP" dirty="0"/>
              <a:t>1 bit </a:t>
            </a:r>
            <a:r>
              <a:rPr lang="ja-JP" altLang="en-US" dirty="0"/>
              <a:t>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174639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60" name="Freeform 44"/>
          <p:cNvSpPr>
            <a:spLocks/>
          </p:cNvSpPr>
          <p:nvPr/>
        </p:nvSpPr>
        <p:spPr bwMode="auto">
          <a:xfrm>
            <a:off x="2681980" y="4689014"/>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842003" y="4689014"/>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18" name="Rectangle 2"/>
          <p:cNvSpPr>
            <a:spLocks noGrp="1" noChangeArrowheads="1"/>
          </p:cNvSpPr>
          <p:nvPr>
            <p:ph type="title"/>
          </p:nvPr>
        </p:nvSpPr>
        <p:spPr/>
        <p:txBody>
          <a:bodyPr/>
          <a:lstStyle/>
          <a:p>
            <a:r>
              <a:rPr lang="en-US" altLang="ja-JP" dirty="0"/>
              <a:t>D-FF</a:t>
            </a:r>
            <a:r>
              <a:rPr lang="ja-JP" altLang="en-US" dirty="0"/>
              <a:t> の実装</a:t>
            </a:r>
            <a:endParaRPr lang="en-US" altLang="ja-JP" dirty="0"/>
          </a:p>
        </p:txBody>
      </p:sp>
      <p:pic>
        <p:nvPicPr>
          <p:cNvPr id="700446" name="Picture 30" descr="NOT"/>
          <p:cNvPicPr>
            <a:picLocks noChangeAspect="1" noChangeArrowheads="1"/>
          </p:cNvPicPr>
          <p:nvPr/>
        </p:nvPicPr>
        <p:blipFill>
          <a:blip r:embed="rId3" cstate="print"/>
          <a:srcRect/>
          <a:stretch>
            <a:fillRect/>
          </a:stretch>
        </p:blipFill>
        <p:spPr bwMode="auto">
          <a:xfrm flipH="1">
            <a:off x="3203068" y="4328652"/>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203068" y="5049377"/>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363656" y="4328652"/>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363656" y="5049377"/>
            <a:ext cx="717550" cy="720725"/>
          </a:xfrm>
          <a:prstGeom prst="rect">
            <a:avLst/>
          </a:prstGeom>
          <a:noFill/>
        </p:spPr>
      </p:pic>
      <p:sp>
        <p:nvSpPr>
          <p:cNvPr id="700461" name="Line 45"/>
          <p:cNvSpPr>
            <a:spLocks noChangeShapeType="1"/>
          </p:cNvSpPr>
          <p:nvPr/>
        </p:nvSpPr>
        <p:spPr bwMode="auto">
          <a:xfrm>
            <a:off x="4282568" y="5409738"/>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700462" name="Line 46"/>
          <p:cNvSpPr>
            <a:spLocks noChangeShapeType="1"/>
          </p:cNvSpPr>
          <p:nvPr/>
        </p:nvSpPr>
        <p:spPr bwMode="auto">
          <a:xfrm>
            <a:off x="2123568" y="5409738"/>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700472" name="Line 56"/>
          <p:cNvSpPr>
            <a:spLocks noChangeShapeType="1"/>
          </p:cNvSpPr>
          <p:nvPr/>
        </p:nvSpPr>
        <p:spPr bwMode="auto">
          <a:xfrm>
            <a:off x="6443156" y="54097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763206" y="5230352"/>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803518" y="523035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85</a:t>
            </a:fld>
            <a:endParaRPr lang="ja-JP" altLang="en-US"/>
          </a:p>
        </p:txBody>
      </p:sp>
      <p:sp>
        <p:nvSpPr>
          <p:cNvPr id="74" name="フローチャート: 手作業 73"/>
          <p:cNvSpPr/>
          <p:nvPr/>
        </p:nvSpPr>
        <p:spPr bwMode="auto">
          <a:xfrm rot="16200000">
            <a:off x="2726980"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5" name="Freeform 10"/>
          <p:cNvSpPr>
            <a:spLocks/>
          </p:cNvSpPr>
          <p:nvPr/>
        </p:nvSpPr>
        <p:spPr bwMode="auto">
          <a:xfrm>
            <a:off x="2681979" y="5050452"/>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 name="フローチャート: 手作業 75"/>
          <p:cNvSpPr/>
          <p:nvPr/>
        </p:nvSpPr>
        <p:spPr bwMode="auto">
          <a:xfrm rot="16200000">
            <a:off x="4887004" y="5275454"/>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77" name="Freeform 10"/>
          <p:cNvSpPr>
            <a:spLocks/>
          </p:cNvSpPr>
          <p:nvPr/>
        </p:nvSpPr>
        <p:spPr bwMode="auto">
          <a:xfrm>
            <a:off x="4842003" y="4960450"/>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 name="Rectangle 3"/>
          <p:cNvSpPr txBox="1">
            <a:spLocks noChangeArrowheads="1"/>
          </p:cNvSpPr>
          <p:nvPr/>
        </p:nvSpPr>
        <p:spPr>
          <a:xfrm>
            <a:off x="611956" y="1358976"/>
            <a:ext cx="8280620" cy="2070023"/>
          </a:xfrm>
          <a:prstGeom prst="rect">
            <a:avLst/>
          </a:prstGeom>
        </p:spPr>
        <p:txBody>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endParaRPr lang="en-US" altLang="ja-JP" kern="0" dirty="0"/>
          </a:p>
          <a:p>
            <a:pPr lvl="1"/>
            <a:r>
              <a:rPr lang="ja-JP" altLang="en-US" dirty="0"/>
              <a:t> </a:t>
            </a:r>
            <a:r>
              <a:rPr lang="en-US" altLang="ja-JP" dirty="0"/>
              <a:t>NOT </a:t>
            </a:r>
            <a:r>
              <a:rPr lang="ja-JP" altLang="en-US" dirty="0"/>
              <a:t>ゲートの</a:t>
            </a:r>
            <a:r>
              <a:rPr lang="ja-JP" altLang="en-US" kern="0" dirty="0"/>
              <a:t>ループを二段に接続</a:t>
            </a:r>
            <a:endParaRPr lang="en-US" altLang="ja-JP" kern="0" dirty="0"/>
          </a:p>
          <a:p>
            <a:pPr lvl="1"/>
            <a:r>
              <a:rPr lang="ja-JP" altLang="en-US" kern="0" dirty="0"/>
              <a:t>各ループにはマルチプレクサが入っている</a:t>
            </a:r>
            <a:endParaRPr lang="en-US" altLang="ja-JP" kern="0" dirty="0"/>
          </a:p>
          <a:p>
            <a:r>
              <a:rPr lang="ja-JP" altLang="en-US" kern="0" dirty="0"/>
              <a:t>この構造は，クロックのエッジで記憶を更新するため</a:t>
            </a:r>
            <a:endParaRPr lang="en-US" altLang="ja-JP" kern="0" dirty="0"/>
          </a:p>
        </p:txBody>
      </p:sp>
      <p:cxnSp>
        <p:nvCxnSpPr>
          <p:cNvPr id="79" name="直線矢印コネクタ 78"/>
          <p:cNvCxnSpPr/>
          <p:nvPr/>
        </p:nvCxnSpPr>
        <p:spPr bwMode="auto">
          <a:xfrm flipV="1">
            <a:off x="2951982"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0" name="正方形/長方形 79"/>
          <p:cNvSpPr/>
          <p:nvPr/>
        </p:nvSpPr>
        <p:spPr bwMode="auto">
          <a:xfrm>
            <a:off x="2771980"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cxnSp>
        <p:nvCxnSpPr>
          <p:cNvPr id="82" name="直線矢印コネクタ 81"/>
          <p:cNvCxnSpPr/>
          <p:nvPr/>
        </p:nvCxnSpPr>
        <p:spPr bwMode="auto">
          <a:xfrm flipV="1">
            <a:off x="5112006" y="5589024"/>
            <a:ext cx="1" cy="360004"/>
          </a:xfrm>
          <a:prstGeom prst="straightConnector1">
            <a:avLst/>
          </a:prstGeom>
          <a:noFill/>
          <a:ln w="9525" cap="flat" cmpd="sng" algn="ctr">
            <a:solidFill>
              <a:schemeClr val="tx1"/>
            </a:solidFill>
            <a:prstDash val="solid"/>
            <a:round/>
            <a:headEnd type="none" w="sm" len="sm"/>
            <a:tailEnd type="triangle"/>
          </a:ln>
          <a:effectLst/>
        </p:spPr>
      </p:cxnSp>
      <p:sp>
        <p:nvSpPr>
          <p:cNvPr id="83" name="正方形/長方形 82"/>
          <p:cNvSpPr/>
          <p:nvPr/>
        </p:nvSpPr>
        <p:spPr bwMode="auto">
          <a:xfrm>
            <a:off x="4932004" y="594902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dirty="0">
                <a:latin typeface="メイリオ" panose="020B0604030504040204" pitchFamily="50" charset="-128"/>
                <a:ea typeface="メイリオ" panose="020B0604030504040204" pitchFamily="50" charset="-128"/>
              </a:rPr>
              <a:t>clock'</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816170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の実現例</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528990"/>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149008"/>
            <a:ext cx="539750" cy="1709737"/>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059007"/>
            <a:ext cx="539750" cy="1709738"/>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86</a:t>
            </a:fld>
            <a:endParaRPr lang="ja-JP" altLang="en-US"/>
          </a:p>
        </p:txBody>
      </p:sp>
      <p:sp>
        <p:nvSpPr>
          <p:cNvPr id="75" name="Rectangle 5"/>
          <p:cNvSpPr txBox="1">
            <a:spLocks noChangeArrowheads="1"/>
          </p:cNvSpPr>
          <p:nvPr/>
        </p:nvSpPr>
        <p:spPr>
          <a:xfrm>
            <a:off x="701957" y="1358977"/>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マルチプレクサを，切り替えスイッチとして説明</a:t>
            </a:r>
          </a:p>
          <a:p>
            <a:pPr lvl="1"/>
            <a:r>
              <a:rPr lang="ja-JP" altLang="en-US" kern="0" dirty="0"/>
              <a:t>クロックの立ち上がりのたびに，</a:t>
            </a:r>
            <a:r>
              <a:rPr lang="en-US" altLang="ja-JP" i="1" kern="0" dirty="0"/>
              <a:t>d</a:t>
            </a:r>
            <a:r>
              <a:rPr lang="ja-JP" altLang="en-US" kern="0" dirty="0"/>
              <a:t> の値がサンプリングされる</a:t>
            </a:r>
            <a:endParaRPr lang="en-US" altLang="ja-JP" kern="0" dirty="0"/>
          </a:p>
          <a:p>
            <a:pPr lvl="1"/>
            <a:r>
              <a:rPr lang="ja-JP" altLang="en-US" kern="0" dirty="0"/>
              <a:t>その値が次のサイクルの間 </a:t>
            </a:r>
            <a:r>
              <a:rPr lang="en-US" altLang="ja-JP" i="1" kern="0" dirty="0"/>
              <a:t>q</a:t>
            </a:r>
            <a:r>
              <a:rPr lang="ja-JP" altLang="en-US" kern="0" dirty="0"/>
              <a:t> から出力される</a:t>
            </a:r>
            <a:endParaRPr lang="en-US" altLang="ja-JP" kern="0" dirty="0"/>
          </a:p>
        </p:txBody>
      </p:sp>
      <p:sp>
        <p:nvSpPr>
          <p:cNvPr id="77" name="Rectangle 93"/>
          <p:cNvSpPr>
            <a:spLocks noChangeArrowheads="1"/>
          </p:cNvSpPr>
          <p:nvPr/>
        </p:nvSpPr>
        <p:spPr bwMode="auto">
          <a:xfrm>
            <a:off x="7362031" y="3609002"/>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1315682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メモリやレジスタ・ファイル</a:t>
            </a:r>
          </a:p>
        </p:txBody>
      </p:sp>
      <p:sp>
        <p:nvSpPr>
          <p:cNvPr id="3" name="テキスト プレースホルダー 2"/>
          <p:cNvSpPr>
            <a:spLocks noGrp="1"/>
          </p:cNvSpPr>
          <p:nvPr>
            <p:ph type="body" sz="quarter" idx="10"/>
          </p:nvPr>
        </p:nvSpPr>
        <p:spPr>
          <a:xfrm>
            <a:off x="161951" y="4869016"/>
            <a:ext cx="8910099" cy="1439709"/>
          </a:xfrm>
        </p:spPr>
        <p:txBody>
          <a:bodyPr/>
          <a:lstStyle/>
          <a:p>
            <a:r>
              <a:rPr kumimoji="1" lang="en-US" altLang="ja-JP" dirty="0"/>
              <a:t>D-FF </a:t>
            </a:r>
            <a:r>
              <a:rPr kumimoji="1" lang="ja-JP" altLang="en-US" dirty="0"/>
              <a:t>を必要なだけ並べて，マルチプレクサで選択することで実現できる</a:t>
            </a:r>
            <a:endParaRPr kumimoji="1" lang="en-US" altLang="ja-JP" dirty="0"/>
          </a:p>
          <a:p>
            <a:pPr lvl="1"/>
            <a:r>
              <a:rPr kumimoji="1" lang="ja-JP" altLang="en-US" dirty="0"/>
              <a:t>実際には，もっと最適化された回路（</a:t>
            </a:r>
            <a:r>
              <a:rPr kumimoji="1" lang="en-US" altLang="ja-JP" dirty="0"/>
              <a:t>SRAM</a:t>
            </a:r>
            <a:r>
              <a:rPr kumimoji="1" lang="ja-JP" altLang="en-US" dirty="0"/>
              <a:t>）が使用される事が多い</a:t>
            </a:r>
            <a:endParaRPr kumimoji="1" lang="en-US" altLang="ja-JP" dirty="0"/>
          </a:p>
          <a:p>
            <a:pPr lvl="1"/>
            <a:r>
              <a:rPr kumimoji="1" lang="ja-JP" altLang="en-US" dirty="0"/>
              <a:t>（後の講義で詳しく説明する予定</a:t>
            </a:r>
          </a:p>
        </p:txBody>
      </p:sp>
      <p:grpSp>
        <p:nvGrpSpPr>
          <p:cNvPr id="4" name="グループ化 3"/>
          <p:cNvGrpSpPr/>
          <p:nvPr/>
        </p:nvGrpSpPr>
        <p:grpSpPr>
          <a:xfrm>
            <a:off x="3221985" y="1268976"/>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12" name="グループ化 11"/>
          <p:cNvGrpSpPr/>
          <p:nvPr/>
        </p:nvGrpSpPr>
        <p:grpSpPr>
          <a:xfrm>
            <a:off x="3221985" y="2168986"/>
            <a:ext cx="990011" cy="720008"/>
            <a:chOff x="6369707" y="1718772"/>
            <a:chExt cx="1441450" cy="1085855"/>
          </a:xfrm>
        </p:grpSpPr>
        <p:sp>
          <p:nvSpPr>
            <p:cNvPr id="13"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4"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5"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16"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17"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8"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19"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0" name="グループ化 19"/>
          <p:cNvGrpSpPr/>
          <p:nvPr/>
        </p:nvGrpSpPr>
        <p:grpSpPr>
          <a:xfrm>
            <a:off x="3221985" y="3068996"/>
            <a:ext cx="990011" cy="720008"/>
            <a:chOff x="6369707" y="1718772"/>
            <a:chExt cx="1441450" cy="1085855"/>
          </a:xfrm>
        </p:grpSpPr>
        <p:sp>
          <p:nvSpPr>
            <p:cNvPr id="21"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2"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23"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24"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2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2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7"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grpSp>
        <p:nvGrpSpPr>
          <p:cNvPr id="28" name="グループ化 27"/>
          <p:cNvGrpSpPr/>
          <p:nvPr/>
        </p:nvGrpSpPr>
        <p:grpSpPr>
          <a:xfrm>
            <a:off x="3221985" y="3969006"/>
            <a:ext cx="990011" cy="720008"/>
            <a:chOff x="6369707" y="1718772"/>
            <a:chExt cx="1441450" cy="1085855"/>
          </a:xfrm>
        </p:grpSpPr>
        <p:sp>
          <p:nvSpPr>
            <p:cNvPr id="29"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0"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31"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q</a:t>
              </a:r>
              <a:endParaRPr lang="en-US" altLang="ja-JP" sz="1200" dirty="0"/>
            </a:p>
          </p:txBody>
        </p:sp>
        <p:sp>
          <p:nvSpPr>
            <p:cNvPr id="32"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200" i="1" dirty="0"/>
                <a:t>d</a:t>
              </a:r>
              <a:endParaRPr lang="en-US" altLang="ja-JP" sz="1200" dirty="0"/>
            </a:p>
          </p:txBody>
        </p:sp>
        <p:sp>
          <p:nvSpPr>
            <p:cNvPr id="33"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34"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5"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200" i="1" dirty="0"/>
                <a:t>clk</a:t>
              </a:r>
              <a:endParaRPr lang="en-US" altLang="ja-JP" sz="1200" dirty="0"/>
            </a:p>
          </p:txBody>
        </p:sp>
      </p:grpSp>
      <p:sp>
        <p:nvSpPr>
          <p:cNvPr id="36" name="フローチャート: 手作業 35"/>
          <p:cNvSpPr/>
          <p:nvPr/>
        </p:nvSpPr>
        <p:spPr bwMode="auto">
          <a:xfrm rot="16200000">
            <a:off x="4031994" y="180898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7" name="フローチャート: 手作業 36"/>
          <p:cNvSpPr/>
          <p:nvPr/>
        </p:nvSpPr>
        <p:spPr bwMode="auto">
          <a:xfrm rot="16200000">
            <a:off x="4031994" y="3609002"/>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38" name="Line 9"/>
          <p:cNvSpPr>
            <a:spLocks noChangeShapeType="1"/>
          </p:cNvSpPr>
          <p:nvPr/>
        </p:nvSpPr>
        <p:spPr bwMode="auto">
          <a:xfrm>
            <a:off x="5022005" y="243898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5022005" y="333899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932004" y="2798993"/>
            <a:ext cx="1260014"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41" name="Freeform 10"/>
          <p:cNvSpPr>
            <a:spLocks/>
          </p:cNvSpPr>
          <p:nvPr/>
        </p:nvSpPr>
        <p:spPr bwMode="auto">
          <a:xfrm flipH="1" flipV="1">
            <a:off x="4752000" y="1898982"/>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2" name="Freeform 10"/>
          <p:cNvSpPr>
            <a:spLocks/>
          </p:cNvSpPr>
          <p:nvPr/>
        </p:nvSpPr>
        <p:spPr bwMode="auto">
          <a:xfrm flipH="1">
            <a:off x="4752000" y="3339000"/>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Line 9"/>
          <p:cNvSpPr>
            <a:spLocks noChangeShapeType="1"/>
          </p:cNvSpPr>
          <p:nvPr/>
        </p:nvSpPr>
        <p:spPr bwMode="auto">
          <a:xfrm>
            <a:off x="5652012" y="288899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4211997" y="1454527"/>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5" name="Line 9"/>
          <p:cNvSpPr>
            <a:spLocks noChangeShapeType="1"/>
          </p:cNvSpPr>
          <p:nvPr/>
        </p:nvSpPr>
        <p:spPr bwMode="auto">
          <a:xfrm>
            <a:off x="4211996" y="235296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4211996" y="3250571"/>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4211996" y="4152984"/>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Tree>
    <p:extLst>
      <p:ext uri="{BB962C8B-B14F-4D97-AF65-F5344CB8AC3E}">
        <p14:creationId xmlns:p14="http://schemas.microsoft.com/office/powerpoint/2010/main" val="187769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組み合わせ回路</a:t>
            </a:r>
            <a:r>
              <a:rPr lang="en-US" altLang="ja-JP" dirty="0"/>
              <a:t>/</a:t>
            </a:r>
            <a:r>
              <a:rPr kumimoji="1" lang="ja-JP" altLang="en-US" dirty="0"/>
              <a:t>順序回路のまとめ</a:t>
            </a:r>
          </a:p>
        </p:txBody>
      </p:sp>
      <p:sp>
        <p:nvSpPr>
          <p:cNvPr id="3" name="テキスト プレースホルダー 2"/>
          <p:cNvSpPr>
            <a:spLocks noGrp="1"/>
          </p:cNvSpPr>
          <p:nvPr>
            <p:ph type="body" sz="quarter" idx="10"/>
          </p:nvPr>
        </p:nvSpPr>
        <p:spPr/>
        <p:txBody>
          <a:bodyPr/>
          <a:lstStyle/>
          <a:p>
            <a:r>
              <a:rPr kumimoji="1" lang="ja-JP" altLang="en-US" dirty="0"/>
              <a:t>記憶素子も，</a:t>
            </a:r>
            <a:r>
              <a:rPr lang="ja-JP" altLang="en-US" dirty="0"/>
              <a:t> </a:t>
            </a:r>
            <a:r>
              <a:rPr lang="en-US" altLang="ja-JP" dirty="0"/>
              <a:t>NOT </a:t>
            </a:r>
            <a:r>
              <a:rPr lang="ja-JP" altLang="en-US" dirty="0"/>
              <a:t>ゲート</a:t>
            </a:r>
            <a:r>
              <a:rPr kumimoji="1" lang="ja-JP" altLang="en-US" dirty="0"/>
              <a:t>などの論理ゲートで構成される</a:t>
            </a:r>
            <a:endParaRPr kumimoji="1" lang="en-US" altLang="ja-JP" dirty="0"/>
          </a:p>
          <a:p>
            <a:r>
              <a:rPr kumimoji="1" lang="ja-JP" altLang="en-US" dirty="0">
                <a:solidFill>
                  <a:schemeClr val="accent5"/>
                </a:solidFill>
              </a:rPr>
              <a:t>結果として，任意の組み合わせ回路</a:t>
            </a:r>
            <a:r>
              <a:rPr kumimoji="1" lang="en-US" altLang="ja-JP" dirty="0">
                <a:solidFill>
                  <a:schemeClr val="accent5"/>
                </a:solidFill>
              </a:rPr>
              <a:t>/</a:t>
            </a:r>
            <a:r>
              <a:rPr kumimoji="1" lang="ja-JP" altLang="en-US" dirty="0">
                <a:solidFill>
                  <a:schemeClr val="accent5"/>
                </a:solidFill>
              </a:rPr>
              <a:t>順序回路は</a:t>
            </a:r>
            <a:endParaRPr kumimoji="1" lang="en-US" altLang="ja-JP" dirty="0">
              <a:solidFill>
                <a:schemeClr val="accent5"/>
              </a:solidFill>
            </a:endParaRPr>
          </a:p>
          <a:p>
            <a:pPr lvl="1"/>
            <a:r>
              <a:rPr lang="ja-JP" altLang="en-US" dirty="0">
                <a:solidFill>
                  <a:schemeClr val="accent5"/>
                </a:solidFill>
              </a:rPr>
              <a:t>原理的には，完全集合の要素の組み合わせに落とし込める</a:t>
            </a:r>
            <a:endParaRPr lang="en-US" altLang="ja-JP" dirty="0">
              <a:solidFill>
                <a:schemeClr val="accent5"/>
              </a:solidFill>
            </a:endParaRPr>
          </a:p>
          <a:p>
            <a:pPr lvl="1"/>
            <a:r>
              <a:rPr kumimoji="1" lang="ja-JP" altLang="en-US" dirty="0"/>
              <a:t>たとえば </a:t>
            </a:r>
            <a:r>
              <a:rPr kumimoji="1" lang="en-US" altLang="ja-JP" dirty="0"/>
              <a:t>{AND, OR, NOT} </a:t>
            </a:r>
            <a:r>
              <a:rPr kumimoji="1" lang="ja-JP" altLang="en-US" dirty="0"/>
              <a:t>を組み合わせれば，全部つくれる</a:t>
            </a:r>
            <a:endParaRPr kumimoji="1" lang="en-US" altLang="ja-JP" dirty="0"/>
          </a:p>
        </p:txBody>
      </p:sp>
    </p:spTree>
    <p:extLst>
      <p:ext uri="{BB962C8B-B14F-4D97-AF65-F5344CB8AC3E}">
        <p14:creationId xmlns:p14="http://schemas.microsoft.com/office/powerpoint/2010/main" val="71210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これまでに説明した </a:t>
            </a:r>
            <a:r>
              <a:rPr kumimoji="1" lang="en-US" altLang="ja-JP" sz="2400" dirty="0"/>
              <a:t>CPU </a:t>
            </a:r>
            <a:r>
              <a:rPr kumimoji="1" lang="ja-JP" altLang="en-US" sz="2400" dirty="0"/>
              <a:t>の要素は，全てこれでカバー可能</a:t>
            </a:r>
          </a:p>
        </p:txBody>
      </p:sp>
      <p:sp>
        <p:nvSpPr>
          <p:cNvPr id="5" name="正方形/長方形 4"/>
          <p:cNvSpPr/>
          <p:nvPr/>
        </p:nvSpPr>
        <p:spPr bwMode="auto">
          <a:xfrm>
            <a:off x="2231973" y="1988986"/>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022005" y="1988984"/>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022005" y="1628981"/>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5022005" y="1988985"/>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022005" y="2348989"/>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022005" y="2708993"/>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5022005" y="3068997"/>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2141973" y="1628981"/>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4662001" y="1988985"/>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662001" y="2348989"/>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4662001" y="2708993"/>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4662001" y="3068997"/>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4031994" y="2168987"/>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3221985" y="5229021"/>
            <a:ext cx="0" cy="360004"/>
          </a:xfrm>
          <a:prstGeom prst="line">
            <a:avLst/>
          </a:prstGeom>
          <a:ln w="15875">
            <a:solidFill>
              <a:schemeClr val="accent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3221985" y="5589025"/>
            <a:ext cx="2520028" cy="0"/>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5742013" y="2258989"/>
            <a:ext cx="1" cy="3330036"/>
          </a:xfrm>
          <a:prstGeom prst="line">
            <a:avLst/>
          </a:prstGeom>
          <a:ln w="15875">
            <a:solidFill>
              <a:schemeClr val="accent5"/>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2321975" y="216898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3311986" y="2168987"/>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2321975" y="2528991"/>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2321975" y="2888995"/>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2321975" y="324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3394792" y="3076192"/>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2321975" y="360900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2321975" y="3969007"/>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2681979" y="216898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2681979" y="2528991"/>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2681979" y="2888995"/>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2681979" y="3248999"/>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2681979" y="3609003"/>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2681979" y="3969007"/>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3671990" y="2168987"/>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3131984"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3221985" y="2168987"/>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3131984" y="2978996"/>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3221985" y="3519002"/>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2861981" y="4419012"/>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2861982" y="4599014"/>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4031994" y="3248999"/>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4121995" y="3248999"/>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2861981" y="4869017"/>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accent5"/>
                </a:solidFill>
                <a:latin typeface="メイリオ" panose="020B0604030504040204" pitchFamily="50" charset="-128"/>
                <a:ea typeface="メイリオ" panose="020B0604030504040204" pitchFamily="50" charset="-128"/>
              </a:rPr>
              <a:t>0235</a:t>
            </a:r>
            <a:endParaRPr kumimoji="1" lang="ja-JP" altLang="en-US" dirty="0">
              <a:solidFill>
                <a:schemeClr val="accent5"/>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77306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ロード命令（</a:t>
            </a:r>
            <a:r>
              <a:rPr lang="en-US" altLang="ja-JP" sz="2800" b="1" dirty="0" err="1">
                <a:solidFill>
                  <a:schemeClr val="bg1"/>
                </a:solidFill>
                <a:latin typeface="メイリオ" panose="020B0604030504040204" pitchFamily="50" charset="-128"/>
                <a:ea typeface="メイリオ" panose="020B0604030504040204" pitchFamily="50" charset="-128"/>
              </a:rPr>
              <a:t>ld</a:t>
            </a:r>
            <a:r>
              <a:rPr lang="en-US" altLang="ja-JP" sz="2800" b="1" dirty="0">
                <a:solidFill>
                  <a:schemeClr val="bg1"/>
                </a:solidFill>
                <a:latin typeface="メイリオ" panose="020B0604030504040204" pitchFamily="50" charset="-128"/>
                <a:ea typeface="メイリオ" panose="020B0604030504040204" pitchFamily="50" charset="-128"/>
              </a:rPr>
              <a:t>: load</a:t>
            </a:r>
            <a:r>
              <a:rPr lang="ja-JP" altLang="en-US" sz="2800" b="1" dirty="0">
                <a:solidFill>
                  <a:schemeClr val="bg1"/>
                </a:solidFill>
                <a:latin typeface="メイリオ" panose="020B0604030504040204" pitchFamily="50" charset="-128"/>
                <a:ea typeface="メイリオ" panose="020B0604030504040204" pitchFamily="50" charset="-128"/>
              </a:rPr>
              <a:t>）</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ld</a:t>
            </a:r>
            <a:r>
              <a:rPr lang="en-US" altLang="ja-JP" dirty="0">
                <a:latin typeface="Consolas" panose="020B0609020204030204" pitchFamily="49" charset="0"/>
              </a:rPr>
              <a:t> (A)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A </a:t>
            </a:r>
            <a:r>
              <a:rPr lang="ja-JP" altLang="en-US" dirty="0">
                <a:latin typeface="Consolas" panose="020B0609020204030204" pitchFamily="49" charset="0"/>
              </a:rPr>
              <a:t>の中が指しているメモリの</a:t>
            </a:r>
            <a:br>
              <a:rPr lang="en-US" altLang="ja-JP" dirty="0">
                <a:latin typeface="Consolas" panose="020B0609020204030204" pitchFamily="49" charset="0"/>
              </a:rPr>
            </a:br>
            <a:r>
              <a:rPr lang="ja-JP" altLang="en-US" dirty="0">
                <a:latin typeface="Consolas" panose="020B0609020204030204" pitchFamily="49" charset="0"/>
              </a:rPr>
              <a:t>場所を </a:t>
            </a:r>
            <a:r>
              <a:rPr lang="en-US" altLang="ja-JP" dirty="0">
                <a:latin typeface="Consolas" panose="020B0609020204030204" pitchFamily="49" charset="0"/>
              </a:rPr>
              <a:t>D </a:t>
            </a:r>
            <a:r>
              <a:rPr lang="ja-JP" altLang="en-US" dirty="0">
                <a:latin typeface="Consolas" panose="020B0609020204030204" pitchFamily="49" charset="0"/>
              </a:rPr>
              <a:t>に読み込む</a:t>
            </a:r>
            <a:endParaRPr lang="en-US" altLang="ja-JP" dirty="0">
              <a:latin typeface="Consolas" panose="020B0609020204030204" pitchFamily="49" charset="0"/>
            </a:endParaRPr>
          </a:p>
          <a:p>
            <a:pPr lvl="1"/>
            <a:r>
              <a:rPr kumimoji="1" lang="ja-JP" altLang="en-US" dirty="0"/>
              <a:t>（</a:t>
            </a:r>
            <a:r>
              <a:rPr kumimoji="1" lang="en-US" altLang="ja-JP" dirty="0"/>
              <a:t>A</a:t>
            </a:r>
            <a:r>
              <a:rPr kumimoji="1" lang="ja-JP" altLang="en-US" dirty="0"/>
              <a:t>）は，</a:t>
            </a:r>
            <a:r>
              <a:rPr kumimoji="1" lang="en-US" altLang="ja-JP" dirty="0"/>
              <a:t>C </a:t>
            </a:r>
            <a:r>
              <a:rPr kumimoji="1" lang="ja-JP" altLang="en-US" dirty="0"/>
              <a:t>言語</a:t>
            </a:r>
            <a:r>
              <a:rPr kumimoji="1" lang="en-US" altLang="ja-JP" dirty="0"/>
              <a:t> </a:t>
            </a:r>
            <a:r>
              <a:rPr kumimoji="1" lang="ja-JP" altLang="en-US" dirty="0"/>
              <a:t>で言う *</a:t>
            </a:r>
            <a:r>
              <a:rPr kumimoji="1" lang="en-US" altLang="ja-JP" dirty="0"/>
              <a:t>A</a:t>
            </a:r>
          </a:p>
          <a:p>
            <a:pPr marL="457200" indent="-457200">
              <a:buFont typeface="+mj-lt"/>
              <a:buAutoNum type="arabicPeriod"/>
            </a:pPr>
            <a:r>
              <a:rPr kumimoji="1" lang="en-US" altLang="ja-JP" dirty="0"/>
              <a:t>A </a:t>
            </a:r>
            <a:r>
              <a:rPr kumimoji="1" lang="ja-JP" altLang="en-US" dirty="0"/>
              <a:t>の中身であるアドレス９を，</a:t>
            </a:r>
            <a:br>
              <a:rPr kumimoji="1" lang="en-US" altLang="ja-JP" dirty="0"/>
            </a:br>
            <a:r>
              <a:rPr kumimoji="1" lang="ja-JP" altLang="en-US" dirty="0"/>
              <a:t>メモリから読むと </a:t>
            </a:r>
            <a:r>
              <a:rPr kumimoji="1" lang="en-US" altLang="ja-JP" dirty="0"/>
              <a:t>5 </a:t>
            </a:r>
            <a:r>
              <a:rPr kumimoji="1" lang="ja-JP" altLang="en-US" dirty="0"/>
              <a:t>が取れる</a:t>
            </a:r>
            <a:endParaRPr kumimoji="1" lang="en-US" altLang="ja-JP" dirty="0"/>
          </a:p>
          <a:p>
            <a:pPr marL="457200" indent="-457200">
              <a:buFont typeface="+mj-lt"/>
              <a:buAutoNum type="arabicPeriod"/>
            </a:pPr>
            <a:r>
              <a:rPr kumimoji="1" lang="en-US" altLang="ja-JP" dirty="0"/>
              <a:t>5 </a:t>
            </a:r>
            <a:r>
              <a:rPr kumimoji="1" lang="ja-JP" altLang="en-US" dirty="0"/>
              <a:t>を </a:t>
            </a:r>
            <a:r>
              <a:rPr kumimoji="1" lang="en-US" altLang="ja-JP" dirty="0"/>
              <a:t>D </a:t>
            </a:r>
            <a:r>
              <a:rPr kumimoji="1" lang="ja-JP" altLang="en-US" dirty="0"/>
              <a:t>に書き込む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solidFill>
                  <a:srgbClr val="FF0000"/>
                </a:solidFill>
                <a:latin typeface="Consolas" panose="020B0609020204030204" pitchFamily="49" charset="0"/>
              </a:rPr>
              <a:t>ld </a:t>
            </a:r>
            <a:r>
              <a:rPr lang="en-US" altLang="ja-JP" dirty="0">
                <a:solidFill>
                  <a:srgbClr val="FF0000"/>
                </a:solidFill>
                <a:latin typeface="Consolas" panose="020B0609020204030204" pitchFamily="49" charset="0"/>
              </a:rPr>
              <a:t>(A) </a:t>
            </a:r>
            <a:r>
              <a:rPr lang="ja-JP" altLang="en-US" dirty="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D</a:t>
            </a:r>
            <a:endParaRPr lang="ja-JP" altLang="en-US" dirty="0">
              <a:solidFill>
                <a:srgbClr val="FF0000"/>
              </a:solidFill>
            </a:endParaRPr>
          </a:p>
          <a:p>
            <a:pPr algn="ct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5</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a:endCxn id="32" idx="0"/>
          </p:cNvCxnSpPr>
          <p:nvPr/>
        </p:nvCxnSpPr>
        <p:spPr bwMode="auto">
          <a:xfrm flipV="1">
            <a:off x="5292008" y="3609002"/>
            <a:ext cx="0" cy="1080013"/>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bwMode="auto">
          <a:xfrm flipV="1">
            <a:off x="6822025" y="4779015"/>
            <a:ext cx="0" cy="810009"/>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flipH="1">
            <a:off x="6822026" y="5589024"/>
            <a:ext cx="1350014"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bwMode="auto">
          <a:xfrm flipV="1">
            <a:off x="8172040" y="4689014"/>
            <a:ext cx="0" cy="90001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6" name="直線矢印コネクタ 15">
            <a:extLst>
              <a:ext uri="{FF2B5EF4-FFF2-40B4-BE49-F238E27FC236}">
                <a16:creationId xmlns:a16="http://schemas.microsoft.com/office/drawing/2014/main" id="{E7C5F541-D34E-0C3A-3C70-C1E36341B57A}"/>
              </a:ext>
            </a:extLst>
          </p:cNvPr>
          <p:cNvCxnSpPr/>
          <p:nvPr/>
        </p:nvCxnSpPr>
        <p:spPr bwMode="auto">
          <a:xfrm flipV="1">
            <a:off x="4842003" y="4869016"/>
            <a:ext cx="900010" cy="1260014"/>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a:extLst>
              <a:ext uri="{FF2B5EF4-FFF2-40B4-BE49-F238E27FC236}">
                <a16:creationId xmlns:a16="http://schemas.microsoft.com/office/drawing/2014/main" id="{14AB8B53-857E-15D2-AF83-4C4DFA578A91}"/>
              </a:ext>
            </a:extLst>
          </p:cNvPr>
          <p:cNvSpPr/>
          <p:nvPr/>
        </p:nvSpPr>
        <p:spPr bwMode="auto">
          <a:xfrm>
            <a:off x="2681979" y="6129030"/>
            <a:ext cx="441004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レジスタの書き込み口は１つなので，演算器の結果と選択してから書き込む</a:t>
            </a:r>
          </a:p>
        </p:txBody>
      </p:sp>
    </p:spTree>
    <p:extLst>
      <p:ext uri="{BB962C8B-B14F-4D97-AF65-F5344CB8AC3E}">
        <p14:creationId xmlns:p14="http://schemas.microsoft.com/office/powerpoint/2010/main" val="41488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２進数や１６進数による数値表現</a:t>
            </a:r>
            <a:endParaRPr lang="en-US" altLang="ja-JP" dirty="0"/>
          </a:p>
          <a:p>
            <a:pPr marL="457200" indent="-457200">
              <a:buFont typeface="+mj-lt"/>
              <a:buAutoNum type="arabicPeriod"/>
            </a:pPr>
            <a:r>
              <a:rPr lang="ja-JP" altLang="en-US" dirty="0"/>
              <a:t>実際の命令セットの例</a:t>
            </a:r>
            <a:endParaRPr lang="en-US" altLang="ja-JP" dirty="0"/>
          </a:p>
          <a:p>
            <a:pPr lvl="1"/>
            <a:r>
              <a:rPr lang="en-US" altLang="ja-JP" dirty="0"/>
              <a:t>RISC-V</a:t>
            </a:r>
          </a:p>
          <a:p>
            <a:pPr marL="457200" indent="-457200">
              <a:buFont typeface="+mj-lt"/>
              <a:buAutoNum type="arabicPeriod"/>
            </a:pPr>
            <a:r>
              <a:rPr lang="ja-JP" altLang="en-US" dirty="0"/>
              <a:t>論理回路による実装</a:t>
            </a:r>
            <a:endParaRPr lang="en-US" altLang="ja-JP" dirty="0"/>
          </a:p>
          <a:p>
            <a:pPr lvl="1"/>
            <a:r>
              <a:rPr lang="en-US" altLang="ja-JP" dirty="0"/>
              <a:t>CPU </a:t>
            </a:r>
            <a:r>
              <a:rPr lang="ja-JP" altLang="en-US" dirty="0"/>
              <a:t>の論理的な動作と，それを実現する物理的な回路の繋がり</a:t>
            </a:r>
            <a:endParaRPr lang="en-US" altLang="ja-JP" dirty="0"/>
          </a:p>
          <a:p>
            <a:r>
              <a:rPr kumimoji="1" lang="ja-JP" altLang="en-US" sz="1400" dirty="0"/>
              <a:t>この講義資料では（ていうか，今後の資料も結構），一部，五島先生の「ディジタル回路」の講義資料の図を使用しています</a:t>
            </a:r>
          </a:p>
        </p:txBody>
      </p:sp>
    </p:spTree>
    <p:extLst>
      <p:ext uri="{BB962C8B-B14F-4D97-AF65-F5344CB8AC3E}">
        <p14:creationId xmlns:p14="http://schemas.microsoft.com/office/powerpoint/2010/main" val="1550797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締め切り：水曜日中</a:t>
            </a:r>
            <a:endParaRPr kumimoji="1" lang="en-US" altLang="ja-JP" dirty="0"/>
          </a:p>
          <a:p>
            <a:r>
              <a:rPr kumimoji="1" lang="ja-JP" altLang="en-US" dirty="0"/>
              <a:t>注意：</a:t>
            </a:r>
            <a:endParaRPr kumimoji="1" lang="en-US" altLang="ja-JP" dirty="0"/>
          </a:p>
          <a:p>
            <a:pPr lvl="1"/>
            <a:r>
              <a:rPr kumimoji="1" lang="ja-JP" altLang="en-US" dirty="0"/>
              <a:t>初回で話したように，これは必須です（成績に影響します）</a:t>
            </a:r>
            <a:endParaRPr kumimoji="1" lang="en-US"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6075</Words>
  <Application>Microsoft Office PowerPoint</Application>
  <PresentationFormat>画面に合わせる (4:3)</PresentationFormat>
  <Paragraphs>1192</Paragraphs>
  <Slides>91</Slides>
  <Notes>7</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91</vt:i4>
      </vt:variant>
    </vt:vector>
  </HeadingPairs>
  <TitlesOfParts>
    <vt:vector size="104" baseType="lpstr">
      <vt:lpstr>-apple-system</vt:lpstr>
      <vt:lpstr>HG丸ｺﾞｼｯｸM-PRO</vt:lpstr>
      <vt:lpstr>メイリオ</vt:lpstr>
      <vt:lpstr>メイリオ</vt:lpstr>
      <vt:lpstr>Arial</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質問や感想など</vt:lpstr>
      <vt:lpstr>ロード命令（ld: load）</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もくじ</vt:lpstr>
      <vt:lpstr>前回の振り返り （プログラムと簡単な CPU）</vt:lpstr>
      <vt:lpstr>プログラム</vt:lpstr>
      <vt:lpstr>例：A + B - C</vt:lpstr>
      <vt:lpstr>プログラムの表現と用語（１）</vt:lpstr>
      <vt:lpstr>プログラムの表現と用語（２）</vt:lpstr>
      <vt:lpstr>CPU</vt:lpstr>
      <vt:lpstr>CPU の動作</vt:lpstr>
      <vt:lpstr>1. 命令の読み出し（フェッチ）</vt:lpstr>
      <vt:lpstr>CPU の動作は料理に似ている</vt:lpstr>
      <vt:lpstr>２進数や１６進数による数値表現</vt:lpstr>
      <vt:lpstr>２進数や１６進数による数値表現</vt:lpstr>
      <vt:lpstr>表記方法</vt:lpstr>
      <vt:lpstr>現代のコンピュータは基本的に２進数ベースで出来ている</vt:lpstr>
      <vt:lpstr>現代のコンピュータは基本的に２進数ベースで出来ている</vt:lpstr>
      <vt:lpstr>情報分野では２進/１６進/１０進が混じって出てくる事が多い</vt:lpstr>
      <vt:lpstr>ではなぜ複数の表記を使うのか？</vt:lpstr>
      <vt:lpstr>２進数で表記する利点</vt:lpstr>
      <vt:lpstr>たとえば４ビットのデータを考える</vt:lpstr>
      <vt:lpstr>２進数の欠点</vt:lpstr>
      <vt:lpstr>１６進数</vt:lpstr>
      <vt:lpstr>２進数と１６進数の相互変化</vt:lpstr>
      <vt:lpstr>（余談）手計算でやるとき</vt:lpstr>
      <vt:lpstr>なぜ１６なのか？</vt:lpstr>
      <vt:lpstr>（余談）二進化十進表現（Binary-coded decimal: BCD）</vt:lpstr>
      <vt:lpstr>BCD</vt:lpstr>
      <vt:lpstr>実際の命令セットの例</vt:lpstr>
      <vt:lpstr>実際の命令セットの例</vt:lpstr>
      <vt:lpstr>RISC-V https://riscv.org/members/ より</vt:lpstr>
      <vt:lpstr>RISC-V 命令セットの基本</vt:lpstr>
      <vt:lpstr>RISC-V (32bit) のイメージ</vt:lpstr>
      <vt:lpstr>RISC-V の 基本整数命令</vt:lpstr>
      <vt:lpstr>RISC-V の 基本整数命令の構造</vt:lpstr>
      <vt:lpstr>オペランドの格納方法</vt:lpstr>
      <vt:lpstr>R-Type の演算命令</vt:lpstr>
      <vt:lpstr>I-Type の演算命令</vt:lpstr>
      <vt:lpstr>ADD と ADDI の違い</vt:lpstr>
      <vt:lpstr>I-Type のロード命令</vt:lpstr>
      <vt:lpstr>S-Type の命令</vt:lpstr>
      <vt:lpstr>RISC-V の命令フォーマット</vt:lpstr>
      <vt:lpstr>論理回路と半導体デバイスによる実装</vt:lpstr>
      <vt:lpstr>回路と遅延</vt:lpstr>
      <vt:lpstr>前回は，「C 言語で書かれたプログラムを動かすためには」という視点で上から迫っていた</vt:lpstr>
      <vt:lpstr>今回は，「コンピュータのハードを作るためには」 という視点で，さらに下がっていく</vt:lpstr>
      <vt:lpstr>論理回路の復習</vt:lpstr>
      <vt:lpstr>組み合わせ回路と順序回路</vt:lpstr>
      <vt:lpstr>組み合わせ回路の例：2入力論理ゲート</vt:lpstr>
      <vt:lpstr>完全性（Completeness，完備性）</vt:lpstr>
      <vt:lpstr>完全性の証明 {AND, OR, NOT}</vt:lpstr>
      <vt:lpstr>完全性の証明 {AND, OR, NOT}</vt:lpstr>
      <vt:lpstr>真理値表による表現と，積和標準系による回路</vt:lpstr>
      <vt:lpstr>回路の例：RISC-V の AND/OR/XOR 命令の演算</vt:lpstr>
      <vt:lpstr>制御の例：RISC-V の AND/OR/XOR 命令</vt:lpstr>
      <vt:lpstr>制御の例：RISC-V の AND/OR/XOR 命令</vt:lpstr>
      <vt:lpstr>マルチプレクサ：複数入力から1つを選ぶ回路</vt:lpstr>
      <vt:lpstr>選択信号を出すための論理関数</vt:lpstr>
      <vt:lpstr>回路の生成のまとめ</vt:lpstr>
      <vt:lpstr>回路の生成のまとめ</vt:lpstr>
      <vt:lpstr>組み合わせ回路と順序回路</vt:lpstr>
      <vt:lpstr>順序回路</vt:lpstr>
      <vt:lpstr>CPU の PC 部分</vt:lpstr>
      <vt:lpstr>記憶素子の例：D-FF（Flip Flop）</vt:lpstr>
      <vt:lpstr>D-FF の動作</vt:lpstr>
      <vt:lpstr>記憶素子の原理</vt:lpstr>
      <vt:lpstr>D-FF の実装</vt:lpstr>
      <vt:lpstr>D-FF の実現例</vt:lpstr>
      <vt:lpstr>メモリやレジスタ・ファイル</vt:lpstr>
      <vt:lpstr>組み合わせ回路/順序回路のまとめ</vt:lpstr>
      <vt:lpstr>これまでに説明した CPU の要素は，全てこれでカバー可能</vt:lpstr>
      <vt:lpstr>まとめ</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2023-05-15T03:58:21Z</dcterms:modified>
</cp:coreProperties>
</file>