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108"/>
  </p:notesMasterIdLst>
  <p:handoutMasterIdLst>
    <p:handoutMasterId r:id="rId109"/>
  </p:handoutMasterIdLst>
  <p:sldIdLst>
    <p:sldId id="455" r:id="rId2"/>
    <p:sldId id="805" r:id="rId3"/>
    <p:sldId id="978" r:id="rId4"/>
    <p:sldId id="341" r:id="rId5"/>
    <p:sldId id="945" r:id="rId6"/>
    <p:sldId id="266" r:id="rId7"/>
    <p:sldId id="829" r:id="rId8"/>
    <p:sldId id="832" r:id="rId9"/>
    <p:sldId id="579" r:id="rId10"/>
    <p:sldId id="604" r:id="rId11"/>
    <p:sldId id="606" r:id="rId12"/>
    <p:sldId id="613" r:id="rId13"/>
    <p:sldId id="518" r:id="rId14"/>
    <p:sldId id="513" r:id="rId15"/>
    <p:sldId id="517" r:id="rId16"/>
    <p:sldId id="519" r:id="rId17"/>
    <p:sldId id="524" r:id="rId18"/>
    <p:sldId id="521" r:id="rId19"/>
    <p:sldId id="529" r:id="rId20"/>
    <p:sldId id="573" r:id="rId21"/>
    <p:sldId id="523" r:id="rId22"/>
    <p:sldId id="911" r:id="rId23"/>
    <p:sldId id="527" r:id="rId24"/>
    <p:sldId id="528" r:id="rId25"/>
    <p:sldId id="886" r:id="rId26"/>
    <p:sldId id="889" r:id="rId27"/>
    <p:sldId id="890" r:id="rId28"/>
    <p:sldId id="891" r:id="rId29"/>
    <p:sldId id="892" r:id="rId30"/>
    <p:sldId id="537" r:id="rId31"/>
    <p:sldId id="893" r:id="rId32"/>
    <p:sldId id="894" r:id="rId33"/>
    <p:sldId id="895" r:id="rId34"/>
    <p:sldId id="896" r:id="rId35"/>
    <p:sldId id="936" r:id="rId36"/>
    <p:sldId id="897" r:id="rId37"/>
    <p:sldId id="937" r:id="rId38"/>
    <p:sldId id="898" r:id="rId39"/>
    <p:sldId id="899" r:id="rId40"/>
    <p:sldId id="901" r:id="rId41"/>
    <p:sldId id="902" r:id="rId42"/>
    <p:sldId id="903" r:id="rId43"/>
    <p:sldId id="904" r:id="rId44"/>
    <p:sldId id="938" r:id="rId45"/>
    <p:sldId id="905" r:id="rId46"/>
    <p:sldId id="906" r:id="rId47"/>
    <p:sldId id="907" r:id="rId48"/>
    <p:sldId id="553" r:id="rId49"/>
    <p:sldId id="908" r:id="rId50"/>
    <p:sldId id="909" r:id="rId51"/>
    <p:sldId id="939" r:id="rId52"/>
    <p:sldId id="556" r:id="rId53"/>
    <p:sldId id="555" r:id="rId54"/>
    <p:sldId id="940" r:id="rId55"/>
    <p:sldId id="570" r:id="rId56"/>
    <p:sldId id="564" r:id="rId57"/>
    <p:sldId id="569" r:id="rId58"/>
    <p:sldId id="565" r:id="rId59"/>
    <p:sldId id="914" r:id="rId60"/>
    <p:sldId id="915" r:id="rId61"/>
    <p:sldId id="567" r:id="rId62"/>
    <p:sldId id="568" r:id="rId63"/>
    <p:sldId id="941" r:id="rId64"/>
    <p:sldId id="616" r:id="rId65"/>
    <p:sldId id="628" r:id="rId66"/>
    <p:sldId id="525" r:id="rId67"/>
    <p:sldId id="882" r:id="rId68"/>
    <p:sldId id="883" r:id="rId69"/>
    <p:sldId id="947" r:id="rId70"/>
    <p:sldId id="948" r:id="rId71"/>
    <p:sldId id="950" r:id="rId72"/>
    <p:sldId id="949" r:id="rId73"/>
    <p:sldId id="696" r:id="rId74"/>
    <p:sldId id="910" r:id="rId75"/>
    <p:sldId id="557" r:id="rId76"/>
    <p:sldId id="558" r:id="rId77"/>
    <p:sldId id="559" r:id="rId78"/>
    <p:sldId id="560" r:id="rId79"/>
    <p:sldId id="561" r:id="rId80"/>
    <p:sldId id="563" r:id="rId81"/>
    <p:sldId id="562" r:id="rId82"/>
    <p:sldId id="1020" r:id="rId83"/>
    <p:sldId id="1025" r:id="rId84"/>
    <p:sldId id="1023" r:id="rId85"/>
    <p:sldId id="599" r:id="rId86"/>
    <p:sldId id="1043" r:id="rId87"/>
    <p:sldId id="1010" r:id="rId88"/>
    <p:sldId id="1021" r:id="rId89"/>
    <p:sldId id="1022" r:id="rId90"/>
    <p:sldId id="1024" r:id="rId91"/>
    <p:sldId id="546" r:id="rId92"/>
    <p:sldId id="1026" r:id="rId93"/>
    <p:sldId id="1031" r:id="rId94"/>
    <p:sldId id="1027" r:id="rId95"/>
    <p:sldId id="1028" r:id="rId96"/>
    <p:sldId id="1029" r:id="rId97"/>
    <p:sldId id="1030" r:id="rId98"/>
    <p:sldId id="1032" r:id="rId99"/>
    <p:sldId id="1033" r:id="rId100"/>
    <p:sldId id="1034" r:id="rId101"/>
    <p:sldId id="1035" r:id="rId102"/>
    <p:sldId id="1036" r:id="rId103"/>
    <p:sldId id="1037" r:id="rId104"/>
    <p:sldId id="1039" r:id="rId105"/>
    <p:sldId id="1040" r:id="rId106"/>
    <p:sldId id="1038" r:id="rId107"/>
  </p:sldIdLst>
  <p:sldSz cx="9144000" cy="6858000" type="screen4x3"/>
  <p:notesSz cx="6858000" cy="9144000"/>
  <p:custDataLst>
    <p:tags r:id="rId110"/>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67" autoAdjust="0"/>
    <p:restoredTop sz="96889" autoAdjust="0"/>
  </p:normalViewPr>
  <p:slideViewPr>
    <p:cSldViewPr>
      <p:cViewPr varScale="1">
        <p:scale>
          <a:sx n="157" d="100"/>
          <a:sy n="157" d="100"/>
        </p:scale>
        <p:origin x="1760" y="96"/>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gs" Target="tags/tag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IPC!$C$1</c:f>
              <c:strCache>
                <c:ptCount val="1"/>
                <c:pt idx="0">
                  <c:v>InO 発行</c:v>
                </c:pt>
              </c:strCache>
            </c:strRef>
          </c:tx>
          <c:spPr>
            <a:gradFill rotWithShape="1">
              <a:gsLst>
                <a:gs pos="0">
                  <a:schemeClr val="accent1">
                    <a:tint val="77000"/>
                    <a:shade val="51000"/>
                    <a:satMod val="130000"/>
                  </a:schemeClr>
                </a:gs>
                <a:gs pos="80000">
                  <a:schemeClr val="accent1">
                    <a:tint val="77000"/>
                    <a:shade val="93000"/>
                    <a:satMod val="130000"/>
                  </a:schemeClr>
                </a:gs>
                <a:gs pos="100000">
                  <a:schemeClr val="accent1">
                    <a:tint val="77000"/>
                    <a:shade val="94000"/>
                    <a:satMod val="135000"/>
                  </a:schemeClr>
                </a:gs>
              </a:gsLst>
              <a:lin ang="16200000" scaled="0"/>
            </a:gradFill>
            <a:ln>
              <a:noFill/>
            </a:ln>
            <a:effectLst>
              <a:outerShdw blurRad="40000" dist="23000" dir="5400000" rotWithShape="0">
                <a:srgbClr val="000000">
                  <a:alpha val="35000"/>
                </a:srgbClr>
              </a:outerShdw>
            </a:effectLst>
          </c:spPr>
          <c:invertIfNegative val="0"/>
          <c:cat>
            <c:multiLvlStrRef>
              <c:f>IPC!$A$2:$B$33</c:f>
              <c:multiLvlStrCache>
                <c:ptCount val="32"/>
                <c:lvl>
                  <c:pt idx="0">
                    <c:v>astar</c:v>
                  </c:pt>
                  <c:pt idx="1">
                    <c:v>bzip2</c:v>
                  </c:pt>
                  <c:pt idx="2">
                    <c:v>gcc</c:v>
                  </c:pt>
                  <c:pt idx="3">
                    <c:v>gobmk</c:v>
                  </c:pt>
                  <c:pt idx="4">
                    <c:v>h264ref</c:v>
                  </c:pt>
                  <c:pt idx="5">
                    <c:v>hmmer</c:v>
                  </c:pt>
                  <c:pt idx="6">
                    <c:v>libquantum</c:v>
                  </c:pt>
                  <c:pt idx="7">
                    <c:v>mcf</c:v>
                  </c:pt>
                  <c:pt idx="8">
                    <c:v>omnetpp</c:v>
                  </c:pt>
                  <c:pt idx="9">
                    <c:v>perlbench</c:v>
                  </c:pt>
                  <c:pt idx="10">
                    <c:v>sjeng</c:v>
                  </c:pt>
                  <c:pt idx="11">
                    <c:v>xalancbmk</c:v>
                  </c:pt>
                  <c:pt idx="12">
                    <c:v>mean(INT)</c:v>
                  </c:pt>
                  <c:pt idx="13">
                    <c:v>GemsFDTD</c:v>
                  </c:pt>
                  <c:pt idx="14">
                    <c:v>bwaves</c:v>
                  </c:pt>
                  <c:pt idx="15">
                    <c:v>cactusADM</c:v>
                  </c:pt>
                  <c:pt idx="16">
                    <c:v>calculix</c:v>
                  </c:pt>
                  <c:pt idx="17">
                    <c:v>dealII</c:v>
                  </c:pt>
                  <c:pt idx="18">
                    <c:v>gamess</c:v>
                  </c:pt>
                  <c:pt idx="19">
                    <c:v>gromacs</c:v>
                  </c:pt>
                  <c:pt idx="20">
                    <c:v>lbm</c:v>
                  </c:pt>
                  <c:pt idx="21">
                    <c:v>leslie3d</c:v>
                  </c:pt>
                  <c:pt idx="22">
                    <c:v>milc</c:v>
                  </c:pt>
                  <c:pt idx="23">
                    <c:v>namd</c:v>
                  </c:pt>
                  <c:pt idx="24">
                    <c:v>povray</c:v>
                  </c:pt>
                  <c:pt idx="25">
                    <c:v>soplex</c:v>
                  </c:pt>
                  <c:pt idx="26">
                    <c:v>sphinx3</c:v>
                  </c:pt>
                  <c:pt idx="27">
                    <c:v>tonto</c:v>
                  </c:pt>
                  <c:pt idx="28">
                    <c:v>wrf</c:v>
                  </c:pt>
                  <c:pt idx="29">
                    <c:v>zeusmp</c:v>
                  </c:pt>
                  <c:pt idx="30">
                    <c:v>mean(FP)</c:v>
                  </c:pt>
                  <c:pt idx="31">
                    <c:v>mean</c:v>
                  </c:pt>
                </c:lvl>
                <c:lvl>
                  <c:pt idx="0">
                    <c:v>int</c:v>
                  </c:pt>
                  <c:pt idx="13">
                    <c:v>fp</c:v>
                  </c:pt>
                  <c:pt idx="31">
                    <c:v>all</c:v>
                  </c:pt>
                </c:lvl>
              </c:multiLvlStrCache>
            </c:multiLvlStrRef>
          </c:cat>
          <c:val>
            <c:numRef>
              <c:f>IPC!$C$2:$C$33</c:f>
              <c:numCache>
                <c:formatCode>General</c:formatCode>
                <c:ptCount val="32"/>
                <c:pt idx="0">
                  <c:v>0.55487452113815305</c:v>
                </c:pt>
                <c:pt idx="1">
                  <c:v>0.58628925478404503</c:v>
                </c:pt>
                <c:pt idx="2">
                  <c:v>0.57042584043820799</c:v>
                </c:pt>
                <c:pt idx="3">
                  <c:v>0.61334264312471198</c:v>
                </c:pt>
                <c:pt idx="4">
                  <c:v>0.52159940315706699</c:v>
                </c:pt>
                <c:pt idx="5">
                  <c:v>0.51690837780230003</c:v>
                </c:pt>
                <c:pt idx="6">
                  <c:v>0.747059111807441</c:v>
                </c:pt>
                <c:pt idx="7">
                  <c:v>0.79359143910451202</c:v>
                </c:pt>
                <c:pt idx="8">
                  <c:v>0.45118409404694698</c:v>
                </c:pt>
                <c:pt idx="9">
                  <c:v>0.68444549720468395</c:v>
                </c:pt>
                <c:pt idx="10">
                  <c:v>0.61398253439738404</c:v>
                </c:pt>
                <c:pt idx="11">
                  <c:v>0.82330973267066498</c:v>
                </c:pt>
                <c:pt idx="12">
                  <c:v>0.61344688492697397</c:v>
                </c:pt>
                <c:pt idx="13">
                  <c:v>0.55146292323205703</c:v>
                </c:pt>
                <c:pt idx="14">
                  <c:v>0.75756924879496401</c:v>
                </c:pt>
                <c:pt idx="15">
                  <c:v>0.75872906668150397</c:v>
                </c:pt>
                <c:pt idx="16">
                  <c:v>0.54168254170387098</c:v>
                </c:pt>
                <c:pt idx="17">
                  <c:v>0.86072679684885001</c:v>
                </c:pt>
                <c:pt idx="18">
                  <c:v>0.53646095419906303</c:v>
                </c:pt>
                <c:pt idx="19">
                  <c:v>0.80030240893118298</c:v>
                </c:pt>
                <c:pt idx="20">
                  <c:v>0.53736379255428202</c:v>
                </c:pt>
                <c:pt idx="21">
                  <c:v>0.44601636633148201</c:v>
                </c:pt>
                <c:pt idx="22">
                  <c:v>0.56915713605913598</c:v>
                </c:pt>
                <c:pt idx="23">
                  <c:v>0.60899702922163601</c:v>
                </c:pt>
                <c:pt idx="24">
                  <c:v>0.61109726519932706</c:v>
                </c:pt>
                <c:pt idx="25">
                  <c:v>0.71876050580812001</c:v>
                </c:pt>
                <c:pt idx="26">
                  <c:v>0.57337252429969898</c:v>
                </c:pt>
                <c:pt idx="27">
                  <c:v>0.57164619036292297</c:v>
                </c:pt>
                <c:pt idx="28">
                  <c:v>0.53333594734400303</c:v>
                </c:pt>
                <c:pt idx="29">
                  <c:v>0.43626585447171501</c:v>
                </c:pt>
                <c:pt idx="30">
                  <c:v>0.60149180540432801</c:v>
                </c:pt>
                <c:pt idx="31">
                  <c:v>0.60641021485116997</c:v>
                </c:pt>
              </c:numCache>
            </c:numRef>
          </c:val>
          <c:extLst>
            <c:ext xmlns:c16="http://schemas.microsoft.com/office/drawing/2014/chart" uri="{C3380CC4-5D6E-409C-BE32-E72D297353CC}">
              <c16:uniqueId val="{00000000-D0EF-426D-82E1-105F89D24085}"/>
            </c:ext>
          </c:extLst>
        </c:ser>
        <c:ser>
          <c:idx val="1"/>
          <c:order val="1"/>
          <c:tx>
            <c:strRef>
              <c:f>IPC!$D$1</c:f>
              <c:strCache>
                <c:ptCount val="1"/>
                <c:pt idx="0">
                  <c:v>OoO 発行</c:v>
                </c:pt>
              </c:strCache>
            </c:strRef>
          </c:tx>
          <c:spPr>
            <a:gradFill rotWithShape="1">
              <a:gsLst>
                <a:gs pos="0">
                  <a:schemeClr val="accent1">
                    <a:shade val="76000"/>
                    <a:shade val="51000"/>
                    <a:satMod val="130000"/>
                  </a:schemeClr>
                </a:gs>
                <a:gs pos="80000">
                  <a:schemeClr val="accent1">
                    <a:shade val="76000"/>
                    <a:shade val="93000"/>
                    <a:satMod val="130000"/>
                  </a:schemeClr>
                </a:gs>
                <a:gs pos="100000">
                  <a:schemeClr val="accent1">
                    <a:shade val="76000"/>
                    <a:shade val="94000"/>
                    <a:satMod val="135000"/>
                  </a:schemeClr>
                </a:gs>
              </a:gsLst>
              <a:lin ang="16200000" scaled="0"/>
            </a:gradFill>
            <a:ln>
              <a:noFill/>
            </a:ln>
            <a:effectLst>
              <a:outerShdw blurRad="40000" dist="23000" dir="5400000" rotWithShape="0">
                <a:srgbClr val="000000">
                  <a:alpha val="35000"/>
                </a:srgbClr>
              </a:outerShdw>
            </a:effectLst>
          </c:spPr>
          <c:invertIfNegative val="0"/>
          <c:cat>
            <c:multiLvlStrRef>
              <c:f>IPC!$A$2:$B$33</c:f>
              <c:multiLvlStrCache>
                <c:ptCount val="32"/>
                <c:lvl>
                  <c:pt idx="0">
                    <c:v>astar</c:v>
                  </c:pt>
                  <c:pt idx="1">
                    <c:v>bzip2</c:v>
                  </c:pt>
                  <c:pt idx="2">
                    <c:v>gcc</c:v>
                  </c:pt>
                  <c:pt idx="3">
                    <c:v>gobmk</c:v>
                  </c:pt>
                  <c:pt idx="4">
                    <c:v>h264ref</c:v>
                  </c:pt>
                  <c:pt idx="5">
                    <c:v>hmmer</c:v>
                  </c:pt>
                  <c:pt idx="6">
                    <c:v>libquantum</c:v>
                  </c:pt>
                  <c:pt idx="7">
                    <c:v>mcf</c:v>
                  </c:pt>
                  <c:pt idx="8">
                    <c:v>omnetpp</c:v>
                  </c:pt>
                  <c:pt idx="9">
                    <c:v>perlbench</c:v>
                  </c:pt>
                  <c:pt idx="10">
                    <c:v>sjeng</c:v>
                  </c:pt>
                  <c:pt idx="11">
                    <c:v>xalancbmk</c:v>
                  </c:pt>
                  <c:pt idx="12">
                    <c:v>mean(INT)</c:v>
                  </c:pt>
                  <c:pt idx="13">
                    <c:v>GemsFDTD</c:v>
                  </c:pt>
                  <c:pt idx="14">
                    <c:v>bwaves</c:v>
                  </c:pt>
                  <c:pt idx="15">
                    <c:v>cactusADM</c:v>
                  </c:pt>
                  <c:pt idx="16">
                    <c:v>calculix</c:v>
                  </c:pt>
                  <c:pt idx="17">
                    <c:v>dealII</c:v>
                  </c:pt>
                  <c:pt idx="18">
                    <c:v>gamess</c:v>
                  </c:pt>
                  <c:pt idx="19">
                    <c:v>gromacs</c:v>
                  </c:pt>
                  <c:pt idx="20">
                    <c:v>lbm</c:v>
                  </c:pt>
                  <c:pt idx="21">
                    <c:v>leslie3d</c:v>
                  </c:pt>
                  <c:pt idx="22">
                    <c:v>milc</c:v>
                  </c:pt>
                  <c:pt idx="23">
                    <c:v>namd</c:v>
                  </c:pt>
                  <c:pt idx="24">
                    <c:v>povray</c:v>
                  </c:pt>
                  <c:pt idx="25">
                    <c:v>soplex</c:v>
                  </c:pt>
                  <c:pt idx="26">
                    <c:v>sphinx3</c:v>
                  </c:pt>
                  <c:pt idx="27">
                    <c:v>tonto</c:v>
                  </c:pt>
                  <c:pt idx="28">
                    <c:v>wrf</c:v>
                  </c:pt>
                  <c:pt idx="29">
                    <c:v>zeusmp</c:v>
                  </c:pt>
                  <c:pt idx="30">
                    <c:v>mean(FP)</c:v>
                  </c:pt>
                  <c:pt idx="31">
                    <c:v>mean</c:v>
                  </c:pt>
                </c:lvl>
                <c:lvl>
                  <c:pt idx="0">
                    <c:v>int</c:v>
                  </c:pt>
                  <c:pt idx="13">
                    <c:v>fp</c:v>
                  </c:pt>
                  <c:pt idx="31">
                    <c:v>all</c:v>
                  </c:pt>
                </c:lvl>
              </c:multiLvlStrCache>
            </c:multiLvlStrRef>
          </c:cat>
          <c:val>
            <c:numRef>
              <c:f>IPC!$D$2:$D$33</c:f>
              <c:numCache>
                <c:formatCode>General</c:formatCode>
                <c:ptCount val="32"/>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numCache>
            </c:numRef>
          </c:val>
          <c:extLst>
            <c:ext xmlns:c16="http://schemas.microsoft.com/office/drawing/2014/chart" uri="{C3380CC4-5D6E-409C-BE32-E72D297353CC}">
              <c16:uniqueId val="{00000001-D0EF-426D-82E1-105F89D24085}"/>
            </c:ext>
          </c:extLst>
        </c:ser>
        <c:dLbls>
          <c:showLegendKey val="0"/>
          <c:showVal val="0"/>
          <c:showCatName val="0"/>
          <c:showSerName val="0"/>
          <c:showPercent val="0"/>
          <c:showBubbleSize val="0"/>
        </c:dLbls>
        <c:gapWidth val="100"/>
        <c:overlap val="-24"/>
        <c:axId val="790658576"/>
        <c:axId val="790655048"/>
      </c:barChart>
      <c:catAx>
        <c:axId val="79065857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crossAx val="790655048"/>
        <c:crosses val="autoZero"/>
        <c:auto val="1"/>
        <c:lblAlgn val="ctr"/>
        <c:lblOffset val="100"/>
        <c:noMultiLvlLbl val="0"/>
      </c:catAx>
      <c:valAx>
        <c:axId val="790655048"/>
        <c:scaling>
          <c:orientation val="minMax"/>
          <c:max val="1"/>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crossAx val="790658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ea"/>
              <a:ea typeface="+mn-ea"/>
              <a:cs typeface="+mn-cs"/>
            </a:defRPr>
          </a:pPr>
          <a:endParaRPr lang="ja-JP"/>
        </a:p>
      </c:txPr>
    </c:legend>
    <c:plotVisOnly val="1"/>
    <c:dispBlanksAs val="gap"/>
    <c:showDLblsOverMax val="0"/>
  </c:chart>
  <c:spPr>
    <a:noFill/>
    <a:ln>
      <a:noFill/>
    </a:ln>
    <a:effectLst/>
  </c:spPr>
  <c:txPr>
    <a:bodyPr/>
    <a:lstStyle/>
    <a:p>
      <a:pPr>
        <a:defRPr sz="1200">
          <a:latin typeface="+mn-lt"/>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6/18/2024</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2024/6/18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8</a:t>
            </a:fld>
            <a:endParaRPr kumimoji="1" lang="ja-JP" altLang="en-US"/>
          </a:p>
        </p:txBody>
      </p:sp>
    </p:spTree>
    <p:extLst>
      <p:ext uri="{BB962C8B-B14F-4D97-AF65-F5344CB8AC3E}">
        <p14:creationId xmlns:p14="http://schemas.microsoft.com/office/powerpoint/2010/main" val="3881346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10</a:t>
            </a:fld>
            <a:endParaRPr kumimoji="1" lang="ja-JP" altLang="en-US"/>
          </a:p>
        </p:txBody>
      </p:sp>
    </p:spTree>
    <p:extLst>
      <p:ext uri="{BB962C8B-B14F-4D97-AF65-F5344CB8AC3E}">
        <p14:creationId xmlns:p14="http://schemas.microsoft.com/office/powerpoint/2010/main" val="338655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11</a:t>
            </a:fld>
            <a:endParaRPr kumimoji="1" lang="ja-JP" altLang="en-US"/>
          </a:p>
        </p:txBody>
      </p:sp>
    </p:spTree>
    <p:extLst>
      <p:ext uri="{BB962C8B-B14F-4D97-AF65-F5344CB8AC3E}">
        <p14:creationId xmlns:p14="http://schemas.microsoft.com/office/powerpoint/2010/main" val="688850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第７回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分岐命令の処理と制御ハザード</a:t>
            </a:r>
          </a:p>
        </p:txBody>
      </p:sp>
      <p:sp>
        <p:nvSpPr>
          <p:cNvPr id="58" name="コンテンツ プレースホルダー 57"/>
          <p:cNvSpPr>
            <a:spLocks noGrp="1"/>
          </p:cNvSpPr>
          <p:nvPr>
            <p:ph idx="4294967295"/>
          </p:nvPr>
        </p:nvSpPr>
        <p:spPr>
          <a:xfrm>
            <a:off x="127205" y="4329010"/>
            <a:ext cx="9000100" cy="2250025"/>
          </a:xfrm>
          <a:prstGeom prst="rect">
            <a:avLst/>
          </a:prstGeom>
        </p:spPr>
        <p:txBody>
          <a:bodyPr/>
          <a:lstStyle/>
          <a:p>
            <a:r>
              <a:rPr lang="ja-JP" altLang="en-US" dirty="0"/>
              <a:t>「</a:t>
            </a:r>
            <a:r>
              <a:rPr lang="en-US" altLang="ja-JP" dirty="0">
                <a:solidFill>
                  <a:schemeClr val="accent5"/>
                </a:solidFill>
              </a:rPr>
              <a:t>if a &gt; 0</a:t>
            </a:r>
            <a:r>
              <a:rPr lang="ja-JP" altLang="en-US" dirty="0"/>
              <a:t>」の結果は</a:t>
            </a:r>
            <a:r>
              <a:rPr lang="ja-JP" altLang="en-US" dirty="0">
                <a:solidFill>
                  <a:schemeClr val="accent4"/>
                </a:solidFill>
              </a:rPr>
              <a:t>最終段の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の人まで反映出来ない</a:t>
            </a:r>
            <a:endParaRPr lang="en-US" altLang="ja-JP" sz="1800" dirty="0"/>
          </a:p>
          <a:p>
            <a:pPr lvl="1"/>
            <a:r>
              <a:rPr lang="ja-JP" altLang="en-US" dirty="0"/>
              <a:t>先頭は次に </a:t>
            </a:r>
            <a:r>
              <a:rPr lang="en-US" altLang="ja-JP" dirty="0">
                <a:solidFill>
                  <a:schemeClr val="accent5"/>
                </a:solidFill>
              </a:rPr>
              <a:t>a=a+1 </a:t>
            </a:r>
            <a:r>
              <a:rPr lang="ja-JP" altLang="en-US" dirty="0"/>
              <a:t>と </a:t>
            </a:r>
            <a:r>
              <a:rPr lang="en-US" altLang="ja-JP" dirty="0">
                <a:solidFill>
                  <a:schemeClr val="accent5"/>
                </a:solidFill>
              </a:rPr>
              <a:t>a=a-1</a:t>
            </a:r>
            <a:r>
              <a:rPr lang="en-US" altLang="ja-JP" dirty="0"/>
              <a:t> </a:t>
            </a:r>
            <a:r>
              <a:rPr lang="ja-JP" altLang="en-US" dirty="0"/>
              <a:t>のどちらを取り込めばいいのかわからない</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a:solidFill>
                  <a:schemeClr val="tx2"/>
                </a:solidFill>
                <a:latin typeface="Arial Narrow" panose="020B0606020202030204" pitchFamily="34" charset="0"/>
              </a:rPr>
              <a:t>if a &gt; 0:</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kumimoji="1"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p:cNvSpPr/>
          <p:nvPr/>
        </p:nvSpPr>
        <p:spPr bwMode="auto">
          <a:xfrm>
            <a:off x="2141973" y="1718981"/>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次どう</a:t>
            </a:r>
            <a:r>
              <a:rPr kumimoji="1" lang="ja-JP" altLang="en-US" sz="1400" dirty="0" err="1">
                <a:solidFill>
                  <a:schemeClr val="tx1">
                    <a:lumMod val="65000"/>
                    <a:lumOff val="35000"/>
                  </a:schemeClr>
                </a:solidFill>
                <a:latin typeface="Arial Narrow" panose="020B0606020202030204" pitchFamily="34" charset="0"/>
              </a:rPr>
              <a:t>すんねん</a:t>
            </a:r>
            <a:endParaRPr kumimoji="1" lang="ja-JP" altLang="en-US" sz="1400"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86955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構造ハザードと非構造ハザードについておおまかに分かった。マルチタスクが苦手なので、自分も頭の中で複数のことを同時に処理出来たらいいのになぁと思った。工場の従業員に愛着が湧いてきました。</a:t>
            </a:r>
            <a:endParaRPr lang="en-US" dirty="0"/>
          </a:p>
        </p:txBody>
      </p:sp>
    </p:spTree>
    <p:extLst>
      <p:ext uri="{BB962C8B-B14F-4D97-AF65-F5344CB8AC3E}">
        <p14:creationId xmlns:p14="http://schemas.microsoft.com/office/powerpoint/2010/main" val="3209603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投機予測について、物質的な作業、例えば料理などにおいては廃棄のマイナスが大きく、実行するのは難しそうなので、</a:t>
            </a:r>
            <a:r>
              <a:rPr lang="en-US" altLang="ja-JP" b="0" i="0" dirty="0">
                <a:solidFill>
                  <a:srgbClr val="000000"/>
                </a:solidFill>
                <a:effectLst/>
                <a:latin typeface="Meiryo" panose="020B0604030504040204" pitchFamily="50" charset="-128"/>
                <a:ea typeface="Meiryo" panose="020B0604030504040204" pitchFamily="50" charset="-128"/>
              </a:rPr>
              <a:t>CPU</a:t>
            </a:r>
            <a:r>
              <a:rPr lang="ja-JP" altLang="en-US" b="0" i="0" dirty="0">
                <a:solidFill>
                  <a:srgbClr val="000000"/>
                </a:solidFill>
                <a:effectLst/>
                <a:latin typeface="Meiryo" panose="020B0604030504040204" pitchFamily="50" charset="-128"/>
                <a:ea typeface="Meiryo" panose="020B0604030504040204" pitchFamily="50" charset="-128"/>
              </a:rPr>
              <a:t>上だからできることなのかなと思いました。</a:t>
            </a:r>
            <a:br>
              <a:rPr lang="ja-JP" altLang="en-US" dirty="0"/>
            </a:br>
            <a:r>
              <a:rPr lang="ja-JP" altLang="en-US" b="0" i="0" dirty="0">
                <a:solidFill>
                  <a:srgbClr val="000000"/>
                </a:solidFill>
                <a:effectLst/>
                <a:latin typeface="Meiryo" panose="020B0604030504040204" pitchFamily="50" charset="-128"/>
                <a:ea typeface="Meiryo" panose="020B0604030504040204" pitchFamily="50" charset="-128"/>
              </a:rPr>
              <a:t>データハザードのように、直前の命令で更新された結果を使いたいが、その処理が間に合わなかった場合、更新前のものを読み取ってしまうことはあるのでしょうか。</a:t>
            </a:r>
            <a:endParaRPr lang="en-US" dirty="0"/>
          </a:p>
        </p:txBody>
      </p:sp>
    </p:spTree>
    <p:extLst>
      <p:ext uri="{BB962C8B-B14F-4D97-AF65-F5344CB8AC3E}">
        <p14:creationId xmlns:p14="http://schemas.microsoft.com/office/powerpoint/2010/main" val="32517161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課題をやっていて再認識したこととして、今まで</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の羅列に一体どのようにして意味を持たせているのかと疑問に思っていましたが、</a:t>
            </a:r>
            <a:r>
              <a:rPr lang="en-US" altLang="ja-JP" b="0" i="0" dirty="0">
                <a:solidFill>
                  <a:srgbClr val="000000"/>
                </a:solidFill>
                <a:effectLst/>
                <a:latin typeface="Meiryo" panose="020B0604030504040204" pitchFamily="50" charset="-128"/>
                <a:ea typeface="Meiryo" panose="020B0604030504040204" pitchFamily="50" charset="-128"/>
              </a:rPr>
              <a:t>RISC-V </a:t>
            </a:r>
            <a:r>
              <a:rPr lang="ja-JP" altLang="en-US" b="0" i="0" dirty="0">
                <a:solidFill>
                  <a:srgbClr val="000000"/>
                </a:solidFill>
                <a:effectLst/>
                <a:latin typeface="Meiryo" panose="020B0604030504040204" pitchFamily="50" charset="-128"/>
                <a:ea typeface="Meiryo" panose="020B0604030504040204" pitchFamily="50" charset="-128"/>
              </a:rPr>
              <a:t>の 基本整数命令の表を見てあらかじめ命令の型のようなものがあると分かり腑に落ちた感覚があります。</a:t>
            </a:r>
            <a:endParaRPr lang="en-US" dirty="0"/>
          </a:p>
        </p:txBody>
      </p:sp>
    </p:spTree>
    <p:extLst>
      <p:ext uri="{BB962C8B-B14F-4D97-AF65-F5344CB8AC3E}">
        <p14:creationId xmlns:p14="http://schemas.microsoft.com/office/powerpoint/2010/main" val="1364228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大規模な高性能プロセッサの場合の分岐予測ペナルティの絶望感が凄まじくて一周回って笑ってしまいました。やってしまいましたなぁ</a:t>
            </a:r>
            <a:r>
              <a:rPr lang="en-US" altLang="ja-JP" b="0" i="0" dirty="0">
                <a:solidFill>
                  <a:srgbClr val="000000"/>
                </a:solidFill>
                <a:effectLst/>
                <a:latin typeface="Meiryo" panose="020B0604030504040204" pitchFamily="50" charset="-128"/>
                <a:ea typeface="Meiryo" panose="020B0604030504040204" pitchFamily="50" charset="-128"/>
              </a:rPr>
              <a:t>……</a:t>
            </a:r>
            <a:endParaRPr lang="en-US" dirty="0"/>
          </a:p>
        </p:txBody>
      </p:sp>
    </p:spTree>
    <p:extLst>
      <p:ext uri="{BB962C8B-B14F-4D97-AF65-F5344CB8AC3E}">
        <p14:creationId xmlns:p14="http://schemas.microsoft.com/office/powerpoint/2010/main" val="3322209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取り消しが続くと速度が落ちてしまうなら分岐予測後の命令をあまり繋げないことが速いプログラムを作る秘訣なのではないかと思った。</a:t>
            </a:r>
            <a:endParaRPr lang="en-US" dirty="0"/>
          </a:p>
        </p:txBody>
      </p:sp>
    </p:spTree>
    <p:extLst>
      <p:ext uri="{BB962C8B-B14F-4D97-AF65-F5344CB8AC3E}">
        <p14:creationId xmlns:p14="http://schemas.microsoft.com/office/powerpoint/2010/main" val="1000012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今</a:t>
            </a:r>
            <a:r>
              <a:rPr lang="en-US" altLang="ja-JP" b="0" i="0" dirty="0" err="1">
                <a:solidFill>
                  <a:srgbClr val="000000"/>
                </a:solidFill>
                <a:effectLst/>
                <a:latin typeface="Meiryo" panose="020B0604030504040204" pitchFamily="50" charset="-128"/>
                <a:ea typeface="Meiryo" panose="020B0604030504040204" pitchFamily="50" charset="-128"/>
              </a:rPr>
              <a:t>OCaml</a:t>
            </a:r>
            <a:r>
              <a:rPr lang="ja-JP" altLang="en-US" b="0" i="0" dirty="0">
                <a:solidFill>
                  <a:srgbClr val="000000"/>
                </a:solidFill>
                <a:effectLst/>
                <a:latin typeface="Meiryo" panose="020B0604030504040204" pitchFamily="50" charset="-128"/>
                <a:ea typeface="Meiryo" panose="020B0604030504040204" pitchFamily="50" charset="-128"/>
              </a:rPr>
              <a:t>でもっと早いプログラムを書くために頑張っているのでこのように短縮できる技が</a:t>
            </a:r>
            <a:r>
              <a:rPr lang="en-US" altLang="ja-JP" b="0" i="0" dirty="0" err="1">
                <a:solidFill>
                  <a:srgbClr val="000000"/>
                </a:solidFill>
                <a:effectLst/>
                <a:latin typeface="Meiryo" panose="020B0604030504040204" pitchFamily="50" charset="-128"/>
                <a:ea typeface="Meiryo" panose="020B0604030504040204" pitchFamily="50" charset="-128"/>
              </a:rPr>
              <a:t>OCaml</a:t>
            </a:r>
            <a:r>
              <a:rPr lang="ja-JP" altLang="en-US" b="0" i="0" dirty="0">
                <a:solidFill>
                  <a:srgbClr val="000000"/>
                </a:solidFill>
                <a:effectLst/>
                <a:latin typeface="Meiryo" panose="020B0604030504040204" pitchFamily="50" charset="-128"/>
                <a:ea typeface="Meiryo" panose="020B0604030504040204" pitchFamily="50" charset="-128"/>
              </a:rPr>
              <a:t>にも使えればいいなと思った。</a:t>
            </a:r>
            <a:endParaRPr lang="en-US" dirty="0"/>
          </a:p>
        </p:txBody>
      </p:sp>
    </p:spTree>
    <p:extLst>
      <p:ext uri="{BB962C8B-B14F-4D97-AF65-F5344CB8AC3E}">
        <p14:creationId xmlns:p14="http://schemas.microsoft.com/office/powerpoint/2010/main" val="4085314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一つ質問なのですが、試験日はいつになりそうでしょうか？バイト先の夏期講習の日程調査を提出しなくてはならず。。。教えていただきたいです</a:t>
            </a:r>
            <a:endParaRPr lang="en-US" dirty="0"/>
          </a:p>
        </p:txBody>
      </p:sp>
    </p:spTree>
    <p:extLst>
      <p:ext uri="{BB962C8B-B14F-4D97-AF65-F5344CB8AC3E}">
        <p14:creationId xmlns:p14="http://schemas.microsoft.com/office/powerpoint/2010/main" val="3548344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」の結果を予測して，命令を取り込む</a:t>
            </a:r>
            <a:endParaRPr lang="en-US" altLang="ja-JP" sz="2000" dirty="0"/>
          </a:p>
          <a:p>
            <a:pPr lvl="2"/>
            <a:r>
              <a:rPr lang="ja-JP" altLang="en-US" sz="2000" dirty="0"/>
              <a:t>前回はこっちに行ったので，次もこっちに違いないとかで予測</a:t>
            </a:r>
            <a:endParaRPr lang="en-US" altLang="ja-JP" sz="2000" dirty="0"/>
          </a:p>
          <a:p>
            <a:pPr lvl="1"/>
            <a:r>
              <a:rPr lang="ja-JP" altLang="en-US" sz="2000" dirty="0"/>
              <a:t>あとから予測が正しいか確認する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 name="角丸四角形吹き出し 3"/>
          <p:cNvSpPr/>
          <p:nvPr/>
        </p:nvSpPr>
        <p:spPr bwMode="auto">
          <a:xfrm>
            <a:off x="2051972" y="1268976"/>
            <a:ext cx="2520028"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a:solidFill>
                  <a:schemeClr val="tx1">
                    <a:lumMod val="65000"/>
                    <a:lumOff val="35000"/>
                  </a:schemeClr>
                </a:solidFill>
                <a:latin typeface="Arial Narrow" panose="020B0606020202030204" pitchFamily="34" charset="0"/>
              </a:rPr>
              <a:t>わいの</a:t>
            </a:r>
            <a:r>
              <a:rPr kumimoji="1" lang="ja-JP" altLang="en-US" dirty="0">
                <a:solidFill>
                  <a:schemeClr val="tx1">
                    <a:lumMod val="65000"/>
                    <a:lumOff val="35000"/>
                  </a:schemeClr>
                </a:solidFill>
                <a:latin typeface="Arial Narrow" panose="020B0606020202030204" pitchFamily="34" charset="0"/>
              </a:rPr>
              <a:t>予想では </a:t>
            </a:r>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268976"/>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ほんまかいな</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ｳｿｸｻｰ</a:t>
            </a:r>
          </a:p>
        </p:txBody>
      </p:sp>
      <p:sp>
        <p:nvSpPr>
          <p:cNvPr id="29" name="正方形/長方形 28"/>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ﾎﾝﾄｶﾅｰ</a:t>
            </a:r>
          </a:p>
        </p:txBody>
      </p:sp>
      <p:sp>
        <p:nvSpPr>
          <p:cNvPr id="5" name="正方形/長方形 4">
            <a:extLst>
              <a:ext uri="{FF2B5EF4-FFF2-40B4-BE49-F238E27FC236}">
                <a16:creationId xmlns:a16="http://schemas.microsoft.com/office/drawing/2014/main" id="{98688416-EB24-28D9-B4EE-E708B686A8ED}"/>
              </a:ext>
            </a:extLst>
          </p:cNvPr>
          <p:cNvSpPr/>
          <p:nvPr/>
        </p:nvSpPr>
        <p:spPr bwMode="auto">
          <a:xfrm>
            <a:off x="2231974"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solidFill>
              </a:rPr>
              <a:t>ﾏﾁｶﾞｲﾅｲ</a:t>
            </a:r>
          </a:p>
        </p:txBody>
      </p:sp>
    </p:spTree>
    <p:extLst>
      <p:ext uri="{BB962C8B-B14F-4D97-AF65-F5344CB8AC3E}">
        <p14:creationId xmlns:p14="http://schemas.microsoft.com/office/powerpoint/2010/main" val="2527385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p:txBody>
          <a:bodyPr/>
          <a:lstStyle/>
          <a:p>
            <a:r>
              <a:rPr lang="ja-JP" altLang="en-US" dirty="0"/>
              <a:t>命令の並列実行</a:t>
            </a:r>
            <a:endParaRPr lang="en-US" altLang="ja-JP" dirty="0"/>
          </a:p>
        </p:txBody>
      </p:sp>
    </p:spTree>
    <p:extLst>
      <p:ext uri="{BB962C8B-B14F-4D97-AF65-F5344CB8AC3E}">
        <p14:creationId xmlns:p14="http://schemas.microsoft.com/office/powerpoint/2010/main" val="227283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命令の並列実行の基本</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a:t>
            </a:r>
            <a:endParaRPr lang="en-US" altLang="ja-JP"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286453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命令の並列実行</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スカラ・プロセッサ：</a:t>
            </a:r>
            <a:endParaRPr lang="en-US" altLang="ja-JP" dirty="0"/>
          </a:p>
          <a:p>
            <a:pPr lvl="1"/>
            <a:r>
              <a:rPr lang="ja-JP" altLang="en-US" dirty="0"/>
              <a:t>１クロック・サイクルあたり１命令を処理</a:t>
            </a:r>
            <a:endParaRPr lang="en-US" altLang="ja-JP" dirty="0"/>
          </a:p>
          <a:p>
            <a:pPr marL="457200" indent="-457200">
              <a:buFont typeface="+mj-lt"/>
              <a:buAutoNum type="arabicPeriod"/>
            </a:pPr>
            <a:r>
              <a:rPr lang="ja-JP" altLang="en-US" dirty="0"/>
              <a:t>スーパスカラ・プロセッサ</a:t>
            </a:r>
            <a:endParaRPr lang="en-US" altLang="ja-JP" dirty="0"/>
          </a:p>
          <a:p>
            <a:pPr lvl="1"/>
            <a:r>
              <a:rPr lang="ja-JP" altLang="en-US" dirty="0"/>
              <a:t>１クロック・サイクルあたり２命令以上を処理</a:t>
            </a:r>
            <a:endParaRPr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スカラ・プロセッサ</a:t>
            </a:r>
          </a:p>
        </p:txBody>
      </p:sp>
      <p:sp>
        <p:nvSpPr>
          <p:cNvPr id="3" name="テキスト プレースホルダー 2"/>
          <p:cNvSpPr>
            <a:spLocks noGrp="1"/>
          </p:cNvSpPr>
          <p:nvPr>
            <p:ph type="body" sz="quarter" idx="10"/>
          </p:nvPr>
        </p:nvSpPr>
        <p:spPr/>
        <p:txBody>
          <a:bodyPr/>
          <a:lstStyle/>
          <a:p>
            <a:r>
              <a:rPr kumimoji="1" lang="ja-JP" altLang="en-US" dirty="0"/>
              <a:t>１クロック・サイクルあたりに単一の命令を実行するプロセッサ</a:t>
            </a:r>
            <a:endParaRPr kumimoji="1" lang="en-US" altLang="ja-JP" dirty="0"/>
          </a:p>
          <a:p>
            <a:r>
              <a:rPr kumimoji="1" lang="ja-JP" altLang="en-US" dirty="0"/>
              <a:t>パイプライン化：</a:t>
            </a:r>
            <a:endParaRPr kumimoji="1" lang="en-US" altLang="ja-JP" dirty="0"/>
          </a:p>
          <a:p>
            <a:pPr lvl="1"/>
            <a:r>
              <a:rPr kumimoji="1" lang="ja-JP" altLang="en-US" dirty="0"/>
              <a:t>１つの命令に関わる処理を分割して毎サイクル並列に実行</a:t>
            </a:r>
            <a:br>
              <a:rPr kumimoji="1" lang="en-US" altLang="ja-JP" dirty="0"/>
            </a:br>
            <a:endParaRPr kumimoji="1" lang="en-US" altLang="ja-JP" dirty="0"/>
          </a:p>
          <a:p>
            <a:pPr lvl="1"/>
            <a:r>
              <a:rPr lang="ja-JP" altLang="en-US" dirty="0"/>
              <a:t>パイプライン化すると「</a:t>
            </a:r>
            <a:r>
              <a:rPr kumimoji="1" lang="ja-JP" altLang="en-US" dirty="0"/>
              <a:t>単一の命令を実行」にならない？</a:t>
            </a:r>
            <a:endParaRPr kumimoji="1" lang="en-US" altLang="ja-JP" dirty="0"/>
          </a:p>
          <a:p>
            <a:pPr lvl="2"/>
            <a:r>
              <a:rPr kumimoji="1" lang="ja-JP" altLang="en-US" dirty="0"/>
              <a:t>１クロック・サイクルあたりでみると，単一の命令を処理</a:t>
            </a:r>
            <a:endParaRPr kumimoji="1" lang="en-US" altLang="ja-JP" dirty="0"/>
          </a:p>
          <a:p>
            <a:pPr lvl="2"/>
            <a:r>
              <a:rPr kumimoji="1" lang="ja-JP" altLang="en-US" dirty="0"/>
              <a:t>１クロック・サイクルに</a:t>
            </a:r>
            <a:r>
              <a:rPr kumimoji="1" lang="ja-JP" altLang="en-US" dirty="0">
                <a:solidFill>
                  <a:schemeClr val="accent6"/>
                </a:solidFill>
              </a:rPr>
              <a:t>同じステージを複数は</a:t>
            </a:r>
            <a:r>
              <a:rPr kumimoji="1" lang="ja-JP" altLang="en-US" dirty="0"/>
              <a:t>処理しない</a:t>
            </a:r>
          </a:p>
        </p:txBody>
      </p:sp>
    </p:spTree>
    <p:extLst>
      <p:ext uri="{BB962C8B-B14F-4D97-AF65-F5344CB8AC3E}">
        <p14:creationId xmlns:p14="http://schemas.microsoft.com/office/powerpoint/2010/main" val="2235444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a:t>
            </a:r>
            <a:endParaRPr kumimoji="1" lang="ja-JP" altLang="en-US" dirty="0"/>
          </a:p>
        </p:txBody>
      </p:sp>
      <p:grpSp>
        <p:nvGrpSpPr>
          <p:cNvPr id="5" name="グループ化 4"/>
          <p:cNvGrpSpPr/>
          <p:nvPr/>
        </p:nvGrpSpPr>
        <p:grpSpPr>
          <a:xfrm>
            <a:off x="755864" y="1575001"/>
            <a:ext cx="2073428" cy="431940"/>
            <a:chOff x="971600" y="5445224"/>
            <a:chExt cx="7256909" cy="576064"/>
          </a:xfrm>
        </p:grpSpPr>
        <p:sp>
          <p:nvSpPr>
            <p:cNvPr id="6" name="平行四辺形 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cxnSp>
        <p:nvCxnSpPr>
          <p:cNvPr id="96" name="直線矢印コネクタ 95"/>
          <p:cNvCxnSpPr/>
          <p:nvPr/>
        </p:nvCxnSpPr>
        <p:spPr bwMode="auto">
          <a:xfrm>
            <a:off x="251952" y="1358977"/>
            <a:ext cx="8640096"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269945" y="4221268"/>
            <a:ext cx="8622103" cy="17741"/>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161951" y="908972"/>
            <a:ext cx="3185487"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161951" y="3519001"/>
            <a:ext cx="5724644" cy="646331"/>
          </a:xfrm>
          <a:prstGeom prst="rect">
            <a:avLst/>
          </a:prstGeom>
        </p:spPr>
        <p:txBody>
          <a:bodyPr wrap="none">
            <a:spAutoFit/>
          </a:bodyPr>
          <a:lstStyle/>
          <a:p>
            <a:r>
              <a:rPr lang="ja-JP" altLang="en-US" dirty="0">
                <a:solidFill>
                  <a:schemeClr val="tx1">
                    <a:lumMod val="65000"/>
                    <a:lumOff val="35000"/>
                  </a:schemeClr>
                </a:solidFill>
              </a:rPr>
              <a:t>パイプライン化した場合：</a:t>
            </a:r>
            <a:endParaRPr lang="en-US" altLang="ja-JP" dirty="0">
              <a:solidFill>
                <a:schemeClr val="tx1">
                  <a:lumMod val="65000"/>
                  <a:lumOff val="35000"/>
                </a:schemeClr>
              </a:solidFill>
            </a:endParaRPr>
          </a:p>
          <a:p>
            <a:r>
              <a:rPr lang="ja-JP" altLang="en-US" dirty="0">
                <a:solidFill>
                  <a:schemeClr val="tx1">
                    <a:lumMod val="65000"/>
                    <a:lumOff val="35000"/>
                  </a:schemeClr>
                </a:solidFill>
              </a:rPr>
              <a:t>各サイクルは同じステージを２つ以上処理していない</a:t>
            </a:r>
          </a:p>
        </p:txBody>
      </p:sp>
      <p:grpSp>
        <p:nvGrpSpPr>
          <p:cNvPr id="172" name="グループ化 171"/>
          <p:cNvGrpSpPr/>
          <p:nvPr/>
        </p:nvGrpSpPr>
        <p:grpSpPr>
          <a:xfrm>
            <a:off x="845723" y="4437148"/>
            <a:ext cx="2091745" cy="360040"/>
            <a:chOff x="1832183" y="2276872"/>
            <a:chExt cx="2091745" cy="360040"/>
          </a:xfrm>
        </p:grpSpPr>
        <p:grpSp>
          <p:nvGrpSpPr>
            <p:cNvPr id="173" name="グループ化 172"/>
            <p:cNvGrpSpPr/>
            <p:nvPr/>
          </p:nvGrpSpPr>
          <p:grpSpPr>
            <a:xfrm>
              <a:off x="1832183" y="2276872"/>
              <a:ext cx="576064" cy="360040"/>
              <a:chOff x="971600" y="5445224"/>
              <a:chExt cx="7256909" cy="576064"/>
            </a:xfrm>
          </p:grpSpPr>
          <p:sp>
            <p:nvSpPr>
              <p:cNvPr id="183" name="平行四辺形 1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4" name="平行四辺形 183"/>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4" name="グループ化 173"/>
            <p:cNvGrpSpPr/>
            <p:nvPr/>
          </p:nvGrpSpPr>
          <p:grpSpPr>
            <a:xfrm>
              <a:off x="2336239" y="2276872"/>
              <a:ext cx="571610" cy="360040"/>
              <a:chOff x="683976" y="5445224"/>
              <a:chExt cx="7200800" cy="576064"/>
            </a:xfrm>
          </p:grpSpPr>
          <p:sp>
            <p:nvSpPr>
              <p:cNvPr id="181" name="平行四辺形 180"/>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2" name="平行四辺形 181"/>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5" name="グループ化 174"/>
            <p:cNvGrpSpPr/>
            <p:nvPr/>
          </p:nvGrpSpPr>
          <p:grpSpPr>
            <a:xfrm>
              <a:off x="2840295" y="2276872"/>
              <a:ext cx="571610" cy="360040"/>
              <a:chOff x="396352" y="5445224"/>
              <a:chExt cx="7200800" cy="576064"/>
            </a:xfrm>
          </p:grpSpPr>
          <p:sp>
            <p:nvSpPr>
              <p:cNvPr id="179" name="平行四辺形 178"/>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0" name="平行四辺形 179"/>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6" name="グループ化 175"/>
            <p:cNvGrpSpPr/>
            <p:nvPr/>
          </p:nvGrpSpPr>
          <p:grpSpPr>
            <a:xfrm>
              <a:off x="3344351" y="2276872"/>
              <a:ext cx="579577" cy="360040"/>
              <a:chOff x="120602" y="5445224"/>
              <a:chExt cx="7200800" cy="576064"/>
            </a:xfrm>
          </p:grpSpPr>
          <p:sp>
            <p:nvSpPr>
              <p:cNvPr id="177" name="平行四辺形 176"/>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8" name="平行四辺形 177"/>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85" name="グループ化 184"/>
          <p:cNvGrpSpPr/>
          <p:nvPr/>
        </p:nvGrpSpPr>
        <p:grpSpPr>
          <a:xfrm>
            <a:off x="1332252" y="5067155"/>
            <a:ext cx="2091745" cy="360040"/>
            <a:chOff x="1832183" y="2276872"/>
            <a:chExt cx="2091745" cy="360040"/>
          </a:xfrm>
        </p:grpSpPr>
        <p:grpSp>
          <p:nvGrpSpPr>
            <p:cNvPr id="186" name="グループ化 185"/>
            <p:cNvGrpSpPr/>
            <p:nvPr/>
          </p:nvGrpSpPr>
          <p:grpSpPr>
            <a:xfrm>
              <a:off x="1832183" y="2276872"/>
              <a:ext cx="576064" cy="360040"/>
              <a:chOff x="971600" y="5445224"/>
              <a:chExt cx="7256909" cy="576064"/>
            </a:xfrm>
          </p:grpSpPr>
          <p:sp>
            <p:nvSpPr>
              <p:cNvPr id="196" name="平行四辺形 1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7" name="平行四辺形 19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7" name="グループ化 186"/>
            <p:cNvGrpSpPr/>
            <p:nvPr/>
          </p:nvGrpSpPr>
          <p:grpSpPr>
            <a:xfrm>
              <a:off x="2336239" y="2276872"/>
              <a:ext cx="571610" cy="360040"/>
              <a:chOff x="683976" y="5445224"/>
              <a:chExt cx="7200800" cy="576064"/>
            </a:xfrm>
          </p:grpSpPr>
          <p:sp>
            <p:nvSpPr>
              <p:cNvPr id="194" name="平行四辺形 193"/>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5" name="平行四辺形 194"/>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8" name="グループ化 187"/>
            <p:cNvGrpSpPr/>
            <p:nvPr/>
          </p:nvGrpSpPr>
          <p:grpSpPr>
            <a:xfrm>
              <a:off x="2840295" y="2276872"/>
              <a:ext cx="571610" cy="360040"/>
              <a:chOff x="396352" y="5445224"/>
              <a:chExt cx="7200800" cy="576064"/>
            </a:xfrm>
          </p:grpSpPr>
          <p:sp>
            <p:nvSpPr>
              <p:cNvPr id="192" name="平行四辺形 191"/>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3" name="平行四辺形 192"/>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9" name="グループ化 188"/>
            <p:cNvGrpSpPr/>
            <p:nvPr/>
          </p:nvGrpSpPr>
          <p:grpSpPr>
            <a:xfrm>
              <a:off x="3344351" y="2276872"/>
              <a:ext cx="579577" cy="360040"/>
              <a:chOff x="120602" y="5445224"/>
              <a:chExt cx="7200800" cy="576064"/>
            </a:xfrm>
          </p:grpSpPr>
          <p:sp>
            <p:nvSpPr>
              <p:cNvPr id="190" name="平行四辺形 189"/>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1" name="平行四辺形 190"/>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98" name="グループ化 197"/>
          <p:cNvGrpSpPr/>
          <p:nvPr/>
        </p:nvGrpSpPr>
        <p:grpSpPr>
          <a:xfrm>
            <a:off x="1850248" y="5697162"/>
            <a:ext cx="2091745" cy="360040"/>
            <a:chOff x="1832183" y="2276872"/>
            <a:chExt cx="2091745" cy="360040"/>
          </a:xfrm>
        </p:grpSpPr>
        <p:grpSp>
          <p:nvGrpSpPr>
            <p:cNvPr id="199" name="グループ化 198"/>
            <p:cNvGrpSpPr/>
            <p:nvPr/>
          </p:nvGrpSpPr>
          <p:grpSpPr>
            <a:xfrm>
              <a:off x="1832183" y="2276872"/>
              <a:ext cx="576064" cy="360040"/>
              <a:chOff x="971600" y="5445224"/>
              <a:chExt cx="7256909" cy="576064"/>
            </a:xfrm>
          </p:grpSpPr>
          <p:sp>
            <p:nvSpPr>
              <p:cNvPr id="209" name="平行四辺形 2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0" name="平行四辺形 20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0" name="グループ化 199"/>
            <p:cNvGrpSpPr/>
            <p:nvPr/>
          </p:nvGrpSpPr>
          <p:grpSpPr>
            <a:xfrm>
              <a:off x="2336239" y="2276872"/>
              <a:ext cx="571610" cy="360040"/>
              <a:chOff x="683976" y="5445224"/>
              <a:chExt cx="7200800" cy="576064"/>
            </a:xfrm>
          </p:grpSpPr>
          <p:sp>
            <p:nvSpPr>
              <p:cNvPr id="207" name="平行四辺形 206"/>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平行四辺形 207"/>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1" name="グループ化 200"/>
            <p:cNvGrpSpPr/>
            <p:nvPr/>
          </p:nvGrpSpPr>
          <p:grpSpPr>
            <a:xfrm>
              <a:off x="2840295" y="2276872"/>
              <a:ext cx="571610" cy="360040"/>
              <a:chOff x="396352" y="5445224"/>
              <a:chExt cx="7200800" cy="576064"/>
            </a:xfrm>
          </p:grpSpPr>
          <p:sp>
            <p:nvSpPr>
              <p:cNvPr id="205" name="平行四辺形 204"/>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平行四辺形 205"/>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2" name="グループ化 201"/>
            <p:cNvGrpSpPr/>
            <p:nvPr/>
          </p:nvGrpSpPr>
          <p:grpSpPr>
            <a:xfrm>
              <a:off x="3344351" y="2276872"/>
              <a:ext cx="579577" cy="360040"/>
              <a:chOff x="120602" y="5445224"/>
              <a:chExt cx="7200800" cy="576064"/>
            </a:xfrm>
          </p:grpSpPr>
          <p:sp>
            <p:nvSpPr>
              <p:cNvPr id="203" name="平行四辺形 202"/>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4" name="平行四辺形 203"/>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97" name="グループ化 96"/>
          <p:cNvGrpSpPr/>
          <p:nvPr/>
        </p:nvGrpSpPr>
        <p:grpSpPr>
          <a:xfrm>
            <a:off x="2555884" y="2186943"/>
            <a:ext cx="2073428" cy="431940"/>
            <a:chOff x="971600" y="5445224"/>
            <a:chExt cx="7256909" cy="576064"/>
          </a:xfrm>
        </p:grpSpPr>
        <p:sp>
          <p:nvSpPr>
            <p:cNvPr id="101" name="平行四辺形 10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2" name="平行四辺形 101"/>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3" name="グループ化 102"/>
          <p:cNvGrpSpPr/>
          <p:nvPr/>
        </p:nvGrpSpPr>
        <p:grpSpPr>
          <a:xfrm>
            <a:off x="4445905" y="2906951"/>
            <a:ext cx="2073428" cy="431940"/>
            <a:chOff x="971600" y="5445224"/>
            <a:chExt cx="7256909" cy="576064"/>
          </a:xfrm>
        </p:grpSpPr>
        <p:sp>
          <p:nvSpPr>
            <p:cNvPr id="104" name="平行四辺形 10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5" name="平行四辺形 10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8" name="グループ化 67"/>
          <p:cNvGrpSpPr/>
          <p:nvPr/>
        </p:nvGrpSpPr>
        <p:grpSpPr>
          <a:xfrm>
            <a:off x="6462021" y="3429000"/>
            <a:ext cx="2073428" cy="431940"/>
            <a:chOff x="971600" y="5445224"/>
            <a:chExt cx="7256909" cy="576064"/>
          </a:xfrm>
        </p:grpSpPr>
        <p:sp>
          <p:nvSpPr>
            <p:cNvPr id="69" name="平行四辺形 6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平行四辺形 6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71" name="正方形/長方形 70"/>
          <p:cNvSpPr/>
          <p:nvPr/>
        </p:nvSpPr>
        <p:spPr>
          <a:xfrm>
            <a:off x="7668128" y="269103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73" name="グループ化 72"/>
          <p:cNvGrpSpPr/>
          <p:nvPr/>
        </p:nvGrpSpPr>
        <p:grpSpPr>
          <a:xfrm>
            <a:off x="2321975" y="6308996"/>
            <a:ext cx="2091745" cy="360040"/>
            <a:chOff x="1832183" y="2276872"/>
            <a:chExt cx="2091745" cy="360040"/>
          </a:xfrm>
        </p:grpSpPr>
        <p:grpSp>
          <p:nvGrpSpPr>
            <p:cNvPr id="74" name="グループ化 73"/>
            <p:cNvGrpSpPr/>
            <p:nvPr/>
          </p:nvGrpSpPr>
          <p:grpSpPr>
            <a:xfrm>
              <a:off x="1832183" y="2276872"/>
              <a:ext cx="576064" cy="360040"/>
              <a:chOff x="971600" y="5445224"/>
              <a:chExt cx="7256909" cy="576064"/>
            </a:xfrm>
          </p:grpSpPr>
          <p:sp>
            <p:nvSpPr>
              <p:cNvPr id="84" name="平行四辺形 8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平行四辺形 8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5" name="グループ化 74"/>
            <p:cNvGrpSpPr/>
            <p:nvPr/>
          </p:nvGrpSpPr>
          <p:grpSpPr>
            <a:xfrm>
              <a:off x="2336239" y="2276872"/>
              <a:ext cx="571610" cy="360040"/>
              <a:chOff x="683976" y="5445224"/>
              <a:chExt cx="7200800" cy="576064"/>
            </a:xfrm>
          </p:grpSpPr>
          <p:sp>
            <p:nvSpPr>
              <p:cNvPr id="82" name="平行四辺形 81"/>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平行四辺形 82"/>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6" name="グループ化 75"/>
            <p:cNvGrpSpPr/>
            <p:nvPr/>
          </p:nvGrpSpPr>
          <p:grpSpPr>
            <a:xfrm>
              <a:off x="2840295" y="2276872"/>
              <a:ext cx="571610" cy="360040"/>
              <a:chOff x="396352" y="5445224"/>
              <a:chExt cx="7200800" cy="576064"/>
            </a:xfrm>
          </p:grpSpPr>
          <p:sp>
            <p:nvSpPr>
              <p:cNvPr id="80" name="平行四辺形 79"/>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平行四辺形 80"/>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7" name="グループ化 76"/>
            <p:cNvGrpSpPr/>
            <p:nvPr/>
          </p:nvGrpSpPr>
          <p:grpSpPr>
            <a:xfrm>
              <a:off x="3344351" y="2276872"/>
              <a:ext cx="579577" cy="360040"/>
              <a:chOff x="120602" y="5445224"/>
              <a:chExt cx="7200800" cy="576064"/>
            </a:xfrm>
          </p:grpSpPr>
          <p:sp>
            <p:nvSpPr>
              <p:cNvPr id="78" name="平行四辺形 77"/>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平行四辺形 78"/>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sp>
        <p:nvSpPr>
          <p:cNvPr id="4" name="角丸四角形 3"/>
          <p:cNvSpPr/>
          <p:nvPr/>
        </p:nvSpPr>
        <p:spPr bwMode="auto">
          <a:xfrm>
            <a:off x="2321975" y="4329010"/>
            <a:ext cx="630007" cy="243002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9170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パイプライン化による性能向上の限界（復習）</a:t>
            </a:r>
            <a:endParaRPr lang="en-US" altLang="ja-JP" dirty="0"/>
          </a:p>
        </p:txBody>
      </p:sp>
      <p:sp>
        <p:nvSpPr>
          <p:cNvPr id="3" name="テキスト プレースホルダー 2"/>
          <p:cNvSpPr>
            <a:spLocks noGrp="1"/>
          </p:cNvSpPr>
          <p:nvPr>
            <p:ph type="body" sz="quarter" idx="10"/>
          </p:nvPr>
        </p:nvSpPr>
        <p:spPr>
          <a:xfrm>
            <a:off x="611956" y="1538979"/>
            <a:ext cx="8280092" cy="2430027"/>
          </a:xfrm>
        </p:spPr>
        <p:txBody>
          <a:bodyPr/>
          <a:lstStyle/>
          <a:p>
            <a:r>
              <a:rPr kumimoji="1" lang="ja-JP" altLang="en-US" dirty="0"/>
              <a:t>パイプライン化による性能向上には限界がある</a:t>
            </a:r>
            <a:endParaRPr kumimoji="1" lang="en-US" altLang="ja-JP" dirty="0"/>
          </a:p>
          <a:p>
            <a:pPr marL="817200" lvl="1" indent="-457200">
              <a:buFont typeface="+mj-lt"/>
              <a:buAutoNum type="arabicPeriod"/>
            </a:pPr>
            <a:r>
              <a:rPr lang="ja-JP" altLang="en-US" dirty="0"/>
              <a:t>回路的な理由による周波数向上の限界</a:t>
            </a:r>
            <a:endParaRPr lang="en-US" altLang="ja-JP" dirty="0"/>
          </a:p>
          <a:p>
            <a:pPr lvl="2"/>
            <a:r>
              <a:rPr lang="en-US" altLang="ja-JP" dirty="0"/>
              <a:t>D-FF </a:t>
            </a:r>
            <a:r>
              <a:rPr lang="ja-JP" altLang="en-US" dirty="0"/>
              <a:t>の遅延</a:t>
            </a:r>
            <a:endParaRPr lang="en-US" altLang="ja-JP" dirty="0"/>
          </a:p>
          <a:p>
            <a:pPr lvl="2"/>
            <a:r>
              <a:rPr lang="ja-JP" altLang="en-US" dirty="0"/>
              <a:t>電力供給と熱（冷却）の壁</a:t>
            </a:r>
            <a:endParaRPr lang="en-US" altLang="ja-JP" dirty="0"/>
          </a:p>
          <a:p>
            <a:pPr marL="817200" lvl="1" indent="-457200">
              <a:buFont typeface="+mj-lt"/>
              <a:buAutoNum type="arabicPeriod"/>
            </a:pPr>
            <a:r>
              <a:rPr lang="ja-JP" altLang="en-US" dirty="0"/>
              <a:t>アーキテクチャ的な理由による実効性能の限界</a:t>
            </a:r>
            <a:endParaRPr lang="en-US" altLang="ja-JP" dirty="0"/>
          </a:p>
          <a:p>
            <a:pPr lvl="2"/>
            <a:r>
              <a:rPr lang="ja-JP" altLang="en-US" dirty="0"/>
              <a:t>ハザードによる実効性能の低下</a:t>
            </a:r>
          </a:p>
        </p:txBody>
      </p:sp>
      <p:grpSp>
        <p:nvGrpSpPr>
          <p:cNvPr id="4" name="グループ化 3"/>
          <p:cNvGrpSpPr/>
          <p:nvPr/>
        </p:nvGrpSpPr>
        <p:grpSpPr>
          <a:xfrm>
            <a:off x="1460126" y="553626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553626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553626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553626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477901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477901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479759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479759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1871970" y="548350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命令２</a:t>
            </a:r>
            <a:endParaRPr kumimoji="1" lang="ja-JP" altLang="en-US" dirty="0">
              <a:latin typeface="Arial Narrow" panose="020B0606020202030204" pitchFamily="34" charset="0"/>
            </a:endParaRPr>
          </a:p>
        </p:txBody>
      </p:sp>
      <p:sp>
        <p:nvSpPr>
          <p:cNvPr id="38" name="角丸四角形 37"/>
          <p:cNvSpPr/>
          <p:nvPr/>
        </p:nvSpPr>
        <p:spPr bwMode="auto">
          <a:xfrm>
            <a:off x="3311986" y="548350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命令１</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2875961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400" dirty="0"/>
              <a:t>スーパスカラ・プロセッサ（</a:t>
            </a:r>
            <a:r>
              <a:rPr kumimoji="1" lang="en-US" altLang="ja-JP" sz="2400" dirty="0"/>
              <a:t>s</a:t>
            </a:r>
            <a:r>
              <a:rPr lang="en-US" altLang="ja-JP" sz="2400" dirty="0"/>
              <a:t>uperscalar processor</a:t>
            </a:r>
            <a:r>
              <a:rPr kumimoji="1" lang="ja-JP" altLang="en-US" sz="2400" dirty="0"/>
              <a:t>）</a:t>
            </a:r>
          </a:p>
        </p:txBody>
      </p:sp>
      <p:sp>
        <p:nvSpPr>
          <p:cNvPr id="3" name="テキスト プレースホルダー 2"/>
          <p:cNvSpPr>
            <a:spLocks noGrp="1"/>
          </p:cNvSpPr>
          <p:nvPr>
            <p:ph type="body" sz="quarter" idx="10"/>
          </p:nvPr>
        </p:nvSpPr>
        <p:spPr>
          <a:xfrm>
            <a:off x="611956" y="1178975"/>
            <a:ext cx="8280092" cy="1710019"/>
          </a:xfrm>
        </p:spPr>
        <p:txBody>
          <a:bodyPr/>
          <a:lstStyle/>
          <a:p>
            <a:r>
              <a:rPr kumimoji="1" lang="ja-JP" altLang="en-US" dirty="0"/>
              <a:t>スーパスカラ・プロセッサ</a:t>
            </a:r>
            <a:endParaRPr kumimoji="1" lang="en-US" altLang="ja-JP" dirty="0"/>
          </a:p>
          <a:p>
            <a:pPr lvl="1"/>
            <a:r>
              <a:rPr kumimoji="1" lang="ja-JP" altLang="en-US" dirty="0"/>
              <a:t>パイプラインや関連する演算器などを複数並べる</a:t>
            </a:r>
            <a:endParaRPr kumimoji="1" lang="en-US" altLang="ja-JP" dirty="0"/>
          </a:p>
          <a:p>
            <a:pPr lvl="1"/>
            <a:r>
              <a:rPr kumimoji="1" lang="ja-JP" altLang="en-US" dirty="0"/>
              <a:t>複数の命令を並行して処理して性能を向上</a:t>
            </a:r>
            <a:endParaRPr kumimoji="1" lang="en-US" altLang="ja-JP" dirty="0"/>
          </a:p>
        </p:txBody>
      </p:sp>
      <p:grpSp>
        <p:nvGrpSpPr>
          <p:cNvPr id="4" name="グループ化 3"/>
          <p:cNvGrpSpPr/>
          <p:nvPr/>
        </p:nvGrpSpPr>
        <p:grpSpPr>
          <a:xfrm>
            <a:off x="2321975" y="459901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762135" y="459901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202295" y="459901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642455" y="459901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2283814" y="384176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723974" y="3841765"/>
            <a:ext cx="1268296"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ﾜｰｲ</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166021" y="3860349"/>
            <a:ext cx="1261884"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ﾀﾉﾓｼｲ</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606181" y="3860349"/>
            <a:ext cx="84189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2321975" y="5229020"/>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3762135" y="5229020"/>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5202295" y="5229020"/>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6642455" y="5229020"/>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2321975" y="5769026"/>
            <a:ext cx="1300356"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 ﾖﾛｼｸ</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3671990" y="5769026"/>
            <a:ext cx="84189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5204182" y="5787610"/>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6644342" y="5787610"/>
            <a:ext cx="1630575"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ｼﾝｼﾞﾝﾃﾞｽ</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2733819" y="454625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命令３</a:t>
            </a:r>
            <a:endParaRPr kumimoji="1" lang="ja-JP" altLang="en-US" dirty="0">
              <a:latin typeface="Arial Narrow" panose="020B0606020202030204" pitchFamily="34" charset="0"/>
            </a:endParaRPr>
          </a:p>
        </p:txBody>
      </p:sp>
      <p:sp>
        <p:nvSpPr>
          <p:cNvPr id="37" name="角丸四角形 36"/>
          <p:cNvSpPr/>
          <p:nvPr/>
        </p:nvSpPr>
        <p:spPr bwMode="auto">
          <a:xfrm>
            <a:off x="2733819" y="526626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命令４</a:t>
            </a:r>
            <a:endParaRPr kumimoji="1" lang="ja-JP" altLang="en-US" dirty="0">
              <a:latin typeface="Arial Narrow" panose="020B0606020202030204" pitchFamily="34" charset="0"/>
            </a:endParaRPr>
          </a:p>
        </p:txBody>
      </p:sp>
      <p:sp>
        <p:nvSpPr>
          <p:cNvPr id="38" name="角丸四角形 37"/>
          <p:cNvSpPr/>
          <p:nvPr/>
        </p:nvSpPr>
        <p:spPr bwMode="auto">
          <a:xfrm>
            <a:off x="4173835" y="454625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命令１</a:t>
            </a:r>
            <a:endParaRPr kumimoji="1" lang="ja-JP" altLang="en-US" dirty="0">
              <a:latin typeface="Arial Narrow" panose="020B0606020202030204" pitchFamily="34" charset="0"/>
            </a:endParaRPr>
          </a:p>
        </p:txBody>
      </p:sp>
      <p:sp>
        <p:nvSpPr>
          <p:cNvPr id="39" name="角丸四角形 38"/>
          <p:cNvSpPr/>
          <p:nvPr/>
        </p:nvSpPr>
        <p:spPr bwMode="auto">
          <a:xfrm>
            <a:off x="4173835" y="526626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命令２</a:t>
            </a:r>
            <a:endParaRPr kumimoji="1" lang="ja-JP" altLang="en-US" dirty="0">
              <a:latin typeface="Arial Narrow" panose="020B0606020202030204" pitchFamily="34" charset="0"/>
            </a:endParaRPr>
          </a:p>
        </p:txBody>
      </p:sp>
      <p:sp>
        <p:nvSpPr>
          <p:cNvPr id="40" name="正方形/長方形 39">
            <a:extLst>
              <a:ext uri="{FF2B5EF4-FFF2-40B4-BE49-F238E27FC236}">
                <a16:creationId xmlns:a16="http://schemas.microsoft.com/office/drawing/2014/main" id="{5277D453-C26C-468F-AD6B-D064FCD17367}"/>
              </a:ext>
            </a:extLst>
          </p:cNvPr>
          <p:cNvSpPr/>
          <p:nvPr/>
        </p:nvSpPr>
        <p:spPr>
          <a:xfrm>
            <a:off x="360003" y="360900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えらい人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41" name="角丸四角形吹き出し 28">
            <a:extLst>
              <a:ext uri="{FF2B5EF4-FFF2-40B4-BE49-F238E27FC236}">
                <a16:creationId xmlns:a16="http://schemas.microsoft.com/office/drawing/2014/main" id="{52E230A4-69DA-4876-85AC-0BE4187F7BE0}"/>
              </a:ext>
            </a:extLst>
          </p:cNvPr>
          <p:cNvSpPr/>
          <p:nvPr/>
        </p:nvSpPr>
        <p:spPr bwMode="auto">
          <a:xfrm>
            <a:off x="1440015" y="2978995"/>
            <a:ext cx="2321976"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今日から２ライン体制です</a:t>
            </a:r>
            <a:endParaRPr kumimoji="1" lang="en-US" altLang="ja-JP" sz="1400" dirty="0">
              <a:solidFill>
                <a:schemeClr val="tx1">
                  <a:lumMod val="75000"/>
                  <a:lumOff val="25000"/>
                </a:schemeClr>
              </a:solidFill>
              <a:latin typeface="Arial Narrow" panose="020B0606020202030204" pitchFamily="34" charset="0"/>
            </a:endParaRPr>
          </a:p>
        </p:txBody>
      </p:sp>
      <p:sp>
        <p:nvSpPr>
          <p:cNvPr id="42" name="正方形/長方形 41">
            <a:extLst>
              <a:ext uri="{FF2B5EF4-FFF2-40B4-BE49-F238E27FC236}">
                <a16:creationId xmlns:a16="http://schemas.microsoft.com/office/drawing/2014/main" id="{C64AA17E-9DAC-4C90-8BBB-A436325818B7}"/>
              </a:ext>
            </a:extLst>
          </p:cNvPr>
          <p:cNvSpPr/>
          <p:nvPr/>
        </p:nvSpPr>
        <p:spPr bwMode="auto">
          <a:xfrm>
            <a:off x="0" y="3465058"/>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kumimoji="1" lang="ja-JP" altLang="en-US" sz="1600" dirty="0">
              <a:solidFill>
                <a:schemeClr val="tx1">
                  <a:lumMod val="85000"/>
                  <a:lumOff val="15000"/>
                </a:schemeClr>
              </a:solidFill>
            </a:endParaRPr>
          </a:p>
        </p:txBody>
      </p:sp>
    </p:spTree>
    <p:extLst>
      <p:ext uri="{BB962C8B-B14F-4D97-AF65-F5344CB8AC3E}">
        <p14:creationId xmlns:p14="http://schemas.microsoft.com/office/powerpoint/2010/main" val="440136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単純なスーパスカラ・プロセッサの動作</a:t>
            </a:r>
          </a:p>
        </p:txBody>
      </p:sp>
      <p:sp>
        <p:nvSpPr>
          <p:cNvPr id="3" name="テキスト プレースホルダー 2"/>
          <p:cNvSpPr>
            <a:spLocks noGrp="1"/>
          </p:cNvSpPr>
          <p:nvPr>
            <p:ph type="body" sz="quarter" idx="10"/>
          </p:nvPr>
        </p:nvSpPr>
        <p:spPr>
          <a:xfrm>
            <a:off x="611956" y="908972"/>
            <a:ext cx="8280092" cy="2430027"/>
          </a:xfrm>
        </p:spPr>
        <p:txBody>
          <a:bodyPr/>
          <a:lstStyle/>
          <a:p>
            <a:r>
              <a:rPr kumimoji="1" lang="ja-JP" altLang="en-US" dirty="0"/>
              <a:t>同時にフェッチしてきた命令間に依存がない場合は並列に実行</a:t>
            </a:r>
            <a:endParaRPr kumimoji="1" lang="en-US" altLang="ja-JP" dirty="0"/>
          </a:p>
          <a:p>
            <a:pPr lvl="1"/>
            <a:r>
              <a:rPr kumimoji="1" lang="ja-JP" altLang="en-US" dirty="0"/>
              <a:t>もし依存がある場合は，後続の命令全てを待たせて処理</a:t>
            </a:r>
            <a:endParaRPr kumimoji="1" lang="en-US" altLang="ja-JP" dirty="0"/>
          </a:p>
          <a:p>
            <a:pPr lvl="2"/>
            <a:r>
              <a:rPr kumimoji="1" lang="ja-JP" altLang="en-US" dirty="0"/>
              <a:t>パイプラインの上流側を全てストールさせる</a:t>
            </a:r>
            <a:endParaRPr kumimoji="1" lang="en-US" altLang="ja-JP" dirty="0"/>
          </a:p>
          <a:p>
            <a:pPr lvl="1"/>
            <a:r>
              <a:rPr kumimoji="1" lang="ja-JP" altLang="en-US" dirty="0"/>
              <a:t>これはプログラムの意味を保つため</a:t>
            </a:r>
            <a:endParaRPr kumimoji="1" lang="en-US" altLang="ja-JP" dirty="0"/>
          </a:p>
          <a:p>
            <a:pPr lvl="2"/>
            <a:r>
              <a:rPr lang="ja-JP" altLang="en-US" dirty="0">
                <a:latin typeface="Consolas" panose="020B0609020204030204" pitchFamily="49" charset="0"/>
              </a:rPr>
              <a:t>下の図だと </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を並列に計算したらおかしくなる</a:t>
            </a:r>
            <a:endParaRPr kumimoji="1" lang="en-US" altLang="ja-JP" dirty="0">
              <a:latin typeface="Consolas" panose="020B0609020204030204" pitchFamily="49" charset="0"/>
            </a:endParaRPr>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8" name="角丸四角形 37"/>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40" name="角丸四角形 39"/>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41" name="角丸四角形 40"/>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2" name="角丸四角形 41"/>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3" name="角丸四角形吹き出し 42"/>
          <p:cNvSpPr/>
          <p:nvPr/>
        </p:nvSpPr>
        <p:spPr bwMode="auto">
          <a:xfrm>
            <a:off x="4932003" y="3339000"/>
            <a:ext cx="2790031"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みんな次のサイクルまで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待ってね</a:t>
            </a:r>
          </a:p>
        </p:txBody>
      </p:sp>
      <p:sp>
        <p:nvSpPr>
          <p:cNvPr id="44" name="角丸四角形吹き出し 43"/>
          <p:cNvSpPr/>
          <p:nvPr/>
        </p:nvSpPr>
        <p:spPr bwMode="auto">
          <a:xfrm>
            <a:off x="3491988"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3">
                    <a:lumMod val="50000"/>
                  </a:schemeClr>
                </a:solidFill>
                <a:latin typeface="Arial Narrow" panose="020B0606020202030204" pitchFamily="34" charset="0"/>
              </a:rPr>
              <a:t>ﾋﾏﾀﾞｰ</a:t>
            </a:r>
          </a:p>
        </p:txBody>
      </p:sp>
      <p:cxnSp>
        <p:nvCxnSpPr>
          <p:cNvPr id="48" name="直線矢印コネクタ 47"/>
          <p:cNvCxnSpPr/>
          <p:nvPr/>
        </p:nvCxnSpPr>
        <p:spPr bwMode="auto">
          <a:xfrm flipH="1">
            <a:off x="3851993" y="4959017"/>
            <a:ext cx="900009" cy="540006"/>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50" name="角丸四角形吹き出し 49"/>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b="1" dirty="0">
                <a:solidFill>
                  <a:schemeClr val="accent1"/>
                </a:solidFill>
                <a:latin typeface="Arial Narrow" panose="020B0606020202030204" pitchFamily="34" charset="0"/>
              </a:rPr>
              <a:t>上流</a:t>
            </a:r>
          </a:p>
        </p:txBody>
      </p:sp>
      <p:sp>
        <p:nvSpPr>
          <p:cNvPr id="51" name="角丸四角形吹き出し 50"/>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b="1" dirty="0">
                <a:solidFill>
                  <a:schemeClr val="accent4"/>
                </a:solidFill>
                <a:latin typeface="Arial Narrow" panose="020B0606020202030204" pitchFamily="34" charset="0"/>
              </a:rPr>
              <a:t>下流</a:t>
            </a:r>
          </a:p>
        </p:txBody>
      </p:sp>
      <p:sp>
        <p:nvSpPr>
          <p:cNvPr id="52" name="角丸四角形吹き出し 51"/>
          <p:cNvSpPr/>
          <p:nvPr/>
        </p:nvSpPr>
        <p:spPr bwMode="auto">
          <a:xfrm>
            <a:off x="2051972"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ﾏﾀﾞｰ</a:t>
            </a:r>
          </a:p>
        </p:txBody>
      </p:sp>
    </p:spTree>
    <p:extLst>
      <p:ext uri="{BB962C8B-B14F-4D97-AF65-F5344CB8AC3E}">
        <p14:creationId xmlns:p14="http://schemas.microsoft.com/office/powerpoint/2010/main" val="3809161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400" dirty="0"/>
              <a:t>パイプライン化されたスカラ・プロセッサのブロック図</a:t>
            </a:r>
          </a:p>
        </p:txBody>
      </p:sp>
      <p:sp>
        <p:nvSpPr>
          <p:cNvPr id="3" name="テキスト プレースホルダー 2"/>
          <p:cNvSpPr>
            <a:spLocks noGrp="1"/>
          </p:cNvSpPr>
          <p:nvPr>
            <p:ph type="body" sz="quarter" idx="10"/>
          </p:nvPr>
        </p:nvSpPr>
        <p:spPr>
          <a:xfrm>
            <a:off x="71951" y="5589024"/>
            <a:ext cx="8820098" cy="449698"/>
          </a:xfrm>
        </p:spPr>
        <p:txBody>
          <a:bodyPr/>
          <a:lstStyle/>
          <a:p>
            <a:pPr lvl="1"/>
            <a:r>
              <a:rPr kumimoji="1" lang="ja-JP" altLang="en-US" sz="1800" dirty="0"/>
              <a:t>各ステージの間に，</a:t>
            </a:r>
            <a:r>
              <a:rPr kumimoji="1" lang="en-US" altLang="ja-JP" sz="1800" dirty="0"/>
              <a:t>D-FF</a:t>
            </a:r>
            <a:r>
              <a:rPr kumimoji="1" lang="ja-JP" altLang="en-US" sz="1800" dirty="0"/>
              <a:t>（オレンジの四角）をいれる</a:t>
            </a:r>
            <a:endParaRPr kumimoji="1" lang="en-US" altLang="ja-JP" sz="1800" dirty="0"/>
          </a:p>
          <a:p>
            <a:pPr lvl="2"/>
            <a:r>
              <a:rPr kumimoji="1" lang="en-US" altLang="ja-JP" sz="1800" dirty="0"/>
              <a:t>WB </a:t>
            </a:r>
            <a:r>
              <a:rPr kumimoji="1" lang="ja-JP" altLang="en-US" sz="1800" dirty="0"/>
              <a:t>の書き込みについては，レジスタ・ファイル自体が</a:t>
            </a:r>
            <a:br>
              <a:rPr kumimoji="1" lang="en-US" altLang="ja-JP" sz="1800" dirty="0"/>
            </a:br>
            <a:r>
              <a:rPr kumimoji="1" lang="ja-JP" altLang="en-US" sz="1800" dirty="0"/>
              <a:t>クロックに同期して書き込みが行われるので </a:t>
            </a:r>
            <a:r>
              <a:rPr kumimoji="1" lang="en-US" altLang="ja-JP" sz="1800" dirty="0"/>
              <a:t>D-FF </a:t>
            </a:r>
            <a:r>
              <a:rPr kumimoji="1" lang="ja-JP" altLang="en-US" sz="1800" dirty="0"/>
              <a:t>は不要</a:t>
            </a:r>
            <a:endParaRPr kumimoji="1" lang="en-US" altLang="ja-JP" sz="1800" dirty="0"/>
          </a:p>
          <a:p>
            <a:pPr lvl="1"/>
            <a:r>
              <a:rPr kumimoji="1" lang="ja-JP" altLang="en-US" sz="1800" dirty="0"/>
              <a:t>各ステージの処理が早く終わっても，次のクロックまでは </a:t>
            </a:r>
            <a:r>
              <a:rPr kumimoji="1" lang="en-US" altLang="ja-JP" sz="1800" dirty="0"/>
              <a:t>D-FF </a:t>
            </a:r>
            <a:r>
              <a:rPr kumimoji="1" lang="ja-JP" altLang="en-US" sz="1800" dirty="0"/>
              <a:t>で</a:t>
            </a:r>
            <a:br>
              <a:rPr kumimoji="1" lang="en-US" altLang="ja-JP" sz="1800" dirty="0"/>
            </a:br>
            <a:r>
              <a:rPr kumimoji="1" lang="ja-JP" altLang="en-US" sz="1800" dirty="0"/>
              <a:t>信号の伝搬は止まる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1331964" y="279899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588155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線矢印コネクタ 77"/>
          <p:cNvCxnSpPr/>
          <p:nvPr/>
        </p:nvCxnSpPr>
        <p:spPr bwMode="auto">
          <a:xfrm>
            <a:off x="6012016" y="4599013"/>
            <a:ext cx="900010" cy="0"/>
          </a:xfrm>
          <a:prstGeom prst="straightConnector1">
            <a:avLst/>
          </a:prstGeom>
          <a:noFill/>
          <a:ln w="28575" cap="flat" cmpd="sng" algn="ctr">
            <a:solidFill>
              <a:schemeClr val="accent6"/>
            </a:solidFill>
            <a:prstDash val="solid"/>
            <a:round/>
            <a:headEnd type="none" w="sm" len="sm"/>
            <a:tailEnd type="none"/>
          </a:ln>
          <a:effectLst/>
        </p:spPr>
      </p:cxnSp>
      <p:sp>
        <p:nvSpPr>
          <p:cNvPr id="2" name="タイトル 1"/>
          <p:cNvSpPr>
            <a:spLocks noGrp="1"/>
          </p:cNvSpPr>
          <p:nvPr>
            <p:ph type="title"/>
          </p:nvPr>
        </p:nvSpPr>
        <p:spPr/>
        <p:txBody>
          <a:bodyPr/>
          <a:lstStyle/>
          <a:p>
            <a:r>
              <a:rPr kumimoji="1" lang="ja-JP" altLang="en-US" dirty="0"/>
              <a:t>単純な </a:t>
            </a:r>
            <a:r>
              <a:rPr kumimoji="1" lang="en-US" altLang="ja-JP" dirty="0"/>
              <a:t>2-way </a:t>
            </a:r>
            <a:r>
              <a:rPr kumimoji="1" lang="ja-JP" altLang="en-US" dirty="0"/>
              <a:t>スーパスカラ・プロセッサの例</a:t>
            </a:r>
          </a:p>
        </p:txBody>
      </p:sp>
      <p:sp>
        <p:nvSpPr>
          <p:cNvPr id="3" name="テキスト プレースホルダー 2"/>
          <p:cNvSpPr>
            <a:spLocks noGrp="1"/>
          </p:cNvSpPr>
          <p:nvPr>
            <p:ph type="body" sz="quarter" idx="10"/>
          </p:nvPr>
        </p:nvSpPr>
        <p:spPr>
          <a:xfrm>
            <a:off x="-198053" y="6039029"/>
            <a:ext cx="8910099" cy="449698"/>
          </a:xfrm>
        </p:spPr>
        <p:txBody>
          <a:bodyPr/>
          <a:lstStyle/>
          <a:p>
            <a:pPr lvl="1"/>
            <a:r>
              <a:rPr lang="ja-JP" altLang="en-US" dirty="0"/>
              <a:t>フェッチ，レジスタ・アクセス，</a:t>
            </a:r>
            <a:r>
              <a:rPr lang="en-US" altLang="ja-JP" dirty="0"/>
              <a:t>ALU </a:t>
            </a:r>
            <a:r>
              <a:rPr lang="ja-JP" altLang="en-US" dirty="0"/>
              <a:t>を２命令分に拡張（赤線）</a:t>
            </a:r>
            <a:endParaRPr lang="en-US" altLang="ja-JP" dirty="0"/>
          </a:p>
          <a:p>
            <a:pPr lvl="1"/>
            <a:r>
              <a:rPr kumimoji="1" lang="ja-JP" altLang="en-US" dirty="0">
                <a:solidFill>
                  <a:schemeClr val="accent5"/>
                </a:solidFill>
              </a:rPr>
              <a:t>この例では，データ・メモリは１つのまま（並列実行に制限がある）</a:t>
            </a:r>
          </a:p>
        </p:txBody>
      </p:sp>
      <p:sp>
        <p:nvSpPr>
          <p:cNvPr id="4" name="正方形/長方形 3"/>
          <p:cNvSpPr/>
          <p:nvPr/>
        </p:nvSpPr>
        <p:spPr bwMode="auto">
          <a:xfrm>
            <a:off x="971960" y="2348988"/>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348988"/>
            <a:ext cx="1440016" cy="306003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348988"/>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2708990"/>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 0</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2708992"/>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068996"/>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1898980"/>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448978"/>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358977"/>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908972"/>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088973"/>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908972"/>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068996"/>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2888990"/>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248998"/>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34898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 ０</a:t>
            </a:r>
          </a:p>
        </p:txBody>
      </p:sp>
      <p:sp>
        <p:nvSpPr>
          <p:cNvPr id="22" name="正方形/長方形 21"/>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971960" y="234898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609002"/>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1898983"/>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348987"/>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068996"/>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068996"/>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2708992"/>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519001"/>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52899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378900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519001"/>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519000"/>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270899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33899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078985"/>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1898983"/>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168982"/>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1853981"/>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178975"/>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b="1" dirty="0">
                <a:solidFill>
                  <a:schemeClr val="accent6"/>
                </a:solidFill>
                <a:latin typeface="メイリオ" panose="020B0604030504040204" pitchFamily="50" charset="-128"/>
                <a:ea typeface="メイリオ" panose="020B0604030504040204" pitchFamily="50" charset="-128"/>
              </a:rPr>
              <a:t>８</a:t>
            </a:r>
          </a:p>
        </p:txBody>
      </p:sp>
      <p:sp>
        <p:nvSpPr>
          <p:cNvPr id="46" name="角丸四角形 45"/>
          <p:cNvSpPr/>
          <p:nvPr/>
        </p:nvSpPr>
        <p:spPr bwMode="auto">
          <a:xfrm>
            <a:off x="0" y="818971"/>
            <a:ext cx="2520028"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818971"/>
            <a:ext cx="1980022"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818971"/>
            <a:ext cx="1530018"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818971"/>
            <a:ext cx="2070022"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549902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549902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549902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549902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5499023"/>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2708992"/>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71" name="正方形/長方形 70"/>
          <p:cNvSpPr/>
          <p:nvPr/>
        </p:nvSpPr>
        <p:spPr bwMode="auto">
          <a:xfrm>
            <a:off x="6102017" y="2078984"/>
            <a:ext cx="360004" cy="315003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8" y="5049018"/>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1961971" y="2528990"/>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sp>
        <p:nvSpPr>
          <p:cNvPr id="65" name="角丸四角形 64"/>
          <p:cNvSpPr/>
          <p:nvPr/>
        </p:nvSpPr>
        <p:spPr bwMode="auto">
          <a:xfrm>
            <a:off x="1961971" y="3068996"/>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SUB</a:t>
            </a:r>
            <a:endParaRPr kumimoji="1" lang="ja-JP" altLang="en-US" dirty="0">
              <a:latin typeface="Arial Narrow" panose="020B0606020202030204" pitchFamily="34" charset="0"/>
            </a:endParaRPr>
          </a:p>
        </p:txBody>
      </p:sp>
      <p:sp>
        <p:nvSpPr>
          <p:cNvPr id="66" name="正方形/長方形 65"/>
          <p:cNvSpPr/>
          <p:nvPr/>
        </p:nvSpPr>
        <p:spPr bwMode="auto">
          <a:xfrm>
            <a:off x="3131984"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書き</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7" name="正方形/長方形 66"/>
          <p:cNvSpPr/>
          <p:nvPr/>
        </p:nvSpPr>
        <p:spPr bwMode="auto">
          <a:xfrm>
            <a:off x="3131984" y="432901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読み</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8" name="正方形/長方形 67"/>
          <p:cNvSpPr/>
          <p:nvPr/>
        </p:nvSpPr>
        <p:spPr bwMode="auto">
          <a:xfrm>
            <a:off x="3131984" y="468901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読み</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9" name="フリーフォーム 68"/>
          <p:cNvSpPr>
            <a:spLocks noChangeArrowheads="1"/>
          </p:cNvSpPr>
          <p:nvPr/>
        </p:nvSpPr>
        <p:spPr bwMode="auto">
          <a:xfrm rot="-5400000">
            <a:off x="5022006" y="4239008"/>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 1</a:t>
            </a:r>
            <a:endParaRPr lang="ja-JP" altLang="en-US" sz="1600" dirty="0">
              <a:latin typeface="Arial Narrow" pitchFamily="34" charset="0"/>
              <a:cs typeface="Times New Roman" pitchFamily="18" charset="0"/>
            </a:endParaRPr>
          </a:p>
        </p:txBody>
      </p:sp>
      <p:sp>
        <p:nvSpPr>
          <p:cNvPr id="70" name="Freeform 10"/>
          <p:cNvSpPr>
            <a:spLocks/>
          </p:cNvSpPr>
          <p:nvPr/>
        </p:nvSpPr>
        <p:spPr bwMode="auto">
          <a:xfrm flipV="1">
            <a:off x="2951982" y="4149008"/>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73" name="直線矢印コネクタ 72"/>
          <p:cNvCxnSpPr/>
          <p:nvPr/>
        </p:nvCxnSpPr>
        <p:spPr bwMode="auto">
          <a:xfrm>
            <a:off x="2951982" y="4509016"/>
            <a:ext cx="180002" cy="0"/>
          </a:xfrm>
          <a:prstGeom prst="straightConnector1">
            <a:avLst/>
          </a:prstGeom>
          <a:noFill/>
          <a:ln w="28575" cap="flat" cmpd="sng" algn="ctr">
            <a:solidFill>
              <a:schemeClr val="accent6"/>
            </a:solidFill>
            <a:prstDash val="solid"/>
            <a:round/>
            <a:headEnd type="oval" w="sm" len="sm"/>
            <a:tailEnd type="triangle"/>
          </a:ln>
          <a:effectLst/>
        </p:spPr>
      </p:cxnSp>
      <p:cxnSp>
        <p:nvCxnSpPr>
          <p:cNvPr id="74" name="直線矢印コネクタ 73"/>
          <p:cNvCxnSpPr/>
          <p:nvPr/>
        </p:nvCxnSpPr>
        <p:spPr bwMode="auto">
          <a:xfrm>
            <a:off x="2951982" y="4869020"/>
            <a:ext cx="180002" cy="0"/>
          </a:xfrm>
          <a:prstGeom prst="straightConnector1">
            <a:avLst/>
          </a:prstGeom>
          <a:noFill/>
          <a:ln w="28575" cap="flat" cmpd="sng" algn="ctr">
            <a:solidFill>
              <a:schemeClr val="accent6"/>
            </a:solidFill>
            <a:prstDash val="solid"/>
            <a:round/>
            <a:headEnd type="none" w="sm" len="sm"/>
            <a:tailEnd type="triangle"/>
          </a:ln>
          <a:effectLst/>
        </p:spPr>
      </p:cxnSp>
      <p:sp>
        <p:nvSpPr>
          <p:cNvPr id="75" name="Freeform 10"/>
          <p:cNvSpPr>
            <a:spLocks/>
          </p:cNvSpPr>
          <p:nvPr/>
        </p:nvSpPr>
        <p:spPr bwMode="auto">
          <a:xfrm>
            <a:off x="2861980" y="3158997"/>
            <a:ext cx="90001" cy="135001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76" name="直線矢印コネクタ 75"/>
          <p:cNvCxnSpPr/>
          <p:nvPr/>
        </p:nvCxnSpPr>
        <p:spPr bwMode="auto">
          <a:xfrm>
            <a:off x="4572000" y="4239009"/>
            <a:ext cx="720008" cy="0"/>
          </a:xfrm>
          <a:prstGeom prst="straightConnector1">
            <a:avLst/>
          </a:prstGeom>
          <a:noFill/>
          <a:ln w="28575" cap="flat" cmpd="sng" algn="ctr">
            <a:solidFill>
              <a:schemeClr val="accent6"/>
            </a:solidFill>
            <a:prstDash val="solid"/>
            <a:round/>
            <a:headEnd type="none" w="sm" len="sm"/>
            <a:tailEnd type="triangle"/>
          </a:ln>
          <a:effectLst/>
        </p:spPr>
      </p:cxnSp>
      <p:cxnSp>
        <p:nvCxnSpPr>
          <p:cNvPr id="77" name="直線矢印コネクタ 76"/>
          <p:cNvCxnSpPr/>
          <p:nvPr/>
        </p:nvCxnSpPr>
        <p:spPr bwMode="auto">
          <a:xfrm>
            <a:off x="4572000" y="5049018"/>
            <a:ext cx="720008" cy="0"/>
          </a:xfrm>
          <a:prstGeom prst="straightConnector1">
            <a:avLst/>
          </a:prstGeom>
          <a:noFill/>
          <a:ln w="28575" cap="flat" cmpd="sng" algn="ctr">
            <a:solidFill>
              <a:schemeClr val="accent6"/>
            </a:solidFill>
            <a:prstDash val="solid"/>
            <a:round/>
            <a:headEnd type="none" w="sm" len="sm"/>
            <a:tailEnd type="triangle"/>
          </a:ln>
          <a:effectLst/>
        </p:spPr>
      </p:cxnSp>
      <p:sp>
        <p:nvSpPr>
          <p:cNvPr id="63" name="正方形/長方形 62"/>
          <p:cNvSpPr/>
          <p:nvPr/>
        </p:nvSpPr>
        <p:spPr bwMode="auto">
          <a:xfrm>
            <a:off x="4662001" y="2348988"/>
            <a:ext cx="360004" cy="288003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2" y="5049018"/>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5"/>
              </a:solidFill>
              <a:latin typeface="+mn-ea"/>
            </a:endParaRPr>
          </a:p>
        </p:txBody>
      </p:sp>
      <p:sp>
        <p:nvSpPr>
          <p:cNvPr id="79" name="Freeform 10"/>
          <p:cNvSpPr>
            <a:spLocks/>
          </p:cNvSpPr>
          <p:nvPr/>
        </p:nvSpPr>
        <p:spPr bwMode="auto">
          <a:xfrm rot="5400000" flipH="1" flipV="1">
            <a:off x="4437000" y="3113994"/>
            <a:ext cx="990012" cy="396004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0" name="Freeform 10"/>
          <p:cNvSpPr>
            <a:spLocks/>
          </p:cNvSpPr>
          <p:nvPr/>
        </p:nvSpPr>
        <p:spPr bwMode="auto">
          <a:xfrm flipV="1">
            <a:off x="2951982" y="5139018"/>
            <a:ext cx="180002"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1" name="正方形/長方形 80"/>
          <p:cNvSpPr/>
          <p:nvPr/>
        </p:nvSpPr>
        <p:spPr bwMode="auto">
          <a:xfrm>
            <a:off x="3131984" y="504901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書き込みデータ １</a:t>
            </a:r>
          </a:p>
        </p:txBody>
      </p:sp>
    </p:spTree>
    <p:extLst>
      <p:ext uri="{BB962C8B-B14F-4D97-AF65-F5344CB8AC3E}">
        <p14:creationId xmlns:p14="http://schemas.microsoft.com/office/powerpoint/2010/main" val="4258220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000" dirty="0"/>
              <a:t>理想的な場合のスーパスカラ（</a:t>
            </a:r>
            <a:r>
              <a:rPr kumimoji="1" lang="en-US" altLang="ja-JP" sz="2000" dirty="0"/>
              <a:t>2-way</a:t>
            </a:r>
            <a:r>
              <a:rPr kumimoji="1" lang="ja-JP" altLang="en-US" sz="2000" dirty="0"/>
              <a:t>）による性能向上</a:t>
            </a:r>
            <a:br>
              <a:rPr kumimoji="1" lang="en-US" altLang="ja-JP" sz="2000" dirty="0"/>
            </a:br>
            <a:r>
              <a:rPr kumimoji="1" lang="en-US" altLang="ja-JP" sz="2000" dirty="0"/>
              <a:t>=</a:t>
            </a:r>
            <a:r>
              <a:rPr kumimoji="1" lang="ja-JP" altLang="en-US" sz="2000" dirty="0"/>
              <a:t>単位時間あたりの命令処理数が倍増</a:t>
            </a:r>
          </a:p>
        </p:txBody>
      </p:sp>
      <p:cxnSp>
        <p:nvCxnSpPr>
          <p:cNvPr id="96" name="直線矢印コネクタ 95"/>
          <p:cNvCxnSpPr/>
          <p:nvPr/>
        </p:nvCxnSpPr>
        <p:spPr bwMode="auto">
          <a:xfrm>
            <a:off x="251952" y="1088974"/>
            <a:ext cx="8640096"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341953" y="3158997"/>
            <a:ext cx="8622103" cy="17741"/>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3581989" y="1178975"/>
            <a:ext cx="2031325" cy="369332"/>
          </a:xfrm>
          <a:prstGeom prst="rect">
            <a:avLst/>
          </a:prstGeom>
        </p:spPr>
        <p:txBody>
          <a:bodyPr wrap="none">
            <a:spAutoFit/>
          </a:bodyPr>
          <a:lstStyle/>
          <a:p>
            <a:r>
              <a:rPr lang="ja-JP" altLang="en-US" dirty="0">
                <a:solidFill>
                  <a:schemeClr val="tx1">
                    <a:lumMod val="65000"/>
                    <a:lumOff val="35000"/>
                  </a:schemeClr>
                </a:solidFill>
              </a:rPr>
              <a:t>スカラプロセッサ</a:t>
            </a:r>
          </a:p>
        </p:txBody>
      </p:sp>
      <p:sp>
        <p:nvSpPr>
          <p:cNvPr id="153" name="正方形/長方形 152"/>
          <p:cNvSpPr/>
          <p:nvPr/>
        </p:nvSpPr>
        <p:spPr>
          <a:xfrm>
            <a:off x="3761991" y="3248998"/>
            <a:ext cx="3400290" cy="369332"/>
          </a:xfrm>
          <a:prstGeom prst="rect">
            <a:avLst/>
          </a:prstGeom>
        </p:spPr>
        <p:txBody>
          <a:bodyPr wrap="none">
            <a:spAutoFit/>
          </a:bodyPr>
          <a:lstStyle/>
          <a:p>
            <a:r>
              <a:rPr lang="en-US" altLang="ja-JP" dirty="0">
                <a:solidFill>
                  <a:schemeClr val="tx1">
                    <a:lumMod val="65000"/>
                    <a:lumOff val="35000"/>
                  </a:schemeClr>
                </a:solidFill>
              </a:rPr>
              <a:t>2-way </a:t>
            </a:r>
            <a:r>
              <a:rPr lang="ja-JP" altLang="en-US" dirty="0">
                <a:solidFill>
                  <a:schemeClr val="tx1">
                    <a:lumMod val="65000"/>
                    <a:lumOff val="35000"/>
                  </a:schemeClr>
                </a:solidFill>
              </a:rPr>
              <a:t>スーパスカラプロセッサ</a:t>
            </a:r>
          </a:p>
        </p:txBody>
      </p:sp>
      <p:grpSp>
        <p:nvGrpSpPr>
          <p:cNvPr id="172" name="グループ化 171"/>
          <p:cNvGrpSpPr/>
          <p:nvPr/>
        </p:nvGrpSpPr>
        <p:grpSpPr>
          <a:xfrm>
            <a:off x="917731" y="3374877"/>
            <a:ext cx="2091745" cy="360040"/>
            <a:chOff x="1832183" y="2276872"/>
            <a:chExt cx="2091745" cy="360040"/>
          </a:xfrm>
        </p:grpSpPr>
        <p:grpSp>
          <p:nvGrpSpPr>
            <p:cNvPr id="173" name="グループ化 172"/>
            <p:cNvGrpSpPr/>
            <p:nvPr/>
          </p:nvGrpSpPr>
          <p:grpSpPr>
            <a:xfrm>
              <a:off x="1832183" y="2276872"/>
              <a:ext cx="576064" cy="360040"/>
              <a:chOff x="971600" y="5445224"/>
              <a:chExt cx="7256909" cy="576064"/>
            </a:xfrm>
          </p:grpSpPr>
          <p:sp>
            <p:nvSpPr>
              <p:cNvPr id="183" name="平行四辺形 1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4" name="平行四辺形 183"/>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4" name="グループ化 173"/>
            <p:cNvGrpSpPr/>
            <p:nvPr/>
          </p:nvGrpSpPr>
          <p:grpSpPr>
            <a:xfrm>
              <a:off x="2336239" y="2276872"/>
              <a:ext cx="571610" cy="360040"/>
              <a:chOff x="683976" y="5445224"/>
              <a:chExt cx="7200800" cy="576064"/>
            </a:xfrm>
          </p:grpSpPr>
          <p:sp>
            <p:nvSpPr>
              <p:cNvPr id="181" name="平行四辺形 180"/>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2" name="平行四辺形 181"/>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5" name="グループ化 174"/>
            <p:cNvGrpSpPr/>
            <p:nvPr/>
          </p:nvGrpSpPr>
          <p:grpSpPr>
            <a:xfrm>
              <a:off x="2840295" y="2276872"/>
              <a:ext cx="571610" cy="360040"/>
              <a:chOff x="396352" y="5445224"/>
              <a:chExt cx="7200800" cy="576064"/>
            </a:xfrm>
          </p:grpSpPr>
          <p:sp>
            <p:nvSpPr>
              <p:cNvPr id="179" name="平行四辺形 178"/>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0" name="平行四辺形 179"/>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6" name="グループ化 175"/>
            <p:cNvGrpSpPr/>
            <p:nvPr/>
          </p:nvGrpSpPr>
          <p:grpSpPr>
            <a:xfrm>
              <a:off x="3344351" y="2276872"/>
              <a:ext cx="579577" cy="360040"/>
              <a:chOff x="120602" y="5445224"/>
              <a:chExt cx="7200800" cy="576064"/>
            </a:xfrm>
          </p:grpSpPr>
          <p:sp>
            <p:nvSpPr>
              <p:cNvPr id="177" name="平行四辺形 176"/>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8" name="平行四辺形 177"/>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85" name="グループ化 184"/>
          <p:cNvGrpSpPr/>
          <p:nvPr/>
        </p:nvGrpSpPr>
        <p:grpSpPr>
          <a:xfrm>
            <a:off x="1403972" y="4256750"/>
            <a:ext cx="2091745" cy="360040"/>
            <a:chOff x="1832183" y="2276872"/>
            <a:chExt cx="2091745" cy="360040"/>
          </a:xfrm>
        </p:grpSpPr>
        <p:grpSp>
          <p:nvGrpSpPr>
            <p:cNvPr id="186" name="グループ化 185"/>
            <p:cNvGrpSpPr/>
            <p:nvPr/>
          </p:nvGrpSpPr>
          <p:grpSpPr>
            <a:xfrm>
              <a:off x="1832183" y="2276872"/>
              <a:ext cx="576064" cy="360040"/>
              <a:chOff x="971600" y="5445224"/>
              <a:chExt cx="7256909" cy="576064"/>
            </a:xfrm>
          </p:grpSpPr>
          <p:sp>
            <p:nvSpPr>
              <p:cNvPr id="196" name="平行四辺形 1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7" name="平行四辺形 19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7" name="グループ化 186"/>
            <p:cNvGrpSpPr/>
            <p:nvPr/>
          </p:nvGrpSpPr>
          <p:grpSpPr>
            <a:xfrm>
              <a:off x="2336239" y="2276872"/>
              <a:ext cx="571610" cy="360040"/>
              <a:chOff x="683976" y="5445224"/>
              <a:chExt cx="7200800" cy="576064"/>
            </a:xfrm>
          </p:grpSpPr>
          <p:sp>
            <p:nvSpPr>
              <p:cNvPr id="194" name="平行四辺形 193"/>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5" name="平行四辺形 194"/>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8" name="グループ化 187"/>
            <p:cNvGrpSpPr/>
            <p:nvPr/>
          </p:nvGrpSpPr>
          <p:grpSpPr>
            <a:xfrm>
              <a:off x="2840295" y="2276872"/>
              <a:ext cx="571610" cy="360040"/>
              <a:chOff x="396352" y="5445224"/>
              <a:chExt cx="7200800" cy="576064"/>
            </a:xfrm>
          </p:grpSpPr>
          <p:sp>
            <p:nvSpPr>
              <p:cNvPr id="192" name="平行四辺形 191"/>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3" name="平行四辺形 192"/>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9" name="グループ化 188"/>
            <p:cNvGrpSpPr/>
            <p:nvPr/>
          </p:nvGrpSpPr>
          <p:grpSpPr>
            <a:xfrm>
              <a:off x="3344351" y="2276872"/>
              <a:ext cx="579577" cy="360040"/>
              <a:chOff x="120602" y="5445224"/>
              <a:chExt cx="7200800" cy="576064"/>
            </a:xfrm>
          </p:grpSpPr>
          <p:sp>
            <p:nvSpPr>
              <p:cNvPr id="190" name="平行四辺形 189"/>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1" name="平行四辺形 190"/>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98" name="グループ化 197"/>
          <p:cNvGrpSpPr/>
          <p:nvPr/>
        </p:nvGrpSpPr>
        <p:grpSpPr>
          <a:xfrm>
            <a:off x="1403972" y="4706755"/>
            <a:ext cx="2091745" cy="360040"/>
            <a:chOff x="1832183" y="2276872"/>
            <a:chExt cx="2091745" cy="360040"/>
          </a:xfrm>
        </p:grpSpPr>
        <p:grpSp>
          <p:nvGrpSpPr>
            <p:cNvPr id="199" name="グループ化 198"/>
            <p:cNvGrpSpPr/>
            <p:nvPr/>
          </p:nvGrpSpPr>
          <p:grpSpPr>
            <a:xfrm>
              <a:off x="1832183" y="2276872"/>
              <a:ext cx="576064" cy="360040"/>
              <a:chOff x="971600" y="5445224"/>
              <a:chExt cx="7256909" cy="576064"/>
            </a:xfrm>
          </p:grpSpPr>
          <p:sp>
            <p:nvSpPr>
              <p:cNvPr id="209" name="平行四辺形 2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0" name="平行四辺形 20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0" name="グループ化 199"/>
            <p:cNvGrpSpPr/>
            <p:nvPr/>
          </p:nvGrpSpPr>
          <p:grpSpPr>
            <a:xfrm>
              <a:off x="2336239" y="2276872"/>
              <a:ext cx="571610" cy="360040"/>
              <a:chOff x="683976" y="5445224"/>
              <a:chExt cx="7200800" cy="576064"/>
            </a:xfrm>
          </p:grpSpPr>
          <p:sp>
            <p:nvSpPr>
              <p:cNvPr id="207" name="平行四辺形 206"/>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平行四辺形 207"/>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1" name="グループ化 200"/>
            <p:cNvGrpSpPr/>
            <p:nvPr/>
          </p:nvGrpSpPr>
          <p:grpSpPr>
            <a:xfrm>
              <a:off x="2840295" y="2276872"/>
              <a:ext cx="571610" cy="360040"/>
              <a:chOff x="396352" y="5445224"/>
              <a:chExt cx="7200800" cy="576064"/>
            </a:xfrm>
          </p:grpSpPr>
          <p:sp>
            <p:nvSpPr>
              <p:cNvPr id="205" name="平行四辺形 204"/>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平行四辺形 205"/>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2" name="グループ化 201"/>
            <p:cNvGrpSpPr/>
            <p:nvPr/>
          </p:nvGrpSpPr>
          <p:grpSpPr>
            <a:xfrm>
              <a:off x="3344351" y="2276872"/>
              <a:ext cx="579577" cy="360040"/>
              <a:chOff x="120602" y="5445224"/>
              <a:chExt cx="7200800" cy="576064"/>
            </a:xfrm>
          </p:grpSpPr>
          <p:sp>
            <p:nvSpPr>
              <p:cNvPr id="203" name="平行四辺形 202"/>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4" name="平行四辺形 203"/>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73" name="グループ化 72"/>
          <p:cNvGrpSpPr/>
          <p:nvPr/>
        </p:nvGrpSpPr>
        <p:grpSpPr>
          <a:xfrm>
            <a:off x="1853977" y="5156760"/>
            <a:ext cx="2091745" cy="360040"/>
            <a:chOff x="1832183" y="2276872"/>
            <a:chExt cx="2091745" cy="360040"/>
          </a:xfrm>
        </p:grpSpPr>
        <p:grpSp>
          <p:nvGrpSpPr>
            <p:cNvPr id="74" name="グループ化 73"/>
            <p:cNvGrpSpPr/>
            <p:nvPr/>
          </p:nvGrpSpPr>
          <p:grpSpPr>
            <a:xfrm>
              <a:off x="1832183" y="2276872"/>
              <a:ext cx="576064" cy="360040"/>
              <a:chOff x="971600" y="5445224"/>
              <a:chExt cx="7256909" cy="576064"/>
            </a:xfrm>
          </p:grpSpPr>
          <p:sp>
            <p:nvSpPr>
              <p:cNvPr id="84" name="平行四辺形 8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平行四辺形 8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5" name="グループ化 74"/>
            <p:cNvGrpSpPr/>
            <p:nvPr/>
          </p:nvGrpSpPr>
          <p:grpSpPr>
            <a:xfrm>
              <a:off x="2336239" y="2276872"/>
              <a:ext cx="571610" cy="360040"/>
              <a:chOff x="683976" y="5445224"/>
              <a:chExt cx="7200800" cy="576064"/>
            </a:xfrm>
          </p:grpSpPr>
          <p:sp>
            <p:nvSpPr>
              <p:cNvPr id="82" name="平行四辺形 81"/>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平行四辺形 82"/>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6" name="グループ化 75"/>
            <p:cNvGrpSpPr/>
            <p:nvPr/>
          </p:nvGrpSpPr>
          <p:grpSpPr>
            <a:xfrm>
              <a:off x="2840295" y="2276872"/>
              <a:ext cx="571610" cy="360040"/>
              <a:chOff x="396352" y="5445224"/>
              <a:chExt cx="7200800" cy="576064"/>
            </a:xfrm>
          </p:grpSpPr>
          <p:sp>
            <p:nvSpPr>
              <p:cNvPr id="80" name="平行四辺形 79"/>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平行四辺形 80"/>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7" name="グループ化 76"/>
            <p:cNvGrpSpPr/>
            <p:nvPr/>
          </p:nvGrpSpPr>
          <p:grpSpPr>
            <a:xfrm>
              <a:off x="3344351" y="2276872"/>
              <a:ext cx="579577" cy="360040"/>
              <a:chOff x="120602" y="5445224"/>
              <a:chExt cx="7200800" cy="576064"/>
            </a:xfrm>
          </p:grpSpPr>
          <p:sp>
            <p:nvSpPr>
              <p:cNvPr id="78" name="平行四辺形 77"/>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平行四辺形 78"/>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3" name="グループ化 2">
            <a:extLst>
              <a:ext uri="{FF2B5EF4-FFF2-40B4-BE49-F238E27FC236}">
                <a16:creationId xmlns:a16="http://schemas.microsoft.com/office/drawing/2014/main" id="{B008A6E4-714D-43BB-38D4-86483BEFE25D}"/>
              </a:ext>
            </a:extLst>
          </p:cNvPr>
          <p:cNvGrpSpPr/>
          <p:nvPr/>
        </p:nvGrpSpPr>
        <p:grpSpPr>
          <a:xfrm>
            <a:off x="881959" y="1178975"/>
            <a:ext cx="2091745" cy="360040"/>
            <a:chOff x="1832183" y="2276872"/>
            <a:chExt cx="2091745" cy="360040"/>
          </a:xfrm>
        </p:grpSpPr>
        <p:grpSp>
          <p:nvGrpSpPr>
            <p:cNvPr id="8" name="グループ化 7">
              <a:extLst>
                <a:ext uri="{FF2B5EF4-FFF2-40B4-BE49-F238E27FC236}">
                  <a16:creationId xmlns:a16="http://schemas.microsoft.com/office/drawing/2014/main" id="{4F784A13-ADB4-1F29-534B-69BB6C6986EB}"/>
                </a:ext>
              </a:extLst>
            </p:cNvPr>
            <p:cNvGrpSpPr/>
            <p:nvPr/>
          </p:nvGrpSpPr>
          <p:grpSpPr>
            <a:xfrm>
              <a:off x="1832183" y="2276872"/>
              <a:ext cx="576064" cy="360040"/>
              <a:chOff x="971600" y="5445224"/>
              <a:chExt cx="7256909" cy="576064"/>
            </a:xfrm>
          </p:grpSpPr>
          <p:sp>
            <p:nvSpPr>
              <p:cNvPr id="18" name="平行四辺形 17">
                <a:extLst>
                  <a:ext uri="{FF2B5EF4-FFF2-40B4-BE49-F238E27FC236}">
                    <a16:creationId xmlns:a16="http://schemas.microsoft.com/office/drawing/2014/main" id="{26E212E1-5C61-2432-B8BE-91EF3A910FF6}"/>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平行四辺形 18">
                <a:extLst>
                  <a:ext uri="{FF2B5EF4-FFF2-40B4-BE49-F238E27FC236}">
                    <a16:creationId xmlns:a16="http://schemas.microsoft.com/office/drawing/2014/main" id="{6487140A-AC0B-36FF-E8D8-469EF02B7385}"/>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9" name="グループ化 8">
              <a:extLst>
                <a:ext uri="{FF2B5EF4-FFF2-40B4-BE49-F238E27FC236}">
                  <a16:creationId xmlns:a16="http://schemas.microsoft.com/office/drawing/2014/main" id="{4653B53C-E9E5-97DC-3459-2DFF46C1B5C2}"/>
                </a:ext>
              </a:extLst>
            </p:cNvPr>
            <p:cNvGrpSpPr/>
            <p:nvPr/>
          </p:nvGrpSpPr>
          <p:grpSpPr>
            <a:xfrm>
              <a:off x="2336239" y="2276872"/>
              <a:ext cx="571610" cy="360040"/>
              <a:chOff x="683976" y="5445224"/>
              <a:chExt cx="7200800" cy="576064"/>
            </a:xfrm>
          </p:grpSpPr>
          <p:sp>
            <p:nvSpPr>
              <p:cNvPr id="16" name="平行四辺形 15">
                <a:extLst>
                  <a:ext uri="{FF2B5EF4-FFF2-40B4-BE49-F238E27FC236}">
                    <a16:creationId xmlns:a16="http://schemas.microsoft.com/office/drawing/2014/main" id="{7A9313D8-C6FA-6FD1-52F3-9A41935A421B}"/>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平行四辺形 16">
                <a:extLst>
                  <a:ext uri="{FF2B5EF4-FFF2-40B4-BE49-F238E27FC236}">
                    <a16:creationId xmlns:a16="http://schemas.microsoft.com/office/drawing/2014/main" id="{B9DC5BDA-2FEE-F1DC-1C5A-8ADCC358DC81}"/>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a:extLst>
                <a:ext uri="{FF2B5EF4-FFF2-40B4-BE49-F238E27FC236}">
                  <a16:creationId xmlns:a16="http://schemas.microsoft.com/office/drawing/2014/main" id="{5D76B75E-8D8F-AABA-744E-FA1D72941D54}"/>
                </a:ext>
              </a:extLst>
            </p:cNvPr>
            <p:cNvGrpSpPr/>
            <p:nvPr/>
          </p:nvGrpSpPr>
          <p:grpSpPr>
            <a:xfrm>
              <a:off x="2840295" y="2276872"/>
              <a:ext cx="571610" cy="360040"/>
              <a:chOff x="396352" y="5445224"/>
              <a:chExt cx="7200800" cy="576064"/>
            </a:xfrm>
          </p:grpSpPr>
          <p:sp>
            <p:nvSpPr>
              <p:cNvPr id="14" name="平行四辺形 13">
                <a:extLst>
                  <a:ext uri="{FF2B5EF4-FFF2-40B4-BE49-F238E27FC236}">
                    <a16:creationId xmlns:a16="http://schemas.microsoft.com/office/drawing/2014/main" id="{853A498F-2708-2F7C-1239-12596B7B556C}"/>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a:extLst>
                  <a:ext uri="{FF2B5EF4-FFF2-40B4-BE49-F238E27FC236}">
                    <a16:creationId xmlns:a16="http://schemas.microsoft.com/office/drawing/2014/main" id="{7C6AAB0F-79EE-39EF-D896-9D598FDC2687}"/>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1" name="グループ化 10">
              <a:extLst>
                <a:ext uri="{FF2B5EF4-FFF2-40B4-BE49-F238E27FC236}">
                  <a16:creationId xmlns:a16="http://schemas.microsoft.com/office/drawing/2014/main" id="{B7EA4B29-E848-2857-99D4-56007BD33620}"/>
                </a:ext>
              </a:extLst>
            </p:cNvPr>
            <p:cNvGrpSpPr/>
            <p:nvPr/>
          </p:nvGrpSpPr>
          <p:grpSpPr>
            <a:xfrm>
              <a:off x="3344351" y="2276872"/>
              <a:ext cx="579577" cy="360040"/>
              <a:chOff x="120602" y="5445224"/>
              <a:chExt cx="7200800" cy="576064"/>
            </a:xfrm>
          </p:grpSpPr>
          <p:sp>
            <p:nvSpPr>
              <p:cNvPr id="12" name="平行四辺形 11">
                <a:extLst>
                  <a:ext uri="{FF2B5EF4-FFF2-40B4-BE49-F238E27FC236}">
                    <a16:creationId xmlns:a16="http://schemas.microsoft.com/office/drawing/2014/main" id="{A20F648B-BE78-4278-C17A-AB325DFBBEDB}"/>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平行四辺形 12">
                <a:extLst>
                  <a:ext uri="{FF2B5EF4-FFF2-40B4-BE49-F238E27FC236}">
                    <a16:creationId xmlns:a16="http://schemas.microsoft.com/office/drawing/2014/main" id="{53786717-59D6-91B0-B0AC-104E52B93236}"/>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20" name="グループ化 19">
            <a:extLst>
              <a:ext uri="{FF2B5EF4-FFF2-40B4-BE49-F238E27FC236}">
                <a16:creationId xmlns:a16="http://schemas.microsoft.com/office/drawing/2014/main" id="{3980C081-D208-5015-762A-F1C7619A4AE5}"/>
              </a:ext>
            </a:extLst>
          </p:cNvPr>
          <p:cNvGrpSpPr/>
          <p:nvPr/>
        </p:nvGrpSpPr>
        <p:grpSpPr>
          <a:xfrm>
            <a:off x="1331964" y="1628980"/>
            <a:ext cx="2091745" cy="360040"/>
            <a:chOff x="1832183" y="2276872"/>
            <a:chExt cx="2091745" cy="360040"/>
          </a:xfrm>
        </p:grpSpPr>
        <p:grpSp>
          <p:nvGrpSpPr>
            <p:cNvPr id="21" name="グループ化 20">
              <a:extLst>
                <a:ext uri="{FF2B5EF4-FFF2-40B4-BE49-F238E27FC236}">
                  <a16:creationId xmlns:a16="http://schemas.microsoft.com/office/drawing/2014/main" id="{59184CB0-3032-117C-DA39-D3FE43BB3F5A}"/>
                </a:ext>
              </a:extLst>
            </p:cNvPr>
            <p:cNvGrpSpPr/>
            <p:nvPr/>
          </p:nvGrpSpPr>
          <p:grpSpPr>
            <a:xfrm>
              <a:off x="1832183" y="2276872"/>
              <a:ext cx="576064" cy="360040"/>
              <a:chOff x="971600" y="5445224"/>
              <a:chExt cx="7256909" cy="576064"/>
            </a:xfrm>
          </p:grpSpPr>
          <p:sp>
            <p:nvSpPr>
              <p:cNvPr id="31" name="平行四辺形 30">
                <a:extLst>
                  <a:ext uri="{FF2B5EF4-FFF2-40B4-BE49-F238E27FC236}">
                    <a16:creationId xmlns:a16="http://schemas.microsoft.com/office/drawing/2014/main" id="{AB66A4BA-9C5A-0B86-E33A-592598C1D450}"/>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a:extLst>
                  <a:ext uri="{FF2B5EF4-FFF2-40B4-BE49-F238E27FC236}">
                    <a16:creationId xmlns:a16="http://schemas.microsoft.com/office/drawing/2014/main" id="{0FD55D53-F72B-0BFB-BACE-E5A8D2E65CA1}"/>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2" name="グループ化 21">
              <a:extLst>
                <a:ext uri="{FF2B5EF4-FFF2-40B4-BE49-F238E27FC236}">
                  <a16:creationId xmlns:a16="http://schemas.microsoft.com/office/drawing/2014/main" id="{5EC48CD6-BD61-051D-73E9-E3467BFA3526}"/>
                </a:ext>
              </a:extLst>
            </p:cNvPr>
            <p:cNvGrpSpPr/>
            <p:nvPr/>
          </p:nvGrpSpPr>
          <p:grpSpPr>
            <a:xfrm>
              <a:off x="2336239" y="2276872"/>
              <a:ext cx="571610" cy="360040"/>
              <a:chOff x="683976" y="5445224"/>
              <a:chExt cx="7200800" cy="576064"/>
            </a:xfrm>
          </p:grpSpPr>
          <p:sp>
            <p:nvSpPr>
              <p:cNvPr id="29" name="平行四辺形 28">
                <a:extLst>
                  <a:ext uri="{FF2B5EF4-FFF2-40B4-BE49-F238E27FC236}">
                    <a16:creationId xmlns:a16="http://schemas.microsoft.com/office/drawing/2014/main" id="{982BF07C-FCE9-879F-2AE6-2C24B2C7AC1D}"/>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a:extLst>
                  <a:ext uri="{FF2B5EF4-FFF2-40B4-BE49-F238E27FC236}">
                    <a16:creationId xmlns:a16="http://schemas.microsoft.com/office/drawing/2014/main" id="{C60F8186-19E7-4080-588D-F2A32EB9D045}"/>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a:extLst>
                <a:ext uri="{FF2B5EF4-FFF2-40B4-BE49-F238E27FC236}">
                  <a16:creationId xmlns:a16="http://schemas.microsoft.com/office/drawing/2014/main" id="{9C7A4693-A12C-E983-76AC-7A9C8FC1E407}"/>
                </a:ext>
              </a:extLst>
            </p:cNvPr>
            <p:cNvGrpSpPr/>
            <p:nvPr/>
          </p:nvGrpSpPr>
          <p:grpSpPr>
            <a:xfrm>
              <a:off x="2840295" y="2276872"/>
              <a:ext cx="571610" cy="360040"/>
              <a:chOff x="396352" y="5445224"/>
              <a:chExt cx="7200800" cy="576064"/>
            </a:xfrm>
          </p:grpSpPr>
          <p:sp>
            <p:nvSpPr>
              <p:cNvPr id="27" name="平行四辺形 26">
                <a:extLst>
                  <a:ext uri="{FF2B5EF4-FFF2-40B4-BE49-F238E27FC236}">
                    <a16:creationId xmlns:a16="http://schemas.microsoft.com/office/drawing/2014/main" id="{FDEE3F6B-80F9-30A2-16AD-06BC87C886B8}"/>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a:extLst>
                  <a:ext uri="{FF2B5EF4-FFF2-40B4-BE49-F238E27FC236}">
                    <a16:creationId xmlns:a16="http://schemas.microsoft.com/office/drawing/2014/main" id="{EE1F5EAB-843E-87E1-F5E9-CEB679074A5F}"/>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4" name="グループ化 23">
              <a:extLst>
                <a:ext uri="{FF2B5EF4-FFF2-40B4-BE49-F238E27FC236}">
                  <a16:creationId xmlns:a16="http://schemas.microsoft.com/office/drawing/2014/main" id="{AAAAE99B-BE43-C4A9-6A92-F1729668CE35}"/>
                </a:ext>
              </a:extLst>
            </p:cNvPr>
            <p:cNvGrpSpPr/>
            <p:nvPr/>
          </p:nvGrpSpPr>
          <p:grpSpPr>
            <a:xfrm>
              <a:off x="3344351" y="2276872"/>
              <a:ext cx="579577" cy="360040"/>
              <a:chOff x="120602" y="5445224"/>
              <a:chExt cx="7200800" cy="576064"/>
            </a:xfrm>
          </p:grpSpPr>
          <p:sp>
            <p:nvSpPr>
              <p:cNvPr id="25" name="平行四辺形 24">
                <a:extLst>
                  <a:ext uri="{FF2B5EF4-FFF2-40B4-BE49-F238E27FC236}">
                    <a16:creationId xmlns:a16="http://schemas.microsoft.com/office/drawing/2014/main" id="{87C41F46-05C8-2053-3520-F6E6EA750CAA}"/>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a:extLst>
                  <a:ext uri="{FF2B5EF4-FFF2-40B4-BE49-F238E27FC236}">
                    <a16:creationId xmlns:a16="http://schemas.microsoft.com/office/drawing/2014/main" id="{F8AC97AC-2C1A-D1BC-0C85-42A3EF8AA5E2}"/>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33" name="グループ化 32">
            <a:extLst>
              <a:ext uri="{FF2B5EF4-FFF2-40B4-BE49-F238E27FC236}">
                <a16:creationId xmlns:a16="http://schemas.microsoft.com/office/drawing/2014/main" id="{8671DEF1-058E-5541-DD9F-53649B21A7D2}"/>
              </a:ext>
            </a:extLst>
          </p:cNvPr>
          <p:cNvGrpSpPr/>
          <p:nvPr/>
        </p:nvGrpSpPr>
        <p:grpSpPr>
          <a:xfrm>
            <a:off x="1781969" y="2078985"/>
            <a:ext cx="2091745" cy="360040"/>
            <a:chOff x="1832183" y="2276872"/>
            <a:chExt cx="2091745" cy="360040"/>
          </a:xfrm>
        </p:grpSpPr>
        <p:grpSp>
          <p:nvGrpSpPr>
            <p:cNvPr id="34" name="グループ化 33">
              <a:extLst>
                <a:ext uri="{FF2B5EF4-FFF2-40B4-BE49-F238E27FC236}">
                  <a16:creationId xmlns:a16="http://schemas.microsoft.com/office/drawing/2014/main" id="{8088CAAE-B780-00AA-0C25-8A15A9499D5F}"/>
                </a:ext>
              </a:extLst>
            </p:cNvPr>
            <p:cNvGrpSpPr/>
            <p:nvPr/>
          </p:nvGrpSpPr>
          <p:grpSpPr>
            <a:xfrm>
              <a:off x="1832183" y="2276872"/>
              <a:ext cx="576064" cy="360040"/>
              <a:chOff x="971600" y="5445224"/>
              <a:chExt cx="7256909" cy="576064"/>
            </a:xfrm>
          </p:grpSpPr>
          <p:sp>
            <p:nvSpPr>
              <p:cNvPr id="44" name="平行四辺形 43">
                <a:extLst>
                  <a:ext uri="{FF2B5EF4-FFF2-40B4-BE49-F238E27FC236}">
                    <a16:creationId xmlns:a16="http://schemas.microsoft.com/office/drawing/2014/main" id="{A0900CC0-E0B2-D8FA-F630-38E3B868168A}"/>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平行四辺形 44">
                <a:extLst>
                  <a:ext uri="{FF2B5EF4-FFF2-40B4-BE49-F238E27FC236}">
                    <a16:creationId xmlns:a16="http://schemas.microsoft.com/office/drawing/2014/main" id="{8298A6F0-BFF3-B365-8702-A48D17D670EC}"/>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5" name="グループ化 34">
              <a:extLst>
                <a:ext uri="{FF2B5EF4-FFF2-40B4-BE49-F238E27FC236}">
                  <a16:creationId xmlns:a16="http://schemas.microsoft.com/office/drawing/2014/main" id="{632BD617-E904-0B2E-6E93-6FFC08BEE4DF}"/>
                </a:ext>
              </a:extLst>
            </p:cNvPr>
            <p:cNvGrpSpPr/>
            <p:nvPr/>
          </p:nvGrpSpPr>
          <p:grpSpPr>
            <a:xfrm>
              <a:off x="2336239" y="2276872"/>
              <a:ext cx="571610" cy="360040"/>
              <a:chOff x="683976" y="5445224"/>
              <a:chExt cx="7200800" cy="576064"/>
            </a:xfrm>
          </p:grpSpPr>
          <p:sp>
            <p:nvSpPr>
              <p:cNvPr id="42" name="平行四辺形 41">
                <a:extLst>
                  <a:ext uri="{FF2B5EF4-FFF2-40B4-BE49-F238E27FC236}">
                    <a16:creationId xmlns:a16="http://schemas.microsoft.com/office/drawing/2014/main" id="{F1A7E1CE-F167-A0CB-C282-86CF4DEF3DD6}"/>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平行四辺形 42">
                <a:extLst>
                  <a:ext uri="{FF2B5EF4-FFF2-40B4-BE49-F238E27FC236}">
                    <a16:creationId xmlns:a16="http://schemas.microsoft.com/office/drawing/2014/main" id="{A43535B9-5411-E61F-4707-C4C03DA11785}"/>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 name="グループ化 35">
              <a:extLst>
                <a:ext uri="{FF2B5EF4-FFF2-40B4-BE49-F238E27FC236}">
                  <a16:creationId xmlns:a16="http://schemas.microsoft.com/office/drawing/2014/main" id="{0A31BBBF-BE42-340E-ED31-112041F16D9D}"/>
                </a:ext>
              </a:extLst>
            </p:cNvPr>
            <p:cNvGrpSpPr/>
            <p:nvPr/>
          </p:nvGrpSpPr>
          <p:grpSpPr>
            <a:xfrm>
              <a:off x="2840295" y="2276872"/>
              <a:ext cx="571610" cy="360040"/>
              <a:chOff x="396352" y="5445224"/>
              <a:chExt cx="7200800" cy="576064"/>
            </a:xfrm>
          </p:grpSpPr>
          <p:sp>
            <p:nvSpPr>
              <p:cNvPr id="40" name="平行四辺形 39">
                <a:extLst>
                  <a:ext uri="{FF2B5EF4-FFF2-40B4-BE49-F238E27FC236}">
                    <a16:creationId xmlns:a16="http://schemas.microsoft.com/office/drawing/2014/main" id="{CF588A6C-CEB5-3C85-B1CD-8B63324C4A76}"/>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平行四辺形 40">
                <a:extLst>
                  <a:ext uri="{FF2B5EF4-FFF2-40B4-BE49-F238E27FC236}">
                    <a16:creationId xmlns:a16="http://schemas.microsoft.com/office/drawing/2014/main" id="{C690C114-5DC7-AD29-71A7-700C2858A587}"/>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 name="グループ化 36">
              <a:extLst>
                <a:ext uri="{FF2B5EF4-FFF2-40B4-BE49-F238E27FC236}">
                  <a16:creationId xmlns:a16="http://schemas.microsoft.com/office/drawing/2014/main" id="{614892F8-5F2B-E96D-D234-600AC0CBEB5A}"/>
                </a:ext>
              </a:extLst>
            </p:cNvPr>
            <p:cNvGrpSpPr/>
            <p:nvPr/>
          </p:nvGrpSpPr>
          <p:grpSpPr>
            <a:xfrm>
              <a:off x="3344351" y="2276872"/>
              <a:ext cx="579577" cy="360040"/>
              <a:chOff x="120602" y="5445224"/>
              <a:chExt cx="7200800" cy="576064"/>
            </a:xfrm>
          </p:grpSpPr>
          <p:sp>
            <p:nvSpPr>
              <p:cNvPr id="38" name="平行四辺形 37">
                <a:extLst>
                  <a:ext uri="{FF2B5EF4-FFF2-40B4-BE49-F238E27FC236}">
                    <a16:creationId xmlns:a16="http://schemas.microsoft.com/office/drawing/2014/main" id="{B20A4550-CE78-FDFD-9C1C-DDC3A396CA3E}"/>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a:extLst>
                  <a:ext uri="{FF2B5EF4-FFF2-40B4-BE49-F238E27FC236}">
                    <a16:creationId xmlns:a16="http://schemas.microsoft.com/office/drawing/2014/main" id="{287C1F69-FF5C-1006-D1E2-A2B1BD908519}"/>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46" name="グループ化 45">
            <a:extLst>
              <a:ext uri="{FF2B5EF4-FFF2-40B4-BE49-F238E27FC236}">
                <a16:creationId xmlns:a16="http://schemas.microsoft.com/office/drawing/2014/main" id="{86E10359-8878-F7D5-0EC4-248EF05C62DF}"/>
              </a:ext>
            </a:extLst>
          </p:cNvPr>
          <p:cNvGrpSpPr/>
          <p:nvPr/>
        </p:nvGrpSpPr>
        <p:grpSpPr>
          <a:xfrm>
            <a:off x="2231974" y="2528990"/>
            <a:ext cx="2091745" cy="360040"/>
            <a:chOff x="1832183" y="2276872"/>
            <a:chExt cx="2091745" cy="360040"/>
          </a:xfrm>
        </p:grpSpPr>
        <p:grpSp>
          <p:nvGrpSpPr>
            <p:cNvPr id="47" name="グループ化 46">
              <a:extLst>
                <a:ext uri="{FF2B5EF4-FFF2-40B4-BE49-F238E27FC236}">
                  <a16:creationId xmlns:a16="http://schemas.microsoft.com/office/drawing/2014/main" id="{52C94310-6CAD-EF39-98AF-0CCDCB0AAF8D}"/>
                </a:ext>
              </a:extLst>
            </p:cNvPr>
            <p:cNvGrpSpPr/>
            <p:nvPr/>
          </p:nvGrpSpPr>
          <p:grpSpPr>
            <a:xfrm>
              <a:off x="1832183" y="2276872"/>
              <a:ext cx="576064" cy="360040"/>
              <a:chOff x="971600" y="5445224"/>
              <a:chExt cx="7256909" cy="576064"/>
            </a:xfrm>
          </p:grpSpPr>
          <p:sp>
            <p:nvSpPr>
              <p:cNvPr id="57" name="平行四辺形 56">
                <a:extLst>
                  <a:ext uri="{FF2B5EF4-FFF2-40B4-BE49-F238E27FC236}">
                    <a16:creationId xmlns:a16="http://schemas.microsoft.com/office/drawing/2014/main" id="{F40336E9-9B66-7130-2E7A-AD964EADBD53}"/>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 name="平行四辺形 57">
                <a:extLst>
                  <a:ext uri="{FF2B5EF4-FFF2-40B4-BE49-F238E27FC236}">
                    <a16:creationId xmlns:a16="http://schemas.microsoft.com/office/drawing/2014/main" id="{5F0CD95C-ED0B-1EBC-8753-590C981613D6}"/>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 name="グループ化 47">
              <a:extLst>
                <a:ext uri="{FF2B5EF4-FFF2-40B4-BE49-F238E27FC236}">
                  <a16:creationId xmlns:a16="http://schemas.microsoft.com/office/drawing/2014/main" id="{75D066C2-C732-5F88-7E13-F317C0D0F76F}"/>
                </a:ext>
              </a:extLst>
            </p:cNvPr>
            <p:cNvGrpSpPr/>
            <p:nvPr/>
          </p:nvGrpSpPr>
          <p:grpSpPr>
            <a:xfrm>
              <a:off x="2336239" y="2276872"/>
              <a:ext cx="571610" cy="360040"/>
              <a:chOff x="683976" y="5445224"/>
              <a:chExt cx="7200800" cy="576064"/>
            </a:xfrm>
          </p:grpSpPr>
          <p:sp>
            <p:nvSpPr>
              <p:cNvPr id="55" name="平行四辺形 54">
                <a:extLst>
                  <a:ext uri="{FF2B5EF4-FFF2-40B4-BE49-F238E27FC236}">
                    <a16:creationId xmlns:a16="http://schemas.microsoft.com/office/drawing/2014/main" id="{B7CBF231-B583-B307-810F-F057866B5E0B}"/>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 name="平行四辺形 55">
                <a:extLst>
                  <a:ext uri="{FF2B5EF4-FFF2-40B4-BE49-F238E27FC236}">
                    <a16:creationId xmlns:a16="http://schemas.microsoft.com/office/drawing/2014/main" id="{6E96A772-4F93-0F4A-02CC-AEBF6F19E1BF}"/>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 name="グループ化 48">
              <a:extLst>
                <a:ext uri="{FF2B5EF4-FFF2-40B4-BE49-F238E27FC236}">
                  <a16:creationId xmlns:a16="http://schemas.microsoft.com/office/drawing/2014/main" id="{B40D35D5-A687-EF7F-3EF0-EAFDA047A16C}"/>
                </a:ext>
              </a:extLst>
            </p:cNvPr>
            <p:cNvGrpSpPr/>
            <p:nvPr/>
          </p:nvGrpSpPr>
          <p:grpSpPr>
            <a:xfrm>
              <a:off x="2840295" y="2276872"/>
              <a:ext cx="571610" cy="360040"/>
              <a:chOff x="396352" y="5445224"/>
              <a:chExt cx="7200800" cy="576064"/>
            </a:xfrm>
          </p:grpSpPr>
          <p:sp>
            <p:nvSpPr>
              <p:cNvPr id="53" name="平行四辺形 52">
                <a:extLst>
                  <a:ext uri="{FF2B5EF4-FFF2-40B4-BE49-F238E27FC236}">
                    <a16:creationId xmlns:a16="http://schemas.microsoft.com/office/drawing/2014/main" id="{B5F44D4E-A1D5-6E11-830B-A6BF9D7094C4}"/>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a:extLst>
                  <a:ext uri="{FF2B5EF4-FFF2-40B4-BE49-F238E27FC236}">
                    <a16:creationId xmlns:a16="http://schemas.microsoft.com/office/drawing/2014/main" id="{003C188C-0DEA-9A0B-9CF2-7798E922BCAA}"/>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 name="グループ化 49">
              <a:extLst>
                <a:ext uri="{FF2B5EF4-FFF2-40B4-BE49-F238E27FC236}">
                  <a16:creationId xmlns:a16="http://schemas.microsoft.com/office/drawing/2014/main" id="{3D0D150D-E5F1-AB42-7157-8907C730CE3A}"/>
                </a:ext>
              </a:extLst>
            </p:cNvPr>
            <p:cNvGrpSpPr/>
            <p:nvPr/>
          </p:nvGrpSpPr>
          <p:grpSpPr>
            <a:xfrm>
              <a:off x="3344351" y="2276872"/>
              <a:ext cx="579577" cy="360040"/>
              <a:chOff x="120602" y="5445224"/>
              <a:chExt cx="7200800" cy="576064"/>
            </a:xfrm>
          </p:grpSpPr>
          <p:sp>
            <p:nvSpPr>
              <p:cNvPr id="51" name="平行四辺形 50">
                <a:extLst>
                  <a:ext uri="{FF2B5EF4-FFF2-40B4-BE49-F238E27FC236}">
                    <a16:creationId xmlns:a16="http://schemas.microsoft.com/office/drawing/2014/main" id="{923CCDFA-03B8-5679-8C8A-A5274EBB028A}"/>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平行四辺形 51">
                <a:extLst>
                  <a:ext uri="{FF2B5EF4-FFF2-40B4-BE49-F238E27FC236}">
                    <a16:creationId xmlns:a16="http://schemas.microsoft.com/office/drawing/2014/main" id="{A7FDDEE8-CFA1-8972-1C14-56E08D737EC7}"/>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60" name="グループ化 59">
            <a:extLst>
              <a:ext uri="{FF2B5EF4-FFF2-40B4-BE49-F238E27FC236}">
                <a16:creationId xmlns:a16="http://schemas.microsoft.com/office/drawing/2014/main" id="{1551B235-B2EA-4911-67FC-8419496C9AC0}"/>
              </a:ext>
            </a:extLst>
          </p:cNvPr>
          <p:cNvGrpSpPr/>
          <p:nvPr/>
        </p:nvGrpSpPr>
        <p:grpSpPr>
          <a:xfrm>
            <a:off x="863966" y="3806745"/>
            <a:ext cx="2091745" cy="360040"/>
            <a:chOff x="1832183" y="2276872"/>
            <a:chExt cx="2091745" cy="360040"/>
          </a:xfrm>
        </p:grpSpPr>
        <p:grpSp>
          <p:nvGrpSpPr>
            <p:cNvPr id="61" name="グループ化 60">
              <a:extLst>
                <a:ext uri="{FF2B5EF4-FFF2-40B4-BE49-F238E27FC236}">
                  <a16:creationId xmlns:a16="http://schemas.microsoft.com/office/drawing/2014/main" id="{E8F3F2CE-7059-F4DD-37C1-E0C6F194E34A}"/>
                </a:ext>
              </a:extLst>
            </p:cNvPr>
            <p:cNvGrpSpPr/>
            <p:nvPr/>
          </p:nvGrpSpPr>
          <p:grpSpPr>
            <a:xfrm>
              <a:off x="1832183" y="2276872"/>
              <a:ext cx="576064" cy="360040"/>
              <a:chOff x="971600" y="5445224"/>
              <a:chExt cx="7256909" cy="576064"/>
            </a:xfrm>
          </p:grpSpPr>
          <p:sp>
            <p:nvSpPr>
              <p:cNvPr id="88" name="平行四辺形 87">
                <a:extLst>
                  <a:ext uri="{FF2B5EF4-FFF2-40B4-BE49-F238E27FC236}">
                    <a16:creationId xmlns:a16="http://schemas.microsoft.com/office/drawing/2014/main" id="{6010CCF2-2CB3-91BE-F7CA-DCC86703DB44}"/>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平行四辺形 88">
                <a:extLst>
                  <a:ext uri="{FF2B5EF4-FFF2-40B4-BE49-F238E27FC236}">
                    <a16:creationId xmlns:a16="http://schemas.microsoft.com/office/drawing/2014/main" id="{845BADA9-3D2D-8EF6-C508-DCA23C42F9C4}"/>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2" name="グループ化 61">
              <a:extLst>
                <a:ext uri="{FF2B5EF4-FFF2-40B4-BE49-F238E27FC236}">
                  <a16:creationId xmlns:a16="http://schemas.microsoft.com/office/drawing/2014/main" id="{087E1695-6704-95DF-0C4A-DC88F4DE1053}"/>
                </a:ext>
              </a:extLst>
            </p:cNvPr>
            <p:cNvGrpSpPr/>
            <p:nvPr/>
          </p:nvGrpSpPr>
          <p:grpSpPr>
            <a:xfrm>
              <a:off x="2336239" y="2276872"/>
              <a:ext cx="571610" cy="360040"/>
              <a:chOff x="683976" y="5445224"/>
              <a:chExt cx="7200800" cy="576064"/>
            </a:xfrm>
          </p:grpSpPr>
          <p:sp>
            <p:nvSpPr>
              <p:cNvPr id="86" name="平行四辺形 85">
                <a:extLst>
                  <a:ext uri="{FF2B5EF4-FFF2-40B4-BE49-F238E27FC236}">
                    <a16:creationId xmlns:a16="http://schemas.microsoft.com/office/drawing/2014/main" id="{2986917F-0615-234F-B716-785D40BF521F}"/>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平行四辺形 86">
                <a:extLst>
                  <a:ext uri="{FF2B5EF4-FFF2-40B4-BE49-F238E27FC236}">
                    <a16:creationId xmlns:a16="http://schemas.microsoft.com/office/drawing/2014/main" id="{EA67FD78-7DA6-6CD7-E019-87B26B2BEADC}"/>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3" name="グループ化 62">
              <a:extLst>
                <a:ext uri="{FF2B5EF4-FFF2-40B4-BE49-F238E27FC236}">
                  <a16:creationId xmlns:a16="http://schemas.microsoft.com/office/drawing/2014/main" id="{B41F70B5-CCF6-A65B-4B1A-6B091C31F59C}"/>
                </a:ext>
              </a:extLst>
            </p:cNvPr>
            <p:cNvGrpSpPr/>
            <p:nvPr/>
          </p:nvGrpSpPr>
          <p:grpSpPr>
            <a:xfrm>
              <a:off x="2840295" y="2276872"/>
              <a:ext cx="571610" cy="360040"/>
              <a:chOff x="396352" y="5445224"/>
              <a:chExt cx="7200800" cy="576064"/>
            </a:xfrm>
          </p:grpSpPr>
          <p:sp>
            <p:nvSpPr>
              <p:cNvPr id="67" name="平行四辺形 66">
                <a:extLst>
                  <a:ext uri="{FF2B5EF4-FFF2-40B4-BE49-F238E27FC236}">
                    <a16:creationId xmlns:a16="http://schemas.microsoft.com/office/drawing/2014/main" id="{F90F61DA-4A20-4FD1-ED49-BDC2BB2F4E91}"/>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平行四辺形 71">
                <a:extLst>
                  <a:ext uri="{FF2B5EF4-FFF2-40B4-BE49-F238E27FC236}">
                    <a16:creationId xmlns:a16="http://schemas.microsoft.com/office/drawing/2014/main" id="{D50C4A2D-F162-5EDE-A21F-550D37EE6149}"/>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4" name="グループ化 63">
              <a:extLst>
                <a:ext uri="{FF2B5EF4-FFF2-40B4-BE49-F238E27FC236}">
                  <a16:creationId xmlns:a16="http://schemas.microsoft.com/office/drawing/2014/main" id="{8C8627F1-EC1F-A8EA-84C4-43A988877737}"/>
                </a:ext>
              </a:extLst>
            </p:cNvPr>
            <p:cNvGrpSpPr/>
            <p:nvPr/>
          </p:nvGrpSpPr>
          <p:grpSpPr>
            <a:xfrm>
              <a:off x="3344351" y="2276872"/>
              <a:ext cx="579577" cy="360040"/>
              <a:chOff x="120602" y="5445224"/>
              <a:chExt cx="7200800" cy="576064"/>
            </a:xfrm>
          </p:grpSpPr>
          <p:sp>
            <p:nvSpPr>
              <p:cNvPr id="65" name="平行四辺形 64">
                <a:extLst>
                  <a:ext uri="{FF2B5EF4-FFF2-40B4-BE49-F238E27FC236}">
                    <a16:creationId xmlns:a16="http://schemas.microsoft.com/office/drawing/2014/main" id="{00BF4072-2DCA-90ED-D4E6-0967A73E1772}"/>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6" name="平行四辺形 65">
                <a:extLst>
                  <a:ext uri="{FF2B5EF4-FFF2-40B4-BE49-F238E27FC236}">
                    <a16:creationId xmlns:a16="http://schemas.microsoft.com/office/drawing/2014/main" id="{F35D4B7A-790D-D6D5-0659-88898CA8CF37}"/>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90" name="グループ化 89">
            <a:extLst>
              <a:ext uri="{FF2B5EF4-FFF2-40B4-BE49-F238E27FC236}">
                <a16:creationId xmlns:a16="http://schemas.microsoft.com/office/drawing/2014/main" id="{18367CFC-B395-20A5-F868-A44C56EAC6BC}"/>
              </a:ext>
            </a:extLst>
          </p:cNvPr>
          <p:cNvGrpSpPr/>
          <p:nvPr/>
        </p:nvGrpSpPr>
        <p:grpSpPr>
          <a:xfrm>
            <a:off x="1853977" y="5615709"/>
            <a:ext cx="2091745" cy="360040"/>
            <a:chOff x="1832183" y="2276872"/>
            <a:chExt cx="2091745" cy="360040"/>
          </a:xfrm>
        </p:grpSpPr>
        <p:grpSp>
          <p:nvGrpSpPr>
            <p:cNvPr id="91" name="グループ化 90">
              <a:extLst>
                <a:ext uri="{FF2B5EF4-FFF2-40B4-BE49-F238E27FC236}">
                  <a16:creationId xmlns:a16="http://schemas.microsoft.com/office/drawing/2014/main" id="{ACB13672-2DC3-CC94-2B07-6357F77BD5B8}"/>
                </a:ext>
              </a:extLst>
            </p:cNvPr>
            <p:cNvGrpSpPr/>
            <p:nvPr/>
          </p:nvGrpSpPr>
          <p:grpSpPr>
            <a:xfrm>
              <a:off x="1832183" y="2276872"/>
              <a:ext cx="576064" cy="360040"/>
              <a:chOff x="971600" y="5445224"/>
              <a:chExt cx="7256909" cy="576064"/>
            </a:xfrm>
          </p:grpSpPr>
          <p:sp>
            <p:nvSpPr>
              <p:cNvPr id="108" name="平行四辺形 107">
                <a:extLst>
                  <a:ext uri="{FF2B5EF4-FFF2-40B4-BE49-F238E27FC236}">
                    <a16:creationId xmlns:a16="http://schemas.microsoft.com/office/drawing/2014/main" id="{BD3256AA-3774-4058-739C-0557663CA941}"/>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9" name="平行四辺形 108">
                <a:extLst>
                  <a:ext uri="{FF2B5EF4-FFF2-40B4-BE49-F238E27FC236}">
                    <a16:creationId xmlns:a16="http://schemas.microsoft.com/office/drawing/2014/main" id="{433048BA-1827-AF13-9333-8084B74E2184}"/>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92" name="グループ化 91">
              <a:extLst>
                <a:ext uri="{FF2B5EF4-FFF2-40B4-BE49-F238E27FC236}">
                  <a16:creationId xmlns:a16="http://schemas.microsoft.com/office/drawing/2014/main" id="{B4950D77-6213-C969-D326-D81BEBE6C664}"/>
                </a:ext>
              </a:extLst>
            </p:cNvPr>
            <p:cNvGrpSpPr/>
            <p:nvPr/>
          </p:nvGrpSpPr>
          <p:grpSpPr>
            <a:xfrm>
              <a:off x="2336239" y="2276872"/>
              <a:ext cx="571610" cy="360040"/>
              <a:chOff x="683976" y="5445224"/>
              <a:chExt cx="7200800" cy="576064"/>
            </a:xfrm>
          </p:grpSpPr>
          <p:sp>
            <p:nvSpPr>
              <p:cNvPr id="106" name="平行四辺形 105">
                <a:extLst>
                  <a:ext uri="{FF2B5EF4-FFF2-40B4-BE49-F238E27FC236}">
                    <a16:creationId xmlns:a16="http://schemas.microsoft.com/office/drawing/2014/main" id="{599D1D6D-E30A-8DF3-7ACF-8CE34BE0EC8F}"/>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7" name="平行四辺形 106">
                <a:extLst>
                  <a:ext uri="{FF2B5EF4-FFF2-40B4-BE49-F238E27FC236}">
                    <a16:creationId xmlns:a16="http://schemas.microsoft.com/office/drawing/2014/main" id="{B6D95AD0-0FE4-CADA-93BA-C60FD1B617AF}"/>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93" name="グループ化 92">
              <a:extLst>
                <a:ext uri="{FF2B5EF4-FFF2-40B4-BE49-F238E27FC236}">
                  <a16:creationId xmlns:a16="http://schemas.microsoft.com/office/drawing/2014/main" id="{36190C90-24C5-ADEA-2A7F-F707DA03EF2B}"/>
                </a:ext>
              </a:extLst>
            </p:cNvPr>
            <p:cNvGrpSpPr/>
            <p:nvPr/>
          </p:nvGrpSpPr>
          <p:grpSpPr>
            <a:xfrm>
              <a:off x="2840295" y="2276872"/>
              <a:ext cx="571610" cy="360040"/>
              <a:chOff x="396352" y="5445224"/>
              <a:chExt cx="7200800" cy="576064"/>
            </a:xfrm>
          </p:grpSpPr>
          <p:sp>
            <p:nvSpPr>
              <p:cNvPr id="99" name="平行四辺形 98">
                <a:extLst>
                  <a:ext uri="{FF2B5EF4-FFF2-40B4-BE49-F238E27FC236}">
                    <a16:creationId xmlns:a16="http://schemas.microsoft.com/office/drawing/2014/main" id="{C283A55C-AB0F-34F3-9F0C-89B6ED59E8BE}"/>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0" name="平行四辺形 99">
                <a:extLst>
                  <a:ext uri="{FF2B5EF4-FFF2-40B4-BE49-F238E27FC236}">
                    <a16:creationId xmlns:a16="http://schemas.microsoft.com/office/drawing/2014/main" id="{747A4E59-9508-79C3-6035-C18D87391041}"/>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94" name="グループ化 93">
              <a:extLst>
                <a:ext uri="{FF2B5EF4-FFF2-40B4-BE49-F238E27FC236}">
                  <a16:creationId xmlns:a16="http://schemas.microsoft.com/office/drawing/2014/main" id="{5F427C89-C4AF-6D66-698A-E4D80D7558ED}"/>
                </a:ext>
              </a:extLst>
            </p:cNvPr>
            <p:cNvGrpSpPr/>
            <p:nvPr/>
          </p:nvGrpSpPr>
          <p:grpSpPr>
            <a:xfrm>
              <a:off x="3344351" y="2276872"/>
              <a:ext cx="579577" cy="360040"/>
              <a:chOff x="120602" y="5445224"/>
              <a:chExt cx="7200800" cy="576064"/>
            </a:xfrm>
          </p:grpSpPr>
          <p:sp>
            <p:nvSpPr>
              <p:cNvPr id="95" name="平行四辺形 94">
                <a:extLst>
                  <a:ext uri="{FF2B5EF4-FFF2-40B4-BE49-F238E27FC236}">
                    <a16:creationId xmlns:a16="http://schemas.microsoft.com/office/drawing/2014/main" id="{5C0C2A0C-1E85-0F66-42AA-4EB08A69C096}"/>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8" name="平行四辺形 97">
                <a:extLst>
                  <a:ext uri="{FF2B5EF4-FFF2-40B4-BE49-F238E27FC236}">
                    <a16:creationId xmlns:a16="http://schemas.microsoft.com/office/drawing/2014/main" id="{557675E4-E652-3A66-1DFD-5DAF20A63E44}"/>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10" name="グループ化 109">
            <a:extLst>
              <a:ext uri="{FF2B5EF4-FFF2-40B4-BE49-F238E27FC236}">
                <a16:creationId xmlns:a16="http://schemas.microsoft.com/office/drawing/2014/main" id="{71C97EBF-A2C8-C7D2-E08B-743A62F3A2CE}"/>
              </a:ext>
            </a:extLst>
          </p:cNvPr>
          <p:cNvGrpSpPr/>
          <p:nvPr/>
        </p:nvGrpSpPr>
        <p:grpSpPr>
          <a:xfrm>
            <a:off x="2321975" y="6039029"/>
            <a:ext cx="2091745" cy="360040"/>
            <a:chOff x="1832183" y="2276872"/>
            <a:chExt cx="2091745" cy="360040"/>
          </a:xfrm>
        </p:grpSpPr>
        <p:grpSp>
          <p:nvGrpSpPr>
            <p:cNvPr id="111" name="グループ化 110">
              <a:extLst>
                <a:ext uri="{FF2B5EF4-FFF2-40B4-BE49-F238E27FC236}">
                  <a16:creationId xmlns:a16="http://schemas.microsoft.com/office/drawing/2014/main" id="{15DE0182-9EA1-BE36-C124-942A6F188A0F}"/>
                </a:ext>
              </a:extLst>
            </p:cNvPr>
            <p:cNvGrpSpPr/>
            <p:nvPr/>
          </p:nvGrpSpPr>
          <p:grpSpPr>
            <a:xfrm>
              <a:off x="1832183" y="2276872"/>
              <a:ext cx="576064" cy="360040"/>
              <a:chOff x="971600" y="5445224"/>
              <a:chExt cx="7256909" cy="576064"/>
            </a:xfrm>
          </p:grpSpPr>
          <p:sp>
            <p:nvSpPr>
              <p:cNvPr id="121" name="平行四辺形 120">
                <a:extLst>
                  <a:ext uri="{FF2B5EF4-FFF2-40B4-BE49-F238E27FC236}">
                    <a16:creationId xmlns:a16="http://schemas.microsoft.com/office/drawing/2014/main" id="{4436FB93-46E9-7C10-C409-AC994145B55E}"/>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2" name="平行四辺形 121">
                <a:extLst>
                  <a:ext uri="{FF2B5EF4-FFF2-40B4-BE49-F238E27FC236}">
                    <a16:creationId xmlns:a16="http://schemas.microsoft.com/office/drawing/2014/main" id="{CA22F39A-1AB6-71F0-D396-E8B3998DB055}"/>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12" name="グループ化 111">
              <a:extLst>
                <a:ext uri="{FF2B5EF4-FFF2-40B4-BE49-F238E27FC236}">
                  <a16:creationId xmlns:a16="http://schemas.microsoft.com/office/drawing/2014/main" id="{10362554-FD81-574A-808D-A0E88D7DAC3F}"/>
                </a:ext>
              </a:extLst>
            </p:cNvPr>
            <p:cNvGrpSpPr/>
            <p:nvPr/>
          </p:nvGrpSpPr>
          <p:grpSpPr>
            <a:xfrm>
              <a:off x="2336239" y="2276872"/>
              <a:ext cx="571610" cy="360040"/>
              <a:chOff x="683976" y="5445224"/>
              <a:chExt cx="7200800" cy="576064"/>
            </a:xfrm>
          </p:grpSpPr>
          <p:sp>
            <p:nvSpPr>
              <p:cNvPr id="119" name="平行四辺形 118">
                <a:extLst>
                  <a:ext uri="{FF2B5EF4-FFF2-40B4-BE49-F238E27FC236}">
                    <a16:creationId xmlns:a16="http://schemas.microsoft.com/office/drawing/2014/main" id="{55140287-05AD-4243-D09F-7644D81B9617}"/>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0" name="平行四辺形 119">
                <a:extLst>
                  <a:ext uri="{FF2B5EF4-FFF2-40B4-BE49-F238E27FC236}">
                    <a16:creationId xmlns:a16="http://schemas.microsoft.com/office/drawing/2014/main" id="{73867E3E-BA68-A374-BFCA-562287DFB3B0}"/>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13" name="グループ化 112">
              <a:extLst>
                <a:ext uri="{FF2B5EF4-FFF2-40B4-BE49-F238E27FC236}">
                  <a16:creationId xmlns:a16="http://schemas.microsoft.com/office/drawing/2014/main" id="{938D223D-022E-6A4E-A8BC-89F12D7C4179}"/>
                </a:ext>
              </a:extLst>
            </p:cNvPr>
            <p:cNvGrpSpPr/>
            <p:nvPr/>
          </p:nvGrpSpPr>
          <p:grpSpPr>
            <a:xfrm>
              <a:off x="2840295" y="2276872"/>
              <a:ext cx="571610" cy="360040"/>
              <a:chOff x="396352" y="5445224"/>
              <a:chExt cx="7200800" cy="576064"/>
            </a:xfrm>
          </p:grpSpPr>
          <p:sp>
            <p:nvSpPr>
              <p:cNvPr id="117" name="平行四辺形 116">
                <a:extLst>
                  <a:ext uri="{FF2B5EF4-FFF2-40B4-BE49-F238E27FC236}">
                    <a16:creationId xmlns:a16="http://schemas.microsoft.com/office/drawing/2014/main" id="{AEF88067-9879-3E62-66E6-7B46E3B05F9B}"/>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8" name="平行四辺形 117">
                <a:extLst>
                  <a:ext uri="{FF2B5EF4-FFF2-40B4-BE49-F238E27FC236}">
                    <a16:creationId xmlns:a16="http://schemas.microsoft.com/office/drawing/2014/main" id="{12768DA2-4C66-9EDB-2AEE-B134C7841212}"/>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14" name="グループ化 113">
              <a:extLst>
                <a:ext uri="{FF2B5EF4-FFF2-40B4-BE49-F238E27FC236}">
                  <a16:creationId xmlns:a16="http://schemas.microsoft.com/office/drawing/2014/main" id="{1D0127E3-CDB4-0ECD-7B07-111747A6F59C}"/>
                </a:ext>
              </a:extLst>
            </p:cNvPr>
            <p:cNvGrpSpPr/>
            <p:nvPr/>
          </p:nvGrpSpPr>
          <p:grpSpPr>
            <a:xfrm>
              <a:off x="3344351" y="2276872"/>
              <a:ext cx="579577" cy="360040"/>
              <a:chOff x="120602" y="5445224"/>
              <a:chExt cx="7200800" cy="576064"/>
            </a:xfrm>
          </p:grpSpPr>
          <p:sp>
            <p:nvSpPr>
              <p:cNvPr id="115" name="平行四辺形 114">
                <a:extLst>
                  <a:ext uri="{FF2B5EF4-FFF2-40B4-BE49-F238E27FC236}">
                    <a16:creationId xmlns:a16="http://schemas.microsoft.com/office/drawing/2014/main" id="{9D892066-41D3-5DFF-60FE-2A3F2225D2FD}"/>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6" name="平行四辺形 115">
                <a:extLst>
                  <a:ext uri="{FF2B5EF4-FFF2-40B4-BE49-F238E27FC236}">
                    <a16:creationId xmlns:a16="http://schemas.microsoft.com/office/drawing/2014/main" id="{2DDB612C-1885-6FEE-A97E-199532BF96E4}"/>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36" name="グループ化 135">
            <a:extLst>
              <a:ext uri="{FF2B5EF4-FFF2-40B4-BE49-F238E27FC236}">
                <a16:creationId xmlns:a16="http://schemas.microsoft.com/office/drawing/2014/main" id="{E9B8D93B-CAB0-FDFA-0F92-037594FC83F0}"/>
              </a:ext>
            </a:extLst>
          </p:cNvPr>
          <p:cNvGrpSpPr/>
          <p:nvPr/>
        </p:nvGrpSpPr>
        <p:grpSpPr>
          <a:xfrm>
            <a:off x="2321975" y="6477754"/>
            <a:ext cx="2091745" cy="360040"/>
            <a:chOff x="1832183" y="2276872"/>
            <a:chExt cx="2091745" cy="360040"/>
          </a:xfrm>
        </p:grpSpPr>
        <p:grpSp>
          <p:nvGrpSpPr>
            <p:cNvPr id="137" name="グループ化 136">
              <a:extLst>
                <a:ext uri="{FF2B5EF4-FFF2-40B4-BE49-F238E27FC236}">
                  <a16:creationId xmlns:a16="http://schemas.microsoft.com/office/drawing/2014/main" id="{D9FBE366-CB99-5746-F406-6902256ABA14}"/>
                </a:ext>
              </a:extLst>
            </p:cNvPr>
            <p:cNvGrpSpPr/>
            <p:nvPr/>
          </p:nvGrpSpPr>
          <p:grpSpPr>
            <a:xfrm>
              <a:off x="1832183" y="2276872"/>
              <a:ext cx="576064" cy="360040"/>
              <a:chOff x="971600" y="5445224"/>
              <a:chExt cx="7256909" cy="576064"/>
            </a:xfrm>
          </p:grpSpPr>
          <p:sp>
            <p:nvSpPr>
              <p:cNvPr id="149" name="平行四辺形 148">
                <a:extLst>
                  <a:ext uri="{FF2B5EF4-FFF2-40B4-BE49-F238E27FC236}">
                    <a16:creationId xmlns:a16="http://schemas.microsoft.com/office/drawing/2014/main" id="{3C0E2D2C-3331-A3D5-D2D3-E24BB98BAA15}"/>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0" name="平行四辺形 149">
                <a:extLst>
                  <a:ext uri="{FF2B5EF4-FFF2-40B4-BE49-F238E27FC236}">
                    <a16:creationId xmlns:a16="http://schemas.microsoft.com/office/drawing/2014/main" id="{016B6643-DCFB-85D0-8C76-DE2F3EC9FF54}"/>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8" name="グループ化 137">
              <a:extLst>
                <a:ext uri="{FF2B5EF4-FFF2-40B4-BE49-F238E27FC236}">
                  <a16:creationId xmlns:a16="http://schemas.microsoft.com/office/drawing/2014/main" id="{235B26C0-162A-D83A-B54F-FF6044391EEE}"/>
                </a:ext>
              </a:extLst>
            </p:cNvPr>
            <p:cNvGrpSpPr/>
            <p:nvPr/>
          </p:nvGrpSpPr>
          <p:grpSpPr>
            <a:xfrm>
              <a:off x="2336239" y="2276872"/>
              <a:ext cx="571610" cy="360040"/>
              <a:chOff x="683976" y="5445224"/>
              <a:chExt cx="7200800" cy="576064"/>
            </a:xfrm>
          </p:grpSpPr>
          <p:sp>
            <p:nvSpPr>
              <p:cNvPr id="147" name="平行四辺形 146">
                <a:extLst>
                  <a:ext uri="{FF2B5EF4-FFF2-40B4-BE49-F238E27FC236}">
                    <a16:creationId xmlns:a16="http://schemas.microsoft.com/office/drawing/2014/main" id="{4D54C60F-C405-7B02-0113-BD041B4078E6}"/>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8" name="平行四辺形 147">
                <a:extLst>
                  <a:ext uri="{FF2B5EF4-FFF2-40B4-BE49-F238E27FC236}">
                    <a16:creationId xmlns:a16="http://schemas.microsoft.com/office/drawing/2014/main" id="{94B9A13F-5758-917A-49BF-34112B9D0F7A}"/>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9" name="グループ化 138">
              <a:extLst>
                <a:ext uri="{FF2B5EF4-FFF2-40B4-BE49-F238E27FC236}">
                  <a16:creationId xmlns:a16="http://schemas.microsoft.com/office/drawing/2014/main" id="{68457A02-C132-5C92-D557-58EC0867C337}"/>
                </a:ext>
              </a:extLst>
            </p:cNvPr>
            <p:cNvGrpSpPr/>
            <p:nvPr/>
          </p:nvGrpSpPr>
          <p:grpSpPr>
            <a:xfrm>
              <a:off x="2840295" y="2276872"/>
              <a:ext cx="571610" cy="360040"/>
              <a:chOff x="396352" y="5445224"/>
              <a:chExt cx="7200800" cy="576064"/>
            </a:xfrm>
          </p:grpSpPr>
          <p:sp>
            <p:nvSpPr>
              <p:cNvPr id="144" name="平行四辺形 143">
                <a:extLst>
                  <a:ext uri="{FF2B5EF4-FFF2-40B4-BE49-F238E27FC236}">
                    <a16:creationId xmlns:a16="http://schemas.microsoft.com/office/drawing/2014/main" id="{33BF9CB9-6D76-483C-2445-2AEE4DE8C8D8}"/>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5" name="平行四辺形 144">
                <a:extLst>
                  <a:ext uri="{FF2B5EF4-FFF2-40B4-BE49-F238E27FC236}">
                    <a16:creationId xmlns:a16="http://schemas.microsoft.com/office/drawing/2014/main" id="{0BD1D68E-1E96-6444-A770-AFBE173C7136}"/>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40" name="グループ化 139">
              <a:extLst>
                <a:ext uri="{FF2B5EF4-FFF2-40B4-BE49-F238E27FC236}">
                  <a16:creationId xmlns:a16="http://schemas.microsoft.com/office/drawing/2014/main" id="{341082AB-0A3D-04E5-961F-DC7EE3F9EF76}"/>
                </a:ext>
              </a:extLst>
            </p:cNvPr>
            <p:cNvGrpSpPr/>
            <p:nvPr/>
          </p:nvGrpSpPr>
          <p:grpSpPr>
            <a:xfrm>
              <a:off x="3344351" y="2276872"/>
              <a:ext cx="579577" cy="360040"/>
              <a:chOff x="120602" y="5445224"/>
              <a:chExt cx="7200800" cy="576064"/>
            </a:xfrm>
          </p:grpSpPr>
          <p:sp>
            <p:nvSpPr>
              <p:cNvPr id="141" name="平行四辺形 140">
                <a:extLst>
                  <a:ext uri="{FF2B5EF4-FFF2-40B4-BE49-F238E27FC236}">
                    <a16:creationId xmlns:a16="http://schemas.microsoft.com/office/drawing/2014/main" id="{B19E8CE3-6088-9BB7-3AE3-FA993A3F4470}"/>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2" name="平行四辺形 141">
                <a:extLst>
                  <a:ext uri="{FF2B5EF4-FFF2-40B4-BE49-F238E27FC236}">
                    <a16:creationId xmlns:a16="http://schemas.microsoft.com/office/drawing/2014/main" id="{30D760C9-5A7A-DDCD-F4BA-104AE873AC74}"/>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spTree>
    <p:extLst>
      <p:ext uri="{BB962C8B-B14F-4D97-AF65-F5344CB8AC3E}">
        <p14:creationId xmlns:p14="http://schemas.microsoft.com/office/powerpoint/2010/main" val="2521826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スーパスカラによる並列実行の制約</a:t>
            </a:r>
          </a:p>
        </p:txBody>
      </p:sp>
      <p:sp>
        <p:nvSpPr>
          <p:cNvPr id="3" name="テキスト プレースホルダー 2"/>
          <p:cNvSpPr>
            <a:spLocks noGrp="1"/>
          </p:cNvSpPr>
          <p:nvPr>
            <p:ph type="body" sz="quarter" idx="10"/>
          </p:nvPr>
        </p:nvSpPr>
        <p:spPr/>
        <p:txBody>
          <a:bodyPr/>
          <a:lstStyle/>
          <a:p>
            <a:r>
              <a:rPr lang="ja-JP" altLang="en-US" dirty="0"/>
              <a:t>さまざまな制約があり，実際の性能向上は </a:t>
            </a:r>
            <a:r>
              <a:rPr lang="en-US" altLang="ja-JP" dirty="0"/>
              <a:t>N </a:t>
            </a:r>
            <a:r>
              <a:rPr lang="ja-JP" altLang="en-US" dirty="0"/>
              <a:t>倍にはならない</a:t>
            </a:r>
            <a:endParaRPr lang="en-US" altLang="ja-JP" dirty="0"/>
          </a:p>
          <a:p>
            <a:pPr lvl="1"/>
            <a:r>
              <a:rPr lang="en-US" altLang="ja-JP" dirty="0"/>
              <a:t>2-way </a:t>
            </a:r>
            <a:r>
              <a:rPr lang="ja-JP" altLang="en-US" dirty="0"/>
              <a:t>なら実際には数割ぐらいの性能向上</a:t>
            </a:r>
            <a:endParaRPr lang="en-US" altLang="ja-JP" dirty="0"/>
          </a:p>
          <a:p>
            <a:r>
              <a:rPr lang="ja-JP" altLang="en-US" dirty="0"/>
              <a:t>制約の例：</a:t>
            </a:r>
          </a:p>
          <a:p>
            <a:pPr marL="817200" lvl="1" indent="-457200">
              <a:buFont typeface="+mj-lt"/>
              <a:buAutoNum type="arabicPeriod"/>
            </a:pPr>
            <a:r>
              <a:rPr kumimoji="1" lang="ja-JP" altLang="en-US" dirty="0"/>
              <a:t>同時にフェッチされた命令間に依存がある場合</a:t>
            </a:r>
            <a:endParaRPr kumimoji="1" lang="en-US" altLang="ja-JP" dirty="0"/>
          </a:p>
          <a:p>
            <a:pPr marL="817200" lvl="1" indent="-457200">
              <a:buFont typeface="+mj-lt"/>
              <a:buAutoNum type="arabicPeriod"/>
            </a:pPr>
            <a:r>
              <a:rPr kumimoji="1" lang="ja-JP" altLang="en-US" dirty="0"/>
              <a:t>構造ハザードが起きる場合</a:t>
            </a:r>
            <a:endParaRPr kumimoji="1" lang="en-US" altLang="ja-JP" dirty="0"/>
          </a:p>
        </p:txBody>
      </p:sp>
    </p:spTree>
    <p:extLst>
      <p:ext uri="{BB962C8B-B14F-4D97-AF65-F5344CB8AC3E}">
        <p14:creationId xmlns:p14="http://schemas.microsoft.com/office/powerpoint/2010/main" val="644132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同時にフェッチされた命令間に依存がある場合</a:t>
            </a:r>
            <a:endParaRPr kumimoji="1" lang="ja-JP" altLang="en-US" dirty="0"/>
          </a:p>
        </p:txBody>
      </p:sp>
      <p:sp>
        <p:nvSpPr>
          <p:cNvPr id="3" name="テキスト プレースホルダー 2"/>
          <p:cNvSpPr>
            <a:spLocks noGrp="1"/>
          </p:cNvSpPr>
          <p:nvPr>
            <p:ph type="body" sz="quarter" idx="10"/>
          </p:nvPr>
        </p:nvSpPr>
        <p:spPr>
          <a:xfrm>
            <a:off x="701957" y="4959017"/>
            <a:ext cx="8280092" cy="900010"/>
          </a:xfrm>
        </p:spPr>
        <p:txBody>
          <a:bodyPr/>
          <a:lstStyle/>
          <a:p>
            <a:r>
              <a:rPr lang="ja-JP" altLang="en-US" dirty="0"/>
              <a:t>最悪の場合：</a:t>
            </a:r>
            <a:r>
              <a:rPr kumimoji="1" lang="ja-JP" altLang="en-US" dirty="0"/>
              <a:t>上記のように全ての命令間に連続に依存があるとき</a:t>
            </a:r>
            <a:endParaRPr kumimoji="1" lang="en-US" altLang="ja-JP" dirty="0"/>
          </a:p>
          <a:p>
            <a:pPr lvl="1"/>
            <a:r>
              <a:rPr lang="ja-JP" altLang="en-US" dirty="0"/>
              <a:t>演算が逐次的に行われるようにバブルが入る</a:t>
            </a:r>
            <a:endParaRPr lang="en-US" altLang="ja-JP" dirty="0"/>
          </a:p>
          <a:p>
            <a:pPr lvl="1"/>
            <a:r>
              <a:rPr kumimoji="1" lang="ja-JP" altLang="en-US" dirty="0">
                <a:solidFill>
                  <a:schemeClr val="accent5"/>
                </a:solidFill>
              </a:rPr>
              <a:t>この場合はスカラ・プロセッサから全く性能があがらない</a:t>
            </a:r>
          </a:p>
        </p:txBody>
      </p:sp>
      <p:cxnSp>
        <p:nvCxnSpPr>
          <p:cNvPr id="4" name="直線コネクタ 3"/>
          <p:cNvCxnSpPr>
            <a:endCxn id="11" idx="1"/>
          </p:cNvCxnSpPr>
          <p:nvPr/>
        </p:nvCxnSpPr>
        <p:spPr bwMode="auto">
          <a:xfrm flipV="1">
            <a:off x="169196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169196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23197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268197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131984"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358198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223197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268197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3581989"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03199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448199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268197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031994" y="216898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493200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69"/>
          <p:cNvSpPr>
            <a:spLocks noChangeArrowheads="1"/>
          </p:cNvSpPr>
          <p:nvPr/>
        </p:nvSpPr>
        <p:spPr bwMode="auto">
          <a:xfrm>
            <a:off x="268197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358198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4481999" y="261899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493200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538200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358198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448199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30" name="Rectangle 71"/>
          <p:cNvSpPr>
            <a:spLocks noChangeArrowheads="1"/>
          </p:cNvSpPr>
          <p:nvPr/>
        </p:nvSpPr>
        <p:spPr bwMode="auto">
          <a:xfrm>
            <a:off x="4932004" y="306899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538200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583201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69"/>
          <p:cNvSpPr>
            <a:spLocks noChangeArrowheads="1"/>
          </p:cNvSpPr>
          <p:nvPr/>
        </p:nvSpPr>
        <p:spPr bwMode="auto">
          <a:xfrm>
            <a:off x="358198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1"/>
          <p:cNvSpPr>
            <a:spLocks noChangeArrowheads="1"/>
          </p:cNvSpPr>
          <p:nvPr/>
        </p:nvSpPr>
        <p:spPr bwMode="auto">
          <a:xfrm>
            <a:off x="5382009" y="351900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0" name="Rectangle 72"/>
          <p:cNvSpPr>
            <a:spLocks noChangeArrowheads="1"/>
          </p:cNvSpPr>
          <p:nvPr/>
        </p:nvSpPr>
        <p:spPr bwMode="auto">
          <a:xfrm>
            <a:off x="583201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1" name="Rectangle 73"/>
          <p:cNvSpPr>
            <a:spLocks noChangeArrowheads="1"/>
          </p:cNvSpPr>
          <p:nvPr/>
        </p:nvSpPr>
        <p:spPr bwMode="auto">
          <a:xfrm>
            <a:off x="628201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2" name="直線コネクタ 41"/>
          <p:cNvCxnSpPr>
            <a:endCxn id="16" idx="1"/>
          </p:cNvCxnSpPr>
          <p:nvPr/>
        </p:nvCxnSpPr>
        <p:spPr bwMode="auto">
          <a:xfrm flipV="1">
            <a:off x="1691968" y="2348986"/>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45" name="直線コネクタ 44"/>
          <p:cNvCxnSpPr>
            <a:endCxn id="23" idx="1"/>
          </p:cNvCxnSpPr>
          <p:nvPr/>
        </p:nvCxnSpPr>
        <p:spPr bwMode="auto">
          <a:xfrm flipV="1">
            <a:off x="1691968" y="2798991"/>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47" name="直線コネクタ 46"/>
          <p:cNvCxnSpPr>
            <a:stCxn id="58" idx="3"/>
            <a:endCxn id="28" idx="1"/>
          </p:cNvCxnSpPr>
          <p:nvPr/>
        </p:nvCxnSpPr>
        <p:spPr bwMode="auto">
          <a:xfrm flipV="1">
            <a:off x="1691968" y="3248996"/>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49" name="直線コネクタ 48"/>
          <p:cNvCxnSpPr>
            <a:stCxn id="59" idx="3"/>
            <a:endCxn id="37" idx="1"/>
          </p:cNvCxnSpPr>
          <p:nvPr/>
        </p:nvCxnSpPr>
        <p:spPr bwMode="auto">
          <a:xfrm flipV="1">
            <a:off x="1691968" y="3699001"/>
            <a:ext cx="1890021" cy="2"/>
          </a:xfrm>
          <a:prstGeom prst="line">
            <a:avLst/>
          </a:prstGeom>
          <a:noFill/>
          <a:ln w="9525" cap="flat" cmpd="sng" algn="ctr">
            <a:solidFill>
              <a:schemeClr val="tx1"/>
            </a:solidFill>
            <a:prstDash val="dash"/>
            <a:round/>
            <a:headEnd type="none" w="med" len="med"/>
            <a:tailEnd type="none" w="med" len="med"/>
          </a:ln>
          <a:effectLst/>
        </p:spPr>
      </p:cxnSp>
      <p:sp>
        <p:nvSpPr>
          <p:cNvPr id="51" name="Rectangle 73"/>
          <p:cNvSpPr>
            <a:spLocks noChangeArrowheads="1"/>
          </p:cNvSpPr>
          <p:nvPr/>
        </p:nvSpPr>
        <p:spPr bwMode="auto">
          <a:xfrm>
            <a:off x="403199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正方形/長方形 53"/>
          <p:cNvSpPr/>
          <p:nvPr/>
        </p:nvSpPr>
        <p:spPr bwMode="auto">
          <a:xfrm>
            <a:off x="97196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5" name="正方形/長方形 54"/>
          <p:cNvSpPr/>
          <p:nvPr/>
        </p:nvSpPr>
        <p:spPr bwMode="auto">
          <a:xfrm>
            <a:off x="97196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6" name="正方形/長方形 55"/>
          <p:cNvSpPr/>
          <p:nvPr/>
        </p:nvSpPr>
        <p:spPr bwMode="auto">
          <a:xfrm>
            <a:off x="97196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7" name="正方形/長方形 56"/>
          <p:cNvSpPr/>
          <p:nvPr/>
        </p:nvSpPr>
        <p:spPr bwMode="auto">
          <a:xfrm>
            <a:off x="971960"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8" name="正方形/長方形 57"/>
          <p:cNvSpPr/>
          <p:nvPr/>
        </p:nvSpPr>
        <p:spPr bwMode="auto">
          <a:xfrm>
            <a:off x="971960"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9" name="正方形/長方形 58"/>
          <p:cNvSpPr/>
          <p:nvPr/>
        </p:nvSpPr>
        <p:spPr bwMode="auto">
          <a:xfrm>
            <a:off x="971960" y="351900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6" name="Rectangle 73"/>
          <p:cNvSpPr>
            <a:spLocks noChangeArrowheads="1"/>
          </p:cNvSpPr>
          <p:nvPr/>
        </p:nvSpPr>
        <p:spPr bwMode="auto">
          <a:xfrm>
            <a:off x="313198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9" name="Rectangle 73"/>
          <p:cNvSpPr>
            <a:spLocks noChangeArrowheads="1"/>
          </p:cNvSpPr>
          <p:nvPr/>
        </p:nvSpPr>
        <p:spPr bwMode="auto">
          <a:xfrm>
            <a:off x="313198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0" name="Rectangle 73"/>
          <p:cNvSpPr>
            <a:spLocks noChangeArrowheads="1"/>
          </p:cNvSpPr>
          <p:nvPr/>
        </p:nvSpPr>
        <p:spPr bwMode="auto">
          <a:xfrm>
            <a:off x="403199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1" name="Rectangle 73"/>
          <p:cNvSpPr>
            <a:spLocks noChangeArrowheads="1"/>
          </p:cNvSpPr>
          <p:nvPr/>
        </p:nvSpPr>
        <p:spPr bwMode="auto">
          <a:xfrm>
            <a:off x="4031994" y="351900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2" name="Rectangle 73"/>
          <p:cNvSpPr>
            <a:spLocks noChangeArrowheads="1"/>
          </p:cNvSpPr>
          <p:nvPr/>
        </p:nvSpPr>
        <p:spPr bwMode="auto">
          <a:xfrm>
            <a:off x="4031994" y="306899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4" name="Rectangle 73"/>
          <p:cNvSpPr>
            <a:spLocks noChangeArrowheads="1"/>
          </p:cNvSpPr>
          <p:nvPr/>
        </p:nvSpPr>
        <p:spPr bwMode="auto">
          <a:xfrm>
            <a:off x="4932004" y="351900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5" name="Rectangle 73"/>
          <p:cNvSpPr>
            <a:spLocks noChangeArrowheads="1"/>
          </p:cNvSpPr>
          <p:nvPr/>
        </p:nvSpPr>
        <p:spPr bwMode="auto">
          <a:xfrm>
            <a:off x="313198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8" name="Rectangle 70"/>
          <p:cNvSpPr>
            <a:spLocks noChangeArrowheads="1"/>
          </p:cNvSpPr>
          <p:nvPr/>
        </p:nvSpPr>
        <p:spPr bwMode="auto">
          <a:xfrm>
            <a:off x="448199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Tree>
    <p:extLst>
      <p:ext uri="{BB962C8B-B14F-4D97-AF65-F5344CB8AC3E}">
        <p14:creationId xmlns:p14="http://schemas.microsoft.com/office/powerpoint/2010/main" val="509634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構造ハザードが起きる場合</a:t>
            </a:r>
            <a:endParaRPr kumimoji="1" lang="ja-JP" altLang="en-US" sz="2000" dirty="0"/>
          </a:p>
        </p:txBody>
      </p:sp>
      <p:sp>
        <p:nvSpPr>
          <p:cNvPr id="3" name="テキスト プレースホルダー 2"/>
          <p:cNvSpPr>
            <a:spLocks noGrp="1"/>
          </p:cNvSpPr>
          <p:nvPr>
            <p:ph type="body" sz="quarter" idx="10"/>
          </p:nvPr>
        </p:nvSpPr>
        <p:spPr>
          <a:xfrm>
            <a:off x="611956" y="4149008"/>
            <a:ext cx="8280092" cy="2339719"/>
          </a:xfrm>
        </p:spPr>
        <p:txBody>
          <a:bodyPr/>
          <a:lstStyle/>
          <a:p>
            <a:r>
              <a:rPr kumimoji="1" lang="ja-JP" altLang="en-US" sz="1800" dirty="0"/>
              <a:t>例：先ほどのブロック図のように，データ・メモリが１つしかない場合</a:t>
            </a:r>
            <a:endParaRPr kumimoji="1" lang="en-US" altLang="ja-JP" sz="1800" dirty="0"/>
          </a:p>
          <a:p>
            <a:pPr lvl="1"/>
            <a:r>
              <a:rPr kumimoji="1" lang="ja-JP" altLang="en-US" sz="1800" dirty="0"/>
              <a:t>ロード命令は１サイクルに１つしか実行できない</a:t>
            </a:r>
            <a:endParaRPr kumimoji="1" lang="en-US" altLang="ja-JP" sz="1800" dirty="0"/>
          </a:p>
          <a:p>
            <a:pPr lvl="1"/>
            <a:r>
              <a:rPr kumimoji="1" lang="ja-JP" altLang="en-US" sz="1800" dirty="0"/>
              <a:t>上記のように，ロードが連続するとバブルが入る</a:t>
            </a:r>
            <a:endParaRPr lang="en-US" altLang="ja-JP" sz="1800" dirty="0"/>
          </a:p>
          <a:p>
            <a:r>
              <a:rPr kumimoji="1" lang="ja-JP" altLang="en-US" sz="1800" dirty="0"/>
              <a:t>回路規模が大きい </a:t>
            </a:r>
            <a:r>
              <a:rPr kumimoji="1" lang="en-US" altLang="ja-JP" sz="1800" dirty="0"/>
              <a:t>&amp; </a:t>
            </a:r>
            <a:r>
              <a:rPr kumimoji="1" lang="ja-JP" altLang="en-US" sz="1800" dirty="0"/>
              <a:t>使用頻度が低い演算器はパイプライン間で</a:t>
            </a:r>
            <a:br>
              <a:rPr kumimoji="1" lang="en-US" altLang="ja-JP" sz="1800" dirty="0"/>
            </a:br>
            <a:r>
              <a:rPr kumimoji="1" lang="ja-JP" altLang="en-US" sz="1800" dirty="0"/>
              <a:t>共有されることが多い </a:t>
            </a:r>
            <a:r>
              <a:rPr kumimoji="1" lang="en-US" altLang="ja-JP" sz="1800" dirty="0"/>
              <a:t>= </a:t>
            </a:r>
            <a:r>
              <a:rPr kumimoji="1" lang="ja-JP" altLang="en-US" sz="1800" dirty="0"/>
              <a:t>複数同時に来ると止まる</a:t>
            </a:r>
            <a:endParaRPr lang="en-US" altLang="ja-JP" sz="1800" dirty="0"/>
          </a:p>
          <a:p>
            <a:pPr lvl="1"/>
            <a:r>
              <a:rPr kumimoji="1" lang="ja-JP" altLang="en-US" sz="1800" dirty="0"/>
              <a:t>乗算器，除算器，超越関数の演算器など</a:t>
            </a:r>
            <a:endParaRPr kumimoji="1" lang="en-US" altLang="ja-JP" sz="1800" dirty="0"/>
          </a:p>
        </p:txBody>
      </p:sp>
      <p:cxnSp>
        <p:nvCxnSpPr>
          <p:cNvPr id="4" name="直線コネクタ 3"/>
          <p:cNvCxnSpPr>
            <a:endCxn id="10" idx="1"/>
          </p:cNvCxnSpPr>
          <p:nvPr/>
        </p:nvCxnSpPr>
        <p:spPr bwMode="auto">
          <a:xfrm flipV="1">
            <a:off x="169196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169196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23197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268197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13198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3581989"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10" name="Rectangle 69"/>
          <p:cNvSpPr>
            <a:spLocks noChangeArrowheads="1"/>
          </p:cNvSpPr>
          <p:nvPr/>
        </p:nvSpPr>
        <p:spPr bwMode="auto">
          <a:xfrm>
            <a:off x="223197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268197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358198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031994"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448199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268197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03199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493200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Rectangle 69"/>
          <p:cNvSpPr>
            <a:spLocks noChangeArrowheads="1"/>
          </p:cNvSpPr>
          <p:nvPr/>
        </p:nvSpPr>
        <p:spPr bwMode="auto">
          <a:xfrm>
            <a:off x="268197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1" name="Rectangle 70"/>
          <p:cNvSpPr>
            <a:spLocks noChangeArrowheads="1"/>
          </p:cNvSpPr>
          <p:nvPr/>
        </p:nvSpPr>
        <p:spPr bwMode="auto">
          <a:xfrm>
            <a:off x="358198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 name="Rectangle 71"/>
          <p:cNvSpPr>
            <a:spLocks noChangeArrowheads="1"/>
          </p:cNvSpPr>
          <p:nvPr/>
        </p:nvSpPr>
        <p:spPr bwMode="auto">
          <a:xfrm>
            <a:off x="403199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3" name="Rectangle 72"/>
          <p:cNvSpPr>
            <a:spLocks noChangeArrowheads="1"/>
          </p:cNvSpPr>
          <p:nvPr/>
        </p:nvSpPr>
        <p:spPr bwMode="auto">
          <a:xfrm>
            <a:off x="448199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4" name="Rectangle 73"/>
          <p:cNvSpPr>
            <a:spLocks noChangeArrowheads="1"/>
          </p:cNvSpPr>
          <p:nvPr/>
        </p:nvSpPr>
        <p:spPr bwMode="auto">
          <a:xfrm>
            <a:off x="493200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5" name="Rectangle 69"/>
          <p:cNvSpPr>
            <a:spLocks noChangeArrowheads="1"/>
          </p:cNvSpPr>
          <p:nvPr/>
        </p:nvSpPr>
        <p:spPr bwMode="auto">
          <a:xfrm>
            <a:off x="358198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6" name="Rectangle 70"/>
          <p:cNvSpPr>
            <a:spLocks noChangeArrowheads="1"/>
          </p:cNvSpPr>
          <p:nvPr/>
        </p:nvSpPr>
        <p:spPr bwMode="auto">
          <a:xfrm>
            <a:off x="403199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7" name="Rectangle 71"/>
          <p:cNvSpPr>
            <a:spLocks noChangeArrowheads="1"/>
          </p:cNvSpPr>
          <p:nvPr/>
        </p:nvSpPr>
        <p:spPr bwMode="auto">
          <a:xfrm>
            <a:off x="448199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8" name="Rectangle 72"/>
          <p:cNvSpPr>
            <a:spLocks noChangeArrowheads="1"/>
          </p:cNvSpPr>
          <p:nvPr/>
        </p:nvSpPr>
        <p:spPr bwMode="auto">
          <a:xfrm>
            <a:off x="493200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9" name="Rectangle 73"/>
          <p:cNvSpPr>
            <a:spLocks noChangeArrowheads="1"/>
          </p:cNvSpPr>
          <p:nvPr/>
        </p:nvSpPr>
        <p:spPr bwMode="auto">
          <a:xfrm>
            <a:off x="538200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0" name="Rectangle 69"/>
          <p:cNvSpPr>
            <a:spLocks noChangeArrowheads="1"/>
          </p:cNvSpPr>
          <p:nvPr/>
        </p:nvSpPr>
        <p:spPr bwMode="auto">
          <a:xfrm>
            <a:off x="358198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1" name="Rectangle 71"/>
          <p:cNvSpPr>
            <a:spLocks noChangeArrowheads="1"/>
          </p:cNvSpPr>
          <p:nvPr/>
        </p:nvSpPr>
        <p:spPr bwMode="auto">
          <a:xfrm>
            <a:off x="448199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2" name="Rectangle 72"/>
          <p:cNvSpPr>
            <a:spLocks noChangeArrowheads="1"/>
          </p:cNvSpPr>
          <p:nvPr/>
        </p:nvSpPr>
        <p:spPr bwMode="auto">
          <a:xfrm>
            <a:off x="493200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3" name="Rectangle 73"/>
          <p:cNvSpPr>
            <a:spLocks noChangeArrowheads="1"/>
          </p:cNvSpPr>
          <p:nvPr/>
        </p:nvSpPr>
        <p:spPr bwMode="auto">
          <a:xfrm>
            <a:off x="538200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4" name="直線コネクタ 33"/>
          <p:cNvCxnSpPr>
            <a:endCxn id="15" idx="1"/>
          </p:cNvCxnSpPr>
          <p:nvPr/>
        </p:nvCxnSpPr>
        <p:spPr bwMode="auto">
          <a:xfrm flipV="1">
            <a:off x="1691968" y="2348986"/>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35" name="直線コネクタ 34"/>
          <p:cNvCxnSpPr>
            <a:endCxn id="20" idx="1"/>
          </p:cNvCxnSpPr>
          <p:nvPr/>
        </p:nvCxnSpPr>
        <p:spPr bwMode="auto">
          <a:xfrm flipV="1">
            <a:off x="1691968" y="2798991"/>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36" name="直線コネクタ 35"/>
          <p:cNvCxnSpPr>
            <a:stCxn id="43" idx="3"/>
            <a:endCxn id="25" idx="1"/>
          </p:cNvCxnSpPr>
          <p:nvPr/>
        </p:nvCxnSpPr>
        <p:spPr bwMode="auto">
          <a:xfrm flipV="1">
            <a:off x="1691968" y="3248996"/>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37" name="直線コネクタ 36"/>
          <p:cNvCxnSpPr>
            <a:stCxn id="44" idx="3"/>
            <a:endCxn id="30" idx="1"/>
          </p:cNvCxnSpPr>
          <p:nvPr/>
        </p:nvCxnSpPr>
        <p:spPr bwMode="auto">
          <a:xfrm flipV="1">
            <a:off x="1691968" y="3699001"/>
            <a:ext cx="1890021" cy="2"/>
          </a:xfrm>
          <a:prstGeom prst="line">
            <a:avLst/>
          </a:prstGeom>
          <a:noFill/>
          <a:ln w="9525" cap="flat" cmpd="sng" algn="ctr">
            <a:solidFill>
              <a:schemeClr val="tx1"/>
            </a:solidFill>
            <a:prstDash val="dash"/>
            <a:round/>
            <a:headEnd type="none" w="med" len="med"/>
            <a:tailEnd type="none" w="med" len="med"/>
          </a:ln>
          <a:effectLst/>
        </p:spPr>
      </p:cxnSp>
      <p:sp>
        <p:nvSpPr>
          <p:cNvPr id="38" name="Rectangle 73"/>
          <p:cNvSpPr>
            <a:spLocks noChangeArrowheads="1"/>
          </p:cNvSpPr>
          <p:nvPr/>
        </p:nvSpPr>
        <p:spPr bwMode="auto">
          <a:xfrm>
            <a:off x="403199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正方形/長方形 38"/>
          <p:cNvSpPr/>
          <p:nvPr/>
        </p:nvSpPr>
        <p:spPr bwMode="auto">
          <a:xfrm>
            <a:off x="97196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err="1">
                <a:solidFill>
                  <a:schemeClr val="tx1">
                    <a:lumMod val="75000"/>
                    <a:lumOff val="25000"/>
                  </a:schemeClr>
                </a:solidFill>
                <a:latin typeface="Consolas" panose="020B0609020204030204" pitchFamily="49" charset="0"/>
                <a:ea typeface="メイリオ" panose="020B0604030504040204" pitchFamily="50" charset="-128"/>
              </a:rPr>
              <a:t>ld</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x2</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[x1+0]</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0" name="正方形/長方形 39"/>
          <p:cNvSpPr/>
          <p:nvPr/>
        </p:nvSpPr>
        <p:spPr bwMode="auto">
          <a:xfrm>
            <a:off x="97196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err="1">
                <a:solidFill>
                  <a:schemeClr val="tx1">
                    <a:lumMod val="75000"/>
                    <a:lumOff val="25000"/>
                  </a:schemeClr>
                </a:solidFill>
                <a:latin typeface="Consolas" panose="020B0609020204030204" pitchFamily="49" charset="0"/>
                <a:ea typeface="メイリオ" panose="020B0604030504040204" pitchFamily="50" charset="-128"/>
              </a:rPr>
              <a:t>ld</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x3</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1" name="正方形/長方形 40"/>
          <p:cNvSpPr/>
          <p:nvPr/>
        </p:nvSpPr>
        <p:spPr bwMode="auto">
          <a:xfrm>
            <a:off x="97196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2" name="正方形/長方形 41"/>
          <p:cNvSpPr/>
          <p:nvPr/>
        </p:nvSpPr>
        <p:spPr bwMode="auto">
          <a:xfrm>
            <a:off x="971960"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3" name="正方形/長方形 42"/>
          <p:cNvSpPr/>
          <p:nvPr/>
        </p:nvSpPr>
        <p:spPr bwMode="auto">
          <a:xfrm>
            <a:off x="971960"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4" name="正方形/長方形 43"/>
          <p:cNvSpPr/>
          <p:nvPr/>
        </p:nvSpPr>
        <p:spPr bwMode="auto">
          <a:xfrm>
            <a:off x="971960" y="351900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Rectangle 73"/>
          <p:cNvSpPr>
            <a:spLocks noChangeArrowheads="1"/>
          </p:cNvSpPr>
          <p:nvPr/>
        </p:nvSpPr>
        <p:spPr bwMode="auto">
          <a:xfrm>
            <a:off x="313198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6" name="Rectangle 73"/>
          <p:cNvSpPr>
            <a:spLocks noChangeArrowheads="1"/>
          </p:cNvSpPr>
          <p:nvPr/>
        </p:nvSpPr>
        <p:spPr bwMode="auto">
          <a:xfrm>
            <a:off x="313198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51" name="Rectangle 73"/>
          <p:cNvSpPr>
            <a:spLocks noChangeArrowheads="1"/>
          </p:cNvSpPr>
          <p:nvPr/>
        </p:nvSpPr>
        <p:spPr bwMode="auto">
          <a:xfrm>
            <a:off x="313198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52" name="Rectangle 70"/>
          <p:cNvSpPr>
            <a:spLocks noChangeArrowheads="1"/>
          </p:cNvSpPr>
          <p:nvPr/>
        </p:nvSpPr>
        <p:spPr bwMode="auto">
          <a:xfrm>
            <a:off x="403199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Tree>
    <p:extLst>
      <p:ext uri="{BB962C8B-B14F-4D97-AF65-F5344CB8AC3E}">
        <p14:creationId xmlns:p14="http://schemas.microsoft.com/office/powerpoint/2010/main" val="3649428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単純なスーパスカラによる並列実行のまとめ</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これまでに説明したような単純なスーパスカラではあまり大きな性能向上が期待できない</a:t>
            </a:r>
            <a:endParaRPr lang="en-US" altLang="ja-JP" dirty="0"/>
          </a:p>
          <a:p>
            <a:pPr lvl="1"/>
            <a:r>
              <a:rPr lang="en-US" altLang="ja-JP" dirty="0"/>
              <a:t>2-way </a:t>
            </a:r>
            <a:r>
              <a:rPr lang="ja-JP" altLang="en-US" dirty="0"/>
              <a:t>なら数割ぐらいの向上</a:t>
            </a:r>
            <a:endParaRPr lang="en-US" altLang="ja-JP" dirty="0"/>
          </a:p>
          <a:p>
            <a:r>
              <a:rPr lang="ja-JP" altLang="en-US" dirty="0"/>
              <a:t>同時実行幅（</a:t>
            </a:r>
            <a:r>
              <a:rPr lang="en-US" altLang="ja-JP" dirty="0"/>
              <a:t>way </a:t>
            </a:r>
            <a:r>
              <a:rPr lang="ja-JP" altLang="en-US" dirty="0"/>
              <a:t>数）を増やしていっても，</a:t>
            </a:r>
            <a:br>
              <a:rPr lang="en-US" altLang="ja-JP" dirty="0"/>
            </a:br>
            <a:r>
              <a:rPr lang="ja-JP" altLang="en-US" dirty="0"/>
              <a:t>何かの制約ですぐ止まる</a:t>
            </a:r>
            <a:endParaRPr lang="en-US" altLang="ja-JP" dirty="0"/>
          </a:p>
          <a:p>
            <a:pPr lvl="1"/>
            <a:r>
              <a:rPr lang="en-US" altLang="ja-JP" dirty="0"/>
              <a:t>n </a:t>
            </a:r>
            <a:r>
              <a:rPr lang="ja-JP" altLang="en-US" dirty="0"/>
              <a:t>命令のうち１つでもひっかかってたらダメ</a:t>
            </a:r>
            <a:endParaRPr lang="en-US" altLang="ja-JP" dirty="0"/>
          </a:p>
        </p:txBody>
      </p:sp>
    </p:spTree>
    <p:extLst>
      <p:ext uri="{BB962C8B-B14F-4D97-AF65-F5344CB8AC3E}">
        <p14:creationId xmlns:p14="http://schemas.microsoft.com/office/powerpoint/2010/main" val="139291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t>同時実行幅を増やしていっても，何かの制約ですぐ止まる</a:t>
            </a:r>
            <a:endParaRPr lang="en-US" altLang="ja-JP" sz="2400" dirty="0"/>
          </a:p>
        </p:txBody>
      </p:sp>
      <p:sp>
        <p:nvSpPr>
          <p:cNvPr id="3" name="テキスト プレースホルダー 2"/>
          <p:cNvSpPr>
            <a:spLocks noGrp="1"/>
          </p:cNvSpPr>
          <p:nvPr>
            <p:ph type="body" sz="quarter" idx="10"/>
          </p:nvPr>
        </p:nvSpPr>
        <p:spPr/>
        <p:txBody>
          <a:bodyPr/>
          <a:lstStyle/>
          <a:p>
            <a:r>
              <a:rPr lang="ja-JP" altLang="en-US" dirty="0"/>
              <a:t>どうする？</a:t>
            </a:r>
            <a:br>
              <a:rPr lang="en-US" altLang="ja-JP" dirty="0"/>
            </a:br>
            <a:endParaRPr lang="en-US" altLang="ja-JP" dirty="0"/>
          </a:p>
          <a:p>
            <a:pPr lvl="1"/>
            <a:r>
              <a:rPr lang="en-US" altLang="ja-JP" dirty="0"/>
              <a:t>1. </a:t>
            </a:r>
            <a:r>
              <a:rPr lang="ja-JP" altLang="en-US" dirty="0"/>
              <a:t>構造ハザード</a:t>
            </a:r>
            <a:endParaRPr lang="en-US" altLang="ja-JP" dirty="0"/>
          </a:p>
          <a:p>
            <a:pPr marL="720000" lvl="2" indent="0">
              <a:buNone/>
            </a:pPr>
            <a:r>
              <a:rPr lang="ja-JP" altLang="en-US" dirty="0"/>
              <a:t>→ 必要な回路を増やせば解決する</a:t>
            </a:r>
            <a:endParaRPr lang="en-US" altLang="ja-JP" dirty="0"/>
          </a:p>
          <a:p>
            <a:pPr marL="720000" lvl="2" indent="0">
              <a:buNone/>
            </a:pPr>
            <a:r>
              <a:rPr lang="ja-JP" altLang="en-US" dirty="0"/>
              <a:t>　（当然にコストが増える</a:t>
            </a:r>
            <a:br>
              <a:rPr lang="en-US" altLang="ja-JP" dirty="0"/>
            </a:br>
            <a:endParaRPr lang="en-US" altLang="ja-JP" dirty="0"/>
          </a:p>
          <a:p>
            <a:pPr lvl="1"/>
            <a:r>
              <a:rPr lang="en-US" altLang="ja-JP" dirty="0"/>
              <a:t>2. </a:t>
            </a:r>
            <a:r>
              <a:rPr lang="ja-JP" altLang="en-US" dirty="0"/>
              <a:t>データ依存 </a:t>
            </a:r>
            <a:br>
              <a:rPr lang="en-US" altLang="ja-JP" dirty="0"/>
            </a:br>
            <a:r>
              <a:rPr lang="ja-JP" altLang="en-US" b="1" dirty="0"/>
              <a:t>→ 命令スケジューリング</a:t>
            </a:r>
            <a:endParaRPr lang="en-US" altLang="ja-JP" b="1" dirty="0"/>
          </a:p>
        </p:txBody>
      </p:sp>
    </p:spTree>
    <p:extLst>
      <p:ext uri="{BB962C8B-B14F-4D97-AF65-F5344CB8AC3E}">
        <p14:creationId xmlns:p14="http://schemas.microsoft.com/office/powerpoint/2010/main" val="3205095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b="1" dirty="0"/>
              <a:t>データ依存</a:t>
            </a:r>
            <a:endParaRPr lang="en-US" altLang="ja-JP" b="1" dirty="0"/>
          </a:p>
          <a:p>
            <a:pPr marL="457200" indent="-457200">
              <a:buFont typeface="+mj-lt"/>
              <a:buAutoNum type="arabicPeriod"/>
            </a:pPr>
            <a:r>
              <a:rPr lang="ja-JP" altLang="en-US" dirty="0"/>
              <a:t>静的命令スケジューリング</a:t>
            </a:r>
            <a:endParaRPr lang="en-US" altLang="ja-JP"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2475557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命令間の依存関係</a:t>
            </a:r>
          </a:p>
        </p:txBody>
      </p:sp>
      <p:sp>
        <p:nvSpPr>
          <p:cNvPr id="3" name="テキスト プレースホルダー 2"/>
          <p:cNvSpPr>
            <a:spLocks noGrp="1"/>
          </p:cNvSpPr>
          <p:nvPr>
            <p:ph type="body" sz="quarter" idx="10"/>
          </p:nvPr>
        </p:nvSpPr>
        <p:spPr>
          <a:xfrm>
            <a:off x="611955" y="1088974"/>
            <a:ext cx="8190091" cy="5220058"/>
          </a:xfrm>
        </p:spPr>
        <p:txBody>
          <a:bodyPr/>
          <a:lstStyle/>
          <a:p>
            <a:r>
              <a:rPr kumimoji="1" lang="ja-JP" altLang="en-US" dirty="0"/>
              <a:t>命令のスケジューリング</a:t>
            </a:r>
            <a:endParaRPr kumimoji="1" lang="en-US" altLang="ja-JP" dirty="0"/>
          </a:p>
          <a:p>
            <a:pPr lvl="1"/>
            <a:r>
              <a:rPr kumimoji="1" lang="ja-JP" altLang="en-US" dirty="0">
                <a:solidFill>
                  <a:schemeClr val="accent5"/>
                </a:solidFill>
              </a:rPr>
              <a:t>プログラムの意味を変えずに，命令の実行順を並び変えること</a:t>
            </a:r>
            <a:endParaRPr kumimoji="1" lang="en-US" altLang="ja-JP" dirty="0">
              <a:solidFill>
                <a:schemeClr val="accent5"/>
              </a:solidFill>
            </a:endParaRPr>
          </a:p>
          <a:p>
            <a:pPr lvl="1"/>
            <a:r>
              <a:rPr kumimoji="1" lang="ja-JP" altLang="en-US" dirty="0"/>
              <a:t>これによって並列に実行できる命令を増やす</a:t>
            </a:r>
            <a:endParaRPr kumimoji="1" lang="en-US" altLang="ja-JP" dirty="0"/>
          </a:p>
          <a:p>
            <a:r>
              <a:rPr kumimoji="1" lang="ja-JP" altLang="en-US" dirty="0"/>
              <a:t>プログラムの意味が変わらない </a:t>
            </a:r>
            <a:r>
              <a:rPr kumimoji="1" lang="en-US" altLang="ja-JP" dirty="0"/>
              <a:t>= </a:t>
            </a:r>
            <a:r>
              <a:rPr kumimoji="1" lang="ja-JP" altLang="en-US" dirty="0">
                <a:solidFill>
                  <a:schemeClr val="accent5"/>
                </a:solidFill>
              </a:rPr>
              <a:t>依存関係</a:t>
            </a:r>
            <a:r>
              <a:rPr kumimoji="1" lang="ja-JP" altLang="en-US" dirty="0"/>
              <a:t>をくずさない</a:t>
            </a:r>
            <a:endParaRPr kumimoji="1" lang="en-US" altLang="ja-JP" dirty="0"/>
          </a:p>
          <a:p>
            <a:pPr lvl="1"/>
            <a:r>
              <a:rPr kumimoji="1" lang="ja-JP" altLang="en-US" dirty="0"/>
              <a:t>以降のスライドでは，スケジューリングの背景として命令間の依存関係を整理しておく</a:t>
            </a:r>
            <a:endParaRPr kumimoji="1" lang="en-US" altLang="ja-JP" dirty="0"/>
          </a:p>
        </p:txBody>
      </p:sp>
    </p:spTree>
    <p:extLst>
      <p:ext uri="{BB962C8B-B14F-4D97-AF65-F5344CB8AC3E}">
        <p14:creationId xmlns:p14="http://schemas.microsoft.com/office/powerpoint/2010/main" val="2740083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en-US" altLang="ja-JP" dirty="0"/>
              <a:t>RISC-V </a:t>
            </a:r>
            <a:r>
              <a:rPr lang="ja-JP" altLang="en-US" dirty="0"/>
              <a:t>の「</a:t>
            </a:r>
            <a:r>
              <a:rPr lang="en-US" altLang="ja-JP" dirty="0"/>
              <a:t>add x1</a:t>
            </a:r>
            <a:r>
              <a:rPr lang="ja-JP" altLang="en-US" dirty="0"/>
              <a:t>←</a:t>
            </a:r>
            <a:r>
              <a:rPr lang="en-US" altLang="ja-JP" dirty="0"/>
              <a:t>x2,x3</a:t>
            </a:r>
            <a:r>
              <a:rPr lang="ja-JP" altLang="en-US" dirty="0"/>
              <a:t>」命令を２進数で表記すると以下の通りとなる</a:t>
            </a:r>
            <a:br>
              <a:rPr lang="en-US" altLang="ja-JP" dirty="0"/>
            </a:br>
            <a:r>
              <a:rPr lang="en-US" altLang="ja-JP" dirty="0"/>
              <a:t>0000000 00011 00010 000 00001 0110011 </a:t>
            </a:r>
            <a:br>
              <a:rPr lang="en-US" altLang="ja-JP" dirty="0"/>
            </a:br>
            <a:r>
              <a:rPr lang="ja-JP" altLang="en-US" dirty="0"/>
              <a:t>（</a:t>
            </a:r>
            <a:r>
              <a:rPr lang="en-US" altLang="ja-JP" dirty="0" err="1"/>
              <a:t>rd</a:t>
            </a:r>
            <a:r>
              <a:rPr lang="ja-JP" altLang="en-US" dirty="0"/>
              <a:t>←</a:t>
            </a:r>
            <a:r>
              <a:rPr lang="en-US" altLang="ja-JP" dirty="0"/>
              <a:t>rs1,rs2 </a:t>
            </a:r>
            <a:r>
              <a:rPr lang="ja-JP" altLang="en-US" dirty="0"/>
              <a:t>として考える）</a:t>
            </a:r>
            <a:endParaRPr lang="en-US" altLang="ja-JP" dirty="0"/>
          </a:p>
          <a:p>
            <a:pPr lvl="1"/>
            <a:r>
              <a:rPr lang="en-US" altLang="ja-JP" dirty="0"/>
              <a:t>(1) </a:t>
            </a:r>
            <a:r>
              <a:rPr lang="ja-JP" altLang="en-US" dirty="0"/>
              <a:t>上記を </a:t>
            </a:r>
            <a:r>
              <a:rPr lang="en-US" altLang="ja-JP" dirty="0"/>
              <a:t>sub x1</a:t>
            </a:r>
            <a:r>
              <a:rPr lang="ja-JP" altLang="en-US" dirty="0"/>
              <a:t>←</a:t>
            </a:r>
            <a:r>
              <a:rPr lang="en-US" altLang="ja-JP" dirty="0"/>
              <a:t>x2,x3 </a:t>
            </a:r>
            <a:r>
              <a:rPr lang="ja-JP" altLang="en-US" dirty="0"/>
              <a:t>に書き換え，２進数と１６進数の双方で表記せよ</a:t>
            </a:r>
            <a:endParaRPr lang="en-US" altLang="ja-JP" dirty="0"/>
          </a:p>
          <a:p>
            <a:pPr lvl="1"/>
            <a:r>
              <a:rPr lang="en-US" altLang="ja-JP" dirty="0"/>
              <a:t>(2) </a:t>
            </a:r>
            <a:r>
              <a:rPr lang="ja-JP" altLang="en-US" dirty="0"/>
              <a:t>上記を </a:t>
            </a:r>
            <a:r>
              <a:rPr lang="en-US" altLang="ja-JP" dirty="0"/>
              <a:t>add x2</a:t>
            </a:r>
            <a:r>
              <a:rPr lang="ja-JP" altLang="en-US" dirty="0"/>
              <a:t>←</a:t>
            </a:r>
            <a:r>
              <a:rPr lang="en-US" altLang="ja-JP" dirty="0"/>
              <a:t>x3,x4 </a:t>
            </a:r>
            <a:r>
              <a:rPr lang="ja-JP" altLang="en-US" dirty="0"/>
              <a:t>に書き換え，２進数と１６進数の双方で表記せよ</a:t>
            </a:r>
            <a:endParaRPr lang="en-US" altLang="ja-JP" dirty="0"/>
          </a:p>
          <a:p>
            <a:pPr lvl="1"/>
            <a:r>
              <a:rPr lang="en-US" altLang="ja-JP" dirty="0"/>
              <a:t>(3) </a:t>
            </a:r>
            <a:r>
              <a:rPr lang="ja-JP" altLang="en-US" dirty="0"/>
              <a:t>上記を </a:t>
            </a:r>
            <a:r>
              <a:rPr lang="en-US" altLang="ja-JP" dirty="0" err="1"/>
              <a:t>addi</a:t>
            </a:r>
            <a:r>
              <a:rPr lang="en-US" altLang="ja-JP" dirty="0"/>
              <a:t> x1</a:t>
            </a:r>
            <a:r>
              <a:rPr lang="ja-JP" altLang="en-US" dirty="0"/>
              <a:t>←</a:t>
            </a:r>
            <a:r>
              <a:rPr lang="en-US" altLang="ja-JP" dirty="0"/>
              <a:t>x2,16 </a:t>
            </a:r>
            <a:r>
              <a:rPr lang="ja-JP" altLang="en-US" dirty="0"/>
              <a:t>に書き換え， ２進数と１６進数の双方で表記せよ</a:t>
            </a:r>
            <a:endParaRPr lang="en-US" altLang="ja-JP" dirty="0"/>
          </a:p>
          <a:p>
            <a:r>
              <a:rPr lang="ja-JP" altLang="en-US" dirty="0"/>
              <a:t>第３回目の講義および次のページ仕様を参考にすると良い</a:t>
            </a:r>
            <a:endParaRPr lang="en-US" altLang="ja-JP"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a:t>
            </a:fld>
            <a:endParaRPr kumimoji="1" lang="ja-JP" altLang="en-US" dirty="0"/>
          </a:p>
        </p:txBody>
      </p:sp>
    </p:spTree>
    <p:extLst>
      <p:ext uri="{BB962C8B-B14F-4D97-AF65-F5344CB8AC3E}">
        <p14:creationId xmlns:p14="http://schemas.microsoft.com/office/powerpoint/2010/main" val="3142904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命令間の依存関係</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制御依存</a:t>
            </a:r>
            <a:endParaRPr kumimoji="1" lang="en-US" altLang="ja-JP" dirty="0"/>
          </a:p>
          <a:p>
            <a:pPr marL="457200" indent="-457200">
              <a:buFont typeface="+mj-lt"/>
              <a:buAutoNum type="arabicPeriod"/>
            </a:pPr>
            <a:r>
              <a:rPr kumimoji="1" lang="ja-JP" altLang="en-US" dirty="0"/>
              <a:t>データ依存</a:t>
            </a:r>
            <a:endParaRPr kumimoji="1" lang="en-US" altLang="ja-JP" dirty="0"/>
          </a:p>
          <a:p>
            <a:pPr marL="817200" lvl="1" indent="-457200">
              <a:buFont typeface="+mj-lt"/>
              <a:buAutoNum type="arabicPeriod"/>
            </a:pPr>
            <a:r>
              <a:rPr kumimoji="1" lang="ja-JP" altLang="en-US" dirty="0"/>
              <a:t>真の依存</a:t>
            </a:r>
            <a:endParaRPr kumimoji="1" lang="en-US" altLang="ja-JP" dirty="0"/>
          </a:p>
          <a:p>
            <a:pPr marL="817200" lvl="1" indent="-457200">
              <a:buFont typeface="+mj-lt"/>
              <a:buAutoNum type="arabicPeriod"/>
            </a:pPr>
            <a:r>
              <a:rPr kumimoji="1" lang="ja-JP" altLang="en-US" dirty="0"/>
              <a:t>偽の依存</a:t>
            </a:r>
          </a:p>
        </p:txBody>
      </p:sp>
    </p:spTree>
    <p:extLst>
      <p:ext uri="{BB962C8B-B14F-4D97-AF65-F5344CB8AC3E}">
        <p14:creationId xmlns:p14="http://schemas.microsoft.com/office/powerpoint/2010/main" val="1688006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制御依存</a:t>
            </a:r>
            <a:endParaRPr kumimoji="1" lang="ja-JP" altLang="en-US" dirty="0"/>
          </a:p>
        </p:txBody>
      </p:sp>
      <p:sp>
        <p:nvSpPr>
          <p:cNvPr id="3" name="テキスト プレースホルダー 2"/>
          <p:cNvSpPr>
            <a:spLocks noGrp="1"/>
          </p:cNvSpPr>
          <p:nvPr>
            <p:ph type="body" sz="quarter" idx="10"/>
          </p:nvPr>
        </p:nvSpPr>
        <p:spPr>
          <a:xfrm>
            <a:off x="611956" y="1088974"/>
            <a:ext cx="8280092" cy="2970033"/>
          </a:xfrm>
        </p:spPr>
        <p:txBody>
          <a:bodyPr/>
          <a:lstStyle/>
          <a:p>
            <a:r>
              <a:rPr kumimoji="1" lang="ja-JP" altLang="en-US" dirty="0"/>
              <a:t>分岐とその後ろにある命令間の依存</a:t>
            </a:r>
            <a:endParaRPr kumimoji="1" lang="en-US" altLang="ja-JP" dirty="0"/>
          </a:p>
          <a:p>
            <a:pPr lvl="1"/>
            <a:r>
              <a:rPr kumimoji="1" lang="ja-JP" altLang="en-US" dirty="0"/>
              <a:t>分岐命令の後ろにある命令は，分岐先がわかるまで実行不能</a:t>
            </a:r>
            <a:endParaRPr kumimoji="1" lang="en-US" altLang="ja-JP" dirty="0"/>
          </a:p>
          <a:p>
            <a:pPr lvl="1"/>
            <a:r>
              <a:rPr kumimoji="1" lang="ja-JP" altLang="en-US" dirty="0"/>
              <a:t>分岐先が確定するまでどこを実行すれば良いか不明なため</a:t>
            </a:r>
            <a:endParaRPr kumimoji="1" lang="en-US" altLang="ja-JP" dirty="0"/>
          </a:p>
          <a:p>
            <a:r>
              <a:rPr kumimoji="1" lang="ja-JP" altLang="en-US" dirty="0"/>
              <a:t>これは分岐予測による投機実行により，効果的に解決できる</a:t>
            </a:r>
            <a:br>
              <a:rPr kumimoji="1" lang="en-US" altLang="ja-JP" dirty="0"/>
            </a:br>
            <a:r>
              <a:rPr kumimoji="1" lang="ja-JP" altLang="en-US" dirty="0"/>
              <a:t>（前回の講義）</a:t>
            </a:r>
            <a:endParaRPr kumimoji="1" lang="en-US" altLang="ja-JP" dirty="0"/>
          </a:p>
        </p:txBody>
      </p:sp>
      <p:grpSp>
        <p:nvGrpSpPr>
          <p:cNvPr id="4" name="グループ化 3">
            <a:extLst>
              <a:ext uri="{FF2B5EF4-FFF2-40B4-BE49-F238E27FC236}">
                <a16:creationId xmlns:a16="http://schemas.microsoft.com/office/drawing/2014/main" id="{37622E2E-78F3-5786-53BE-F6E4D7196CC2}"/>
              </a:ext>
            </a:extLst>
          </p:cNvPr>
          <p:cNvGrpSpPr/>
          <p:nvPr/>
        </p:nvGrpSpPr>
        <p:grpSpPr>
          <a:xfrm>
            <a:off x="2051972" y="5319021"/>
            <a:ext cx="1562400" cy="576064"/>
            <a:chOff x="971600" y="5445224"/>
            <a:chExt cx="7200800" cy="576064"/>
          </a:xfrm>
        </p:grpSpPr>
        <p:sp>
          <p:nvSpPr>
            <p:cNvPr id="5" name="平行四辺形 4">
              <a:extLst>
                <a:ext uri="{FF2B5EF4-FFF2-40B4-BE49-F238E27FC236}">
                  <a16:creationId xmlns:a16="http://schemas.microsoft.com/office/drawing/2014/main" id="{02EA311C-0F4E-945A-E497-C7F7C5F2BD1E}"/>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a:extLst>
                <a:ext uri="{FF2B5EF4-FFF2-40B4-BE49-F238E27FC236}">
                  <a16:creationId xmlns:a16="http://schemas.microsoft.com/office/drawing/2014/main" id="{2819E53A-6A5E-9992-623F-5C6B27EE2203}"/>
                </a:ext>
              </a:extLst>
            </p:cNvPr>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a:extLst>
              <a:ext uri="{FF2B5EF4-FFF2-40B4-BE49-F238E27FC236}">
                <a16:creationId xmlns:a16="http://schemas.microsoft.com/office/drawing/2014/main" id="{212B1212-EBA0-8450-2EB4-1CA0A991EC60}"/>
              </a:ext>
            </a:extLst>
          </p:cNvPr>
          <p:cNvGrpSpPr/>
          <p:nvPr/>
        </p:nvGrpSpPr>
        <p:grpSpPr>
          <a:xfrm>
            <a:off x="3492132" y="5319021"/>
            <a:ext cx="1562400" cy="576064"/>
            <a:chOff x="971600" y="5445224"/>
            <a:chExt cx="7200800" cy="576064"/>
          </a:xfrm>
        </p:grpSpPr>
        <p:sp>
          <p:nvSpPr>
            <p:cNvPr id="8" name="平行四辺形 7">
              <a:extLst>
                <a:ext uri="{FF2B5EF4-FFF2-40B4-BE49-F238E27FC236}">
                  <a16:creationId xmlns:a16="http://schemas.microsoft.com/office/drawing/2014/main" id="{B001BC8D-3F1D-EB4C-5523-410D8566EE01}"/>
                </a:ext>
              </a:extLst>
            </p:cNvPr>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a:extLst>
                <a:ext uri="{FF2B5EF4-FFF2-40B4-BE49-F238E27FC236}">
                  <a16:creationId xmlns:a16="http://schemas.microsoft.com/office/drawing/2014/main" id="{89CD65AE-8EB0-7B74-DFB0-729237E8FA49}"/>
                </a:ext>
              </a:extLst>
            </p:cNvPr>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a:extLst>
              <a:ext uri="{FF2B5EF4-FFF2-40B4-BE49-F238E27FC236}">
                <a16:creationId xmlns:a16="http://schemas.microsoft.com/office/drawing/2014/main" id="{38DA4799-BAD8-00E0-7AD0-C5FC33CAD0B6}"/>
              </a:ext>
            </a:extLst>
          </p:cNvPr>
          <p:cNvGrpSpPr/>
          <p:nvPr/>
        </p:nvGrpSpPr>
        <p:grpSpPr>
          <a:xfrm>
            <a:off x="4932292" y="5319021"/>
            <a:ext cx="1562400" cy="576064"/>
            <a:chOff x="971600" y="5445224"/>
            <a:chExt cx="7200800" cy="576064"/>
          </a:xfrm>
        </p:grpSpPr>
        <p:sp>
          <p:nvSpPr>
            <p:cNvPr id="11" name="平行四辺形 10">
              <a:extLst>
                <a:ext uri="{FF2B5EF4-FFF2-40B4-BE49-F238E27FC236}">
                  <a16:creationId xmlns:a16="http://schemas.microsoft.com/office/drawing/2014/main" id="{EA528BA3-C7AD-4932-2F4E-663BE1257AAF}"/>
                </a:ext>
              </a:extLst>
            </p:cNvPr>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a:extLst>
                <a:ext uri="{FF2B5EF4-FFF2-40B4-BE49-F238E27FC236}">
                  <a16:creationId xmlns:a16="http://schemas.microsoft.com/office/drawing/2014/main" id="{268C7662-5D15-8EC2-230D-99C0DFB2AA72}"/>
                </a:ext>
              </a:extLst>
            </p:cNvPr>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a:extLst>
              <a:ext uri="{FF2B5EF4-FFF2-40B4-BE49-F238E27FC236}">
                <a16:creationId xmlns:a16="http://schemas.microsoft.com/office/drawing/2014/main" id="{49C070B7-C9DD-A8A9-5436-CD69D1AF5544}"/>
              </a:ext>
            </a:extLst>
          </p:cNvPr>
          <p:cNvGrpSpPr/>
          <p:nvPr/>
        </p:nvGrpSpPr>
        <p:grpSpPr>
          <a:xfrm>
            <a:off x="6372452" y="5319021"/>
            <a:ext cx="1584176" cy="576064"/>
            <a:chOff x="971600" y="5445224"/>
            <a:chExt cx="7200800" cy="576064"/>
          </a:xfrm>
        </p:grpSpPr>
        <p:sp>
          <p:nvSpPr>
            <p:cNvPr id="14" name="平行四辺形 13">
              <a:extLst>
                <a:ext uri="{FF2B5EF4-FFF2-40B4-BE49-F238E27FC236}">
                  <a16:creationId xmlns:a16="http://schemas.microsoft.com/office/drawing/2014/main" id="{D3C78C3E-315E-648B-F825-C0DAB2C37371}"/>
                </a:ext>
              </a:extLst>
            </p:cNvPr>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a:extLst>
                <a:ext uri="{FF2B5EF4-FFF2-40B4-BE49-F238E27FC236}">
                  <a16:creationId xmlns:a16="http://schemas.microsoft.com/office/drawing/2014/main" id="{5B19CE4D-31BA-19B0-B3D3-7D78AE31F92C}"/>
                </a:ext>
              </a:extLst>
            </p:cNvPr>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a:extLst>
              <a:ext uri="{FF2B5EF4-FFF2-40B4-BE49-F238E27FC236}">
                <a16:creationId xmlns:a16="http://schemas.microsoft.com/office/drawing/2014/main" id="{C05F1994-F34A-F6DF-CA0F-C98EC3D3C0AB}"/>
              </a:ext>
            </a:extLst>
          </p:cNvPr>
          <p:cNvSpPr/>
          <p:nvPr/>
        </p:nvSpPr>
        <p:spPr>
          <a:xfrm>
            <a:off x="2013811" y="4454478"/>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a:extLst>
              <a:ext uri="{FF2B5EF4-FFF2-40B4-BE49-F238E27FC236}">
                <a16:creationId xmlns:a16="http://schemas.microsoft.com/office/drawing/2014/main" id="{E724E36D-CF39-9E22-C8F8-7F878FAD0CEF}"/>
              </a:ext>
            </a:extLst>
          </p:cNvPr>
          <p:cNvSpPr/>
          <p:nvPr/>
        </p:nvSpPr>
        <p:spPr>
          <a:xfrm>
            <a:off x="3453971" y="4454478"/>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a:extLst>
              <a:ext uri="{FF2B5EF4-FFF2-40B4-BE49-F238E27FC236}">
                <a16:creationId xmlns:a16="http://schemas.microsoft.com/office/drawing/2014/main" id="{E0E16427-C377-B11A-5CEE-7AA4EE5BAA77}"/>
              </a:ext>
            </a:extLst>
          </p:cNvPr>
          <p:cNvSpPr/>
          <p:nvPr/>
        </p:nvSpPr>
        <p:spPr>
          <a:xfrm>
            <a:off x="4896018" y="4473062"/>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a:extLst>
              <a:ext uri="{FF2B5EF4-FFF2-40B4-BE49-F238E27FC236}">
                <a16:creationId xmlns:a16="http://schemas.microsoft.com/office/drawing/2014/main" id="{9236ADB4-F0E6-E815-4E2E-D8E9612AE500}"/>
              </a:ext>
            </a:extLst>
          </p:cNvPr>
          <p:cNvSpPr/>
          <p:nvPr/>
        </p:nvSpPr>
        <p:spPr>
          <a:xfrm>
            <a:off x="6336178" y="4473062"/>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20" name="直線矢印コネクタ 19">
            <a:extLst>
              <a:ext uri="{FF2B5EF4-FFF2-40B4-BE49-F238E27FC236}">
                <a16:creationId xmlns:a16="http://schemas.microsoft.com/office/drawing/2014/main" id="{BF9772F2-7E75-716F-980F-E37B1EDAD911}"/>
              </a:ext>
            </a:extLst>
          </p:cNvPr>
          <p:cNvCxnSpPr/>
          <p:nvPr/>
        </p:nvCxnSpPr>
        <p:spPr bwMode="auto">
          <a:xfrm>
            <a:off x="2051972" y="6129030"/>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1" name="角丸四角形 89">
            <a:extLst>
              <a:ext uri="{FF2B5EF4-FFF2-40B4-BE49-F238E27FC236}">
                <a16:creationId xmlns:a16="http://schemas.microsoft.com/office/drawing/2014/main" id="{700091CB-F1E8-0872-D0D6-D09AABE23983}"/>
              </a:ext>
            </a:extLst>
          </p:cNvPr>
          <p:cNvSpPr/>
          <p:nvPr/>
        </p:nvSpPr>
        <p:spPr bwMode="auto">
          <a:xfrm>
            <a:off x="2501977" y="5139019"/>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22" name="正方形/長方形 21">
            <a:extLst>
              <a:ext uri="{FF2B5EF4-FFF2-40B4-BE49-F238E27FC236}">
                <a16:creationId xmlns:a16="http://schemas.microsoft.com/office/drawing/2014/main" id="{0B70B596-F07C-5C90-8CF2-60440500280D}"/>
              </a:ext>
            </a:extLst>
          </p:cNvPr>
          <p:cNvSpPr/>
          <p:nvPr/>
        </p:nvSpPr>
        <p:spPr bwMode="auto">
          <a:xfrm>
            <a:off x="701957" y="4599013"/>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a:solidFill>
                  <a:schemeClr val="tx2"/>
                </a:solidFill>
                <a:latin typeface="Arial Narrow" panose="020B0606020202030204" pitchFamily="34" charset="0"/>
              </a:rPr>
              <a:t>if a &gt; 0:</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kumimoji="1" lang="ja-JP" altLang="en-US" sz="2000" dirty="0">
                <a:solidFill>
                  <a:schemeClr val="bg1"/>
                </a:solidFill>
                <a:latin typeface="Arial Narrow" panose="020B0606020202030204" pitchFamily="34" charset="0"/>
              </a:rPr>
              <a:t>  </a:t>
            </a:r>
          </a:p>
        </p:txBody>
      </p:sp>
      <p:sp>
        <p:nvSpPr>
          <p:cNvPr id="23" name="正方形/長方形 22">
            <a:extLst>
              <a:ext uri="{FF2B5EF4-FFF2-40B4-BE49-F238E27FC236}">
                <a16:creationId xmlns:a16="http://schemas.microsoft.com/office/drawing/2014/main" id="{3C01A51F-C076-B81A-C506-23CA678AB62C}"/>
              </a:ext>
            </a:extLst>
          </p:cNvPr>
          <p:cNvSpPr/>
          <p:nvPr/>
        </p:nvSpPr>
        <p:spPr bwMode="auto">
          <a:xfrm>
            <a:off x="971960" y="405900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a:extLst>
              <a:ext uri="{FF2B5EF4-FFF2-40B4-BE49-F238E27FC236}">
                <a16:creationId xmlns:a16="http://schemas.microsoft.com/office/drawing/2014/main" id="{055C6D7A-B2C6-A618-8955-A24D0D32C214}"/>
              </a:ext>
            </a:extLst>
          </p:cNvPr>
          <p:cNvSpPr/>
          <p:nvPr/>
        </p:nvSpPr>
        <p:spPr bwMode="auto">
          <a:xfrm>
            <a:off x="2591978" y="3879005"/>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次どう</a:t>
            </a:r>
            <a:r>
              <a:rPr kumimoji="1" lang="ja-JP" altLang="en-US" sz="1400" dirty="0" err="1">
                <a:solidFill>
                  <a:schemeClr val="tx1">
                    <a:lumMod val="65000"/>
                    <a:lumOff val="35000"/>
                  </a:schemeClr>
                </a:solidFill>
                <a:latin typeface="Arial Narrow" panose="020B0606020202030204" pitchFamily="34" charset="0"/>
              </a:rPr>
              <a:t>すんねん</a:t>
            </a:r>
            <a:endParaRPr kumimoji="1" lang="ja-JP" altLang="en-US" sz="1400" dirty="0">
              <a:solidFill>
                <a:schemeClr val="tx1">
                  <a:lumMod val="65000"/>
                  <a:lumOff val="35000"/>
                </a:schemeClr>
              </a:solidFill>
              <a:latin typeface="Arial Narrow" panose="020B0606020202030204" pitchFamily="34" charset="0"/>
            </a:endParaRPr>
          </a:p>
        </p:txBody>
      </p:sp>
      <p:sp>
        <p:nvSpPr>
          <p:cNvPr id="25" name="角丸四角形吹き出し 23">
            <a:extLst>
              <a:ext uri="{FF2B5EF4-FFF2-40B4-BE49-F238E27FC236}">
                <a16:creationId xmlns:a16="http://schemas.microsoft.com/office/drawing/2014/main" id="{4882E934-F53D-1FED-071F-3A8BF8D49506}"/>
              </a:ext>
            </a:extLst>
          </p:cNvPr>
          <p:cNvSpPr/>
          <p:nvPr/>
        </p:nvSpPr>
        <p:spPr bwMode="auto">
          <a:xfrm>
            <a:off x="7092028" y="3789004"/>
            <a:ext cx="1440016" cy="522647"/>
          </a:xfrm>
          <a:prstGeom prst="wedgeRoundRectCallout">
            <a:avLst>
              <a:gd name="adj1" fmla="val -43365"/>
              <a:gd name="adj2" fmla="val 134720"/>
              <a:gd name="adj3" fmla="val 16667"/>
            </a:avLst>
          </a:prstGeom>
          <a:ln>
            <a:solidFill>
              <a:schemeClr val="accent4"/>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予測してやって</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ください</a:t>
            </a:r>
          </a:p>
        </p:txBody>
      </p:sp>
    </p:spTree>
    <p:extLst>
      <p:ext uri="{BB962C8B-B14F-4D97-AF65-F5344CB8AC3E}">
        <p14:creationId xmlns:p14="http://schemas.microsoft.com/office/powerpoint/2010/main" val="2299747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データ依存</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真の依存</a:t>
            </a:r>
            <a:endParaRPr lang="en-US" altLang="ja-JP" dirty="0"/>
          </a:p>
          <a:p>
            <a:pPr lvl="1"/>
            <a:r>
              <a:rPr lang="ja-JP" altLang="en-US" dirty="0"/>
              <a:t>フロー依存：</a:t>
            </a:r>
            <a:r>
              <a:rPr lang="en-US" altLang="ja-JP" dirty="0"/>
              <a:t>	RAW</a:t>
            </a:r>
            <a:r>
              <a:rPr lang="ja-JP" altLang="en-US" dirty="0"/>
              <a:t>（</a:t>
            </a:r>
            <a:r>
              <a:rPr lang="en-US" altLang="ja-JP" dirty="0"/>
              <a:t>read after write</a:t>
            </a:r>
            <a:r>
              <a:rPr lang="ja-JP" altLang="en-US" dirty="0"/>
              <a:t>）</a:t>
            </a:r>
            <a:endParaRPr lang="en-US" altLang="ja-JP" dirty="0"/>
          </a:p>
          <a:p>
            <a:pPr marL="457200" indent="-457200">
              <a:buFont typeface="+mj-lt"/>
              <a:buAutoNum type="arabicPeriod"/>
            </a:pPr>
            <a:r>
              <a:rPr lang="ja-JP" altLang="en-US" dirty="0"/>
              <a:t>偽の依存</a:t>
            </a:r>
          </a:p>
          <a:p>
            <a:pPr lvl="1"/>
            <a:r>
              <a:rPr kumimoji="1" lang="ja-JP" altLang="en-US" dirty="0"/>
              <a:t>逆依存：</a:t>
            </a:r>
            <a:r>
              <a:rPr kumimoji="1" lang="en-US" altLang="ja-JP" dirty="0"/>
              <a:t>		W</a:t>
            </a:r>
            <a:r>
              <a:rPr lang="en-US" altLang="ja-JP" dirty="0"/>
              <a:t>AR</a:t>
            </a:r>
            <a:r>
              <a:rPr lang="ja-JP" altLang="en-US" dirty="0"/>
              <a:t>（</a:t>
            </a:r>
            <a:r>
              <a:rPr lang="en-US" altLang="ja-JP" dirty="0"/>
              <a:t>write after read</a:t>
            </a:r>
            <a:r>
              <a:rPr lang="ja-JP" altLang="en-US" dirty="0"/>
              <a:t>）</a:t>
            </a:r>
            <a:endParaRPr kumimoji="1" lang="en-US" altLang="ja-JP" dirty="0"/>
          </a:p>
          <a:p>
            <a:pPr lvl="1"/>
            <a:r>
              <a:rPr kumimoji="1" lang="ja-JP" altLang="en-US" dirty="0"/>
              <a:t>出力依存：</a:t>
            </a:r>
            <a:r>
              <a:rPr kumimoji="1" lang="en-US" altLang="ja-JP" dirty="0"/>
              <a:t>	W</a:t>
            </a:r>
            <a:r>
              <a:rPr lang="en-US" altLang="ja-JP" dirty="0"/>
              <a:t>AW</a:t>
            </a:r>
            <a:r>
              <a:rPr lang="ja-JP" altLang="en-US" dirty="0"/>
              <a:t>（</a:t>
            </a:r>
            <a:r>
              <a:rPr lang="en-US" altLang="ja-JP" dirty="0"/>
              <a:t>write after write</a:t>
            </a:r>
            <a:r>
              <a:rPr lang="ja-JP" altLang="en-US" dirty="0"/>
              <a:t>）</a:t>
            </a:r>
            <a:endParaRPr lang="en-US" altLang="ja-JP" dirty="0"/>
          </a:p>
        </p:txBody>
      </p:sp>
    </p:spTree>
    <p:extLst>
      <p:ext uri="{BB962C8B-B14F-4D97-AF65-F5344CB8AC3E}">
        <p14:creationId xmlns:p14="http://schemas.microsoft.com/office/powerpoint/2010/main" val="1930513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真の依存：フロー依存 </a:t>
            </a:r>
            <a:r>
              <a:rPr kumimoji="1" lang="en-US" altLang="ja-JP" dirty="0"/>
              <a:t>RAW</a:t>
            </a:r>
            <a:r>
              <a:rPr kumimoji="1" lang="ja-JP" altLang="en-US" dirty="0"/>
              <a:t>（</a:t>
            </a:r>
            <a:r>
              <a:rPr kumimoji="1" lang="en-US" altLang="ja-JP" dirty="0"/>
              <a:t>read after write</a:t>
            </a:r>
            <a:r>
              <a:rPr kumimoji="1" lang="ja-JP" altLang="en-US" dirty="0"/>
              <a:t>）</a:t>
            </a:r>
          </a:p>
        </p:txBody>
      </p:sp>
      <p:sp>
        <p:nvSpPr>
          <p:cNvPr id="3" name="テキスト プレースホルダー 2"/>
          <p:cNvSpPr>
            <a:spLocks noGrp="1"/>
          </p:cNvSpPr>
          <p:nvPr>
            <p:ph type="body" sz="quarter" idx="10"/>
          </p:nvPr>
        </p:nvSpPr>
        <p:spPr/>
        <p:txBody>
          <a:bodyPr/>
          <a:lstStyle/>
          <a:p>
            <a:r>
              <a:rPr kumimoji="1" lang="ja-JP" altLang="en-US" dirty="0"/>
              <a:t>文字通り，同じレジスタを「書いた後に読む」際の依存</a:t>
            </a:r>
            <a:endParaRPr kumimoji="1" lang="en-US" altLang="ja-JP" dirty="0"/>
          </a:p>
          <a:p>
            <a:pPr lvl="1"/>
            <a:r>
              <a:rPr kumimoji="1" lang="ja-JP" altLang="en-US" dirty="0"/>
              <a:t>「真の依存」，「フロー依存」，「</a:t>
            </a:r>
            <a:r>
              <a:rPr kumimoji="1" lang="en-US" altLang="ja-JP" dirty="0"/>
              <a:t>RAW</a:t>
            </a:r>
            <a:r>
              <a:rPr kumimoji="1" lang="ja-JP" altLang="en-US" dirty="0"/>
              <a:t>」は</a:t>
            </a:r>
            <a:br>
              <a:rPr kumimoji="1" lang="en-US" altLang="ja-JP" dirty="0"/>
            </a:br>
            <a:r>
              <a:rPr kumimoji="1" lang="ja-JP" altLang="en-US" dirty="0"/>
              <a:t>呼び方が違うだけでおなじものを指している</a:t>
            </a:r>
            <a:endParaRPr kumimoji="1" lang="en-US" altLang="ja-JP" dirty="0"/>
          </a:p>
          <a:p>
            <a:pPr lvl="1"/>
            <a:r>
              <a:rPr kumimoji="1" lang="ja-JP" altLang="en-US" dirty="0"/>
              <a:t>一般に「データの依存関係」と言われたら思い浮かべるもの</a:t>
            </a:r>
            <a:endParaRPr kumimoji="1" lang="en-US" altLang="ja-JP" dirty="0"/>
          </a:p>
          <a:p>
            <a:r>
              <a:rPr lang="ja-JP" altLang="en-US" dirty="0"/>
              <a:t>真の依存の例：</a:t>
            </a:r>
            <a:r>
              <a:rPr lang="en-US" altLang="ja-JP" dirty="0">
                <a:latin typeface="Consolas" panose="020B0609020204030204" pitchFamily="49" charset="0"/>
              </a:rPr>
              <a:t>I1 </a:t>
            </a:r>
            <a:r>
              <a:rPr lang="ja-JP" altLang="en-US" dirty="0">
                <a:latin typeface="Consolas" panose="020B0609020204030204" pitchFamily="49" charset="0"/>
              </a:rPr>
              <a:t>が終わらないと </a:t>
            </a:r>
            <a:r>
              <a:rPr lang="en-US" altLang="ja-JP" dirty="0">
                <a:latin typeface="Consolas" panose="020B0609020204030204" pitchFamily="49" charset="0"/>
              </a:rPr>
              <a:t>I2 </a:t>
            </a:r>
            <a:r>
              <a:rPr lang="ja-JP" altLang="en-US" dirty="0">
                <a:latin typeface="Consolas" panose="020B0609020204030204" pitchFamily="49" charset="0"/>
              </a:rPr>
              <a:t>は実行できない</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x3</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endParaRPr kumimoji="1" lang="ja-JP" altLang="en-US" dirty="0"/>
          </a:p>
        </p:txBody>
      </p:sp>
      <p:cxnSp>
        <p:nvCxnSpPr>
          <p:cNvPr id="5" name="直線矢印コネクタ 4"/>
          <p:cNvCxnSpPr/>
          <p:nvPr/>
        </p:nvCxnSpPr>
        <p:spPr bwMode="auto">
          <a:xfrm>
            <a:off x="2411976" y="4689014"/>
            <a:ext cx="180002"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949864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偽の依存１：逆依存 </a:t>
            </a:r>
            <a:r>
              <a:rPr kumimoji="1" lang="en-US" altLang="ja-JP" dirty="0"/>
              <a:t>W</a:t>
            </a:r>
            <a:r>
              <a:rPr lang="en-US" altLang="ja-JP" dirty="0"/>
              <a:t>AR</a:t>
            </a:r>
            <a:r>
              <a:rPr lang="ja-JP" altLang="en-US" dirty="0"/>
              <a:t>（</a:t>
            </a:r>
            <a:r>
              <a:rPr lang="en-US" altLang="ja-JP" dirty="0"/>
              <a:t>write after read</a:t>
            </a:r>
            <a:r>
              <a:rPr lang="ja-JP" altLang="en-US" dirty="0"/>
              <a:t>）</a:t>
            </a:r>
            <a:endParaRPr kumimoji="1" lang="ja-JP" altLang="en-US" dirty="0"/>
          </a:p>
        </p:txBody>
      </p:sp>
      <p:sp>
        <p:nvSpPr>
          <p:cNvPr id="3" name="テキスト プレースホルダー 2"/>
          <p:cNvSpPr>
            <a:spLocks noGrp="1"/>
          </p:cNvSpPr>
          <p:nvPr>
            <p:ph type="body" sz="quarter" idx="10"/>
          </p:nvPr>
        </p:nvSpPr>
        <p:spPr>
          <a:xfrm>
            <a:off x="611956" y="1088974"/>
            <a:ext cx="8100090" cy="5220058"/>
          </a:xfrm>
        </p:spPr>
        <p:txBody>
          <a:bodyPr/>
          <a:lstStyle/>
          <a:p>
            <a:r>
              <a:rPr kumimoji="1" lang="ja-JP" altLang="en-US" dirty="0"/>
              <a:t>同じレジスタを「読んだ後に書く」</a:t>
            </a:r>
            <a:endParaRPr kumimoji="1" lang="en-US" altLang="ja-JP" dirty="0"/>
          </a:p>
          <a:p>
            <a:pPr lvl="1"/>
            <a:r>
              <a:rPr kumimoji="1" lang="ja-JP" altLang="en-US" dirty="0"/>
              <a:t>真の依存（書いた後に読む）と方向が逆</a:t>
            </a:r>
            <a:endParaRPr kumimoji="1" lang="en-US" altLang="ja-JP" dirty="0"/>
          </a:p>
          <a:p>
            <a:r>
              <a:rPr lang="ja-JP" altLang="en-US" dirty="0"/>
              <a:t>逆依存の例：</a:t>
            </a:r>
            <a:endParaRPr lang="en-US" altLang="ja-JP" dirty="0"/>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の間には真の依存は存在しない</a:t>
            </a:r>
            <a:endParaRPr lang="en-US" altLang="ja-JP" dirty="0">
              <a:latin typeface="Consolas" panose="020B0609020204030204" pitchFamily="49" charset="0"/>
            </a:endParaRPr>
          </a:p>
          <a:p>
            <a:pPr lvl="1"/>
            <a:r>
              <a:rPr lang="ja-JP" altLang="en-US" dirty="0">
                <a:latin typeface="Consolas" panose="020B0609020204030204" pitchFamily="49" charset="0"/>
              </a:rPr>
              <a:t>「←」の右の入力部分だけみると順番を入れ替えても問題ない</a:t>
            </a:r>
            <a:endParaRPr lang="en-US" altLang="ja-JP" dirty="0">
              <a:latin typeface="Consolas" panose="020B0609020204030204" pitchFamily="49" charset="0"/>
            </a:endParaRPr>
          </a:p>
          <a:p>
            <a:pPr lvl="1"/>
            <a:r>
              <a:rPr kumimoji="1" lang="ja-JP" altLang="en-US" dirty="0"/>
              <a:t>しかし，もしスケジュールして </a:t>
            </a:r>
            <a:r>
              <a:rPr lang="en-US" altLang="ja-JP" dirty="0">
                <a:latin typeface="Consolas" panose="020B0609020204030204" pitchFamily="49" charset="0"/>
              </a:rPr>
              <a:t>I2 </a:t>
            </a:r>
            <a:r>
              <a:rPr lang="ja-JP" altLang="en-US" dirty="0">
                <a:latin typeface="Consolas" panose="020B0609020204030204" pitchFamily="49" charset="0"/>
              </a:rPr>
              <a:t>を先にやると </a:t>
            </a:r>
            <a:r>
              <a:rPr lang="en-US" altLang="ja-JP" dirty="0">
                <a:latin typeface="Consolas" panose="020B0609020204030204" pitchFamily="49" charset="0"/>
              </a:rPr>
              <a:t>x1 </a:t>
            </a:r>
            <a:r>
              <a:rPr lang="ja-JP" altLang="en-US" dirty="0">
                <a:latin typeface="Consolas" panose="020B0609020204030204" pitchFamily="49" charset="0"/>
              </a:rPr>
              <a:t>が破壊されてしまう</a:t>
            </a:r>
            <a:endParaRPr kumimoji="1" lang="ja-JP" altLang="en-US" dirty="0"/>
          </a:p>
        </p:txBody>
      </p:sp>
      <p:cxnSp>
        <p:nvCxnSpPr>
          <p:cNvPr id="5" name="直線矢印コネクタ 4"/>
          <p:cNvCxnSpPr/>
          <p:nvPr/>
        </p:nvCxnSpPr>
        <p:spPr bwMode="auto">
          <a:xfrm flipH="1">
            <a:off x="2321975" y="3429000"/>
            <a:ext cx="360005"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394771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逆依存がある場合にスケジューリングをすると</a:t>
            </a:r>
            <a:br>
              <a:rPr kumimoji="1" lang="en-US" altLang="ja-JP" dirty="0"/>
            </a:br>
            <a:r>
              <a:rPr kumimoji="1" lang="ja-JP" altLang="en-US" dirty="0"/>
              <a:t>結果が壊れる</a:t>
            </a:r>
          </a:p>
        </p:txBody>
      </p:sp>
      <p:sp>
        <p:nvSpPr>
          <p:cNvPr id="3" name="テキスト プレースホルダー 2"/>
          <p:cNvSpPr>
            <a:spLocks noGrp="1"/>
          </p:cNvSpPr>
          <p:nvPr>
            <p:ph type="body" sz="quarter" idx="10"/>
          </p:nvPr>
        </p:nvSpPr>
        <p:spPr>
          <a:xfrm>
            <a:off x="611956" y="1088974"/>
            <a:ext cx="8100090" cy="5220058"/>
          </a:xfrm>
        </p:spPr>
        <p:txBody>
          <a:bodyPr/>
          <a:lstStyle/>
          <a:p>
            <a:r>
              <a:rPr lang="ja-JP" altLang="en-US" dirty="0"/>
              <a:t>逆依存がある命令列：</a:t>
            </a:r>
            <a:endParaRPr lang="en-US" altLang="ja-JP" dirty="0"/>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初期状態：</a:t>
            </a:r>
            <a:r>
              <a:rPr lang="en-US" altLang="ja-JP" dirty="0">
                <a:solidFill>
                  <a:schemeClr val="bg1">
                    <a:lumMod val="50000"/>
                  </a:schemeClr>
                </a:solidFill>
                <a:latin typeface="Consolas" panose="020B0609020204030204" pitchFamily="49" charset="0"/>
              </a:rPr>
              <a:t>x1=1, x2=0, x3=3</a:t>
            </a:r>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終了状態：</a:t>
            </a:r>
            <a:r>
              <a:rPr lang="en-US" altLang="ja-JP" dirty="0">
                <a:solidFill>
                  <a:schemeClr val="bg1">
                    <a:lumMod val="50000"/>
                  </a:schemeClr>
                </a:solidFill>
                <a:latin typeface="Consolas" panose="020B0609020204030204" pitchFamily="49" charset="0"/>
              </a:rPr>
              <a:t>x1=4, </a:t>
            </a:r>
            <a:r>
              <a:rPr lang="en-US" altLang="ja-JP" b="1" dirty="0">
                <a:solidFill>
                  <a:schemeClr val="accent5"/>
                </a:solidFill>
                <a:latin typeface="Consolas" panose="020B0609020204030204" pitchFamily="49" charset="0"/>
              </a:rPr>
              <a:t>x2=2</a:t>
            </a:r>
            <a:r>
              <a:rPr lang="en-US" altLang="ja-JP" dirty="0">
                <a:solidFill>
                  <a:schemeClr val="bg1">
                    <a:lumMod val="50000"/>
                  </a:schemeClr>
                </a:solidFill>
                <a:latin typeface="Consolas" panose="020B0609020204030204" pitchFamily="49" charset="0"/>
              </a:rPr>
              <a:t>, x3=3</a:t>
            </a:r>
          </a:p>
          <a:p>
            <a:r>
              <a:rPr lang="en-US" altLang="ja-JP" dirty="0">
                <a:latin typeface="Consolas" panose="020B0609020204030204" pitchFamily="49" charset="0"/>
              </a:rPr>
              <a:t>I1</a:t>
            </a:r>
            <a:r>
              <a:rPr lang="en-US" altLang="ja-JP" dirty="0"/>
              <a:t> </a:t>
            </a:r>
            <a:r>
              <a:rPr lang="ja-JP" altLang="en-US" dirty="0"/>
              <a:t>と </a:t>
            </a:r>
            <a:r>
              <a:rPr lang="en-US" altLang="ja-JP" dirty="0">
                <a:latin typeface="Consolas" panose="020B0609020204030204" pitchFamily="49" charset="0"/>
              </a:rPr>
              <a:t>I2</a:t>
            </a:r>
            <a:r>
              <a:rPr lang="en-US" altLang="ja-JP" dirty="0"/>
              <a:t> </a:t>
            </a:r>
            <a:r>
              <a:rPr lang="ja-JP" altLang="en-US" dirty="0"/>
              <a:t>の実行順を入れ替えた場合：</a:t>
            </a:r>
            <a:endParaRPr lang="en-US" altLang="ja-JP" dirty="0"/>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初期状態：</a:t>
            </a:r>
            <a:r>
              <a:rPr lang="en-US" altLang="ja-JP" dirty="0">
                <a:solidFill>
                  <a:schemeClr val="bg1">
                    <a:lumMod val="50000"/>
                  </a:schemeClr>
                </a:solidFill>
                <a:latin typeface="Consolas" panose="020B0609020204030204" pitchFamily="49" charset="0"/>
              </a:rPr>
              <a:t>x1=1, x2=0, x3=3</a:t>
            </a:r>
          </a:p>
          <a:p>
            <a:pPr marL="360000" lvl="1" indent="0">
              <a:buNone/>
            </a:pP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終了状態：</a:t>
            </a:r>
            <a:r>
              <a:rPr lang="en-US" altLang="ja-JP" dirty="0">
                <a:solidFill>
                  <a:schemeClr val="bg1">
                    <a:lumMod val="50000"/>
                  </a:schemeClr>
                </a:solidFill>
                <a:latin typeface="Consolas" panose="020B0609020204030204" pitchFamily="49" charset="0"/>
              </a:rPr>
              <a:t>x1=4, </a:t>
            </a:r>
            <a:r>
              <a:rPr lang="en-US" altLang="ja-JP" b="1" dirty="0">
                <a:solidFill>
                  <a:schemeClr val="accent5"/>
                </a:solidFill>
                <a:latin typeface="Consolas" panose="020B0609020204030204" pitchFamily="49" charset="0"/>
              </a:rPr>
              <a:t>x2=5</a:t>
            </a:r>
            <a:r>
              <a:rPr lang="en-US" altLang="ja-JP" dirty="0">
                <a:solidFill>
                  <a:schemeClr val="bg1">
                    <a:lumMod val="50000"/>
                  </a:schemeClr>
                </a:solidFill>
                <a:latin typeface="Consolas" panose="020B0609020204030204" pitchFamily="49" charset="0"/>
              </a:rPr>
              <a:t>, x3=3</a:t>
            </a:r>
          </a:p>
          <a:p>
            <a:pPr marL="360000" lvl="1" indent="0">
              <a:buNone/>
            </a:pPr>
            <a:endParaRPr lang="en-US" altLang="ja-JP" dirty="0">
              <a:latin typeface="Consolas" panose="020B0609020204030204" pitchFamily="49" charset="0"/>
            </a:endParaRPr>
          </a:p>
        </p:txBody>
      </p:sp>
    </p:spTree>
    <p:extLst>
      <p:ext uri="{BB962C8B-B14F-4D97-AF65-F5344CB8AC3E}">
        <p14:creationId xmlns:p14="http://schemas.microsoft.com/office/powerpoint/2010/main" val="1710138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偽の依存２：出力依存</a:t>
            </a:r>
            <a:br>
              <a:rPr kumimoji="1" lang="en-US" altLang="ja-JP" dirty="0"/>
            </a:br>
            <a:r>
              <a:rPr kumimoji="1" lang="en-US" altLang="ja-JP" dirty="0"/>
              <a:t>W</a:t>
            </a:r>
            <a:r>
              <a:rPr lang="en-US" altLang="ja-JP" dirty="0"/>
              <a:t>AW</a:t>
            </a:r>
            <a:r>
              <a:rPr lang="ja-JP" altLang="en-US" dirty="0"/>
              <a:t>（</a:t>
            </a:r>
            <a:r>
              <a:rPr lang="en-US" altLang="ja-JP" dirty="0"/>
              <a:t>write after write</a:t>
            </a:r>
            <a:r>
              <a:rPr lang="ja-JP" altLang="en-US" dirty="0"/>
              <a:t>）</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同じレジスタを「書いた後に書く」</a:t>
            </a:r>
            <a:endParaRPr kumimoji="1" lang="en-US" altLang="ja-JP" dirty="0"/>
          </a:p>
          <a:p>
            <a:r>
              <a:rPr lang="ja-JP" altLang="en-US" dirty="0"/>
              <a:t>出力依存の例：</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r>
              <a:rPr lang="ja-JP" altLang="en-US" dirty="0">
                <a:latin typeface="Consolas" panose="020B0609020204030204" pitchFamily="49" charset="0"/>
              </a:rPr>
              <a:t>逆依存と同様に，</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の間には真の依存は存在しない</a:t>
            </a:r>
            <a:endParaRPr lang="en-US" altLang="ja-JP" dirty="0">
              <a:latin typeface="Consolas" panose="020B0609020204030204" pitchFamily="49" charset="0"/>
            </a:endParaRPr>
          </a:p>
          <a:p>
            <a:pPr lvl="1"/>
            <a:r>
              <a:rPr lang="ja-JP" altLang="en-US" dirty="0">
                <a:latin typeface="Consolas" panose="020B0609020204030204" pitchFamily="49" charset="0"/>
              </a:rPr>
              <a:t>「←」の右辺にある入力部分だけをみると，順番を入れ替えても</a:t>
            </a:r>
            <a:r>
              <a:rPr lang="ja-JP" altLang="en-US">
                <a:latin typeface="Consolas" panose="020B0609020204030204" pitchFamily="49" charset="0"/>
              </a:rPr>
              <a:t>問題なさそう？</a:t>
            </a:r>
            <a:endParaRPr lang="en-US" altLang="ja-JP" dirty="0">
              <a:latin typeface="Consolas" panose="020B0609020204030204" pitchFamily="49" charset="0"/>
            </a:endParaRPr>
          </a:p>
          <a:p>
            <a:pPr lvl="1"/>
            <a:r>
              <a:rPr kumimoji="1" lang="ja-JP" altLang="en-US" dirty="0"/>
              <a:t>しかし，スケジュールして </a:t>
            </a:r>
            <a:r>
              <a:rPr lang="en-US" altLang="ja-JP" dirty="0">
                <a:latin typeface="Consolas" panose="020B0609020204030204" pitchFamily="49" charset="0"/>
              </a:rPr>
              <a:t>I2 </a:t>
            </a:r>
            <a:r>
              <a:rPr lang="ja-JP" altLang="en-US" dirty="0">
                <a:latin typeface="Consolas" panose="020B0609020204030204" pitchFamily="49" charset="0"/>
              </a:rPr>
              <a:t>を先にやると </a:t>
            </a:r>
            <a:r>
              <a:rPr lang="en-US" altLang="ja-JP" dirty="0">
                <a:latin typeface="Consolas" panose="020B0609020204030204" pitchFamily="49" charset="0"/>
              </a:rPr>
              <a:t>I1 </a:t>
            </a:r>
            <a:r>
              <a:rPr lang="ja-JP" altLang="en-US" dirty="0">
                <a:latin typeface="Consolas" panose="020B0609020204030204" pitchFamily="49" charset="0"/>
              </a:rPr>
              <a:t>により</a:t>
            </a:r>
            <a:br>
              <a:rPr lang="en-US" altLang="ja-JP" dirty="0">
                <a:latin typeface="Consolas" panose="020B0609020204030204" pitchFamily="49" charset="0"/>
              </a:rPr>
            </a:br>
            <a:r>
              <a:rPr lang="en-US" altLang="ja-JP" dirty="0">
                <a:latin typeface="Consolas" panose="020B0609020204030204" pitchFamily="49" charset="0"/>
              </a:rPr>
              <a:t>x1 </a:t>
            </a:r>
            <a:r>
              <a:rPr lang="ja-JP" altLang="en-US" dirty="0">
                <a:latin typeface="Consolas" panose="020B0609020204030204" pitchFamily="49" charset="0"/>
              </a:rPr>
              <a:t>が破壊されてしまう</a:t>
            </a:r>
            <a:endParaRPr kumimoji="1" lang="ja-JP" altLang="en-US" dirty="0"/>
          </a:p>
        </p:txBody>
      </p:sp>
      <p:cxnSp>
        <p:nvCxnSpPr>
          <p:cNvPr id="5" name="直線矢印コネクタ 4"/>
          <p:cNvCxnSpPr/>
          <p:nvPr/>
        </p:nvCxnSpPr>
        <p:spPr bwMode="auto">
          <a:xfrm>
            <a:off x="2321975" y="3024523"/>
            <a:ext cx="1"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06851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出力依存がある場合にスケジューリングをすると</a:t>
            </a:r>
            <a:br>
              <a:rPr kumimoji="1" lang="en-US" altLang="ja-JP" dirty="0"/>
            </a:br>
            <a:r>
              <a:rPr kumimoji="1" lang="ja-JP" altLang="en-US" dirty="0"/>
              <a:t>結果が壊れる</a:t>
            </a:r>
          </a:p>
        </p:txBody>
      </p:sp>
      <p:sp>
        <p:nvSpPr>
          <p:cNvPr id="3" name="テキスト プレースホルダー 2"/>
          <p:cNvSpPr>
            <a:spLocks noGrp="1"/>
          </p:cNvSpPr>
          <p:nvPr>
            <p:ph type="body" sz="quarter" idx="10"/>
          </p:nvPr>
        </p:nvSpPr>
        <p:spPr>
          <a:xfrm>
            <a:off x="611956" y="1088974"/>
            <a:ext cx="8100090" cy="5220058"/>
          </a:xfrm>
        </p:spPr>
        <p:txBody>
          <a:bodyPr/>
          <a:lstStyle/>
          <a:p>
            <a:r>
              <a:rPr lang="ja-JP" altLang="en-US" dirty="0"/>
              <a:t>逆依存がある命令列：</a:t>
            </a:r>
            <a:endParaRPr lang="en-US" altLang="ja-JP" dirty="0"/>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初期状態：</a:t>
            </a:r>
            <a:r>
              <a:rPr lang="en-US" altLang="ja-JP" dirty="0">
                <a:solidFill>
                  <a:schemeClr val="bg1">
                    <a:lumMod val="50000"/>
                  </a:schemeClr>
                </a:solidFill>
                <a:latin typeface="Consolas" panose="020B0609020204030204" pitchFamily="49" charset="0"/>
              </a:rPr>
              <a:t>x1=1, x2=0, x3=3</a:t>
            </a:r>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終了状態：</a:t>
            </a:r>
            <a:r>
              <a:rPr lang="en-US" altLang="ja-JP" b="1" dirty="0">
                <a:solidFill>
                  <a:schemeClr val="accent5"/>
                </a:solidFill>
                <a:latin typeface="Consolas" panose="020B0609020204030204" pitchFamily="49" charset="0"/>
              </a:rPr>
              <a:t>x1=4</a:t>
            </a:r>
            <a:r>
              <a:rPr lang="en-US" altLang="ja-JP" dirty="0">
                <a:solidFill>
                  <a:schemeClr val="bg1">
                    <a:lumMod val="50000"/>
                  </a:schemeClr>
                </a:solidFill>
                <a:latin typeface="Consolas" panose="020B0609020204030204" pitchFamily="49" charset="0"/>
              </a:rPr>
              <a:t>, x2=2, x3=3</a:t>
            </a:r>
          </a:p>
          <a:p>
            <a:r>
              <a:rPr lang="en-US" altLang="ja-JP" dirty="0">
                <a:latin typeface="Consolas" panose="020B0609020204030204" pitchFamily="49" charset="0"/>
              </a:rPr>
              <a:t>I1</a:t>
            </a:r>
            <a:r>
              <a:rPr lang="en-US" altLang="ja-JP" dirty="0"/>
              <a:t> </a:t>
            </a:r>
            <a:r>
              <a:rPr lang="ja-JP" altLang="en-US" dirty="0"/>
              <a:t>と </a:t>
            </a:r>
            <a:r>
              <a:rPr lang="en-US" altLang="ja-JP" dirty="0">
                <a:latin typeface="Consolas" panose="020B0609020204030204" pitchFamily="49" charset="0"/>
              </a:rPr>
              <a:t>I2</a:t>
            </a:r>
            <a:r>
              <a:rPr lang="en-US" altLang="ja-JP" dirty="0"/>
              <a:t> </a:t>
            </a:r>
            <a:r>
              <a:rPr lang="ja-JP" altLang="en-US" dirty="0"/>
              <a:t>の実行順を入れ替えた場合：</a:t>
            </a:r>
            <a:endParaRPr lang="en-US" altLang="ja-JP" dirty="0"/>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初期状態：</a:t>
            </a:r>
            <a:r>
              <a:rPr lang="en-US" altLang="ja-JP" dirty="0">
                <a:solidFill>
                  <a:schemeClr val="bg1">
                    <a:lumMod val="50000"/>
                  </a:schemeClr>
                </a:solidFill>
                <a:latin typeface="Consolas" panose="020B0609020204030204" pitchFamily="49" charset="0"/>
              </a:rPr>
              <a:t>x1=1, x2=0, x3=3</a:t>
            </a:r>
          </a:p>
          <a:p>
            <a:pPr marL="360000" lvl="1" indent="0">
              <a:buNone/>
            </a:pP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終了状態：</a:t>
            </a:r>
            <a:r>
              <a:rPr lang="en-US" altLang="ja-JP" b="1" dirty="0">
                <a:solidFill>
                  <a:schemeClr val="accent5"/>
                </a:solidFill>
                <a:latin typeface="Consolas" panose="020B0609020204030204" pitchFamily="49" charset="0"/>
              </a:rPr>
              <a:t>x1=1</a:t>
            </a:r>
            <a:r>
              <a:rPr lang="en-US" altLang="ja-JP" dirty="0">
                <a:solidFill>
                  <a:schemeClr val="bg1">
                    <a:lumMod val="50000"/>
                  </a:schemeClr>
                </a:solidFill>
                <a:latin typeface="Consolas" panose="020B0609020204030204" pitchFamily="49" charset="0"/>
              </a:rPr>
              <a:t>, x2=2, x3=3</a:t>
            </a:r>
          </a:p>
          <a:p>
            <a:pPr marL="360000" lvl="1" indent="0">
              <a:buNone/>
            </a:pPr>
            <a:endParaRPr lang="en-US" altLang="ja-JP" dirty="0">
              <a:latin typeface="Consolas" panose="020B0609020204030204" pitchFamily="49" charset="0"/>
            </a:endParaRPr>
          </a:p>
        </p:txBody>
      </p:sp>
    </p:spTree>
    <p:extLst>
      <p:ext uri="{BB962C8B-B14F-4D97-AF65-F5344CB8AC3E}">
        <p14:creationId xmlns:p14="http://schemas.microsoft.com/office/powerpoint/2010/main" val="781981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真の依存と偽の依存</a:t>
            </a:r>
          </a:p>
        </p:txBody>
      </p:sp>
      <p:sp>
        <p:nvSpPr>
          <p:cNvPr id="3" name="テキスト プレースホルダー 2"/>
          <p:cNvSpPr>
            <a:spLocks noGrp="1"/>
          </p:cNvSpPr>
          <p:nvPr>
            <p:ph type="body" sz="quarter" idx="10"/>
          </p:nvPr>
        </p:nvSpPr>
        <p:spPr/>
        <p:txBody>
          <a:bodyPr/>
          <a:lstStyle/>
          <a:p>
            <a:r>
              <a:rPr lang="ja-JP" altLang="en-US" dirty="0"/>
              <a:t>真の依存は原理的に取り除きようがない</a:t>
            </a:r>
            <a:endParaRPr lang="en-US" altLang="ja-JP" dirty="0"/>
          </a:p>
          <a:p>
            <a:r>
              <a:rPr lang="ja-JP" altLang="en-US" dirty="0"/>
              <a:t>偽の依存（逆依存と出力依存）はレジスタを使い回すことに</a:t>
            </a:r>
            <a:br>
              <a:rPr lang="en-US" altLang="ja-JP" dirty="0"/>
            </a:br>
            <a:r>
              <a:rPr lang="ja-JP" altLang="en-US" dirty="0"/>
              <a:t>よって発生する</a:t>
            </a:r>
            <a:endParaRPr lang="en-US" altLang="ja-JP" dirty="0"/>
          </a:p>
          <a:p>
            <a:pPr lvl="1"/>
            <a:r>
              <a:rPr kumimoji="1" lang="ja-JP" altLang="en-US" dirty="0"/>
              <a:t>いろいろ取り除きようがある</a:t>
            </a:r>
          </a:p>
        </p:txBody>
      </p:sp>
    </p:spTree>
    <p:extLst>
      <p:ext uri="{BB962C8B-B14F-4D97-AF65-F5344CB8AC3E}">
        <p14:creationId xmlns:p14="http://schemas.microsoft.com/office/powerpoint/2010/main" val="1390428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偽の依存の解消の例</a:t>
            </a:r>
          </a:p>
        </p:txBody>
      </p:sp>
      <p:sp>
        <p:nvSpPr>
          <p:cNvPr id="3" name="テキスト プレースホルダー 2"/>
          <p:cNvSpPr>
            <a:spLocks noGrp="1"/>
          </p:cNvSpPr>
          <p:nvPr>
            <p:ph type="body" sz="quarter" idx="10"/>
          </p:nvPr>
        </p:nvSpPr>
        <p:spPr/>
        <p:txBody>
          <a:bodyPr/>
          <a:lstStyle/>
          <a:p>
            <a:r>
              <a:rPr lang="ja-JP" altLang="en-US" dirty="0"/>
              <a:t>たとえばレジスタがたくさんあれば，他のレジスタを使うようプログラムを書き換えて偽の依存を取り除ける</a:t>
            </a:r>
            <a:endParaRPr lang="en-US" altLang="ja-JP" dirty="0"/>
          </a:p>
          <a:p>
            <a:pPr lvl="1"/>
            <a:r>
              <a:rPr lang="ja-JP" altLang="en-US" dirty="0">
                <a:latin typeface="Consolas" panose="020B0609020204030204" pitchFamily="49" charset="0"/>
              </a:rPr>
              <a:t>逆依存（</a:t>
            </a:r>
            <a:r>
              <a:rPr lang="en-US" altLang="ja-JP" dirty="0">
                <a:latin typeface="Consolas" panose="020B0609020204030204" pitchFamily="49" charset="0"/>
              </a:rPr>
              <a:t>x4 </a:t>
            </a:r>
            <a:r>
              <a:rPr lang="ja-JP" altLang="en-US" dirty="0">
                <a:latin typeface="Consolas" panose="020B0609020204030204" pitchFamily="49" charset="0"/>
              </a:rPr>
              <a:t>を使うよう書き換え）</a:t>
            </a:r>
            <a:endParaRPr lang="en-US" altLang="ja-JP" dirty="0">
              <a:latin typeface="Consolas" panose="020B0609020204030204" pitchFamily="49" charset="0"/>
            </a:endParaRPr>
          </a:p>
          <a:p>
            <a:pPr marL="720000" lvl="2"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I2: add </a:t>
            </a:r>
            <a:r>
              <a:rPr lang="en-US" altLang="ja-JP" b="1" dirty="0">
                <a:solidFill>
                  <a:schemeClr val="accent6"/>
                </a:solidFill>
                <a:latin typeface="Consolas" panose="020B0609020204030204" pitchFamily="49" charset="0"/>
              </a:rPr>
              <a:t>x4</a:t>
            </a:r>
            <a:r>
              <a:rPr lang="ja-JP" altLang="en-US" dirty="0">
                <a:latin typeface="Consolas" panose="020B0609020204030204" pitchFamily="49" charset="0"/>
              </a:rPr>
              <a:t>←</a:t>
            </a:r>
            <a:r>
              <a:rPr lang="en-US" altLang="ja-JP" dirty="0">
                <a:latin typeface="Consolas" panose="020B0609020204030204" pitchFamily="49" charset="0"/>
              </a:rPr>
              <a:t>x3+1</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ja-JP" altLang="en-US" dirty="0">
                <a:latin typeface="Consolas" panose="020B0609020204030204" pitchFamily="49" charset="0"/>
              </a:rPr>
              <a:t>出力依存（</a:t>
            </a:r>
            <a:r>
              <a:rPr lang="en-US" altLang="ja-JP" dirty="0">
                <a:latin typeface="Consolas" panose="020B0609020204030204" pitchFamily="49" charset="0"/>
              </a:rPr>
              <a:t>x4 </a:t>
            </a:r>
            <a:r>
              <a:rPr lang="ja-JP" altLang="en-US" dirty="0">
                <a:latin typeface="Consolas" panose="020B0609020204030204" pitchFamily="49" charset="0"/>
              </a:rPr>
              <a:t>を使うよう書き換え）</a:t>
            </a:r>
            <a:endParaRPr lang="en-US" altLang="ja-JP" dirty="0">
              <a:latin typeface="Consolas" panose="020B0609020204030204" pitchFamily="49" charset="0"/>
            </a:endParaRPr>
          </a:p>
          <a:p>
            <a:pPr marL="720000" lvl="2"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I2: add </a:t>
            </a:r>
            <a:r>
              <a:rPr lang="en-US" altLang="ja-JP" b="1" dirty="0">
                <a:solidFill>
                  <a:schemeClr val="accent6"/>
                </a:solidFill>
                <a:latin typeface="Consolas" panose="020B0609020204030204" pitchFamily="49" charset="0"/>
              </a:rPr>
              <a:t>x4</a:t>
            </a:r>
            <a:r>
              <a:rPr lang="ja-JP" altLang="en-US" dirty="0">
                <a:latin typeface="Consolas" panose="020B0609020204030204" pitchFamily="49" charset="0"/>
              </a:rPr>
              <a:t>←</a:t>
            </a:r>
            <a:r>
              <a:rPr lang="en-US" altLang="ja-JP" dirty="0">
                <a:latin typeface="Consolas" panose="020B0609020204030204" pitchFamily="49" charset="0"/>
              </a:rPr>
              <a:t>x3+1</a:t>
            </a:r>
          </a:p>
          <a:p>
            <a:r>
              <a:rPr kumimoji="1" lang="ja-JP" altLang="en-US" dirty="0"/>
              <a:t>ただし，使えるレジスタの数には限りがある</a:t>
            </a:r>
            <a:endParaRPr kumimoji="1" lang="en-US" altLang="ja-JP" dirty="0"/>
          </a:p>
          <a:p>
            <a:pPr lvl="1"/>
            <a:r>
              <a:rPr kumimoji="1" lang="ja-JP" altLang="en-US" dirty="0"/>
              <a:t>上記は「たまたま」</a:t>
            </a:r>
            <a:r>
              <a:rPr kumimoji="1" lang="en-US" altLang="ja-JP" dirty="0"/>
              <a:t>x4 </a:t>
            </a:r>
            <a:r>
              <a:rPr kumimoji="1" lang="ja-JP" altLang="en-US" dirty="0"/>
              <a:t>は使っていなかった場合の例</a:t>
            </a:r>
            <a:endParaRPr kumimoji="1" lang="en-US" altLang="ja-JP" dirty="0"/>
          </a:p>
          <a:p>
            <a:pPr lvl="1"/>
            <a:r>
              <a:rPr kumimoji="1" lang="ja-JP" altLang="en-US" dirty="0"/>
              <a:t>一般に記憶回路の容量と速度はトレードオフがある</a:t>
            </a:r>
            <a:endParaRPr kumimoji="1" lang="en-US" altLang="ja-JP" dirty="0"/>
          </a:p>
          <a:p>
            <a:pPr lvl="2"/>
            <a:r>
              <a:rPr kumimoji="1" lang="ja-JP" altLang="en-US" dirty="0"/>
              <a:t>講義第２回</a:t>
            </a:r>
            <a:r>
              <a:rPr lang="ja-JP" altLang="en-US" dirty="0"/>
              <a:t>「なぜレジスタとメモリがあるのか？」</a:t>
            </a:r>
            <a:endParaRPr kumimoji="1" lang="ja-JP" altLang="en-US" dirty="0"/>
          </a:p>
        </p:txBody>
      </p:sp>
      <p:sp>
        <p:nvSpPr>
          <p:cNvPr id="4" name="右矢印 3"/>
          <p:cNvSpPr/>
          <p:nvPr/>
        </p:nvSpPr>
        <p:spPr bwMode="auto">
          <a:xfrm>
            <a:off x="3671990" y="2438989"/>
            <a:ext cx="540006" cy="360004"/>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右矢印 4"/>
          <p:cNvSpPr/>
          <p:nvPr/>
        </p:nvSpPr>
        <p:spPr bwMode="auto">
          <a:xfrm>
            <a:off x="3671990" y="3879005"/>
            <a:ext cx="540006" cy="360004"/>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421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の 基本整数命令</a:t>
            </a:r>
          </a:p>
        </p:txBody>
      </p:sp>
      <p:sp>
        <p:nvSpPr>
          <p:cNvPr id="3" name="テキスト プレースホルダー 2"/>
          <p:cNvSpPr>
            <a:spLocks noGrp="1"/>
          </p:cNvSpPr>
          <p:nvPr>
            <p:ph type="body" sz="quarter" idx="10"/>
          </p:nvPr>
        </p:nvSpPr>
        <p:spPr>
          <a:xfrm>
            <a:off x="251951" y="1088975"/>
            <a:ext cx="8730097" cy="1260014"/>
          </a:xfrm>
        </p:spPr>
        <p:txBody>
          <a:bodyPr anchor="t"/>
          <a:lstStyle/>
          <a:p>
            <a:r>
              <a:rPr kumimoji="1" lang="ja-JP" altLang="en-US" dirty="0"/>
              <a:t>概要</a:t>
            </a:r>
            <a:endParaRPr kumimoji="1" lang="en-US" altLang="ja-JP" dirty="0"/>
          </a:p>
          <a:p>
            <a:pPr lvl="1"/>
            <a:r>
              <a:rPr kumimoji="1" lang="ja-JP" altLang="en-US" dirty="0"/>
              <a:t>加減算，論理演算，</a:t>
            </a:r>
            <a:br>
              <a:rPr kumimoji="1" lang="en-US" altLang="ja-JP" dirty="0"/>
            </a:br>
            <a:r>
              <a:rPr kumimoji="1" lang="ja-JP" altLang="en-US" dirty="0"/>
              <a:t>ロード・ストア，</a:t>
            </a:r>
            <a:br>
              <a:rPr kumimoji="1" lang="en-US" altLang="ja-JP" dirty="0"/>
            </a:br>
            <a:r>
              <a:rPr kumimoji="1" lang="ja-JP" altLang="en-US" dirty="0"/>
              <a:t>即値，分岐とジャンプなど</a:t>
            </a:r>
            <a:endParaRPr kumimoji="1" lang="en-US" altLang="ja-JP" dirty="0"/>
          </a:p>
          <a:p>
            <a:pPr lvl="1"/>
            <a:r>
              <a:rPr kumimoji="1" lang="ja-JP" altLang="en-US" dirty="0"/>
              <a:t>各命令は </a:t>
            </a:r>
            <a:r>
              <a:rPr kumimoji="1" lang="en-US" altLang="ja-JP" dirty="0"/>
              <a:t>32bit </a:t>
            </a:r>
            <a:r>
              <a:rPr kumimoji="1" lang="ja-JP" altLang="en-US" dirty="0"/>
              <a:t>幅</a:t>
            </a:r>
            <a:endParaRPr lang="en-US" altLang="ja-JP" dirty="0"/>
          </a:p>
        </p:txBody>
      </p:sp>
      <p:sp>
        <p:nvSpPr>
          <p:cNvPr id="6" name="テキスト プレースホルダー 2"/>
          <p:cNvSpPr txBox="1">
            <a:spLocks/>
          </p:cNvSpPr>
          <p:nvPr/>
        </p:nvSpPr>
        <p:spPr bwMode="auto">
          <a:xfrm>
            <a:off x="251952" y="6317994"/>
            <a:ext cx="8280092" cy="5400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ja-JP" altLang="en-US" sz="1000" kern="0" dirty="0"/>
              <a:t>画像は下記より</a:t>
            </a:r>
            <a:br>
              <a:rPr lang="en-US" altLang="ja-JP" sz="1000" kern="0" dirty="0"/>
            </a:br>
            <a:r>
              <a:rPr lang="en-US" altLang="ja-JP" sz="1000" dirty="0"/>
              <a:t>The RISC-V Instruction Set Manual Volume I: User-Level ISA Document Version 2.2 </a:t>
            </a:r>
            <a:endParaRPr lang="ja-JP" altLang="en-US" sz="1000" kern="0" dirty="0"/>
          </a:p>
        </p:txBody>
      </p:sp>
      <p:pic>
        <p:nvPicPr>
          <p:cNvPr id="7" name="図 6"/>
          <p:cNvPicPr>
            <a:picLocks noChangeAspect="1"/>
          </p:cNvPicPr>
          <p:nvPr/>
        </p:nvPicPr>
        <p:blipFill>
          <a:blip r:embed="rId2"/>
          <a:stretch>
            <a:fillRect/>
          </a:stretch>
        </p:blipFill>
        <p:spPr>
          <a:xfrm>
            <a:off x="4391998" y="908972"/>
            <a:ext cx="4149780" cy="5564478"/>
          </a:xfrm>
          <a:prstGeom prst="rect">
            <a:avLst/>
          </a:prstGeom>
        </p:spPr>
      </p:pic>
      <p:sp>
        <p:nvSpPr>
          <p:cNvPr id="5" name="矢印: 右 4">
            <a:extLst>
              <a:ext uri="{FF2B5EF4-FFF2-40B4-BE49-F238E27FC236}">
                <a16:creationId xmlns:a16="http://schemas.microsoft.com/office/drawing/2014/main" id="{DB257B52-C8EA-BF6C-57E9-DF70B0149A2F}"/>
              </a:ext>
            </a:extLst>
          </p:cNvPr>
          <p:cNvSpPr/>
          <p:nvPr/>
        </p:nvSpPr>
        <p:spPr bwMode="auto">
          <a:xfrm flipH="1">
            <a:off x="8352042" y="4059007"/>
            <a:ext cx="521955" cy="270003"/>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4" name="矢印: 右 3">
            <a:extLst>
              <a:ext uri="{FF2B5EF4-FFF2-40B4-BE49-F238E27FC236}">
                <a16:creationId xmlns:a16="http://schemas.microsoft.com/office/drawing/2014/main" id="{F5CDB554-BA7F-2424-E71B-604579F08DF8}"/>
              </a:ext>
            </a:extLst>
          </p:cNvPr>
          <p:cNvSpPr/>
          <p:nvPr/>
        </p:nvSpPr>
        <p:spPr bwMode="auto">
          <a:xfrm flipH="1">
            <a:off x="8387613" y="3022539"/>
            <a:ext cx="521955" cy="270003"/>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Tree>
    <p:extLst>
      <p:ext uri="{BB962C8B-B14F-4D97-AF65-F5344CB8AC3E}">
        <p14:creationId xmlns:p14="http://schemas.microsoft.com/office/powerpoint/2010/main" val="3455478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b="1" dirty="0"/>
              <a:t>静的命令スケジューリング</a:t>
            </a:r>
            <a:endParaRPr lang="en-US" altLang="ja-JP" b="1"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693039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静的命令スケジューリング</a:t>
            </a:r>
          </a:p>
        </p:txBody>
      </p:sp>
      <p:sp>
        <p:nvSpPr>
          <p:cNvPr id="3" name="テキスト プレースホルダー 2"/>
          <p:cNvSpPr>
            <a:spLocks noGrp="1"/>
          </p:cNvSpPr>
          <p:nvPr>
            <p:ph type="body" sz="quarter" idx="10"/>
          </p:nvPr>
        </p:nvSpPr>
        <p:spPr/>
        <p:txBody>
          <a:bodyPr/>
          <a:lstStyle/>
          <a:p>
            <a:r>
              <a:rPr lang="ja-JP" altLang="en-US" dirty="0"/>
              <a:t>静的命令スケジューリング</a:t>
            </a:r>
            <a:endParaRPr lang="en-US" altLang="ja-JP" dirty="0"/>
          </a:p>
          <a:p>
            <a:pPr lvl="1"/>
            <a:r>
              <a:rPr lang="ja-JP" altLang="en-US" dirty="0"/>
              <a:t>並列実行できるようにプログラム内の命令を並びかえて</a:t>
            </a:r>
            <a:br>
              <a:rPr lang="en-US" altLang="ja-JP" dirty="0"/>
            </a:br>
            <a:r>
              <a:rPr lang="ja-JP" altLang="en-US" dirty="0"/>
              <a:t>おく方法</a:t>
            </a:r>
            <a:endParaRPr lang="en-US" altLang="ja-JP" dirty="0"/>
          </a:p>
          <a:p>
            <a:pPr lvl="1"/>
            <a:r>
              <a:rPr lang="ja-JP" altLang="en-US" dirty="0"/>
              <a:t>通常はコンパイラが行う</a:t>
            </a:r>
            <a:endParaRPr lang="en-US" altLang="ja-JP" dirty="0"/>
          </a:p>
          <a:p>
            <a:r>
              <a:rPr lang="ja-JP" altLang="en-US" dirty="0"/>
              <a:t>静的 </a:t>
            </a:r>
            <a:r>
              <a:rPr lang="en-US" altLang="ja-JP" dirty="0"/>
              <a:t>vs. </a:t>
            </a:r>
            <a:r>
              <a:rPr lang="ja-JP" altLang="en-US" dirty="0"/>
              <a:t>動的</a:t>
            </a:r>
            <a:endParaRPr lang="en-US" altLang="ja-JP" dirty="0"/>
          </a:p>
          <a:p>
            <a:pPr lvl="1"/>
            <a:r>
              <a:rPr lang="ja-JP" altLang="en-US" dirty="0"/>
              <a:t>静的：</a:t>
            </a:r>
            <a:endParaRPr lang="en-US" altLang="ja-JP" dirty="0"/>
          </a:p>
          <a:p>
            <a:pPr lvl="2"/>
            <a:r>
              <a:rPr lang="ja-JP" altLang="en-US" dirty="0"/>
              <a:t>事前にプログラム内の命令を並び替えておく</a:t>
            </a:r>
            <a:endParaRPr lang="en-US" altLang="ja-JP" dirty="0"/>
          </a:p>
          <a:p>
            <a:pPr lvl="2"/>
            <a:r>
              <a:rPr lang="en-US" altLang="ja-JP" dirty="0"/>
              <a:t>= CPU </a:t>
            </a:r>
            <a:r>
              <a:rPr lang="ja-JP" altLang="en-US" dirty="0"/>
              <a:t>からみると実行順は変化しない</a:t>
            </a:r>
            <a:endParaRPr lang="en-US" altLang="ja-JP" dirty="0"/>
          </a:p>
          <a:p>
            <a:pPr lvl="1"/>
            <a:r>
              <a:rPr lang="ja-JP" altLang="en-US" dirty="0"/>
              <a:t>動的：</a:t>
            </a:r>
            <a:endParaRPr lang="en-US" altLang="ja-JP" dirty="0"/>
          </a:p>
          <a:p>
            <a:pPr lvl="2"/>
            <a:r>
              <a:rPr lang="en-US" altLang="ja-JP" dirty="0"/>
              <a:t>CPU </a:t>
            </a:r>
            <a:r>
              <a:rPr lang="ja-JP" altLang="en-US" dirty="0"/>
              <a:t>が実行時に並び替える</a:t>
            </a:r>
          </a:p>
        </p:txBody>
      </p:sp>
    </p:spTree>
    <p:extLst>
      <p:ext uri="{BB962C8B-B14F-4D97-AF65-F5344CB8AC3E}">
        <p14:creationId xmlns:p14="http://schemas.microsoft.com/office/powerpoint/2010/main" val="35962833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単純なスーパスカラでの実行の例</a:t>
            </a:r>
          </a:p>
        </p:txBody>
      </p:sp>
      <p:sp>
        <p:nvSpPr>
          <p:cNvPr id="3" name="テキスト プレースホルダー 2"/>
          <p:cNvSpPr>
            <a:spLocks noGrp="1"/>
          </p:cNvSpPr>
          <p:nvPr>
            <p:ph type="body" sz="quarter" idx="10"/>
          </p:nvPr>
        </p:nvSpPr>
        <p:spPr>
          <a:xfrm>
            <a:off x="611956" y="1088975"/>
            <a:ext cx="8280092" cy="2160024"/>
          </a:xfrm>
        </p:spPr>
        <p:txBody>
          <a:bodyPr/>
          <a:lstStyle/>
          <a:p>
            <a:r>
              <a:rPr lang="ja-JP" altLang="en-US" dirty="0">
                <a:latin typeface="Consolas" panose="020B0609020204030204" pitchFamily="49" charset="0"/>
              </a:rPr>
              <a:t>下記のコードでは </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err="1">
                <a:latin typeface="Consolas" panose="020B0609020204030204" pitchFamily="49" charset="0"/>
              </a:rPr>
              <a:t>には</a:t>
            </a:r>
            <a:r>
              <a:rPr lang="ja-JP" altLang="en-US" dirty="0">
                <a:latin typeface="Consolas" panose="020B0609020204030204" pitchFamily="49" charset="0"/>
              </a:rPr>
              <a:t>真の依存があるが，</a:t>
            </a:r>
            <a:r>
              <a:rPr lang="en-US" altLang="ja-JP" dirty="0">
                <a:latin typeface="Consolas" panose="020B0609020204030204" pitchFamily="49" charset="0"/>
              </a:rPr>
              <a:t>I3 </a:t>
            </a:r>
            <a:r>
              <a:rPr lang="ja-JP" altLang="en-US" dirty="0">
                <a:latin typeface="Consolas" panose="020B0609020204030204" pitchFamily="49" charset="0"/>
              </a:rPr>
              <a:t>は無関係</a:t>
            </a:r>
            <a:endParaRPr lang="en-US" altLang="ja-JP" dirty="0">
              <a:latin typeface="Consolas" panose="020B0609020204030204" pitchFamily="49" charset="0"/>
            </a:endParaRPr>
          </a:p>
          <a:p>
            <a:pPr lvl="1"/>
            <a:r>
              <a:rPr lang="ja-JP" altLang="en-US" dirty="0">
                <a:latin typeface="Consolas" panose="020B0609020204030204" pitchFamily="49" charset="0"/>
              </a:rPr>
              <a:t>しかし，上流が全部とまるので，</a:t>
            </a:r>
            <a:r>
              <a:rPr lang="en-US" altLang="ja-JP" dirty="0">
                <a:latin typeface="Consolas" panose="020B0609020204030204" pitchFamily="49" charset="0"/>
              </a:rPr>
              <a:t>I3 </a:t>
            </a:r>
            <a:r>
              <a:rPr lang="ja-JP" altLang="en-US" dirty="0">
                <a:latin typeface="Consolas" panose="020B0609020204030204" pitchFamily="49" charset="0"/>
              </a:rPr>
              <a:t>も実行できない</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I3: sub</a:t>
            </a:r>
            <a:br>
              <a:rPr lang="en-US" altLang="ja-JP" sz="1400" b="1" dirty="0">
                <a:latin typeface="Consolas" panose="020B0609020204030204" pitchFamily="49" charset="0"/>
              </a:rPr>
            </a:br>
            <a:r>
              <a:rPr lang="en-US" altLang="ja-JP" sz="1400" b="1" dirty="0">
                <a:latin typeface="Consolas" panose="020B0609020204030204" pitchFamily="49" charset="0"/>
              </a:rPr>
              <a:t>x2</a:t>
            </a:r>
            <a:r>
              <a:rPr lang="ja-JP" altLang="en-US" sz="1400" b="1" dirty="0">
                <a:latin typeface="Consolas" panose="020B0609020204030204" pitchFamily="49" charset="0"/>
              </a:rPr>
              <a:t>←</a:t>
            </a:r>
            <a:r>
              <a:rPr lang="en-US" altLang="ja-JP" sz="1400" b="1" dirty="0">
                <a:latin typeface="Consolas" panose="020B0609020204030204" pitchFamily="49" charset="0"/>
              </a:rPr>
              <a:t>x2-1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0" name="角丸四角形吹き出し 39"/>
          <p:cNvSpPr/>
          <p:nvPr/>
        </p:nvSpPr>
        <p:spPr bwMode="auto">
          <a:xfrm>
            <a:off x="4932003" y="3339000"/>
            <a:ext cx="2790031"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みんな次のサイクルまで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待ってね</a:t>
            </a:r>
          </a:p>
        </p:txBody>
      </p:sp>
      <p:cxnSp>
        <p:nvCxnSpPr>
          <p:cNvPr id="42" name="直線矢印コネクタ 41"/>
          <p:cNvCxnSpPr/>
          <p:nvPr/>
        </p:nvCxnSpPr>
        <p:spPr bwMode="auto">
          <a:xfrm flipH="1">
            <a:off x="3851993" y="4959017"/>
            <a:ext cx="900009" cy="540006"/>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43" name="角丸四角形吹き出し 42"/>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上流</a:t>
            </a:r>
          </a:p>
        </p:txBody>
      </p:sp>
      <p:sp>
        <p:nvSpPr>
          <p:cNvPr id="44" name="角丸四角形吹き出し 43"/>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4"/>
                </a:solidFill>
                <a:latin typeface="Arial Narrow" panose="020B0606020202030204" pitchFamily="34" charset="0"/>
              </a:rPr>
              <a:t>下流</a:t>
            </a:r>
          </a:p>
        </p:txBody>
      </p:sp>
      <p:sp>
        <p:nvSpPr>
          <p:cNvPr id="46" name="角丸四角形吹き出し 45"/>
          <p:cNvSpPr/>
          <p:nvPr/>
        </p:nvSpPr>
        <p:spPr bwMode="auto">
          <a:xfrm>
            <a:off x="1961972" y="3338999"/>
            <a:ext cx="2790030" cy="612648"/>
          </a:xfrm>
          <a:prstGeom prst="wedgeRoundRectCallout">
            <a:avLst>
              <a:gd name="adj1" fmla="val -46149"/>
              <a:gd name="adj2" fmla="val 94415"/>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あー本当は仕事できた</a:t>
            </a:r>
            <a:endParaRPr kumimoji="1" lang="en-US" altLang="ja-JP" dirty="0">
              <a:solidFill>
                <a:schemeClr val="tx1">
                  <a:lumMod val="65000"/>
                  <a:lumOff val="35000"/>
                </a:schemeClr>
              </a:solidFill>
              <a:latin typeface="Arial Narrow" panose="020B0606020202030204" pitchFamily="34" charset="0"/>
            </a:endParaRPr>
          </a:p>
          <a:p>
            <a:r>
              <a:rPr lang="ja-JP" altLang="en-US" dirty="0">
                <a:solidFill>
                  <a:schemeClr val="tx1">
                    <a:lumMod val="65000"/>
                    <a:lumOff val="35000"/>
                  </a:schemeClr>
                </a:solidFill>
                <a:latin typeface="Arial Narrow" panose="020B0606020202030204" pitchFamily="34" charset="0"/>
              </a:rPr>
              <a:t>はずなのになー ｻﾞﾝﾈﾝﾀﾞﾅｰ</a:t>
            </a:r>
            <a:endParaRPr kumimoji="1" lang="en-US" altLang="ja-JP" dirty="0">
              <a:solidFill>
                <a:schemeClr val="tx1">
                  <a:lumMod val="65000"/>
                  <a:lumOff val="35000"/>
                </a:schemeClr>
              </a:solidFill>
              <a:latin typeface="Arial Narrow" panose="020B0606020202030204" pitchFamily="34" charset="0"/>
            </a:endParaRPr>
          </a:p>
        </p:txBody>
      </p:sp>
      <p:sp>
        <p:nvSpPr>
          <p:cNvPr id="47" name="角丸四角形吹き出し 46"/>
          <p:cNvSpPr/>
          <p:nvPr/>
        </p:nvSpPr>
        <p:spPr bwMode="auto">
          <a:xfrm>
            <a:off x="3581989"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accent3">
                    <a:lumMod val="50000"/>
                  </a:schemeClr>
                </a:solidFill>
                <a:latin typeface="Arial Narrow" panose="020B0606020202030204" pitchFamily="34" charset="0"/>
              </a:rPr>
              <a:t>ﾊﾞﾌﾞﾙ</a:t>
            </a:r>
            <a:br>
              <a:rPr kumimoji="1" lang="en-US" altLang="ja-JP" sz="1400" dirty="0">
                <a:solidFill>
                  <a:schemeClr val="accent3">
                    <a:lumMod val="50000"/>
                  </a:schemeClr>
                </a:solidFill>
                <a:latin typeface="Arial Narrow" panose="020B0606020202030204" pitchFamily="34" charset="0"/>
              </a:rPr>
            </a:br>
            <a:r>
              <a:rPr kumimoji="1" lang="ja-JP" altLang="en-US" sz="1400" dirty="0">
                <a:solidFill>
                  <a:schemeClr val="accent3">
                    <a:lumMod val="50000"/>
                  </a:schemeClr>
                </a:solidFill>
                <a:latin typeface="Arial Narrow" panose="020B0606020202030204" pitchFamily="34" charset="0"/>
              </a:rPr>
              <a:t>ﾃﾞｷﾁｬｯﾀ</a:t>
            </a:r>
          </a:p>
        </p:txBody>
      </p:sp>
    </p:spTree>
    <p:extLst>
      <p:ext uri="{BB962C8B-B14F-4D97-AF65-F5344CB8AC3E}">
        <p14:creationId xmlns:p14="http://schemas.microsoft.com/office/powerpoint/2010/main" val="103394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静的スケジューリングによる解決</a:t>
            </a:r>
          </a:p>
        </p:txBody>
      </p:sp>
      <p:sp>
        <p:nvSpPr>
          <p:cNvPr id="3" name="テキスト プレースホルダー 2"/>
          <p:cNvSpPr>
            <a:spLocks noGrp="1"/>
          </p:cNvSpPr>
          <p:nvPr>
            <p:ph type="body" sz="quarter" idx="10"/>
          </p:nvPr>
        </p:nvSpPr>
        <p:spPr>
          <a:xfrm>
            <a:off x="611956" y="1088975"/>
            <a:ext cx="8280092" cy="2160024"/>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と </a:t>
            </a:r>
            <a:r>
              <a:rPr lang="en-US" altLang="ja-JP" dirty="0">
                <a:latin typeface="Consolas" panose="020B0609020204030204" pitchFamily="49" charset="0"/>
              </a:rPr>
              <a:t>I3 </a:t>
            </a:r>
            <a:r>
              <a:rPr lang="ja-JP" altLang="en-US" dirty="0">
                <a:latin typeface="Consolas" panose="020B0609020204030204" pitchFamily="49" charset="0"/>
              </a:rPr>
              <a:t>を入れ替えておけば，パイプラインはとまらない</a:t>
            </a:r>
            <a:endParaRPr lang="en-US" altLang="ja-JP" dirty="0">
              <a:latin typeface="Consolas" panose="020B0609020204030204" pitchFamily="49" charset="0"/>
            </a:endParaRPr>
          </a:p>
          <a:p>
            <a:pPr lvl="1"/>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I3 </a:t>
            </a:r>
            <a:r>
              <a:rPr lang="ja-JP" altLang="en-US" dirty="0">
                <a:latin typeface="Consolas" panose="020B0609020204030204" pitchFamily="49" charset="0"/>
              </a:rPr>
              <a:t>が同時にパイプラインに投入される</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		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r>
              <a:rPr lang="en-US" altLang="ja-JP" dirty="0">
                <a:solidFill>
                  <a:schemeClr val="accent5"/>
                </a:solidFill>
                <a:latin typeface="Consolas" panose="020B0609020204030204" pitchFamily="49" charset="0"/>
              </a:rPr>
              <a:t>		</a:t>
            </a: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		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84189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37" name="角丸四角形 36"/>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8" name="角丸四角形 37"/>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I3: sub</a:t>
            </a:r>
            <a:br>
              <a:rPr lang="en-US" altLang="ja-JP" sz="1400" b="1" dirty="0">
                <a:latin typeface="Consolas" panose="020B0609020204030204" pitchFamily="49" charset="0"/>
              </a:rPr>
            </a:br>
            <a:r>
              <a:rPr lang="en-US" altLang="ja-JP" sz="1400" b="1" dirty="0">
                <a:latin typeface="Consolas" panose="020B0609020204030204" pitchFamily="49" charset="0"/>
              </a:rPr>
              <a:t>x2</a:t>
            </a:r>
            <a:r>
              <a:rPr lang="ja-JP" altLang="en-US" sz="1400" b="1" dirty="0">
                <a:latin typeface="Consolas" panose="020B0609020204030204" pitchFamily="49" charset="0"/>
              </a:rPr>
              <a:t>←</a:t>
            </a:r>
            <a:r>
              <a:rPr lang="en-US" altLang="ja-JP" sz="1400" b="1" dirty="0">
                <a:latin typeface="Consolas" panose="020B0609020204030204" pitchFamily="49" charset="0"/>
              </a:rPr>
              <a:t>x2-1</a:t>
            </a:r>
            <a:endParaRPr kumimoji="1" lang="ja-JP" altLang="en-US" sz="1400" b="1" dirty="0">
              <a:latin typeface="Consolas" panose="020B0609020204030204" pitchFamily="49" charset="0"/>
            </a:endParaRPr>
          </a:p>
        </p:txBody>
      </p:sp>
      <p:sp>
        <p:nvSpPr>
          <p:cNvPr id="39" name="角丸四角形 38"/>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0" name="角丸四角形吹き出し 39"/>
          <p:cNvSpPr/>
          <p:nvPr/>
        </p:nvSpPr>
        <p:spPr bwMode="auto">
          <a:xfrm>
            <a:off x="4932004" y="3339000"/>
            <a:ext cx="1620018"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これで解決！</a:t>
            </a:r>
          </a:p>
        </p:txBody>
      </p:sp>
      <p:sp>
        <p:nvSpPr>
          <p:cNvPr id="43" name="角丸四角形吹き出し 42"/>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上流</a:t>
            </a:r>
          </a:p>
        </p:txBody>
      </p:sp>
      <p:sp>
        <p:nvSpPr>
          <p:cNvPr id="44" name="角丸四角形吹き出し 43"/>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4"/>
                </a:solidFill>
                <a:latin typeface="Arial Narrow" panose="020B0606020202030204" pitchFamily="34" charset="0"/>
              </a:rPr>
              <a:t>下流</a:t>
            </a:r>
          </a:p>
        </p:txBody>
      </p:sp>
      <p:sp>
        <p:nvSpPr>
          <p:cNvPr id="46" name="角丸四角形吹き出し 45"/>
          <p:cNvSpPr/>
          <p:nvPr/>
        </p:nvSpPr>
        <p:spPr bwMode="auto">
          <a:xfrm>
            <a:off x="2051972" y="3338999"/>
            <a:ext cx="2340026"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休憩時間が</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なくなって</a:t>
            </a:r>
            <a:r>
              <a:rPr lang="ja-JP" altLang="en-US" dirty="0">
                <a:solidFill>
                  <a:schemeClr val="tx1">
                    <a:lumMod val="65000"/>
                    <a:lumOff val="35000"/>
                  </a:schemeClr>
                </a:solidFill>
                <a:latin typeface="Arial Narrow" panose="020B0606020202030204" pitchFamily="34" charset="0"/>
              </a:rPr>
              <a:t>しもた</a:t>
            </a:r>
            <a:r>
              <a:rPr kumimoji="1" lang="en-US" altLang="ja-JP" dirty="0">
                <a:solidFill>
                  <a:schemeClr val="tx1">
                    <a:lumMod val="65000"/>
                    <a:lumOff val="35000"/>
                  </a:schemeClr>
                </a:solidFill>
                <a:latin typeface="Arial Narrow" panose="020B0606020202030204" pitchFamily="34" charset="0"/>
              </a:rPr>
              <a:t>…</a:t>
            </a:r>
            <a:endParaRPr kumimoji="1" lang="ja-JP" altLang="en-US" dirty="0">
              <a:solidFill>
                <a:schemeClr val="tx1">
                  <a:lumMod val="65000"/>
                  <a:lumOff val="35000"/>
                </a:schemeClr>
              </a:solidFill>
              <a:latin typeface="Arial Narrow" panose="020B0606020202030204" pitchFamily="34" charset="0"/>
            </a:endParaRPr>
          </a:p>
        </p:txBody>
      </p:sp>
      <p:sp>
        <p:nvSpPr>
          <p:cNvPr id="41" name="右矢印 40"/>
          <p:cNvSpPr/>
          <p:nvPr/>
        </p:nvSpPr>
        <p:spPr bwMode="auto">
          <a:xfrm>
            <a:off x="4031994" y="2258987"/>
            <a:ext cx="630007" cy="540006"/>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8" name="角丸四角形 47"/>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cxnSp>
        <p:nvCxnSpPr>
          <p:cNvPr id="45" name="直線矢印コネクタ 44">
            <a:extLst>
              <a:ext uri="{FF2B5EF4-FFF2-40B4-BE49-F238E27FC236}">
                <a16:creationId xmlns:a16="http://schemas.microsoft.com/office/drawing/2014/main" id="{56D75896-86A2-4564-A11A-58F570A779C9}"/>
              </a:ext>
            </a:extLst>
          </p:cNvPr>
          <p:cNvCxnSpPr>
            <a:cxnSpLocks/>
          </p:cNvCxnSpPr>
          <p:nvPr/>
        </p:nvCxnSpPr>
        <p:spPr bwMode="auto">
          <a:xfrm>
            <a:off x="3491988" y="2798992"/>
            <a:ext cx="1800020" cy="360004"/>
          </a:xfrm>
          <a:prstGeom prst="straightConnector1">
            <a:avLst/>
          </a:prstGeom>
          <a:noFill/>
          <a:ln w="9525" cap="flat" cmpd="sng" algn="ctr">
            <a:solidFill>
              <a:schemeClr val="accent5"/>
            </a:solidFill>
            <a:prstDash val="solid"/>
            <a:round/>
            <a:headEnd type="none" w="med" len="med"/>
            <a:tailEnd type="triangle"/>
          </a:ln>
          <a:effectLst/>
        </p:spPr>
      </p:cxnSp>
      <p:cxnSp>
        <p:nvCxnSpPr>
          <p:cNvPr id="50" name="直線矢印コネクタ 49">
            <a:extLst>
              <a:ext uri="{FF2B5EF4-FFF2-40B4-BE49-F238E27FC236}">
                <a16:creationId xmlns:a16="http://schemas.microsoft.com/office/drawing/2014/main" id="{2FAC5BDD-A12B-46C6-9C89-ACC9838D902C}"/>
              </a:ext>
            </a:extLst>
          </p:cNvPr>
          <p:cNvCxnSpPr>
            <a:cxnSpLocks/>
          </p:cNvCxnSpPr>
          <p:nvPr/>
        </p:nvCxnSpPr>
        <p:spPr bwMode="auto">
          <a:xfrm flipV="1">
            <a:off x="3491988" y="2798993"/>
            <a:ext cx="1800020" cy="360003"/>
          </a:xfrm>
          <a:prstGeom prst="straightConnector1">
            <a:avLst/>
          </a:prstGeom>
          <a:noFill/>
          <a:ln w="9525" cap="flat" cmpd="sng" algn="ctr">
            <a:solidFill>
              <a:schemeClr val="accent5"/>
            </a:solidFill>
            <a:prstDash val="solid"/>
            <a:round/>
            <a:headEnd type="none" w="med" len="med"/>
            <a:tailEnd type="triangle"/>
          </a:ln>
          <a:effectLst/>
        </p:spPr>
      </p:cxnSp>
    </p:spTree>
    <p:extLst>
      <p:ext uri="{BB962C8B-B14F-4D97-AF65-F5344CB8AC3E}">
        <p14:creationId xmlns:p14="http://schemas.microsoft.com/office/powerpoint/2010/main" val="2484159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静的スケジューリングによる解決</a:t>
            </a:r>
          </a:p>
        </p:txBody>
      </p:sp>
      <p:sp>
        <p:nvSpPr>
          <p:cNvPr id="3" name="テキスト プレースホルダー 2"/>
          <p:cNvSpPr>
            <a:spLocks noGrp="1"/>
          </p:cNvSpPr>
          <p:nvPr>
            <p:ph type="body" sz="quarter" idx="10"/>
          </p:nvPr>
        </p:nvSpPr>
        <p:spPr>
          <a:xfrm>
            <a:off x="611956" y="5409022"/>
            <a:ext cx="8280092" cy="900010"/>
          </a:xfrm>
        </p:spPr>
        <p:txBody>
          <a:bodyPr/>
          <a:lstStyle/>
          <a:p>
            <a:r>
              <a:rPr lang="en-US" altLang="ja-JP" sz="2000" dirty="0">
                <a:latin typeface="Consolas" panose="020B0609020204030204" pitchFamily="49" charset="0"/>
              </a:rPr>
              <a:t>I2</a:t>
            </a:r>
            <a:r>
              <a:rPr kumimoji="1" lang="en-US" altLang="ja-JP" dirty="0"/>
              <a:t> </a:t>
            </a:r>
            <a:r>
              <a:rPr kumimoji="1" lang="ja-JP" altLang="en-US" dirty="0"/>
              <a:t>と </a:t>
            </a:r>
            <a:r>
              <a:rPr lang="en-US" altLang="ja-JP" sz="2000" dirty="0">
                <a:latin typeface="Consolas" panose="020B0609020204030204" pitchFamily="49" charset="0"/>
              </a:rPr>
              <a:t>I3 </a:t>
            </a:r>
            <a:r>
              <a:rPr lang="ja-JP" altLang="en-US" sz="2000" dirty="0">
                <a:latin typeface="Consolas" panose="020B0609020204030204" pitchFamily="49" charset="0"/>
              </a:rPr>
              <a:t>の順序を入れ替えたので，バブルが消えた</a:t>
            </a:r>
            <a:endParaRPr kumimoji="1" lang="en-US" altLang="ja-JP" dirty="0"/>
          </a:p>
        </p:txBody>
      </p:sp>
      <p:cxnSp>
        <p:nvCxnSpPr>
          <p:cNvPr id="4" name="直線コネクタ 3"/>
          <p:cNvCxnSpPr>
            <a:endCxn id="11" idx="1"/>
          </p:cNvCxnSpPr>
          <p:nvPr/>
        </p:nvCxnSpPr>
        <p:spPr bwMode="auto">
          <a:xfrm flipV="1">
            <a:off x="259197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59197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313198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58198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031994"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48199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13198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358198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4481999"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93200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538200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932004" y="216898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538200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583201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2" name="直線コネクタ 41"/>
          <p:cNvCxnSpPr>
            <a:endCxn id="16" idx="1"/>
          </p:cNvCxnSpPr>
          <p:nvPr/>
        </p:nvCxnSpPr>
        <p:spPr bwMode="auto">
          <a:xfrm flipV="1">
            <a:off x="2591978" y="2348986"/>
            <a:ext cx="990011" cy="2"/>
          </a:xfrm>
          <a:prstGeom prst="line">
            <a:avLst/>
          </a:prstGeom>
          <a:noFill/>
          <a:ln w="9525" cap="flat" cmpd="sng" algn="ctr">
            <a:solidFill>
              <a:schemeClr val="tx1"/>
            </a:solidFill>
            <a:prstDash val="dash"/>
            <a:round/>
            <a:headEnd type="none" w="med" len="med"/>
            <a:tailEnd type="none" w="med" len="med"/>
          </a:ln>
          <a:effectLst/>
        </p:spPr>
      </p:cxnSp>
      <p:sp>
        <p:nvSpPr>
          <p:cNvPr id="51" name="Rectangle 73"/>
          <p:cNvSpPr>
            <a:spLocks noChangeArrowheads="1"/>
          </p:cNvSpPr>
          <p:nvPr/>
        </p:nvSpPr>
        <p:spPr bwMode="auto">
          <a:xfrm>
            <a:off x="493200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正方形/長方形 53"/>
          <p:cNvSpPr/>
          <p:nvPr/>
        </p:nvSpPr>
        <p:spPr bwMode="auto">
          <a:xfrm>
            <a:off x="187197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add </a:t>
            </a:r>
            <a:r>
              <a:rPr lang="en-US" altLang="ja-JP" sz="1600"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5" name="正方形/長方形 54"/>
          <p:cNvSpPr/>
          <p:nvPr/>
        </p:nvSpPr>
        <p:spPr bwMode="auto">
          <a:xfrm>
            <a:off x="187197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x1</a:t>
            </a:r>
            <a:r>
              <a:rPr lang="ja-JP" altLang="en-US" sz="1600" dirty="0">
                <a:latin typeface="Consolas" panose="020B0609020204030204" pitchFamily="49" charset="0"/>
              </a:rPr>
              <a:t>←</a:t>
            </a:r>
            <a:r>
              <a:rPr lang="en-US" altLang="ja-JP" sz="1600"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6" name="正方形/長方形 55"/>
          <p:cNvSpPr/>
          <p:nvPr/>
        </p:nvSpPr>
        <p:spPr bwMode="auto">
          <a:xfrm>
            <a:off x="187197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x2</a:t>
            </a:r>
            <a:r>
              <a:rPr lang="ja-JP" altLang="en-US" sz="1600" dirty="0">
                <a:latin typeface="Consolas" panose="020B0609020204030204" pitchFamily="49" charset="0"/>
              </a:rPr>
              <a:t>←</a:t>
            </a:r>
            <a:r>
              <a:rPr lang="en-US" altLang="ja-JP" sz="1600" dirty="0">
                <a:latin typeface="Consolas" panose="020B0609020204030204" pitchFamily="49" charset="0"/>
              </a:rPr>
              <a:t>x2-1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6" name="Rectangle 73"/>
          <p:cNvSpPr>
            <a:spLocks noChangeArrowheads="1"/>
          </p:cNvSpPr>
          <p:nvPr/>
        </p:nvSpPr>
        <p:spPr bwMode="auto">
          <a:xfrm>
            <a:off x="403199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9" name="Rectangle 73"/>
          <p:cNvSpPr>
            <a:spLocks noChangeArrowheads="1"/>
          </p:cNvSpPr>
          <p:nvPr/>
        </p:nvSpPr>
        <p:spPr bwMode="auto">
          <a:xfrm>
            <a:off x="403199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22" name="直線コネクタ 21">
            <a:extLst>
              <a:ext uri="{FF2B5EF4-FFF2-40B4-BE49-F238E27FC236}">
                <a16:creationId xmlns:a16="http://schemas.microsoft.com/office/drawing/2014/main" id="{11647A2C-2895-4188-264A-659E41E1B186}"/>
              </a:ext>
            </a:extLst>
          </p:cNvPr>
          <p:cNvCxnSpPr>
            <a:cxnSpLocks/>
            <a:stCxn id="67" idx="3"/>
            <a:endCxn id="43" idx="1"/>
          </p:cNvCxnSpPr>
          <p:nvPr/>
        </p:nvCxnSpPr>
        <p:spPr bwMode="auto">
          <a:xfrm flipV="1">
            <a:off x="2591978" y="4869014"/>
            <a:ext cx="990015" cy="2"/>
          </a:xfrm>
          <a:prstGeom prst="line">
            <a:avLst/>
          </a:prstGeom>
          <a:noFill/>
          <a:ln w="9525" cap="flat" cmpd="sng" algn="ctr">
            <a:solidFill>
              <a:schemeClr val="tx1"/>
            </a:solidFill>
            <a:prstDash val="dash"/>
            <a:round/>
            <a:headEnd type="none" w="med" len="med"/>
            <a:tailEnd type="none" w="med" len="med"/>
          </a:ln>
          <a:effectLst/>
        </p:spPr>
      </p:cxnSp>
      <p:cxnSp>
        <p:nvCxnSpPr>
          <p:cNvPr id="33" name="直線コネクタ 32">
            <a:extLst>
              <a:ext uri="{FF2B5EF4-FFF2-40B4-BE49-F238E27FC236}">
                <a16:creationId xmlns:a16="http://schemas.microsoft.com/office/drawing/2014/main" id="{5F172981-F9D8-7D83-B506-9F0B89B03BE2}"/>
              </a:ext>
            </a:extLst>
          </p:cNvPr>
          <p:cNvCxnSpPr/>
          <p:nvPr/>
        </p:nvCxnSpPr>
        <p:spPr bwMode="auto">
          <a:xfrm>
            <a:off x="2591978" y="3969006"/>
            <a:ext cx="720080" cy="0"/>
          </a:xfrm>
          <a:prstGeom prst="line">
            <a:avLst/>
          </a:prstGeom>
          <a:noFill/>
          <a:ln w="9525" cap="flat" cmpd="sng" algn="ctr">
            <a:solidFill>
              <a:schemeClr val="tx1"/>
            </a:solidFill>
            <a:prstDash val="dash"/>
            <a:round/>
            <a:headEnd type="none" w="med" len="med"/>
            <a:tailEnd type="none" w="med" len="med"/>
          </a:ln>
          <a:effectLst/>
        </p:spPr>
      </p:cxnSp>
      <p:sp>
        <p:nvSpPr>
          <p:cNvPr id="34" name="Rectangle 69">
            <a:extLst>
              <a:ext uri="{FF2B5EF4-FFF2-40B4-BE49-F238E27FC236}">
                <a16:creationId xmlns:a16="http://schemas.microsoft.com/office/drawing/2014/main" id="{0221DA14-1EEE-376C-E32B-248BDD45DDEB}"/>
              </a:ext>
            </a:extLst>
          </p:cNvPr>
          <p:cNvSpPr>
            <a:spLocks noChangeArrowheads="1"/>
          </p:cNvSpPr>
          <p:nvPr/>
        </p:nvSpPr>
        <p:spPr bwMode="auto">
          <a:xfrm>
            <a:off x="3131984"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5" name="Rectangle 70">
            <a:extLst>
              <a:ext uri="{FF2B5EF4-FFF2-40B4-BE49-F238E27FC236}">
                <a16:creationId xmlns:a16="http://schemas.microsoft.com/office/drawing/2014/main" id="{115D7030-2247-E7E0-10EB-CC211F7CAEF0}"/>
              </a:ext>
            </a:extLst>
          </p:cNvPr>
          <p:cNvSpPr>
            <a:spLocks noChangeArrowheads="1"/>
          </p:cNvSpPr>
          <p:nvPr/>
        </p:nvSpPr>
        <p:spPr bwMode="auto">
          <a:xfrm>
            <a:off x="3581989"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6" name="Rectangle 71">
            <a:extLst>
              <a:ext uri="{FF2B5EF4-FFF2-40B4-BE49-F238E27FC236}">
                <a16:creationId xmlns:a16="http://schemas.microsoft.com/office/drawing/2014/main" id="{D0503609-D98C-6AD4-E17F-2592AC4BBC1F}"/>
              </a:ext>
            </a:extLst>
          </p:cNvPr>
          <p:cNvSpPr>
            <a:spLocks noChangeArrowheads="1"/>
          </p:cNvSpPr>
          <p:nvPr/>
        </p:nvSpPr>
        <p:spPr bwMode="auto">
          <a:xfrm>
            <a:off x="4031994" y="378900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8" name="Rectangle 72">
            <a:extLst>
              <a:ext uri="{FF2B5EF4-FFF2-40B4-BE49-F238E27FC236}">
                <a16:creationId xmlns:a16="http://schemas.microsoft.com/office/drawing/2014/main" id="{BF27D628-721F-5F35-4400-594359BFAE92}"/>
              </a:ext>
            </a:extLst>
          </p:cNvPr>
          <p:cNvSpPr>
            <a:spLocks noChangeArrowheads="1"/>
          </p:cNvSpPr>
          <p:nvPr/>
        </p:nvSpPr>
        <p:spPr bwMode="auto">
          <a:xfrm>
            <a:off x="4481999"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3" name="Rectangle 69">
            <a:extLst>
              <a:ext uri="{FF2B5EF4-FFF2-40B4-BE49-F238E27FC236}">
                <a16:creationId xmlns:a16="http://schemas.microsoft.com/office/drawing/2014/main" id="{F080CCFE-2785-3264-6A49-A9915F35E553}"/>
              </a:ext>
            </a:extLst>
          </p:cNvPr>
          <p:cNvSpPr>
            <a:spLocks noChangeArrowheads="1"/>
          </p:cNvSpPr>
          <p:nvPr/>
        </p:nvSpPr>
        <p:spPr bwMode="auto">
          <a:xfrm>
            <a:off x="3581993"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4" name="Rectangle 70">
            <a:extLst>
              <a:ext uri="{FF2B5EF4-FFF2-40B4-BE49-F238E27FC236}">
                <a16:creationId xmlns:a16="http://schemas.microsoft.com/office/drawing/2014/main" id="{3AAC760B-7EB6-9A8F-9613-08BC156DF4DF}"/>
              </a:ext>
            </a:extLst>
          </p:cNvPr>
          <p:cNvSpPr>
            <a:spLocks noChangeArrowheads="1"/>
          </p:cNvSpPr>
          <p:nvPr/>
        </p:nvSpPr>
        <p:spPr bwMode="auto">
          <a:xfrm>
            <a:off x="4031998"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a:extLst>
              <a:ext uri="{FF2B5EF4-FFF2-40B4-BE49-F238E27FC236}">
                <a16:creationId xmlns:a16="http://schemas.microsoft.com/office/drawing/2014/main" id="{7AB019D6-FDA6-6A68-C1FA-418EA8643DBC}"/>
              </a:ext>
            </a:extLst>
          </p:cNvPr>
          <p:cNvSpPr>
            <a:spLocks noChangeArrowheads="1"/>
          </p:cNvSpPr>
          <p:nvPr/>
        </p:nvSpPr>
        <p:spPr bwMode="auto">
          <a:xfrm>
            <a:off x="4481999"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8" name="Rectangle 72">
            <a:extLst>
              <a:ext uri="{FF2B5EF4-FFF2-40B4-BE49-F238E27FC236}">
                <a16:creationId xmlns:a16="http://schemas.microsoft.com/office/drawing/2014/main" id="{60B19E45-E3E9-E3C6-C38A-A1BD837EEC04}"/>
              </a:ext>
            </a:extLst>
          </p:cNvPr>
          <p:cNvSpPr>
            <a:spLocks noChangeArrowheads="1"/>
          </p:cNvSpPr>
          <p:nvPr/>
        </p:nvSpPr>
        <p:spPr bwMode="auto">
          <a:xfrm>
            <a:off x="4932004"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0" name="Rectangle 73">
            <a:extLst>
              <a:ext uri="{FF2B5EF4-FFF2-40B4-BE49-F238E27FC236}">
                <a16:creationId xmlns:a16="http://schemas.microsoft.com/office/drawing/2014/main" id="{E79B46AC-52AD-3313-509B-8D48BEB40B1B}"/>
              </a:ext>
            </a:extLst>
          </p:cNvPr>
          <p:cNvSpPr>
            <a:spLocks noChangeArrowheads="1"/>
          </p:cNvSpPr>
          <p:nvPr/>
        </p:nvSpPr>
        <p:spPr bwMode="auto">
          <a:xfrm>
            <a:off x="5382009"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2" name="Rectangle 69">
            <a:extLst>
              <a:ext uri="{FF2B5EF4-FFF2-40B4-BE49-F238E27FC236}">
                <a16:creationId xmlns:a16="http://schemas.microsoft.com/office/drawing/2014/main" id="{EA933DD0-954E-7B88-74EE-90439C2CCD07}"/>
              </a:ext>
            </a:extLst>
          </p:cNvPr>
          <p:cNvSpPr>
            <a:spLocks noChangeArrowheads="1"/>
          </p:cNvSpPr>
          <p:nvPr/>
        </p:nvSpPr>
        <p:spPr bwMode="auto">
          <a:xfrm>
            <a:off x="3131984"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3" name="Rectangle 70">
            <a:extLst>
              <a:ext uri="{FF2B5EF4-FFF2-40B4-BE49-F238E27FC236}">
                <a16:creationId xmlns:a16="http://schemas.microsoft.com/office/drawing/2014/main" id="{C71418F5-1C91-8D62-2DA4-190126E33398}"/>
              </a:ext>
            </a:extLst>
          </p:cNvPr>
          <p:cNvSpPr>
            <a:spLocks noChangeArrowheads="1"/>
          </p:cNvSpPr>
          <p:nvPr/>
        </p:nvSpPr>
        <p:spPr bwMode="auto">
          <a:xfrm>
            <a:off x="3581989"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0" name="Rectangle 71">
            <a:extLst>
              <a:ext uri="{FF2B5EF4-FFF2-40B4-BE49-F238E27FC236}">
                <a16:creationId xmlns:a16="http://schemas.microsoft.com/office/drawing/2014/main" id="{6B6FA9CB-81E3-FB15-8C3D-B8E1F7C84827}"/>
              </a:ext>
            </a:extLst>
          </p:cNvPr>
          <p:cNvSpPr>
            <a:spLocks noChangeArrowheads="1"/>
          </p:cNvSpPr>
          <p:nvPr/>
        </p:nvSpPr>
        <p:spPr bwMode="auto">
          <a:xfrm>
            <a:off x="4031994" y="423900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1" name="Rectangle 72">
            <a:extLst>
              <a:ext uri="{FF2B5EF4-FFF2-40B4-BE49-F238E27FC236}">
                <a16:creationId xmlns:a16="http://schemas.microsoft.com/office/drawing/2014/main" id="{7999BEA6-2346-4D19-D579-670DC0EB6B73}"/>
              </a:ext>
            </a:extLst>
          </p:cNvPr>
          <p:cNvSpPr>
            <a:spLocks noChangeArrowheads="1"/>
          </p:cNvSpPr>
          <p:nvPr/>
        </p:nvSpPr>
        <p:spPr bwMode="auto">
          <a:xfrm>
            <a:off x="4481999"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2" name="Rectangle 73">
            <a:extLst>
              <a:ext uri="{FF2B5EF4-FFF2-40B4-BE49-F238E27FC236}">
                <a16:creationId xmlns:a16="http://schemas.microsoft.com/office/drawing/2014/main" id="{B0A3DA1A-8B9C-89E5-BE57-C258E57FE87C}"/>
              </a:ext>
            </a:extLst>
          </p:cNvPr>
          <p:cNvSpPr>
            <a:spLocks noChangeArrowheads="1"/>
          </p:cNvSpPr>
          <p:nvPr/>
        </p:nvSpPr>
        <p:spPr bwMode="auto">
          <a:xfrm>
            <a:off x="4932004"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63" name="直線コネクタ 62">
            <a:extLst>
              <a:ext uri="{FF2B5EF4-FFF2-40B4-BE49-F238E27FC236}">
                <a16:creationId xmlns:a16="http://schemas.microsoft.com/office/drawing/2014/main" id="{888964A2-B4AF-778F-868D-D2A6B7AF47CC}"/>
              </a:ext>
            </a:extLst>
          </p:cNvPr>
          <p:cNvCxnSpPr>
            <a:cxnSpLocks/>
          </p:cNvCxnSpPr>
          <p:nvPr/>
        </p:nvCxnSpPr>
        <p:spPr bwMode="auto">
          <a:xfrm>
            <a:off x="2591978" y="4419011"/>
            <a:ext cx="540006" cy="0"/>
          </a:xfrm>
          <a:prstGeom prst="line">
            <a:avLst/>
          </a:prstGeom>
          <a:noFill/>
          <a:ln w="9525" cap="flat" cmpd="sng" algn="ctr">
            <a:solidFill>
              <a:schemeClr val="tx1"/>
            </a:solidFill>
            <a:prstDash val="dash"/>
            <a:round/>
            <a:headEnd type="none" w="med" len="med"/>
            <a:tailEnd type="none" w="med" len="med"/>
          </a:ln>
          <a:effectLst/>
        </p:spPr>
      </p:cxnSp>
      <p:sp>
        <p:nvSpPr>
          <p:cNvPr id="64" name="Rectangle 73">
            <a:extLst>
              <a:ext uri="{FF2B5EF4-FFF2-40B4-BE49-F238E27FC236}">
                <a16:creationId xmlns:a16="http://schemas.microsoft.com/office/drawing/2014/main" id="{6CE00B45-A3BB-5E55-054E-19F229B90B5A}"/>
              </a:ext>
            </a:extLst>
          </p:cNvPr>
          <p:cNvSpPr>
            <a:spLocks noChangeArrowheads="1"/>
          </p:cNvSpPr>
          <p:nvPr/>
        </p:nvSpPr>
        <p:spPr bwMode="auto">
          <a:xfrm>
            <a:off x="4932004"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5" name="正方形/長方形 64">
            <a:extLst>
              <a:ext uri="{FF2B5EF4-FFF2-40B4-BE49-F238E27FC236}">
                <a16:creationId xmlns:a16="http://schemas.microsoft.com/office/drawing/2014/main" id="{392B0A72-250F-EC4D-F9A4-0B32FD882625}"/>
              </a:ext>
            </a:extLst>
          </p:cNvPr>
          <p:cNvSpPr/>
          <p:nvPr/>
        </p:nvSpPr>
        <p:spPr bwMode="auto">
          <a:xfrm>
            <a:off x="1871970" y="378900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add </a:t>
            </a:r>
            <a:r>
              <a:rPr lang="en-US" altLang="ja-JP" sz="1600"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7" name="正方形/長方形 66">
            <a:extLst>
              <a:ext uri="{FF2B5EF4-FFF2-40B4-BE49-F238E27FC236}">
                <a16:creationId xmlns:a16="http://schemas.microsoft.com/office/drawing/2014/main" id="{353E33B1-82A3-ED6C-D14D-2C2AB07B8FFB}"/>
              </a:ext>
            </a:extLst>
          </p:cNvPr>
          <p:cNvSpPr/>
          <p:nvPr/>
        </p:nvSpPr>
        <p:spPr bwMode="auto">
          <a:xfrm>
            <a:off x="1871970"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x1</a:t>
            </a:r>
            <a:r>
              <a:rPr lang="ja-JP" altLang="en-US" sz="1600" dirty="0">
                <a:latin typeface="Consolas" panose="020B0609020204030204" pitchFamily="49" charset="0"/>
              </a:rPr>
              <a:t>←</a:t>
            </a:r>
            <a:r>
              <a:rPr lang="en-US" altLang="ja-JP" sz="1600"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8" name="正方形/長方形 67">
            <a:extLst>
              <a:ext uri="{FF2B5EF4-FFF2-40B4-BE49-F238E27FC236}">
                <a16:creationId xmlns:a16="http://schemas.microsoft.com/office/drawing/2014/main" id="{B9E63489-58CF-2368-B995-3A5C99B26503}"/>
              </a:ext>
            </a:extLst>
          </p:cNvPr>
          <p:cNvSpPr/>
          <p:nvPr/>
        </p:nvSpPr>
        <p:spPr bwMode="auto">
          <a:xfrm>
            <a:off x="1871970" y="423900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x2</a:t>
            </a:r>
            <a:r>
              <a:rPr lang="ja-JP" altLang="en-US" sz="1600" dirty="0">
                <a:latin typeface="Consolas" panose="020B0609020204030204" pitchFamily="49" charset="0"/>
              </a:rPr>
              <a:t>←</a:t>
            </a:r>
            <a:r>
              <a:rPr lang="en-US" altLang="ja-JP" sz="1600" dirty="0">
                <a:latin typeface="Consolas" panose="020B0609020204030204" pitchFamily="49" charset="0"/>
              </a:rPr>
              <a:t>x2-1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9" name="右矢印 40">
            <a:extLst>
              <a:ext uri="{FF2B5EF4-FFF2-40B4-BE49-F238E27FC236}">
                <a16:creationId xmlns:a16="http://schemas.microsoft.com/office/drawing/2014/main" id="{E6E8B53E-71C7-CFBB-4183-2031581BA6AB}"/>
              </a:ext>
            </a:extLst>
          </p:cNvPr>
          <p:cNvSpPr/>
          <p:nvPr/>
        </p:nvSpPr>
        <p:spPr bwMode="auto">
          <a:xfrm rot="5400000">
            <a:off x="4346997" y="2843994"/>
            <a:ext cx="630007" cy="540006"/>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783238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a:t>
            </a:r>
            <a:r>
              <a:rPr kumimoji="1" lang="ja-JP" altLang="en-US" dirty="0"/>
              <a:t>：</a:t>
            </a:r>
            <a:r>
              <a:rPr kumimoji="1" lang="en-US" altLang="ja-JP" dirty="0"/>
              <a:t>Very Long Instruction Word</a:t>
            </a:r>
            <a:endParaRPr kumimoji="1" lang="ja-JP" altLang="en-US" dirty="0"/>
          </a:p>
        </p:txBody>
      </p:sp>
      <p:sp>
        <p:nvSpPr>
          <p:cNvPr id="3" name="テキスト プレースホルダー 2"/>
          <p:cNvSpPr>
            <a:spLocks noGrp="1"/>
          </p:cNvSpPr>
          <p:nvPr>
            <p:ph type="body" sz="quarter" idx="10"/>
          </p:nvPr>
        </p:nvSpPr>
        <p:spPr>
          <a:xfrm>
            <a:off x="611955" y="1088974"/>
            <a:ext cx="8370093" cy="5220058"/>
          </a:xfrm>
        </p:spPr>
        <p:txBody>
          <a:bodyPr anchor="t"/>
          <a:lstStyle/>
          <a:p>
            <a:r>
              <a:rPr kumimoji="1" lang="ja-JP" altLang="en-US" dirty="0"/>
              <a:t>静的スケジューリングを前提とした </a:t>
            </a:r>
            <a:r>
              <a:rPr kumimoji="1" lang="en-US" altLang="ja-JP" dirty="0"/>
              <a:t>CPU </a:t>
            </a:r>
            <a:r>
              <a:rPr kumimoji="1" lang="ja-JP" altLang="en-US" dirty="0"/>
              <a:t>のアーキテクチャ</a:t>
            </a:r>
            <a:endParaRPr kumimoji="1" lang="en-US" altLang="ja-JP" dirty="0"/>
          </a:p>
          <a:p>
            <a:r>
              <a:rPr kumimoji="1" lang="ja-JP" altLang="en-US" dirty="0"/>
              <a:t>通常の命令を複数にまとめたものを１つの命令とする</a:t>
            </a:r>
            <a:endParaRPr kumimoji="1" lang="en-US" altLang="ja-JP" dirty="0"/>
          </a:p>
          <a:p>
            <a:pPr lvl="1"/>
            <a:r>
              <a:rPr lang="ja-JP" altLang="en-US" dirty="0"/>
              <a:t>命令セットの仕様として，１つの </a:t>
            </a:r>
            <a:r>
              <a:rPr lang="en-US" altLang="ja-JP" dirty="0"/>
              <a:t>VLIW </a:t>
            </a:r>
            <a:r>
              <a:rPr lang="ja-JP" altLang="en-US" dirty="0"/>
              <a:t>命令内では依存関係を</a:t>
            </a:r>
            <a:br>
              <a:rPr lang="en-US" altLang="ja-JP" dirty="0"/>
            </a:br>
            <a:r>
              <a:rPr lang="ja-JP" altLang="en-US" dirty="0"/>
              <a:t>持てないようにする</a:t>
            </a:r>
            <a:endParaRPr lang="en-US" altLang="ja-JP" dirty="0"/>
          </a:p>
          <a:p>
            <a:pPr lvl="1"/>
            <a:r>
              <a:rPr lang="en-US" altLang="ja-JP" dirty="0">
                <a:solidFill>
                  <a:schemeClr val="accent5"/>
                </a:solidFill>
              </a:rPr>
              <a:t>= </a:t>
            </a:r>
            <a:r>
              <a:rPr lang="ja-JP" altLang="en-US" dirty="0">
                <a:solidFill>
                  <a:schemeClr val="accent5"/>
                </a:solidFill>
              </a:rPr>
              <a:t>フェッチした後は必ずそれらは並列実行できる</a:t>
            </a:r>
            <a:endParaRPr lang="en-US" altLang="ja-JP" dirty="0">
              <a:solidFill>
                <a:schemeClr val="accent5"/>
              </a:solidFill>
            </a:endParaRPr>
          </a:p>
          <a:p>
            <a:pPr lvl="1"/>
            <a:endParaRPr kumimoji="1" lang="en-US" altLang="ja-JP" dirty="0"/>
          </a:p>
          <a:p>
            <a:pPr lvl="1"/>
            <a:r>
              <a:rPr lang="en-US" altLang="ja-JP" dirty="0">
                <a:latin typeface="Consolas" panose="020B0609020204030204" pitchFamily="49" charset="0"/>
              </a:rPr>
              <a:t>I1: add x1</a:t>
            </a:r>
            <a:r>
              <a:rPr lang="ja-JP" altLang="en-US" dirty="0">
                <a:latin typeface="Consolas" panose="020B0609020204030204" pitchFamily="49" charset="0"/>
              </a:rPr>
              <a:t>←</a:t>
            </a:r>
            <a:r>
              <a:rPr lang="en-US" altLang="ja-JP" dirty="0">
                <a:latin typeface="Consolas" panose="020B0609020204030204" pitchFamily="49" charset="0"/>
              </a:rPr>
              <a:t>x1+1		I1: add 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x2</a:t>
            </a:r>
            <a:r>
              <a:rPr lang="ja-JP" altLang="en-US" dirty="0">
                <a:latin typeface="Consolas" panose="020B0609020204030204" pitchFamily="49" charset="0"/>
              </a:rPr>
              <a:t>←</a:t>
            </a:r>
            <a:r>
              <a:rPr lang="en-US" altLang="ja-JP" dirty="0">
                <a:latin typeface="Consolas" panose="020B0609020204030204" pitchFamily="49" charset="0"/>
              </a:rPr>
              <a:t>x2+1		    add 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I3: sub x3</a:t>
            </a:r>
            <a:r>
              <a:rPr lang="ja-JP" altLang="en-US" dirty="0">
                <a:latin typeface="Consolas" panose="020B0609020204030204" pitchFamily="49" charset="0"/>
              </a:rPr>
              <a:t>←</a:t>
            </a:r>
            <a:r>
              <a:rPr lang="en-US" altLang="ja-JP" dirty="0">
                <a:latin typeface="Consolas" panose="020B0609020204030204" pitchFamily="49" charset="0"/>
              </a:rPr>
              <a:t>x3-1		    sub x3</a:t>
            </a:r>
            <a:r>
              <a:rPr lang="ja-JP" altLang="en-US" dirty="0">
                <a:latin typeface="Consolas" panose="020B0609020204030204" pitchFamily="49" charset="0"/>
              </a:rPr>
              <a:t>←</a:t>
            </a:r>
            <a:r>
              <a:rPr lang="en-US" altLang="ja-JP" dirty="0">
                <a:latin typeface="Consolas" panose="020B0609020204030204" pitchFamily="49" charset="0"/>
              </a:rPr>
              <a:t>x3-1</a:t>
            </a:r>
            <a:br>
              <a:rPr lang="en-US" altLang="ja-JP" dirty="0">
                <a:latin typeface="Consolas" panose="020B0609020204030204" pitchFamily="49" charset="0"/>
              </a:rPr>
            </a:br>
            <a:r>
              <a:rPr lang="ja-JP" altLang="en-US" dirty="0">
                <a:latin typeface="Consolas" panose="020B0609020204030204" pitchFamily="49" charset="0"/>
              </a:rPr>
              <a:t>通常の命令セット</a:t>
            </a:r>
            <a:r>
              <a:rPr lang="en-US" altLang="ja-JP" dirty="0">
                <a:latin typeface="Consolas" panose="020B0609020204030204" pitchFamily="49" charset="0"/>
              </a:rPr>
              <a:t>		VLIW </a:t>
            </a:r>
            <a:r>
              <a:rPr lang="ja-JP" altLang="en-US" dirty="0">
                <a:latin typeface="Consolas" panose="020B0609020204030204" pitchFamily="49" charset="0"/>
              </a:rPr>
              <a:t>ではこれで１命令</a:t>
            </a:r>
            <a:br>
              <a:rPr lang="en-US" altLang="ja-JP" dirty="0">
                <a:latin typeface="Consolas" panose="020B0609020204030204" pitchFamily="49" charset="0"/>
              </a:rPr>
            </a:br>
            <a:r>
              <a:rPr lang="en-US" altLang="ja-JP" dirty="0">
                <a:latin typeface="Consolas" panose="020B0609020204030204" pitchFamily="49" charset="0"/>
              </a:rPr>
              <a:t>					</a:t>
            </a:r>
            <a:r>
              <a:rPr lang="ja-JP" altLang="en-US" dirty="0">
                <a:latin typeface="Consolas" panose="020B0609020204030204" pitchFamily="49" charset="0"/>
              </a:rPr>
              <a:t>仕様としてこのグループの中に</a:t>
            </a:r>
            <a:br>
              <a:rPr lang="en-US" altLang="ja-JP" dirty="0">
                <a:latin typeface="Consolas" panose="020B0609020204030204" pitchFamily="49" charset="0"/>
              </a:rPr>
            </a:br>
            <a:r>
              <a:rPr lang="en-US" altLang="ja-JP" dirty="0">
                <a:latin typeface="Consolas" panose="020B0609020204030204" pitchFamily="49" charset="0"/>
              </a:rPr>
              <a:t>					</a:t>
            </a:r>
            <a:r>
              <a:rPr lang="ja-JP" altLang="en-US" dirty="0">
                <a:latin typeface="Consolas" panose="020B0609020204030204" pitchFamily="49" charset="0"/>
              </a:rPr>
              <a:t>依存関係があることを許さない</a:t>
            </a:r>
            <a:endParaRPr lang="ja-JP" altLang="en-US" dirty="0"/>
          </a:p>
        </p:txBody>
      </p:sp>
      <p:sp>
        <p:nvSpPr>
          <p:cNvPr id="5" name="角丸四角形 4"/>
          <p:cNvSpPr/>
          <p:nvPr/>
        </p:nvSpPr>
        <p:spPr bwMode="auto">
          <a:xfrm>
            <a:off x="5742013" y="3879005"/>
            <a:ext cx="1800020" cy="990011"/>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060215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の利点と問題点</a:t>
            </a:r>
          </a:p>
        </p:txBody>
      </p:sp>
      <p:sp>
        <p:nvSpPr>
          <p:cNvPr id="3" name="テキスト プレースホルダー 2"/>
          <p:cNvSpPr>
            <a:spLocks noGrp="1"/>
          </p:cNvSpPr>
          <p:nvPr>
            <p:ph type="body" sz="quarter" idx="10"/>
          </p:nvPr>
        </p:nvSpPr>
        <p:spPr/>
        <p:txBody>
          <a:bodyPr/>
          <a:lstStyle/>
          <a:p>
            <a:r>
              <a:rPr kumimoji="1" lang="ja-JP" altLang="en-US" dirty="0"/>
              <a:t>利点：</a:t>
            </a:r>
            <a:endParaRPr kumimoji="1" lang="en-US" altLang="ja-JP" dirty="0"/>
          </a:p>
          <a:p>
            <a:pPr lvl="1"/>
            <a:r>
              <a:rPr kumimoji="1" lang="ja-JP" altLang="en-US" dirty="0"/>
              <a:t>ハードウェアがすごく簡単</a:t>
            </a:r>
            <a:endParaRPr kumimoji="1" lang="en-US" altLang="ja-JP" dirty="0"/>
          </a:p>
          <a:p>
            <a:pPr lvl="2"/>
            <a:r>
              <a:rPr kumimoji="1" lang="ja-JP" altLang="en-US" dirty="0"/>
              <a:t>スーパスカラでは依存を検出して止める機構があった</a:t>
            </a:r>
            <a:endParaRPr kumimoji="1" lang="en-US" altLang="ja-JP" dirty="0"/>
          </a:p>
          <a:p>
            <a:pPr lvl="2"/>
            <a:r>
              <a:rPr lang="en-US" altLang="ja-JP" dirty="0"/>
              <a:t>VLIW </a:t>
            </a:r>
            <a:r>
              <a:rPr lang="ja-JP" altLang="en-US" dirty="0"/>
              <a:t>では依存を検出して止める機構は不要</a:t>
            </a:r>
            <a:endParaRPr lang="en-US" altLang="ja-JP" dirty="0"/>
          </a:p>
          <a:p>
            <a:pPr lvl="3"/>
            <a:r>
              <a:rPr lang="ja-JP" altLang="en-US" dirty="0"/>
              <a:t>仕様として１つの </a:t>
            </a:r>
            <a:r>
              <a:rPr lang="en-US" altLang="ja-JP" dirty="0"/>
              <a:t>VLIW </a:t>
            </a:r>
            <a:r>
              <a:rPr lang="ja-JP" altLang="en-US" dirty="0"/>
              <a:t>命令内に依存は発生しない</a:t>
            </a:r>
            <a:endParaRPr lang="en-US" altLang="ja-JP" dirty="0"/>
          </a:p>
          <a:p>
            <a:r>
              <a:rPr kumimoji="1" lang="ja-JP" altLang="en-US" dirty="0"/>
              <a:t>問題点：</a:t>
            </a:r>
            <a:endParaRPr kumimoji="1" lang="en-US" altLang="ja-JP" dirty="0"/>
          </a:p>
          <a:p>
            <a:pPr marL="817200" lvl="1" indent="-457200">
              <a:buFont typeface="+mj-lt"/>
              <a:buAutoNum type="arabicPeriod"/>
            </a:pPr>
            <a:r>
              <a:rPr kumimoji="1" lang="ja-JP" altLang="en-US" dirty="0"/>
              <a:t>性能</a:t>
            </a:r>
            <a:r>
              <a:rPr lang="ja-JP" altLang="en-US" dirty="0"/>
              <a:t>向上に限界がある</a:t>
            </a:r>
            <a:endParaRPr kumimoji="1" lang="en-US" altLang="ja-JP" dirty="0"/>
          </a:p>
          <a:p>
            <a:pPr marL="817200" lvl="1" indent="-457200">
              <a:buFont typeface="+mj-lt"/>
              <a:buAutoNum type="arabicPeriod"/>
            </a:pPr>
            <a:r>
              <a:rPr kumimoji="1" lang="ja-JP" altLang="en-US" dirty="0"/>
              <a:t>互換性がとりにくい</a:t>
            </a:r>
          </a:p>
        </p:txBody>
      </p:sp>
    </p:spTree>
    <p:extLst>
      <p:ext uri="{BB962C8B-B14F-4D97-AF65-F5344CB8AC3E}">
        <p14:creationId xmlns:p14="http://schemas.microsoft.com/office/powerpoint/2010/main" val="3371596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VLIW </a:t>
            </a:r>
            <a:r>
              <a:rPr lang="ja-JP" altLang="en-US" dirty="0"/>
              <a:t>の問題１：</a:t>
            </a:r>
            <a:r>
              <a:rPr lang="en-US" altLang="ja-JP" dirty="0"/>
              <a:t> </a:t>
            </a:r>
            <a:r>
              <a:rPr lang="ja-JP" altLang="en-US" dirty="0"/>
              <a:t>性能がいまいち出ない</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VLIW </a:t>
            </a:r>
            <a:r>
              <a:rPr kumimoji="1" lang="ja-JP" altLang="en-US" dirty="0"/>
              <a:t>は静的スケジューリングに全面的に頼っている</a:t>
            </a:r>
            <a:endParaRPr kumimoji="1" lang="en-US" altLang="ja-JP" dirty="0"/>
          </a:p>
          <a:p>
            <a:pPr lvl="1"/>
            <a:r>
              <a:rPr kumimoji="1" lang="ja-JP" altLang="en-US" dirty="0"/>
              <a:t>あらかじめコンパイラが </a:t>
            </a:r>
            <a:r>
              <a:rPr kumimoji="1" lang="en-US" altLang="ja-JP" dirty="0"/>
              <a:t>VLIW </a:t>
            </a:r>
            <a:r>
              <a:rPr kumimoji="1" lang="ja-JP" altLang="en-US" dirty="0"/>
              <a:t>命令を頑張って作る</a:t>
            </a:r>
            <a:endParaRPr kumimoji="1" lang="en-US" altLang="ja-JP" dirty="0"/>
          </a:p>
          <a:p>
            <a:pPr lvl="1"/>
            <a:r>
              <a:rPr kumimoji="1" lang="ja-JP" altLang="en-US" dirty="0"/>
              <a:t>しかし，コンパイラが出来る並び替えは結構自由度が低い</a:t>
            </a:r>
            <a:endParaRPr kumimoji="1" lang="en-US" altLang="ja-JP" dirty="0"/>
          </a:p>
        </p:txBody>
      </p:sp>
    </p:spTree>
    <p:extLst>
      <p:ext uri="{BB962C8B-B14F-4D97-AF65-F5344CB8AC3E}">
        <p14:creationId xmlns:p14="http://schemas.microsoft.com/office/powerpoint/2010/main" val="672883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静的スケジューリングが難しい例１</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例</a:t>
            </a:r>
            <a:r>
              <a:rPr kumimoji="1" lang="en-US" altLang="ja-JP" dirty="0"/>
              <a:t>1</a:t>
            </a:r>
            <a:r>
              <a:rPr kumimoji="1" lang="ja-JP" altLang="en-US" dirty="0"/>
              <a:t>：分岐を乗り越えた並び替えは難しい</a:t>
            </a:r>
            <a:endParaRPr kumimoji="1" lang="en-US" altLang="ja-JP" dirty="0"/>
          </a:p>
          <a:p>
            <a:pPr lvl="1"/>
            <a:r>
              <a:rPr lang="en-US" altLang="ja-JP" dirty="0"/>
              <a:t>3 </a:t>
            </a:r>
            <a:r>
              <a:rPr lang="ja-JP" altLang="en-US" dirty="0"/>
              <a:t>行目のメモリ・アクセスを </a:t>
            </a:r>
            <a:r>
              <a:rPr lang="en-US" altLang="ja-JP" dirty="0"/>
              <a:t>if </a:t>
            </a:r>
            <a:r>
              <a:rPr lang="ja-JP" altLang="en-US" dirty="0"/>
              <a:t>文の前に持ってくるのは困難</a:t>
            </a:r>
            <a:endParaRPr lang="en-US" altLang="ja-JP" dirty="0"/>
          </a:p>
          <a:p>
            <a:pPr lvl="1"/>
            <a:r>
              <a:rPr lang="ja-JP" altLang="en-US" dirty="0"/>
              <a:t>うかつにやるとメモリ・アクセス例外が起きて落ちる</a:t>
            </a:r>
            <a:endParaRPr lang="en-US" altLang="ja-JP" dirty="0"/>
          </a:p>
          <a:p>
            <a:pPr lvl="2"/>
            <a:r>
              <a:rPr lang="en-US" altLang="ja-JP" dirty="0"/>
              <a:t>NULL </a:t>
            </a:r>
            <a:r>
              <a:rPr lang="ja-JP" altLang="en-US" dirty="0"/>
              <a:t>ポインタにアクセスしてしまう</a:t>
            </a:r>
            <a:br>
              <a:rPr lang="en-US" altLang="ja-JP" dirty="0"/>
            </a:br>
            <a:br>
              <a:rPr lang="en-US" altLang="ja-JP" dirty="0">
                <a:latin typeface="Consolas" panose="020B0609020204030204" pitchFamily="49" charset="0"/>
              </a:rPr>
            </a:br>
            <a:r>
              <a:rPr lang="en-US" altLang="ja-JP" dirty="0">
                <a:latin typeface="Consolas" panose="020B0609020204030204" pitchFamily="49" charset="0"/>
              </a:rPr>
              <a:t>1: i = i + 1</a:t>
            </a:r>
            <a:br>
              <a:rPr lang="en-US" altLang="ja-JP" dirty="0">
                <a:latin typeface="Consolas" panose="020B0609020204030204" pitchFamily="49" charset="0"/>
              </a:rPr>
            </a:br>
            <a:r>
              <a:rPr lang="en-US" altLang="ja-JP" dirty="0">
                <a:latin typeface="Consolas" panose="020B0609020204030204" pitchFamily="49" charset="0"/>
              </a:rPr>
              <a:t>2: if (flag) </a:t>
            </a:r>
            <a:br>
              <a:rPr lang="en-US" altLang="ja-JP" dirty="0"/>
            </a:br>
            <a:r>
              <a:rPr lang="en-US" altLang="ja-JP" dirty="0"/>
              <a:t>3:        a = *</a:t>
            </a:r>
            <a:r>
              <a:rPr lang="en-US" altLang="ja-JP" dirty="0" err="1"/>
              <a:t>ptr</a:t>
            </a:r>
            <a:r>
              <a:rPr lang="en-US" altLang="ja-JP" dirty="0"/>
              <a:t>;  </a:t>
            </a:r>
            <a:r>
              <a:rPr lang="en-US" altLang="ja-JP" dirty="0">
                <a:solidFill>
                  <a:schemeClr val="accent5"/>
                </a:solidFill>
                <a:latin typeface="Consolas" panose="020B0609020204030204" pitchFamily="49" charset="0"/>
              </a:rPr>
              <a:t>// flag </a:t>
            </a:r>
            <a:r>
              <a:rPr lang="ja-JP" altLang="en-US" dirty="0">
                <a:solidFill>
                  <a:schemeClr val="accent5"/>
                </a:solidFill>
                <a:latin typeface="Consolas" panose="020B0609020204030204" pitchFamily="49" charset="0"/>
              </a:rPr>
              <a:t>が </a:t>
            </a:r>
            <a:r>
              <a:rPr lang="en-US" altLang="ja-JP" dirty="0">
                <a:solidFill>
                  <a:schemeClr val="accent5"/>
                </a:solidFill>
                <a:latin typeface="Consolas" panose="020B0609020204030204" pitchFamily="49" charset="0"/>
              </a:rPr>
              <a:t>false </a:t>
            </a:r>
            <a:r>
              <a:rPr lang="ja-JP" altLang="en-US" dirty="0">
                <a:solidFill>
                  <a:schemeClr val="accent5"/>
                </a:solidFill>
                <a:latin typeface="Consolas" panose="020B0609020204030204" pitchFamily="49" charset="0"/>
              </a:rPr>
              <a:t>の時は </a:t>
            </a:r>
            <a:r>
              <a:rPr lang="en-US" altLang="ja-JP" dirty="0" err="1">
                <a:solidFill>
                  <a:schemeClr val="accent5"/>
                </a:solidFill>
                <a:latin typeface="Consolas" panose="020B0609020204030204" pitchFamily="49" charset="0"/>
              </a:rPr>
              <a:t>ptr</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NULL</a:t>
            </a:r>
          </a:p>
        </p:txBody>
      </p:sp>
    </p:spTree>
    <p:extLst>
      <p:ext uri="{BB962C8B-B14F-4D97-AF65-F5344CB8AC3E}">
        <p14:creationId xmlns:p14="http://schemas.microsoft.com/office/powerpoint/2010/main" val="508005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静的スケジューリングが難しい例２</a:t>
            </a:r>
            <a:endParaRPr kumimoji="1" lang="ja-JP" altLang="en-US" dirty="0"/>
          </a:p>
        </p:txBody>
      </p:sp>
      <p:sp>
        <p:nvSpPr>
          <p:cNvPr id="3" name="テキスト プレースホルダー 2"/>
          <p:cNvSpPr>
            <a:spLocks noGrp="1"/>
          </p:cNvSpPr>
          <p:nvPr>
            <p:ph type="body" sz="quarter" idx="10"/>
          </p:nvPr>
        </p:nvSpPr>
        <p:spPr>
          <a:xfrm>
            <a:off x="611955" y="1088974"/>
            <a:ext cx="8190091" cy="5220058"/>
          </a:xfrm>
        </p:spPr>
        <p:txBody>
          <a:bodyPr/>
          <a:lstStyle/>
          <a:p>
            <a:r>
              <a:rPr kumimoji="1" lang="ja-JP" altLang="en-US" dirty="0"/>
              <a:t>例２：ポインタ参照の順番を入れ替えるのは難しい</a:t>
            </a:r>
            <a:br>
              <a:rPr kumimoji="1" lang="en-US" altLang="ja-JP" dirty="0"/>
            </a:br>
            <a:r>
              <a:rPr kumimoji="1" lang="ja-JP" altLang="en-US" dirty="0"/>
              <a:t>（不可能ではない）</a:t>
            </a:r>
            <a:endParaRPr kumimoji="1" lang="en-US" altLang="ja-JP" dirty="0"/>
          </a:p>
          <a:p>
            <a:pPr lvl="1"/>
            <a:r>
              <a:rPr lang="ja-JP" altLang="en-US" dirty="0"/>
              <a:t>２</a:t>
            </a:r>
            <a:r>
              <a:rPr lang="en-US" altLang="ja-JP" dirty="0"/>
              <a:t> </a:t>
            </a:r>
            <a:r>
              <a:rPr lang="ja-JP" altLang="en-US" dirty="0"/>
              <a:t>行目と３行目のメモリ・アクセスを入れ替えることは困難</a:t>
            </a:r>
            <a:endParaRPr lang="en-US" altLang="ja-JP" dirty="0"/>
          </a:p>
          <a:p>
            <a:pPr lvl="1"/>
            <a:r>
              <a:rPr lang="ja-JP" altLang="en-US" dirty="0"/>
              <a:t>うかつにやると意味が変わる</a:t>
            </a:r>
            <a:br>
              <a:rPr lang="en-US" altLang="ja-JP" dirty="0"/>
            </a:br>
            <a:br>
              <a:rPr lang="en-US" altLang="ja-JP" dirty="0">
                <a:latin typeface="Consolas" panose="020B0609020204030204" pitchFamily="49" charset="0"/>
              </a:rPr>
            </a:br>
            <a:r>
              <a:rPr lang="en-US" altLang="ja-JP" dirty="0">
                <a:latin typeface="Consolas" panose="020B0609020204030204" pitchFamily="49" charset="0"/>
              </a:rPr>
              <a:t>1: </a:t>
            </a:r>
            <a:r>
              <a:rPr lang="en-US" altLang="ja-JP" dirty="0" err="1">
                <a:latin typeface="Consolas" panose="020B0609020204030204" pitchFamily="49" charset="0"/>
              </a:rPr>
              <a:t>func</a:t>
            </a:r>
            <a:r>
              <a:rPr lang="en-US" altLang="ja-JP" dirty="0">
                <a:latin typeface="Consolas" panose="020B0609020204030204" pitchFamily="49" charset="0"/>
              </a:rPr>
              <a:t>(int* a, int* b, int z){</a:t>
            </a:r>
            <a:br>
              <a:rPr lang="en-US" altLang="ja-JP" dirty="0">
                <a:latin typeface="Consolas" panose="020B0609020204030204" pitchFamily="49" charset="0"/>
              </a:rPr>
            </a:br>
            <a:r>
              <a:rPr lang="en-US" altLang="ja-JP" dirty="0">
                <a:latin typeface="Consolas" panose="020B0609020204030204" pitchFamily="49" charset="0"/>
              </a:rPr>
              <a:t>2:     *a = z + 1;  </a:t>
            </a:r>
            <a:r>
              <a:rPr lang="en-US" altLang="ja-JP" dirty="0">
                <a:solidFill>
                  <a:schemeClr val="accent5"/>
                </a:solidFill>
                <a:latin typeface="Consolas" panose="020B0609020204030204" pitchFamily="49" charset="0"/>
              </a:rPr>
              <a:t>// z+1 </a:t>
            </a:r>
            <a:r>
              <a:rPr lang="ja-JP" altLang="en-US" dirty="0">
                <a:solidFill>
                  <a:schemeClr val="accent5"/>
                </a:solidFill>
                <a:latin typeface="Consolas" panose="020B0609020204030204" pitchFamily="49" charset="0"/>
              </a:rPr>
              <a:t>より先に </a:t>
            </a:r>
            <a:r>
              <a:rPr lang="en-US" altLang="ja-JP" dirty="0">
                <a:solidFill>
                  <a:schemeClr val="accent5"/>
                </a:solidFill>
                <a:latin typeface="Consolas" panose="020B0609020204030204" pitchFamily="49" charset="0"/>
              </a:rPr>
              <a:t>c = *b </a:t>
            </a:r>
            <a:r>
              <a:rPr lang="ja-JP" altLang="en-US" dirty="0">
                <a:solidFill>
                  <a:schemeClr val="accent5"/>
                </a:solidFill>
                <a:latin typeface="Consolas" panose="020B0609020204030204" pitchFamily="49" charset="0"/>
              </a:rPr>
              <a:t>を始めたい</a:t>
            </a:r>
            <a:br>
              <a:rPr lang="en-US" altLang="ja-JP" dirty="0"/>
            </a:br>
            <a:r>
              <a:rPr lang="en-US" altLang="ja-JP" dirty="0"/>
              <a:t>3</a:t>
            </a:r>
            <a:r>
              <a:rPr lang="en-US" altLang="ja-JP" dirty="0">
                <a:latin typeface="Consolas" panose="020B0609020204030204" pitchFamily="49" charset="0"/>
              </a:rPr>
              <a:t>:     int c = *b;  </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しかし </a:t>
            </a:r>
            <a:r>
              <a:rPr lang="en-US" altLang="ja-JP" dirty="0">
                <a:solidFill>
                  <a:schemeClr val="accent5"/>
                </a:solidFill>
                <a:latin typeface="Consolas" panose="020B0609020204030204" pitchFamily="49" charset="0"/>
              </a:rPr>
              <a:t>a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b </a:t>
            </a:r>
            <a:r>
              <a:rPr lang="ja-JP" altLang="en-US" dirty="0">
                <a:solidFill>
                  <a:schemeClr val="accent5"/>
                </a:solidFill>
                <a:latin typeface="Consolas" panose="020B0609020204030204" pitchFamily="49" charset="0"/>
              </a:rPr>
              <a:t>と同じ場所を</a:t>
            </a:r>
            <a:br>
              <a:rPr lang="en-US" altLang="ja-JP" dirty="0">
                <a:solidFill>
                  <a:schemeClr val="accent5"/>
                </a:solidFill>
                <a:latin typeface="Consolas" panose="020B0609020204030204" pitchFamily="49" charset="0"/>
              </a:rPr>
            </a:br>
            <a:r>
              <a:rPr lang="en-US" altLang="ja-JP" dirty="0">
                <a:solidFill>
                  <a:schemeClr val="accent5"/>
                </a:solidFill>
                <a:latin typeface="Consolas" panose="020B0609020204030204" pitchFamily="49" charset="0"/>
              </a:rPr>
              <a:t>                    // </a:t>
            </a:r>
            <a:r>
              <a:rPr lang="ja-JP" altLang="en-US" dirty="0">
                <a:solidFill>
                  <a:schemeClr val="accent5"/>
                </a:solidFill>
                <a:latin typeface="Consolas" panose="020B0609020204030204" pitchFamily="49" charset="0"/>
              </a:rPr>
              <a:t>指している可能性がある</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3959784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en-US" altLang="ja-JP" sz="1600" dirty="0"/>
              <a:t>RISC-V </a:t>
            </a:r>
            <a:r>
              <a:rPr lang="ja-JP" altLang="en-US" sz="1600" dirty="0"/>
              <a:t>の「</a:t>
            </a:r>
            <a:r>
              <a:rPr lang="en-US" altLang="ja-JP" sz="1600" dirty="0"/>
              <a:t>add x1</a:t>
            </a:r>
            <a:r>
              <a:rPr lang="ja-JP" altLang="en-US" sz="1600" dirty="0"/>
              <a:t>←</a:t>
            </a:r>
            <a:r>
              <a:rPr lang="en-US" altLang="ja-JP" sz="1600" dirty="0"/>
              <a:t>x2,x3</a:t>
            </a:r>
            <a:r>
              <a:rPr lang="ja-JP" altLang="en-US" sz="1600" dirty="0"/>
              <a:t>」命令を２進数で表記すると以下の通りとなる （</a:t>
            </a:r>
            <a:r>
              <a:rPr lang="en-US" altLang="ja-JP" sz="1600" dirty="0" err="1"/>
              <a:t>rd</a:t>
            </a:r>
            <a:r>
              <a:rPr lang="ja-JP" altLang="en-US" sz="1600" dirty="0"/>
              <a:t>←</a:t>
            </a:r>
            <a:r>
              <a:rPr lang="en-US" altLang="ja-JP" sz="1600" dirty="0"/>
              <a:t>rs1,rs2 </a:t>
            </a:r>
            <a:r>
              <a:rPr lang="ja-JP" altLang="en-US" sz="1600" dirty="0"/>
              <a:t>として考える）</a:t>
            </a:r>
            <a:br>
              <a:rPr lang="en-US" altLang="ja-JP" sz="1600" dirty="0"/>
            </a:br>
            <a:r>
              <a:rPr lang="en-US" altLang="ja-JP" sz="1600" dirty="0"/>
              <a:t>0000000 00011 00010 000 00001 0110011 </a:t>
            </a:r>
            <a:br>
              <a:rPr lang="en-US" altLang="ja-JP" sz="1600" dirty="0"/>
            </a:br>
            <a:endParaRPr lang="en-US" altLang="ja-JP" sz="1600" dirty="0"/>
          </a:p>
          <a:p>
            <a:pPr lvl="1"/>
            <a:r>
              <a:rPr lang="en-US" altLang="ja-JP" sz="1600" dirty="0"/>
              <a:t>(1) </a:t>
            </a:r>
            <a:r>
              <a:rPr lang="ja-JP" altLang="en-US" sz="1600" dirty="0"/>
              <a:t>上記を </a:t>
            </a:r>
            <a:r>
              <a:rPr lang="en-US" altLang="ja-JP" sz="1600" dirty="0"/>
              <a:t>sub x1</a:t>
            </a:r>
            <a:r>
              <a:rPr lang="ja-JP" altLang="en-US" sz="1600" dirty="0"/>
              <a:t>←</a:t>
            </a:r>
            <a:r>
              <a:rPr lang="en-US" altLang="ja-JP" sz="1600" dirty="0"/>
              <a:t>x2,x3 </a:t>
            </a:r>
            <a:r>
              <a:rPr lang="ja-JP" altLang="en-US" sz="1600" dirty="0"/>
              <a:t>に書き換え，２進数と１６進数の双方で表記せよ</a:t>
            </a:r>
            <a:br>
              <a:rPr lang="en-US" altLang="ja-JP" sz="1600" dirty="0"/>
            </a:br>
            <a:r>
              <a:rPr lang="en-US" altLang="ja-JP" sz="1600" dirty="0"/>
              <a:t>0</a:t>
            </a:r>
            <a:r>
              <a:rPr lang="en-US" altLang="ja-JP" sz="1600" b="1" u="sng" dirty="0">
                <a:solidFill>
                  <a:schemeClr val="accent6"/>
                </a:solidFill>
              </a:rPr>
              <a:t>1</a:t>
            </a:r>
            <a:r>
              <a:rPr lang="en-US" altLang="ja-JP" sz="1600" dirty="0"/>
              <a:t>00000 00011 00010 000 00001 0110011</a:t>
            </a:r>
            <a:br>
              <a:rPr lang="en-US" altLang="ja-JP" sz="1600" dirty="0"/>
            </a:br>
            <a:r>
              <a:rPr lang="en-US" altLang="ja-JP" sz="1600" dirty="0"/>
              <a:t>0</a:t>
            </a:r>
            <a:r>
              <a:rPr lang="en-US" altLang="ja-JP" sz="1600" b="1" u="sng" dirty="0">
                <a:solidFill>
                  <a:schemeClr val="accent6"/>
                </a:solidFill>
              </a:rPr>
              <a:t>1</a:t>
            </a:r>
            <a:r>
              <a:rPr lang="en-US" altLang="ja-JP" sz="1600" dirty="0"/>
              <a:t>00 0000 0011 0001 0000 0000 1011 0011</a:t>
            </a:r>
            <a:br>
              <a:rPr lang="en-US" altLang="ja-JP" sz="1600" dirty="0"/>
            </a:br>
            <a:r>
              <a:rPr lang="en-US" altLang="ja-JP" sz="1600" dirty="0"/>
              <a:t>0x403100b3</a:t>
            </a:r>
            <a:br>
              <a:rPr lang="en-US" altLang="ja-JP" sz="1600" dirty="0"/>
            </a:br>
            <a:endParaRPr lang="en-US" altLang="ja-JP" sz="1600" dirty="0"/>
          </a:p>
          <a:p>
            <a:pPr lvl="1"/>
            <a:r>
              <a:rPr lang="en-US" altLang="ja-JP" sz="1600" dirty="0"/>
              <a:t>(2) </a:t>
            </a:r>
            <a:r>
              <a:rPr lang="ja-JP" altLang="en-US" sz="1600" dirty="0"/>
              <a:t>上記を </a:t>
            </a:r>
            <a:r>
              <a:rPr lang="en-US" altLang="ja-JP" sz="1600" dirty="0"/>
              <a:t>add x2</a:t>
            </a:r>
            <a:r>
              <a:rPr lang="ja-JP" altLang="en-US" sz="1600" dirty="0"/>
              <a:t>←</a:t>
            </a:r>
            <a:r>
              <a:rPr lang="en-US" altLang="ja-JP" sz="1600" dirty="0"/>
              <a:t>x3,x4 </a:t>
            </a:r>
            <a:r>
              <a:rPr lang="ja-JP" altLang="en-US" sz="1600" dirty="0"/>
              <a:t>に書き換え，２進数と１６進数の双方で表記せよ</a:t>
            </a:r>
            <a:br>
              <a:rPr lang="en-US" altLang="ja-JP" sz="1600" dirty="0"/>
            </a:br>
            <a:r>
              <a:rPr lang="en-US" altLang="ja-JP" sz="1600" dirty="0"/>
              <a:t>0000000 00</a:t>
            </a:r>
            <a:r>
              <a:rPr lang="en-US" altLang="ja-JP" sz="1600" b="1" u="sng" dirty="0">
                <a:solidFill>
                  <a:schemeClr val="accent6"/>
                </a:solidFill>
              </a:rPr>
              <a:t>100</a:t>
            </a:r>
            <a:r>
              <a:rPr lang="en-US" altLang="ja-JP" sz="1600" dirty="0"/>
              <a:t> 000</a:t>
            </a:r>
            <a:r>
              <a:rPr lang="en-US" altLang="ja-JP" sz="1600" b="1" u="sng" dirty="0">
                <a:solidFill>
                  <a:schemeClr val="accent6"/>
                </a:solidFill>
              </a:rPr>
              <a:t>11</a:t>
            </a:r>
            <a:r>
              <a:rPr lang="en-US" altLang="ja-JP" sz="1600" dirty="0"/>
              <a:t> 000 000</a:t>
            </a:r>
            <a:r>
              <a:rPr lang="en-US" altLang="ja-JP" sz="1600" b="1" u="sng" dirty="0">
                <a:solidFill>
                  <a:schemeClr val="accent6"/>
                </a:solidFill>
              </a:rPr>
              <a:t>10</a:t>
            </a:r>
            <a:r>
              <a:rPr lang="en-US" altLang="ja-JP" sz="1600" dirty="0"/>
              <a:t> 0110011</a:t>
            </a:r>
            <a:br>
              <a:rPr lang="en-US" altLang="ja-JP" sz="1600" dirty="0"/>
            </a:br>
            <a:r>
              <a:rPr lang="en-US" altLang="ja-JP" sz="1600" dirty="0"/>
              <a:t>0000 0000 0</a:t>
            </a:r>
            <a:r>
              <a:rPr lang="en-US" altLang="ja-JP" sz="1600" b="1" u="sng" dirty="0">
                <a:solidFill>
                  <a:schemeClr val="accent6"/>
                </a:solidFill>
              </a:rPr>
              <a:t>100</a:t>
            </a:r>
            <a:r>
              <a:rPr lang="en-US" altLang="ja-JP" sz="1600" dirty="0"/>
              <a:t> 000</a:t>
            </a:r>
            <a:r>
              <a:rPr lang="en-US" altLang="ja-JP" sz="1600" b="1" u="sng" dirty="0">
                <a:solidFill>
                  <a:schemeClr val="accent6"/>
                </a:solidFill>
              </a:rPr>
              <a:t>1 1</a:t>
            </a:r>
            <a:r>
              <a:rPr lang="en-US" altLang="ja-JP" sz="1600" dirty="0"/>
              <a:t>000 000</a:t>
            </a:r>
            <a:r>
              <a:rPr lang="en-US" altLang="ja-JP" sz="1600" b="1" u="sng" dirty="0">
                <a:solidFill>
                  <a:schemeClr val="accent6"/>
                </a:solidFill>
              </a:rPr>
              <a:t>1 0</a:t>
            </a:r>
            <a:r>
              <a:rPr lang="en-US" altLang="ja-JP" sz="1600" dirty="0"/>
              <a:t>011 0011</a:t>
            </a:r>
            <a:br>
              <a:rPr lang="en-US" altLang="ja-JP" sz="1600" dirty="0"/>
            </a:br>
            <a:r>
              <a:rPr lang="en-US" altLang="ja-JP" sz="1600" dirty="0"/>
              <a:t>0x00418133</a:t>
            </a:r>
            <a:br>
              <a:rPr lang="en-US" altLang="ja-JP" sz="1600" dirty="0"/>
            </a:br>
            <a:endParaRPr lang="en-US" altLang="ja-JP" sz="1600" dirty="0"/>
          </a:p>
          <a:p>
            <a:pPr lvl="1"/>
            <a:r>
              <a:rPr lang="en-US" altLang="ja-JP" sz="1600" dirty="0"/>
              <a:t>(3) </a:t>
            </a:r>
            <a:r>
              <a:rPr lang="ja-JP" altLang="en-US" sz="1600" dirty="0"/>
              <a:t>上記を </a:t>
            </a:r>
            <a:r>
              <a:rPr lang="en-US" altLang="ja-JP" sz="1600" dirty="0" err="1"/>
              <a:t>addi</a:t>
            </a:r>
            <a:r>
              <a:rPr lang="en-US" altLang="ja-JP" sz="1600" dirty="0"/>
              <a:t> x1</a:t>
            </a:r>
            <a:r>
              <a:rPr lang="ja-JP" altLang="en-US" sz="1600" dirty="0"/>
              <a:t>←</a:t>
            </a:r>
            <a:r>
              <a:rPr lang="en-US" altLang="ja-JP" sz="1600" dirty="0"/>
              <a:t>x2,16 </a:t>
            </a:r>
            <a:r>
              <a:rPr lang="ja-JP" altLang="en-US" sz="1600" dirty="0"/>
              <a:t>に書き換え， ２進数と１６進数の双方で表記せよ</a:t>
            </a:r>
            <a:br>
              <a:rPr lang="en-US" altLang="ja-JP" sz="1600" dirty="0"/>
            </a:br>
            <a:r>
              <a:rPr lang="en-US" altLang="ja-JP" sz="1600" dirty="0"/>
              <a:t>0000000 </a:t>
            </a:r>
            <a:r>
              <a:rPr lang="en-US" altLang="ja-JP" sz="1600" b="1" u="sng" dirty="0">
                <a:solidFill>
                  <a:schemeClr val="accent6"/>
                </a:solidFill>
              </a:rPr>
              <a:t>1</a:t>
            </a:r>
            <a:r>
              <a:rPr lang="en-US" altLang="ja-JP" sz="1600" dirty="0"/>
              <a:t>00</a:t>
            </a:r>
            <a:r>
              <a:rPr lang="en-US" altLang="ja-JP" sz="1600" b="1" u="sng" dirty="0">
                <a:solidFill>
                  <a:schemeClr val="accent6"/>
                </a:solidFill>
              </a:rPr>
              <a:t>00</a:t>
            </a:r>
            <a:r>
              <a:rPr lang="en-US" altLang="ja-JP" sz="1600" dirty="0"/>
              <a:t> 00010 000 00001 0</a:t>
            </a:r>
            <a:r>
              <a:rPr lang="en-US" altLang="ja-JP" sz="1600" b="1" u="sng" dirty="0">
                <a:solidFill>
                  <a:schemeClr val="accent6"/>
                </a:solidFill>
              </a:rPr>
              <a:t>0</a:t>
            </a:r>
            <a:r>
              <a:rPr lang="en-US" altLang="ja-JP" sz="1600" dirty="0"/>
              <a:t>10011</a:t>
            </a:r>
            <a:br>
              <a:rPr lang="en-US" altLang="ja-JP" sz="1600" dirty="0"/>
            </a:br>
            <a:r>
              <a:rPr lang="en-US" altLang="ja-JP" sz="1600" dirty="0"/>
              <a:t>0000 000</a:t>
            </a:r>
            <a:r>
              <a:rPr lang="en-US" altLang="ja-JP" sz="1600" b="1" u="sng" dirty="0">
                <a:solidFill>
                  <a:schemeClr val="accent6"/>
                </a:solidFill>
              </a:rPr>
              <a:t>1 </a:t>
            </a:r>
            <a:r>
              <a:rPr lang="en-US" altLang="ja-JP" sz="1600" dirty="0"/>
              <a:t>00</a:t>
            </a:r>
            <a:r>
              <a:rPr lang="en-US" altLang="ja-JP" sz="1600" b="1" u="sng" dirty="0">
                <a:solidFill>
                  <a:schemeClr val="accent6"/>
                </a:solidFill>
              </a:rPr>
              <a:t>00</a:t>
            </a:r>
            <a:r>
              <a:rPr lang="en-US" altLang="ja-JP" sz="1600" dirty="0"/>
              <a:t> 0001 0000 0000 10</a:t>
            </a:r>
            <a:r>
              <a:rPr lang="en-US" altLang="ja-JP" sz="1600" b="1" u="sng" dirty="0">
                <a:solidFill>
                  <a:schemeClr val="accent6"/>
                </a:solidFill>
              </a:rPr>
              <a:t>0</a:t>
            </a:r>
            <a:r>
              <a:rPr lang="en-US" altLang="ja-JP" sz="1600" dirty="0"/>
              <a:t>1 0011</a:t>
            </a:r>
            <a:br>
              <a:rPr lang="en-US" altLang="ja-JP" sz="1600" dirty="0"/>
            </a:br>
            <a:r>
              <a:rPr lang="en-US" altLang="ja-JP" sz="1600" dirty="0"/>
              <a:t>0x01010093</a:t>
            </a:r>
          </a:p>
        </p:txBody>
      </p:sp>
    </p:spTree>
    <p:extLst>
      <p:ext uri="{BB962C8B-B14F-4D97-AF65-F5344CB8AC3E}">
        <p14:creationId xmlns:p14="http://schemas.microsoft.com/office/powerpoint/2010/main" val="38953022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a:t>
            </a:r>
            <a:r>
              <a:rPr kumimoji="1" lang="en-US" altLang="ja-JP" dirty="0"/>
              <a:t>C </a:t>
            </a:r>
            <a:r>
              <a:rPr kumimoji="1" lang="ja-JP" altLang="en-US" dirty="0"/>
              <a:t>言語などでのポインタ経由アクセス</a:t>
            </a:r>
          </a:p>
        </p:txBody>
      </p:sp>
      <p:sp>
        <p:nvSpPr>
          <p:cNvPr id="3" name="テキスト プレースホルダー 2"/>
          <p:cNvSpPr>
            <a:spLocks noGrp="1"/>
          </p:cNvSpPr>
          <p:nvPr>
            <p:ph type="body" sz="quarter" idx="10"/>
          </p:nvPr>
        </p:nvSpPr>
        <p:spPr>
          <a:xfrm>
            <a:off x="611956" y="1088974"/>
            <a:ext cx="7920088" cy="5219751"/>
          </a:xfrm>
        </p:spPr>
        <p:txBody>
          <a:bodyPr/>
          <a:lstStyle/>
          <a:p>
            <a:r>
              <a:rPr lang="ja-JP" altLang="en-US" dirty="0">
                <a:latin typeface="Consolas" panose="020B0609020204030204" pitchFamily="49" charset="0"/>
              </a:rPr>
              <a:t>以下では，</a:t>
            </a:r>
            <a:r>
              <a:rPr lang="en-US" altLang="ja-JP" dirty="0">
                <a:solidFill>
                  <a:schemeClr val="accent5"/>
                </a:solidFill>
                <a:latin typeface="Consolas" panose="020B0609020204030204" pitchFamily="49" charset="0"/>
              </a:rPr>
              <a:t>a</a:t>
            </a:r>
            <a:r>
              <a:rPr lang="en-US" altLang="ja-JP" dirty="0">
                <a:latin typeface="Consolas" panose="020B0609020204030204" pitchFamily="49" charset="0"/>
              </a:rPr>
              <a:t> </a:t>
            </a:r>
            <a:r>
              <a:rPr lang="ja-JP" altLang="en-US" dirty="0">
                <a:latin typeface="Consolas" panose="020B0609020204030204" pitchFamily="49" charset="0"/>
              </a:rPr>
              <a:t>と </a:t>
            </a:r>
            <a:r>
              <a:rPr lang="en-US" altLang="ja-JP" dirty="0">
                <a:solidFill>
                  <a:schemeClr val="accent5"/>
                </a:solidFill>
                <a:latin typeface="Consolas" panose="020B0609020204030204" pitchFamily="49" charset="0"/>
              </a:rPr>
              <a:t>b</a:t>
            </a:r>
            <a:r>
              <a:rPr lang="en-US" altLang="ja-JP" dirty="0">
                <a:latin typeface="Consolas" panose="020B0609020204030204" pitchFamily="49" charset="0"/>
              </a:rPr>
              <a:t> </a:t>
            </a:r>
            <a:r>
              <a:rPr lang="ja-JP" altLang="en-US" dirty="0">
                <a:latin typeface="Consolas" panose="020B0609020204030204" pitchFamily="49" charset="0"/>
              </a:rPr>
              <a:t>のために</a:t>
            </a:r>
            <a:r>
              <a:rPr lang="en-US" altLang="ja-JP" dirty="0">
                <a:latin typeface="Consolas" panose="020B0609020204030204" pitchFamily="49" charset="0"/>
              </a:rPr>
              <a:t>2</a:t>
            </a:r>
            <a:r>
              <a:rPr lang="ja-JP" altLang="en-US" dirty="0">
                <a:latin typeface="Consolas" panose="020B0609020204030204" pitchFamily="49" charset="0"/>
              </a:rPr>
              <a:t>回分のロード命令が生成される</a:t>
            </a:r>
            <a:endParaRPr lang="en-US" altLang="ja-JP" dirty="0">
              <a:latin typeface="Consolas" panose="020B0609020204030204" pitchFamily="49" charset="0"/>
            </a:endParaRPr>
          </a:p>
          <a:p>
            <a:pPr lvl="1"/>
            <a:r>
              <a:rPr lang="ja-JP" altLang="en-US" dirty="0">
                <a:latin typeface="Consolas" panose="020B0609020204030204" pitchFamily="49" charset="0"/>
              </a:rPr>
              <a:t>メモリからレジスタに読み出した値は，普通は使い回す</a:t>
            </a:r>
            <a:endParaRPr lang="en-US" altLang="ja-JP" dirty="0">
              <a:latin typeface="Consolas" panose="020B0609020204030204" pitchFamily="49" charset="0"/>
            </a:endParaRPr>
          </a:p>
          <a:p>
            <a:pPr lvl="1"/>
            <a:r>
              <a:rPr lang="ja-JP" altLang="en-US" dirty="0">
                <a:latin typeface="Consolas" panose="020B0609020204030204" pitchFamily="49" charset="0"/>
              </a:rPr>
              <a:t>しかし間にグローバル変数へのアクセスが入ると，</a:t>
            </a:r>
            <a:br>
              <a:rPr lang="en-US" altLang="ja-JP" dirty="0">
                <a:latin typeface="Consolas" panose="020B0609020204030204" pitchFamily="49" charset="0"/>
              </a:rPr>
            </a:br>
            <a:r>
              <a:rPr lang="ja-JP" altLang="en-US" dirty="0">
                <a:latin typeface="Consolas" panose="020B0609020204030204" pitchFamily="49" charset="0"/>
              </a:rPr>
              <a:t>一回 </a:t>
            </a:r>
            <a:r>
              <a:rPr lang="en-US" altLang="ja-JP" dirty="0">
                <a:latin typeface="Consolas" panose="020B0609020204030204" pitchFamily="49" charset="0"/>
              </a:rPr>
              <a:t>*</a:t>
            </a:r>
            <a:r>
              <a:rPr lang="en-US" altLang="ja-JP" dirty="0" err="1">
                <a:latin typeface="Consolas" panose="020B0609020204030204" pitchFamily="49" charset="0"/>
              </a:rPr>
              <a:t>ptr</a:t>
            </a:r>
            <a:r>
              <a:rPr lang="en-US" altLang="ja-JP" dirty="0">
                <a:latin typeface="Consolas" panose="020B0609020204030204" pitchFamily="49" charset="0"/>
              </a:rPr>
              <a:t> </a:t>
            </a:r>
            <a:r>
              <a:rPr lang="ja-JP" altLang="en-US" dirty="0">
                <a:latin typeface="Consolas" panose="020B0609020204030204" pitchFamily="49" charset="0"/>
              </a:rPr>
              <a:t>をロードしてレジスタに置いた値が使い回せない</a:t>
            </a:r>
            <a:endParaRPr lang="en-US" altLang="ja-JP" dirty="0">
              <a:latin typeface="Consolas" panose="020B0609020204030204" pitchFamily="49" charset="0"/>
            </a:endParaRPr>
          </a:p>
          <a:p>
            <a:r>
              <a:rPr lang="en-US" altLang="ja-JP" sz="1800" dirty="0">
                <a:latin typeface="Consolas" panose="020B0609020204030204" pitchFamily="49" charset="0"/>
              </a:rPr>
              <a:t>int g = 0;</a:t>
            </a:r>
            <a:br>
              <a:rPr lang="en-US" altLang="ja-JP" sz="1800" dirty="0">
                <a:latin typeface="Consolas" panose="020B0609020204030204" pitchFamily="49" charset="0"/>
              </a:rPr>
            </a:br>
            <a:r>
              <a:rPr lang="en-US" altLang="ja-JP" sz="1800" dirty="0" err="1">
                <a:latin typeface="Consolas" panose="020B0609020204030204" pitchFamily="49" charset="0"/>
              </a:rPr>
              <a:t>func</a:t>
            </a:r>
            <a:r>
              <a:rPr lang="en-US" altLang="ja-JP" sz="1800" dirty="0">
                <a:latin typeface="Consolas" panose="020B0609020204030204" pitchFamily="49" charset="0"/>
              </a:rPr>
              <a:t>(int* </a:t>
            </a:r>
            <a:r>
              <a:rPr lang="en-US" altLang="ja-JP" sz="1800" dirty="0" err="1">
                <a:latin typeface="Consolas" panose="020B0609020204030204" pitchFamily="49" charset="0"/>
              </a:rPr>
              <a:t>ptr</a:t>
            </a:r>
            <a:r>
              <a:rPr lang="en-US" altLang="ja-JP" sz="1800" dirty="0">
                <a:latin typeface="Consolas" panose="020B0609020204030204" pitchFamily="49" charset="0"/>
              </a:rPr>
              <a:t>){</a:t>
            </a:r>
            <a:br>
              <a:rPr lang="en-US" altLang="ja-JP" sz="1800" dirty="0">
                <a:latin typeface="Consolas" panose="020B0609020204030204" pitchFamily="49" charset="0"/>
              </a:rPr>
            </a:br>
            <a:r>
              <a:rPr lang="en-US" altLang="ja-JP" sz="1800" dirty="0">
                <a:latin typeface="Consolas" panose="020B0609020204030204" pitchFamily="49" charset="0"/>
              </a:rPr>
              <a:t>    int </a:t>
            </a:r>
            <a:r>
              <a:rPr lang="en-US" altLang="ja-JP" sz="1800" dirty="0">
                <a:solidFill>
                  <a:schemeClr val="accent5"/>
                </a:solidFill>
                <a:latin typeface="Consolas" panose="020B0609020204030204" pitchFamily="49" charset="0"/>
              </a:rPr>
              <a:t>a</a:t>
            </a:r>
            <a:r>
              <a:rPr lang="en-US" altLang="ja-JP" sz="1800" dirty="0">
                <a:latin typeface="Consolas" panose="020B0609020204030204" pitchFamily="49" charset="0"/>
              </a:rPr>
              <a:t> = (*</a:t>
            </a:r>
            <a:r>
              <a:rPr lang="en-US" altLang="ja-JP" sz="1800" dirty="0" err="1">
                <a:latin typeface="Consolas" panose="020B0609020204030204" pitchFamily="49" charset="0"/>
              </a:rPr>
              <a:t>ptr</a:t>
            </a:r>
            <a:r>
              <a:rPr lang="en-US" altLang="ja-JP" sz="1800" dirty="0">
                <a:latin typeface="Consolas" panose="020B0609020204030204" pitchFamily="49" charset="0"/>
              </a:rPr>
              <a:t>) + 1; // *</a:t>
            </a:r>
            <a:r>
              <a:rPr lang="en-US" altLang="ja-JP" sz="1800" dirty="0" err="1">
                <a:latin typeface="Consolas" panose="020B0609020204030204" pitchFamily="49" charset="0"/>
              </a:rPr>
              <a:t>ptr</a:t>
            </a:r>
            <a:r>
              <a:rPr lang="en-US" altLang="ja-JP" sz="1800" dirty="0">
                <a:latin typeface="Consolas" panose="020B0609020204030204" pitchFamily="49" charset="0"/>
              </a:rPr>
              <a:t> </a:t>
            </a:r>
            <a:r>
              <a:rPr lang="ja-JP" altLang="en-US" sz="1800" dirty="0">
                <a:latin typeface="Consolas" panose="020B0609020204030204" pitchFamily="49" charset="0"/>
              </a:rPr>
              <a:t>を読み出すロードが生成される</a:t>
            </a:r>
            <a:br>
              <a:rPr lang="en-US" altLang="ja-JP" sz="1800" dirty="0">
                <a:latin typeface="Consolas" panose="020B0609020204030204" pitchFamily="49" charset="0"/>
              </a:rPr>
            </a:br>
            <a:r>
              <a:rPr lang="en-US" altLang="ja-JP" sz="1800" dirty="0">
                <a:latin typeface="Consolas" panose="020B0609020204030204" pitchFamily="49" charset="0"/>
              </a:rPr>
              <a:t>    g = 1; </a:t>
            </a:r>
            <a:r>
              <a:rPr lang="en-US" altLang="ja-JP" sz="1800" dirty="0">
                <a:solidFill>
                  <a:schemeClr val="accent5"/>
                </a:solidFill>
                <a:latin typeface="Consolas" panose="020B0609020204030204" pitchFamily="49" charset="0"/>
              </a:rPr>
              <a:t>// </a:t>
            </a:r>
            <a:r>
              <a:rPr lang="en-US" altLang="ja-JP" sz="1800" dirty="0" err="1">
                <a:solidFill>
                  <a:schemeClr val="accent5"/>
                </a:solidFill>
                <a:latin typeface="Consolas" panose="020B0609020204030204" pitchFamily="49" charset="0"/>
              </a:rPr>
              <a:t>ptr</a:t>
            </a:r>
            <a:r>
              <a:rPr lang="en-US" altLang="ja-JP" sz="1800" dirty="0">
                <a:solidFill>
                  <a:schemeClr val="accent5"/>
                </a:solidFill>
                <a:latin typeface="Consolas" panose="020B0609020204030204" pitchFamily="49" charset="0"/>
              </a:rPr>
              <a:t> </a:t>
            </a:r>
            <a:r>
              <a:rPr lang="ja-JP" altLang="en-US" sz="1800" dirty="0">
                <a:solidFill>
                  <a:schemeClr val="accent5"/>
                </a:solidFill>
                <a:latin typeface="Consolas" panose="020B0609020204030204" pitchFamily="49" charset="0"/>
              </a:rPr>
              <a:t>が </a:t>
            </a:r>
            <a:r>
              <a:rPr lang="en-US" altLang="ja-JP" sz="1800" dirty="0">
                <a:solidFill>
                  <a:schemeClr val="accent5"/>
                </a:solidFill>
                <a:latin typeface="Consolas" panose="020B0609020204030204" pitchFamily="49" charset="0"/>
              </a:rPr>
              <a:t>g </a:t>
            </a:r>
            <a:r>
              <a:rPr lang="ja-JP" altLang="en-US" sz="1800" dirty="0">
                <a:solidFill>
                  <a:schemeClr val="accent5"/>
                </a:solidFill>
                <a:latin typeface="Consolas" panose="020B0609020204030204" pitchFamily="49" charset="0"/>
              </a:rPr>
              <a:t>を指している可能性がある</a:t>
            </a:r>
            <a:br>
              <a:rPr lang="en-US" altLang="ja-JP" sz="1800" dirty="0">
                <a:latin typeface="Consolas" panose="020B0609020204030204" pitchFamily="49" charset="0"/>
              </a:rPr>
            </a:br>
            <a:r>
              <a:rPr lang="en-US" altLang="ja-JP" sz="1800" dirty="0">
                <a:latin typeface="Consolas" panose="020B0609020204030204" pitchFamily="49" charset="0"/>
              </a:rPr>
              <a:t>    int </a:t>
            </a:r>
            <a:r>
              <a:rPr lang="en-US" altLang="ja-JP" sz="1800" dirty="0">
                <a:solidFill>
                  <a:schemeClr val="accent5"/>
                </a:solidFill>
                <a:latin typeface="Consolas" panose="020B0609020204030204" pitchFamily="49" charset="0"/>
              </a:rPr>
              <a:t>b</a:t>
            </a:r>
            <a:r>
              <a:rPr lang="en-US" altLang="ja-JP" sz="1800" dirty="0">
                <a:latin typeface="Consolas" panose="020B0609020204030204" pitchFamily="49" charset="0"/>
              </a:rPr>
              <a:t> = (*</a:t>
            </a:r>
            <a:r>
              <a:rPr lang="en-US" altLang="ja-JP" sz="1800" dirty="0" err="1">
                <a:latin typeface="Consolas" panose="020B0609020204030204" pitchFamily="49" charset="0"/>
              </a:rPr>
              <a:t>ptr</a:t>
            </a:r>
            <a:r>
              <a:rPr lang="en-US" altLang="ja-JP" sz="1800" dirty="0">
                <a:latin typeface="Consolas" panose="020B0609020204030204" pitchFamily="49" charset="0"/>
              </a:rPr>
              <a:t>) - 1; // </a:t>
            </a:r>
            <a:r>
              <a:rPr lang="ja-JP" altLang="en-US" sz="1800" dirty="0">
                <a:latin typeface="Consolas" panose="020B0609020204030204" pitchFamily="49" charset="0"/>
              </a:rPr>
              <a:t>ここにもう一度ロードが入る</a:t>
            </a:r>
            <a:endParaRPr lang="en-US" altLang="ja-JP" sz="1800"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1295148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a:t>
            </a:r>
            <a:r>
              <a:rPr kumimoji="1" lang="en-US" altLang="ja-JP" dirty="0"/>
              <a:t>C </a:t>
            </a:r>
            <a:r>
              <a:rPr kumimoji="1" lang="ja-JP" altLang="en-US" dirty="0"/>
              <a:t>言語などでのポインタ経由アクセス</a:t>
            </a:r>
          </a:p>
        </p:txBody>
      </p:sp>
      <p:sp>
        <p:nvSpPr>
          <p:cNvPr id="3" name="テキスト プレースホルダー 2"/>
          <p:cNvSpPr>
            <a:spLocks noGrp="1"/>
          </p:cNvSpPr>
          <p:nvPr>
            <p:ph type="body" sz="quarter" idx="10"/>
          </p:nvPr>
        </p:nvSpPr>
        <p:spPr>
          <a:xfrm>
            <a:off x="611956" y="1088974"/>
            <a:ext cx="7920088" cy="5219751"/>
          </a:xfrm>
        </p:spPr>
        <p:txBody>
          <a:bodyPr/>
          <a:lstStyle/>
          <a:p>
            <a:r>
              <a:rPr lang="ja-JP" altLang="en-US" dirty="0">
                <a:latin typeface="Consolas" panose="020B0609020204030204" pitchFamily="49" charset="0"/>
              </a:rPr>
              <a:t>こういうときは </a:t>
            </a:r>
            <a:r>
              <a:rPr lang="en-US" altLang="ja-JP" dirty="0">
                <a:latin typeface="Consolas" panose="020B0609020204030204" pitchFamily="49" charset="0"/>
              </a:rPr>
              <a:t>*</a:t>
            </a:r>
            <a:r>
              <a:rPr lang="en-US" altLang="ja-JP" dirty="0" err="1">
                <a:latin typeface="Consolas" panose="020B0609020204030204" pitchFamily="49" charset="0"/>
              </a:rPr>
              <a:t>ptr</a:t>
            </a:r>
            <a:r>
              <a:rPr lang="en-US" altLang="ja-JP" dirty="0">
                <a:latin typeface="Consolas" panose="020B0609020204030204" pitchFamily="49" charset="0"/>
              </a:rPr>
              <a:t> </a:t>
            </a:r>
            <a:r>
              <a:rPr lang="ja-JP" altLang="en-US" dirty="0">
                <a:latin typeface="Consolas" panose="020B0609020204030204" pitchFamily="49" charset="0"/>
              </a:rPr>
              <a:t>をローカル変数に１回コピーしてからアクセスしたほうが速い</a:t>
            </a:r>
            <a:endParaRPr lang="en-US" altLang="ja-JP" dirty="0">
              <a:latin typeface="Consolas" panose="020B0609020204030204" pitchFamily="49" charset="0"/>
            </a:endParaRPr>
          </a:p>
          <a:p>
            <a:pPr lvl="1"/>
            <a:r>
              <a:rPr lang="ja-JP" altLang="en-US" dirty="0">
                <a:latin typeface="Consolas" panose="020B0609020204030204" pitchFamily="49" charset="0"/>
              </a:rPr>
              <a:t>以下のコードでは </a:t>
            </a:r>
            <a:r>
              <a:rPr lang="en-US" altLang="ja-JP" dirty="0">
                <a:latin typeface="Consolas" panose="020B0609020204030204" pitchFamily="49" charset="0"/>
              </a:rPr>
              <a:t>t </a:t>
            </a:r>
            <a:r>
              <a:rPr lang="ja-JP" altLang="en-US" dirty="0">
                <a:latin typeface="Consolas" panose="020B0609020204030204" pitchFamily="49" charset="0"/>
              </a:rPr>
              <a:t>と </a:t>
            </a:r>
            <a:r>
              <a:rPr lang="en-US" altLang="ja-JP" dirty="0">
                <a:latin typeface="Consolas" panose="020B0609020204030204" pitchFamily="49" charset="0"/>
              </a:rPr>
              <a:t>g </a:t>
            </a:r>
            <a:r>
              <a:rPr lang="ja-JP" altLang="en-US" dirty="0">
                <a:latin typeface="Consolas" panose="020B0609020204030204" pitchFamily="49" charset="0"/>
              </a:rPr>
              <a:t>は自明に別の変数</a:t>
            </a:r>
            <a:endParaRPr lang="en-US" altLang="ja-JP" dirty="0">
              <a:latin typeface="Consolas" panose="020B0609020204030204" pitchFamily="49" charset="0"/>
            </a:endParaRPr>
          </a:p>
          <a:p>
            <a:r>
              <a:rPr lang="en-US" altLang="ja-JP" sz="1800" dirty="0">
                <a:latin typeface="Consolas" panose="020B0609020204030204" pitchFamily="49" charset="0"/>
              </a:rPr>
              <a:t>int g = 0;</a:t>
            </a:r>
            <a:br>
              <a:rPr lang="en-US" altLang="ja-JP" sz="1800" dirty="0">
                <a:latin typeface="Consolas" panose="020B0609020204030204" pitchFamily="49" charset="0"/>
              </a:rPr>
            </a:br>
            <a:r>
              <a:rPr lang="en-US" altLang="ja-JP" sz="1800" dirty="0" err="1">
                <a:latin typeface="Consolas" panose="020B0609020204030204" pitchFamily="49" charset="0"/>
              </a:rPr>
              <a:t>func</a:t>
            </a:r>
            <a:r>
              <a:rPr lang="en-US" altLang="ja-JP" sz="1800" dirty="0">
                <a:latin typeface="Consolas" panose="020B0609020204030204" pitchFamily="49" charset="0"/>
              </a:rPr>
              <a:t>(int* </a:t>
            </a:r>
            <a:r>
              <a:rPr lang="en-US" altLang="ja-JP" sz="1800" dirty="0" err="1">
                <a:latin typeface="Consolas" panose="020B0609020204030204" pitchFamily="49" charset="0"/>
              </a:rPr>
              <a:t>ptr</a:t>
            </a:r>
            <a:r>
              <a:rPr lang="en-US" altLang="ja-JP" sz="1800" dirty="0">
                <a:latin typeface="Consolas" panose="020B0609020204030204" pitchFamily="49" charset="0"/>
              </a:rPr>
              <a:t>){</a:t>
            </a:r>
            <a:br>
              <a:rPr lang="en-US" altLang="ja-JP" sz="1800" dirty="0">
                <a:latin typeface="Consolas" panose="020B0609020204030204" pitchFamily="49" charset="0"/>
              </a:rPr>
            </a:br>
            <a:r>
              <a:rPr lang="en-US" altLang="ja-JP" sz="1800" dirty="0">
                <a:latin typeface="Consolas" panose="020B0609020204030204" pitchFamily="49" charset="0"/>
              </a:rPr>
              <a:t>    int t = (*</a:t>
            </a:r>
            <a:r>
              <a:rPr lang="en-US" altLang="ja-JP" sz="1800" dirty="0" err="1">
                <a:latin typeface="Consolas" panose="020B0609020204030204" pitchFamily="49" charset="0"/>
              </a:rPr>
              <a:t>ptr</a:t>
            </a:r>
            <a:r>
              <a:rPr lang="en-US" altLang="ja-JP" sz="1800" dirty="0">
                <a:latin typeface="Consolas" panose="020B0609020204030204" pitchFamily="49" charset="0"/>
              </a:rPr>
              <a:t>); // *</a:t>
            </a:r>
            <a:r>
              <a:rPr lang="en-US" altLang="ja-JP" sz="1800" dirty="0" err="1">
                <a:latin typeface="Consolas" panose="020B0609020204030204" pitchFamily="49" charset="0"/>
              </a:rPr>
              <a:t>ptr</a:t>
            </a:r>
            <a:r>
              <a:rPr lang="en-US" altLang="ja-JP" sz="1800" dirty="0">
                <a:latin typeface="Consolas" panose="020B0609020204030204" pitchFamily="49" charset="0"/>
              </a:rPr>
              <a:t> </a:t>
            </a:r>
            <a:r>
              <a:rPr lang="ja-JP" altLang="en-US" sz="1800" dirty="0">
                <a:latin typeface="Consolas" panose="020B0609020204030204" pitchFamily="49" charset="0"/>
              </a:rPr>
              <a:t>を読み出すロードはここだけで発生</a:t>
            </a:r>
            <a:br>
              <a:rPr lang="en-US" altLang="ja-JP" sz="1800" dirty="0">
                <a:latin typeface="Consolas" panose="020B0609020204030204" pitchFamily="49" charset="0"/>
              </a:rPr>
            </a:br>
            <a:r>
              <a:rPr lang="en-US" altLang="ja-JP" sz="1800" dirty="0">
                <a:latin typeface="Consolas" panose="020B0609020204030204" pitchFamily="49" charset="0"/>
              </a:rPr>
              <a:t>    int </a:t>
            </a:r>
            <a:r>
              <a:rPr lang="en-US" altLang="ja-JP" sz="1800" dirty="0">
                <a:solidFill>
                  <a:schemeClr val="accent5"/>
                </a:solidFill>
                <a:latin typeface="Consolas" panose="020B0609020204030204" pitchFamily="49" charset="0"/>
              </a:rPr>
              <a:t>a</a:t>
            </a:r>
            <a:r>
              <a:rPr lang="en-US" altLang="ja-JP" sz="1800" dirty="0">
                <a:latin typeface="Consolas" panose="020B0609020204030204" pitchFamily="49" charset="0"/>
              </a:rPr>
              <a:t> = t + 1;</a:t>
            </a:r>
            <a:br>
              <a:rPr lang="en-US" altLang="ja-JP" sz="1800" dirty="0">
                <a:latin typeface="Consolas" panose="020B0609020204030204" pitchFamily="49" charset="0"/>
              </a:rPr>
            </a:br>
            <a:r>
              <a:rPr lang="en-US" altLang="ja-JP" sz="1800" dirty="0">
                <a:latin typeface="Consolas" panose="020B0609020204030204" pitchFamily="49" charset="0"/>
              </a:rPr>
              <a:t>    g = 1; </a:t>
            </a:r>
            <a:br>
              <a:rPr lang="en-US" altLang="ja-JP" sz="1800" dirty="0">
                <a:latin typeface="Consolas" panose="020B0609020204030204" pitchFamily="49" charset="0"/>
              </a:rPr>
            </a:br>
            <a:r>
              <a:rPr lang="en-US" altLang="ja-JP" sz="1800" dirty="0">
                <a:latin typeface="Consolas" panose="020B0609020204030204" pitchFamily="49" charset="0"/>
              </a:rPr>
              <a:t>    int </a:t>
            </a:r>
            <a:r>
              <a:rPr lang="en-US" altLang="ja-JP" sz="1800" dirty="0">
                <a:solidFill>
                  <a:schemeClr val="accent5"/>
                </a:solidFill>
                <a:latin typeface="Consolas" panose="020B0609020204030204" pitchFamily="49" charset="0"/>
              </a:rPr>
              <a:t>b</a:t>
            </a:r>
            <a:r>
              <a:rPr lang="en-US" altLang="ja-JP" sz="1800" dirty="0">
                <a:latin typeface="Consolas" panose="020B0609020204030204" pitchFamily="49" charset="0"/>
              </a:rPr>
              <a:t> = t - 1;</a:t>
            </a:r>
            <a:endParaRPr lang="en-US" altLang="ja-JP" sz="1800"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1886343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VLIW </a:t>
            </a:r>
            <a:r>
              <a:rPr lang="ja-JP" altLang="en-US" dirty="0"/>
              <a:t>の問題２：互換性がとりにくい</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静的に </a:t>
            </a:r>
            <a:r>
              <a:rPr kumimoji="1" lang="en-US" altLang="ja-JP" dirty="0"/>
              <a:t>CPU </a:t>
            </a:r>
            <a:r>
              <a:rPr kumimoji="1" lang="ja-JP" altLang="en-US" dirty="0"/>
              <a:t>の挙動を仮定して命令をスケジュールする</a:t>
            </a:r>
            <a:endParaRPr kumimoji="1" lang="en-US" altLang="ja-JP" dirty="0"/>
          </a:p>
          <a:p>
            <a:pPr lvl="1"/>
            <a:r>
              <a:rPr lang="en-US" altLang="ja-JP" dirty="0">
                <a:solidFill>
                  <a:schemeClr val="accent5"/>
                </a:solidFill>
              </a:rPr>
              <a:t>= </a:t>
            </a:r>
            <a:r>
              <a:rPr lang="ja-JP" altLang="en-US" dirty="0">
                <a:solidFill>
                  <a:schemeClr val="accent5"/>
                </a:solidFill>
              </a:rPr>
              <a:t>その仮定がくずすような変更（ハードの改良）ができない</a:t>
            </a:r>
            <a:endParaRPr lang="en-US" altLang="ja-JP" dirty="0">
              <a:solidFill>
                <a:schemeClr val="accent5"/>
              </a:solidFill>
            </a:endParaRPr>
          </a:p>
          <a:p>
            <a:r>
              <a:rPr lang="ja-JP" altLang="en-US" dirty="0"/>
              <a:t>要因：</a:t>
            </a:r>
            <a:endParaRPr lang="en-US" altLang="ja-JP" dirty="0"/>
          </a:p>
          <a:p>
            <a:pPr marL="817200" lvl="1" indent="-457200">
              <a:buFont typeface="+mj-lt"/>
              <a:buAutoNum type="arabicPeriod"/>
            </a:pPr>
            <a:r>
              <a:rPr kumimoji="1" lang="ja-JP" altLang="en-US" dirty="0"/>
              <a:t>並列実行幅が固定されている</a:t>
            </a:r>
            <a:endParaRPr kumimoji="1" lang="en-US" altLang="ja-JP" dirty="0"/>
          </a:p>
          <a:p>
            <a:pPr marL="817200" lvl="1" indent="-457200">
              <a:buFont typeface="+mj-lt"/>
              <a:buAutoNum type="arabicPeriod"/>
            </a:pPr>
            <a:r>
              <a:rPr kumimoji="1" lang="ja-JP" altLang="en-US" dirty="0"/>
              <a:t>実行タイミングを仮定してスケジュールされている</a:t>
            </a:r>
            <a:br>
              <a:rPr kumimoji="1" lang="en-US" altLang="ja-JP" dirty="0"/>
            </a:br>
            <a:r>
              <a:rPr kumimoji="1" lang="ja-JP" altLang="en-US" dirty="0"/>
              <a:t>（発展的なので，付録に</a:t>
            </a:r>
            <a:endParaRPr kumimoji="1" lang="en-US" altLang="ja-JP" dirty="0"/>
          </a:p>
        </p:txBody>
      </p:sp>
    </p:spTree>
    <p:extLst>
      <p:ext uri="{BB962C8B-B14F-4D97-AF65-F5344CB8AC3E}">
        <p14:creationId xmlns:p14="http://schemas.microsoft.com/office/powerpoint/2010/main" val="1356498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並列実行幅が固定されている</a:t>
            </a:r>
          </a:p>
        </p:txBody>
      </p:sp>
      <p:sp>
        <p:nvSpPr>
          <p:cNvPr id="3" name="テキスト プレースホルダー 2"/>
          <p:cNvSpPr>
            <a:spLocks noGrp="1"/>
          </p:cNvSpPr>
          <p:nvPr>
            <p:ph type="body" sz="quarter" idx="10"/>
          </p:nvPr>
        </p:nvSpPr>
        <p:spPr>
          <a:xfrm>
            <a:off x="611955" y="1088974"/>
            <a:ext cx="8370093" cy="5220058"/>
          </a:xfrm>
        </p:spPr>
        <p:txBody>
          <a:bodyPr/>
          <a:lstStyle/>
          <a:p>
            <a:r>
              <a:rPr kumimoji="1" lang="ja-JP" altLang="en-US" dirty="0"/>
              <a:t>仕様として「</a:t>
            </a:r>
            <a:r>
              <a:rPr kumimoji="1" lang="en-US" altLang="ja-JP" dirty="0"/>
              <a:t>N </a:t>
            </a:r>
            <a:r>
              <a:rPr kumimoji="1" lang="ja-JP" altLang="en-US" dirty="0"/>
              <a:t>命令相当を１つの </a:t>
            </a:r>
            <a:r>
              <a:rPr kumimoji="1" lang="en-US" altLang="ja-JP" dirty="0"/>
              <a:t>VLIW </a:t>
            </a:r>
            <a:r>
              <a:rPr kumimoji="1" lang="ja-JP" altLang="en-US" dirty="0"/>
              <a:t>命令</a:t>
            </a:r>
            <a:r>
              <a:rPr kumimoji="1" lang="en-US" altLang="ja-JP" dirty="0"/>
              <a:t> </a:t>
            </a:r>
            <a:r>
              <a:rPr kumimoji="1" lang="ja-JP" altLang="en-US" dirty="0"/>
              <a:t>とする」としている</a:t>
            </a:r>
            <a:endParaRPr kumimoji="1" lang="en-US" altLang="ja-JP" dirty="0"/>
          </a:p>
          <a:p>
            <a:pPr lvl="1"/>
            <a:r>
              <a:rPr lang="ja-JP" altLang="en-US" dirty="0"/>
              <a:t>性能を上げるために </a:t>
            </a:r>
            <a:r>
              <a:rPr lang="en-US" altLang="ja-JP" dirty="0"/>
              <a:t>N </a:t>
            </a:r>
            <a:r>
              <a:rPr lang="ja-JP" altLang="en-US" dirty="0"/>
              <a:t>を後から増やそうと思っても増やせない</a:t>
            </a:r>
            <a:endParaRPr lang="en-US" altLang="ja-JP" dirty="0"/>
          </a:p>
          <a:p>
            <a:pPr lvl="1"/>
            <a:r>
              <a:rPr kumimoji="1" lang="ja-JP" altLang="en-US" dirty="0"/>
              <a:t>既存のコードが動かなくなってしまう</a:t>
            </a:r>
            <a:endParaRPr kumimoji="1" lang="en-US" altLang="ja-JP" dirty="0"/>
          </a:p>
          <a:p>
            <a:r>
              <a:rPr lang="ja-JP" altLang="en-US" dirty="0">
                <a:latin typeface="Consolas" panose="020B0609020204030204" pitchFamily="49" charset="0"/>
              </a:rPr>
              <a:t>たとえば </a:t>
            </a:r>
            <a:r>
              <a:rPr lang="en-US" altLang="ja-JP" dirty="0">
                <a:latin typeface="Consolas" panose="020B0609020204030204" pitchFamily="49" charset="0"/>
              </a:rPr>
              <a:t>N </a:t>
            </a:r>
            <a:r>
              <a:rPr lang="ja-JP" altLang="en-US" dirty="0">
                <a:latin typeface="Consolas" panose="020B0609020204030204" pitchFamily="49" charset="0"/>
              </a:rPr>
              <a:t>を </a:t>
            </a:r>
            <a:r>
              <a:rPr lang="en-US" altLang="ja-JP" dirty="0">
                <a:latin typeface="Consolas" panose="020B0609020204030204" pitchFamily="49" charset="0"/>
              </a:rPr>
              <a:t>2 </a:t>
            </a:r>
            <a:r>
              <a:rPr lang="ja-JP" altLang="en-US" dirty="0">
                <a:latin typeface="Consolas" panose="020B0609020204030204" pitchFamily="49" charset="0"/>
              </a:rPr>
              <a:t>から </a:t>
            </a:r>
            <a:r>
              <a:rPr lang="en-US" altLang="ja-JP" dirty="0">
                <a:latin typeface="Consolas" panose="020B0609020204030204" pitchFamily="49" charset="0"/>
              </a:rPr>
              <a:t>4 </a:t>
            </a:r>
            <a:r>
              <a:rPr lang="ja-JP" altLang="en-US" dirty="0">
                <a:latin typeface="Consolas" panose="020B0609020204030204" pitchFamily="49" charset="0"/>
              </a:rPr>
              <a:t>にすると互換性がとれない</a:t>
            </a: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		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    add </a:t>
            </a:r>
            <a:r>
              <a:rPr lang="en-US" altLang="ja-JP" dirty="0">
                <a:solidFill>
                  <a:schemeClr val="accent6"/>
                </a:solidFill>
                <a:latin typeface="Consolas" panose="020B0609020204030204" pitchFamily="49" charset="0"/>
              </a:rPr>
              <a:t>x2</a:t>
            </a:r>
            <a:r>
              <a:rPr lang="ja-JP" altLang="en-US" dirty="0">
                <a:latin typeface="Consolas" panose="020B0609020204030204" pitchFamily="49" charset="0"/>
              </a:rPr>
              <a:t>←</a:t>
            </a:r>
            <a:r>
              <a:rPr lang="en-US" altLang="ja-JP" dirty="0">
                <a:latin typeface="Consolas" panose="020B0609020204030204" pitchFamily="49" charset="0"/>
              </a:rPr>
              <a:t>x2+1		    add </a:t>
            </a:r>
            <a:r>
              <a:rPr lang="en-US" altLang="ja-JP" dirty="0">
                <a:solidFill>
                  <a:schemeClr val="accent6"/>
                </a:solidFill>
                <a:latin typeface="Consolas" panose="020B0609020204030204" pitchFamily="49" charset="0"/>
              </a:rPr>
              <a:t>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I2: sub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x1-1</a:t>
            </a:r>
            <a:r>
              <a:rPr lang="en-US" altLang="ja-JP" dirty="0">
                <a:latin typeface="Consolas" panose="020B0609020204030204" pitchFamily="49" charset="0"/>
              </a:rPr>
              <a:t>		    sub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br>
              <a:rPr lang="en-US" altLang="ja-JP" dirty="0">
                <a:latin typeface="Consolas" panose="020B0609020204030204" pitchFamily="49" charset="0"/>
              </a:rPr>
            </a:br>
            <a:r>
              <a:rPr lang="en-US" altLang="ja-JP" dirty="0">
                <a:latin typeface="Consolas" panose="020B0609020204030204" pitchFamily="49" charset="0"/>
              </a:rPr>
              <a:t>    sub x2</a:t>
            </a:r>
            <a:r>
              <a:rPr lang="ja-JP" altLang="en-US" dirty="0">
                <a:latin typeface="Consolas" panose="020B0609020204030204" pitchFamily="49" charset="0"/>
              </a:rPr>
              <a:t>←</a:t>
            </a:r>
            <a:r>
              <a:rPr lang="en-US" altLang="ja-JP" dirty="0">
                <a:solidFill>
                  <a:schemeClr val="accent6"/>
                </a:solidFill>
                <a:latin typeface="Consolas" panose="020B0609020204030204" pitchFamily="49" charset="0"/>
              </a:rPr>
              <a:t>x2-1</a:t>
            </a:r>
            <a:r>
              <a:rPr lang="en-US" altLang="ja-JP" dirty="0">
                <a:latin typeface="Consolas" panose="020B0609020204030204" pitchFamily="49" charset="0"/>
              </a:rPr>
              <a:t>		    sub x2</a:t>
            </a:r>
            <a:r>
              <a:rPr lang="ja-JP" altLang="en-US" dirty="0">
                <a:latin typeface="Consolas" panose="020B0609020204030204" pitchFamily="49" charset="0"/>
              </a:rPr>
              <a:t>←</a:t>
            </a:r>
            <a:r>
              <a:rPr lang="en-US" altLang="ja-JP" dirty="0">
                <a:solidFill>
                  <a:schemeClr val="accent6"/>
                </a:solidFill>
                <a:latin typeface="Consolas" panose="020B0609020204030204" pitchFamily="49" charset="0"/>
              </a:rPr>
              <a:t>x2</a:t>
            </a:r>
            <a:r>
              <a:rPr lang="en-US" altLang="ja-JP" dirty="0">
                <a:latin typeface="Consolas" panose="020B0609020204030204" pitchFamily="49" charset="0"/>
              </a:rPr>
              <a:t>-1</a:t>
            </a:r>
            <a:br>
              <a:rPr lang="en-US" altLang="ja-JP" dirty="0">
                <a:latin typeface="Consolas" panose="020B0609020204030204" pitchFamily="49" charset="0"/>
              </a:rPr>
            </a:br>
            <a:r>
              <a:rPr lang="ja-JP" altLang="en-US" dirty="0">
                <a:latin typeface="Consolas" panose="020B0609020204030204" pitchFamily="49" charset="0"/>
              </a:rPr>
              <a:t>ある </a:t>
            </a:r>
            <a:r>
              <a:rPr lang="en-US" altLang="ja-JP" dirty="0">
                <a:latin typeface="Consolas" panose="020B0609020204030204" pitchFamily="49" charset="0"/>
              </a:rPr>
              <a:t>VLIW </a:t>
            </a:r>
            <a:r>
              <a:rPr lang="ja-JP" altLang="en-US" dirty="0">
                <a:latin typeface="Consolas" panose="020B0609020204030204" pitchFamily="49" charset="0"/>
              </a:rPr>
              <a:t>バージョン１</a:t>
            </a:r>
            <a:r>
              <a:rPr lang="en-US" altLang="ja-JP" dirty="0">
                <a:latin typeface="Consolas" panose="020B0609020204030204" pitchFamily="49" charset="0"/>
              </a:rPr>
              <a:t>		</a:t>
            </a:r>
            <a:r>
              <a:rPr lang="ja-JP" altLang="en-US" dirty="0">
                <a:latin typeface="Consolas" panose="020B0609020204030204" pitchFamily="49" charset="0"/>
              </a:rPr>
              <a:t>ある </a:t>
            </a:r>
            <a:r>
              <a:rPr lang="en-US" altLang="ja-JP" dirty="0">
                <a:latin typeface="Consolas" panose="020B0609020204030204" pitchFamily="49" charset="0"/>
              </a:rPr>
              <a:t>VLIW </a:t>
            </a:r>
            <a:r>
              <a:rPr lang="ja-JP" altLang="en-US" dirty="0">
                <a:latin typeface="Consolas" panose="020B0609020204030204" pitchFamily="49" charset="0"/>
              </a:rPr>
              <a:t>バージョン２</a:t>
            </a:r>
            <a:br>
              <a:rPr lang="en-US" altLang="ja-JP" dirty="0">
                <a:latin typeface="Consolas" panose="020B0609020204030204" pitchFamily="49" charset="0"/>
              </a:rPr>
            </a:br>
            <a:r>
              <a:rPr lang="en-US" altLang="ja-JP" dirty="0">
                <a:latin typeface="Consolas" panose="020B0609020204030204" pitchFamily="49" charset="0"/>
              </a:rPr>
              <a:t>				</a:t>
            </a:r>
            <a:r>
              <a:rPr lang="ja-JP" altLang="en-US" dirty="0">
                <a:latin typeface="Consolas" panose="020B0609020204030204" pitchFamily="49" charset="0"/>
              </a:rPr>
              <a:t>　　　 そのまま実行すると仕様違反</a:t>
            </a:r>
            <a:endParaRPr lang="ja-JP" altLang="en-US" dirty="0"/>
          </a:p>
          <a:p>
            <a:endParaRPr kumimoji="1" lang="ja-JP" altLang="en-US" dirty="0"/>
          </a:p>
        </p:txBody>
      </p:sp>
      <p:sp>
        <p:nvSpPr>
          <p:cNvPr id="6" name="角丸四角形 5"/>
          <p:cNvSpPr/>
          <p:nvPr/>
        </p:nvSpPr>
        <p:spPr bwMode="auto">
          <a:xfrm>
            <a:off x="1871969" y="3338999"/>
            <a:ext cx="1800021" cy="63000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角丸四角形 6"/>
          <p:cNvSpPr/>
          <p:nvPr/>
        </p:nvSpPr>
        <p:spPr bwMode="auto">
          <a:xfrm>
            <a:off x="1871970" y="4059006"/>
            <a:ext cx="1800020" cy="63000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角丸四角形 7"/>
          <p:cNvSpPr/>
          <p:nvPr/>
        </p:nvSpPr>
        <p:spPr bwMode="auto">
          <a:xfrm>
            <a:off x="5742014" y="3338999"/>
            <a:ext cx="1800020" cy="1350015"/>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954803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が有用な場所</a:t>
            </a:r>
          </a:p>
        </p:txBody>
      </p:sp>
      <p:sp>
        <p:nvSpPr>
          <p:cNvPr id="3" name="テキスト プレースホルダー 2"/>
          <p:cNvSpPr>
            <a:spLocks noGrp="1"/>
          </p:cNvSpPr>
          <p:nvPr>
            <p:ph type="body" sz="quarter" idx="10"/>
          </p:nvPr>
        </p:nvSpPr>
        <p:spPr/>
        <p:txBody>
          <a:bodyPr/>
          <a:lstStyle/>
          <a:p>
            <a:r>
              <a:rPr kumimoji="1" lang="en-US" altLang="ja-JP" dirty="0"/>
              <a:t>VLIW </a:t>
            </a:r>
            <a:r>
              <a:rPr kumimoji="1" lang="ja-JP" altLang="en-US" dirty="0"/>
              <a:t>はここまでに述べたような理由により，現在主流ではない</a:t>
            </a:r>
            <a:endParaRPr kumimoji="1" lang="en-US" altLang="ja-JP" dirty="0"/>
          </a:p>
          <a:p>
            <a:r>
              <a:rPr kumimoji="1" lang="ja-JP" altLang="en-US" dirty="0"/>
              <a:t>しかし，以下のような場面であれば有用</a:t>
            </a:r>
            <a:endParaRPr kumimoji="1" lang="en-US" altLang="ja-JP" dirty="0"/>
          </a:p>
          <a:p>
            <a:pPr marL="817200" lvl="1" indent="-457200">
              <a:buFont typeface="+mj-lt"/>
              <a:buAutoNum type="arabicPeriod"/>
            </a:pPr>
            <a:r>
              <a:rPr kumimoji="1" lang="ja-JP" altLang="en-US" dirty="0"/>
              <a:t>絶対性能よりも，ハードが小さいこと（電力）の要求が高い</a:t>
            </a:r>
            <a:endParaRPr kumimoji="1" lang="en-US" altLang="ja-JP" dirty="0"/>
          </a:p>
          <a:p>
            <a:pPr marL="817200" lvl="1" indent="-457200">
              <a:buFont typeface="+mj-lt"/>
              <a:buAutoNum type="arabicPeriod"/>
            </a:pPr>
            <a:r>
              <a:rPr kumimoji="1" lang="ja-JP" altLang="en-US" dirty="0"/>
              <a:t>動作させるソフトウェアが限られている場合</a:t>
            </a:r>
            <a:endParaRPr kumimoji="1" lang="en-US" altLang="ja-JP" dirty="0"/>
          </a:p>
          <a:p>
            <a:pPr lvl="2"/>
            <a:r>
              <a:rPr kumimoji="1" lang="ja-JP" altLang="en-US" dirty="0"/>
              <a:t>組み込み分野では，特定の１つのソフトのみが動くような使い方をすることがある</a:t>
            </a:r>
            <a:endParaRPr kumimoji="1" lang="en-US" altLang="ja-JP" dirty="0"/>
          </a:p>
          <a:p>
            <a:pPr lvl="3"/>
            <a:r>
              <a:rPr kumimoji="1" lang="ja-JP" altLang="en-US" dirty="0"/>
              <a:t>例：炊飯器の </a:t>
            </a:r>
            <a:r>
              <a:rPr kumimoji="1" lang="en-US" altLang="ja-JP" dirty="0"/>
              <a:t>CPU</a:t>
            </a:r>
            <a:r>
              <a:rPr kumimoji="1" lang="ja-JP" altLang="en-US" dirty="0"/>
              <a:t>（コントローラ）は，お米を炊く制御プログラムしか実行しない</a:t>
            </a:r>
          </a:p>
          <a:p>
            <a:pPr lvl="2"/>
            <a:r>
              <a:rPr kumimoji="1" lang="ja-JP" altLang="en-US" dirty="0"/>
              <a:t>こう言う場合は互換性が問題になりにくい</a:t>
            </a:r>
            <a:endParaRPr kumimoji="1" lang="en-US" altLang="ja-JP" dirty="0"/>
          </a:p>
          <a:p>
            <a:pPr lvl="3"/>
            <a:r>
              <a:rPr kumimoji="1" lang="ja-JP" altLang="en-US" dirty="0"/>
              <a:t>任意のプログラムを実行する必要がないから</a:t>
            </a:r>
            <a:endParaRPr kumimoji="1" lang="en-US" altLang="ja-JP" dirty="0"/>
          </a:p>
        </p:txBody>
      </p:sp>
    </p:spTree>
    <p:extLst>
      <p:ext uri="{BB962C8B-B14F-4D97-AF65-F5344CB8AC3E}">
        <p14:creationId xmlns:p14="http://schemas.microsoft.com/office/powerpoint/2010/main" val="16434962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が有用な場所</a:t>
            </a:r>
          </a:p>
        </p:txBody>
      </p:sp>
      <p:sp>
        <p:nvSpPr>
          <p:cNvPr id="3" name="テキスト プレースホルダー 2"/>
          <p:cNvSpPr>
            <a:spLocks noGrp="1"/>
          </p:cNvSpPr>
          <p:nvPr>
            <p:ph type="body" sz="quarter" idx="10"/>
          </p:nvPr>
        </p:nvSpPr>
        <p:spPr/>
        <p:txBody>
          <a:bodyPr/>
          <a:lstStyle/>
          <a:p>
            <a:r>
              <a:rPr kumimoji="1" lang="ja-JP" altLang="en-US" dirty="0"/>
              <a:t>典型的には，組み込み </a:t>
            </a:r>
            <a:r>
              <a:rPr kumimoji="1" lang="en-US" altLang="ja-JP" dirty="0"/>
              <a:t>CPU </a:t>
            </a:r>
            <a:r>
              <a:rPr kumimoji="1" lang="ja-JP" altLang="en-US" dirty="0"/>
              <a:t>が該当</a:t>
            </a:r>
            <a:endParaRPr kumimoji="1" lang="en-US" altLang="ja-JP" dirty="0"/>
          </a:p>
          <a:p>
            <a:pPr lvl="1"/>
            <a:r>
              <a:rPr kumimoji="1" lang="ja-JP" altLang="en-US" dirty="0"/>
              <a:t>簡単なハードで</a:t>
            </a:r>
            <a:r>
              <a:rPr kumimoji="1" lang="ja-JP" altLang="en-US" dirty="0" err="1"/>
              <a:t>そこそこ</a:t>
            </a:r>
            <a:r>
              <a:rPr kumimoji="1" lang="ja-JP" altLang="en-US" dirty="0"/>
              <a:t>の性能がだしたい時に有用</a:t>
            </a:r>
            <a:endParaRPr kumimoji="1" lang="en-US" altLang="ja-JP" dirty="0"/>
          </a:p>
          <a:p>
            <a:r>
              <a:rPr kumimoji="1" lang="en-US" altLang="ja-JP" dirty="0"/>
              <a:t>CPU </a:t>
            </a:r>
            <a:r>
              <a:rPr kumimoji="1" lang="ja-JP" altLang="en-US" dirty="0"/>
              <a:t>を作る学生実験で性能出したい場合なんかでも有望</a:t>
            </a:r>
            <a:endParaRPr kumimoji="1" lang="en-US" altLang="ja-JP" dirty="0"/>
          </a:p>
          <a:p>
            <a:pPr lvl="1"/>
            <a:r>
              <a:rPr kumimoji="1" lang="ja-JP" altLang="en-US" dirty="0"/>
              <a:t>実装が簡単 </a:t>
            </a:r>
            <a:r>
              <a:rPr kumimoji="1" lang="en-US" altLang="ja-JP" dirty="0"/>
              <a:t>&amp; </a:t>
            </a:r>
            <a:r>
              <a:rPr lang="ja-JP" altLang="en-US" dirty="0"/>
              <a:t>課題となる少数のプログラムさえ速ければよい</a:t>
            </a:r>
            <a:endParaRPr kumimoji="1" lang="en-US" altLang="ja-JP" dirty="0"/>
          </a:p>
          <a:p>
            <a:pPr lvl="1"/>
            <a:r>
              <a:rPr kumimoji="1" lang="ja-JP" altLang="en-US" dirty="0"/>
              <a:t>人力の静的スケジュールで最適化する</a:t>
            </a:r>
            <a:endParaRPr kumimoji="1" lang="en-US" altLang="ja-JP" dirty="0"/>
          </a:p>
          <a:p>
            <a:pPr lvl="2"/>
            <a:r>
              <a:rPr kumimoji="1" lang="ja-JP" altLang="en-US" dirty="0"/>
              <a:t>専用のコンパイラを作るのはめっちゃ大変</a:t>
            </a:r>
            <a:endParaRPr kumimoji="1" lang="en-US" altLang="ja-JP" dirty="0"/>
          </a:p>
          <a:p>
            <a:pPr lvl="2"/>
            <a:r>
              <a:rPr kumimoji="1" lang="ja-JP" altLang="en-US" dirty="0"/>
              <a:t>実験の課題だけ手で頑張って命令の順序を入れ替えるならなんとかなる</a:t>
            </a:r>
          </a:p>
        </p:txBody>
      </p:sp>
    </p:spTree>
    <p:extLst>
      <p:ext uri="{BB962C8B-B14F-4D97-AF65-F5344CB8AC3E}">
        <p14:creationId xmlns:p14="http://schemas.microsoft.com/office/powerpoint/2010/main" val="2318340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静的命令スケジューリングと </a:t>
            </a:r>
            <a:r>
              <a:rPr lang="en-US" altLang="ja-JP" dirty="0"/>
              <a:t>VLIW</a:t>
            </a:r>
          </a:p>
          <a:p>
            <a:pPr marL="457200" indent="-457200">
              <a:buFont typeface="+mj-lt"/>
              <a:buAutoNum type="arabicPeriod"/>
            </a:pPr>
            <a:r>
              <a:rPr lang="ja-JP" altLang="en-US" b="1" dirty="0"/>
              <a:t>動的命令スケジューリング</a:t>
            </a:r>
            <a:endParaRPr lang="en-US" altLang="ja-JP" b="1" dirty="0"/>
          </a:p>
        </p:txBody>
      </p:sp>
    </p:spTree>
    <p:extLst>
      <p:ext uri="{BB962C8B-B14F-4D97-AF65-F5344CB8AC3E}">
        <p14:creationId xmlns:p14="http://schemas.microsoft.com/office/powerpoint/2010/main" val="3264811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動的命令スケジューリング</a:t>
            </a:r>
            <a:endParaRPr kumimoji="1" lang="ja-JP" altLang="en-US" dirty="0"/>
          </a:p>
        </p:txBody>
      </p:sp>
      <p:sp>
        <p:nvSpPr>
          <p:cNvPr id="3" name="テキスト プレースホルダー 2"/>
          <p:cNvSpPr>
            <a:spLocks noGrp="1"/>
          </p:cNvSpPr>
          <p:nvPr>
            <p:ph type="body" sz="quarter" idx="10"/>
          </p:nvPr>
        </p:nvSpPr>
        <p:spPr>
          <a:xfrm>
            <a:off x="611955" y="1088974"/>
            <a:ext cx="8190091" cy="5220058"/>
          </a:xfrm>
        </p:spPr>
        <p:txBody>
          <a:bodyPr/>
          <a:lstStyle/>
          <a:p>
            <a:r>
              <a:rPr kumimoji="1" lang="en-US" altLang="ja-JP" dirty="0"/>
              <a:t>CPU </a:t>
            </a:r>
            <a:r>
              <a:rPr kumimoji="1" lang="ja-JP" altLang="en-US" dirty="0"/>
              <a:t>により，うまく</a:t>
            </a:r>
            <a:r>
              <a:rPr lang="ja-JP" altLang="en-US" dirty="0"/>
              <a:t>並列実行できるように命令を並びかえる方法</a:t>
            </a:r>
            <a:endParaRPr lang="en-US" altLang="ja-JP" dirty="0"/>
          </a:p>
          <a:p>
            <a:pPr lvl="1"/>
            <a:r>
              <a:rPr lang="ja-JP" altLang="en-US" dirty="0"/>
              <a:t>静的：事前に並び替えておくので，</a:t>
            </a:r>
            <a:r>
              <a:rPr lang="en-US" altLang="ja-JP" dirty="0"/>
              <a:t>CPU </a:t>
            </a:r>
            <a:r>
              <a:rPr lang="ja-JP" altLang="en-US" dirty="0"/>
              <a:t>からみると変化しない</a:t>
            </a:r>
            <a:endParaRPr lang="en-US" altLang="ja-JP" dirty="0"/>
          </a:p>
          <a:p>
            <a:pPr lvl="1"/>
            <a:r>
              <a:rPr lang="ja-JP" altLang="en-US" dirty="0"/>
              <a:t>動的：</a:t>
            </a:r>
            <a:r>
              <a:rPr lang="en-US" altLang="ja-JP" dirty="0"/>
              <a:t>CPU </a:t>
            </a:r>
            <a:r>
              <a:rPr lang="ja-JP" altLang="en-US" dirty="0"/>
              <a:t>が実行時に並び替える</a:t>
            </a:r>
          </a:p>
        </p:txBody>
      </p:sp>
    </p:spTree>
    <p:extLst>
      <p:ext uri="{BB962C8B-B14F-4D97-AF65-F5344CB8AC3E}">
        <p14:creationId xmlns:p14="http://schemas.microsoft.com/office/powerpoint/2010/main" val="625976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言葉の定義</a:t>
            </a:r>
            <a:endParaRPr lang="en-US" altLang="ja-JP" dirty="0"/>
          </a:p>
        </p:txBody>
      </p:sp>
      <p:sp>
        <p:nvSpPr>
          <p:cNvPr id="3" name="テキスト プレースホルダー 2"/>
          <p:cNvSpPr>
            <a:spLocks noGrp="1"/>
          </p:cNvSpPr>
          <p:nvPr>
            <p:ph type="body" sz="quarter" idx="10"/>
          </p:nvPr>
        </p:nvSpPr>
        <p:spPr>
          <a:xfrm>
            <a:off x="611956" y="1538979"/>
            <a:ext cx="8280092" cy="2070023"/>
          </a:xfrm>
        </p:spPr>
        <p:txBody>
          <a:bodyPr/>
          <a:lstStyle/>
          <a:p>
            <a:r>
              <a:rPr lang="ja-JP" altLang="en-US" dirty="0"/>
              <a:t>並び替えに関係する用語：</a:t>
            </a:r>
            <a:endParaRPr lang="en-US" altLang="ja-JP" dirty="0"/>
          </a:p>
          <a:p>
            <a:pPr lvl="1"/>
            <a:r>
              <a:rPr lang="en-US" altLang="ja-JP" dirty="0"/>
              <a:t>In-order</a:t>
            </a:r>
            <a:r>
              <a:rPr lang="ja-JP" altLang="en-US" dirty="0"/>
              <a:t>：</a:t>
            </a:r>
            <a:r>
              <a:rPr lang="en-US" altLang="ja-JP" dirty="0"/>
              <a:t>		</a:t>
            </a:r>
            <a:r>
              <a:rPr lang="ja-JP" altLang="en-US" dirty="0"/>
              <a:t>プログラムに書かれている順のこと</a:t>
            </a:r>
            <a:endParaRPr lang="en-US" altLang="ja-JP" dirty="0"/>
          </a:p>
          <a:p>
            <a:pPr lvl="1"/>
            <a:r>
              <a:rPr lang="en-US" altLang="ja-JP" dirty="0"/>
              <a:t>Out-of-order</a:t>
            </a:r>
            <a:r>
              <a:rPr lang="ja-JP" altLang="en-US" dirty="0"/>
              <a:t>（</a:t>
            </a:r>
            <a:r>
              <a:rPr lang="en-US" altLang="ja-JP" dirty="0"/>
              <a:t>OoO</a:t>
            </a:r>
            <a:r>
              <a:rPr lang="ja-JP" altLang="en-US" dirty="0"/>
              <a:t>）：</a:t>
            </a:r>
            <a:r>
              <a:rPr lang="en-US" altLang="ja-JP" dirty="0"/>
              <a:t>	</a:t>
            </a:r>
            <a:r>
              <a:rPr lang="ja-JP" altLang="en-US" dirty="0"/>
              <a:t>上記とは違う順番のこと</a:t>
            </a:r>
            <a:endParaRPr lang="en-US" altLang="ja-JP" dirty="0"/>
          </a:p>
          <a:p>
            <a:r>
              <a:rPr lang="ja-JP" altLang="en-US" dirty="0"/>
              <a:t>（一般には，公共性の高い機器が故障してることを言うらしい</a:t>
            </a:r>
          </a:p>
        </p:txBody>
      </p:sp>
      <p:pic>
        <p:nvPicPr>
          <p:cNvPr id="1026" name="Picture 2" descr="https://lh3.googleusercontent.com/KaPBNSX_DHiQ8IF03R1362TR5-H8ATwFOtG3jVRnzL1iJh4vK5kNQc_hZud9oFk9OB9I63caDOAAnukYaH6-NWr9JrZ5jDw8ZCQ1EpdZ4fx7bG41wzDasUnCu7xPOH3-_qpqoptmL4ZmS-WLkTICbioEoMpsol8Dkjsjdw08lgUEqf4i0Oqz0Ar8fK35QmYshSpwFzzRX4I9gU1wmCd4iLlJxolsjupw93R7wJRqywRB_X2Iz1nWc1Jg7LqxVjnemzlNcR2MER3P5GRqDA3DTSzUkbWb_IfChqUkO-i6FyT4izgxgruRLoUN2-CLKUIUQcFd1t9cyGlv3V0V_pnFLYk1CG8LwFfymNOHz9eafuyn_Y9Nz6OlzfK241SXiNf7vhYN53VNrno1byGGawm4Xj0blxrayIaAvFBfFTXvRzI5l_j98Q6H0qoJwkT1sTB6RU6_pDLAYQrWAfj3kqfZWDwdf3dNodEusxbV7iMDZP0KcHvHBYC_1bsVumqZHeqlTOzb79fJdFZ8jzfColXU5yqJ3JpEsxtnYbQGLjyhm0T__bob-Qp7bJHGeFyuTE6VBW9hArtHra_jpZTfQw1SOV5tQvDkN2McF1nUbVj7lfuKPP4lhzJCj4Uz5cNCRwkh2Qz1Kw6d-nobhs3ouZ84eQ9jjxXnmXE=w596-h1058-no"/>
          <p:cNvPicPr>
            <a:picLocks noChangeAspect="1" noChangeArrowheads="1"/>
          </p:cNvPicPr>
          <p:nvPr/>
        </p:nvPicPr>
        <p:blipFill rotWithShape="1">
          <a:blip r:embed="rId2">
            <a:extLst>
              <a:ext uri="{28A0092B-C50C-407E-A947-70E740481C1C}">
                <a14:useLocalDpi xmlns:a14="http://schemas.microsoft.com/office/drawing/2010/main" val="0"/>
              </a:ext>
            </a:extLst>
          </a:blip>
          <a:srcRect l="-859" t="27401" b="32851"/>
          <a:stretch/>
        </p:blipFill>
        <p:spPr bwMode="auto">
          <a:xfrm>
            <a:off x="2861981" y="3699003"/>
            <a:ext cx="3095753" cy="2169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940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実行</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Out-of-order </a:t>
            </a:r>
            <a:r>
              <a:rPr lang="ja-JP" altLang="en-US" dirty="0"/>
              <a:t>実行：</a:t>
            </a:r>
            <a:endParaRPr lang="en-US" altLang="ja-JP" dirty="0"/>
          </a:p>
          <a:p>
            <a:pPr lvl="1"/>
            <a:r>
              <a:rPr lang="ja-JP" altLang="en-US" dirty="0"/>
              <a:t>動的に命令をスケジュールして実行すること</a:t>
            </a:r>
            <a:endParaRPr lang="en-US" altLang="ja-JP" dirty="0"/>
          </a:p>
          <a:p>
            <a:pPr lvl="1"/>
            <a:r>
              <a:rPr lang="ja-JP" altLang="en-US" dirty="0"/>
              <a:t>つまり「プログラム順 </a:t>
            </a:r>
            <a:r>
              <a:rPr lang="en-US" altLang="ja-JP" dirty="0"/>
              <a:t>= in-order</a:t>
            </a:r>
            <a:r>
              <a:rPr lang="ja-JP" altLang="en-US" dirty="0"/>
              <a:t> 」に実行しないこと</a:t>
            </a:r>
            <a:endParaRPr lang="en-US" altLang="ja-JP" dirty="0"/>
          </a:p>
          <a:p>
            <a:r>
              <a:rPr lang="en-US" altLang="ja-JP" dirty="0"/>
              <a:t>Out-of-order </a:t>
            </a:r>
            <a:r>
              <a:rPr lang="ja-JP" altLang="en-US" dirty="0"/>
              <a:t>スーパスカラ・プロセッサ</a:t>
            </a:r>
            <a:endParaRPr lang="en-US" altLang="ja-JP" dirty="0"/>
          </a:p>
          <a:p>
            <a:pPr lvl="1"/>
            <a:r>
              <a:rPr lang="en-US" altLang="ja-JP" dirty="0"/>
              <a:t>Out-of-order </a:t>
            </a:r>
            <a:r>
              <a:rPr lang="ja-JP" altLang="en-US" dirty="0"/>
              <a:t>実行を行うスーパスカラ・プロセッサのこと</a:t>
            </a:r>
            <a:endParaRPr lang="en-US" altLang="ja-JP" dirty="0"/>
          </a:p>
          <a:p>
            <a:pPr lvl="1"/>
            <a:r>
              <a:rPr lang="ja-JP" altLang="en-US" dirty="0">
                <a:solidFill>
                  <a:schemeClr val="accent5"/>
                </a:solidFill>
              </a:rPr>
              <a:t>現在主流の高性能 </a:t>
            </a:r>
            <a:r>
              <a:rPr lang="en-US" altLang="ja-JP" dirty="0">
                <a:solidFill>
                  <a:schemeClr val="accent5"/>
                </a:solidFill>
              </a:rPr>
              <a:t>CPU </a:t>
            </a:r>
            <a:r>
              <a:rPr lang="ja-JP" altLang="en-US" dirty="0">
                <a:solidFill>
                  <a:schemeClr val="accent5"/>
                </a:solidFill>
              </a:rPr>
              <a:t>は，基本的にみなこのタイプ</a:t>
            </a:r>
            <a:endParaRPr lang="en-US" altLang="ja-JP" dirty="0">
              <a:solidFill>
                <a:schemeClr val="accent5"/>
              </a:solidFill>
            </a:endParaRPr>
          </a:p>
          <a:p>
            <a:pPr lvl="2"/>
            <a:r>
              <a:rPr lang="en-US" altLang="ja-JP" dirty="0"/>
              <a:t>PC </a:t>
            </a:r>
            <a:r>
              <a:rPr lang="ja-JP" altLang="en-US" dirty="0"/>
              <a:t>やスマホ，サーバーは大体これ</a:t>
            </a:r>
            <a:endParaRPr lang="en-US" altLang="ja-JP" dirty="0"/>
          </a:p>
        </p:txBody>
      </p:sp>
    </p:spTree>
    <p:extLst>
      <p:ext uri="{BB962C8B-B14F-4D97-AF65-F5344CB8AC3E}">
        <p14:creationId xmlns:p14="http://schemas.microsoft.com/office/powerpoint/2010/main" val="3050754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b="1" dirty="0"/>
              <a:t>前回の振り返り</a:t>
            </a:r>
          </a:p>
        </p:txBody>
      </p:sp>
    </p:spTree>
    <p:extLst>
      <p:ext uri="{BB962C8B-B14F-4D97-AF65-F5344CB8AC3E}">
        <p14:creationId xmlns:p14="http://schemas.microsoft.com/office/powerpoint/2010/main" val="23179339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実行</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スカラ </a:t>
            </a:r>
            <a:r>
              <a:rPr lang="en-US" altLang="ja-JP" dirty="0"/>
              <a:t>or </a:t>
            </a:r>
            <a:r>
              <a:rPr lang="ja-JP" altLang="en-US" dirty="0"/>
              <a:t>スーパスカラとは直行した概念</a:t>
            </a:r>
            <a:endParaRPr lang="en-US" altLang="ja-JP" dirty="0"/>
          </a:p>
          <a:p>
            <a:pPr lvl="1"/>
            <a:r>
              <a:rPr lang="en-US" altLang="ja-JP" dirty="0"/>
              <a:t>…</a:t>
            </a:r>
            <a:r>
              <a:rPr lang="ja-JP" altLang="en-US" dirty="0"/>
              <a:t>ではあるが，普通は動的スケジューリングを行う </a:t>
            </a:r>
            <a:r>
              <a:rPr lang="en-US" altLang="ja-JP" dirty="0"/>
              <a:t>CPU </a:t>
            </a:r>
            <a:r>
              <a:rPr lang="ja-JP" altLang="en-US" dirty="0"/>
              <a:t>は</a:t>
            </a:r>
            <a:br>
              <a:rPr lang="en-US" altLang="ja-JP" dirty="0"/>
            </a:br>
            <a:r>
              <a:rPr lang="ja-JP" altLang="en-US" dirty="0"/>
              <a:t>スーパスカラ</a:t>
            </a:r>
            <a:endParaRPr lang="en-US" altLang="ja-JP" dirty="0"/>
          </a:p>
          <a:p>
            <a:r>
              <a:rPr lang="ja-JP" altLang="en-US" dirty="0"/>
              <a:t>スカラで動的スケジューリングをやってもあまり意味がないから</a:t>
            </a:r>
            <a:endParaRPr lang="en-US" altLang="ja-JP" dirty="0"/>
          </a:p>
          <a:p>
            <a:pPr lvl="1"/>
            <a:r>
              <a:rPr lang="en-US" altLang="ja-JP" dirty="0"/>
              <a:t>Out-of-order </a:t>
            </a:r>
            <a:r>
              <a:rPr lang="ja-JP" altLang="en-US" dirty="0"/>
              <a:t>実行を行う機構をつける前に，まず </a:t>
            </a:r>
            <a:r>
              <a:rPr lang="en-US" altLang="ja-JP" dirty="0"/>
              <a:t>in-order </a:t>
            </a:r>
            <a:r>
              <a:rPr lang="ja-JP" altLang="en-US" dirty="0"/>
              <a:t>なままスーパスカラ化した方が良い</a:t>
            </a:r>
            <a:endParaRPr lang="en-US" altLang="ja-JP" dirty="0"/>
          </a:p>
          <a:p>
            <a:pPr lvl="1"/>
            <a:r>
              <a:rPr lang="ja-JP" altLang="en-US" dirty="0"/>
              <a:t>その方が，より少ない回路で性能があがる</a:t>
            </a:r>
          </a:p>
        </p:txBody>
      </p:sp>
    </p:spTree>
    <p:extLst>
      <p:ext uri="{BB962C8B-B14F-4D97-AF65-F5344CB8AC3E}">
        <p14:creationId xmlns:p14="http://schemas.microsoft.com/office/powerpoint/2010/main" val="4193581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スーパスカラ・プロセッサの構造</a:t>
            </a:r>
            <a:endParaRPr kumimoji="1" lang="ja-JP" altLang="en-US" sz="2000" dirty="0"/>
          </a:p>
        </p:txBody>
      </p:sp>
      <p:sp>
        <p:nvSpPr>
          <p:cNvPr id="3" name="テキスト プレースホルダー 2"/>
          <p:cNvSpPr>
            <a:spLocks noGrp="1"/>
          </p:cNvSpPr>
          <p:nvPr>
            <p:ph type="body" sz="quarter" idx="10"/>
          </p:nvPr>
        </p:nvSpPr>
        <p:spPr>
          <a:xfrm>
            <a:off x="611956" y="5589331"/>
            <a:ext cx="8280092" cy="629700"/>
          </a:xfrm>
        </p:spPr>
        <p:txBody>
          <a:bodyPr/>
          <a:lstStyle/>
          <a:p>
            <a:r>
              <a:rPr lang="ja-JP" altLang="en-US" dirty="0"/>
              <a:t>発行キューによって前後に分離された構造を持つ</a:t>
            </a:r>
            <a:endParaRPr kumimoji="1" lang="en-US" altLang="ja-JP" dirty="0"/>
          </a:p>
          <a:p>
            <a:pPr marL="817200" lvl="1" indent="-457200">
              <a:buFont typeface="+mj-lt"/>
              <a:buAutoNum type="arabicPeriod"/>
            </a:pPr>
            <a:r>
              <a:rPr kumimoji="1" lang="ja-JP" altLang="en-US" dirty="0"/>
              <a:t>フロントエンド：</a:t>
            </a:r>
            <a:r>
              <a:rPr kumimoji="1" lang="en-US" altLang="ja-JP" dirty="0"/>
              <a:t>	</a:t>
            </a:r>
            <a:r>
              <a:rPr kumimoji="1" lang="ja-JP" altLang="en-US" dirty="0"/>
              <a:t>命令を供給</a:t>
            </a:r>
            <a:endParaRPr kumimoji="1" lang="en-US" altLang="ja-JP" dirty="0"/>
          </a:p>
          <a:p>
            <a:pPr marL="817200" lvl="1" indent="-457200">
              <a:buFont typeface="+mj-lt"/>
              <a:buAutoNum type="arabicPeriod"/>
            </a:pPr>
            <a:r>
              <a:rPr kumimoji="1" lang="ja-JP" altLang="en-US" dirty="0"/>
              <a:t>発行キュー：</a:t>
            </a:r>
            <a:r>
              <a:rPr kumimoji="1" lang="en-US" altLang="ja-JP" dirty="0"/>
              <a:t>		</a:t>
            </a:r>
            <a:r>
              <a:rPr kumimoji="1" lang="ja-JP" altLang="en-US" dirty="0"/>
              <a:t>命令の待ち合わせ</a:t>
            </a:r>
            <a:endParaRPr kumimoji="1" lang="en-US" altLang="ja-JP" dirty="0"/>
          </a:p>
          <a:p>
            <a:pPr marL="817200" lvl="1" indent="-457200">
              <a:buFont typeface="+mj-lt"/>
              <a:buAutoNum type="arabicPeriod"/>
            </a:pPr>
            <a:r>
              <a:rPr kumimoji="1" lang="ja-JP" altLang="en-US" dirty="0"/>
              <a:t>バックエンド：</a:t>
            </a:r>
            <a:r>
              <a:rPr kumimoji="1" lang="en-US" altLang="ja-JP" dirty="0"/>
              <a:t>		</a:t>
            </a:r>
            <a:r>
              <a:rPr kumimoji="1" lang="ja-JP" altLang="en-US" dirty="0"/>
              <a:t>命令を実行</a:t>
            </a:r>
          </a:p>
        </p:txBody>
      </p:sp>
      <p:grpSp>
        <p:nvGrpSpPr>
          <p:cNvPr id="4" name="グループ化 3"/>
          <p:cNvGrpSpPr/>
          <p:nvPr/>
        </p:nvGrpSpPr>
        <p:grpSpPr>
          <a:xfrm>
            <a:off x="1421965" y="324899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4392142" y="324899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832302" y="324899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7272462" y="324899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383804" y="238445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4353981" y="238445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796028" y="240303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36188" y="240303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2" name="Freeform 25"/>
          <p:cNvSpPr>
            <a:spLocks/>
          </p:cNvSpPr>
          <p:nvPr/>
        </p:nvSpPr>
        <p:spPr bwMode="auto">
          <a:xfrm>
            <a:off x="4572000" y="1088974"/>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23" name="AutoShape 5"/>
          <p:cNvSpPr>
            <a:spLocks noChangeArrowheads="1"/>
          </p:cNvSpPr>
          <p:nvPr/>
        </p:nvSpPr>
        <p:spPr bwMode="auto">
          <a:xfrm rot="-5400000">
            <a:off x="6192180" y="1773050"/>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4860032" y="1809054"/>
            <a:ext cx="1008112" cy="432048"/>
            <a:chOff x="3563888" y="2708920"/>
            <a:chExt cx="1296144" cy="432048"/>
          </a:xfrm>
        </p:grpSpPr>
        <p:sp>
          <p:nvSpPr>
            <p:cNvPr id="25"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26"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27" name="Freeform 8"/>
          <p:cNvSpPr>
            <a:spLocks/>
          </p:cNvSpPr>
          <p:nvPr/>
        </p:nvSpPr>
        <p:spPr bwMode="auto">
          <a:xfrm>
            <a:off x="7308304" y="1809054"/>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4" name="正方形/長方形 33"/>
          <p:cNvSpPr/>
          <p:nvPr/>
        </p:nvSpPr>
        <p:spPr bwMode="auto">
          <a:xfrm>
            <a:off x="3131984" y="2348988"/>
            <a:ext cx="1080012" cy="2430027"/>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sp>
        <p:nvSpPr>
          <p:cNvPr id="35" name="正方形/長方形 34"/>
          <p:cNvSpPr/>
          <p:nvPr/>
        </p:nvSpPr>
        <p:spPr bwMode="auto">
          <a:xfrm>
            <a:off x="431954"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6" name="正方形/長方形 35"/>
          <p:cNvSpPr/>
          <p:nvPr/>
        </p:nvSpPr>
        <p:spPr bwMode="auto">
          <a:xfrm>
            <a:off x="161951" y="2438989"/>
            <a:ext cx="1152128" cy="1710019"/>
          </a:xfrm>
          <a:prstGeom prst="rect">
            <a:avLst/>
          </a:prstGeom>
          <a:ln>
            <a:headEnd/>
            <a:tailEnd type="non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cxnSp>
        <p:nvCxnSpPr>
          <p:cNvPr id="37" name="直線矢印コネクタ 36"/>
          <p:cNvCxnSpPr/>
          <p:nvPr/>
        </p:nvCxnSpPr>
        <p:spPr bwMode="auto">
          <a:xfrm flipH="1">
            <a:off x="161952" y="4329010"/>
            <a:ext cx="2790030"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791958"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4391998" y="432901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832014"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322198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1518043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大ざっぱな動作</a:t>
            </a:r>
            <a:endParaRPr kumimoji="1" lang="ja-JP" altLang="en-US" dirty="0"/>
          </a:p>
        </p:txBody>
      </p:sp>
      <p:sp>
        <p:nvSpPr>
          <p:cNvPr id="3" name="テキスト プレースホルダー 2"/>
          <p:cNvSpPr>
            <a:spLocks noGrp="1"/>
          </p:cNvSpPr>
          <p:nvPr>
            <p:ph type="body" sz="quarter" idx="10"/>
          </p:nvPr>
        </p:nvSpPr>
        <p:spPr>
          <a:xfrm>
            <a:off x="611956" y="5319021"/>
            <a:ext cx="8280092" cy="629700"/>
          </a:xfrm>
        </p:spPr>
        <p:txBody>
          <a:bodyPr/>
          <a:lstStyle/>
          <a:p>
            <a:pPr marL="817200" lvl="1" indent="-457200">
              <a:buFont typeface="+mj-lt"/>
              <a:buAutoNum type="arabicPeriod"/>
            </a:pPr>
            <a:r>
              <a:rPr kumimoji="1" lang="ja-JP" altLang="en-US" dirty="0"/>
              <a:t>フロントエンドで命令をプログラムに順にフェッチ</a:t>
            </a:r>
            <a:endParaRPr kumimoji="1" lang="en-US" altLang="ja-JP" dirty="0"/>
          </a:p>
          <a:p>
            <a:pPr marL="817200" lvl="1" indent="-457200">
              <a:buFont typeface="+mj-lt"/>
              <a:buAutoNum type="arabicPeriod"/>
            </a:pPr>
            <a:r>
              <a:rPr kumimoji="1" lang="ja-JP" altLang="en-US" dirty="0"/>
              <a:t>発行キューに投入</a:t>
            </a:r>
            <a:endParaRPr kumimoji="1" lang="en-US" altLang="ja-JP" dirty="0"/>
          </a:p>
          <a:p>
            <a:pPr marL="817200" lvl="1" indent="-457200">
              <a:buFont typeface="+mj-lt"/>
              <a:buAutoNum type="arabicPeriod"/>
            </a:pPr>
            <a:r>
              <a:rPr kumimoji="1" lang="ja-JP" altLang="en-US" dirty="0">
                <a:solidFill>
                  <a:schemeClr val="accent5"/>
                </a:solidFill>
              </a:rPr>
              <a:t>そのとき実行可能なものから順に</a:t>
            </a:r>
            <a:r>
              <a:rPr kumimoji="1" lang="ja-JP" altLang="en-US" dirty="0"/>
              <a:t>バックエンドに命令を送信</a:t>
            </a:r>
            <a:endParaRPr kumimoji="1" lang="en-US" altLang="ja-JP" dirty="0"/>
          </a:p>
          <a:p>
            <a:pPr marL="817200" lvl="1" indent="-457200">
              <a:buFont typeface="+mj-lt"/>
              <a:buAutoNum type="arabicPeriod"/>
            </a:pPr>
            <a:r>
              <a:rPr kumimoji="1" lang="ja-JP" altLang="en-US" dirty="0"/>
              <a:t>レジスタを読んで演算器で実行し書き戻す</a:t>
            </a:r>
          </a:p>
        </p:txBody>
      </p:sp>
      <p:grpSp>
        <p:nvGrpSpPr>
          <p:cNvPr id="4" name="グループ化 3"/>
          <p:cNvGrpSpPr/>
          <p:nvPr/>
        </p:nvGrpSpPr>
        <p:grpSpPr>
          <a:xfrm>
            <a:off x="971960" y="279899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79899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79899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79899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934450"/>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934450"/>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95303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95303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bwMode="auto">
          <a:xfrm>
            <a:off x="2681979" y="2438989"/>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37" name="直線矢印コネクタ 36"/>
          <p:cNvCxnSpPr/>
          <p:nvPr/>
        </p:nvCxnSpPr>
        <p:spPr bwMode="auto">
          <a:xfrm flipH="1">
            <a:off x="971960" y="3536360"/>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88195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3941993" y="353636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38200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2771980" y="1628980"/>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角丸四角形吹き出し 45">
            <a:extLst>
              <a:ext uri="{FF2B5EF4-FFF2-40B4-BE49-F238E27FC236}">
                <a16:creationId xmlns:a16="http://schemas.microsoft.com/office/drawing/2014/main" id="{EF04FF31-D177-68D5-3C68-845D62B09D90}"/>
              </a:ext>
            </a:extLst>
          </p:cNvPr>
          <p:cNvSpPr/>
          <p:nvPr/>
        </p:nvSpPr>
        <p:spPr bwMode="auto">
          <a:xfrm>
            <a:off x="3401987" y="1088974"/>
            <a:ext cx="2520028" cy="612648"/>
          </a:xfrm>
          <a:prstGeom prst="wedgeRoundRectCallout">
            <a:avLst>
              <a:gd name="adj1" fmla="val -45102"/>
              <a:gd name="adj2" fmla="val 82085"/>
              <a:gd name="adj3" fmla="val 16667"/>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スケジュールして</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順序を入れ替えます！</a:t>
            </a:r>
          </a:p>
        </p:txBody>
      </p:sp>
      <p:sp>
        <p:nvSpPr>
          <p:cNvPr id="21" name="角丸四角形吹き出し 45">
            <a:extLst>
              <a:ext uri="{FF2B5EF4-FFF2-40B4-BE49-F238E27FC236}">
                <a16:creationId xmlns:a16="http://schemas.microsoft.com/office/drawing/2014/main" id="{3BABADF5-23A1-DB40-F051-F80C073A222B}"/>
              </a:ext>
            </a:extLst>
          </p:cNvPr>
          <p:cNvSpPr/>
          <p:nvPr/>
        </p:nvSpPr>
        <p:spPr bwMode="auto">
          <a:xfrm>
            <a:off x="1061961" y="638969"/>
            <a:ext cx="1800020" cy="1260014"/>
          </a:xfrm>
          <a:prstGeom prst="wedgeRoundRectCallout">
            <a:avLst>
              <a:gd name="adj1" fmla="val -24529"/>
              <a:gd name="adj2" fmla="val 66315"/>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とりあえず</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プログラム順に</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発行キューに</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つっこむで</a:t>
            </a:r>
          </a:p>
        </p:txBody>
      </p:sp>
    </p:spTree>
    <p:extLst>
      <p:ext uri="{BB962C8B-B14F-4D97-AF65-F5344CB8AC3E}">
        <p14:creationId xmlns:p14="http://schemas.microsoft.com/office/powerpoint/2010/main" val="498878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実行と </a:t>
            </a:r>
            <a:r>
              <a:rPr kumimoji="1" lang="en-US" altLang="ja-JP" dirty="0"/>
              <a:t>out-of-order </a:t>
            </a:r>
            <a:r>
              <a:rPr kumimoji="1" lang="ja-JP" altLang="en-US" dirty="0"/>
              <a:t>実行の違い</a:t>
            </a:r>
          </a:p>
        </p:txBody>
      </p:sp>
      <p:sp>
        <p:nvSpPr>
          <p:cNvPr id="3" name="テキスト プレースホルダー 2"/>
          <p:cNvSpPr>
            <a:spLocks noGrp="1"/>
          </p:cNvSpPr>
          <p:nvPr>
            <p:ph type="body" sz="quarter" idx="10"/>
          </p:nvPr>
        </p:nvSpPr>
        <p:spPr>
          <a:xfrm>
            <a:off x="701957" y="1628980"/>
            <a:ext cx="8280092" cy="810009"/>
          </a:xfrm>
        </p:spPr>
        <p:txBody>
          <a:bodyPr/>
          <a:lstStyle/>
          <a:p>
            <a:r>
              <a:rPr lang="en-US" altLang="ja-JP" sz="2000" dirty="0">
                <a:solidFill>
                  <a:schemeClr val="tx1">
                    <a:lumMod val="75000"/>
                    <a:lumOff val="25000"/>
                  </a:schemeClr>
                </a:solidFill>
                <a:latin typeface="Consolas" panose="020B0609020204030204" pitchFamily="49" charset="0"/>
              </a:rPr>
              <a:t>I1 </a:t>
            </a:r>
            <a:r>
              <a:rPr kumimoji="1" lang="ja-JP" altLang="en-US" dirty="0"/>
              <a:t>の </a:t>
            </a:r>
            <a:r>
              <a:rPr kumimoji="1" lang="en-US" altLang="ja-JP" dirty="0"/>
              <a:t>mul </a:t>
            </a:r>
            <a:r>
              <a:rPr kumimoji="1" lang="ja-JP" altLang="en-US" dirty="0"/>
              <a:t>は４サイクルかかる</a:t>
            </a:r>
            <a:endParaRPr kumimoji="1" lang="en-US" altLang="ja-JP" dirty="0"/>
          </a:p>
          <a:p>
            <a:pPr lvl="1"/>
            <a:r>
              <a:rPr lang="en-US" altLang="ja-JP" dirty="0"/>
              <a:t>In-order </a:t>
            </a:r>
            <a:r>
              <a:rPr lang="ja-JP" altLang="en-US" dirty="0"/>
              <a:t>実行だと，</a:t>
            </a:r>
            <a:r>
              <a:rPr lang="en-US" altLang="ja-JP" sz="2000" dirty="0">
                <a:solidFill>
                  <a:schemeClr val="tx1">
                    <a:lumMod val="75000"/>
                    <a:lumOff val="25000"/>
                  </a:schemeClr>
                </a:solidFill>
                <a:latin typeface="Consolas" panose="020B0609020204030204" pitchFamily="49" charset="0"/>
              </a:rPr>
              <a:t>I3</a:t>
            </a:r>
            <a:r>
              <a:rPr lang="en-US" altLang="ja-JP" dirty="0"/>
              <a:t> </a:t>
            </a:r>
            <a:r>
              <a:rPr lang="ja-JP" altLang="en-US" dirty="0"/>
              <a:t>は </a:t>
            </a:r>
            <a:r>
              <a:rPr lang="en-US" altLang="ja-JP" sz="2000" dirty="0">
                <a:solidFill>
                  <a:schemeClr val="tx1">
                    <a:lumMod val="75000"/>
                    <a:lumOff val="25000"/>
                  </a:schemeClr>
                </a:solidFill>
                <a:latin typeface="Consolas" panose="020B0609020204030204" pitchFamily="49" charset="0"/>
              </a:rPr>
              <a:t>I1</a:t>
            </a:r>
            <a:r>
              <a:rPr lang="en-US" altLang="ja-JP" dirty="0"/>
              <a:t> </a:t>
            </a:r>
            <a:r>
              <a:rPr lang="ja-JP" altLang="en-US" dirty="0"/>
              <a:t>に依存していないが待たされる</a:t>
            </a:r>
            <a:endParaRPr lang="en-US" altLang="ja-JP" dirty="0"/>
          </a:p>
          <a:p>
            <a:pPr lvl="1"/>
            <a:r>
              <a:rPr lang="ja-JP" altLang="en-US" dirty="0"/>
              <a:t>プログラムに書かれた順に実行するため</a:t>
            </a:r>
            <a:endParaRPr lang="en-US" altLang="ja-JP" dirty="0"/>
          </a:p>
        </p:txBody>
      </p:sp>
      <p:cxnSp>
        <p:nvCxnSpPr>
          <p:cNvPr id="4" name="直線コネクタ 3"/>
          <p:cNvCxnSpPr>
            <a:endCxn id="9" idx="1"/>
          </p:cNvCxnSpPr>
          <p:nvPr/>
        </p:nvCxnSpPr>
        <p:spPr bwMode="auto">
          <a:xfrm flipV="1">
            <a:off x="2411976" y="387900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42900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5652012"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102017"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10201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655202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5652012"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30199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475200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20200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3"/>
          <p:cNvSpPr>
            <a:spLocks noChangeArrowheads="1"/>
          </p:cNvSpPr>
          <p:nvPr/>
        </p:nvSpPr>
        <p:spPr bwMode="auto">
          <a:xfrm>
            <a:off x="430200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837392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実行と </a:t>
            </a:r>
            <a:r>
              <a:rPr kumimoji="1" lang="en-US" altLang="ja-JP" dirty="0"/>
              <a:t>out-of-order </a:t>
            </a:r>
            <a:r>
              <a:rPr kumimoji="1" lang="ja-JP" altLang="en-US" dirty="0"/>
              <a:t>実行の違い</a:t>
            </a:r>
          </a:p>
        </p:txBody>
      </p:sp>
      <p:sp>
        <p:nvSpPr>
          <p:cNvPr id="3" name="テキスト プレースホルダー 2"/>
          <p:cNvSpPr>
            <a:spLocks noGrp="1"/>
          </p:cNvSpPr>
          <p:nvPr>
            <p:ph type="body" sz="quarter" idx="10"/>
          </p:nvPr>
        </p:nvSpPr>
        <p:spPr>
          <a:xfrm>
            <a:off x="341953" y="1628980"/>
            <a:ext cx="8280092" cy="810009"/>
          </a:xfrm>
        </p:spPr>
        <p:txBody>
          <a:bodyPr/>
          <a:lstStyle/>
          <a:p>
            <a:r>
              <a:rPr kumimoji="1" lang="en-US" altLang="ja-JP" dirty="0"/>
              <a:t>Out-of-order </a:t>
            </a:r>
            <a:r>
              <a:rPr kumimoji="1" lang="ja-JP" altLang="en-US" dirty="0"/>
              <a:t>実行だと，</a:t>
            </a:r>
            <a:r>
              <a:rPr lang="en-US" altLang="ja-JP" dirty="0">
                <a:solidFill>
                  <a:schemeClr val="tx1">
                    <a:lumMod val="75000"/>
                    <a:lumOff val="25000"/>
                  </a:schemeClr>
                </a:solidFill>
                <a:latin typeface="Consolas" panose="020B0609020204030204" pitchFamily="49" charset="0"/>
              </a:rPr>
              <a:t>I3</a:t>
            </a:r>
            <a:r>
              <a:rPr kumimoji="1" lang="en-US" altLang="ja-JP" dirty="0"/>
              <a:t> </a:t>
            </a:r>
            <a:r>
              <a:rPr kumimoji="1" lang="ja-JP" altLang="en-US" dirty="0"/>
              <a:t>が </a:t>
            </a:r>
            <a:r>
              <a:rPr lang="en-US" altLang="ja-JP" dirty="0">
                <a:solidFill>
                  <a:schemeClr val="tx1">
                    <a:lumMod val="75000"/>
                    <a:lumOff val="25000"/>
                  </a:schemeClr>
                </a:solidFill>
                <a:latin typeface="Consolas" panose="020B0609020204030204" pitchFamily="49" charset="0"/>
              </a:rPr>
              <a:t>I2</a:t>
            </a:r>
            <a:r>
              <a:rPr kumimoji="1" lang="en-US" altLang="ja-JP" dirty="0"/>
              <a:t> </a:t>
            </a:r>
            <a:r>
              <a:rPr kumimoji="1" lang="ja-JP" altLang="en-US" dirty="0"/>
              <a:t>を追い越して実行できる</a:t>
            </a:r>
            <a:endParaRPr kumimoji="1" lang="en-US" altLang="ja-JP" dirty="0"/>
          </a:p>
          <a:p>
            <a:pPr lvl="1"/>
            <a:r>
              <a:rPr lang="ja-JP" altLang="en-US" dirty="0"/>
              <a:t>各命令はスケジュール（</a:t>
            </a:r>
            <a:r>
              <a:rPr lang="en-US" altLang="ja-JP" dirty="0"/>
              <a:t>SC</a:t>
            </a:r>
            <a:r>
              <a:rPr lang="ja-JP" altLang="en-US" dirty="0"/>
              <a:t>）に入って実行可能になるまで待つ</a:t>
            </a:r>
            <a:endParaRPr lang="en-US" altLang="ja-JP" dirty="0"/>
          </a:p>
          <a:p>
            <a:pPr lvl="1"/>
            <a:r>
              <a:rPr kumimoji="1" lang="ja-JP" altLang="en-US" dirty="0"/>
              <a:t>発行キューは，その時実行可能なものから順に </a:t>
            </a:r>
            <a:r>
              <a:rPr kumimoji="1" lang="en-US" altLang="ja-JP" dirty="0"/>
              <a:t>EX </a:t>
            </a:r>
            <a:r>
              <a:rPr kumimoji="1" lang="ja-JP" altLang="en-US" dirty="0"/>
              <a:t>に命令を送る</a:t>
            </a:r>
            <a:endParaRPr kumimoji="1" lang="en-US" altLang="ja-JP" dirty="0"/>
          </a:p>
          <a:p>
            <a:pPr lvl="2"/>
            <a:r>
              <a:rPr lang="en-US" altLang="ja-JP" dirty="0"/>
              <a:t>x1 </a:t>
            </a:r>
            <a:r>
              <a:rPr lang="ja-JP" altLang="en-US" dirty="0"/>
              <a:t>は計算中なので </a:t>
            </a:r>
            <a:r>
              <a:rPr lang="en-US" altLang="ja-JP" dirty="0"/>
              <a:t>SC </a:t>
            </a:r>
            <a:r>
              <a:rPr lang="ja-JP" altLang="en-US" dirty="0"/>
              <a:t>で待つ</a:t>
            </a:r>
            <a:endParaRPr lang="en-US" altLang="ja-JP" dirty="0"/>
          </a:p>
          <a:p>
            <a:pPr lvl="2"/>
            <a:r>
              <a:rPr lang="en-US" altLang="ja-JP" dirty="0"/>
              <a:t>x5 </a:t>
            </a:r>
            <a:r>
              <a:rPr lang="ja-JP" altLang="en-US" dirty="0"/>
              <a:t>は既に結果が得られていたので，先に送信</a:t>
            </a:r>
            <a:endParaRPr kumimoji="1" lang="ja-JP" altLang="en-US" dirty="0"/>
          </a:p>
        </p:txBody>
      </p:sp>
      <p:cxnSp>
        <p:nvCxnSpPr>
          <p:cNvPr id="4" name="直線コネクタ 3"/>
          <p:cNvCxnSpPr>
            <a:endCxn id="9" idx="1"/>
          </p:cNvCxnSpPr>
          <p:nvPr/>
        </p:nvCxnSpPr>
        <p:spPr bwMode="auto">
          <a:xfrm flipV="1">
            <a:off x="2411976" y="387900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42900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5652012"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102017"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10201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655202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5652012"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30199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475200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20200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3"/>
          <p:cNvSpPr>
            <a:spLocks noChangeArrowheads="1"/>
          </p:cNvSpPr>
          <p:nvPr/>
        </p:nvSpPr>
        <p:spPr bwMode="auto">
          <a:xfrm>
            <a:off x="430200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
        <p:nvSpPr>
          <p:cNvPr id="41" name="下矢印 40"/>
          <p:cNvSpPr/>
          <p:nvPr/>
        </p:nvSpPr>
        <p:spPr bwMode="auto">
          <a:xfrm>
            <a:off x="4391998" y="4689014"/>
            <a:ext cx="450005"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2" name="直線コネクタ 41"/>
          <p:cNvCxnSpPr>
            <a:endCxn id="47" idx="1"/>
          </p:cNvCxnSpPr>
          <p:nvPr/>
        </p:nvCxnSpPr>
        <p:spPr bwMode="auto">
          <a:xfrm flipV="1">
            <a:off x="2411972" y="5949026"/>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2" y="5499023"/>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78" y="531902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3" y="531902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4301997"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47" name="Rectangle 69"/>
          <p:cNvSpPr>
            <a:spLocks noChangeArrowheads="1"/>
          </p:cNvSpPr>
          <p:nvPr/>
        </p:nvSpPr>
        <p:spPr bwMode="auto">
          <a:xfrm>
            <a:off x="3401983" y="576902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3851992" y="576902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9" name="Rectangle 71"/>
          <p:cNvSpPr>
            <a:spLocks noChangeArrowheads="1"/>
          </p:cNvSpPr>
          <p:nvPr/>
        </p:nvSpPr>
        <p:spPr bwMode="auto">
          <a:xfrm>
            <a:off x="6102017" y="5769026"/>
            <a:ext cx="360000" cy="360000"/>
          </a:xfrm>
          <a:prstGeom prst="rect">
            <a:avLst/>
          </a:prstGeom>
          <a:ln w="38100">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6552022" y="576902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69"/>
          <p:cNvSpPr>
            <a:spLocks noChangeArrowheads="1"/>
          </p:cNvSpPr>
          <p:nvPr/>
        </p:nvSpPr>
        <p:spPr bwMode="auto">
          <a:xfrm>
            <a:off x="3851992" y="621903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2" name="Rectangle 70"/>
          <p:cNvSpPr>
            <a:spLocks noChangeArrowheads="1"/>
          </p:cNvSpPr>
          <p:nvPr/>
        </p:nvSpPr>
        <p:spPr bwMode="auto">
          <a:xfrm>
            <a:off x="4301993" y="621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5202007" y="6219029"/>
            <a:ext cx="360000" cy="360000"/>
          </a:xfrm>
          <a:prstGeom prst="rect">
            <a:avLst/>
          </a:prstGeom>
          <a:ln w="38100">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4" name="Rectangle 73"/>
          <p:cNvSpPr>
            <a:spLocks noChangeArrowheads="1"/>
          </p:cNvSpPr>
          <p:nvPr/>
        </p:nvSpPr>
        <p:spPr bwMode="auto">
          <a:xfrm>
            <a:off x="5652012" y="621902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55" name="直線コネクタ 54"/>
          <p:cNvCxnSpPr>
            <a:endCxn id="51" idx="1"/>
          </p:cNvCxnSpPr>
          <p:nvPr/>
        </p:nvCxnSpPr>
        <p:spPr bwMode="auto">
          <a:xfrm flipV="1">
            <a:off x="2411972" y="6399031"/>
            <a:ext cx="1440020" cy="2"/>
          </a:xfrm>
          <a:prstGeom prst="line">
            <a:avLst/>
          </a:prstGeom>
          <a:noFill/>
          <a:ln w="9525" cap="flat" cmpd="sng" algn="ctr">
            <a:solidFill>
              <a:schemeClr val="tx1"/>
            </a:solidFill>
            <a:prstDash val="dash"/>
            <a:round/>
            <a:headEnd type="none" w="med" len="med"/>
            <a:tailEnd type="none" w="med" len="med"/>
          </a:ln>
          <a:effectLst/>
        </p:spPr>
      </p:cxnSp>
      <p:sp>
        <p:nvSpPr>
          <p:cNvPr id="56" name="Rectangle 73"/>
          <p:cNvSpPr>
            <a:spLocks noChangeArrowheads="1"/>
          </p:cNvSpPr>
          <p:nvPr/>
        </p:nvSpPr>
        <p:spPr bwMode="auto">
          <a:xfrm>
            <a:off x="6102017" y="531902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7" name="Rectangle 71"/>
          <p:cNvSpPr>
            <a:spLocks noChangeArrowheads="1"/>
          </p:cNvSpPr>
          <p:nvPr/>
        </p:nvSpPr>
        <p:spPr bwMode="auto">
          <a:xfrm>
            <a:off x="4752002"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1"/>
          <p:cNvSpPr>
            <a:spLocks noChangeArrowheads="1"/>
          </p:cNvSpPr>
          <p:nvPr/>
        </p:nvSpPr>
        <p:spPr bwMode="auto">
          <a:xfrm>
            <a:off x="5202007"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9" name="Rectangle 71"/>
          <p:cNvSpPr>
            <a:spLocks noChangeArrowheads="1"/>
          </p:cNvSpPr>
          <p:nvPr/>
        </p:nvSpPr>
        <p:spPr bwMode="auto">
          <a:xfrm>
            <a:off x="5652012"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60" name="Rectangle 70"/>
          <p:cNvSpPr>
            <a:spLocks noChangeArrowheads="1"/>
          </p:cNvSpPr>
          <p:nvPr/>
        </p:nvSpPr>
        <p:spPr bwMode="auto">
          <a:xfrm>
            <a:off x="3851988" y="531902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62" name="Rectangle 70"/>
          <p:cNvSpPr>
            <a:spLocks noChangeArrowheads="1"/>
          </p:cNvSpPr>
          <p:nvPr/>
        </p:nvSpPr>
        <p:spPr bwMode="auto">
          <a:xfrm>
            <a:off x="4751998" y="621902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66" name="正方形/長方形 65"/>
          <p:cNvSpPr/>
          <p:nvPr/>
        </p:nvSpPr>
        <p:spPr bwMode="auto">
          <a:xfrm>
            <a:off x="1691964" y="531902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7" name="正方形/長方形 66"/>
          <p:cNvSpPr/>
          <p:nvPr/>
        </p:nvSpPr>
        <p:spPr bwMode="auto">
          <a:xfrm>
            <a:off x="1691964" y="576902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68" name="正方形/長方形 67"/>
          <p:cNvSpPr/>
          <p:nvPr/>
        </p:nvSpPr>
        <p:spPr bwMode="auto">
          <a:xfrm>
            <a:off x="1691964" y="621903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
        <p:nvSpPr>
          <p:cNvPr id="17" name="Rectangle 70">
            <a:extLst>
              <a:ext uri="{FF2B5EF4-FFF2-40B4-BE49-F238E27FC236}">
                <a16:creationId xmlns:a16="http://schemas.microsoft.com/office/drawing/2014/main" id="{FBE44B7D-7CFB-5803-279C-A5E32CCB2184}"/>
              </a:ext>
            </a:extLst>
          </p:cNvPr>
          <p:cNvSpPr>
            <a:spLocks noChangeArrowheads="1"/>
          </p:cNvSpPr>
          <p:nvPr/>
        </p:nvSpPr>
        <p:spPr bwMode="auto">
          <a:xfrm>
            <a:off x="4301997"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34" name="Rectangle 70">
            <a:extLst>
              <a:ext uri="{FF2B5EF4-FFF2-40B4-BE49-F238E27FC236}">
                <a16:creationId xmlns:a16="http://schemas.microsoft.com/office/drawing/2014/main" id="{D2CC1686-A76A-90E9-0472-EF24FD6FDC98}"/>
              </a:ext>
            </a:extLst>
          </p:cNvPr>
          <p:cNvSpPr>
            <a:spLocks noChangeArrowheads="1"/>
          </p:cNvSpPr>
          <p:nvPr/>
        </p:nvSpPr>
        <p:spPr bwMode="auto">
          <a:xfrm>
            <a:off x="4752002"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35" name="Rectangle 70">
            <a:extLst>
              <a:ext uri="{FF2B5EF4-FFF2-40B4-BE49-F238E27FC236}">
                <a16:creationId xmlns:a16="http://schemas.microsoft.com/office/drawing/2014/main" id="{34C0B8A3-5078-AB4D-0DCB-6EF72DA54C90}"/>
              </a:ext>
            </a:extLst>
          </p:cNvPr>
          <p:cNvSpPr>
            <a:spLocks noChangeArrowheads="1"/>
          </p:cNvSpPr>
          <p:nvPr/>
        </p:nvSpPr>
        <p:spPr bwMode="auto">
          <a:xfrm>
            <a:off x="5202007"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36" name="Rectangle 70">
            <a:extLst>
              <a:ext uri="{FF2B5EF4-FFF2-40B4-BE49-F238E27FC236}">
                <a16:creationId xmlns:a16="http://schemas.microsoft.com/office/drawing/2014/main" id="{D585B3E9-15BA-062C-A350-DF7CB69037DA}"/>
              </a:ext>
            </a:extLst>
          </p:cNvPr>
          <p:cNvSpPr>
            <a:spLocks noChangeArrowheads="1"/>
          </p:cNvSpPr>
          <p:nvPr/>
        </p:nvSpPr>
        <p:spPr bwMode="auto">
          <a:xfrm>
            <a:off x="5652012"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Tree>
    <p:extLst>
      <p:ext uri="{BB962C8B-B14F-4D97-AF65-F5344CB8AC3E}">
        <p14:creationId xmlns:p14="http://schemas.microsoft.com/office/powerpoint/2010/main" val="1305458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a:t>
            </a:r>
            <a:r>
              <a:rPr kumimoji="1" lang="en-US" altLang="ja-JP" dirty="0"/>
              <a:t>n-order </a:t>
            </a:r>
            <a:r>
              <a:rPr kumimoji="1" lang="ja-JP" altLang="en-US" dirty="0"/>
              <a:t>実行と </a:t>
            </a:r>
            <a:r>
              <a:rPr kumimoji="1" lang="en-US" altLang="ja-JP" dirty="0"/>
              <a:t>out-of-order </a:t>
            </a:r>
            <a:r>
              <a:rPr kumimoji="1" lang="ja-JP" altLang="en-US" dirty="0"/>
              <a:t>実行の性能</a:t>
            </a:r>
            <a:br>
              <a:rPr kumimoji="1" lang="en-US" altLang="ja-JP" dirty="0"/>
            </a:br>
            <a:r>
              <a:rPr kumimoji="1" lang="ja-JP" altLang="en-US" sz="2000" dirty="0"/>
              <a:t>（</a:t>
            </a:r>
            <a:r>
              <a:rPr kumimoji="1" lang="en-US" altLang="ja-JP" sz="2000" dirty="0"/>
              <a:t>SPEC CPU 2006 </a:t>
            </a:r>
            <a:r>
              <a:rPr kumimoji="1" lang="ja-JP" altLang="en-US" sz="2000" dirty="0"/>
              <a:t>と呼ぶベンチマークをシミュレーションした結果より</a:t>
            </a:r>
          </a:p>
        </p:txBody>
      </p:sp>
      <p:sp>
        <p:nvSpPr>
          <p:cNvPr id="3" name="テキスト プレースホルダー 2"/>
          <p:cNvSpPr>
            <a:spLocks noGrp="1"/>
          </p:cNvSpPr>
          <p:nvPr>
            <p:ph type="body" sz="quarter" idx="10"/>
          </p:nvPr>
        </p:nvSpPr>
        <p:spPr>
          <a:xfrm>
            <a:off x="611956" y="5769026"/>
            <a:ext cx="8280092" cy="1088974"/>
          </a:xfrm>
        </p:spPr>
        <p:txBody>
          <a:bodyPr/>
          <a:lstStyle/>
          <a:p>
            <a:r>
              <a:rPr kumimoji="1" lang="en-US" altLang="ja-JP" dirty="0"/>
              <a:t>OoO </a:t>
            </a:r>
            <a:r>
              <a:rPr kumimoji="1" lang="ja-JP" altLang="en-US" dirty="0"/>
              <a:t>実行の </a:t>
            </a:r>
            <a:r>
              <a:rPr kumimoji="1" lang="en-US" altLang="ja-JP" dirty="0"/>
              <a:t>CPU </a:t>
            </a:r>
            <a:r>
              <a:rPr kumimoji="1" lang="ja-JP" altLang="en-US" dirty="0"/>
              <a:t>の性能で正規化</a:t>
            </a:r>
            <a:endParaRPr kumimoji="1" lang="en-US" altLang="ja-JP" dirty="0"/>
          </a:p>
          <a:p>
            <a:pPr lvl="1"/>
            <a:r>
              <a:rPr lang="en-US" altLang="ja-JP" dirty="0"/>
              <a:t>InO </a:t>
            </a:r>
            <a:r>
              <a:rPr lang="ja-JP" altLang="en-US" dirty="0"/>
              <a:t>実行の </a:t>
            </a:r>
            <a:r>
              <a:rPr lang="en-US" altLang="ja-JP" dirty="0"/>
              <a:t>CPU </a:t>
            </a:r>
            <a:r>
              <a:rPr lang="ja-JP" altLang="en-US" dirty="0"/>
              <a:t>の性能は，平均で </a:t>
            </a:r>
            <a:r>
              <a:rPr lang="en-US" altLang="ja-JP" dirty="0"/>
              <a:t>OoO </a:t>
            </a:r>
            <a:r>
              <a:rPr lang="ja-JP" altLang="en-US" dirty="0"/>
              <a:t>実行の</a:t>
            </a:r>
            <a:r>
              <a:rPr lang="en-US" altLang="ja-JP" dirty="0"/>
              <a:t>60%</a:t>
            </a:r>
            <a:r>
              <a:rPr lang="ja-JP" altLang="en-US" dirty="0"/>
              <a:t>程度</a:t>
            </a:r>
            <a:endParaRPr kumimoji="1" lang="ja-JP" altLang="en-US" dirty="0"/>
          </a:p>
        </p:txBody>
      </p:sp>
      <p:graphicFrame>
        <p:nvGraphicFramePr>
          <p:cNvPr id="4" name="グラフ 3"/>
          <p:cNvGraphicFramePr>
            <a:graphicFrameLocks/>
          </p:cNvGraphicFramePr>
          <p:nvPr/>
        </p:nvGraphicFramePr>
        <p:xfrm>
          <a:off x="341953" y="1006288"/>
          <a:ext cx="8550095" cy="48454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50715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余談：「スーパスカラ・プロセッサ」という言葉</a:t>
            </a:r>
          </a:p>
        </p:txBody>
      </p:sp>
      <p:sp>
        <p:nvSpPr>
          <p:cNvPr id="3" name="テキスト プレースホルダー 2"/>
          <p:cNvSpPr>
            <a:spLocks noGrp="1"/>
          </p:cNvSpPr>
          <p:nvPr>
            <p:ph type="body" sz="quarter" idx="10"/>
          </p:nvPr>
        </p:nvSpPr>
        <p:spPr/>
        <p:txBody>
          <a:bodyPr/>
          <a:lstStyle/>
          <a:p>
            <a:r>
              <a:rPr lang="ja-JP" altLang="en-US" dirty="0"/>
              <a:t>広義の「スーパスカラ・プロセッサ」</a:t>
            </a:r>
            <a:endParaRPr lang="en-US" altLang="ja-JP" dirty="0"/>
          </a:p>
          <a:p>
            <a:pPr lvl="1"/>
            <a:r>
              <a:rPr lang="ja-JP" altLang="en-US" dirty="0"/>
              <a:t>パイプラインや演算器を複数備え，複数の命令を同時に実行できるもの</a:t>
            </a:r>
            <a:endParaRPr lang="en-US" altLang="ja-JP" dirty="0"/>
          </a:p>
          <a:p>
            <a:r>
              <a:rPr lang="ja-JP" altLang="en-US" dirty="0"/>
              <a:t>単に「スーパスカラ・プロセッサ」と書いた場合：</a:t>
            </a:r>
            <a:endParaRPr lang="en-US" altLang="ja-JP" dirty="0"/>
          </a:p>
          <a:p>
            <a:pPr lvl="1"/>
            <a:r>
              <a:rPr lang="ja-JP" altLang="en-US" dirty="0"/>
              <a:t>「</a:t>
            </a:r>
            <a:r>
              <a:rPr lang="en-US" altLang="ja-JP" dirty="0"/>
              <a:t>out-of-order </a:t>
            </a:r>
            <a:r>
              <a:rPr lang="ja-JP" altLang="en-US" dirty="0"/>
              <a:t>実行を行うスーパスカラ・プロセッサ」の意味で使われることがある</a:t>
            </a:r>
          </a:p>
          <a:p>
            <a:pPr lvl="1"/>
            <a:r>
              <a:rPr lang="ja-JP" altLang="en-US" dirty="0"/>
              <a:t>文脈による</a:t>
            </a:r>
          </a:p>
        </p:txBody>
      </p:sp>
    </p:spTree>
    <p:extLst>
      <p:ext uri="{BB962C8B-B14F-4D97-AF65-F5344CB8AC3E}">
        <p14:creationId xmlns:p14="http://schemas.microsoft.com/office/powerpoint/2010/main" val="359834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命令の並列実行の基本</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a:t>
            </a:r>
            <a:endParaRPr lang="en-US" altLang="ja-JP"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521955" y="1358977"/>
            <a:ext cx="8190091" cy="2520028"/>
          </a:xfrm>
        </p:spPr>
        <p:txBody>
          <a:bodyPr/>
          <a:lstStyle/>
          <a:p>
            <a:r>
              <a:rPr lang="ja-JP" altLang="en-US" sz="1600" dirty="0"/>
              <a:t>前提：</a:t>
            </a:r>
            <a:endParaRPr lang="en-US" altLang="ja-JP" sz="1600" dirty="0"/>
          </a:p>
          <a:p>
            <a:pPr lvl="1"/>
            <a:r>
              <a:rPr lang="ja-JP" altLang="en-US" sz="1600" dirty="0"/>
              <a:t>各命令は以下の５つの処理を経て実行されるものとする</a:t>
            </a:r>
            <a:endParaRPr lang="en-US" altLang="ja-JP" sz="1600" dirty="0"/>
          </a:p>
          <a:p>
            <a:pPr lvl="2"/>
            <a:r>
              <a:rPr lang="en-US" altLang="ja-JP" sz="1600" dirty="0"/>
              <a:t>F</a:t>
            </a:r>
            <a:r>
              <a:rPr lang="ja-JP" altLang="en-US" sz="1600" dirty="0"/>
              <a:t>：フェッチ，</a:t>
            </a:r>
            <a:r>
              <a:rPr lang="en-US" altLang="ja-JP" sz="1600" dirty="0"/>
              <a:t>D</a:t>
            </a:r>
            <a:r>
              <a:rPr lang="ja-JP" altLang="en-US" sz="1600" dirty="0"/>
              <a:t>：デコード，</a:t>
            </a:r>
            <a:r>
              <a:rPr lang="en-US" altLang="ja-JP" sz="1600" dirty="0"/>
              <a:t>X</a:t>
            </a:r>
            <a:r>
              <a:rPr lang="ja-JP" altLang="en-US" sz="1600" dirty="0"/>
              <a:t>：演算，</a:t>
            </a:r>
            <a:br>
              <a:rPr lang="en-US" altLang="ja-JP" sz="1600" dirty="0"/>
            </a:br>
            <a:r>
              <a:rPr lang="en-US" altLang="ja-JP" sz="1600" dirty="0"/>
              <a:t>M</a:t>
            </a:r>
            <a:r>
              <a:rPr lang="ja-JP" altLang="en-US" sz="1600" dirty="0"/>
              <a:t>：メモリアクセス，</a:t>
            </a:r>
            <a:r>
              <a:rPr lang="en-US" altLang="ja-JP" sz="1600" dirty="0"/>
              <a:t>W</a:t>
            </a:r>
            <a:r>
              <a:rPr lang="ja-JP" altLang="en-US" sz="1600" dirty="0"/>
              <a:t>：書き戻し</a:t>
            </a:r>
            <a:endParaRPr lang="en-US" altLang="ja-JP" sz="1600" dirty="0"/>
          </a:p>
          <a:p>
            <a:pPr lvl="1"/>
            <a:r>
              <a:rPr lang="ja-JP" altLang="en-US" sz="1600" dirty="0"/>
              <a:t>これらの各処理には </a:t>
            </a:r>
            <a:r>
              <a:rPr lang="en-US" altLang="ja-JP" sz="1600" dirty="0"/>
              <a:t>1 nano second (ns)</a:t>
            </a:r>
            <a:r>
              <a:rPr lang="ja-JP" altLang="en-US" sz="1600" dirty="0"/>
              <a:t> がかかるものとする</a:t>
            </a:r>
            <a:endParaRPr lang="en-US" altLang="ja-JP" sz="1600" dirty="0"/>
          </a:p>
          <a:p>
            <a:pPr lvl="1"/>
            <a:r>
              <a:rPr lang="ja-JP" altLang="en-US" sz="1600" dirty="0"/>
              <a:t>演算しか行わずメモリアクセスを伴わない命令でも，必ず </a:t>
            </a:r>
            <a:r>
              <a:rPr lang="en-US" altLang="ja-JP" sz="1600" dirty="0"/>
              <a:t>M </a:t>
            </a:r>
            <a:r>
              <a:rPr lang="ja-JP" altLang="en-US" sz="1600" dirty="0"/>
              <a:t>を経るものとする</a:t>
            </a:r>
            <a:endParaRPr lang="en-US" altLang="ja-JP" sz="1600" dirty="0"/>
          </a:p>
          <a:p>
            <a:pPr lvl="1"/>
            <a:r>
              <a:rPr lang="ja-JP" altLang="en-US" sz="1600" dirty="0"/>
              <a:t>フォワーディングは常に行うものとする</a:t>
            </a:r>
            <a:endParaRPr lang="en-US" altLang="ja-JP" sz="1600" dirty="0"/>
          </a:p>
          <a:p>
            <a:pPr lvl="1"/>
            <a:r>
              <a:rPr lang="ja-JP" altLang="en-US" sz="1600" dirty="0"/>
              <a:t>命令を実行するために「必要な時間」とは，最初の命令のフェッチ開始から最後の命令の書き戻しが終わるまでの時間とする</a:t>
            </a:r>
            <a:endParaRPr lang="en-US" altLang="ja-JP" sz="1600" dirty="0"/>
          </a:p>
          <a:p>
            <a:pPr lvl="2"/>
            <a:r>
              <a:rPr lang="ja-JP" altLang="en-US" sz="1600" dirty="0"/>
              <a:t>たとえば以下の１命令を実行するために「必要な時間」は </a:t>
            </a:r>
            <a:r>
              <a:rPr lang="en-US" altLang="ja-JP" sz="1600" dirty="0"/>
              <a:t>5ns </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68</a:t>
            </a:fld>
            <a:endParaRPr kumimoji="1" lang="ja-JP" altLang="en-US" dirty="0"/>
          </a:p>
        </p:txBody>
      </p:sp>
      <p:grpSp>
        <p:nvGrpSpPr>
          <p:cNvPr id="3" name="グループ化 2">
            <a:extLst>
              <a:ext uri="{FF2B5EF4-FFF2-40B4-BE49-F238E27FC236}">
                <a16:creationId xmlns:a16="http://schemas.microsoft.com/office/drawing/2014/main" id="{B96BAC0D-A22D-AC7B-C114-D535EFF197FA}"/>
              </a:ext>
            </a:extLst>
          </p:cNvPr>
          <p:cNvGrpSpPr/>
          <p:nvPr/>
        </p:nvGrpSpPr>
        <p:grpSpPr>
          <a:xfrm>
            <a:off x="3131984" y="4869016"/>
            <a:ext cx="2160020" cy="360000"/>
            <a:chOff x="4481999" y="4959017"/>
            <a:chExt cx="2160020" cy="360000"/>
          </a:xfrm>
        </p:grpSpPr>
        <p:sp>
          <p:nvSpPr>
            <p:cNvPr id="4" name="Rectangle 69">
              <a:extLst>
                <a:ext uri="{FF2B5EF4-FFF2-40B4-BE49-F238E27FC236}">
                  <a16:creationId xmlns:a16="http://schemas.microsoft.com/office/drawing/2014/main" id="{286BA23D-FFF9-AAB1-87B6-12C23D3AD974}"/>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D196602A-E238-1C8E-4438-948DE3ED5133}"/>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8EC8455E-83D0-4FA8-F7A8-B60B10782E17}"/>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C8953909-6ECA-BC7C-97C1-1362676ECFBA}"/>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646C8723-BA5A-6244-201F-F4EBBFF9CCBD}"/>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12" name="直線矢印コネクタ 11">
            <a:extLst>
              <a:ext uri="{FF2B5EF4-FFF2-40B4-BE49-F238E27FC236}">
                <a16:creationId xmlns:a16="http://schemas.microsoft.com/office/drawing/2014/main" id="{A1D5E35B-E768-67B7-0FFC-61F06181FFC2}"/>
              </a:ext>
            </a:extLst>
          </p:cNvPr>
          <p:cNvCxnSpPr/>
          <p:nvPr/>
        </p:nvCxnSpPr>
        <p:spPr bwMode="auto">
          <a:xfrm>
            <a:off x="3131984" y="4689014"/>
            <a:ext cx="2160024" cy="0"/>
          </a:xfrm>
          <a:prstGeom prst="straightConnector1">
            <a:avLst/>
          </a:prstGeom>
          <a:noFill/>
          <a:ln w="9525" cap="flat" cmpd="sng" algn="ctr">
            <a:solidFill>
              <a:schemeClr val="tx1"/>
            </a:solidFill>
            <a:prstDash val="solid"/>
            <a:round/>
            <a:headEnd type="triangle" w="med" len="med"/>
            <a:tailEnd type="triangle"/>
          </a:ln>
          <a:effectLst/>
        </p:spPr>
      </p:cxnSp>
      <p:sp>
        <p:nvSpPr>
          <p:cNvPr id="13" name="正方形/長方形 12">
            <a:extLst>
              <a:ext uri="{FF2B5EF4-FFF2-40B4-BE49-F238E27FC236}">
                <a16:creationId xmlns:a16="http://schemas.microsoft.com/office/drawing/2014/main" id="{01AFDA20-A72E-AF4E-E6C3-CA3C8C118968}"/>
              </a:ext>
            </a:extLst>
          </p:cNvPr>
          <p:cNvSpPr/>
          <p:nvPr/>
        </p:nvSpPr>
        <p:spPr>
          <a:xfrm>
            <a:off x="3131984" y="4329010"/>
            <a:ext cx="2160024" cy="369332"/>
          </a:xfrm>
          <a:prstGeom prst="rect">
            <a:avLst/>
          </a:prstGeom>
        </p:spPr>
        <p:txBody>
          <a:bodyPr wrap="square">
            <a:spAutoFit/>
          </a:bodyPr>
          <a:lstStyle/>
          <a:p>
            <a:pPr algn="ctr"/>
            <a:r>
              <a:rPr lang="en-US" altLang="ja-JP" dirty="0">
                <a:solidFill>
                  <a:schemeClr val="tx1">
                    <a:lumMod val="65000"/>
                    <a:lumOff val="35000"/>
                  </a:schemeClr>
                </a:solidFill>
              </a:rPr>
              <a:t>5ns</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1104204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lstStyle/>
          <a:p>
            <a:r>
              <a:rPr lang="ja-JP" altLang="en-US" dirty="0"/>
              <a:t>前記の前提の下でスカラのシングル・サイクル・プロセッサを構成することを考える</a:t>
            </a:r>
            <a:endParaRPr lang="en-US" altLang="ja-JP" dirty="0"/>
          </a:p>
          <a:p>
            <a:r>
              <a:rPr lang="en-US" altLang="ja-JP" dirty="0"/>
              <a:t>(1) </a:t>
            </a:r>
            <a:r>
              <a:rPr lang="ja-JP" altLang="en-US" dirty="0"/>
              <a:t>その場合の最大動作周波数はいくつになるか述べよ</a:t>
            </a:r>
            <a:endParaRPr lang="en-US" altLang="ja-JP" dirty="0"/>
          </a:p>
          <a:p>
            <a:r>
              <a:rPr lang="en-US" altLang="ja-JP" dirty="0"/>
              <a:t>(2) </a:t>
            </a:r>
            <a:r>
              <a:rPr lang="ja-JP" altLang="en-US" dirty="0"/>
              <a:t>以下の命令列を実行するのに必要な時間を計算せよ</a:t>
            </a:r>
            <a:endParaRPr lang="en-US" altLang="ja-JP"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69</a:t>
            </a:fld>
            <a:endParaRPr kumimoji="1" lang="ja-JP" altLang="en-US" dirty="0"/>
          </a:p>
        </p:txBody>
      </p:sp>
      <p:sp>
        <p:nvSpPr>
          <p:cNvPr id="11" name="正方形/長方形 10">
            <a:extLst>
              <a:ext uri="{FF2B5EF4-FFF2-40B4-BE49-F238E27FC236}">
                <a16:creationId xmlns:a16="http://schemas.microsoft.com/office/drawing/2014/main" id="{877639C6-33D7-AC41-D1EC-B79D1CEB9025}"/>
              </a:ext>
            </a:extLst>
          </p:cNvPr>
          <p:cNvSpPr/>
          <p:nvPr/>
        </p:nvSpPr>
        <p:spPr>
          <a:xfrm>
            <a:off x="1151962" y="3519001"/>
            <a:ext cx="2160024" cy="923330"/>
          </a:xfrm>
          <a:prstGeom prst="rect">
            <a:avLst/>
          </a:prstGeom>
        </p:spPr>
        <p:txBody>
          <a:bodyPr wrap="square">
            <a:spAutoFit/>
          </a:bodyPr>
          <a:lstStyle/>
          <a:p>
            <a:r>
              <a:rPr lang="en-US" altLang="ja-JP" sz="1800" dirty="0">
                <a:solidFill>
                  <a:schemeClr val="tx1">
                    <a:lumMod val="75000"/>
                    <a:lumOff val="25000"/>
                  </a:schemeClr>
                </a:solidFill>
              </a:rPr>
              <a:t>sub x2←x3+x4</a:t>
            </a:r>
            <a:br>
              <a:rPr lang="en-US" altLang="ja-JP" sz="1800" dirty="0">
                <a:solidFill>
                  <a:schemeClr val="tx1">
                    <a:lumMod val="75000"/>
                    <a:lumOff val="25000"/>
                  </a:schemeClr>
                </a:solidFill>
              </a:rPr>
            </a:br>
            <a:r>
              <a:rPr lang="en-US" altLang="ja-JP" sz="1800" dirty="0">
                <a:solidFill>
                  <a:schemeClr val="tx1">
                    <a:lumMod val="75000"/>
                    <a:lumOff val="25000"/>
                  </a:schemeClr>
                </a:solidFill>
              </a:rPr>
              <a:t>add x1←x2+x3</a:t>
            </a:r>
            <a:br>
              <a:rPr lang="en-US" altLang="ja-JP" sz="1800" dirty="0">
                <a:solidFill>
                  <a:schemeClr val="tx1">
                    <a:lumMod val="75000"/>
                    <a:lumOff val="25000"/>
                  </a:schemeClr>
                </a:solidFill>
              </a:rPr>
            </a:br>
            <a:r>
              <a:rPr lang="en-US" altLang="ja-JP" sz="1800" dirty="0">
                <a:solidFill>
                  <a:schemeClr val="tx1">
                    <a:lumMod val="75000"/>
                    <a:lumOff val="25000"/>
                  </a:schemeClr>
                </a:solidFill>
              </a:rPr>
              <a:t>add x5←x6+x7</a:t>
            </a:r>
          </a:p>
        </p:txBody>
      </p:sp>
    </p:spTree>
    <p:extLst>
      <p:ext uri="{BB962C8B-B14F-4D97-AF65-F5344CB8AC3E}">
        <p14:creationId xmlns:p14="http://schemas.microsoft.com/office/powerpoint/2010/main" val="28326425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E17915D-ED95-990B-618D-289A3E656299}"/>
              </a:ext>
            </a:extLst>
          </p:cNvPr>
          <p:cNvSpPr>
            <a:spLocks noGrp="1"/>
          </p:cNvSpPr>
          <p:nvPr>
            <p:ph type="title"/>
          </p:nvPr>
        </p:nvSpPr>
        <p:spPr/>
        <p:txBody>
          <a:bodyPr/>
          <a:lstStyle/>
          <a:p>
            <a:r>
              <a:rPr lang="ja-JP" altLang="en-US" dirty="0"/>
              <a:t>ハザード（</a:t>
            </a:r>
            <a:r>
              <a:rPr lang="en-US" altLang="ja-JP" dirty="0"/>
              <a:t>hazard</a:t>
            </a:r>
            <a:r>
              <a:rPr lang="ja-JP" altLang="en-US" dirty="0"/>
              <a:t>）</a:t>
            </a:r>
            <a:endParaRPr lang="en-US" dirty="0"/>
          </a:p>
        </p:txBody>
      </p:sp>
      <p:sp>
        <p:nvSpPr>
          <p:cNvPr id="5" name="コンテンツ プレースホルダー 4">
            <a:extLst>
              <a:ext uri="{FF2B5EF4-FFF2-40B4-BE49-F238E27FC236}">
                <a16:creationId xmlns:a16="http://schemas.microsoft.com/office/drawing/2014/main" id="{55BC22C3-1199-82A5-5E29-0F5100CE9908}"/>
              </a:ext>
            </a:extLst>
          </p:cNvPr>
          <p:cNvSpPr>
            <a:spLocks noGrp="1"/>
          </p:cNvSpPr>
          <p:nvPr>
            <p:ph sz="quarter" idx="10"/>
          </p:nvPr>
        </p:nvSpPr>
        <p:spPr/>
        <p:txBody>
          <a:bodyPr/>
          <a:lstStyle/>
          <a:p>
            <a:r>
              <a:rPr lang="ja-JP" altLang="en-US" dirty="0"/>
              <a:t>パイプラインがうまく動作しないこと</a:t>
            </a:r>
            <a:endParaRPr lang="en-US" altLang="ja-JP" dirty="0"/>
          </a:p>
          <a:p>
            <a:pPr lvl="1"/>
            <a:r>
              <a:rPr lang="ja-JP" altLang="en-US" dirty="0"/>
              <a:t>パタヘネ（教科書）の定義だと，</a:t>
            </a:r>
            <a:br>
              <a:rPr lang="en-US" altLang="ja-JP" dirty="0"/>
            </a:br>
            <a:r>
              <a:rPr lang="ja-JP" altLang="en-US" dirty="0"/>
              <a:t>「パイプラインにおいて次のサイクルに次の命令を実行できないこと」</a:t>
            </a:r>
            <a:endParaRPr lang="en-US" altLang="ja-JP" dirty="0"/>
          </a:p>
          <a:p>
            <a:pPr marL="385200" indent="-457200">
              <a:buFont typeface="+mj-lt"/>
              <a:buAutoNum type="arabicPeriod"/>
            </a:pPr>
            <a:r>
              <a:rPr lang="ja-JP" altLang="en-US" dirty="0"/>
              <a:t>構造ハザード：ハード資源の不足に起因</a:t>
            </a:r>
            <a:endParaRPr lang="en-US" altLang="ja-JP" dirty="0"/>
          </a:p>
          <a:p>
            <a:pPr marL="745200" lvl="1" indent="-457200">
              <a:buFont typeface="+mj-lt"/>
              <a:buAutoNum type="arabicPeriod"/>
            </a:pPr>
            <a:r>
              <a:rPr lang="ja-JP" altLang="en-US" dirty="0"/>
              <a:t>構造ハザードとはなにか？</a:t>
            </a:r>
            <a:endParaRPr lang="en-US" altLang="ja-JP" dirty="0"/>
          </a:p>
          <a:p>
            <a:pPr marL="745200" lvl="1" indent="-457200">
              <a:buFont typeface="+mj-lt"/>
              <a:buAutoNum type="arabicPeriod"/>
            </a:pPr>
            <a:r>
              <a:rPr lang="ja-JP" altLang="en-US" dirty="0"/>
              <a:t>その解決方法</a:t>
            </a:r>
          </a:p>
          <a:p>
            <a:pPr marL="385200" indent="-457200">
              <a:buFont typeface="+mj-lt"/>
              <a:buAutoNum type="arabicPeriod"/>
            </a:pPr>
            <a:r>
              <a:rPr lang="ja-JP" altLang="en-US" dirty="0"/>
              <a:t>非構造ハザード：バックエッジに由来</a:t>
            </a:r>
            <a:endParaRPr lang="en-US" altLang="ja-JP"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dirty="0"/>
              <a:t>制御ハザード</a:t>
            </a:r>
            <a:endParaRPr lang="en-US" altLang="ja-JP" dirty="0"/>
          </a:p>
          <a:p>
            <a:endParaRPr lang="en-US" dirty="0"/>
          </a:p>
        </p:txBody>
      </p:sp>
      <p:sp>
        <p:nvSpPr>
          <p:cNvPr id="2" name="スライド番号プレースホルダー 1">
            <a:extLst>
              <a:ext uri="{FF2B5EF4-FFF2-40B4-BE49-F238E27FC236}">
                <a16:creationId xmlns:a16="http://schemas.microsoft.com/office/drawing/2014/main" id="{F032B724-DEBD-0B28-15AE-C908F5701F49}"/>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a:t>
            </a:fld>
            <a:endParaRPr kumimoji="1" lang="ja-JP" altLang="en-US"/>
          </a:p>
        </p:txBody>
      </p:sp>
    </p:spTree>
    <p:extLst>
      <p:ext uri="{BB962C8B-B14F-4D97-AF65-F5344CB8AC3E}">
        <p14:creationId xmlns:p14="http://schemas.microsoft.com/office/powerpoint/2010/main" val="2035793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ja-JP" altLang="en-US" sz="1600" dirty="0"/>
              <a:t>前記の前提の下で，</a:t>
            </a:r>
            <a:r>
              <a:rPr lang="en-US" altLang="ja-JP" sz="1600" dirty="0"/>
              <a:t>F,D,X,M,W </a:t>
            </a:r>
            <a:r>
              <a:rPr lang="ja-JP" altLang="en-US" sz="1600" dirty="0"/>
              <a:t>の５ステージからなるパイプライン・プロセッサを構成することを考える</a:t>
            </a:r>
            <a:br>
              <a:rPr lang="en-US" altLang="ja-JP" sz="1600" dirty="0"/>
            </a:br>
            <a:r>
              <a:rPr lang="ja-JP" altLang="en-US" sz="1600" dirty="0"/>
              <a:t>ただし，</a:t>
            </a:r>
            <a:r>
              <a:rPr lang="en-US" altLang="ja-JP" sz="1600" dirty="0"/>
              <a:t>in-order </a:t>
            </a:r>
            <a:r>
              <a:rPr lang="ja-JP" altLang="en-US" sz="1600" dirty="0"/>
              <a:t>スカラ・プロセッサであるものとする</a:t>
            </a:r>
            <a:endParaRPr lang="en-US" altLang="ja-JP" sz="1600" dirty="0"/>
          </a:p>
          <a:p>
            <a:r>
              <a:rPr lang="en-US" altLang="ja-JP" sz="1600" dirty="0"/>
              <a:t>(3) </a:t>
            </a:r>
            <a:r>
              <a:rPr lang="ja-JP" altLang="en-US" sz="1600" dirty="0"/>
              <a:t>その場合の最大動作周波数はいくつになるか述べよ</a:t>
            </a:r>
            <a:endParaRPr lang="en-US" altLang="ja-JP" sz="1600" dirty="0"/>
          </a:p>
          <a:p>
            <a:r>
              <a:rPr lang="en-US" altLang="ja-JP" sz="1600" dirty="0"/>
              <a:t>(4) </a:t>
            </a:r>
            <a:r>
              <a:rPr lang="ja-JP" altLang="en-US" sz="1600" dirty="0"/>
              <a:t>以下の命令列を実行するのに必要な時間を計算せよ</a:t>
            </a:r>
            <a:br>
              <a:rPr lang="en-US" altLang="ja-JP" sz="1600" dirty="0"/>
            </a:br>
            <a:r>
              <a:rPr lang="en-US" altLang="ja-JP" sz="1600" dirty="0"/>
              <a:t>sub x2←x3+x4</a:t>
            </a:r>
            <a:br>
              <a:rPr lang="en-US" altLang="ja-JP" sz="1600" dirty="0"/>
            </a:br>
            <a:r>
              <a:rPr lang="en-US" altLang="ja-JP" sz="1600" dirty="0"/>
              <a:t>add x1←x2+x3</a:t>
            </a:r>
            <a:br>
              <a:rPr lang="en-US" altLang="ja-JP" sz="1600" dirty="0"/>
            </a:br>
            <a:r>
              <a:rPr lang="en-US" altLang="ja-JP" sz="1600" dirty="0"/>
              <a:t>add x5←x6+x7</a:t>
            </a:r>
          </a:p>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ld    x2←(x1)</a:t>
            </a:r>
            <a:br>
              <a:rPr lang="en-US" altLang="ja-JP" sz="1600" dirty="0"/>
            </a:br>
            <a:r>
              <a:rPr lang="en-US" altLang="ja-JP" sz="1600" dirty="0"/>
              <a:t>add x1←x2+x3</a:t>
            </a:r>
            <a:br>
              <a:rPr lang="en-US" altLang="ja-JP" sz="1600" dirty="0"/>
            </a:br>
            <a:r>
              <a:rPr lang="en-US" altLang="ja-JP" sz="1600" dirty="0"/>
              <a:t>ld    x2←(x3)</a:t>
            </a:r>
            <a:br>
              <a:rPr lang="en-US" altLang="ja-JP" sz="1600" dirty="0"/>
            </a:br>
            <a:r>
              <a:rPr lang="en-US" altLang="ja-JP" sz="1600" dirty="0"/>
              <a:t>add x5←x2+x7</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70</a:t>
            </a:fld>
            <a:endParaRPr kumimoji="1" lang="ja-JP" altLang="en-US" dirty="0"/>
          </a:p>
        </p:txBody>
      </p:sp>
    </p:spTree>
    <p:extLst>
      <p:ext uri="{BB962C8B-B14F-4D97-AF65-F5344CB8AC3E}">
        <p14:creationId xmlns:p14="http://schemas.microsoft.com/office/powerpoint/2010/main" val="1588820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(6) </a:t>
            </a:r>
            <a:r>
              <a:rPr lang="ja-JP" altLang="en-US" sz="1600" dirty="0"/>
              <a:t>以下の命令列を実行するのに必要な時間を計算せよ</a:t>
            </a:r>
            <a:br>
              <a:rPr lang="en-US" altLang="ja-JP" sz="1600" dirty="0"/>
            </a:br>
            <a:r>
              <a:rPr lang="ja-JP" altLang="en-US" sz="1600" dirty="0"/>
              <a:t>ここで </a:t>
            </a:r>
            <a:r>
              <a:rPr lang="en-US" altLang="ja-JP" sz="1600" dirty="0"/>
              <a:t>mul </a:t>
            </a:r>
            <a:r>
              <a:rPr lang="ja-JP" altLang="en-US" sz="1600" dirty="0"/>
              <a:t>は乗算命令であり </a:t>
            </a:r>
            <a:r>
              <a:rPr lang="en-US" altLang="ja-JP" sz="1600" dirty="0"/>
              <a:t>X </a:t>
            </a:r>
            <a:r>
              <a:rPr lang="ja-JP" altLang="en-US" sz="1600" dirty="0"/>
              <a:t>に４サイクルが必要である．</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mul x2←x1+x4</a:t>
            </a:r>
            <a:br>
              <a:rPr lang="en-US" altLang="ja-JP" sz="1600" dirty="0"/>
            </a:br>
            <a:r>
              <a:rPr lang="en-US" altLang="ja-JP" sz="1600" dirty="0"/>
              <a:t>add x1←x2+x3</a:t>
            </a:r>
            <a:br>
              <a:rPr lang="en-US" altLang="ja-JP" sz="1600" dirty="0"/>
            </a:br>
            <a:r>
              <a:rPr lang="en-US" altLang="ja-JP" sz="1600" dirty="0"/>
              <a:t>add x5←x2+x7</a:t>
            </a:r>
          </a:p>
          <a:p>
            <a:r>
              <a:rPr lang="en-US" altLang="ja-JP" sz="1600" dirty="0"/>
              <a:t>(7) </a:t>
            </a:r>
            <a:r>
              <a:rPr lang="ja-JP" altLang="en-US" sz="1600" dirty="0"/>
              <a:t>以下の命令列を実行するのに必要な時間を計算せよ</a:t>
            </a:r>
            <a:br>
              <a:rPr lang="en-US" altLang="ja-JP" sz="1600" dirty="0"/>
            </a:br>
            <a:r>
              <a:rPr lang="ja-JP" altLang="en-US" sz="1600" dirty="0"/>
              <a:t>ここで </a:t>
            </a:r>
            <a:r>
              <a:rPr lang="en-US" altLang="ja-JP" sz="1600" dirty="0" err="1"/>
              <a:t>beq</a:t>
            </a:r>
            <a:r>
              <a:rPr lang="en-US" altLang="ja-JP" sz="1600" dirty="0"/>
              <a:t> </a:t>
            </a:r>
            <a:r>
              <a:rPr lang="ja-JP" altLang="en-US" sz="1600" dirty="0"/>
              <a:t>はオペランドが等しい時に分岐する分岐命令である</a:t>
            </a:r>
            <a:br>
              <a:rPr lang="en-US" altLang="ja-JP" sz="1600" dirty="0"/>
            </a:br>
            <a:r>
              <a:rPr lang="ja-JP" altLang="en-US" sz="1600" dirty="0"/>
              <a:t>プロセッサは分岐予測を行うものとし，</a:t>
            </a:r>
            <a:r>
              <a:rPr lang="en-US" altLang="ja-JP" sz="1600" dirty="0" err="1"/>
              <a:t>beq</a:t>
            </a:r>
            <a:r>
              <a:rPr lang="en-US" altLang="ja-JP" sz="1600" dirty="0"/>
              <a:t> </a:t>
            </a:r>
            <a:r>
              <a:rPr lang="ja-JP" altLang="en-US" sz="1600" dirty="0"/>
              <a:t>が分岐予測ミスを起こして </a:t>
            </a:r>
            <a:r>
              <a:rPr lang="en-US" altLang="ja-JP" sz="1600" dirty="0"/>
              <a:t>LABEL </a:t>
            </a:r>
            <a:r>
              <a:rPr lang="ja-JP" altLang="en-US" sz="1600" dirty="0"/>
              <a:t>に飛んだあとにフラッシュされてやり直した場合を想定せよ</a:t>
            </a:r>
            <a:br>
              <a:rPr lang="en-US" altLang="ja-JP" sz="1600" dirty="0"/>
            </a:br>
            <a:br>
              <a:rPr lang="en-US" altLang="ja-JP" sz="1600" dirty="0"/>
            </a:br>
            <a:r>
              <a:rPr lang="en-US" altLang="ja-JP" sz="1600" dirty="0"/>
              <a:t>  li x1←1</a:t>
            </a:r>
            <a:br>
              <a:rPr lang="en-US" altLang="ja-JP" sz="1600" dirty="0"/>
            </a:br>
            <a:r>
              <a:rPr lang="en-US" altLang="ja-JP" sz="1600" dirty="0"/>
              <a:t>  li x2←2</a:t>
            </a:r>
            <a:br>
              <a:rPr lang="en-US" altLang="ja-JP" sz="1600" dirty="0"/>
            </a:br>
            <a:r>
              <a:rPr lang="en-US" altLang="ja-JP" sz="1600" dirty="0"/>
              <a:t>  </a:t>
            </a:r>
            <a:r>
              <a:rPr lang="en-US" altLang="ja-JP" sz="1600" dirty="0" err="1"/>
              <a:t>beq</a:t>
            </a:r>
            <a:r>
              <a:rPr lang="en-US" altLang="ja-JP" sz="1600" dirty="0"/>
              <a:t> x1==x2, LABEL</a:t>
            </a:r>
            <a:br>
              <a:rPr lang="en-US" altLang="ja-JP" sz="1600" dirty="0"/>
            </a:br>
            <a:r>
              <a:rPr lang="en-US" altLang="ja-JP" sz="1600" dirty="0"/>
              <a:t>  add x1←x2+x3</a:t>
            </a:r>
            <a:br>
              <a:rPr lang="en-US" altLang="ja-JP" sz="1600" dirty="0"/>
            </a:br>
            <a:r>
              <a:rPr lang="en-US" altLang="ja-JP" sz="1600" dirty="0"/>
              <a:t>LABEL:</a:t>
            </a:r>
            <a:br>
              <a:rPr lang="en-US" altLang="ja-JP" sz="1600" dirty="0"/>
            </a:br>
            <a:r>
              <a:rPr lang="en-US" altLang="ja-JP" sz="1600" dirty="0"/>
              <a:t>  add x2←x3+x4</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71</a:t>
            </a:fld>
            <a:endParaRPr kumimoji="1" lang="ja-JP" altLang="en-US" dirty="0"/>
          </a:p>
        </p:txBody>
      </p:sp>
    </p:spTree>
    <p:extLst>
      <p:ext uri="{BB962C8B-B14F-4D97-AF65-F5344CB8AC3E}">
        <p14:creationId xmlns:p14="http://schemas.microsoft.com/office/powerpoint/2010/main" val="2640325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ja-JP" altLang="en-US" dirty="0"/>
              <a:t>各パイプライン・ステージを１文字としてテキスト・エディタ上や紙のノートに絵を描いて考えると良い</a:t>
            </a:r>
            <a:endParaRPr lang="en-US" altLang="ja-JP" dirty="0"/>
          </a:p>
          <a:p>
            <a:pPr lvl="1"/>
            <a:r>
              <a:rPr lang="ja-JP" altLang="en-US" dirty="0"/>
              <a:t>いちいち四角を描いたりすると，めんどくさい</a:t>
            </a:r>
            <a:endParaRPr lang="en-US" altLang="ja-JP" dirty="0"/>
          </a:p>
          <a:p>
            <a:r>
              <a:rPr lang="ja-JP" altLang="en-US" dirty="0">
                <a:latin typeface="Consolas" panose="020B0609020204030204" pitchFamily="49" charset="0"/>
              </a:rPr>
              <a:t>たとえばこんな：</a:t>
            </a:r>
            <a:endParaRPr lang="en-US" altLang="ja-JP" dirty="0">
              <a:latin typeface="Consolas" panose="020B0609020204030204" pitchFamily="49" charset="0"/>
            </a:endParaRPr>
          </a:p>
          <a:p>
            <a:pPr lvl="1"/>
            <a:r>
              <a:rPr lang="en-US" altLang="ja-JP" dirty="0">
                <a:latin typeface="Consolas" panose="020B0609020204030204" pitchFamily="49" charset="0"/>
              </a:rPr>
              <a:t>F D X M W</a:t>
            </a:r>
            <a:br>
              <a:rPr lang="en-US" altLang="ja-JP" dirty="0">
                <a:latin typeface="Consolas" panose="020B0609020204030204" pitchFamily="49" charset="0"/>
              </a:rPr>
            </a:br>
            <a:r>
              <a:rPr lang="en-US" altLang="ja-JP" dirty="0">
                <a:latin typeface="Consolas" panose="020B0609020204030204" pitchFamily="49" charset="0"/>
              </a:rPr>
              <a:t>  F D X M W</a:t>
            </a:r>
            <a:br>
              <a:rPr lang="en-US" altLang="ja-JP" dirty="0">
                <a:latin typeface="Consolas" panose="020B0609020204030204" pitchFamily="49" charset="0"/>
              </a:rPr>
            </a:br>
            <a:r>
              <a:rPr lang="en-US" altLang="ja-JP" dirty="0">
                <a:latin typeface="Consolas" panose="020B0609020204030204" pitchFamily="49" charset="0"/>
              </a:rPr>
              <a:t>    F D X M W</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72</a:t>
            </a:fld>
            <a:endParaRPr kumimoji="1" lang="ja-JP" altLang="en-US" dirty="0"/>
          </a:p>
        </p:txBody>
      </p:sp>
    </p:spTree>
    <p:extLst>
      <p:ext uri="{BB962C8B-B14F-4D97-AF65-F5344CB8AC3E}">
        <p14:creationId xmlns:p14="http://schemas.microsoft.com/office/powerpoint/2010/main" val="4266884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 </a:t>
            </a:r>
            <a:r>
              <a:rPr lang="en-US" altLang="ja-JP" sz="1600" dirty="0"/>
              <a:t>7</a:t>
            </a:r>
            <a:r>
              <a:rPr kumimoji="1" lang="ja-JP" altLang="en-US" sz="1600" dirty="0"/>
              <a:t>：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の「課題７」のところからお願いします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kumimoji="1" lang="ja-JP" altLang="en-US" sz="1600" dirty="0"/>
              <a:t>来週の講義開始まで</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B6737A-5015-DD03-3E74-4518E444BF74}"/>
              </a:ext>
            </a:extLst>
          </p:cNvPr>
          <p:cNvSpPr>
            <a:spLocks noGrp="1"/>
          </p:cNvSpPr>
          <p:nvPr>
            <p:ph type="title"/>
          </p:nvPr>
        </p:nvSpPr>
        <p:spPr/>
        <p:txBody>
          <a:bodyPr/>
          <a:lstStyle/>
          <a:p>
            <a:r>
              <a:rPr kumimoji="1" lang="ja-JP" altLang="en-US" dirty="0"/>
              <a:t>付録</a:t>
            </a:r>
            <a:endParaRPr kumimoji="1" lang="en-US" dirty="0"/>
          </a:p>
        </p:txBody>
      </p:sp>
      <p:sp>
        <p:nvSpPr>
          <p:cNvPr id="3" name="コンテンツ プレースホルダー 2">
            <a:extLst>
              <a:ext uri="{FF2B5EF4-FFF2-40B4-BE49-F238E27FC236}">
                <a16:creationId xmlns:a16="http://schemas.microsoft.com/office/drawing/2014/main" id="{B8DC2FA6-6BE4-8969-96D7-82AFCF9DFB10}"/>
              </a:ext>
            </a:extLst>
          </p:cNvPr>
          <p:cNvSpPr>
            <a:spLocks noGrp="1"/>
          </p:cNvSpPr>
          <p:nvPr>
            <p:ph sz="quarter" idx="10"/>
          </p:nvPr>
        </p:nvSpPr>
        <p:spPr/>
        <p:txBody>
          <a:bodyPr/>
          <a:lstStyle/>
          <a:p>
            <a:endParaRPr kumimoji="1" lang="en-US"/>
          </a:p>
        </p:txBody>
      </p:sp>
    </p:spTree>
    <p:extLst>
      <p:ext uri="{BB962C8B-B14F-4D97-AF65-F5344CB8AC3E}">
        <p14:creationId xmlns:p14="http://schemas.microsoft.com/office/powerpoint/2010/main" val="2736729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2.</a:t>
            </a:r>
            <a:r>
              <a:rPr lang="ja-JP" altLang="en-US" sz="2400" dirty="0"/>
              <a:t>実行タイミングを仮定してスケジュールされている</a:t>
            </a:r>
            <a:endParaRPr kumimoji="1" lang="ja-JP" altLang="en-US" sz="2400" dirty="0"/>
          </a:p>
        </p:txBody>
      </p:sp>
      <p:sp>
        <p:nvSpPr>
          <p:cNvPr id="3" name="テキスト プレースホルダー 2"/>
          <p:cNvSpPr>
            <a:spLocks noGrp="1"/>
          </p:cNvSpPr>
          <p:nvPr>
            <p:ph type="body" sz="quarter" idx="10"/>
          </p:nvPr>
        </p:nvSpPr>
        <p:spPr>
          <a:xfrm>
            <a:off x="251952" y="1088974"/>
            <a:ext cx="8640096" cy="2070023"/>
          </a:xfrm>
        </p:spPr>
        <p:txBody>
          <a:bodyPr/>
          <a:lstStyle/>
          <a:p>
            <a:r>
              <a:rPr lang="ja-JP" altLang="en-US" dirty="0"/>
              <a:t>複数サイクルかかる命令は，それに合わせてスケジュールされる</a:t>
            </a:r>
            <a:endParaRPr lang="en-US" altLang="ja-JP" dirty="0"/>
          </a:p>
          <a:p>
            <a:pPr lvl="1"/>
            <a:r>
              <a:rPr lang="ja-JP" altLang="en-US" dirty="0"/>
              <a:t>「</a:t>
            </a:r>
            <a:r>
              <a:rPr lang="en-US" altLang="ja-JP" b="1" dirty="0">
                <a:solidFill>
                  <a:schemeClr val="accent5"/>
                </a:solidFill>
              </a:rPr>
              <a:t>M</a:t>
            </a:r>
            <a:r>
              <a:rPr lang="en-US" altLang="ja-JP" dirty="0"/>
              <a:t> </a:t>
            </a:r>
            <a:r>
              <a:rPr lang="ja-JP" altLang="en-US" b="1" dirty="0">
                <a:solidFill>
                  <a:schemeClr val="accent5"/>
                </a:solidFill>
              </a:rPr>
              <a:t>サイクル後</a:t>
            </a:r>
            <a:r>
              <a:rPr lang="ja-JP" altLang="en-US" dirty="0"/>
              <a:t>に結果が使用できる」前提でパイプラインが</a:t>
            </a:r>
            <a:br>
              <a:rPr lang="en-US" altLang="ja-JP" dirty="0"/>
            </a:br>
            <a:r>
              <a:rPr lang="ja-JP" altLang="en-US" dirty="0"/>
              <a:t>止まらないように事前に命令が並べてある</a:t>
            </a:r>
            <a:endParaRPr lang="en-US" altLang="ja-JP" dirty="0"/>
          </a:p>
          <a:p>
            <a:r>
              <a:rPr kumimoji="1" lang="ja-JP" altLang="en-US" dirty="0"/>
              <a:t>以下では，</a:t>
            </a:r>
            <a:r>
              <a:rPr lang="en-US" altLang="ja-JP" dirty="0">
                <a:solidFill>
                  <a:schemeClr val="accent5"/>
                </a:solidFill>
                <a:latin typeface="Consolas" panose="020B0609020204030204" pitchFamily="49" charset="0"/>
              </a:rPr>
              <a:t>I1: </a:t>
            </a:r>
            <a:r>
              <a:rPr lang="en-US" altLang="ja-JP" dirty="0" err="1">
                <a:solidFill>
                  <a:schemeClr val="accent5"/>
                </a:solidFill>
                <a:latin typeface="Consolas" panose="020B0609020204030204" pitchFamily="49" charset="0"/>
              </a:rPr>
              <a:t>ld</a:t>
            </a:r>
            <a:r>
              <a:rPr lang="en-US" altLang="ja-JP" dirty="0">
                <a:latin typeface="Consolas" panose="020B0609020204030204" pitchFamily="49" charset="0"/>
              </a:rPr>
              <a:t> </a:t>
            </a:r>
            <a:r>
              <a:rPr kumimoji="1" lang="ja-JP" altLang="en-US" dirty="0"/>
              <a:t>の値が使えるタイミングで </a:t>
            </a:r>
            <a:r>
              <a:rPr lang="en-US" altLang="ja-JP" dirty="0">
                <a:solidFill>
                  <a:schemeClr val="accent5"/>
                </a:solidFill>
                <a:latin typeface="Consolas" panose="020B0609020204030204" pitchFamily="49" charset="0"/>
              </a:rPr>
              <a:t>I2</a:t>
            </a:r>
            <a:r>
              <a:rPr lang="en-US" altLang="ja-JP" dirty="0">
                <a:latin typeface="Consolas" panose="020B0609020204030204" pitchFamily="49" charset="0"/>
              </a:rPr>
              <a:t> </a:t>
            </a:r>
            <a:r>
              <a:rPr lang="ja-JP" altLang="en-US" dirty="0">
                <a:latin typeface="Consolas" panose="020B0609020204030204" pitchFamily="49" charset="0"/>
              </a:rPr>
              <a:t>が実行できるよう</a:t>
            </a:r>
            <a:br>
              <a:rPr lang="en-US" altLang="ja-JP" dirty="0">
                <a:latin typeface="Consolas" panose="020B0609020204030204" pitchFamily="49" charset="0"/>
              </a:rPr>
            </a:br>
            <a:r>
              <a:rPr lang="ja-JP" altLang="en-US" dirty="0">
                <a:latin typeface="Consolas" panose="020B0609020204030204" pitchFamily="49" charset="0"/>
              </a:rPr>
              <a:t>両者を離してある</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t>
            </a:r>
            <a:r>
              <a:rPr kumimoji="1" lang="en-US" altLang="ja-JP" sz="1400" b="1" dirty="0" err="1">
                <a:latin typeface="Consolas" panose="020B0609020204030204" pitchFamily="49" charset="0"/>
              </a:rPr>
              <a:t>ld</a:t>
            </a:r>
            <a:r>
              <a:rPr kumimoji="1" lang="en-US" altLang="ja-JP" sz="1400" b="1" dirty="0">
                <a:latin typeface="Consolas" panose="020B0609020204030204" pitchFamily="49" charset="0"/>
              </a:rPr>
              <a:t>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x1 </a:t>
            </a:r>
            <a:r>
              <a:rPr kumimoji="1" lang="ja-JP" altLang="en-US" sz="1400" b="1" dirty="0">
                <a:latin typeface="Consolas" panose="020B0609020204030204" pitchFamily="49" charset="0"/>
              </a:rPr>
              <a:t>と</a:t>
            </a:r>
            <a:br>
              <a:rPr kumimoji="1" lang="en-US" altLang="ja-JP" sz="1400" b="1" dirty="0">
                <a:latin typeface="Consolas" panose="020B0609020204030204" pitchFamily="49" charset="0"/>
              </a:rPr>
            </a:br>
            <a:r>
              <a:rPr kumimoji="1" lang="ja-JP" altLang="en-US" sz="1400" b="1" dirty="0">
                <a:latin typeface="Consolas" panose="020B0609020204030204" pitchFamily="49" charset="0"/>
              </a:rPr>
              <a:t>関係ない</a:t>
            </a: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I2: sub</a:t>
            </a:r>
            <a:br>
              <a:rPr lang="en-US" altLang="ja-JP" sz="1400" b="1" dirty="0">
                <a:latin typeface="Consolas" panose="020B0609020204030204" pitchFamily="49" charset="0"/>
              </a:rPr>
            </a:br>
            <a:r>
              <a:rPr lang="en-US" altLang="ja-JP" sz="1400" b="1" dirty="0">
                <a:latin typeface="Consolas" panose="020B0609020204030204" pitchFamily="49" charset="0"/>
              </a:rPr>
              <a:t>x1</a:t>
            </a:r>
            <a:r>
              <a:rPr lang="ja-JP" altLang="en-US" sz="1400" b="1" dirty="0">
                <a:latin typeface="Consolas" panose="020B0609020204030204" pitchFamily="49" charset="0"/>
              </a:rPr>
              <a:t>←</a:t>
            </a:r>
            <a:r>
              <a:rPr lang="en-US" altLang="ja-JP" sz="1400" b="1" dirty="0">
                <a:solidFill>
                  <a:schemeClr val="tx2"/>
                </a:solidFill>
                <a:latin typeface="Consolas" panose="020B0609020204030204" pitchFamily="49" charset="0"/>
              </a:rPr>
              <a:t>x1</a:t>
            </a:r>
            <a:r>
              <a:rPr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0" name="角丸四角形吹き出し 39"/>
          <p:cNvSpPr/>
          <p:nvPr/>
        </p:nvSpPr>
        <p:spPr bwMode="auto">
          <a:xfrm>
            <a:off x="4932004" y="3339000"/>
            <a:ext cx="2430028"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値が取れるのに</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２サイクルかかるよ</a:t>
            </a:r>
          </a:p>
        </p:txBody>
      </p:sp>
      <p:sp>
        <p:nvSpPr>
          <p:cNvPr id="44" name="角丸四角形吹き出し 43"/>
          <p:cNvSpPr/>
          <p:nvPr/>
        </p:nvSpPr>
        <p:spPr bwMode="auto">
          <a:xfrm>
            <a:off x="1961972" y="3338999"/>
            <a:ext cx="2520028"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タイミングばっちり</a:t>
            </a:r>
            <a:r>
              <a:rPr kumimoji="1" lang="ja-JP" altLang="en-US" dirty="0" err="1">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46" name="角丸四角形 45"/>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7" name="角丸四角形 46"/>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a:latin typeface="Consolas" panose="020B0609020204030204" pitchFamily="49" charset="0"/>
              </a:rPr>
              <a:t>x1 </a:t>
            </a:r>
            <a:r>
              <a:rPr lang="ja-JP" altLang="en-US" sz="1400" b="1">
                <a:latin typeface="Consolas" panose="020B0609020204030204" pitchFamily="49" charset="0"/>
              </a:rPr>
              <a:t>と</a:t>
            </a:r>
            <a:br>
              <a:rPr lang="en-US" altLang="ja-JP" sz="1400" b="1">
                <a:latin typeface="Consolas" panose="020B0609020204030204" pitchFamily="49" charset="0"/>
              </a:rPr>
            </a:br>
            <a:r>
              <a:rPr lang="ja-JP" altLang="en-US" sz="1400" b="1">
                <a:latin typeface="Consolas" panose="020B0609020204030204" pitchFamily="49" charset="0"/>
              </a:rPr>
              <a:t>関係ない</a:t>
            </a:r>
            <a:endParaRPr lang="ja-JP" altLang="en-US" sz="1400" b="1" dirty="0">
              <a:latin typeface="Consolas" panose="020B0609020204030204" pitchFamily="49" charset="0"/>
            </a:endParaRPr>
          </a:p>
        </p:txBody>
      </p:sp>
      <p:cxnSp>
        <p:nvCxnSpPr>
          <p:cNvPr id="41" name="直線矢印コネクタ 40"/>
          <p:cNvCxnSpPr/>
          <p:nvPr/>
        </p:nvCxnSpPr>
        <p:spPr bwMode="auto">
          <a:xfrm flipH="1">
            <a:off x="2411976" y="4959017"/>
            <a:ext cx="2340027" cy="0"/>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49" name="直線矢印コネクタ 48"/>
          <p:cNvCxnSpPr/>
          <p:nvPr/>
        </p:nvCxnSpPr>
        <p:spPr bwMode="auto">
          <a:xfrm flipH="1">
            <a:off x="2501977" y="6129030"/>
            <a:ext cx="234002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50" name="角丸四角形吹き出し 49"/>
          <p:cNvSpPr/>
          <p:nvPr/>
        </p:nvSpPr>
        <p:spPr bwMode="auto">
          <a:xfrm>
            <a:off x="2951982" y="621903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Arial Narrow" panose="020B0606020202030204" pitchFamily="34" charset="0"/>
              </a:rPr>
              <a:t>2</a:t>
            </a:r>
            <a:r>
              <a:rPr kumimoji="1" lang="ja-JP" altLang="en-US" dirty="0">
                <a:solidFill>
                  <a:schemeClr val="accent5"/>
                </a:solidFill>
                <a:latin typeface="Arial Narrow" panose="020B0606020202030204" pitchFamily="34" charset="0"/>
              </a:rPr>
              <a:t>サイクル分</a:t>
            </a:r>
          </a:p>
        </p:txBody>
      </p:sp>
    </p:spTree>
    <p:extLst>
      <p:ext uri="{BB962C8B-B14F-4D97-AF65-F5344CB8AC3E}">
        <p14:creationId xmlns:p14="http://schemas.microsoft.com/office/powerpoint/2010/main" val="16289387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952" y="0"/>
            <a:ext cx="8892048" cy="908972"/>
          </a:xfrm>
        </p:spPr>
        <p:txBody>
          <a:bodyPr/>
          <a:lstStyle/>
          <a:p>
            <a:r>
              <a:rPr lang="en-US" altLang="ja-JP" dirty="0"/>
              <a:t>2. </a:t>
            </a:r>
            <a:r>
              <a:rPr lang="ja-JP" altLang="en-US" dirty="0"/>
              <a:t>実行タイミングを仮定してスケジュールされている</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M </a:t>
            </a:r>
            <a:r>
              <a:rPr lang="ja-JP" altLang="en-US" dirty="0"/>
              <a:t>を変化させにくい</a:t>
            </a:r>
            <a:endParaRPr lang="en-US" altLang="ja-JP" dirty="0"/>
          </a:p>
          <a:p>
            <a:pPr marL="817200" lvl="1" indent="-457200">
              <a:buFont typeface="+mj-lt"/>
              <a:buAutoNum type="arabicPeriod"/>
            </a:pPr>
            <a:r>
              <a:rPr lang="ja-JP" altLang="en-US" dirty="0"/>
              <a:t>短くなる </a:t>
            </a:r>
            <a:r>
              <a:rPr lang="en-US" altLang="ja-JP" dirty="0"/>
              <a:t>= </a:t>
            </a:r>
            <a:r>
              <a:rPr lang="ja-JP" altLang="en-US" dirty="0"/>
              <a:t>既存のコードは恩恵を受けられない</a:t>
            </a:r>
            <a:endParaRPr lang="en-US" altLang="ja-JP" dirty="0"/>
          </a:p>
          <a:p>
            <a:pPr marL="817200" lvl="1" indent="-457200">
              <a:buFont typeface="+mj-lt"/>
              <a:buAutoNum type="arabicPeriod"/>
            </a:pPr>
            <a:r>
              <a:rPr lang="ja-JP" altLang="en-US" dirty="0"/>
              <a:t>長くなる </a:t>
            </a:r>
            <a:r>
              <a:rPr lang="en-US" altLang="ja-JP" dirty="0"/>
              <a:t>= </a:t>
            </a:r>
            <a:r>
              <a:rPr lang="ja-JP" altLang="en-US" dirty="0"/>
              <a:t>毎回バブルが発生して性能が</a:t>
            </a:r>
            <a:r>
              <a:rPr lang="ja-JP" altLang="en-US" dirty="0" err="1"/>
              <a:t>がた</a:t>
            </a:r>
            <a:r>
              <a:rPr lang="ja-JP" altLang="en-US" dirty="0"/>
              <a:t>おちする</a:t>
            </a:r>
            <a:endParaRPr lang="en-US" altLang="ja-JP" dirty="0"/>
          </a:p>
          <a:p>
            <a:pPr lvl="2"/>
            <a:r>
              <a:rPr lang="ja-JP" altLang="en-US" dirty="0"/>
              <a:t>想定したタイミングに入力が揃わない</a:t>
            </a:r>
            <a:endParaRPr lang="en-US" altLang="ja-JP" dirty="0"/>
          </a:p>
          <a:p>
            <a:r>
              <a:rPr lang="ja-JP" altLang="en-US" dirty="0"/>
              <a:t>たとえば，次世代の以下のような </a:t>
            </a:r>
            <a:r>
              <a:rPr lang="en-US" altLang="ja-JP" dirty="0"/>
              <a:t>CPU </a:t>
            </a:r>
            <a:r>
              <a:rPr lang="ja-JP" altLang="en-US" dirty="0"/>
              <a:t>作る場合を考える：</a:t>
            </a:r>
            <a:endParaRPr lang="en-US" altLang="ja-JP" dirty="0"/>
          </a:p>
          <a:p>
            <a:pPr marL="817200" lvl="1" indent="-457200">
              <a:buFont typeface="+mj-lt"/>
              <a:buAutoNum type="arabicPeriod"/>
            </a:pPr>
            <a:r>
              <a:rPr lang="ja-JP" altLang="en-US" dirty="0"/>
              <a:t>乗算器を改良してレイテンシが短くなった</a:t>
            </a:r>
          </a:p>
          <a:p>
            <a:pPr marL="817200" lvl="1" indent="-457200">
              <a:buFont typeface="+mj-lt"/>
              <a:buAutoNum type="arabicPeriod"/>
            </a:pPr>
            <a:r>
              <a:rPr lang="ja-JP" altLang="en-US" dirty="0"/>
              <a:t>キャッシュを倍にしてヒット率をあげたがレイテンシが</a:t>
            </a:r>
            <a:br>
              <a:rPr lang="en-US" altLang="ja-JP" dirty="0"/>
            </a:br>
            <a:r>
              <a:rPr lang="ja-JP" altLang="en-US" dirty="0"/>
              <a:t>多少伸びた</a:t>
            </a:r>
            <a:endParaRPr lang="en-US" altLang="ja-JP" dirty="0"/>
          </a:p>
        </p:txBody>
      </p:sp>
    </p:spTree>
    <p:extLst>
      <p:ext uri="{BB962C8B-B14F-4D97-AF65-F5344CB8AC3E}">
        <p14:creationId xmlns:p14="http://schemas.microsoft.com/office/powerpoint/2010/main" val="2779447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952" y="0"/>
            <a:ext cx="8892048" cy="908972"/>
          </a:xfrm>
        </p:spPr>
        <p:txBody>
          <a:bodyPr/>
          <a:lstStyle/>
          <a:p>
            <a:r>
              <a:rPr lang="ja-JP" altLang="en-US" dirty="0"/>
              <a:t>キャッシュのレイテンシが伸びた場合</a:t>
            </a:r>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t>
            </a:r>
            <a:r>
              <a:rPr kumimoji="1" lang="en-US" altLang="ja-JP" sz="1400" b="1" dirty="0" err="1">
                <a:latin typeface="Consolas" panose="020B0609020204030204" pitchFamily="49" charset="0"/>
              </a:rPr>
              <a:t>ld</a:t>
            </a:r>
            <a:r>
              <a:rPr kumimoji="1" lang="en-US" altLang="ja-JP" sz="1400" b="1" dirty="0">
                <a:latin typeface="Consolas" panose="020B0609020204030204" pitchFamily="49" charset="0"/>
              </a:rPr>
              <a:t>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I2: sub</a:t>
            </a:r>
            <a:br>
              <a:rPr lang="en-US" altLang="ja-JP" sz="1400" b="1" dirty="0">
                <a:latin typeface="Consolas" panose="020B0609020204030204" pitchFamily="49" charset="0"/>
              </a:rPr>
            </a:br>
            <a:r>
              <a:rPr lang="en-US" altLang="ja-JP" sz="1400" b="1" dirty="0">
                <a:latin typeface="Consolas" panose="020B0609020204030204" pitchFamily="49" charset="0"/>
              </a:rPr>
              <a:t>x1</a:t>
            </a:r>
            <a:r>
              <a:rPr lang="ja-JP" altLang="en-US" sz="1400" b="1" dirty="0">
                <a:latin typeface="Consolas" panose="020B0609020204030204" pitchFamily="49" charset="0"/>
              </a:rPr>
              <a:t>←</a:t>
            </a:r>
            <a:r>
              <a:rPr lang="en-US" altLang="ja-JP" sz="1400" b="1" dirty="0">
                <a:solidFill>
                  <a:schemeClr val="tx2"/>
                </a:solidFill>
                <a:latin typeface="Consolas" panose="020B0609020204030204" pitchFamily="49" charset="0"/>
              </a:rPr>
              <a:t>x1</a:t>
            </a:r>
            <a:r>
              <a:rPr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0" name="角丸四角形吹き出し 39"/>
          <p:cNvSpPr/>
          <p:nvPr/>
        </p:nvSpPr>
        <p:spPr bwMode="auto">
          <a:xfrm>
            <a:off x="4932003" y="3339000"/>
            <a:ext cx="2970033"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仕様変更で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３サイクル後になりました</a:t>
            </a:r>
          </a:p>
        </p:txBody>
      </p:sp>
      <p:sp>
        <p:nvSpPr>
          <p:cNvPr id="43" name="角丸四角形吹き出し 42"/>
          <p:cNvSpPr/>
          <p:nvPr/>
        </p:nvSpPr>
        <p:spPr bwMode="auto">
          <a:xfrm>
            <a:off x="1961972" y="3338999"/>
            <a:ext cx="2520028"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いやこれ毎回とまるで</a:t>
            </a:r>
            <a:endParaRPr kumimoji="1" lang="en-US" altLang="ja-JP" dirty="0">
              <a:solidFill>
                <a:schemeClr val="tx1">
                  <a:lumMod val="65000"/>
                  <a:lumOff val="35000"/>
                </a:schemeClr>
              </a:solidFill>
              <a:latin typeface="Arial Narrow" panose="020B0606020202030204" pitchFamily="34" charset="0"/>
            </a:endParaRPr>
          </a:p>
        </p:txBody>
      </p:sp>
      <p:sp>
        <p:nvSpPr>
          <p:cNvPr id="44" name="角丸四角形 43"/>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5" name="角丸四角形 44"/>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lang="ja-JP" altLang="en-US" sz="1400" b="1" dirty="0">
              <a:latin typeface="Consolas" panose="020B0609020204030204" pitchFamily="49" charset="0"/>
            </a:endParaRPr>
          </a:p>
        </p:txBody>
      </p:sp>
      <p:cxnSp>
        <p:nvCxnSpPr>
          <p:cNvPr id="46" name="直線矢印コネクタ 45"/>
          <p:cNvCxnSpPr/>
          <p:nvPr/>
        </p:nvCxnSpPr>
        <p:spPr bwMode="auto">
          <a:xfrm flipH="1">
            <a:off x="2411976" y="4959017"/>
            <a:ext cx="2340027" cy="0"/>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47" name="テキスト プレースホルダー 46"/>
          <p:cNvSpPr>
            <a:spLocks noGrp="1"/>
          </p:cNvSpPr>
          <p:nvPr>
            <p:ph type="body" sz="quarter" idx="10"/>
          </p:nvPr>
        </p:nvSpPr>
        <p:spPr>
          <a:xfrm>
            <a:off x="431954" y="1088974"/>
            <a:ext cx="8280092" cy="1890021"/>
          </a:xfrm>
        </p:spPr>
        <p:txBody>
          <a:bodyPr/>
          <a:lstStyle/>
          <a:p>
            <a:r>
              <a:rPr kumimoji="1" lang="en-US" altLang="ja-JP" dirty="0" err="1"/>
              <a:t>ld</a:t>
            </a:r>
            <a:r>
              <a:rPr kumimoji="1" lang="en-US" altLang="ja-JP" dirty="0"/>
              <a:t> </a:t>
            </a:r>
            <a:r>
              <a:rPr kumimoji="1" lang="ja-JP" altLang="en-US" dirty="0"/>
              <a:t>のレイテンシが </a:t>
            </a:r>
            <a:r>
              <a:rPr kumimoji="1" lang="en-US" altLang="ja-JP" dirty="0"/>
              <a:t>2 </a:t>
            </a:r>
            <a:r>
              <a:rPr kumimoji="1" lang="ja-JP" altLang="en-US" dirty="0"/>
              <a:t>から </a:t>
            </a:r>
            <a:r>
              <a:rPr kumimoji="1" lang="en-US" altLang="ja-JP" dirty="0"/>
              <a:t>3 </a:t>
            </a:r>
            <a:r>
              <a:rPr kumimoji="1" lang="ja-JP" altLang="en-US" dirty="0"/>
              <a:t>に変更となった場合</a:t>
            </a:r>
            <a:endParaRPr kumimoji="1" lang="en-US" altLang="ja-JP" dirty="0"/>
          </a:p>
          <a:p>
            <a:pPr lvl="1"/>
            <a:r>
              <a:rPr kumimoji="1" lang="ja-JP" altLang="en-US" dirty="0"/>
              <a:t>２サイクルにジャストで合わせて </a:t>
            </a:r>
            <a:r>
              <a:rPr kumimoji="1" lang="en-US" altLang="ja-JP" dirty="0">
                <a:latin typeface="Consolas" panose="020B0609020204030204" pitchFamily="49" charset="0"/>
              </a:rPr>
              <a:t>I2 </a:t>
            </a:r>
            <a:r>
              <a:rPr kumimoji="1" lang="ja-JP" altLang="en-US" dirty="0">
                <a:latin typeface="Consolas" panose="020B0609020204030204" pitchFamily="49" charset="0"/>
              </a:rPr>
              <a:t>をスケジュールしておくと，</a:t>
            </a:r>
            <a:br>
              <a:rPr kumimoji="1" lang="en-US" altLang="ja-JP" dirty="0">
                <a:latin typeface="Consolas" panose="020B0609020204030204" pitchFamily="49" charset="0"/>
              </a:rPr>
            </a:br>
            <a:r>
              <a:rPr kumimoji="1" lang="ja-JP" altLang="en-US" dirty="0">
                <a:latin typeface="Consolas" panose="020B0609020204030204" pitchFamily="49" charset="0"/>
              </a:rPr>
              <a:t>毎回バブルが発生することに</a:t>
            </a:r>
          </a:p>
        </p:txBody>
      </p:sp>
      <p:cxnSp>
        <p:nvCxnSpPr>
          <p:cNvPr id="48" name="直線矢印コネクタ 47"/>
          <p:cNvCxnSpPr/>
          <p:nvPr/>
        </p:nvCxnSpPr>
        <p:spPr bwMode="auto">
          <a:xfrm flipH="1">
            <a:off x="881959" y="6129030"/>
            <a:ext cx="396004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9" name="角丸四角形吹き出し 48"/>
          <p:cNvSpPr/>
          <p:nvPr/>
        </p:nvSpPr>
        <p:spPr bwMode="auto">
          <a:xfrm>
            <a:off x="2951982" y="621903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３サイクル分</a:t>
            </a:r>
          </a:p>
        </p:txBody>
      </p:sp>
      <p:sp>
        <p:nvSpPr>
          <p:cNvPr id="50" name="角丸四角形吹き出し 49"/>
          <p:cNvSpPr/>
          <p:nvPr/>
        </p:nvSpPr>
        <p:spPr bwMode="auto">
          <a:xfrm>
            <a:off x="3581989"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400" dirty="0">
              <a:solidFill>
                <a:schemeClr val="accent3">
                  <a:lumMod val="50000"/>
                </a:schemeClr>
              </a:solidFill>
              <a:latin typeface="Arial Narrow" panose="020B0606020202030204" pitchFamily="34" charset="0"/>
            </a:endParaRPr>
          </a:p>
        </p:txBody>
      </p:sp>
      <p:sp>
        <p:nvSpPr>
          <p:cNvPr id="52" name="角丸四角形 51"/>
          <p:cNvSpPr/>
          <p:nvPr/>
        </p:nvSpPr>
        <p:spPr bwMode="auto">
          <a:xfrm>
            <a:off x="431954"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ja-JP" altLang="en-US" sz="1100" b="1" dirty="0">
                <a:latin typeface="Consolas" panose="020B0609020204030204" pitchFamily="49" charset="0"/>
              </a:rPr>
              <a:t>ここにあれば</a:t>
            </a:r>
            <a:endParaRPr kumimoji="1" lang="en-US" altLang="ja-JP" sz="1100" b="1" dirty="0">
              <a:latin typeface="Consolas" panose="020B0609020204030204" pitchFamily="49" charset="0"/>
            </a:endParaRPr>
          </a:p>
          <a:p>
            <a:r>
              <a:rPr kumimoji="1" lang="ja-JP" altLang="en-US" sz="1100" b="1" dirty="0">
                <a:latin typeface="Consolas" panose="020B0609020204030204" pitchFamily="49" charset="0"/>
              </a:rPr>
              <a:t>よかった</a:t>
            </a:r>
          </a:p>
        </p:txBody>
      </p:sp>
      <p:sp>
        <p:nvSpPr>
          <p:cNvPr id="53" name="角丸四角形 52"/>
          <p:cNvSpPr/>
          <p:nvPr/>
        </p:nvSpPr>
        <p:spPr bwMode="auto">
          <a:xfrm>
            <a:off x="431954"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ja-JP" altLang="en-US" sz="1100" b="1" dirty="0">
                <a:latin typeface="Consolas" panose="020B0609020204030204" pitchFamily="49" charset="0"/>
              </a:rPr>
              <a:t>ざんねん</a:t>
            </a:r>
          </a:p>
        </p:txBody>
      </p:sp>
      <p:sp>
        <p:nvSpPr>
          <p:cNvPr id="55" name="角丸四角形吹き出し 54"/>
          <p:cNvSpPr/>
          <p:nvPr/>
        </p:nvSpPr>
        <p:spPr bwMode="auto">
          <a:xfrm>
            <a:off x="6462021"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accent4"/>
                </a:solidFill>
                <a:latin typeface="Arial Narrow" panose="020B0606020202030204" pitchFamily="34" charset="0"/>
              </a:rPr>
              <a:t>ﾔｯﾃｼﾏｲﾏｼﾀﾅｧ</a:t>
            </a:r>
          </a:p>
        </p:txBody>
      </p:sp>
    </p:spTree>
    <p:extLst>
      <p:ext uri="{BB962C8B-B14F-4D97-AF65-F5344CB8AC3E}">
        <p14:creationId xmlns:p14="http://schemas.microsoft.com/office/powerpoint/2010/main" val="558521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kumimoji="1" lang="ja-JP" altLang="en-US" sz="1800" dirty="0"/>
              <a:t>そもそも実行時にレイテンシが動的に変化する場合は対応困難</a:t>
            </a:r>
            <a:endParaRPr kumimoji="1" lang="en-US" altLang="ja-JP" sz="1800" dirty="0"/>
          </a:p>
          <a:p>
            <a:pPr lvl="1"/>
            <a:r>
              <a:rPr kumimoji="1" lang="ja-JP" altLang="en-US" sz="1800" dirty="0"/>
              <a:t>キャッシュのヒットとミスが場合によってかわるようなロード</a:t>
            </a:r>
            <a:endParaRPr kumimoji="1" lang="en-US" altLang="ja-JP" sz="1800" dirty="0"/>
          </a:p>
          <a:p>
            <a:r>
              <a:rPr kumimoji="1" lang="ja-JP" altLang="en-US" sz="1800" dirty="0"/>
              <a:t>コンパイラではあらかじめヒットかミスを仮定してスケジュール</a:t>
            </a:r>
            <a:endParaRPr kumimoji="1" lang="en-US" altLang="ja-JP" sz="1800" dirty="0"/>
          </a:p>
          <a:p>
            <a:pPr lvl="1"/>
            <a:r>
              <a:rPr kumimoji="1" lang="ja-JP" altLang="en-US" sz="1800" dirty="0"/>
              <a:t>プロファイラで事前に特性をとって，それに基づくことで</a:t>
            </a:r>
            <a:br>
              <a:rPr kumimoji="1" lang="en-US" altLang="ja-JP" sz="1800" dirty="0"/>
            </a:br>
            <a:r>
              <a:rPr kumimoji="1" lang="ja-JP" altLang="en-US" sz="1800" dirty="0"/>
              <a:t>ある程度緩和はできる</a:t>
            </a:r>
          </a:p>
        </p:txBody>
      </p:sp>
      <p:sp>
        <p:nvSpPr>
          <p:cNvPr id="4" name="タイトル 1"/>
          <p:cNvSpPr>
            <a:spLocks noGrp="1"/>
          </p:cNvSpPr>
          <p:nvPr>
            <p:ph type="title"/>
          </p:nvPr>
        </p:nvSpPr>
        <p:spPr/>
        <p:txBody>
          <a:bodyPr/>
          <a:lstStyle/>
          <a:p>
            <a:r>
              <a:rPr lang="ja-JP" altLang="en-US" dirty="0"/>
              <a:t>実行タイミングを仮定してスケジュールされている</a:t>
            </a:r>
            <a:br>
              <a:rPr lang="en-US" altLang="ja-JP" dirty="0"/>
            </a:br>
            <a:r>
              <a:rPr lang="ja-JP" altLang="en-US" dirty="0"/>
              <a:t>ことの他の問題</a:t>
            </a:r>
            <a:endParaRPr kumimoji="1" lang="ja-JP" altLang="en-US" dirty="0"/>
          </a:p>
        </p:txBody>
      </p:sp>
    </p:spTree>
    <p:extLst>
      <p:ext uri="{BB962C8B-B14F-4D97-AF65-F5344CB8AC3E}">
        <p14:creationId xmlns:p14="http://schemas.microsoft.com/office/powerpoint/2010/main" val="725886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VLIW </a:t>
            </a:r>
            <a:r>
              <a:rPr lang="ja-JP" altLang="en-US" dirty="0"/>
              <a:t>の例：</a:t>
            </a:r>
            <a:r>
              <a:rPr lang="en-US" altLang="ja-JP" dirty="0"/>
              <a:t>Intel Itanium</a:t>
            </a:r>
            <a:endParaRPr lang="ja-JP" altLang="en-US" dirty="0"/>
          </a:p>
        </p:txBody>
      </p:sp>
      <p:sp>
        <p:nvSpPr>
          <p:cNvPr id="3" name="テキスト プレースホルダー 2"/>
          <p:cNvSpPr>
            <a:spLocks noGrp="1"/>
          </p:cNvSpPr>
          <p:nvPr>
            <p:ph type="body" sz="quarter" idx="10"/>
          </p:nvPr>
        </p:nvSpPr>
        <p:spPr/>
        <p:txBody>
          <a:bodyPr/>
          <a:lstStyle/>
          <a:p>
            <a:r>
              <a:rPr lang="ja-JP" altLang="en-US" dirty="0"/>
              <a:t>インテルと </a:t>
            </a:r>
            <a:r>
              <a:rPr lang="en-US" altLang="ja-JP" dirty="0"/>
              <a:t>HP </a:t>
            </a:r>
            <a:r>
              <a:rPr lang="ja-JP" altLang="en-US" dirty="0"/>
              <a:t>で作った </a:t>
            </a:r>
            <a:r>
              <a:rPr lang="en-US" altLang="ja-JP" dirty="0"/>
              <a:t>VLIW </a:t>
            </a:r>
            <a:r>
              <a:rPr lang="ja-JP" altLang="en-US" dirty="0"/>
              <a:t>プロセッサ</a:t>
            </a:r>
            <a:endParaRPr lang="en-US" altLang="ja-JP" dirty="0"/>
          </a:p>
          <a:p>
            <a:pPr lvl="1"/>
            <a:r>
              <a:rPr lang="en-US" altLang="ja-JP" dirty="0"/>
              <a:t>2000 </a:t>
            </a:r>
            <a:r>
              <a:rPr lang="ja-JP" altLang="en-US" dirty="0"/>
              <a:t>年代前半ぐらいまでは </a:t>
            </a:r>
            <a:r>
              <a:rPr lang="en-US" altLang="ja-JP" dirty="0"/>
              <a:t>x86 </a:t>
            </a:r>
            <a:r>
              <a:rPr lang="ja-JP" altLang="en-US" dirty="0"/>
              <a:t>からこれに移行しようとしていた</a:t>
            </a:r>
            <a:endParaRPr lang="en-US" altLang="ja-JP" dirty="0"/>
          </a:p>
          <a:p>
            <a:pPr lvl="1"/>
            <a:r>
              <a:rPr lang="en-US" altLang="ja-JP" dirty="0"/>
              <a:t>EPIC </a:t>
            </a:r>
            <a:r>
              <a:rPr lang="ja-JP" altLang="en-US" dirty="0"/>
              <a:t>アーキテクチャと言われる命令セットを持つ</a:t>
            </a:r>
            <a:endParaRPr lang="en-US" altLang="ja-JP" dirty="0"/>
          </a:p>
          <a:p>
            <a:r>
              <a:rPr lang="ja-JP" altLang="en-US" dirty="0"/>
              <a:t>これまで述べたような </a:t>
            </a:r>
            <a:r>
              <a:rPr lang="en-US" altLang="ja-JP" dirty="0"/>
              <a:t>VLIW </a:t>
            </a:r>
            <a:r>
              <a:rPr lang="ja-JP" altLang="en-US" dirty="0"/>
              <a:t>の問題を緩和するような機構を色々投入</a:t>
            </a:r>
            <a:endParaRPr lang="en-US" altLang="ja-JP" dirty="0"/>
          </a:p>
          <a:p>
            <a:pPr lvl="1"/>
            <a:r>
              <a:rPr lang="ja-JP" altLang="en-US" dirty="0"/>
              <a:t>命令セットの互換性をとりながら同時実行幅を増やす</a:t>
            </a:r>
            <a:endParaRPr lang="en-US" altLang="ja-JP" dirty="0"/>
          </a:p>
          <a:p>
            <a:pPr lvl="1"/>
            <a:r>
              <a:rPr lang="ja-JP" altLang="en-US" dirty="0"/>
              <a:t>分岐を跨いだロードの移動をハードで支援</a:t>
            </a:r>
            <a:endParaRPr lang="en-US" altLang="ja-JP" dirty="0"/>
          </a:p>
        </p:txBody>
      </p:sp>
    </p:spTree>
    <p:extLst>
      <p:ext uri="{BB962C8B-B14F-4D97-AF65-F5344CB8AC3E}">
        <p14:creationId xmlns:p14="http://schemas.microsoft.com/office/powerpoint/2010/main" val="18882544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2321975" y="297899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762135" y="297899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5202295" y="297899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642455" y="297899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2283814" y="2114452"/>
            <a:ext cx="865983" cy="738664"/>
          </a:xfrm>
          <a:prstGeom prst="rect">
            <a:avLst/>
          </a:prstGeom>
        </p:spPr>
        <p:txBody>
          <a:bodyPr wrap="none">
            <a:no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 ﾖｹｲﾅｺﾄｦ</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723974" y="2114452"/>
            <a:ext cx="937991" cy="738664"/>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ﾜｰｲ</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5166021" y="2133036"/>
            <a:ext cx="865983" cy="954107"/>
          </a:xfrm>
          <a:prstGeom prst="rect">
            <a:avLst/>
          </a:prstGeom>
        </p:spPr>
        <p:txBody>
          <a:bodyPr wrap="none">
            <a:no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ｲｿｶﾞｼｲ</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6606181" y="2133036"/>
            <a:ext cx="937991" cy="738664"/>
          </a:xfrm>
          <a:prstGeom prst="rect">
            <a:avLst/>
          </a:prstGeom>
        </p:spPr>
        <p:txBody>
          <a:bodyPr wrap="none">
            <a:no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 ｼﾝﾄﾞｲ</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増員による構造ハザードの解消</a:t>
            </a:r>
            <a:endParaRPr kumimoji="1" lang="ja-JP" altLang="en-US" dirty="0"/>
          </a:p>
        </p:txBody>
      </p:sp>
      <p:sp>
        <p:nvSpPr>
          <p:cNvPr id="58" name="コンテンツ プレースホルダー 57"/>
          <p:cNvSpPr>
            <a:spLocks noGrp="1"/>
          </p:cNvSpPr>
          <p:nvPr>
            <p:ph idx="4294967295"/>
          </p:nvPr>
        </p:nvSpPr>
        <p:spPr>
          <a:xfrm>
            <a:off x="521955" y="5049018"/>
            <a:ext cx="8460094" cy="1369161"/>
          </a:xfrm>
          <a:prstGeom prst="rect">
            <a:avLst/>
          </a:prstGeom>
        </p:spPr>
        <p:txBody>
          <a:bodyPr/>
          <a:lstStyle/>
          <a:p>
            <a:r>
              <a:rPr lang="ja-JP" altLang="en-US" dirty="0"/>
              <a:t>１人増やして緑のステージで単位時間に２本の釘が打てるように</a:t>
            </a:r>
            <a:endParaRPr lang="en-US" altLang="ja-JP" dirty="0"/>
          </a:p>
          <a:p>
            <a:pPr lvl="1"/>
            <a:r>
              <a:rPr lang="ja-JP" altLang="en-US" dirty="0"/>
              <a:t>これがハード資源の追加による構造ハザードの解消</a:t>
            </a:r>
            <a:endParaRPr lang="en-US" altLang="ja-JP" dirty="0"/>
          </a:p>
          <a:p>
            <a:pPr lvl="1"/>
            <a:r>
              <a:rPr lang="ja-JP" altLang="en-US" dirty="0"/>
              <a:t>ただし，追加しただけ経費がかかる</a:t>
            </a:r>
            <a:endParaRPr lang="en-US" altLang="ja-JP" dirty="0"/>
          </a:p>
          <a:p>
            <a:pPr lvl="2"/>
            <a:r>
              <a:rPr lang="ja-JP" altLang="en-US" dirty="0"/>
              <a:t>（ハードだとその分複雑になって電力を食う</a:t>
            </a:r>
            <a:endParaRPr lang="en-US" altLang="ja-JP" dirty="0"/>
          </a:p>
        </p:txBody>
      </p:sp>
      <p:sp>
        <p:nvSpPr>
          <p:cNvPr id="12" name="正方形/長方形 11">
            <a:extLst>
              <a:ext uri="{FF2B5EF4-FFF2-40B4-BE49-F238E27FC236}">
                <a16:creationId xmlns:a16="http://schemas.microsoft.com/office/drawing/2014/main" id="{8D28C26A-E7E6-C201-2A31-76016504EE2C}"/>
              </a:ext>
            </a:extLst>
          </p:cNvPr>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a:extLst>
              <a:ext uri="{FF2B5EF4-FFF2-40B4-BE49-F238E27FC236}">
                <a16:creationId xmlns:a16="http://schemas.microsoft.com/office/drawing/2014/main" id="{92E7E5ED-B024-16FB-FD34-CD164816D276}"/>
              </a:ext>
            </a:extLst>
          </p:cNvPr>
          <p:cNvSpPr/>
          <p:nvPr/>
        </p:nvSpPr>
        <p:spPr>
          <a:xfrm>
            <a:off x="341953" y="1772924"/>
            <a:ext cx="1620018" cy="1384995"/>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社長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 name="角丸四角形吹き出し 28">
            <a:extLst>
              <a:ext uri="{FF2B5EF4-FFF2-40B4-BE49-F238E27FC236}">
                <a16:creationId xmlns:a16="http://schemas.microsoft.com/office/drawing/2014/main" id="{592A597C-9D91-BE9D-A3EB-F0D6B363943A}"/>
              </a:ext>
            </a:extLst>
          </p:cNvPr>
          <p:cNvSpPr/>
          <p:nvPr/>
        </p:nvSpPr>
        <p:spPr bwMode="auto">
          <a:xfrm>
            <a:off x="1421966" y="1142917"/>
            <a:ext cx="1260013"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増員しました</a:t>
            </a:r>
          </a:p>
        </p:txBody>
      </p:sp>
      <p:sp>
        <p:nvSpPr>
          <p:cNvPr id="13" name="正方形/長方形 12">
            <a:extLst>
              <a:ext uri="{FF2B5EF4-FFF2-40B4-BE49-F238E27FC236}">
                <a16:creationId xmlns:a16="http://schemas.microsoft.com/office/drawing/2014/main" id="{0A138D09-0568-09A8-2740-2A0D0C409F55}"/>
              </a:ext>
            </a:extLst>
          </p:cNvPr>
          <p:cNvSpPr/>
          <p:nvPr/>
        </p:nvSpPr>
        <p:spPr>
          <a:xfrm>
            <a:off x="161951" y="1718981"/>
            <a:ext cx="1620018" cy="307777"/>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ｹｲﾋｶﾞ･･･</a:t>
            </a:r>
          </a:p>
        </p:txBody>
      </p:sp>
      <p:sp>
        <p:nvSpPr>
          <p:cNvPr id="14" name="角丸四角形吹き出し 20">
            <a:extLst>
              <a:ext uri="{FF2B5EF4-FFF2-40B4-BE49-F238E27FC236}">
                <a16:creationId xmlns:a16="http://schemas.microsoft.com/office/drawing/2014/main" id="{CCFD24E1-5322-D83F-080D-D992CF52A971}"/>
              </a:ext>
            </a:extLst>
          </p:cNvPr>
          <p:cNvSpPr/>
          <p:nvPr/>
        </p:nvSpPr>
        <p:spPr bwMode="auto">
          <a:xfrm>
            <a:off x="4662001" y="1358977"/>
            <a:ext cx="1800020" cy="432646"/>
          </a:xfrm>
          <a:prstGeom prst="wedgeRoundRectCallout">
            <a:avLst>
              <a:gd name="adj1" fmla="val -63243"/>
              <a:gd name="adj2" fmla="val 147585"/>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２人で２本打とう！</a:t>
            </a:r>
          </a:p>
        </p:txBody>
      </p:sp>
      <p:grpSp>
        <p:nvGrpSpPr>
          <p:cNvPr id="16" name="グループ化 15">
            <a:extLst>
              <a:ext uri="{FF2B5EF4-FFF2-40B4-BE49-F238E27FC236}">
                <a16:creationId xmlns:a16="http://schemas.microsoft.com/office/drawing/2014/main" id="{486F32D2-14FE-5F46-16F6-D16E404732A7}"/>
              </a:ext>
            </a:extLst>
          </p:cNvPr>
          <p:cNvGrpSpPr/>
          <p:nvPr/>
        </p:nvGrpSpPr>
        <p:grpSpPr>
          <a:xfrm>
            <a:off x="2771980" y="2888994"/>
            <a:ext cx="5040057" cy="360005"/>
            <a:chOff x="611956" y="3699003"/>
            <a:chExt cx="5040057" cy="360005"/>
          </a:xfrm>
        </p:grpSpPr>
        <p:sp>
          <p:nvSpPr>
            <p:cNvPr id="17" name="角丸四角形 90">
              <a:extLst>
                <a:ext uri="{FF2B5EF4-FFF2-40B4-BE49-F238E27FC236}">
                  <a16:creationId xmlns:a16="http://schemas.microsoft.com/office/drawing/2014/main" id="{8C72740C-7058-438B-A5F2-B1ADE68B5E0A}"/>
                </a:ext>
              </a:extLst>
            </p:cNvPr>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8" name="角丸四角形 91">
              <a:extLst>
                <a:ext uri="{FF2B5EF4-FFF2-40B4-BE49-F238E27FC236}">
                  <a16:creationId xmlns:a16="http://schemas.microsoft.com/office/drawing/2014/main" id="{D518E50E-092E-ACF0-FFB4-4E6FDBF05295}"/>
                </a:ext>
              </a:extLst>
            </p:cNvPr>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9" name="角丸四角形 92">
              <a:extLst>
                <a:ext uri="{FF2B5EF4-FFF2-40B4-BE49-F238E27FC236}">
                  <a16:creationId xmlns:a16="http://schemas.microsoft.com/office/drawing/2014/main" id="{254EC0C5-A684-45E3-D23F-57249CD0AF51}"/>
                </a:ext>
              </a:extLst>
            </p:cNvPr>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0" name="角丸四角形 93">
              <a:extLst>
                <a:ext uri="{FF2B5EF4-FFF2-40B4-BE49-F238E27FC236}">
                  <a16:creationId xmlns:a16="http://schemas.microsoft.com/office/drawing/2014/main" id="{45FD4F58-516E-1AF6-34C5-16A31052BFD8}"/>
                </a:ext>
              </a:extLst>
            </p:cNvPr>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4" name="正方形/長方形 3">
            <a:extLst>
              <a:ext uri="{FF2B5EF4-FFF2-40B4-BE49-F238E27FC236}">
                <a16:creationId xmlns:a16="http://schemas.microsoft.com/office/drawing/2014/main" id="{23FEE6A1-4FDE-55DA-A3E9-EEC65229123F}"/>
              </a:ext>
            </a:extLst>
          </p:cNvPr>
          <p:cNvSpPr/>
          <p:nvPr/>
        </p:nvSpPr>
        <p:spPr>
          <a:xfrm>
            <a:off x="3761991" y="3519001"/>
            <a:ext cx="1260014" cy="954107"/>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ｺﾝｺﾞﾄﾓﾖﾛｼｸ</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 🔨</a:t>
            </a:r>
          </a:p>
        </p:txBody>
      </p:sp>
      <p:grpSp>
        <p:nvGrpSpPr>
          <p:cNvPr id="88" name="グループ化 87">
            <a:extLst>
              <a:ext uri="{FF2B5EF4-FFF2-40B4-BE49-F238E27FC236}">
                <a16:creationId xmlns:a16="http://schemas.microsoft.com/office/drawing/2014/main" id="{CED68DE9-43D6-BA18-8B65-A29EBB6751A8}"/>
              </a:ext>
            </a:extLst>
          </p:cNvPr>
          <p:cNvGrpSpPr/>
          <p:nvPr/>
        </p:nvGrpSpPr>
        <p:grpSpPr>
          <a:xfrm>
            <a:off x="3221985" y="3158996"/>
            <a:ext cx="1890020" cy="1530018"/>
            <a:chOff x="3221985" y="3158996"/>
            <a:chExt cx="1890020" cy="1530018"/>
          </a:xfrm>
        </p:grpSpPr>
        <p:grpSp>
          <p:nvGrpSpPr>
            <p:cNvPr id="44" name="グループ化 43">
              <a:extLst>
                <a:ext uri="{FF2B5EF4-FFF2-40B4-BE49-F238E27FC236}">
                  <a16:creationId xmlns:a16="http://schemas.microsoft.com/office/drawing/2014/main" id="{C8F79504-3398-C09B-5526-7CA1CCAE6C7D}"/>
                </a:ext>
              </a:extLst>
            </p:cNvPr>
            <p:cNvGrpSpPr/>
            <p:nvPr/>
          </p:nvGrpSpPr>
          <p:grpSpPr>
            <a:xfrm>
              <a:off x="3221985" y="3969006"/>
              <a:ext cx="900010" cy="720008"/>
              <a:chOff x="251952" y="3429000"/>
              <a:chExt cx="720008" cy="720008"/>
            </a:xfrm>
          </p:grpSpPr>
          <p:cxnSp>
            <p:nvCxnSpPr>
              <p:cNvPr id="8" name="直線コネクタ 7">
                <a:extLst>
                  <a:ext uri="{FF2B5EF4-FFF2-40B4-BE49-F238E27FC236}">
                    <a16:creationId xmlns:a16="http://schemas.microsoft.com/office/drawing/2014/main" id="{056902C5-1179-42FF-2313-33061C7F6539}"/>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9" name="直線コネクタ 8">
                <a:extLst>
                  <a:ext uri="{FF2B5EF4-FFF2-40B4-BE49-F238E27FC236}">
                    <a16:creationId xmlns:a16="http://schemas.microsoft.com/office/drawing/2014/main" id="{8913CA64-9364-A19E-5B55-5A493958BE8A}"/>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1" name="直線コネクタ 20">
                <a:extLst>
                  <a:ext uri="{FF2B5EF4-FFF2-40B4-BE49-F238E27FC236}">
                    <a16:creationId xmlns:a16="http://schemas.microsoft.com/office/drawing/2014/main" id="{20CC5D28-203E-154F-BD8D-EDACAC2D929B}"/>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3" name="直線コネクタ 22">
                <a:extLst>
                  <a:ext uri="{FF2B5EF4-FFF2-40B4-BE49-F238E27FC236}">
                    <a16:creationId xmlns:a16="http://schemas.microsoft.com/office/drawing/2014/main" id="{1374F199-39E6-7CD1-1F0C-761788482217}"/>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5" name="直線コネクタ 24">
                <a:extLst>
                  <a:ext uri="{FF2B5EF4-FFF2-40B4-BE49-F238E27FC236}">
                    <a16:creationId xmlns:a16="http://schemas.microsoft.com/office/drawing/2014/main" id="{F5F044C1-D208-A1F1-B6C5-9C72754C00BF}"/>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8" name="直線コネクタ 27">
                <a:extLst>
                  <a:ext uri="{FF2B5EF4-FFF2-40B4-BE49-F238E27FC236}">
                    <a16:creationId xmlns:a16="http://schemas.microsoft.com/office/drawing/2014/main" id="{67B0DBD6-6E30-B91E-92C2-B9E0876E869A}"/>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40" name="直線コネクタ 39">
                <a:extLst>
                  <a:ext uri="{FF2B5EF4-FFF2-40B4-BE49-F238E27FC236}">
                    <a16:creationId xmlns:a16="http://schemas.microsoft.com/office/drawing/2014/main" id="{5FEAA2A2-A1A0-FBE0-20AD-CFC1E18892B4}"/>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63" name="グループ化 62">
              <a:extLst>
                <a:ext uri="{FF2B5EF4-FFF2-40B4-BE49-F238E27FC236}">
                  <a16:creationId xmlns:a16="http://schemas.microsoft.com/office/drawing/2014/main" id="{48BB9F4A-3D03-1F39-194B-10AD2A7346F8}"/>
                </a:ext>
              </a:extLst>
            </p:cNvPr>
            <p:cNvGrpSpPr/>
            <p:nvPr/>
          </p:nvGrpSpPr>
          <p:grpSpPr>
            <a:xfrm flipH="1">
              <a:off x="4121994" y="3969006"/>
              <a:ext cx="990011" cy="720008"/>
              <a:chOff x="251952" y="3429000"/>
              <a:chExt cx="720008" cy="720008"/>
            </a:xfrm>
          </p:grpSpPr>
          <p:cxnSp>
            <p:nvCxnSpPr>
              <p:cNvPr id="65" name="直線コネクタ 64">
                <a:extLst>
                  <a:ext uri="{FF2B5EF4-FFF2-40B4-BE49-F238E27FC236}">
                    <a16:creationId xmlns:a16="http://schemas.microsoft.com/office/drawing/2014/main" id="{3A2EFEFE-8B12-5897-915C-E097CEA30807}"/>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6" name="直線コネクタ 65">
                <a:extLst>
                  <a:ext uri="{FF2B5EF4-FFF2-40B4-BE49-F238E27FC236}">
                    <a16:creationId xmlns:a16="http://schemas.microsoft.com/office/drawing/2014/main" id="{A5D661D1-8356-5922-67DC-214046D68394}"/>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7" name="直線コネクタ 66">
                <a:extLst>
                  <a:ext uri="{FF2B5EF4-FFF2-40B4-BE49-F238E27FC236}">
                    <a16:creationId xmlns:a16="http://schemas.microsoft.com/office/drawing/2014/main" id="{937AC6DB-FA14-632B-32F3-7958E1D9EE97}"/>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8" name="直線コネクタ 67">
                <a:extLst>
                  <a:ext uri="{FF2B5EF4-FFF2-40B4-BE49-F238E27FC236}">
                    <a16:creationId xmlns:a16="http://schemas.microsoft.com/office/drawing/2014/main" id="{4DA70B17-188C-7AA3-AEDE-B541F2686E78}"/>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9" name="直線コネクタ 68">
                <a:extLst>
                  <a:ext uri="{FF2B5EF4-FFF2-40B4-BE49-F238E27FC236}">
                    <a16:creationId xmlns:a16="http://schemas.microsoft.com/office/drawing/2014/main" id="{D964847B-4A38-38A7-57A4-0E7910AC76C7}"/>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0" name="直線コネクタ 69">
                <a:extLst>
                  <a:ext uri="{FF2B5EF4-FFF2-40B4-BE49-F238E27FC236}">
                    <a16:creationId xmlns:a16="http://schemas.microsoft.com/office/drawing/2014/main" id="{9A1C2C7A-B947-B791-EAC6-4142AEFE7A35}"/>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1" name="直線コネクタ 70">
                <a:extLst>
                  <a:ext uri="{FF2B5EF4-FFF2-40B4-BE49-F238E27FC236}">
                    <a16:creationId xmlns:a16="http://schemas.microsoft.com/office/drawing/2014/main" id="{1F22D83E-8E35-DCC7-936F-D9962BA41EAB}"/>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72" name="グループ化 71">
              <a:extLst>
                <a:ext uri="{FF2B5EF4-FFF2-40B4-BE49-F238E27FC236}">
                  <a16:creationId xmlns:a16="http://schemas.microsoft.com/office/drawing/2014/main" id="{DA0A5E57-4CD4-2613-15E2-AA0A3CB0E7C3}"/>
                </a:ext>
              </a:extLst>
            </p:cNvPr>
            <p:cNvGrpSpPr/>
            <p:nvPr/>
          </p:nvGrpSpPr>
          <p:grpSpPr>
            <a:xfrm flipV="1">
              <a:off x="3221985" y="3158997"/>
              <a:ext cx="900010" cy="810009"/>
              <a:chOff x="251952" y="3429000"/>
              <a:chExt cx="720008" cy="720008"/>
            </a:xfrm>
          </p:grpSpPr>
          <p:cxnSp>
            <p:nvCxnSpPr>
              <p:cNvPr id="73" name="直線コネクタ 72">
                <a:extLst>
                  <a:ext uri="{FF2B5EF4-FFF2-40B4-BE49-F238E27FC236}">
                    <a16:creationId xmlns:a16="http://schemas.microsoft.com/office/drawing/2014/main" id="{5B8A254F-F4B8-8A6D-FE93-A31DA2169F76}"/>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4" name="直線コネクタ 73">
                <a:extLst>
                  <a:ext uri="{FF2B5EF4-FFF2-40B4-BE49-F238E27FC236}">
                    <a16:creationId xmlns:a16="http://schemas.microsoft.com/office/drawing/2014/main" id="{4D830FE3-CA09-3E8F-9DAB-883DF982AB04}"/>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5" name="直線コネクタ 74">
                <a:extLst>
                  <a:ext uri="{FF2B5EF4-FFF2-40B4-BE49-F238E27FC236}">
                    <a16:creationId xmlns:a16="http://schemas.microsoft.com/office/drawing/2014/main" id="{723444B3-AEE4-2A18-DA43-1327B89A129F}"/>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6" name="直線コネクタ 75">
                <a:extLst>
                  <a:ext uri="{FF2B5EF4-FFF2-40B4-BE49-F238E27FC236}">
                    <a16:creationId xmlns:a16="http://schemas.microsoft.com/office/drawing/2014/main" id="{81FC493C-5219-78BB-3AEC-8E0025B897A5}"/>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7" name="直線コネクタ 76">
                <a:extLst>
                  <a:ext uri="{FF2B5EF4-FFF2-40B4-BE49-F238E27FC236}">
                    <a16:creationId xmlns:a16="http://schemas.microsoft.com/office/drawing/2014/main" id="{615ABB74-84FF-6FB5-814E-255185397FE9}"/>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8" name="直線コネクタ 77">
                <a:extLst>
                  <a:ext uri="{FF2B5EF4-FFF2-40B4-BE49-F238E27FC236}">
                    <a16:creationId xmlns:a16="http://schemas.microsoft.com/office/drawing/2014/main" id="{403A3929-C5E2-6CD6-B4F9-8C7B9EAD675F}"/>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9" name="直線コネクタ 78">
                <a:extLst>
                  <a:ext uri="{FF2B5EF4-FFF2-40B4-BE49-F238E27FC236}">
                    <a16:creationId xmlns:a16="http://schemas.microsoft.com/office/drawing/2014/main" id="{E4079E60-C02E-F935-B855-9E7965671846}"/>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80" name="グループ化 79">
              <a:extLst>
                <a:ext uri="{FF2B5EF4-FFF2-40B4-BE49-F238E27FC236}">
                  <a16:creationId xmlns:a16="http://schemas.microsoft.com/office/drawing/2014/main" id="{ED9C66C9-303D-1F89-7ECD-9325BB1D3BE1}"/>
                </a:ext>
              </a:extLst>
            </p:cNvPr>
            <p:cNvGrpSpPr/>
            <p:nvPr/>
          </p:nvGrpSpPr>
          <p:grpSpPr>
            <a:xfrm flipH="1" flipV="1">
              <a:off x="4121995" y="3158996"/>
              <a:ext cx="900010" cy="810009"/>
              <a:chOff x="251952" y="3429000"/>
              <a:chExt cx="720008" cy="720008"/>
            </a:xfrm>
          </p:grpSpPr>
          <p:cxnSp>
            <p:nvCxnSpPr>
              <p:cNvPr id="81" name="直線コネクタ 80">
                <a:extLst>
                  <a:ext uri="{FF2B5EF4-FFF2-40B4-BE49-F238E27FC236}">
                    <a16:creationId xmlns:a16="http://schemas.microsoft.com/office/drawing/2014/main" id="{C5ADBFAD-611F-7867-4C40-C2C2D72FC9E8}"/>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2" name="直線コネクタ 81">
                <a:extLst>
                  <a:ext uri="{FF2B5EF4-FFF2-40B4-BE49-F238E27FC236}">
                    <a16:creationId xmlns:a16="http://schemas.microsoft.com/office/drawing/2014/main" id="{59895B97-7A0D-D6D7-C5F0-D76B8DF1A467}"/>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3" name="直線コネクタ 82">
                <a:extLst>
                  <a:ext uri="{FF2B5EF4-FFF2-40B4-BE49-F238E27FC236}">
                    <a16:creationId xmlns:a16="http://schemas.microsoft.com/office/drawing/2014/main" id="{D0F19B65-745C-76EA-E524-96F6FC7BF969}"/>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4" name="直線コネクタ 83">
                <a:extLst>
                  <a:ext uri="{FF2B5EF4-FFF2-40B4-BE49-F238E27FC236}">
                    <a16:creationId xmlns:a16="http://schemas.microsoft.com/office/drawing/2014/main" id="{B26B1463-49BC-B1BC-B95D-9984458718AE}"/>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5" name="直線コネクタ 84">
                <a:extLst>
                  <a:ext uri="{FF2B5EF4-FFF2-40B4-BE49-F238E27FC236}">
                    <a16:creationId xmlns:a16="http://schemas.microsoft.com/office/drawing/2014/main" id="{A4E4472F-013C-610E-59C5-BAAB953F5751}"/>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6" name="直線コネクタ 85">
                <a:extLst>
                  <a:ext uri="{FF2B5EF4-FFF2-40B4-BE49-F238E27FC236}">
                    <a16:creationId xmlns:a16="http://schemas.microsoft.com/office/drawing/2014/main" id="{247318D5-0FB2-5E0F-0A97-D3B0641BC848}"/>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7" name="直線コネクタ 86">
                <a:extLst>
                  <a:ext uri="{FF2B5EF4-FFF2-40B4-BE49-F238E27FC236}">
                    <a16:creationId xmlns:a16="http://schemas.microsoft.com/office/drawing/2014/main" id="{9E3A0168-3242-3A96-13BC-2E60683AA55F}"/>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sp>
        <p:nvSpPr>
          <p:cNvPr id="11" name="角丸四角形吹き出し 20">
            <a:extLst>
              <a:ext uri="{FF2B5EF4-FFF2-40B4-BE49-F238E27FC236}">
                <a16:creationId xmlns:a16="http://schemas.microsoft.com/office/drawing/2014/main" id="{BC106EA9-7941-84A8-A29E-2C293DF556EF}"/>
              </a:ext>
            </a:extLst>
          </p:cNvPr>
          <p:cNvSpPr/>
          <p:nvPr/>
        </p:nvSpPr>
        <p:spPr bwMode="auto">
          <a:xfrm>
            <a:off x="4752002" y="4419011"/>
            <a:ext cx="1710019" cy="432646"/>
          </a:xfrm>
          <a:prstGeom prst="wedgeRoundRectCallout">
            <a:avLst>
              <a:gd name="adj1" fmla="val -41013"/>
              <a:gd name="adj2" fmla="val -105985"/>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１本受け持ちます</a:t>
            </a:r>
          </a:p>
        </p:txBody>
      </p:sp>
    </p:spTree>
    <p:extLst>
      <p:ext uri="{BB962C8B-B14F-4D97-AF65-F5344CB8AC3E}">
        <p14:creationId xmlns:p14="http://schemas.microsoft.com/office/powerpoint/2010/main" val="4259419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Intel Itanium </a:t>
            </a:r>
            <a:r>
              <a:rPr kumimoji="1" lang="ja-JP" altLang="en-US" dirty="0"/>
              <a:t>の性能</a:t>
            </a:r>
          </a:p>
        </p:txBody>
      </p:sp>
      <p:sp>
        <p:nvSpPr>
          <p:cNvPr id="3" name="テキスト プレースホルダー 2"/>
          <p:cNvSpPr>
            <a:spLocks noGrp="1"/>
          </p:cNvSpPr>
          <p:nvPr>
            <p:ph type="body" sz="quarter" idx="10"/>
          </p:nvPr>
        </p:nvSpPr>
        <p:spPr>
          <a:xfrm>
            <a:off x="251952" y="1088974"/>
            <a:ext cx="8640096" cy="5219751"/>
          </a:xfrm>
        </p:spPr>
        <p:txBody>
          <a:bodyPr/>
          <a:lstStyle/>
          <a:p>
            <a:r>
              <a:rPr lang="ja-JP" altLang="en-US" dirty="0"/>
              <a:t>しかし，</a:t>
            </a:r>
            <a:r>
              <a:rPr lang="en-US" altLang="ja-JP" dirty="0"/>
              <a:t>x86 </a:t>
            </a:r>
            <a:r>
              <a:rPr lang="ja-JP" altLang="en-US" dirty="0"/>
              <a:t>よりも全然性能がでなかった</a:t>
            </a:r>
            <a:endParaRPr lang="en-US" altLang="ja-JP" dirty="0"/>
          </a:p>
          <a:p>
            <a:pPr marL="817200" lvl="1" indent="-457200">
              <a:buFont typeface="+mj-lt"/>
              <a:buAutoNum type="arabicPeriod"/>
            </a:pPr>
            <a:r>
              <a:rPr lang="ja-JP" altLang="en-US" dirty="0"/>
              <a:t>静的スケジューリングの限界</a:t>
            </a:r>
            <a:endParaRPr lang="en-US" altLang="ja-JP" dirty="0"/>
          </a:p>
          <a:p>
            <a:pPr marL="817200" lvl="1" indent="-457200">
              <a:buFont typeface="+mj-lt"/>
              <a:buAutoNum type="arabicPeriod"/>
            </a:pPr>
            <a:r>
              <a:rPr lang="ja-JP" altLang="en-US" dirty="0"/>
              <a:t>レイテンシを仮定したコード</a:t>
            </a:r>
            <a:endParaRPr lang="en-US" altLang="ja-JP" dirty="0"/>
          </a:p>
          <a:p>
            <a:pPr marL="817200" lvl="1" indent="-457200">
              <a:buFont typeface="+mj-lt"/>
              <a:buAutoNum type="arabicPeriod"/>
            </a:pPr>
            <a:r>
              <a:rPr lang="ja-JP" altLang="en-US" dirty="0"/>
              <a:t>クロックが上げられなかった</a:t>
            </a:r>
            <a:endParaRPr lang="en-US" altLang="ja-JP" dirty="0"/>
          </a:p>
          <a:p>
            <a:pPr marL="1177200" lvl="2" indent="-457200">
              <a:buFont typeface="+mj-lt"/>
              <a:buAutoNum type="arabicPeriod"/>
            </a:pPr>
            <a:r>
              <a:rPr lang="en-US" altLang="ja-JP" dirty="0"/>
              <a:t>2. </a:t>
            </a:r>
            <a:r>
              <a:rPr lang="ja-JP" altLang="en-US" dirty="0"/>
              <a:t>に関連して，キャッシュ・アクセスのステージ数を増やして</a:t>
            </a:r>
            <a:br>
              <a:rPr lang="en-US" altLang="ja-JP" dirty="0"/>
            </a:br>
            <a:r>
              <a:rPr lang="ja-JP" altLang="en-US" dirty="0"/>
              <a:t>クロックを上げることができない</a:t>
            </a:r>
            <a:endParaRPr lang="en-US" altLang="ja-JP" dirty="0"/>
          </a:p>
          <a:p>
            <a:pPr marL="1177200" lvl="2" indent="-457200">
              <a:buFont typeface="+mj-lt"/>
              <a:buAutoNum type="arabicPeriod"/>
            </a:pPr>
            <a:r>
              <a:rPr lang="en-US" altLang="ja-JP" dirty="0"/>
              <a:t>VLIW </a:t>
            </a:r>
            <a:r>
              <a:rPr lang="ja-JP" altLang="en-US" dirty="0"/>
              <a:t>の問題緩和の機構のせいで返って複雑化</a:t>
            </a:r>
            <a:endParaRPr lang="en-US" altLang="ja-JP" dirty="0"/>
          </a:p>
        </p:txBody>
      </p:sp>
    </p:spTree>
    <p:extLst>
      <p:ext uri="{BB962C8B-B14F-4D97-AF65-F5344CB8AC3E}">
        <p14:creationId xmlns:p14="http://schemas.microsoft.com/office/powerpoint/2010/main" val="144480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Intel Itanium </a:t>
            </a:r>
            <a:r>
              <a:rPr lang="ja-JP" altLang="en-US" dirty="0"/>
              <a:t>の末路</a:t>
            </a:r>
            <a:endParaRPr kumimoji="1" lang="ja-JP" altLang="en-US" dirty="0"/>
          </a:p>
        </p:txBody>
      </p:sp>
      <p:sp>
        <p:nvSpPr>
          <p:cNvPr id="3" name="テキスト プレースホルダー 2"/>
          <p:cNvSpPr>
            <a:spLocks noGrp="1"/>
          </p:cNvSpPr>
          <p:nvPr>
            <p:ph type="body" sz="quarter" idx="10"/>
          </p:nvPr>
        </p:nvSpPr>
        <p:spPr>
          <a:xfrm>
            <a:off x="611956" y="1358977"/>
            <a:ext cx="8280092" cy="5219751"/>
          </a:xfrm>
        </p:spPr>
        <p:txBody>
          <a:bodyPr/>
          <a:lstStyle/>
          <a:p>
            <a:pPr marL="457200" indent="-457200">
              <a:buFont typeface="+mj-lt"/>
              <a:buAutoNum type="arabicPeriod"/>
            </a:pPr>
            <a:r>
              <a:rPr kumimoji="1" lang="ja-JP" altLang="en-US" sz="1800" dirty="0"/>
              <a:t>当時 </a:t>
            </a:r>
            <a:r>
              <a:rPr kumimoji="1" lang="en-US" altLang="ja-JP" sz="1800" dirty="0"/>
              <a:t>32</a:t>
            </a:r>
            <a:r>
              <a:rPr lang="ja-JP" altLang="en-US" sz="1800" dirty="0"/>
              <a:t> ビットから </a:t>
            </a:r>
            <a:r>
              <a:rPr lang="en-US" altLang="ja-JP" sz="1800" dirty="0"/>
              <a:t>64 </a:t>
            </a:r>
            <a:r>
              <a:rPr lang="ja-JP" altLang="en-US" sz="1800" dirty="0"/>
              <a:t>ビットへの移行の要求が高まっていた</a:t>
            </a:r>
            <a:endParaRPr kumimoji="1" lang="en-US" altLang="ja-JP" sz="1800" dirty="0"/>
          </a:p>
          <a:p>
            <a:pPr lvl="1"/>
            <a:r>
              <a:rPr kumimoji="1" lang="ja-JP" altLang="en-US" sz="1800" dirty="0"/>
              <a:t>主にメモリ使用量を増やすため</a:t>
            </a:r>
            <a:endParaRPr kumimoji="1" lang="en-US" altLang="ja-JP" sz="1800" dirty="0"/>
          </a:p>
          <a:p>
            <a:pPr lvl="2"/>
            <a:r>
              <a:rPr kumimoji="1" lang="en-US" altLang="ja-JP" sz="1800" dirty="0"/>
              <a:t>32 </a:t>
            </a:r>
            <a:r>
              <a:rPr kumimoji="1" lang="ja-JP" altLang="en-US" sz="1800" dirty="0"/>
              <a:t>ビットのアドレスで表せるのは </a:t>
            </a:r>
            <a:r>
              <a:rPr kumimoji="1" lang="en-US" altLang="ja-JP" sz="1800" dirty="0"/>
              <a:t>4GB </a:t>
            </a:r>
            <a:r>
              <a:rPr kumimoji="1" lang="ja-JP" altLang="en-US" sz="1800" dirty="0"/>
              <a:t>まで</a:t>
            </a:r>
            <a:endParaRPr kumimoji="1" lang="en-US" altLang="ja-JP" sz="1800" dirty="0"/>
          </a:p>
          <a:p>
            <a:pPr lvl="1"/>
            <a:r>
              <a:rPr kumimoji="1" lang="en-US" altLang="ja-JP" sz="1800" dirty="0"/>
              <a:t>Itanium </a:t>
            </a:r>
            <a:r>
              <a:rPr kumimoji="1" lang="ja-JP" altLang="en-US" sz="1800" dirty="0"/>
              <a:t>はこのための </a:t>
            </a:r>
            <a:r>
              <a:rPr kumimoji="1" lang="en-US" altLang="ja-JP" sz="1800" dirty="0"/>
              <a:t>64 </a:t>
            </a:r>
            <a:r>
              <a:rPr kumimoji="1" lang="ja-JP" altLang="en-US" sz="1800" dirty="0"/>
              <a:t>ビット </a:t>
            </a:r>
            <a:r>
              <a:rPr kumimoji="1" lang="en-US" altLang="ja-JP" sz="1800" dirty="0"/>
              <a:t>CPU </a:t>
            </a:r>
            <a:r>
              <a:rPr kumimoji="1" lang="ja-JP" altLang="en-US" sz="1800" dirty="0"/>
              <a:t>でもあった</a:t>
            </a:r>
            <a:endParaRPr kumimoji="1" lang="en-US" altLang="ja-JP" sz="1800" dirty="0"/>
          </a:p>
          <a:p>
            <a:pPr marL="457200" indent="-457200">
              <a:buFont typeface="+mj-lt"/>
              <a:buAutoNum type="arabicPeriod"/>
            </a:pPr>
            <a:r>
              <a:rPr kumimoji="1" lang="ja-JP" altLang="en-US" sz="1800" dirty="0"/>
              <a:t>インテルは互換 </a:t>
            </a:r>
            <a:r>
              <a:rPr kumimoji="1" lang="en-US" altLang="ja-JP" sz="1800" dirty="0"/>
              <a:t>CPU </a:t>
            </a:r>
            <a:r>
              <a:rPr kumimoji="1" lang="ja-JP" altLang="en-US" sz="1800" dirty="0"/>
              <a:t>の製造開発を許したくなかった</a:t>
            </a:r>
            <a:endParaRPr kumimoji="1" lang="en-US" altLang="ja-JP" sz="1800" dirty="0"/>
          </a:p>
          <a:p>
            <a:pPr lvl="1"/>
            <a:r>
              <a:rPr lang="ja-JP" altLang="en-US" sz="1800" dirty="0"/>
              <a:t>しかし既に与えたライセンスは取り消せない</a:t>
            </a:r>
            <a:endParaRPr kumimoji="1" lang="en-US" altLang="ja-JP" sz="1800" dirty="0"/>
          </a:p>
          <a:p>
            <a:pPr lvl="1"/>
            <a:r>
              <a:rPr kumimoji="1" lang="en-US" altLang="ja-JP" sz="1800" dirty="0"/>
              <a:t>64 </a:t>
            </a:r>
            <a:r>
              <a:rPr kumimoji="1" lang="ja-JP" altLang="en-US" sz="1800" dirty="0"/>
              <a:t>ビット世代で内容を刷新して今度は独占を目指した</a:t>
            </a:r>
            <a:endParaRPr kumimoji="1" lang="en-US" altLang="ja-JP" sz="1800" dirty="0"/>
          </a:p>
          <a:p>
            <a:pPr marL="457200" indent="-457200">
              <a:buFont typeface="+mj-lt"/>
              <a:buAutoNum type="arabicPeriod"/>
            </a:pPr>
            <a:r>
              <a:rPr kumimoji="1" lang="en-US" altLang="ja-JP" sz="1800" dirty="0"/>
              <a:t>AMD </a:t>
            </a:r>
            <a:r>
              <a:rPr kumimoji="1" lang="ja-JP" altLang="en-US" sz="1800" dirty="0"/>
              <a:t>が独自に </a:t>
            </a:r>
            <a:r>
              <a:rPr kumimoji="1" lang="en-US" altLang="ja-JP" sz="1800" dirty="0"/>
              <a:t>x86-64 </a:t>
            </a:r>
            <a:r>
              <a:rPr kumimoji="1" lang="ja-JP" altLang="en-US" sz="1800" dirty="0"/>
              <a:t>を策定</a:t>
            </a:r>
            <a:endParaRPr kumimoji="1" lang="en-US" altLang="ja-JP" sz="1800" dirty="0"/>
          </a:p>
          <a:p>
            <a:pPr lvl="1"/>
            <a:r>
              <a:rPr lang="en-US" altLang="ja-JP" sz="1800" dirty="0"/>
              <a:t>Itanium </a:t>
            </a:r>
            <a:r>
              <a:rPr lang="ja-JP" altLang="en-US" sz="1800" dirty="0"/>
              <a:t>がさっぱり性能でないので，</a:t>
            </a:r>
            <a:r>
              <a:rPr lang="en-US" altLang="ja-JP" sz="1800" dirty="0"/>
              <a:t>MS </a:t>
            </a:r>
            <a:r>
              <a:rPr lang="ja-JP" altLang="en-US" sz="1800" dirty="0"/>
              <a:t>が見切りをつけて</a:t>
            </a:r>
            <a:br>
              <a:rPr lang="en-US" altLang="ja-JP" sz="1800" dirty="0"/>
            </a:br>
            <a:r>
              <a:rPr lang="en-US" altLang="ja-JP" sz="1800" dirty="0"/>
              <a:t>Windows </a:t>
            </a:r>
            <a:r>
              <a:rPr lang="ja-JP" altLang="en-US" sz="1800" dirty="0"/>
              <a:t>の </a:t>
            </a:r>
            <a:r>
              <a:rPr lang="en-US" altLang="ja-JP" sz="1800" dirty="0"/>
              <a:t>x86-64 </a:t>
            </a:r>
            <a:r>
              <a:rPr lang="ja-JP" altLang="en-US" sz="1800" dirty="0"/>
              <a:t>対応を開始</a:t>
            </a:r>
            <a:endParaRPr lang="en-US" altLang="ja-JP" sz="1800" dirty="0"/>
          </a:p>
          <a:p>
            <a:pPr marL="457200" indent="-457200">
              <a:buFont typeface="+mj-lt"/>
              <a:buAutoNum type="arabicPeriod"/>
            </a:pPr>
            <a:r>
              <a:rPr kumimoji="1" lang="ja-JP" altLang="en-US" sz="1800" dirty="0"/>
              <a:t>後追いでインテルも </a:t>
            </a:r>
            <a:r>
              <a:rPr kumimoji="1" lang="en-US" altLang="ja-JP" sz="1800" dirty="0"/>
              <a:t>x86-64 </a:t>
            </a:r>
            <a:r>
              <a:rPr kumimoji="1" lang="ja-JP" altLang="en-US" sz="1800" dirty="0"/>
              <a:t>の </a:t>
            </a:r>
            <a:r>
              <a:rPr kumimoji="1" lang="en-US" altLang="ja-JP" sz="1800" dirty="0"/>
              <a:t>CPU </a:t>
            </a:r>
            <a:r>
              <a:rPr kumimoji="1" lang="ja-JP" altLang="en-US" sz="1800" dirty="0"/>
              <a:t>を開発</a:t>
            </a:r>
            <a:endParaRPr kumimoji="1" lang="en-US" altLang="ja-JP" sz="1800" dirty="0"/>
          </a:p>
          <a:p>
            <a:pPr lvl="1"/>
            <a:r>
              <a:rPr lang="en-US" altLang="ja-JP" sz="1800" dirty="0"/>
              <a:t>I</a:t>
            </a:r>
            <a:r>
              <a:rPr kumimoji="1" lang="en-US" altLang="ja-JP" sz="1800" dirty="0"/>
              <a:t>tanium </a:t>
            </a:r>
            <a:r>
              <a:rPr kumimoji="1" lang="ja-JP" altLang="en-US" sz="1800" dirty="0"/>
              <a:t>は一応製造されているが， </a:t>
            </a:r>
            <a:r>
              <a:rPr kumimoji="1" lang="en-US" altLang="ja-JP" sz="1800" dirty="0"/>
              <a:t>2021 </a:t>
            </a:r>
            <a:r>
              <a:rPr kumimoji="1" lang="ja-JP" altLang="en-US" sz="1800" dirty="0"/>
              <a:t>年に最終出荷で終了</a:t>
            </a:r>
          </a:p>
        </p:txBody>
      </p:sp>
    </p:spTree>
    <p:extLst>
      <p:ext uri="{BB962C8B-B14F-4D97-AF65-F5344CB8AC3E}">
        <p14:creationId xmlns:p14="http://schemas.microsoft.com/office/powerpoint/2010/main" val="24427946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err="1">
                <a:solidFill>
                  <a:srgbClr val="000000"/>
                </a:solidFill>
                <a:effectLst/>
                <a:latin typeface="Meiryo" panose="020B0604030504040204" pitchFamily="50" charset="-128"/>
                <a:ea typeface="Meiryo" panose="020B0604030504040204" pitchFamily="50" charset="-128"/>
              </a:rPr>
              <a:t>imm</a:t>
            </a:r>
            <a:r>
              <a:rPr lang="ja-JP" altLang="en-US" b="0" i="0" dirty="0">
                <a:solidFill>
                  <a:srgbClr val="000000"/>
                </a:solidFill>
                <a:effectLst/>
                <a:latin typeface="Meiryo" panose="020B0604030504040204" pitchFamily="50" charset="-128"/>
                <a:ea typeface="Meiryo" panose="020B0604030504040204" pitchFamily="50" charset="-128"/>
              </a:rPr>
              <a:t>のところがいまいちわかっていません</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6(3)</a:t>
            </a:r>
            <a:r>
              <a:rPr lang="ja-JP" altLang="en-US" b="0" i="0" dirty="0">
                <a:solidFill>
                  <a:srgbClr val="000000"/>
                </a:solidFill>
                <a:effectLst/>
                <a:latin typeface="Meiryo" panose="020B0604030504040204" pitchFamily="50" charset="-128"/>
                <a:ea typeface="Meiryo" panose="020B0604030504040204" pitchFamily="50" charset="-128"/>
              </a:rPr>
              <a:t>についてですが、なぜ</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だけそのままなんですか？</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課題（３）の</a:t>
            </a:r>
            <a:r>
              <a:rPr lang="en-US" altLang="ja-JP" b="0" i="0" dirty="0" err="1">
                <a:solidFill>
                  <a:srgbClr val="000000"/>
                </a:solidFill>
                <a:effectLst/>
                <a:latin typeface="Meiryo" panose="020B0604030504040204" pitchFamily="50" charset="-128"/>
                <a:ea typeface="Meiryo" panose="020B0604030504040204" pitchFamily="50" charset="-128"/>
              </a:rPr>
              <a:t>addi</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err="1">
                <a:solidFill>
                  <a:srgbClr val="000000"/>
                </a:solidFill>
                <a:effectLst/>
                <a:latin typeface="Meiryo" panose="020B0604030504040204" pitchFamily="50" charset="-128"/>
                <a:ea typeface="Meiryo" panose="020B0604030504040204" pitchFamily="50" charset="-128"/>
              </a:rPr>
              <a:t>imm</a:t>
            </a:r>
            <a:r>
              <a:rPr lang="ja-JP" altLang="en-US" b="0" i="0" dirty="0">
                <a:solidFill>
                  <a:srgbClr val="000000"/>
                </a:solidFill>
                <a:effectLst/>
                <a:latin typeface="Meiryo" panose="020B0604030504040204" pitchFamily="50" charset="-128"/>
                <a:ea typeface="Meiryo" panose="020B0604030504040204" pitchFamily="50" charset="-128"/>
              </a:rPr>
              <a:t>がよく分かりませんでした。</a:t>
            </a:r>
            <a:r>
              <a:rPr lang="en-US" altLang="ja-JP" b="0" i="0" dirty="0">
                <a:solidFill>
                  <a:srgbClr val="000000"/>
                </a:solidFill>
                <a:effectLst/>
                <a:latin typeface="Meiryo" panose="020B0604030504040204" pitchFamily="50" charset="-128"/>
                <a:ea typeface="Meiryo" panose="020B0604030504040204" pitchFamily="50" charset="-128"/>
              </a:rPr>
              <a:t>rs1</a:t>
            </a:r>
            <a:r>
              <a:rPr lang="ja-JP" altLang="en-US" b="0" i="0" dirty="0">
                <a:solidFill>
                  <a:srgbClr val="000000"/>
                </a:solidFill>
                <a:effectLst/>
                <a:latin typeface="Meiryo" panose="020B0604030504040204" pitchFamily="50" charset="-128"/>
                <a:ea typeface="Meiryo" panose="020B0604030504040204" pitchFamily="50" charset="-128"/>
              </a:rPr>
              <a:t>の２の補数を求めればよいということにして解いてみました。</a:t>
            </a:r>
            <a:endParaRPr lang="en-US" altLang="ja-JP" b="0" i="0" dirty="0">
              <a:solidFill>
                <a:srgbClr val="000000"/>
              </a:solidFill>
              <a:effectLst/>
              <a:latin typeface="Meiryo" panose="020B0604030504040204" pitchFamily="50" charset="-128"/>
              <a:ea typeface="Meiryo" panose="020B0604030504040204" pitchFamily="50" charset="-128"/>
            </a:endParaRPr>
          </a:p>
          <a:p>
            <a:r>
              <a:rPr lang="en-US" altLang="ja-JP" b="0" i="0" dirty="0" err="1">
                <a:solidFill>
                  <a:srgbClr val="000000"/>
                </a:solidFill>
                <a:effectLst/>
                <a:latin typeface="Meiryo" panose="020B0604030504040204" pitchFamily="50" charset="-128"/>
                <a:ea typeface="Meiryo" panose="020B0604030504040204" pitchFamily="50" charset="-128"/>
              </a:rPr>
              <a:t>imm</a:t>
            </a:r>
            <a:r>
              <a:rPr lang="en-US" altLang="ja-JP" b="0" i="0" dirty="0">
                <a:solidFill>
                  <a:srgbClr val="000000"/>
                </a:solidFill>
                <a:effectLst/>
                <a:latin typeface="Meiryo" panose="020B0604030504040204" pitchFamily="50" charset="-128"/>
                <a:ea typeface="Meiryo" panose="020B0604030504040204" pitchFamily="50" charset="-128"/>
              </a:rPr>
              <a:t>[11:0]</a:t>
            </a:r>
            <a:r>
              <a:rPr lang="ja-JP" altLang="en-US" b="0" i="0" dirty="0">
                <a:solidFill>
                  <a:srgbClr val="000000"/>
                </a:solidFill>
                <a:effectLst/>
                <a:latin typeface="Meiryo" panose="020B0604030504040204" pitchFamily="50" charset="-128"/>
                <a:ea typeface="Meiryo" panose="020B0604030504040204" pitchFamily="50" charset="-128"/>
              </a:rPr>
              <a:t>の意味を教えてください。</a:t>
            </a:r>
            <a:endParaRPr lang="en-US" dirty="0"/>
          </a:p>
        </p:txBody>
      </p:sp>
    </p:spTree>
    <p:extLst>
      <p:ext uri="{BB962C8B-B14F-4D97-AF65-F5344CB8AC3E}">
        <p14:creationId xmlns:p14="http://schemas.microsoft.com/office/powerpoint/2010/main" val="1316328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制御ハザードの解消方法の一つに分岐予測が挙げられていましたが、分岐予測は何をもとにして予測しているのか気になりました。</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分岐予測の具体的なアルゴリズムにはどのような種類があり、それぞれの精度にはどのような違いがあるのでしょうか。また、これらのアルゴリズムが実際にどのように実装され、どのように動作するのかについても詳しく教えていただけると嬉し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命令アドレスごとに前回分岐した方向を憶えておいて，次もそっちに行くなどの方法を使います</a:t>
            </a:r>
            <a:endParaRPr lang="en-US" dirty="0"/>
          </a:p>
        </p:txBody>
      </p:sp>
    </p:spTree>
    <p:extLst>
      <p:ext uri="{BB962C8B-B14F-4D97-AF65-F5344CB8AC3E}">
        <p14:creationId xmlns:p14="http://schemas.microsoft.com/office/powerpoint/2010/main" val="3609427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bwMode="auto">
          <a:xfrm>
            <a:off x="6282019" y="5949028"/>
            <a:ext cx="720008"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00</a:t>
            </a:r>
            <a:endParaRPr kumimoji="1" lang="ja-JP" altLang="en-US" dirty="0">
              <a:solidFill>
                <a:schemeClr val="tx1">
                  <a:lumMod val="65000"/>
                  <a:lumOff val="35000"/>
                </a:schemeClr>
              </a:solidFill>
              <a:latin typeface="+mn-ea"/>
            </a:endParaRPr>
          </a:p>
        </p:txBody>
      </p:sp>
      <p:sp>
        <p:nvSpPr>
          <p:cNvPr id="23" name="正方形/長方形 22"/>
          <p:cNvSpPr/>
          <p:nvPr/>
        </p:nvSpPr>
        <p:spPr bwMode="auto">
          <a:xfrm>
            <a:off x="4842003" y="4298528"/>
            <a:ext cx="1200495"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2411977" y="4298528"/>
            <a:ext cx="270004" cy="45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a:off x="1241963" y="4298528"/>
            <a:ext cx="1170014"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lang="ja-JP" altLang="en-US" dirty="0"/>
              <a:t>「履歴（</a:t>
            </a:r>
            <a:r>
              <a:rPr lang="en-US" altLang="ja-JP" dirty="0"/>
              <a:t>history</a:t>
            </a:r>
            <a:r>
              <a:rPr lang="ja-JP" altLang="en-US" dirty="0"/>
              <a:t>）」を用いた予測器</a:t>
            </a:r>
            <a:endParaRPr lang="en-US" altLang="ja-JP" dirty="0"/>
          </a:p>
        </p:txBody>
      </p:sp>
      <p:sp>
        <p:nvSpPr>
          <p:cNvPr id="4" name="正方形/長方形 3"/>
          <p:cNvSpPr/>
          <p:nvPr/>
        </p:nvSpPr>
        <p:spPr bwMode="auto">
          <a:xfrm>
            <a:off x="521955" y="4298528"/>
            <a:ext cx="7110079" cy="450005"/>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2400" dirty="0">
                <a:solidFill>
                  <a:schemeClr val="tx1">
                    <a:lumMod val="65000"/>
                    <a:lumOff val="35000"/>
                  </a:schemeClr>
                </a:solidFill>
                <a:latin typeface="+mn-ea"/>
              </a:rPr>
              <a:t>１０００１１０１００１１１００</a:t>
            </a:r>
            <a:r>
              <a:rPr lang="en-US" altLang="ja-JP" sz="2400" dirty="0">
                <a:solidFill>
                  <a:schemeClr val="tx1">
                    <a:lumMod val="65000"/>
                    <a:lumOff val="35000"/>
                  </a:schemeClr>
                </a:solidFill>
                <a:latin typeface="+mn-ea"/>
              </a:rPr>
              <a:t>0</a:t>
            </a:r>
            <a:r>
              <a:rPr lang="ja-JP" altLang="en-US" sz="2400" dirty="0">
                <a:solidFill>
                  <a:schemeClr val="tx1">
                    <a:lumMod val="65000"/>
                    <a:lumOff val="35000"/>
                  </a:schemeClr>
                </a:solidFill>
                <a:latin typeface="+mn-ea"/>
              </a:rPr>
              <a:t>１１</a:t>
            </a:r>
            <a:endParaRPr kumimoji="1" lang="ja-JP" altLang="en-US" sz="2400" dirty="0">
              <a:solidFill>
                <a:schemeClr val="tx1">
                  <a:lumMod val="65000"/>
                  <a:lumOff val="35000"/>
                </a:schemeClr>
              </a:solidFill>
              <a:latin typeface="+mn-ea"/>
            </a:endParaRPr>
          </a:p>
        </p:txBody>
      </p:sp>
      <p:sp>
        <p:nvSpPr>
          <p:cNvPr id="7" name="角丸四角形 6"/>
          <p:cNvSpPr/>
          <p:nvPr/>
        </p:nvSpPr>
        <p:spPr bwMode="auto">
          <a:xfrm>
            <a:off x="521955" y="3668521"/>
            <a:ext cx="4680052" cy="360004"/>
          </a:xfrm>
          <a:prstGeom prst="roundRect">
            <a:avLst/>
          </a:prstGeom>
          <a:noFill/>
          <a:ln>
            <a:noFill/>
            <a:headEnd/>
            <a:tailEnd type="triangle" w="sm" len="med"/>
          </a:ln>
          <a:effectLst/>
        </p:spPr>
        <p:style>
          <a:lnRef idx="3">
            <a:schemeClr val="lt1"/>
          </a:lnRef>
          <a:fillRef idx="1">
            <a:schemeClr val="accent5"/>
          </a:fillRef>
          <a:effectRef idx="1">
            <a:schemeClr val="accent5"/>
          </a:effectRef>
          <a:fontRef idx="minor">
            <a:schemeClr val="lt1"/>
          </a:fontRef>
        </p:style>
        <p:txBody>
          <a:bodyPr wrap="none" rtlCol="0" anchor="ctr"/>
          <a:lstStyle/>
          <a:p>
            <a:r>
              <a:rPr lang="ja-JP" altLang="en-US" sz="2000" dirty="0">
                <a:solidFill>
                  <a:schemeClr val="tx1">
                    <a:lumMod val="75000"/>
                    <a:lumOff val="25000"/>
                  </a:schemeClr>
                </a:solidFill>
                <a:latin typeface="+mn-ea"/>
              </a:rPr>
              <a:t>履歴　成立：１　不成立</a:t>
            </a:r>
            <a:r>
              <a:rPr lang="en-US" altLang="ja-JP" sz="2000" dirty="0">
                <a:solidFill>
                  <a:schemeClr val="tx1">
                    <a:lumMod val="75000"/>
                    <a:lumOff val="25000"/>
                  </a:schemeClr>
                </a:solidFill>
                <a:latin typeface="+mn-ea"/>
              </a:rPr>
              <a:t>:</a:t>
            </a:r>
            <a:r>
              <a:rPr lang="ja-JP" altLang="en-US" sz="2000" dirty="0">
                <a:solidFill>
                  <a:schemeClr val="tx1">
                    <a:lumMod val="75000"/>
                    <a:lumOff val="25000"/>
                  </a:schemeClr>
                </a:solidFill>
                <a:latin typeface="+mn-ea"/>
              </a:rPr>
              <a:t>０</a:t>
            </a:r>
            <a:endParaRPr kumimoji="1" lang="ja-JP" altLang="en-US" sz="2000" dirty="0">
              <a:solidFill>
                <a:schemeClr val="tx1">
                  <a:lumMod val="75000"/>
                  <a:lumOff val="25000"/>
                </a:schemeClr>
              </a:solidFill>
              <a:latin typeface="+mn-ea"/>
            </a:endParaRPr>
          </a:p>
        </p:txBody>
      </p:sp>
      <p:sp>
        <p:nvSpPr>
          <p:cNvPr id="5" name="テキスト プレースホルダー 4"/>
          <p:cNvSpPr>
            <a:spLocks noGrp="1"/>
          </p:cNvSpPr>
          <p:nvPr>
            <p:ph type="body" sz="quarter" idx="10"/>
          </p:nvPr>
        </p:nvSpPr>
        <p:spPr>
          <a:xfrm>
            <a:off x="611956" y="1538980"/>
            <a:ext cx="8010089" cy="1260013"/>
          </a:xfrm>
        </p:spPr>
        <p:txBody>
          <a:bodyPr/>
          <a:lstStyle/>
          <a:p>
            <a:r>
              <a:rPr lang="ja-JP" altLang="en-US" sz="2000" dirty="0"/>
              <a:t>基本的なアイデア：</a:t>
            </a:r>
            <a:r>
              <a:rPr lang="ja-JP" altLang="en-US" sz="2000" dirty="0">
                <a:solidFill>
                  <a:schemeClr val="accent5"/>
                </a:solidFill>
              </a:rPr>
              <a:t>分岐方向の履歴をビット列で表す</a:t>
            </a:r>
            <a:endParaRPr lang="en-US" altLang="ja-JP" sz="2000" dirty="0">
              <a:solidFill>
                <a:schemeClr val="accent5"/>
              </a:solidFill>
            </a:endParaRPr>
          </a:p>
          <a:p>
            <a:pPr lvl="1"/>
            <a:r>
              <a:rPr kumimoji="1" lang="ja-JP" altLang="en-US" sz="2000" dirty="0">
                <a:solidFill>
                  <a:schemeClr val="accent5"/>
                </a:solidFill>
              </a:rPr>
              <a:t>履歴のビット列をインデクスとして</a:t>
            </a:r>
            <a:r>
              <a:rPr kumimoji="1" lang="ja-JP" altLang="en-US" sz="2000" dirty="0"/>
              <a:t>テーブルにアクセス</a:t>
            </a:r>
            <a:endParaRPr kumimoji="1" lang="en-US" altLang="ja-JP" sz="2000" dirty="0"/>
          </a:p>
          <a:p>
            <a:pPr lvl="2"/>
            <a:r>
              <a:rPr kumimoji="1" lang="ja-JP" altLang="en-US" dirty="0"/>
              <a:t>テーブル自体は，２ビットカウンタ</a:t>
            </a:r>
            <a:endParaRPr kumimoji="1" lang="en-US" altLang="ja-JP" dirty="0"/>
          </a:p>
          <a:p>
            <a:pPr lvl="1"/>
            <a:r>
              <a:rPr lang="ja-JP" altLang="en-US" sz="2000" dirty="0"/>
              <a:t>直前の履歴でテーブルをひく</a:t>
            </a:r>
            <a:endParaRPr lang="en-US" altLang="ja-JP" sz="2000" dirty="0"/>
          </a:p>
          <a:p>
            <a:pPr lvl="2"/>
            <a:r>
              <a:rPr lang="ja-JP" altLang="en-US" dirty="0"/>
              <a:t>直前に同じパターンがくると，同じエントリにアクセス</a:t>
            </a:r>
            <a:endParaRPr lang="en-US" altLang="ja-JP" dirty="0"/>
          </a:p>
          <a:p>
            <a:pPr lvl="2"/>
            <a:r>
              <a:rPr kumimoji="1" lang="ja-JP" altLang="en-US" dirty="0"/>
              <a:t>二進数で </a:t>
            </a:r>
            <a:r>
              <a:rPr kumimoji="1" lang="en-US" altLang="ja-JP" dirty="0"/>
              <a:t>0011 = </a:t>
            </a:r>
            <a:r>
              <a:rPr kumimoji="1" lang="ja-JP" altLang="en-US" dirty="0"/>
              <a:t>表の</a:t>
            </a:r>
            <a:r>
              <a:rPr kumimoji="1" lang="en-US" altLang="ja-JP" dirty="0"/>
              <a:t>3</a:t>
            </a:r>
            <a:r>
              <a:rPr kumimoji="1" lang="ja-JP" altLang="en-US" dirty="0"/>
              <a:t>番目のエントリ</a:t>
            </a:r>
          </a:p>
        </p:txBody>
      </p:sp>
      <p:cxnSp>
        <p:nvCxnSpPr>
          <p:cNvPr id="20" name="直線矢印コネクタ 19"/>
          <p:cNvCxnSpPr/>
          <p:nvPr/>
        </p:nvCxnSpPr>
        <p:spPr bwMode="auto">
          <a:xfrm>
            <a:off x="611956" y="4118526"/>
            <a:ext cx="5400060"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4" name="正方形/長方形 23"/>
          <p:cNvSpPr/>
          <p:nvPr/>
        </p:nvSpPr>
        <p:spPr bwMode="auto">
          <a:xfrm>
            <a:off x="6050116" y="4298528"/>
            <a:ext cx="270004" cy="45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6282019" y="5139017"/>
            <a:ext cx="720008" cy="270003"/>
          </a:xfrm>
          <a:prstGeom prst="rect">
            <a:avLst/>
          </a:prstGeom>
          <a:ln w="6350">
            <a:solidFill>
              <a:schemeClr val="tx1">
                <a:lumMod val="75000"/>
                <a:lumOff val="25000"/>
              </a:schemeClr>
            </a:solid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10</a:t>
            </a:r>
            <a:endParaRPr kumimoji="1" lang="ja-JP" altLang="en-US" dirty="0">
              <a:solidFill>
                <a:schemeClr val="tx1">
                  <a:lumMod val="65000"/>
                  <a:lumOff val="35000"/>
                </a:schemeClr>
              </a:solidFill>
              <a:latin typeface="+mn-ea"/>
            </a:endParaRPr>
          </a:p>
        </p:txBody>
      </p:sp>
      <p:sp>
        <p:nvSpPr>
          <p:cNvPr id="28" name="正方形/長方形 27"/>
          <p:cNvSpPr/>
          <p:nvPr/>
        </p:nvSpPr>
        <p:spPr bwMode="auto">
          <a:xfrm>
            <a:off x="6282019" y="5679023"/>
            <a:ext cx="720008" cy="270003"/>
          </a:xfrm>
          <a:prstGeom prst="rect">
            <a:avLst/>
          </a:prstGeom>
          <a:noFill/>
          <a:ln>
            <a:solidFill>
              <a:schemeClr val="tx1"/>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a:t>
            </a:r>
            <a:endParaRPr kumimoji="1" lang="ja-JP" altLang="en-US" dirty="0">
              <a:solidFill>
                <a:schemeClr val="tx1">
                  <a:lumMod val="65000"/>
                  <a:lumOff val="35000"/>
                </a:schemeClr>
              </a:solidFill>
              <a:latin typeface="+mn-ea"/>
            </a:endParaRPr>
          </a:p>
        </p:txBody>
      </p:sp>
      <p:sp>
        <p:nvSpPr>
          <p:cNvPr id="31" name="フリーフォーム 30"/>
          <p:cNvSpPr/>
          <p:nvPr/>
        </p:nvSpPr>
        <p:spPr bwMode="auto">
          <a:xfrm rot="5400000" flipV="1">
            <a:off x="5067006" y="5274021"/>
            <a:ext cx="1260014" cy="450004"/>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a:headEnd type="none" w="sm" len="sm"/>
            <a:tailEnd type="arrow" w="sm" len="sm"/>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lumMod val="65000"/>
                  <a:lumOff val="35000"/>
                </a:schemeClr>
              </a:solidFill>
              <a:effectLst/>
              <a:latin typeface="Arial Narrow" pitchFamily="34" charset="0"/>
              <a:ea typeface="メイリオ" pitchFamily="50" charset="-128"/>
            </a:endParaRPr>
          </a:p>
        </p:txBody>
      </p:sp>
      <p:cxnSp>
        <p:nvCxnSpPr>
          <p:cNvPr id="32" name="直線矢印コネクタ 31"/>
          <p:cNvCxnSpPr/>
          <p:nvPr/>
        </p:nvCxnSpPr>
        <p:spPr bwMode="auto">
          <a:xfrm>
            <a:off x="4842003" y="4869016"/>
            <a:ext cx="1170013" cy="0"/>
          </a:xfrm>
          <a:prstGeom prst="straightConnector1">
            <a:avLst/>
          </a:prstGeom>
          <a:ln>
            <a:headEnd type="none" w="med" len="med"/>
            <a:tailEnd type="none"/>
          </a:ln>
        </p:spPr>
        <p:style>
          <a:lnRef idx="2">
            <a:schemeClr val="accent5"/>
          </a:lnRef>
          <a:fillRef idx="0">
            <a:schemeClr val="accent5"/>
          </a:fillRef>
          <a:effectRef idx="1">
            <a:schemeClr val="accent5"/>
          </a:effectRef>
          <a:fontRef idx="minor">
            <a:schemeClr val="tx1"/>
          </a:fontRef>
        </p:style>
      </p:cxnSp>
      <p:cxnSp>
        <p:nvCxnSpPr>
          <p:cNvPr id="35" name="直線矢印コネクタ 34"/>
          <p:cNvCxnSpPr/>
          <p:nvPr/>
        </p:nvCxnSpPr>
        <p:spPr bwMode="auto">
          <a:xfrm>
            <a:off x="7092028" y="6129031"/>
            <a:ext cx="540006" cy="0"/>
          </a:xfrm>
          <a:prstGeom prst="straightConnector1">
            <a:avLst/>
          </a:prstGeom>
          <a:ln w="12700" cap="rnd">
            <a:solidFill>
              <a:schemeClr val="tx1">
                <a:lumMod val="65000"/>
                <a:lumOff val="35000"/>
              </a:schemeClr>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6" name="正方形/長方形 35"/>
          <p:cNvSpPr/>
          <p:nvPr/>
        </p:nvSpPr>
        <p:spPr>
          <a:xfrm>
            <a:off x="8082039" y="5949028"/>
            <a:ext cx="424189" cy="400110"/>
          </a:xfrm>
          <a:prstGeom prst="rect">
            <a:avLst/>
          </a:prstGeom>
        </p:spPr>
        <p:txBody>
          <a:bodyPr wrap="none">
            <a:noAutofit/>
          </a:bodyPr>
          <a:lstStyle/>
          <a:p>
            <a:pPr marL="0" lvl="1" algn="ctr"/>
            <a:r>
              <a:rPr lang="ja-JP" altLang="en-US" sz="2000" dirty="0">
                <a:solidFill>
                  <a:schemeClr val="tx1">
                    <a:lumMod val="65000"/>
                    <a:lumOff val="35000"/>
                  </a:schemeClr>
                </a:solidFill>
              </a:rPr>
              <a:t>予測結果</a:t>
            </a:r>
          </a:p>
        </p:txBody>
      </p:sp>
      <p:sp>
        <p:nvSpPr>
          <p:cNvPr id="37" name="正方形/長方形 36"/>
          <p:cNvSpPr/>
          <p:nvPr/>
        </p:nvSpPr>
        <p:spPr>
          <a:xfrm>
            <a:off x="3221985" y="5728920"/>
            <a:ext cx="424189" cy="400110"/>
          </a:xfrm>
          <a:prstGeom prst="rect">
            <a:avLst/>
          </a:prstGeom>
        </p:spPr>
        <p:txBody>
          <a:bodyPr wrap="none">
            <a:noAutofit/>
          </a:bodyPr>
          <a:lstStyle/>
          <a:p>
            <a:pPr marL="0" lvl="1" algn="ctr"/>
            <a:r>
              <a:rPr lang="ja-JP" altLang="en-US" sz="2000" dirty="0">
                <a:solidFill>
                  <a:schemeClr val="accent5"/>
                </a:solidFill>
              </a:rPr>
              <a:t>同じパターン</a:t>
            </a:r>
          </a:p>
        </p:txBody>
      </p:sp>
      <p:cxnSp>
        <p:nvCxnSpPr>
          <p:cNvPr id="38" name="直線矢印コネクタ 37"/>
          <p:cNvCxnSpPr/>
          <p:nvPr/>
        </p:nvCxnSpPr>
        <p:spPr bwMode="auto">
          <a:xfrm flipH="1" flipV="1">
            <a:off x="2051972" y="5008912"/>
            <a:ext cx="630006" cy="630006"/>
          </a:xfrm>
          <a:prstGeom prst="straightConnector1">
            <a:avLst/>
          </a:prstGeom>
          <a:ln>
            <a:solidFill>
              <a:schemeClr val="accent5"/>
            </a:solidFill>
            <a:headEnd type="none" w="med" len="med"/>
            <a:tailEnd type="arrow"/>
          </a:ln>
          <a:effectLst/>
        </p:spPr>
        <p:style>
          <a:lnRef idx="2">
            <a:schemeClr val="accent3"/>
          </a:lnRef>
          <a:fillRef idx="0">
            <a:schemeClr val="accent3"/>
          </a:fillRef>
          <a:effectRef idx="1">
            <a:schemeClr val="accent3"/>
          </a:effectRef>
          <a:fontRef idx="minor">
            <a:schemeClr val="tx1"/>
          </a:fontRef>
        </p:style>
      </p:cxnSp>
      <p:cxnSp>
        <p:nvCxnSpPr>
          <p:cNvPr id="40" name="直線矢印コネクタ 39"/>
          <p:cNvCxnSpPr/>
          <p:nvPr/>
        </p:nvCxnSpPr>
        <p:spPr bwMode="auto">
          <a:xfrm flipV="1">
            <a:off x="4121995" y="5008912"/>
            <a:ext cx="630006" cy="630006"/>
          </a:xfrm>
          <a:prstGeom prst="straightConnector1">
            <a:avLst/>
          </a:prstGeom>
          <a:ln>
            <a:solidFill>
              <a:schemeClr val="accent5"/>
            </a:solidFill>
            <a:headEnd type="none" w="med" len="med"/>
            <a:tailEnd type="arrow"/>
          </a:ln>
          <a:effectLst/>
        </p:spPr>
        <p:style>
          <a:lnRef idx="2">
            <a:schemeClr val="accent3"/>
          </a:lnRef>
          <a:fillRef idx="0">
            <a:schemeClr val="accent3"/>
          </a:fillRef>
          <a:effectRef idx="1">
            <a:schemeClr val="accent3"/>
          </a:effectRef>
          <a:fontRef idx="minor">
            <a:schemeClr val="tx1"/>
          </a:fontRef>
        </p:style>
      </p:cxnSp>
      <p:sp>
        <p:nvSpPr>
          <p:cNvPr id="46" name="正方形/長方形 45"/>
          <p:cNvSpPr/>
          <p:nvPr/>
        </p:nvSpPr>
        <p:spPr>
          <a:xfrm>
            <a:off x="6642023" y="4329010"/>
            <a:ext cx="424189" cy="400110"/>
          </a:xfrm>
          <a:prstGeom prst="rect">
            <a:avLst/>
          </a:prstGeom>
        </p:spPr>
        <p:txBody>
          <a:bodyPr wrap="none">
            <a:noAutofit/>
          </a:bodyPr>
          <a:lstStyle/>
          <a:p>
            <a:pPr marL="0" lvl="1" algn="ctr"/>
            <a:r>
              <a:rPr lang="en-US" altLang="ja-JP" sz="2000" b="1" dirty="0">
                <a:solidFill>
                  <a:schemeClr val="accent6"/>
                </a:solidFill>
              </a:rPr>
              <a:t>0 or 1 ?</a:t>
            </a:r>
            <a:endParaRPr lang="ja-JP" altLang="en-US" sz="2000" b="1" dirty="0">
              <a:solidFill>
                <a:schemeClr val="accent6"/>
              </a:solidFill>
            </a:endParaRPr>
          </a:p>
        </p:txBody>
      </p:sp>
      <p:sp>
        <p:nvSpPr>
          <p:cNvPr id="30" name="正方形/長方形 29"/>
          <p:cNvSpPr/>
          <p:nvPr/>
        </p:nvSpPr>
        <p:spPr bwMode="auto">
          <a:xfrm>
            <a:off x="6282019" y="5409022"/>
            <a:ext cx="720008" cy="270003"/>
          </a:xfrm>
          <a:prstGeom prst="rect">
            <a:avLst/>
          </a:prstGeom>
          <a:noFill/>
          <a:ln>
            <a:solidFill>
              <a:schemeClr val="tx1"/>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11</a:t>
            </a:r>
            <a:endParaRPr kumimoji="1" lang="ja-JP" altLang="en-US" dirty="0">
              <a:solidFill>
                <a:schemeClr val="tx1">
                  <a:lumMod val="65000"/>
                  <a:lumOff val="35000"/>
                </a:schemeClr>
              </a:solidFill>
              <a:latin typeface="+mn-ea"/>
            </a:endParaRPr>
          </a:p>
        </p:txBody>
      </p:sp>
      <p:sp>
        <p:nvSpPr>
          <p:cNvPr id="25" name="正方形/長方形 24"/>
          <p:cNvSpPr/>
          <p:nvPr/>
        </p:nvSpPr>
        <p:spPr bwMode="auto">
          <a:xfrm>
            <a:off x="6282019" y="5139019"/>
            <a:ext cx="720008" cy="1620018"/>
          </a:xfrm>
          <a:prstGeom prst="rect">
            <a:avLst/>
          </a:prstGeom>
          <a:noFill/>
          <a:ln>
            <a:solidFill>
              <a:schemeClr val="tx1">
                <a:lumMod val="75000"/>
                <a:lumOff val="25000"/>
              </a:schemeClr>
            </a:solid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3600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65000"/>
                  <a:lumOff val="35000"/>
                </a:schemeClr>
              </a:solidFill>
              <a:latin typeface="+mn-ea"/>
            </a:endParaRPr>
          </a:p>
        </p:txBody>
      </p:sp>
      <p:sp>
        <p:nvSpPr>
          <p:cNvPr id="33" name="正方形/長方形 32">
            <a:extLst>
              <a:ext uri="{FF2B5EF4-FFF2-40B4-BE49-F238E27FC236}">
                <a16:creationId xmlns:a16="http://schemas.microsoft.com/office/drawing/2014/main" id="{9AC8BDE6-6E24-40F2-9C1F-6D34C968DCEF}"/>
              </a:ext>
            </a:extLst>
          </p:cNvPr>
          <p:cNvSpPr/>
          <p:nvPr/>
        </p:nvSpPr>
        <p:spPr bwMode="auto">
          <a:xfrm>
            <a:off x="5922015" y="5139019"/>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ja-JP" altLang="en-US">
                <a:solidFill>
                  <a:schemeClr val="tx1">
                    <a:lumMod val="65000"/>
                    <a:lumOff val="35000"/>
                  </a:schemeClr>
                </a:solidFill>
                <a:latin typeface="+mn-ea"/>
              </a:rPr>
              <a:t>０</a:t>
            </a:r>
            <a:endParaRPr kumimoji="1" lang="ja-JP" altLang="en-US" dirty="0">
              <a:solidFill>
                <a:schemeClr val="tx1">
                  <a:lumMod val="65000"/>
                  <a:lumOff val="35000"/>
                </a:schemeClr>
              </a:solidFill>
              <a:latin typeface="+mn-ea"/>
            </a:endParaRPr>
          </a:p>
        </p:txBody>
      </p:sp>
      <p:sp>
        <p:nvSpPr>
          <p:cNvPr id="34" name="正方形/長方形 33">
            <a:extLst>
              <a:ext uri="{FF2B5EF4-FFF2-40B4-BE49-F238E27FC236}">
                <a16:creationId xmlns:a16="http://schemas.microsoft.com/office/drawing/2014/main" id="{EF2E63EE-047F-4E0C-AD0F-706242BE3FF4}"/>
              </a:ext>
            </a:extLst>
          </p:cNvPr>
          <p:cNvSpPr/>
          <p:nvPr/>
        </p:nvSpPr>
        <p:spPr bwMode="auto">
          <a:xfrm>
            <a:off x="5922015" y="5409022"/>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ja-JP" altLang="en-US" dirty="0">
                <a:solidFill>
                  <a:schemeClr val="tx1">
                    <a:lumMod val="65000"/>
                    <a:lumOff val="35000"/>
                  </a:schemeClr>
                </a:solidFill>
                <a:latin typeface="+mn-ea"/>
              </a:rPr>
              <a:t>１</a:t>
            </a:r>
            <a:endParaRPr kumimoji="1" lang="ja-JP" altLang="en-US" dirty="0">
              <a:solidFill>
                <a:schemeClr val="tx1">
                  <a:lumMod val="65000"/>
                  <a:lumOff val="35000"/>
                </a:schemeClr>
              </a:solidFill>
              <a:latin typeface="+mn-ea"/>
            </a:endParaRPr>
          </a:p>
        </p:txBody>
      </p:sp>
      <p:sp>
        <p:nvSpPr>
          <p:cNvPr id="39" name="正方形/長方形 38">
            <a:extLst>
              <a:ext uri="{FF2B5EF4-FFF2-40B4-BE49-F238E27FC236}">
                <a16:creationId xmlns:a16="http://schemas.microsoft.com/office/drawing/2014/main" id="{5DD235B6-9586-46BC-B8EF-85F47F270516}"/>
              </a:ext>
            </a:extLst>
          </p:cNvPr>
          <p:cNvSpPr/>
          <p:nvPr/>
        </p:nvSpPr>
        <p:spPr bwMode="auto">
          <a:xfrm>
            <a:off x="5922015" y="5679025"/>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en-US" altLang="ja-JP" dirty="0">
                <a:solidFill>
                  <a:schemeClr val="tx1">
                    <a:lumMod val="65000"/>
                    <a:lumOff val="35000"/>
                  </a:schemeClr>
                </a:solidFill>
                <a:latin typeface="+mn-ea"/>
              </a:rPr>
              <a:t>2</a:t>
            </a:r>
            <a:endParaRPr kumimoji="1" lang="ja-JP" altLang="en-US" dirty="0">
              <a:solidFill>
                <a:schemeClr val="tx1">
                  <a:lumMod val="65000"/>
                  <a:lumOff val="35000"/>
                </a:schemeClr>
              </a:solidFill>
              <a:latin typeface="+mn-ea"/>
            </a:endParaRPr>
          </a:p>
        </p:txBody>
      </p:sp>
      <p:sp>
        <p:nvSpPr>
          <p:cNvPr id="41" name="正方形/長方形 40">
            <a:extLst>
              <a:ext uri="{FF2B5EF4-FFF2-40B4-BE49-F238E27FC236}">
                <a16:creationId xmlns:a16="http://schemas.microsoft.com/office/drawing/2014/main" id="{D20DD2FB-B26F-4B5D-8DAD-D21C1049C619}"/>
              </a:ext>
            </a:extLst>
          </p:cNvPr>
          <p:cNvSpPr/>
          <p:nvPr/>
        </p:nvSpPr>
        <p:spPr bwMode="auto">
          <a:xfrm>
            <a:off x="5922015" y="5949028"/>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en-US" altLang="ja-JP" dirty="0">
                <a:solidFill>
                  <a:schemeClr val="tx1">
                    <a:lumMod val="65000"/>
                    <a:lumOff val="35000"/>
                  </a:schemeClr>
                </a:solidFill>
                <a:latin typeface="+mn-ea"/>
              </a:rPr>
              <a:t>3</a:t>
            </a:r>
            <a:endParaRPr kumimoji="1" lang="ja-JP" altLang="en-US" dirty="0">
              <a:solidFill>
                <a:schemeClr val="tx1">
                  <a:lumMod val="65000"/>
                  <a:lumOff val="35000"/>
                </a:schemeClr>
              </a:solidFill>
              <a:latin typeface="+mn-ea"/>
            </a:endParaRPr>
          </a:p>
        </p:txBody>
      </p:sp>
      <p:sp>
        <p:nvSpPr>
          <p:cNvPr id="42" name="正方形/長方形 41">
            <a:extLst>
              <a:ext uri="{FF2B5EF4-FFF2-40B4-BE49-F238E27FC236}">
                <a16:creationId xmlns:a16="http://schemas.microsoft.com/office/drawing/2014/main" id="{5E124DB2-CEA1-4BE9-B038-C69C9099D764}"/>
              </a:ext>
            </a:extLst>
          </p:cNvPr>
          <p:cNvSpPr/>
          <p:nvPr/>
        </p:nvSpPr>
        <p:spPr bwMode="auto">
          <a:xfrm>
            <a:off x="6282019" y="6219031"/>
            <a:ext cx="720008" cy="270003"/>
          </a:xfrm>
          <a:prstGeom prst="rect">
            <a:avLst/>
          </a:prstGeom>
          <a:noFill/>
          <a:ln>
            <a:solidFill>
              <a:schemeClr val="tx1"/>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a:t>
            </a:r>
            <a:endParaRPr kumimoji="1" lang="ja-JP" altLang="en-US" dirty="0">
              <a:solidFill>
                <a:schemeClr val="tx1">
                  <a:lumMod val="65000"/>
                  <a:lumOff val="35000"/>
                </a:schemeClr>
              </a:solidFill>
              <a:latin typeface="+mn-ea"/>
            </a:endParaRPr>
          </a:p>
        </p:txBody>
      </p:sp>
      <p:sp>
        <p:nvSpPr>
          <p:cNvPr id="43" name="正方形/長方形 42">
            <a:extLst>
              <a:ext uri="{FF2B5EF4-FFF2-40B4-BE49-F238E27FC236}">
                <a16:creationId xmlns:a16="http://schemas.microsoft.com/office/drawing/2014/main" id="{A331DA28-855B-4023-84B0-CB874947CA2F}"/>
              </a:ext>
            </a:extLst>
          </p:cNvPr>
          <p:cNvSpPr/>
          <p:nvPr/>
        </p:nvSpPr>
        <p:spPr bwMode="auto">
          <a:xfrm>
            <a:off x="5922015" y="6219031"/>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en-US" altLang="ja-JP" dirty="0">
                <a:solidFill>
                  <a:schemeClr val="tx1">
                    <a:lumMod val="65000"/>
                    <a:lumOff val="35000"/>
                  </a:schemeClr>
                </a:solidFill>
                <a:latin typeface="+mn-ea"/>
              </a:rPr>
              <a:t>4</a:t>
            </a:r>
            <a:endParaRPr kumimoji="1" lang="ja-JP" altLang="en-US" dirty="0">
              <a:solidFill>
                <a:schemeClr val="tx1">
                  <a:lumMod val="65000"/>
                  <a:lumOff val="35000"/>
                </a:schemeClr>
              </a:solidFill>
              <a:latin typeface="+mn-ea"/>
            </a:endParaRPr>
          </a:p>
        </p:txBody>
      </p:sp>
    </p:spTree>
    <p:extLst>
      <p:ext uri="{BB962C8B-B14F-4D97-AF65-F5344CB8AC3E}">
        <p14:creationId xmlns:p14="http://schemas.microsoft.com/office/powerpoint/2010/main" val="3491562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分岐予測のところでふと気になったのですが、ストールしている間命令を実行している猫が減るので動きが軽くなったりするのでしょうか。それともほとんど変化はないのでしょうか。</a:t>
            </a:r>
            <a:endParaRPr lang="en-US" dirty="0"/>
          </a:p>
        </p:txBody>
      </p:sp>
    </p:spTree>
    <p:extLst>
      <p:ext uri="{BB962C8B-B14F-4D97-AF65-F5344CB8AC3E}">
        <p14:creationId xmlns:p14="http://schemas.microsoft.com/office/powerpoint/2010/main" val="116347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一見分岐予測は無駄な行為だと思いましたが、何もせずに待っているよりはやり得なのだと納得しました。ただ、分岐予測をすることによって無駄にエネルギーを消費してしまうのではないかとも思いました。</a:t>
            </a:r>
            <a:endParaRPr lang="en-US" dirty="0"/>
          </a:p>
        </p:txBody>
      </p:sp>
    </p:spTree>
    <p:extLst>
      <p:ext uri="{BB962C8B-B14F-4D97-AF65-F5344CB8AC3E}">
        <p14:creationId xmlns:p14="http://schemas.microsoft.com/office/powerpoint/2010/main" val="3251318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第</a:t>
            </a:r>
            <a:r>
              <a:rPr lang="en-US" altLang="ja-JP" b="0" i="0" dirty="0">
                <a:solidFill>
                  <a:srgbClr val="000000"/>
                </a:solidFill>
                <a:effectLst/>
                <a:latin typeface="Meiryo" panose="020B0604030504040204" pitchFamily="50" charset="-128"/>
                <a:ea typeface="Meiryo" panose="020B0604030504040204" pitchFamily="50" charset="-128"/>
              </a:rPr>
              <a:t>5</a:t>
            </a:r>
            <a:r>
              <a:rPr lang="ja-JP" altLang="en-US" b="0" i="0" dirty="0">
                <a:solidFill>
                  <a:srgbClr val="000000"/>
                </a:solidFill>
                <a:effectLst/>
                <a:latin typeface="Meiryo" panose="020B0604030504040204" pitchFamily="50" charset="-128"/>
                <a:ea typeface="Meiryo" panose="020B0604030504040204" pitchFamily="50" charset="-128"/>
              </a:rPr>
              <a:t>回の課題についてです。</a:t>
            </a:r>
            <a:r>
              <a:rPr lang="en-US" altLang="ja-JP" b="0" i="0" dirty="0">
                <a:solidFill>
                  <a:srgbClr val="000000"/>
                </a:solidFill>
                <a:effectLst/>
                <a:latin typeface="Meiryo" panose="020B0604030504040204" pitchFamily="50" charset="-128"/>
                <a:ea typeface="Meiryo" panose="020B0604030504040204" pitchFamily="50" charset="-128"/>
              </a:rPr>
              <a:t>NOR</a:t>
            </a:r>
            <a:r>
              <a:rPr lang="ja-JP" altLang="en-US" b="0" i="0" dirty="0">
                <a:solidFill>
                  <a:srgbClr val="000000"/>
                </a:solidFill>
                <a:effectLst/>
                <a:latin typeface="Meiryo" panose="020B0604030504040204" pitchFamily="50" charset="-128"/>
                <a:ea typeface="Meiryo" panose="020B0604030504040204" pitchFamily="50" charset="-128"/>
              </a:rPr>
              <a:t>を作ってから</a:t>
            </a:r>
            <a:r>
              <a:rPr lang="en-US" altLang="ja-JP" b="0" i="0" dirty="0">
                <a:solidFill>
                  <a:srgbClr val="000000"/>
                </a:solidFill>
                <a:effectLst/>
                <a:latin typeface="Meiryo" panose="020B0604030504040204" pitchFamily="50" charset="-128"/>
                <a:ea typeface="Meiryo" panose="020B0604030504040204" pitchFamily="50" charset="-128"/>
              </a:rPr>
              <a:t>NOT</a:t>
            </a:r>
            <a:r>
              <a:rPr lang="ja-JP" altLang="en-US" b="0" i="0" dirty="0">
                <a:solidFill>
                  <a:srgbClr val="000000"/>
                </a:solidFill>
                <a:effectLst/>
                <a:latin typeface="Meiryo" panose="020B0604030504040204" pitchFamily="50" charset="-128"/>
                <a:ea typeface="Meiryo" panose="020B0604030504040204" pitchFamily="50" charset="-128"/>
              </a:rPr>
              <a:t>で反転するのではなく、初めから</a:t>
            </a:r>
            <a:r>
              <a:rPr lang="en-US" altLang="ja-JP" b="0" i="0" dirty="0">
                <a:solidFill>
                  <a:srgbClr val="000000"/>
                </a:solidFill>
                <a:effectLst/>
                <a:latin typeface="Meiryo" panose="020B0604030504040204" pitchFamily="50" charset="-128"/>
                <a:ea typeface="Meiryo" panose="020B0604030504040204" pitchFamily="50" charset="-128"/>
              </a:rPr>
              <a:t>OR</a:t>
            </a:r>
            <a:r>
              <a:rPr lang="ja-JP" altLang="en-US" b="0" i="0" dirty="0">
                <a:solidFill>
                  <a:srgbClr val="000000"/>
                </a:solidFill>
                <a:effectLst/>
                <a:latin typeface="Meiryo" panose="020B0604030504040204" pitchFamily="50" charset="-128"/>
                <a:ea typeface="Meiryo" panose="020B0604030504040204" pitchFamily="50" charset="-128"/>
              </a:rPr>
              <a:t>を作ったのですが、それでも良いのでしょうか？</a:t>
            </a:r>
            <a:endParaRPr lang="en-US" dirty="0"/>
          </a:p>
        </p:txBody>
      </p:sp>
    </p:spTree>
    <p:extLst>
      <p:ext uri="{BB962C8B-B14F-4D97-AF65-F5344CB8AC3E}">
        <p14:creationId xmlns:p14="http://schemas.microsoft.com/office/powerpoint/2010/main" val="767255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effectLst/>
                <a:latin typeface="Meiryo" panose="020B0604030504040204" pitchFamily="50" charset="-128"/>
                <a:ea typeface="Meiryo" panose="020B0604030504040204" pitchFamily="50" charset="-128"/>
              </a:rPr>
              <a:t>第</a:t>
            </a:r>
            <a:r>
              <a:rPr lang="en-US" altLang="ja-JP" b="0" i="0" dirty="0">
                <a:effectLst/>
                <a:latin typeface="Meiryo" panose="020B0604030504040204" pitchFamily="50" charset="-128"/>
                <a:ea typeface="Meiryo" panose="020B0604030504040204" pitchFamily="50" charset="-128"/>
              </a:rPr>
              <a:t>3</a:t>
            </a:r>
            <a:r>
              <a:rPr lang="ja-JP" altLang="en-US" b="0" i="0" dirty="0">
                <a:effectLst/>
                <a:latin typeface="Meiryo" panose="020B0604030504040204" pitchFamily="50" charset="-128"/>
                <a:ea typeface="Meiryo" panose="020B0604030504040204" pitchFamily="50" charset="-128"/>
              </a:rPr>
              <a:t>回目の内容なのですが、</a:t>
            </a:r>
            <a:r>
              <a:rPr lang="en-US" altLang="ja-JP" b="0" i="0" dirty="0">
                <a:effectLst/>
                <a:latin typeface="Meiryo" panose="020B0604030504040204" pitchFamily="50" charset="-128"/>
                <a:ea typeface="Meiryo" panose="020B0604030504040204" pitchFamily="50" charset="-128"/>
              </a:rPr>
              <a:t>p.49</a:t>
            </a:r>
            <a:r>
              <a:rPr lang="ja-JP" altLang="en-US" b="0" i="0" dirty="0">
                <a:effectLst/>
                <a:latin typeface="Meiryo" panose="020B0604030504040204" pitchFamily="50" charset="-128"/>
                <a:ea typeface="Meiryo" panose="020B0604030504040204" pitchFamily="50" charset="-128"/>
              </a:rPr>
              <a:t>の</a:t>
            </a:r>
            <a:r>
              <a:rPr lang="en-US" altLang="ja-JP" b="0" i="0" dirty="0">
                <a:effectLst/>
                <a:latin typeface="Meiryo" panose="020B0604030504040204" pitchFamily="50" charset="-128"/>
                <a:ea typeface="Meiryo" panose="020B0604030504040204" pitchFamily="50" charset="-128"/>
              </a:rPr>
              <a:t>XOR</a:t>
            </a:r>
            <a:r>
              <a:rPr lang="ja-JP" altLang="en-US" b="0" i="0" dirty="0">
                <a:effectLst/>
                <a:latin typeface="Meiryo" panose="020B0604030504040204" pitchFamily="50" charset="-128"/>
                <a:ea typeface="Meiryo" panose="020B0604030504040204" pitchFamily="50" charset="-128"/>
              </a:rPr>
              <a:t>と</a:t>
            </a:r>
            <a:r>
              <a:rPr lang="en-US" altLang="ja-JP" b="0" i="0" dirty="0">
                <a:effectLst/>
                <a:latin typeface="Meiryo" panose="020B0604030504040204" pitchFamily="50" charset="-128"/>
                <a:ea typeface="Meiryo" panose="020B0604030504040204" pitchFamily="50" charset="-128"/>
              </a:rPr>
              <a:t>OR</a:t>
            </a:r>
            <a:r>
              <a:rPr lang="ja-JP" altLang="en-US" b="0" i="0" dirty="0">
                <a:effectLst/>
                <a:latin typeface="Meiryo" panose="020B0604030504040204" pitchFamily="50" charset="-128"/>
                <a:ea typeface="Meiryo" panose="020B0604030504040204" pitchFamily="50" charset="-128"/>
              </a:rPr>
              <a:t>の違いがわかりません。計算している内容が同じに見えるのですが、違うのでしょうか？</a:t>
            </a:r>
            <a:endParaRPr lang="en-US" altLang="ja-JP" b="0" i="0" dirty="0">
              <a:effectLst/>
              <a:latin typeface="Meiryo" panose="020B0604030504040204" pitchFamily="50" charset="-128"/>
              <a:ea typeface="Meiryo" panose="020B0604030504040204" pitchFamily="50" charset="-128"/>
            </a:endParaRPr>
          </a:p>
          <a:p>
            <a:pPr lvl="1"/>
            <a:endParaRPr lang="en-US" dirty="0">
              <a:latin typeface="Meiryo" panose="020B0604030504040204" pitchFamily="50" charset="-128"/>
              <a:ea typeface="Meiryo" panose="020B0604030504040204" pitchFamily="50" charset="-128"/>
            </a:endParaRPr>
          </a:p>
          <a:p>
            <a:pPr lvl="1"/>
            <a:r>
              <a:rPr lang="ja-JP" altLang="en-US" dirty="0"/>
              <a:t>すいません，誤植でした．訂正しました．</a:t>
            </a:r>
            <a:endParaRPr lang="en-US" dirty="0"/>
          </a:p>
        </p:txBody>
      </p:sp>
    </p:spTree>
    <p:extLst>
      <p:ext uri="{BB962C8B-B14F-4D97-AF65-F5344CB8AC3E}">
        <p14:creationId xmlns:p14="http://schemas.microsoft.com/office/powerpoint/2010/main" val="94454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バックエッジとは：逆方向（右から左）にいく信号</a:t>
            </a:r>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バックエッジがあるため，命令を</a:t>
            </a:r>
            <a:r>
              <a:rPr lang="ja-JP" altLang="en-US" dirty="0"/>
              <a:t>単純に流せない場合がある</a:t>
            </a:r>
            <a:endParaRPr lang="en-US" altLang="ja-JP" dirty="0"/>
          </a:p>
          <a:p>
            <a:pPr lvl="1"/>
            <a:r>
              <a:rPr lang="ja-JP" altLang="en-US" dirty="0"/>
              <a:t>工場のラインのように，一方向に流せない</a:t>
            </a:r>
            <a:endParaRPr kumimoji="1" lang="ja-JP" altLang="en-US" dirty="0"/>
          </a:p>
        </p:txBody>
      </p:sp>
      <p:sp>
        <p:nvSpPr>
          <p:cNvPr id="4" name="正方形/長方形 3"/>
          <p:cNvSpPr/>
          <p:nvPr/>
        </p:nvSpPr>
        <p:spPr bwMode="auto">
          <a:xfrm>
            <a:off x="971960"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67006" y="3834003"/>
            <a:ext cx="117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789004"/>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正方形/長方形 12"/>
          <p:cNvSpPr/>
          <p:nvPr/>
        </p:nvSpPr>
        <p:spPr bwMode="auto">
          <a:xfrm>
            <a:off x="611955" y="225898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a:off x="71950"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56967" y="2213985"/>
            <a:ext cx="630007"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988984"/>
            <a:ext cx="1800020" cy="0"/>
          </a:xfrm>
          <a:prstGeom prst="straightConnector1">
            <a:avLst/>
          </a:prstGeom>
          <a:noFill/>
          <a:ln w="9525" cap="flat" cmpd="sng" algn="ctr">
            <a:solidFill>
              <a:schemeClr val="tx1"/>
            </a:solidFill>
            <a:prstDash val="solid"/>
            <a:round/>
            <a:headEnd type="none" w="sm" len="sm"/>
            <a:tailEnd type="none"/>
          </a:ln>
          <a:effectLst/>
        </p:spPr>
      </p:cxnSp>
      <p:cxnSp>
        <p:nvCxnSpPr>
          <p:cNvPr id="17" name="直線矢印コネクタ 16"/>
          <p:cNvCxnSpPr/>
          <p:nvPr/>
        </p:nvCxnSpPr>
        <p:spPr bwMode="auto">
          <a:xfrm>
            <a:off x="2411975" y="414900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97196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9" name="正方形/長方形 18"/>
          <p:cNvSpPr/>
          <p:nvPr/>
        </p:nvSpPr>
        <p:spPr bwMode="auto">
          <a:xfrm>
            <a:off x="2051972"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0" name="Freeform 10"/>
          <p:cNvSpPr>
            <a:spLocks/>
          </p:cNvSpPr>
          <p:nvPr/>
        </p:nvSpPr>
        <p:spPr bwMode="auto">
          <a:xfrm flipV="1">
            <a:off x="2951982" y="396900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1" name="直線矢印コネクタ 20"/>
          <p:cNvCxnSpPr/>
          <p:nvPr/>
        </p:nvCxnSpPr>
        <p:spPr bwMode="auto">
          <a:xfrm>
            <a:off x="2951982" y="432901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2" name="正方形/長方形 21"/>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3" name="正方形/長方形 22"/>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414900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6" name="正方形/長方形 25"/>
          <p:cNvSpPr/>
          <p:nvPr/>
        </p:nvSpPr>
        <p:spPr bwMode="auto">
          <a:xfrm>
            <a:off x="313198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7" name="正方形/長方形 26"/>
          <p:cNvSpPr/>
          <p:nvPr/>
        </p:nvSpPr>
        <p:spPr bwMode="auto">
          <a:xfrm>
            <a:off x="971960"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8" name="直線矢印コネクタ 27"/>
          <p:cNvCxnSpPr/>
          <p:nvPr/>
        </p:nvCxnSpPr>
        <p:spPr bwMode="auto">
          <a:xfrm>
            <a:off x="2951982" y="468901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9" name="Freeform 10"/>
          <p:cNvSpPr>
            <a:spLocks/>
          </p:cNvSpPr>
          <p:nvPr/>
        </p:nvSpPr>
        <p:spPr bwMode="auto">
          <a:xfrm>
            <a:off x="2951982" y="1898983"/>
            <a:ext cx="180002"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 name="Freeform 10"/>
          <p:cNvSpPr>
            <a:spLocks/>
          </p:cNvSpPr>
          <p:nvPr/>
        </p:nvSpPr>
        <p:spPr bwMode="auto">
          <a:xfrm rot="10800000" flipH="1">
            <a:off x="8352038" y="342899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1" name="直線矢印コネクタ 30"/>
          <p:cNvCxnSpPr/>
          <p:nvPr/>
        </p:nvCxnSpPr>
        <p:spPr bwMode="auto">
          <a:xfrm>
            <a:off x="8172040"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012016" y="414900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3" name="直線矢印コネクタ 32"/>
          <p:cNvCxnSpPr/>
          <p:nvPr/>
        </p:nvCxnSpPr>
        <p:spPr bwMode="auto">
          <a:xfrm>
            <a:off x="4572000" y="3789004"/>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4" name="直線矢印コネクタ 33"/>
          <p:cNvCxnSpPr/>
          <p:nvPr/>
        </p:nvCxnSpPr>
        <p:spPr bwMode="auto">
          <a:xfrm>
            <a:off x="4572000" y="4599013"/>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6" name="正方形/長方形 35"/>
          <p:cNvSpPr/>
          <p:nvPr/>
        </p:nvSpPr>
        <p:spPr bwMode="auto">
          <a:xfrm>
            <a:off x="673202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7" name="Freeform 10"/>
          <p:cNvSpPr>
            <a:spLocks/>
          </p:cNvSpPr>
          <p:nvPr/>
        </p:nvSpPr>
        <p:spPr bwMode="auto">
          <a:xfrm>
            <a:off x="5112004" y="459901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459901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Freeform 10"/>
          <p:cNvSpPr>
            <a:spLocks/>
          </p:cNvSpPr>
          <p:nvPr/>
        </p:nvSpPr>
        <p:spPr bwMode="auto">
          <a:xfrm flipV="1">
            <a:off x="6552022" y="378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0" name="正方形/長方形 39"/>
          <p:cNvSpPr/>
          <p:nvPr/>
        </p:nvSpPr>
        <p:spPr bwMode="auto">
          <a:xfrm>
            <a:off x="6732024" y="4419011"/>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1" name="直線矢印コネクタ 40"/>
          <p:cNvCxnSpPr/>
          <p:nvPr/>
        </p:nvCxnSpPr>
        <p:spPr bwMode="auto">
          <a:xfrm>
            <a:off x="8532044" y="315899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2" name="直線矢印コネクタ 41"/>
          <p:cNvCxnSpPr/>
          <p:nvPr/>
        </p:nvCxnSpPr>
        <p:spPr bwMode="auto">
          <a:xfrm flipH="1">
            <a:off x="1871970" y="1898983"/>
            <a:ext cx="7110079" cy="0"/>
          </a:xfrm>
          <a:prstGeom prst="straightConnector1">
            <a:avLst/>
          </a:prstGeom>
          <a:noFill/>
          <a:ln w="31750" cap="flat" cmpd="sng" algn="ctr">
            <a:solidFill>
              <a:schemeClr val="accent6"/>
            </a:solidFill>
            <a:prstDash val="solid"/>
            <a:round/>
            <a:headEnd type="none" w="sm" len="sm"/>
            <a:tailEnd type="triangle"/>
          </a:ln>
          <a:effectLst/>
        </p:spPr>
      </p:cxnSp>
      <p:sp>
        <p:nvSpPr>
          <p:cNvPr id="43" name="Freeform 10"/>
          <p:cNvSpPr>
            <a:spLocks/>
          </p:cNvSpPr>
          <p:nvPr/>
        </p:nvSpPr>
        <p:spPr bwMode="auto">
          <a:xfrm rot="10800000" flipH="1">
            <a:off x="6552022" y="324899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rot="5400000" flipH="1" flipV="1">
            <a:off x="8037040" y="2393988"/>
            <a:ext cx="1440015"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727203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cxnSp>
        <p:nvCxnSpPr>
          <p:cNvPr id="46" name="直線矢印コネクタ 45"/>
          <p:cNvCxnSpPr/>
          <p:nvPr/>
        </p:nvCxnSpPr>
        <p:spPr bwMode="auto">
          <a:xfrm>
            <a:off x="1871970" y="1808982"/>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7" name="直線矢印コネクタ 46"/>
          <p:cNvCxnSpPr/>
          <p:nvPr/>
        </p:nvCxnSpPr>
        <p:spPr bwMode="auto">
          <a:xfrm flipH="1">
            <a:off x="1871970" y="2078985"/>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48" name="正方形/長方形 47"/>
          <p:cNvSpPr/>
          <p:nvPr/>
        </p:nvSpPr>
        <p:spPr bwMode="auto">
          <a:xfrm>
            <a:off x="1871970" y="117897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accent6"/>
                </a:solidFill>
                <a:latin typeface="メイリオ" panose="020B0604030504040204" pitchFamily="50" charset="-128"/>
                <a:ea typeface="メイリオ" panose="020B0604030504040204" pitchFamily="50" charset="-128"/>
              </a:rPr>
              <a:t>2. </a:t>
            </a:r>
            <a:r>
              <a:rPr kumimoji="1" lang="ja-JP" altLang="en-US" sz="1600" dirty="0">
                <a:solidFill>
                  <a:schemeClr val="accent6"/>
                </a:solidFill>
                <a:latin typeface="メイリオ" panose="020B0604030504040204" pitchFamily="50" charset="-128"/>
                <a:ea typeface="メイリオ" panose="020B0604030504040204" pitchFamily="50" charset="-128"/>
              </a:rPr>
              <a:t>分岐結果の </a:t>
            </a:r>
            <a:r>
              <a:rPr kumimoji="1" lang="en-US" altLang="ja-JP" sz="1600" dirty="0">
                <a:solidFill>
                  <a:schemeClr val="accent6"/>
                </a:solidFill>
                <a:latin typeface="メイリオ" panose="020B0604030504040204" pitchFamily="50" charset="-128"/>
                <a:ea typeface="メイリオ" panose="020B0604030504040204" pitchFamily="50" charset="-128"/>
              </a:rPr>
              <a:t>PC </a:t>
            </a:r>
            <a:r>
              <a:rPr kumimoji="1" lang="ja-JP" altLang="en-US" sz="1600" dirty="0" err="1">
                <a:solidFill>
                  <a:schemeClr val="accent6"/>
                </a:solidFill>
                <a:latin typeface="メイリオ" panose="020B0604030504040204" pitchFamily="50" charset="-128"/>
                <a:ea typeface="メイリオ" panose="020B0604030504040204" pitchFamily="50" charset="-128"/>
              </a:rPr>
              <a:t>への</a:t>
            </a:r>
            <a:r>
              <a:rPr kumimoji="1" lang="ja-JP" altLang="en-US" sz="1600" dirty="0">
                <a:solidFill>
                  <a:schemeClr val="accent6"/>
                </a:solidFill>
                <a:latin typeface="メイリオ" panose="020B0604030504040204" pitchFamily="50" charset="-128"/>
                <a:ea typeface="メイリオ" panose="020B0604030504040204" pitchFamily="50" charset="-128"/>
              </a:rPr>
              <a:t>反映</a:t>
            </a:r>
            <a:endParaRPr kumimoji="1" lang="en-US" altLang="ja-JP" sz="1600" dirty="0">
              <a:solidFill>
                <a:schemeClr val="accent6"/>
              </a:solidFill>
              <a:latin typeface="メイリオ" panose="020B0604030504040204" pitchFamily="50" charset="-128"/>
              <a:ea typeface="メイリオ" panose="020B0604030504040204" pitchFamily="50" charset="-128"/>
            </a:endParaRPr>
          </a:p>
          <a:p>
            <a:r>
              <a:rPr kumimoji="1" lang="ja-JP" altLang="en-US" sz="1600" dirty="0">
                <a:solidFill>
                  <a:schemeClr val="accent6"/>
                </a:solidFill>
                <a:latin typeface="メイリオ" panose="020B0604030504040204" pitchFamily="50" charset="-128"/>
                <a:ea typeface="メイリオ" panose="020B0604030504040204" pitchFamily="50" charset="-128"/>
              </a:rPr>
              <a:t>制御ハザードの原因</a:t>
            </a:r>
          </a:p>
        </p:txBody>
      </p:sp>
      <p:sp>
        <p:nvSpPr>
          <p:cNvPr id="49" name="正方形/長方形 48"/>
          <p:cNvSpPr/>
          <p:nvPr/>
        </p:nvSpPr>
        <p:spPr bwMode="auto">
          <a:xfrm>
            <a:off x="3311986" y="288899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marL="342900" indent="-342900">
              <a:buAutoNum type="arabicPeriod"/>
            </a:pPr>
            <a:r>
              <a:rPr kumimoji="1" lang="ja-JP" altLang="en-US" sz="1600" dirty="0">
                <a:solidFill>
                  <a:schemeClr val="accent6"/>
                </a:solidFill>
                <a:latin typeface="メイリオ" panose="020B0604030504040204" pitchFamily="50" charset="-128"/>
                <a:ea typeface="メイリオ" panose="020B0604030504040204" pitchFamily="50" charset="-128"/>
              </a:rPr>
              <a:t>演算やロードの結果の書き込み</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データハザードの原因</a:t>
            </a:r>
          </a:p>
        </p:txBody>
      </p:sp>
    </p:spTree>
    <p:extLst>
      <p:ext uri="{BB962C8B-B14F-4D97-AF65-F5344CB8AC3E}">
        <p14:creationId xmlns:p14="http://schemas.microsoft.com/office/powerpoint/2010/main" val="4236209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74-76</a:t>
            </a:r>
            <a:r>
              <a:rPr lang="ja-JP" altLang="en-US" b="0" i="0" dirty="0">
                <a:solidFill>
                  <a:srgbClr val="000000"/>
                </a:solidFill>
                <a:effectLst/>
                <a:latin typeface="Meiryo" panose="020B0604030504040204" pitchFamily="50" charset="-128"/>
                <a:ea typeface="Meiryo" panose="020B0604030504040204" pitchFamily="50" charset="-128"/>
              </a:rPr>
              <a:t>ページにかけての図の見方がいまいち分かりませんでした。</a:t>
            </a:r>
            <a:endParaRPr lang="en-US" dirty="0"/>
          </a:p>
        </p:txBody>
      </p:sp>
    </p:spTree>
    <p:extLst>
      <p:ext uri="{BB962C8B-B14F-4D97-AF65-F5344CB8AC3E}">
        <p14:creationId xmlns:p14="http://schemas.microsoft.com/office/powerpoint/2010/main" val="2441330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Sony/IBM/</a:t>
            </a:r>
            <a:r>
              <a:rPr lang="ja-JP" altLang="en-US" dirty="0"/>
              <a:t>東芝 </a:t>
            </a:r>
            <a:r>
              <a:rPr lang="en-US" altLang="ja-JP" dirty="0"/>
              <a:t>Cell (SPE)</a:t>
            </a:r>
            <a:br>
              <a:rPr lang="en-US" altLang="ja-JP" dirty="0"/>
            </a:br>
            <a:r>
              <a:rPr lang="en-US" altLang="ja-JP" sz="1400" dirty="0"/>
              <a:t>Cell Broadband Engine Architecture and its first implementation—A performance view </a:t>
            </a:r>
            <a:r>
              <a:rPr lang="ja-JP" altLang="en-US" sz="1400" dirty="0"/>
              <a:t>より</a:t>
            </a:r>
            <a:endParaRPr kumimoji="1" lang="ja-JP" altLang="en-US" sz="1600" dirty="0"/>
          </a:p>
        </p:txBody>
      </p:sp>
      <p:pic>
        <p:nvPicPr>
          <p:cNvPr id="4" name="図 3"/>
          <p:cNvPicPr>
            <a:picLocks noChangeAspect="1"/>
          </p:cNvPicPr>
          <p:nvPr/>
        </p:nvPicPr>
        <p:blipFill>
          <a:blip r:embed="rId2"/>
          <a:stretch>
            <a:fillRect/>
          </a:stretch>
        </p:blipFill>
        <p:spPr>
          <a:xfrm>
            <a:off x="431954" y="1808982"/>
            <a:ext cx="8352042" cy="3689818"/>
          </a:xfrm>
          <a:prstGeom prst="rect">
            <a:avLst/>
          </a:prstGeom>
        </p:spPr>
      </p:pic>
    </p:spTree>
    <p:extLst>
      <p:ext uri="{BB962C8B-B14F-4D97-AF65-F5344CB8AC3E}">
        <p14:creationId xmlns:p14="http://schemas.microsoft.com/office/powerpoint/2010/main" val="2742415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分岐予測のペナルティのロスが大きいときはストールか、遅延スロットで対応するというふうに対応を変えられるのでしょうか。</a:t>
            </a:r>
            <a:endParaRPr lang="en-US" dirty="0"/>
          </a:p>
        </p:txBody>
      </p:sp>
    </p:spTree>
    <p:extLst>
      <p:ext uri="{BB962C8B-B14F-4D97-AF65-F5344CB8AC3E}">
        <p14:creationId xmlns:p14="http://schemas.microsoft.com/office/powerpoint/2010/main" val="3798468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else if</a:t>
            </a:r>
            <a:r>
              <a:rPr lang="ja-JP" altLang="en-US" b="0" i="0" dirty="0">
                <a:solidFill>
                  <a:srgbClr val="000000"/>
                </a:solidFill>
                <a:effectLst/>
                <a:latin typeface="Meiryo" panose="020B0604030504040204" pitchFamily="50" charset="-128"/>
                <a:ea typeface="Meiryo" panose="020B0604030504040204" pitchFamily="50" charset="-128"/>
              </a:rPr>
              <a:t>で分岐がいくつもあったり予測の精度が低いときは、無駄になってしまう処理が多いと思うので、どのような仕組みで予測をしているのか気になりました</a:t>
            </a:r>
            <a:endParaRPr lang="en-US" dirty="0"/>
          </a:p>
        </p:txBody>
      </p:sp>
    </p:spTree>
    <p:extLst>
      <p:ext uri="{BB962C8B-B14F-4D97-AF65-F5344CB8AC3E}">
        <p14:creationId xmlns:p14="http://schemas.microsoft.com/office/powerpoint/2010/main" val="26010150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私は聞きやすくて</a:t>
            </a:r>
            <a:r>
              <a:rPr lang="en-US" altLang="ja-JP" b="0" i="0" dirty="0">
                <a:solidFill>
                  <a:srgbClr val="000000"/>
                </a:solidFill>
                <a:effectLst/>
                <a:latin typeface="Meiryo" panose="020B0604030504040204" pitchFamily="50" charset="-128"/>
                <a:ea typeface="Meiryo" panose="020B0604030504040204" pitchFamily="50" charset="-128"/>
              </a:rPr>
              <a:t>zoom</a:t>
            </a:r>
            <a:r>
              <a:rPr lang="ja-JP" altLang="en-US" b="0" i="0" dirty="0">
                <a:solidFill>
                  <a:srgbClr val="000000"/>
                </a:solidFill>
                <a:effectLst/>
                <a:latin typeface="Meiryo" panose="020B0604030504040204" pitchFamily="50" charset="-128"/>
                <a:ea typeface="Meiryo" panose="020B0604030504040204" pitchFamily="50" charset="-128"/>
              </a:rPr>
              <a:t>の授業とても好きです。これから教室の授業を</a:t>
            </a:r>
            <a:r>
              <a:rPr lang="en-US" altLang="ja-JP" b="0" i="0" dirty="0">
                <a:solidFill>
                  <a:srgbClr val="000000"/>
                </a:solidFill>
                <a:effectLst/>
                <a:latin typeface="Meiryo" panose="020B0604030504040204" pitchFamily="50" charset="-128"/>
                <a:ea typeface="Meiryo" panose="020B0604030504040204" pitchFamily="50" charset="-128"/>
              </a:rPr>
              <a:t>zoom</a:t>
            </a:r>
            <a:r>
              <a:rPr lang="ja-JP" altLang="en-US" b="0" i="0" dirty="0">
                <a:solidFill>
                  <a:srgbClr val="000000"/>
                </a:solidFill>
                <a:effectLst/>
                <a:latin typeface="Meiryo" panose="020B0604030504040204" pitchFamily="50" charset="-128"/>
                <a:ea typeface="Meiryo" panose="020B0604030504040204" pitchFamily="50" charset="-128"/>
              </a:rPr>
              <a:t>でも配信してもらえたら嬉しいです。</a:t>
            </a:r>
            <a:endParaRPr lang="en-US" dirty="0"/>
          </a:p>
        </p:txBody>
      </p:sp>
    </p:spTree>
    <p:extLst>
      <p:ext uri="{BB962C8B-B14F-4D97-AF65-F5344CB8AC3E}">
        <p14:creationId xmlns:p14="http://schemas.microsoft.com/office/powerpoint/2010/main" val="2474047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難しくて興味をなかなか持てないのですが、皆さんが感想でおっしゃているように、猫ちゃんが可愛いおかげで、興味を持てます。今回は特に、コンピューターが生きてるように思えて、身近に感じました。</a:t>
            </a:r>
            <a:endParaRPr lang="en-US" dirty="0"/>
          </a:p>
        </p:txBody>
      </p:sp>
    </p:spTree>
    <p:extLst>
      <p:ext uri="{BB962C8B-B14F-4D97-AF65-F5344CB8AC3E}">
        <p14:creationId xmlns:p14="http://schemas.microsoft.com/office/powerpoint/2010/main" val="1843996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シスプロでもスタック領域などの話を丁度習いました。</a:t>
            </a:r>
            <a:endParaRPr lang="en-US" dirty="0"/>
          </a:p>
        </p:txBody>
      </p:sp>
    </p:spTree>
    <p:extLst>
      <p:ext uri="{BB962C8B-B14F-4D97-AF65-F5344CB8AC3E}">
        <p14:creationId xmlns:p14="http://schemas.microsoft.com/office/powerpoint/2010/main" val="4652272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ハザード対策として当たりをつけてしまうという方法が予想外で驚きました。確かに、どうせ待ち時間がかかるのなら当たりが外れてもあまり問題がないし、当たっていれば処理が素早くできるのですね。</a:t>
            </a:r>
            <a:endParaRPr lang="en-US" dirty="0"/>
          </a:p>
        </p:txBody>
      </p:sp>
    </p:spTree>
    <p:extLst>
      <p:ext uri="{BB962C8B-B14F-4D97-AF65-F5344CB8AC3E}">
        <p14:creationId xmlns:p14="http://schemas.microsoft.com/office/powerpoint/2010/main" val="2899880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データ・ハザードの解消方法として、ストールは単純に止めるだけだったのに対し、遅延スロットは考え方が複雑でよくわからなくなってしまいました。古い値を読んでそういうことにすると本来の値と異なってしまうのをいつ修正するのかをもう一度説明していただきたいです。</a:t>
            </a:r>
            <a:endParaRPr lang="en-US" dirty="0"/>
          </a:p>
        </p:txBody>
      </p:sp>
    </p:spTree>
    <p:extLst>
      <p:ext uri="{BB962C8B-B14F-4D97-AF65-F5344CB8AC3E}">
        <p14:creationId xmlns:p14="http://schemas.microsoft.com/office/powerpoint/2010/main" val="2639514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今回のスライドの</a:t>
            </a:r>
            <a:r>
              <a:rPr lang="en-US" altLang="ja-JP" b="0" i="0" dirty="0">
                <a:solidFill>
                  <a:srgbClr val="000000"/>
                </a:solidFill>
                <a:effectLst/>
                <a:latin typeface="Meiryo" panose="020B0604030504040204" pitchFamily="50" charset="-128"/>
                <a:ea typeface="Meiryo" panose="020B0604030504040204" pitchFamily="50" charset="-128"/>
              </a:rPr>
              <a:t>p29</a:t>
            </a:r>
            <a:r>
              <a:rPr lang="ja-JP" altLang="en-US" b="0" i="0" dirty="0">
                <a:solidFill>
                  <a:srgbClr val="000000"/>
                </a:solidFill>
                <a:effectLst/>
                <a:latin typeface="Meiryo" panose="020B0604030504040204" pitchFamily="50" charset="-128"/>
                <a:ea typeface="Meiryo" panose="020B0604030504040204" pitchFamily="50" charset="-128"/>
              </a:rPr>
              <a:t>や</a:t>
            </a:r>
            <a:r>
              <a:rPr lang="en-US" altLang="ja-JP" b="0" i="0" dirty="0">
                <a:solidFill>
                  <a:srgbClr val="000000"/>
                </a:solidFill>
                <a:effectLst/>
                <a:latin typeface="Meiryo" panose="020B0604030504040204" pitchFamily="50" charset="-128"/>
                <a:ea typeface="Meiryo" panose="020B0604030504040204" pitchFamily="50" charset="-128"/>
              </a:rPr>
              <a:t>p42</a:t>
            </a:r>
            <a:r>
              <a:rPr lang="ja-JP" altLang="en-US" b="0" i="0" dirty="0">
                <a:solidFill>
                  <a:srgbClr val="000000"/>
                </a:solidFill>
                <a:effectLst/>
                <a:latin typeface="Meiryo" panose="020B0604030504040204" pitchFamily="50" charset="-128"/>
                <a:ea typeface="Meiryo" panose="020B0604030504040204" pitchFamily="50" charset="-128"/>
              </a:rPr>
              <a:t>のような図を理解するのに時間がかかるので頑張ってわかるようになりたいです。</a:t>
            </a:r>
            <a:endParaRPr lang="en-US" dirty="0"/>
          </a:p>
        </p:txBody>
      </p:sp>
    </p:spTree>
    <p:extLst>
      <p:ext uri="{BB962C8B-B14F-4D97-AF65-F5344CB8AC3E}">
        <p14:creationId xmlns:p14="http://schemas.microsoft.com/office/powerpoint/2010/main" val="3245215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8116</Words>
  <Application>Microsoft Office PowerPoint</Application>
  <PresentationFormat>画面に合わせる (4:3)</PresentationFormat>
  <Paragraphs>1106</Paragraphs>
  <Slides>106</Slides>
  <Notes>3</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106</vt:i4>
      </vt:variant>
    </vt:vector>
  </HeadingPairs>
  <TitlesOfParts>
    <vt:vector size="117" baseType="lpstr">
      <vt:lpstr>HG丸ｺﾞｼｯｸM-PRO</vt:lpstr>
      <vt:lpstr>ＭＳ Ｐゴシック</vt:lpstr>
      <vt:lpstr>Meiryo</vt:lpstr>
      <vt:lpstr>Meiryo</vt:lpstr>
      <vt:lpstr>游ゴシック</vt:lpstr>
      <vt:lpstr>Arial Narrow</vt:lpstr>
      <vt:lpstr>Calibri</vt:lpstr>
      <vt:lpstr>Consolas</vt:lpstr>
      <vt:lpstr>Segoe UI</vt:lpstr>
      <vt:lpstr>Wingdings</vt:lpstr>
      <vt:lpstr>cerulean</vt:lpstr>
      <vt:lpstr>塩谷 亮太 (shioya@ci.i.u-tokyo.ac.jp) 東京大学大学院情報理工学系研究科 創造情報学専攻</vt:lpstr>
      <vt:lpstr>課題の解説</vt:lpstr>
      <vt:lpstr>課題 6</vt:lpstr>
      <vt:lpstr>RISC-V の 基本整数命令</vt:lpstr>
      <vt:lpstr>課題 6</vt:lpstr>
      <vt:lpstr>前回の振り返り</vt:lpstr>
      <vt:lpstr>ハザード（hazard）</vt:lpstr>
      <vt:lpstr>増員による構造ハザードの解消</vt:lpstr>
      <vt:lpstr>バックエッジとは：逆方向（右から左）にいく信号</vt:lpstr>
      <vt:lpstr>分岐命令の処理と制御ハザード</vt:lpstr>
      <vt:lpstr>分岐予測</vt:lpstr>
      <vt:lpstr>命令の並列実行</vt:lpstr>
      <vt:lpstr>今日の内容</vt:lpstr>
      <vt:lpstr>命令の並列実行</vt:lpstr>
      <vt:lpstr>スカラ・プロセッサ</vt:lpstr>
      <vt:lpstr>パイプライン化</vt:lpstr>
      <vt:lpstr>パイプライン化による性能向上の限界（復習）</vt:lpstr>
      <vt:lpstr>スーパスカラ・プロセッサ（superscalar processor）</vt:lpstr>
      <vt:lpstr>単純なスーパスカラ・プロセッサの動作</vt:lpstr>
      <vt:lpstr>パイプライン化されたスカラ・プロセッサのブロック図</vt:lpstr>
      <vt:lpstr>単純な 2-way スーパスカラ・プロセッサの例</vt:lpstr>
      <vt:lpstr>理想的な場合のスーパスカラ（2-way）による性能向上 =単位時間あたりの命令処理数が倍増</vt:lpstr>
      <vt:lpstr>スーパスカラによる並列実行の制約</vt:lpstr>
      <vt:lpstr>1. 同時にフェッチされた命令間に依存がある場合</vt:lpstr>
      <vt:lpstr>2. 構造ハザードが起きる場合</vt:lpstr>
      <vt:lpstr>単純なスーパスカラによる並列実行のまとめ</vt:lpstr>
      <vt:lpstr>同時実行幅を増やしていっても，何かの制約ですぐ止まる</vt:lpstr>
      <vt:lpstr>今日の内容</vt:lpstr>
      <vt:lpstr>命令間の依存関係</vt:lpstr>
      <vt:lpstr>命令間の依存関係</vt:lpstr>
      <vt:lpstr>制御依存</vt:lpstr>
      <vt:lpstr>データ依存</vt:lpstr>
      <vt:lpstr>真の依存：フロー依存 RAW（read after write）</vt:lpstr>
      <vt:lpstr>偽の依存１：逆依存 WAR（write after read）</vt:lpstr>
      <vt:lpstr>逆依存がある場合にスケジューリングをすると 結果が壊れる</vt:lpstr>
      <vt:lpstr>偽の依存２：出力依存 WAW（write after write）</vt:lpstr>
      <vt:lpstr>出力依存がある場合にスケジューリングをすると 結果が壊れる</vt:lpstr>
      <vt:lpstr>真の依存と偽の依存</vt:lpstr>
      <vt:lpstr>偽の依存の解消の例</vt:lpstr>
      <vt:lpstr>今日の内容</vt:lpstr>
      <vt:lpstr>静的命令スケジューリング</vt:lpstr>
      <vt:lpstr>単純なスーパスカラでの実行の例</vt:lpstr>
      <vt:lpstr>静的スケジューリングによる解決</vt:lpstr>
      <vt:lpstr>静的スケジューリングによる解決</vt:lpstr>
      <vt:lpstr>VLIW：Very Long Instruction Word</vt:lpstr>
      <vt:lpstr>VLIW の利点と問題点</vt:lpstr>
      <vt:lpstr>VLIW の問題１： 性能がいまいち出ない</vt:lpstr>
      <vt:lpstr>静的スケジューリングが難しい例１</vt:lpstr>
      <vt:lpstr>静的スケジューリングが難しい例２</vt:lpstr>
      <vt:lpstr>余談：C 言語などでのポインタ経由アクセス</vt:lpstr>
      <vt:lpstr>余談：C 言語などでのポインタ経由アクセス</vt:lpstr>
      <vt:lpstr>VLIW の問題２：互換性がとりにくい</vt:lpstr>
      <vt:lpstr>1. 並列実行幅が固定されている</vt:lpstr>
      <vt:lpstr>VLIW が有用な場所</vt:lpstr>
      <vt:lpstr>VLIW が有用な場所</vt:lpstr>
      <vt:lpstr>今日の内容</vt:lpstr>
      <vt:lpstr>動的命令スケジューリング</vt:lpstr>
      <vt:lpstr>言葉の定義</vt:lpstr>
      <vt:lpstr>Out-of-order 実行</vt:lpstr>
      <vt:lpstr>Out-of-order 実行</vt:lpstr>
      <vt:lpstr>Out-of-order スーパスカラ・プロセッサの構造</vt:lpstr>
      <vt:lpstr>大ざっぱな動作</vt:lpstr>
      <vt:lpstr>in-order 実行と out-of-order 実行の違い</vt:lpstr>
      <vt:lpstr>in-order 実行と out-of-order 実行の違い</vt:lpstr>
      <vt:lpstr>In-order 実行と out-of-order 実行の性能 （SPEC CPU 2006 と呼ぶベンチマークをシミュレーションした結果より</vt:lpstr>
      <vt:lpstr>余談：「スーパスカラ・プロセッサ」という言葉</vt:lpstr>
      <vt:lpstr>まとめ</vt:lpstr>
      <vt:lpstr>課題 7</vt:lpstr>
      <vt:lpstr>課題 7</vt:lpstr>
      <vt:lpstr>課題 7</vt:lpstr>
      <vt:lpstr>課題 7</vt:lpstr>
      <vt:lpstr>課題 7</vt:lpstr>
      <vt:lpstr>提出方法</vt:lpstr>
      <vt:lpstr>付録</vt:lpstr>
      <vt:lpstr>2.実行タイミングを仮定してスケジュールされている</vt:lpstr>
      <vt:lpstr>2. 実行タイミングを仮定してスケジュールされている</vt:lpstr>
      <vt:lpstr>キャッシュのレイテンシが伸びた場合</vt:lpstr>
      <vt:lpstr>実行タイミングを仮定してスケジュールされている ことの他の問題</vt:lpstr>
      <vt:lpstr>VLIW の例：Intel Itanium</vt:lpstr>
      <vt:lpstr>Intel Itanium の性能</vt:lpstr>
      <vt:lpstr>Intel Itanium の末路</vt:lpstr>
      <vt:lpstr>質問とか感想</vt:lpstr>
      <vt:lpstr>質問とか感想</vt:lpstr>
      <vt:lpstr>質問とか感想</vt:lpstr>
      <vt:lpstr>「履歴（history）」を用いた予測器</vt:lpstr>
      <vt:lpstr>質問とか感想</vt:lpstr>
      <vt:lpstr>質問とか感想</vt:lpstr>
      <vt:lpstr>質問とか感想</vt:lpstr>
      <vt:lpstr>質問とか感想</vt:lpstr>
      <vt:lpstr>質問とか感想</vt:lpstr>
      <vt:lpstr>Sony/IBM/東芝 Cell (SPE) Cell Broadband Engine Architecture and its first implementation—A performance view より</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2024-06-18T05:16:38Z</dcterms:modified>
</cp:coreProperties>
</file>