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4" r:id="rId1"/>
  </p:sldMasterIdLst>
  <p:notesMasterIdLst>
    <p:notesMasterId r:id="rId90"/>
  </p:notesMasterIdLst>
  <p:handoutMasterIdLst>
    <p:handoutMasterId r:id="rId91"/>
  </p:handoutMasterIdLst>
  <p:sldIdLst>
    <p:sldId id="455" r:id="rId2"/>
    <p:sldId id="805" r:id="rId3"/>
    <p:sldId id="1047" r:id="rId4"/>
    <p:sldId id="1048" r:id="rId5"/>
    <p:sldId id="618" r:id="rId6"/>
    <p:sldId id="1126" r:id="rId7"/>
    <p:sldId id="1127" r:id="rId8"/>
    <p:sldId id="1073" r:id="rId9"/>
    <p:sldId id="1130" r:id="rId10"/>
    <p:sldId id="1129" r:id="rId11"/>
    <p:sldId id="1131" r:id="rId12"/>
    <p:sldId id="1156" r:id="rId13"/>
    <p:sldId id="1157" r:id="rId14"/>
    <p:sldId id="1158" r:id="rId15"/>
    <p:sldId id="1159" r:id="rId16"/>
    <p:sldId id="1160" r:id="rId17"/>
    <p:sldId id="1161" r:id="rId18"/>
    <p:sldId id="1162" r:id="rId19"/>
    <p:sldId id="1067" r:id="rId20"/>
    <p:sldId id="513" r:id="rId21"/>
    <p:sldId id="692" r:id="rId22"/>
    <p:sldId id="694" r:id="rId23"/>
    <p:sldId id="697" r:id="rId24"/>
    <p:sldId id="698" r:id="rId25"/>
    <p:sldId id="699" r:id="rId26"/>
    <p:sldId id="700" r:id="rId27"/>
    <p:sldId id="704" r:id="rId28"/>
    <p:sldId id="703" r:id="rId29"/>
    <p:sldId id="690" r:id="rId30"/>
    <p:sldId id="705" r:id="rId31"/>
    <p:sldId id="706" r:id="rId32"/>
    <p:sldId id="707" r:id="rId33"/>
    <p:sldId id="708" r:id="rId34"/>
    <p:sldId id="734" r:id="rId35"/>
    <p:sldId id="709" r:id="rId36"/>
    <p:sldId id="710" r:id="rId37"/>
    <p:sldId id="715" r:id="rId38"/>
    <p:sldId id="716" r:id="rId39"/>
    <p:sldId id="1122" r:id="rId40"/>
    <p:sldId id="1123" r:id="rId41"/>
    <p:sldId id="712" r:id="rId42"/>
    <p:sldId id="717" r:id="rId43"/>
    <p:sldId id="718" r:id="rId44"/>
    <p:sldId id="719" r:id="rId45"/>
    <p:sldId id="720" r:id="rId46"/>
    <p:sldId id="721" r:id="rId47"/>
    <p:sldId id="722" r:id="rId48"/>
    <p:sldId id="711" r:id="rId49"/>
    <p:sldId id="1124" r:id="rId50"/>
    <p:sldId id="735" r:id="rId51"/>
    <p:sldId id="723" r:id="rId52"/>
    <p:sldId id="727" r:id="rId53"/>
    <p:sldId id="725" r:id="rId54"/>
    <p:sldId id="738" r:id="rId55"/>
    <p:sldId id="737" r:id="rId56"/>
    <p:sldId id="739" r:id="rId57"/>
    <p:sldId id="740" r:id="rId58"/>
    <p:sldId id="744" r:id="rId59"/>
    <p:sldId id="741" r:id="rId60"/>
    <p:sldId id="743" r:id="rId61"/>
    <p:sldId id="742" r:id="rId62"/>
    <p:sldId id="745" r:id="rId63"/>
    <p:sldId id="748" r:id="rId64"/>
    <p:sldId id="749" r:id="rId65"/>
    <p:sldId id="750" r:id="rId66"/>
    <p:sldId id="751" r:id="rId67"/>
    <p:sldId id="746" r:id="rId68"/>
    <p:sldId id="882" r:id="rId69"/>
    <p:sldId id="1021" r:id="rId70"/>
    <p:sldId id="1125" r:id="rId71"/>
    <p:sldId id="696" r:id="rId72"/>
    <p:sldId id="1163" r:id="rId73"/>
    <p:sldId id="1074" r:id="rId74"/>
    <p:sldId id="1020" r:id="rId75"/>
    <p:sldId id="1091" r:id="rId76"/>
    <p:sldId id="1164" r:id="rId77"/>
    <p:sldId id="1165" r:id="rId78"/>
    <p:sldId id="1166" r:id="rId79"/>
    <p:sldId id="640" r:id="rId80"/>
    <p:sldId id="1167" r:id="rId81"/>
    <p:sldId id="1168" r:id="rId82"/>
    <p:sldId id="1169" r:id="rId83"/>
    <p:sldId id="1170" r:id="rId84"/>
    <p:sldId id="1199" r:id="rId85"/>
    <p:sldId id="1198" r:id="rId86"/>
    <p:sldId id="1171" r:id="rId87"/>
    <p:sldId id="1173" r:id="rId88"/>
    <p:sldId id="1172" r:id="rId89"/>
  </p:sldIdLst>
  <p:sldSz cx="9144000" cy="6858000" type="screen4x3"/>
  <p:notesSz cx="6858000" cy="9144000"/>
  <p:custDataLst>
    <p:tags r:id="rId92"/>
  </p:custData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B80"/>
    <a:srgbClr val="008000"/>
    <a:srgbClr val="0000FF"/>
    <a:srgbClr val="FFE8FF"/>
    <a:srgbClr val="F8E0FF"/>
    <a:srgbClr val="E4F0FF"/>
    <a:srgbClr val="E8F7FF"/>
    <a:srgbClr val="00FF00"/>
    <a:srgbClr val="FFFFE8"/>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19" autoAdjust="0"/>
    <p:restoredTop sz="97229" autoAdjust="0"/>
  </p:normalViewPr>
  <p:slideViewPr>
    <p:cSldViewPr>
      <p:cViewPr varScale="1">
        <p:scale>
          <a:sx n="132" d="100"/>
          <a:sy n="132" d="100"/>
        </p:scale>
        <p:origin x="132" y="72"/>
      </p:cViewPr>
      <p:guideLst>
        <p:guide orient="horz" pos="2160"/>
        <p:guide pos="2880"/>
      </p:guideLst>
    </p:cSldViewPr>
  </p:slideViewPr>
  <p:notesTextViewPr>
    <p:cViewPr>
      <p:scale>
        <a:sx n="100" d="100"/>
        <a:sy n="100" d="100"/>
      </p:scale>
      <p:origin x="0" y="0"/>
    </p:cViewPr>
  </p:notesTextViewPr>
  <p:notesViewPr>
    <p:cSldViewPr>
      <p:cViewPr varScale="1">
        <p:scale>
          <a:sx n="121" d="100"/>
          <a:sy n="121" d="100"/>
        </p:scale>
        <p:origin x="5020" y="64"/>
      </p:cViewPr>
      <p:guideLst/>
    </p:cSldViewPr>
  </p:notesViewPr>
  <p:gridSpacing cx="90001" cy="90001"/>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handoutMaster" Target="handoutMasters/handoutMaster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gs" Target="tags/tag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CE415D75-4CAE-15A9-D899-49A856941C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en-US"/>
          </a:p>
        </p:txBody>
      </p:sp>
      <p:sp>
        <p:nvSpPr>
          <p:cNvPr id="3" name="日付プレースホルダー 2">
            <a:extLst>
              <a:ext uri="{FF2B5EF4-FFF2-40B4-BE49-F238E27FC236}">
                <a16:creationId xmlns:a16="http://schemas.microsoft.com/office/drawing/2014/main" id="{96B6FC8F-672D-0C9B-883F-429FE5BFF4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F0D877F-F984-4AF8-9DD3-1EDD0240AB14}" type="datetimeFigureOut">
              <a:rPr kumimoji="1" lang="en-US" smtClean="0"/>
              <a:t>7/23/2024</a:t>
            </a:fld>
            <a:endParaRPr kumimoji="1" lang="en-US"/>
          </a:p>
        </p:txBody>
      </p:sp>
      <p:sp>
        <p:nvSpPr>
          <p:cNvPr id="4" name="フッター プレースホルダー 3">
            <a:extLst>
              <a:ext uri="{FF2B5EF4-FFF2-40B4-BE49-F238E27FC236}">
                <a16:creationId xmlns:a16="http://schemas.microsoft.com/office/drawing/2014/main" id="{A49831F7-A7E2-B057-CA7D-BF4A5D256B0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en-US"/>
          </a:p>
        </p:txBody>
      </p:sp>
      <p:sp>
        <p:nvSpPr>
          <p:cNvPr id="5" name="スライド番号プレースホルダー 4">
            <a:extLst>
              <a:ext uri="{FF2B5EF4-FFF2-40B4-BE49-F238E27FC236}">
                <a16:creationId xmlns:a16="http://schemas.microsoft.com/office/drawing/2014/main" id="{C915A581-8333-6E1F-684C-607B3F07B9D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CF5AA5-7A9C-4B37-BC55-3EC5404452FB}" type="slidenum">
              <a:rPr kumimoji="1" lang="en-US" smtClean="0"/>
              <a:t>‹#›</a:t>
            </a:fld>
            <a:endParaRPr kumimoji="1" lang="en-US"/>
          </a:p>
        </p:txBody>
      </p:sp>
    </p:spTree>
    <p:extLst>
      <p:ext uri="{BB962C8B-B14F-4D97-AF65-F5344CB8AC3E}">
        <p14:creationId xmlns:p14="http://schemas.microsoft.com/office/powerpoint/2010/main" val="7991511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56210E-A5EE-4707-8EFD-B2050EBAA0B3}" type="datetimeFigureOut">
              <a:rPr kumimoji="1" lang="ja-JP" altLang="en-US" smtClean="0"/>
              <a:t>2024/7/23</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E5C193-8E84-44DA-A08F-24EBD3FDF7D3}" type="slidenum">
              <a:rPr kumimoji="1" lang="ja-JP" altLang="en-US" smtClean="0"/>
              <a:t>‹#›</a:t>
            </a:fld>
            <a:endParaRPr kumimoji="1" lang="ja-JP" altLang="en-US"/>
          </a:p>
        </p:txBody>
      </p:sp>
    </p:spTree>
    <p:extLst>
      <p:ext uri="{BB962C8B-B14F-4D97-AF65-F5344CB8AC3E}">
        <p14:creationId xmlns:p14="http://schemas.microsoft.com/office/powerpoint/2010/main" val="40375478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dirty="0"/>
          </a:p>
        </p:txBody>
      </p:sp>
      <p:sp>
        <p:nvSpPr>
          <p:cNvPr id="4" name="スライド番号プレースホルダー 3"/>
          <p:cNvSpPr>
            <a:spLocks noGrp="1"/>
          </p:cNvSpPr>
          <p:nvPr>
            <p:ph type="sldNum" sz="quarter" idx="5"/>
          </p:nvPr>
        </p:nvSpPr>
        <p:spPr/>
        <p:txBody>
          <a:bodyPr/>
          <a:lstStyle/>
          <a:p>
            <a:fld id="{02E5C193-8E84-44DA-A08F-24EBD3FDF7D3}" type="slidenum">
              <a:rPr kumimoji="1" lang="ja-JP" altLang="en-US" smtClean="0"/>
              <a:t>8</a:t>
            </a:fld>
            <a:endParaRPr kumimoji="1" lang="ja-JP" altLang="en-US"/>
          </a:p>
        </p:txBody>
      </p:sp>
    </p:spTree>
    <p:extLst>
      <p:ext uri="{BB962C8B-B14F-4D97-AF65-F5344CB8AC3E}">
        <p14:creationId xmlns:p14="http://schemas.microsoft.com/office/powerpoint/2010/main" val="18689725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dirty="0"/>
          </a:p>
        </p:txBody>
      </p:sp>
      <p:sp>
        <p:nvSpPr>
          <p:cNvPr id="4" name="スライド番号プレースホルダー 3"/>
          <p:cNvSpPr>
            <a:spLocks noGrp="1"/>
          </p:cNvSpPr>
          <p:nvPr>
            <p:ph type="sldNum" sz="quarter" idx="5"/>
          </p:nvPr>
        </p:nvSpPr>
        <p:spPr/>
        <p:txBody>
          <a:bodyPr/>
          <a:lstStyle/>
          <a:p>
            <a:fld id="{02E5C193-8E84-44DA-A08F-24EBD3FDF7D3}" type="slidenum">
              <a:rPr kumimoji="1" lang="ja-JP" altLang="en-US" smtClean="0"/>
              <a:t>17</a:t>
            </a:fld>
            <a:endParaRPr kumimoji="1" lang="ja-JP" altLang="en-US"/>
          </a:p>
        </p:txBody>
      </p:sp>
    </p:spTree>
    <p:extLst>
      <p:ext uri="{BB962C8B-B14F-4D97-AF65-F5344CB8AC3E}">
        <p14:creationId xmlns:p14="http://schemas.microsoft.com/office/powerpoint/2010/main" val="4253687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dirty="0"/>
          </a:p>
        </p:txBody>
      </p:sp>
      <p:sp>
        <p:nvSpPr>
          <p:cNvPr id="4" name="スライド番号プレースホルダー 3"/>
          <p:cNvSpPr>
            <a:spLocks noGrp="1"/>
          </p:cNvSpPr>
          <p:nvPr>
            <p:ph type="sldNum" sz="quarter" idx="5"/>
          </p:nvPr>
        </p:nvSpPr>
        <p:spPr/>
        <p:txBody>
          <a:bodyPr/>
          <a:lstStyle/>
          <a:p>
            <a:fld id="{02E5C193-8E84-44DA-A08F-24EBD3FDF7D3}" type="slidenum">
              <a:rPr kumimoji="1" lang="ja-JP" altLang="en-US" smtClean="0"/>
              <a:t>9</a:t>
            </a:fld>
            <a:endParaRPr kumimoji="1" lang="ja-JP" altLang="en-US"/>
          </a:p>
        </p:txBody>
      </p:sp>
    </p:spTree>
    <p:extLst>
      <p:ext uri="{BB962C8B-B14F-4D97-AF65-F5344CB8AC3E}">
        <p14:creationId xmlns:p14="http://schemas.microsoft.com/office/powerpoint/2010/main" val="3973651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dirty="0"/>
          </a:p>
        </p:txBody>
      </p:sp>
      <p:sp>
        <p:nvSpPr>
          <p:cNvPr id="4" name="スライド番号プレースホルダー 3"/>
          <p:cNvSpPr>
            <a:spLocks noGrp="1"/>
          </p:cNvSpPr>
          <p:nvPr>
            <p:ph type="sldNum" sz="quarter" idx="5"/>
          </p:nvPr>
        </p:nvSpPr>
        <p:spPr/>
        <p:txBody>
          <a:bodyPr/>
          <a:lstStyle/>
          <a:p>
            <a:fld id="{02E5C193-8E84-44DA-A08F-24EBD3FDF7D3}" type="slidenum">
              <a:rPr kumimoji="1" lang="ja-JP" altLang="en-US" smtClean="0"/>
              <a:t>10</a:t>
            </a:fld>
            <a:endParaRPr kumimoji="1" lang="ja-JP" altLang="en-US"/>
          </a:p>
        </p:txBody>
      </p:sp>
    </p:spTree>
    <p:extLst>
      <p:ext uri="{BB962C8B-B14F-4D97-AF65-F5344CB8AC3E}">
        <p14:creationId xmlns:p14="http://schemas.microsoft.com/office/powerpoint/2010/main" val="618865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dirty="0"/>
          </a:p>
        </p:txBody>
      </p:sp>
      <p:sp>
        <p:nvSpPr>
          <p:cNvPr id="4" name="スライド番号プレースホルダー 3"/>
          <p:cNvSpPr>
            <a:spLocks noGrp="1"/>
          </p:cNvSpPr>
          <p:nvPr>
            <p:ph type="sldNum" sz="quarter" idx="5"/>
          </p:nvPr>
        </p:nvSpPr>
        <p:spPr/>
        <p:txBody>
          <a:bodyPr/>
          <a:lstStyle/>
          <a:p>
            <a:fld id="{02E5C193-8E84-44DA-A08F-24EBD3FDF7D3}" type="slidenum">
              <a:rPr kumimoji="1" lang="ja-JP" altLang="en-US" smtClean="0"/>
              <a:t>11</a:t>
            </a:fld>
            <a:endParaRPr kumimoji="1" lang="ja-JP" altLang="en-US"/>
          </a:p>
        </p:txBody>
      </p:sp>
    </p:spTree>
    <p:extLst>
      <p:ext uri="{BB962C8B-B14F-4D97-AF65-F5344CB8AC3E}">
        <p14:creationId xmlns:p14="http://schemas.microsoft.com/office/powerpoint/2010/main" val="443789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dirty="0"/>
          </a:p>
        </p:txBody>
      </p:sp>
      <p:sp>
        <p:nvSpPr>
          <p:cNvPr id="4" name="スライド番号プレースホルダー 3"/>
          <p:cNvSpPr>
            <a:spLocks noGrp="1"/>
          </p:cNvSpPr>
          <p:nvPr>
            <p:ph type="sldNum" sz="quarter" idx="5"/>
          </p:nvPr>
        </p:nvSpPr>
        <p:spPr/>
        <p:txBody>
          <a:bodyPr/>
          <a:lstStyle/>
          <a:p>
            <a:fld id="{02E5C193-8E84-44DA-A08F-24EBD3FDF7D3}" type="slidenum">
              <a:rPr kumimoji="1" lang="ja-JP" altLang="en-US" smtClean="0"/>
              <a:t>12</a:t>
            </a:fld>
            <a:endParaRPr kumimoji="1" lang="ja-JP" altLang="en-US"/>
          </a:p>
        </p:txBody>
      </p:sp>
    </p:spTree>
    <p:extLst>
      <p:ext uri="{BB962C8B-B14F-4D97-AF65-F5344CB8AC3E}">
        <p14:creationId xmlns:p14="http://schemas.microsoft.com/office/powerpoint/2010/main" val="1470504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dirty="0"/>
          </a:p>
        </p:txBody>
      </p:sp>
      <p:sp>
        <p:nvSpPr>
          <p:cNvPr id="4" name="スライド番号プレースホルダー 3"/>
          <p:cNvSpPr>
            <a:spLocks noGrp="1"/>
          </p:cNvSpPr>
          <p:nvPr>
            <p:ph type="sldNum" sz="quarter" idx="5"/>
          </p:nvPr>
        </p:nvSpPr>
        <p:spPr/>
        <p:txBody>
          <a:bodyPr/>
          <a:lstStyle/>
          <a:p>
            <a:fld id="{02E5C193-8E84-44DA-A08F-24EBD3FDF7D3}" type="slidenum">
              <a:rPr kumimoji="1" lang="ja-JP" altLang="en-US" smtClean="0"/>
              <a:t>13</a:t>
            </a:fld>
            <a:endParaRPr kumimoji="1" lang="ja-JP" altLang="en-US"/>
          </a:p>
        </p:txBody>
      </p:sp>
    </p:spTree>
    <p:extLst>
      <p:ext uri="{BB962C8B-B14F-4D97-AF65-F5344CB8AC3E}">
        <p14:creationId xmlns:p14="http://schemas.microsoft.com/office/powerpoint/2010/main" val="2430322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dirty="0"/>
          </a:p>
        </p:txBody>
      </p:sp>
      <p:sp>
        <p:nvSpPr>
          <p:cNvPr id="4" name="スライド番号プレースホルダー 3"/>
          <p:cNvSpPr>
            <a:spLocks noGrp="1"/>
          </p:cNvSpPr>
          <p:nvPr>
            <p:ph type="sldNum" sz="quarter" idx="5"/>
          </p:nvPr>
        </p:nvSpPr>
        <p:spPr/>
        <p:txBody>
          <a:bodyPr/>
          <a:lstStyle/>
          <a:p>
            <a:fld id="{02E5C193-8E84-44DA-A08F-24EBD3FDF7D3}" type="slidenum">
              <a:rPr kumimoji="1" lang="ja-JP" altLang="en-US" smtClean="0"/>
              <a:t>14</a:t>
            </a:fld>
            <a:endParaRPr kumimoji="1" lang="ja-JP" altLang="en-US"/>
          </a:p>
        </p:txBody>
      </p:sp>
    </p:spTree>
    <p:extLst>
      <p:ext uri="{BB962C8B-B14F-4D97-AF65-F5344CB8AC3E}">
        <p14:creationId xmlns:p14="http://schemas.microsoft.com/office/powerpoint/2010/main" val="41102068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dirty="0"/>
          </a:p>
        </p:txBody>
      </p:sp>
      <p:sp>
        <p:nvSpPr>
          <p:cNvPr id="4" name="スライド番号プレースホルダー 3"/>
          <p:cNvSpPr>
            <a:spLocks noGrp="1"/>
          </p:cNvSpPr>
          <p:nvPr>
            <p:ph type="sldNum" sz="quarter" idx="5"/>
          </p:nvPr>
        </p:nvSpPr>
        <p:spPr/>
        <p:txBody>
          <a:bodyPr/>
          <a:lstStyle/>
          <a:p>
            <a:fld id="{02E5C193-8E84-44DA-A08F-24EBD3FDF7D3}" type="slidenum">
              <a:rPr kumimoji="1" lang="ja-JP" altLang="en-US" smtClean="0"/>
              <a:t>15</a:t>
            </a:fld>
            <a:endParaRPr kumimoji="1" lang="ja-JP" altLang="en-US"/>
          </a:p>
        </p:txBody>
      </p:sp>
    </p:spTree>
    <p:extLst>
      <p:ext uri="{BB962C8B-B14F-4D97-AF65-F5344CB8AC3E}">
        <p14:creationId xmlns:p14="http://schemas.microsoft.com/office/powerpoint/2010/main" val="17575985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dirty="0"/>
          </a:p>
        </p:txBody>
      </p:sp>
      <p:sp>
        <p:nvSpPr>
          <p:cNvPr id="4" name="スライド番号プレースホルダー 3"/>
          <p:cNvSpPr>
            <a:spLocks noGrp="1"/>
          </p:cNvSpPr>
          <p:nvPr>
            <p:ph type="sldNum" sz="quarter" idx="5"/>
          </p:nvPr>
        </p:nvSpPr>
        <p:spPr/>
        <p:txBody>
          <a:bodyPr/>
          <a:lstStyle/>
          <a:p>
            <a:fld id="{02E5C193-8E84-44DA-A08F-24EBD3FDF7D3}" type="slidenum">
              <a:rPr kumimoji="1" lang="ja-JP" altLang="en-US" smtClean="0"/>
              <a:t>16</a:t>
            </a:fld>
            <a:endParaRPr kumimoji="1" lang="ja-JP" altLang="en-US"/>
          </a:p>
        </p:txBody>
      </p:sp>
    </p:spTree>
    <p:extLst>
      <p:ext uri="{BB962C8B-B14F-4D97-AF65-F5344CB8AC3E}">
        <p14:creationId xmlns:p14="http://schemas.microsoft.com/office/powerpoint/2010/main" val="190837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accent4"/>
        </a:solidFill>
        <a:effectLst/>
      </p:bgPr>
    </p:bg>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4"/>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b="1">
              <a:solidFill>
                <a:schemeClr val="bg1"/>
              </a:solidFill>
            </a:endParaRPr>
          </a:p>
        </p:txBody>
      </p:sp>
      <p:sp>
        <p:nvSpPr>
          <p:cNvPr id="7170" name="Rectangle 2"/>
          <p:cNvSpPr>
            <a:spLocks noGrp="1" noChangeArrowheads="1"/>
          </p:cNvSpPr>
          <p:nvPr>
            <p:ph type="ctrTitle"/>
          </p:nvPr>
        </p:nvSpPr>
        <p:spPr>
          <a:xfrm>
            <a:off x="701958" y="278965"/>
            <a:ext cx="7920088" cy="2340026"/>
          </a:xfrm>
          <a:prstGeom prst="rect">
            <a:avLst/>
          </a:prstGeom>
        </p:spPr>
        <p:txBody>
          <a:bodyPr anchor="ctr"/>
          <a:lstStyle>
            <a:lvl1pPr algn="ctr">
              <a:defRPr sz="2400" b="1">
                <a:solidFill>
                  <a:schemeClr val="bg1"/>
                </a:solidFill>
              </a:defRPr>
            </a:lvl1pPr>
          </a:lstStyle>
          <a:p>
            <a:r>
              <a:rPr lang="ja-JP" altLang="en-US"/>
              <a:t>マスター タイトルの書式設定</a:t>
            </a:r>
          </a:p>
        </p:txBody>
      </p:sp>
      <p:sp>
        <p:nvSpPr>
          <p:cNvPr id="7171" name="Rectangle 3"/>
          <p:cNvSpPr>
            <a:spLocks noGrp="1" noChangeArrowheads="1"/>
          </p:cNvSpPr>
          <p:nvPr>
            <p:ph type="subTitle" idx="1"/>
          </p:nvPr>
        </p:nvSpPr>
        <p:spPr>
          <a:xfrm>
            <a:off x="1691968" y="4149009"/>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p>
        </p:txBody>
      </p:sp>
      <p:cxnSp>
        <p:nvCxnSpPr>
          <p:cNvPr id="6" name="直線コネクタ 5"/>
          <p:cNvCxnSpPr>
            <a:cxnSpLocks/>
          </p:cNvCxnSpPr>
          <p:nvPr/>
        </p:nvCxnSpPr>
        <p:spPr bwMode="auto">
          <a:xfrm>
            <a:off x="611956" y="3068996"/>
            <a:ext cx="7920088" cy="0"/>
          </a:xfrm>
          <a:prstGeom prst="line">
            <a:avLst/>
          </a:prstGeom>
          <a:noFill/>
          <a:ln w="9525" cap="flat" cmpd="sng" algn="ctr">
            <a:solidFill>
              <a:schemeClr val="accent4">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210289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611956" y="0"/>
            <a:ext cx="8532044"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sz="2800">
                <a:latin typeface="+mn-lt"/>
              </a:defRPr>
            </a:lvl1pPr>
          </a:lstStyle>
          <a:p>
            <a:pPr lvl="0"/>
            <a:r>
              <a:rPr lang="ja-JP" altLang="en-US"/>
              <a:t>マスター タイトルの書式設定</a:t>
            </a:r>
          </a:p>
        </p:txBody>
      </p:sp>
      <p:sp>
        <p:nvSpPr>
          <p:cNvPr id="8" name="Rectangle 20"/>
          <p:cNvSpPr txBox="1">
            <a:spLocks noChangeArrowheads="1"/>
          </p:cNvSpPr>
          <p:nvPr/>
        </p:nvSpPr>
        <p:spPr bwMode="auto">
          <a:xfrm>
            <a:off x="8172040" y="6309032"/>
            <a:ext cx="720008" cy="548971"/>
          </a:xfrm>
          <a:prstGeom prst="rect">
            <a:avLst/>
          </a:prstGeom>
          <a:noFill/>
          <a:ln w="9525">
            <a:noFill/>
            <a:miter lim="800000"/>
            <a:headEnd/>
            <a:tailEnd/>
          </a:ln>
          <a:effectLst/>
        </p:spPr>
        <p:txBody>
          <a:bodyPr vert="horz" wrap="none" lIns="68580" tIns="34290" rIns="68580" bIns="3429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z="1500" smtClean="0"/>
              <a:pPr/>
              <a:t>‹#›</a:t>
            </a:fld>
            <a:endParaRPr kumimoji="1" lang="ja-JP" altLang="en-US" sz="1500" dirty="0"/>
          </a:p>
        </p:txBody>
      </p:sp>
      <p:sp>
        <p:nvSpPr>
          <p:cNvPr id="3" name="コンテンツ プレースホルダー 2">
            <a:extLst>
              <a:ext uri="{FF2B5EF4-FFF2-40B4-BE49-F238E27FC236}">
                <a16:creationId xmlns:a16="http://schemas.microsoft.com/office/drawing/2014/main" id="{ED3F4CC4-3DF1-E96F-EED4-9F7C4C9F5FFE}"/>
              </a:ext>
            </a:extLst>
          </p:cNvPr>
          <p:cNvSpPr>
            <a:spLocks noGrp="1"/>
          </p:cNvSpPr>
          <p:nvPr>
            <p:ph sz="quarter" idx="10"/>
          </p:nvPr>
        </p:nvSpPr>
        <p:spPr>
          <a:xfrm>
            <a:off x="611956" y="1088974"/>
            <a:ext cx="7920088" cy="522005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en-US"/>
          </a:p>
        </p:txBody>
      </p:sp>
    </p:spTree>
    <p:extLst>
      <p:ext uri="{BB962C8B-B14F-4D97-AF65-F5344CB8AC3E}">
        <p14:creationId xmlns:p14="http://schemas.microsoft.com/office/powerpoint/2010/main" val="34526078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5"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sz="2800">
                <a:latin typeface="+mn-lt"/>
              </a:defRPr>
            </a:lvl1pPr>
          </a:lstStyle>
          <a:p>
            <a:pPr lvl="0"/>
            <a:r>
              <a:rPr lang="ja-JP" altLang="en-US"/>
              <a:t>マスター タイトルの書式設定</a:t>
            </a:r>
          </a:p>
        </p:txBody>
      </p:sp>
      <p:sp>
        <p:nvSpPr>
          <p:cNvPr id="7" name="Rectangle 20"/>
          <p:cNvSpPr>
            <a:spLocks noGrp="1" noChangeArrowheads="1"/>
          </p:cNvSpPr>
          <p:nvPr>
            <p:ph type="sldNum" sz="quarter" idx="4"/>
          </p:nvPr>
        </p:nvSpPr>
        <p:spPr bwMode="auto">
          <a:xfrm>
            <a:off x="8532044" y="6309032"/>
            <a:ext cx="611956" cy="54896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1500">
                <a:solidFill>
                  <a:schemeClr val="tx1">
                    <a:lumMod val="75000"/>
                    <a:lumOff val="25000"/>
                  </a:schemeClr>
                </a:solidFill>
                <a:latin typeface="+mn-lt"/>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4282763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cSld name="セクションタイトル">
    <p:bg>
      <p:bgPr>
        <a:solidFill>
          <a:schemeClr val="accent4"/>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2078985"/>
            <a:ext cx="7920088" cy="990011"/>
          </a:xfrm>
        </p:spPr>
        <p:txBody>
          <a:bodyPr anchor="b"/>
          <a:lstStyle>
            <a:lvl1pPr algn="ctr">
              <a:defRPr sz="3200" b="1"/>
            </a:lvl1pPr>
          </a:lstStyle>
          <a:p>
            <a:r>
              <a:rPr kumimoji="1" lang="ja-JP" altLang="en-US"/>
              <a:t>マスター タイトルの書式設定</a:t>
            </a:r>
            <a:endParaRPr kumimoji="1" lang="ja-JP" altLang="en-US" dirty="0"/>
          </a:p>
        </p:txBody>
      </p:sp>
      <p:cxnSp>
        <p:nvCxnSpPr>
          <p:cNvPr id="5" name="直線コネクタ 4">
            <a:extLst>
              <a:ext uri="{FF2B5EF4-FFF2-40B4-BE49-F238E27FC236}">
                <a16:creationId xmlns:a16="http://schemas.microsoft.com/office/drawing/2014/main" id="{4BFA6771-4A43-A7D9-54D9-CCBD4E6DE8B7}"/>
              </a:ext>
            </a:extLst>
          </p:cNvPr>
          <p:cNvCxnSpPr>
            <a:cxnSpLocks/>
          </p:cNvCxnSpPr>
          <p:nvPr userDrawn="1"/>
        </p:nvCxnSpPr>
        <p:spPr bwMode="auto">
          <a:xfrm>
            <a:off x="611956" y="3068996"/>
            <a:ext cx="7920088" cy="0"/>
          </a:xfrm>
          <a:prstGeom prst="line">
            <a:avLst/>
          </a:prstGeom>
          <a:noFill/>
          <a:ln w="9525" cap="flat" cmpd="sng" algn="ctr">
            <a:solidFill>
              <a:schemeClr val="accent4">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3409703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タイトルのみ">
    <p:spTree>
      <p:nvGrpSpPr>
        <p:cNvPr id="1" name=""/>
        <p:cNvGrpSpPr/>
        <p:nvPr/>
      </p:nvGrpSpPr>
      <p:grpSpPr>
        <a:xfrm>
          <a:off x="0" y="0"/>
          <a:ext cx="0" cy="0"/>
          <a:chOff x="0" y="0"/>
          <a:chExt cx="0" cy="0"/>
        </a:xfrm>
      </p:grpSpPr>
      <p:sp>
        <p:nvSpPr>
          <p:cNvPr id="3" name="スライド番号プレースホルダ 2"/>
          <p:cNvSpPr>
            <a:spLocks noGrp="1"/>
          </p:cNvSpPr>
          <p:nvPr>
            <p:ph type="sldNum" sz="quarter" idx="10"/>
          </p:nvPr>
        </p:nvSpPr>
        <p:spPr/>
        <p:txBody>
          <a:bodyPr/>
          <a:lstStyle>
            <a:lvl1pPr>
              <a:defRPr>
                <a:solidFill>
                  <a:srgbClr val="686D6D"/>
                </a:solidFill>
              </a:defRPr>
            </a:lvl1pPr>
          </a:lstStyle>
          <a:p>
            <a:fld id="{D2D8002D-B5B0-4BAC-B1F6-782DDCCE6D9C}" type="slidenum">
              <a:rPr kumimoji="1" lang="ja-JP" altLang="en-US" smtClean="0"/>
              <a:pPr/>
              <a:t>‹#›</a:t>
            </a:fld>
            <a:endParaRPr kumimoji="1" lang="ja-JP" altLang="en-US" dirty="0"/>
          </a:p>
        </p:txBody>
      </p:sp>
      <p:sp>
        <p:nvSpPr>
          <p:cNvPr id="5" name="タイトル 4"/>
          <p:cNvSpPr>
            <a:spLocks noGrp="1"/>
          </p:cNvSpPr>
          <p:nvPr>
            <p:ph type="title"/>
          </p:nvPr>
        </p:nvSpPr>
        <p:spPr/>
        <p:txBody>
          <a:bodyPr/>
          <a:lstStyle>
            <a:lvl1pPr>
              <a:defRPr>
                <a:solidFill>
                  <a:schemeClr val="bg1"/>
                </a:solidFill>
              </a:defRPr>
            </a:lvl1p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3663301245"/>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7920088" cy="52200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a:p>
        </p:txBody>
      </p:sp>
      <p:sp>
        <p:nvSpPr>
          <p:cNvPr id="22" name="Rectangle 2"/>
          <p:cNvSpPr>
            <a:spLocks noGrp="1" noChangeArrowheads="1"/>
          </p:cNvSpPr>
          <p:nvPr>
            <p:ph type="title"/>
          </p:nvPr>
        </p:nvSpPr>
        <p:spPr bwMode="auto">
          <a:xfrm>
            <a:off x="431955"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a:t>マスタ タイトルの書式設定</a:t>
            </a:r>
          </a:p>
        </p:txBody>
      </p:sp>
      <p:sp>
        <p:nvSpPr>
          <p:cNvPr id="6164" name="Rectangle 20"/>
          <p:cNvSpPr>
            <a:spLocks noGrp="1" noChangeArrowheads="1"/>
          </p:cNvSpPr>
          <p:nvPr>
            <p:ph type="sldNum" sz="quarter" idx="4"/>
          </p:nvPr>
        </p:nvSpPr>
        <p:spPr bwMode="auto">
          <a:xfrm>
            <a:off x="8172041" y="6309033"/>
            <a:ext cx="720008" cy="54896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1500">
                <a:solidFill>
                  <a:schemeClr val="tx1">
                    <a:lumMod val="75000"/>
                    <a:lumOff val="25000"/>
                  </a:schemeClr>
                </a:solidFill>
                <a:latin typeface="+mn-lt"/>
              </a:defRPr>
            </a:lvl1pPr>
          </a:lstStyle>
          <a:p>
            <a:fld id="{D2D8002D-B5B0-4BAC-B1F6-782DDCCE6D9C}" type="slidenum">
              <a:rPr kumimoji="1" lang="ja-JP" altLang="en-US" smtClean="0"/>
              <a:t>‹#›</a:t>
            </a:fld>
            <a:endParaRPr kumimoji="1" lang="ja-JP" altLang="en-US"/>
          </a:p>
        </p:txBody>
      </p:sp>
      <p:sp>
        <p:nvSpPr>
          <p:cNvPr id="6" name="正方形/長方形 5"/>
          <p:cNvSpPr/>
          <p:nvPr/>
        </p:nvSpPr>
        <p:spPr bwMode="auto">
          <a:xfrm>
            <a:off x="0" y="0"/>
            <a:ext cx="9144000" cy="908972"/>
          </a:xfrm>
          <a:prstGeom prst="rect">
            <a:avLst/>
          </a:prstGeom>
          <a:solidFill>
            <a:srgbClr val="505B80"/>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a:p>
        </p:txBody>
      </p:sp>
      <p:sp>
        <p:nvSpPr>
          <p:cNvPr id="3" name="正方形/長方形 2">
            <a:extLst>
              <a:ext uri="{FF2B5EF4-FFF2-40B4-BE49-F238E27FC236}">
                <a16:creationId xmlns:a16="http://schemas.microsoft.com/office/drawing/2014/main" id="{2AF63CA2-9471-8B7B-FC2C-3C5E975D06B8}"/>
              </a:ext>
            </a:extLst>
          </p:cNvPr>
          <p:cNvSpPr/>
          <p:nvPr userDrawn="1"/>
        </p:nvSpPr>
        <p:spPr bwMode="auto">
          <a:xfrm>
            <a:off x="0" y="0"/>
            <a:ext cx="9144000" cy="908972"/>
          </a:xfrm>
          <a:prstGeom prst="rect">
            <a:avLst/>
          </a:prstGeom>
          <a:solidFill>
            <a:schemeClr val="accent4"/>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18063063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71" r:id="rId5"/>
  </p:sldLayoutIdLst>
  <p:hf hdr="0" ftr="0" dt="0"/>
  <p:txStyles>
    <p:titleStyle>
      <a:lvl1pPr algn="l" rtl="0" eaLnBrk="1" fontAlgn="base" hangingPunct="1">
        <a:spcBef>
          <a:spcPct val="0"/>
        </a:spcBef>
        <a:spcAft>
          <a:spcPct val="0"/>
        </a:spcAft>
        <a:defRPr kumimoji="1" sz="21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5pPr>
      <a:lvl6pPr marL="3429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6pPr>
      <a:lvl7pPr marL="6858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7pPr>
      <a:lvl8pPr marL="10287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8pPr>
      <a:lvl9pPr marL="13716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956" y="3969006"/>
            <a:ext cx="7920088" cy="810153"/>
          </a:xfrm>
        </p:spPr>
        <p:txBody>
          <a:bodyPr>
            <a:noAutofit/>
          </a:bodyPr>
          <a:lstStyle/>
          <a:p>
            <a:pPr>
              <a:lnSpc>
                <a:spcPct val="150000"/>
              </a:lnSpc>
            </a:pPr>
            <a:r>
              <a:rPr lang="ja-JP" altLang="en-US" sz="1800" b="0" dirty="0"/>
              <a:t>塩谷 亮太 </a:t>
            </a:r>
            <a:r>
              <a:rPr lang="en-US" altLang="ja-JP" sz="1800" b="0" dirty="0"/>
              <a:t>(shioya@ci.i.u-tokyo.ac.jp)</a:t>
            </a:r>
            <a:br>
              <a:rPr lang="en-US" altLang="ja-JP" sz="1800" b="0" dirty="0"/>
            </a:br>
            <a:r>
              <a:rPr lang="ja-JP" altLang="en-US" sz="1800" b="0" dirty="0"/>
              <a:t>東京大学大学院情報理工学系研究科 創造情報学専攻</a:t>
            </a:r>
            <a:endParaRPr kumimoji="1" lang="ja-JP" altLang="en-US" sz="3200" b="0" dirty="0"/>
          </a:p>
        </p:txBody>
      </p:sp>
      <p:sp>
        <p:nvSpPr>
          <p:cNvPr id="5" name="スライド番号プレースホルダー 4"/>
          <p:cNvSpPr>
            <a:spLocks noGrp="1"/>
          </p:cNvSpPr>
          <p:nvPr>
            <p:ph type="sldNum" sz="quarter" idx="4294967295"/>
          </p:nvPr>
        </p:nvSpPr>
        <p:spPr>
          <a:xfrm>
            <a:off x="8172450" y="6489700"/>
            <a:ext cx="971550" cy="368300"/>
          </a:xfrm>
        </p:spPr>
        <p:txBody>
          <a:bodyPr/>
          <a:lstStyle/>
          <a:p>
            <a:fld id="{D2D8002D-B5B0-4BAC-B1F6-782DDCCE6D9C}" type="slidenum">
              <a:rPr kumimoji="1" lang="ja-JP" altLang="en-US" smtClean="0"/>
              <a:t>1</a:t>
            </a:fld>
            <a:endParaRPr kumimoji="1" lang="ja-JP" altLang="en-US"/>
          </a:p>
        </p:txBody>
      </p:sp>
      <p:sp>
        <p:nvSpPr>
          <p:cNvPr id="3" name="タイトル 1">
            <a:extLst>
              <a:ext uri="{FF2B5EF4-FFF2-40B4-BE49-F238E27FC236}">
                <a16:creationId xmlns:a16="http://schemas.microsoft.com/office/drawing/2014/main" id="{713FB59C-3249-0053-1C3A-F956B535D7B4}"/>
              </a:ext>
            </a:extLst>
          </p:cNvPr>
          <p:cNvSpPr txBox="1">
            <a:spLocks/>
          </p:cNvSpPr>
          <p:nvPr/>
        </p:nvSpPr>
        <p:spPr bwMode="auto">
          <a:xfrm>
            <a:off x="611956" y="2528990"/>
            <a:ext cx="7952402" cy="540006"/>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noAutofit/>
          </a:bodyPr>
          <a:lstStyle>
            <a:lvl1pPr algn="ctr" rtl="0" eaLnBrk="1" fontAlgn="base" hangingPunct="1">
              <a:spcBef>
                <a:spcPct val="0"/>
              </a:spcBef>
              <a:spcAft>
                <a:spcPct val="0"/>
              </a:spcAft>
              <a:defRPr kumimoji="1" sz="24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5pPr>
            <a:lvl6pPr marL="3429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6pPr>
            <a:lvl7pPr marL="6858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7pPr>
            <a:lvl8pPr marL="10287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8pPr>
            <a:lvl9pPr marL="13716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9pPr>
          </a:lstStyle>
          <a:p>
            <a:r>
              <a:rPr lang="ja-JP" altLang="en-US" sz="3200" kern="0" dirty="0"/>
              <a:t>コンピュータ アーキテクチャ</a:t>
            </a:r>
            <a:r>
              <a:rPr lang="en-US" altLang="ja-JP" sz="3200" kern="0" dirty="0"/>
              <a:t>Ⅰ</a:t>
            </a:r>
            <a:r>
              <a:rPr lang="ja-JP" altLang="en-US" sz="3200" kern="0" dirty="0"/>
              <a:t>  第１１回</a:t>
            </a:r>
            <a:endParaRPr lang="ja-JP" altLang="en-US" sz="3200" b="0" kern="0" dirty="0"/>
          </a:p>
        </p:txBody>
      </p:sp>
    </p:spTree>
    <p:extLst>
      <p:ext uri="{BB962C8B-B14F-4D97-AF65-F5344CB8AC3E}">
        <p14:creationId xmlns:p14="http://schemas.microsoft.com/office/powerpoint/2010/main" val="2339571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１０ ダイレクトマップの場合 の系列２</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nchor="t"/>
          <a:lstStyle/>
          <a:p>
            <a:pPr lvl="1">
              <a:buFont typeface="+mj-lt"/>
              <a:buAutoNum type="arabicPeriod"/>
            </a:pPr>
            <a:r>
              <a:rPr lang="en-US" altLang="ja-JP" sz="1400" dirty="0">
                <a:latin typeface="Consolas" panose="020B0609020204030204" pitchFamily="49" charset="0"/>
              </a:rPr>
              <a:t>0x8000, 0x9000, 0xA000, 0xB000, 0x8000, 0x9000, 0xA000, 0xB000</a:t>
            </a:r>
          </a:p>
          <a:p>
            <a:pPr marL="720000" lvl="2" indent="0">
              <a:buNone/>
            </a:pPr>
            <a:r>
              <a:rPr lang="ja-JP" altLang="en-US" sz="1400" dirty="0">
                <a:latin typeface="Consolas" panose="020B0609020204030204" pitchFamily="49" charset="0"/>
              </a:rPr>
              <a:t>インデックス（オレンジ）を決定するビットが全部同じ </a:t>
            </a:r>
            <a:r>
              <a:rPr lang="en-US" altLang="ja-JP" sz="1400" dirty="0">
                <a:latin typeface="Consolas" panose="020B0609020204030204" pitchFamily="49" charset="0"/>
              </a:rPr>
              <a:t>= </a:t>
            </a:r>
            <a:r>
              <a:rPr lang="ja-JP" altLang="en-US" sz="1400" dirty="0">
                <a:latin typeface="Consolas" panose="020B0609020204030204" pitchFamily="49" charset="0"/>
              </a:rPr>
              <a:t>同じエントリへ上書き</a:t>
            </a:r>
            <a:endParaRPr lang="en-US" altLang="ja-JP" sz="1400" dirty="0">
              <a:latin typeface="Consolas" panose="020B0609020204030204" pitchFamily="49" charset="0"/>
            </a:endParaRPr>
          </a:p>
          <a:p>
            <a:pPr marL="720000" lvl="2" indent="0">
              <a:buNone/>
            </a:pPr>
            <a:r>
              <a:rPr lang="ja-JP" altLang="en-US" sz="1400" dirty="0">
                <a:latin typeface="Consolas" panose="020B0609020204030204" pitchFamily="49" charset="0"/>
              </a:rPr>
              <a:t>最後にアクセスされた </a:t>
            </a:r>
            <a:r>
              <a:rPr lang="en-US" altLang="ja-JP" sz="1400" dirty="0">
                <a:latin typeface="Consolas" panose="020B0609020204030204" pitchFamily="49" charset="0"/>
              </a:rPr>
              <a:t>0xb000 </a:t>
            </a:r>
            <a:r>
              <a:rPr lang="ja-JP" altLang="en-US" sz="1400" dirty="0">
                <a:latin typeface="Consolas" panose="020B0609020204030204" pitchFamily="49" charset="0"/>
              </a:rPr>
              <a:t>の分が残る</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0x8000 = 0b1000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000 miss</a:t>
            </a:r>
          </a:p>
          <a:p>
            <a:pPr lvl="2">
              <a:buFont typeface="+mj-lt"/>
              <a:buAutoNum type="arabicPeriod"/>
            </a:pPr>
            <a:r>
              <a:rPr lang="en-US" altLang="ja-JP" sz="1400" dirty="0">
                <a:latin typeface="Consolas" panose="020B0609020204030204" pitchFamily="49" charset="0"/>
              </a:rPr>
              <a:t>0x9000 = 0b1001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000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0xA000 = 0b1010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000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0xB000 = 0b1011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000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0x8000 = 0b1000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000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0x9000 = 0b1001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000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0xA000 = 0b1010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000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0xB000 = 0b1011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000 miss  </a:t>
            </a:r>
            <a:br>
              <a:rPr lang="en-US" altLang="ja-JP" sz="1400" dirty="0">
                <a:solidFill>
                  <a:schemeClr val="accent3"/>
                </a:solidFill>
                <a:latin typeface="Consolas" panose="020B0609020204030204" pitchFamily="49" charset="0"/>
              </a:rPr>
            </a:br>
            <a:r>
              <a:rPr lang="ja-JP" altLang="en-US" sz="1400" dirty="0">
                <a:solidFill>
                  <a:schemeClr val="accent3"/>
                </a:solidFill>
                <a:latin typeface="Consolas" panose="020B0609020204030204" pitchFamily="49" charset="0"/>
              </a:rPr>
              <a:t>　　　　　</a:t>
            </a:r>
            <a:r>
              <a:rPr lang="en-US" altLang="ja-JP" sz="1400" dirty="0">
                <a:latin typeface="Consolas" panose="020B0609020204030204" pitchFamily="49" charset="0"/>
              </a:rPr>
              <a:t>0b101 1000 0000=0x580</a:t>
            </a:r>
          </a:p>
          <a:p>
            <a:pPr lvl="2">
              <a:buFont typeface="+mj-lt"/>
              <a:buAutoNum type="arabicPeriod"/>
            </a:pPr>
            <a:endParaRPr lang="en-US" altLang="ja-JP" sz="1400" dirty="0">
              <a:latin typeface="Consolas" panose="020B0609020204030204" pitchFamily="49" charset="0"/>
            </a:endParaRPr>
          </a:p>
        </p:txBody>
      </p:sp>
      <p:sp>
        <p:nvSpPr>
          <p:cNvPr id="4" name="正方形/長方形 3">
            <a:extLst>
              <a:ext uri="{FF2B5EF4-FFF2-40B4-BE49-F238E27FC236}">
                <a16:creationId xmlns:a16="http://schemas.microsoft.com/office/drawing/2014/main" id="{AC393CB0-AD44-B0F2-135F-3AF85432425B}"/>
              </a:ext>
            </a:extLst>
          </p:cNvPr>
          <p:cNvSpPr/>
          <p:nvPr/>
        </p:nvSpPr>
        <p:spPr bwMode="auto">
          <a:xfrm>
            <a:off x="1601966" y="513901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dirty="0">
                <a:latin typeface="Consolas" panose="020B0609020204030204" pitchFamily="49" charset="0"/>
              </a:rPr>
              <a:t>0x580</a:t>
            </a:r>
            <a:endParaRPr kumimoji="1" lang="ja-JP" altLang="en-US" sz="1400" b="1" dirty="0">
              <a:solidFill>
                <a:schemeClr val="accent5"/>
              </a:solidFill>
              <a:latin typeface="Consolas" panose="020B0609020204030204" pitchFamily="49" charset="0"/>
            </a:endParaRPr>
          </a:p>
        </p:txBody>
      </p:sp>
      <p:sp>
        <p:nvSpPr>
          <p:cNvPr id="6" name="正方形/長方形 5">
            <a:extLst>
              <a:ext uri="{FF2B5EF4-FFF2-40B4-BE49-F238E27FC236}">
                <a16:creationId xmlns:a16="http://schemas.microsoft.com/office/drawing/2014/main" id="{C140DBA5-CCF0-864C-FC1E-E28B8B70F7C9}"/>
              </a:ext>
            </a:extLst>
          </p:cNvPr>
          <p:cNvSpPr/>
          <p:nvPr/>
        </p:nvSpPr>
        <p:spPr bwMode="auto">
          <a:xfrm>
            <a:off x="1601966" y="5499023"/>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a:solidFill>
                <a:schemeClr val="tx1">
                  <a:lumMod val="75000"/>
                  <a:lumOff val="25000"/>
                </a:schemeClr>
              </a:solidFill>
              <a:latin typeface="Consolas" panose="020B0609020204030204" pitchFamily="49" charset="0"/>
            </a:endParaRPr>
          </a:p>
        </p:txBody>
      </p:sp>
      <p:sp>
        <p:nvSpPr>
          <p:cNvPr id="10" name="正方形/長方形 9">
            <a:extLst>
              <a:ext uri="{FF2B5EF4-FFF2-40B4-BE49-F238E27FC236}">
                <a16:creationId xmlns:a16="http://schemas.microsoft.com/office/drawing/2014/main" id="{31261164-F89D-CD94-4251-A867C531C4D0}"/>
              </a:ext>
            </a:extLst>
          </p:cNvPr>
          <p:cNvSpPr/>
          <p:nvPr/>
        </p:nvSpPr>
        <p:spPr bwMode="auto">
          <a:xfrm>
            <a:off x="1601966" y="585902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chemeClr val="accent5"/>
              </a:solidFill>
              <a:latin typeface="Consolas" panose="020B0609020204030204" pitchFamily="49" charset="0"/>
            </a:endParaRPr>
          </a:p>
        </p:txBody>
      </p:sp>
      <p:sp>
        <p:nvSpPr>
          <p:cNvPr id="11" name="正方形/長方形 10">
            <a:extLst>
              <a:ext uri="{FF2B5EF4-FFF2-40B4-BE49-F238E27FC236}">
                <a16:creationId xmlns:a16="http://schemas.microsoft.com/office/drawing/2014/main" id="{90536433-D4FD-70AC-1E99-B6D6FF49107F}"/>
              </a:ext>
            </a:extLst>
          </p:cNvPr>
          <p:cNvSpPr/>
          <p:nvPr/>
        </p:nvSpPr>
        <p:spPr bwMode="auto">
          <a:xfrm>
            <a:off x="1601966" y="621903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chemeClr val="accent5"/>
              </a:solidFill>
              <a:latin typeface="Consolas" panose="020B0609020204030204" pitchFamily="49" charset="0"/>
            </a:endParaRPr>
          </a:p>
        </p:txBody>
      </p:sp>
      <p:sp>
        <p:nvSpPr>
          <p:cNvPr id="14" name="正方形/長方形 13">
            <a:extLst>
              <a:ext uri="{FF2B5EF4-FFF2-40B4-BE49-F238E27FC236}">
                <a16:creationId xmlns:a16="http://schemas.microsoft.com/office/drawing/2014/main" id="{7CDA8AFD-90F5-A529-0E22-51B509029226}"/>
              </a:ext>
            </a:extLst>
          </p:cNvPr>
          <p:cNvSpPr/>
          <p:nvPr/>
        </p:nvSpPr>
        <p:spPr bwMode="auto">
          <a:xfrm>
            <a:off x="1601967" y="4779015"/>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6" name="正方形/長方形 15">
            <a:extLst>
              <a:ext uri="{FF2B5EF4-FFF2-40B4-BE49-F238E27FC236}">
                <a16:creationId xmlns:a16="http://schemas.microsoft.com/office/drawing/2014/main" id="{838DAF8E-EBE5-3F25-2059-B948B621D3CB}"/>
              </a:ext>
            </a:extLst>
          </p:cNvPr>
          <p:cNvSpPr/>
          <p:nvPr/>
        </p:nvSpPr>
        <p:spPr bwMode="auto">
          <a:xfrm>
            <a:off x="1241962" y="513901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7" name="正方形/長方形 16">
            <a:extLst>
              <a:ext uri="{FF2B5EF4-FFF2-40B4-BE49-F238E27FC236}">
                <a16:creationId xmlns:a16="http://schemas.microsoft.com/office/drawing/2014/main" id="{2D292777-2157-5A4A-A9FA-B8ADBD810D07}"/>
              </a:ext>
            </a:extLst>
          </p:cNvPr>
          <p:cNvSpPr/>
          <p:nvPr/>
        </p:nvSpPr>
        <p:spPr bwMode="auto">
          <a:xfrm>
            <a:off x="1241962" y="5499023"/>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8" name="正方形/長方形 17">
            <a:extLst>
              <a:ext uri="{FF2B5EF4-FFF2-40B4-BE49-F238E27FC236}">
                <a16:creationId xmlns:a16="http://schemas.microsoft.com/office/drawing/2014/main" id="{EDB3A50F-71A5-D307-F8F1-7BA02D3F0B03}"/>
              </a:ext>
            </a:extLst>
          </p:cNvPr>
          <p:cNvSpPr/>
          <p:nvPr/>
        </p:nvSpPr>
        <p:spPr bwMode="auto">
          <a:xfrm>
            <a:off x="1241962" y="585902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9" name="正方形/長方形 18">
            <a:extLst>
              <a:ext uri="{FF2B5EF4-FFF2-40B4-BE49-F238E27FC236}">
                <a16:creationId xmlns:a16="http://schemas.microsoft.com/office/drawing/2014/main" id="{136F2A28-CFF1-6093-DB52-3486C4515124}"/>
              </a:ext>
            </a:extLst>
          </p:cNvPr>
          <p:cNvSpPr/>
          <p:nvPr/>
        </p:nvSpPr>
        <p:spPr bwMode="auto">
          <a:xfrm>
            <a:off x="1241962" y="621903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3" name="コンテンツ プレースホルダー 2">
            <a:extLst>
              <a:ext uri="{FF2B5EF4-FFF2-40B4-BE49-F238E27FC236}">
                <a16:creationId xmlns:a16="http://schemas.microsoft.com/office/drawing/2014/main" id="{66AC32EC-20E8-F59A-04BB-C70E8CD61382}"/>
              </a:ext>
            </a:extLst>
          </p:cNvPr>
          <p:cNvSpPr txBox="1">
            <a:spLocks/>
          </p:cNvSpPr>
          <p:nvPr/>
        </p:nvSpPr>
        <p:spPr bwMode="auto">
          <a:xfrm>
            <a:off x="2771980" y="4869016"/>
            <a:ext cx="5670063" cy="171001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a:lstStyle>
          <a:p>
            <a:pPr lvl="1"/>
            <a:r>
              <a:rPr lang="en-US" altLang="ja-JP" sz="1400" kern="0" dirty="0">
                <a:latin typeface="Consolas" panose="020B0609020204030204" pitchFamily="49" charset="0"/>
              </a:rPr>
              <a:t>(1) </a:t>
            </a:r>
            <a:r>
              <a:rPr lang="ja-JP" altLang="en-US" sz="1400" kern="0" dirty="0">
                <a:latin typeface="Consolas" panose="020B0609020204030204" pitchFamily="49" charset="0"/>
              </a:rPr>
              <a:t>タグが上書きされていき，最後に </a:t>
            </a:r>
            <a:r>
              <a:rPr lang="en-US" altLang="ja-JP" sz="1400" kern="0" dirty="0">
                <a:latin typeface="Consolas" panose="020B0609020204030204" pitchFamily="49" charset="0"/>
              </a:rPr>
              <a:t>0x580 </a:t>
            </a:r>
            <a:r>
              <a:rPr lang="ja-JP" altLang="en-US" sz="1400" kern="0" dirty="0">
                <a:latin typeface="Consolas" panose="020B0609020204030204" pitchFamily="49" charset="0"/>
              </a:rPr>
              <a:t>が書き込まれる</a:t>
            </a:r>
            <a:endParaRPr lang="en-US" altLang="ja-JP" sz="1400" kern="0">
              <a:latin typeface="Consolas" panose="020B0609020204030204" pitchFamily="49" charset="0"/>
            </a:endParaRPr>
          </a:p>
          <a:p>
            <a:pPr lvl="1"/>
            <a:r>
              <a:rPr lang="en-US" altLang="ja-JP" sz="1400" kern="0">
                <a:latin typeface="Consolas" panose="020B0609020204030204" pitchFamily="49" charset="0"/>
              </a:rPr>
              <a:t>(</a:t>
            </a:r>
            <a:r>
              <a:rPr lang="en-US" altLang="ja-JP" sz="1400" kern="0" dirty="0">
                <a:latin typeface="Consolas" panose="020B0609020204030204" pitchFamily="49" charset="0"/>
              </a:rPr>
              <a:t>2) </a:t>
            </a:r>
            <a:r>
              <a:rPr lang="ja-JP" altLang="en-US" sz="1400" kern="0" dirty="0">
                <a:latin typeface="Consolas" panose="020B0609020204030204" pitchFamily="49" charset="0"/>
              </a:rPr>
              <a:t>ヒット率：</a:t>
            </a:r>
            <a:r>
              <a:rPr lang="en-US" altLang="ja-JP" sz="1400" kern="0" dirty="0">
                <a:latin typeface="Consolas" panose="020B0609020204030204" pitchFamily="49" charset="0"/>
              </a:rPr>
              <a:t>0</a:t>
            </a:r>
          </a:p>
          <a:p>
            <a:pPr lvl="1"/>
            <a:r>
              <a:rPr lang="en-US" altLang="ja-JP" sz="1400" kern="0" dirty="0">
                <a:latin typeface="Consolas" panose="020B0609020204030204" pitchFamily="49" charset="0"/>
              </a:rPr>
              <a:t>(3) </a:t>
            </a:r>
            <a:r>
              <a:rPr lang="ja-JP" altLang="en-US" sz="1400" kern="0" dirty="0">
                <a:latin typeface="Consolas" panose="020B0609020204030204" pitchFamily="49" charset="0"/>
              </a:rPr>
              <a:t>全部ミスなので局所性がない</a:t>
            </a:r>
            <a:endParaRPr lang="en-US" altLang="ja-JP" sz="1400" kern="0" dirty="0">
              <a:latin typeface="Consolas" panose="020B0609020204030204" pitchFamily="49" charset="0"/>
            </a:endParaRPr>
          </a:p>
          <a:p>
            <a:pPr lvl="3"/>
            <a:endParaRPr lang="en-US" altLang="ja-JP" sz="1400" kern="0" dirty="0">
              <a:latin typeface="Consolas" panose="020B0609020204030204" pitchFamily="49" charset="0"/>
            </a:endParaRPr>
          </a:p>
        </p:txBody>
      </p:sp>
    </p:spTree>
    <p:extLst>
      <p:ext uri="{BB962C8B-B14F-4D97-AF65-F5344CB8AC3E}">
        <p14:creationId xmlns:p14="http://schemas.microsoft.com/office/powerpoint/2010/main" val="12937038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１０ ダイレクトマップの場合 の系列３</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nchor="t"/>
          <a:lstStyle/>
          <a:p>
            <a:pPr lvl="1">
              <a:buFont typeface="+mj-lt"/>
              <a:buAutoNum type="arabicPeriod"/>
            </a:pPr>
            <a:r>
              <a:rPr lang="en-US" altLang="ja-JP" sz="1400" dirty="0">
                <a:latin typeface="Consolas" panose="020B0609020204030204" pitchFamily="49" charset="0"/>
              </a:rPr>
              <a:t>0x8000, 0x9001, 0x8002, 0x9003, 0x9004, 0xA005, 0x9006, 0x8007</a:t>
            </a:r>
          </a:p>
          <a:p>
            <a:pPr marL="720000" lvl="2" indent="0">
              <a:buNone/>
            </a:pP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0x8000 = 0b1000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000 miss</a:t>
            </a:r>
          </a:p>
          <a:p>
            <a:pPr lvl="2">
              <a:buFont typeface="+mj-lt"/>
              <a:buAutoNum type="arabicPeriod"/>
            </a:pPr>
            <a:r>
              <a:rPr lang="en-US" altLang="ja-JP" sz="1400" dirty="0">
                <a:latin typeface="Consolas" panose="020B0609020204030204" pitchFamily="49" charset="0"/>
              </a:rPr>
              <a:t>0x9001 = 0b1001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001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0x8002 = 0b1000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010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0x9003 = 0b1001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011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0x9004 = 0b1001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100 hit  </a:t>
            </a:r>
            <a:r>
              <a:rPr lang="ja-JP" altLang="en-US" sz="1400" dirty="0">
                <a:solidFill>
                  <a:schemeClr val="accent3"/>
                </a:solidFill>
                <a:latin typeface="Consolas" panose="020B0609020204030204" pitchFamily="49" charset="0"/>
              </a:rPr>
              <a:t>空間局所性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0xA005 = 0b1010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101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0x9006 = 0b1001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110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0x8007 = 0b1000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111 miss		</a:t>
            </a:r>
            <a:br>
              <a:rPr lang="en-US" altLang="ja-JP" sz="1400" dirty="0">
                <a:solidFill>
                  <a:schemeClr val="accent3"/>
                </a:solidFill>
                <a:latin typeface="Consolas" panose="020B0609020204030204" pitchFamily="49" charset="0"/>
              </a:rPr>
            </a:br>
            <a:r>
              <a:rPr lang="ja-JP" altLang="en-US" sz="1400" dirty="0">
                <a:solidFill>
                  <a:schemeClr val="accent3"/>
                </a:solidFill>
                <a:latin typeface="Consolas" panose="020B0609020204030204" pitchFamily="49" charset="0"/>
              </a:rPr>
              <a:t>　　　　　</a:t>
            </a:r>
            <a:r>
              <a:rPr lang="en-US" altLang="ja-JP" sz="1400" dirty="0">
                <a:latin typeface="Consolas" panose="020B0609020204030204" pitchFamily="49" charset="0"/>
              </a:rPr>
              <a:t>0b100 0000 0000=0x400</a:t>
            </a:r>
          </a:p>
          <a:p>
            <a:pPr lvl="2">
              <a:buFont typeface="+mj-lt"/>
              <a:buAutoNum type="arabicPeriod"/>
            </a:pPr>
            <a:endParaRPr lang="en-US" altLang="ja-JP" sz="1400" dirty="0">
              <a:latin typeface="Consolas" panose="020B0609020204030204" pitchFamily="49" charset="0"/>
            </a:endParaRPr>
          </a:p>
        </p:txBody>
      </p:sp>
      <p:sp>
        <p:nvSpPr>
          <p:cNvPr id="4" name="正方形/長方形 3">
            <a:extLst>
              <a:ext uri="{FF2B5EF4-FFF2-40B4-BE49-F238E27FC236}">
                <a16:creationId xmlns:a16="http://schemas.microsoft.com/office/drawing/2014/main" id="{AC393CB0-AD44-B0F2-135F-3AF85432425B}"/>
              </a:ext>
            </a:extLst>
          </p:cNvPr>
          <p:cNvSpPr/>
          <p:nvPr/>
        </p:nvSpPr>
        <p:spPr bwMode="auto">
          <a:xfrm>
            <a:off x="1691967" y="486901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dirty="0">
                <a:latin typeface="Consolas" panose="020B0609020204030204" pitchFamily="49" charset="0"/>
              </a:rPr>
              <a:t>0x400</a:t>
            </a:r>
            <a:endParaRPr kumimoji="1" lang="ja-JP" altLang="en-US" sz="1400" b="1" dirty="0">
              <a:solidFill>
                <a:schemeClr val="accent5"/>
              </a:solidFill>
              <a:latin typeface="Consolas" panose="020B0609020204030204" pitchFamily="49" charset="0"/>
            </a:endParaRPr>
          </a:p>
        </p:txBody>
      </p:sp>
      <p:sp>
        <p:nvSpPr>
          <p:cNvPr id="6" name="正方形/長方形 5">
            <a:extLst>
              <a:ext uri="{FF2B5EF4-FFF2-40B4-BE49-F238E27FC236}">
                <a16:creationId xmlns:a16="http://schemas.microsoft.com/office/drawing/2014/main" id="{C140DBA5-CCF0-864C-FC1E-E28B8B70F7C9}"/>
              </a:ext>
            </a:extLst>
          </p:cNvPr>
          <p:cNvSpPr/>
          <p:nvPr/>
        </p:nvSpPr>
        <p:spPr bwMode="auto">
          <a:xfrm>
            <a:off x="1691967" y="522902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a:solidFill>
                <a:schemeClr val="tx1">
                  <a:lumMod val="75000"/>
                  <a:lumOff val="25000"/>
                </a:schemeClr>
              </a:solidFill>
              <a:latin typeface="Consolas" panose="020B0609020204030204" pitchFamily="49" charset="0"/>
            </a:endParaRPr>
          </a:p>
        </p:txBody>
      </p:sp>
      <p:sp>
        <p:nvSpPr>
          <p:cNvPr id="10" name="正方形/長方形 9">
            <a:extLst>
              <a:ext uri="{FF2B5EF4-FFF2-40B4-BE49-F238E27FC236}">
                <a16:creationId xmlns:a16="http://schemas.microsoft.com/office/drawing/2014/main" id="{31261164-F89D-CD94-4251-A867C531C4D0}"/>
              </a:ext>
            </a:extLst>
          </p:cNvPr>
          <p:cNvSpPr/>
          <p:nvPr/>
        </p:nvSpPr>
        <p:spPr bwMode="auto">
          <a:xfrm>
            <a:off x="1691967" y="558902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chemeClr val="accent5"/>
              </a:solidFill>
              <a:latin typeface="Consolas" panose="020B0609020204030204" pitchFamily="49" charset="0"/>
            </a:endParaRPr>
          </a:p>
        </p:txBody>
      </p:sp>
      <p:sp>
        <p:nvSpPr>
          <p:cNvPr id="11" name="正方形/長方形 10">
            <a:extLst>
              <a:ext uri="{FF2B5EF4-FFF2-40B4-BE49-F238E27FC236}">
                <a16:creationId xmlns:a16="http://schemas.microsoft.com/office/drawing/2014/main" id="{90536433-D4FD-70AC-1E99-B6D6FF49107F}"/>
              </a:ext>
            </a:extLst>
          </p:cNvPr>
          <p:cNvSpPr/>
          <p:nvPr/>
        </p:nvSpPr>
        <p:spPr bwMode="auto">
          <a:xfrm>
            <a:off x="1691967" y="5949028"/>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chemeClr val="accent5"/>
              </a:solidFill>
              <a:latin typeface="Consolas" panose="020B0609020204030204" pitchFamily="49" charset="0"/>
            </a:endParaRPr>
          </a:p>
        </p:txBody>
      </p:sp>
      <p:sp>
        <p:nvSpPr>
          <p:cNvPr id="14" name="正方形/長方形 13">
            <a:extLst>
              <a:ext uri="{FF2B5EF4-FFF2-40B4-BE49-F238E27FC236}">
                <a16:creationId xmlns:a16="http://schemas.microsoft.com/office/drawing/2014/main" id="{7CDA8AFD-90F5-A529-0E22-51B509029226}"/>
              </a:ext>
            </a:extLst>
          </p:cNvPr>
          <p:cNvSpPr/>
          <p:nvPr/>
        </p:nvSpPr>
        <p:spPr bwMode="auto">
          <a:xfrm>
            <a:off x="1691968" y="450901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6" name="正方形/長方形 15">
            <a:extLst>
              <a:ext uri="{FF2B5EF4-FFF2-40B4-BE49-F238E27FC236}">
                <a16:creationId xmlns:a16="http://schemas.microsoft.com/office/drawing/2014/main" id="{838DAF8E-EBE5-3F25-2059-B948B621D3CB}"/>
              </a:ext>
            </a:extLst>
          </p:cNvPr>
          <p:cNvSpPr/>
          <p:nvPr/>
        </p:nvSpPr>
        <p:spPr bwMode="auto">
          <a:xfrm>
            <a:off x="1331963" y="486901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7" name="正方形/長方形 16">
            <a:extLst>
              <a:ext uri="{FF2B5EF4-FFF2-40B4-BE49-F238E27FC236}">
                <a16:creationId xmlns:a16="http://schemas.microsoft.com/office/drawing/2014/main" id="{2D292777-2157-5A4A-A9FA-B8ADBD810D07}"/>
              </a:ext>
            </a:extLst>
          </p:cNvPr>
          <p:cNvSpPr/>
          <p:nvPr/>
        </p:nvSpPr>
        <p:spPr bwMode="auto">
          <a:xfrm>
            <a:off x="1331963" y="522902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8" name="正方形/長方形 17">
            <a:extLst>
              <a:ext uri="{FF2B5EF4-FFF2-40B4-BE49-F238E27FC236}">
                <a16:creationId xmlns:a16="http://schemas.microsoft.com/office/drawing/2014/main" id="{EDB3A50F-71A5-D307-F8F1-7BA02D3F0B03}"/>
              </a:ext>
            </a:extLst>
          </p:cNvPr>
          <p:cNvSpPr/>
          <p:nvPr/>
        </p:nvSpPr>
        <p:spPr bwMode="auto">
          <a:xfrm>
            <a:off x="1331963" y="558902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9" name="正方形/長方形 18">
            <a:extLst>
              <a:ext uri="{FF2B5EF4-FFF2-40B4-BE49-F238E27FC236}">
                <a16:creationId xmlns:a16="http://schemas.microsoft.com/office/drawing/2014/main" id="{136F2A28-CFF1-6093-DB52-3486C4515124}"/>
              </a:ext>
            </a:extLst>
          </p:cNvPr>
          <p:cNvSpPr/>
          <p:nvPr/>
        </p:nvSpPr>
        <p:spPr bwMode="auto">
          <a:xfrm>
            <a:off x="1331963" y="5949028"/>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3" name="コンテンツ プレースホルダー 2">
            <a:extLst>
              <a:ext uri="{FF2B5EF4-FFF2-40B4-BE49-F238E27FC236}">
                <a16:creationId xmlns:a16="http://schemas.microsoft.com/office/drawing/2014/main" id="{8CC7CCE6-F604-BB67-379B-2533002085CD}"/>
              </a:ext>
            </a:extLst>
          </p:cNvPr>
          <p:cNvSpPr txBox="1">
            <a:spLocks/>
          </p:cNvSpPr>
          <p:nvPr/>
        </p:nvSpPr>
        <p:spPr bwMode="auto">
          <a:xfrm>
            <a:off x="2771980" y="4869016"/>
            <a:ext cx="5670063" cy="171001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a:lstStyle>
          <a:p>
            <a:pPr lvl="1"/>
            <a:r>
              <a:rPr lang="en-US" altLang="ja-JP" sz="1400" kern="0" dirty="0">
                <a:latin typeface="Consolas" panose="020B0609020204030204" pitchFamily="49" charset="0"/>
              </a:rPr>
              <a:t>(1) 0</a:t>
            </a:r>
            <a:r>
              <a:rPr lang="ja-JP" altLang="en-US" sz="1400" kern="0" dirty="0">
                <a:latin typeface="Consolas" panose="020B0609020204030204" pitchFamily="49" charset="0"/>
              </a:rPr>
              <a:t>番エントリのタグが</a:t>
            </a:r>
            <a:r>
              <a:rPr lang="en-US" altLang="ja-JP" sz="1400" kern="0" dirty="0">
                <a:latin typeface="Consolas" panose="020B0609020204030204" pitchFamily="49" charset="0"/>
              </a:rPr>
              <a:t>0x400,0x480,x400,0x480,0x500,x480,0x400 </a:t>
            </a:r>
            <a:r>
              <a:rPr lang="ja-JP" altLang="en-US" sz="1400" kern="0" dirty="0">
                <a:latin typeface="Consolas" panose="020B0609020204030204" pitchFamily="49" charset="0"/>
              </a:rPr>
              <a:t>の順で更新される</a:t>
            </a:r>
            <a:endParaRPr lang="en-US" altLang="ja-JP" sz="1400" kern="0" dirty="0">
              <a:latin typeface="Consolas" panose="020B0609020204030204" pitchFamily="49" charset="0"/>
            </a:endParaRPr>
          </a:p>
          <a:p>
            <a:pPr lvl="1"/>
            <a:r>
              <a:rPr lang="en-US" altLang="ja-JP" sz="1400" kern="0" dirty="0">
                <a:latin typeface="Consolas" panose="020B0609020204030204" pitchFamily="49" charset="0"/>
              </a:rPr>
              <a:t>(2) </a:t>
            </a:r>
            <a:r>
              <a:rPr lang="ja-JP" altLang="en-US" sz="1400" kern="0" dirty="0">
                <a:latin typeface="Consolas" panose="020B0609020204030204" pitchFamily="49" charset="0"/>
              </a:rPr>
              <a:t>ヒット率：</a:t>
            </a:r>
            <a:r>
              <a:rPr lang="en-US" altLang="ja-JP" sz="1400" kern="0" dirty="0">
                <a:latin typeface="Consolas" panose="020B0609020204030204" pitchFamily="49" charset="0"/>
              </a:rPr>
              <a:t>1/8=0.125</a:t>
            </a:r>
          </a:p>
          <a:p>
            <a:pPr lvl="1"/>
            <a:r>
              <a:rPr lang="en-US" altLang="ja-JP" sz="1400" kern="0" dirty="0">
                <a:latin typeface="Consolas" panose="020B0609020204030204" pitchFamily="49" charset="0"/>
              </a:rPr>
              <a:t>(3) </a:t>
            </a:r>
            <a:r>
              <a:rPr lang="ja-JP" altLang="en-US" sz="1400" kern="0" dirty="0">
                <a:latin typeface="Consolas" panose="020B0609020204030204" pitchFamily="49" charset="0"/>
              </a:rPr>
              <a:t>上の通り</a:t>
            </a:r>
            <a:endParaRPr lang="en-US" altLang="ja-JP" sz="1400" kern="0" dirty="0">
              <a:latin typeface="Consolas" panose="020B0609020204030204" pitchFamily="49" charset="0"/>
            </a:endParaRPr>
          </a:p>
          <a:p>
            <a:pPr lvl="3"/>
            <a:endParaRPr lang="en-US" altLang="ja-JP" sz="1400" kern="0" dirty="0">
              <a:latin typeface="Consolas" panose="020B0609020204030204" pitchFamily="49" charset="0"/>
            </a:endParaRPr>
          </a:p>
        </p:txBody>
      </p:sp>
    </p:spTree>
    <p:extLst>
      <p:ext uri="{BB962C8B-B14F-4D97-AF65-F5344CB8AC3E}">
        <p14:creationId xmlns:p14="http://schemas.microsoft.com/office/powerpoint/2010/main" val="8357855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１０</a:t>
            </a:r>
            <a:br>
              <a:rPr lang="en-US" altLang="ja-JP" dirty="0"/>
            </a:br>
            <a:r>
              <a:rPr lang="en-US" altLang="ja-JP" dirty="0"/>
              <a:t>2-way </a:t>
            </a:r>
            <a:r>
              <a:rPr lang="ja-JP" altLang="en-US" dirty="0"/>
              <a:t>セットアソシアティブの場合 の系列１</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3690041"/>
          </a:xfrm>
        </p:spPr>
        <p:txBody>
          <a:bodyPr anchor="t"/>
          <a:lstStyle/>
          <a:p>
            <a:pPr lvl="1">
              <a:buFont typeface="+mj-lt"/>
              <a:buAutoNum type="arabicPeriod"/>
            </a:pPr>
            <a:r>
              <a:rPr lang="en-US" altLang="ja-JP" sz="1400" dirty="0">
                <a:latin typeface="Consolas" panose="020B0609020204030204" pitchFamily="49" charset="0"/>
              </a:rPr>
              <a:t>0x8000, 0x8001, 0x8002, 0x8003, 0x8000, 0x8001, 0x8002, 0x8003</a:t>
            </a:r>
          </a:p>
          <a:p>
            <a:pPr marL="720000" lvl="2" indent="0">
              <a:buNone/>
            </a:pPr>
            <a:r>
              <a:rPr lang="ja-JP" altLang="en-US" sz="1400" dirty="0">
                <a:latin typeface="Consolas" panose="020B0609020204030204" pitchFamily="49" charset="0"/>
              </a:rPr>
              <a:t>インデックスを決定する部分が</a:t>
            </a:r>
            <a:r>
              <a:rPr lang="en-US" altLang="ja-JP" sz="1400" dirty="0">
                <a:latin typeface="Consolas" panose="020B0609020204030204" pitchFamily="49" charset="0"/>
              </a:rPr>
              <a:t>1bit</a:t>
            </a:r>
            <a:r>
              <a:rPr lang="ja-JP" altLang="en-US" sz="1400" dirty="0">
                <a:latin typeface="Consolas" panose="020B0609020204030204" pitchFamily="49" charset="0"/>
              </a:rPr>
              <a:t>だけになる</a:t>
            </a:r>
            <a:br>
              <a:rPr lang="en-US" altLang="ja-JP" sz="1400" dirty="0">
                <a:latin typeface="Consolas" panose="020B0609020204030204" pitchFamily="49" charset="0"/>
              </a:rPr>
            </a:b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0x8000 = 0b1000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000 miss</a:t>
            </a:r>
          </a:p>
          <a:p>
            <a:pPr lvl="2">
              <a:buFont typeface="+mj-lt"/>
              <a:buAutoNum type="arabicPeriod"/>
            </a:pPr>
            <a:r>
              <a:rPr lang="en-US" altLang="ja-JP" sz="1400" dirty="0">
                <a:latin typeface="Consolas" panose="020B0609020204030204" pitchFamily="49" charset="0"/>
              </a:rPr>
              <a:t>0x8001 = 0b1000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001 hit </a:t>
            </a:r>
            <a:r>
              <a:rPr lang="ja-JP" altLang="en-US" sz="1400" dirty="0">
                <a:solidFill>
                  <a:schemeClr val="accent3"/>
                </a:solidFill>
                <a:latin typeface="Consolas" panose="020B0609020204030204" pitchFamily="49" charset="0"/>
              </a:rPr>
              <a:t>空間的局所性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0x8002 = 0b1000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010 hit </a:t>
            </a:r>
            <a:r>
              <a:rPr lang="ja-JP" altLang="en-US" sz="1400" dirty="0">
                <a:solidFill>
                  <a:schemeClr val="accent3"/>
                </a:solidFill>
                <a:latin typeface="Consolas" panose="020B0609020204030204" pitchFamily="49" charset="0"/>
              </a:rPr>
              <a:t>空間的局所性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0x8003 = 0b1000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011 hit </a:t>
            </a:r>
            <a:r>
              <a:rPr lang="ja-JP" altLang="en-US" sz="1400" dirty="0">
                <a:solidFill>
                  <a:schemeClr val="accent3"/>
                </a:solidFill>
                <a:latin typeface="Consolas" panose="020B0609020204030204" pitchFamily="49" charset="0"/>
              </a:rPr>
              <a:t>空間的局所性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0x8000 = 0b1000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000 hit </a:t>
            </a:r>
            <a:r>
              <a:rPr lang="ja-JP" altLang="en-US" sz="1400" dirty="0">
                <a:solidFill>
                  <a:schemeClr val="accent3"/>
                </a:solidFill>
                <a:latin typeface="Consolas" panose="020B0609020204030204" pitchFamily="49" charset="0"/>
              </a:rPr>
              <a:t>時間的局所性 </a:t>
            </a:r>
            <a:r>
              <a:rPr lang="en-US" altLang="ja-JP" sz="1400" dirty="0">
                <a:solidFill>
                  <a:schemeClr val="accent3"/>
                </a:solidFill>
                <a:latin typeface="Consolas" panose="020B0609020204030204" pitchFamily="49" charset="0"/>
              </a:rPr>
              <a:t>or </a:t>
            </a:r>
            <a:r>
              <a:rPr lang="ja-JP" altLang="en-US" sz="1400" dirty="0">
                <a:solidFill>
                  <a:schemeClr val="accent3"/>
                </a:solidFill>
                <a:latin typeface="Consolas" panose="020B0609020204030204" pitchFamily="49" charset="0"/>
              </a:rPr>
              <a:t>空間的局所性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0x8001 = 0b1000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001 hit </a:t>
            </a:r>
            <a:r>
              <a:rPr lang="ja-JP" altLang="en-US" sz="1400" dirty="0">
                <a:solidFill>
                  <a:schemeClr val="accent3"/>
                </a:solidFill>
                <a:latin typeface="Consolas" panose="020B0609020204030204" pitchFamily="49" charset="0"/>
              </a:rPr>
              <a:t>時間的局所性 </a:t>
            </a:r>
            <a:r>
              <a:rPr lang="en-US" altLang="ja-JP" sz="1400" dirty="0">
                <a:solidFill>
                  <a:schemeClr val="accent3"/>
                </a:solidFill>
                <a:latin typeface="Consolas" panose="020B0609020204030204" pitchFamily="49" charset="0"/>
              </a:rPr>
              <a:t>or </a:t>
            </a:r>
            <a:r>
              <a:rPr lang="ja-JP" altLang="en-US" sz="1400" dirty="0">
                <a:solidFill>
                  <a:schemeClr val="accent3"/>
                </a:solidFill>
                <a:latin typeface="Consolas" panose="020B0609020204030204" pitchFamily="49" charset="0"/>
              </a:rPr>
              <a:t>空間的局所性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0x8002 = 0b1000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010 hit </a:t>
            </a:r>
            <a:r>
              <a:rPr lang="ja-JP" altLang="en-US" sz="1400" dirty="0">
                <a:solidFill>
                  <a:schemeClr val="accent3"/>
                </a:solidFill>
                <a:latin typeface="Consolas" panose="020B0609020204030204" pitchFamily="49" charset="0"/>
              </a:rPr>
              <a:t>時間的局所性 </a:t>
            </a:r>
            <a:r>
              <a:rPr lang="en-US" altLang="ja-JP" sz="1400" dirty="0">
                <a:solidFill>
                  <a:schemeClr val="accent3"/>
                </a:solidFill>
                <a:latin typeface="Consolas" panose="020B0609020204030204" pitchFamily="49" charset="0"/>
              </a:rPr>
              <a:t>or </a:t>
            </a:r>
            <a:r>
              <a:rPr lang="ja-JP" altLang="en-US" sz="1400" dirty="0">
                <a:solidFill>
                  <a:schemeClr val="accent3"/>
                </a:solidFill>
                <a:latin typeface="Consolas" panose="020B0609020204030204" pitchFamily="49" charset="0"/>
              </a:rPr>
              <a:t>空間的局所性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0x8003 = 0b</a:t>
            </a:r>
            <a:r>
              <a:rPr lang="en-US" altLang="ja-JP" sz="1400" dirty="0">
                <a:solidFill>
                  <a:schemeClr val="accent5"/>
                </a:solidFill>
                <a:latin typeface="Consolas" panose="020B0609020204030204" pitchFamily="49" charset="0"/>
              </a:rPr>
              <a:t>1000 0000 0000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011 hit </a:t>
            </a:r>
            <a:r>
              <a:rPr lang="ja-JP" altLang="en-US" sz="1400" dirty="0">
                <a:solidFill>
                  <a:schemeClr val="accent3"/>
                </a:solidFill>
                <a:latin typeface="Consolas" panose="020B0609020204030204" pitchFamily="49" charset="0"/>
              </a:rPr>
              <a:t>時間的局所性 </a:t>
            </a:r>
            <a:r>
              <a:rPr lang="en-US" altLang="ja-JP" sz="1400" dirty="0">
                <a:solidFill>
                  <a:schemeClr val="accent3"/>
                </a:solidFill>
                <a:latin typeface="Consolas" panose="020B0609020204030204" pitchFamily="49" charset="0"/>
              </a:rPr>
              <a:t>or </a:t>
            </a:r>
            <a:r>
              <a:rPr lang="ja-JP" altLang="en-US" sz="1400" dirty="0">
                <a:solidFill>
                  <a:schemeClr val="accent3"/>
                </a:solidFill>
                <a:latin typeface="Consolas" panose="020B0609020204030204" pitchFamily="49" charset="0"/>
              </a:rPr>
              <a:t>空間的局所性</a:t>
            </a:r>
            <a:br>
              <a:rPr lang="en-US" altLang="ja-JP" sz="1400" dirty="0">
                <a:solidFill>
                  <a:schemeClr val="accent3"/>
                </a:solidFill>
                <a:latin typeface="Consolas" panose="020B0609020204030204" pitchFamily="49" charset="0"/>
              </a:rPr>
            </a:br>
            <a:r>
              <a:rPr lang="en-US" altLang="ja-JP" sz="1400" dirty="0">
                <a:solidFill>
                  <a:schemeClr val="accent3"/>
                </a:solidFill>
                <a:latin typeface="Consolas" panose="020B0609020204030204" pitchFamily="49" charset="0"/>
              </a:rPr>
              <a:t>         </a:t>
            </a:r>
            <a:r>
              <a:rPr lang="en-US" altLang="ja-JP" sz="1400" dirty="0">
                <a:latin typeface="Consolas" panose="020B0609020204030204" pitchFamily="49" charset="0"/>
              </a:rPr>
              <a:t>0b</a:t>
            </a:r>
            <a:r>
              <a:rPr lang="en-US" altLang="ja-JP" sz="1400" dirty="0">
                <a:solidFill>
                  <a:schemeClr val="accent5"/>
                </a:solidFill>
                <a:latin typeface="Consolas" panose="020B0609020204030204" pitchFamily="49" charset="0"/>
              </a:rPr>
              <a:t>1000 0000 0000=0x800</a:t>
            </a:r>
          </a:p>
          <a:p>
            <a:pPr lvl="2">
              <a:buFont typeface="+mj-lt"/>
              <a:buAutoNum type="arabicPeriod"/>
            </a:pPr>
            <a:endParaRPr lang="en-US" altLang="ja-JP" sz="1400" dirty="0">
              <a:latin typeface="Consolas" panose="020B0609020204030204" pitchFamily="49" charset="0"/>
            </a:endParaRPr>
          </a:p>
        </p:txBody>
      </p:sp>
      <p:sp>
        <p:nvSpPr>
          <p:cNvPr id="4" name="正方形/長方形 3">
            <a:extLst>
              <a:ext uri="{FF2B5EF4-FFF2-40B4-BE49-F238E27FC236}">
                <a16:creationId xmlns:a16="http://schemas.microsoft.com/office/drawing/2014/main" id="{AC393CB0-AD44-B0F2-135F-3AF85432425B}"/>
              </a:ext>
            </a:extLst>
          </p:cNvPr>
          <p:cNvSpPr/>
          <p:nvPr/>
        </p:nvSpPr>
        <p:spPr bwMode="auto">
          <a:xfrm>
            <a:off x="971960" y="522902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dirty="0">
                <a:latin typeface="Consolas" panose="020B0609020204030204" pitchFamily="49" charset="0"/>
              </a:rPr>
              <a:t>0x800</a:t>
            </a:r>
            <a:endParaRPr kumimoji="1" lang="ja-JP" altLang="en-US" sz="1400" b="1" dirty="0">
              <a:solidFill>
                <a:schemeClr val="accent5"/>
              </a:solidFill>
              <a:latin typeface="Consolas" panose="020B0609020204030204" pitchFamily="49" charset="0"/>
            </a:endParaRPr>
          </a:p>
        </p:txBody>
      </p:sp>
      <p:sp>
        <p:nvSpPr>
          <p:cNvPr id="6" name="正方形/長方形 5">
            <a:extLst>
              <a:ext uri="{FF2B5EF4-FFF2-40B4-BE49-F238E27FC236}">
                <a16:creationId xmlns:a16="http://schemas.microsoft.com/office/drawing/2014/main" id="{C140DBA5-CCF0-864C-FC1E-E28B8B70F7C9}"/>
              </a:ext>
            </a:extLst>
          </p:cNvPr>
          <p:cNvSpPr/>
          <p:nvPr/>
        </p:nvSpPr>
        <p:spPr bwMode="auto">
          <a:xfrm>
            <a:off x="971960" y="558902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a:solidFill>
                <a:schemeClr val="tx1">
                  <a:lumMod val="75000"/>
                  <a:lumOff val="25000"/>
                </a:schemeClr>
              </a:solidFill>
              <a:latin typeface="Consolas" panose="020B0609020204030204" pitchFamily="49" charset="0"/>
            </a:endParaRPr>
          </a:p>
        </p:txBody>
      </p:sp>
      <p:sp>
        <p:nvSpPr>
          <p:cNvPr id="14" name="正方形/長方形 13">
            <a:extLst>
              <a:ext uri="{FF2B5EF4-FFF2-40B4-BE49-F238E27FC236}">
                <a16:creationId xmlns:a16="http://schemas.microsoft.com/office/drawing/2014/main" id="{7CDA8AFD-90F5-A529-0E22-51B509029226}"/>
              </a:ext>
            </a:extLst>
          </p:cNvPr>
          <p:cNvSpPr/>
          <p:nvPr/>
        </p:nvSpPr>
        <p:spPr bwMode="auto">
          <a:xfrm>
            <a:off x="1331964" y="486901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6" name="正方形/長方形 15">
            <a:extLst>
              <a:ext uri="{FF2B5EF4-FFF2-40B4-BE49-F238E27FC236}">
                <a16:creationId xmlns:a16="http://schemas.microsoft.com/office/drawing/2014/main" id="{838DAF8E-EBE5-3F25-2059-B948B621D3CB}"/>
              </a:ext>
            </a:extLst>
          </p:cNvPr>
          <p:cNvSpPr/>
          <p:nvPr/>
        </p:nvSpPr>
        <p:spPr bwMode="auto">
          <a:xfrm>
            <a:off x="611956" y="522902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7" name="正方形/長方形 16">
            <a:extLst>
              <a:ext uri="{FF2B5EF4-FFF2-40B4-BE49-F238E27FC236}">
                <a16:creationId xmlns:a16="http://schemas.microsoft.com/office/drawing/2014/main" id="{2D292777-2157-5A4A-A9FA-B8ADBD810D07}"/>
              </a:ext>
            </a:extLst>
          </p:cNvPr>
          <p:cNvSpPr/>
          <p:nvPr/>
        </p:nvSpPr>
        <p:spPr bwMode="auto">
          <a:xfrm>
            <a:off x="611956" y="558902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3" name="コンテンツ プレースホルダー 2">
            <a:extLst>
              <a:ext uri="{FF2B5EF4-FFF2-40B4-BE49-F238E27FC236}">
                <a16:creationId xmlns:a16="http://schemas.microsoft.com/office/drawing/2014/main" id="{69D13408-348C-3530-9851-58D43A8A900D}"/>
              </a:ext>
            </a:extLst>
          </p:cNvPr>
          <p:cNvSpPr txBox="1">
            <a:spLocks/>
          </p:cNvSpPr>
          <p:nvPr/>
        </p:nvSpPr>
        <p:spPr bwMode="auto">
          <a:xfrm>
            <a:off x="2771980" y="4869016"/>
            <a:ext cx="5670063" cy="171001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a:lstStyle>
          <a:p>
            <a:pPr lvl="1"/>
            <a:r>
              <a:rPr lang="en-US" altLang="ja-JP" sz="1400" kern="0" dirty="0">
                <a:latin typeface="Consolas" panose="020B0609020204030204" pitchFamily="49" charset="0"/>
              </a:rPr>
              <a:t>(1) </a:t>
            </a:r>
            <a:r>
              <a:rPr lang="ja-JP" altLang="en-US" sz="1400" kern="0" dirty="0">
                <a:latin typeface="Consolas" panose="020B0609020204030204" pitchFamily="49" charset="0"/>
              </a:rPr>
              <a:t>最初のアクセスで左のようにタグの </a:t>
            </a:r>
            <a:r>
              <a:rPr lang="en-US" altLang="ja-JP" sz="1400" kern="0" dirty="0">
                <a:latin typeface="Consolas" panose="020B0609020204030204" pitchFamily="49" charset="0"/>
              </a:rPr>
              <a:t>0x800 </a:t>
            </a:r>
            <a:r>
              <a:rPr lang="ja-JP" altLang="en-US" sz="1400" kern="0" dirty="0">
                <a:latin typeface="Consolas" panose="020B0609020204030204" pitchFamily="49" charset="0"/>
              </a:rPr>
              <a:t>が書き込まれた後はずっとそのまま</a:t>
            </a:r>
            <a:endParaRPr lang="en-US" altLang="ja-JP" sz="1400" kern="0" dirty="0">
              <a:latin typeface="Consolas" panose="020B0609020204030204" pitchFamily="49" charset="0"/>
            </a:endParaRPr>
          </a:p>
          <a:p>
            <a:pPr lvl="1"/>
            <a:r>
              <a:rPr lang="en-US" altLang="ja-JP" sz="1400" kern="0" dirty="0">
                <a:latin typeface="Consolas" panose="020B0609020204030204" pitchFamily="49" charset="0"/>
              </a:rPr>
              <a:t>(2) </a:t>
            </a:r>
            <a:r>
              <a:rPr lang="ja-JP" altLang="en-US" sz="1400" kern="0" dirty="0">
                <a:latin typeface="Consolas" panose="020B0609020204030204" pitchFamily="49" charset="0"/>
              </a:rPr>
              <a:t>ヒット率：</a:t>
            </a:r>
            <a:r>
              <a:rPr lang="en-US" altLang="ja-JP" sz="1400" kern="0" dirty="0">
                <a:latin typeface="Consolas" panose="020B0609020204030204" pitchFamily="49" charset="0"/>
              </a:rPr>
              <a:t>7/8=0.875</a:t>
            </a:r>
          </a:p>
          <a:p>
            <a:pPr lvl="1"/>
            <a:r>
              <a:rPr lang="en-US" altLang="ja-JP" sz="1400" kern="0" dirty="0">
                <a:latin typeface="Consolas" panose="020B0609020204030204" pitchFamily="49" charset="0"/>
              </a:rPr>
              <a:t>(3) </a:t>
            </a:r>
            <a:r>
              <a:rPr lang="ja-JP" altLang="en-US" sz="1400" kern="0" dirty="0">
                <a:latin typeface="Consolas" panose="020B0609020204030204" pitchFamily="49" charset="0"/>
              </a:rPr>
              <a:t>上の通り</a:t>
            </a:r>
            <a:endParaRPr lang="en-US" altLang="ja-JP" sz="1400" kern="0" dirty="0">
              <a:latin typeface="Consolas" panose="020B0609020204030204" pitchFamily="49" charset="0"/>
            </a:endParaRPr>
          </a:p>
          <a:p>
            <a:pPr lvl="3"/>
            <a:endParaRPr lang="en-US" altLang="ja-JP" sz="1400" kern="0" dirty="0">
              <a:latin typeface="Consolas" panose="020B0609020204030204" pitchFamily="49" charset="0"/>
            </a:endParaRPr>
          </a:p>
        </p:txBody>
      </p:sp>
      <p:sp>
        <p:nvSpPr>
          <p:cNvPr id="2" name="正方形/長方形 1">
            <a:extLst>
              <a:ext uri="{FF2B5EF4-FFF2-40B4-BE49-F238E27FC236}">
                <a16:creationId xmlns:a16="http://schemas.microsoft.com/office/drawing/2014/main" id="{5F79F8DE-1E43-B987-2094-4572648E7F0F}"/>
              </a:ext>
            </a:extLst>
          </p:cNvPr>
          <p:cNvSpPr/>
          <p:nvPr/>
        </p:nvSpPr>
        <p:spPr bwMode="auto">
          <a:xfrm>
            <a:off x="1691968" y="522902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chemeClr val="accent5"/>
              </a:solidFill>
              <a:latin typeface="Consolas" panose="020B0609020204030204" pitchFamily="49" charset="0"/>
            </a:endParaRPr>
          </a:p>
        </p:txBody>
      </p:sp>
      <p:sp>
        <p:nvSpPr>
          <p:cNvPr id="8" name="正方形/長方形 7">
            <a:extLst>
              <a:ext uri="{FF2B5EF4-FFF2-40B4-BE49-F238E27FC236}">
                <a16:creationId xmlns:a16="http://schemas.microsoft.com/office/drawing/2014/main" id="{B2FE78BF-B13F-227C-FBD8-5E0D86769052}"/>
              </a:ext>
            </a:extLst>
          </p:cNvPr>
          <p:cNvSpPr/>
          <p:nvPr/>
        </p:nvSpPr>
        <p:spPr bwMode="auto">
          <a:xfrm>
            <a:off x="1691968" y="558902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15958740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１０</a:t>
            </a:r>
            <a:br>
              <a:rPr lang="en-US" altLang="ja-JP" dirty="0"/>
            </a:br>
            <a:r>
              <a:rPr lang="en-US" altLang="ja-JP" dirty="0"/>
              <a:t>2-way </a:t>
            </a:r>
            <a:r>
              <a:rPr lang="ja-JP" altLang="en-US" dirty="0"/>
              <a:t>セットアソシアティブの場合 の系列２</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nchor="t"/>
          <a:lstStyle/>
          <a:p>
            <a:pPr lvl="1">
              <a:buFont typeface="+mj-lt"/>
              <a:buAutoNum type="arabicPeriod"/>
            </a:pPr>
            <a:r>
              <a:rPr lang="en-US" altLang="ja-JP" sz="1400" dirty="0">
                <a:latin typeface="Consolas" panose="020B0609020204030204" pitchFamily="49" charset="0"/>
              </a:rPr>
              <a:t>0x8000, 0x9000, 0xA000, 0xB000, 0x8000, 0x9000, 0xA000, 0xB000</a:t>
            </a:r>
          </a:p>
          <a:p>
            <a:pPr marL="720000" lvl="2" indent="0">
              <a:buNone/>
            </a:pPr>
            <a:r>
              <a:rPr lang="ja-JP" altLang="en-US" sz="1400" dirty="0">
                <a:latin typeface="Consolas" panose="020B0609020204030204" pitchFamily="49" charset="0"/>
              </a:rPr>
              <a:t>インデックスを決定するビットが全部同じ </a:t>
            </a:r>
            <a:r>
              <a:rPr lang="en-US" altLang="ja-JP" sz="1400" dirty="0">
                <a:latin typeface="Consolas" panose="020B0609020204030204" pitchFamily="49" charset="0"/>
              </a:rPr>
              <a:t>= </a:t>
            </a:r>
            <a:r>
              <a:rPr lang="ja-JP" altLang="en-US" sz="1400" dirty="0">
                <a:latin typeface="Consolas" panose="020B0609020204030204" pitchFamily="49" charset="0"/>
              </a:rPr>
              <a:t>同じエントリに入る</a:t>
            </a:r>
            <a:br>
              <a:rPr lang="en-US" altLang="ja-JP" sz="1400" dirty="0">
                <a:latin typeface="Consolas" panose="020B0609020204030204" pitchFamily="49" charset="0"/>
              </a:rPr>
            </a:br>
            <a:r>
              <a:rPr lang="ja-JP" altLang="en-US" sz="1400" dirty="0">
                <a:latin typeface="Consolas" panose="020B0609020204030204" pitchFamily="49" charset="0"/>
              </a:rPr>
              <a:t>同一セット内の２ラインでは長時間アクセスされていない方が上書きされる</a:t>
            </a:r>
            <a:endParaRPr lang="en-US" altLang="ja-JP" sz="1400" dirty="0">
              <a:latin typeface="Consolas" panose="020B0609020204030204" pitchFamily="49" charset="0"/>
            </a:endParaRPr>
          </a:p>
          <a:p>
            <a:pPr marL="720000" lvl="2" indent="0">
              <a:buNone/>
            </a:pPr>
            <a:r>
              <a:rPr lang="ja-JP" altLang="en-US" sz="1400" dirty="0">
                <a:latin typeface="Consolas" panose="020B0609020204030204" pitchFamily="49" charset="0"/>
              </a:rPr>
              <a:t>最後にアクセスされた </a:t>
            </a:r>
            <a:r>
              <a:rPr lang="en-US" altLang="ja-JP" sz="1400" dirty="0">
                <a:latin typeface="Consolas" panose="020B0609020204030204" pitchFamily="49" charset="0"/>
              </a:rPr>
              <a:t>0xb000 </a:t>
            </a:r>
            <a:r>
              <a:rPr lang="ja-JP" altLang="en-US" sz="1400" dirty="0">
                <a:latin typeface="Consolas" panose="020B0609020204030204" pitchFamily="49" charset="0"/>
              </a:rPr>
              <a:t>の分が残る</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0x8000 = 0b1000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000 miss   </a:t>
            </a:r>
            <a:r>
              <a:rPr lang="en-US" altLang="ja-JP" sz="1400" dirty="0">
                <a:latin typeface="Consolas" panose="020B0609020204030204" pitchFamily="49" charset="0"/>
              </a:rPr>
              <a:t>(0b1000 0000 0000=0x800</a:t>
            </a:r>
            <a:endParaRPr lang="en-US" altLang="ja-JP" sz="1400" dirty="0">
              <a:solidFill>
                <a:schemeClr val="accent3"/>
              </a:solidFill>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0x9000 = 0b1001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000 miss   </a:t>
            </a:r>
            <a:r>
              <a:rPr lang="en-US" altLang="ja-JP" sz="1400" dirty="0">
                <a:latin typeface="Consolas" panose="020B0609020204030204" pitchFamily="49" charset="0"/>
              </a:rPr>
              <a:t>(0b1001 0000 0000=0x900</a:t>
            </a:r>
          </a:p>
          <a:p>
            <a:pPr lvl="2">
              <a:buFont typeface="+mj-lt"/>
              <a:buAutoNum type="arabicPeriod"/>
            </a:pPr>
            <a:r>
              <a:rPr lang="en-US" altLang="ja-JP" sz="1400" dirty="0">
                <a:latin typeface="Consolas" panose="020B0609020204030204" pitchFamily="49" charset="0"/>
              </a:rPr>
              <a:t>0xA000 = 0b1010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000 miss   </a:t>
            </a:r>
            <a:r>
              <a:rPr lang="en-US" altLang="ja-JP" sz="1400" dirty="0">
                <a:latin typeface="Consolas" panose="020B0609020204030204" pitchFamily="49" charset="0"/>
              </a:rPr>
              <a:t>(0b1010 0000 0000=0xA00</a:t>
            </a:r>
            <a:r>
              <a:rPr lang="en-US" altLang="ja-JP" sz="1400" dirty="0">
                <a:solidFill>
                  <a:schemeClr val="accent3"/>
                </a:solidFill>
                <a:latin typeface="Consolas" panose="020B0609020204030204" pitchFamily="49" charset="0"/>
              </a:rPr>
              <a:t> </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0xB000 = 0b1011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000 miss   </a:t>
            </a:r>
            <a:r>
              <a:rPr lang="en-US" altLang="ja-JP" sz="1400" dirty="0">
                <a:latin typeface="Consolas" panose="020B0609020204030204" pitchFamily="49" charset="0"/>
              </a:rPr>
              <a:t>(0b1011 0000 0000=0xB00</a:t>
            </a:r>
          </a:p>
          <a:p>
            <a:pPr lvl="2">
              <a:buFont typeface="+mj-lt"/>
              <a:buAutoNum type="arabicPeriod"/>
            </a:pPr>
            <a:r>
              <a:rPr lang="en-US" altLang="ja-JP" sz="1400" dirty="0">
                <a:latin typeface="Consolas" panose="020B0609020204030204" pitchFamily="49" charset="0"/>
              </a:rPr>
              <a:t>0x8000 = 0b1000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000 miss   </a:t>
            </a:r>
            <a:r>
              <a:rPr lang="en-US" altLang="ja-JP" sz="1400" dirty="0">
                <a:latin typeface="Consolas" panose="020B0609020204030204" pitchFamily="49" charset="0"/>
              </a:rPr>
              <a:t>(0b1000 0000 0000=0x800</a:t>
            </a:r>
          </a:p>
          <a:p>
            <a:pPr lvl="2">
              <a:buFont typeface="+mj-lt"/>
              <a:buAutoNum type="arabicPeriod"/>
            </a:pPr>
            <a:r>
              <a:rPr lang="en-US" altLang="ja-JP" sz="1400" dirty="0">
                <a:latin typeface="Consolas" panose="020B0609020204030204" pitchFamily="49" charset="0"/>
              </a:rPr>
              <a:t>0x9000 = 0b1001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000 miss   </a:t>
            </a:r>
            <a:r>
              <a:rPr lang="en-US" altLang="ja-JP" sz="1400" dirty="0">
                <a:latin typeface="Consolas" panose="020B0609020204030204" pitchFamily="49" charset="0"/>
              </a:rPr>
              <a:t>(0b1001 0000 0000=0x900</a:t>
            </a:r>
          </a:p>
          <a:p>
            <a:pPr lvl="2">
              <a:buFont typeface="+mj-lt"/>
              <a:buAutoNum type="arabicPeriod"/>
            </a:pPr>
            <a:r>
              <a:rPr lang="en-US" altLang="ja-JP" sz="1400" dirty="0">
                <a:latin typeface="Consolas" panose="020B0609020204030204" pitchFamily="49" charset="0"/>
              </a:rPr>
              <a:t>0xA000 = 0b1010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000 miss   </a:t>
            </a:r>
            <a:r>
              <a:rPr lang="en-US" altLang="ja-JP" sz="1400" dirty="0">
                <a:latin typeface="Consolas" panose="020B0609020204030204" pitchFamily="49" charset="0"/>
              </a:rPr>
              <a:t>(0b1010 0000 0000=0xA00</a:t>
            </a:r>
          </a:p>
          <a:p>
            <a:pPr lvl="2">
              <a:buFont typeface="+mj-lt"/>
              <a:buAutoNum type="arabicPeriod"/>
            </a:pPr>
            <a:r>
              <a:rPr lang="en-US" altLang="ja-JP" sz="1400" dirty="0">
                <a:latin typeface="Consolas" panose="020B0609020204030204" pitchFamily="49" charset="0"/>
              </a:rPr>
              <a:t>0xB000 = 0b1011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000 miss   </a:t>
            </a:r>
            <a:r>
              <a:rPr lang="en-US" altLang="ja-JP" sz="1400" dirty="0">
                <a:latin typeface="Consolas" panose="020B0609020204030204" pitchFamily="49" charset="0"/>
              </a:rPr>
              <a:t>(0b1011 0000 0000=0xB00</a:t>
            </a:r>
            <a:r>
              <a:rPr lang="en-US" altLang="ja-JP" sz="1400" dirty="0">
                <a:solidFill>
                  <a:schemeClr val="accent3"/>
                </a:solidFill>
                <a:latin typeface="Consolas" panose="020B0609020204030204" pitchFamily="49" charset="0"/>
              </a:rPr>
              <a:t>  </a:t>
            </a:r>
            <a:br>
              <a:rPr lang="en-US" altLang="ja-JP" sz="1400" dirty="0">
                <a:solidFill>
                  <a:schemeClr val="accent3"/>
                </a:solidFill>
                <a:latin typeface="Consolas" panose="020B0609020204030204" pitchFamily="49" charset="0"/>
              </a:rPr>
            </a:br>
            <a:r>
              <a:rPr lang="ja-JP" altLang="en-US" sz="1400" dirty="0">
                <a:solidFill>
                  <a:schemeClr val="accent3"/>
                </a:solidFill>
                <a:latin typeface="Consolas" panose="020B0609020204030204" pitchFamily="49" charset="0"/>
              </a:rPr>
              <a:t>　　　　　</a:t>
            </a:r>
            <a:endParaRPr lang="en-US" altLang="ja-JP" sz="1400" dirty="0">
              <a:latin typeface="Consolas" panose="020B0609020204030204" pitchFamily="49" charset="0"/>
            </a:endParaRPr>
          </a:p>
          <a:p>
            <a:pPr lvl="2">
              <a:buFont typeface="+mj-lt"/>
              <a:buAutoNum type="arabicPeriod"/>
            </a:pPr>
            <a:endParaRPr lang="en-US" altLang="ja-JP" sz="1400" dirty="0">
              <a:latin typeface="Consolas" panose="020B0609020204030204" pitchFamily="49" charset="0"/>
            </a:endParaRP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13</a:t>
            </a:fld>
            <a:endParaRPr kumimoji="1" lang="ja-JP" altLang="en-US" dirty="0"/>
          </a:p>
        </p:txBody>
      </p:sp>
      <p:sp>
        <p:nvSpPr>
          <p:cNvPr id="4" name="正方形/長方形 3">
            <a:extLst>
              <a:ext uri="{FF2B5EF4-FFF2-40B4-BE49-F238E27FC236}">
                <a16:creationId xmlns:a16="http://schemas.microsoft.com/office/drawing/2014/main" id="{AC393CB0-AD44-B0F2-135F-3AF85432425B}"/>
              </a:ext>
            </a:extLst>
          </p:cNvPr>
          <p:cNvSpPr/>
          <p:nvPr/>
        </p:nvSpPr>
        <p:spPr bwMode="auto">
          <a:xfrm>
            <a:off x="971960" y="522902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dirty="0">
                <a:latin typeface="Consolas" panose="020B0609020204030204" pitchFamily="49" charset="0"/>
              </a:rPr>
              <a:t>0xA00</a:t>
            </a:r>
            <a:endParaRPr kumimoji="1" lang="ja-JP" altLang="en-US" sz="1400" b="1" dirty="0">
              <a:solidFill>
                <a:schemeClr val="accent5"/>
              </a:solidFill>
              <a:latin typeface="Consolas" panose="020B0609020204030204" pitchFamily="49" charset="0"/>
            </a:endParaRPr>
          </a:p>
        </p:txBody>
      </p:sp>
      <p:sp>
        <p:nvSpPr>
          <p:cNvPr id="6" name="正方形/長方形 5">
            <a:extLst>
              <a:ext uri="{FF2B5EF4-FFF2-40B4-BE49-F238E27FC236}">
                <a16:creationId xmlns:a16="http://schemas.microsoft.com/office/drawing/2014/main" id="{C140DBA5-CCF0-864C-FC1E-E28B8B70F7C9}"/>
              </a:ext>
            </a:extLst>
          </p:cNvPr>
          <p:cNvSpPr/>
          <p:nvPr/>
        </p:nvSpPr>
        <p:spPr bwMode="auto">
          <a:xfrm>
            <a:off x="971960" y="558902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a:solidFill>
                <a:schemeClr val="tx1">
                  <a:lumMod val="75000"/>
                  <a:lumOff val="25000"/>
                </a:schemeClr>
              </a:solidFill>
              <a:latin typeface="Consolas" panose="020B0609020204030204" pitchFamily="49" charset="0"/>
            </a:endParaRPr>
          </a:p>
        </p:txBody>
      </p:sp>
      <p:sp>
        <p:nvSpPr>
          <p:cNvPr id="14" name="正方形/長方形 13">
            <a:extLst>
              <a:ext uri="{FF2B5EF4-FFF2-40B4-BE49-F238E27FC236}">
                <a16:creationId xmlns:a16="http://schemas.microsoft.com/office/drawing/2014/main" id="{7CDA8AFD-90F5-A529-0E22-51B509029226}"/>
              </a:ext>
            </a:extLst>
          </p:cNvPr>
          <p:cNvSpPr/>
          <p:nvPr/>
        </p:nvSpPr>
        <p:spPr bwMode="auto">
          <a:xfrm>
            <a:off x="971961" y="486901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6" name="正方形/長方形 15">
            <a:extLst>
              <a:ext uri="{FF2B5EF4-FFF2-40B4-BE49-F238E27FC236}">
                <a16:creationId xmlns:a16="http://schemas.microsoft.com/office/drawing/2014/main" id="{838DAF8E-EBE5-3F25-2059-B948B621D3CB}"/>
              </a:ext>
            </a:extLst>
          </p:cNvPr>
          <p:cNvSpPr/>
          <p:nvPr/>
        </p:nvSpPr>
        <p:spPr bwMode="auto">
          <a:xfrm>
            <a:off x="611956" y="522902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7" name="正方形/長方形 16">
            <a:extLst>
              <a:ext uri="{FF2B5EF4-FFF2-40B4-BE49-F238E27FC236}">
                <a16:creationId xmlns:a16="http://schemas.microsoft.com/office/drawing/2014/main" id="{2D292777-2157-5A4A-A9FA-B8ADBD810D07}"/>
              </a:ext>
            </a:extLst>
          </p:cNvPr>
          <p:cNvSpPr/>
          <p:nvPr/>
        </p:nvSpPr>
        <p:spPr bwMode="auto">
          <a:xfrm>
            <a:off x="611956" y="558902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3" name="コンテンツ プレースホルダー 2">
            <a:extLst>
              <a:ext uri="{FF2B5EF4-FFF2-40B4-BE49-F238E27FC236}">
                <a16:creationId xmlns:a16="http://schemas.microsoft.com/office/drawing/2014/main" id="{66AC32EC-20E8-F59A-04BB-C70E8CD61382}"/>
              </a:ext>
            </a:extLst>
          </p:cNvPr>
          <p:cNvSpPr txBox="1">
            <a:spLocks/>
          </p:cNvSpPr>
          <p:nvPr/>
        </p:nvSpPr>
        <p:spPr bwMode="auto">
          <a:xfrm>
            <a:off x="2771980" y="4869016"/>
            <a:ext cx="5670063" cy="171001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a:lstStyle>
          <a:p>
            <a:pPr lvl="1"/>
            <a:r>
              <a:rPr lang="en-US" altLang="ja-JP" sz="1400" kern="0" dirty="0">
                <a:latin typeface="Consolas" panose="020B0609020204030204" pitchFamily="49" charset="0"/>
              </a:rPr>
              <a:t>(1) </a:t>
            </a:r>
            <a:r>
              <a:rPr lang="ja-JP" altLang="en-US" sz="1400" kern="0" dirty="0">
                <a:latin typeface="Consolas" panose="020B0609020204030204" pitchFamily="49" charset="0"/>
              </a:rPr>
              <a:t>セット０に </a:t>
            </a:r>
            <a:r>
              <a:rPr lang="en-US" altLang="ja-JP" sz="1400" kern="0" dirty="0">
                <a:latin typeface="Consolas" panose="020B0609020204030204" pitchFamily="49" charset="0"/>
              </a:rPr>
              <a:t>0x800,0x900,0xA00,0xB00,0x800,0x900,0xA00,0xB00 </a:t>
            </a:r>
            <a:r>
              <a:rPr lang="ja-JP" altLang="en-US" sz="1400" kern="0" dirty="0">
                <a:latin typeface="Consolas" panose="020B0609020204030204" pitchFamily="49" charset="0"/>
              </a:rPr>
              <a:t>が書き込まれ，左のようになる</a:t>
            </a:r>
            <a:endParaRPr lang="en-US" altLang="ja-JP" sz="1400" kern="0" dirty="0">
              <a:latin typeface="Consolas" panose="020B0609020204030204" pitchFamily="49" charset="0"/>
            </a:endParaRPr>
          </a:p>
          <a:p>
            <a:pPr lvl="1"/>
            <a:r>
              <a:rPr lang="en-US" altLang="ja-JP" sz="1400" kern="0" dirty="0">
                <a:latin typeface="Consolas" panose="020B0609020204030204" pitchFamily="49" charset="0"/>
              </a:rPr>
              <a:t>(2) </a:t>
            </a:r>
            <a:r>
              <a:rPr lang="ja-JP" altLang="en-US" sz="1400" kern="0" dirty="0">
                <a:latin typeface="Consolas" panose="020B0609020204030204" pitchFamily="49" charset="0"/>
              </a:rPr>
              <a:t>ヒット率：</a:t>
            </a:r>
            <a:r>
              <a:rPr lang="en-US" altLang="ja-JP" sz="1400" kern="0" dirty="0">
                <a:latin typeface="Consolas" panose="020B0609020204030204" pitchFamily="49" charset="0"/>
              </a:rPr>
              <a:t>0</a:t>
            </a:r>
          </a:p>
          <a:p>
            <a:pPr lvl="1"/>
            <a:r>
              <a:rPr lang="en-US" altLang="ja-JP" sz="1400" kern="0" dirty="0">
                <a:latin typeface="Consolas" panose="020B0609020204030204" pitchFamily="49" charset="0"/>
              </a:rPr>
              <a:t>(3) </a:t>
            </a:r>
            <a:r>
              <a:rPr lang="ja-JP" altLang="en-US" sz="1400" kern="0" dirty="0">
                <a:latin typeface="Consolas" panose="020B0609020204030204" pitchFamily="49" charset="0"/>
              </a:rPr>
              <a:t>全部ミスなので局所性がない</a:t>
            </a:r>
            <a:endParaRPr lang="en-US" altLang="ja-JP" sz="1400" kern="0" dirty="0">
              <a:latin typeface="Consolas" panose="020B0609020204030204" pitchFamily="49" charset="0"/>
            </a:endParaRPr>
          </a:p>
          <a:p>
            <a:pPr lvl="3"/>
            <a:endParaRPr lang="en-US" altLang="ja-JP" sz="1400" kern="0" dirty="0">
              <a:latin typeface="Consolas" panose="020B0609020204030204" pitchFamily="49" charset="0"/>
            </a:endParaRPr>
          </a:p>
        </p:txBody>
      </p:sp>
      <p:sp>
        <p:nvSpPr>
          <p:cNvPr id="8" name="正方形/長方形 7">
            <a:extLst>
              <a:ext uri="{FF2B5EF4-FFF2-40B4-BE49-F238E27FC236}">
                <a16:creationId xmlns:a16="http://schemas.microsoft.com/office/drawing/2014/main" id="{84D51C1E-3201-0FC2-ECA9-5FF7DD1B132F}"/>
              </a:ext>
            </a:extLst>
          </p:cNvPr>
          <p:cNvSpPr/>
          <p:nvPr/>
        </p:nvSpPr>
        <p:spPr bwMode="auto">
          <a:xfrm>
            <a:off x="1691968" y="522902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dirty="0">
                <a:latin typeface="Consolas" panose="020B0609020204030204" pitchFamily="49" charset="0"/>
              </a:rPr>
              <a:t>0xB00</a:t>
            </a:r>
            <a:endParaRPr kumimoji="1" lang="ja-JP" altLang="en-US" sz="1400" b="1" dirty="0">
              <a:solidFill>
                <a:schemeClr val="accent5"/>
              </a:solidFill>
              <a:latin typeface="Consolas" panose="020B0609020204030204" pitchFamily="49" charset="0"/>
            </a:endParaRPr>
          </a:p>
        </p:txBody>
      </p:sp>
      <p:sp>
        <p:nvSpPr>
          <p:cNvPr id="9" name="正方形/長方形 8">
            <a:extLst>
              <a:ext uri="{FF2B5EF4-FFF2-40B4-BE49-F238E27FC236}">
                <a16:creationId xmlns:a16="http://schemas.microsoft.com/office/drawing/2014/main" id="{8CF551CE-4CDD-28E8-B467-4AB68E488478}"/>
              </a:ext>
            </a:extLst>
          </p:cNvPr>
          <p:cNvSpPr/>
          <p:nvPr/>
        </p:nvSpPr>
        <p:spPr bwMode="auto">
          <a:xfrm>
            <a:off x="1691968" y="558902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36800743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１０</a:t>
            </a:r>
            <a:br>
              <a:rPr lang="en-US" altLang="ja-JP" dirty="0"/>
            </a:br>
            <a:r>
              <a:rPr lang="en-US" altLang="ja-JP" dirty="0"/>
              <a:t>2-way </a:t>
            </a:r>
            <a:r>
              <a:rPr lang="ja-JP" altLang="en-US" dirty="0"/>
              <a:t>セットアソシアティブの場合 の系列３</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nchor="t"/>
          <a:lstStyle/>
          <a:p>
            <a:pPr lvl="1">
              <a:buFont typeface="+mj-lt"/>
              <a:buAutoNum type="arabicPeriod"/>
            </a:pPr>
            <a:r>
              <a:rPr lang="en-US" altLang="ja-JP" sz="1400" dirty="0">
                <a:latin typeface="Consolas" panose="020B0609020204030204" pitchFamily="49" charset="0"/>
              </a:rPr>
              <a:t>0x8000, 0x9001, 0x8002, 0x9003, 0x9004, 0xA005, 0x9006, 0x8007</a:t>
            </a:r>
          </a:p>
          <a:p>
            <a:pPr marL="720000" lvl="2" indent="0">
              <a:buNone/>
            </a:pP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0x8000 = 0b1000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000 miss </a:t>
            </a:r>
            <a:r>
              <a:rPr lang="en-US" altLang="ja-JP" sz="1400" dirty="0">
                <a:latin typeface="Consolas" panose="020B0609020204030204" pitchFamily="49" charset="0"/>
              </a:rPr>
              <a:t>  (0b1000 0000 0000=0x800</a:t>
            </a:r>
            <a:endParaRPr lang="en-US" altLang="ja-JP" sz="1400" dirty="0">
              <a:solidFill>
                <a:schemeClr val="accent3"/>
              </a:solidFill>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0x9001 = 0b1001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001 miss </a:t>
            </a:r>
            <a:r>
              <a:rPr lang="en-US" altLang="ja-JP" sz="1400" dirty="0">
                <a:latin typeface="Consolas" panose="020B0609020204030204" pitchFamily="49" charset="0"/>
              </a:rPr>
              <a:t>  (0b1001 0000 0000=0x900</a:t>
            </a:r>
          </a:p>
          <a:p>
            <a:pPr lvl="2">
              <a:buFont typeface="+mj-lt"/>
              <a:buAutoNum type="arabicPeriod"/>
            </a:pPr>
            <a:r>
              <a:rPr lang="en-US" altLang="ja-JP" sz="1400" dirty="0">
                <a:latin typeface="Consolas" panose="020B0609020204030204" pitchFamily="49" charset="0"/>
              </a:rPr>
              <a:t>0x8002 = 0b1000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010 hit  </a:t>
            </a:r>
            <a:r>
              <a:rPr lang="en-US" altLang="ja-JP" sz="1400" dirty="0">
                <a:latin typeface="Consolas" panose="020B0609020204030204" pitchFamily="49" charset="0"/>
              </a:rPr>
              <a:t>  (0b1000 0000 0000=0x800 </a:t>
            </a:r>
            <a:r>
              <a:rPr lang="ja-JP" altLang="en-US" sz="1400" dirty="0">
                <a:latin typeface="Consolas" panose="020B0609020204030204" pitchFamily="49" charset="0"/>
              </a:rPr>
              <a:t>空間</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0x9003 = 0b1001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011 hit  </a:t>
            </a:r>
            <a:r>
              <a:rPr lang="en-US" altLang="ja-JP" sz="1400" dirty="0">
                <a:latin typeface="Consolas" panose="020B0609020204030204" pitchFamily="49" charset="0"/>
              </a:rPr>
              <a:t>  (0b1001 0000 0000=0x900 </a:t>
            </a:r>
            <a:r>
              <a:rPr lang="ja-JP" altLang="en-US" sz="1400" dirty="0">
                <a:latin typeface="Consolas" panose="020B0609020204030204" pitchFamily="49" charset="0"/>
              </a:rPr>
              <a:t>空間</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0x9004 = 0b1001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100 hit  </a:t>
            </a:r>
            <a:r>
              <a:rPr lang="en-US" altLang="ja-JP" sz="1400" dirty="0">
                <a:latin typeface="Consolas" panose="020B0609020204030204" pitchFamily="49" charset="0"/>
              </a:rPr>
              <a:t>  (0b1001 0000 0000=0x900 </a:t>
            </a:r>
            <a:r>
              <a:rPr lang="ja-JP" altLang="en-US" sz="1400" dirty="0">
                <a:latin typeface="Consolas" panose="020B0609020204030204" pitchFamily="49" charset="0"/>
              </a:rPr>
              <a:t>空間</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0xA005 = 0b1010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101 miss </a:t>
            </a:r>
            <a:r>
              <a:rPr lang="en-US" altLang="ja-JP" sz="1400" dirty="0">
                <a:latin typeface="Consolas" panose="020B0609020204030204" pitchFamily="49" charset="0"/>
              </a:rPr>
              <a:t>  (0b1010 0000 0000=0xA00</a:t>
            </a:r>
          </a:p>
          <a:p>
            <a:pPr lvl="2">
              <a:buFont typeface="+mj-lt"/>
              <a:buAutoNum type="arabicPeriod"/>
            </a:pPr>
            <a:r>
              <a:rPr lang="en-US" altLang="ja-JP" sz="1400" dirty="0">
                <a:latin typeface="Consolas" panose="020B0609020204030204" pitchFamily="49" charset="0"/>
              </a:rPr>
              <a:t>0x9006 = 0b1001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110 hit  </a:t>
            </a:r>
            <a:r>
              <a:rPr lang="en-US" altLang="ja-JP" sz="1400" dirty="0">
                <a:latin typeface="Consolas" panose="020B0609020204030204" pitchFamily="49" charset="0"/>
              </a:rPr>
              <a:t>  (0b1001 0000 0000=0x900 </a:t>
            </a:r>
            <a:r>
              <a:rPr lang="ja-JP" altLang="en-US" sz="1400" dirty="0">
                <a:latin typeface="Consolas" panose="020B0609020204030204" pitchFamily="49" charset="0"/>
              </a:rPr>
              <a:t>空間</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0x8007 = 0b1000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111 miss </a:t>
            </a:r>
            <a:r>
              <a:rPr lang="en-US" altLang="ja-JP" sz="1400" dirty="0">
                <a:latin typeface="Consolas" panose="020B0609020204030204" pitchFamily="49" charset="0"/>
              </a:rPr>
              <a:t>  (0b1000 0000 0000=0x800</a:t>
            </a:r>
            <a:r>
              <a:rPr lang="en-US" altLang="ja-JP" sz="1400" dirty="0">
                <a:solidFill>
                  <a:schemeClr val="accent3"/>
                </a:solidFill>
                <a:latin typeface="Consolas" panose="020B0609020204030204" pitchFamily="49" charset="0"/>
              </a:rPr>
              <a:t>	</a:t>
            </a:r>
            <a:br>
              <a:rPr lang="en-US" altLang="ja-JP" sz="1400" dirty="0">
                <a:solidFill>
                  <a:schemeClr val="accent3"/>
                </a:solidFill>
                <a:latin typeface="Consolas" panose="020B0609020204030204" pitchFamily="49" charset="0"/>
              </a:rPr>
            </a:br>
            <a:r>
              <a:rPr lang="ja-JP" altLang="en-US" sz="1400" dirty="0">
                <a:solidFill>
                  <a:schemeClr val="accent3"/>
                </a:solidFill>
                <a:latin typeface="Consolas" panose="020B0609020204030204" pitchFamily="49" charset="0"/>
              </a:rPr>
              <a:t>　　　　　</a:t>
            </a:r>
            <a:r>
              <a:rPr lang="en-US" altLang="ja-JP" sz="1400" dirty="0">
                <a:latin typeface="Consolas" panose="020B0609020204030204" pitchFamily="49" charset="0"/>
              </a:rPr>
              <a:t>0b100 0000 0000=0x400</a:t>
            </a:r>
          </a:p>
          <a:p>
            <a:pPr lvl="2">
              <a:buFont typeface="+mj-lt"/>
              <a:buAutoNum type="arabicPeriod"/>
            </a:pPr>
            <a:endParaRPr lang="en-US" altLang="ja-JP" sz="1400" dirty="0">
              <a:latin typeface="Consolas" panose="020B0609020204030204" pitchFamily="49" charset="0"/>
            </a:endParaRP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14</a:t>
            </a:fld>
            <a:endParaRPr kumimoji="1" lang="ja-JP" altLang="en-US" dirty="0"/>
          </a:p>
        </p:txBody>
      </p:sp>
      <p:sp>
        <p:nvSpPr>
          <p:cNvPr id="3" name="コンテンツ プレースホルダー 2">
            <a:extLst>
              <a:ext uri="{FF2B5EF4-FFF2-40B4-BE49-F238E27FC236}">
                <a16:creationId xmlns:a16="http://schemas.microsoft.com/office/drawing/2014/main" id="{8CC7CCE6-F604-BB67-379B-2533002085CD}"/>
              </a:ext>
            </a:extLst>
          </p:cNvPr>
          <p:cNvSpPr txBox="1">
            <a:spLocks/>
          </p:cNvSpPr>
          <p:nvPr/>
        </p:nvSpPr>
        <p:spPr bwMode="auto">
          <a:xfrm>
            <a:off x="2771980" y="4869016"/>
            <a:ext cx="5670063" cy="171001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a:lstStyle>
          <a:p>
            <a:pPr lvl="1"/>
            <a:r>
              <a:rPr lang="en-US" altLang="ja-JP" sz="1400" kern="0" dirty="0">
                <a:latin typeface="Consolas" panose="020B0609020204030204" pitchFamily="49" charset="0"/>
              </a:rPr>
              <a:t>(1) 0</a:t>
            </a:r>
            <a:r>
              <a:rPr lang="ja-JP" altLang="en-US" sz="1400" kern="0" dirty="0">
                <a:latin typeface="Consolas" panose="020B0609020204030204" pitchFamily="49" charset="0"/>
              </a:rPr>
              <a:t>番エントリのタグが更新される</a:t>
            </a:r>
            <a:br>
              <a:rPr lang="en-US" altLang="ja-JP" sz="1400" kern="0" dirty="0">
                <a:latin typeface="Consolas" panose="020B0609020204030204" pitchFamily="49" charset="0"/>
              </a:rPr>
            </a:br>
            <a:r>
              <a:rPr lang="ja-JP" altLang="en-US" sz="1400" kern="0" dirty="0">
                <a:latin typeface="Consolas" panose="020B0609020204030204" pitchFamily="49" charset="0"/>
              </a:rPr>
              <a:t>その時一番アクセスされていないものが上書きされる</a:t>
            </a:r>
            <a:endParaRPr lang="en-US" altLang="ja-JP" sz="1400" kern="0" dirty="0">
              <a:latin typeface="Consolas" panose="020B0609020204030204" pitchFamily="49" charset="0"/>
            </a:endParaRPr>
          </a:p>
          <a:p>
            <a:pPr lvl="1"/>
            <a:r>
              <a:rPr lang="en-US" altLang="ja-JP" sz="1400" kern="0" dirty="0">
                <a:latin typeface="Consolas" panose="020B0609020204030204" pitchFamily="49" charset="0"/>
              </a:rPr>
              <a:t>(2) </a:t>
            </a:r>
            <a:r>
              <a:rPr lang="ja-JP" altLang="en-US" sz="1400" kern="0" dirty="0">
                <a:latin typeface="Consolas" panose="020B0609020204030204" pitchFamily="49" charset="0"/>
              </a:rPr>
              <a:t>ヒット率：</a:t>
            </a:r>
            <a:r>
              <a:rPr lang="en-US" altLang="ja-JP" sz="1400" kern="0" dirty="0">
                <a:latin typeface="Consolas" panose="020B0609020204030204" pitchFamily="49" charset="0"/>
              </a:rPr>
              <a:t>4/8=0.5</a:t>
            </a:r>
          </a:p>
          <a:p>
            <a:pPr lvl="1"/>
            <a:r>
              <a:rPr lang="en-US" altLang="ja-JP" sz="1400" kern="0" dirty="0">
                <a:latin typeface="Consolas" panose="020B0609020204030204" pitchFamily="49" charset="0"/>
              </a:rPr>
              <a:t>(3) </a:t>
            </a:r>
            <a:r>
              <a:rPr lang="ja-JP" altLang="en-US" sz="1400" kern="0" dirty="0">
                <a:latin typeface="Consolas" panose="020B0609020204030204" pitchFamily="49" charset="0"/>
              </a:rPr>
              <a:t>上の通り</a:t>
            </a:r>
            <a:endParaRPr lang="en-US" altLang="ja-JP" sz="1400" kern="0" dirty="0">
              <a:latin typeface="Consolas" panose="020B0609020204030204" pitchFamily="49" charset="0"/>
            </a:endParaRPr>
          </a:p>
          <a:p>
            <a:pPr lvl="3"/>
            <a:endParaRPr lang="en-US" altLang="ja-JP" sz="1400" kern="0" dirty="0">
              <a:latin typeface="Consolas" panose="020B0609020204030204" pitchFamily="49" charset="0"/>
            </a:endParaRPr>
          </a:p>
        </p:txBody>
      </p:sp>
      <p:sp>
        <p:nvSpPr>
          <p:cNvPr id="8" name="正方形/長方形 7">
            <a:extLst>
              <a:ext uri="{FF2B5EF4-FFF2-40B4-BE49-F238E27FC236}">
                <a16:creationId xmlns:a16="http://schemas.microsoft.com/office/drawing/2014/main" id="{E3249C43-1C8E-0473-231F-EAAB9C81A17E}"/>
              </a:ext>
            </a:extLst>
          </p:cNvPr>
          <p:cNvSpPr/>
          <p:nvPr/>
        </p:nvSpPr>
        <p:spPr bwMode="auto">
          <a:xfrm>
            <a:off x="971960" y="522902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dirty="0">
                <a:latin typeface="Consolas" panose="020B0609020204030204" pitchFamily="49" charset="0"/>
              </a:rPr>
              <a:t>0x800</a:t>
            </a:r>
            <a:endParaRPr kumimoji="1" lang="ja-JP" altLang="en-US" sz="1400" b="1" dirty="0">
              <a:solidFill>
                <a:schemeClr val="accent5"/>
              </a:solidFill>
              <a:latin typeface="Consolas" panose="020B0609020204030204" pitchFamily="49" charset="0"/>
            </a:endParaRPr>
          </a:p>
        </p:txBody>
      </p:sp>
      <p:sp>
        <p:nvSpPr>
          <p:cNvPr id="9" name="正方形/長方形 8">
            <a:extLst>
              <a:ext uri="{FF2B5EF4-FFF2-40B4-BE49-F238E27FC236}">
                <a16:creationId xmlns:a16="http://schemas.microsoft.com/office/drawing/2014/main" id="{02D14D63-2E77-8291-FC4E-7587467FA712}"/>
              </a:ext>
            </a:extLst>
          </p:cNvPr>
          <p:cNvSpPr/>
          <p:nvPr/>
        </p:nvSpPr>
        <p:spPr bwMode="auto">
          <a:xfrm>
            <a:off x="971960" y="558902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a:solidFill>
                <a:schemeClr val="tx1">
                  <a:lumMod val="75000"/>
                  <a:lumOff val="25000"/>
                </a:schemeClr>
              </a:solidFill>
              <a:latin typeface="Consolas" panose="020B0609020204030204" pitchFamily="49" charset="0"/>
            </a:endParaRPr>
          </a:p>
        </p:txBody>
      </p:sp>
      <p:sp>
        <p:nvSpPr>
          <p:cNvPr id="12" name="正方形/長方形 11">
            <a:extLst>
              <a:ext uri="{FF2B5EF4-FFF2-40B4-BE49-F238E27FC236}">
                <a16:creationId xmlns:a16="http://schemas.microsoft.com/office/drawing/2014/main" id="{D4DD786A-1D23-B57A-535F-2CBC55721A7B}"/>
              </a:ext>
            </a:extLst>
          </p:cNvPr>
          <p:cNvSpPr/>
          <p:nvPr/>
        </p:nvSpPr>
        <p:spPr bwMode="auto">
          <a:xfrm>
            <a:off x="971961" y="486901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3" name="正方形/長方形 12">
            <a:extLst>
              <a:ext uri="{FF2B5EF4-FFF2-40B4-BE49-F238E27FC236}">
                <a16:creationId xmlns:a16="http://schemas.microsoft.com/office/drawing/2014/main" id="{2030F351-A1F2-EE99-4C29-582E3CA0D33E}"/>
              </a:ext>
            </a:extLst>
          </p:cNvPr>
          <p:cNvSpPr/>
          <p:nvPr/>
        </p:nvSpPr>
        <p:spPr bwMode="auto">
          <a:xfrm>
            <a:off x="611956" y="522902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5" name="正方形/長方形 14">
            <a:extLst>
              <a:ext uri="{FF2B5EF4-FFF2-40B4-BE49-F238E27FC236}">
                <a16:creationId xmlns:a16="http://schemas.microsoft.com/office/drawing/2014/main" id="{73113C88-214F-FB37-CA69-AB3698949007}"/>
              </a:ext>
            </a:extLst>
          </p:cNvPr>
          <p:cNvSpPr/>
          <p:nvPr/>
        </p:nvSpPr>
        <p:spPr bwMode="auto">
          <a:xfrm>
            <a:off x="611956" y="558902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20" name="正方形/長方形 19">
            <a:extLst>
              <a:ext uri="{FF2B5EF4-FFF2-40B4-BE49-F238E27FC236}">
                <a16:creationId xmlns:a16="http://schemas.microsoft.com/office/drawing/2014/main" id="{35AC1D9C-1523-28D3-89C9-805AD6BC242F}"/>
              </a:ext>
            </a:extLst>
          </p:cNvPr>
          <p:cNvSpPr/>
          <p:nvPr/>
        </p:nvSpPr>
        <p:spPr bwMode="auto">
          <a:xfrm>
            <a:off x="1691968" y="522902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dirty="0">
                <a:latin typeface="Consolas" panose="020B0609020204030204" pitchFamily="49" charset="0"/>
              </a:rPr>
              <a:t>0x900</a:t>
            </a:r>
            <a:endParaRPr kumimoji="1" lang="ja-JP" altLang="en-US" sz="1400" b="1" dirty="0">
              <a:solidFill>
                <a:schemeClr val="accent5"/>
              </a:solidFill>
              <a:latin typeface="Consolas" panose="020B0609020204030204" pitchFamily="49" charset="0"/>
            </a:endParaRPr>
          </a:p>
        </p:txBody>
      </p:sp>
      <p:sp>
        <p:nvSpPr>
          <p:cNvPr id="21" name="正方形/長方形 20">
            <a:extLst>
              <a:ext uri="{FF2B5EF4-FFF2-40B4-BE49-F238E27FC236}">
                <a16:creationId xmlns:a16="http://schemas.microsoft.com/office/drawing/2014/main" id="{E55B1CDB-29E1-33E5-BB3D-61FC930607D1}"/>
              </a:ext>
            </a:extLst>
          </p:cNvPr>
          <p:cNvSpPr/>
          <p:nvPr/>
        </p:nvSpPr>
        <p:spPr bwMode="auto">
          <a:xfrm>
            <a:off x="1691968" y="558902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29290155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１０</a:t>
            </a:r>
            <a:br>
              <a:rPr lang="en-US" altLang="ja-JP" dirty="0"/>
            </a:br>
            <a:r>
              <a:rPr lang="ja-JP" altLang="en-US" dirty="0"/>
              <a:t>フルアソシアティブの場合 の系列１</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3690041"/>
          </a:xfrm>
        </p:spPr>
        <p:txBody>
          <a:bodyPr anchor="t"/>
          <a:lstStyle/>
          <a:p>
            <a:pPr lvl="1">
              <a:buFont typeface="+mj-lt"/>
              <a:buAutoNum type="arabicPeriod"/>
            </a:pPr>
            <a:r>
              <a:rPr lang="en-US" altLang="ja-JP" sz="1400" dirty="0">
                <a:latin typeface="Consolas" panose="020B0609020204030204" pitchFamily="49" charset="0"/>
              </a:rPr>
              <a:t>0x8000, 0x8001, 0x8002, 0x8003, 0x8000, 0x8001, 0x8002, 0x8003</a:t>
            </a:r>
          </a:p>
          <a:p>
            <a:pPr marL="720000" lvl="2" indent="0">
              <a:buNone/>
            </a:pPr>
            <a:r>
              <a:rPr lang="ja-JP" altLang="en-US" sz="1400" dirty="0">
                <a:latin typeface="Consolas" panose="020B0609020204030204" pitchFamily="49" charset="0"/>
              </a:rPr>
              <a:t>インデックスを決定する部分がなくなる</a:t>
            </a:r>
            <a:br>
              <a:rPr lang="en-US" altLang="ja-JP" sz="1400" dirty="0">
                <a:latin typeface="Consolas" panose="020B0609020204030204" pitchFamily="49" charset="0"/>
              </a:rPr>
            </a:b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0x8000 = 0b1000 0000 0000 0</a:t>
            </a:r>
            <a:r>
              <a:rPr lang="en-US" altLang="ja-JP" sz="1400" dirty="0">
                <a:solidFill>
                  <a:schemeClr val="accent3"/>
                </a:solidFill>
                <a:latin typeface="Consolas" panose="020B0609020204030204" pitchFamily="49" charset="0"/>
              </a:rPr>
              <a:t>000 miss</a:t>
            </a:r>
          </a:p>
          <a:p>
            <a:pPr lvl="2">
              <a:buFont typeface="+mj-lt"/>
              <a:buAutoNum type="arabicPeriod"/>
            </a:pPr>
            <a:r>
              <a:rPr lang="en-US" altLang="ja-JP" sz="1400" dirty="0">
                <a:latin typeface="Consolas" panose="020B0609020204030204" pitchFamily="49" charset="0"/>
              </a:rPr>
              <a:t>0x8001 = 0b1000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001 hit </a:t>
            </a:r>
            <a:r>
              <a:rPr lang="ja-JP" altLang="en-US" sz="1400" dirty="0">
                <a:solidFill>
                  <a:schemeClr val="accent3"/>
                </a:solidFill>
                <a:latin typeface="Consolas" panose="020B0609020204030204" pitchFamily="49" charset="0"/>
              </a:rPr>
              <a:t>空間的局所性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0x8002 = 0b1000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010 hit </a:t>
            </a:r>
            <a:r>
              <a:rPr lang="ja-JP" altLang="en-US" sz="1400" dirty="0">
                <a:solidFill>
                  <a:schemeClr val="accent3"/>
                </a:solidFill>
                <a:latin typeface="Consolas" panose="020B0609020204030204" pitchFamily="49" charset="0"/>
              </a:rPr>
              <a:t>空間的局所性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0x8003 = 0b1000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011 hit </a:t>
            </a:r>
            <a:r>
              <a:rPr lang="ja-JP" altLang="en-US" sz="1400" dirty="0">
                <a:solidFill>
                  <a:schemeClr val="accent3"/>
                </a:solidFill>
                <a:latin typeface="Consolas" panose="020B0609020204030204" pitchFamily="49" charset="0"/>
              </a:rPr>
              <a:t>空間的局所性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0x8000 = 0b1000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000 hit </a:t>
            </a:r>
            <a:r>
              <a:rPr lang="ja-JP" altLang="en-US" sz="1400" dirty="0">
                <a:solidFill>
                  <a:schemeClr val="accent3"/>
                </a:solidFill>
                <a:latin typeface="Consolas" panose="020B0609020204030204" pitchFamily="49" charset="0"/>
              </a:rPr>
              <a:t>時間的局所性 </a:t>
            </a:r>
            <a:r>
              <a:rPr lang="en-US" altLang="ja-JP" sz="1400" dirty="0">
                <a:solidFill>
                  <a:schemeClr val="accent3"/>
                </a:solidFill>
                <a:latin typeface="Consolas" panose="020B0609020204030204" pitchFamily="49" charset="0"/>
              </a:rPr>
              <a:t>or </a:t>
            </a:r>
            <a:r>
              <a:rPr lang="ja-JP" altLang="en-US" sz="1400" dirty="0">
                <a:solidFill>
                  <a:schemeClr val="accent3"/>
                </a:solidFill>
                <a:latin typeface="Consolas" panose="020B0609020204030204" pitchFamily="49" charset="0"/>
              </a:rPr>
              <a:t>空間的局所性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0x8001 = 0b1000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001 hit </a:t>
            </a:r>
            <a:r>
              <a:rPr lang="ja-JP" altLang="en-US" sz="1400" dirty="0">
                <a:solidFill>
                  <a:schemeClr val="accent3"/>
                </a:solidFill>
                <a:latin typeface="Consolas" panose="020B0609020204030204" pitchFamily="49" charset="0"/>
              </a:rPr>
              <a:t>時間的局所性 </a:t>
            </a:r>
            <a:r>
              <a:rPr lang="en-US" altLang="ja-JP" sz="1400" dirty="0">
                <a:solidFill>
                  <a:schemeClr val="accent3"/>
                </a:solidFill>
                <a:latin typeface="Consolas" panose="020B0609020204030204" pitchFamily="49" charset="0"/>
              </a:rPr>
              <a:t>or </a:t>
            </a:r>
            <a:r>
              <a:rPr lang="ja-JP" altLang="en-US" sz="1400" dirty="0">
                <a:solidFill>
                  <a:schemeClr val="accent3"/>
                </a:solidFill>
                <a:latin typeface="Consolas" panose="020B0609020204030204" pitchFamily="49" charset="0"/>
              </a:rPr>
              <a:t>空間的局所性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0x8002 = 0b1000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010 hit </a:t>
            </a:r>
            <a:r>
              <a:rPr lang="ja-JP" altLang="en-US" sz="1400" dirty="0">
                <a:solidFill>
                  <a:schemeClr val="accent3"/>
                </a:solidFill>
                <a:latin typeface="Consolas" panose="020B0609020204030204" pitchFamily="49" charset="0"/>
              </a:rPr>
              <a:t>時間的局所性 </a:t>
            </a:r>
            <a:r>
              <a:rPr lang="en-US" altLang="ja-JP" sz="1400" dirty="0">
                <a:solidFill>
                  <a:schemeClr val="accent3"/>
                </a:solidFill>
                <a:latin typeface="Consolas" panose="020B0609020204030204" pitchFamily="49" charset="0"/>
              </a:rPr>
              <a:t>or </a:t>
            </a:r>
            <a:r>
              <a:rPr lang="ja-JP" altLang="en-US" sz="1400" dirty="0">
                <a:solidFill>
                  <a:schemeClr val="accent3"/>
                </a:solidFill>
                <a:latin typeface="Consolas" panose="020B0609020204030204" pitchFamily="49" charset="0"/>
              </a:rPr>
              <a:t>空間的局所性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0x8003 = 0b</a:t>
            </a:r>
            <a:r>
              <a:rPr lang="en-US" altLang="ja-JP" sz="1400" dirty="0">
                <a:solidFill>
                  <a:schemeClr val="accent5"/>
                </a:solidFill>
                <a:latin typeface="Consolas" panose="020B0609020204030204" pitchFamily="49" charset="0"/>
              </a:rPr>
              <a:t>1000 0000 0000</a:t>
            </a:r>
            <a:r>
              <a:rPr lang="en-US" altLang="ja-JP" sz="1400" dirty="0">
                <a:solidFill>
                  <a:schemeClr val="accent6"/>
                </a:solidFill>
                <a:latin typeface="Consolas" panose="020B0609020204030204" pitchFamily="49" charset="0"/>
              </a:rPr>
              <a:t> </a:t>
            </a:r>
            <a:r>
              <a:rPr lang="en-US" altLang="ja-JP" sz="1400" dirty="0">
                <a:solidFill>
                  <a:schemeClr val="accent5"/>
                </a:solidFill>
                <a:latin typeface="Consolas" panose="020B0609020204030204" pitchFamily="49" charset="0"/>
              </a:rPr>
              <a:t>0</a:t>
            </a:r>
            <a:r>
              <a:rPr lang="en-US" altLang="ja-JP" sz="1400" dirty="0">
                <a:solidFill>
                  <a:schemeClr val="accent3"/>
                </a:solidFill>
                <a:latin typeface="Consolas" panose="020B0609020204030204" pitchFamily="49" charset="0"/>
              </a:rPr>
              <a:t>011 hit </a:t>
            </a:r>
            <a:r>
              <a:rPr lang="ja-JP" altLang="en-US" sz="1400" dirty="0">
                <a:solidFill>
                  <a:schemeClr val="accent3"/>
                </a:solidFill>
                <a:latin typeface="Consolas" panose="020B0609020204030204" pitchFamily="49" charset="0"/>
              </a:rPr>
              <a:t>時間的局所性 </a:t>
            </a:r>
            <a:r>
              <a:rPr lang="en-US" altLang="ja-JP" sz="1400" dirty="0">
                <a:solidFill>
                  <a:schemeClr val="accent3"/>
                </a:solidFill>
                <a:latin typeface="Consolas" panose="020B0609020204030204" pitchFamily="49" charset="0"/>
              </a:rPr>
              <a:t>or </a:t>
            </a:r>
            <a:r>
              <a:rPr lang="ja-JP" altLang="en-US" sz="1400" dirty="0">
                <a:solidFill>
                  <a:schemeClr val="accent3"/>
                </a:solidFill>
                <a:latin typeface="Consolas" panose="020B0609020204030204" pitchFamily="49" charset="0"/>
              </a:rPr>
              <a:t>空間的局所性</a:t>
            </a:r>
            <a:br>
              <a:rPr lang="en-US" altLang="ja-JP" sz="1400" dirty="0">
                <a:solidFill>
                  <a:schemeClr val="accent3"/>
                </a:solidFill>
                <a:latin typeface="Consolas" panose="020B0609020204030204" pitchFamily="49" charset="0"/>
              </a:rPr>
            </a:br>
            <a:r>
              <a:rPr lang="en-US" altLang="ja-JP" sz="1400" dirty="0">
                <a:solidFill>
                  <a:schemeClr val="accent3"/>
                </a:solidFill>
                <a:latin typeface="Consolas" panose="020B0609020204030204" pitchFamily="49" charset="0"/>
              </a:rPr>
              <a:t>         </a:t>
            </a:r>
            <a:r>
              <a:rPr lang="en-US" altLang="ja-JP" sz="1400" dirty="0">
                <a:latin typeface="Consolas" panose="020B0609020204030204" pitchFamily="49" charset="0"/>
              </a:rPr>
              <a:t>0b</a:t>
            </a:r>
            <a:r>
              <a:rPr lang="en-US" altLang="ja-JP" sz="1400" dirty="0">
                <a:solidFill>
                  <a:schemeClr val="accent5"/>
                </a:solidFill>
                <a:latin typeface="Consolas" panose="020B0609020204030204" pitchFamily="49" charset="0"/>
              </a:rPr>
              <a:t>1 0000 0000 0000=0x1000</a:t>
            </a:r>
          </a:p>
          <a:p>
            <a:pPr lvl="2">
              <a:buFont typeface="+mj-lt"/>
              <a:buAutoNum type="arabicPeriod"/>
            </a:pPr>
            <a:endParaRPr lang="en-US" altLang="ja-JP" sz="1400" dirty="0">
              <a:latin typeface="Consolas" panose="020B0609020204030204" pitchFamily="49" charset="0"/>
            </a:endParaRPr>
          </a:p>
        </p:txBody>
      </p:sp>
      <p:sp>
        <p:nvSpPr>
          <p:cNvPr id="4" name="正方形/長方形 3">
            <a:extLst>
              <a:ext uri="{FF2B5EF4-FFF2-40B4-BE49-F238E27FC236}">
                <a16:creationId xmlns:a16="http://schemas.microsoft.com/office/drawing/2014/main" id="{AC393CB0-AD44-B0F2-135F-3AF85432425B}"/>
              </a:ext>
            </a:extLst>
          </p:cNvPr>
          <p:cNvSpPr/>
          <p:nvPr/>
        </p:nvSpPr>
        <p:spPr bwMode="auto">
          <a:xfrm>
            <a:off x="251952" y="486901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kern="0" dirty="0">
                <a:latin typeface="Consolas" panose="020B0609020204030204" pitchFamily="49" charset="0"/>
              </a:rPr>
              <a:t>0x1000</a:t>
            </a:r>
            <a:endParaRPr kumimoji="1" lang="ja-JP" altLang="en-US" sz="1400" b="1" dirty="0">
              <a:solidFill>
                <a:schemeClr val="accent5"/>
              </a:solidFill>
              <a:latin typeface="Consolas" panose="020B0609020204030204" pitchFamily="49" charset="0"/>
            </a:endParaRPr>
          </a:p>
        </p:txBody>
      </p:sp>
      <p:sp>
        <p:nvSpPr>
          <p:cNvPr id="6" name="正方形/長方形 5">
            <a:extLst>
              <a:ext uri="{FF2B5EF4-FFF2-40B4-BE49-F238E27FC236}">
                <a16:creationId xmlns:a16="http://schemas.microsoft.com/office/drawing/2014/main" id="{C140DBA5-CCF0-864C-FC1E-E28B8B70F7C9}"/>
              </a:ext>
            </a:extLst>
          </p:cNvPr>
          <p:cNvSpPr/>
          <p:nvPr/>
        </p:nvSpPr>
        <p:spPr bwMode="auto">
          <a:xfrm>
            <a:off x="1691968" y="486901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a:solidFill>
                <a:schemeClr val="tx1">
                  <a:lumMod val="75000"/>
                  <a:lumOff val="25000"/>
                </a:schemeClr>
              </a:solidFill>
              <a:latin typeface="Consolas" panose="020B0609020204030204" pitchFamily="49" charset="0"/>
            </a:endParaRPr>
          </a:p>
        </p:txBody>
      </p:sp>
      <p:sp>
        <p:nvSpPr>
          <p:cNvPr id="14" name="正方形/長方形 13">
            <a:extLst>
              <a:ext uri="{FF2B5EF4-FFF2-40B4-BE49-F238E27FC236}">
                <a16:creationId xmlns:a16="http://schemas.microsoft.com/office/drawing/2014/main" id="{7CDA8AFD-90F5-A529-0E22-51B509029226}"/>
              </a:ext>
            </a:extLst>
          </p:cNvPr>
          <p:cNvSpPr/>
          <p:nvPr/>
        </p:nvSpPr>
        <p:spPr bwMode="auto">
          <a:xfrm>
            <a:off x="161951" y="450901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 name="コンテンツ プレースホルダー 2">
            <a:extLst>
              <a:ext uri="{FF2B5EF4-FFF2-40B4-BE49-F238E27FC236}">
                <a16:creationId xmlns:a16="http://schemas.microsoft.com/office/drawing/2014/main" id="{69D13408-348C-3530-9851-58D43A8A900D}"/>
              </a:ext>
            </a:extLst>
          </p:cNvPr>
          <p:cNvSpPr txBox="1">
            <a:spLocks/>
          </p:cNvSpPr>
          <p:nvPr/>
        </p:nvSpPr>
        <p:spPr bwMode="auto">
          <a:xfrm>
            <a:off x="2771980" y="4869016"/>
            <a:ext cx="5670063" cy="171001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a:lstStyle>
          <a:p>
            <a:pPr lvl="1"/>
            <a:r>
              <a:rPr lang="en-US" altLang="ja-JP" sz="1400" kern="0" dirty="0">
                <a:latin typeface="Consolas" panose="020B0609020204030204" pitchFamily="49" charset="0"/>
              </a:rPr>
              <a:t>(1) </a:t>
            </a:r>
            <a:r>
              <a:rPr lang="ja-JP" altLang="en-US" sz="1400" kern="0" dirty="0">
                <a:latin typeface="Consolas" panose="020B0609020204030204" pitchFamily="49" charset="0"/>
              </a:rPr>
              <a:t>最初のアクセスで左のようにタグの </a:t>
            </a:r>
            <a:r>
              <a:rPr lang="en-US" altLang="ja-JP" sz="1400" kern="0" dirty="0">
                <a:latin typeface="Consolas" panose="020B0609020204030204" pitchFamily="49" charset="0"/>
              </a:rPr>
              <a:t>0x1000 </a:t>
            </a:r>
            <a:r>
              <a:rPr lang="ja-JP" altLang="en-US" sz="1400" kern="0" dirty="0">
                <a:latin typeface="Consolas" panose="020B0609020204030204" pitchFamily="49" charset="0"/>
              </a:rPr>
              <a:t>が書き込まれた後はずっとそのまま</a:t>
            </a:r>
            <a:endParaRPr lang="en-US" altLang="ja-JP" sz="1400" kern="0" dirty="0">
              <a:latin typeface="Consolas" panose="020B0609020204030204" pitchFamily="49" charset="0"/>
            </a:endParaRPr>
          </a:p>
          <a:p>
            <a:pPr lvl="1"/>
            <a:r>
              <a:rPr lang="en-US" altLang="ja-JP" sz="1400" kern="0" dirty="0">
                <a:latin typeface="Consolas" panose="020B0609020204030204" pitchFamily="49" charset="0"/>
              </a:rPr>
              <a:t>(2) </a:t>
            </a:r>
            <a:r>
              <a:rPr lang="ja-JP" altLang="en-US" sz="1400" kern="0" dirty="0">
                <a:latin typeface="Consolas" panose="020B0609020204030204" pitchFamily="49" charset="0"/>
              </a:rPr>
              <a:t>ヒット率：</a:t>
            </a:r>
            <a:r>
              <a:rPr lang="en-US" altLang="ja-JP" sz="1400" kern="0" dirty="0">
                <a:latin typeface="Consolas" panose="020B0609020204030204" pitchFamily="49" charset="0"/>
              </a:rPr>
              <a:t>7/8=0.875</a:t>
            </a:r>
          </a:p>
          <a:p>
            <a:pPr lvl="1"/>
            <a:r>
              <a:rPr lang="en-US" altLang="ja-JP" sz="1400" kern="0" dirty="0">
                <a:latin typeface="Consolas" panose="020B0609020204030204" pitchFamily="49" charset="0"/>
              </a:rPr>
              <a:t>(3) </a:t>
            </a:r>
            <a:r>
              <a:rPr lang="ja-JP" altLang="en-US" sz="1400" kern="0" dirty="0">
                <a:latin typeface="Consolas" panose="020B0609020204030204" pitchFamily="49" charset="0"/>
              </a:rPr>
              <a:t>上の通り</a:t>
            </a:r>
            <a:endParaRPr lang="en-US" altLang="ja-JP" sz="1400" kern="0" dirty="0">
              <a:latin typeface="Consolas" panose="020B0609020204030204" pitchFamily="49" charset="0"/>
            </a:endParaRPr>
          </a:p>
          <a:p>
            <a:pPr lvl="3"/>
            <a:endParaRPr lang="en-US" altLang="ja-JP" sz="1400" kern="0" dirty="0">
              <a:latin typeface="Consolas" panose="020B0609020204030204" pitchFamily="49" charset="0"/>
            </a:endParaRPr>
          </a:p>
        </p:txBody>
      </p:sp>
      <p:sp>
        <p:nvSpPr>
          <p:cNvPr id="2" name="正方形/長方形 1">
            <a:extLst>
              <a:ext uri="{FF2B5EF4-FFF2-40B4-BE49-F238E27FC236}">
                <a16:creationId xmlns:a16="http://schemas.microsoft.com/office/drawing/2014/main" id="{5F79F8DE-1E43-B987-2094-4572648E7F0F}"/>
              </a:ext>
            </a:extLst>
          </p:cNvPr>
          <p:cNvSpPr/>
          <p:nvPr/>
        </p:nvSpPr>
        <p:spPr bwMode="auto">
          <a:xfrm>
            <a:off x="971960" y="486901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chemeClr val="accent5"/>
              </a:solidFill>
              <a:latin typeface="Consolas" panose="020B0609020204030204" pitchFamily="49" charset="0"/>
            </a:endParaRPr>
          </a:p>
        </p:txBody>
      </p:sp>
      <p:sp>
        <p:nvSpPr>
          <p:cNvPr id="8" name="正方形/長方形 7">
            <a:extLst>
              <a:ext uri="{FF2B5EF4-FFF2-40B4-BE49-F238E27FC236}">
                <a16:creationId xmlns:a16="http://schemas.microsoft.com/office/drawing/2014/main" id="{B2FE78BF-B13F-227C-FBD8-5E0D86769052}"/>
              </a:ext>
            </a:extLst>
          </p:cNvPr>
          <p:cNvSpPr/>
          <p:nvPr/>
        </p:nvSpPr>
        <p:spPr bwMode="auto">
          <a:xfrm>
            <a:off x="2411976" y="486901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23983910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１０</a:t>
            </a:r>
            <a:br>
              <a:rPr lang="en-US" altLang="ja-JP" dirty="0"/>
            </a:br>
            <a:r>
              <a:rPr lang="ja-JP" altLang="en-US" dirty="0"/>
              <a:t>フルアソシアティブの場合 の系列２</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8370094" cy="5220057"/>
          </a:xfrm>
        </p:spPr>
        <p:txBody>
          <a:bodyPr anchor="t"/>
          <a:lstStyle/>
          <a:p>
            <a:pPr lvl="1">
              <a:buFont typeface="+mj-lt"/>
              <a:buAutoNum type="arabicPeriod"/>
            </a:pPr>
            <a:r>
              <a:rPr lang="en-US" altLang="ja-JP" sz="1400" dirty="0">
                <a:latin typeface="Consolas" panose="020B0609020204030204" pitchFamily="49" charset="0"/>
              </a:rPr>
              <a:t>0x8000, 0x9000, 0xA000, 0xB000, 0x8000, 0x9000, 0xA000, 0xB000</a:t>
            </a:r>
          </a:p>
          <a:p>
            <a:pPr marL="720000" lvl="2" indent="0">
              <a:buNone/>
            </a:pPr>
            <a:r>
              <a:rPr lang="ja-JP" altLang="en-US" sz="1400" dirty="0">
                <a:latin typeface="Consolas" panose="020B0609020204030204" pitchFamily="49" charset="0"/>
              </a:rPr>
              <a:t>インデックスを決定するビットが全部同じ </a:t>
            </a:r>
            <a:r>
              <a:rPr lang="en-US" altLang="ja-JP" sz="1400" dirty="0">
                <a:latin typeface="Consolas" panose="020B0609020204030204" pitchFamily="49" charset="0"/>
              </a:rPr>
              <a:t>= </a:t>
            </a:r>
            <a:r>
              <a:rPr lang="ja-JP" altLang="en-US" sz="1400" dirty="0">
                <a:latin typeface="Consolas" panose="020B0609020204030204" pitchFamily="49" charset="0"/>
              </a:rPr>
              <a:t>同じエントリに入る</a:t>
            </a:r>
            <a:endParaRPr lang="en-US" altLang="ja-JP" sz="1400" dirty="0">
              <a:latin typeface="Consolas" panose="020B0609020204030204" pitchFamily="49" charset="0"/>
            </a:endParaRPr>
          </a:p>
          <a:p>
            <a:pPr marL="720000" lvl="2" indent="0">
              <a:buNone/>
            </a:pPr>
            <a:r>
              <a:rPr lang="ja-JP" altLang="en-US" sz="1400" dirty="0">
                <a:latin typeface="Consolas" panose="020B0609020204030204" pitchFamily="49" charset="0"/>
              </a:rPr>
              <a:t>最後にアクセスされた </a:t>
            </a:r>
            <a:r>
              <a:rPr lang="en-US" altLang="ja-JP" sz="1400" dirty="0">
                <a:latin typeface="Consolas" panose="020B0609020204030204" pitchFamily="49" charset="0"/>
              </a:rPr>
              <a:t>0xb000 </a:t>
            </a:r>
            <a:r>
              <a:rPr lang="ja-JP" altLang="en-US" sz="1400" dirty="0">
                <a:latin typeface="Consolas" panose="020B0609020204030204" pitchFamily="49" charset="0"/>
              </a:rPr>
              <a:t>の分が残る</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0x8000 = 0b1000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000 miss   </a:t>
            </a:r>
            <a:r>
              <a:rPr lang="en-US" altLang="ja-JP" sz="1400" dirty="0">
                <a:latin typeface="Consolas" panose="020B0609020204030204" pitchFamily="49" charset="0"/>
              </a:rPr>
              <a:t>(0b1 0000 0000 0000=0x1000</a:t>
            </a:r>
            <a:endParaRPr lang="en-US" altLang="ja-JP" sz="1400" dirty="0">
              <a:solidFill>
                <a:schemeClr val="accent3"/>
              </a:solidFill>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0x9000 = 0b1001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000 miss   </a:t>
            </a:r>
            <a:r>
              <a:rPr lang="en-US" altLang="ja-JP" sz="1400" dirty="0">
                <a:latin typeface="Consolas" panose="020B0609020204030204" pitchFamily="49" charset="0"/>
              </a:rPr>
              <a:t>(0(b1 0010 0000 0000=0x1200</a:t>
            </a:r>
          </a:p>
          <a:p>
            <a:pPr lvl="2">
              <a:buFont typeface="+mj-lt"/>
              <a:buAutoNum type="arabicPeriod"/>
            </a:pPr>
            <a:r>
              <a:rPr lang="en-US" altLang="ja-JP" sz="1400" dirty="0">
                <a:latin typeface="Consolas" panose="020B0609020204030204" pitchFamily="49" charset="0"/>
              </a:rPr>
              <a:t>0xA000 = 0b1010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000 miss   </a:t>
            </a:r>
            <a:r>
              <a:rPr lang="en-US" altLang="ja-JP" sz="1400" dirty="0">
                <a:latin typeface="Consolas" panose="020B0609020204030204" pitchFamily="49" charset="0"/>
              </a:rPr>
              <a:t>(0b1 0100 0000 0000=0x1400</a:t>
            </a:r>
          </a:p>
          <a:p>
            <a:pPr lvl="2">
              <a:buFont typeface="+mj-lt"/>
              <a:buAutoNum type="arabicPeriod"/>
            </a:pPr>
            <a:r>
              <a:rPr lang="en-US" altLang="ja-JP" sz="1400" dirty="0">
                <a:latin typeface="Consolas" panose="020B0609020204030204" pitchFamily="49" charset="0"/>
              </a:rPr>
              <a:t>0xB000 = 0b1011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000 miss   </a:t>
            </a:r>
            <a:r>
              <a:rPr lang="en-US" altLang="ja-JP" sz="1400" dirty="0">
                <a:latin typeface="Consolas" panose="020B0609020204030204" pitchFamily="49" charset="0"/>
              </a:rPr>
              <a:t>(0b1 0110 0000 0000=0x1600</a:t>
            </a:r>
          </a:p>
          <a:p>
            <a:pPr lvl="2">
              <a:buFont typeface="+mj-lt"/>
              <a:buAutoNum type="arabicPeriod"/>
            </a:pPr>
            <a:r>
              <a:rPr lang="en-US" altLang="ja-JP" sz="1400" dirty="0">
                <a:latin typeface="Consolas" panose="020B0609020204030204" pitchFamily="49" charset="0"/>
              </a:rPr>
              <a:t>0x8000 = 0b1000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000 hit    </a:t>
            </a:r>
            <a:r>
              <a:rPr lang="en-US" altLang="ja-JP" sz="1400" dirty="0">
                <a:latin typeface="Consolas" panose="020B0609020204030204" pitchFamily="49" charset="0"/>
              </a:rPr>
              <a:t>(0b1 0000 0000 0000=0x1000 </a:t>
            </a:r>
            <a:r>
              <a:rPr lang="ja-JP" altLang="en-US" sz="1400" dirty="0">
                <a:latin typeface="Consolas" panose="020B0609020204030204" pitchFamily="49" charset="0"/>
              </a:rPr>
              <a:t>時間</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0x9000 = 0b1001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000 hit    </a:t>
            </a:r>
            <a:r>
              <a:rPr lang="en-US" altLang="ja-JP" sz="1400" dirty="0">
                <a:latin typeface="Consolas" panose="020B0609020204030204" pitchFamily="49" charset="0"/>
              </a:rPr>
              <a:t>(0b1 0010 0000 0000=0x1200 </a:t>
            </a:r>
            <a:r>
              <a:rPr lang="ja-JP" altLang="en-US" sz="1400" dirty="0">
                <a:latin typeface="Consolas" panose="020B0609020204030204" pitchFamily="49" charset="0"/>
              </a:rPr>
              <a:t>時間</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0xA000 = 0b1010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000 hit    </a:t>
            </a:r>
            <a:r>
              <a:rPr lang="en-US" altLang="ja-JP" sz="1400" dirty="0">
                <a:latin typeface="Consolas" panose="020B0609020204030204" pitchFamily="49" charset="0"/>
              </a:rPr>
              <a:t>(0b1 0100 0000 0000=0x1400 </a:t>
            </a:r>
            <a:r>
              <a:rPr lang="ja-JP" altLang="en-US" sz="1400" dirty="0">
                <a:latin typeface="Consolas" panose="020B0609020204030204" pitchFamily="49" charset="0"/>
              </a:rPr>
              <a:t>時間</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0xB000 = 0b1011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000 hit    </a:t>
            </a:r>
            <a:r>
              <a:rPr lang="en-US" altLang="ja-JP" sz="1400" dirty="0">
                <a:latin typeface="Consolas" panose="020B0609020204030204" pitchFamily="49" charset="0"/>
              </a:rPr>
              <a:t>(0b1 0110 0000 0000=0x1600 </a:t>
            </a:r>
            <a:r>
              <a:rPr lang="ja-JP" altLang="en-US" sz="1400" dirty="0">
                <a:latin typeface="Consolas" panose="020B0609020204030204" pitchFamily="49" charset="0"/>
              </a:rPr>
              <a:t>時間</a:t>
            </a:r>
            <a:r>
              <a:rPr lang="en-US" altLang="ja-JP" sz="1400" dirty="0">
                <a:solidFill>
                  <a:schemeClr val="accent3"/>
                </a:solidFill>
                <a:latin typeface="Consolas" panose="020B0609020204030204" pitchFamily="49" charset="0"/>
              </a:rPr>
              <a:t>  </a:t>
            </a:r>
            <a:br>
              <a:rPr lang="en-US" altLang="ja-JP" sz="1400" dirty="0">
                <a:solidFill>
                  <a:schemeClr val="accent3"/>
                </a:solidFill>
                <a:latin typeface="Consolas" panose="020B0609020204030204" pitchFamily="49" charset="0"/>
              </a:rPr>
            </a:br>
            <a:r>
              <a:rPr lang="ja-JP" altLang="en-US" sz="1400" dirty="0">
                <a:solidFill>
                  <a:schemeClr val="accent3"/>
                </a:solidFill>
                <a:latin typeface="Consolas" panose="020B0609020204030204" pitchFamily="49" charset="0"/>
              </a:rPr>
              <a:t>　　　　　</a:t>
            </a:r>
            <a:endParaRPr lang="en-US" altLang="ja-JP" sz="1400" dirty="0">
              <a:latin typeface="Consolas" panose="020B0609020204030204" pitchFamily="49" charset="0"/>
            </a:endParaRPr>
          </a:p>
          <a:p>
            <a:pPr lvl="2">
              <a:buFont typeface="+mj-lt"/>
              <a:buAutoNum type="arabicPeriod"/>
            </a:pPr>
            <a:endParaRPr lang="en-US" altLang="ja-JP" sz="1400" dirty="0">
              <a:latin typeface="Consolas" panose="020B0609020204030204" pitchFamily="49" charset="0"/>
            </a:endParaRP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16</a:t>
            </a:fld>
            <a:endParaRPr kumimoji="1" lang="ja-JP" altLang="en-US" dirty="0"/>
          </a:p>
        </p:txBody>
      </p:sp>
      <p:sp>
        <p:nvSpPr>
          <p:cNvPr id="3" name="コンテンツ プレースホルダー 2">
            <a:extLst>
              <a:ext uri="{FF2B5EF4-FFF2-40B4-BE49-F238E27FC236}">
                <a16:creationId xmlns:a16="http://schemas.microsoft.com/office/drawing/2014/main" id="{66AC32EC-20E8-F59A-04BB-C70E8CD61382}"/>
              </a:ext>
            </a:extLst>
          </p:cNvPr>
          <p:cNvSpPr txBox="1">
            <a:spLocks/>
          </p:cNvSpPr>
          <p:nvPr/>
        </p:nvSpPr>
        <p:spPr bwMode="auto">
          <a:xfrm>
            <a:off x="2771980" y="4869016"/>
            <a:ext cx="5670063" cy="171001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a:lstStyle>
          <a:p>
            <a:pPr lvl="1"/>
            <a:r>
              <a:rPr lang="en-US" altLang="ja-JP" sz="1400" kern="0" dirty="0">
                <a:latin typeface="Consolas" panose="020B0609020204030204" pitchFamily="49" charset="0"/>
              </a:rPr>
              <a:t>(1) </a:t>
            </a:r>
            <a:r>
              <a:rPr lang="ja-JP" altLang="en-US" sz="1400" kern="0" dirty="0">
                <a:latin typeface="Consolas" panose="020B0609020204030204" pitchFamily="49" charset="0"/>
              </a:rPr>
              <a:t>左のようになる</a:t>
            </a:r>
            <a:endParaRPr lang="en-US" altLang="ja-JP" sz="1400" kern="0" dirty="0">
              <a:latin typeface="Consolas" panose="020B0609020204030204" pitchFamily="49" charset="0"/>
            </a:endParaRPr>
          </a:p>
          <a:p>
            <a:pPr lvl="1"/>
            <a:r>
              <a:rPr lang="en-US" altLang="ja-JP" sz="1400" kern="0" dirty="0">
                <a:latin typeface="Consolas" panose="020B0609020204030204" pitchFamily="49" charset="0"/>
              </a:rPr>
              <a:t>(2) </a:t>
            </a:r>
            <a:r>
              <a:rPr lang="ja-JP" altLang="en-US" sz="1400" kern="0" dirty="0">
                <a:latin typeface="Consolas" panose="020B0609020204030204" pitchFamily="49" charset="0"/>
              </a:rPr>
              <a:t>ヒット率：</a:t>
            </a:r>
            <a:r>
              <a:rPr lang="en-US" altLang="ja-JP" sz="1400" kern="0" dirty="0">
                <a:latin typeface="Consolas" panose="020B0609020204030204" pitchFamily="49" charset="0"/>
              </a:rPr>
              <a:t>4/8=0.5</a:t>
            </a:r>
          </a:p>
          <a:p>
            <a:pPr lvl="1"/>
            <a:r>
              <a:rPr lang="en-US" altLang="ja-JP" sz="1400" kern="0" dirty="0">
                <a:latin typeface="Consolas" panose="020B0609020204030204" pitchFamily="49" charset="0"/>
              </a:rPr>
              <a:t>(3) </a:t>
            </a:r>
            <a:r>
              <a:rPr lang="ja-JP" altLang="en-US" sz="1400" kern="0" dirty="0">
                <a:latin typeface="Consolas" panose="020B0609020204030204" pitchFamily="49" charset="0"/>
              </a:rPr>
              <a:t>上の通り</a:t>
            </a:r>
            <a:endParaRPr lang="en-US" altLang="ja-JP" sz="1400" kern="0" dirty="0">
              <a:latin typeface="Consolas" panose="020B0609020204030204" pitchFamily="49" charset="0"/>
            </a:endParaRPr>
          </a:p>
          <a:p>
            <a:pPr lvl="3"/>
            <a:endParaRPr lang="en-US" altLang="ja-JP" sz="1400" kern="0" dirty="0">
              <a:latin typeface="Consolas" panose="020B0609020204030204" pitchFamily="49" charset="0"/>
            </a:endParaRPr>
          </a:p>
        </p:txBody>
      </p:sp>
      <p:sp>
        <p:nvSpPr>
          <p:cNvPr id="10" name="正方形/長方形 9">
            <a:extLst>
              <a:ext uri="{FF2B5EF4-FFF2-40B4-BE49-F238E27FC236}">
                <a16:creationId xmlns:a16="http://schemas.microsoft.com/office/drawing/2014/main" id="{19A7AB17-C9BE-3279-2A5E-BA13DA520229}"/>
              </a:ext>
            </a:extLst>
          </p:cNvPr>
          <p:cNvSpPr/>
          <p:nvPr/>
        </p:nvSpPr>
        <p:spPr bwMode="auto">
          <a:xfrm>
            <a:off x="251952" y="486901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kern="0" dirty="0">
                <a:latin typeface="Consolas" panose="020B0609020204030204" pitchFamily="49" charset="0"/>
              </a:rPr>
              <a:t>0x1000</a:t>
            </a:r>
            <a:endParaRPr kumimoji="1" lang="ja-JP" altLang="en-US" sz="1400" b="1" dirty="0">
              <a:solidFill>
                <a:schemeClr val="accent5"/>
              </a:solidFill>
              <a:latin typeface="Consolas" panose="020B0609020204030204" pitchFamily="49" charset="0"/>
            </a:endParaRPr>
          </a:p>
        </p:txBody>
      </p:sp>
      <p:sp>
        <p:nvSpPr>
          <p:cNvPr id="11" name="正方形/長方形 10">
            <a:extLst>
              <a:ext uri="{FF2B5EF4-FFF2-40B4-BE49-F238E27FC236}">
                <a16:creationId xmlns:a16="http://schemas.microsoft.com/office/drawing/2014/main" id="{D72C5A32-27B9-756E-3534-5C0B7D51A11A}"/>
              </a:ext>
            </a:extLst>
          </p:cNvPr>
          <p:cNvSpPr/>
          <p:nvPr/>
        </p:nvSpPr>
        <p:spPr bwMode="auto">
          <a:xfrm>
            <a:off x="1691968" y="486901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kern="0" dirty="0">
                <a:latin typeface="Consolas" panose="020B0609020204030204" pitchFamily="49" charset="0"/>
              </a:rPr>
              <a:t>0x1400</a:t>
            </a:r>
            <a:endParaRPr kumimoji="1" lang="ja-JP" altLang="en-US" sz="1400" dirty="0">
              <a:solidFill>
                <a:schemeClr val="tx1">
                  <a:lumMod val="75000"/>
                  <a:lumOff val="25000"/>
                </a:schemeClr>
              </a:solidFill>
              <a:latin typeface="Consolas" panose="020B0609020204030204" pitchFamily="49" charset="0"/>
            </a:endParaRPr>
          </a:p>
        </p:txBody>
      </p:sp>
      <p:sp>
        <p:nvSpPr>
          <p:cNvPr id="12" name="正方形/長方形 11">
            <a:extLst>
              <a:ext uri="{FF2B5EF4-FFF2-40B4-BE49-F238E27FC236}">
                <a16:creationId xmlns:a16="http://schemas.microsoft.com/office/drawing/2014/main" id="{F47782AE-7E33-5BD3-AD68-C8BF458BF603}"/>
              </a:ext>
            </a:extLst>
          </p:cNvPr>
          <p:cNvSpPr/>
          <p:nvPr/>
        </p:nvSpPr>
        <p:spPr bwMode="auto">
          <a:xfrm>
            <a:off x="161951" y="450901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3" name="正方形/長方形 12">
            <a:extLst>
              <a:ext uri="{FF2B5EF4-FFF2-40B4-BE49-F238E27FC236}">
                <a16:creationId xmlns:a16="http://schemas.microsoft.com/office/drawing/2014/main" id="{AC2AC361-469A-DDF3-90CE-682515370465}"/>
              </a:ext>
            </a:extLst>
          </p:cNvPr>
          <p:cNvSpPr/>
          <p:nvPr/>
        </p:nvSpPr>
        <p:spPr bwMode="auto">
          <a:xfrm>
            <a:off x="971960" y="486901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kern="0" dirty="0">
                <a:latin typeface="Consolas" panose="020B0609020204030204" pitchFamily="49" charset="0"/>
              </a:rPr>
              <a:t>0x1200</a:t>
            </a:r>
            <a:endParaRPr kumimoji="1" lang="ja-JP" altLang="en-US" sz="1400" b="1" dirty="0">
              <a:solidFill>
                <a:schemeClr val="accent5"/>
              </a:solidFill>
              <a:latin typeface="Consolas" panose="020B0609020204030204" pitchFamily="49" charset="0"/>
            </a:endParaRPr>
          </a:p>
        </p:txBody>
      </p:sp>
      <p:sp>
        <p:nvSpPr>
          <p:cNvPr id="15" name="正方形/長方形 14">
            <a:extLst>
              <a:ext uri="{FF2B5EF4-FFF2-40B4-BE49-F238E27FC236}">
                <a16:creationId xmlns:a16="http://schemas.microsoft.com/office/drawing/2014/main" id="{CB1E5B2E-769F-A55C-A23D-A97A3D4EF48E}"/>
              </a:ext>
            </a:extLst>
          </p:cNvPr>
          <p:cNvSpPr/>
          <p:nvPr/>
        </p:nvSpPr>
        <p:spPr bwMode="auto">
          <a:xfrm>
            <a:off x="2411976" y="486901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kern="0" dirty="0">
                <a:latin typeface="Consolas" panose="020B0609020204030204" pitchFamily="49" charset="0"/>
              </a:rPr>
              <a:t>0x1600</a:t>
            </a:r>
            <a:endParaRPr kumimoji="1" lang="ja-JP" altLang="en-US" sz="14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8938597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１０ </a:t>
            </a:r>
            <a:br>
              <a:rPr lang="en-US" altLang="ja-JP" dirty="0"/>
            </a:br>
            <a:r>
              <a:rPr lang="ja-JP" altLang="en-US"/>
              <a:t>フルアソシアティブの場合 の系列３</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nchor="t"/>
          <a:lstStyle/>
          <a:p>
            <a:pPr lvl="1">
              <a:buFont typeface="+mj-lt"/>
              <a:buAutoNum type="arabicPeriod"/>
            </a:pPr>
            <a:r>
              <a:rPr lang="en-US" altLang="ja-JP" sz="1400" dirty="0">
                <a:latin typeface="Consolas" panose="020B0609020204030204" pitchFamily="49" charset="0"/>
              </a:rPr>
              <a:t>0x8000, 0x9001, 0x8002, 0x9003, 0x9004, 0xA005, 0x9006, 0x8007</a:t>
            </a:r>
          </a:p>
          <a:p>
            <a:pPr marL="720000" lvl="2" indent="0">
              <a:buNone/>
            </a:pP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0x8000 = 0b1000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000 miss </a:t>
            </a:r>
            <a:r>
              <a:rPr lang="en-US" altLang="ja-JP" sz="1400" dirty="0">
                <a:latin typeface="Consolas" panose="020B0609020204030204" pitchFamily="49" charset="0"/>
              </a:rPr>
              <a:t>0b1 0000 0000 0000=0x1000</a:t>
            </a:r>
            <a:endParaRPr lang="en-US" altLang="ja-JP" sz="1400" dirty="0">
              <a:solidFill>
                <a:schemeClr val="accent3"/>
              </a:solidFill>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0x9001 = 0b1001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001 miss </a:t>
            </a:r>
            <a:r>
              <a:rPr lang="en-US" altLang="ja-JP" sz="1400" dirty="0">
                <a:latin typeface="Consolas" panose="020B0609020204030204" pitchFamily="49" charset="0"/>
              </a:rPr>
              <a:t>0b1 0010 0000 0000=0x1200</a:t>
            </a:r>
          </a:p>
          <a:p>
            <a:pPr lvl="2">
              <a:buFont typeface="+mj-lt"/>
              <a:buAutoNum type="arabicPeriod"/>
            </a:pPr>
            <a:r>
              <a:rPr lang="en-US" altLang="ja-JP" sz="1400" dirty="0">
                <a:latin typeface="Consolas" panose="020B0609020204030204" pitchFamily="49" charset="0"/>
              </a:rPr>
              <a:t>0x8002 = 0b1000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010 hit  </a:t>
            </a:r>
            <a:r>
              <a:rPr lang="en-US" altLang="ja-JP" sz="1400" dirty="0">
                <a:latin typeface="Consolas" panose="020B0609020204030204" pitchFamily="49" charset="0"/>
              </a:rPr>
              <a:t>0b1 0000 0000 0000=0x1000 </a:t>
            </a:r>
            <a:r>
              <a:rPr lang="ja-JP" altLang="en-US" sz="1400" dirty="0">
                <a:latin typeface="Consolas" panose="020B0609020204030204" pitchFamily="49" charset="0"/>
              </a:rPr>
              <a:t>空間</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0x9003 = 0b1001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011 hit  </a:t>
            </a:r>
            <a:r>
              <a:rPr lang="en-US" altLang="ja-JP" sz="1400" dirty="0">
                <a:latin typeface="Consolas" panose="020B0609020204030204" pitchFamily="49" charset="0"/>
              </a:rPr>
              <a:t>0b1 0010 0000 0000=0x1200 </a:t>
            </a:r>
            <a:r>
              <a:rPr lang="ja-JP" altLang="en-US" sz="1400" dirty="0">
                <a:latin typeface="Consolas" panose="020B0609020204030204" pitchFamily="49" charset="0"/>
              </a:rPr>
              <a:t>空間</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0x9004 = 0b1001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100 hit  </a:t>
            </a:r>
            <a:r>
              <a:rPr lang="en-US" altLang="ja-JP" sz="1400" dirty="0">
                <a:latin typeface="Consolas" panose="020B0609020204030204" pitchFamily="49" charset="0"/>
              </a:rPr>
              <a:t>0b1 0010 0000 0000=0x1200 </a:t>
            </a:r>
            <a:r>
              <a:rPr lang="ja-JP" altLang="en-US" sz="1400" dirty="0">
                <a:latin typeface="Consolas" panose="020B0609020204030204" pitchFamily="49" charset="0"/>
              </a:rPr>
              <a:t>空間</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0xA005 = 0b1010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101 miss </a:t>
            </a:r>
            <a:r>
              <a:rPr lang="en-US" altLang="ja-JP" sz="1400" dirty="0">
                <a:latin typeface="Consolas" panose="020B0609020204030204" pitchFamily="49" charset="0"/>
              </a:rPr>
              <a:t>0b1 0100 0000 0000=0x1400</a:t>
            </a:r>
          </a:p>
          <a:p>
            <a:pPr lvl="2">
              <a:buFont typeface="+mj-lt"/>
              <a:buAutoNum type="arabicPeriod"/>
            </a:pPr>
            <a:r>
              <a:rPr lang="en-US" altLang="ja-JP" sz="1400" dirty="0">
                <a:latin typeface="Consolas" panose="020B0609020204030204" pitchFamily="49" charset="0"/>
              </a:rPr>
              <a:t>0x9006 = 0b1001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110 hit  </a:t>
            </a:r>
            <a:r>
              <a:rPr lang="en-US" altLang="ja-JP" sz="1400" dirty="0">
                <a:latin typeface="Consolas" panose="020B0609020204030204" pitchFamily="49" charset="0"/>
              </a:rPr>
              <a:t>0b1 0010 0000 0000=0x1200 </a:t>
            </a:r>
            <a:r>
              <a:rPr lang="ja-JP" altLang="en-US" sz="1400" dirty="0">
                <a:latin typeface="Consolas" panose="020B0609020204030204" pitchFamily="49" charset="0"/>
              </a:rPr>
              <a:t>空間</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0x8007 = 0b1000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111 hit  </a:t>
            </a:r>
            <a:r>
              <a:rPr lang="en-US" altLang="ja-JP" sz="1400" dirty="0">
                <a:latin typeface="Consolas" panose="020B0609020204030204" pitchFamily="49" charset="0"/>
              </a:rPr>
              <a:t>0b1 0000 0000 0000=0x1000</a:t>
            </a:r>
            <a:r>
              <a:rPr lang="en-US" altLang="ja-JP" sz="1400" dirty="0">
                <a:solidFill>
                  <a:schemeClr val="accent3"/>
                </a:solidFill>
                <a:latin typeface="Consolas" panose="020B0609020204030204" pitchFamily="49" charset="0"/>
              </a:rPr>
              <a:t> </a:t>
            </a:r>
            <a:r>
              <a:rPr lang="ja-JP" altLang="en-US" sz="1400" dirty="0">
                <a:latin typeface="Consolas" panose="020B0609020204030204" pitchFamily="49" charset="0"/>
              </a:rPr>
              <a:t>空間</a:t>
            </a:r>
            <a:br>
              <a:rPr lang="en-US" altLang="ja-JP" sz="1400" dirty="0">
                <a:solidFill>
                  <a:schemeClr val="accent3"/>
                </a:solidFill>
                <a:latin typeface="Consolas" panose="020B0609020204030204" pitchFamily="49" charset="0"/>
              </a:rPr>
            </a:br>
            <a:endParaRPr lang="en-US" altLang="ja-JP" sz="1400" dirty="0">
              <a:latin typeface="Consolas" panose="020B0609020204030204" pitchFamily="49" charset="0"/>
            </a:endParaRPr>
          </a:p>
          <a:p>
            <a:pPr lvl="2">
              <a:buFont typeface="+mj-lt"/>
              <a:buAutoNum type="arabicPeriod"/>
            </a:pPr>
            <a:endParaRPr lang="en-US" altLang="ja-JP" sz="1400" dirty="0">
              <a:latin typeface="Consolas" panose="020B0609020204030204" pitchFamily="49" charset="0"/>
            </a:endParaRP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17</a:t>
            </a:fld>
            <a:endParaRPr kumimoji="1" lang="ja-JP" altLang="en-US" dirty="0"/>
          </a:p>
        </p:txBody>
      </p:sp>
      <p:sp>
        <p:nvSpPr>
          <p:cNvPr id="3" name="コンテンツ プレースホルダー 2">
            <a:extLst>
              <a:ext uri="{FF2B5EF4-FFF2-40B4-BE49-F238E27FC236}">
                <a16:creationId xmlns:a16="http://schemas.microsoft.com/office/drawing/2014/main" id="{8CC7CCE6-F604-BB67-379B-2533002085CD}"/>
              </a:ext>
            </a:extLst>
          </p:cNvPr>
          <p:cNvSpPr txBox="1">
            <a:spLocks/>
          </p:cNvSpPr>
          <p:nvPr/>
        </p:nvSpPr>
        <p:spPr bwMode="auto">
          <a:xfrm>
            <a:off x="2771980" y="4869016"/>
            <a:ext cx="5670063" cy="171001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a:lstStyle>
          <a:p>
            <a:pPr lvl="1"/>
            <a:r>
              <a:rPr lang="en-US" altLang="ja-JP" sz="1400" kern="0" dirty="0">
                <a:latin typeface="Consolas" panose="020B0609020204030204" pitchFamily="49" charset="0"/>
              </a:rPr>
              <a:t>(1) </a:t>
            </a:r>
            <a:r>
              <a:rPr lang="ja-JP" altLang="en-US" sz="1400" kern="0" dirty="0">
                <a:latin typeface="Consolas" panose="020B0609020204030204" pitchFamily="49" charset="0"/>
              </a:rPr>
              <a:t>左の通り</a:t>
            </a:r>
            <a:endParaRPr lang="en-US" altLang="ja-JP" sz="1400" kern="0" dirty="0">
              <a:latin typeface="Consolas" panose="020B0609020204030204" pitchFamily="49" charset="0"/>
            </a:endParaRPr>
          </a:p>
          <a:p>
            <a:pPr lvl="1"/>
            <a:r>
              <a:rPr lang="en-US" altLang="ja-JP" sz="1400" kern="0" dirty="0">
                <a:latin typeface="Consolas" panose="020B0609020204030204" pitchFamily="49" charset="0"/>
              </a:rPr>
              <a:t>(2) </a:t>
            </a:r>
            <a:r>
              <a:rPr lang="ja-JP" altLang="en-US" sz="1400" kern="0" dirty="0">
                <a:latin typeface="Consolas" panose="020B0609020204030204" pitchFamily="49" charset="0"/>
              </a:rPr>
              <a:t>ヒット率：</a:t>
            </a:r>
            <a:r>
              <a:rPr lang="en-US" altLang="ja-JP" sz="1400" kern="0" dirty="0">
                <a:latin typeface="Consolas" panose="020B0609020204030204" pitchFamily="49" charset="0"/>
              </a:rPr>
              <a:t>5/8=0.625</a:t>
            </a:r>
          </a:p>
          <a:p>
            <a:pPr lvl="1"/>
            <a:r>
              <a:rPr lang="en-US" altLang="ja-JP" sz="1400" kern="0" dirty="0">
                <a:latin typeface="Consolas" panose="020B0609020204030204" pitchFamily="49" charset="0"/>
              </a:rPr>
              <a:t>(3) </a:t>
            </a:r>
            <a:r>
              <a:rPr lang="ja-JP" altLang="en-US" sz="1400" kern="0" dirty="0">
                <a:latin typeface="Consolas" panose="020B0609020204030204" pitchFamily="49" charset="0"/>
              </a:rPr>
              <a:t>上の通り</a:t>
            </a:r>
            <a:endParaRPr lang="en-US" altLang="ja-JP" sz="1400" kern="0" dirty="0">
              <a:latin typeface="Consolas" panose="020B0609020204030204" pitchFamily="49" charset="0"/>
            </a:endParaRPr>
          </a:p>
          <a:p>
            <a:pPr lvl="3"/>
            <a:endParaRPr lang="en-US" altLang="ja-JP" sz="1400" kern="0" dirty="0">
              <a:latin typeface="Consolas" panose="020B0609020204030204" pitchFamily="49" charset="0"/>
            </a:endParaRPr>
          </a:p>
        </p:txBody>
      </p:sp>
      <p:sp>
        <p:nvSpPr>
          <p:cNvPr id="4" name="正方形/長方形 3">
            <a:extLst>
              <a:ext uri="{FF2B5EF4-FFF2-40B4-BE49-F238E27FC236}">
                <a16:creationId xmlns:a16="http://schemas.microsoft.com/office/drawing/2014/main" id="{A1764D06-85C9-E134-EE3E-737193AE4B2A}"/>
              </a:ext>
            </a:extLst>
          </p:cNvPr>
          <p:cNvSpPr/>
          <p:nvPr/>
        </p:nvSpPr>
        <p:spPr bwMode="auto">
          <a:xfrm>
            <a:off x="251952" y="486901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kern="0" dirty="0">
                <a:latin typeface="Consolas" panose="020B0609020204030204" pitchFamily="49" charset="0"/>
              </a:rPr>
              <a:t>0x1000</a:t>
            </a:r>
            <a:endParaRPr kumimoji="1" lang="ja-JP" altLang="en-US" sz="1400" b="1" dirty="0">
              <a:solidFill>
                <a:schemeClr val="accent5"/>
              </a:solidFill>
              <a:latin typeface="Consolas" panose="020B0609020204030204" pitchFamily="49" charset="0"/>
            </a:endParaRPr>
          </a:p>
        </p:txBody>
      </p:sp>
      <p:sp>
        <p:nvSpPr>
          <p:cNvPr id="6" name="正方形/長方形 5">
            <a:extLst>
              <a:ext uri="{FF2B5EF4-FFF2-40B4-BE49-F238E27FC236}">
                <a16:creationId xmlns:a16="http://schemas.microsoft.com/office/drawing/2014/main" id="{6523166C-2CE6-5F62-7F2C-9E608D27D7C1}"/>
              </a:ext>
            </a:extLst>
          </p:cNvPr>
          <p:cNvSpPr/>
          <p:nvPr/>
        </p:nvSpPr>
        <p:spPr bwMode="auto">
          <a:xfrm>
            <a:off x="1691968" y="486901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kern="0" dirty="0">
                <a:latin typeface="Consolas" panose="020B0609020204030204" pitchFamily="49" charset="0"/>
              </a:rPr>
              <a:t>0x1400</a:t>
            </a:r>
            <a:endParaRPr kumimoji="1" lang="ja-JP" altLang="en-US" sz="1400" dirty="0">
              <a:solidFill>
                <a:schemeClr val="tx1">
                  <a:lumMod val="75000"/>
                  <a:lumOff val="25000"/>
                </a:schemeClr>
              </a:solidFill>
              <a:latin typeface="Consolas" panose="020B0609020204030204" pitchFamily="49" charset="0"/>
            </a:endParaRPr>
          </a:p>
        </p:txBody>
      </p:sp>
      <p:sp>
        <p:nvSpPr>
          <p:cNvPr id="10" name="正方形/長方形 9">
            <a:extLst>
              <a:ext uri="{FF2B5EF4-FFF2-40B4-BE49-F238E27FC236}">
                <a16:creationId xmlns:a16="http://schemas.microsoft.com/office/drawing/2014/main" id="{12C88A61-EC84-C738-6677-532DB368E0FA}"/>
              </a:ext>
            </a:extLst>
          </p:cNvPr>
          <p:cNvSpPr/>
          <p:nvPr/>
        </p:nvSpPr>
        <p:spPr bwMode="auto">
          <a:xfrm>
            <a:off x="161951" y="450901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1" name="正方形/長方形 10">
            <a:extLst>
              <a:ext uri="{FF2B5EF4-FFF2-40B4-BE49-F238E27FC236}">
                <a16:creationId xmlns:a16="http://schemas.microsoft.com/office/drawing/2014/main" id="{FDA16B9F-B6FB-85EC-90ED-5461A2339297}"/>
              </a:ext>
            </a:extLst>
          </p:cNvPr>
          <p:cNvSpPr/>
          <p:nvPr/>
        </p:nvSpPr>
        <p:spPr bwMode="auto">
          <a:xfrm>
            <a:off x="971960" y="486901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kern="0" dirty="0">
                <a:latin typeface="Consolas" panose="020B0609020204030204" pitchFamily="49" charset="0"/>
              </a:rPr>
              <a:t>0x1200</a:t>
            </a:r>
            <a:endParaRPr kumimoji="1" lang="ja-JP" altLang="en-US" sz="1400" b="1" dirty="0">
              <a:solidFill>
                <a:schemeClr val="accent5"/>
              </a:solidFill>
              <a:latin typeface="Consolas" panose="020B0609020204030204" pitchFamily="49" charset="0"/>
            </a:endParaRPr>
          </a:p>
        </p:txBody>
      </p:sp>
      <p:sp>
        <p:nvSpPr>
          <p:cNvPr id="14" name="正方形/長方形 13">
            <a:extLst>
              <a:ext uri="{FF2B5EF4-FFF2-40B4-BE49-F238E27FC236}">
                <a16:creationId xmlns:a16="http://schemas.microsoft.com/office/drawing/2014/main" id="{E9D81EE2-DAF5-8E57-2F9E-331380CAA5B4}"/>
              </a:ext>
            </a:extLst>
          </p:cNvPr>
          <p:cNvSpPr/>
          <p:nvPr/>
        </p:nvSpPr>
        <p:spPr bwMode="auto">
          <a:xfrm>
            <a:off x="2411976" y="486901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12912759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37D45B-4A10-CDC3-D204-012C8E312F79}"/>
              </a:ext>
            </a:extLst>
          </p:cNvPr>
          <p:cNvSpPr>
            <a:spLocks noGrp="1"/>
          </p:cNvSpPr>
          <p:nvPr>
            <p:ph type="title"/>
          </p:nvPr>
        </p:nvSpPr>
        <p:spPr/>
        <p:txBody>
          <a:bodyPr/>
          <a:lstStyle/>
          <a:p>
            <a:r>
              <a:rPr kumimoji="1" lang="ja-JP" altLang="en-US" dirty="0"/>
              <a:t>ヒット率のまとめ</a:t>
            </a:r>
            <a:endParaRPr kumimoji="1" lang="en-US" dirty="0"/>
          </a:p>
        </p:txBody>
      </p:sp>
      <p:graphicFrame>
        <p:nvGraphicFramePr>
          <p:cNvPr id="4" name="コンテンツ プレースホルダー 3">
            <a:extLst>
              <a:ext uri="{FF2B5EF4-FFF2-40B4-BE49-F238E27FC236}">
                <a16:creationId xmlns:a16="http://schemas.microsoft.com/office/drawing/2014/main" id="{0D06AD9A-32BD-6395-F78D-16ADA9E3D90D}"/>
              </a:ext>
            </a:extLst>
          </p:cNvPr>
          <p:cNvGraphicFramePr>
            <a:graphicFrameLocks noGrp="1"/>
          </p:cNvGraphicFramePr>
          <p:nvPr>
            <p:ph sz="quarter" idx="10"/>
            <p:extLst>
              <p:ext uri="{D42A27DB-BD31-4B8C-83A1-F6EECF244321}">
                <p14:modId xmlns:p14="http://schemas.microsoft.com/office/powerpoint/2010/main" val="1873965932"/>
              </p:ext>
            </p:extLst>
          </p:nvPr>
        </p:nvGraphicFramePr>
        <p:xfrm>
          <a:off x="611956" y="1628980"/>
          <a:ext cx="7921624" cy="1980020"/>
        </p:xfrm>
        <a:graphic>
          <a:graphicData uri="http://schemas.openxmlformats.org/drawingml/2006/table">
            <a:tbl>
              <a:tblPr firstRow="1" bandRow="1">
                <a:tableStyleId>{00A15C55-8517-42AA-B614-E9B94910E393}</a:tableStyleId>
              </a:tblPr>
              <a:tblGrid>
                <a:gridCol w="1980406">
                  <a:extLst>
                    <a:ext uri="{9D8B030D-6E8A-4147-A177-3AD203B41FA5}">
                      <a16:colId xmlns:a16="http://schemas.microsoft.com/office/drawing/2014/main" val="3266430035"/>
                    </a:ext>
                  </a:extLst>
                </a:gridCol>
                <a:gridCol w="1980406">
                  <a:extLst>
                    <a:ext uri="{9D8B030D-6E8A-4147-A177-3AD203B41FA5}">
                      <a16:colId xmlns:a16="http://schemas.microsoft.com/office/drawing/2014/main" val="81502332"/>
                    </a:ext>
                  </a:extLst>
                </a:gridCol>
                <a:gridCol w="1980406">
                  <a:extLst>
                    <a:ext uri="{9D8B030D-6E8A-4147-A177-3AD203B41FA5}">
                      <a16:colId xmlns:a16="http://schemas.microsoft.com/office/drawing/2014/main" val="1774847521"/>
                    </a:ext>
                  </a:extLst>
                </a:gridCol>
                <a:gridCol w="1980406">
                  <a:extLst>
                    <a:ext uri="{9D8B030D-6E8A-4147-A177-3AD203B41FA5}">
                      <a16:colId xmlns:a16="http://schemas.microsoft.com/office/drawing/2014/main" val="2801465718"/>
                    </a:ext>
                  </a:extLst>
                </a:gridCol>
              </a:tblGrid>
              <a:tr h="495005">
                <a:tc>
                  <a:txBody>
                    <a:bodyPr/>
                    <a:lstStyle/>
                    <a:p>
                      <a:endParaRPr lang="en-US"/>
                    </a:p>
                  </a:txBody>
                  <a:tcPr anchor="ctr"/>
                </a:tc>
                <a:tc>
                  <a:txBody>
                    <a:bodyPr/>
                    <a:lstStyle/>
                    <a:p>
                      <a:r>
                        <a:rPr lang="ja-JP" altLang="en-US" dirty="0"/>
                        <a:t>系列１</a:t>
                      </a:r>
                      <a:endParaRPr lang="en-US" dirty="0"/>
                    </a:p>
                  </a:txBody>
                  <a:tcPr anchor="ctr"/>
                </a:tc>
                <a:tc>
                  <a:txBody>
                    <a:bodyPr/>
                    <a:lstStyle/>
                    <a:p>
                      <a:r>
                        <a:rPr lang="ja-JP" altLang="en-US" dirty="0"/>
                        <a:t>系列２</a:t>
                      </a:r>
                      <a:endParaRPr lang="en-US" dirty="0"/>
                    </a:p>
                  </a:txBody>
                  <a:tcPr anchor="ctr"/>
                </a:tc>
                <a:tc>
                  <a:txBody>
                    <a:bodyPr/>
                    <a:lstStyle/>
                    <a:p>
                      <a:r>
                        <a:rPr lang="ja-JP" altLang="en-US" dirty="0"/>
                        <a:t>系列３</a:t>
                      </a:r>
                      <a:endParaRPr lang="en-US" dirty="0"/>
                    </a:p>
                  </a:txBody>
                  <a:tcPr anchor="ctr"/>
                </a:tc>
                <a:extLst>
                  <a:ext uri="{0D108BD9-81ED-4DB2-BD59-A6C34878D82A}">
                    <a16:rowId xmlns:a16="http://schemas.microsoft.com/office/drawing/2014/main" val="869430080"/>
                  </a:ext>
                </a:extLst>
              </a:tr>
              <a:tr h="495005">
                <a:tc>
                  <a:txBody>
                    <a:bodyPr/>
                    <a:lstStyle/>
                    <a:p>
                      <a:r>
                        <a:rPr lang="ja-JP" altLang="en-US" dirty="0"/>
                        <a:t>ダイレクトマップ</a:t>
                      </a:r>
                      <a:endParaRPr lang="en-US" dirty="0"/>
                    </a:p>
                  </a:txBody>
                  <a:tcPr anchor="ctr"/>
                </a:tc>
                <a:tc>
                  <a:txBody>
                    <a:bodyPr/>
                    <a:lstStyle/>
                    <a:p>
                      <a:r>
                        <a:rPr lang="en-US" altLang="ja-JP" dirty="0"/>
                        <a:t>0.875</a:t>
                      </a:r>
                      <a:endParaRPr lang="en-US" dirty="0"/>
                    </a:p>
                  </a:txBody>
                  <a:tcPr anchor="ctr"/>
                </a:tc>
                <a:tc>
                  <a:txBody>
                    <a:bodyPr/>
                    <a:lstStyle/>
                    <a:p>
                      <a:r>
                        <a:rPr lang="en-US" dirty="0"/>
                        <a:t>0</a:t>
                      </a:r>
                    </a:p>
                  </a:txBody>
                  <a:tcPr anchor="ctr"/>
                </a:tc>
                <a:tc>
                  <a:txBody>
                    <a:bodyPr/>
                    <a:lstStyle/>
                    <a:p>
                      <a:r>
                        <a:rPr lang="en-US" dirty="0"/>
                        <a:t>0.125</a:t>
                      </a:r>
                    </a:p>
                  </a:txBody>
                  <a:tcPr anchor="ctr"/>
                </a:tc>
                <a:extLst>
                  <a:ext uri="{0D108BD9-81ED-4DB2-BD59-A6C34878D82A}">
                    <a16:rowId xmlns:a16="http://schemas.microsoft.com/office/drawing/2014/main" val="2057115623"/>
                  </a:ext>
                </a:extLst>
              </a:tr>
              <a:tr h="495005">
                <a:tc>
                  <a:txBody>
                    <a:bodyPr/>
                    <a:lstStyle/>
                    <a:p>
                      <a:r>
                        <a:rPr lang="ja-JP" altLang="en-US" dirty="0"/>
                        <a:t>セットアソシアティブ</a:t>
                      </a:r>
                      <a:endParaRPr lang="en-US" dirty="0"/>
                    </a:p>
                  </a:txBody>
                  <a:tcPr anchor="ctr"/>
                </a:tc>
                <a:tc>
                  <a:txBody>
                    <a:bodyPr/>
                    <a:lstStyle/>
                    <a:p>
                      <a:r>
                        <a:rPr lang="en-US" dirty="0"/>
                        <a:t>0.875</a:t>
                      </a:r>
                    </a:p>
                  </a:txBody>
                  <a:tcPr anchor="ctr"/>
                </a:tc>
                <a:tc>
                  <a:txBody>
                    <a:bodyPr/>
                    <a:lstStyle/>
                    <a:p>
                      <a:r>
                        <a:rPr lang="en-US" dirty="0"/>
                        <a:t>0</a:t>
                      </a:r>
                    </a:p>
                  </a:txBody>
                  <a:tcPr anchor="ctr"/>
                </a:tc>
                <a:tc>
                  <a:txBody>
                    <a:bodyPr/>
                    <a:lstStyle/>
                    <a:p>
                      <a:r>
                        <a:rPr lang="en-US" dirty="0"/>
                        <a:t>0.5</a:t>
                      </a:r>
                    </a:p>
                  </a:txBody>
                  <a:tcPr anchor="ctr"/>
                </a:tc>
                <a:extLst>
                  <a:ext uri="{0D108BD9-81ED-4DB2-BD59-A6C34878D82A}">
                    <a16:rowId xmlns:a16="http://schemas.microsoft.com/office/drawing/2014/main" val="956941119"/>
                  </a:ext>
                </a:extLst>
              </a:tr>
              <a:tr h="495005">
                <a:tc>
                  <a:txBody>
                    <a:bodyPr/>
                    <a:lstStyle/>
                    <a:p>
                      <a:r>
                        <a:rPr lang="ja-JP" altLang="en-US" dirty="0"/>
                        <a:t>フルアソシアティブ</a:t>
                      </a:r>
                      <a:endParaRPr lang="en-US" dirty="0"/>
                    </a:p>
                  </a:txBody>
                  <a:tcPr anchor="ctr"/>
                </a:tc>
                <a:tc>
                  <a:txBody>
                    <a:bodyPr/>
                    <a:lstStyle/>
                    <a:p>
                      <a:r>
                        <a:rPr lang="en-US" dirty="0"/>
                        <a:t>0.875</a:t>
                      </a:r>
                    </a:p>
                  </a:txBody>
                  <a:tcPr anchor="ctr"/>
                </a:tc>
                <a:tc>
                  <a:txBody>
                    <a:bodyPr/>
                    <a:lstStyle/>
                    <a:p>
                      <a:r>
                        <a:rPr lang="en-US" dirty="0"/>
                        <a:t>0.5</a:t>
                      </a:r>
                    </a:p>
                  </a:txBody>
                  <a:tcPr anchor="ctr"/>
                </a:tc>
                <a:tc>
                  <a:txBody>
                    <a:bodyPr/>
                    <a:lstStyle/>
                    <a:p>
                      <a:r>
                        <a:rPr lang="en-US" dirty="0"/>
                        <a:t>0.625</a:t>
                      </a:r>
                    </a:p>
                  </a:txBody>
                  <a:tcPr anchor="ctr"/>
                </a:tc>
                <a:extLst>
                  <a:ext uri="{0D108BD9-81ED-4DB2-BD59-A6C34878D82A}">
                    <a16:rowId xmlns:a16="http://schemas.microsoft.com/office/drawing/2014/main" val="3003762399"/>
                  </a:ext>
                </a:extLst>
              </a:tr>
            </a:tbl>
          </a:graphicData>
        </a:graphic>
      </p:graphicFrame>
      <p:sp>
        <p:nvSpPr>
          <p:cNvPr id="5" name="テキスト プレースホルダー 2">
            <a:extLst>
              <a:ext uri="{FF2B5EF4-FFF2-40B4-BE49-F238E27FC236}">
                <a16:creationId xmlns:a16="http://schemas.microsoft.com/office/drawing/2014/main" id="{36440410-0A38-B5FB-8A85-52E3586CE416}"/>
              </a:ext>
            </a:extLst>
          </p:cNvPr>
          <p:cNvSpPr txBox="1">
            <a:spLocks/>
          </p:cNvSpPr>
          <p:nvPr/>
        </p:nvSpPr>
        <p:spPr bwMode="auto">
          <a:xfrm>
            <a:off x="611956" y="3338998"/>
            <a:ext cx="7920088" cy="297003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a:lstStyle>
          <a:p>
            <a:r>
              <a:rPr lang="ja-JP" altLang="en-US" kern="0" dirty="0"/>
              <a:t>基本的には連想度を上げると（フルアソに近づくと）ヒット率があがる</a:t>
            </a:r>
            <a:endParaRPr lang="en-US" altLang="ja-JP" kern="0" dirty="0"/>
          </a:p>
          <a:p>
            <a:pPr lvl="1"/>
            <a:r>
              <a:rPr lang="ja-JP" altLang="en-US" kern="0" dirty="0"/>
              <a:t>実は常に上がるわけではなく，逆に下がるパターンもある</a:t>
            </a:r>
            <a:endParaRPr lang="en-US" altLang="ja-JP" kern="0" dirty="0"/>
          </a:p>
        </p:txBody>
      </p:sp>
    </p:spTree>
    <p:extLst>
      <p:ext uri="{BB962C8B-B14F-4D97-AF65-F5344CB8AC3E}">
        <p14:creationId xmlns:p14="http://schemas.microsoft.com/office/powerpoint/2010/main" val="33386438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A71D11E-8112-2FA2-FA79-FFC28F7BE0B5}"/>
              </a:ext>
            </a:extLst>
          </p:cNvPr>
          <p:cNvSpPr>
            <a:spLocks noGrp="1"/>
          </p:cNvSpPr>
          <p:nvPr>
            <p:ph type="sldNum" sz="quarter" idx="10"/>
          </p:nvPr>
        </p:nvSpPr>
        <p:spPr/>
        <p:txBody>
          <a:bodyPr/>
          <a:lstStyle/>
          <a:p>
            <a:fld id="{D2D8002D-B5B0-4BAC-B1F6-782DDCCE6D9C}" type="slidenum">
              <a:rPr kumimoji="1" lang="ja-JP" altLang="en-US" smtClean="0"/>
              <a:pPr/>
              <a:t>19</a:t>
            </a:fld>
            <a:endParaRPr kumimoji="1" lang="ja-JP" altLang="en-US"/>
          </a:p>
        </p:txBody>
      </p:sp>
      <p:sp>
        <p:nvSpPr>
          <p:cNvPr id="3" name="タイトル 2">
            <a:extLst>
              <a:ext uri="{FF2B5EF4-FFF2-40B4-BE49-F238E27FC236}">
                <a16:creationId xmlns:a16="http://schemas.microsoft.com/office/drawing/2014/main" id="{62F2C409-B5E7-7F76-673F-6504E455E5CA}"/>
              </a:ext>
            </a:extLst>
          </p:cNvPr>
          <p:cNvSpPr>
            <a:spLocks noGrp="1"/>
          </p:cNvSpPr>
          <p:nvPr>
            <p:ph type="title"/>
          </p:nvPr>
        </p:nvSpPr>
        <p:spPr/>
        <p:txBody>
          <a:bodyPr/>
          <a:lstStyle/>
          <a:p>
            <a:r>
              <a:rPr kumimoji="1" lang="ja-JP" altLang="en-US" dirty="0"/>
              <a:t>仮想メモリと特権モード</a:t>
            </a:r>
            <a:endParaRPr kumimoji="1" lang="en-US" dirty="0"/>
          </a:p>
        </p:txBody>
      </p:sp>
    </p:spTree>
    <p:extLst>
      <p:ext uri="{BB962C8B-B14F-4D97-AF65-F5344CB8AC3E}">
        <p14:creationId xmlns:p14="http://schemas.microsoft.com/office/powerpoint/2010/main" val="2201310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A71D11E-8112-2FA2-FA79-FFC28F7BE0B5}"/>
              </a:ext>
            </a:extLst>
          </p:cNvPr>
          <p:cNvSpPr>
            <a:spLocks noGrp="1"/>
          </p:cNvSpPr>
          <p:nvPr>
            <p:ph type="sldNum" sz="quarter" idx="10"/>
          </p:nvPr>
        </p:nvSpPr>
        <p:spPr/>
        <p:txBody>
          <a:bodyPr/>
          <a:lstStyle/>
          <a:p>
            <a:fld id="{D2D8002D-B5B0-4BAC-B1F6-782DDCCE6D9C}" type="slidenum">
              <a:rPr kumimoji="1" lang="ja-JP" altLang="en-US" smtClean="0"/>
              <a:pPr/>
              <a:t>2</a:t>
            </a:fld>
            <a:endParaRPr kumimoji="1" lang="ja-JP" altLang="en-US"/>
          </a:p>
        </p:txBody>
      </p:sp>
      <p:sp>
        <p:nvSpPr>
          <p:cNvPr id="3" name="タイトル 2">
            <a:extLst>
              <a:ext uri="{FF2B5EF4-FFF2-40B4-BE49-F238E27FC236}">
                <a16:creationId xmlns:a16="http://schemas.microsoft.com/office/drawing/2014/main" id="{62F2C409-B5E7-7F76-673F-6504E455E5CA}"/>
              </a:ext>
            </a:extLst>
          </p:cNvPr>
          <p:cNvSpPr>
            <a:spLocks noGrp="1"/>
          </p:cNvSpPr>
          <p:nvPr>
            <p:ph type="title"/>
          </p:nvPr>
        </p:nvSpPr>
        <p:spPr/>
        <p:txBody>
          <a:bodyPr/>
          <a:lstStyle/>
          <a:p>
            <a:r>
              <a:rPr kumimoji="1" lang="ja-JP" altLang="en-US" dirty="0"/>
              <a:t>課題の解説</a:t>
            </a:r>
            <a:endParaRPr kumimoji="1" lang="en-US" dirty="0"/>
          </a:p>
        </p:txBody>
      </p:sp>
    </p:spTree>
    <p:extLst>
      <p:ext uri="{BB962C8B-B14F-4D97-AF65-F5344CB8AC3E}">
        <p14:creationId xmlns:p14="http://schemas.microsoft.com/office/powerpoint/2010/main" val="14874634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b="1" dirty="0"/>
              <a:t>仮想メモリ</a:t>
            </a:r>
            <a:endParaRPr kumimoji="1" lang="en-US" altLang="ja-JP" b="1" dirty="0"/>
          </a:p>
          <a:p>
            <a:pPr marL="817200" lvl="1" indent="-457200">
              <a:buFont typeface="+mj-lt"/>
              <a:buAutoNum type="arabicPeriod"/>
            </a:pPr>
            <a:r>
              <a:rPr kumimoji="1" lang="ja-JP" altLang="en-US" dirty="0"/>
              <a:t>モチベーションと基本</a:t>
            </a:r>
            <a:endParaRPr kumimoji="1" lang="en-US" altLang="ja-JP" dirty="0"/>
          </a:p>
          <a:p>
            <a:pPr marL="817200" lvl="1" indent="-457200">
              <a:buFont typeface="+mj-lt"/>
              <a:buAutoNum type="arabicPeriod"/>
            </a:pPr>
            <a:r>
              <a:rPr kumimoji="1" lang="ja-JP" altLang="en-US" dirty="0"/>
              <a:t>詳細</a:t>
            </a:r>
            <a:endParaRPr kumimoji="1" lang="en-US" altLang="ja-JP" dirty="0"/>
          </a:p>
          <a:p>
            <a:pPr marL="457200" indent="-457200">
              <a:buFont typeface="+mj-lt"/>
              <a:buAutoNum type="arabicPeriod"/>
            </a:pPr>
            <a:r>
              <a:rPr lang="ja-JP" altLang="en-US" dirty="0"/>
              <a:t>特権モード</a:t>
            </a:r>
            <a:endParaRPr lang="en-US" altLang="ja-JP" dirty="0"/>
          </a:p>
        </p:txBody>
      </p:sp>
    </p:spTree>
    <p:extLst>
      <p:ext uri="{BB962C8B-B14F-4D97-AF65-F5344CB8AC3E}">
        <p14:creationId xmlns:p14="http://schemas.microsoft.com/office/powerpoint/2010/main" val="42908810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仮想メモリのモチベーション</a:t>
            </a:r>
          </a:p>
        </p:txBody>
      </p:sp>
      <p:sp>
        <p:nvSpPr>
          <p:cNvPr id="3" name="テキスト プレースホルダー 2"/>
          <p:cNvSpPr>
            <a:spLocks noGrp="1"/>
          </p:cNvSpPr>
          <p:nvPr>
            <p:ph type="body" sz="quarter" idx="10"/>
          </p:nvPr>
        </p:nvSpPr>
        <p:spPr>
          <a:xfrm>
            <a:off x="701957" y="4689014"/>
            <a:ext cx="8280092" cy="1620018"/>
          </a:xfrm>
        </p:spPr>
        <p:txBody>
          <a:bodyPr/>
          <a:lstStyle/>
          <a:p>
            <a:r>
              <a:rPr lang="ja-JP" altLang="en-US" sz="1800" dirty="0"/>
              <a:t>前提：複数のプログラムを１つの </a:t>
            </a:r>
            <a:r>
              <a:rPr lang="en-US" altLang="ja-JP" sz="1800" dirty="0"/>
              <a:t>CPU </a:t>
            </a:r>
            <a:r>
              <a:rPr lang="ja-JP" altLang="en-US" sz="1800" dirty="0"/>
              <a:t>上で同時に動かすことを考える</a:t>
            </a:r>
            <a:endParaRPr lang="en-US" altLang="ja-JP" sz="1800" dirty="0"/>
          </a:p>
          <a:p>
            <a:pPr lvl="1"/>
            <a:r>
              <a:rPr lang="ja-JP" altLang="en-US" sz="1800" dirty="0"/>
              <a:t>上の図では４つのプログラムが動くとする</a:t>
            </a:r>
            <a:endParaRPr lang="en-US" altLang="ja-JP" sz="1800" dirty="0"/>
          </a:p>
          <a:p>
            <a:pPr lvl="1"/>
            <a:r>
              <a:rPr lang="ja-JP" altLang="en-US" sz="1800" dirty="0"/>
              <a:t>メモリは複数のプログラムで共有される</a:t>
            </a:r>
            <a:endParaRPr lang="en-US" altLang="ja-JP" sz="1800" dirty="0"/>
          </a:p>
          <a:p>
            <a:r>
              <a:rPr lang="ja-JP" altLang="en-US" sz="1800" dirty="0"/>
              <a:t>問題：どうやって共有するか？</a:t>
            </a:r>
            <a:endParaRPr lang="en-US" altLang="ja-JP" sz="1800" dirty="0"/>
          </a:p>
          <a:p>
            <a:pPr marL="817200" lvl="1" indent="-457200">
              <a:buFont typeface="+mj-lt"/>
              <a:buAutoNum type="arabicPeriod"/>
            </a:pPr>
            <a:r>
              <a:rPr lang="ja-JP" altLang="en-US" sz="1800" dirty="0"/>
              <a:t>どうやって領域の割り当てを行う？</a:t>
            </a:r>
            <a:endParaRPr lang="en-US" altLang="ja-JP" sz="1800" dirty="0"/>
          </a:p>
          <a:p>
            <a:pPr marL="817200" lvl="1" indent="-457200">
              <a:buFont typeface="+mj-lt"/>
              <a:buAutoNum type="arabicPeriod"/>
            </a:pPr>
            <a:r>
              <a:rPr lang="ja-JP" altLang="en-US" sz="1800" dirty="0"/>
              <a:t>どうやって各人の領域を保護する？</a:t>
            </a:r>
            <a:endParaRPr lang="en-US" altLang="ja-JP" sz="1800" dirty="0"/>
          </a:p>
        </p:txBody>
      </p:sp>
      <p:sp>
        <p:nvSpPr>
          <p:cNvPr id="70" name="正方形/長方形 69">
            <a:extLst>
              <a:ext uri="{FF2B5EF4-FFF2-40B4-BE49-F238E27FC236}">
                <a16:creationId xmlns:a16="http://schemas.microsoft.com/office/drawing/2014/main" id="{5277D453-C26C-468F-AD6B-D064FCD17367}"/>
              </a:ext>
            </a:extLst>
          </p:cNvPr>
          <p:cNvSpPr/>
          <p:nvPr/>
        </p:nvSpPr>
        <p:spPr>
          <a:xfrm>
            <a:off x="341953" y="1808982"/>
            <a:ext cx="1620018" cy="1384995"/>
          </a:xfrm>
          <a:prstGeom prst="rect">
            <a:avLst/>
          </a:prstGeom>
        </p:spPr>
        <p:txBody>
          <a:bodyPr wrap="square">
            <a:spAutoFit/>
          </a:bodyPr>
          <a:lstStyle/>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err="1">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しゃちょ</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ー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71" name="角丸四角形吹き出し 28">
            <a:extLst>
              <a:ext uri="{FF2B5EF4-FFF2-40B4-BE49-F238E27FC236}">
                <a16:creationId xmlns:a16="http://schemas.microsoft.com/office/drawing/2014/main" id="{52E230A4-69DA-4876-85AC-0BE4187F7BE0}"/>
              </a:ext>
            </a:extLst>
          </p:cNvPr>
          <p:cNvSpPr/>
          <p:nvPr/>
        </p:nvSpPr>
        <p:spPr bwMode="auto">
          <a:xfrm>
            <a:off x="1421965" y="1178975"/>
            <a:ext cx="1601968" cy="522647"/>
          </a:xfrm>
          <a:prstGeom prst="wedgeRoundRectCallout">
            <a:avLst>
              <a:gd name="adj1" fmla="val -43365"/>
              <a:gd name="adj2" fmla="val 134720"/>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75000"/>
                    <a:lumOff val="25000"/>
                  </a:schemeClr>
                </a:solidFill>
                <a:latin typeface="Arial Narrow" panose="020B0606020202030204" pitchFamily="34" charset="0"/>
              </a:rPr>
              <a:t>大きなメモリです</a:t>
            </a:r>
            <a:endParaRPr kumimoji="1" lang="en-US" altLang="ja-JP" sz="1400" dirty="0">
              <a:solidFill>
                <a:schemeClr val="tx1">
                  <a:lumMod val="75000"/>
                  <a:lumOff val="25000"/>
                </a:schemeClr>
              </a:solidFill>
              <a:latin typeface="Arial Narrow" panose="020B0606020202030204" pitchFamily="34" charset="0"/>
            </a:endParaRPr>
          </a:p>
          <a:p>
            <a:r>
              <a:rPr kumimoji="1" lang="ja-JP" altLang="en-US" sz="1400" dirty="0">
                <a:solidFill>
                  <a:schemeClr val="tx1">
                    <a:lumMod val="75000"/>
                    <a:lumOff val="25000"/>
                  </a:schemeClr>
                </a:solidFill>
                <a:latin typeface="Arial Narrow" panose="020B0606020202030204" pitchFamily="34" charset="0"/>
              </a:rPr>
              <a:t>仲良く使ってね</a:t>
            </a:r>
            <a:endParaRPr kumimoji="1" lang="en-US" altLang="ja-JP" sz="1400" dirty="0">
              <a:solidFill>
                <a:schemeClr val="tx1">
                  <a:lumMod val="75000"/>
                  <a:lumOff val="25000"/>
                </a:schemeClr>
              </a:solidFill>
              <a:latin typeface="Arial Narrow" panose="020B0606020202030204" pitchFamily="34" charset="0"/>
            </a:endParaRPr>
          </a:p>
        </p:txBody>
      </p:sp>
      <p:sp>
        <p:nvSpPr>
          <p:cNvPr id="72" name="正方形/長方形 71"/>
          <p:cNvSpPr/>
          <p:nvPr/>
        </p:nvSpPr>
        <p:spPr>
          <a:xfrm>
            <a:off x="2265764" y="2041745"/>
            <a:ext cx="78579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3" name="正方形/長方形 72"/>
          <p:cNvSpPr/>
          <p:nvPr/>
        </p:nvSpPr>
        <p:spPr>
          <a:xfrm>
            <a:off x="3705924" y="2041745"/>
            <a:ext cx="886781"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4" name="正方形/長方形 73"/>
          <p:cNvSpPr/>
          <p:nvPr/>
        </p:nvSpPr>
        <p:spPr>
          <a:xfrm>
            <a:off x="5147971" y="2060329"/>
            <a:ext cx="785793" cy="738664"/>
          </a:xfrm>
          <a:prstGeom prst="rect">
            <a:avLst/>
          </a:prstGeom>
        </p:spPr>
        <p:txBody>
          <a:bodyPr wrap="non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5" name="正方形/長方形 74"/>
          <p:cNvSpPr/>
          <p:nvPr/>
        </p:nvSpPr>
        <p:spPr>
          <a:xfrm>
            <a:off x="6588131" y="2060329"/>
            <a:ext cx="841897" cy="738664"/>
          </a:xfrm>
          <a:prstGeom prst="rect">
            <a:avLst/>
          </a:prstGeom>
        </p:spPr>
        <p:txBody>
          <a:bodyPr wrap="non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7" name="正方形/長方形 76"/>
          <p:cNvSpPr/>
          <p:nvPr/>
        </p:nvSpPr>
        <p:spPr bwMode="auto">
          <a:xfrm>
            <a:off x="2051972" y="2798993"/>
            <a:ext cx="5760064" cy="1170013"/>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メモリ</a:t>
            </a:r>
          </a:p>
        </p:txBody>
      </p:sp>
    </p:spTree>
    <p:extLst>
      <p:ext uri="{BB962C8B-B14F-4D97-AF65-F5344CB8AC3E}">
        <p14:creationId xmlns:p14="http://schemas.microsoft.com/office/powerpoint/2010/main" val="11813646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 </a:t>
            </a:r>
            <a:r>
              <a:rPr lang="ja-JP" altLang="en-US" dirty="0"/>
              <a:t>どうやって領域の割り当てを行う？</a:t>
            </a:r>
          </a:p>
        </p:txBody>
      </p:sp>
      <p:sp>
        <p:nvSpPr>
          <p:cNvPr id="3" name="テキスト プレースホルダー 2"/>
          <p:cNvSpPr>
            <a:spLocks noGrp="1"/>
          </p:cNvSpPr>
          <p:nvPr>
            <p:ph type="body" sz="quarter" idx="10"/>
          </p:nvPr>
        </p:nvSpPr>
        <p:spPr>
          <a:xfrm>
            <a:off x="701957" y="4869016"/>
            <a:ext cx="8280092" cy="1620018"/>
          </a:xfrm>
        </p:spPr>
        <p:txBody>
          <a:bodyPr/>
          <a:lstStyle/>
          <a:p>
            <a:r>
              <a:rPr lang="ja-JP" altLang="en-US" dirty="0"/>
              <a:t>単純には均等に分ければ良い</a:t>
            </a:r>
            <a:endParaRPr lang="en-US" altLang="ja-JP" dirty="0"/>
          </a:p>
          <a:p>
            <a:pPr lvl="1"/>
            <a:r>
              <a:rPr lang="ja-JP" altLang="en-US" dirty="0"/>
              <a:t>しかし，プログラムごとに必要なメモリの量は違うのが普通</a:t>
            </a:r>
            <a:endParaRPr lang="en-US" altLang="ja-JP" dirty="0"/>
          </a:p>
        </p:txBody>
      </p:sp>
      <p:sp>
        <p:nvSpPr>
          <p:cNvPr id="70" name="正方形/長方形 69">
            <a:extLst>
              <a:ext uri="{FF2B5EF4-FFF2-40B4-BE49-F238E27FC236}">
                <a16:creationId xmlns:a16="http://schemas.microsoft.com/office/drawing/2014/main" id="{5277D453-C26C-468F-AD6B-D064FCD17367}"/>
              </a:ext>
            </a:extLst>
          </p:cNvPr>
          <p:cNvSpPr/>
          <p:nvPr/>
        </p:nvSpPr>
        <p:spPr>
          <a:xfrm>
            <a:off x="341953" y="1808982"/>
            <a:ext cx="1620018" cy="1384995"/>
          </a:xfrm>
          <a:prstGeom prst="rect">
            <a:avLst/>
          </a:prstGeom>
        </p:spPr>
        <p:txBody>
          <a:bodyPr wrap="square">
            <a:spAutoFit/>
          </a:bodyPr>
          <a:lstStyle/>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err="1">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しゃちょ</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ー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71" name="角丸四角形吹き出し 28">
            <a:extLst>
              <a:ext uri="{FF2B5EF4-FFF2-40B4-BE49-F238E27FC236}">
                <a16:creationId xmlns:a16="http://schemas.microsoft.com/office/drawing/2014/main" id="{52E230A4-69DA-4876-85AC-0BE4187F7BE0}"/>
              </a:ext>
            </a:extLst>
          </p:cNvPr>
          <p:cNvSpPr/>
          <p:nvPr/>
        </p:nvSpPr>
        <p:spPr bwMode="auto">
          <a:xfrm>
            <a:off x="1421965" y="1178975"/>
            <a:ext cx="1601968" cy="522647"/>
          </a:xfrm>
          <a:prstGeom prst="wedgeRoundRectCallout">
            <a:avLst>
              <a:gd name="adj1" fmla="val -43365"/>
              <a:gd name="adj2" fmla="val 134720"/>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dirty="0">
                <a:solidFill>
                  <a:schemeClr val="tx1">
                    <a:lumMod val="75000"/>
                    <a:lumOff val="25000"/>
                  </a:schemeClr>
                </a:solidFill>
                <a:latin typeface="+mn-ea"/>
              </a:rPr>
              <a:t>1000 </a:t>
            </a:r>
            <a:r>
              <a:rPr lang="ja-JP" altLang="en-US" sz="1400" dirty="0">
                <a:solidFill>
                  <a:schemeClr val="tx1">
                    <a:lumMod val="75000"/>
                    <a:lumOff val="25000"/>
                  </a:schemeClr>
                </a:solidFill>
                <a:latin typeface="+mn-ea"/>
              </a:rPr>
              <a:t>ずつ</a:t>
            </a:r>
            <a:endParaRPr kumimoji="1" lang="en-US" altLang="ja-JP" sz="1400" dirty="0">
              <a:solidFill>
                <a:schemeClr val="tx1">
                  <a:lumMod val="75000"/>
                  <a:lumOff val="25000"/>
                </a:schemeClr>
              </a:solidFill>
              <a:latin typeface="+mn-ea"/>
            </a:endParaRPr>
          </a:p>
          <a:p>
            <a:r>
              <a:rPr kumimoji="1" lang="ja-JP" altLang="en-US" sz="1400" dirty="0">
                <a:solidFill>
                  <a:schemeClr val="tx1">
                    <a:lumMod val="75000"/>
                    <a:lumOff val="25000"/>
                  </a:schemeClr>
                </a:solidFill>
                <a:latin typeface="+mn-ea"/>
              </a:rPr>
              <a:t>均等にわけようか</a:t>
            </a:r>
            <a:endParaRPr kumimoji="1" lang="en-US" altLang="ja-JP" sz="1400" dirty="0">
              <a:solidFill>
                <a:schemeClr val="tx1">
                  <a:lumMod val="75000"/>
                  <a:lumOff val="25000"/>
                </a:schemeClr>
              </a:solidFill>
              <a:latin typeface="+mn-ea"/>
            </a:endParaRPr>
          </a:p>
        </p:txBody>
      </p:sp>
      <p:sp>
        <p:nvSpPr>
          <p:cNvPr id="72" name="正方形/長方形 71"/>
          <p:cNvSpPr/>
          <p:nvPr/>
        </p:nvSpPr>
        <p:spPr>
          <a:xfrm>
            <a:off x="2265764" y="2041745"/>
            <a:ext cx="1071127"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ﾖﾕｰ</a:t>
            </a:r>
            <a:endPar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3" name="正方形/長方形 72"/>
          <p:cNvSpPr/>
          <p:nvPr/>
        </p:nvSpPr>
        <p:spPr>
          <a:xfrm>
            <a:off x="3705924" y="2041745"/>
            <a:ext cx="857927"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4" name="正方形/長方形 73"/>
          <p:cNvSpPr/>
          <p:nvPr/>
        </p:nvSpPr>
        <p:spPr>
          <a:xfrm>
            <a:off x="5147971" y="2060329"/>
            <a:ext cx="785793" cy="738664"/>
          </a:xfrm>
          <a:prstGeom prst="rect">
            <a:avLst/>
          </a:prstGeom>
        </p:spPr>
        <p:txBody>
          <a:bodyPr wrap="non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5" name="正方形/長方形 74"/>
          <p:cNvSpPr/>
          <p:nvPr/>
        </p:nvSpPr>
        <p:spPr>
          <a:xfrm>
            <a:off x="6588131" y="2060329"/>
            <a:ext cx="1406154" cy="738664"/>
          </a:xfrm>
          <a:prstGeom prst="rect">
            <a:avLst/>
          </a:prstGeom>
        </p:spPr>
        <p:txBody>
          <a:bodyPr wrap="non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ｽｶｽｶｰ</a:t>
            </a:r>
            <a:endPar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2051972" y="2798993"/>
            <a:ext cx="5760064" cy="1170013"/>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メモリ</a:t>
            </a:r>
          </a:p>
        </p:txBody>
      </p:sp>
      <p:sp>
        <p:nvSpPr>
          <p:cNvPr id="4" name="正方形/長方形 3"/>
          <p:cNvSpPr/>
          <p:nvPr/>
        </p:nvSpPr>
        <p:spPr bwMode="auto">
          <a:xfrm>
            <a:off x="2051972" y="2798993"/>
            <a:ext cx="1440016" cy="1170013"/>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正方形/長方形 14"/>
          <p:cNvSpPr/>
          <p:nvPr/>
        </p:nvSpPr>
        <p:spPr bwMode="auto">
          <a:xfrm>
            <a:off x="3491988" y="2798993"/>
            <a:ext cx="1440016" cy="117001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正方形/長方形 15"/>
          <p:cNvSpPr/>
          <p:nvPr/>
        </p:nvSpPr>
        <p:spPr bwMode="auto">
          <a:xfrm>
            <a:off x="4932004" y="2798993"/>
            <a:ext cx="1440016" cy="1170013"/>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6372020" y="2798993"/>
            <a:ext cx="1440016" cy="1170013"/>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2051972"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0                    0fff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0" name="正方形/長方形 19"/>
          <p:cNvSpPr/>
          <p:nvPr/>
        </p:nvSpPr>
        <p:spPr bwMode="auto">
          <a:xfrm>
            <a:off x="3491988"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1000                1fff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1" name="正方形/長方形 20"/>
          <p:cNvSpPr/>
          <p:nvPr/>
        </p:nvSpPr>
        <p:spPr bwMode="auto">
          <a:xfrm>
            <a:off x="4932004"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2000                2fff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2" name="正方形/長方形 21"/>
          <p:cNvSpPr/>
          <p:nvPr/>
        </p:nvSpPr>
        <p:spPr bwMode="auto">
          <a:xfrm>
            <a:off x="6372020"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3000                3fff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3" name="正方形/長方形 22"/>
          <p:cNvSpPr/>
          <p:nvPr/>
        </p:nvSpPr>
        <p:spPr bwMode="auto">
          <a:xfrm>
            <a:off x="971960" y="3969006"/>
            <a:ext cx="1080012"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rPr>
              <a:t>アドレス：</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5" name="角丸四角形 4"/>
          <p:cNvSpPr/>
          <p:nvPr/>
        </p:nvSpPr>
        <p:spPr bwMode="auto">
          <a:xfrm>
            <a:off x="2141973" y="2888994"/>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6" name="角丸四角形 25"/>
          <p:cNvSpPr/>
          <p:nvPr/>
        </p:nvSpPr>
        <p:spPr bwMode="auto">
          <a:xfrm>
            <a:off x="2141973" y="315899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3" name="角丸四角形 32"/>
          <p:cNvSpPr/>
          <p:nvPr/>
        </p:nvSpPr>
        <p:spPr bwMode="auto">
          <a:xfrm>
            <a:off x="2951982" y="2888994"/>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8" name="角丸四角形 37"/>
          <p:cNvSpPr/>
          <p:nvPr/>
        </p:nvSpPr>
        <p:spPr bwMode="auto">
          <a:xfrm>
            <a:off x="2951982" y="315899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9" name="角丸四角形 38"/>
          <p:cNvSpPr/>
          <p:nvPr/>
        </p:nvSpPr>
        <p:spPr bwMode="auto">
          <a:xfrm>
            <a:off x="2501977" y="3429000"/>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1" name="角丸四角形 40"/>
          <p:cNvSpPr/>
          <p:nvPr/>
        </p:nvSpPr>
        <p:spPr bwMode="auto">
          <a:xfrm>
            <a:off x="3581989"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2" name="角丸四角形 41"/>
          <p:cNvSpPr/>
          <p:nvPr/>
        </p:nvSpPr>
        <p:spPr bwMode="auto">
          <a:xfrm>
            <a:off x="3851992"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3" name="角丸四角形 42"/>
          <p:cNvSpPr/>
          <p:nvPr/>
        </p:nvSpPr>
        <p:spPr bwMode="auto">
          <a:xfrm>
            <a:off x="3581989"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角丸四角形 43"/>
          <p:cNvSpPr/>
          <p:nvPr/>
        </p:nvSpPr>
        <p:spPr bwMode="auto">
          <a:xfrm>
            <a:off x="3851992"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5" name="角丸四角形 44"/>
          <p:cNvSpPr/>
          <p:nvPr/>
        </p:nvSpPr>
        <p:spPr bwMode="auto">
          <a:xfrm>
            <a:off x="4121995"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6" name="角丸四角形 45"/>
          <p:cNvSpPr/>
          <p:nvPr/>
        </p:nvSpPr>
        <p:spPr bwMode="auto">
          <a:xfrm>
            <a:off x="3851992"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4121995"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8" name="角丸四角形 47"/>
          <p:cNvSpPr/>
          <p:nvPr/>
        </p:nvSpPr>
        <p:spPr bwMode="auto">
          <a:xfrm>
            <a:off x="4391998"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角丸四角形 48"/>
          <p:cNvSpPr/>
          <p:nvPr/>
        </p:nvSpPr>
        <p:spPr bwMode="auto">
          <a:xfrm>
            <a:off x="4121995"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角丸四角形 49"/>
          <p:cNvSpPr/>
          <p:nvPr/>
        </p:nvSpPr>
        <p:spPr bwMode="auto">
          <a:xfrm>
            <a:off x="4391998"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1" name="角丸四角形 50"/>
          <p:cNvSpPr/>
          <p:nvPr/>
        </p:nvSpPr>
        <p:spPr bwMode="auto">
          <a:xfrm>
            <a:off x="4391998"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2" name="角丸四角形 51"/>
          <p:cNvSpPr/>
          <p:nvPr/>
        </p:nvSpPr>
        <p:spPr bwMode="auto">
          <a:xfrm>
            <a:off x="4391998"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3" name="角丸四角形 52"/>
          <p:cNvSpPr/>
          <p:nvPr/>
        </p:nvSpPr>
        <p:spPr bwMode="auto">
          <a:xfrm>
            <a:off x="4121995"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4" name="角丸四角形 53"/>
          <p:cNvSpPr/>
          <p:nvPr/>
        </p:nvSpPr>
        <p:spPr bwMode="auto">
          <a:xfrm>
            <a:off x="4662001"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5" name="角丸四角形 54"/>
          <p:cNvSpPr/>
          <p:nvPr/>
        </p:nvSpPr>
        <p:spPr bwMode="auto">
          <a:xfrm>
            <a:off x="4662001"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6" name="角丸四角形 55"/>
          <p:cNvSpPr/>
          <p:nvPr/>
        </p:nvSpPr>
        <p:spPr bwMode="auto">
          <a:xfrm>
            <a:off x="4662001"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7" name="角丸四角形 56"/>
          <p:cNvSpPr/>
          <p:nvPr/>
        </p:nvSpPr>
        <p:spPr bwMode="auto">
          <a:xfrm>
            <a:off x="4662001"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8" name="角丸四角形 57"/>
          <p:cNvSpPr/>
          <p:nvPr/>
        </p:nvSpPr>
        <p:spPr bwMode="auto">
          <a:xfrm>
            <a:off x="5022005"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2" name="角丸四角形 61"/>
          <p:cNvSpPr/>
          <p:nvPr/>
        </p:nvSpPr>
        <p:spPr bwMode="auto">
          <a:xfrm>
            <a:off x="5832014"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4" name="角丸四角形 63"/>
          <p:cNvSpPr/>
          <p:nvPr/>
        </p:nvSpPr>
        <p:spPr bwMode="auto">
          <a:xfrm>
            <a:off x="6102017"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5" name="角丸四角形 64"/>
          <p:cNvSpPr/>
          <p:nvPr/>
        </p:nvSpPr>
        <p:spPr bwMode="auto">
          <a:xfrm>
            <a:off x="6102017" y="3429000"/>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6" name="角丸四角形 65"/>
          <p:cNvSpPr/>
          <p:nvPr/>
        </p:nvSpPr>
        <p:spPr bwMode="auto">
          <a:xfrm>
            <a:off x="6732024" y="3158997"/>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7" name="角丸四角形 66"/>
          <p:cNvSpPr/>
          <p:nvPr/>
        </p:nvSpPr>
        <p:spPr bwMode="auto">
          <a:xfrm>
            <a:off x="6912026" y="3699003"/>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8" name="角丸四角形 67"/>
          <p:cNvSpPr/>
          <p:nvPr/>
        </p:nvSpPr>
        <p:spPr bwMode="auto">
          <a:xfrm>
            <a:off x="7542033" y="3429000"/>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9" name="角丸四角形 68"/>
          <p:cNvSpPr/>
          <p:nvPr/>
        </p:nvSpPr>
        <p:spPr bwMode="auto">
          <a:xfrm>
            <a:off x="7182029" y="3429000"/>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7" name="角丸四角形吹き出し 76"/>
          <p:cNvSpPr/>
          <p:nvPr/>
        </p:nvSpPr>
        <p:spPr bwMode="auto">
          <a:xfrm>
            <a:off x="4301998" y="1178975"/>
            <a:ext cx="1980022" cy="612648"/>
          </a:xfrm>
          <a:prstGeom prst="wedgeRoundRectCallout">
            <a:avLst>
              <a:gd name="adj1" fmla="val -46291"/>
              <a:gd name="adj2" fmla="val 103500"/>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全然たりないよう</a:t>
            </a:r>
          </a:p>
        </p:txBody>
      </p:sp>
      <p:sp>
        <p:nvSpPr>
          <p:cNvPr id="78" name="角丸四角形 77"/>
          <p:cNvSpPr/>
          <p:nvPr/>
        </p:nvSpPr>
        <p:spPr bwMode="auto">
          <a:xfrm>
            <a:off x="3581989"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14051735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 </a:t>
            </a:r>
            <a:r>
              <a:rPr lang="ja-JP" altLang="en-US" dirty="0"/>
              <a:t>どうやって領域の割り当てを行う？</a:t>
            </a:r>
          </a:p>
        </p:txBody>
      </p:sp>
      <p:sp>
        <p:nvSpPr>
          <p:cNvPr id="3" name="テキスト プレースホルダー 2"/>
          <p:cNvSpPr>
            <a:spLocks noGrp="1"/>
          </p:cNvSpPr>
          <p:nvPr>
            <p:ph type="body" sz="quarter" idx="10"/>
          </p:nvPr>
        </p:nvSpPr>
        <p:spPr>
          <a:xfrm>
            <a:off x="701957" y="4869016"/>
            <a:ext cx="8280092" cy="1620018"/>
          </a:xfrm>
        </p:spPr>
        <p:txBody>
          <a:bodyPr/>
          <a:lstStyle/>
          <a:p>
            <a:r>
              <a:rPr lang="ja-JP" altLang="en-US" dirty="0"/>
              <a:t>たくさんメモリを使う人に都度割り当てると，メモリ空間が細切れになってとても使いにくい</a:t>
            </a:r>
            <a:endParaRPr lang="en-US" altLang="ja-JP" dirty="0"/>
          </a:p>
          <a:p>
            <a:pPr lvl="1"/>
            <a:r>
              <a:rPr lang="ja-JP" altLang="en-US" dirty="0"/>
              <a:t>青の人のメモリ：</a:t>
            </a:r>
            <a:r>
              <a:rPr lang="en-US" altLang="ja-JP" dirty="0"/>
              <a:t>0x400-0x7ff, 0xc00-0xfff</a:t>
            </a:r>
          </a:p>
          <a:p>
            <a:pPr lvl="1"/>
            <a:r>
              <a:rPr lang="ja-JP" altLang="en-US" dirty="0"/>
              <a:t>緑の人のメモリ：</a:t>
            </a:r>
            <a:r>
              <a:rPr lang="en-US" altLang="ja-JP" dirty="0"/>
              <a:t>0x000-0x3ff, 0x800-0xbff, 0x1000-0x2000 ...</a:t>
            </a:r>
          </a:p>
        </p:txBody>
      </p:sp>
      <p:sp>
        <p:nvSpPr>
          <p:cNvPr id="70" name="正方形/長方形 69">
            <a:extLst>
              <a:ext uri="{FF2B5EF4-FFF2-40B4-BE49-F238E27FC236}">
                <a16:creationId xmlns:a16="http://schemas.microsoft.com/office/drawing/2014/main" id="{5277D453-C26C-468F-AD6B-D064FCD17367}"/>
              </a:ext>
            </a:extLst>
          </p:cNvPr>
          <p:cNvSpPr/>
          <p:nvPr/>
        </p:nvSpPr>
        <p:spPr>
          <a:xfrm>
            <a:off x="341953" y="1808982"/>
            <a:ext cx="1620018" cy="1600438"/>
          </a:xfrm>
          <a:prstGeom prst="rect">
            <a:avLst/>
          </a:prstGeom>
        </p:spPr>
        <p:txBody>
          <a:bodyPr wrap="none">
            <a:noAutofit/>
          </a:bodyPr>
          <a:lstStyle/>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 ｸﾞｯﾄﾞｱｲﾃﾞｱ</a:t>
            </a:r>
            <a:endPar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err="1">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しゃちょ</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ー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71" name="角丸四角形吹き出し 28">
            <a:extLst>
              <a:ext uri="{FF2B5EF4-FFF2-40B4-BE49-F238E27FC236}">
                <a16:creationId xmlns:a16="http://schemas.microsoft.com/office/drawing/2014/main" id="{52E230A4-69DA-4876-85AC-0BE4187F7BE0}"/>
              </a:ext>
            </a:extLst>
          </p:cNvPr>
          <p:cNvSpPr/>
          <p:nvPr/>
        </p:nvSpPr>
        <p:spPr bwMode="auto">
          <a:xfrm>
            <a:off x="1421965" y="1179000"/>
            <a:ext cx="1620035" cy="522622"/>
          </a:xfrm>
          <a:prstGeom prst="wedgeRoundRectCallout">
            <a:avLst>
              <a:gd name="adj1" fmla="val -41899"/>
              <a:gd name="adj2" fmla="val 129052"/>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75000"/>
                    <a:lumOff val="25000"/>
                  </a:schemeClr>
                </a:solidFill>
                <a:latin typeface="Arial Narrow" panose="020B0606020202030204" pitchFamily="34" charset="0"/>
              </a:rPr>
              <a:t>空いてるところを</a:t>
            </a:r>
            <a:endParaRPr kumimoji="1" lang="en-US" altLang="ja-JP" sz="1400" dirty="0">
              <a:solidFill>
                <a:schemeClr val="tx1">
                  <a:lumMod val="75000"/>
                  <a:lumOff val="25000"/>
                </a:schemeClr>
              </a:solidFill>
              <a:latin typeface="Arial Narrow" panose="020B0606020202030204" pitchFamily="34" charset="0"/>
            </a:endParaRPr>
          </a:p>
          <a:p>
            <a:r>
              <a:rPr kumimoji="1" lang="ja-JP" altLang="en-US" sz="1400" dirty="0">
                <a:solidFill>
                  <a:schemeClr val="tx1">
                    <a:lumMod val="75000"/>
                    <a:lumOff val="25000"/>
                  </a:schemeClr>
                </a:solidFill>
                <a:latin typeface="Arial Narrow" panose="020B0606020202030204" pitchFamily="34" charset="0"/>
              </a:rPr>
              <a:t>わりあてました</a:t>
            </a:r>
            <a:endParaRPr kumimoji="1" lang="en-US" altLang="ja-JP" sz="1400" dirty="0">
              <a:solidFill>
                <a:schemeClr val="tx1">
                  <a:lumMod val="75000"/>
                  <a:lumOff val="25000"/>
                </a:schemeClr>
              </a:solidFill>
              <a:latin typeface="Arial Narrow" panose="020B0606020202030204" pitchFamily="34" charset="0"/>
            </a:endParaRPr>
          </a:p>
        </p:txBody>
      </p:sp>
      <p:sp>
        <p:nvSpPr>
          <p:cNvPr id="72" name="正方形/長方形 71"/>
          <p:cNvSpPr/>
          <p:nvPr/>
        </p:nvSpPr>
        <p:spPr>
          <a:xfrm>
            <a:off x="2265764" y="2041745"/>
            <a:ext cx="78579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3" name="正方形/長方形 72"/>
          <p:cNvSpPr/>
          <p:nvPr/>
        </p:nvSpPr>
        <p:spPr>
          <a:xfrm>
            <a:off x="3705924" y="2041745"/>
            <a:ext cx="857927"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4" name="正方形/長方形 73"/>
          <p:cNvSpPr/>
          <p:nvPr/>
        </p:nvSpPr>
        <p:spPr>
          <a:xfrm>
            <a:off x="5147971" y="2060329"/>
            <a:ext cx="1075936" cy="738664"/>
          </a:xfrm>
          <a:prstGeom prst="rect">
            <a:avLst/>
          </a:prstGeom>
        </p:spPr>
        <p:txBody>
          <a:bodyPr wrap="non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ﾔﾒﾃ</a:t>
            </a:r>
            <a:endPar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5" name="正方形/長方形 74"/>
          <p:cNvSpPr/>
          <p:nvPr/>
        </p:nvSpPr>
        <p:spPr>
          <a:xfrm>
            <a:off x="6588131" y="2060329"/>
            <a:ext cx="857927" cy="738664"/>
          </a:xfrm>
          <a:prstGeom prst="rect">
            <a:avLst/>
          </a:prstGeom>
        </p:spPr>
        <p:txBody>
          <a:bodyPr wrap="non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2051972" y="2798993"/>
            <a:ext cx="5760064" cy="1170013"/>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メモリ</a:t>
            </a:r>
          </a:p>
        </p:txBody>
      </p:sp>
      <p:sp>
        <p:nvSpPr>
          <p:cNvPr id="4" name="正方形/長方形 3"/>
          <p:cNvSpPr/>
          <p:nvPr/>
        </p:nvSpPr>
        <p:spPr bwMode="auto">
          <a:xfrm>
            <a:off x="2051972" y="2798993"/>
            <a:ext cx="1440016" cy="1170013"/>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正方形/長方形 14"/>
          <p:cNvSpPr/>
          <p:nvPr/>
        </p:nvSpPr>
        <p:spPr bwMode="auto">
          <a:xfrm>
            <a:off x="3221985" y="2798993"/>
            <a:ext cx="1710019" cy="117001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正方形/長方形 15"/>
          <p:cNvSpPr/>
          <p:nvPr/>
        </p:nvSpPr>
        <p:spPr bwMode="auto">
          <a:xfrm>
            <a:off x="4932004" y="2798993"/>
            <a:ext cx="1440016" cy="1170013"/>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6372020" y="2798993"/>
            <a:ext cx="1440016" cy="1170013"/>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2051972"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0                    0fff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0" name="正方形/長方形 19"/>
          <p:cNvSpPr/>
          <p:nvPr/>
        </p:nvSpPr>
        <p:spPr bwMode="auto">
          <a:xfrm>
            <a:off x="3491988"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1000                1fff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1" name="正方形/長方形 20"/>
          <p:cNvSpPr/>
          <p:nvPr/>
        </p:nvSpPr>
        <p:spPr bwMode="auto">
          <a:xfrm>
            <a:off x="4932004"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2000                2fff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2" name="正方形/長方形 21"/>
          <p:cNvSpPr/>
          <p:nvPr/>
        </p:nvSpPr>
        <p:spPr bwMode="auto">
          <a:xfrm>
            <a:off x="6372020"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3000                3fff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3" name="正方形/長方形 22"/>
          <p:cNvSpPr/>
          <p:nvPr/>
        </p:nvSpPr>
        <p:spPr bwMode="auto">
          <a:xfrm>
            <a:off x="971960" y="3969006"/>
            <a:ext cx="1080012"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rPr>
              <a:t>アドレス：</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5" name="角丸四角形 4"/>
          <p:cNvSpPr/>
          <p:nvPr/>
        </p:nvSpPr>
        <p:spPr bwMode="auto">
          <a:xfrm>
            <a:off x="2141973" y="2888994"/>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6" name="角丸四角形 25"/>
          <p:cNvSpPr/>
          <p:nvPr/>
        </p:nvSpPr>
        <p:spPr bwMode="auto">
          <a:xfrm>
            <a:off x="2141973" y="315899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3" name="角丸四角形 32"/>
          <p:cNvSpPr/>
          <p:nvPr/>
        </p:nvSpPr>
        <p:spPr bwMode="auto">
          <a:xfrm>
            <a:off x="2951982" y="2888994"/>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8" name="角丸四角形 37"/>
          <p:cNvSpPr/>
          <p:nvPr/>
        </p:nvSpPr>
        <p:spPr bwMode="auto">
          <a:xfrm>
            <a:off x="2951982" y="315899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9" name="角丸四角形 38"/>
          <p:cNvSpPr/>
          <p:nvPr/>
        </p:nvSpPr>
        <p:spPr bwMode="auto">
          <a:xfrm>
            <a:off x="2501977" y="3429000"/>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1" name="角丸四角形 40"/>
          <p:cNvSpPr/>
          <p:nvPr/>
        </p:nvSpPr>
        <p:spPr bwMode="auto">
          <a:xfrm>
            <a:off x="3581989"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2" name="角丸四角形 41"/>
          <p:cNvSpPr/>
          <p:nvPr/>
        </p:nvSpPr>
        <p:spPr bwMode="auto">
          <a:xfrm>
            <a:off x="3851992"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3" name="角丸四角形 42"/>
          <p:cNvSpPr/>
          <p:nvPr/>
        </p:nvSpPr>
        <p:spPr bwMode="auto">
          <a:xfrm>
            <a:off x="3581989"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角丸四角形 43"/>
          <p:cNvSpPr/>
          <p:nvPr/>
        </p:nvSpPr>
        <p:spPr bwMode="auto">
          <a:xfrm>
            <a:off x="3851992"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5" name="角丸四角形 44"/>
          <p:cNvSpPr/>
          <p:nvPr/>
        </p:nvSpPr>
        <p:spPr bwMode="auto">
          <a:xfrm>
            <a:off x="4121995"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6" name="角丸四角形 45"/>
          <p:cNvSpPr/>
          <p:nvPr/>
        </p:nvSpPr>
        <p:spPr bwMode="auto">
          <a:xfrm>
            <a:off x="3851992"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4121995"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8" name="角丸四角形 47"/>
          <p:cNvSpPr/>
          <p:nvPr/>
        </p:nvSpPr>
        <p:spPr bwMode="auto">
          <a:xfrm>
            <a:off x="4391998"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角丸四角形 48"/>
          <p:cNvSpPr/>
          <p:nvPr/>
        </p:nvSpPr>
        <p:spPr bwMode="auto">
          <a:xfrm>
            <a:off x="4121995"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角丸四角形 49"/>
          <p:cNvSpPr/>
          <p:nvPr/>
        </p:nvSpPr>
        <p:spPr bwMode="auto">
          <a:xfrm>
            <a:off x="4391998"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1" name="角丸四角形 50"/>
          <p:cNvSpPr/>
          <p:nvPr/>
        </p:nvSpPr>
        <p:spPr bwMode="auto">
          <a:xfrm>
            <a:off x="4391998"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2" name="角丸四角形 51"/>
          <p:cNvSpPr/>
          <p:nvPr/>
        </p:nvSpPr>
        <p:spPr bwMode="auto">
          <a:xfrm>
            <a:off x="4391998"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3" name="角丸四角形 52"/>
          <p:cNvSpPr/>
          <p:nvPr/>
        </p:nvSpPr>
        <p:spPr bwMode="auto">
          <a:xfrm>
            <a:off x="4121995"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4" name="角丸四角形 53"/>
          <p:cNvSpPr/>
          <p:nvPr/>
        </p:nvSpPr>
        <p:spPr bwMode="auto">
          <a:xfrm>
            <a:off x="4662001"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5" name="角丸四角形 54"/>
          <p:cNvSpPr/>
          <p:nvPr/>
        </p:nvSpPr>
        <p:spPr bwMode="auto">
          <a:xfrm>
            <a:off x="4662001"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6" name="角丸四角形 55"/>
          <p:cNvSpPr/>
          <p:nvPr/>
        </p:nvSpPr>
        <p:spPr bwMode="auto">
          <a:xfrm>
            <a:off x="4662001"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7" name="角丸四角形 56"/>
          <p:cNvSpPr/>
          <p:nvPr/>
        </p:nvSpPr>
        <p:spPr bwMode="auto">
          <a:xfrm>
            <a:off x="4662001"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8" name="角丸四角形 57"/>
          <p:cNvSpPr/>
          <p:nvPr/>
        </p:nvSpPr>
        <p:spPr bwMode="auto">
          <a:xfrm>
            <a:off x="5022005"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2" name="角丸四角形 61"/>
          <p:cNvSpPr/>
          <p:nvPr/>
        </p:nvSpPr>
        <p:spPr bwMode="auto">
          <a:xfrm>
            <a:off x="5832014"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4" name="角丸四角形 63"/>
          <p:cNvSpPr/>
          <p:nvPr/>
        </p:nvSpPr>
        <p:spPr bwMode="auto">
          <a:xfrm>
            <a:off x="6102017"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5" name="角丸四角形 64"/>
          <p:cNvSpPr/>
          <p:nvPr/>
        </p:nvSpPr>
        <p:spPr bwMode="auto">
          <a:xfrm>
            <a:off x="6102017" y="3429000"/>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6" name="角丸四角形 65"/>
          <p:cNvSpPr/>
          <p:nvPr/>
        </p:nvSpPr>
        <p:spPr bwMode="auto">
          <a:xfrm>
            <a:off x="6732024" y="3158997"/>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7" name="角丸四角形 66"/>
          <p:cNvSpPr/>
          <p:nvPr/>
        </p:nvSpPr>
        <p:spPr bwMode="auto">
          <a:xfrm>
            <a:off x="6912026" y="3699003"/>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8" name="角丸四角形 67"/>
          <p:cNvSpPr/>
          <p:nvPr/>
        </p:nvSpPr>
        <p:spPr bwMode="auto">
          <a:xfrm>
            <a:off x="7542033" y="3429000"/>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9" name="角丸四角形 68"/>
          <p:cNvSpPr/>
          <p:nvPr/>
        </p:nvSpPr>
        <p:spPr bwMode="auto">
          <a:xfrm>
            <a:off x="7182029" y="3429000"/>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7" name="角丸四角形吹き出し 76"/>
          <p:cNvSpPr/>
          <p:nvPr/>
        </p:nvSpPr>
        <p:spPr bwMode="auto">
          <a:xfrm>
            <a:off x="4301998" y="1178975"/>
            <a:ext cx="1890002" cy="612648"/>
          </a:xfrm>
          <a:prstGeom prst="wedgeRoundRectCallout">
            <a:avLst>
              <a:gd name="adj1" fmla="val -46291"/>
              <a:gd name="adj2" fmla="val 103500"/>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使いづらいよう</a:t>
            </a:r>
          </a:p>
        </p:txBody>
      </p:sp>
      <p:sp>
        <p:nvSpPr>
          <p:cNvPr id="78" name="角丸四角形 77"/>
          <p:cNvSpPr/>
          <p:nvPr/>
        </p:nvSpPr>
        <p:spPr bwMode="auto">
          <a:xfrm>
            <a:off x="3581989"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0" name="正方形/長方形 59"/>
          <p:cNvSpPr/>
          <p:nvPr/>
        </p:nvSpPr>
        <p:spPr bwMode="auto">
          <a:xfrm>
            <a:off x="2051971" y="3653999"/>
            <a:ext cx="1170013" cy="315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1" name="正方形/長方形 60"/>
          <p:cNvSpPr/>
          <p:nvPr/>
        </p:nvSpPr>
        <p:spPr bwMode="auto">
          <a:xfrm>
            <a:off x="2411976" y="3114713"/>
            <a:ext cx="449981" cy="270004"/>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6" name="角丸四角形 75"/>
          <p:cNvSpPr/>
          <p:nvPr/>
        </p:nvSpPr>
        <p:spPr bwMode="auto">
          <a:xfrm>
            <a:off x="2411976"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9" name="角丸四角形 78"/>
          <p:cNvSpPr/>
          <p:nvPr/>
        </p:nvSpPr>
        <p:spPr bwMode="auto">
          <a:xfrm>
            <a:off x="2141973"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0" name="角丸四角形 79"/>
          <p:cNvSpPr/>
          <p:nvPr/>
        </p:nvSpPr>
        <p:spPr bwMode="auto">
          <a:xfrm>
            <a:off x="2681979"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1" name="角丸四角形 80"/>
          <p:cNvSpPr/>
          <p:nvPr/>
        </p:nvSpPr>
        <p:spPr bwMode="auto">
          <a:xfrm>
            <a:off x="3311986"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2" name="角丸四角形 81"/>
          <p:cNvSpPr/>
          <p:nvPr/>
        </p:nvSpPr>
        <p:spPr bwMode="auto">
          <a:xfrm>
            <a:off x="3311986"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3" name="角丸四角形 82"/>
          <p:cNvSpPr/>
          <p:nvPr/>
        </p:nvSpPr>
        <p:spPr bwMode="auto">
          <a:xfrm>
            <a:off x="3311986"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4" name="正方形/長方形 83"/>
          <p:cNvSpPr/>
          <p:nvPr/>
        </p:nvSpPr>
        <p:spPr bwMode="auto">
          <a:xfrm>
            <a:off x="4932004" y="3114001"/>
            <a:ext cx="900010" cy="855006"/>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5" name="角丸四角形 84"/>
          <p:cNvSpPr/>
          <p:nvPr/>
        </p:nvSpPr>
        <p:spPr bwMode="auto">
          <a:xfrm>
            <a:off x="5022005"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6" name="角丸四角形 85"/>
          <p:cNvSpPr/>
          <p:nvPr/>
        </p:nvSpPr>
        <p:spPr bwMode="auto">
          <a:xfrm>
            <a:off x="5292008"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7" name="角丸四角形 86"/>
          <p:cNvSpPr/>
          <p:nvPr/>
        </p:nvSpPr>
        <p:spPr bwMode="auto">
          <a:xfrm>
            <a:off x="5022005"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8" name="角丸四角形 87"/>
          <p:cNvSpPr/>
          <p:nvPr/>
        </p:nvSpPr>
        <p:spPr bwMode="auto">
          <a:xfrm>
            <a:off x="5292008"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9" name="角丸四角形 88"/>
          <p:cNvSpPr/>
          <p:nvPr/>
        </p:nvSpPr>
        <p:spPr bwMode="auto">
          <a:xfrm>
            <a:off x="5562011"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0" name="角丸四角形 89"/>
          <p:cNvSpPr/>
          <p:nvPr/>
        </p:nvSpPr>
        <p:spPr bwMode="auto">
          <a:xfrm>
            <a:off x="5562011"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1" name="角丸四角形 90"/>
          <p:cNvSpPr/>
          <p:nvPr/>
        </p:nvSpPr>
        <p:spPr bwMode="auto">
          <a:xfrm>
            <a:off x="2591978"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3" name="角丸四角形 92"/>
          <p:cNvSpPr/>
          <p:nvPr/>
        </p:nvSpPr>
        <p:spPr bwMode="auto">
          <a:xfrm>
            <a:off x="5292008"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4" name="正方形/長方形 93"/>
          <p:cNvSpPr/>
          <p:nvPr/>
        </p:nvSpPr>
        <p:spPr bwMode="auto">
          <a:xfrm>
            <a:off x="6957000" y="2798993"/>
            <a:ext cx="855036" cy="585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5" name="角丸四角形 94"/>
          <p:cNvSpPr/>
          <p:nvPr/>
        </p:nvSpPr>
        <p:spPr bwMode="auto">
          <a:xfrm>
            <a:off x="7272030"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6" name="角丸四角形 95"/>
          <p:cNvSpPr/>
          <p:nvPr/>
        </p:nvSpPr>
        <p:spPr bwMode="auto">
          <a:xfrm>
            <a:off x="7002027"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7" name="角丸四角形 96"/>
          <p:cNvSpPr/>
          <p:nvPr/>
        </p:nvSpPr>
        <p:spPr bwMode="auto">
          <a:xfrm>
            <a:off x="7272030"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8" name="角丸四角形 97"/>
          <p:cNvSpPr/>
          <p:nvPr/>
        </p:nvSpPr>
        <p:spPr bwMode="auto">
          <a:xfrm>
            <a:off x="7542033"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9" name="角丸四角形 98"/>
          <p:cNvSpPr/>
          <p:nvPr/>
        </p:nvSpPr>
        <p:spPr bwMode="auto">
          <a:xfrm>
            <a:off x="7542033"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0" name="正方形/長方形 99"/>
          <p:cNvSpPr/>
          <p:nvPr/>
        </p:nvSpPr>
        <p:spPr bwMode="auto">
          <a:xfrm>
            <a:off x="5832000" y="3654001"/>
            <a:ext cx="1035000" cy="315000"/>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1" name="角丸四角形 100"/>
          <p:cNvSpPr/>
          <p:nvPr/>
        </p:nvSpPr>
        <p:spPr bwMode="auto">
          <a:xfrm>
            <a:off x="6282000" y="3744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2" name="角丸四角形 101"/>
          <p:cNvSpPr/>
          <p:nvPr/>
        </p:nvSpPr>
        <p:spPr bwMode="auto">
          <a:xfrm>
            <a:off x="5967000" y="3744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3" name="角丸四角形 102"/>
          <p:cNvSpPr/>
          <p:nvPr/>
        </p:nvSpPr>
        <p:spPr bwMode="auto">
          <a:xfrm>
            <a:off x="6552000" y="3744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4" name="角丸四角形吹き出し 103"/>
          <p:cNvSpPr/>
          <p:nvPr/>
        </p:nvSpPr>
        <p:spPr bwMode="auto">
          <a:xfrm>
            <a:off x="2862000" y="1629000"/>
            <a:ext cx="1170000" cy="432648"/>
          </a:xfrm>
          <a:prstGeom prst="wedgeRoundRectCallout">
            <a:avLst>
              <a:gd name="adj1" fmla="val -46291"/>
              <a:gd name="adj2" fmla="val 10350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正気かよ</a:t>
            </a:r>
          </a:p>
        </p:txBody>
      </p:sp>
    </p:spTree>
    <p:extLst>
      <p:ext uri="{BB962C8B-B14F-4D97-AF65-F5344CB8AC3E}">
        <p14:creationId xmlns:p14="http://schemas.microsoft.com/office/powerpoint/2010/main" val="41366060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 </a:t>
            </a:r>
            <a:r>
              <a:rPr lang="ja-JP" altLang="en-US" dirty="0"/>
              <a:t>どうやって各人の領域を保護する？</a:t>
            </a:r>
          </a:p>
        </p:txBody>
      </p:sp>
      <p:sp>
        <p:nvSpPr>
          <p:cNvPr id="3" name="テキスト プレースホルダー 2"/>
          <p:cNvSpPr>
            <a:spLocks noGrp="1"/>
          </p:cNvSpPr>
          <p:nvPr>
            <p:ph type="body" sz="quarter" idx="10"/>
          </p:nvPr>
        </p:nvSpPr>
        <p:spPr>
          <a:xfrm>
            <a:off x="341953" y="4869016"/>
            <a:ext cx="8280092" cy="1620018"/>
          </a:xfrm>
        </p:spPr>
        <p:txBody>
          <a:bodyPr/>
          <a:lstStyle/>
          <a:p>
            <a:r>
              <a:rPr lang="ja-JP" altLang="en-US" dirty="0"/>
              <a:t>他の人のプログラムの領域を誤って上書きしてしまうことも</a:t>
            </a:r>
            <a:endParaRPr lang="en-US" altLang="ja-JP" dirty="0"/>
          </a:p>
          <a:p>
            <a:pPr lvl="1"/>
            <a:r>
              <a:rPr lang="ja-JP" altLang="en-US" dirty="0"/>
              <a:t>例：バグで配列の最大サイズを超えて書き込むと，他のプログラムのメモリが破壊される</a:t>
            </a:r>
            <a:endParaRPr lang="en-US" altLang="ja-JP" dirty="0"/>
          </a:p>
          <a:p>
            <a:pPr lvl="1"/>
            <a:r>
              <a:rPr lang="ja-JP" altLang="en-US" dirty="0"/>
              <a:t>上の図だと，緑の人の領域を青，赤，紫のデータが誤って上書き</a:t>
            </a:r>
            <a:endParaRPr lang="en-US" altLang="ja-JP" dirty="0"/>
          </a:p>
        </p:txBody>
      </p:sp>
      <p:sp>
        <p:nvSpPr>
          <p:cNvPr id="70" name="正方形/長方形 69">
            <a:extLst>
              <a:ext uri="{FF2B5EF4-FFF2-40B4-BE49-F238E27FC236}">
                <a16:creationId xmlns:a16="http://schemas.microsoft.com/office/drawing/2014/main" id="{5277D453-C26C-468F-AD6B-D064FCD17367}"/>
              </a:ext>
            </a:extLst>
          </p:cNvPr>
          <p:cNvSpPr/>
          <p:nvPr/>
        </p:nvSpPr>
        <p:spPr>
          <a:xfrm>
            <a:off x="341953" y="1808982"/>
            <a:ext cx="1620018" cy="1384995"/>
          </a:xfrm>
          <a:prstGeom prst="rect">
            <a:avLst/>
          </a:prstGeom>
        </p:spPr>
        <p:txBody>
          <a:bodyPr wrap="square">
            <a:spAutoFit/>
          </a:bodyPr>
          <a:lstStyle/>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err="1">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しゃちょ</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ー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71" name="角丸四角形吹き出し 28">
            <a:extLst>
              <a:ext uri="{FF2B5EF4-FFF2-40B4-BE49-F238E27FC236}">
                <a16:creationId xmlns:a16="http://schemas.microsoft.com/office/drawing/2014/main" id="{52E230A4-69DA-4876-85AC-0BE4187F7BE0}"/>
              </a:ext>
            </a:extLst>
          </p:cNvPr>
          <p:cNvSpPr/>
          <p:nvPr/>
        </p:nvSpPr>
        <p:spPr bwMode="auto">
          <a:xfrm>
            <a:off x="1511966" y="1178975"/>
            <a:ext cx="1080012" cy="522622"/>
          </a:xfrm>
          <a:prstGeom prst="wedgeRoundRectCallout">
            <a:avLst>
              <a:gd name="adj1" fmla="val -41899"/>
              <a:gd name="adj2" fmla="val 129052"/>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75000"/>
                    <a:lumOff val="25000"/>
                  </a:schemeClr>
                </a:solidFill>
                <a:latin typeface="Arial Narrow" panose="020B0606020202030204" pitchFamily="34" charset="0"/>
              </a:rPr>
              <a:t>おやおや？</a:t>
            </a:r>
            <a:endParaRPr kumimoji="1" lang="en-US" altLang="ja-JP" sz="1400" dirty="0">
              <a:solidFill>
                <a:schemeClr val="tx1">
                  <a:lumMod val="75000"/>
                  <a:lumOff val="25000"/>
                </a:schemeClr>
              </a:solidFill>
              <a:latin typeface="Arial Narrow" panose="020B0606020202030204" pitchFamily="34" charset="0"/>
            </a:endParaRPr>
          </a:p>
        </p:txBody>
      </p:sp>
      <p:sp>
        <p:nvSpPr>
          <p:cNvPr id="72" name="正方形/長方形 71"/>
          <p:cNvSpPr/>
          <p:nvPr/>
        </p:nvSpPr>
        <p:spPr>
          <a:xfrm>
            <a:off x="2265764" y="2041745"/>
            <a:ext cx="1353256"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ﾂｲｳｯｶﾘ</a:t>
            </a:r>
            <a:endPar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3" name="正方形/長方形 72"/>
          <p:cNvSpPr/>
          <p:nvPr/>
        </p:nvSpPr>
        <p:spPr>
          <a:xfrm>
            <a:off x="3705924" y="2041745"/>
            <a:ext cx="857927"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4" name="正方形/長方形 73"/>
          <p:cNvSpPr/>
          <p:nvPr/>
        </p:nvSpPr>
        <p:spPr>
          <a:xfrm>
            <a:off x="5147971" y="2060329"/>
            <a:ext cx="1285929" cy="738664"/>
          </a:xfrm>
          <a:prstGeom prst="rect">
            <a:avLst/>
          </a:prstGeom>
        </p:spPr>
        <p:txBody>
          <a:bodyPr wrap="non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ｱﾗﾔﾀﾞ</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5" name="正方形/長方形 74"/>
          <p:cNvSpPr/>
          <p:nvPr/>
        </p:nvSpPr>
        <p:spPr>
          <a:xfrm>
            <a:off x="6588131" y="2060329"/>
            <a:ext cx="1665841" cy="738664"/>
          </a:xfrm>
          <a:prstGeom prst="rect">
            <a:avLst/>
          </a:prstGeom>
        </p:spPr>
        <p:txBody>
          <a:bodyPr wrap="non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ﾆﾝｹﾞﾝﾀﾞﾓﾉ</a:t>
            </a:r>
            <a:endPar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2051972" y="2798993"/>
            <a:ext cx="5760064" cy="1170013"/>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メモリ</a:t>
            </a:r>
          </a:p>
        </p:txBody>
      </p:sp>
      <p:sp>
        <p:nvSpPr>
          <p:cNvPr id="4" name="正方形/長方形 3"/>
          <p:cNvSpPr/>
          <p:nvPr/>
        </p:nvSpPr>
        <p:spPr bwMode="auto">
          <a:xfrm>
            <a:off x="2051972" y="2798993"/>
            <a:ext cx="1440016" cy="1170013"/>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正方形/長方形 14"/>
          <p:cNvSpPr/>
          <p:nvPr/>
        </p:nvSpPr>
        <p:spPr bwMode="auto">
          <a:xfrm>
            <a:off x="3221985" y="2798993"/>
            <a:ext cx="1710019" cy="117001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正方形/長方形 15"/>
          <p:cNvSpPr/>
          <p:nvPr/>
        </p:nvSpPr>
        <p:spPr bwMode="auto">
          <a:xfrm>
            <a:off x="4932004" y="2798993"/>
            <a:ext cx="1440016" cy="1170013"/>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6372020" y="2798993"/>
            <a:ext cx="1440016" cy="1170013"/>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2051972"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0                    0fff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0" name="正方形/長方形 19"/>
          <p:cNvSpPr/>
          <p:nvPr/>
        </p:nvSpPr>
        <p:spPr bwMode="auto">
          <a:xfrm>
            <a:off x="3491988"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1000                1fff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1" name="正方形/長方形 20"/>
          <p:cNvSpPr/>
          <p:nvPr/>
        </p:nvSpPr>
        <p:spPr bwMode="auto">
          <a:xfrm>
            <a:off x="4932004"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2000                2fff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2" name="正方形/長方形 21"/>
          <p:cNvSpPr/>
          <p:nvPr/>
        </p:nvSpPr>
        <p:spPr bwMode="auto">
          <a:xfrm>
            <a:off x="6372020"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3000                3fff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3" name="正方形/長方形 22"/>
          <p:cNvSpPr/>
          <p:nvPr/>
        </p:nvSpPr>
        <p:spPr bwMode="auto">
          <a:xfrm>
            <a:off x="971960" y="3969006"/>
            <a:ext cx="1080012"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rPr>
              <a:t>アドレス：</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5" name="角丸四角形 4"/>
          <p:cNvSpPr/>
          <p:nvPr/>
        </p:nvSpPr>
        <p:spPr bwMode="auto">
          <a:xfrm>
            <a:off x="2141973" y="2888994"/>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6" name="角丸四角形 25"/>
          <p:cNvSpPr/>
          <p:nvPr/>
        </p:nvSpPr>
        <p:spPr bwMode="auto">
          <a:xfrm>
            <a:off x="2141973" y="315899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3" name="角丸四角形 32"/>
          <p:cNvSpPr/>
          <p:nvPr/>
        </p:nvSpPr>
        <p:spPr bwMode="auto">
          <a:xfrm>
            <a:off x="2951982" y="2888994"/>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8" name="角丸四角形 37"/>
          <p:cNvSpPr/>
          <p:nvPr/>
        </p:nvSpPr>
        <p:spPr bwMode="auto">
          <a:xfrm>
            <a:off x="2951982" y="315899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9" name="角丸四角形 38"/>
          <p:cNvSpPr/>
          <p:nvPr/>
        </p:nvSpPr>
        <p:spPr bwMode="auto">
          <a:xfrm>
            <a:off x="2501977" y="3429000"/>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1" name="角丸四角形 40"/>
          <p:cNvSpPr/>
          <p:nvPr/>
        </p:nvSpPr>
        <p:spPr bwMode="auto">
          <a:xfrm>
            <a:off x="3581989"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2" name="角丸四角形 41"/>
          <p:cNvSpPr/>
          <p:nvPr/>
        </p:nvSpPr>
        <p:spPr bwMode="auto">
          <a:xfrm>
            <a:off x="3851992"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3" name="角丸四角形 42"/>
          <p:cNvSpPr/>
          <p:nvPr/>
        </p:nvSpPr>
        <p:spPr bwMode="auto">
          <a:xfrm>
            <a:off x="3581989"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角丸四角形 43"/>
          <p:cNvSpPr/>
          <p:nvPr/>
        </p:nvSpPr>
        <p:spPr bwMode="auto">
          <a:xfrm>
            <a:off x="3851992"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5" name="角丸四角形 44"/>
          <p:cNvSpPr/>
          <p:nvPr/>
        </p:nvSpPr>
        <p:spPr bwMode="auto">
          <a:xfrm>
            <a:off x="4121995"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6" name="角丸四角形 45"/>
          <p:cNvSpPr/>
          <p:nvPr/>
        </p:nvSpPr>
        <p:spPr bwMode="auto">
          <a:xfrm>
            <a:off x="3851992"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4121995"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8" name="角丸四角形 47"/>
          <p:cNvSpPr/>
          <p:nvPr/>
        </p:nvSpPr>
        <p:spPr bwMode="auto">
          <a:xfrm>
            <a:off x="4391998"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角丸四角形 48"/>
          <p:cNvSpPr/>
          <p:nvPr/>
        </p:nvSpPr>
        <p:spPr bwMode="auto">
          <a:xfrm>
            <a:off x="4121995"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角丸四角形 49"/>
          <p:cNvSpPr/>
          <p:nvPr/>
        </p:nvSpPr>
        <p:spPr bwMode="auto">
          <a:xfrm>
            <a:off x="4391998"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1" name="角丸四角形 50"/>
          <p:cNvSpPr/>
          <p:nvPr/>
        </p:nvSpPr>
        <p:spPr bwMode="auto">
          <a:xfrm>
            <a:off x="4391998"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2" name="角丸四角形 51"/>
          <p:cNvSpPr/>
          <p:nvPr/>
        </p:nvSpPr>
        <p:spPr bwMode="auto">
          <a:xfrm>
            <a:off x="4391998"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3" name="角丸四角形 52"/>
          <p:cNvSpPr/>
          <p:nvPr/>
        </p:nvSpPr>
        <p:spPr bwMode="auto">
          <a:xfrm>
            <a:off x="4121995"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4" name="角丸四角形 53"/>
          <p:cNvSpPr/>
          <p:nvPr/>
        </p:nvSpPr>
        <p:spPr bwMode="auto">
          <a:xfrm>
            <a:off x="4662001"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5" name="角丸四角形 54"/>
          <p:cNvSpPr/>
          <p:nvPr/>
        </p:nvSpPr>
        <p:spPr bwMode="auto">
          <a:xfrm>
            <a:off x="4662001"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6" name="角丸四角形 55"/>
          <p:cNvSpPr/>
          <p:nvPr/>
        </p:nvSpPr>
        <p:spPr bwMode="auto">
          <a:xfrm>
            <a:off x="4662001"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7" name="角丸四角形 56"/>
          <p:cNvSpPr/>
          <p:nvPr/>
        </p:nvSpPr>
        <p:spPr bwMode="auto">
          <a:xfrm>
            <a:off x="4662001"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8" name="角丸四角形 57"/>
          <p:cNvSpPr/>
          <p:nvPr/>
        </p:nvSpPr>
        <p:spPr bwMode="auto">
          <a:xfrm>
            <a:off x="5022005"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2" name="角丸四角形 61"/>
          <p:cNvSpPr/>
          <p:nvPr/>
        </p:nvSpPr>
        <p:spPr bwMode="auto">
          <a:xfrm>
            <a:off x="5832014"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4" name="角丸四角形 63"/>
          <p:cNvSpPr/>
          <p:nvPr/>
        </p:nvSpPr>
        <p:spPr bwMode="auto">
          <a:xfrm>
            <a:off x="6102017"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5" name="角丸四角形 64"/>
          <p:cNvSpPr/>
          <p:nvPr/>
        </p:nvSpPr>
        <p:spPr bwMode="auto">
          <a:xfrm>
            <a:off x="6102017" y="3429000"/>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6" name="角丸四角形 65"/>
          <p:cNvSpPr/>
          <p:nvPr/>
        </p:nvSpPr>
        <p:spPr bwMode="auto">
          <a:xfrm>
            <a:off x="6732024" y="3158997"/>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7" name="角丸四角形 66"/>
          <p:cNvSpPr/>
          <p:nvPr/>
        </p:nvSpPr>
        <p:spPr bwMode="auto">
          <a:xfrm>
            <a:off x="6912026" y="3699003"/>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8" name="角丸四角形 67"/>
          <p:cNvSpPr/>
          <p:nvPr/>
        </p:nvSpPr>
        <p:spPr bwMode="auto">
          <a:xfrm>
            <a:off x="7542033" y="3429000"/>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9" name="角丸四角形 68"/>
          <p:cNvSpPr/>
          <p:nvPr/>
        </p:nvSpPr>
        <p:spPr bwMode="auto">
          <a:xfrm>
            <a:off x="7182029" y="3429000"/>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8" name="角丸四角形 77"/>
          <p:cNvSpPr/>
          <p:nvPr/>
        </p:nvSpPr>
        <p:spPr bwMode="auto">
          <a:xfrm>
            <a:off x="3581989"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0" name="正方形/長方形 59"/>
          <p:cNvSpPr/>
          <p:nvPr/>
        </p:nvSpPr>
        <p:spPr bwMode="auto">
          <a:xfrm>
            <a:off x="2051971" y="3653999"/>
            <a:ext cx="1170013" cy="315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1" name="正方形/長方形 60"/>
          <p:cNvSpPr/>
          <p:nvPr/>
        </p:nvSpPr>
        <p:spPr bwMode="auto">
          <a:xfrm>
            <a:off x="2412000" y="3068996"/>
            <a:ext cx="449981" cy="315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9" name="角丸四角形 78"/>
          <p:cNvSpPr/>
          <p:nvPr/>
        </p:nvSpPr>
        <p:spPr bwMode="auto">
          <a:xfrm>
            <a:off x="2141973"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1" name="角丸四角形 80"/>
          <p:cNvSpPr/>
          <p:nvPr/>
        </p:nvSpPr>
        <p:spPr bwMode="auto">
          <a:xfrm>
            <a:off x="3311986"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2" name="角丸四角形 81"/>
          <p:cNvSpPr/>
          <p:nvPr/>
        </p:nvSpPr>
        <p:spPr bwMode="auto">
          <a:xfrm>
            <a:off x="3311986"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3" name="角丸四角形 82"/>
          <p:cNvSpPr/>
          <p:nvPr/>
        </p:nvSpPr>
        <p:spPr bwMode="auto">
          <a:xfrm>
            <a:off x="3311986"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4" name="正方形/長方形 83"/>
          <p:cNvSpPr/>
          <p:nvPr/>
        </p:nvSpPr>
        <p:spPr bwMode="auto">
          <a:xfrm>
            <a:off x="4932004" y="3114001"/>
            <a:ext cx="900010" cy="855006"/>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7" name="角丸四角形 86"/>
          <p:cNvSpPr/>
          <p:nvPr/>
        </p:nvSpPr>
        <p:spPr bwMode="auto">
          <a:xfrm>
            <a:off x="5022005"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8" name="角丸四角形 87"/>
          <p:cNvSpPr/>
          <p:nvPr/>
        </p:nvSpPr>
        <p:spPr bwMode="auto">
          <a:xfrm>
            <a:off x="5292008"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9" name="角丸四角形 88"/>
          <p:cNvSpPr/>
          <p:nvPr/>
        </p:nvSpPr>
        <p:spPr bwMode="auto">
          <a:xfrm>
            <a:off x="5562011"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0" name="角丸四角形 89"/>
          <p:cNvSpPr/>
          <p:nvPr/>
        </p:nvSpPr>
        <p:spPr bwMode="auto">
          <a:xfrm>
            <a:off x="5562011"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4" name="正方形/長方形 93"/>
          <p:cNvSpPr/>
          <p:nvPr/>
        </p:nvSpPr>
        <p:spPr bwMode="auto">
          <a:xfrm>
            <a:off x="6957000" y="2798993"/>
            <a:ext cx="855036" cy="585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5" name="角丸四角形 94"/>
          <p:cNvSpPr/>
          <p:nvPr/>
        </p:nvSpPr>
        <p:spPr bwMode="auto">
          <a:xfrm>
            <a:off x="7272030"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6" name="角丸四角形 95"/>
          <p:cNvSpPr/>
          <p:nvPr/>
        </p:nvSpPr>
        <p:spPr bwMode="auto">
          <a:xfrm>
            <a:off x="7002027"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8" name="角丸四角形 97"/>
          <p:cNvSpPr/>
          <p:nvPr/>
        </p:nvSpPr>
        <p:spPr bwMode="auto">
          <a:xfrm>
            <a:off x="7542033"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9" name="角丸四角形 98"/>
          <p:cNvSpPr/>
          <p:nvPr/>
        </p:nvSpPr>
        <p:spPr bwMode="auto">
          <a:xfrm>
            <a:off x="7542033"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0" name="正方形/長方形 99"/>
          <p:cNvSpPr/>
          <p:nvPr/>
        </p:nvSpPr>
        <p:spPr bwMode="auto">
          <a:xfrm>
            <a:off x="5832000" y="3654001"/>
            <a:ext cx="1035000" cy="315000"/>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1" name="角丸四角形 100"/>
          <p:cNvSpPr/>
          <p:nvPr/>
        </p:nvSpPr>
        <p:spPr bwMode="auto">
          <a:xfrm>
            <a:off x="6282000" y="3744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2" name="角丸四角形 101"/>
          <p:cNvSpPr/>
          <p:nvPr/>
        </p:nvSpPr>
        <p:spPr bwMode="auto">
          <a:xfrm>
            <a:off x="5967000" y="3744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3" name="角丸四角形 102"/>
          <p:cNvSpPr/>
          <p:nvPr/>
        </p:nvSpPr>
        <p:spPr bwMode="auto">
          <a:xfrm>
            <a:off x="6552000" y="3744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6" name="角丸四角形 105"/>
          <p:cNvSpPr/>
          <p:nvPr/>
        </p:nvSpPr>
        <p:spPr bwMode="auto">
          <a:xfrm>
            <a:off x="2501977" y="315899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7" name="角丸四角形 106"/>
          <p:cNvSpPr/>
          <p:nvPr/>
        </p:nvSpPr>
        <p:spPr bwMode="auto">
          <a:xfrm>
            <a:off x="2501977" y="3699003"/>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8" name="角丸四角形 107"/>
          <p:cNvSpPr/>
          <p:nvPr/>
        </p:nvSpPr>
        <p:spPr bwMode="auto">
          <a:xfrm>
            <a:off x="2951982" y="3699003"/>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9" name="角丸四角形 108"/>
          <p:cNvSpPr/>
          <p:nvPr/>
        </p:nvSpPr>
        <p:spPr bwMode="auto">
          <a:xfrm>
            <a:off x="5022005" y="3699003"/>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0" name="角丸四角形 109"/>
          <p:cNvSpPr/>
          <p:nvPr/>
        </p:nvSpPr>
        <p:spPr bwMode="auto">
          <a:xfrm>
            <a:off x="5292008" y="3429000"/>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1" name="角丸四角形 110"/>
          <p:cNvSpPr/>
          <p:nvPr/>
        </p:nvSpPr>
        <p:spPr bwMode="auto">
          <a:xfrm>
            <a:off x="5292008" y="3158997"/>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2" name="角丸四角形 111"/>
          <p:cNvSpPr/>
          <p:nvPr/>
        </p:nvSpPr>
        <p:spPr bwMode="auto">
          <a:xfrm>
            <a:off x="7272030" y="3158997"/>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3" name="角丸四角形吹き出し 112"/>
          <p:cNvSpPr/>
          <p:nvPr/>
        </p:nvSpPr>
        <p:spPr bwMode="auto">
          <a:xfrm>
            <a:off x="4301998" y="1178975"/>
            <a:ext cx="2070022" cy="612648"/>
          </a:xfrm>
          <a:prstGeom prst="wedgeRoundRectCallout">
            <a:avLst>
              <a:gd name="adj1" fmla="val -46291"/>
              <a:gd name="adj2" fmla="val 103500"/>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みんながデータを</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破壊してくるよう</a:t>
            </a:r>
          </a:p>
        </p:txBody>
      </p:sp>
      <p:sp>
        <p:nvSpPr>
          <p:cNvPr id="116" name="角丸四角形吹き出し 115"/>
          <p:cNvSpPr/>
          <p:nvPr/>
        </p:nvSpPr>
        <p:spPr bwMode="auto">
          <a:xfrm>
            <a:off x="2771980" y="1178975"/>
            <a:ext cx="1349996" cy="612670"/>
          </a:xfrm>
          <a:prstGeom prst="wedgeRoundRectCallout">
            <a:avLst>
              <a:gd name="adj1" fmla="val -46291"/>
              <a:gd name="adj2" fmla="val 10350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おっと</a:t>
            </a:r>
            <a:endParaRPr kumimoji="1" lang="en-US" altLang="ja-JP" dirty="0">
              <a:solidFill>
                <a:schemeClr val="tx1">
                  <a:lumMod val="65000"/>
                  <a:lumOff val="35000"/>
                </a:schemeClr>
              </a:solidFill>
              <a:latin typeface="Arial Narrow" panose="020B0606020202030204" pitchFamily="34" charset="0"/>
            </a:endParaRPr>
          </a:p>
          <a:p>
            <a:r>
              <a:rPr lang="ja-JP" altLang="en-US" dirty="0">
                <a:solidFill>
                  <a:schemeClr val="tx1">
                    <a:lumMod val="65000"/>
                    <a:lumOff val="35000"/>
                  </a:schemeClr>
                </a:solidFill>
                <a:latin typeface="Arial Narrow" panose="020B0606020202030204" pitchFamily="34" charset="0"/>
              </a:rPr>
              <a:t>手が滑った</a:t>
            </a:r>
            <a:endParaRPr kumimoji="1" lang="ja-JP" altLang="en-US" dirty="0">
              <a:solidFill>
                <a:schemeClr val="tx1">
                  <a:lumMod val="65000"/>
                  <a:lumOff val="35000"/>
                </a:schemeClr>
              </a:solidFill>
              <a:latin typeface="Arial Narrow" panose="020B0606020202030204" pitchFamily="34" charset="0"/>
            </a:endParaRPr>
          </a:p>
        </p:txBody>
      </p:sp>
      <p:sp>
        <p:nvSpPr>
          <p:cNvPr id="7" name="四角形: 角を丸くする 6">
            <a:extLst>
              <a:ext uri="{FF2B5EF4-FFF2-40B4-BE49-F238E27FC236}">
                <a16:creationId xmlns:a16="http://schemas.microsoft.com/office/drawing/2014/main" id="{69DE37E1-A900-43D3-94C9-E9EA872E9646}"/>
              </a:ext>
            </a:extLst>
          </p:cNvPr>
          <p:cNvSpPr/>
          <p:nvPr/>
        </p:nvSpPr>
        <p:spPr bwMode="auto">
          <a:xfrm>
            <a:off x="7182029" y="3068996"/>
            <a:ext cx="360004" cy="360004"/>
          </a:xfrm>
          <a:prstGeom prst="roundRect">
            <a:avLst/>
          </a:prstGeom>
          <a:noFill/>
          <a:ln>
            <a:headEnd/>
            <a:tailEnd type="triangle" w="sm"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5" name="四角形: 角を丸くする 84">
            <a:extLst>
              <a:ext uri="{FF2B5EF4-FFF2-40B4-BE49-F238E27FC236}">
                <a16:creationId xmlns:a16="http://schemas.microsoft.com/office/drawing/2014/main" id="{2BF3B048-5AC4-44C2-B9D4-70FC3CEA4233}"/>
              </a:ext>
            </a:extLst>
          </p:cNvPr>
          <p:cNvSpPr/>
          <p:nvPr/>
        </p:nvSpPr>
        <p:spPr bwMode="auto">
          <a:xfrm>
            <a:off x="4932003" y="3068995"/>
            <a:ext cx="630007" cy="990011"/>
          </a:xfrm>
          <a:prstGeom prst="roundRect">
            <a:avLst/>
          </a:prstGeom>
          <a:noFill/>
          <a:ln>
            <a:headEnd/>
            <a:tailEnd type="triangle" w="sm"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6" name="四角形: 角を丸くする 85">
            <a:extLst>
              <a:ext uri="{FF2B5EF4-FFF2-40B4-BE49-F238E27FC236}">
                <a16:creationId xmlns:a16="http://schemas.microsoft.com/office/drawing/2014/main" id="{341900CB-A8A7-4CFD-8B6F-D69381496819}"/>
              </a:ext>
            </a:extLst>
          </p:cNvPr>
          <p:cNvSpPr/>
          <p:nvPr/>
        </p:nvSpPr>
        <p:spPr bwMode="auto">
          <a:xfrm>
            <a:off x="2411977" y="3068995"/>
            <a:ext cx="360004" cy="360005"/>
          </a:xfrm>
          <a:prstGeom prst="roundRect">
            <a:avLst/>
          </a:prstGeom>
          <a:noFill/>
          <a:ln>
            <a:headEnd/>
            <a:tailEnd type="triangle" w="sm"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四角形: 角を丸くする 5">
            <a:extLst>
              <a:ext uri="{FF2B5EF4-FFF2-40B4-BE49-F238E27FC236}">
                <a16:creationId xmlns:a16="http://schemas.microsoft.com/office/drawing/2014/main" id="{6AF9E46C-3AAD-B00C-7CD9-5AF5751092CF}"/>
              </a:ext>
            </a:extLst>
          </p:cNvPr>
          <p:cNvSpPr/>
          <p:nvPr/>
        </p:nvSpPr>
        <p:spPr bwMode="auto">
          <a:xfrm>
            <a:off x="2411975" y="3609002"/>
            <a:ext cx="810009" cy="360005"/>
          </a:xfrm>
          <a:prstGeom prst="roundRect">
            <a:avLst/>
          </a:prstGeom>
          <a:noFill/>
          <a:ln>
            <a:headEnd/>
            <a:tailEnd type="triangle" w="sm"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35314181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 </a:t>
            </a:r>
            <a:r>
              <a:rPr lang="ja-JP" altLang="en-US" dirty="0"/>
              <a:t>どうやって各人の領域を保護する？</a:t>
            </a:r>
          </a:p>
        </p:txBody>
      </p:sp>
      <p:sp>
        <p:nvSpPr>
          <p:cNvPr id="3" name="テキスト プレースホルダー 2"/>
          <p:cNvSpPr>
            <a:spLocks noGrp="1"/>
          </p:cNvSpPr>
          <p:nvPr>
            <p:ph type="body" sz="quarter" idx="10"/>
          </p:nvPr>
        </p:nvSpPr>
        <p:spPr>
          <a:xfrm>
            <a:off x="701957" y="4869016"/>
            <a:ext cx="8280092" cy="1620018"/>
          </a:xfrm>
        </p:spPr>
        <p:txBody>
          <a:bodyPr/>
          <a:lstStyle/>
          <a:p>
            <a:r>
              <a:rPr lang="ja-JP" altLang="en-US" dirty="0"/>
              <a:t>特に </a:t>
            </a:r>
            <a:r>
              <a:rPr lang="en-US" altLang="ja-JP" dirty="0"/>
              <a:t>OS </a:t>
            </a:r>
            <a:r>
              <a:rPr lang="ja-JP" altLang="en-US" dirty="0"/>
              <a:t>の管理領域がバグで破壊されると </a:t>
            </a:r>
            <a:r>
              <a:rPr lang="en-US" altLang="ja-JP" dirty="0"/>
              <a:t>OS </a:t>
            </a:r>
            <a:r>
              <a:rPr lang="ja-JP" altLang="en-US" dirty="0"/>
              <a:t>ごと落ちかねない</a:t>
            </a:r>
            <a:endParaRPr lang="en-US" altLang="ja-JP" dirty="0"/>
          </a:p>
          <a:p>
            <a:r>
              <a:rPr lang="en-US" altLang="ja-JP" dirty="0"/>
              <a:t>OS</a:t>
            </a:r>
            <a:r>
              <a:rPr lang="ja-JP" altLang="en-US" dirty="0"/>
              <a:t> の管理している領域をユーザーに勝手に見られるのもまずい</a:t>
            </a:r>
            <a:endParaRPr lang="en-US" altLang="ja-JP" dirty="0"/>
          </a:p>
        </p:txBody>
      </p:sp>
      <p:sp>
        <p:nvSpPr>
          <p:cNvPr id="70" name="正方形/長方形 69">
            <a:extLst>
              <a:ext uri="{FF2B5EF4-FFF2-40B4-BE49-F238E27FC236}">
                <a16:creationId xmlns:a16="http://schemas.microsoft.com/office/drawing/2014/main" id="{5277D453-C26C-468F-AD6B-D064FCD17367}"/>
              </a:ext>
            </a:extLst>
          </p:cNvPr>
          <p:cNvSpPr/>
          <p:nvPr/>
        </p:nvSpPr>
        <p:spPr>
          <a:xfrm>
            <a:off x="341953" y="1358977"/>
            <a:ext cx="1620018" cy="1384995"/>
          </a:xfrm>
          <a:prstGeom prst="rect">
            <a:avLst/>
          </a:prstGeom>
        </p:spPr>
        <p:txBody>
          <a:bodyPr wrap="square">
            <a:spAutoFit/>
          </a:bodyPr>
          <a:lstStyle/>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endPar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err="1">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しゃちょ</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ー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71" name="角丸四角形吹き出し 28">
            <a:extLst>
              <a:ext uri="{FF2B5EF4-FFF2-40B4-BE49-F238E27FC236}">
                <a16:creationId xmlns:a16="http://schemas.microsoft.com/office/drawing/2014/main" id="{52E230A4-69DA-4876-85AC-0BE4187F7BE0}"/>
              </a:ext>
            </a:extLst>
          </p:cNvPr>
          <p:cNvSpPr/>
          <p:nvPr/>
        </p:nvSpPr>
        <p:spPr bwMode="auto">
          <a:xfrm>
            <a:off x="1421965" y="728995"/>
            <a:ext cx="1440016" cy="522622"/>
          </a:xfrm>
          <a:prstGeom prst="wedgeRoundRectCallout">
            <a:avLst>
              <a:gd name="adj1" fmla="val -41899"/>
              <a:gd name="adj2" fmla="val 129052"/>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75000"/>
                    <a:lumOff val="25000"/>
                  </a:schemeClr>
                </a:solidFill>
                <a:latin typeface="Arial Narrow" panose="020B0606020202030204" pitchFamily="34" charset="0"/>
              </a:rPr>
              <a:t>倒産まったなし</a:t>
            </a:r>
            <a:endParaRPr kumimoji="1" lang="en-US" altLang="ja-JP" sz="1400" dirty="0">
              <a:solidFill>
                <a:schemeClr val="tx1">
                  <a:lumMod val="75000"/>
                  <a:lumOff val="25000"/>
                </a:schemeClr>
              </a:solidFill>
              <a:latin typeface="Arial Narrow" panose="020B0606020202030204" pitchFamily="34" charset="0"/>
            </a:endParaRPr>
          </a:p>
        </p:txBody>
      </p:sp>
      <p:sp>
        <p:nvSpPr>
          <p:cNvPr id="72" name="正方形/長方形 71"/>
          <p:cNvSpPr/>
          <p:nvPr/>
        </p:nvSpPr>
        <p:spPr>
          <a:xfrm>
            <a:off x="2265764" y="2041745"/>
            <a:ext cx="78579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3" name="正方形/長方形 72"/>
          <p:cNvSpPr/>
          <p:nvPr/>
        </p:nvSpPr>
        <p:spPr>
          <a:xfrm>
            <a:off x="3705924" y="2041745"/>
            <a:ext cx="857927"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4" name="正方形/長方形 73"/>
          <p:cNvSpPr/>
          <p:nvPr/>
        </p:nvSpPr>
        <p:spPr>
          <a:xfrm>
            <a:off x="5147971" y="2060329"/>
            <a:ext cx="1422184" cy="738664"/>
          </a:xfrm>
          <a:prstGeom prst="rect">
            <a:avLst/>
          </a:prstGeom>
        </p:spPr>
        <p:txBody>
          <a:bodyPr wrap="non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ﾃﾝｼｮｸﾈ</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5" name="正方形/長方形 74"/>
          <p:cNvSpPr/>
          <p:nvPr/>
        </p:nvSpPr>
        <p:spPr>
          <a:xfrm>
            <a:off x="6588131" y="2060329"/>
            <a:ext cx="1188146" cy="738664"/>
          </a:xfrm>
          <a:prstGeom prst="rect">
            <a:avLst/>
          </a:prstGeom>
        </p:spPr>
        <p:txBody>
          <a:bodyPr wrap="non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ｿｳﾈ</a:t>
            </a:r>
            <a:endPar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2051972" y="2798993"/>
            <a:ext cx="5760064" cy="1170013"/>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メモリ</a:t>
            </a:r>
          </a:p>
        </p:txBody>
      </p:sp>
      <p:sp>
        <p:nvSpPr>
          <p:cNvPr id="4" name="正方形/長方形 3"/>
          <p:cNvSpPr/>
          <p:nvPr/>
        </p:nvSpPr>
        <p:spPr bwMode="auto">
          <a:xfrm>
            <a:off x="2051972" y="2798993"/>
            <a:ext cx="1440016" cy="1170013"/>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正方形/長方形 14"/>
          <p:cNvSpPr/>
          <p:nvPr/>
        </p:nvSpPr>
        <p:spPr bwMode="auto">
          <a:xfrm>
            <a:off x="3221985" y="2798993"/>
            <a:ext cx="1710019" cy="117001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正方形/長方形 15"/>
          <p:cNvSpPr/>
          <p:nvPr/>
        </p:nvSpPr>
        <p:spPr bwMode="auto">
          <a:xfrm>
            <a:off x="4932004" y="2798993"/>
            <a:ext cx="1440016" cy="1170013"/>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6372020" y="2798993"/>
            <a:ext cx="1440016" cy="1170013"/>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角丸四角形 4"/>
          <p:cNvSpPr/>
          <p:nvPr/>
        </p:nvSpPr>
        <p:spPr bwMode="auto">
          <a:xfrm>
            <a:off x="2141973" y="2888994"/>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6" name="角丸四角形 25"/>
          <p:cNvSpPr/>
          <p:nvPr/>
        </p:nvSpPr>
        <p:spPr bwMode="auto">
          <a:xfrm>
            <a:off x="2141973" y="315899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3" name="角丸四角形 32"/>
          <p:cNvSpPr/>
          <p:nvPr/>
        </p:nvSpPr>
        <p:spPr bwMode="auto">
          <a:xfrm>
            <a:off x="2951982" y="2888994"/>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8" name="角丸四角形 37"/>
          <p:cNvSpPr/>
          <p:nvPr/>
        </p:nvSpPr>
        <p:spPr bwMode="auto">
          <a:xfrm>
            <a:off x="2951982" y="315899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9" name="角丸四角形 38"/>
          <p:cNvSpPr/>
          <p:nvPr/>
        </p:nvSpPr>
        <p:spPr bwMode="auto">
          <a:xfrm>
            <a:off x="2501977" y="3429000"/>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1" name="角丸四角形 40"/>
          <p:cNvSpPr/>
          <p:nvPr/>
        </p:nvSpPr>
        <p:spPr bwMode="auto">
          <a:xfrm>
            <a:off x="3581989"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2" name="角丸四角形 41"/>
          <p:cNvSpPr/>
          <p:nvPr/>
        </p:nvSpPr>
        <p:spPr bwMode="auto">
          <a:xfrm>
            <a:off x="3851992"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3" name="角丸四角形 42"/>
          <p:cNvSpPr/>
          <p:nvPr/>
        </p:nvSpPr>
        <p:spPr bwMode="auto">
          <a:xfrm>
            <a:off x="3581989"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角丸四角形 43"/>
          <p:cNvSpPr/>
          <p:nvPr/>
        </p:nvSpPr>
        <p:spPr bwMode="auto">
          <a:xfrm>
            <a:off x="3851992"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5" name="角丸四角形 44"/>
          <p:cNvSpPr/>
          <p:nvPr/>
        </p:nvSpPr>
        <p:spPr bwMode="auto">
          <a:xfrm>
            <a:off x="4121995"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6" name="角丸四角形 45"/>
          <p:cNvSpPr/>
          <p:nvPr/>
        </p:nvSpPr>
        <p:spPr bwMode="auto">
          <a:xfrm>
            <a:off x="3851992"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4121995"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8" name="角丸四角形 47"/>
          <p:cNvSpPr/>
          <p:nvPr/>
        </p:nvSpPr>
        <p:spPr bwMode="auto">
          <a:xfrm>
            <a:off x="4391998"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角丸四角形 48"/>
          <p:cNvSpPr/>
          <p:nvPr/>
        </p:nvSpPr>
        <p:spPr bwMode="auto">
          <a:xfrm>
            <a:off x="4121995"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角丸四角形 49"/>
          <p:cNvSpPr/>
          <p:nvPr/>
        </p:nvSpPr>
        <p:spPr bwMode="auto">
          <a:xfrm>
            <a:off x="4391998"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1" name="角丸四角形 50"/>
          <p:cNvSpPr/>
          <p:nvPr/>
        </p:nvSpPr>
        <p:spPr bwMode="auto">
          <a:xfrm>
            <a:off x="4391998"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2" name="角丸四角形 51"/>
          <p:cNvSpPr/>
          <p:nvPr/>
        </p:nvSpPr>
        <p:spPr bwMode="auto">
          <a:xfrm>
            <a:off x="4391998"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3" name="角丸四角形 52"/>
          <p:cNvSpPr/>
          <p:nvPr/>
        </p:nvSpPr>
        <p:spPr bwMode="auto">
          <a:xfrm>
            <a:off x="4121995"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4" name="角丸四角形 53"/>
          <p:cNvSpPr/>
          <p:nvPr/>
        </p:nvSpPr>
        <p:spPr bwMode="auto">
          <a:xfrm>
            <a:off x="4662001"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5" name="角丸四角形 54"/>
          <p:cNvSpPr/>
          <p:nvPr/>
        </p:nvSpPr>
        <p:spPr bwMode="auto">
          <a:xfrm>
            <a:off x="4662001"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6" name="角丸四角形 55"/>
          <p:cNvSpPr/>
          <p:nvPr/>
        </p:nvSpPr>
        <p:spPr bwMode="auto">
          <a:xfrm>
            <a:off x="4662001"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7" name="角丸四角形 56"/>
          <p:cNvSpPr/>
          <p:nvPr/>
        </p:nvSpPr>
        <p:spPr bwMode="auto">
          <a:xfrm>
            <a:off x="4662001"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8" name="角丸四角形 57"/>
          <p:cNvSpPr/>
          <p:nvPr/>
        </p:nvSpPr>
        <p:spPr bwMode="auto">
          <a:xfrm>
            <a:off x="5022005"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2" name="角丸四角形 61"/>
          <p:cNvSpPr/>
          <p:nvPr/>
        </p:nvSpPr>
        <p:spPr bwMode="auto">
          <a:xfrm>
            <a:off x="5832014"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4" name="角丸四角形 63"/>
          <p:cNvSpPr/>
          <p:nvPr/>
        </p:nvSpPr>
        <p:spPr bwMode="auto">
          <a:xfrm>
            <a:off x="6102017"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5" name="角丸四角形 64"/>
          <p:cNvSpPr/>
          <p:nvPr/>
        </p:nvSpPr>
        <p:spPr bwMode="auto">
          <a:xfrm>
            <a:off x="6102017" y="3429000"/>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6" name="角丸四角形 65"/>
          <p:cNvSpPr/>
          <p:nvPr/>
        </p:nvSpPr>
        <p:spPr bwMode="auto">
          <a:xfrm>
            <a:off x="6732024" y="3158997"/>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7" name="角丸四角形 66"/>
          <p:cNvSpPr/>
          <p:nvPr/>
        </p:nvSpPr>
        <p:spPr bwMode="auto">
          <a:xfrm>
            <a:off x="6912026" y="3699003"/>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8" name="角丸四角形 67"/>
          <p:cNvSpPr/>
          <p:nvPr/>
        </p:nvSpPr>
        <p:spPr bwMode="auto">
          <a:xfrm>
            <a:off x="7542033" y="3429000"/>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9" name="角丸四角形 68"/>
          <p:cNvSpPr/>
          <p:nvPr/>
        </p:nvSpPr>
        <p:spPr bwMode="auto">
          <a:xfrm>
            <a:off x="7182029" y="3429000"/>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8" name="角丸四角形 77"/>
          <p:cNvSpPr/>
          <p:nvPr/>
        </p:nvSpPr>
        <p:spPr bwMode="auto">
          <a:xfrm>
            <a:off x="3581989"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0" name="正方形/長方形 59"/>
          <p:cNvSpPr/>
          <p:nvPr/>
        </p:nvSpPr>
        <p:spPr bwMode="auto">
          <a:xfrm>
            <a:off x="2051971" y="3653999"/>
            <a:ext cx="1170013" cy="315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1" name="正方形/長方形 60"/>
          <p:cNvSpPr/>
          <p:nvPr/>
        </p:nvSpPr>
        <p:spPr bwMode="auto">
          <a:xfrm>
            <a:off x="2412000" y="2798992"/>
            <a:ext cx="449981" cy="585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9" name="角丸四角形 78"/>
          <p:cNvSpPr/>
          <p:nvPr/>
        </p:nvSpPr>
        <p:spPr bwMode="auto">
          <a:xfrm>
            <a:off x="2141973"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1" name="角丸四角形 80"/>
          <p:cNvSpPr/>
          <p:nvPr/>
        </p:nvSpPr>
        <p:spPr bwMode="auto">
          <a:xfrm>
            <a:off x="3311986"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2" name="角丸四角形 81"/>
          <p:cNvSpPr/>
          <p:nvPr/>
        </p:nvSpPr>
        <p:spPr bwMode="auto">
          <a:xfrm>
            <a:off x="3311986"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3" name="角丸四角形 82"/>
          <p:cNvSpPr/>
          <p:nvPr/>
        </p:nvSpPr>
        <p:spPr bwMode="auto">
          <a:xfrm>
            <a:off x="3311986"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4" name="正方形/長方形 83"/>
          <p:cNvSpPr/>
          <p:nvPr/>
        </p:nvSpPr>
        <p:spPr bwMode="auto">
          <a:xfrm>
            <a:off x="4932004" y="3114001"/>
            <a:ext cx="900010" cy="855006"/>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7" name="角丸四角形 86"/>
          <p:cNvSpPr/>
          <p:nvPr/>
        </p:nvSpPr>
        <p:spPr bwMode="auto">
          <a:xfrm>
            <a:off x="5022005"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8" name="角丸四角形 87"/>
          <p:cNvSpPr/>
          <p:nvPr/>
        </p:nvSpPr>
        <p:spPr bwMode="auto">
          <a:xfrm>
            <a:off x="5292008"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9" name="角丸四角形 88"/>
          <p:cNvSpPr/>
          <p:nvPr/>
        </p:nvSpPr>
        <p:spPr bwMode="auto">
          <a:xfrm>
            <a:off x="5562011"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0" name="角丸四角形 89"/>
          <p:cNvSpPr/>
          <p:nvPr/>
        </p:nvSpPr>
        <p:spPr bwMode="auto">
          <a:xfrm>
            <a:off x="5562011"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4" name="正方形/長方形 93"/>
          <p:cNvSpPr/>
          <p:nvPr/>
        </p:nvSpPr>
        <p:spPr bwMode="auto">
          <a:xfrm>
            <a:off x="6957000" y="2798993"/>
            <a:ext cx="855036" cy="585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5" name="角丸四角形 94"/>
          <p:cNvSpPr/>
          <p:nvPr/>
        </p:nvSpPr>
        <p:spPr bwMode="auto">
          <a:xfrm>
            <a:off x="7272030"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6" name="角丸四角形 95"/>
          <p:cNvSpPr/>
          <p:nvPr/>
        </p:nvSpPr>
        <p:spPr bwMode="auto">
          <a:xfrm>
            <a:off x="7002027"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8" name="角丸四角形 97"/>
          <p:cNvSpPr/>
          <p:nvPr/>
        </p:nvSpPr>
        <p:spPr bwMode="auto">
          <a:xfrm>
            <a:off x="7542033"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9" name="角丸四角形 98"/>
          <p:cNvSpPr/>
          <p:nvPr/>
        </p:nvSpPr>
        <p:spPr bwMode="auto">
          <a:xfrm>
            <a:off x="7542033"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0" name="正方形/長方形 99"/>
          <p:cNvSpPr/>
          <p:nvPr/>
        </p:nvSpPr>
        <p:spPr bwMode="auto">
          <a:xfrm>
            <a:off x="5832000" y="3654001"/>
            <a:ext cx="1035000" cy="315000"/>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1" name="角丸四角形 100"/>
          <p:cNvSpPr/>
          <p:nvPr/>
        </p:nvSpPr>
        <p:spPr bwMode="auto">
          <a:xfrm>
            <a:off x="6282000" y="3744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2" name="角丸四角形 101"/>
          <p:cNvSpPr/>
          <p:nvPr/>
        </p:nvSpPr>
        <p:spPr bwMode="auto">
          <a:xfrm>
            <a:off x="5967000" y="3744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3" name="角丸四角形 102"/>
          <p:cNvSpPr/>
          <p:nvPr/>
        </p:nvSpPr>
        <p:spPr bwMode="auto">
          <a:xfrm>
            <a:off x="6552000" y="3744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5" name="角丸四角形 104"/>
          <p:cNvSpPr/>
          <p:nvPr/>
        </p:nvSpPr>
        <p:spPr bwMode="auto">
          <a:xfrm>
            <a:off x="2501977" y="2888994"/>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6" name="角丸四角形 105"/>
          <p:cNvSpPr/>
          <p:nvPr/>
        </p:nvSpPr>
        <p:spPr bwMode="auto">
          <a:xfrm>
            <a:off x="2501977" y="315899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7" name="角丸四角形 106"/>
          <p:cNvSpPr/>
          <p:nvPr/>
        </p:nvSpPr>
        <p:spPr bwMode="auto">
          <a:xfrm>
            <a:off x="2501977" y="3699003"/>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8" name="角丸四角形 107"/>
          <p:cNvSpPr/>
          <p:nvPr/>
        </p:nvSpPr>
        <p:spPr bwMode="auto">
          <a:xfrm>
            <a:off x="2951982" y="3699003"/>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9" name="角丸四角形 108"/>
          <p:cNvSpPr/>
          <p:nvPr/>
        </p:nvSpPr>
        <p:spPr bwMode="auto">
          <a:xfrm>
            <a:off x="5022005" y="3699003"/>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0" name="角丸四角形 109"/>
          <p:cNvSpPr/>
          <p:nvPr/>
        </p:nvSpPr>
        <p:spPr bwMode="auto">
          <a:xfrm>
            <a:off x="5292008" y="3429000"/>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1" name="角丸四角形 110"/>
          <p:cNvSpPr/>
          <p:nvPr/>
        </p:nvSpPr>
        <p:spPr bwMode="auto">
          <a:xfrm>
            <a:off x="5292008" y="3158997"/>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2" name="角丸四角形 111"/>
          <p:cNvSpPr/>
          <p:nvPr/>
        </p:nvSpPr>
        <p:spPr bwMode="auto">
          <a:xfrm>
            <a:off x="7272030" y="3158997"/>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3" name="角丸四角形吹き出し 112"/>
          <p:cNvSpPr/>
          <p:nvPr/>
        </p:nvSpPr>
        <p:spPr bwMode="auto">
          <a:xfrm>
            <a:off x="4301997" y="1178975"/>
            <a:ext cx="2340025" cy="612648"/>
          </a:xfrm>
          <a:prstGeom prst="wedgeRoundRectCallout">
            <a:avLst>
              <a:gd name="adj1" fmla="val -46291"/>
              <a:gd name="adj2" fmla="val 103500"/>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あれ，社長の電話帳</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上書きしちゃった？</a:t>
            </a:r>
          </a:p>
        </p:txBody>
      </p:sp>
      <p:sp>
        <p:nvSpPr>
          <p:cNvPr id="80" name="正方形/長方形 79"/>
          <p:cNvSpPr/>
          <p:nvPr/>
        </p:nvSpPr>
        <p:spPr bwMode="auto">
          <a:xfrm>
            <a:off x="611956" y="2798993"/>
            <a:ext cx="1440016" cy="1170013"/>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5" name="角丸四角形 84"/>
          <p:cNvSpPr/>
          <p:nvPr/>
        </p:nvSpPr>
        <p:spPr bwMode="auto">
          <a:xfrm>
            <a:off x="701957" y="2888994"/>
            <a:ext cx="180002" cy="180002"/>
          </a:xfrm>
          <a:prstGeom prst="roundRect">
            <a:avLst/>
          </a:prstGeom>
          <a:solidFill>
            <a:schemeClr val="tx1">
              <a:lumMod val="50000"/>
              <a:lumOff val="50000"/>
            </a:schemeClr>
          </a:solidFill>
          <a:ln>
            <a:solidFill>
              <a:schemeClr val="tx1">
                <a:lumMod val="75000"/>
                <a:lumOff val="25000"/>
              </a:schemeClr>
            </a:solid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6" name="角丸四角形 85"/>
          <p:cNvSpPr/>
          <p:nvPr/>
        </p:nvSpPr>
        <p:spPr bwMode="auto">
          <a:xfrm>
            <a:off x="701957" y="3158997"/>
            <a:ext cx="180002" cy="180002"/>
          </a:xfrm>
          <a:prstGeom prst="roundRect">
            <a:avLst/>
          </a:prstGeom>
          <a:solidFill>
            <a:schemeClr val="tx1">
              <a:lumMod val="50000"/>
              <a:lumOff val="50000"/>
            </a:schemeClr>
          </a:solidFill>
          <a:ln>
            <a:solidFill>
              <a:schemeClr val="tx1">
                <a:lumMod val="75000"/>
                <a:lumOff val="25000"/>
              </a:schemeClr>
            </a:solid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1" name="角丸四角形 90"/>
          <p:cNvSpPr/>
          <p:nvPr/>
        </p:nvSpPr>
        <p:spPr bwMode="auto">
          <a:xfrm>
            <a:off x="1061961" y="3429000"/>
            <a:ext cx="180002" cy="180002"/>
          </a:xfrm>
          <a:prstGeom prst="roundRect">
            <a:avLst/>
          </a:prstGeom>
          <a:solidFill>
            <a:schemeClr val="tx1">
              <a:lumMod val="50000"/>
              <a:lumOff val="50000"/>
            </a:schemeClr>
          </a:solidFill>
          <a:ln>
            <a:solidFill>
              <a:schemeClr val="tx1">
                <a:lumMod val="75000"/>
                <a:lumOff val="25000"/>
              </a:schemeClr>
            </a:solid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2" name="角丸四角形 91"/>
          <p:cNvSpPr/>
          <p:nvPr/>
        </p:nvSpPr>
        <p:spPr bwMode="auto">
          <a:xfrm>
            <a:off x="1331964" y="2888994"/>
            <a:ext cx="180002" cy="180002"/>
          </a:xfrm>
          <a:prstGeom prst="roundRect">
            <a:avLst/>
          </a:prstGeom>
          <a:solidFill>
            <a:schemeClr val="tx1">
              <a:lumMod val="50000"/>
              <a:lumOff val="50000"/>
            </a:schemeClr>
          </a:solidFill>
          <a:ln>
            <a:solidFill>
              <a:schemeClr val="tx1">
                <a:lumMod val="75000"/>
                <a:lumOff val="25000"/>
              </a:schemeClr>
            </a:solid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3" name="角丸四角形 92"/>
          <p:cNvSpPr/>
          <p:nvPr/>
        </p:nvSpPr>
        <p:spPr bwMode="auto">
          <a:xfrm>
            <a:off x="1331964" y="3158997"/>
            <a:ext cx="180002" cy="180002"/>
          </a:xfrm>
          <a:prstGeom prst="roundRect">
            <a:avLst/>
          </a:prstGeom>
          <a:solidFill>
            <a:schemeClr val="tx1">
              <a:lumMod val="50000"/>
              <a:lumOff val="50000"/>
            </a:schemeClr>
          </a:solidFill>
          <a:ln>
            <a:solidFill>
              <a:schemeClr val="tx1">
                <a:lumMod val="75000"/>
                <a:lumOff val="25000"/>
              </a:schemeClr>
            </a:solid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7" name="角丸四角形 96"/>
          <p:cNvSpPr/>
          <p:nvPr/>
        </p:nvSpPr>
        <p:spPr bwMode="auto">
          <a:xfrm>
            <a:off x="1691968" y="3429000"/>
            <a:ext cx="180002" cy="180002"/>
          </a:xfrm>
          <a:prstGeom prst="roundRect">
            <a:avLst/>
          </a:prstGeom>
          <a:solidFill>
            <a:schemeClr val="tx1">
              <a:lumMod val="50000"/>
              <a:lumOff val="50000"/>
            </a:schemeClr>
          </a:solidFill>
          <a:ln>
            <a:solidFill>
              <a:schemeClr val="tx1">
                <a:lumMod val="75000"/>
                <a:lumOff val="25000"/>
              </a:schemeClr>
            </a:solid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4" name="角丸四角形 103"/>
          <p:cNvSpPr/>
          <p:nvPr/>
        </p:nvSpPr>
        <p:spPr bwMode="auto">
          <a:xfrm>
            <a:off x="701957" y="3699003"/>
            <a:ext cx="180002" cy="180002"/>
          </a:xfrm>
          <a:prstGeom prst="roundRect">
            <a:avLst/>
          </a:prstGeom>
          <a:solidFill>
            <a:schemeClr val="tx1">
              <a:lumMod val="50000"/>
              <a:lumOff val="50000"/>
            </a:schemeClr>
          </a:solidFill>
          <a:ln>
            <a:solidFill>
              <a:schemeClr val="tx1">
                <a:lumMod val="75000"/>
                <a:lumOff val="25000"/>
              </a:schemeClr>
            </a:solid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4" name="角丸四角形 113"/>
          <p:cNvSpPr/>
          <p:nvPr/>
        </p:nvSpPr>
        <p:spPr bwMode="auto">
          <a:xfrm>
            <a:off x="1331964" y="3699003"/>
            <a:ext cx="180002" cy="180002"/>
          </a:xfrm>
          <a:prstGeom prst="roundRect">
            <a:avLst/>
          </a:prstGeom>
          <a:solidFill>
            <a:schemeClr val="tx1">
              <a:lumMod val="50000"/>
              <a:lumOff val="50000"/>
            </a:schemeClr>
          </a:solidFill>
          <a:ln>
            <a:solidFill>
              <a:schemeClr val="tx1">
                <a:lumMod val="75000"/>
                <a:lumOff val="25000"/>
              </a:schemeClr>
            </a:solid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5" name="角丸四角形 114"/>
          <p:cNvSpPr/>
          <p:nvPr/>
        </p:nvSpPr>
        <p:spPr bwMode="auto">
          <a:xfrm>
            <a:off x="1331964"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6" name="角丸四角形 115"/>
          <p:cNvSpPr/>
          <p:nvPr/>
        </p:nvSpPr>
        <p:spPr bwMode="auto">
          <a:xfrm>
            <a:off x="1061961"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7" name="角丸四角形吹き出し 116"/>
          <p:cNvSpPr/>
          <p:nvPr/>
        </p:nvSpPr>
        <p:spPr bwMode="auto">
          <a:xfrm>
            <a:off x="2771980" y="1178975"/>
            <a:ext cx="1350015" cy="612648"/>
          </a:xfrm>
          <a:prstGeom prst="wedgeRoundRectCallout">
            <a:avLst>
              <a:gd name="adj1" fmla="val -46291"/>
              <a:gd name="adj2" fmla="val 10350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これ裏帳簿</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じゃん･･･</a:t>
            </a:r>
          </a:p>
        </p:txBody>
      </p:sp>
      <p:sp>
        <p:nvSpPr>
          <p:cNvPr id="118" name="四角形: 角を丸くする 117">
            <a:extLst>
              <a:ext uri="{FF2B5EF4-FFF2-40B4-BE49-F238E27FC236}">
                <a16:creationId xmlns:a16="http://schemas.microsoft.com/office/drawing/2014/main" id="{2C151973-DAB4-4A9F-AEAE-8A8E9A9D9E46}"/>
              </a:ext>
            </a:extLst>
          </p:cNvPr>
          <p:cNvSpPr/>
          <p:nvPr/>
        </p:nvSpPr>
        <p:spPr bwMode="auto">
          <a:xfrm>
            <a:off x="971960" y="3068996"/>
            <a:ext cx="630007" cy="630007"/>
          </a:xfrm>
          <a:prstGeom prst="roundRect">
            <a:avLst/>
          </a:prstGeom>
          <a:noFill/>
          <a:ln>
            <a:headEnd/>
            <a:tailEnd type="triangle" w="sm"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11848986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仮想メモリ</a:t>
            </a:r>
          </a:p>
        </p:txBody>
      </p:sp>
      <p:sp>
        <p:nvSpPr>
          <p:cNvPr id="3" name="テキスト プレースホルダー 2"/>
          <p:cNvSpPr>
            <a:spLocks noGrp="1"/>
          </p:cNvSpPr>
          <p:nvPr>
            <p:ph type="body" sz="quarter" idx="10"/>
          </p:nvPr>
        </p:nvSpPr>
        <p:spPr>
          <a:xfrm>
            <a:off x="251952" y="4959017"/>
            <a:ext cx="8820098" cy="1349708"/>
          </a:xfrm>
        </p:spPr>
        <p:txBody>
          <a:bodyPr/>
          <a:lstStyle/>
          <a:p>
            <a:r>
              <a:rPr lang="ja-JP" altLang="en-US" dirty="0"/>
              <a:t>プログラムごとに</a:t>
            </a:r>
            <a:r>
              <a:rPr kumimoji="1" lang="ja-JP" altLang="en-US" dirty="0"/>
              <a:t>専用の大きなメモリが</a:t>
            </a:r>
            <a:r>
              <a:rPr lang="ja-JP" altLang="en-US" dirty="0"/>
              <a:t>用意されている</a:t>
            </a:r>
            <a:r>
              <a:rPr kumimoji="1" lang="ja-JP" altLang="en-US" dirty="0"/>
              <a:t>ように</a:t>
            </a:r>
            <a:br>
              <a:rPr kumimoji="1" lang="en-US" altLang="ja-JP" dirty="0"/>
            </a:br>
            <a:r>
              <a:rPr kumimoji="1" lang="ja-JP" altLang="en-US" dirty="0"/>
              <a:t>「</a:t>
            </a:r>
            <a:r>
              <a:rPr kumimoji="1" lang="ja-JP" altLang="en-US" dirty="0">
                <a:solidFill>
                  <a:schemeClr val="accent5"/>
                </a:solidFill>
              </a:rPr>
              <a:t>見せかける</a:t>
            </a:r>
            <a:r>
              <a:rPr kumimoji="1" lang="ja-JP" altLang="en-US" dirty="0"/>
              <a:t>」技術</a:t>
            </a:r>
            <a:endParaRPr kumimoji="1" lang="en-US" altLang="ja-JP" dirty="0"/>
          </a:p>
          <a:p>
            <a:pPr lvl="1"/>
            <a:r>
              <a:rPr kumimoji="1" lang="ja-JP" altLang="en-US" dirty="0"/>
              <a:t>プログラムからは「自分専用の」メモリがあるかのように見える</a:t>
            </a:r>
            <a:endParaRPr kumimoji="1" lang="en-US" altLang="ja-JP" dirty="0"/>
          </a:p>
          <a:p>
            <a:pPr lvl="1"/>
            <a:r>
              <a:rPr kumimoji="1" lang="ja-JP" altLang="en-US" dirty="0"/>
              <a:t>アドレスで指定できる場所はすべて自分の空間</a:t>
            </a:r>
            <a:endParaRPr kumimoji="1" lang="en-US" altLang="ja-JP" dirty="0"/>
          </a:p>
          <a:p>
            <a:pPr lvl="1"/>
            <a:r>
              <a:rPr kumimoji="1" lang="ja-JP" altLang="en-US" dirty="0">
                <a:solidFill>
                  <a:schemeClr val="accent5"/>
                </a:solidFill>
              </a:rPr>
              <a:t>他人の空間は読み書きできない</a:t>
            </a:r>
            <a:endParaRPr kumimoji="1" lang="en-US" altLang="ja-JP" dirty="0">
              <a:solidFill>
                <a:schemeClr val="accent5"/>
              </a:solidFill>
            </a:endParaRPr>
          </a:p>
        </p:txBody>
      </p:sp>
      <p:sp>
        <p:nvSpPr>
          <p:cNvPr id="4" name="正方形/長方形 3"/>
          <p:cNvSpPr/>
          <p:nvPr/>
        </p:nvSpPr>
        <p:spPr>
          <a:xfrm>
            <a:off x="251952" y="1178975"/>
            <a:ext cx="78579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 name="正方形/長方形 4"/>
          <p:cNvSpPr/>
          <p:nvPr/>
        </p:nvSpPr>
        <p:spPr>
          <a:xfrm>
            <a:off x="251952" y="1988984"/>
            <a:ext cx="877163"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6" name="正方形/長方形 5"/>
          <p:cNvSpPr/>
          <p:nvPr/>
        </p:nvSpPr>
        <p:spPr>
          <a:xfrm>
            <a:off x="251952" y="2780337"/>
            <a:ext cx="785793" cy="738664"/>
          </a:xfrm>
          <a:prstGeom prst="rect">
            <a:avLst/>
          </a:prstGeom>
        </p:spPr>
        <p:txBody>
          <a:bodyPr wrap="non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 name="正方形/長方形 6"/>
          <p:cNvSpPr/>
          <p:nvPr/>
        </p:nvSpPr>
        <p:spPr>
          <a:xfrm>
            <a:off x="251952" y="3590346"/>
            <a:ext cx="857927" cy="738664"/>
          </a:xfrm>
          <a:prstGeom prst="rect">
            <a:avLst/>
          </a:prstGeom>
        </p:spPr>
        <p:txBody>
          <a:bodyPr wrap="non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9" name="正方形/長方形 8"/>
          <p:cNvSpPr/>
          <p:nvPr/>
        </p:nvSpPr>
        <p:spPr bwMode="auto">
          <a:xfrm>
            <a:off x="1151962" y="1268976"/>
            <a:ext cx="5400060"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 name="角丸四角形 12"/>
          <p:cNvSpPr/>
          <p:nvPr/>
        </p:nvSpPr>
        <p:spPr bwMode="auto">
          <a:xfrm>
            <a:off x="1241963" y="135897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角丸四角形 13"/>
          <p:cNvSpPr/>
          <p:nvPr/>
        </p:nvSpPr>
        <p:spPr bwMode="auto">
          <a:xfrm>
            <a:off x="1241963" y="1628980"/>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角丸四角形 14"/>
          <p:cNvSpPr/>
          <p:nvPr/>
        </p:nvSpPr>
        <p:spPr bwMode="auto">
          <a:xfrm>
            <a:off x="2051972" y="135897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角丸四角形 15"/>
          <p:cNvSpPr/>
          <p:nvPr/>
        </p:nvSpPr>
        <p:spPr bwMode="auto">
          <a:xfrm>
            <a:off x="2861981" y="1628980"/>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角丸四角形 16"/>
          <p:cNvSpPr/>
          <p:nvPr/>
        </p:nvSpPr>
        <p:spPr bwMode="auto">
          <a:xfrm>
            <a:off x="1601967" y="1628980"/>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2" name="角丸四角形 71"/>
          <p:cNvSpPr/>
          <p:nvPr/>
        </p:nvSpPr>
        <p:spPr bwMode="auto">
          <a:xfrm>
            <a:off x="3671990" y="135897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3" name="正方形/長方形 72"/>
          <p:cNvSpPr/>
          <p:nvPr/>
        </p:nvSpPr>
        <p:spPr bwMode="auto">
          <a:xfrm>
            <a:off x="1151962" y="2078985"/>
            <a:ext cx="5400060" cy="630007"/>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4" name="正方形/長方形 73"/>
          <p:cNvSpPr/>
          <p:nvPr/>
        </p:nvSpPr>
        <p:spPr bwMode="auto">
          <a:xfrm>
            <a:off x="1151962" y="2870338"/>
            <a:ext cx="5400060" cy="630007"/>
          </a:xfrm>
          <a:prstGeom prst="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5" name="正方形/長方形 74"/>
          <p:cNvSpPr/>
          <p:nvPr/>
        </p:nvSpPr>
        <p:spPr bwMode="auto">
          <a:xfrm>
            <a:off x="1151962" y="3680347"/>
            <a:ext cx="5400060" cy="630007"/>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9" name="角丸四角形吹き出し 78"/>
          <p:cNvSpPr/>
          <p:nvPr/>
        </p:nvSpPr>
        <p:spPr bwMode="auto">
          <a:xfrm>
            <a:off x="791958" y="620313"/>
            <a:ext cx="1890021" cy="432646"/>
          </a:xfrm>
          <a:prstGeom prst="wedgeRoundRectCallout">
            <a:avLst>
              <a:gd name="adj1" fmla="val -46291"/>
              <a:gd name="adj2" fmla="val 10350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広くていいねぇ</a:t>
            </a:r>
          </a:p>
        </p:txBody>
      </p:sp>
      <p:sp>
        <p:nvSpPr>
          <p:cNvPr id="80" name="角丸四角形 79"/>
          <p:cNvSpPr/>
          <p:nvPr/>
        </p:nvSpPr>
        <p:spPr bwMode="auto">
          <a:xfrm>
            <a:off x="1601967"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1" name="角丸四角形 80"/>
          <p:cNvSpPr/>
          <p:nvPr/>
        </p:nvSpPr>
        <p:spPr bwMode="auto">
          <a:xfrm>
            <a:off x="2681979" y="2150330"/>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2" name="角丸四角形 81"/>
          <p:cNvSpPr/>
          <p:nvPr/>
        </p:nvSpPr>
        <p:spPr bwMode="auto">
          <a:xfrm>
            <a:off x="2681979"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3" name="角丸四角形 82"/>
          <p:cNvSpPr/>
          <p:nvPr/>
        </p:nvSpPr>
        <p:spPr bwMode="auto">
          <a:xfrm>
            <a:off x="2411976"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4" name="角丸四角形 83"/>
          <p:cNvSpPr/>
          <p:nvPr/>
        </p:nvSpPr>
        <p:spPr bwMode="auto">
          <a:xfrm>
            <a:off x="2141973" y="2150330"/>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3" name="角丸四角形 92"/>
          <p:cNvSpPr/>
          <p:nvPr/>
        </p:nvSpPr>
        <p:spPr bwMode="auto">
          <a:xfrm>
            <a:off x="2951982"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4" name="角丸四角形 93"/>
          <p:cNvSpPr/>
          <p:nvPr/>
        </p:nvSpPr>
        <p:spPr bwMode="auto">
          <a:xfrm>
            <a:off x="4031994" y="2150330"/>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5" name="角丸四角形 94"/>
          <p:cNvSpPr/>
          <p:nvPr/>
        </p:nvSpPr>
        <p:spPr bwMode="auto">
          <a:xfrm>
            <a:off x="4031994"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6" name="角丸四角形 95"/>
          <p:cNvSpPr/>
          <p:nvPr/>
        </p:nvSpPr>
        <p:spPr bwMode="auto">
          <a:xfrm>
            <a:off x="3761991"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7" name="角丸四角形 96"/>
          <p:cNvSpPr/>
          <p:nvPr/>
        </p:nvSpPr>
        <p:spPr bwMode="auto">
          <a:xfrm>
            <a:off x="3491988" y="2150330"/>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8" name="角丸四角形 97"/>
          <p:cNvSpPr/>
          <p:nvPr/>
        </p:nvSpPr>
        <p:spPr bwMode="auto">
          <a:xfrm>
            <a:off x="4301997"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9" name="角丸四角形 98"/>
          <p:cNvSpPr/>
          <p:nvPr/>
        </p:nvSpPr>
        <p:spPr bwMode="auto">
          <a:xfrm>
            <a:off x="5382009" y="2150330"/>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0" name="角丸四角形 99"/>
          <p:cNvSpPr/>
          <p:nvPr/>
        </p:nvSpPr>
        <p:spPr bwMode="auto">
          <a:xfrm>
            <a:off x="5382009"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1" name="角丸四角形 100"/>
          <p:cNvSpPr/>
          <p:nvPr/>
        </p:nvSpPr>
        <p:spPr bwMode="auto">
          <a:xfrm>
            <a:off x="5112006"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2" name="角丸四角形 101"/>
          <p:cNvSpPr/>
          <p:nvPr/>
        </p:nvSpPr>
        <p:spPr bwMode="auto">
          <a:xfrm>
            <a:off x="4842003" y="2150330"/>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3" name="角丸四角形 102"/>
          <p:cNvSpPr/>
          <p:nvPr/>
        </p:nvSpPr>
        <p:spPr bwMode="auto">
          <a:xfrm>
            <a:off x="1871970" y="2960339"/>
            <a:ext cx="180002" cy="163286"/>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4" name="角丸四角形 103"/>
          <p:cNvSpPr/>
          <p:nvPr/>
        </p:nvSpPr>
        <p:spPr bwMode="auto">
          <a:xfrm>
            <a:off x="2411976" y="2960339"/>
            <a:ext cx="180002" cy="163286"/>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5" name="角丸四角形 104"/>
          <p:cNvSpPr/>
          <p:nvPr/>
        </p:nvSpPr>
        <p:spPr bwMode="auto">
          <a:xfrm>
            <a:off x="1601967" y="3230342"/>
            <a:ext cx="180002" cy="163286"/>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6" name="角丸四角形 105"/>
          <p:cNvSpPr/>
          <p:nvPr/>
        </p:nvSpPr>
        <p:spPr bwMode="auto">
          <a:xfrm>
            <a:off x="2141973" y="3230342"/>
            <a:ext cx="180002" cy="163286"/>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7" name="角丸四角形 106"/>
          <p:cNvSpPr/>
          <p:nvPr/>
        </p:nvSpPr>
        <p:spPr bwMode="auto">
          <a:xfrm>
            <a:off x="3491988" y="2960339"/>
            <a:ext cx="180002" cy="163286"/>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8" name="角丸四角形 107"/>
          <p:cNvSpPr/>
          <p:nvPr/>
        </p:nvSpPr>
        <p:spPr bwMode="auto">
          <a:xfrm>
            <a:off x="3491988" y="3230342"/>
            <a:ext cx="180002" cy="163286"/>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9" name="角丸四角形 108"/>
          <p:cNvSpPr/>
          <p:nvPr/>
        </p:nvSpPr>
        <p:spPr bwMode="auto">
          <a:xfrm>
            <a:off x="5292008" y="3230342"/>
            <a:ext cx="180002" cy="163286"/>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0" name="角丸四角形 109"/>
          <p:cNvSpPr/>
          <p:nvPr/>
        </p:nvSpPr>
        <p:spPr bwMode="auto">
          <a:xfrm>
            <a:off x="3761991" y="3230342"/>
            <a:ext cx="180002" cy="163286"/>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1" name="角丸四角形 110"/>
          <p:cNvSpPr/>
          <p:nvPr/>
        </p:nvSpPr>
        <p:spPr bwMode="auto">
          <a:xfrm>
            <a:off x="4481999" y="3770348"/>
            <a:ext cx="180002" cy="163286"/>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2" name="角丸四角形 111"/>
          <p:cNvSpPr/>
          <p:nvPr/>
        </p:nvSpPr>
        <p:spPr bwMode="auto">
          <a:xfrm>
            <a:off x="4481999" y="4040351"/>
            <a:ext cx="180002" cy="163286"/>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3" name="角丸四角形 112"/>
          <p:cNvSpPr/>
          <p:nvPr/>
        </p:nvSpPr>
        <p:spPr bwMode="auto">
          <a:xfrm>
            <a:off x="5742013" y="2978995"/>
            <a:ext cx="180002" cy="163286"/>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4" name="角丸四角形 113"/>
          <p:cNvSpPr/>
          <p:nvPr/>
        </p:nvSpPr>
        <p:spPr bwMode="auto">
          <a:xfrm>
            <a:off x="4752002" y="4040351"/>
            <a:ext cx="180002" cy="163286"/>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5" name="角丸四角形 114"/>
          <p:cNvSpPr/>
          <p:nvPr/>
        </p:nvSpPr>
        <p:spPr bwMode="auto">
          <a:xfrm>
            <a:off x="3581989" y="3770348"/>
            <a:ext cx="180002" cy="163286"/>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6" name="角丸四角形 115"/>
          <p:cNvSpPr/>
          <p:nvPr/>
        </p:nvSpPr>
        <p:spPr bwMode="auto">
          <a:xfrm>
            <a:off x="2501977" y="4040351"/>
            <a:ext cx="180002" cy="163286"/>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7" name="角丸四角形 116"/>
          <p:cNvSpPr/>
          <p:nvPr/>
        </p:nvSpPr>
        <p:spPr bwMode="auto">
          <a:xfrm>
            <a:off x="5382009" y="4040351"/>
            <a:ext cx="180002" cy="163286"/>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8" name="角丸四角形 117"/>
          <p:cNvSpPr/>
          <p:nvPr/>
        </p:nvSpPr>
        <p:spPr bwMode="auto">
          <a:xfrm>
            <a:off x="3851992" y="4040351"/>
            <a:ext cx="180002" cy="163286"/>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9" name="角丸四角形 118"/>
          <p:cNvSpPr/>
          <p:nvPr/>
        </p:nvSpPr>
        <p:spPr bwMode="auto">
          <a:xfrm>
            <a:off x="3491988"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0" name="角丸四角形 119"/>
          <p:cNvSpPr/>
          <p:nvPr/>
        </p:nvSpPr>
        <p:spPr bwMode="auto">
          <a:xfrm>
            <a:off x="3221985"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2" name="角丸四角形 121"/>
          <p:cNvSpPr/>
          <p:nvPr/>
        </p:nvSpPr>
        <p:spPr bwMode="auto">
          <a:xfrm>
            <a:off x="6192018"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5" name="正方形/長方形 124">
            <a:extLst>
              <a:ext uri="{FF2B5EF4-FFF2-40B4-BE49-F238E27FC236}">
                <a16:creationId xmlns:a16="http://schemas.microsoft.com/office/drawing/2014/main" id="{5277D453-C26C-468F-AD6B-D064FCD17367}"/>
              </a:ext>
            </a:extLst>
          </p:cNvPr>
          <p:cNvSpPr/>
          <p:nvPr/>
        </p:nvSpPr>
        <p:spPr>
          <a:xfrm>
            <a:off x="7632034" y="1808982"/>
            <a:ext cx="1440016" cy="1384995"/>
          </a:xfrm>
          <a:prstGeom prst="rect">
            <a:avLst/>
          </a:prstGeom>
        </p:spPr>
        <p:txBody>
          <a:bodyPr wrap="square">
            <a:spAutoFit/>
          </a:bodyPr>
          <a:lstStyle/>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err="1">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しゃちょ</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ー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126" name="角丸四角形吹き出し 28">
            <a:extLst>
              <a:ext uri="{FF2B5EF4-FFF2-40B4-BE49-F238E27FC236}">
                <a16:creationId xmlns:a16="http://schemas.microsoft.com/office/drawing/2014/main" id="{52E230A4-69DA-4876-85AC-0BE4187F7BE0}"/>
              </a:ext>
            </a:extLst>
          </p:cNvPr>
          <p:cNvSpPr/>
          <p:nvPr/>
        </p:nvSpPr>
        <p:spPr bwMode="auto">
          <a:xfrm>
            <a:off x="7632034" y="998973"/>
            <a:ext cx="1440016" cy="522622"/>
          </a:xfrm>
          <a:prstGeom prst="wedgeRoundRectCallout">
            <a:avLst>
              <a:gd name="adj1" fmla="val 12025"/>
              <a:gd name="adj2" fmla="val 123498"/>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75000"/>
                    <a:lumOff val="25000"/>
                  </a:schemeClr>
                </a:solidFill>
                <a:latin typeface="Arial Narrow" panose="020B0606020202030204" pitchFamily="34" charset="0"/>
              </a:rPr>
              <a:t>本当はこれしか</a:t>
            </a:r>
            <a:endParaRPr kumimoji="1" lang="en-US" altLang="ja-JP" sz="1400" dirty="0">
              <a:solidFill>
                <a:schemeClr val="tx1">
                  <a:lumMod val="75000"/>
                  <a:lumOff val="25000"/>
                </a:schemeClr>
              </a:solidFill>
              <a:latin typeface="Arial Narrow" panose="020B0606020202030204" pitchFamily="34" charset="0"/>
            </a:endParaRPr>
          </a:p>
          <a:p>
            <a:r>
              <a:rPr kumimoji="1" lang="ja-JP" altLang="en-US" sz="1400" dirty="0">
                <a:solidFill>
                  <a:schemeClr val="tx1">
                    <a:lumMod val="75000"/>
                    <a:lumOff val="25000"/>
                  </a:schemeClr>
                </a:solidFill>
                <a:latin typeface="Arial Narrow" panose="020B0606020202030204" pitchFamily="34" charset="0"/>
              </a:rPr>
              <a:t>ないんだけどね</a:t>
            </a:r>
            <a:endParaRPr kumimoji="1" lang="en-US" altLang="ja-JP" sz="1400" dirty="0">
              <a:solidFill>
                <a:schemeClr val="tx1">
                  <a:lumMod val="75000"/>
                  <a:lumOff val="25000"/>
                </a:schemeClr>
              </a:solidFill>
              <a:latin typeface="Arial Narrow" panose="020B0606020202030204" pitchFamily="34" charset="0"/>
            </a:endParaRPr>
          </a:p>
        </p:txBody>
      </p:sp>
      <p:sp>
        <p:nvSpPr>
          <p:cNvPr id="127" name="正方形/長方形 126"/>
          <p:cNvSpPr/>
          <p:nvPr/>
        </p:nvSpPr>
        <p:spPr bwMode="auto">
          <a:xfrm>
            <a:off x="7992038" y="3248998"/>
            <a:ext cx="900010" cy="1080012"/>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実際の</a:t>
            </a:r>
            <a:endParaRPr kumimoji="1" lang="en-US" altLang="ja-JP" dirty="0">
              <a:solidFill>
                <a:schemeClr val="tx1">
                  <a:lumMod val="75000"/>
                  <a:lumOff val="25000"/>
                </a:schemeClr>
              </a:solidFill>
              <a:latin typeface="+mn-ea"/>
            </a:endParaRPr>
          </a:p>
          <a:p>
            <a:pPr algn="ctr"/>
            <a:r>
              <a:rPr kumimoji="1" lang="ja-JP" altLang="en-US" dirty="0">
                <a:solidFill>
                  <a:schemeClr val="tx1">
                    <a:lumMod val="75000"/>
                    <a:lumOff val="25000"/>
                  </a:schemeClr>
                </a:solidFill>
                <a:latin typeface="+mn-ea"/>
              </a:rPr>
              <a:t>メモリ</a:t>
            </a:r>
          </a:p>
        </p:txBody>
      </p:sp>
      <p:sp>
        <p:nvSpPr>
          <p:cNvPr id="129" name="角丸四角形 128"/>
          <p:cNvSpPr/>
          <p:nvPr/>
        </p:nvSpPr>
        <p:spPr bwMode="auto">
          <a:xfrm>
            <a:off x="6822025" y="1268976"/>
            <a:ext cx="630007" cy="306003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tx1">
                    <a:lumMod val="75000"/>
                    <a:lumOff val="25000"/>
                  </a:schemeClr>
                </a:solidFill>
                <a:latin typeface="+mn-ea"/>
              </a:rPr>
              <a:t>仮想</a:t>
            </a:r>
            <a:endParaRPr kumimoji="1" lang="en-US" altLang="ja-JP" b="1" dirty="0">
              <a:solidFill>
                <a:schemeClr val="tx1">
                  <a:lumMod val="75000"/>
                  <a:lumOff val="25000"/>
                </a:schemeClr>
              </a:solidFill>
              <a:latin typeface="+mn-ea"/>
            </a:endParaRPr>
          </a:p>
          <a:p>
            <a:pPr algn="ctr"/>
            <a:r>
              <a:rPr kumimoji="1" lang="ja-JP" altLang="en-US" b="1" dirty="0">
                <a:solidFill>
                  <a:schemeClr val="tx1">
                    <a:lumMod val="75000"/>
                    <a:lumOff val="25000"/>
                  </a:schemeClr>
                </a:solidFill>
                <a:latin typeface="+mn-ea"/>
              </a:rPr>
              <a:t>メモリ</a:t>
            </a:r>
            <a:endParaRPr kumimoji="1" lang="en-US" altLang="ja-JP" b="1" dirty="0">
              <a:solidFill>
                <a:schemeClr val="tx1">
                  <a:lumMod val="75000"/>
                  <a:lumOff val="25000"/>
                </a:schemeClr>
              </a:solidFill>
              <a:latin typeface="+mn-ea"/>
            </a:endParaRPr>
          </a:p>
          <a:p>
            <a:pPr algn="ctr"/>
            <a:r>
              <a:rPr kumimoji="1" lang="ja-JP" altLang="en-US" b="1" dirty="0">
                <a:solidFill>
                  <a:schemeClr val="tx1">
                    <a:lumMod val="75000"/>
                    <a:lumOff val="25000"/>
                  </a:schemeClr>
                </a:solidFill>
                <a:latin typeface="+mn-ea"/>
              </a:rPr>
              <a:t>システム</a:t>
            </a:r>
          </a:p>
        </p:txBody>
      </p:sp>
      <p:cxnSp>
        <p:nvCxnSpPr>
          <p:cNvPr id="131" name="直線矢印コネクタ 130"/>
          <p:cNvCxnSpPr/>
          <p:nvPr/>
        </p:nvCxnSpPr>
        <p:spPr bwMode="auto">
          <a:xfrm>
            <a:off x="6552022" y="1628980"/>
            <a:ext cx="270003" cy="0"/>
          </a:xfrm>
          <a:prstGeom prst="straightConnector1">
            <a:avLst/>
          </a:prstGeom>
          <a:noFill/>
          <a:ln w="19050" cap="flat" cmpd="sng" algn="ctr">
            <a:solidFill>
              <a:schemeClr val="tx1">
                <a:lumMod val="65000"/>
                <a:lumOff val="35000"/>
              </a:schemeClr>
            </a:solidFill>
            <a:prstDash val="solid"/>
            <a:round/>
            <a:headEnd type="arrow" w="sm" len="sm"/>
            <a:tailEnd type="arrow" w="sm" len="sm"/>
          </a:ln>
          <a:effectLst/>
        </p:spPr>
      </p:cxnSp>
      <p:cxnSp>
        <p:nvCxnSpPr>
          <p:cNvPr id="135" name="直線矢印コネクタ 134"/>
          <p:cNvCxnSpPr/>
          <p:nvPr/>
        </p:nvCxnSpPr>
        <p:spPr bwMode="auto">
          <a:xfrm>
            <a:off x="6552022" y="2348988"/>
            <a:ext cx="270003" cy="0"/>
          </a:xfrm>
          <a:prstGeom prst="straightConnector1">
            <a:avLst/>
          </a:prstGeom>
          <a:noFill/>
          <a:ln w="19050" cap="flat" cmpd="sng" algn="ctr">
            <a:solidFill>
              <a:schemeClr val="tx1">
                <a:lumMod val="65000"/>
                <a:lumOff val="35000"/>
              </a:schemeClr>
            </a:solidFill>
            <a:prstDash val="solid"/>
            <a:round/>
            <a:headEnd type="arrow" w="sm" len="sm"/>
            <a:tailEnd type="arrow" w="sm" len="sm"/>
          </a:ln>
          <a:effectLst/>
        </p:spPr>
      </p:cxnSp>
      <p:cxnSp>
        <p:nvCxnSpPr>
          <p:cNvPr id="136" name="直線矢印コネクタ 135"/>
          <p:cNvCxnSpPr/>
          <p:nvPr/>
        </p:nvCxnSpPr>
        <p:spPr bwMode="auto">
          <a:xfrm>
            <a:off x="6552022" y="3158997"/>
            <a:ext cx="270003" cy="0"/>
          </a:xfrm>
          <a:prstGeom prst="straightConnector1">
            <a:avLst/>
          </a:prstGeom>
          <a:noFill/>
          <a:ln w="19050" cap="flat" cmpd="sng" algn="ctr">
            <a:solidFill>
              <a:schemeClr val="tx1">
                <a:lumMod val="65000"/>
                <a:lumOff val="35000"/>
              </a:schemeClr>
            </a:solidFill>
            <a:prstDash val="solid"/>
            <a:round/>
            <a:headEnd type="arrow" w="sm" len="sm"/>
            <a:tailEnd type="arrow" w="sm" len="sm"/>
          </a:ln>
          <a:effectLst/>
        </p:spPr>
      </p:cxnSp>
      <p:cxnSp>
        <p:nvCxnSpPr>
          <p:cNvPr id="137" name="直線矢印コネクタ 136"/>
          <p:cNvCxnSpPr/>
          <p:nvPr/>
        </p:nvCxnSpPr>
        <p:spPr bwMode="auto">
          <a:xfrm>
            <a:off x="6552022" y="3969006"/>
            <a:ext cx="270003" cy="0"/>
          </a:xfrm>
          <a:prstGeom prst="straightConnector1">
            <a:avLst/>
          </a:prstGeom>
          <a:noFill/>
          <a:ln w="19050" cap="flat" cmpd="sng" algn="ctr">
            <a:solidFill>
              <a:schemeClr val="tx1">
                <a:lumMod val="65000"/>
                <a:lumOff val="35000"/>
              </a:schemeClr>
            </a:solidFill>
            <a:prstDash val="solid"/>
            <a:round/>
            <a:headEnd type="arrow" w="sm" len="sm"/>
            <a:tailEnd type="arrow" w="sm" len="sm"/>
          </a:ln>
          <a:effectLst/>
        </p:spPr>
      </p:cxnSp>
      <p:cxnSp>
        <p:nvCxnSpPr>
          <p:cNvPr id="138" name="直線矢印コネクタ 137"/>
          <p:cNvCxnSpPr/>
          <p:nvPr/>
        </p:nvCxnSpPr>
        <p:spPr bwMode="auto">
          <a:xfrm>
            <a:off x="7452032" y="3699003"/>
            <a:ext cx="540006" cy="0"/>
          </a:xfrm>
          <a:prstGeom prst="straightConnector1">
            <a:avLst/>
          </a:prstGeom>
          <a:noFill/>
          <a:ln w="19050" cap="flat" cmpd="sng" algn="ctr">
            <a:solidFill>
              <a:schemeClr val="tx1">
                <a:lumMod val="65000"/>
                <a:lumOff val="35000"/>
              </a:schemeClr>
            </a:solidFill>
            <a:prstDash val="solid"/>
            <a:round/>
            <a:headEnd type="arrow" w="sm" len="sm"/>
            <a:tailEnd type="arrow" w="sm" len="sm"/>
          </a:ln>
          <a:effectLst/>
        </p:spPr>
      </p:cxnSp>
    </p:spTree>
    <p:extLst>
      <p:ext uri="{BB962C8B-B14F-4D97-AF65-F5344CB8AC3E}">
        <p14:creationId xmlns:p14="http://schemas.microsoft.com/office/powerpoint/2010/main" val="26197106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メモリのマップ</a:t>
            </a:r>
          </a:p>
        </p:txBody>
      </p:sp>
      <p:sp>
        <p:nvSpPr>
          <p:cNvPr id="3" name="テキスト プレースホルダー 2"/>
          <p:cNvSpPr>
            <a:spLocks noGrp="1"/>
          </p:cNvSpPr>
          <p:nvPr>
            <p:ph type="body" sz="quarter" idx="10"/>
          </p:nvPr>
        </p:nvSpPr>
        <p:spPr>
          <a:xfrm>
            <a:off x="431954" y="5049018"/>
            <a:ext cx="8675698" cy="1349708"/>
          </a:xfrm>
        </p:spPr>
        <p:txBody>
          <a:bodyPr/>
          <a:lstStyle/>
          <a:p>
            <a:r>
              <a:rPr kumimoji="1" lang="ja-JP" altLang="en-US" sz="1600" dirty="0"/>
              <a:t>各人の仮想的なメモリの使っている部分が細切れに実際のメモリにマップされる</a:t>
            </a:r>
            <a:endParaRPr kumimoji="1" lang="en-US" altLang="ja-JP" sz="1600" dirty="0"/>
          </a:p>
          <a:p>
            <a:pPr lvl="1"/>
            <a:r>
              <a:rPr kumimoji="1" lang="ja-JP" altLang="en-US" sz="1600" dirty="0"/>
              <a:t>足りない場合はより容量が大きな（そして遅い）ディスクにマップされる</a:t>
            </a:r>
            <a:endParaRPr kumimoji="1" lang="en-US" altLang="ja-JP" sz="1600" dirty="0"/>
          </a:p>
          <a:p>
            <a:pPr lvl="2"/>
            <a:r>
              <a:rPr kumimoji="1" lang="ja-JP" altLang="en-US" sz="1600" dirty="0"/>
              <a:t>これを「スワップ領域」という</a:t>
            </a:r>
            <a:endParaRPr kumimoji="1" lang="en-US" altLang="ja-JP" sz="1600" dirty="0"/>
          </a:p>
          <a:p>
            <a:pPr lvl="2"/>
            <a:r>
              <a:rPr lang="ja-JP" altLang="en-US" sz="1600" dirty="0"/>
              <a:t>ある意味，メモリがスワップのキャッシュになっている</a:t>
            </a:r>
            <a:endParaRPr kumimoji="1" lang="en-US" altLang="ja-JP" sz="1600" dirty="0"/>
          </a:p>
          <a:p>
            <a:pPr lvl="1"/>
            <a:r>
              <a:rPr kumimoji="1" lang="ja-JP" altLang="en-US" sz="1600" dirty="0"/>
              <a:t>これにより，効率的に実際のメモリを共有</a:t>
            </a:r>
            <a:endParaRPr kumimoji="1" lang="en-US" altLang="ja-JP" sz="1600" dirty="0"/>
          </a:p>
        </p:txBody>
      </p:sp>
      <p:sp>
        <p:nvSpPr>
          <p:cNvPr id="4" name="正方形/長方形 3"/>
          <p:cNvSpPr/>
          <p:nvPr/>
        </p:nvSpPr>
        <p:spPr>
          <a:xfrm>
            <a:off x="251952" y="1178975"/>
            <a:ext cx="976549"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ｵｵ</a:t>
            </a:r>
            <a:endPar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 name="正方形/長方形 4"/>
          <p:cNvSpPr/>
          <p:nvPr/>
        </p:nvSpPr>
        <p:spPr>
          <a:xfrm>
            <a:off x="251952" y="1988984"/>
            <a:ext cx="877163"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 name="正方形/長方形 6"/>
          <p:cNvSpPr/>
          <p:nvPr/>
        </p:nvSpPr>
        <p:spPr>
          <a:xfrm>
            <a:off x="251952" y="3590346"/>
            <a:ext cx="857927" cy="738664"/>
          </a:xfrm>
          <a:prstGeom prst="rect">
            <a:avLst/>
          </a:prstGeom>
        </p:spPr>
        <p:txBody>
          <a:bodyPr wrap="non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9" name="正方形/長方形 8"/>
          <p:cNvSpPr/>
          <p:nvPr/>
        </p:nvSpPr>
        <p:spPr bwMode="auto">
          <a:xfrm>
            <a:off x="1151962" y="1268976"/>
            <a:ext cx="2340026"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3" name="正方形/長方形 72"/>
          <p:cNvSpPr/>
          <p:nvPr/>
        </p:nvSpPr>
        <p:spPr bwMode="auto">
          <a:xfrm>
            <a:off x="1151962" y="2078985"/>
            <a:ext cx="2340026" cy="630007"/>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4" name="正方形/長方形 73"/>
          <p:cNvSpPr/>
          <p:nvPr/>
        </p:nvSpPr>
        <p:spPr bwMode="auto">
          <a:xfrm>
            <a:off x="1151962" y="2888994"/>
            <a:ext cx="2340026" cy="630007"/>
          </a:xfrm>
          <a:prstGeom prst="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5" name="正方形/長方形 74"/>
          <p:cNvSpPr/>
          <p:nvPr/>
        </p:nvSpPr>
        <p:spPr bwMode="auto">
          <a:xfrm>
            <a:off x="1151962" y="3699003"/>
            <a:ext cx="2340026" cy="630007"/>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5" name="正方形/長方形 124">
            <a:extLst>
              <a:ext uri="{FF2B5EF4-FFF2-40B4-BE49-F238E27FC236}">
                <a16:creationId xmlns:a16="http://schemas.microsoft.com/office/drawing/2014/main" id="{5277D453-C26C-468F-AD6B-D064FCD17367}"/>
              </a:ext>
            </a:extLst>
          </p:cNvPr>
          <p:cNvSpPr/>
          <p:nvPr/>
        </p:nvSpPr>
        <p:spPr>
          <a:xfrm>
            <a:off x="4932004" y="1718981"/>
            <a:ext cx="1440016" cy="1384995"/>
          </a:xfrm>
          <a:prstGeom prst="rect">
            <a:avLst/>
          </a:prstGeom>
        </p:spPr>
        <p:txBody>
          <a:bodyPr wrap="square">
            <a:spAutoFit/>
          </a:bodyPr>
          <a:lstStyle/>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err="1">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しゃちょ</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ー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126" name="角丸四角形吹き出し 28">
            <a:extLst>
              <a:ext uri="{FF2B5EF4-FFF2-40B4-BE49-F238E27FC236}">
                <a16:creationId xmlns:a16="http://schemas.microsoft.com/office/drawing/2014/main" id="{52E230A4-69DA-4876-85AC-0BE4187F7BE0}"/>
              </a:ext>
            </a:extLst>
          </p:cNvPr>
          <p:cNvSpPr/>
          <p:nvPr/>
        </p:nvSpPr>
        <p:spPr bwMode="auto">
          <a:xfrm>
            <a:off x="4932004" y="908972"/>
            <a:ext cx="1440016" cy="522622"/>
          </a:xfrm>
          <a:prstGeom prst="wedgeRoundRectCallout">
            <a:avLst>
              <a:gd name="adj1" fmla="val 12025"/>
              <a:gd name="adj2" fmla="val 123498"/>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75000"/>
                    <a:lumOff val="25000"/>
                  </a:schemeClr>
                </a:solidFill>
                <a:latin typeface="Arial Narrow" panose="020B0606020202030204" pitchFamily="34" charset="0"/>
              </a:rPr>
              <a:t>社長マジック</a:t>
            </a:r>
            <a:endParaRPr kumimoji="1" lang="en-US" altLang="ja-JP" sz="1400" dirty="0">
              <a:solidFill>
                <a:schemeClr val="tx1">
                  <a:lumMod val="75000"/>
                  <a:lumOff val="25000"/>
                </a:schemeClr>
              </a:solidFill>
              <a:latin typeface="Arial Narrow" panose="020B0606020202030204" pitchFamily="34" charset="0"/>
            </a:endParaRPr>
          </a:p>
        </p:txBody>
      </p:sp>
      <p:sp>
        <p:nvSpPr>
          <p:cNvPr id="127" name="正方形/長方形 126"/>
          <p:cNvSpPr/>
          <p:nvPr/>
        </p:nvSpPr>
        <p:spPr bwMode="auto">
          <a:xfrm>
            <a:off x="4932004" y="3248998"/>
            <a:ext cx="810009" cy="1080012"/>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実際の</a:t>
            </a:r>
            <a:endParaRPr kumimoji="1" lang="en-US" altLang="ja-JP" dirty="0">
              <a:solidFill>
                <a:schemeClr val="tx1">
                  <a:lumMod val="75000"/>
                  <a:lumOff val="25000"/>
                </a:schemeClr>
              </a:solidFill>
              <a:latin typeface="+mn-ea"/>
            </a:endParaRPr>
          </a:p>
          <a:p>
            <a:pPr algn="ctr"/>
            <a:r>
              <a:rPr kumimoji="1" lang="ja-JP" altLang="en-US" dirty="0">
                <a:solidFill>
                  <a:schemeClr val="tx1">
                    <a:lumMod val="75000"/>
                    <a:lumOff val="25000"/>
                  </a:schemeClr>
                </a:solidFill>
                <a:latin typeface="+mn-ea"/>
              </a:rPr>
              <a:t>メモリ</a:t>
            </a:r>
          </a:p>
        </p:txBody>
      </p:sp>
      <p:sp>
        <p:nvSpPr>
          <p:cNvPr id="62" name="正方形/長方形 61"/>
          <p:cNvSpPr/>
          <p:nvPr/>
        </p:nvSpPr>
        <p:spPr bwMode="auto">
          <a:xfrm>
            <a:off x="4932004" y="3248999"/>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3" name="正方形/長方形 62"/>
          <p:cNvSpPr/>
          <p:nvPr/>
        </p:nvSpPr>
        <p:spPr bwMode="auto">
          <a:xfrm>
            <a:off x="5202007" y="3429000"/>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4" name="正方形/長方形 63"/>
          <p:cNvSpPr/>
          <p:nvPr/>
        </p:nvSpPr>
        <p:spPr bwMode="auto">
          <a:xfrm>
            <a:off x="4932004" y="3609002"/>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6" name="正方形/長方形 65"/>
          <p:cNvSpPr/>
          <p:nvPr/>
        </p:nvSpPr>
        <p:spPr bwMode="auto">
          <a:xfrm>
            <a:off x="4932004" y="3789005"/>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7" name="正方形/長方形 66"/>
          <p:cNvSpPr/>
          <p:nvPr/>
        </p:nvSpPr>
        <p:spPr bwMode="auto">
          <a:xfrm>
            <a:off x="5472010" y="3248998"/>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8" name="正方形/長方形 67"/>
          <p:cNvSpPr/>
          <p:nvPr/>
        </p:nvSpPr>
        <p:spPr bwMode="auto">
          <a:xfrm>
            <a:off x="4932004" y="3969006"/>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9" name="正方形/長方形 68"/>
          <p:cNvSpPr/>
          <p:nvPr/>
        </p:nvSpPr>
        <p:spPr bwMode="auto">
          <a:xfrm>
            <a:off x="5202007" y="3248999"/>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0" name="正方形/長方形 69"/>
          <p:cNvSpPr/>
          <p:nvPr/>
        </p:nvSpPr>
        <p:spPr bwMode="auto">
          <a:xfrm>
            <a:off x="5472010" y="3429000"/>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1" name="正方形/長方形 70"/>
          <p:cNvSpPr/>
          <p:nvPr/>
        </p:nvSpPr>
        <p:spPr bwMode="auto">
          <a:xfrm>
            <a:off x="5202007" y="3789004"/>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6" name="正方形/長方形 75"/>
          <p:cNvSpPr/>
          <p:nvPr/>
        </p:nvSpPr>
        <p:spPr bwMode="auto">
          <a:xfrm>
            <a:off x="5202007" y="3969006"/>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7" name="正方形/長方形 76"/>
          <p:cNvSpPr/>
          <p:nvPr/>
        </p:nvSpPr>
        <p:spPr bwMode="auto">
          <a:xfrm>
            <a:off x="4842003" y="4329010"/>
            <a:ext cx="1080012"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rPr>
              <a:t>実際のメモリ</a:t>
            </a:r>
          </a:p>
        </p:txBody>
      </p:sp>
      <p:sp>
        <p:nvSpPr>
          <p:cNvPr id="78" name="正方形/長方形 77"/>
          <p:cNvSpPr/>
          <p:nvPr/>
        </p:nvSpPr>
        <p:spPr bwMode="auto">
          <a:xfrm>
            <a:off x="4932004" y="3429001"/>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5" name="正方形/長方形 84"/>
          <p:cNvSpPr/>
          <p:nvPr/>
        </p:nvSpPr>
        <p:spPr bwMode="auto">
          <a:xfrm>
            <a:off x="5202007" y="3609002"/>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6" name="正方形/長方形 85"/>
          <p:cNvSpPr/>
          <p:nvPr/>
        </p:nvSpPr>
        <p:spPr bwMode="auto">
          <a:xfrm>
            <a:off x="5472010" y="3609002"/>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7" name="正方形/長方形 86"/>
          <p:cNvSpPr/>
          <p:nvPr/>
        </p:nvSpPr>
        <p:spPr bwMode="auto">
          <a:xfrm>
            <a:off x="5202007" y="4149008"/>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8" name="正方形/長方形 87"/>
          <p:cNvSpPr/>
          <p:nvPr/>
        </p:nvSpPr>
        <p:spPr bwMode="auto">
          <a:xfrm>
            <a:off x="5472010" y="4149008"/>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9" name="正方形/長方形 88"/>
          <p:cNvSpPr/>
          <p:nvPr/>
        </p:nvSpPr>
        <p:spPr bwMode="auto">
          <a:xfrm>
            <a:off x="5472010" y="3969006"/>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0" name="正方形/長方形 89"/>
          <p:cNvSpPr/>
          <p:nvPr/>
        </p:nvSpPr>
        <p:spPr bwMode="auto">
          <a:xfrm>
            <a:off x="4932004" y="4149008"/>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1" name="正方形/長方形 90"/>
          <p:cNvSpPr/>
          <p:nvPr/>
        </p:nvSpPr>
        <p:spPr bwMode="auto">
          <a:xfrm>
            <a:off x="1421965" y="1268975"/>
            <a:ext cx="270003"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1" name="正方形/長方形 120"/>
          <p:cNvSpPr/>
          <p:nvPr/>
        </p:nvSpPr>
        <p:spPr bwMode="auto">
          <a:xfrm>
            <a:off x="2681978" y="1268976"/>
            <a:ext cx="540007"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3" name="正方形/長方形 122"/>
          <p:cNvSpPr/>
          <p:nvPr/>
        </p:nvSpPr>
        <p:spPr bwMode="auto">
          <a:xfrm>
            <a:off x="1241963" y="2078985"/>
            <a:ext cx="810009"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4" name="正方形/長方形 123"/>
          <p:cNvSpPr/>
          <p:nvPr/>
        </p:nvSpPr>
        <p:spPr bwMode="auto">
          <a:xfrm>
            <a:off x="2681979" y="2078985"/>
            <a:ext cx="810009"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8" name="正方形/長方形 127"/>
          <p:cNvSpPr/>
          <p:nvPr/>
        </p:nvSpPr>
        <p:spPr bwMode="auto">
          <a:xfrm>
            <a:off x="1331964" y="2888994"/>
            <a:ext cx="810009"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0" name="正方形/長方形 129"/>
          <p:cNvSpPr/>
          <p:nvPr/>
        </p:nvSpPr>
        <p:spPr bwMode="auto">
          <a:xfrm>
            <a:off x="2231974" y="2888994"/>
            <a:ext cx="630007"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2" name="正方形/長方形 131"/>
          <p:cNvSpPr/>
          <p:nvPr/>
        </p:nvSpPr>
        <p:spPr bwMode="auto">
          <a:xfrm>
            <a:off x="1241963" y="3699003"/>
            <a:ext cx="450005"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3" name="正方形/長方形 132"/>
          <p:cNvSpPr/>
          <p:nvPr/>
        </p:nvSpPr>
        <p:spPr bwMode="auto">
          <a:xfrm>
            <a:off x="2141974" y="3699003"/>
            <a:ext cx="180002"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4" name="正方形/長方形 133"/>
          <p:cNvSpPr/>
          <p:nvPr/>
        </p:nvSpPr>
        <p:spPr bwMode="auto">
          <a:xfrm>
            <a:off x="2771980" y="3699003"/>
            <a:ext cx="450005"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p:cNvSpPr/>
          <p:nvPr/>
        </p:nvSpPr>
        <p:spPr bwMode="auto">
          <a:xfrm>
            <a:off x="6732025" y="1088974"/>
            <a:ext cx="2160024" cy="342003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スワップ</a:t>
            </a:r>
            <a:endParaRPr kumimoji="1" lang="en-US" altLang="ja-JP" dirty="0">
              <a:solidFill>
                <a:schemeClr val="tx1">
                  <a:lumMod val="75000"/>
                  <a:lumOff val="25000"/>
                </a:schemeClr>
              </a:solidFill>
              <a:latin typeface="+mn-ea"/>
            </a:endParaRPr>
          </a:p>
          <a:p>
            <a:pPr algn="ctr"/>
            <a:r>
              <a:rPr kumimoji="1" lang="ja-JP" altLang="en-US" dirty="0">
                <a:solidFill>
                  <a:schemeClr val="tx1">
                    <a:lumMod val="75000"/>
                    <a:lumOff val="25000"/>
                  </a:schemeClr>
                </a:solidFill>
                <a:latin typeface="+mn-ea"/>
              </a:rPr>
              <a:t>（ディスク）</a:t>
            </a:r>
          </a:p>
        </p:txBody>
      </p:sp>
      <p:sp>
        <p:nvSpPr>
          <p:cNvPr id="139" name="正方形/長方形 138"/>
          <p:cNvSpPr/>
          <p:nvPr/>
        </p:nvSpPr>
        <p:spPr bwMode="auto">
          <a:xfrm>
            <a:off x="7002027" y="1088974"/>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0" name="正方形/長方形 139"/>
          <p:cNvSpPr/>
          <p:nvPr/>
        </p:nvSpPr>
        <p:spPr bwMode="auto">
          <a:xfrm>
            <a:off x="6732024" y="1268976"/>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1" name="正方形/長方形 140"/>
          <p:cNvSpPr/>
          <p:nvPr/>
        </p:nvSpPr>
        <p:spPr bwMode="auto">
          <a:xfrm>
            <a:off x="7272030" y="1088974"/>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2" name="正方形/長方形 141"/>
          <p:cNvSpPr/>
          <p:nvPr/>
        </p:nvSpPr>
        <p:spPr bwMode="auto">
          <a:xfrm>
            <a:off x="7002027" y="1448978"/>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3" name="正方形/長方形 142"/>
          <p:cNvSpPr/>
          <p:nvPr/>
        </p:nvSpPr>
        <p:spPr bwMode="auto">
          <a:xfrm>
            <a:off x="6732024" y="1088975"/>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4" name="正方形/長方形 143"/>
          <p:cNvSpPr/>
          <p:nvPr/>
        </p:nvSpPr>
        <p:spPr bwMode="auto">
          <a:xfrm>
            <a:off x="7272030" y="1268976"/>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5" name="正方形/長方形 144"/>
          <p:cNvSpPr/>
          <p:nvPr/>
        </p:nvSpPr>
        <p:spPr bwMode="auto">
          <a:xfrm>
            <a:off x="7002027" y="1808982"/>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6" name="正方形/長方形 145"/>
          <p:cNvSpPr/>
          <p:nvPr/>
        </p:nvSpPr>
        <p:spPr bwMode="auto">
          <a:xfrm>
            <a:off x="7272030" y="1808982"/>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7" name="正方形/長方形 146"/>
          <p:cNvSpPr/>
          <p:nvPr/>
        </p:nvSpPr>
        <p:spPr bwMode="auto">
          <a:xfrm>
            <a:off x="7542033" y="1448978"/>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8" name="正方形/長方形 147"/>
          <p:cNvSpPr/>
          <p:nvPr/>
        </p:nvSpPr>
        <p:spPr bwMode="auto">
          <a:xfrm>
            <a:off x="7272030" y="1628980"/>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9" name="正方形/長方形 148"/>
          <p:cNvSpPr/>
          <p:nvPr/>
        </p:nvSpPr>
        <p:spPr bwMode="auto">
          <a:xfrm>
            <a:off x="7812036" y="1448978"/>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0" name="正方形/長方形 149"/>
          <p:cNvSpPr/>
          <p:nvPr/>
        </p:nvSpPr>
        <p:spPr bwMode="auto">
          <a:xfrm>
            <a:off x="7542033" y="1808982"/>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1" name="正方形/長方形 150"/>
          <p:cNvSpPr/>
          <p:nvPr/>
        </p:nvSpPr>
        <p:spPr bwMode="auto">
          <a:xfrm>
            <a:off x="7272030" y="1448979"/>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2" name="正方形/長方形 151"/>
          <p:cNvSpPr/>
          <p:nvPr/>
        </p:nvSpPr>
        <p:spPr bwMode="auto">
          <a:xfrm>
            <a:off x="7812036" y="1628980"/>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3" name="正方形/長方形 152"/>
          <p:cNvSpPr/>
          <p:nvPr/>
        </p:nvSpPr>
        <p:spPr bwMode="auto">
          <a:xfrm>
            <a:off x="7542033" y="2168986"/>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4" name="正方形/長方形 153"/>
          <p:cNvSpPr/>
          <p:nvPr/>
        </p:nvSpPr>
        <p:spPr bwMode="auto">
          <a:xfrm>
            <a:off x="7812036" y="2168986"/>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5" name="正方形/長方形 154"/>
          <p:cNvSpPr/>
          <p:nvPr/>
        </p:nvSpPr>
        <p:spPr bwMode="auto">
          <a:xfrm>
            <a:off x="7002027" y="2978995"/>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6" name="正方形/長方形 155"/>
          <p:cNvSpPr/>
          <p:nvPr/>
        </p:nvSpPr>
        <p:spPr bwMode="auto">
          <a:xfrm>
            <a:off x="7272030" y="3338999"/>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7" name="正方形/長方形 156"/>
          <p:cNvSpPr/>
          <p:nvPr/>
        </p:nvSpPr>
        <p:spPr bwMode="auto">
          <a:xfrm>
            <a:off x="6732024" y="3339000"/>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8" name="正方形/長方形 157"/>
          <p:cNvSpPr/>
          <p:nvPr/>
        </p:nvSpPr>
        <p:spPr bwMode="auto">
          <a:xfrm>
            <a:off x="6732024" y="3519001"/>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9" name="正方形/長方形 158"/>
          <p:cNvSpPr/>
          <p:nvPr/>
        </p:nvSpPr>
        <p:spPr bwMode="auto">
          <a:xfrm>
            <a:off x="7002027" y="3519001"/>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0" name="正方形/長方形 159"/>
          <p:cNvSpPr/>
          <p:nvPr/>
        </p:nvSpPr>
        <p:spPr bwMode="auto">
          <a:xfrm>
            <a:off x="6732024" y="3699003"/>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9" name="正方形/長方形 168"/>
          <p:cNvSpPr/>
          <p:nvPr/>
        </p:nvSpPr>
        <p:spPr bwMode="auto">
          <a:xfrm>
            <a:off x="8352042" y="3519001"/>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0" name="正方形/長方形 169"/>
          <p:cNvSpPr/>
          <p:nvPr/>
        </p:nvSpPr>
        <p:spPr bwMode="auto">
          <a:xfrm>
            <a:off x="8082039" y="3699003"/>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1" name="正方形/長方形 170"/>
          <p:cNvSpPr/>
          <p:nvPr/>
        </p:nvSpPr>
        <p:spPr bwMode="auto">
          <a:xfrm>
            <a:off x="8622045" y="3519001"/>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2" name="正方形/長方形 171"/>
          <p:cNvSpPr/>
          <p:nvPr/>
        </p:nvSpPr>
        <p:spPr bwMode="auto">
          <a:xfrm>
            <a:off x="8352042" y="3879005"/>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3" name="正方形/長方形 172"/>
          <p:cNvSpPr/>
          <p:nvPr/>
        </p:nvSpPr>
        <p:spPr bwMode="auto">
          <a:xfrm>
            <a:off x="8082039" y="3519001"/>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4" name="正方形/長方形 173"/>
          <p:cNvSpPr/>
          <p:nvPr/>
        </p:nvSpPr>
        <p:spPr bwMode="auto">
          <a:xfrm>
            <a:off x="8622045" y="3699003"/>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5" name="正方形/長方形 174"/>
          <p:cNvSpPr/>
          <p:nvPr/>
        </p:nvSpPr>
        <p:spPr bwMode="auto">
          <a:xfrm>
            <a:off x="8352042" y="4329010"/>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6" name="正方形/長方形 175"/>
          <p:cNvSpPr/>
          <p:nvPr/>
        </p:nvSpPr>
        <p:spPr bwMode="auto">
          <a:xfrm>
            <a:off x="8622045" y="4329010"/>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7" name="正方形/長方形 176"/>
          <p:cNvSpPr/>
          <p:nvPr/>
        </p:nvSpPr>
        <p:spPr bwMode="auto">
          <a:xfrm>
            <a:off x="7272030" y="3519002"/>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8" name="正方形/長方形 177"/>
          <p:cNvSpPr/>
          <p:nvPr/>
        </p:nvSpPr>
        <p:spPr bwMode="auto">
          <a:xfrm>
            <a:off x="7812036" y="2978995"/>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9" name="正方形/長方形 178"/>
          <p:cNvSpPr/>
          <p:nvPr/>
        </p:nvSpPr>
        <p:spPr bwMode="auto">
          <a:xfrm>
            <a:off x="7272030" y="3699003"/>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0" name="正方形/長方形 179"/>
          <p:cNvSpPr/>
          <p:nvPr/>
        </p:nvSpPr>
        <p:spPr bwMode="auto">
          <a:xfrm>
            <a:off x="7812036" y="3699003"/>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1" name="正方形/長方形 180"/>
          <p:cNvSpPr/>
          <p:nvPr/>
        </p:nvSpPr>
        <p:spPr bwMode="auto">
          <a:xfrm>
            <a:off x="7272030" y="3879005"/>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2" name="正方形/長方形 181"/>
          <p:cNvSpPr/>
          <p:nvPr/>
        </p:nvSpPr>
        <p:spPr bwMode="auto">
          <a:xfrm>
            <a:off x="8172040" y="1628981"/>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3" name="正方形/長方形 182"/>
          <p:cNvSpPr/>
          <p:nvPr/>
        </p:nvSpPr>
        <p:spPr bwMode="auto">
          <a:xfrm>
            <a:off x="8622045" y="1088974"/>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4" name="正方形/長方形 183"/>
          <p:cNvSpPr/>
          <p:nvPr/>
        </p:nvSpPr>
        <p:spPr bwMode="auto">
          <a:xfrm>
            <a:off x="8172040" y="1808982"/>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5" name="正方形/長方形 184"/>
          <p:cNvSpPr/>
          <p:nvPr/>
        </p:nvSpPr>
        <p:spPr bwMode="auto">
          <a:xfrm>
            <a:off x="8622045" y="1808982"/>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6" name="正方形/長方形 185"/>
          <p:cNvSpPr/>
          <p:nvPr/>
        </p:nvSpPr>
        <p:spPr bwMode="auto">
          <a:xfrm>
            <a:off x="8172040" y="1988984"/>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187" name="曲線コネクタ 186"/>
          <p:cNvCxnSpPr>
            <a:endCxn id="63" idx="0"/>
          </p:cNvCxnSpPr>
          <p:nvPr/>
        </p:nvCxnSpPr>
        <p:spPr bwMode="auto">
          <a:xfrm>
            <a:off x="3401987" y="1538979"/>
            <a:ext cx="1935022" cy="1890021"/>
          </a:xfrm>
          <a:prstGeom prst="curvedConnector2">
            <a:avLst/>
          </a:prstGeom>
          <a:noFill/>
          <a:ln w="9525" cap="flat" cmpd="sng" algn="ctr">
            <a:solidFill>
              <a:schemeClr val="tx1"/>
            </a:solidFill>
            <a:prstDash val="solid"/>
            <a:round/>
            <a:headEnd type="none" w="med" len="med"/>
            <a:tailEnd type="triangle"/>
          </a:ln>
          <a:effectLst/>
        </p:spPr>
      </p:cxnSp>
      <p:sp>
        <p:nvSpPr>
          <p:cNvPr id="189" name="正方形/長方形 188"/>
          <p:cNvSpPr/>
          <p:nvPr/>
        </p:nvSpPr>
        <p:spPr bwMode="auto">
          <a:xfrm>
            <a:off x="5472010" y="3789004"/>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0" name="正方形/長方形 189"/>
          <p:cNvSpPr/>
          <p:nvPr/>
        </p:nvSpPr>
        <p:spPr bwMode="auto">
          <a:xfrm>
            <a:off x="3041984" y="2888994"/>
            <a:ext cx="360004"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2" name="正方形/長方形 91"/>
          <p:cNvSpPr/>
          <p:nvPr/>
        </p:nvSpPr>
        <p:spPr bwMode="auto">
          <a:xfrm>
            <a:off x="1961971" y="1268976"/>
            <a:ext cx="450005"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188" name="曲線コネクタ 187"/>
          <p:cNvCxnSpPr/>
          <p:nvPr/>
        </p:nvCxnSpPr>
        <p:spPr bwMode="auto">
          <a:xfrm>
            <a:off x="1331964" y="1538979"/>
            <a:ext cx="3510039" cy="2160024"/>
          </a:xfrm>
          <a:prstGeom prst="curvedConnector3">
            <a:avLst/>
          </a:prstGeom>
          <a:noFill/>
          <a:ln w="9525" cap="flat" cmpd="sng" algn="ctr">
            <a:solidFill>
              <a:schemeClr val="tx1"/>
            </a:solidFill>
            <a:prstDash val="solid"/>
            <a:round/>
            <a:headEnd type="none" w="med" len="med"/>
            <a:tailEnd type="triangle"/>
          </a:ln>
          <a:effectLst/>
        </p:spPr>
      </p:cxnSp>
      <p:cxnSp>
        <p:nvCxnSpPr>
          <p:cNvPr id="11" name="曲線コネクタ 10"/>
          <p:cNvCxnSpPr/>
          <p:nvPr/>
        </p:nvCxnSpPr>
        <p:spPr bwMode="auto">
          <a:xfrm>
            <a:off x="1871970" y="1538979"/>
            <a:ext cx="2970033" cy="1800020"/>
          </a:xfrm>
          <a:prstGeom prst="curvedConnector3">
            <a:avLst/>
          </a:prstGeom>
          <a:noFill/>
          <a:ln w="9525" cap="flat" cmpd="sng" algn="ctr">
            <a:solidFill>
              <a:schemeClr val="tx1"/>
            </a:solidFill>
            <a:prstDash val="solid"/>
            <a:round/>
            <a:headEnd type="none" w="med" len="med"/>
            <a:tailEnd type="triangle"/>
          </a:ln>
          <a:effectLst/>
        </p:spPr>
      </p:cxnSp>
      <p:cxnSp>
        <p:nvCxnSpPr>
          <p:cNvPr id="93" name="曲線コネクタ 92"/>
          <p:cNvCxnSpPr/>
          <p:nvPr/>
        </p:nvCxnSpPr>
        <p:spPr bwMode="auto">
          <a:xfrm>
            <a:off x="2591978" y="1538979"/>
            <a:ext cx="4410049" cy="1530017"/>
          </a:xfrm>
          <a:prstGeom prst="curvedConnector3">
            <a:avLst>
              <a:gd name="adj1" fmla="val 37987"/>
            </a:avLst>
          </a:prstGeom>
          <a:noFill/>
          <a:ln w="9525" cap="flat" cmpd="sng" algn="ctr">
            <a:solidFill>
              <a:schemeClr val="tx1"/>
            </a:solidFill>
            <a:prstDash val="solid"/>
            <a:round/>
            <a:headEnd type="none" w="med" len="med"/>
            <a:tailEnd type="triangle"/>
          </a:ln>
          <a:effectLst/>
        </p:spPr>
      </p:cxnSp>
      <p:sp>
        <p:nvSpPr>
          <p:cNvPr id="6" name="正方形/長方形 5"/>
          <p:cNvSpPr/>
          <p:nvPr/>
        </p:nvSpPr>
        <p:spPr>
          <a:xfrm>
            <a:off x="251952" y="2780337"/>
            <a:ext cx="1228221" cy="738664"/>
          </a:xfrm>
          <a:prstGeom prst="rect">
            <a:avLst/>
          </a:prstGeom>
        </p:spPr>
        <p:txBody>
          <a:bodyPr wrap="non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ｽｺﾞｰｲ</a:t>
            </a:r>
            <a:endPar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Tree>
    <p:extLst>
      <p:ext uri="{BB962C8B-B14F-4D97-AF65-F5344CB8AC3E}">
        <p14:creationId xmlns:p14="http://schemas.microsoft.com/office/powerpoint/2010/main" val="1178736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マップの更新はユーザーからは透過的に行われる</a:t>
            </a:r>
            <a:br>
              <a:rPr lang="en-US" altLang="ja-JP" dirty="0"/>
            </a:br>
            <a:r>
              <a:rPr lang="ja-JP" altLang="en-US" sz="1800" dirty="0"/>
              <a:t>（更新されていることを感知できない）</a:t>
            </a:r>
          </a:p>
        </p:txBody>
      </p:sp>
      <p:sp>
        <p:nvSpPr>
          <p:cNvPr id="3" name="テキスト プレースホルダー 2"/>
          <p:cNvSpPr>
            <a:spLocks noGrp="1"/>
          </p:cNvSpPr>
          <p:nvPr>
            <p:ph type="body" sz="quarter" idx="10"/>
          </p:nvPr>
        </p:nvSpPr>
        <p:spPr>
          <a:xfrm>
            <a:off x="341953" y="5139019"/>
            <a:ext cx="8640096" cy="1349708"/>
          </a:xfrm>
        </p:spPr>
        <p:txBody>
          <a:bodyPr/>
          <a:lstStyle/>
          <a:p>
            <a:r>
              <a:rPr kumimoji="1" lang="ja-JP" altLang="en-US" sz="1800" dirty="0"/>
              <a:t>これらの管理は </a:t>
            </a:r>
            <a:r>
              <a:rPr kumimoji="1" lang="en-US" altLang="ja-JP" sz="1800" dirty="0"/>
              <a:t>OS </a:t>
            </a:r>
            <a:r>
              <a:rPr kumimoji="1" lang="ja-JP" altLang="en-US" sz="1800" dirty="0"/>
              <a:t>によって，プログラムからは透過的に行われる</a:t>
            </a:r>
            <a:endParaRPr kumimoji="1" lang="en-US" altLang="ja-JP" sz="1800" dirty="0"/>
          </a:p>
          <a:p>
            <a:pPr lvl="1"/>
            <a:r>
              <a:rPr kumimoji="1" lang="ja-JP" altLang="en-US" sz="1800" dirty="0"/>
              <a:t>透過的</a:t>
            </a:r>
            <a:r>
              <a:rPr kumimoji="1" lang="en-US" altLang="ja-JP" sz="1800" dirty="0"/>
              <a:t>=</a:t>
            </a:r>
            <a:r>
              <a:rPr kumimoji="1" lang="ja-JP" altLang="en-US" sz="1800" dirty="0"/>
              <a:t>プログラムの実行を止めて </a:t>
            </a:r>
            <a:r>
              <a:rPr kumimoji="1" lang="en-US" altLang="ja-JP" sz="1800" dirty="0"/>
              <a:t>OS </a:t>
            </a:r>
            <a:r>
              <a:rPr kumimoji="1" lang="ja-JP" altLang="en-US" sz="1800" dirty="0"/>
              <a:t>が裏で再割当てを行う</a:t>
            </a:r>
            <a:endParaRPr kumimoji="1" lang="en-US" altLang="ja-JP" sz="1800" dirty="0"/>
          </a:p>
          <a:p>
            <a:pPr lvl="1"/>
            <a:r>
              <a:rPr kumimoji="1" lang="ja-JP" altLang="en-US" sz="1800" dirty="0"/>
              <a:t>プログラマはこれらのことを意識しないで良い</a:t>
            </a:r>
            <a:endParaRPr kumimoji="1" lang="en-US" altLang="ja-JP" sz="1800" dirty="0"/>
          </a:p>
          <a:p>
            <a:pPr lvl="1"/>
            <a:r>
              <a:rPr kumimoji="1" lang="ja-JP" altLang="en-US" sz="1800" dirty="0"/>
              <a:t>というか，裏で動いているこれらの管理の動作は通常認識できない</a:t>
            </a:r>
            <a:endParaRPr kumimoji="1" lang="en-US" altLang="ja-JP" sz="1800" dirty="0"/>
          </a:p>
        </p:txBody>
      </p:sp>
      <p:sp>
        <p:nvSpPr>
          <p:cNvPr id="9" name="正方形/長方形 8"/>
          <p:cNvSpPr/>
          <p:nvPr/>
        </p:nvSpPr>
        <p:spPr bwMode="auto">
          <a:xfrm>
            <a:off x="1151962" y="1268976"/>
            <a:ext cx="2340026"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3" name="正方形/長方形 72"/>
          <p:cNvSpPr/>
          <p:nvPr/>
        </p:nvSpPr>
        <p:spPr bwMode="auto">
          <a:xfrm>
            <a:off x="1151962" y="2078985"/>
            <a:ext cx="2340026" cy="630007"/>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4" name="正方形/長方形 73"/>
          <p:cNvSpPr/>
          <p:nvPr/>
        </p:nvSpPr>
        <p:spPr bwMode="auto">
          <a:xfrm>
            <a:off x="1151962" y="2888994"/>
            <a:ext cx="2340026" cy="630007"/>
          </a:xfrm>
          <a:prstGeom prst="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5" name="正方形/長方形 74"/>
          <p:cNvSpPr/>
          <p:nvPr/>
        </p:nvSpPr>
        <p:spPr bwMode="auto">
          <a:xfrm>
            <a:off x="1151962" y="3699003"/>
            <a:ext cx="2340026" cy="630007"/>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7" name="正方形/長方形 126"/>
          <p:cNvSpPr/>
          <p:nvPr/>
        </p:nvSpPr>
        <p:spPr bwMode="auto">
          <a:xfrm>
            <a:off x="4932004" y="3248998"/>
            <a:ext cx="810009" cy="1080012"/>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実際の</a:t>
            </a:r>
            <a:endParaRPr kumimoji="1" lang="en-US" altLang="ja-JP" dirty="0">
              <a:solidFill>
                <a:schemeClr val="tx1">
                  <a:lumMod val="75000"/>
                  <a:lumOff val="25000"/>
                </a:schemeClr>
              </a:solidFill>
              <a:latin typeface="+mn-ea"/>
            </a:endParaRPr>
          </a:p>
          <a:p>
            <a:pPr algn="ctr"/>
            <a:r>
              <a:rPr kumimoji="1" lang="ja-JP" altLang="en-US" dirty="0">
                <a:solidFill>
                  <a:schemeClr val="tx1">
                    <a:lumMod val="75000"/>
                    <a:lumOff val="25000"/>
                  </a:schemeClr>
                </a:solidFill>
                <a:latin typeface="+mn-ea"/>
              </a:rPr>
              <a:t>メモリ</a:t>
            </a:r>
          </a:p>
        </p:txBody>
      </p:sp>
      <p:sp>
        <p:nvSpPr>
          <p:cNvPr id="62" name="正方形/長方形 61"/>
          <p:cNvSpPr/>
          <p:nvPr/>
        </p:nvSpPr>
        <p:spPr bwMode="auto">
          <a:xfrm>
            <a:off x="4932004" y="3248999"/>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3" name="正方形/長方形 62"/>
          <p:cNvSpPr/>
          <p:nvPr/>
        </p:nvSpPr>
        <p:spPr bwMode="auto">
          <a:xfrm>
            <a:off x="5202007" y="3429000"/>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4" name="正方形/長方形 63"/>
          <p:cNvSpPr/>
          <p:nvPr/>
        </p:nvSpPr>
        <p:spPr bwMode="auto">
          <a:xfrm>
            <a:off x="4932004" y="3609002"/>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6" name="正方形/長方形 65"/>
          <p:cNvSpPr/>
          <p:nvPr/>
        </p:nvSpPr>
        <p:spPr bwMode="auto">
          <a:xfrm>
            <a:off x="4932004" y="3789005"/>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7" name="正方形/長方形 66"/>
          <p:cNvSpPr/>
          <p:nvPr/>
        </p:nvSpPr>
        <p:spPr bwMode="auto">
          <a:xfrm>
            <a:off x="5472010" y="3248998"/>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8" name="正方形/長方形 67"/>
          <p:cNvSpPr/>
          <p:nvPr/>
        </p:nvSpPr>
        <p:spPr bwMode="auto">
          <a:xfrm>
            <a:off x="4932004" y="3969006"/>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9" name="正方形/長方形 68"/>
          <p:cNvSpPr/>
          <p:nvPr/>
        </p:nvSpPr>
        <p:spPr bwMode="auto">
          <a:xfrm>
            <a:off x="5202007" y="3248999"/>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0" name="正方形/長方形 69"/>
          <p:cNvSpPr/>
          <p:nvPr/>
        </p:nvSpPr>
        <p:spPr bwMode="auto">
          <a:xfrm>
            <a:off x="5472010" y="3429000"/>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1" name="正方形/長方形 70"/>
          <p:cNvSpPr/>
          <p:nvPr/>
        </p:nvSpPr>
        <p:spPr bwMode="auto">
          <a:xfrm>
            <a:off x="5202007" y="3789004"/>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6" name="正方形/長方形 75"/>
          <p:cNvSpPr/>
          <p:nvPr/>
        </p:nvSpPr>
        <p:spPr bwMode="auto">
          <a:xfrm>
            <a:off x="5202007" y="3969006"/>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7" name="正方形/長方形 76"/>
          <p:cNvSpPr/>
          <p:nvPr/>
        </p:nvSpPr>
        <p:spPr bwMode="auto">
          <a:xfrm>
            <a:off x="4842003" y="4329010"/>
            <a:ext cx="1080012"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rPr>
              <a:t>実際のメモリ</a:t>
            </a:r>
          </a:p>
        </p:txBody>
      </p:sp>
      <p:sp>
        <p:nvSpPr>
          <p:cNvPr id="78" name="正方形/長方形 77"/>
          <p:cNvSpPr/>
          <p:nvPr/>
        </p:nvSpPr>
        <p:spPr bwMode="auto">
          <a:xfrm>
            <a:off x="4932004" y="3429001"/>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5" name="正方形/長方形 84"/>
          <p:cNvSpPr/>
          <p:nvPr/>
        </p:nvSpPr>
        <p:spPr bwMode="auto">
          <a:xfrm>
            <a:off x="5202007" y="3609002"/>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6" name="正方形/長方形 85"/>
          <p:cNvSpPr/>
          <p:nvPr/>
        </p:nvSpPr>
        <p:spPr bwMode="auto">
          <a:xfrm>
            <a:off x="5472010" y="3609002"/>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7" name="正方形/長方形 86"/>
          <p:cNvSpPr/>
          <p:nvPr/>
        </p:nvSpPr>
        <p:spPr bwMode="auto">
          <a:xfrm>
            <a:off x="5202007" y="4149008"/>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8" name="正方形/長方形 87"/>
          <p:cNvSpPr/>
          <p:nvPr/>
        </p:nvSpPr>
        <p:spPr bwMode="auto">
          <a:xfrm>
            <a:off x="5472010" y="4149008"/>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9" name="正方形/長方形 88"/>
          <p:cNvSpPr/>
          <p:nvPr/>
        </p:nvSpPr>
        <p:spPr bwMode="auto">
          <a:xfrm>
            <a:off x="5472010" y="3969006"/>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0" name="正方形/長方形 89"/>
          <p:cNvSpPr/>
          <p:nvPr/>
        </p:nvSpPr>
        <p:spPr bwMode="auto">
          <a:xfrm>
            <a:off x="4932004" y="4149008"/>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1" name="正方形/長方形 90"/>
          <p:cNvSpPr/>
          <p:nvPr/>
        </p:nvSpPr>
        <p:spPr bwMode="auto">
          <a:xfrm>
            <a:off x="1421965" y="1268975"/>
            <a:ext cx="270003"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1" name="正方形/長方形 120"/>
          <p:cNvSpPr/>
          <p:nvPr/>
        </p:nvSpPr>
        <p:spPr bwMode="auto">
          <a:xfrm>
            <a:off x="2681978" y="1268976"/>
            <a:ext cx="540007"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3" name="正方形/長方形 122"/>
          <p:cNvSpPr/>
          <p:nvPr/>
        </p:nvSpPr>
        <p:spPr bwMode="auto">
          <a:xfrm>
            <a:off x="1241963" y="2078985"/>
            <a:ext cx="810009"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4" name="正方形/長方形 123"/>
          <p:cNvSpPr/>
          <p:nvPr/>
        </p:nvSpPr>
        <p:spPr bwMode="auto">
          <a:xfrm>
            <a:off x="2681979" y="2078985"/>
            <a:ext cx="810009"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8" name="正方形/長方形 127"/>
          <p:cNvSpPr/>
          <p:nvPr/>
        </p:nvSpPr>
        <p:spPr bwMode="auto">
          <a:xfrm>
            <a:off x="1331964" y="2888994"/>
            <a:ext cx="810009"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0" name="正方形/長方形 129"/>
          <p:cNvSpPr/>
          <p:nvPr/>
        </p:nvSpPr>
        <p:spPr bwMode="auto">
          <a:xfrm>
            <a:off x="2231974" y="2888994"/>
            <a:ext cx="630007"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2" name="正方形/長方形 131"/>
          <p:cNvSpPr/>
          <p:nvPr/>
        </p:nvSpPr>
        <p:spPr bwMode="auto">
          <a:xfrm>
            <a:off x="1241963" y="3699003"/>
            <a:ext cx="450005"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3" name="正方形/長方形 132"/>
          <p:cNvSpPr/>
          <p:nvPr/>
        </p:nvSpPr>
        <p:spPr bwMode="auto">
          <a:xfrm>
            <a:off x="2141974" y="3699003"/>
            <a:ext cx="180002"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4" name="正方形/長方形 133"/>
          <p:cNvSpPr/>
          <p:nvPr/>
        </p:nvSpPr>
        <p:spPr bwMode="auto">
          <a:xfrm>
            <a:off x="2771980" y="3699003"/>
            <a:ext cx="450005"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p:cNvSpPr/>
          <p:nvPr/>
        </p:nvSpPr>
        <p:spPr bwMode="auto">
          <a:xfrm>
            <a:off x="6732025" y="1088974"/>
            <a:ext cx="2160024" cy="342003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ハードディスク</a:t>
            </a:r>
          </a:p>
        </p:txBody>
      </p:sp>
      <p:sp>
        <p:nvSpPr>
          <p:cNvPr id="139" name="正方形/長方形 138"/>
          <p:cNvSpPr/>
          <p:nvPr/>
        </p:nvSpPr>
        <p:spPr bwMode="auto">
          <a:xfrm>
            <a:off x="7002027" y="1088974"/>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0" name="正方形/長方形 139"/>
          <p:cNvSpPr/>
          <p:nvPr/>
        </p:nvSpPr>
        <p:spPr bwMode="auto">
          <a:xfrm>
            <a:off x="6732024" y="1268976"/>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1" name="正方形/長方形 140"/>
          <p:cNvSpPr/>
          <p:nvPr/>
        </p:nvSpPr>
        <p:spPr bwMode="auto">
          <a:xfrm>
            <a:off x="7272030" y="1088974"/>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2" name="正方形/長方形 141"/>
          <p:cNvSpPr/>
          <p:nvPr/>
        </p:nvSpPr>
        <p:spPr bwMode="auto">
          <a:xfrm>
            <a:off x="7002027" y="1448978"/>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3" name="正方形/長方形 142"/>
          <p:cNvSpPr/>
          <p:nvPr/>
        </p:nvSpPr>
        <p:spPr bwMode="auto">
          <a:xfrm>
            <a:off x="6732024" y="1088975"/>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4" name="正方形/長方形 143"/>
          <p:cNvSpPr/>
          <p:nvPr/>
        </p:nvSpPr>
        <p:spPr bwMode="auto">
          <a:xfrm>
            <a:off x="7272030" y="1268976"/>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5" name="正方形/長方形 144"/>
          <p:cNvSpPr/>
          <p:nvPr/>
        </p:nvSpPr>
        <p:spPr bwMode="auto">
          <a:xfrm>
            <a:off x="7002027" y="1808982"/>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6" name="正方形/長方形 145"/>
          <p:cNvSpPr/>
          <p:nvPr/>
        </p:nvSpPr>
        <p:spPr bwMode="auto">
          <a:xfrm>
            <a:off x="7272030" y="1808982"/>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7" name="正方形/長方形 146"/>
          <p:cNvSpPr/>
          <p:nvPr/>
        </p:nvSpPr>
        <p:spPr bwMode="auto">
          <a:xfrm>
            <a:off x="7542033" y="1448978"/>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8" name="正方形/長方形 147"/>
          <p:cNvSpPr/>
          <p:nvPr/>
        </p:nvSpPr>
        <p:spPr bwMode="auto">
          <a:xfrm>
            <a:off x="7272030" y="1628980"/>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9" name="正方形/長方形 148"/>
          <p:cNvSpPr/>
          <p:nvPr/>
        </p:nvSpPr>
        <p:spPr bwMode="auto">
          <a:xfrm>
            <a:off x="7812036" y="1448978"/>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0" name="正方形/長方形 149"/>
          <p:cNvSpPr/>
          <p:nvPr/>
        </p:nvSpPr>
        <p:spPr bwMode="auto">
          <a:xfrm>
            <a:off x="7542033" y="1808982"/>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1" name="正方形/長方形 150"/>
          <p:cNvSpPr/>
          <p:nvPr/>
        </p:nvSpPr>
        <p:spPr bwMode="auto">
          <a:xfrm>
            <a:off x="7272030" y="1448979"/>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2" name="正方形/長方形 151"/>
          <p:cNvSpPr/>
          <p:nvPr/>
        </p:nvSpPr>
        <p:spPr bwMode="auto">
          <a:xfrm>
            <a:off x="7812036" y="1628980"/>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3" name="正方形/長方形 152"/>
          <p:cNvSpPr/>
          <p:nvPr/>
        </p:nvSpPr>
        <p:spPr bwMode="auto">
          <a:xfrm>
            <a:off x="7542033" y="2168986"/>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4" name="正方形/長方形 153"/>
          <p:cNvSpPr/>
          <p:nvPr/>
        </p:nvSpPr>
        <p:spPr bwMode="auto">
          <a:xfrm>
            <a:off x="7812036" y="2168986"/>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5" name="正方形/長方形 154"/>
          <p:cNvSpPr/>
          <p:nvPr/>
        </p:nvSpPr>
        <p:spPr bwMode="auto">
          <a:xfrm>
            <a:off x="7002027" y="2978995"/>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6" name="正方形/長方形 155"/>
          <p:cNvSpPr/>
          <p:nvPr/>
        </p:nvSpPr>
        <p:spPr bwMode="auto">
          <a:xfrm>
            <a:off x="7272030" y="3338999"/>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7" name="正方形/長方形 156"/>
          <p:cNvSpPr/>
          <p:nvPr/>
        </p:nvSpPr>
        <p:spPr bwMode="auto">
          <a:xfrm>
            <a:off x="6732024" y="3339000"/>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8" name="正方形/長方形 157"/>
          <p:cNvSpPr/>
          <p:nvPr/>
        </p:nvSpPr>
        <p:spPr bwMode="auto">
          <a:xfrm>
            <a:off x="6732024" y="3519001"/>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9" name="正方形/長方形 158"/>
          <p:cNvSpPr/>
          <p:nvPr/>
        </p:nvSpPr>
        <p:spPr bwMode="auto">
          <a:xfrm>
            <a:off x="7002027" y="3519001"/>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0" name="正方形/長方形 159"/>
          <p:cNvSpPr/>
          <p:nvPr/>
        </p:nvSpPr>
        <p:spPr bwMode="auto">
          <a:xfrm>
            <a:off x="6732024" y="3699003"/>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9" name="正方形/長方形 168"/>
          <p:cNvSpPr/>
          <p:nvPr/>
        </p:nvSpPr>
        <p:spPr bwMode="auto">
          <a:xfrm>
            <a:off x="8352042" y="3519001"/>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0" name="正方形/長方形 169"/>
          <p:cNvSpPr/>
          <p:nvPr/>
        </p:nvSpPr>
        <p:spPr bwMode="auto">
          <a:xfrm>
            <a:off x="8082039" y="3699003"/>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1" name="正方形/長方形 170"/>
          <p:cNvSpPr/>
          <p:nvPr/>
        </p:nvSpPr>
        <p:spPr bwMode="auto">
          <a:xfrm>
            <a:off x="8622045" y="3519001"/>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2" name="正方形/長方形 171"/>
          <p:cNvSpPr/>
          <p:nvPr/>
        </p:nvSpPr>
        <p:spPr bwMode="auto">
          <a:xfrm>
            <a:off x="8352042" y="3879005"/>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3" name="正方形/長方形 172"/>
          <p:cNvSpPr/>
          <p:nvPr/>
        </p:nvSpPr>
        <p:spPr bwMode="auto">
          <a:xfrm>
            <a:off x="8082039" y="3519001"/>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4" name="正方形/長方形 173"/>
          <p:cNvSpPr/>
          <p:nvPr/>
        </p:nvSpPr>
        <p:spPr bwMode="auto">
          <a:xfrm>
            <a:off x="8622045" y="3699003"/>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5" name="正方形/長方形 174"/>
          <p:cNvSpPr/>
          <p:nvPr/>
        </p:nvSpPr>
        <p:spPr bwMode="auto">
          <a:xfrm>
            <a:off x="8352042" y="4329010"/>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6" name="正方形/長方形 175"/>
          <p:cNvSpPr/>
          <p:nvPr/>
        </p:nvSpPr>
        <p:spPr bwMode="auto">
          <a:xfrm>
            <a:off x="8622045" y="4329010"/>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7" name="正方形/長方形 176"/>
          <p:cNvSpPr/>
          <p:nvPr/>
        </p:nvSpPr>
        <p:spPr bwMode="auto">
          <a:xfrm>
            <a:off x="7272030" y="3519002"/>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8" name="正方形/長方形 177"/>
          <p:cNvSpPr/>
          <p:nvPr/>
        </p:nvSpPr>
        <p:spPr bwMode="auto">
          <a:xfrm>
            <a:off x="7812036" y="2978995"/>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9" name="正方形/長方形 178"/>
          <p:cNvSpPr/>
          <p:nvPr/>
        </p:nvSpPr>
        <p:spPr bwMode="auto">
          <a:xfrm>
            <a:off x="7272030" y="3699003"/>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0" name="正方形/長方形 179"/>
          <p:cNvSpPr/>
          <p:nvPr/>
        </p:nvSpPr>
        <p:spPr bwMode="auto">
          <a:xfrm>
            <a:off x="7812036" y="3699003"/>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1" name="正方形/長方形 180"/>
          <p:cNvSpPr/>
          <p:nvPr/>
        </p:nvSpPr>
        <p:spPr bwMode="auto">
          <a:xfrm>
            <a:off x="7272030" y="3879005"/>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2" name="正方形/長方形 181"/>
          <p:cNvSpPr/>
          <p:nvPr/>
        </p:nvSpPr>
        <p:spPr bwMode="auto">
          <a:xfrm>
            <a:off x="8172040" y="1628981"/>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3" name="正方形/長方形 182"/>
          <p:cNvSpPr/>
          <p:nvPr/>
        </p:nvSpPr>
        <p:spPr bwMode="auto">
          <a:xfrm>
            <a:off x="8622045" y="1088974"/>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4" name="正方形/長方形 183"/>
          <p:cNvSpPr/>
          <p:nvPr/>
        </p:nvSpPr>
        <p:spPr bwMode="auto">
          <a:xfrm>
            <a:off x="8172040" y="1808982"/>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5" name="正方形/長方形 184"/>
          <p:cNvSpPr/>
          <p:nvPr/>
        </p:nvSpPr>
        <p:spPr bwMode="auto">
          <a:xfrm>
            <a:off x="8622045" y="1808982"/>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6" name="正方形/長方形 185"/>
          <p:cNvSpPr/>
          <p:nvPr/>
        </p:nvSpPr>
        <p:spPr bwMode="auto">
          <a:xfrm>
            <a:off x="8172040" y="1988984"/>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9" name="正方形/長方形 188"/>
          <p:cNvSpPr/>
          <p:nvPr/>
        </p:nvSpPr>
        <p:spPr bwMode="auto">
          <a:xfrm>
            <a:off x="5472010" y="3789004"/>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0" name="正方形/長方形 189"/>
          <p:cNvSpPr/>
          <p:nvPr/>
        </p:nvSpPr>
        <p:spPr bwMode="auto">
          <a:xfrm>
            <a:off x="3041984" y="2888994"/>
            <a:ext cx="360004"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2" name="正方形/長方形 91"/>
          <p:cNvSpPr/>
          <p:nvPr/>
        </p:nvSpPr>
        <p:spPr bwMode="auto">
          <a:xfrm>
            <a:off x="1961971" y="1268976"/>
            <a:ext cx="450005"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4" name="正方形/長方形 93"/>
          <p:cNvSpPr/>
          <p:nvPr/>
        </p:nvSpPr>
        <p:spPr bwMode="auto">
          <a:xfrm>
            <a:off x="161951" y="998973"/>
            <a:ext cx="8820098" cy="3690041"/>
          </a:xfrm>
          <a:prstGeom prst="rect">
            <a:avLst/>
          </a:prstGeom>
          <a:solidFill>
            <a:schemeClr val="dk1">
              <a:alpha val="50000"/>
            </a:schemeClr>
          </a:solidFill>
          <a:ln>
            <a:noFill/>
            <a:headEnd/>
            <a:tailEnd type="triangle" w="sm" len="med"/>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 name="正方形/長方形 3"/>
          <p:cNvSpPr/>
          <p:nvPr/>
        </p:nvSpPr>
        <p:spPr>
          <a:xfrm>
            <a:off x="251952" y="1178975"/>
            <a:ext cx="1266693" cy="738664"/>
          </a:xfrm>
          <a:prstGeom prst="rect">
            <a:avLst/>
          </a:prstGeom>
        </p:spPr>
        <p:txBody>
          <a:bodyPr wrap="none">
            <a:spAutoFit/>
          </a:bodyPr>
          <a:lstStyle/>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ｳｺﾞｹﾝ</a:t>
            </a:r>
            <a:r>
              <a:rPr lang="en-US" altLang="ja-JP" sz="1400" b="1">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endPar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 name="正方形/長方形 4"/>
          <p:cNvSpPr/>
          <p:nvPr/>
        </p:nvSpPr>
        <p:spPr>
          <a:xfrm>
            <a:off x="251952" y="1988984"/>
            <a:ext cx="877163" cy="738664"/>
          </a:xfrm>
          <a:prstGeom prst="rect">
            <a:avLst/>
          </a:prstGeom>
        </p:spPr>
        <p:txBody>
          <a:bodyPr wrap="none">
            <a:spAutoFit/>
          </a:bodyPr>
          <a:lstStyle/>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6" name="正方形/長方形 5"/>
          <p:cNvSpPr/>
          <p:nvPr/>
        </p:nvSpPr>
        <p:spPr>
          <a:xfrm>
            <a:off x="251952" y="2780337"/>
            <a:ext cx="785793" cy="738664"/>
          </a:xfrm>
          <a:prstGeom prst="rect">
            <a:avLst/>
          </a:prstGeom>
        </p:spPr>
        <p:txBody>
          <a:bodyPr wrap="none">
            <a:spAutoFit/>
          </a:bodyPr>
          <a:lstStyle/>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 name="正方形/長方形 6"/>
          <p:cNvSpPr/>
          <p:nvPr/>
        </p:nvSpPr>
        <p:spPr>
          <a:xfrm>
            <a:off x="251952" y="3590346"/>
            <a:ext cx="857927" cy="738664"/>
          </a:xfrm>
          <a:prstGeom prst="rect">
            <a:avLst/>
          </a:prstGeom>
        </p:spPr>
        <p:txBody>
          <a:bodyPr wrap="none">
            <a:spAutoFit/>
          </a:bodyPr>
          <a:lstStyle/>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25" name="正方形/長方形 124">
            <a:extLst>
              <a:ext uri="{FF2B5EF4-FFF2-40B4-BE49-F238E27FC236}">
                <a16:creationId xmlns:a16="http://schemas.microsoft.com/office/drawing/2014/main" id="{5277D453-C26C-468F-AD6B-D064FCD17367}"/>
              </a:ext>
            </a:extLst>
          </p:cNvPr>
          <p:cNvSpPr/>
          <p:nvPr/>
        </p:nvSpPr>
        <p:spPr>
          <a:xfrm>
            <a:off x="4932004" y="1718981"/>
            <a:ext cx="2053767" cy="1384995"/>
          </a:xfrm>
          <a:prstGeom prst="rect">
            <a:avLst/>
          </a:prstGeom>
        </p:spPr>
        <p:txBody>
          <a:bodyPr wrap="none">
            <a:spAutoFit/>
          </a:bodyPr>
          <a:lstStyle/>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  ） ｺﾞｺﾞｺﾞｺﾞｺﾞ</a:t>
            </a:r>
            <a:endPar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err="1">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しゃちょ</a:t>
            </a:r>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ー  </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126" name="角丸四角形吹き出し 28">
            <a:extLst>
              <a:ext uri="{FF2B5EF4-FFF2-40B4-BE49-F238E27FC236}">
                <a16:creationId xmlns:a16="http://schemas.microsoft.com/office/drawing/2014/main" id="{52E230A4-69DA-4876-85AC-0BE4187F7BE0}"/>
              </a:ext>
            </a:extLst>
          </p:cNvPr>
          <p:cNvSpPr/>
          <p:nvPr/>
        </p:nvSpPr>
        <p:spPr bwMode="auto">
          <a:xfrm>
            <a:off x="2861981" y="818971"/>
            <a:ext cx="2700031" cy="990011"/>
          </a:xfrm>
          <a:prstGeom prst="wedgeRoundRectCallout">
            <a:avLst>
              <a:gd name="adj1" fmla="val 46641"/>
              <a:gd name="adj2" fmla="val 78018"/>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400" dirty="0">
                <a:solidFill>
                  <a:schemeClr val="tx1">
                    <a:lumMod val="75000"/>
                    <a:lumOff val="25000"/>
                  </a:schemeClr>
                </a:solidFill>
                <a:latin typeface="Arial Narrow" panose="020B0606020202030204" pitchFamily="34" charset="0"/>
              </a:rPr>
              <a:t>時よ止まれ！</a:t>
            </a:r>
            <a:endParaRPr lang="en-US" altLang="ja-JP" sz="1400" dirty="0">
              <a:solidFill>
                <a:schemeClr val="tx1">
                  <a:lumMod val="75000"/>
                  <a:lumOff val="25000"/>
                </a:schemeClr>
              </a:solidFill>
              <a:latin typeface="Arial Narrow" panose="020B0606020202030204" pitchFamily="34" charset="0"/>
            </a:endParaRPr>
          </a:p>
          <a:p>
            <a:r>
              <a:rPr lang="ja-JP" altLang="en-US" sz="1400" dirty="0">
                <a:solidFill>
                  <a:schemeClr val="tx1">
                    <a:lumMod val="75000"/>
                    <a:lumOff val="25000"/>
                  </a:schemeClr>
                </a:solidFill>
                <a:latin typeface="Arial Narrow" panose="020B0606020202030204" pitchFamily="34" charset="0"/>
              </a:rPr>
              <a:t>（プログラムの動作を止めて</a:t>
            </a:r>
            <a:br>
              <a:rPr lang="en-US" altLang="ja-JP" sz="1400" dirty="0">
                <a:solidFill>
                  <a:schemeClr val="tx1">
                    <a:lumMod val="75000"/>
                    <a:lumOff val="25000"/>
                  </a:schemeClr>
                </a:solidFill>
                <a:latin typeface="Arial Narrow" panose="020B0606020202030204" pitchFamily="34" charset="0"/>
              </a:rPr>
            </a:br>
            <a:r>
              <a:rPr lang="ja-JP" altLang="en-US" sz="1400" dirty="0">
                <a:solidFill>
                  <a:schemeClr val="tx1">
                    <a:lumMod val="75000"/>
                    <a:lumOff val="25000"/>
                  </a:schemeClr>
                </a:solidFill>
                <a:latin typeface="Arial Narrow" panose="020B0606020202030204" pitchFamily="34" charset="0"/>
              </a:rPr>
              <a:t>　その間に裏で割り当て</a:t>
            </a:r>
            <a:r>
              <a:rPr kumimoji="1" lang="ja-JP" altLang="en-US" sz="1400" dirty="0">
                <a:solidFill>
                  <a:schemeClr val="tx1">
                    <a:lumMod val="75000"/>
                    <a:lumOff val="25000"/>
                  </a:schemeClr>
                </a:solidFill>
                <a:latin typeface="Arial Narrow" panose="020B0606020202030204" pitchFamily="34" charset="0"/>
              </a:rPr>
              <a:t>を</a:t>
            </a:r>
            <a:br>
              <a:rPr kumimoji="1" lang="en-US" altLang="ja-JP" sz="1400" dirty="0">
                <a:solidFill>
                  <a:schemeClr val="tx1">
                    <a:lumMod val="75000"/>
                    <a:lumOff val="25000"/>
                  </a:schemeClr>
                </a:solidFill>
                <a:latin typeface="Arial Narrow" panose="020B0606020202030204" pitchFamily="34" charset="0"/>
              </a:rPr>
            </a:br>
            <a:r>
              <a:rPr kumimoji="1" lang="ja-JP" altLang="en-US" sz="1400" dirty="0">
                <a:solidFill>
                  <a:schemeClr val="tx1">
                    <a:lumMod val="75000"/>
                    <a:lumOff val="25000"/>
                  </a:schemeClr>
                </a:solidFill>
                <a:latin typeface="Arial Narrow" panose="020B0606020202030204" pitchFamily="34" charset="0"/>
              </a:rPr>
              <a:t>　変更しています）</a:t>
            </a:r>
            <a:endParaRPr kumimoji="1" lang="en-US" altLang="ja-JP" sz="1400" dirty="0">
              <a:solidFill>
                <a:schemeClr val="tx1">
                  <a:lumMod val="75000"/>
                  <a:lumOff val="25000"/>
                </a:schemeClr>
              </a:solidFill>
              <a:latin typeface="Arial Narrow" panose="020B0606020202030204" pitchFamily="34" charset="0"/>
            </a:endParaRPr>
          </a:p>
        </p:txBody>
      </p:sp>
    </p:spTree>
    <p:extLst>
      <p:ext uri="{BB962C8B-B14F-4D97-AF65-F5344CB8AC3E}">
        <p14:creationId xmlns:p14="http://schemas.microsoft.com/office/powerpoint/2010/main" val="20822854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仮想メモリの基本のまとめ</a:t>
            </a:r>
          </a:p>
        </p:txBody>
      </p:sp>
      <p:sp>
        <p:nvSpPr>
          <p:cNvPr id="3" name="テキスト プレースホルダー 2"/>
          <p:cNvSpPr>
            <a:spLocks noGrp="1"/>
          </p:cNvSpPr>
          <p:nvPr>
            <p:ph type="body" sz="quarter" idx="10"/>
          </p:nvPr>
        </p:nvSpPr>
        <p:spPr>
          <a:xfrm>
            <a:off x="251952" y="1088974"/>
            <a:ext cx="8532044" cy="5219751"/>
          </a:xfrm>
        </p:spPr>
        <p:txBody>
          <a:bodyPr/>
          <a:lstStyle/>
          <a:p>
            <a:r>
              <a:rPr lang="ja-JP" altLang="en-US" dirty="0"/>
              <a:t>モチベーション：複数のプログラムでメモリをどうやって共有するか</a:t>
            </a:r>
            <a:endParaRPr lang="en-US" altLang="ja-JP" dirty="0"/>
          </a:p>
          <a:p>
            <a:pPr marL="817200" lvl="1" indent="-457200">
              <a:buFont typeface="+mj-lt"/>
              <a:buAutoNum type="arabicPeriod"/>
            </a:pPr>
            <a:r>
              <a:rPr lang="ja-JP" altLang="en-US" dirty="0"/>
              <a:t>どうやって領域の割り当てを行う？</a:t>
            </a:r>
            <a:endParaRPr lang="en-US" altLang="ja-JP" dirty="0"/>
          </a:p>
          <a:p>
            <a:pPr marL="817200" lvl="1" indent="-457200">
              <a:buFont typeface="+mj-lt"/>
              <a:buAutoNum type="arabicPeriod"/>
            </a:pPr>
            <a:r>
              <a:rPr lang="ja-JP" altLang="en-US" dirty="0"/>
              <a:t>どうやって各人の領域を保護する？</a:t>
            </a:r>
            <a:endParaRPr lang="en-US" altLang="ja-JP" dirty="0"/>
          </a:p>
          <a:p>
            <a:r>
              <a:rPr lang="ja-JP" altLang="en-US" dirty="0"/>
              <a:t>仮想メモリ：プログラムごとに</a:t>
            </a:r>
            <a:r>
              <a:rPr kumimoji="1" lang="ja-JP" altLang="en-US" dirty="0"/>
              <a:t>専用の大きなメモリが</a:t>
            </a:r>
            <a:r>
              <a:rPr lang="ja-JP" altLang="en-US" dirty="0"/>
              <a:t>用意されている</a:t>
            </a:r>
            <a:r>
              <a:rPr kumimoji="1" lang="ja-JP" altLang="en-US" dirty="0"/>
              <a:t>ように「見せかける」技術</a:t>
            </a:r>
            <a:endParaRPr kumimoji="1" lang="en-US" altLang="ja-JP" dirty="0"/>
          </a:p>
          <a:p>
            <a:pPr lvl="1"/>
            <a:r>
              <a:rPr kumimoji="1" lang="ja-JP" altLang="en-US" dirty="0"/>
              <a:t>プログラムからは「自分専用の」メモリがあるかのように見える</a:t>
            </a:r>
            <a:endParaRPr kumimoji="1" lang="en-US" altLang="ja-JP" dirty="0"/>
          </a:p>
        </p:txBody>
      </p:sp>
    </p:spTree>
    <p:extLst>
      <p:ext uri="{BB962C8B-B14F-4D97-AF65-F5344CB8AC3E}">
        <p14:creationId xmlns:p14="http://schemas.microsoft.com/office/powerpoint/2010/main" val="34891244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アドレスとラインの対応</a:t>
            </a:r>
          </a:p>
        </p:txBody>
      </p:sp>
      <p:sp>
        <p:nvSpPr>
          <p:cNvPr id="3" name="テキスト プレースホルダー 2"/>
          <p:cNvSpPr>
            <a:spLocks noGrp="1"/>
          </p:cNvSpPr>
          <p:nvPr>
            <p:ph type="body" sz="quarter" idx="10"/>
          </p:nvPr>
        </p:nvSpPr>
        <p:spPr>
          <a:xfrm>
            <a:off x="431954" y="3068996"/>
            <a:ext cx="8460094" cy="3239729"/>
          </a:xfrm>
        </p:spPr>
        <p:txBody>
          <a:bodyPr/>
          <a:lstStyle/>
          <a:p>
            <a:r>
              <a:rPr lang="ja-JP" altLang="en-US" dirty="0"/>
              <a:t>アドレスは</a:t>
            </a:r>
            <a:r>
              <a:rPr lang="en-US" altLang="ja-JP" dirty="0"/>
              <a:t>1</a:t>
            </a:r>
            <a:r>
              <a:rPr lang="ja-JP" altLang="en-US" dirty="0"/>
              <a:t>バイト単位でメモリの位置を表すものとする</a:t>
            </a:r>
            <a:endParaRPr lang="en-US" altLang="ja-JP" dirty="0"/>
          </a:p>
          <a:p>
            <a:r>
              <a:rPr lang="ja-JP" altLang="en-US" dirty="0"/>
              <a:t>最下位ビット </a:t>
            </a:r>
            <a:r>
              <a:rPr lang="en-US" altLang="ja-JP" dirty="0"/>
              <a:t>0 </a:t>
            </a:r>
            <a:r>
              <a:rPr lang="ja-JP" altLang="en-US" dirty="0"/>
              <a:t>～</a:t>
            </a:r>
            <a:r>
              <a:rPr lang="en-US" altLang="ja-JP" dirty="0"/>
              <a:t>3 </a:t>
            </a:r>
            <a:r>
              <a:rPr lang="ja-JP" altLang="en-US" dirty="0"/>
              <a:t>（計４ビット）</a:t>
            </a:r>
            <a:endParaRPr lang="en-US" altLang="ja-JP" dirty="0"/>
          </a:p>
          <a:p>
            <a:pPr lvl="1"/>
            <a:r>
              <a:rPr lang="ja-JP" altLang="en-US" dirty="0"/>
              <a:t>最下位部分がライン内の位置に対応</a:t>
            </a:r>
            <a:endParaRPr lang="en-US" altLang="ja-JP" dirty="0"/>
          </a:p>
          <a:p>
            <a:pPr lvl="2"/>
            <a:r>
              <a:rPr lang="ja-JP" altLang="en-US" dirty="0"/>
              <a:t>空間局所性を利用するために連続した１６バイトが１ラインに</a:t>
            </a:r>
            <a:endParaRPr lang="en-US" altLang="ja-JP" dirty="0"/>
          </a:p>
          <a:p>
            <a:pPr lvl="1"/>
            <a:r>
              <a:rPr lang="en-US" altLang="ja-JP" dirty="0"/>
              <a:t>4</a:t>
            </a:r>
            <a:r>
              <a:rPr lang="ja-JP" altLang="en-US" dirty="0"/>
              <a:t>ビットなのは，ラインサイズが</a:t>
            </a:r>
            <a:r>
              <a:rPr lang="en-US" altLang="ja-JP" dirty="0"/>
              <a:t>16</a:t>
            </a:r>
            <a:r>
              <a:rPr lang="ja-JP" altLang="en-US" dirty="0"/>
              <a:t>バイトだから</a:t>
            </a:r>
            <a:endParaRPr lang="en-US" altLang="ja-JP" dirty="0"/>
          </a:p>
          <a:p>
            <a:pPr lvl="2"/>
            <a:r>
              <a:rPr lang="en-US" altLang="ja-JP" dirty="0"/>
              <a:t>2 ^ 4 = 16</a:t>
            </a:r>
          </a:p>
          <a:p>
            <a:pPr lvl="2"/>
            <a:r>
              <a:rPr lang="ja-JP" altLang="en-US" dirty="0"/>
              <a:t>（ラインサイズは必ず２の累乗になる</a:t>
            </a:r>
            <a:endParaRPr lang="en-US" altLang="ja-JP" dirty="0"/>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矢印コネクタ 32"/>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5" name="正方形/長方形 34"/>
          <p:cNvSpPr/>
          <p:nvPr/>
        </p:nvSpPr>
        <p:spPr bwMode="auto">
          <a:xfrm>
            <a:off x="3311985" y="1448978"/>
            <a:ext cx="540007"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37" name="直線コネクタ 36"/>
          <p:cNvCxnSpPr/>
          <p:nvPr/>
        </p:nvCxnSpPr>
        <p:spPr bwMode="auto">
          <a:xfrm>
            <a:off x="3311986" y="2078985"/>
            <a:ext cx="540006" cy="0"/>
          </a:xfrm>
          <a:prstGeom prst="line">
            <a:avLst/>
          </a:prstGeom>
          <a:ln>
            <a:headEnd type="triangle" w="med" len="med"/>
            <a:tailEnd type="triangle" w="med" len="med"/>
          </a:ln>
        </p:spPr>
        <p:style>
          <a:lnRef idx="2">
            <a:schemeClr val="accent3"/>
          </a:lnRef>
          <a:fillRef idx="0">
            <a:schemeClr val="accent3"/>
          </a:fillRef>
          <a:effectRef idx="1">
            <a:schemeClr val="accent3"/>
          </a:effectRef>
          <a:fontRef idx="minor">
            <a:schemeClr val="tx1"/>
          </a:fontRef>
        </p:style>
      </p:cxnSp>
      <p:sp>
        <p:nvSpPr>
          <p:cNvPr id="40" name="正方形/長方形 39"/>
          <p:cNvSpPr/>
          <p:nvPr/>
        </p:nvSpPr>
        <p:spPr bwMode="auto">
          <a:xfrm>
            <a:off x="3221985" y="2258987"/>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3">
                    <a:lumMod val="75000"/>
                  </a:schemeClr>
                </a:solidFill>
                <a:latin typeface="+mn-ea"/>
              </a:rPr>
              <a:t>アドレスの</a:t>
            </a:r>
            <a:endParaRPr kumimoji="1" lang="en-US" altLang="ja-JP" sz="1600" dirty="0">
              <a:solidFill>
                <a:schemeClr val="accent3">
                  <a:lumMod val="75000"/>
                </a:schemeClr>
              </a:solidFill>
              <a:latin typeface="+mn-ea"/>
            </a:endParaRPr>
          </a:p>
          <a:p>
            <a:pPr algn="ctr"/>
            <a:r>
              <a:rPr kumimoji="1" lang="ja-JP" altLang="en-US" sz="1600" dirty="0">
                <a:solidFill>
                  <a:schemeClr val="accent3">
                    <a:lumMod val="75000"/>
                  </a:schemeClr>
                </a:solidFill>
                <a:latin typeface="+mn-ea"/>
              </a:rPr>
              <a:t>最下位</a:t>
            </a:r>
            <a:r>
              <a:rPr kumimoji="1" lang="en-US" altLang="ja-JP" sz="1600" dirty="0">
                <a:solidFill>
                  <a:schemeClr val="accent3">
                    <a:lumMod val="75000"/>
                  </a:schemeClr>
                </a:solidFill>
                <a:latin typeface="+mn-ea"/>
              </a:rPr>
              <a:t>4</a:t>
            </a:r>
            <a:r>
              <a:rPr kumimoji="1" lang="ja-JP" altLang="en-US" sz="1600" dirty="0">
                <a:solidFill>
                  <a:schemeClr val="accent3">
                    <a:lumMod val="75000"/>
                  </a:schemeClr>
                </a:solidFill>
                <a:latin typeface="+mn-ea"/>
              </a:rPr>
              <a:t>ビット</a:t>
            </a:r>
          </a:p>
        </p:txBody>
      </p:sp>
      <p:sp>
        <p:nvSpPr>
          <p:cNvPr id="41" name="正方形/長方形 40"/>
          <p:cNvSpPr/>
          <p:nvPr/>
        </p:nvSpPr>
        <p:spPr bwMode="auto">
          <a:xfrm>
            <a:off x="3311986"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3210</a:t>
            </a:r>
            <a:endParaRPr kumimoji="1" lang="ja-JP" altLang="en-US"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8642669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C21884-E587-4B98-89FF-BB67A3694A5A}"/>
              </a:ext>
            </a:extLst>
          </p:cNvPr>
          <p:cNvSpPr>
            <a:spLocks noGrp="1"/>
          </p:cNvSpPr>
          <p:nvPr>
            <p:ph type="title"/>
          </p:nvPr>
        </p:nvSpPr>
        <p:spPr/>
        <p:txBody>
          <a:bodyPr/>
          <a:lstStyle/>
          <a:p>
            <a:r>
              <a:rPr kumimoji="1" lang="ja-JP" altLang="en-US" dirty="0"/>
              <a:t>仮想メモ</a:t>
            </a:r>
            <a:r>
              <a:rPr lang="ja-JP" altLang="en-US" dirty="0"/>
              <a:t>リの詳細</a:t>
            </a:r>
            <a:endParaRPr kumimoji="1" lang="ja-JP" altLang="en-US" dirty="0"/>
          </a:p>
        </p:txBody>
      </p:sp>
      <p:sp>
        <p:nvSpPr>
          <p:cNvPr id="3" name="テキスト プレースホルダー 2">
            <a:extLst>
              <a:ext uri="{FF2B5EF4-FFF2-40B4-BE49-F238E27FC236}">
                <a16:creationId xmlns:a16="http://schemas.microsoft.com/office/drawing/2014/main" id="{EFEB19CC-7D66-4101-907D-ADF6CBCE94DB}"/>
              </a:ext>
            </a:extLst>
          </p:cNvPr>
          <p:cNvSpPr>
            <a:spLocks noGrp="1"/>
          </p:cNvSpPr>
          <p:nvPr>
            <p:ph type="body" sz="quarter" idx="10"/>
          </p:nvPr>
        </p:nvSpPr>
        <p:spPr/>
        <p:txBody>
          <a:bodyPr/>
          <a:lstStyle/>
          <a:p>
            <a:pPr marL="457200" indent="-457200">
              <a:buFont typeface="+mj-lt"/>
              <a:buAutoNum type="arabicPeriod"/>
            </a:pPr>
            <a:r>
              <a:rPr lang="ja-JP" altLang="en-US" dirty="0"/>
              <a:t>仮想メモリの詳細</a:t>
            </a:r>
            <a:endParaRPr lang="en-US" altLang="ja-JP" dirty="0"/>
          </a:p>
          <a:p>
            <a:pPr marL="817200" lvl="1" indent="-457200">
              <a:buFont typeface="+mj-lt"/>
              <a:buAutoNum type="arabicPeriod"/>
            </a:pPr>
            <a:r>
              <a:rPr lang="ja-JP" altLang="en-US" dirty="0"/>
              <a:t>仮想アドレスと物理アドレス</a:t>
            </a:r>
            <a:endParaRPr kumimoji="1" lang="en-US" altLang="ja-JP" dirty="0"/>
          </a:p>
          <a:p>
            <a:pPr marL="817200" lvl="1" indent="-457200">
              <a:buFont typeface="+mj-lt"/>
              <a:buAutoNum type="arabicPeriod"/>
            </a:pPr>
            <a:r>
              <a:rPr kumimoji="1" lang="ja-JP" altLang="en-US" dirty="0"/>
              <a:t>ページ・テーブル</a:t>
            </a:r>
            <a:endParaRPr kumimoji="1" lang="en-US" altLang="ja-JP" dirty="0"/>
          </a:p>
          <a:p>
            <a:pPr marL="817200" lvl="1" indent="-457200">
              <a:buFont typeface="+mj-lt"/>
              <a:buAutoNum type="arabicPeriod"/>
            </a:pPr>
            <a:r>
              <a:rPr kumimoji="1" lang="en-US" altLang="ja-JP" dirty="0"/>
              <a:t>TLB</a:t>
            </a:r>
            <a:endParaRPr kumimoji="1" lang="ja-JP" altLang="en-US" dirty="0"/>
          </a:p>
        </p:txBody>
      </p:sp>
    </p:spTree>
    <p:extLst>
      <p:ext uri="{BB962C8B-B14F-4D97-AF65-F5344CB8AC3E}">
        <p14:creationId xmlns:p14="http://schemas.microsoft.com/office/powerpoint/2010/main" val="38278056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正方形/長方形 108">
            <a:extLst>
              <a:ext uri="{FF2B5EF4-FFF2-40B4-BE49-F238E27FC236}">
                <a16:creationId xmlns:a16="http://schemas.microsoft.com/office/drawing/2014/main" id="{368B2413-5EAF-44AE-B9D4-428279573041}"/>
              </a:ext>
            </a:extLst>
          </p:cNvPr>
          <p:cNvSpPr/>
          <p:nvPr/>
        </p:nvSpPr>
        <p:spPr bwMode="auto">
          <a:xfrm>
            <a:off x="1241963" y="1268976"/>
            <a:ext cx="2340026" cy="630007"/>
          </a:xfrm>
          <a:prstGeom prst="rect">
            <a:avLst/>
          </a:prstGeom>
          <a:ln w="6350">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0" name="正方形/長方形 109">
            <a:extLst>
              <a:ext uri="{FF2B5EF4-FFF2-40B4-BE49-F238E27FC236}">
                <a16:creationId xmlns:a16="http://schemas.microsoft.com/office/drawing/2014/main" id="{C0D8C190-BC49-4444-B830-2EB33A3BBC79}"/>
              </a:ext>
            </a:extLst>
          </p:cNvPr>
          <p:cNvSpPr/>
          <p:nvPr/>
        </p:nvSpPr>
        <p:spPr bwMode="auto">
          <a:xfrm>
            <a:off x="1511966"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1" name="正方形/長方形 110">
            <a:extLst>
              <a:ext uri="{FF2B5EF4-FFF2-40B4-BE49-F238E27FC236}">
                <a16:creationId xmlns:a16="http://schemas.microsoft.com/office/drawing/2014/main" id="{BA2DA347-1714-474C-89D9-1B58FF41A8B1}"/>
              </a:ext>
            </a:extLst>
          </p:cNvPr>
          <p:cNvSpPr/>
          <p:nvPr/>
        </p:nvSpPr>
        <p:spPr bwMode="auto">
          <a:xfrm>
            <a:off x="2051972"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2" name="正方形/長方形 111">
            <a:extLst>
              <a:ext uri="{FF2B5EF4-FFF2-40B4-BE49-F238E27FC236}">
                <a16:creationId xmlns:a16="http://schemas.microsoft.com/office/drawing/2014/main" id="{6D7A8329-2074-4D56-858A-7FB3DB8B2575}"/>
              </a:ext>
            </a:extLst>
          </p:cNvPr>
          <p:cNvSpPr/>
          <p:nvPr/>
        </p:nvSpPr>
        <p:spPr bwMode="auto">
          <a:xfrm>
            <a:off x="2591978"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3" name="正方形/長方形 112">
            <a:extLst>
              <a:ext uri="{FF2B5EF4-FFF2-40B4-BE49-F238E27FC236}">
                <a16:creationId xmlns:a16="http://schemas.microsoft.com/office/drawing/2014/main" id="{BBC81D42-2259-40E6-8875-975F287DE4AC}"/>
              </a:ext>
            </a:extLst>
          </p:cNvPr>
          <p:cNvSpPr/>
          <p:nvPr/>
        </p:nvSpPr>
        <p:spPr bwMode="auto">
          <a:xfrm>
            <a:off x="3131984"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 name="タイトル 1">
            <a:extLst>
              <a:ext uri="{FF2B5EF4-FFF2-40B4-BE49-F238E27FC236}">
                <a16:creationId xmlns:a16="http://schemas.microsoft.com/office/drawing/2014/main" id="{0B8096B8-C549-40C3-A259-EEBBD88F3B68}"/>
              </a:ext>
            </a:extLst>
          </p:cNvPr>
          <p:cNvSpPr>
            <a:spLocks noGrp="1"/>
          </p:cNvSpPr>
          <p:nvPr>
            <p:ph type="title"/>
          </p:nvPr>
        </p:nvSpPr>
        <p:spPr/>
        <p:txBody>
          <a:bodyPr/>
          <a:lstStyle/>
          <a:p>
            <a:r>
              <a:rPr kumimoji="1" lang="ja-JP" altLang="en-US" dirty="0"/>
              <a:t>仮想アドレスと物理アドレス</a:t>
            </a:r>
          </a:p>
        </p:txBody>
      </p:sp>
      <p:sp>
        <p:nvSpPr>
          <p:cNvPr id="3" name="テキスト プレースホルダー 2">
            <a:extLst>
              <a:ext uri="{FF2B5EF4-FFF2-40B4-BE49-F238E27FC236}">
                <a16:creationId xmlns:a16="http://schemas.microsoft.com/office/drawing/2014/main" id="{C28601FB-803D-46F7-9B10-174543EBE8B4}"/>
              </a:ext>
            </a:extLst>
          </p:cNvPr>
          <p:cNvSpPr>
            <a:spLocks noGrp="1"/>
          </p:cNvSpPr>
          <p:nvPr>
            <p:ph type="body" sz="quarter" idx="10"/>
          </p:nvPr>
        </p:nvSpPr>
        <p:spPr>
          <a:xfrm>
            <a:off x="431954" y="2438989"/>
            <a:ext cx="8460094" cy="3869736"/>
          </a:xfrm>
        </p:spPr>
        <p:txBody>
          <a:bodyPr/>
          <a:lstStyle/>
          <a:p>
            <a:r>
              <a:rPr lang="ja-JP" altLang="en-US" dirty="0"/>
              <a:t>仮想アドレス（論理アドレスともいう）</a:t>
            </a:r>
            <a:endParaRPr lang="en-US" altLang="ja-JP" dirty="0"/>
          </a:p>
          <a:p>
            <a:pPr lvl="1"/>
            <a:r>
              <a:rPr kumimoji="1" lang="ja-JP" altLang="en-US" dirty="0"/>
              <a:t>プログラムから見えるアドレス</a:t>
            </a:r>
            <a:endParaRPr kumimoji="1" lang="en-US" altLang="ja-JP" dirty="0"/>
          </a:p>
          <a:p>
            <a:pPr lvl="1"/>
            <a:r>
              <a:rPr lang="en-US" altLang="ja-JP" dirty="0"/>
              <a:t>C </a:t>
            </a:r>
            <a:r>
              <a:rPr lang="ja-JP" altLang="en-US" dirty="0"/>
              <a:t>言語などでポインタに入っているアドレスの数字はこれ</a:t>
            </a:r>
            <a:endParaRPr kumimoji="1" lang="en-US" altLang="ja-JP" dirty="0"/>
          </a:p>
          <a:p>
            <a:r>
              <a:rPr lang="ja-JP" altLang="en-US" dirty="0"/>
              <a:t>物理アドレス</a:t>
            </a:r>
            <a:endParaRPr lang="en-US" altLang="ja-JP" dirty="0"/>
          </a:p>
          <a:p>
            <a:pPr lvl="1"/>
            <a:r>
              <a:rPr lang="ja-JP" altLang="en-US" dirty="0"/>
              <a:t>物理的なメイン・メモリのアドレス</a:t>
            </a:r>
            <a:endParaRPr lang="en-US" altLang="ja-JP" dirty="0"/>
          </a:p>
          <a:p>
            <a:pPr lvl="1"/>
            <a:r>
              <a:rPr kumimoji="1" lang="ja-JP" altLang="en-US" dirty="0"/>
              <a:t>プログラムからは見えない（</a:t>
            </a:r>
            <a:r>
              <a:rPr lang="en-US" altLang="ja-JP" dirty="0"/>
              <a:t>=</a:t>
            </a:r>
            <a:r>
              <a:rPr kumimoji="1" lang="ja-JP" altLang="en-US" dirty="0"/>
              <a:t>どういう数字なのかはわからない）</a:t>
            </a:r>
            <a:endParaRPr kumimoji="1" lang="en-US" altLang="ja-JP" dirty="0"/>
          </a:p>
          <a:p>
            <a:r>
              <a:rPr kumimoji="1" lang="ja-JP" altLang="en-US" dirty="0"/>
              <a:t>メモリ・アクセス時は，毎回仮想アドレスから物理アドレスに</a:t>
            </a:r>
            <a:r>
              <a:rPr kumimoji="1" lang="en-US" altLang="ja-JP" dirty="0"/>
              <a:t>CPU </a:t>
            </a:r>
            <a:r>
              <a:rPr kumimoji="1" lang="ja-JP" altLang="en-US" dirty="0"/>
              <a:t>が裏で変換してアクセスする</a:t>
            </a:r>
          </a:p>
        </p:txBody>
      </p:sp>
      <p:sp>
        <p:nvSpPr>
          <p:cNvPr id="4" name="正方形/長方形 3">
            <a:extLst>
              <a:ext uri="{FF2B5EF4-FFF2-40B4-BE49-F238E27FC236}">
                <a16:creationId xmlns:a16="http://schemas.microsoft.com/office/drawing/2014/main" id="{23B3E460-FEDC-498E-8DFB-1721B40BDF18}"/>
              </a:ext>
            </a:extLst>
          </p:cNvPr>
          <p:cNvSpPr/>
          <p:nvPr/>
        </p:nvSpPr>
        <p:spPr>
          <a:xfrm>
            <a:off x="251952" y="1178975"/>
            <a:ext cx="78579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cxnSp>
        <p:nvCxnSpPr>
          <p:cNvPr id="83" name="曲線コネクタ 186">
            <a:extLst>
              <a:ext uri="{FF2B5EF4-FFF2-40B4-BE49-F238E27FC236}">
                <a16:creationId xmlns:a16="http://schemas.microsoft.com/office/drawing/2014/main" id="{F66D4851-FB81-4E64-99EE-A7A29D6563FE}"/>
              </a:ext>
            </a:extLst>
          </p:cNvPr>
          <p:cNvCxnSpPr>
            <a:cxnSpLocks/>
            <a:stCxn id="113" idx="2"/>
            <a:endCxn id="96" idx="2"/>
          </p:cNvCxnSpPr>
          <p:nvPr/>
        </p:nvCxnSpPr>
        <p:spPr bwMode="auto">
          <a:xfrm rot="16200000" flipH="1">
            <a:off x="4617001" y="548968"/>
            <a:ext cx="12700" cy="2700030"/>
          </a:xfrm>
          <a:prstGeom prst="curvedConnector3">
            <a:avLst>
              <a:gd name="adj1" fmla="val 1800000"/>
            </a:avLst>
          </a:prstGeom>
          <a:noFill/>
          <a:ln w="9525" cap="flat" cmpd="sng" algn="ctr">
            <a:solidFill>
              <a:schemeClr val="tx1"/>
            </a:solidFill>
            <a:prstDash val="solid"/>
            <a:round/>
            <a:headEnd type="none" w="med" len="med"/>
            <a:tailEnd type="triangle"/>
          </a:ln>
          <a:effectLst/>
        </p:spPr>
      </p:cxnSp>
      <p:cxnSp>
        <p:nvCxnSpPr>
          <p:cNvPr id="87" name="曲線コネクタ 187">
            <a:extLst>
              <a:ext uri="{FF2B5EF4-FFF2-40B4-BE49-F238E27FC236}">
                <a16:creationId xmlns:a16="http://schemas.microsoft.com/office/drawing/2014/main" id="{9D10BCCE-42DC-4DB6-8E31-C19FFC31FA74}"/>
              </a:ext>
            </a:extLst>
          </p:cNvPr>
          <p:cNvCxnSpPr>
            <a:cxnSpLocks/>
            <a:stCxn id="110" idx="2"/>
            <a:endCxn id="95" idx="2"/>
          </p:cNvCxnSpPr>
          <p:nvPr/>
        </p:nvCxnSpPr>
        <p:spPr bwMode="auto">
          <a:xfrm rot="16200000" flipH="1">
            <a:off x="4076995" y="-531044"/>
            <a:ext cx="12700" cy="4860054"/>
          </a:xfrm>
          <a:prstGeom prst="curvedConnector3">
            <a:avLst>
              <a:gd name="adj1" fmla="val 3017654"/>
            </a:avLst>
          </a:prstGeom>
          <a:noFill/>
          <a:ln w="9525" cap="flat" cmpd="sng" algn="ctr">
            <a:solidFill>
              <a:schemeClr val="tx1"/>
            </a:solidFill>
            <a:prstDash val="solid"/>
            <a:round/>
            <a:headEnd type="none" w="med" len="med"/>
            <a:tailEnd type="triangle"/>
          </a:ln>
          <a:effectLst/>
        </p:spPr>
      </p:cxnSp>
      <p:cxnSp>
        <p:nvCxnSpPr>
          <p:cNvPr id="88" name="曲線コネクタ 10">
            <a:extLst>
              <a:ext uri="{FF2B5EF4-FFF2-40B4-BE49-F238E27FC236}">
                <a16:creationId xmlns:a16="http://schemas.microsoft.com/office/drawing/2014/main" id="{320932B8-0C88-41B6-9B86-DA3A4751971E}"/>
              </a:ext>
            </a:extLst>
          </p:cNvPr>
          <p:cNvCxnSpPr>
            <a:cxnSpLocks/>
            <a:stCxn id="111" idx="0"/>
            <a:endCxn id="94" idx="0"/>
          </p:cNvCxnSpPr>
          <p:nvPr/>
        </p:nvCxnSpPr>
        <p:spPr bwMode="auto">
          <a:xfrm rot="5400000" flipH="1" flipV="1">
            <a:off x="4211996" y="-756046"/>
            <a:ext cx="12700" cy="4050045"/>
          </a:xfrm>
          <a:prstGeom prst="curvedConnector3">
            <a:avLst>
              <a:gd name="adj1" fmla="val 2647063"/>
            </a:avLst>
          </a:prstGeom>
          <a:noFill/>
          <a:ln w="9525" cap="flat" cmpd="sng" algn="ctr">
            <a:solidFill>
              <a:schemeClr val="tx1"/>
            </a:solidFill>
            <a:prstDash val="solid"/>
            <a:round/>
            <a:headEnd type="none" w="med" len="med"/>
            <a:tailEnd type="triangle"/>
          </a:ln>
          <a:effectLst/>
        </p:spPr>
      </p:cxnSp>
      <p:cxnSp>
        <p:nvCxnSpPr>
          <p:cNvPr id="89" name="曲線コネクタ 92">
            <a:extLst>
              <a:ext uri="{FF2B5EF4-FFF2-40B4-BE49-F238E27FC236}">
                <a16:creationId xmlns:a16="http://schemas.microsoft.com/office/drawing/2014/main" id="{1092A5F0-22C2-4DD5-A898-FE0E92C8671A}"/>
              </a:ext>
            </a:extLst>
          </p:cNvPr>
          <p:cNvCxnSpPr>
            <a:cxnSpLocks/>
            <a:stCxn id="112" idx="0"/>
            <a:endCxn id="93" idx="0"/>
          </p:cNvCxnSpPr>
          <p:nvPr/>
        </p:nvCxnSpPr>
        <p:spPr bwMode="auto">
          <a:xfrm rot="5400000" flipH="1" flipV="1">
            <a:off x="4211996" y="-216040"/>
            <a:ext cx="12700" cy="2970033"/>
          </a:xfrm>
          <a:prstGeom prst="curvedConnector3">
            <a:avLst>
              <a:gd name="adj1" fmla="val 1800000"/>
            </a:avLst>
          </a:prstGeom>
          <a:noFill/>
          <a:ln w="9525" cap="flat" cmpd="sng" algn="ctr">
            <a:solidFill>
              <a:schemeClr val="tx1"/>
            </a:solidFill>
            <a:prstDash val="solid"/>
            <a:round/>
            <a:headEnd type="none" w="med" len="med"/>
            <a:tailEnd type="triangle"/>
          </a:ln>
          <a:effectLst/>
        </p:spPr>
      </p:cxnSp>
      <p:sp>
        <p:nvSpPr>
          <p:cNvPr id="90" name="正方形/長方形 89">
            <a:extLst>
              <a:ext uri="{FF2B5EF4-FFF2-40B4-BE49-F238E27FC236}">
                <a16:creationId xmlns:a16="http://schemas.microsoft.com/office/drawing/2014/main" id="{04264E34-ECAD-4591-A642-B4DB836ED691}"/>
              </a:ext>
            </a:extLst>
          </p:cNvPr>
          <p:cNvSpPr/>
          <p:nvPr/>
        </p:nvSpPr>
        <p:spPr bwMode="auto">
          <a:xfrm>
            <a:off x="1781969" y="1898983"/>
            <a:ext cx="1080012"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rPr>
              <a:t>仮想アドレス空間</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91" name="正方形/長方形 90">
            <a:extLst>
              <a:ext uri="{FF2B5EF4-FFF2-40B4-BE49-F238E27FC236}">
                <a16:creationId xmlns:a16="http://schemas.microsoft.com/office/drawing/2014/main" id="{0A2E2F31-A223-42A8-9756-55E031A2BA8D}"/>
              </a:ext>
            </a:extLst>
          </p:cNvPr>
          <p:cNvSpPr/>
          <p:nvPr/>
        </p:nvSpPr>
        <p:spPr bwMode="auto">
          <a:xfrm>
            <a:off x="5292008" y="1268976"/>
            <a:ext cx="2340026" cy="630007"/>
          </a:xfrm>
          <a:prstGeom prst="rect">
            <a:avLst/>
          </a:prstGeom>
          <a:ln w="6350">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2" name="正方形/長方形 91">
            <a:extLst>
              <a:ext uri="{FF2B5EF4-FFF2-40B4-BE49-F238E27FC236}">
                <a16:creationId xmlns:a16="http://schemas.microsoft.com/office/drawing/2014/main" id="{E839F68A-FC84-4B17-9758-51D33DA157F8}"/>
              </a:ext>
            </a:extLst>
          </p:cNvPr>
          <p:cNvSpPr/>
          <p:nvPr/>
        </p:nvSpPr>
        <p:spPr bwMode="auto">
          <a:xfrm>
            <a:off x="6012016" y="1898983"/>
            <a:ext cx="1080012"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rPr>
              <a:t>物理アドレス空間</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93" name="正方形/長方形 92">
            <a:extLst>
              <a:ext uri="{FF2B5EF4-FFF2-40B4-BE49-F238E27FC236}">
                <a16:creationId xmlns:a16="http://schemas.microsoft.com/office/drawing/2014/main" id="{4A886711-090F-44C7-BF5D-A123DF228FBE}"/>
              </a:ext>
            </a:extLst>
          </p:cNvPr>
          <p:cNvSpPr/>
          <p:nvPr/>
        </p:nvSpPr>
        <p:spPr bwMode="auto">
          <a:xfrm>
            <a:off x="5562011"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4" name="正方形/長方形 93">
            <a:extLst>
              <a:ext uri="{FF2B5EF4-FFF2-40B4-BE49-F238E27FC236}">
                <a16:creationId xmlns:a16="http://schemas.microsoft.com/office/drawing/2014/main" id="{E052624C-5C4A-4F23-BB81-F697BB3C6628}"/>
              </a:ext>
            </a:extLst>
          </p:cNvPr>
          <p:cNvSpPr/>
          <p:nvPr/>
        </p:nvSpPr>
        <p:spPr bwMode="auto">
          <a:xfrm>
            <a:off x="6102017"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5" name="正方形/長方形 94">
            <a:extLst>
              <a:ext uri="{FF2B5EF4-FFF2-40B4-BE49-F238E27FC236}">
                <a16:creationId xmlns:a16="http://schemas.microsoft.com/office/drawing/2014/main" id="{22EE270E-4326-4FB1-B6A9-F5FD7A2E418A}"/>
              </a:ext>
            </a:extLst>
          </p:cNvPr>
          <p:cNvSpPr/>
          <p:nvPr/>
        </p:nvSpPr>
        <p:spPr bwMode="auto">
          <a:xfrm>
            <a:off x="6372020"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6" name="正方形/長方形 95">
            <a:extLst>
              <a:ext uri="{FF2B5EF4-FFF2-40B4-BE49-F238E27FC236}">
                <a16:creationId xmlns:a16="http://schemas.microsoft.com/office/drawing/2014/main" id="{97964C70-F26E-404D-8D1F-2134A5962D08}"/>
              </a:ext>
            </a:extLst>
          </p:cNvPr>
          <p:cNvSpPr/>
          <p:nvPr/>
        </p:nvSpPr>
        <p:spPr bwMode="auto">
          <a:xfrm>
            <a:off x="5832014"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20498969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186A74-81B1-46E5-9490-40EA1F475C5F}"/>
              </a:ext>
            </a:extLst>
          </p:cNvPr>
          <p:cNvSpPr>
            <a:spLocks noGrp="1"/>
          </p:cNvSpPr>
          <p:nvPr>
            <p:ph type="title"/>
          </p:nvPr>
        </p:nvSpPr>
        <p:spPr/>
        <p:txBody>
          <a:bodyPr/>
          <a:lstStyle/>
          <a:p>
            <a:r>
              <a:rPr kumimoji="1" lang="ja-JP" altLang="en-US" dirty="0"/>
              <a:t>同じ仮想アドレスが指す物理アドレスは</a:t>
            </a:r>
            <a:br>
              <a:rPr kumimoji="1" lang="en-US" altLang="ja-JP" dirty="0"/>
            </a:br>
            <a:r>
              <a:rPr kumimoji="1" lang="ja-JP" altLang="en-US" dirty="0"/>
              <a:t>プログラムごとに異なる</a:t>
            </a:r>
          </a:p>
        </p:txBody>
      </p:sp>
      <p:sp>
        <p:nvSpPr>
          <p:cNvPr id="3" name="テキスト プレースホルダー 2">
            <a:extLst>
              <a:ext uri="{FF2B5EF4-FFF2-40B4-BE49-F238E27FC236}">
                <a16:creationId xmlns:a16="http://schemas.microsoft.com/office/drawing/2014/main" id="{AFFCA07E-4A5E-4504-B974-9BB4B6AEAA3E}"/>
              </a:ext>
            </a:extLst>
          </p:cNvPr>
          <p:cNvSpPr>
            <a:spLocks noGrp="1"/>
          </p:cNvSpPr>
          <p:nvPr>
            <p:ph type="body" sz="quarter" idx="10"/>
          </p:nvPr>
        </p:nvSpPr>
        <p:spPr>
          <a:xfrm>
            <a:off x="611956" y="2798993"/>
            <a:ext cx="8280092" cy="3509732"/>
          </a:xfrm>
        </p:spPr>
        <p:txBody>
          <a:bodyPr/>
          <a:lstStyle/>
          <a:p>
            <a:r>
              <a:rPr lang="ja-JP" altLang="en-US" dirty="0"/>
              <a:t>プログラムごとに異なる物理アドレスにマップされる</a:t>
            </a:r>
            <a:endParaRPr lang="en-US" altLang="ja-JP" dirty="0"/>
          </a:p>
          <a:p>
            <a:pPr lvl="1"/>
            <a:r>
              <a:rPr lang="ja-JP" altLang="en-US" dirty="0"/>
              <a:t>上の例では，青の人のアドレス </a:t>
            </a:r>
            <a:r>
              <a:rPr lang="en-US" altLang="ja-JP" dirty="0"/>
              <a:t>0x8000 </a:t>
            </a:r>
            <a:r>
              <a:rPr lang="ja-JP" altLang="en-US" dirty="0"/>
              <a:t>と緑の人のアドレス </a:t>
            </a:r>
            <a:r>
              <a:rPr lang="en-US" altLang="ja-JP" dirty="0"/>
              <a:t>0x8000 </a:t>
            </a:r>
            <a:r>
              <a:rPr lang="ja-JP" altLang="en-US" dirty="0"/>
              <a:t>はそれぞれ異なるアドレスに変換される</a:t>
            </a:r>
            <a:endParaRPr lang="en-US" altLang="ja-JP" dirty="0"/>
          </a:p>
          <a:p>
            <a:r>
              <a:rPr kumimoji="1" lang="ja-JP" altLang="en-US" dirty="0"/>
              <a:t>正確にはプログラムごとではなくプロセスごと</a:t>
            </a:r>
            <a:endParaRPr kumimoji="1" lang="en-US" altLang="ja-JP" dirty="0"/>
          </a:p>
          <a:p>
            <a:pPr lvl="1"/>
            <a:r>
              <a:rPr kumimoji="1" lang="ja-JP" altLang="en-US" dirty="0"/>
              <a:t>同じプログラムを複数立ち上げた場合，それぞれに専用の仮想アドレスの空間が提供される</a:t>
            </a:r>
          </a:p>
        </p:txBody>
      </p:sp>
      <p:sp>
        <p:nvSpPr>
          <p:cNvPr id="4" name="正方形/長方形 3">
            <a:extLst>
              <a:ext uri="{FF2B5EF4-FFF2-40B4-BE49-F238E27FC236}">
                <a16:creationId xmlns:a16="http://schemas.microsoft.com/office/drawing/2014/main" id="{BDB12F45-2AF2-443E-9A5D-B0A78EB32142}"/>
              </a:ext>
            </a:extLst>
          </p:cNvPr>
          <p:cNvSpPr/>
          <p:nvPr/>
        </p:nvSpPr>
        <p:spPr>
          <a:xfrm>
            <a:off x="251952" y="1178975"/>
            <a:ext cx="78579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 name="正方形/長方形 4">
            <a:extLst>
              <a:ext uri="{FF2B5EF4-FFF2-40B4-BE49-F238E27FC236}">
                <a16:creationId xmlns:a16="http://schemas.microsoft.com/office/drawing/2014/main" id="{A807F6E8-6CD7-43CA-BEEB-A713EC45C93C}"/>
              </a:ext>
            </a:extLst>
          </p:cNvPr>
          <p:cNvSpPr/>
          <p:nvPr/>
        </p:nvSpPr>
        <p:spPr>
          <a:xfrm>
            <a:off x="251952" y="1988984"/>
            <a:ext cx="877163"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3" name="正方形/長方形 22">
            <a:extLst>
              <a:ext uri="{FF2B5EF4-FFF2-40B4-BE49-F238E27FC236}">
                <a16:creationId xmlns:a16="http://schemas.microsoft.com/office/drawing/2014/main" id="{2C2B1371-1AC4-4432-83DB-53A55C4CC868}"/>
              </a:ext>
            </a:extLst>
          </p:cNvPr>
          <p:cNvSpPr/>
          <p:nvPr/>
        </p:nvSpPr>
        <p:spPr bwMode="auto">
          <a:xfrm>
            <a:off x="1241963" y="1268976"/>
            <a:ext cx="2340026" cy="630007"/>
          </a:xfrm>
          <a:prstGeom prst="rect">
            <a:avLst/>
          </a:prstGeom>
          <a:ln w="6350">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4" name="正方形/長方形 23">
            <a:extLst>
              <a:ext uri="{FF2B5EF4-FFF2-40B4-BE49-F238E27FC236}">
                <a16:creationId xmlns:a16="http://schemas.microsoft.com/office/drawing/2014/main" id="{EEABF045-158D-4D71-83C9-BC6616A4A1AA}"/>
              </a:ext>
            </a:extLst>
          </p:cNvPr>
          <p:cNvSpPr/>
          <p:nvPr/>
        </p:nvSpPr>
        <p:spPr bwMode="auto">
          <a:xfrm>
            <a:off x="1511966"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6"/>
                </a:solidFill>
                <a:latin typeface="Arial Narrow" panose="020B0606020202030204" pitchFamily="34" charset="0"/>
              </a:rPr>
              <a:t>0x8000</a:t>
            </a:r>
            <a:endParaRPr kumimoji="1" lang="ja-JP" altLang="en-US" b="1" dirty="0">
              <a:solidFill>
                <a:schemeClr val="accent6"/>
              </a:solidFill>
              <a:latin typeface="Arial Narrow" panose="020B0606020202030204" pitchFamily="34" charset="0"/>
            </a:endParaRPr>
          </a:p>
        </p:txBody>
      </p:sp>
      <p:sp>
        <p:nvSpPr>
          <p:cNvPr id="25" name="正方形/長方形 24">
            <a:extLst>
              <a:ext uri="{FF2B5EF4-FFF2-40B4-BE49-F238E27FC236}">
                <a16:creationId xmlns:a16="http://schemas.microsoft.com/office/drawing/2014/main" id="{606FC349-ADF0-46D4-9319-87AE96D7114E}"/>
              </a:ext>
            </a:extLst>
          </p:cNvPr>
          <p:cNvSpPr/>
          <p:nvPr/>
        </p:nvSpPr>
        <p:spPr bwMode="auto">
          <a:xfrm>
            <a:off x="2051972"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6" name="正方形/長方形 25">
            <a:extLst>
              <a:ext uri="{FF2B5EF4-FFF2-40B4-BE49-F238E27FC236}">
                <a16:creationId xmlns:a16="http://schemas.microsoft.com/office/drawing/2014/main" id="{A20EC4FC-C331-4C3C-B53D-7C3381131F59}"/>
              </a:ext>
            </a:extLst>
          </p:cNvPr>
          <p:cNvSpPr/>
          <p:nvPr/>
        </p:nvSpPr>
        <p:spPr bwMode="auto">
          <a:xfrm>
            <a:off x="2591978"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0" name="曲線コネクタ 10">
            <a:extLst>
              <a:ext uri="{FF2B5EF4-FFF2-40B4-BE49-F238E27FC236}">
                <a16:creationId xmlns:a16="http://schemas.microsoft.com/office/drawing/2014/main" id="{7E5BAE2A-A3E5-49A9-86D1-BFCEFABC31A7}"/>
              </a:ext>
            </a:extLst>
          </p:cNvPr>
          <p:cNvCxnSpPr>
            <a:cxnSpLocks/>
            <a:stCxn id="24" idx="0"/>
            <a:endCxn id="34" idx="0"/>
          </p:cNvCxnSpPr>
          <p:nvPr/>
        </p:nvCxnSpPr>
        <p:spPr bwMode="auto">
          <a:xfrm rot="5400000" flipH="1" flipV="1">
            <a:off x="3941993" y="-1026049"/>
            <a:ext cx="12700" cy="4590051"/>
          </a:xfrm>
          <a:prstGeom prst="curvedConnector3">
            <a:avLst>
              <a:gd name="adj1" fmla="val 1800000"/>
            </a:avLst>
          </a:prstGeom>
          <a:noFill/>
          <a:ln w="9525" cap="flat" cmpd="sng" algn="ctr">
            <a:solidFill>
              <a:schemeClr val="tx1"/>
            </a:solidFill>
            <a:prstDash val="solid"/>
            <a:round/>
            <a:headEnd type="none" w="med" len="med"/>
            <a:tailEnd type="triangle"/>
          </a:ln>
          <a:effectLst/>
        </p:spPr>
      </p:cxnSp>
      <p:sp>
        <p:nvSpPr>
          <p:cNvPr id="32" name="正方形/長方形 31">
            <a:extLst>
              <a:ext uri="{FF2B5EF4-FFF2-40B4-BE49-F238E27FC236}">
                <a16:creationId xmlns:a16="http://schemas.microsoft.com/office/drawing/2014/main" id="{9C1287A8-7F23-45B4-AC6B-B53E0031E1E9}"/>
              </a:ext>
            </a:extLst>
          </p:cNvPr>
          <p:cNvSpPr/>
          <p:nvPr/>
        </p:nvSpPr>
        <p:spPr bwMode="auto">
          <a:xfrm>
            <a:off x="5292008" y="1268976"/>
            <a:ext cx="2340026" cy="630007"/>
          </a:xfrm>
          <a:prstGeom prst="rect">
            <a:avLst/>
          </a:prstGeom>
          <a:ln w="6350">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3" name="正方形/長方形 32">
            <a:extLst>
              <a:ext uri="{FF2B5EF4-FFF2-40B4-BE49-F238E27FC236}">
                <a16:creationId xmlns:a16="http://schemas.microsoft.com/office/drawing/2014/main" id="{CEFBC5A5-1E10-4AE4-9FAF-2BA2E2453155}"/>
              </a:ext>
            </a:extLst>
          </p:cNvPr>
          <p:cNvSpPr/>
          <p:nvPr/>
        </p:nvSpPr>
        <p:spPr bwMode="auto">
          <a:xfrm>
            <a:off x="5562011"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4" name="正方形/長方形 33">
            <a:extLst>
              <a:ext uri="{FF2B5EF4-FFF2-40B4-BE49-F238E27FC236}">
                <a16:creationId xmlns:a16="http://schemas.microsoft.com/office/drawing/2014/main" id="{EA51BA3F-2316-41F2-A515-C84B163B7106}"/>
              </a:ext>
            </a:extLst>
          </p:cNvPr>
          <p:cNvSpPr/>
          <p:nvPr/>
        </p:nvSpPr>
        <p:spPr bwMode="auto">
          <a:xfrm>
            <a:off x="6102017"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6"/>
                </a:solidFill>
                <a:latin typeface="Arial Narrow" panose="020B0606020202030204" pitchFamily="34" charset="0"/>
              </a:rPr>
              <a:t>0x4000</a:t>
            </a:r>
            <a:endParaRPr kumimoji="1" lang="ja-JP" altLang="en-US" b="1" dirty="0">
              <a:solidFill>
                <a:schemeClr val="accent6"/>
              </a:solidFill>
              <a:latin typeface="Arial Narrow" panose="020B0606020202030204" pitchFamily="34" charset="0"/>
            </a:endParaRPr>
          </a:p>
        </p:txBody>
      </p:sp>
      <p:sp>
        <p:nvSpPr>
          <p:cNvPr id="35" name="正方形/長方形 34">
            <a:extLst>
              <a:ext uri="{FF2B5EF4-FFF2-40B4-BE49-F238E27FC236}">
                <a16:creationId xmlns:a16="http://schemas.microsoft.com/office/drawing/2014/main" id="{F749C1B3-B81E-4D27-9E05-59E212E1ABDE}"/>
              </a:ext>
            </a:extLst>
          </p:cNvPr>
          <p:cNvSpPr/>
          <p:nvPr/>
        </p:nvSpPr>
        <p:spPr bwMode="auto">
          <a:xfrm>
            <a:off x="6372020"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1" name="正方形/長方形 40">
            <a:extLst>
              <a:ext uri="{FF2B5EF4-FFF2-40B4-BE49-F238E27FC236}">
                <a16:creationId xmlns:a16="http://schemas.microsoft.com/office/drawing/2014/main" id="{D3714769-F3AE-4D4E-B7B3-E2367520246E}"/>
              </a:ext>
            </a:extLst>
          </p:cNvPr>
          <p:cNvSpPr/>
          <p:nvPr/>
        </p:nvSpPr>
        <p:spPr bwMode="auto">
          <a:xfrm>
            <a:off x="1241963" y="2078985"/>
            <a:ext cx="2340026" cy="630007"/>
          </a:xfrm>
          <a:prstGeom prst="rect">
            <a:avLst/>
          </a:prstGeom>
          <a:ln w="6350">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2" name="正方形/長方形 41">
            <a:extLst>
              <a:ext uri="{FF2B5EF4-FFF2-40B4-BE49-F238E27FC236}">
                <a16:creationId xmlns:a16="http://schemas.microsoft.com/office/drawing/2014/main" id="{83960F93-CAD5-4068-9390-47799A2AF03F}"/>
              </a:ext>
            </a:extLst>
          </p:cNvPr>
          <p:cNvSpPr/>
          <p:nvPr/>
        </p:nvSpPr>
        <p:spPr bwMode="auto">
          <a:xfrm>
            <a:off x="1511966" y="2078985"/>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b="1">
                <a:solidFill>
                  <a:schemeClr val="accent6"/>
                </a:solidFill>
                <a:latin typeface="Arial Narrow" panose="020B0606020202030204" pitchFamily="34" charset="0"/>
              </a:rPr>
              <a:t>0x8000</a:t>
            </a:r>
            <a:endParaRPr kumimoji="1" lang="ja-JP" altLang="en-US" b="1" dirty="0">
              <a:solidFill>
                <a:schemeClr val="accent6"/>
              </a:solidFill>
              <a:latin typeface="Arial Narrow" panose="020B0606020202030204" pitchFamily="34" charset="0"/>
            </a:endParaRPr>
          </a:p>
        </p:txBody>
      </p:sp>
      <p:sp>
        <p:nvSpPr>
          <p:cNvPr id="43" name="正方形/長方形 42">
            <a:extLst>
              <a:ext uri="{FF2B5EF4-FFF2-40B4-BE49-F238E27FC236}">
                <a16:creationId xmlns:a16="http://schemas.microsoft.com/office/drawing/2014/main" id="{E2DEFA15-817C-464E-83E0-24327CC77238}"/>
              </a:ext>
            </a:extLst>
          </p:cNvPr>
          <p:cNvSpPr/>
          <p:nvPr/>
        </p:nvSpPr>
        <p:spPr bwMode="auto">
          <a:xfrm>
            <a:off x="2051972" y="2078985"/>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正方形/長方形 43">
            <a:extLst>
              <a:ext uri="{FF2B5EF4-FFF2-40B4-BE49-F238E27FC236}">
                <a16:creationId xmlns:a16="http://schemas.microsoft.com/office/drawing/2014/main" id="{947D44DF-C325-40E0-BBED-28B51727B605}"/>
              </a:ext>
            </a:extLst>
          </p:cNvPr>
          <p:cNvSpPr/>
          <p:nvPr/>
        </p:nvSpPr>
        <p:spPr bwMode="auto">
          <a:xfrm>
            <a:off x="2591978" y="2078985"/>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6" name="正方形/長方形 45">
            <a:extLst>
              <a:ext uri="{FF2B5EF4-FFF2-40B4-BE49-F238E27FC236}">
                <a16:creationId xmlns:a16="http://schemas.microsoft.com/office/drawing/2014/main" id="{C37D265B-3113-4F60-B4D8-A213C21A1334}"/>
              </a:ext>
            </a:extLst>
          </p:cNvPr>
          <p:cNvSpPr/>
          <p:nvPr/>
        </p:nvSpPr>
        <p:spPr bwMode="auto">
          <a:xfrm>
            <a:off x="7002027" y="1268976"/>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正方形/長方形 46">
            <a:extLst>
              <a:ext uri="{FF2B5EF4-FFF2-40B4-BE49-F238E27FC236}">
                <a16:creationId xmlns:a16="http://schemas.microsoft.com/office/drawing/2014/main" id="{C90EB744-CFF7-4BFC-8BDD-3169EC2632F7}"/>
              </a:ext>
            </a:extLst>
          </p:cNvPr>
          <p:cNvSpPr/>
          <p:nvPr/>
        </p:nvSpPr>
        <p:spPr bwMode="auto">
          <a:xfrm>
            <a:off x="7272030" y="1268976"/>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6"/>
                </a:solidFill>
                <a:latin typeface="Arial Narrow" panose="020B0606020202030204" pitchFamily="34" charset="0"/>
              </a:rPr>
              <a:t>0x9000</a:t>
            </a:r>
            <a:endParaRPr kumimoji="1" lang="ja-JP" altLang="en-US" b="1" dirty="0">
              <a:solidFill>
                <a:schemeClr val="accent6"/>
              </a:solidFill>
              <a:latin typeface="Arial Narrow" panose="020B0606020202030204" pitchFamily="34" charset="0"/>
            </a:endParaRPr>
          </a:p>
        </p:txBody>
      </p:sp>
      <p:sp>
        <p:nvSpPr>
          <p:cNvPr id="48" name="正方形/長方形 47">
            <a:extLst>
              <a:ext uri="{FF2B5EF4-FFF2-40B4-BE49-F238E27FC236}">
                <a16:creationId xmlns:a16="http://schemas.microsoft.com/office/drawing/2014/main" id="{70FAC4AB-FC86-40D4-BB4D-F319C8145B25}"/>
              </a:ext>
            </a:extLst>
          </p:cNvPr>
          <p:cNvSpPr/>
          <p:nvPr/>
        </p:nvSpPr>
        <p:spPr bwMode="auto">
          <a:xfrm>
            <a:off x="6732024" y="1268976"/>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57" name="曲線コネクタ 186">
            <a:extLst>
              <a:ext uri="{FF2B5EF4-FFF2-40B4-BE49-F238E27FC236}">
                <a16:creationId xmlns:a16="http://schemas.microsoft.com/office/drawing/2014/main" id="{8428C8CC-2542-406C-AB28-BAC82E17830C}"/>
              </a:ext>
            </a:extLst>
          </p:cNvPr>
          <p:cNvCxnSpPr>
            <a:cxnSpLocks/>
            <a:stCxn id="42" idx="2"/>
            <a:endCxn id="47" idx="2"/>
          </p:cNvCxnSpPr>
          <p:nvPr/>
        </p:nvCxnSpPr>
        <p:spPr bwMode="auto">
          <a:xfrm rot="5400000" flipH="1" flipV="1">
            <a:off x="4121995" y="-576044"/>
            <a:ext cx="810009" cy="5760064"/>
          </a:xfrm>
          <a:prstGeom prst="curvedConnector3">
            <a:avLst>
              <a:gd name="adj1" fmla="val -73045"/>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0808711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186A74-81B1-46E5-9490-40EA1F475C5F}"/>
              </a:ext>
            </a:extLst>
          </p:cNvPr>
          <p:cNvSpPr>
            <a:spLocks noGrp="1"/>
          </p:cNvSpPr>
          <p:nvPr>
            <p:ph type="title"/>
          </p:nvPr>
        </p:nvSpPr>
        <p:spPr/>
        <p:txBody>
          <a:bodyPr/>
          <a:lstStyle/>
          <a:p>
            <a:r>
              <a:rPr kumimoji="1" lang="ja-JP" altLang="en-US" dirty="0"/>
              <a:t>逆に違う仮想アドレスから</a:t>
            </a:r>
            <a:br>
              <a:rPr kumimoji="1" lang="en-US" altLang="ja-JP" dirty="0"/>
            </a:br>
            <a:r>
              <a:rPr kumimoji="1" lang="ja-JP" altLang="en-US" dirty="0"/>
              <a:t>同じ物理アドレスを共有することもできる</a:t>
            </a:r>
          </a:p>
        </p:txBody>
      </p:sp>
      <p:sp>
        <p:nvSpPr>
          <p:cNvPr id="3" name="テキスト プレースホルダー 2">
            <a:extLst>
              <a:ext uri="{FF2B5EF4-FFF2-40B4-BE49-F238E27FC236}">
                <a16:creationId xmlns:a16="http://schemas.microsoft.com/office/drawing/2014/main" id="{AFFCA07E-4A5E-4504-B974-9BB4B6AEAA3E}"/>
              </a:ext>
            </a:extLst>
          </p:cNvPr>
          <p:cNvSpPr>
            <a:spLocks noGrp="1"/>
          </p:cNvSpPr>
          <p:nvPr>
            <p:ph type="body" sz="quarter" idx="10"/>
          </p:nvPr>
        </p:nvSpPr>
        <p:spPr>
          <a:xfrm>
            <a:off x="611956" y="2798993"/>
            <a:ext cx="8280092" cy="3509732"/>
          </a:xfrm>
        </p:spPr>
        <p:txBody>
          <a:bodyPr/>
          <a:lstStyle/>
          <a:p>
            <a:r>
              <a:rPr kumimoji="1" lang="ja-JP" altLang="en-US" dirty="0"/>
              <a:t>同一の物理アドレスを異なるプログラムの仮想アドレスから指す事もできる</a:t>
            </a:r>
            <a:endParaRPr kumimoji="1" lang="en-US" altLang="ja-JP" dirty="0"/>
          </a:p>
          <a:p>
            <a:pPr lvl="1"/>
            <a:r>
              <a:rPr lang="ja-JP" altLang="en-US" dirty="0"/>
              <a:t>プログラム間でデータのやり取りをするときなんかに使う</a:t>
            </a:r>
            <a:endParaRPr lang="en-US" altLang="ja-JP" dirty="0"/>
          </a:p>
          <a:p>
            <a:pPr lvl="1"/>
            <a:r>
              <a:rPr lang="en-US" altLang="ja-JP" dirty="0"/>
              <a:t>OS </a:t>
            </a:r>
            <a:r>
              <a:rPr lang="ja-JP" altLang="en-US" dirty="0"/>
              <a:t>はこのあたりの機能をフル活用して作られている</a:t>
            </a:r>
            <a:endParaRPr lang="en-US" altLang="ja-JP" dirty="0"/>
          </a:p>
          <a:p>
            <a:pPr lvl="1"/>
            <a:r>
              <a:rPr lang="ja-JP" altLang="en-US" dirty="0"/>
              <a:t>（来学期の講義で詳しくやるはずです</a:t>
            </a:r>
            <a:endParaRPr lang="en-US" altLang="ja-JP" dirty="0"/>
          </a:p>
        </p:txBody>
      </p:sp>
      <p:sp>
        <p:nvSpPr>
          <p:cNvPr id="4" name="正方形/長方形 3">
            <a:extLst>
              <a:ext uri="{FF2B5EF4-FFF2-40B4-BE49-F238E27FC236}">
                <a16:creationId xmlns:a16="http://schemas.microsoft.com/office/drawing/2014/main" id="{BDB12F45-2AF2-443E-9A5D-B0A78EB32142}"/>
              </a:ext>
            </a:extLst>
          </p:cNvPr>
          <p:cNvSpPr/>
          <p:nvPr/>
        </p:nvSpPr>
        <p:spPr>
          <a:xfrm>
            <a:off x="251952" y="1178975"/>
            <a:ext cx="78579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 name="正方形/長方形 4">
            <a:extLst>
              <a:ext uri="{FF2B5EF4-FFF2-40B4-BE49-F238E27FC236}">
                <a16:creationId xmlns:a16="http://schemas.microsoft.com/office/drawing/2014/main" id="{A807F6E8-6CD7-43CA-BEEB-A713EC45C93C}"/>
              </a:ext>
            </a:extLst>
          </p:cNvPr>
          <p:cNvSpPr/>
          <p:nvPr/>
        </p:nvSpPr>
        <p:spPr>
          <a:xfrm>
            <a:off x="251952" y="1988984"/>
            <a:ext cx="877163"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3" name="正方形/長方形 22">
            <a:extLst>
              <a:ext uri="{FF2B5EF4-FFF2-40B4-BE49-F238E27FC236}">
                <a16:creationId xmlns:a16="http://schemas.microsoft.com/office/drawing/2014/main" id="{2C2B1371-1AC4-4432-83DB-53A55C4CC868}"/>
              </a:ext>
            </a:extLst>
          </p:cNvPr>
          <p:cNvSpPr/>
          <p:nvPr/>
        </p:nvSpPr>
        <p:spPr bwMode="auto">
          <a:xfrm>
            <a:off x="1241963" y="1268976"/>
            <a:ext cx="2340026" cy="630007"/>
          </a:xfrm>
          <a:prstGeom prst="rect">
            <a:avLst/>
          </a:prstGeom>
          <a:ln w="6350">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4" name="正方形/長方形 23">
            <a:extLst>
              <a:ext uri="{FF2B5EF4-FFF2-40B4-BE49-F238E27FC236}">
                <a16:creationId xmlns:a16="http://schemas.microsoft.com/office/drawing/2014/main" id="{EEABF045-158D-4D71-83C9-BC6616A4A1AA}"/>
              </a:ext>
            </a:extLst>
          </p:cNvPr>
          <p:cNvSpPr/>
          <p:nvPr/>
        </p:nvSpPr>
        <p:spPr bwMode="auto">
          <a:xfrm>
            <a:off x="1511966"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6"/>
                </a:solidFill>
                <a:latin typeface="Arial Narrow" panose="020B0606020202030204" pitchFamily="34" charset="0"/>
              </a:rPr>
              <a:t>0x8000</a:t>
            </a:r>
            <a:endParaRPr kumimoji="1" lang="ja-JP" altLang="en-US" b="1" dirty="0">
              <a:solidFill>
                <a:schemeClr val="accent6"/>
              </a:solidFill>
              <a:latin typeface="Arial Narrow" panose="020B0606020202030204" pitchFamily="34" charset="0"/>
            </a:endParaRPr>
          </a:p>
        </p:txBody>
      </p:sp>
      <p:sp>
        <p:nvSpPr>
          <p:cNvPr id="25" name="正方形/長方形 24">
            <a:extLst>
              <a:ext uri="{FF2B5EF4-FFF2-40B4-BE49-F238E27FC236}">
                <a16:creationId xmlns:a16="http://schemas.microsoft.com/office/drawing/2014/main" id="{606FC349-ADF0-46D4-9319-87AE96D7114E}"/>
              </a:ext>
            </a:extLst>
          </p:cNvPr>
          <p:cNvSpPr/>
          <p:nvPr/>
        </p:nvSpPr>
        <p:spPr bwMode="auto">
          <a:xfrm>
            <a:off x="2051972"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6" name="正方形/長方形 25">
            <a:extLst>
              <a:ext uri="{FF2B5EF4-FFF2-40B4-BE49-F238E27FC236}">
                <a16:creationId xmlns:a16="http://schemas.microsoft.com/office/drawing/2014/main" id="{A20EC4FC-C331-4C3C-B53D-7C3381131F59}"/>
              </a:ext>
            </a:extLst>
          </p:cNvPr>
          <p:cNvSpPr/>
          <p:nvPr/>
        </p:nvSpPr>
        <p:spPr bwMode="auto">
          <a:xfrm>
            <a:off x="2591978"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0" name="曲線コネクタ 10">
            <a:extLst>
              <a:ext uri="{FF2B5EF4-FFF2-40B4-BE49-F238E27FC236}">
                <a16:creationId xmlns:a16="http://schemas.microsoft.com/office/drawing/2014/main" id="{7E5BAE2A-A3E5-49A9-86D1-BFCEFABC31A7}"/>
              </a:ext>
            </a:extLst>
          </p:cNvPr>
          <p:cNvCxnSpPr>
            <a:cxnSpLocks/>
            <a:stCxn id="24" idx="0"/>
            <a:endCxn id="34" idx="0"/>
          </p:cNvCxnSpPr>
          <p:nvPr/>
        </p:nvCxnSpPr>
        <p:spPr bwMode="auto">
          <a:xfrm rot="5400000" flipH="1" flipV="1">
            <a:off x="3941993" y="-1026049"/>
            <a:ext cx="12700" cy="4590051"/>
          </a:xfrm>
          <a:prstGeom prst="curvedConnector3">
            <a:avLst>
              <a:gd name="adj1" fmla="val 1800000"/>
            </a:avLst>
          </a:prstGeom>
          <a:noFill/>
          <a:ln w="9525" cap="flat" cmpd="sng" algn="ctr">
            <a:solidFill>
              <a:schemeClr val="tx1"/>
            </a:solidFill>
            <a:prstDash val="solid"/>
            <a:round/>
            <a:headEnd type="none" w="med" len="med"/>
            <a:tailEnd type="triangle"/>
          </a:ln>
          <a:effectLst/>
        </p:spPr>
      </p:cxnSp>
      <p:sp>
        <p:nvSpPr>
          <p:cNvPr id="32" name="正方形/長方形 31">
            <a:extLst>
              <a:ext uri="{FF2B5EF4-FFF2-40B4-BE49-F238E27FC236}">
                <a16:creationId xmlns:a16="http://schemas.microsoft.com/office/drawing/2014/main" id="{9C1287A8-7F23-45B4-AC6B-B53E0031E1E9}"/>
              </a:ext>
            </a:extLst>
          </p:cNvPr>
          <p:cNvSpPr/>
          <p:nvPr/>
        </p:nvSpPr>
        <p:spPr bwMode="auto">
          <a:xfrm>
            <a:off x="5292008" y="1268976"/>
            <a:ext cx="2340026" cy="630007"/>
          </a:xfrm>
          <a:prstGeom prst="rect">
            <a:avLst/>
          </a:prstGeom>
          <a:ln w="6350">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3" name="正方形/長方形 32">
            <a:extLst>
              <a:ext uri="{FF2B5EF4-FFF2-40B4-BE49-F238E27FC236}">
                <a16:creationId xmlns:a16="http://schemas.microsoft.com/office/drawing/2014/main" id="{CEFBC5A5-1E10-4AE4-9FAF-2BA2E2453155}"/>
              </a:ext>
            </a:extLst>
          </p:cNvPr>
          <p:cNvSpPr/>
          <p:nvPr/>
        </p:nvSpPr>
        <p:spPr bwMode="auto">
          <a:xfrm>
            <a:off x="5562011"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4" name="正方形/長方形 33">
            <a:extLst>
              <a:ext uri="{FF2B5EF4-FFF2-40B4-BE49-F238E27FC236}">
                <a16:creationId xmlns:a16="http://schemas.microsoft.com/office/drawing/2014/main" id="{EA51BA3F-2316-41F2-A515-C84B163B7106}"/>
              </a:ext>
            </a:extLst>
          </p:cNvPr>
          <p:cNvSpPr/>
          <p:nvPr/>
        </p:nvSpPr>
        <p:spPr bwMode="auto">
          <a:xfrm>
            <a:off x="6102017" y="1268976"/>
            <a:ext cx="270003" cy="630007"/>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6"/>
                </a:solidFill>
                <a:latin typeface="Arial Narrow" panose="020B0606020202030204" pitchFamily="34" charset="0"/>
              </a:rPr>
              <a:t>0x4000</a:t>
            </a:r>
            <a:endParaRPr kumimoji="1" lang="ja-JP" altLang="en-US" b="1" dirty="0">
              <a:solidFill>
                <a:schemeClr val="accent6"/>
              </a:solidFill>
              <a:latin typeface="Arial Narrow" panose="020B0606020202030204" pitchFamily="34" charset="0"/>
            </a:endParaRPr>
          </a:p>
        </p:txBody>
      </p:sp>
      <p:sp>
        <p:nvSpPr>
          <p:cNvPr id="35" name="正方形/長方形 34">
            <a:extLst>
              <a:ext uri="{FF2B5EF4-FFF2-40B4-BE49-F238E27FC236}">
                <a16:creationId xmlns:a16="http://schemas.microsoft.com/office/drawing/2014/main" id="{F749C1B3-B81E-4D27-9E05-59E212E1ABDE}"/>
              </a:ext>
            </a:extLst>
          </p:cNvPr>
          <p:cNvSpPr/>
          <p:nvPr/>
        </p:nvSpPr>
        <p:spPr bwMode="auto">
          <a:xfrm>
            <a:off x="6372020"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1" name="正方形/長方形 40">
            <a:extLst>
              <a:ext uri="{FF2B5EF4-FFF2-40B4-BE49-F238E27FC236}">
                <a16:creationId xmlns:a16="http://schemas.microsoft.com/office/drawing/2014/main" id="{D3714769-F3AE-4D4E-B7B3-E2367520246E}"/>
              </a:ext>
            </a:extLst>
          </p:cNvPr>
          <p:cNvSpPr/>
          <p:nvPr/>
        </p:nvSpPr>
        <p:spPr bwMode="auto">
          <a:xfrm>
            <a:off x="1241963" y="2078985"/>
            <a:ext cx="2340026" cy="630007"/>
          </a:xfrm>
          <a:prstGeom prst="rect">
            <a:avLst/>
          </a:prstGeom>
          <a:ln w="6350">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2" name="正方形/長方形 41">
            <a:extLst>
              <a:ext uri="{FF2B5EF4-FFF2-40B4-BE49-F238E27FC236}">
                <a16:creationId xmlns:a16="http://schemas.microsoft.com/office/drawing/2014/main" id="{83960F93-CAD5-4068-9390-47799A2AF03F}"/>
              </a:ext>
            </a:extLst>
          </p:cNvPr>
          <p:cNvSpPr/>
          <p:nvPr/>
        </p:nvSpPr>
        <p:spPr bwMode="auto">
          <a:xfrm>
            <a:off x="2051972" y="2078985"/>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6"/>
                </a:solidFill>
                <a:latin typeface="Arial Narrow" panose="020B0606020202030204" pitchFamily="34" charset="0"/>
              </a:rPr>
              <a:t>0xE000</a:t>
            </a:r>
            <a:endParaRPr kumimoji="1" lang="ja-JP" altLang="en-US" b="1" dirty="0">
              <a:solidFill>
                <a:schemeClr val="accent6"/>
              </a:solidFill>
              <a:latin typeface="Arial Narrow" panose="020B0606020202030204" pitchFamily="34" charset="0"/>
            </a:endParaRPr>
          </a:p>
        </p:txBody>
      </p:sp>
      <p:sp>
        <p:nvSpPr>
          <p:cNvPr id="43" name="正方形/長方形 42">
            <a:extLst>
              <a:ext uri="{FF2B5EF4-FFF2-40B4-BE49-F238E27FC236}">
                <a16:creationId xmlns:a16="http://schemas.microsoft.com/office/drawing/2014/main" id="{E2DEFA15-817C-464E-83E0-24327CC77238}"/>
              </a:ext>
            </a:extLst>
          </p:cNvPr>
          <p:cNvSpPr/>
          <p:nvPr/>
        </p:nvSpPr>
        <p:spPr bwMode="auto">
          <a:xfrm>
            <a:off x="1511966" y="2078985"/>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正方形/長方形 43">
            <a:extLst>
              <a:ext uri="{FF2B5EF4-FFF2-40B4-BE49-F238E27FC236}">
                <a16:creationId xmlns:a16="http://schemas.microsoft.com/office/drawing/2014/main" id="{947D44DF-C325-40E0-BBED-28B51727B605}"/>
              </a:ext>
            </a:extLst>
          </p:cNvPr>
          <p:cNvSpPr/>
          <p:nvPr/>
        </p:nvSpPr>
        <p:spPr bwMode="auto">
          <a:xfrm>
            <a:off x="2591978" y="2078985"/>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6" name="正方形/長方形 45">
            <a:extLst>
              <a:ext uri="{FF2B5EF4-FFF2-40B4-BE49-F238E27FC236}">
                <a16:creationId xmlns:a16="http://schemas.microsoft.com/office/drawing/2014/main" id="{C37D265B-3113-4F60-B4D8-A213C21A1334}"/>
              </a:ext>
            </a:extLst>
          </p:cNvPr>
          <p:cNvSpPr/>
          <p:nvPr/>
        </p:nvSpPr>
        <p:spPr bwMode="auto">
          <a:xfrm>
            <a:off x="7002027" y="1268976"/>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正方形/長方形 46">
            <a:extLst>
              <a:ext uri="{FF2B5EF4-FFF2-40B4-BE49-F238E27FC236}">
                <a16:creationId xmlns:a16="http://schemas.microsoft.com/office/drawing/2014/main" id="{C90EB744-CFF7-4BFC-8BDD-3169EC2632F7}"/>
              </a:ext>
            </a:extLst>
          </p:cNvPr>
          <p:cNvSpPr/>
          <p:nvPr/>
        </p:nvSpPr>
        <p:spPr bwMode="auto">
          <a:xfrm>
            <a:off x="7272030" y="1268976"/>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endParaRPr kumimoji="1" lang="ja-JP" altLang="en-US" b="1" dirty="0">
              <a:solidFill>
                <a:schemeClr val="accent6"/>
              </a:solidFill>
              <a:latin typeface="Arial Narrow" panose="020B0606020202030204" pitchFamily="34" charset="0"/>
            </a:endParaRPr>
          </a:p>
        </p:txBody>
      </p:sp>
      <p:sp>
        <p:nvSpPr>
          <p:cNvPr id="48" name="正方形/長方形 47">
            <a:extLst>
              <a:ext uri="{FF2B5EF4-FFF2-40B4-BE49-F238E27FC236}">
                <a16:creationId xmlns:a16="http://schemas.microsoft.com/office/drawing/2014/main" id="{70FAC4AB-FC86-40D4-BB4D-F319C8145B25}"/>
              </a:ext>
            </a:extLst>
          </p:cNvPr>
          <p:cNvSpPr/>
          <p:nvPr/>
        </p:nvSpPr>
        <p:spPr bwMode="auto">
          <a:xfrm>
            <a:off x="6732024" y="1268976"/>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57" name="曲線コネクタ 186">
            <a:extLst>
              <a:ext uri="{FF2B5EF4-FFF2-40B4-BE49-F238E27FC236}">
                <a16:creationId xmlns:a16="http://schemas.microsoft.com/office/drawing/2014/main" id="{8428C8CC-2542-406C-AB28-BAC82E17830C}"/>
              </a:ext>
            </a:extLst>
          </p:cNvPr>
          <p:cNvCxnSpPr>
            <a:cxnSpLocks/>
            <a:stCxn id="42" idx="2"/>
            <a:endCxn id="34" idx="2"/>
          </p:cNvCxnSpPr>
          <p:nvPr/>
        </p:nvCxnSpPr>
        <p:spPr bwMode="auto">
          <a:xfrm rot="5400000" flipH="1" flipV="1">
            <a:off x="3806991" y="278965"/>
            <a:ext cx="810009" cy="4050045"/>
          </a:xfrm>
          <a:prstGeom prst="curvedConnector3">
            <a:avLst>
              <a:gd name="adj1" fmla="val -28222"/>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7464237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C21884-E587-4B98-89FF-BB67A3694A5A}"/>
              </a:ext>
            </a:extLst>
          </p:cNvPr>
          <p:cNvSpPr>
            <a:spLocks noGrp="1"/>
          </p:cNvSpPr>
          <p:nvPr>
            <p:ph type="title"/>
          </p:nvPr>
        </p:nvSpPr>
        <p:spPr/>
        <p:txBody>
          <a:bodyPr/>
          <a:lstStyle/>
          <a:p>
            <a:r>
              <a:rPr kumimoji="1" lang="ja-JP" altLang="en-US" dirty="0"/>
              <a:t>仮想メモ</a:t>
            </a:r>
            <a:r>
              <a:rPr lang="ja-JP" altLang="en-US" dirty="0"/>
              <a:t>リの詳細</a:t>
            </a:r>
            <a:endParaRPr kumimoji="1" lang="ja-JP" altLang="en-US" dirty="0"/>
          </a:p>
        </p:txBody>
      </p:sp>
      <p:sp>
        <p:nvSpPr>
          <p:cNvPr id="3" name="テキスト プレースホルダー 2">
            <a:extLst>
              <a:ext uri="{FF2B5EF4-FFF2-40B4-BE49-F238E27FC236}">
                <a16:creationId xmlns:a16="http://schemas.microsoft.com/office/drawing/2014/main" id="{EFEB19CC-7D66-4101-907D-ADF6CBCE94DB}"/>
              </a:ext>
            </a:extLst>
          </p:cNvPr>
          <p:cNvSpPr>
            <a:spLocks noGrp="1"/>
          </p:cNvSpPr>
          <p:nvPr>
            <p:ph type="body" sz="quarter" idx="10"/>
          </p:nvPr>
        </p:nvSpPr>
        <p:spPr/>
        <p:txBody>
          <a:bodyPr/>
          <a:lstStyle/>
          <a:p>
            <a:pPr marL="457200" indent="-457200">
              <a:buFont typeface="+mj-lt"/>
              <a:buAutoNum type="arabicPeriod"/>
            </a:pPr>
            <a:r>
              <a:rPr lang="ja-JP" altLang="en-US" dirty="0"/>
              <a:t>仮想メモリの詳細</a:t>
            </a:r>
            <a:endParaRPr lang="en-US" altLang="ja-JP" dirty="0"/>
          </a:p>
          <a:p>
            <a:pPr marL="817200" lvl="1" indent="-457200">
              <a:buFont typeface="+mj-lt"/>
              <a:buAutoNum type="arabicPeriod"/>
            </a:pPr>
            <a:r>
              <a:rPr lang="ja-JP" altLang="en-US" dirty="0"/>
              <a:t>仮想アドレスと物理アドレス</a:t>
            </a:r>
            <a:endParaRPr kumimoji="1" lang="en-US" altLang="ja-JP" dirty="0"/>
          </a:p>
          <a:p>
            <a:pPr marL="817200" lvl="1" indent="-457200">
              <a:buFont typeface="+mj-lt"/>
              <a:buAutoNum type="arabicPeriod"/>
            </a:pPr>
            <a:r>
              <a:rPr kumimoji="1" lang="ja-JP" altLang="en-US" b="1" dirty="0"/>
              <a:t>ページ・テーブル</a:t>
            </a:r>
            <a:endParaRPr kumimoji="1" lang="en-US" altLang="ja-JP" b="1" dirty="0"/>
          </a:p>
          <a:p>
            <a:pPr marL="817200" lvl="1" indent="-457200">
              <a:buFont typeface="+mj-lt"/>
              <a:buAutoNum type="arabicPeriod"/>
            </a:pPr>
            <a:r>
              <a:rPr kumimoji="1" lang="en-US" altLang="ja-JP" dirty="0"/>
              <a:t>TLB</a:t>
            </a:r>
          </a:p>
        </p:txBody>
      </p:sp>
    </p:spTree>
    <p:extLst>
      <p:ext uri="{BB962C8B-B14F-4D97-AF65-F5344CB8AC3E}">
        <p14:creationId xmlns:p14="http://schemas.microsoft.com/office/powerpoint/2010/main" val="26517144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7F0FD6-3101-48B8-986F-B44EBEB7BD86}"/>
              </a:ext>
            </a:extLst>
          </p:cNvPr>
          <p:cNvSpPr>
            <a:spLocks noGrp="1"/>
          </p:cNvSpPr>
          <p:nvPr>
            <p:ph type="title"/>
          </p:nvPr>
        </p:nvSpPr>
        <p:spPr/>
        <p:txBody>
          <a:bodyPr/>
          <a:lstStyle/>
          <a:p>
            <a:r>
              <a:rPr kumimoji="1" lang="ja-JP" altLang="en-US" dirty="0"/>
              <a:t>変換の実装</a:t>
            </a:r>
          </a:p>
        </p:txBody>
      </p:sp>
      <p:sp>
        <p:nvSpPr>
          <p:cNvPr id="3" name="テキスト プレースホルダー 2">
            <a:extLst>
              <a:ext uri="{FF2B5EF4-FFF2-40B4-BE49-F238E27FC236}">
                <a16:creationId xmlns:a16="http://schemas.microsoft.com/office/drawing/2014/main" id="{43A1D6B2-C2B0-4FB5-A149-009CE6AB1BFD}"/>
              </a:ext>
            </a:extLst>
          </p:cNvPr>
          <p:cNvSpPr>
            <a:spLocks noGrp="1"/>
          </p:cNvSpPr>
          <p:nvPr>
            <p:ph type="body" sz="quarter" idx="10"/>
          </p:nvPr>
        </p:nvSpPr>
        <p:spPr>
          <a:xfrm>
            <a:off x="341953" y="1088974"/>
            <a:ext cx="8640096" cy="5219751"/>
          </a:xfrm>
        </p:spPr>
        <p:txBody>
          <a:bodyPr/>
          <a:lstStyle/>
          <a:p>
            <a:r>
              <a:rPr kumimoji="1" lang="ja-JP" altLang="en-US" dirty="0"/>
              <a:t>単純な実装</a:t>
            </a:r>
            <a:endParaRPr kumimoji="1" lang="en-US" altLang="ja-JP" dirty="0"/>
          </a:p>
          <a:p>
            <a:pPr lvl="1"/>
            <a:r>
              <a:rPr lang="ja-JP" altLang="en-US" dirty="0"/>
              <a:t>仮想アドレス → 物理アドレス の変換表を用意すれば良い</a:t>
            </a:r>
            <a:endParaRPr lang="en-US" altLang="ja-JP" dirty="0"/>
          </a:p>
          <a:p>
            <a:r>
              <a:rPr lang="ja-JP" altLang="en-US" dirty="0"/>
              <a:t>コスト：アドレスが </a:t>
            </a:r>
            <a:r>
              <a:rPr lang="en-US" altLang="ja-JP" dirty="0"/>
              <a:t>32 bit </a:t>
            </a:r>
            <a:r>
              <a:rPr lang="ja-JP" altLang="en-US" dirty="0"/>
              <a:t>だとして，</a:t>
            </a:r>
            <a:r>
              <a:rPr lang="en-US" altLang="ja-JP" dirty="0"/>
              <a:t>1</a:t>
            </a:r>
            <a:r>
              <a:rPr lang="ja-JP" altLang="en-US" dirty="0"/>
              <a:t> </a:t>
            </a:r>
            <a:r>
              <a:rPr kumimoji="1" lang="en-US" altLang="ja-JP" dirty="0"/>
              <a:t>byte </a:t>
            </a:r>
            <a:r>
              <a:rPr kumimoji="1" lang="ja-JP" altLang="en-US" dirty="0"/>
              <a:t>単位で表を作ると</a:t>
            </a:r>
            <a:r>
              <a:rPr kumimoji="1" lang="en-US" altLang="ja-JP" dirty="0"/>
              <a:t>…</a:t>
            </a:r>
          </a:p>
          <a:p>
            <a:pPr lvl="1"/>
            <a:r>
              <a:rPr lang="ja-JP" altLang="en-US" dirty="0"/>
              <a:t>データ </a:t>
            </a:r>
            <a:r>
              <a:rPr lang="en-US" altLang="ja-JP" dirty="0"/>
              <a:t>1 byte </a:t>
            </a:r>
            <a:r>
              <a:rPr lang="ja-JP" altLang="en-US" dirty="0"/>
              <a:t>ごとに，その表には </a:t>
            </a:r>
            <a:r>
              <a:rPr lang="en-US" altLang="ja-JP" dirty="0"/>
              <a:t>32 bit</a:t>
            </a:r>
            <a:r>
              <a:rPr lang="ja-JP" altLang="en-US" dirty="0"/>
              <a:t> </a:t>
            </a:r>
            <a:r>
              <a:rPr lang="en-US" altLang="ja-JP" dirty="0"/>
              <a:t>=</a:t>
            </a:r>
            <a:r>
              <a:rPr lang="ja-JP" altLang="en-US" dirty="0"/>
              <a:t> </a:t>
            </a:r>
            <a:r>
              <a:rPr lang="en-US" altLang="ja-JP" dirty="0"/>
              <a:t>4 byte </a:t>
            </a:r>
            <a:r>
              <a:rPr lang="ja-JP" altLang="en-US" dirty="0"/>
              <a:t>のアドレスを記録することになる</a:t>
            </a:r>
            <a:endParaRPr lang="en-US" altLang="ja-JP" dirty="0"/>
          </a:p>
          <a:p>
            <a:pPr lvl="1"/>
            <a:r>
              <a:rPr kumimoji="1" lang="ja-JP" altLang="en-US" dirty="0"/>
              <a:t>実データの４倍の容量が変換表に必要になってしまう</a:t>
            </a:r>
          </a:p>
        </p:txBody>
      </p:sp>
    </p:spTree>
    <p:extLst>
      <p:ext uri="{BB962C8B-B14F-4D97-AF65-F5344CB8AC3E}">
        <p14:creationId xmlns:p14="http://schemas.microsoft.com/office/powerpoint/2010/main" val="39255706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75E6A4-3A95-43ED-BE96-40B6F995D0DD}"/>
              </a:ext>
            </a:extLst>
          </p:cNvPr>
          <p:cNvSpPr>
            <a:spLocks noGrp="1"/>
          </p:cNvSpPr>
          <p:nvPr>
            <p:ph type="title"/>
          </p:nvPr>
        </p:nvSpPr>
        <p:spPr/>
        <p:txBody>
          <a:bodyPr/>
          <a:lstStyle/>
          <a:p>
            <a:r>
              <a:rPr kumimoji="1" lang="ja-JP" altLang="en-US" dirty="0"/>
              <a:t>ページ単位での管理</a:t>
            </a:r>
          </a:p>
        </p:txBody>
      </p:sp>
      <p:sp>
        <p:nvSpPr>
          <p:cNvPr id="3" name="テキスト プレースホルダー 2">
            <a:extLst>
              <a:ext uri="{FF2B5EF4-FFF2-40B4-BE49-F238E27FC236}">
                <a16:creationId xmlns:a16="http://schemas.microsoft.com/office/drawing/2014/main" id="{A67EBC75-FFEE-4529-8D0C-868EDFA190DD}"/>
              </a:ext>
            </a:extLst>
          </p:cNvPr>
          <p:cNvSpPr>
            <a:spLocks noGrp="1"/>
          </p:cNvSpPr>
          <p:nvPr>
            <p:ph type="body" sz="quarter" idx="10"/>
          </p:nvPr>
        </p:nvSpPr>
        <p:spPr>
          <a:xfrm>
            <a:off x="611956" y="1088974"/>
            <a:ext cx="8280092" cy="4410049"/>
          </a:xfrm>
        </p:spPr>
        <p:txBody>
          <a:bodyPr/>
          <a:lstStyle/>
          <a:p>
            <a:r>
              <a:rPr kumimoji="1" lang="ja-JP" altLang="en-US" dirty="0"/>
              <a:t>変換表に必要な容量を減らすため，通常は「ページ」という単位でまとめて管理される</a:t>
            </a:r>
            <a:endParaRPr kumimoji="1" lang="en-US" altLang="ja-JP" dirty="0"/>
          </a:p>
          <a:p>
            <a:pPr lvl="1"/>
            <a:r>
              <a:rPr lang="ja-JP" altLang="en-US" dirty="0"/>
              <a:t>ページ単位の変換表を「</a:t>
            </a:r>
            <a:r>
              <a:rPr lang="ja-JP" altLang="en-US" dirty="0">
                <a:solidFill>
                  <a:schemeClr val="accent5"/>
                </a:solidFill>
              </a:rPr>
              <a:t>ページ・テーブル</a:t>
            </a:r>
            <a:r>
              <a:rPr lang="ja-JP" altLang="en-US" dirty="0"/>
              <a:t>」と呼ぶ</a:t>
            </a:r>
            <a:endParaRPr lang="en-US" altLang="ja-JP" dirty="0"/>
          </a:p>
          <a:p>
            <a:pPr lvl="1"/>
            <a:r>
              <a:rPr lang="ja-JP" altLang="en-US" dirty="0"/>
              <a:t>ページのサイズは </a:t>
            </a:r>
            <a:r>
              <a:rPr lang="en-US" altLang="ja-JP" dirty="0"/>
              <a:t>4KB </a:t>
            </a:r>
            <a:r>
              <a:rPr lang="ja-JP" altLang="en-US" dirty="0"/>
              <a:t>から 数 </a:t>
            </a:r>
            <a:r>
              <a:rPr lang="en-US" altLang="ja-JP" dirty="0"/>
              <a:t>MB </a:t>
            </a:r>
            <a:r>
              <a:rPr lang="ja-JP" altLang="en-US" dirty="0"/>
              <a:t>ぐらい</a:t>
            </a:r>
            <a:endParaRPr lang="en-US" altLang="ja-JP" dirty="0"/>
          </a:p>
          <a:p>
            <a:pPr lvl="2"/>
            <a:r>
              <a:rPr lang="ja-JP" altLang="en-US" dirty="0"/>
              <a:t>命令セットごとに仕様として決まっている</a:t>
            </a:r>
            <a:endParaRPr lang="en-US" altLang="ja-JP" dirty="0"/>
          </a:p>
          <a:p>
            <a:r>
              <a:rPr kumimoji="1" lang="ja-JP" altLang="en-US" dirty="0"/>
              <a:t>例：仮想アドレス上の連続した </a:t>
            </a:r>
            <a:r>
              <a:rPr kumimoji="1" lang="en-US" altLang="ja-JP" dirty="0"/>
              <a:t>4KB </a:t>
            </a:r>
            <a:r>
              <a:rPr kumimoji="1" lang="ja-JP" altLang="en-US" dirty="0"/>
              <a:t>の領域（ページ）を，</a:t>
            </a:r>
            <a:br>
              <a:rPr kumimoji="1" lang="en-US" altLang="ja-JP" dirty="0"/>
            </a:br>
            <a:r>
              <a:rPr kumimoji="1" lang="ja-JP" altLang="en-US" dirty="0"/>
              <a:t>物理アドレス上の </a:t>
            </a:r>
            <a:r>
              <a:rPr kumimoji="1" lang="en-US" altLang="ja-JP" dirty="0"/>
              <a:t>4KB </a:t>
            </a:r>
            <a:r>
              <a:rPr kumimoji="1" lang="ja-JP" altLang="en-US" dirty="0"/>
              <a:t>にマップ</a:t>
            </a:r>
            <a:endParaRPr kumimoji="1" lang="en-US" altLang="ja-JP" dirty="0"/>
          </a:p>
          <a:p>
            <a:pPr lvl="1"/>
            <a:r>
              <a:rPr lang="en-US" altLang="ja-JP" dirty="0"/>
              <a:t>1 byte </a:t>
            </a:r>
            <a:r>
              <a:rPr lang="ja-JP" altLang="en-US" dirty="0"/>
              <a:t>ごとに物理アドレスを覚える必要があったのが，</a:t>
            </a:r>
            <a:r>
              <a:rPr lang="en-US" altLang="ja-JP" dirty="0"/>
              <a:t>4KB </a:t>
            </a:r>
            <a:r>
              <a:rPr lang="ja-JP" altLang="en-US" dirty="0"/>
              <a:t>ごとでよくなる（</a:t>
            </a:r>
            <a:r>
              <a:rPr lang="en-US" altLang="ja-JP" dirty="0"/>
              <a:t>4096 </a:t>
            </a:r>
            <a:r>
              <a:rPr lang="ja-JP" altLang="en-US" dirty="0"/>
              <a:t>分の１の容量で済む）</a:t>
            </a:r>
            <a:endParaRPr kumimoji="1" lang="ja-JP" altLang="en-US" dirty="0"/>
          </a:p>
        </p:txBody>
      </p:sp>
      <p:sp>
        <p:nvSpPr>
          <p:cNvPr id="4" name="正方形/長方形 3">
            <a:extLst>
              <a:ext uri="{FF2B5EF4-FFF2-40B4-BE49-F238E27FC236}">
                <a16:creationId xmlns:a16="http://schemas.microsoft.com/office/drawing/2014/main" id="{7F191A19-CA9A-4EA1-9149-15A3A12DA0FF}"/>
              </a:ext>
            </a:extLst>
          </p:cNvPr>
          <p:cNvSpPr/>
          <p:nvPr/>
        </p:nvSpPr>
        <p:spPr>
          <a:xfrm>
            <a:off x="521955" y="5589024"/>
            <a:ext cx="78579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 name="正方形/長方形 4">
            <a:extLst>
              <a:ext uri="{FF2B5EF4-FFF2-40B4-BE49-F238E27FC236}">
                <a16:creationId xmlns:a16="http://schemas.microsoft.com/office/drawing/2014/main" id="{EB9CA49B-5615-43A7-8CAF-EA9D75DD1B79}"/>
              </a:ext>
            </a:extLst>
          </p:cNvPr>
          <p:cNvSpPr/>
          <p:nvPr/>
        </p:nvSpPr>
        <p:spPr bwMode="auto">
          <a:xfrm>
            <a:off x="1511966" y="5679025"/>
            <a:ext cx="2340026" cy="630007"/>
          </a:xfrm>
          <a:prstGeom prst="rect">
            <a:avLst/>
          </a:prstGeom>
          <a:ln w="6350">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41E6DC19-4EAE-45CA-9198-8F886E1D11BB}"/>
              </a:ext>
            </a:extLst>
          </p:cNvPr>
          <p:cNvSpPr/>
          <p:nvPr/>
        </p:nvSpPr>
        <p:spPr bwMode="auto">
          <a:xfrm>
            <a:off x="1781969" y="5679025"/>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tx1">
                    <a:lumMod val="75000"/>
                    <a:lumOff val="25000"/>
                  </a:schemeClr>
                </a:solidFill>
                <a:latin typeface="Arial Narrow" panose="020B0606020202030204" pitchFamily="34" charset="0"/>
              </a:rPr>
              <a:t>4KB</a:t>
            </a:r>
            <a:endParaRPr kumimoji="1" lang="ja-JP" altLang="en-US" b="1" dirty="0">
              <a:solidFill>
                <a:schemeClr val="tx1">
                  <a:lumMod val="75000"/>
                  <a:lumOff val="25000"/>
                </a:schemeClr>
              </a:solidFill>
              <a:latin typeface="Arial Narrow" panose="020B0606020202030204" pitchFamily="34" charset="0"/>
            </a:endParaRPr>
          </a:p>
        </p:txBody>
      </p:sp>
      <p:cxnSp>
        <p:nvCxnSpPr>
          <p:cNvPr id="9" name="曲線コネクタ 10">
            <a:extLst>
              <a:ext uri="{FF2B5EF4-FFF2-40B4-BE49-F238E27FC236}">
                <a16:creationId xmlns:a16="http://schemas.microsoft.com/office/drawing/2014/main" id="{BA7BA9AE-C30E-422B-AE52-A5AAA23F343D}"/>
              </a:ext>
            </a:extLst>
          </p:cNvPr>
          <p:cNvCxnSpPr>
            <a:cxnSpLocks/>
            <a:stCxn id="6" idx="0"/>
            <a:endCxn id="12" idx="0"/>
          </p:cNvCxnSpPr>
          <p:nvPr/>
        </p:nvCxnSpPr>
        <p:spPr bwMode="auto">
          <a:xfrm rot="5400000" flipH="1" flipV="1">
            <a:off x="4211996" y="3384000"/>
            <a:ext cx="12700" cy="4590051"/>
          </a:xfrm>
          <a:prstGeom prst="curvedConnector3">
            <a:avLst>
              <a:gd name="adj1" fmla="val 1800000"/>
            </a:avLst>
          </a:prstGeom>
          <a:noFill/>
          <a:ln w="9525" cap="flat" cmpd="sng" algn="ctr">
            <a:solidFill>
              <a:schemeClr val="tx1"/>
            </a:solidFill>
            <a:prstDash val="solid"/>
            <a:round/>
            <a:headEnd type="none" w="med" len="med"/>
            <a:tailEnd type="triangle"/>
          </a:ln>
          <a:effectLst/>
        </p:spPr>
      </p:cxnSp>
      <p:sp>
        <p:nvSpPr>
          <p:cNvPr id="10" name="正方形/長方形 9">
            <a:extLst>
              <a:ext uri="{FF2B5EF4-FFF2-40B4-BE49-F238E27FC236}">
                <a16:creationId xmlns:a16="http://schemas.microsoft.com/office/drawing/2014/main" id="{989B1738-F23D-4233-83F5-C8A4B074EE6B}"/>
              </a:ext>
            </a:extLst>
          </p:cNvPr>
          <p:cNvSpPr/>
          <p:nvPr/>
        </p:nvSpPr>
        <p:spPr bwMode="auto">
          <a:xfrm>
            <a:off x="5562011" y="5679025"/>
            <a:ext cx="2340026" cy="630007"/>
          </a:xfrm>
          <a:prstGeom prst="rect">
            <a:avLst/>
          </a:prstGeom>
          <a:ln w="6350">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 name="正方形/長方形 10">
            <a:extLst>
              <a:ext uri="{FF2B5EF4-FFF2-40B4-BE49-F238E27FC236}">
                <a16:creationId xmlns:a16="http://schemas.microsoft.com/office/drawing/2014/main" id="{AAFB0F5F-A5F7-43A1-A2CD-6AB5183A1302}"/>
              </a:ext>
            </a:extLst>
          </p:cNvPr>
          <p:cNvSpPr/>
          <p:nvPr/>
        </p:nvSpPr>
        <p:spPr bwMode="auto">
          <a:xfrm>
            <a:off x="5832014" y="5679025"/>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 name="正方形/長方形 11">
            <a:extLst>
              <a:ext uri="{FF2B5EF4-FFF2-40B4-BE49-F238E27FC236}">
                <a16:creationId xmlns:a16="http://schemas.microsoft.com/office/drawing/2014/main" id="{B22B24E6-37F8-4F7C-ACA9-A0873694EE81}"/>
              </a:ext>
            </a:extLst>
          </p:cNvPr>
          <p:cNvSpPr/>
          <p:nvPr/>
        </p:nvSpPr>
        <p:spPr bwMode="auto">
          <a:xfrm>
            <a:off x="6372020" y="5679025"/>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tx1">
                    <a:lumMod val="75000"/>
                    <a:lumOff val="25000"/>
                  </a:schemeClr>
                </a:solidFill>
                <a:latin typeface="Arial Narrow" panose="020B0606020202030204" pitchFamily="34" charset="0"/>
              </a:rPr>
              <a:t>4KB</a:t>
            </a:r>
            <a:endParaRPr kumimoji="1" lang="ja-JP" altLang="en-US" b="1" dirty="0">
              <a:solidFill>
                <a:schemeClr val="tx1">
                  <a:lumMod val="75000"/>
                  <a:lumOff val="25000"/>
                </a:schemeClr>
              </a:solidFill>
              <a:latin typeface="Arial Narrow" panose="020B0606020202030204" pitchFamily="34" charset="0"/>
            </a:endParaRPr>
          </a:p>
        </p:txBody>
      </p:sp>
      <p:sp>
        <p:nvSpPr>
          <p:cNvPr id="13" name="正方形/長方形 12">
            <a:extLst>
              <a:ext uri="{FF2B5EF4-FFF2-40B4-BE49-F238E27FC236}">
                <a16:creationId xmlns:a16="http://schemas.microsoft.com/office/drawing/2014/main" id="{B69AED6C-C471-4788-88FB-EAC1CF54F1E7}"/>
              </a:ext>
            </a:extLst>
          </p:cNvPr>
          <p:cNvSpPr/>
          <p:nvPr/>
        </p:nvSpPr>
        <p:spPr bwMode="auto">
          <a:xfrm>
            <a:off x="6642023" y="5679025"/>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正方形/長方形 13">
            <a:extLst>
              <a:ext uri="{FF2B5EF4-FFF2-40B4-BE49-F238E27FC236}">
                <a16:creationId xmlns:a16="http://schemas.microsoft.com/office/drawing/2014/main" id="{96814398-37FF-4FB1-B0F1-E10A2DE29653}"/>
              </a:ext>
            </a:extLst>
          </p:cNvPr>
          <p:cNvSpPr/>
          <p:nvPr/>
        </p:nvSpPr>
        <p:spPr bwMode="auto">
          <a:xfrm>
            <a:off x="7272030" y="5679025"/>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正方形/長方形 14">
            <a:extLst>
              <a:ext uri="{FF2B5EF4-FFF2-40B4-BE49-F238E27FC236}">
                <a16:creationId xmlns:a16="http://schemas.microsoft.com/office/drawing/2014/main" id="{A6F249D5-5287-417F-9815-D44081D54A04}"/>
              </a:ext>
            </a:extLst>
          </p:cNvPr>
          <p:cNvSpPr/>
          <p:nvPr/>
        </p:nvSpPr>
        <p:spPr bwMode="auto">
          <a:xfrm>
            <a:off x="7542033" y="5679025"/>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endParaRPr kumimoji="1" lang="ja-JP" altLang="en-US" b="1" dirty="0">
              <a:solidFill>
                <a:schemeClr val="accent6"/>
              </a:solidFill>
              <a:latin typeface="Arial Narrow" panose="020B0606020202030204" pitchFamily="34" charset="0"/>
            </a:endParaRPr>
          </a:p>
        </p:txBody>
      </p:sp>
      <p:sp>
        <p:nvSpPr>
          <p:cNvPr id="16" name="正方形/長方形 15">
            <a:extLst>
              <a:ext uri="{FF2B5EF4-FFF2-40B4-BE49-F238E27FC236}">
                <a16:creationId xmlns:a16="http://schemas.microsoft.com/office/drawing/2014/main" id="{88963F71-78EE-403C-BEAA-99C71A37E85E}"/>
              </a:ext>
            </a:extLst>
          </p:cNvPr>
          <p:cNvSpPr/>
          <p:nvPr/>
        </p:nvSpPr>
        <p:spPr bwMode="auto">
          <a:xfrm>
            <a:off x="7002027" y="5679025"/>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873512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A23D73-9346-46BC-902C-56695687FF6F}"/>
              </a:ext>
            </a:extLst>
          </p:cNvPr>
          <p:cNvSpPr>
            <a:spLocks noGrp="1"/>
          </p:cNvSpPr>
          <p:nvPr>
            <p:ph type="title"/>
          </p:nvPr>
        </p:nvSpPr>
        <p:spPr/>
        <p:txBody>
          <a:bodyPr/>
          <a:lstStyle/>
          <a:p>
            <a:r>
              <a:rPr kumimoji="1" lang="en-US" altLang="ja-JP" dirty="0"/>
              <a:t>4KB </a:t>
            </a:r>
            <a:r>
              <a:rPr kumimoji="1" lang="ja-JP" altLang="en-US" dirty="0"/>
              <a:t>ページを使った単段ページ・テーブルの例</a:t>
            </a:r>
          </a:p>
        </p:txBody>
      </p:sp>
      <p:sp>
        <p:nvSpPr>
          <p:cNvPr id="3" name="テキスト プレースホルダー 2">
            <a:extLst>
              <a:ext uri="{FF2B5EF4-FFF2-40B4-BE49-F238E27FC236}">
                <a16:creationId xmlns:a16="http://schemas.microsoft.com/office/drawing/2014/main" id="{9912CB5C-244D-418E-B391-297D77D36F85}"/>
              </a:ext>
            </a:extLst>
          </p:cNvPr>
          <p:cNvSpPr>
            <a:spLocks noGrp="1"/>
          </p:cNvSpPr>
          <p:nvPr>
            <p:ph type="body" sz="quarter" idx="10"/>
          </p:nvPr>
        </p:nvSpPr>
        <p:spPr>
          <a:xfrm>
            <a:off x="611956" y="4869015"/>
            <a:ext cx="8280092" cy="1439709"/>
          </a:xfrm>
        </p:spPr>
        <p:txBody>
          <a:bodyPr/>
          <a:lstStyle/>
          <a:p>
            <a:r>
              <a:rPr kumimoji="1" lang="ja-JP" altLang="en-US" dirty="0"/>
              <a:t>まず単段のページ・テーブルを考える</a:t>
            </a:r>
            <a:endParaRPr kumimoji="1" lang="en-US" altLang="ja-JP" dirty="0"/>
          </a:p>
          <a:p>
            <a:pPr lvl="1"/>
            <a:r>
              <a:rPr lang="ja-JP" altLang="en-US" dirty="0"/>
              <a:t>アドレス・サイズが </a:t>
            </a:r>
            <a:r>
              <a:rPr lang="en-US" altLang="ja-JP" dirty="0">
                <a:solidFill>
                  <a:schemeClr val="accent5"/>
                </a:solidFill>
              </a:rPr>
              <a:t>32 bit</a:t>
            </a:r>
            <a:r>
              <a:rPr lang="en-US" altLang="ja-JP" dirty="0"/>
              <a:t>, </a:t>
            </a:r>
            <a:r>
              <a:rPr lang="ja-JP" altLang="en-US" dirty="0"/>
              <a:t>ページ・サイズ </a:t>
            </a:r>
            <a:r>
              <a:rPr lang="en-US" altLang="ja-JP" dirty="0">
                <a:solidFill>
                  <a:schemeClr val="accent3">
                    <a:lumMod val="75000"/>
                  </a:schemeClr>
                </a:solidFill>
              </a:rPr>
              <a:t>2^12=4 KB </a:t>
            </a:r>
            <a:r>
              <a:rPr lang="ja-JP" altLang="en-US" dirty="0"/>
              <a:t>を仮定</a:t>
            </a:r>
            <a:endParaRPr kumimoji="1" lang="ja-JP" altLang="en-US" dirty="0"/>
          </a:p>
        </p:txBody>
      </p:sp>
      <p:sp>
        <p:nvSpPr>
          <p:cNvPr id="4" name="正方形/長方形 3">
            <a:extLst>
              <a:ext uri="{FF2B5EF4-FFF2-40B4-BE49-F238E27FC236}">
                <a16:creationId xmlns:a16="http://schemas.microsoft.com/office/drawing/2014/main" id="{41F8EEC9-9620-4E9C-9B16-22677D3FA888}"/>
              </a:ext>
            </a:extLst>
          </p:cNvPr>
          <p:cNvSpPr/>
          <p:nvPr/>
        </p:nvSpPr>
        <p:spPr bwMode="auto">
          <a:xfrm>
            <a:off x="3131984" y="2708992"/>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8FC2FED3-730B-4DD0-AF3F-11439DD0B8DB}"/>
              </a:ext>
            </a:extLst>
          </p:cNvPr>
          <p:cNvSpPr/>
          <p:nvPr/>
        </p:nvSpPr>
        <p:spPr bwMode="auto">
          <a:xfrm>
            <a:off x="6012016" y="1988984"/>
            <a:ext cx="1080012" cy="2880032"/>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F8E9AEA5-3FB4-455D-9495-C980C57584B6}"/>
              </a:ext>
            </a:extLst>
          </p:cNvPr>
          <p:cNvSpPr/>
          <p:nvPr/>
        </p:nvSpPr>
        <p:spPr bwMode="auto">
          <a:xfrm>
            <a:off x="3131984" y="270899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a:extLst>
              <a:ext uri="{FF2B5EF4-FFF2-40B4-BE49-F238E27FC236}">
                <a16:creationId xmlns:a16="http://schemas.microsoft.com/office/drawing/2014/main" id="{2582A728-F7F5-4B2F-8E43-305BF7418F28}"/>
              </a:ext>
            </a:extLst>
          </p:cNvPr>
          <p:cNvSpPr/>
          <p:nvPr/>
        </p:nvSpPr>
        <p:spPr bwMode="auto">
          <a:xfrm>
            <a:off x="3131984" y="288899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p:cNvSpPr/>
          <p:nvPr/>
        </p:nvSpPr>
        <p:spPr bwMode="auto">
          <a:xfrm>
            <a:off x="971960" y="1358977"/>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10" name="直線矢印コネクタ 9"/>
          <p:cNvCxnSpPr/>
          <p:nvPr/>
        </p:nvCxnSpPr>
        <p:spPr bwMode="auto">
          <a:xfrm>
            <a:off x="971960" y="1268976"/>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bwMode="auto">
          <a:xfrm>
            <a:off x="2051972"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32 bit </a:t>
            </a:r>
            <a:r>
              <a:rPr kumimoji="1" lang="ja-JP" altLang="en-US" sz="1600" dirty="0">
                <a:solidFill>
                  <a:schemeClr val="tx1">
                    <a:lumMod val="75000"/>
                    <a:lumOff val="25000"/>
                  </a:schemeClr>
                </a:solidFill>
                <a:latin typeface="+mn-ea"/>
              </a:rPr>
              <a:t>アドレス</a:t>
            </a:r>
          </a:p>
        </p:txBody>
      </p:sp>
      <p:sp>
        <p:nvSpPr>
          <p:cNvPr id="12" name="正方形/長方形 11"/>
          <p:cNvSpPr/>
          <p:nvPr/>
        </p:nvSpPr>
        <p:spPr bwMode="auto">
          <a:xfrm>
            <a:off x="2771981" y="1358977"/>
            <a:ext cx="1080012"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13" name="直線コネクタ 12"/>
          <p:cNvCxnSpPr/>
          <p:nvPr/>
        </p:nvCxnSpPr>
        <p:spPr bwMode="auto">
          <a:xfrm>
            <a:off x="2771980" y="1718981"/>
            <a:ext cx="1080012" cy="0"/>
          </a:xfrm>
          <a:prstGeom prst="line">
            <a:avLst/>
          </a:prstGeom>
          <a:ln>
            <a:headEnd type="triangle" w="med" len="med"/>
            <a:tailEnd type="triangle" w="med" len="med"/>
          </a:ln>
        </p:spPr>
        <p:style>
          <a:lnRef idx="2">
            <a:schemeClr val="accent3"/>
          </a:lnRef>
          <a:fillRef idx="0">
            <a:schemeClr val="accent3"/>
          </a:fillRef>
          <a:effectRef idx="1">
            <a:schemeClr val="accent3"/>
          </a:effectRef>
          <a:fontRef idx="minor">
            <a:schemeClr val="tx1"/>
          </a:fontRef>
        </p:style>
      </p:cxnSp>
      <p:sp>
        <p:nvSpPr>
          <p:cNvPr id="14" name="正方形/長方形 13"/>
          <p:cNvSpPr/>
          <p:nvPr/>
        </p:nvSpPr>
        <p:spPr bwMode="auto">
          <a:xfrm>
            <a:off x="3041983"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12bit</a:t>
            </a:r>
            <a:endParaRPr kumimoji="1" lang="ja-JP" altLang="en-US" dirty="0">
              <a:solidFill>
                <a:schemeClr val="tx1">
                  <a:lumMod val="75000"/>
                  <a:lumOff val="25000"/>
                </a:schemeClr>
              </a:solidFill>
              <a:latin typeface="Consolas" panose="020B0609020204030204" pitchFamily="49" charset="0"/>
            </a:endParaRPr>
          </a:p>
        </p:txBody>
      </p:sp>
      <p:cxnSp>
        <p:nvCxnSpPr>
          <p:cNvPr id="18" name="直線コネクタ 17"/>
          <p:cNvCxnSpPr/>
          <p:nvPr/>
        </p:nvCxnSpPr>
        <p:spPr bwMode="auto">
          <a:xfrm>
            <a:off x="971960" y="1718981"/>
            <a:ext cx="1800020" cy="0"/>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1601967"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20bit</a:t>
            </a:r>
            <a:endParaRPr kumimoji="1" lang="ja-JP" altLang="en-US" dirty="0">
              <a:solidFill>
                <a:schemeClr val="tx1">
                  <a:lumMod val="75000"/>
                  <a:lumOff val="25000"/>
                </a:schemeClr>
              </a:solidFill>
              <a:latin typeface="Consolas" panose="020B0609020204030204" pitchFamily="49" charset="0"/>
            </a:endParaRPr>
          </a:p>
        </p:txBody>
      </p:sp>
      <p:sp>
        <p:nvSpPr>
          <p:cNvPr id="21" name="正方形/長方形 20">
            <a:extLst>
              <a:ext uri="{FF2B5EF4-FFF2-40B4-BE49-F238E27FC236}">
                <a16:creationId xmlns:a16="http://schemas.microsoft.com/office/drawing/2014/main" id="{F8E9AEA5-3FB4-455D-9495-C980C57584B6}"/>
              </a:ext>
            </a:extLst>
          </p:cNvPr>
          <p:cNvSpPr/>
          <p:nvPr/>
        </p:nvSpPr>
        <p:spPr bwMode="auto">
          <a:xfrm>
            <a:off x="3131984" y="3068996"/>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3131984" y="3248998"/>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28" name="曲線コネクタ 27"/>
          <p:cNvCxnSpPr>
            <a:stCxn id="6" idx="3"/>
          </p:cNvCxnSpPr>
          <p:nvPr/>
        </p:nvCxnSpPr>
        <p:spPr bwMode="auto">
          <a:xfrm flipV="1">
            <a:off x="4211996" y="2168986"/>
            <a:ext cx="1800020" cy="630007"/>
          </a:xfrm>
          <a:prstGeom prst="curvedConnector3">
            <a:avLst/>
          </a:prstGeom>
          <a:noFill/>
          <a:ln w="9525" cap="flat" cmpd="sng" algn="ctr">
            <a:solidFill>
              <a:schemeClr val="tx1"/>
            </a:solidFill>
            <a:prstDash val="solid"/>
            <a:round/>
            <a:headEnd type="none" w="med" len="med"/>
            <a:tailEnd type="triangle"/>
          </a:ln>
          <a:effectLst/>
        </p:spPr>
      </p:cxnSp>
      <p:sp>
        <p:nvSpPr>
          <p:cNvPr id="29" name="正方形/長方形 28">
            <a:extLst>
              <a:ext uri="{FF2B5EF4-FFF2-40B4-BE49-F238E27FC236}">
                <a16:creationId xmlns:a16="http://schemas.microsoft.com/office/drawing/2014/main" id="{2582A728-F7F5-4B2F-8E43-305BF7418F28}"/>
              </a:ext>
            </a:extLst>
          </p:cNvPr>
          <p:cNvSpPr/>
          <p:nvPr/>
        </p:nvSpPr>
        <p:spPr bwMode="auto">
          <a:xfrm>
            <a:off x="6012016" y="2168986"/>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31" name="曲線コネクタ 30"/>
          <p:cNvCxnSpPr/>
          <p:nvPr/>
        </p:nvCxnSpPr>
        <p:spPr bwMode="auto">
          <a:xfrm>
            <a:off x="4211996" y="2978996"/>
            <a:ext cx="1800020" cy="90000"/>
          </a:xfrm>
          <a:prstGeom prst="curvedConnector3">
            <a:avLst/>
          </a:prstGeom>
          <a:noFill/>
          <a:ln w="9525" cap="flat" cmpd="sng" algn="ctr">
            <a:solidFill>
              <a:schemeClr val="tx1"/>
            </a:solidFill>
            <a:prstDash val="solid"/>
            <a:round/>
            <a:headEnd type="none" w="med" len="med"/>
            <a:tailEnd type="triangle"/>
          </a:ln>
          <a:effectLst/>
        </p:spPr>
      </p:cxnSp>
      <p:sp>
        <p:nvSpPr>
          <p:cNvPr id="32" name="正方形/長方形 31">
            <a:extLst>
              <a:ext uri="{FF2B5EF4-FFF2-40B4-BE49-F238E27FC236}">
                <a16:creationId xmlns:a16="http://schemas.microsoft.com/office/drawing/2014/main" id="{2582A728-F7F5-4B2F-8E43-305BF7418F28}"/>
              </a:ext>
            </a:extLst>
          </p:cNvPr>
          <p:cNvSpPr/>
          <p:nvPr/>
        </p:nvSpPr>
        <p:spPr bwMode="auto">
          <a:xfrm>
            <a:off x="6012016" y="3068996"/>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sp>
        <p:nvSpPr>
          <p:cNvPr id="34" name="正方形/長方形 33">
            <a:extLst>
              <a:ext uri="{FF2B5EF4-FFF2-40B4-BE49-F238E27FC236}">
                <a16:creationId xmlns:a16="http://schemas.microsoft.com/office/drawing/2014/main" id="{2582A728-F7F5-4B2F-8E43-305BF7418F28}"/>
              </a:ext>
            </a:extLst>
          </p:cNvPr>
          <p:cNvSpPr/>
          <p:nvPr/>
        </p:nvSpPr>
        <p:spPr bwMode="auto">
          <a:xfrm>
            <a:off x="6012016" y="4149008"/>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35" name="曲線コネクタ 34"/>
          <p:cNvCxnSpPr/>
          <p:nvPr/>
        </p:nvCxnSpPr>
        <p:spPr bwMode="auto">
          <a:xfrm>
            <a:off x="4211996" y="3158997"/>
            <a:ext cx="1800020" cy="990011"/>
          </a:xfrm>
          <a:prstGeom prst="curvedConnector3">
            <a:avLst/>
          </a:prstGeom>
          <a:noFill/>
          <a:ln w="9525" cap="flat" cmpd="sng" algn="ctr">
            <a:solidFill>
              <a:schemeClr val="tx1"/>
            </a:solidFill>
            <a:prstDash val="solid"/>
            <a:round/>
            <a:headEnd type="none" w="med" len="med"/>
            <a:tailEnd type="triangle"/>
          </a:ln>
          <a:effectLst/>
        </p:spPr>
      </p:cxnSp>
      <p:cxnSp>
        <p:nvCxnSpPr>
          <p:cNvPr id="37" name="直線コネクタ 36"/>
          <p:cNvCxnSpPr/>
          <p:nvPr/>
        </p:nvCxnSpPr>
        <p:spPr bwMode="auto">
          <a:xfrm flipV="1">
            <a:off x="2951982" y="2708993"/>
            <a:ext cx="0" cy="1440015"/>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41" name="正方形/長方形 40"/>
          <p:cNvSpPr/>
          <p:nvPr/>
        </p:nvSpPr>
        <p:spPr bwMode="auto">
          <a:xfrm>
            <a:off x="6192018" y="1538979"/>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物理メモリ</a:t>
            </a:r>
          </a:p>
        </p:txBody>
      </p:sp>
      <p:sp>
        <p:nvSpPr>
          <p:cNvPr id="42" name="正方形/長方形 41"/>
          <p:cNvSpPr/>
          <p:nvPr/>
        </p:nvSpPr>
        <p:spPr bwMode="auto">
          <a:xfrm>
            <a:off x="3311986" y="234898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ページ・テーブル</a:t>
            </a:r>
          </a:p>
        </p:txBody>
      </p:sp>
      <p:sp>
        <p:nvSpPr>
          <p:cNvPr id="43" name="正方形/長方形 42"/>
          <p:cNvSpPr/>
          <p:nvPr/>
        </p:nvSpPr>
        <p:spPr bwMode="auto">
          <a:xfrm>
            <a:off x="791958" y="3338999"/>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tx1">
                    <a:lumMod val="75000"/>
                    <a:lumOff val="25000"/>
                  </a:schemeClr>
                </a:solidFill>
                <a:latin typeface="Consolas" panose="020B0609020204030204" pitchFamily="49" charset="0"/>
              </a:rPr>
              <a:t>4KB</a:t>
            </a:r>
            <a:r>
              <a:rPr kumimoji="1" lang="ja-JP" altLang="en-US" dirty="0">
                <a:solidFill>
                  <a:schemeClr val="tx1">
                    <a:lumMod val="75000"/>
                    <a:lumOff val="25000"/>
                  </a:schemeClr>
                </a:solidFill>
                <a:latin typeface="Consolas" panose="020B0609020204030204" pitchFamily="49" charset="0"/>
              </a:rPr>
              <a:t>ページの先頭を</a:t>
            </a:r>
            <a:endParaRPr kumimoji="1" lang="en-US" altLang="ja-JP" dirty="0">
              <a:solidFill>
                <a:schemeClr val="tx1">
                  <a:lumMod val="75000"/>
                  <a:lumOff val="25000"/>
                </a:schemeClr>
              </a:solidFill>
              <a:latin typeface="Consolas" panose="020B0609020204030204" pitchFamily="49" charset="0"/>
            </a:endParaRPr>
          </a:p>
          <a:p>
            <a:r>
              <a:rPr kumimoji="1" lang="ja-JP" altLang="en-US" dirty="0">
                <a:solidFill>
                  <a:schemeClr val="tx1">
                    <a:lumMod val="75000"/>
                    <a:lumOff val="25000"/>
                  </a:schemeClr>
                </a:solidFill>
                <a:latin typeface="Consolas" panose="020B0609020204030204" pitchFamily="49" charset="0"/>
              </a:rPr>
              <a:t>指すポインタが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tx1">
                    <a:lumMod val="75000"/>
                    <a:lumOff val="25000"/>
                  </a:schemeClr>
                </a:solidFill>
                <a:latin typeface="Consolas" panose="020B0609020204030204" pitchFamily="49" charset="0"/>
              </a:rPr>
              <a:t>2^20</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Tree>
    <p:extLst>
      <p:ext uri="{BB962C8B-B14F-4D97-AF65-F5344CB8AC3E}">
        <p14:creationId xmlns:p14="http://schemas.microsoft.com/office/powerpoint/2010/main" val="24376405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A23D73-9346-46BC-902C-56695687FF6F}"/>
              </a:ext>
            </a:extLst>
          </p:cNvPr>
          <p:cNvSpPr>
            <a:spLocks noGrp="1"/>
          </p:cNvSpPr>
          <p:nvPr>
            <p:ph type="title"/>
          </p:nvPr>
        </p:nvSpPr>
        <p:spPr/>
        <p:txBody>
          <a:bodyPr/>
          <a:lstStyle/>
          <a:p>
            <a:r>
              <a:rPr kumimoji="1" lang="ja-JP" altLang="en-US" dirty="0"/>
              <a:t>単段ページ・テーブルの動作</a:t>
            </a:r>
          </a:p>
        </p:txBody>
      </p:sp>
      <p:sp>
        <p:nvSpPr>
          <p:cNvPr id="4" name="正方形/長方形 3">
            <a:extLst>
              <a:ext uri="{FF2B5EF4-FFF2-40B4-BE49-F238E27FC236}">
                <a16:creationId xmlns:a16="http://schemas.microsoft.com/office/drawing/2014/main" id="{41F8EEC9-9620-4E9C-9B16-22677D3FA888}"/>
              </a:ext>
            </a:extLst>
          </p:cNvPr>
          <p:cNvSpPr/>
          <p:nvPr/>
        </p:nvSpPr>
        <p:spPr bwMode="auto">
          <a:xfrm>
            <a:off x="3131984" y="2708992"/>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8FC2FED3-730B-4DD0-AF3F-11439DD0B8DB}"/>
              </a:ext>
            </a:extLst>
          </p:cNvPr>
          <p:cNvSpPr/>
          <p:nvPr/>
        </p:nvSpPr>
        <p:spPr bwMode="auto">
          <a:xfrm>
            <a:off x="6012016" y="1988984"/>
            <a:ext cx="1080012" cy="2880032"/>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F8E9AEA5-3FB4-455D-9495-C980C57584B6}"/>
              </a:ext>
            </a:extLst>
          </p:cNvPr>
          <p:cNvSpPr/>
          <p:nvPr/>
        </p:nvSpPr>
        <p:spPr bwMode="auto">
          <a:xfrm>
            <a:off x="3131984" y="270899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a:extLst>
              <a:ext uri="{FF2B5EF4-FFF2-40B4-BE49-F238E27FC236}">
                <a16:creationId xmlns:a16="http://schemas.microsoft.com/office/drawing/2014/main" id="{2582A728-F7F5-4B2F-8E43-305BF7418F28}"/>
              </a:ext>
            </a:extLst>
          </p:cNvPr>
          <p:cNvSpPr/>
          <p:nvPr/>
        </p:nvSpPr>
        <p:spPr bwMode="auto">
          <a:xfrm>
            <a:off x="3131984" y="288899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p:cNvSpPr/>
          <p:nvPr/>
        </p:nvSpPr>
        <p:spPr bwMode="auto">
          <a:xfrm>
            <a:off x="971960" y="1358977"/>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tx1">
                    <a:lumMod val="75000"/>
                    <a:lumOff val="25000"/>
                  </a:schemeClr>
                </a:solidFill>
                <a:latin typeface="Consolas" panose="020B0609020204030204" pitchFamily="49" charset="0"/>
              </a:rPr>
              <a:t>   0x30100</a:t>
            </a:r>
            <a:endParaRPr kumimoji="1" lang="ja-JP" altLang="en-US" dirty="0">
              <a:solidFill>
                <a:schemeClr val="tx1">
                  <a:lumMod val="75000"/>
                  <a:lumOff val="25000"/>
                </a:schemeClr>
              </a:solidFill>
              <a:latin typeface="Consolas" panose="020B0609020204030204" pitchFamily="49" charset="0"/>
            </a:endParaRPr>
          </a:p>
        </p:txBody>
      </p:sp>
      <p:cxnSp>
        <p:nvCxnSpPr>
          <p:cNvPr id="10" name="直線矢印コネクタ 9"/>
          <p:cNvCxnSpPr/>
          <p:nvPr/>
        </p:nvCxnSpPr>
        <p:spPr bwMode="auto">
          <a:xfrm>
            <a:off x="971960" y="1268976"/>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bwMode="auto">
          <a:xfrm>
            <a:off x="2051972"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32 bit </a:t>
            </a:r>
            <a:r>
              <a:rPr kumimoji="1" lang="ja-JP" altLang="en-US" sz="1600" dirty="0">
                <a:solidFill>
                  <a:schemeClr val="tx1">
                    <a:lumMod val="75000"/>
                    <a:lumOff val="25000"/>
                  </a:schemeClr>
                </a:solidFill>
                <a:latin typeface="+mn-ea"/>
              </a:rPr>
              <a:t>アドレス</a:t>
            </a:r>
          </a:p>
        </p:txBody>
      </p:sp>
      <p:sp>
        <p:nvSpPr>
          <p:cNvPr id="12" name="正方形/長方形 11"/>
          <p:cNvSpPr/>
          <p:nvPr/>
        </p:nvSpPr>
        <p:spPr bwMode="auto">
          <a:xfrm>
            <a:off x="2771981" y="1358977"/>
            <a:ext cx="1080012"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f24</a:t>
            </a:r>
            <a:endParaRPr kumimoji="1" lang="ja-JP" altLang="en-US" dirty="0">
              <a:solidFill>
                <a:schemeClr val="tx1">
                  <a:lumMod val="75000"/>
                  <a:lumOff val="25000"/>
                </a:schemeClr>
              </a:solidFill>
              <a:latin typeface="Consolas" panose="020B0609020204030204" pitchFamily="49" charset="0"/>
            </a:endParaRPr>
          </a:p>
        </p:txBody>
      </p:sp>
      <p:cxnSp>
        <p:nvCxnSpPr>
          <p:cNvPr id="13" name="直線コネクタ 12"/>
          <p:cNvCxnSpPr/>
          <p:nvPr/>
        </p:nvCxnSpPr>
        <p:spPr bwMode="auto">
          <a:xfrm>
            <a:off x="2771980" y="1718981"/>
            <a:ext cx="1080012" cy="0"/>
          </a:xfrm>
          <a:prstGeom prst="line">
            <a:avLst/>
          </a:prstGeom>
          <a:ln>
            <a:headEnd type="triangle" w="med" len="med"/>
            <a:tailEnd type="triangle" w="med" len="med"/>
          </a:ln>
        </p:spPr>
        <p:style>
          <a:lnRef idx="2">
            <a:schemeClr val="accent3"/>
          </a:lnRef>
          <a:fillRef idx="0">
            <a:schemeClr val="accent3"/>
          </a:fillRef>
          <a:effectRef idx="1">
            <a:schemeClr val="accent3"/>
          </a:effectRef>
          <a:fontRef idx="minor">
            <a:schemeClr val="tx1"/>
          </a:fontRef>
        </p:style>
      </p:cxnSp>
      <p:sp>
        <p:nvSpPr>
          <p:cNvPr id="14" name="正方形/長方形 13"/>
          <p:cNvSpPr/>
          <p:nvPr/>
        </p:nvSpPr>
        <p:spPr bwMode="auto">
          <a:xfrm>
            <a:off x="3041983"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12bit</a:t>
            </a:r>
            <a:endParaRPr kumimoji="1" lang="ja-JP" altLang="en-US" dirty="0">
              <a:solidFill>
                <a:schemeClr val="tx1">
                  <a:lumMod val="75000"/>
                  <a:lumOff val="25000"/>
                </a:schemeClr>
              </a:solidFill>
              <a:latin typeface="Consolas" panose="020B0609020204030204" pitchFamily="49" charset="0"/>
            </a:endParaRPr>
          </a:p>
        </p:txBody>
      </p:sp>
      <p:cxnSp>
        <p:nvCxnSpPr>
          <p:cNvPr id="18" name="直線コネクタ 17"/>
          <p:cNvCxnSpPr/>
          <p:nvPr/>
        </p:nvCxnSpPr>
        <p:spPr bwMode="auto">
          <a:xfrm>
            <a:off x="971960" y="1718981"/>
            <a:ext cx="1800020" cy="0"/>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1601967"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20bit</a:t>
            </a:r>
            <a:endParaRPr kumimoji="1" lang="ja-JP" altLang="en-US" dirty="0">
              <a:solidFill>
                <a:schemeClr val="tx1">
                  <a:lumMod val="75000"/>
                  <a:lumOff val="25000"/>
                </a:schemeClr>
              </a:solidFill>
              <a:latin typeface="Consolas" panose="020B0609020204030204" pitchFamily="49" charset="0"/>
            </a:endParaRPr>
          </a:p>
        </p:txBody>
      </p:sp>
      <p:sp>
        <p:nvSpPr>
          <p:cNvPr id="21" name="正方形/長方形 20">
            <a:extLst>
              <a:ext uri="{FF2B5EF4-FFF2-40B4-BE49-F238E27FC236}">
                <a16:creationId xmlns:a16="http://schemas.microsoft.com/office/drawing/2014/main" id="{F8E9AEA5-3FB4-455D-9495-C980C57584B6}"/>
              </a:ext>
            </a:extLst>
          </p:cNvPr>
          <p:cNvSpPr/>
          <p:nvPr/>
        </p:nvSpPr>
        <p:spPr bwMode="auto">
          <a:xfrm>
            <a:off x="3131984" y="3068996"/>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3131984" y="3248998"/>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r"/>
            <a:r>
              <a:rPr kumimoji="1" lang="ja-JP" altLang="en-US" dirty="0">
                <a:solidFill>
                  <a:schemeClr val="tx1">
                    <a:lumMod val="75000"/>
                    <a:lumOff val="25000"/>
                  </a:schemeClr>
                </a:solidFill>
                <a:latin typeface="+mn-ea"/>
              </a:rPr>
              <a:t>･･･</a:t>
            </a:r>
          </a:p>
        </p:txBody>
      </p:sp>
      <p:sp>
        <p:nvSpPr>
          <p:cNvPr id="34" name="正方形/長方形 33">
            <a:extLst>
              <a:ext uri="{FF2B5EF4-FFF2-40B4-BE49-F238E27FC236}">
                <a16:creationId xmlns:a16="http://schemas.microsoft.com/office/drawing/2014/main" id="{2582A728-F7F5-4B2F-8E43-305BF7418F28}"/>
              </a:ext>
            </a:extLst>
          </p:cNvPr>
          <p:cNvSpPr/>
          <p:nvPr/>
        </p:nvSpPr>
        <p:spPr bwMode="auto">
          <a:xfrm>
            <a:off x="6012016" y="4149008"/>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35" name="曲線コネクタ 34"/>
          <p:cNvCxnSpPr/>
          <p:nvPr/>
        </p:nvCxnSpPr>
        <p:spPr bwMode="auto">
          <a:xfrm>
            <a:off x="4211996" y="3789004"/>
            <a:ext cx="1800020" cy="360004"/>
          </a:xfrm>
          <a:prstGeom prst="curvedConnector3">
            <a:avLst/>
          </a:prstGeom>
          <a:noFill/>
          <a:ln w="9525" cap="flat" cmpd="sng" algn="ctr">
            <a:solidFill>
              <a:schemeClr val="tx1"/>
            </a:solidFill>
            <a:prstDash val="solid"/>
            <a:round/>
            <a:headEnd type="none" w="med" len="med"/>
            <a:tailEnd type="triangle"/>
          </a:ln>
          <a:effectLst/>
        </p:spPr>
      </p:cxnSp>
      <p:sp>
        <p:nvSpPr>
          <p:cNvPr id="41" name="正方形/長方形 40"/>
          <p:cNvSpPr/>
          <p:nvPr/>
        </p:nvSpPr>
        <p:spPr bwMode="auto">
          <a:xfrm>
            <a:off x="6192018" y="1538979"/>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物理メモリ</a:t>
            </a:r>
          </a:p>
        </p:txBody>
      </p:sp>
      <p:sp>
        <p:nvSpPr>
          <p:cNvPr id="42" name="正方形/長方形 41"/>
          <p:cNvSpPr/>
          <p:nvPr/>
        </p:nvSpPr>
        <p:spPr bwMode="auto">
          <a:xfrm>
            <a:off x="3311986" y="234898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ページ・テーブル</a:t>
            </a:r>
          </a:p>
        </p:txBody>
      </p:sp>
      <p:sp>
        <p:nvSpPr>
          <p:cNvPr id="30" name="正方形/長方形 29">
            <a:extLst>
              <a:ext uri="{FF2B5EF4-FFF2-40B4-BE49-F238E27FC236}">
                <a16:creationId xmlns:a16="http://schemas.microsoft.com/office/drawing/2014/main" id="{F8E9AEA5-3FB4-455D-9495-C980C57584B6}"/>
              </a:ext>
            </a:extLst>
          </p:cNvPr>
          <p:cNvSpPr/>
          <p:nvPr/>
        </p:nvSpPr>
        <p:spPr bwMode="auto">
          <a:xfrm>
            <a:off x="3131984" y="3699003"/>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accent6"/>
                </a:solidFill>
                <a:latin typeface="Consolas" panose="020B0609020204030204" pitchFamily="49" charset="0"/>
              </a:rPr>
              <a:t>0x81234000</a:t>
            </a:r>
            <a:endParaRPr kumimoji="1" lang="ja-JP" altLang="en-US" sz="1200" dirty="0">
              <a:solidFill>
                <a:schemeClr val="accent6"/>
              </a:solidFill>
              <a:latin typeface="Consolas" panose="020B0609020204030204" pitchFamily="49" charset="0"/>
            </a:endParaRPr>
          </a:p>
        </p:txBody>
      </p:sp>
      <p:sp>
        <p:nvSpPr>
          <p:cNvPr id="33" name="正方形/長方形 32"/>
          <p:cNvSpPr/>
          <p:nvPr/>
        </p:nvSpPr>
        <p:spPr bwMode="auto">
          <a:xfrm>
            <a:off x="2501977" y="3699003"/>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accent6"/>
                </a:solidFill>
                <a:latin typeface="Consolas" panose="020B0609020204030204" pitchFamily="49" charset="0"/>
              </a:rPr>
              <a:t>c0400</a:t>
            </a:r>
            <a:r>
              <a:rPr kumimoji="1" lang="en-US" altLang="ja-JP" sz="1400" dirty="0">
                <a:solidFill>
                  <a:schemeClr val="tx1">
                    <a:lumMod val="75000"/>
                    <a:lumOff val="25000"/>
                  </a:schemeClr>
                </a:solidFill>
                <a:latin typeface="Consolas" panose="020B0609020204030204" pitchFamily="49" charset="0"/>
              </a:rPr>
              <a:t>:</a:t>
            </a:r>
            <a:endParaRPr kumimoji="1" lang="ja-JP" altLang="en-US" sz="1400" dirty="0">
              <a:solidFill>
                <a:schemeClr val="tx1">
                  <a:lumMod val="75000"/>
                  <a:lumOff val="25000"/>
                </a:schemeClr>
              </a:solidFill>
              <a:latin typeface="Consolas" panose="020B0609020204030204" pitchFamily="49" charset="0"/>
            </a:endParaRPr>
          </a:p>
        </p:txBody>
      </p:sp>
      <p:sp>
        <p:nvSpPr>
          <p:cNvPr id="36" name="正方形/長方形 35"/>
          <p:cNvSpPr/>
          <p:nvPr/>
        </p:nvSpPr>
        <p:spPr bwMode="auto">
          <a:xfrm>
            <a:off x="2501977" y="2708992"/>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Consolas" panose="020B0609020204030204" pitchFamily="49" charset="0"/>
              </a:rPr>
              <a:t>00000:</a:t>
            </a:r>
            <a:endParaRPr kumimoji="1" lang="ja-JP" altLang="en-US" sz="1400" dirty="0">
              <a:solidFill>
                <a:schemeClr val="tx1">
                  <a:lumMod val="75000"/>
                  <a:lumOff val="25000"/>
                </a:schemeClr>
              </a:solidFill>
              <a:latin typeface="Consolas" panose="020B0609020204030204" pitchFamily="49" charset="0"/>
            </a:endParaRPr>
          </a:p>
        </p:txBody>
      </p:sp>
      <p:sp>
        <p:nvSpPr>
          <p:cNvPr id="38" name="正方形/長方形 37"/>
          <p:cNvSpPr/>
          <p:nvPr/>
        </p:nvSpPr>
        <p:spPr bwMode="auto">
          <a:xfrm>
            <a:off x="2501977" y="2888994"/>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Consolas" panose="020B0609020204030204" pitchFamily="49" charset="0"/>
              </a:rPr>
              <a:t>00004:</a:t>
            </a:r>
            <a:endParaRPr kumimoji="1" lang="ja-JP" altLang="en-US" sz="1400" dirty="0">
              <a:solidFill>
                <a:schemeClr val="tx1">
                  <a:lumMod val="75000"/>
                  <a:lumOff val="25000"/>
                </a:schemeClr>
              </a:solidFill>
              <a:latin typeface="Consolas" panose="020B0609020204030204" pitchFamily="49" charset="0"/>
            </a:endParaRPr>
          </a:p>
        </p:txBody>
      </p:sp>
      <p:sp>
        <p:nvSpPr>
          <p:cNvPr id="39" name="正方形/長方形 38"/>
          <p:cNvSpPr/>
          <p:nvPr/>
        </p:nvSpPr>
        <p:spPr bwMode="auto">
          <a:xfrm>
            <a:off x="2501977" y="3068996"/>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Consolas" panose="020B0609020204030204" pitchFamily="49" charset="0"/>
              </a:rPr>
              <a:t>00008:</a:t>
            </a:r>
            <a:endParaRPr kumimoji="1" lang="ja-JP" altLang="en-US" sz="1400" dirty="0">
              <a:solidFill>
                <a:schemeClr val="tx1">
                  <a:lumMod val="75000"/>
                  <a:lumOff val="25000"/>
                </a:schemeClr>
              </a:solidFill>
              <a:latin typeface="Consolas" panose="020B0609020204030204" pitchFamily="49" charset="0"/>
            </a:endParaRPr>
          </a:p>
        </p:txBody>
      </p:sp>
      <p:sp>
        <p:nvSpPr>
          <p:cNvPr id="40" name="正方形/長方形 39">
            <a:extLst>
              <a:ext uri="{FF2B5EF4-FFF2-40B4-BE49-F238E27FC236}">
                <a16:creationId xmlns:a16="http://schemas.microsoft.com/office/drawing/2014/main" id="{F8E9AEA5-3FB4-455D-9495-C980C57584B6}"/>
              </a:ext>
            </a:extLst>
          </p:cNvPr>
          <p:cNvSpPr/>
          <p:nvPr/>
        </p:nvSpPr>
        <p:spPr bwMode="auto">
          <a:xfrm>
            <a:off x="4932004" y="4149008"/>
            <a:ext cx="1080012"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accent6"/>
                </a:solidFill>
                <a:latin typeface="Consolas" panose="020B0609020204030204" pitchFamily="49" charset="0"/>
              </a:rPr>
              <a:t>0x81234000:</a:t>
            </a:r>
            <a:endParaRPr kumimoji="1" lang="ja-JP" altLang="en-US" sz="1200" dirty="0">
              <a:solidFill>
                <a:schemeClr val="accent6"/>
              </a:solidFill>
              <a:latin typeface="Consolas" panose="020B0609020204030204" pitchFamily="49" charset="0"/>
            </a:endParaRPr>
          </a:p>
        </p:txBody>
      </p:sp>
      <p:cxnSp>
        <p:nvCxnSpPr>
          <p:cNvPr id="44" name="曲線コネクタ 43"/>
          <p:cNvCxnSpPr/>
          <p:nvPr/>
        </p:nvCxnSpPr>
        <p:spPr bwMode="auto">
          <a:xfrm rot="16200000" flipH="1">
            <a:off x="1016961" y="2393989"/>
            <a:ext cx="2160024" cy="630007"/>
          </a:xfrm>
          <a:prstGeom prst="curvedConnector2">
            <a:avLst/>
          </a:prstGeom>
          <a:noFill/>
          <a:ln w="9525" cap="flat" cmpd="sng" algn="ctr">
            <a:solidFill>
              <a:schemeClr val="tx1"/>
            </a:solidFill>
            <a:prstDash val="solid"/>
            <a:round/>
            <a:headEnd type="none" w="med" len="med"/>
            <a:tailEnd type="triangle"/>
          </a:ln>
          <a:effectLst/>
        </p:spPr>
      </p:cxnSp>
      <p:cxnSp>
        <p:nvCxnSpPr>
          <p:cNvPr id="45" name="曲線コネクタ 44"/>
          <p:cNvCxnSpPr>
            <a:stCxn id="12" idx="2"/>
            <a:endCxn id="34" idx="0"/>
          </p:cNvCxnSpPr>
          <p:nvPr/>
        </p:nvCxnSpPr>
        <p:spPr bwMode="auto">
          <a:xfrm rot="16200000" flipH="1">
            <a:off x="3671990" y="1268976"/>
            <a:ext cx="2520028" cy="3240035"/>
          </a:xfrm>
          <a:prstGeom prst="curvedConnector3">
            <a:avLst>
              <a:gd name="adj1" fmla="val 27826"/>
            </a:avLst>
          </a:prstGeom>
          <a:noFill/>
          <a:ln w="9525" cap="flat" cmpd="sng" algn="ctr">
            <a:solidFill>
              <a:schemeClr val="tx1"/>
            </a:solidFill>
            <a:prstDash val="solid"/>
            <a:round/>
            <a:headEnd type="none" w="med" len="med"/>
            <a:tailEnd type="triangle"/>
          </a:ln>
          <a:effectLst/>
        </p:spPr>
      </p:cxnSp>
      <p:sp>
        <p:nvSpPr>
          <p:cNvPr id="46" name="正方形/長方形 45">
            <a:extLst>
              <a:ext uri="{FF2B5EF4-FFF2-40B4-BE49-F238E27FC236}">
                <a16:creationId xmlns:a16="http://schemas.microsoft.com/office/drawing/2014/main" id="{F8E9AEA5-3FB4-455D-9495-C980C57584B6}"/>
              </a:ext>
            </a:extLst>
          </p:cNvPr>
          <p:cNvSpPr/>
          <p:nvPr/>
        </p:nvSpPr>
        <p:spPr bwMode="auto">
          <a:xfrm>
            <a:off x="6642023" y="3879005"/>
            <a:ext cx="1080012"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lumMod val="75000"/>
                    <a:lumOff val="25000"/>
                  </a:schemeClr>
                </a:solidFill>
                <a:latin typeface="Consolas" panose="020B0609020204030204" pitchFamily="49" charset="0"/>
              </a:rPr>
              <a:t>0x81234f24:</a:t>
            </a:r>
            <a:endParaRPr kumimoji="1" lang="ja-JP" altLang="en-US" sz="1200" dirty="0">
              <a:solidFill>
                <a:schemeClr val="tx1">
                  <a:lumMod val="75000"/>
                  <a:lumOff val="25000"/>
                </a:schemeClr>
              </a:solidFill>
              <a:latin typeface="Consolas" panose="020B0609020204030204" pitchFamily="49" charset="0"/>
            </a:endParaRPr>
          </a:p>
        </p:txBody>
      </p:sp>
      <p:sp>
        <p:nvSpPr>
          <p:cNvPr id="3" name="テキスト プレースホルダー 2">
            <a:extLst>
              <a:ext uri="{FF2B5EF4-FFF2-40B4-BE49-F238E27FC236}">
                <a16:creationId xmlns:a16="http://schemas.microsoft.com/office/drawing/2014/main" id="{9912CB5C-244D-418E-B391-297D77D36F85}"/>
              </a:ext>
            </a:extLst>
          </p:cNvPr>
          <p:cNvSpPr>
            <a:spLocks noGrp="1"/>
          </p:cNvSpPr>
          <p:nvPr>
            <p:ph type="body" sz="quarter" idx="10"/>
          </p:nvPr>
        </p:nvSpPr>
        <p:spPr>
          <a:xfrm>
            <a:off x="161951" y="4869016"/>
            <a:ext cx="8640096" cy="1439709"/>
          </a:xfrm>
        </p:spPr>
        <p:txBody>
          <a:bodyPr/>
          <a:lstStyle/>
          <a:p>
            <a:r>
              <a:rPr kumimoji="1" lang="ja-JP" altLang="en-US" sz="1400" dirty="0"/>
              <a:t>仮想アドレス </a:t>
            </a:r>
            <a:r>
              <a:rPr kumimoji="1" lang="en-US" altLang="ja-JP" sz="1400" dirty="0">
                <a:latin typeface="Consolas" panose="020B0609020204030204" pitchFamily="49" charset="0"/>
              </a:rPr>
              <a:t>0x</a:t>
            </a:r>
            <a:r>
              <a:rPr kumimoji="1" lang="en-US" altLang="ja-JP" sz="1400" dirty="0">
                <a:solidFill>
                  <a:schemeClr val="accent5"/>
                </a:solidFill>
                <a:latin typeface="Consolas" panose="020B0609020204030204" pitchFamily="49" charset="0"/>
              </a:rPr>
              <a:t>30100</a:t>
            </a:r>
            <a:r>
              <a:rPr kumimoji="1" lang="en-US" altLang="ja-JP" sz="1400" dirty="0">
                <a:solidFill>
                  <a:schemeClr val="accent3">
                    <a:lumMod val="75000"/>
                  </a:schemeClr>
                </a:solidFill>
                <a:latin typeface="Consolas" panose="020B0609020204030204" pitchFamily="49" charset="0"/>
              </a:rPr>
              <a:t>f24</a:t>
            </a:r>
            <a:r>
              <a:rPr kumimoji="1" lang="en-US" altLang="ja-JP" sz="1400" dirty="0"/>
              <a:t> </a:t>
            </a:r>
            <a:r>
              <a:rPr kumimoji="1" lang="ja-JP" altLang="en-US" sz="1400" dirty="0"/>
              <a:t>のアクセスを考える</a:t>
            </a:r>
            <a:endParaRPr kumimoji="1" lang="en-US" altLang="ja-JP" sz="1400" dirty="0"/>
          </a:p>
          <a:p>
            <a:pPr lvl="1"/>
            <a:r>
              <a:rPr kumimoji="1" lang="ja-JP" altLang="en-US" sz="1400" dirty="0"/>
              <a:t>上位 </a:t>
            </a:r>
            <a:r>
              <a:rPr kumimoji="1" lang="en-US" altLang="ja-JP" sz="1400" dirty="0"/>
              <a:t>20 bit </a:t>
            </a:r>
            <a:r>
              <a:rPr kumimoji="1" lang="ja-JP" altLang="en-US" sz="1400" dirty="0"/>
              <a:t>である </a:t>
            </a:r>
            <a:r>
              <a:rPr kumimoji="1" lang="en-US" altLang="ja-JP" sz="1400" dirty="0"/>
              <a:t>0x</a:t>
            </a:r>
            <a:r>
              <a:rPr lang="en-US" altLang="ja-JP" sz="1400" dirty="0">
                <a:solidFill>
                  <a:schemeClr val="accent5"/>
                </a:solidFill>
                <a:latin typeface="Consolas" panose="020B0609020204030204" pitchFamily="49" charset="0"/>
              </a:rPr>
              <a:t>30100 </a:t>
            </a:r>
            <a:r>
              <a:rPr kumimoji="1" lang="ja-JP" altLang="en-US" sz="1400" dirty="0"/>
              <a:t>を取り出し，それをインデクスとして</a:t>
            </a:r>
            <a:br>
              <a:rPr lang="en-US" altLang="ja-JP" sz="1400" dirty="0"/>
            </a:br>
            <a:r>
              <a:rPr lang="ja-JP" altLang="en-US" sz="1400" dirty="0"/>
              <a:t>ページ・テーブルにアクセス</a:t>
            </a:r>
            <a:endParaRPr lang="en-US" altLang="ja-JP" sz="1400" dirty="0"/>
          </a:p>
          <a:p>
            <a:pPr lvl="2"/>
            <a:r>
              <a:rPr lang="ja-JP" altLang="en-US" sz="1400" dirty="0"/>
              <a:t>物理メモリへのポインタはここでは </a:t>
            </a:r>
            <a:r>
              <a:rPr lang="en-US" altLang="ja-JP" sz="1400" dirty="0"/>
              <a:t>4B </a:t>
            </a:r>
            <a:r>
              <a:rPr lang="ja-JP" altLang="en-US" sz="1400" dirty="0"/>
              <a:t>単位なので，</a:t>
            </a:r>
            <a:endParaRPr lang="en-US" altLang="ja-JP" sz="1400" dirty="0"/>
          </a:p>
          <a:p>
            <a:pPr lvl="2"/>
            <a:r>
              <a:rPr lang="en-US" altLang="ja-JP" sz="1400" dirty="0"/>
              <a:t>0x30100 × 4B = </a:t>
            </a:r>
            <a:r>
              <a:rPr lang="en-US" altLang="ja-JP" sz="1400" dirty="0">
                <a:solidFill>
                  <a:schemeClr val="accent6"/>
                </a:solidFill>
              </a:rPr>
              <a:t>0xc0400 </a:t>
            </a:r>
            <a:r>
              <a:rPr lang="ja-JP" altLang="en-US" sz="1400" dirty="0"/>
              <a:t>にアクセス</a:t>
            </a:r>
            <a:endParaRPr lang="en-US" altLang="ja-JP" sz="1400" dirty="0">
              <a:solidFill>
                <a:schemeClr val="accent6"/>
              </a:solidFill>
            </a:endParaRPr>
          </a:p>
          <a:p>
            <a:pPr lvl="1"/>
            <a:r>
              <a:rPr lang="ja-JP" altLang="en-US" sz="1400" dirty="0"/>
              <a:t>マップされているページの先頭の物理</a:t>
            </a:r>
            <a:r>
              <a:rPr kumimoji="1" lang="ja-JP" altLang="en-US" sz="1400" dirty="0"/>
              <a:t>アドレス </a:t>
            </a:r>
            <a:r>
              <a:rPr kumimoji="1" lang="en-US" altLang="ja-JP" sz="1400" dirty="0">
                <a:solidFill>
                  <a:schemeClr val="accent6"/>
                </a:solidFill>
                <a:latin typeface="Consolas" panose="020B0609020204030204" pitchFamily="49" charset="0"/>
              </a:rPr>
              <a:t>0x81234000</a:t>
            </a:r>
            <a:r>
              <a:rPr kumimoji="1" lang="en-US" altLang="ja-JP" sz="1400" dirty="0">
                <a:solidFill>
                  <a:schemeClr val="accent6"/>
                </a:solidFill>
              </a:rPr>
              <a:t> </a:t>
            </a:r>
            <a:r>
              <a:rPr kumimoji="1" lang="ja-JP" altLang="en-US" sz="1400" dirty="0"/>
              <a:t>を得る</a:t>
            </a:r>
            <a:endParaRPr kumimoji="1" lang="en-US" altLang="ja-JP" sz="1400" dirty="0"/>
          </a:p>
          <a:p>
            <a:pPr lvl="2"/>
            <a:r>
              <a:rPr kumimoji="1" lang="en-US" altLang="ja-JP" sz="1400" dirty="0">
                <a:solidFill>
                  <a:schemeClr val="accent6"/>
                </a:solidFill>
                <a:latin typeface="Consolas" panose="020B0609020204030204" pitchFamily="49" charset="0"/>
              </a:rPr>
              <a:t>0x81234000 </a:t>
            </a:r>
            <a:r>
              <a:rPr lang="ja-JP" altLang="en-US" sz="1400" dirty="0"/>
              <a:t>は</a:t>
            </a:r>
            <a:r>
              <a:rPr lang="en-US" altLang="ja-JP" sz="1400" dirty="0"/>
              <a:t> OS </a:t>
            </a:r>
            <a:r>
              <a:rPr lang="ja-JP" altLang="en-US" sz="1400" dirty="0"/>
              <a:t>がこの論理アドレスに割り当てたページのアドレス</a:t>
            </a:r>
            <a:endParaRPr kumimoji="1" lang="en-US" altLang="ja-JP" sz="1400" dirty="0"/>
          </a:p>
          <a:p>
            <a:pPr lvl="1"/>
            <a:r>
              <a:rPr lang="ja-JP" altLang="en-US" sz="1400" dirty="0">
                <a:latin typeface="Consolas" panose="020B0609020204030204" pitchFamily="49" charset="0"/>
              </a:rPr>
              <a:t>下位</a:t>
            </a:r>
            <a:r>
              <a:rPr lang="ja-JP" altLang="en-US" sz="1400" dirty="0"/>
              <a:t> </a:t>
            </a:r>
            <a:r>
              <a:rPr lang="en-US" altLang="ja-JP" sz="1400" dirty="0"/>
              <a:t>12bit </a:t>
            </a:r>
            <a:r>
              <a:rPr lang="ja-JP" altLang="en-US" sz="1400" dirty="0">
                <a:latin typeface="Consolas" panose="020B0609020204030204" pitchFamily="49" charset="0"/>
              </a:rPr>
              <a:t>である </a:t>
            </a:r>
            <a:r>
              <a:rPr lang="en-US" altLang="ja-JP" sz="1400" dirty="0">
                <a:solidFill>
                  <a:schemeClr val="accent3">
                    <a:lumMod val="75000"/>
                  </a:schemeClr>
                </a:solidFill>
                <a:latin typeface="Consolas" panose="020B0609020204030204" pitchFamily="49" charset="0"/>
              </a:rPr>
              <a:t>f24 </a:t>
            </a:r>
            <a:r>
              <a:rPr lang="ja-JP" altLang="en-US" sz="1400" dirty="0" err="1">
                <a:latin typeface="Consolas" panose="020B0609020204030204" pitchFamily="49" charset="0"/>
              </a:rPr>
              <a:t>と結</a:t>
            </a:r>
            <a:r>
              <a:rPr lang="ja-JP" altLang="en-US" sz="1400" dirty="0">
                <a:latin typeface="Consolas" panose="020B0609020204030204" pitchFamily="49" charset="0"/>
              </a:rPr>
              <a:t>合して </a:t>
            </a:r>
            <a:r>
              <a:rPr lang="en-US" altLang="ja-JP" sz="1400" dirty="0">
                <a:solidFill>
                  <a:schemeClr val="accent6"/>
                </a:solidFill>
                <a:latin typeface="Consolas" panose="020B0609020204030204" pitchFamily="49" charset="0"/>
              </a:rPr>
              <a:t>0x81234</a:t>
            </a:r>
            <a:r>
              <a:rPr lang="en-US" altLang="ja-JP" sz="1400" dirty="0">
                <a:solidFill>
                  <a:schemeClr val="accent3">
                    <a:lumMod val="75000"/>
                  </a:schemeClr>
                </a:solidFill>
                <a:latin typeface="Consolas" panose="020B0609020204030204" pitchFamily="49" charset="0"/>
              </a:rPr>
              <a:t>f24 </a:t>
            </a:r>
            <a:r>
              <a:rPr lang="ja-JP" altLang="en-US" sz="1400" dirty="0">
                <a:latin typeface="Consolas" panose="020B0609020204030204" pitchFamily="49" charset="0"/>
              </a:rPr>
              <a:t>にアクセス</a:t>
            </a:r>
            <a:endParaRPr kumimoji="1" lang="en-US" altLang="ja-JP" sz="1400" dirty="0">
              <a:latin typeface="Consolas" panose="020B0609020204030204" pitchFamily="49" charset="0"/>
            </a:endParaRPr>
          </a:p>
        </p:txBody>
      </p:sp>
    </p:spTree>
    <p:extLst>
      <p:ext uri="{BB962C8B-B14F-4D97-AF65-F5344CB8AC3E}">
        <p14:creationId xmlns:p14="http://schemas.microsoft.com/office/powerpoint/2010/main" val="23622970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78610C-9527-A1DD-E7D3-61ED02A0AF4C}"/>
              </a:ext>
            </a:extLst>
          </p:cNvPr>
          <p:cNvSpPr>
            <a:spLocks noGrp="1"/>
          </p:cNvSpPr>
          <p:nvPr>
            <p:ph type="title"/>
          </p:nvPr>
        </p:nvSpPr>
        <p:spPr/>
        <p:txBody>
          <a:bodyPr/>
          <a:lstStyle/>
          <a:p>
            <a:r>
              <a:rPr kumimoji="1" lang="ja-JP" altLang="en-US" sz="2400" dirty="0"/>
              <a:t>実際にはページ・テーブルも物理メモリ上に取られる</a:t>
            </a:r>
            <a:endParaRPr kumimoji="1" lang="en-US" sz="2400" dirty="0"/>
          </a:p>
        </p:txBody>
      </p:sp>
      <p:sp>
        <p:nvSpPr>
          <p:cNvPr id="3" name="コンテンツ プレースホルダー 2">
            <a:extLst>
              <a:ext uri="{FF2B5EF4-FFF2-40B4-BE49-F238E27FC236}">
                <a16:creationId xmlns:a16="http://schemas.microsoft.com/office/drawing/2014/main" id="{B7109C59-98E4-37AB-0897-6CCE643E007D}"/>
              </a:ext>
            </a:extLst>
          </p:cNvPr>
          <p:cNvSpPr>
            <a:spLocks noGrp="1"/>
          </p:cNvSpPr>
          <p:nvPr>
            <p:ph sz="quarter" idx="10"/>
          </p:nvPr>
        </p:nvSpPr>
        <p:spPr>
          <a:xfrm>
            <a:off x="251952" y="1088974"/>
            <a:ext cx="5850065" cy="5490061"/>
          </a:xfrm>
        </p:spPr>
        <p:txBody>
          <a:bodyPr/>
          <a:lstStyle/>
          <a:p>
            <a:r>
              <a:rPr kumimoji="1" lang="ja-JP" altLang="en-US" sz="1800" dirty="0"/>
              <a:t>ベース・レジスタ</a:t>
            </a:r>
            <a:endParaRPr kumimoji="1" lang="en-US" altLang="ja-JP" sz="1800" dirty="0"/>
          </a:p>
          <a:p>
            <a:pPr lvl="1"/>
            <a:r>
              <a:rPr kumimoji="1" lang="ja-JP" altLang="en-US" sz="1800" dirty="0"/>
              <a:t>ページ・テーブルの先頭の物理アドレスを格納する特別なレジスタ</a:t>
            </a:r>
            <a:endParaRPr kumimoji="1" lang="en-US" altLang="ja-JP" sz="1800" dirty="0"/>
          </a:p>
          <a:p>
            <a:pPr lvl="1"/>
            <a:r>
              <a:rPr kumimoji="1" lang="ja-JP" altLang="en-US" sz="1800" dirty="0"/>
              <a:t>そこが </a:t>
            </a:r>
            <a:r>
              <a:rPr kumimoji="1" lang="en-US" altLang="ja-JP" sz="1800" dirty="0"/>
              <a:t>LV1 </a:t>
            </a:r>
            <a:r>
              <a:rPr kumimoji="1" lang="ja-JP" altLang="en-US" sz="1800" dirty="0"/>
              <a:t>テーブルだと </a:t>
            </a:r>
            <a:r>
              <a:rPr kumimoji="1" lang="en-US" altLang="ja-JP" sz="1800" dirty="0"/>
              <a:t>CPU </a:t>
            </a:r>
            <a:r>
              <a:rPr kumimoji="1" lang="ja-JP" altLang="en-US" sz="1800" dirty="0"/>
              <a:t>に認識される</a:t>
            </a:r>
            <a:endParaRPr kumimoji="1" lang="en-US" altLang="ja-JP" sz="1800" dirty="0"/>
          </a:p>
          <a:p>
            <a:pPr lvl="1"/>
            <a:r>
              <a:rPr kumimoji="1" lang="ja-JP" altLang="en-US" sz="1800" dirty="0"/>
              <a:t>このレジスタは </a:t>
            </a:r>
            <a:r>
              <a:rPr kumimoji="1" lang="en-US" altLang="ja-JP" sz="1800" dirty="0"/>
              <a:t>OS </a:t>
            </a:r>
            <a:r>
              <a:rPr kumimoji="1" lang="ja-JP" altLang="en-US" sz="1800" dirty="0"/>
              <a:t>が設定する</a:t>
            </a:r>
            <a:endParaRPr kumimoji="1" lang="en-US" altLang="ja-JP" sz="1800" dirty="0"/>
          </a:p>
          <a:p>
            <a:r>
              <a:rPr kumimoji="1" lang="ja-JP" altLang="en-US" sz="1800" dirty="0"/>
              <a:t>アドレス変換の手順</a:t>
            </a:r>
            <a:endParaRPr kumimoji="1" lang="en-US" altLang="ja-JP" sz="1800" dirty="0"/>
          </a:p>
          <a:p>
            <a:pPr lvl="1"/>
            <a:r>
              <a:rPr kumimoji="1" lang="ja-JP" altLang="en-US" sz="1800" dirty="0"/>
              <a:t>仮想アドレス </a:t>
            </a:r>
            <a:r>
              <a:rPr kumimoji="1" lang="en-US" altLang="ja-JP" sz="1800" dirty="0">
                <a:latin typeface="Consolas" panose="020B0609020204030204" pitchFamily="49" charset="0"/>
              </a:rPr>
              <a:t>0x</a:t>
            </a:r>
            <a:r>
              <a:rPr kumimoji="1" lang="en-US" altLang="ja-JP" sz="1800" dirty="0">
                <a:solidFill>
                  <a:schemeClr val="accent5"/>
                </a:solidFill>
                <a:latin typeface="Consolas" panose="020B0609020204030204" pitchFamily="49" charset="0"/>
              </a:rPr>
              <a:t>30100</a:t>
            </a:r>
            <a:r>
              <a:rPr kumimoji="1" lang="en-US" altLang="ja-JP" sz="1800" dirty="0">
                <a:solidFill>
                  <a:schemeClr val="accent3">
                    <a:lumMod val="75000"/>
                  </a:schemeClr>
                </a:solidFill>
                <a:latin typeface="Consolas" panose="020B0609020204030204" pitchFamily="49" charset="0"/>
              </a:rPr>
              <a:t>f24</a:t>
            </a:r>
            <a:r>
              <a:rPr kumimoji="1" lang="en-US" altLang="ja-JP" sz="1800" dirty="0"/>
              <a:t> </a:t>
            </a:r>
            <a:r>
              <a:rPr kumimoji="1" lang="ja-JP" altLang="en-US" sz="1800" dirty="0"/>
              <a:t>のアクセスを考える</a:t>
            </a:r>
            <a:endParaRPr kumimoji="1" lang="en-US" altLang="ja-JP" sz="1800" dirty="0"/>
          </a:p>
          <a:p>
            <a:pPr lvl="1"/>
            <a:r>
              <a:rPr kumimoji="1" lang="en-US" altLang="ja-JP" sz="1800" dirty="0">
                <a:solidFill>
                  <a:schemeClr val="tx1">
                    <a:lumMod val="75000"/>
                    <a:lumOff val="25000"/>
                  </a:schemeClr>
                </a:solidFill>
                <a:latin typeface="Consolas" panose="020B0609020204030204" pitchFamily="49" charset="0"/>
              </a:rPr>
              <a:t>0x10000000+</a:t>
            </a:r>
            <a:r>
              <a:rPr lang="en-US" altLang="ja-JP" sz="1800" dirty="0">
                <a:latin typeface="Consolas" panose="020B0609020204030204" pitchFamily="49" charset="0"/>
              </a:rPr>
              <a:t>0x30100×4B=</a:t>
            </a:r>
            <a:r>
              <a:rPr lang="en-US" altLang="ja-JP" sz="1800" dirty="0">
                <a:solidFill>
                  <a:schemeClr val="accent6"/>
                </a:solidFill>
                <a:latin typeface="Consolas" panose="020B0609020204030204" pitchFamily="49" charset="0"/>
              </a:rPr>
              <a:t>0x100c0400 </a:t>
            </a:r>
            <a:r>
              <a:rPr kumimoji="1" lang="ja-JP" altLang="en-US" sz="1800" dirty="0"/>
              <a:t>にアクセス</a:t>
            </a:r>
            <a:endParaRPr kumimoji="1" lang="en-US" altLang="ja-JP" sz="1800" dirty="0"/>
          </a:p>
          <a:p>
            <a:pPr lvl="1"/>
            <a:r>
              <a:rPr kumimoji="1" lang="ja-JP" altLang="en-US" sz="1800" dirty="0"/>
              <a:t>対応する </a:t>
            </a:r>
            <a:r>
              <a:rPr kumimoji="1" lang="en-US" altLang="ja-JP" sz="1800" dirty="0"/>
              <a:t>4KB </a:t>
            </a:r>
            <a:r>
              <a:rPr kumimoji="1" lang="ja-JP" altLang="en-US" sz="1800" dirty="0"/>
              <a:t>の物理アドレスを得る</a:t>
            </a:r>
            <a:endParaRPr kumimoji="1" lang="en-US" altLang="ja-JP" sz="1800" dirty="0"/>
          </a:p>
          <a:p>
            <a:pPr lvl="1"/>
            <a:r>
              <a:rPr kumimoji="1" lang="ja-JP" altLang="en-US" sz="1800" dirty="0">
                <a:latin typeface="Consolas" panose="020B0609020204030204" pitchFamily="49" charset="0"/>
              </a:rPr>
              <a:t>あとは前ページと同じ</a:t>
            </a:r>
            <a:endParaRPr kumimoji="1" lang="en-US" altLang="ja-JP" sz="1800" dirty="0">
              <a:latin typeface="Consolas" panose="020B0609020204030204" pitchFamily="49" charset="0"/>
            </a:endParaRPr>
          </a:p>
        </p:txBody>
      </p:sp>
      <p:sp>
        <p:nvSpPr>
          <p:cNvPr id="4" name="正方形/長方形 3">
            <a:extLst>
              <a:ext uri="{FF2B5EF4-FFF2-40B4-BE49-F238E27FC236}">
                <a16:creationId xmlns:a16="http://schemas.microsoft.com/office/drawing/2014/main" id="{05634211-BA6E-19C1-CF82-4186E290A5C5}"/>
              </a:ext>
            </a:extLst>
          </p:cNvPr>
          <p:cNvSpPr/>
          <p:nvPr/>
        </p:nvSpPr>
        <p:spPr bwMode="auto">
          <a:xfrm>
            <a:off x="6732024" y="1268976"/>
            <a:ext cx="1080012" cy="5040056"/>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D0DA8197-ED58-94EA-1EB4-2C6F1DE52ACB}"/>
              </a:ext>
            </a:extLst>
          </p:cNvPr>
          <p:cNvSpPr/>
          <p:nvPr/>
        </p:nvSpPr>
        <p:spPr bwMode="auto">
          <a:xfrm>
            <a:off x="6912026"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物理メモリ</a:t>
            </a:r>
          </a:p>
        </p:txBody>
      </p:sp>
      <p:sp>
        <p:nvSpPr>
          <p:cNvPr id="6" name="正方形/長方形 5">
            <a:extLst>
              <a:ext uri="{FF2B5EF4-FFF2-40B4-BE49-F238E27FC236}">
                <a16:creationId xmlns:a16="http://schemas.microsoft.com/office/drawing/2014/main" id="{E23F2CC0-77B7-FFE3-2EA0-E305A6542630}"/>
              </a:ext>
            </a:extLst>
          </p:cNvPr>
          <p:cNvSpPr/>
          <p:nvPr/>
        </p:nvSpPr>
        <p:spPr bwMode="auto">
          <a:xfrm>
            <a:off x="6732024" y="1628980"/>
            <a:ext cx="1080012" cy="630007"/>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a:extLst>
              <a:ext uri="{FF2B5EF4-FFF2-40B4-BE49-F238E27FC236}">
                <a16:creationId xmlns:a16="http://schemas.microsoft.com/office/drawing/2014/main" id="{B0FE0D45-4ADE-9DC5-E566-CFF2C90D5DB6}"/>
              </a:ext>
            </a:extLst>
          </p:cNvPr>
          <p:cNvSpPr/>
          <p:nvPr/>
        </p:nvSpPr>
        <p:spPr bwMode="auto">
          <a:xfrm>
            <a:off x="6732024" y="3429000"/>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sp>
        <p:nvSpPr>
          <p:cNvPr id="9" name="正方形/長方形 8">
            <a:extLst>
              <a:ext uri="{FF2B5EF4-FFF2-40B4-BE49-F238E27FC236}">
                <a16:creationId xmlns:a16="http://schemas.microsoft.com/office/drawing/2014/main" id="{9E0AA820-7D44-146D-07E0-7F1FA135571E}"/>
              </a:ext>
            </a:extLst>
          </p:cNvPr>
          <p:cNvSpPr/>
          <p:nvPr/>
        </p:nvSpPr>
        <p:spPr bwMode="auto">
          <a:xfrm>
            <a:off x="5472010" y="1628980"/>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400" dirty="0">
                <a:solidFill>
                  <a:schemeClr val="tx1">
                    <a:lumMod val="75000"/>
                    <a:lumOff val="25000"/>
                  </a:schemeClr>
                </a:solidFill>
                <a:latin typeface="Consolas" panose="020B0609020204030204" pitchFamily="49" charset="0"/>
              </a:rPr>
              <a:t>0x10000000:</a:t>
            </a:r>
            <a:endParaRPr kumimoji="1" lang="ja-JP" altLang="en-US" sz="1400" dirty="0">
              <a:solidFill>
                <a:schemeClr val="tx1">
                  <a:lumMod val="75000"/>
                  <a:lumOff val="25000"/>
                </a:schemeClr>
              </a:solidFill>
              <a:latin typeface="Consolas" panose="020B0609020204030204" pitchFamily="49" charset="0"/>
            </a:endParaRPr>
          </a:p>
        </p:txBody>
      </p:sp>
      <p:sp>
        <p:nvSpPr>
          <p:cNvPr id="10" name="正方形/長方形 9">
            <a:extLst>
              <a:ext uri="{FF2B5EF4-FFF2-40B4-BE49-F238E27FC236}">
                <a16:creationId xmlns:a16="http://schemas.microsoft.com/office/drawing/2014/main" id="{17F0654A-AACC-CE0C-DE8D-8CF999D5785F}"/>
              </a:ext>
            </a:extLst>
          </p:cNvPr>
          <p:cNvSpPr/>
          <p:nvPr/>
        </p:nvSpPr>
        <p:spPr bwMode="auto">
          <a:xfrm>
            <a:off x="4121995" y="1358977"/>
            <a:ext cx="1080012" cy="270003"/>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200" dirty="0">
                <a:solidFill>
                  <a:schemeClr val="tx1">
                    <a:lumMod val="75000"/>
                    <a:lumOff val="25000"/>
                  </a:schemeClr>
                </a:solidFill>
                <a:latin typeface="Consolas" panose="020B0609020204030204" pitchFamily="49" charset="0"/>
              </a:rPr>
              <a:t>0x10000000</a:t>
            </a:r>
            <a:endParaRPr kumimoji="1" lang="ja-JP" altLang="en-US" sz="1200" dirty="0">
              <a:solidFill>
                <a:schemeClr val="tx1">
                  <a:lumMod val="75000"/>
                  <a:lumOff val="25000"/>
                </a:schemeClr>
              </a:solidFill>
              <a:latin typeface="Consolas" panose="020B0609020204030204" pitchFamily="49" charset="0"/>
            </a:endParaRPr>
          </a:p>
        </p:txBody>
      </p:sp>
      <p:sp>
        <p:nvSpPr>
          <p:cNvPr id="14" name="正方形/長方形 13">
            <a:extLst>
              <a:ext uri="{FF2B5EF4-FFF2-40B4-BE49-F238E27FC236}">
                <a16:creationId xmlns:a16="http://schemas.microsoft.com/office/drawing/2014/main" id="{BF83D5C9-6614-D083-D418-A08E0399A9C2}"/>
              </a:ext>
            </a:extLst>
          </p:cNvPr>
          <p:cNvSpPr/>
          <p:nvPr/>
        </p:nvSpPr>
        <p:spPr bwMode="auto">
          <a:xfrm>
            <a:off x="4301997"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ベース・レジスタ</a:t>
            </a:r>
          </a:p>
        </p:txBody>
      </p:sp>
      <p:sp>
        <p:nvSpPr>
          <p:cNvPr id="15" name="正方形/長方形 14">
            <a:extLst>
              <a:ext uri="{FF2B5EF4-FFF2-40B4-BE49-F238E27FC236}">
                <a16:creationId xmlns:a16="http://schemas.microsoft.com/office/drawing/2014/main" id="{083BBA07-298D-CDFE-9093-BB4EF6535FEF}"/>
              </a:ext>
            </a:extLst>
          </p:cNvPr>
          <p:cNvSpPr/>
          <p:nvPr/>
        </p:nvSpPr>
        <p:spPr bwMode="auto">
          <a:xfrm>
            <a:off x="6732024" y="4329010"/>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17" name="コネクタ: 曲線 16">
            <a:extLst>
              <a:ext uri="{FF2B5EF4-FFF2-40B4-BE49-F238E27FC236}">
                <a16:creationId xmlns:a16="http://schemas.microsoft.com/office/drawing/2014/main" id="{5EBF45C7-8EE2-7F72-91BC-D4D3C0182479}"/>
              </a:ext>
            </a:extLst>
          </p:cNvPr>
          <p:cNvCxnSpPr>
            <a:cxnSpLocks/>
            <a:stCxn id="6" idx="3"/>
            <a:endCxn id="8" idx="3"/>
          </p:cNvCxnSpPr>
          <p:nvPr/>
        </p:nvCxnSpPr>
        <p:spPr bwMode="auto">
          <a:xfrm>
            <a:off x="7812036" y="1943984"/>
            <a:ext cx="12700" cy="1665018"/>
          </a:xfrm>
          <a:prstGeom prst="curvedConnector3">
            <a:avLst>
              <a:gd name="adj1" fmla="val 1800000"/>
            </a:avLst>
          </a:prstGeom>
          <a:noFill/>
          <a:ln w="9525" cap="flat" cmpd="sng" algn="ctr">
            <a:solidFill>
              <a:schemeClr val="tx1"/>
            </a:solidFill>
            <a:prstDash val="solid"/>
            <a:round/>
            <a:headEnd type="none" w="med" len="med"/>
            <a:tailEnd type="triangle"/>
          </a:ln>
          <a:effectLst/>
        </p:spPr>
      </p:cxnSp>
      <p:cxnSp>
        <p:nvCxnSpPr>
          <p:cNvPr id="19" name="コネクタ: 曲線 18">
            <a:extLst>
              <a:ext uri="{FF2B5EF4-FFF2-40B4-BE49-F238E27FC236}">
                <a16:creationId xmlns:a16="http://schemas.microsoft.com/office/drawing/2014/main" id="{2A19E480-1F26-3507-7570-B93273A75F8C}"/>
              </a:ext>
            </a:extLst>
          </p:cNvPr>
          <p:cNvCxnSpPr>
            <a:cxnSpLocks/>
          </p:cNvCxnSpPr>
          <p:nvPr/>
        </p:nvCxnSpPr>
        <p:spPr bwMode="auto">
          <a:xfrm>
            <a:off x="7812036" y="2168986"/>
            <a:ext cx="12700" cy="2385026"/>
          </a:xfrm>
          <a:prstGeom prst="curvedConnector3">
            <a:avLst>
              <a:gd name="adj1" fmla="val 3600000"/>
            </a:avLst>
          </a:prstGeom>
          <a:noFill/>
          <a:ln w="9525" cap="flat" cmpd="sng" algn="ctr">
            <a:solidFill>
              <a:schemeClr val="tx1"/>
            </a:solidFill>
            <a:prstDash val="solid"/>
            <a:round/>
            <a:headEnd type="none" w="med" len="med"/>
            <a:tailEnd type="triangle"/>
          </a:ln>
          <a:effectLst/>
        </p:spPr>
      </p:cxnSp>
      <p:cxnSp>
        <p:nvCxnSpPr>
          <p:cNvPr id="24" name="コネクタ: 曲線 23">
            <a:extLst>
              <a:ext uri="{FF2B5EF4-FFF2-40B4-BE49-F238E27FC236}">
                <a16:creationId xmlns:a16="http://schemas.microsoft.com/office/drawing/2014/main" id="{4C77C792-DCD2-1210-4CFA-776DB69DF78B}"/>
              </a:ext>
            </a:extLst>
          </p:cNvPr>
          <p:cNvCxnSpPr>
            <a:cxnSpLocks/>
          </p:cNvCxnSpPr>
          <p:nvPr/>
        </p:nvCxnSpPr>
        <p:spPr bwMode="auto">
          <a:xfrm>
            <a:off x="5202007" y="1448978"/>
            <a:ext cx="1530017" cy="225002"/>
          </a:xfrm>
          <a:prstGeom prst="curvedConnector3">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3025184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アドレスとセットの対応</a:t>
            </a:r>
          </a:p>
        </p:txBody>
      </p:sp>
      <p:sp>
        <p:nvSpPr>
          <p:cNvPr id="3" name="テキスト プレースホルダー 2"/>
          <p:cNvSpPr>
            <a:spLocks noGrp="1"/>
          </p:cNvSpPr>
          <p:nvPr>
            <p:ph type="body" sz="quarter" idx="10"/>
          </p:nvPr>
        </p:nvSpPr>
        <p:spPr>
          <a:xfrm>
            <a:off x="431954" y="3068996"/>
            <a:ext cx="8460094" cy="3239729"/>
          </a:xfrm>
        </p:spPr>
        <p:txBody>
          <a:bodyPr/>
          <a:lstStyle/>
          <a:p>
            <a:r>
              <a:rPr lang="ja-JP" altLang="en-US" dirty="0"/>
              <a:t>ライン部分の上位にあるビット </a:t>
            </a:r>
            <a:r>
              <a:rPr lang="en-US" altLang="ja-JP" dirty="0"/>
              <a:t>4 </a:t>
            </a:r>
            <a:r>
              <a:rPr lang="ja-JP" altLang="en-US" dirty="0"/>
              <a:t>～</a:t>
            </a:r>
            <a:r>
              <a:rPr lang="en-US" altLang="ja-JP" dirty="0"/>
              <a:t>5 </a:t>
            </a:r>
            <a:r>
              <a:rPr lang="ja-JP" altLang="en-US" dirty="0"/>
              <a:t>（計</a:t>
            </a:r>
            <a:r>
              <a:rPr lang="en-US" altLang="ja-JP" dirty="0"/>
              <a:t>2</a:t>
            </a:r>
            <a:r>
              <a:rPr lang="ja-JP" altLang="en-US" dirty="0"/>
              <a:t>ビット）</a:t>
            </a:r>
            <a:endParaRPr lang="en-US" altLang="ja-JP" dirty="0"/>
          </a:p>
          <a:p>
            <a:pPr lvl="1"/>
            <a:r>
              <a:rPr lang="ja-JP" altLang="en-US" dirty="0"/>
              <a:t>この部分を使って，どのセットにアクセスするか決める</a:t>
            </a:r>
            <a:endParaRPr lang="en-US" altLang="ja-JP" dirty="0"/>
          </a:p>
          <a:p>
            <a:pPr lvl="1"/>
            <a:r>
              <a:rPr lang="ja-JP" altLang="en-US" dirty="0"/>
              <a:t>２ビットなのは，セット数が４だから</a:t>
            </a:r>
            <a:endParaRPr lang="en-US" altLang="ja-JP" dirty="0"/>
          </a:p>
          <a:p>
            <a:pPr lvl="2"/>
            <a:r>
              <a:rPr lang="en-US" altLang="ja-JP" dirty="0"/>
              <a:t>2 ^ 2 = 4</a:t>
            </a:r>
          </a:p>
          <a:p>
            <a:pPr lvl="1"/>
            <a:r>
              <a:rPr lang="ja-JP" altLang="en-US" dirty="0"/>
              <a:t>セット数も必ず２の累乗になる</a:t>
            </a:r>
            <a:endParaRPr lang="en-US" altLang="ja-JP" dirty="0"/>
          </a:p>
          <a:p>
            <a:r>
              <a:rPr lang="ja-JP" altLang="en-US" dirty="0"/>
              <a:t>アドレスのこの部分はなるべくばらけた方がよい</a:t>
            </a:r>
            <a:endParaRPr lang="en-US" altLang="ja-JP" dirty="0"/>
          </a:p>
          <a:p>
            <a:pPr lvl="1"/>
            <a:r>
              <a:rPr lang="ja-JP" altLang="en-US" dirty="0"/>
              <a:t>同じセットにアクセスがいかず，競合がおきにくくなる</a:t>
            </a:r>
            <a:endParaRPr lang="en-US" altLang="ja-JP" dirty="0"/>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矢印コネクタ 32"/>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5" name="正方形/長方形 34"/>
          <p:cNvSpPr/>
          <p:nvPr/>
        </p:nvSpPr>
        <p:spPr bwMode="auto">
          <a:xfrm>
            <a:off x="3311985" y="1448978"/>
            <a:ext cx="540007"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37" name="直線コネクタ 36"/>
          <p:cNvCxnSpPr/>
          <p:nvPr/>
        </p:nvCxnSpPr>
        <p:spPr bwMode="auto">
          <a:xfrm>
            <a:off x="3041983" y="2078985"/>
            <a:ext cx="270003" cy="0"/>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40" name="正方形/長方形 39"/>
          <p:cNvSpPr/>
          <p:nvPr/>
        </p:nvSpPr>
        <p:spPr bwMode="auto">
          <a:xfrm>
            <a:off x="2861981" y="2258987"/>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6"/>
                </a:solidFill>
                <a:latin typeface="+mn-ea"/>
              </a:rPr>
              <a:t>ここの</a:t>
            </a:r>
            <a:r>
              <a:rPr kumimoji="1" lang="en-US" altLang="ja-JP" sz="1600" dirty="0">
                <a:solidFill>
                  <a:schemeClr val="accent6"/>
                </a:solidFill>
                <a:latin typeface="+mn-ea"/>
              </a:rPr>
              <a:t>2</a:t>
            </a:r>
            <a:r>
              <a:rPr kumimoji="1" lang="ja-JP" altLang="en-US" sz="1600" dirty="0">
                <a:solidFill>
                  <a:schemeClr val="accent6"/>
                </a:solidFill>
                <a:latin typeface="+mn-ea"/>
              </a:rPr>
              <a:t>ビット</a:t>
            </a:r>
          </a:p>
        </p:txBody>
      </p:sp>
      <p:sp>
        <p:nvSpPr>
          <p:cNvPr id="41" name="正方形/長方形 40"/>
          <p:cNvSpPr/>
          <p:nvPr/>
        </p:nvSpPr>
        <p:spPr bwMode="auto">
          <a:xfrm>
            <a:off x="3311986"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3210</a:t>
            </a:r>
            <a:endParaRPr kumimoji="1" lang="ja-JP" altLang="en-US" dirty="0">
              <a:solidFill>
                <a:schemeClr val="tx1">
                  <a:lumMod val="75000"/>
                  <a:lumOff val="25000"/>
                </a:schemeClr>
              </a:solidFill>
              <a:latin typeface="Consolas" panose="020B0609020204030204" pitchFamily="49" charset="0"/>
            </a:endParaRPr>
          </a:p>
        </p:txBody>
      </p:sp>
      <p:sp>
        <p:nvSpPr>
          <p:cNvPr id="43" name="正方形/長方形 42"/>
          <p:cNvSpPr/>
          <p:nvPr/>
        </p:nvSpPr>
        <p:spPr bwMode="auto">
          <a:xfrm>
            <a:off x="3041983" y="1448978"/>
            <a:ext cx="270004"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sp>
        <p:nvSpPr>
          <p:cNvPr id="44" name="正方形/長方形 43"/>
          <p:cNvSpPr/>
          <p:nvPr/>
        </p:nvSpPr>
        <p:spPr bwMode="auto">
          <a:xfrm>
            <a:off x="3041983"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Consolas" panose="020B0609020204030204" pitchFamily="49" charset="0"/>
              </a:rPr>
              <a:t>54</a:t>
            </a:r>
            <a:endParaRPr kumimoji="1" lang="ja-JP" altLang="en-US"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15345813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78610C-9527-A1DD-E7D3-61ED02A0AF4C}"/>
              </a:ext>
            </a:extLst>
          </p:cNvPr>
          <p:cNvSpPr>
            <a:spLocks noGrp="1"/>
          </p:cNvSpPr>
          <p:nvPr>
            <p:ph type="title"/>
          </p:nvPr>
        </p:nvSpPr>
        <p:spPr/>
        <p:txBody>
          <a:bodyPr/>
          <a:lstStyle/>
          <a:p>
            <a:r>
              <a:rPr kumimoji="1" lang="ja-JP" altLang="en-US" sz="2400" dirty="0"/>
              <a:t>プロセス切り替えはベース・レジスタの中身を入れ替えで実現する</a:t>
            </a:r>
            <a:endParaRPr kumimoji="1" lang="en-US" sz="2400" dirty="0"/>
          </a:p>
        </p:txBody>
      </p:sp>
      <p:sp>
        <p:nvSpPr>
          <p:cNvPr id="3" name="コンテンツ プレースホルダー 2">
            <a:extLst>
              <a:ext uri="{FF2B5EF4-FFF2-40B4-BE49-F238E27FC236}">
                <a16:creationId xmlns:a16="http://schemas.microsoft.com/office/drawing/2014/main" id="{B7109C59-98E4-37AB-0897-6CCE643E007D}"/>
              </a:ext>
            </a:extLst>
          </p:cNvPr>
          <p:cNvSpPr>
            <a:spLocks noGrp="1"/>
          </p:cNvSpPr>
          <p:nvPr>
            <p:ph sz="quarter" idx="10"/>
          </p:nvPr>
        </p:nvSpPr>
        <p:spPr>
          <a:xfrm>
            <a:off x="611956" y="1268976"/>
            <a:ext cx="4770054" cy="5310059"/>
          </a:xfrm>
        </p:spPr>
        <p:txBody>
          <a:bodyPr/>
          <a:lstStyle/>
          <a:p>
            <a:r>
              <a:rPr kumimoji="1" lang="ja-JP" altLang="en-US" dirty="0">
                <a:latin typeface="Consolas" panose="020B0609020204030204" pitchFamily="49" charset="0"/>
              </a:rPr>
              <a:t>ページ・テーブルは物理メモリ上に複数存在できる</a:t>
            </a:r>
            <a:endParaRPr kumimoji="1" lang="en-US" altLang="ja-JP" dirty="0">
              <a:latin typeface="Consolas" panose="020B0609020204030204" pitchFamily="49" charset="0"/>
            </a:endParaRPr>
          </a:p>
          <a:p>
            <a:r>
              <a:rPr kumimoji="1" lang="ja-JP" altLang="en-US" dirty="0">
                <a:latin typeface="Consolas" panose="020B0609020204030204" pitchFamily="49" charset="0"/>
              </a:rPr>
              <a:t>ページ・テーブルの切り替え</a:t>
            </a:r>
            <a:endParaRPr kumimoji="1" lang="en-US" altLang="ja-JP" dirty="0">
              <a:latin typeface="Consolas" panose="020B0609020204030204" pitchFamily="49" charset="0"/>
            </a:endParaRPr>
          </a:p>
          <a:p>
            <a:pPr lvl="1"/>
            <a:r>
              <a:rPr kumimoji="1" lang="ja-JP" altLang="en-US" dirty="0">
                <a:latin typeface="Consolas" panose="020B0609020204030204" pitchFamily="49" charset="0"/>
              </a:rPr>
              <a:t>ベース・レジスタに切り替え先のページ・テーブルのアドレスを設定する</a:t>
            </a:r>
            <a:endParaRPr kumimoji="1" lang="en-US" altLang="ja-JP" dirty="0">
              <a:latin typeface="Consolas" panose="020B0609020204030204" pitchFamily="49" charset="0"/>
            </a:endParaRPr>
          </a:p>
          <a:p>
            <a:pPr lvl="1"/>
            <a:r>
              <a:rPr kumimoji="1" lang="ja-JP" altLang="en-US" dirty="0">
                <a:latin typeface="Consolas" panose="020B0609020204030204" pitchFamily="49" charset="0"/>
              </a:rPr>
              <a:t>実行するプログラム（プロセス）の切り替えはこれにより実現する</a:t>
            </a:r>
            <a:endParaRPr kumimoji="1" lang="en-US" altLang="ja-JP" dirty="0">
              <a:latin typeface="Consolas" panose="020B0609020204030204" pitchFamily="49" charset="0"/>
            </a:endParaRPr>
          </a:p>
        </p:txBody>
      </p:sp>
      <p:sp>
        <p:nvSpPr>
          <p:cNvPr id="4" name="正方形/長方形 3">
            <a:extLst>
              <a:ext uri="{FF2B5EF4-FFF2-40B4-BE49-F238E27FC236}">
                <a16:creationId xmlns:a16="http://schemas.microsoft.com/office/drawing/2014/main" id="{05634211-BA6E-19C1-CF82-4186E290A5C5}"/>
              </a:ext>
            </a:extLst>
          </p:cNvPr>
          <p:cNvSpPr/>
          <p:nvPr/>
        </p:nvSpPr>
        <p:spPr bwMode="auto">
          <a:xfrm>
            <a:off x="6732024" y="1268976"/>
            <a:ext cx="1080012" cy="5040056"/>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D0DA8197-ED58-94EA-1EB4-2C6F1DE52ACB}"/>
              </a:ext>
            </a:extLst>
          </p:cNvPr>
          <p:cNvSpPr/>
          <p:nvPr/>
        </p:nvSpPr>
        <p:spPr bwMode="auto">
          <a:xfrm>
            <a:off x="6912026"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物理メモリ</a:t>
            </a:r>
          </a:p>
        </p:txBody>
      </p:sp>
      <p:sp>
        <p:nvSpPr>
          <p:cNvPr id="6" name="正方形/長方形 5">
            <a:extLst>
              <a:ext uri="{FF2B5EF4-FFF2-40B4-BE49-F238E27FC236}">
                <a16:creationId xmlns:a16="http://schemas.microsoft.com/office/drawing/2014/main" id="{E23F2CC0-77B7-FFE3-2EA0-E305A6542630}"/>
              </a:ext>
            </a:extLst>
          </p:cNvPr>
          <p:cNvSpPr/>
          <p:nvPr/>
        </p:nvSpPr>
        <p:spPr bwMode="auto">
          <a:xfrm>
            <a:off x="6732024" y="1628980"/>
            <a:ext cx="1080012" cy="630007"/>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a:extLst>
              <a:ext uri="{FF2B5EF4-FFF2-40B4-BE49-F238E27FC236}">
                <a16:creationId xmlns:a16="http://schemas.microsoft.com/office/drawing/2014/main" id="{9E0AA820-7D44-146D-07E0-7F1FA135571E}"/>
              </a:ext>
            </a:extLst>
          </p:cNvPr>
          <p:cNvSpPr/>
          <p:nvPr/>
        </p:nvSpPr>
        <p:spPr bwMode="auto">
          <a:xfrm>
            <a:off x="5472010" y="1628980"/>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400" dirty="0">
                <a:solidFill>
                  <a:schemeClr val="tx1">
                    <a:lumMod val="75000"/>
                    <a:lumOff val="25000"/>
                  </a:schemeClr>
                </a:solidFill>
                <a:latin typeface="Consolas" panose="020B0609020204030204" pitchFamily="49" charset="0"/>
              </a:rPr>
              <a:t>0x10000000:</a:t>
            </a:r>
            <a:endParaRPr kumimoji="1" lang="ja-JP" altLang="en-US" sz="1400" dirty="0">
              <a:solidFill>
                <a:schemeClr val="tx1">
                  <a:lumMod val="75000"/>
                  <a:lumOff val="25000"/>
                </a:schemeClr>
              </a:solidFill>
              <a:latin typeface="Consolas" panose="020B0609020204030204" pitchFamily="49" charset="0"/>
            </a:endParaRPr>
          </a:p>
        </p:txBody>
      </p:sp>
      <p:sp>
        <p:nvSpPr>
          <p:cNvPr id="10" name="正方形/長方形 9">
            <a:extLst>
              <a:ext uri="{FF2B5EF4-FFF2-40B4-BE49-F238E27FC236}">
                <a16:creationId xmlns:a16="http://schemas.microsoft.com/office/drawing/2014/main" id="{17F0654A-AACC-CE0C-DE8D-8CF999D5785F}"/>
              </a:ext>
            </a:extLst>
          </p:cNvPr>
          <p:cNvSpPr/>
          <p:nvPr/>
        </p:nvSpPr>
        <p:spPr bwMode="auto">
          <a:xfrm>
            <a:off x="4211996" y="1628980"/>
            <a:ext cx="1080012" cy="270003"/>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200" dirty="0">
                <a:solidFill>
                  <a:schemeClr val="tx1">
                    <a:lumMod val="75000"/>
                    <a:lumOff val="25000"/>
                  </a:schemeClr>
                </a:solidFill>
                <a:latin typeface="Consolas" panose="020B0609020204030204" pitchFamily="49" charset="0"/>
              </a:rPr>
              <a:t>0x10000000</a:t>
            </a:r>
            <a:endParaRPr kumimoji="1" lang="ja-JP" altLang="en-US" sz="1200" dirty="0">
              <a:solidFill>
                <a:schemeClr val="tx1">
                  <a:lumMod val="75000"/>
                  <a:lumOff val="25000"/>
                </a:schemeClr>
              </a:solidFill>
              <a:latin typeface="Consolas" panose="020B0609020204030204" pitchFamily="49" charset="0"/>
            </a:endParaRPr>
          </a:p>
        </p:txBody>
      </p:sp>
      <p:sp>
        <p:nvSpPr>
          <p:cNvPr id="14" name="正方形/長方形 13">
            <a:extLst>
              <a:ext uri="{FF2B5EF4-FFF2-40B4-BE49-F238E27FC236}">
                <a16:creationId xmlns:a16="http://schemas.microsoft.com/office/drawing/2014/main" id="{BF83D5C9-6614-D083-D418-A08E0399A9C2}"/>
              </a:ext>
            </a:extLst>
          </p:cNvPr>
          <p:cNvSpPr/>
          <p:nvPr/>
        </p:nvSpPr>
        <p:spPr bwMode="auto">
          <a:xfrm>
            <a:off x="4391998" y="126897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ベース・レジスタ</a:t>
            </a:r>
          </a:p>
        </p:txBody>
      </p:sp>
      <p:sp>
        <p:nvSpPr>
          <p:cNvPr id="7" name="正方形/長方形 6">
            <a:extLst>
              <a:ext uri="{FF2B5EF4-FFF2-40B4-BE49-F238E27FC236}">
                <a16:creationId xmlns:a16="http://schemas.microsoft.com/office/drawing/2014/main" id="{0923BEEA-DD31-7967-D231-F69FEA306CD3}"/>
              </a:ext>
            </a:extLst>
          </p:cNvPr>
          <p:cNvSpPr/>
          <p:nvPr/>
        </p:nvSpPr>
        <p:spPr bwMode="auto">
          <a:xfrm>
            <a:off x="6732024" y="2798993"/>
            <a:ext cx="1080012" cy="630007"/>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 name="正方形/長方形 10">
            <a:extLst>
              <a:ext uri="{FF2B5EF4-FFF2-40B4-BE49-F238E27FC236}">
                <a16:creationId xmlns:a16="http://schemas.microsoft.com/office/drawing/2014/main" id="{9C64AB83-D897-41A7-BD9A-E7FAC59F7C57}"/>
              </a:ext>
            </a:extLst>
          </p:cNvPr>
          <p:cNvSpPr/>
          <p:nvPr/>
        </p:nvSpPr>
        <p:spPr bwMode="auto">
          <a:xfrm>
            <a:off x="6732024" y="3969006"/>
            <a:ext cx="1080012" cy="630007"/>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 name="正方形/長方形 11">
            <a:extLst>
              <a:ext uri="{FF2B5EF4-FFF2-40B4-BE49-F238E27FC236}">
                <a16:creationId xmlns:a16="http://schemas.microsoft.com/office/drawing/2014/main" id="{C1E0B848-4DC2-80E0-F7BF-851BC9694CAD}"/>
              </a:ext>
            </a:extLst>
          </p:cNvPr>
          <p:cNvSpPr/>
          <p:nvPr/>
        </p:nvSpPr>
        <p:spPr bwMode="auto">
          <a:xfrm>
            <a:off x="5472010" y="2798993"/>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400" dirty="0">
                <a:solidFill>
                  <a:schemeClr val="tx1">
                    <a:lumMod val="75000"/>
                    <a:lumOff val="25000"/>
                  </a:schemeClr>
                </a:solidFill>
                <a:latin typeface="Consolas" panose="020B0609020204030204" pitchFamily="49" charset="0"/>
              </a:rPr>
              <a:t>0x20000000:</a:t>
            </a:r>
            <a:endParaRPr kumimoji="1" lang="ja-JP" altLang="en-US" sz="1400" dirty="0">
              <a:solidFill>
                <a:schemeClr val="tx1">
                  <a:lumMod val="75000"/>
                  <a:lumOff val="25000"/>
                </a:schemeClr>
              </a:solidFill>
              <a:latin typeface="Consolas" panose="020B0609020204030204" pitchFamily="49" charset="0"/>
            </a:endParaRPr>
          </a:p>
        </p:txBody>
      </p:sp>
      <p:sp>
        <p:nvSpPr>
          <p:cNvPr id="13" name="正方形/長方形 12">
            <a:extLst>
              <a:ext uri="{FF2B5EF4-FFF2-40B4-BE49-F238E27FC236}">
                <a16:creationId xmlns:a16="http://schemas.microsoft.com/office/drawing/2014/main" id="{99059089-9136-968B-4ED1-3B14DC7B0229}"/>
              </a:ext>
            </a:extLst>
          </p:cNvPr>
          <p:cNvSpPr/>
          <p:nvPr/>
        </p:nvSpPr>
        <p:spPr bwMode="auto">
          <a:xfrm>
            <a:off x="5472010" y="3969006"/>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400" dirty="0">
                <a:solidFill>
                  <a:schemeClr val="tx1">
                    <a:lumMod val="75000"/>
                    <a:lumOff val="25000"/>
                  </a:schemeClr>
                </a:solidFill>
                <a:latin typeface="Consolas" panose="020B0609020204030204" pitchFamily="49" charset="0"/>
              </a:rPr>
              <a:t>0x30000000:</a:t>
            </a:r>
            <a:endParaRPr kumimoji="1" lang="ja-JP" altLang="en-US" sz="14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24052787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60ACCD-A82D-4EAE-A664-C5542A010C4A}"/>
              </a:ext>
            </a:extLst>
          </p:cNvPr>
          <p:cNvSpPr>
            <a:spLocks noGrp="1"/>
          </p:cNvSpPr>
          <p:nvPr>
            <p:ph type="title"/>
          </p:nvPr>
        </p:nvSpPr>
        <p:spPr/>
        <p:txBody>
          <a:bodyPr/>
          <a:lstStyle/>
          <a:p>
            <a:r>
              <a:rPr kumimoji="1" lang="ja-JP" altLang="en-US" dirty="0"/>
              <a:t>多段ページ・テーブル</a:t>
            </a:r>
          </a:p>
        </p:txBody>
      </p:sp>
      <p:sp>
        <p:nvSpPr>
          <p:cNvPr id="3" name="テキスト プレースホルダー 2">
            <a:extLst>
              <a:ext uri="{FF2B5EF4-FFF2-40B4-BE49-F238E27FC236}">
                <a16:creationId xmlns:a16="http://schemas.microsoft.com/office/drawing/2014/main" id="{1D48917D-6755-49FC-8CDA-55C385EFEC45}"/>
              </a:ext>
            </a:extLst>
          </p:cNvPr>
          <p:cNvSpPr>
            <a:spLocks noGrp="1"/>
          </p:cNvSpPr>
          <p:nvPr>
            <p:ph type="body" sz="quarter" idx="10"/>
          </p:nvPr>
        </p:nvSpPr>
        <p:spPr>
          <a:xfrm>
            <a:off x="251952" y="1088974"/>
            <a:ext cx="8640096" cy="5219751"/>
          </a:xfrm>
        </p:spPr>
        <p:txBody>
          <a:bodyPr/>
          <a:lstStyle/>
          <a:p>
            <a:r>
              <a:rPr kumimoji="1" lang="ja-JP" altLang="en-US" dirty="0"/>
              <a:t>ページ単位で管理したとしても，なおページ・テーブルは大きい</a:t>
            </a:r>
            <a:endParaRPr kumimoji="1" lang="en-US" altLang="ja-JP" dirty="0"/>
          </a:p>
          <a:p>
            <a:pPr lvl="1"/>
            <a:r>
              <a:rPr lang="en-US" altLang="ja-JP" dirty="0"/>
              <a:t>64 bit </a:t>
            </a:r>
            <a:r>
              <a:rPr lang="ja-JP" altLang="en-US" dirty="0"/>
              <a:t>のアドレス空間で，ページ・サイズを </a:t>
            </a:r>
            <a:r>
              <a:rPr lang="en-US" altLang="ja-JP" dirty="0"/>
              <a:t>4KB </a:t>
            </a:r>
            <a:r>
              <a:rPr lang="ja-JP" altLang="en-US" dirty="0"/>
              <a:t>とした場合，</a:t>
            </a:r>
            <a:endParaRPr lang="en-US" altLang="ja-JP" dirty="0"/>
          </a:p>
          <a:p>
            <a:pPr lvl="1"/>
            <a:r>
              <a:rPr lang="ja-JP" altLang="en-US" dirty="0"/>
              <a:t>（</a:t>
            </a:r>
            <a:r>
              <a:rPr kumimoji="1" lang="ja-JP" altLang="en-US" dirty="0"/>
              <a:t>アドレスの個数）</a:t>
            </a:r>
            <a:r>
              <a:rPr kumimoji="1" lang="en-US" altLang="ja-JP" dirty="0"/>
              <a:t>/</a:t>
            </a:r>
            <a:r>
              <a:rPr kumimoji="1" lang="ja-JP" altLang="en-US" dirty="0"/>
              <a:t>（ページ・サイズ）</a:t>
            </a:r>
            <a:r>
              <a:rPr kumimoji="1" lang="en-US" altLang="ja-JP" dirty="0"/>
              <a:t>*</a:t>
            </a:r>
            <a:r>
              <a:rPr kumimoji="1" lang="ja-JP" altLang="en-US" dirty="0"/>
              <a:t>（アドレスの</a:t>
            </a:r>
            <a:r>
              <a:rPr lang="ja-JP" altLang="en-US" dirty="0"/>
              <a:t>サイズ） </a:t>
            </a:r>
            <a:r>
              <a:rPr lang="en-US" altLang="ja-JP" dirty="0"/>
              <a:t>= </a:t>
            </a:r>
            <a:br>
              <a:rPr kumimoji="1" lang="en-US" altLang="ja-JP" dirty="0"/>
            </a:br>
            <a:r>
              <a:rPr kumimoji="1" lang="ja-JP" altLang="en-US" dirty="0"/>
              <a:t>（</a:t>
            </a:r>
            <a:r>
              <a:rPr kumimoji="1" lang="en-US" altLang="ja-JP" dirty="0"/>
              <a:t>2^64</a:t>
            </a:r>
            <a:r>
              <a:rPr kumimoji="1" lang="ja-JP" altLang="en-US" dirty="0"/>
              <a:t>）</a:t>
            </a:r>
            <a:r>
              <a:rPr kumimoji="1" lang="en-US" altLang="ja-JP" dirty="0"/>
              <a:t>/ 4KB * 64bit = 16EB / 4KB * 8B = </a:t>
            </a:r>
            <a:r>
              <a:rPr kumimoji="1" lang="en-US" altLang="ja-JP" dirty="0">
                <a:solidFill>
                  <a:schemeClr val="accent5"/>
                </a:solidFill>
              </a:rPr>
              <a:t>32PB</a:t>
            </a:r>
          </a:p>
          <a:p>
            <a:pPr lvl="2"/>
            <a:r>
              <a:rPr lang="ja-JP" altLang="en-US" dirty="0"/>
              <a:t>たとえ </a:t>
            </a:r>
            <a:r>
              <a:rPr lang="en-US" altLang="ja-JP" dirty="0"/>
              <a:t>1B </a:t>
            </a:r>
            <a:r>
              <a:rPr lang="ja-JP" altLang="en-US" dirty="0"/>
              <a:t>しかメモリを使わないプログラムでも </a:t>
            </a:r>
            <a:r>
              <a:rPr lang="en-US" altLang="ja-JP" dirty="0"/>
              <a:t>32PB </a:t>
            </a:r>
            <a:r>
              <a:rPr lang="ja-JP" altLang="en-US" dirty="0"/>
              <a:t>が必要に</a:t>
            </a:r>
            <a:endParaRPr lang="en-US" altLang="ja-JP" dirty="0"/>
          </a:p>
          <a:p>
            <a:pPr lvl="2"/>
            <a:r>
              <a:rPr lang="en-US" altLang="ja-JP" dirty="0"/>
              <a:t>32 bit</a:t>
            </a:r>
            <a:r>
              <a:rPr lang="ja-JP" altLang="en-US" dirty="0"/>
              <a:t> のアドレス空間なら大分ましだが，それでも </a:t>
            </a:r>
            <a:r>
              <a:rPr lang="en-US" altLang="ja-JP" dirty="0"/>
              <a:t>4MB </a:t>
            </a:r>
            <a:r>
              <a:rPr lang="ja-JP" altLang="en-US" dirty="0"/>
              <a:t>が必要</a:t>
            </a:r>
            <a:endParaRPr kumimoji="1" lang="en-US" altLang="ja-JP" dirty="0">
              <a:solidFill>
                <a:schemeClr val="accent5"/>
              </a:solidFill>
            </a:endParaRPr>
          </a:p>
          <a:p>
            <a:r>
              <a:rPr lang="ja-JP" altLang="en-US" dirty="0">
                <a:solidFill>
                  <a:schemeClr val="accent5"/>
                </a:solidFill>
              </a:rPr>
              <a:t>多段ページ・テーブル</a:t>
            </a:r>
            <a:r>
              <a:rPr lang="ja-JP" altLang="en-US" dirty="0"/>
              <a:t>と呼ぶ構造で効率良く保持する</a:t>
            </a:r>
            <a:endParaRPr lang="en-US" altLang="ja-JP" dirty="0"/>
          </a:p>
          <a:p>
            <a:pPr lvl="1"/>
            <a:r>
              <a:rPr kumimoji="1" lang="ja-JP" altLang="en-US" dirty="0"/>
              <a:t>プログラムで使うメモリ容量に比例した程度の容量でページ・テーブルを作る方法</a:t>
            </a:r>
          </a:p>
        </p:txBody>
      </p:sp>
    </p:spTree>
    <p:extLst>
      <p:ext uri="{BB962C8B-B14F-4D97-AF65-F5344CB8AC3E}">
        <p14:creationId xmlns:p14="http://schemas.microsoft.com/office/powerpoint/2010/main" val="9428056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A23D73-9346-46BC-902C-56695687FF6F}"/>
              </a:ext>
            </a:extLst>
          </p:cNvPr>
          <p:cNvSpPr>
            <a:spLocks noGrp="1"/>
          </p:cNvSpPr>
          <p:nvPr>
            <p:ph type="title"/>
          </p:nvPr>
        </p:nvSpPr>
        <p:spPr/>
        <p:txBody>
          <a:bodyPr/>
          <a:lstStyle/>
          <a:p>
            <a:r>
              <a:rPr kumimoji="1" lang="ja-JP" altLang="en-US" dirty="0"/>
              <a:t>２段ページ・テーブルの例</a:t>
            </a:r>
          </a:p>
        </p:txBody>
      </p:sp>
      <p:sp>
        <p:nvSpPr>
          <p:cNvPr id="3" name="テキスト プレースホルダー 2">
            <a:extLst>
              <a:ext uri="{FF2B5EF4-FFF2-40B4-BE49-F238E27FC236}">
                <a16:creationId xmlns:a16="http://schemas.microsoft.com/office/drawing/2014/main" id="{9912CB5C-244D-418E-B391-297D77D36F85}"/>
              </a:ext>
            </a:extLst>
          </p:cNvPr>
          <p:cNvSpPr>
            <a:spLocks noGrp="1"/>
          </p:cNvSpPr>
          <p:nvPr>
            <p:ph type="body" sz="quarter" idx="10"/>
          </p:nvPr>
        </p:nvSpPr>
        <p:spPr>
          <a:xfrm>
            <a:off x="611956" y="5319021"/>
            <a:ext cx="8280092" cy="1439709"/>
          </a:xfrm>
        </p:spPr>
        <p:txBody>
          <a:bodyPr/>
          <a:lstStyle/>
          <a:p>
            <a:r>
              <a:rPr kumimoji="1" lang="ja-JP" altLang="en-US" dirty="0"/>
              <a:t>複数段のテーブルを経て物理メモリにアクセス</a:t>
            </a:r>
            <a:endParaRPr kumimoji="1" lang="en-US" altLang="ja-JP" dirty="0"/>
          </a:p>
          <a:p>
            <a:pPr lvl="1"/>
            <a:r>
              <a:rPr lang="en-US" altLang="ja-JP" dirty="0"/>
              <a:t>LV1</a:t>
            </a:r>
            <a:r>
              <a:rPr lang="ja-JP" altLang="en-US" dirty="0"/>
              <a:t>テーブル → </a:t>
            </a:r>
            <a:r>
              <a:rPr lang="en-US" altLang="ja-JP" dirty="0"/>
              <a:t>LV2</a:t>
            </a:r>
            <a:r>
              <a:rPr lang="ja-JP" altLang="en-US" dirty="0"/>
              <a:t>テーブル → 物理メモリ </a:t>
            </a:r>
            <a:endParaRPr kumimoji="1" lang="ja-JP" altLang="en-US" dirty="0"/>
          </a:p>
        </p:txBody>
      </p:sp>
      <p:sp>
        <p:nvSpPr>
          <p:cNvPr id="4" name="正方形/長方形 3">
            <a:extLst>
              <a:ext uri="{FF2B5EF4-FFF2-40B4-BE49-F238E27FC236}">
                <a16:creationId xmlns:a16="http://schemas.microsoft.com/office/drawing/2014/main" id="{41F8EEC9-9620-4E9C-9B16-22677D3FA888}"/>
              </a:ext>
            </a:extLst>
          </p:cNvPr>
          <p:cNvSpPr/>
          <p:nvPr/>
        </p:nvSpPr>
        <p:spPr bwMode="auto">
          <a:xfrm>
            <a:off x="4932004" y="1808982"/>
            <a:ext cx="1080012" cy="1440016"/>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8FC2FED3-730B-4DD0-AF3F-11439DD0B8DB}"/>
              </a:ext>
            </a:extLst>
          </p:cNvPr>
          <p:cNvSpPr/>
          <p:nvPr/>
        </p:nvSpPr>
        <p:spPr bwMode="auto">
          <a:xfrm>
            <a:off x="7812036" y="1808982"/>
            <a:ext cx="1080012" cy="3060034"/>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F8E9AEA5-3FB4-455D-9495-C980C57584B6}"/>
              </a:ext>
            </a:extLst>
          </p:cNvPr>
          <p:cNvSpPr/>
          <p:nvPr/>
        </p:nvSpPr>
        <p:spPr bwMode="auto">
          <a:xfrm>
            <a:off x="4932004" y="180898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a:extLst>
              <a:ext uri="{FF2B5EF4-FFF2-40B4-BE49-F238E27FC236}">
                <a16:creationId xmlns:a16="http://schemas.microsoft.com/office/drawing/2014/main" id="{2582A728-F7F5-4B2F-8E43-305BF7418F28}"/>
              </a:ext>
            </a:extLst>
          </p:cNvPr>
          <p:cNvSpPr/>
          <p:nvPr/>
        </p:nvSpPr>
        <p:spPr bwMode="auto">
          <a:xfrm>
            <a:off x="4932004" y="198898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p:cNvSpPr/>
          <p:nvPr/>
        </p:nvSpPr>
        <p:spPr bwMode="auto">
          <a:xfrm>
            <a:off x="971960" y="1358977"/>
            <a:ext cx="900010" cy="270003"/>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10" name="直線矢印コネクタ 9"/>
          <p:cNvCxnSpPr/>
          <p:nvPr/>
        </p:nvCxnSpPr>
        <p:spPr bwMode="auto">
          <a:xfrm>
            <a:off x="971960" y="1268976"/>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bwMode="auto">
          <a:xfrm>
            <a:off x="2051972"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32 bit </a:t>
            </a:r>
            <a:r>
              <a:rPr kumimoji="1" lang="ja-JP" altLang="en-US" sz="1600" dirty="0">
                <a:solidFill>
                  <a:schemeClr val="tx1">
                    <a:lumMod val="75000"/>
                    <a:lumOff val="25000"/>
                  </a:schemeClr>
                </a:solidFill>
                <a:latin typeface="+mn-ea"/>
              </a:rPr>
              <a:t>アドレス</a:t>
            </a:r>
          </a:p>
        </p:txBody>
      </p:sp>
      <p:sp>
        <p:nvSpPr>
          <p:cNvPr id="12" name="正方形/長方形 11"/>
          <p:cNvSpPr/>
          <p:nvPr/>
        </p:nvSpPr>
        <p:spPr bwMode="auto">
          <a:xfrm>
            <a:off x="2771981" y="1358977"/>
            <a:ext cx="1080012"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13" name="直線コネクタ 12"/>
          <p:cNvCxnSpPr/>
          <p:nvPr/>
        </p:nvCxnSpPr>
        <p:spPr bwMode="auto">
          <a:xfrm>
            <a:off x="2771980" y="1718981"/>
            <a:ext cx="1080012" cy="0"/>
          </a:xfrm>
          <a:prstGeom prst="line">
            <a:avLst/>
          </a:prstGeom>
          <a:ln>
            <a:headEnd type="triangle" w="med" len="med"/>
            <a:tailEnd type="triangle" w="med" len="med"/>
          </a:ln>
        </p:spPr>
        <p:style>
          <a:lnRef idx="2">
            <a:schemeClr val="accent3"/>
          </a:lnRef>
          <a:fillRef idx="0">
            <a:schemeClr val="accent3"/>
          </a:fillRef>
          <a:effectRef idx="1">
            <a:schemeClr val="accent3"/>
          </a:effectRef>
          <a:fontRef idx="minor">
            <a:schemeClr val="tx1"/>
          </a:fontRef>
        </p:style>
      </p:cxnSp>
      <p:sp>
        <p:nvSpPr>
          <p:cNvPr id="14" name="正方形/長方形 13"/>
          <p:cNvSpPr/>
          <p:nvPr/>
        </p:nvSpPr>
        <p:spPr bwMode="auto">
          <a:xfrm>
            <a:off x="3041983"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12bit</a:t>
            </a:r>
            <a:endParaRPr kumimoji="1" lang="ja-JP" altLang="en-US" dirty="0">
              <a:solidFill>
                <a:schemeClr val="tx1">
                  <a:lumMod val="75000"/>
                  <a:lumOff val="25000"/>
                </a:schemeClr>
              </a:solidFill>
              <a:latin typeface="Consolas" panose="020B0609020204030204" pitchFamily="49" charset="0"/>
            </a:endParaRPr>
          </a:p>
        </p:txBody>
      </p:sp>
      <p:cxnSp>
        <p:nvCxnSpPr>
          <p:cNvPr id="18" name="直線コネクタ 17"/>
          <p:cNvCxnSpPr/>
          <p:nvPr/>
        </p:nvCxnSpPr>
        <p:spPr bwMode="auto">
          <a:xfrm>
            <a:off x="971960" y="1718981"/>
            <a:ext cx="900010" cy="0"/>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1151962"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10bit</a:t>
            </a:r>
            <a:endParaRPr kumimoji="1" lang="ja-JP" altLang="en-US" dirty="0">
              <a:solidFill>
                <a:schemeClr val="tx1">
                  <a:lumMod val="75000"/>
                  <a:lumOff val="25000"/>
                </a:schemeClr>
              </a:solidFill>
              <a:latin typeface="Consolas" panose="020B0609020204030204" pitchFamily="49" charset="0"/>
            </a:endParaRPr>
          </a:p>
        </p:txBody>
      </p:sp>
      <p:sp>
        <p:nvSpPr>
          <p:cNvPr id="21" name="正方形/長方形 20">
            <a:extLst>
              <a:ext uri="{FF2B5EF4-FFF2-40B4-BE49-F238E27FC236}">
                <a16:creationId xmlns:a16="http://schemas.microsoft.com/office/drawing/2014/main" id="{F8E9AEA5-3FB4-455D-9495-C980C57584B6}"/>
              </a:ext>
            </a:extLst>
          </p:cNvPr>
          <p:cNvSpPr/>
          <p:nvPr/>
        </p:nvSpPr>
        <p:spPr bwMode="auto">
          <a:xfrm>
            <a:off x="4932004" y="2168986"/>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4932004" y="2348988"/>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28" name="曲線コネクタ 27"/>
          <p:cNvCxnSpPr>
            <a:stCxn id="6" idx="3"/>
          </p:cNvCxnSpPr>
          <p:nvPr/>
        </p:nvCxnSpPr>
        <p:spPr bwMode="auto">
          <a:xfrm>
            <a:off x="6012016" y="1898983"/>
            <a:ext cx="1800020" cy="270003"/>
          </a:xfrm>
          <a:prstGeom prst="curvedConnector3">
            <a:avLst/>
          </a:prstGeom>
          <a:noFill/>
          <a:ln w="9525" cap="flat" cmpd="sng" algn="ctr">
            <a:solidFill>
              <a:schemeClr val="tx1"/>
            </a:solidFill>
            <a:prstDash val="solid"/>
            <a:round/>
            <a:headEnd type="none" w="med" len="med"/>
            <a:tailEnd type="triangle"/>
          </a:ln>
          <a:effectLst/>
        </p:spPr>
      </p:cxnSp>
      <p:sp>
        <p:nvSpPr>
          <p:cNvPr id="29" name="正方形/長方形 28">
            <a:extLst>
              <a:ext uri="{FF2B5EF4-FFF2-40B4-BE49-F238E27FC236}">
                <a16:creationId xmlns:a16="http://schemas.microsoft.com/office/drawing/2014/main" id="{2582A728-F7F5-4B2F-8E43-305BF7418F28}"/>
              </a:ext>
            </a:extLst>
          </p:cNvPr>
          <p:cNvSpPr/>
          <p:nvPr/>
        </p:nvSpPr>
        <p:spPr bwMode="auto">
          <a:xfrm>
            <a:off x="7812036" y="2168986"/>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31" name="曲線コネクタ 30"/>
          <p:cNvCxnSpPr/>
          <p:nvPr/>
        </p:nvCxnSpPr>
        <p:spPr bwMode="auto">
          <a:xfrm>
            <a:off x="6012016" y="2258987"/>
            <a:ext cx="1800020" cy="810009"/>
          </a:xfrm>
          <a:prstGeom prst="curvedConnector3">
            <a:avLst/>
          </a:prstGeom>
          <a:noFill/>
          <a:ln w="9525" cap="flat" cmpd="sng" algn="ctr">
            <a:solidFill>
              <a:schemeClr val="tx1"/>
            </a:solidFill>
            <a:prstDash val="solid"/>
            <a:round/>
            <a:headEnd type="none" w="med" len="med"/>
            <a:tailEnd type="triangle"/>
          </a:ln>
          <a:effectLst/>
        </p:spPr>
      </p:cxnSp>
      <p:sp>
        <p:nvSpPr>
          <p:cNvPr id="32" name="正方形/長方形 31">
            <a:extLst>
              <a:ext uri="{FF2B5EF4-FFF2-40B4-BE49-F238E27FC236}">
                <a16:creationId xmlns:a16="http://schemas.microsoft.com/office/drawing/2014/main" id="{2582A728-F7F5-4B2F-8E43-305BF7418F28}"/>
              </a:ext>
            </a:extLst>
          </p:cNvPr>
          <p:cNvSpPr/>
          <p:nvPr/>
        </p:nvSpPr>
        <p:spPr bwMode="auto">
          <a:xfrm>
            <a:off x="7812036" y="3068996"/>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sp>
        <p:nvSpPr>
          <p:cNvPr id="34" name="正方形/長方形 33">
            <a:extLst>
              <a:ext uri="{FF2B5EF4-FFF2-40B4-BE49-F238E27FC236}">
                <a16:creationId xmlns:a16="http://schemas.microsoft.com/office/drawing/2014/main" id="{2582A728-F7F5-4B2F-8E43-305BF7418F28}"/>
              </a:ext>
            </a:extLst>
          </p:cNvPr>
          <p:cNvSpPr/>
          <p:nvPr/>
        </p:nvSpPr>
        <p:spPr bwMode="auto">
          <a:xfrm>
            <a:off x="7812036" y="4149008"/>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35" name="曲線コネクタ 34"/>
          <p:cNvCxnSpPr/>
          <p:nvPr/>
        </p:nvCxnSpPr>
        <p:spPr bwMode="auto">
          <a:xfrm>
            <a:off x="6012016" y="3699003"/>
            <a:ext cx="1800020" cy="450005"/>
          </a:xfrm>
          <a:prstGeom prst="curvedConnector3">
            <a:avLst/>
          </a:prstGeom>
          <a:noFill/>
          <a:ln w="9525" cap="flat" cmpd="sng" algn="ctr">
            <a:solidFill>
              <a:schemeClr val="tx1"/>
            </a:solidFill>
            <a:prstDash val="solid"/>
            <a:round/>
            <a:headEnd type="none" w="med" len="med"/>
            <a:tailEnd type="triangle"/>
          </a:ln>
          <a:effectLst/>
        </p:spPr>
      </p:cxnSp>
      <p:sp>
        <p:nvSpPr>
          <p:cNvPr id="41" name="正方形/長方形 40"/>
          <p:cNvSpPr/>
          <p:nvPr/>
        </p:nvSpPr>
        <p:spPr bwMode="auto">
          <a:xfrm>
            <a:off x="7992038" y="144897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物理メモリ</a:t>
            </a:r>
          </a:p>
        </p:txBody>
      </p:sp>
      <p:sp>
        <p:nvSpPr>
          <p:cNvPr id="42" name="正方形/長方形 41"/>
          <p:cNvSpPr/>
          <p:nvPr/>
        </p:nvSpPr>
        <p:spPr bwMode="auto">
          <a:xfrm>
            <a:off x="5112006" y="144897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LV2</a:t>
            </a:r>
            <a:r>
              <a:rPr kumimoji="1" lang="ja-JP" altLang="en-US" sz="1600" dirty="0">
                <a:solidFill>
                  <a:schemeClr val="tx1">
                    <a:lumMod val="75000"/>
                    <a:lumOff val="25000"/>
                  </a:schemeClr>
                </a:solidFill>
                <a:latin typeface="+mn-ea"/>
              </a:rPr>
              <a:t>テーブル</a:t>
            </a:r>
          </a:p>
        </p:txBody>
      </p:sp>
      <p:sp>
        <p:nvSpPr>
          <p:cNvPr id="43" name="正方形/長方形 42"/>
          <p:cNvSpPr/>
          <p:nvPr/>
        </p:nvSpPr>
        <p:spPr bwMode="auto">
          <a:xfrm>
            <a:off x="611956" y="3338999"/>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accent5"/>
                </a:solidFill>
                <a:latin typeface="Consolas" panose="020B0609020204030204" pitchFamily="49" charset="0"/>
              </a:rPr>
              <a:t>L2</a:t>
            </a:r>
            <a:r>
              <a:rPr kumimoji="1" lang="ja-JP" altLang="en-US" dirty="0">
                <a:solidFill>
                  <a:schemeClr val="accent5"/>
                </a:solidFill>
                <a:latin typeface="Consolas" panose="020B0609020204030204" pitchFamily="49" charset="0"/>
              </a:rPr>
              <a:t>テーブルの先頭</a:t>
            </a:r>
            <a:r>
              <a:rPr kumimoji="1" lang="ja-JP" altLang="en-US" dirty="0">
                <a:solidFill>
                  <a:schemeClr val="tx1">
                    <a:lumMod val="75000"/>
                    <a:lumOff val="25000"/>
                  </a:schemeClr>
                </a:solidFill>
                <a:latin typeface="Consolas" panose="020B0609020204030204" pitchFamily="49" charset="0"/>
              </a:rPr>
              <a:t>を</a:t>
            </a:r>
            <a:endParaRPr kumimoji="1" lang="en-US" altLang="ja-JP" dirty="0">
              <a:solidFill>
                <a:schemeClr val="tx1">
                  <a:lumMod val="75000"/>
                  <a:lumOff val="25000"/>
                </a:schemeClr>
              </a:solidFill>
              <a:latin typeface="Consolas" panose="020B0609020204030204" pitchFamily="49" charset="0"/>
            </a:endParaRPr>
          </a:p>
          <a:p>
            <a:r>
              <a:rPr kumimoji="1" lang="ja-JP" altLang="en-US" dirty="0">
                <a:solidFill>
                  <a:schemeClr val="tx1">
                    <a:lumMod val="75000"/>
                    <a:lumOff val="25000"/>
                  </a:schemeClr>
                </a:solidFill>
                <a:latin typeface="Consolas" panose="020B0609020204030204" pitchFamily="49" charset="0"/>
              </a:rPr>
              <a:t>指すポインタが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accent5"/>
                </a:solidFill>
                <a:latin typeface="Consolas" panose="020B0609020204030204" pitchFamily="49" charset="0"/>
              </a:rPr>
              <a:t>2^10</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30" name="正方形/長方形 29"/>
          <p:cNvSpPr/>
          <p:nvPr/>
        </p:nvSpPr>
        <p:spPr bwMode="auto">
          <a:xfrm>
            <a:off x="1871970" y="1358977"/>
            <a:ext cx="900010" cy="270003"/>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コネクタ 32"/>
          <p:cNvCxnSpPr/>
          <p:nvPr/>
        </p:nvCxnSpPr>
        <p:spPr bwMode="auto">
          <a:xfrm>
            <a:off x="1871970" y="1718981"/>
            <a:ext cx="900010" cy="0"/>
          </a:xfrm>
          <a:prstGeom prst="line">
            <a:avLst/>
          </a:prstGeom>
          <a:ln>
            <a:headEnd type="triangle" w="med" len="med"/>
            <a:tailEnd type="triangle" w="med" len="med"/>
          </a:ln>
        </p:spPr>
        <p:style>
          <a:lnRef idx="2">
            <a:schemeClr val="accent4"/>
          </a:lnRef>
          <a:fillRef idx="0">
            <a:schemeClr val="accent4"/>
          </a:fillRef>
          <a:effectRef idx="1">
            <a:schemeClr val="accent4"/>
          </a:effectRef>
          <a:fontRef idx="minor">
            <a:schemeClr val="tx1"/>
          </a:fontRef>
        </p:style>
      </p:cxnSp>
      <p:sp>
        <p:nvSpPr>
          <p:cNvPr id="36" name="正方形/長方形 35"/>
          <p:cNvSpPr/>
          <p:nvPr/>
        </p:nvSpPr>
        <p:spPr bwMode="auto">
          <a:xfrm>
            <a:off x="2051972"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10bit</a:t>
            </a:r>
            <a:endParaRPr kumimoji="1" lang="ja-JP" altLang="en-US" dirty="0">
              <a:solidFill>
                <a:schemeClr val="tx1">
                  <a:lumMod val="75000"/>
                  <a:lumOff val="25000"/>
                </a:schemeClr>
              </a:solidFill>
              <a:latin typeface="Consolas" panose="020B0609020204030204" pitchFamily="49" charset="0"/>
            </a:endParaRPr>
          </a:p>
        </p:txBody>
      </p:sp>
      <p:sp>
        <p:nvSpPr>
          <p:cNvPr id="38" name="正方形/長方形 37">
            <a:extLst>
              <a:ext uri="{FF2B5EF4-FFF2-40B4-BE49-F238E27FC236}">
                <a16:creationId xmlns:a16="http://schemas.microsoft.com/office/drawing/2014/main" id="{41F8EEC9-9620-4E9C-9B16-22677D3FA888}"/>
              </a:ext>
            </a:extLst>
          </p:cNvPr>
          <p:cNvSpPr/>
          <p:nvPr/>
        </p:nvSpPr>
        <p:spPr bwMode="auto">
          <a:xfrm>
            <a:off x="3131984" y="2708992"/>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9" name="正方形/長方形 38">
            <a:extLst>
              <a:ext uri="{FF2B5EF4-FFF2-40B4-BE49-F238E27FC236}">
                <a16:creationId xmlns:a16="http://schemas.microsoft.com/office/drawing/2014/main" id="{F8E9AEA5-3FB4-455D-9495-C980C57584B6}"/>
              </a:ext>
            </a:extLst>
          </p:cNvPr>
          <p:cNvSpPr/>
          <p:nvPr/>
        </p:nvSpPr>
        <p:spPr bwMode="auto">
          <a:xfrm>
            <a:off x="3131984" y="270899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0" name="正方形/長方形 39">
            <a:extLst>
              <a:ext uri="{FF2B5EF4-FFF2-40B4-BE49-F238E27FC236}">
                <a16:creationId xmlns:a16="http://schemas.microsoft.com/office/drawing/2014/main" id="{2582A728-F7F5-4B2F-8E43-305BF7418F28}"/>
              </a:ext>
            </a:extLst>
          </p:cNvPr>
          <p:cNvSpPr/>
          <p:nvPr/>
        </p:nvSpPr>
        <p:spPr bwMode="auto">
          <a:xfrm>
            <a:off x="3131984" y="288899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正方形/長方形 43">
            <a:extLst>
              <a:ext uri="{FF2B5EF4-FFF2-40B4-BE49-F238E27FC236}">
                <a16:creationId xmlns:a16="http://schemas.microsoft.com/office/drawing/2014/main" id="{F8E9AEA5-3FB4-455D-9495-C980C57584B6}"/>
              </a:ext>
            </a:extLst>
          </p:cNvPr>
          <p:cNvSpPr/>
          <p:nvPr/>
        </p:nvSpPr>
        <p:spPr bwMode="auto">
          <a:xfrm>
            <a:off x="3131984" y="3068996"/>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5" name="正方形/長方形 44">
            <a:extLst>
              <a:ext uri="{FF2B5EF4-FFF2-40B4-BE49-F238E27FC236}">
                <a16:creationId xmlns:a16="http://schemas.microsoft.com/office/drawing/2014/main" id="{F8E9AEA5-3FB4-455D-9495-C980C57584B6}"/>
              </a:ext>
            </a:extLst>
          </p:cNvPr>
          <p:cNvSpPr/>
          <p:nvPr/>
        </p:nvSpPr>
        <p:spPr bwMode="auto">
          <a:xfrm>
            <a:off x="3131984" y="3248998"/>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46" name="直線コネクタ 45"/>
          <p:cNvCxnSpPr/>
          <p:nvPr/>
        </p:nvCxnSpPr>
        <p:spPr bwMode="auto">
          <a:xfrm flipV="1">
            <a:off x="2951982" y="2708993"/>
            <a:ext cx="0" cy="1440015"/>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47" name="正方形/長方形 46"/>
          <p:cNvSpPr/>
          <p:nvPr/>
        </p:nvSpPr>
        <p:spPr bwMode="auto">
          <a:xfrm>
            <a:off x="3311986" y="234898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LV1</a:t>
            </a:r>
            <a:r>
              <a:rPr kumimoji="1" lang="ja-JP" altLang="en-US" sz="1600" dirty="0">
                <a:solidFill>
                  <a:schemeClr val="tx1">
                    <a:lumMod val="75000"/>
                    <a:lumOff val="25000"/>
                  </a:schemeClr>
                </a:solidFill>
                <a:latin typeface="+mn-ea"/>
              </a:rPr>
              <a:t>テーブル</a:t>
            </a:r>
          </a:p>
        </p:txBody>
      </p:sp>
      <p:sp>
        <p:nvSpPr>
          <p:cNvPr id="48" name="正方形/長方形 47">
            <a:extLst>
              <a:ext uri="{FF2B5EF4-FFF2-40B4-BE49-F238E27FC236}">
                <a16:creationId xmlns:a16="http://schemas.microsoft.com/office/drawing/2014/main" id="{41F8EEC9-9620-4E9C-9B16-22677D3FA888}"/>
              </a:ext>
            </a:extLst>
          </p:cNvPr>
          <p:cNvSpPr/>
          <p:nvPr/>
        </p:nvSpPr>
        <p:spPr bwMode="auto">
          <a:xfrm>
            <a:off x="4932004" y="3429000"/>
            <a:ext cx="1080012" cy="1440016"/>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正方形/長方形 48">
            <a:extLst>
              <a:ext uri="{FF2B5EF4-FFF2-40B4-BE49-F238E27FC236}">
                <a16:creationId xmlns:a16="http://schemas.microsoft.com/office/drawing/2014/main" id="{F8E9AEA5-3FB4-455D-9495-C980C57584B6}"/>
              </a:ext>
            </a:extLst>
          </p:cNvPr>
          <p:cNvSpPr/>
          <p:nvPr/>
        </p:nvSpPr>
        <p:spPr bwMode="auto">
          <a:xfrm>
            <a:off x="4932004" y="3429000"/>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正方形/長方形 49">
            <a:extLst>
              <a:ext uri="{FF2B5EF4-FFF2-40B4-BE49-F238E27FC236}">
                <a16:creationId xmlns:a16="http://schemas.microsoft.com/office/drawing/2014/main" id="{2582A728-F7F5-4B2F-8E43-305BF7418F28}"/>
              </a:ext>
            </a:extLst>
          </p:cNvPr>
          <p:cNvSpPr/>
          <p:nvPr/>
        </p:nvSpPr>
        <p:spPr bwMode="auto">
          <a:xfrm>
            <a:off x="4932004" y="360900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1" name="正方形/長方形 50">
            <a:extLst>
              <a:ext uri="{FF2B5EF4-FFF2-40B4-BE49-F238E27FC236}">
                <a16:creationId xmlns:a16="http://schemas.microsoft.com/office/drawing/2014/main" id="{F8E9AEA5-3FB4-455D-9495-C980C57584B6}"/>
              </a:ext>
            </a:extLst>
          </p:cNvPr>
          <p:cNvSpPr/>
          <p:nvPr/>
        </p:nvSpPr>
        <p:spPr bwMode="auto">
          <a:xfrm>
            <a:off x="4932004" y="378900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2" name="正方形/長方形 51">
            <a:extLst>
              <a:ext uri="{FF2B5EF4-FFF2-40B4-BE49-F238E27FC236}">
                <a16:creationId xmlns:a16="http://schemas.microsoft.com/office/drawing/2014/main" id="{F8E9AEA5-3FB4-455D-9495-C980C57584B6}"/>
              </a:ext>
            </a:extLst>
          </p:cNvPr>
          <p:cNvSpPr/>
          <p:nvPr/>
        </p:nvSpPr>
        <p:spPr bwMode="auto">
          <a:xfrm>
            <a:off x="4932004" y="3969006"/>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53" name="曲線コネクタ 52"/>
          <p:cNvCxnSpPr/>
          <p:nvPr/>
        </p:nvCxnSpPr>
        <p:spPr bwMode="auto">
          <a:xfrm flipV="1">
            <a:off x="4211996" y="1808982"/>
            <a:ext cx="720008" cy="990000"/>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54" name="曲線コネクタ 53"/>
          <p:cNvCxnSpPr/>
          <p:nvPr/>
        </p:nvCxnSpPr>
        <p:spPr bwMode="auto">
          <a:xfrm>
            <a:off x="4211996" y="3158986"/>
            <a:ext cx="720008" cy="270014"/>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56" name="直線コネクタ 55"/>
          <p:cNvCxnSpPr/>
          <p:nvPr/>
        </p:nvCxnSpPr>
        <p:spPr bwMode="auto">
          <a:xfrm flipV="1">
            <a:off x="4842003" y="3429000"/>
            <a:ext cx="0" cy="1440015"/>
          </a:xfrm>
          <a:prstGeom prst="line">
            <a:avLst/>
          </a:prstGeom>
          <a:ln>
            <a:headEnd type="triangle" w="med" len="med"/>
            <a:tailEnd type="triangle" w="med" len="med"/>
          </a:ln>
        </p:spPr>
        <p:style>
          <a:lnRef idx="2">
            <a:schemeClr val="accent4"/>
          </a:lnRef>
          <a:fillRef idx="0">
            <a:schemeClr val="accent4"/>
          </a:fillRef>
          <a:effectRef idx="1">
            <a:schemeClr val="accent4"/>
          </a:effectRef>
          <a:fontRef idx="minor">
            <a:schemeClr val="tx1"/>
          </a:fontRef>
        </p:style>
      </p:cxnSp>
      <p:sp>
        <p:nvSpPr>
          <p:cNvPr id="59" name="正方形/長方形 58"/>
          <p:cNvSpPr/>
          <p:nvPr/>
        </p:nvSpPr>
        <p:spPr bwMode="auto">
          <a:xfrm>
            <a:off x="2681979" y="4779015"/>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accent4"/>
                </a:solidFill>
                <a:latin typeface="Consolas" panose="020B0609020204030204" pitchFamily="49" charset="0"/>
              </a:rPr>
              <a:t>4KB</a:t>
            </a:r>
            <a:r>
              <a:rPr kumimoji="1" lang="ja-JP" altLang="en-US" dirty="0">
                <a:solidFill>
                  <a:schemeClr val="accent4"/>
                </a:solidFill>
                <a:latin typeface="Consolas" panose="020B0609020204030204" pitchFamily="49" charset="0"/>
              </a:rPr>
              <a:t>ページ</a:t>
            </a:r>
            <a:r>
              <a:rPr kumimoji="1" lang="ja-JP" altLang="en-US" dirty="0">
                <a:solidFill>
                  <a:schemeClr val="tx1">
                    <a:lumMod val="75000"/>
                    <a:lumOff val="25000"/>
                  </a:schemeClr>
                </a:solidFill>
                <a:latin typeface="Consolas" panose="020B0609020204030204" pitchFamily="49" charset="0"/>
              </a:rPr>
              <a:t>の先頭を</a:t>
            </a:r>
            <a:endParaRPr kumimoji="1" lang="en-US" altLang="ja-JP" dirty="0">
              <a:solidFill>
                <a:schemeClr val="tx1">
                  <a:lumMod val="75000"/>
                  <a:lumOff val="25000"/>
                </a:schemeClr>
              </a:solidFill>
              <a:latin typeface="Consolas" panose="020B0609020204030204" pitchFamily="49" charset="0"/>
            </a:endParaRPr>
          </a:p>
          <a:p>
            <a:r>
              <a:rPr kumimoji="1" lang="ja-JP" altLang="en-US" dirty="0">
                <a:solidFill>
                  <a:schemeClr val="tx1">
                    <a:lumMod val="75000"/>
                    <a:lumOff val="25000"/>
                  </a:schemeClr>
                </a:solidFill>
                <a:latin typeface="Consolas" panose="020B0609020204030204" pitchFamily="49" charset="0"/>
              </a:rPr>
              <a:t>指すポインタが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accent4"/>
                </a:solidFill>
                <a:latin typeface="Consolas" panose="020B0609020204030204" pitchFamily="49" charset="0"/>
              </a:rPr>
              <a:t>2^10</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Tree>
    <p:extLst>
      <p:ext uri="{BB962C8B-B14F-4D97-AF65-F5344CB8AC3E}">
        <p14:creationId xmlns:p14="http://schemas.microsoft.com/office/powerpoint/2010/main" val="2548158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A23D73-9346-46BC-902C-56695687FF6F}"/>
              </a:ext>
            </a:extLst>
          </p:cNvPr>
          <p:cNvSpPr>
            <a:spLocks noGrp="1"/>
          </p:cNvSpPr>
          <p:nvPr>
            <p:ph type="title"/>
          </p:nvPr>
        </p:nvSpPr>
        <p:spPr/>
        <p:txBody>
          <a:bodyPr/>
          <a:lstStyle/>
          <a:p>
            <a:r>
              <a:rPr kumimoji="1" lang="ja-JP" altLang="en-US" dirty="0"/>
              <a:t>２段ページ・テーブルのアクセス</a:t>
            </a:r>
          </a:p>
        </p:txBody>
      </p:sp>
      <p:sp>
        <p:nvSpPr>
          <p:cNvPr id="5" name="正方形/長方形 4">
            <a:extLst>
              <a:ext uri="{FF2B5EF4-FFF2-40B4-BE49-F238E27FC236}">
                <a16:creationId xmlns:a16="http://schemas.microsoft.com/office/drawing/2014/main" id="{8FC2FED3-730B-4DD0-AF3F-11439DD0B8DB}"/>
              </a:ext>
            </a:extLst>
          </p:cNvPr>
          <p:cNvSpPr/>
          <p:nvPr/>
        </p:nvSpPr>
        <p:spPr bwMode="auto">
          <a:xfrm>
            <a:off x="7812036" y="1808982"/>
            <a:ext cx="1080012" cy="3060034"/>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p:cNvSpPr/>
          <p:nvPr/>
        </p:nvSpPr>
        <p:spPr bwMode="auto">
          <a:xfrm>
            <a:off x="971960" y="1358977"/>
            <a:ext cx="900010" cy="270003"/>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10" name="直線矢印コネクタ 9"/>
          <p:cNvCxnSpPr/>
          <p:nvPr/>
        </p:nvCxnSpPr>
        <p:spPr bwMode="auto">
          <a:xfrm>
            <a:off x="971960" y="1268976"/>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bwMode="auto">
          <a:xfrm>
            <a:off x="2051972"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32 bit </a:t>
            </a:r>
            <a:r>
              <a:rPr kumimoji="1" lang="ja-JP" altLang="en-US" sz="1600" dirty="0">
                <a:solidFill>
                  <a:schemeClr val="tx1">
                    <a:lumMod val="75000"/>
                    <a:lumOff val="25000"/>
                  </a:schemeClr>
                </a:solidFill>
                <a:latin typeface="+mn-ea"/>
              </a:rPr>
              <a:t>アドレス</a:t>
            </a:r>
          </a:p>
        </p:txBody>
      </p:sp>
      <p:sp>
        <p:nvSpPr>
          <p:cNvPr id="12" name="正方形/長方形 11"/>
          <p:cNvSpPr/>
          <p:nvPr/>
        </p:nvSpPr>
        <p:spPr bwMode="auto">
          <a:xfrm>
            <a:off x="2771981" y="1358977"/>
            <a:ext cx="1080012"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13" name="直線コネクタ 12"/>
          <p:cNvCxnSpPr/>
          <p:nvPr/>
        </p:nvCxnSpPr>
        <p:spPr bwMode="auto">
          <a:xfrm>
            <a:off x="2771980" y="1718981"/>
            <a:ext cx="1080012" cy="0"/>
          </a:xfrm>
          <a:prstGeom prst="line">
            <a:avLst/>
          </a:prstGeom>
          <a:ln>
            <a:headEnd type="triangle" w="med" len="med"/>
            <a:tailEnd type="triangle" w="med" len="med"/>
          </a:ln>
        </p:spPr>
        <p:style>
          <a:lnRef idx="2">
            <a:schemeClr val="accent3"/>
          </a:lnRef>
          <a:fillRef idx="0">
            <a:schemeClr val="accent3"/>
          </a:fillRef>
          <a:effectRef idx="1">
            <a:schemeClr val="accent3"/>
          </a:effectRef>
          <a:fontRef idx="minor">
            <a:schemeClr val="tx1"/>
          </a:fontRef>
        </p:style>
      </p:cxnSp>
      <p:sp>
        <p:nvSpPr>
          <p:cNvPr id="14" name="正方形/長方形 13"/>
          <p:cNvSpPr/>
          <p:nvPr/>
        </p:nvSpPr>
        <p:spPr bwMode="auto">
          <a:xfrm>
            <a:off x="3041983"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12bit</a:t>
            </a:r>
            <a:endParaRPr kumimoji="1" lang="ja-JP" altLang="en-US" dirty="0">
              <a:solidFill>
                <a:schemeClr val="tx1">
                  <a:lumMod val="75000"/>
                  <a:lumOff val="25000"/>
                </a:schemeClr>
              </a:solidFill>
              <a:latin typeface="Consolas" panose="020B0609020204030204" pitchFamily="49" charset="0"/>
            </a:endParaRPr>
          </a:p>
        </p:txBody>
      </p:sp>
      <p:cxnSp>
        <p:nvCxnSpPr>
          <p:cNvPr id="18" name="直線コネクタ 17"/>
          <p:cNvCxnSpPr/>
          <p:nvPr/>
        </p:nvCxnSpPr>
        <p:spPr bwMode="auto">
          <a:xfrm>
            <a:off x="971960" y="1718981"/>
            <a:ext cx="900010" cy="0"/>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1151962"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10bit</a:t>
            </a:r>
            <a:endParaRPr kumimoji="1" lang="ja-JP" altLang="en-US" dirty="0">
              <a:solidFill>
                <a:schemeClr val="tx1">
                  <a:lumMod val="75000"/>
                  <a:lumOff val="25000"/>
                </a:schemeClr>
              </a:solidFill>
              <a:latin typeface="Consolas" panose="020B0609020204030204" pitchFamily="49" charset="0"/>
            </a:endParaRPr>
          </a:p>
        </p:txBody>
      </p:sp>
      <p:sp>
        <p:nvSpPr>
          <p:cNvPr id="34" name="正方形/長方形 33">
            <a:extLst>
              <a:ext uri="{FF2B5EF4-FFF2-40B4-BE49-F238E27FC236}">
                <a16:creationId xmlns:a16="http://schemas.microsoft.com/office/drawing/2014/main" id="{2582A728-F7F5-4B2F-8E43-305BF7418F28}"/>
              </a:ext>
            </a:extLst>
          </p:cNvPr>
          <p:cNvSpPr/>
          <p:nvPr/>
        </p:nvSpPr>
        <p:spPr bwMode="auto">
          <a:xfrm>
            <a:off x="7812036" y="4149008"/>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5" name="曲線コネクタ 34"/>
          <p:cNvCxnSpPr/>
          <p:nvPr/>
        </p:nvCxnSpPr>
        <p:spPr bwMode="auto">
          <a:xfrm>
            <a:off x="6012016" y="3699003"/>
            <a:ext cx="1800020" cy="450005"/>
          </a:xfrm>
          <a:prstGeom prst="curvedConnector3">
            <a:avLst/>
          </a:prstGeom>
          <a:noFill/>
          <a:ln w="9525" cap="flat" cmpd="sng" algn="ctr">
            <a:solidFill>
              <a:schemeClr val="tx1"/>
            </a:solidFill>
            <a:prstDash val="solid"/>
            <a:round/>
            <a:headEnd type="none" w="med" len="med"/>
            <a:tailEnd type="triangle"/>
          </a:ln>
          <a:effectLst/>
        </p:spPr>
      </p:cxnSp>
      <p:sp>
        <p:nvSpPr>
          <p:cNvPr id="41" name="正方形/長方形 40"/>
          <p:cNvSpPr/>
          <p:nvPr/>
        </p:nvSpPr>
        <p:spPr bwMode="auto">
          <a:xfrm>
            <a:off x="7992038" y="144897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物理メモリ</a:t>
            </a:r>
          </a:p>
        </p:txBody>
      </p:sp>
      <p:sp>
        <p:nvSpPr>
          <p:cNvPr id="42" name="正方形/長方形 41"/>
          <p:cNvSpPr/>
          <p:nvPr/>
        </p:nvSpPr>
        <p:spPr bwMode="auto">
          <a:xfrm>
            <a:off x="5112006" y="306899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LV2</a:t>
            </a:r>
            <a:r>
              <a:rPr kumimoji="1" lang="ja-JP" altLang="en-US" sz="1600" dirty="0">
                <a:solidFill>
                  <a:schemeClr val="tx1">
                    <a:lumMod val="75000"/>
                    <a:lumOff val="25000"/>
                  </a:schemeClr>
                </a:solidFill>
                <a:latin typeface="+mn-ea"/>
              </a:rPr>
              <a:t>テーブル</a:t>
            </a:r>
          </a:p>
        </p:txBody>
      </p:sp>
      <p:sp>
        <p:nvSpPr>
          <p:cNvPr id="30" name="正方形/長方形 29"/>
          <p:cNvSpPr/>
          <p:nvPr/>
        </p:nvSpPr>
        <p:spPr bwMode="auto">
          <a:xfrm>
            <a:off x="1871970" y="1358977"/>
            <a:ext cx="900010" cy="270003"/>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コネクタ 32"/>
          <p:cNvCxnSpPr/>
          <p:nvPr/>
        </p:nvCxnSpPr>
        <p:spPr bwMode="auto">
          <a:xfrm>
            <a:off x="1871970" y="1718981"/>
            <a:ext cx="900010" cy="0"/>
          </a:xfrm>
          <a:prstGeom prst="line">
            <a:avLst/>
          </a:prstGeom>
          <a:ln>
            <a:headEnd type="triangle" w="med" len="med"/>
            <a:tailEnd type="triangle" w="med" len="med"/>
          </a:ln>
        </p:spPr>
        <p:style>
          <a:lnRef idx="2">
            <a:schemeClr val="accent4"/>
          </a:lnRef>
          <a:fillRef idx="0">
            <a:schemeClr val="accent4"/>
          </a:fillRef>
          <a:effectRef idx="1">
            <a:schemeClr val="accent4"/>
          </a:effectRef>
          <a:fontRef idx="minor">
            <a:schemeClr val="tx1"/>
          </a:fontRef>
        </p:style>
      </p:cxnSp>
      <p:sp>
        <p:nvSpPr>
          <p:cNvPr id="36" name="正方形/長方形 35"/>
          <p:cNvSpPr/>
          <p:nvPr/>
        </p:nvSpPr>
        <p:spPr bwMode="auto">
          <a:xfrm>
            <a:off x="2051972"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10bit</a:t>
            </a:r>
            <a:endParaRPr kumimoji="1" lang="ja-JP" altLang="en-US" dirty="0">
              <a:solidFill>
                <a:schemeClr val="tx1">
                  <a:lumMod val="75000"/>
                  <a:lumOff val="25000"/>
                </a:schemeClr>
              </a:solidFill>
              <a:latin typeface="Consolas" panose="020B0609020204030204" pitchFamily="49" charset="0"/>
            </a:endParaRPr>
          </a:p>
        </p:txBody>
      </p:sp>
      <p:sp>
        <p:nvSpPr>
          <p:cNvPr id="38" name="正方形/長方形 37">
            <a:extLst>
              <a:ext uri="{FF2B5EF4-FFF2-40B4-BE49-F238E27FC236}">
                <a16:creationId xmlns:a16="http://schemas.microsoft.com/office/drawing/2014/main" id="{41F8EEC9-9620-4E9C-9B16-22677D3FA888}"/>
              </a:ext>
            </a:extLst>
          </p:cNvPr>
          <p:cNvSpPr/>
          <p:nvPr/>
        </p:nvSpPr>
        <p:spPr bwMode="auto">
          <a:xfrm>
            <a:off x="3131984" y="2708992"/>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9" name="正方形/長方形 38">
            <a:extLst>
              <a:ext uri="{FF2B5EF4-FFF2-40B4-BE49-F238E27FC236}">
                <a16:creationId xmlns:a16="http://schemas.microsoft.com/office/drawing/2014/main" id="{F8E9AEA5-3FB4-455D-9495-C980C57584B6}"/>
              </a:ext>
            </a:extLst>
          </p:cNvPr>
          <p:cNvSpPr/>
          <p:nvPr/>
        </p:nvSpPr>
        <p:spPr bwMode="auto">
          <a:xfrm>
            <a:off x="3131984" y="270899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0" name="正方形/長方形 39">
            <a:extLst>
              <a:ext uri="{FF2B5EF4-FFF2-40B4-BE49-F238E27FC236}">
                <a16:creationId xmlns:a16="http://schemas.microsoft.com/office/drawing/2014/main" id="{2582A728-F7F5-4B2F-8E43-305BF7418F28}"/>
              </a:ext>
            </a:extLst>
          </p:cNvPr>
          <p:cNvSpPr/>
          <p:nvPr/>
        </p:nvSpPr>
        <p:spPr bwMode="auto">
          <a:xfrm>
            <a:off x="3131984" y="288899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正方形/長方形 43">
            <a:extLst>
              <a:ext uri="{FF2B5EF4-FFF2-40B4-BE49-F238E27FC236}">
                <a16:creationId xmlns:a16="http://schemas.microsoft.com/office/drawing/2014/main" id="{F8E9AEA5-3FB4-455D-9495-C980C57584B6}"/>
              </a:ext>
            </a:extLst>
          </p:cNvPr>
          <p:cNvSpPr/>
          <p:nvPr/>
        </p:nvSpPr>
        <p:spPr bwMode="auto">
          <a:xfrm>
            <a:off x="3131984" y="3068996"/>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5" name="正方形/長方形 44">
            <a:extLst>
              <a:ext uri="{FF2B5EF4-FFF2-40B4-BE49-F238E27FC236}">
                <a16:creationId xmlns:a16="http://schemas.microsoft.com/office/drawing/2014/main" id="{F8E9AEA5-3FB4-455D-9495-C980C57584B6}"/>
              </a:ext>
            </a:extLst>
          </p:cNvPr>
          <p:cNvSpPr/>
          <p:nvPr/>
        </p:nvSpPr>
        <p:spPr bwMode="auto">
          <a:xfrm>
            <a:off x="3131984" y="3248998"/>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sp>
        <p:nvSpPr>
          <p:cNvPr id="47" name="正方形/長方形 46"/>
          <p:cNvSpPr/>
          <p:nvPr/>
        </p:nvSpPr>
        <p:spPr bwMode="auto">
          <a:xfrm>
            <a:off x="3311986" y="234898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LV1</a:t>
            </a:r>
            <a:r>
              <a:rPr kumimoji="1" lang="ja-JP" altLang="en-US" sz="1600" dirty="0">
                <a:solidFill>
                  <a:schemeClr val="tx1">
                    <a:lumMod val="75000"/>
                    <a:lumOff val="25000"/>
                  </a:schemeClr>
                </a:solidFill>
                <a:latin typeface="+mn-ea"/>
              </a:rPr>
              <a:t>テーブル</a:t>
            </a:r>
          </a:p>
        </p:txBody>
      </p:sp>
      <p:sp>
        <p:nvSpPr>
          <p:cNvPr id="48" name="正方形/長方形 47">
            <a:extLst>
              <a:ext uri="{FF2B5EF4-FFF2-40B4-BE49-F238E27FC236}">
                <a16:creationId xmlns:a16="http://schemas.microsoft.com/office/drawing/2014/main" id="{41F8EEC9-9620-4E9C-9B16-22677D3FA888}"/>
              </a:ext>
            </a:extLst>
          </p:cNvPr>
          <p:cNvSpPr/>
          <p:nvPr/>
        </p:nvSpPr>
        <p:spPr bwMode="auto">
          <a:xfrm>
            <a:off x="4932004" y="3429000"/>
            <a:ext cx="1080012" cy="1440016"/>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正方形/長方形 48">
            <a:extLst>
              <a:ext uri="{FF2B5EF4-FFF2-40B4-BE49-F238E27FC236}">
                <a16:creationId xmlns:a16="http://schemas.microsoft.com/office/drawing/2014/main" id="{F8E9AEA5-3FB4-455D-9495-C980C57584B6}"/>
              </a:ext>
            </a:extLst>
          </p:cNvPr>
          <p:cNvSpPr/>
          <p:nvPr/>
        </p:nvSpPr>
        <p:spPr bwMode="auto">
          <a:xfrm>
            <a:off x="4932004" y="3429000"/>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正方形/長方形 49">
            <a:extLst>
              <a:ext uri="{FF2B5EF4-FFF2-40B4-BE49-F238E27FC236}">
                <a16:creationId xmlns:a16="http://schemas.microsoft.com/office/drawing/2014/main" id="{2582A728-F7F5-4B2F-8E43-305BF7418F28}"/>
              </a:ext>
            </a:extLst>
          </p:cNvPr>
          <p:cNvSpPr/>
          <p:nvPr/>
        </p:nvSpPr>
        <p:spPr bwMode="auto">
          <a:xfrm>
            <a:off x="4932004" y="360900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1" name="正方形/長方形 50">
            <a:extLst>
              <a:ext uri="{FF2B5EF4-FFF2-40B4-BE49-F238E27FC236}">
                <a16:creationId xmlns:a16="http://schemas.microsoft.com/office/drawing/2014/main" id="{F8E9AEA5-3FB4-455D-9495-C980C57584B6}"/>
              </a:ext>
            </a:extLst>
          </p:cNvPr>
          <p:cNvSpPr/>
          <p:nvPr/>
        </p:nvSpPr>
        <p:spPr bwMode="auto">
          <a:xfrm>
            <a:off x="4932004" y="378900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2" name="正方形/長方形 51">
            <a:extLst>
              <a:ext uri="{FF2B5EF4-FFF2-40B4-BE49-F238E27FC236}">
                <a16:creationId xmlns:a16="http://schemas.microsoft.com/office/drawing/2014/main" id="{F8E9AEA5-3FB4-455D-9495-C980C57584B6}"/>
              </a:ext>
            </a:extLst>
          </p:cNvPr>
          <p:cNvSpPr/>
          <p:nvPr/>
        </p:nvSpPr>
        <p:spPr bwMode="auto">
          <a:xfrm>
            <a:off x="4932004" y="3969006"/>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54" name="曲線コネクタ 53"/>
          <p:cNvCxnSpPr/>
          <p:nvPr/>
        </p:nvCxnSpPr>
        <p:spPr bwMode="auto">
          <a:xfrm>
            <a:off x="4211996" y="3158986"/>
            <a:ext cx="720008" cy="270014"/>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55" name="曲線コネクタ 54"/>
          <p:cNvCxnSpPr>
            <a:stCxn id="9" idx="2"/>
            <a:endCxn id="44" idx="1"/>
          </p:cNvCxnSpPr>
          <p:nvPr/>
        </p:nvCxnSpPr>
        <p:spPr bwMode="auto">
          <a:xfrm rot="16200000" flipH="1">
            <a:off x="1511966" y="1538978"/>
            <a:ext cx="1530017" cy="1710019"/>
          </a:xfrm>
          <a:prstGeom prst="curvedConnector2">
            <a:avLst/>
          </a:prstGeom>
          <a:noFill/>
          <a:ln w="9525" cap="flat" cmpd="sng" algn="ctr">
            <a:solidFill>
              <a:schemeClr val="tx1"/>
            </a:solidFill>
            <a:prstDash val="solid"/>
            <a:round/>
            <a:headEnd type="none" w="med" len="med"/>
            <a:tailEnd type="triangle"/>
          </a:ln>
          <a:effectLst/>
        </p:spPr>
      </p:cxnSp>
      <p:cxnSp>
        <p:nvCxnSpPr>
          <p:cNvPr id="57" name="曲線コネクタ 56"/>
          <p:cNvCxnSpPr>
            <a:stCxn id="30" idx="2"/>
          </p:cNvCxnSpPr>
          <p:nvPr/>
        </p:nvCxnSpPr>
        <p:spPr bwMode="auto">
          <a:xfrm rot="16200000" flipH="1">
            <a:off x="2591978" y="1358976"/>
            <a:ext cx="2070023" cy="2610029"/>
          </a:xfrm>
          <a:prstGeom prst="curvedConnector2">
            <a:avLst/>
          </a:prstGeom>
          <a:noFill/>
          <a:ln w="9525" cap="flat" cmpd="sng" algn="ctr">
            <a:solidFill>
              <a:schemeClr val="tx1"/>
            </a:solidFill>
            <a:prstDash val="solid"/>
            <a:round/>
            <a:headEnd type="none" w="med" len="med"/>
            <a:tailEnd type="triangle"/>
          </a:ln>
          <a:effectLst/>
        </p:spPr>
      </p:cxnSp>
      <p:cxnSp>
        <p:nvCxnSpPr>
          <p:cNvPr id="58" name="曲線コネクタ 57"/>
          <p:cNvCxnSpPr>
            <a:stCxn id="12" idx="2"/>
            <a:endCxn id="34" idx="0"/>
          </p:cNvCxnSpPr>
          <p:nvPr/>
        </p:nvCxnSpPr>
        <p:spPr bwMode="auto">
          <a:xfrm rot="16200000" flipH="1">
            <a:off x="4572000" y="368966"/>
            <a:ext cx="2520028" cy="5040055"/>
          </a:xfrm>
          <a:prstGeom prst="curvedConnector3">
            <a:avLst>
              <a:gd name="adj1" fmla="val 50000"/>
            </a:avLst>
          </a:prstGeom>
          <a:noFill/>
          <a:ln w="9525" cap="flat" cmpd="sng" algn="ctr">
            <a:solidFill>
              <a:schemeClr val="tx1"/>
            </a:solidFill>
            <a:prstDash val="solid"/>
            <a:round/>
            <a:headEnd type="none" w="med" len="med"/>
            <a:tailEnd type="triangle"/>
          </a:ln>
          <a:effectLst/>
        </p:spPr>
      </p:cxnSp>
      <p:sp>
        <p:nvSpPr>
          <p:cNvPr id="3" name="テキスト プレースホルダー 2">
            <a:extLst>
              <a:ext uri="{FF2B5EF4-FFF2-40B4-BE49-F238E27FC236}">
                <a16:creationId xmlns:a16="http://schemas.microsoft.com/office/drawing/2014/main" id="{9912CB5C-244D-418E-B391-297D77D36F85}"/>
              </a:ext>
            </a:extLst>
          </p:cNvPr>
          <p:cNvSpPr>
            <a:spLocks noGrp="1"/>
          </p:cNvSpPr>
          <p:nvPr>
            <p:ph type="body" sz="quarter" idx="10"/>
          </p:nvPr>
        </p:nvSpPr>
        <p:spPr>
          <a:xfrm>
            <a:off x="431954" y="4149008"/>
            <a:ext cx="8280092" cy="2519721"/>
          </a:xfrm>
        </p:spPr>
        <p:txBody>
          <a:bodyPr/>
          <a:lstStyle/>
          <a:p>
            <a:r>
              <a:rPr kumimoji="1" lang="ja-JP" altLang="en-US" dirty="0"/>
              <a:t>アクセス方法</a:t>
            </a:r>
            <a:endParaRPr kumimoji="1" lang="en-US" altLang="ja-JP" dirty="0"/>
          </a:p>
          <a:p>
            <a:pPr marL="817200" lvl="1" indent="-457200">
              <a:buFont typeface="+mj-lt"/>
              <a:buAutoNum type="arabicPeriod"/>
            </a:pPr>
            <a:r>
              <a:rPr kumimoji="1" lang="ja-JP" altLang="en-US" dirty="0"/>
              <a:t>最上位 </a:t>
            </a:r>
            <a:r>
              <a:rPr kumimoji="1" lang="en-US" altLang="ja-JP" dirty="0"/>
              <a:t>10 bit </a:t>
            </a:r>
            <a:r>
              <a:rPr kumimoji="1" lang="ja-JP" altLang="en-US" dirty="0"/>
              <a:t>をインデクスとして </a:t>
            </a:r>
            <a:r>
              <a:rPr kumimoji="1" lang="en-US" altLang="ja-JP" dirty="0"/>
              <a:t>LV1 </a:t>
            </a:r>
            <a:r>
              <a:rPr kumimoji="1" lang="ja-JP" altLang="en-US" dirty="0"/>
              <a:t>テーブルにアクセス</a:t>
            </a:r>
            <a:endParaRPr kumimoji="1" lang="en-US" altLang="ja-JP" dirty="0"/>
          </a:p>
          <a:p>
            <a:pPr marL="817200" lvl="1" indent="-457200">
              <a:buFont typeface="+mj-lt"/>
              <a:buAutoNum type="arabicPeriod"/>
            </a:pPr>
            <a:r>
              <a:rPr lang="ja-JP" altLang="en-US" dirty="0"/>
              <a:t>次の </a:t>
            </a:r>
            <a:r>
              <a:rPr lang="en-US" altLang="ja-JP" dirty="0"/>
              <a:t>10bit </a:t>
            </a:r>
            <a:r>
              <a:rPr lang="ja-JP" altLang="en-US" dirty="0"/>
              <a:t>をインデクスとして，</a:t>
            </a:r>
            <a:r>
              <a:rPr lang="en-US" altLang="ja-JP" dirty="0"/>
              <a:t>1. </a:t>
            </a:r>
            <a:r>
              <a:rPr lang="ja-JP" altLang="en-US" dirty="0"/>
              <a:t>で</a:t>
            </a:r>
            <a:r>
              <a:rPr kumimoji="1" lang="ja-JP" altLang="en-US" dirty="0"/>
              <a:t>得られた </a:t>
            </a:r>
            <a:r>
              <a:rPr kumimoji="1" lang="en-US" altLang="ja-JP" dirty="0"/>
              <a:t>LV2 </a:t>
            </a:r>
            <a:r>
              <a:rPr kumimoji="1" lang="ja-JP" altLang="en-US" dirty="0"/>
              <a:t>テーブルの先頭アドレスにアクセス</a:t>
            </a:r>
            <a:endParaRPr kumimoji="1" lang="en-US" altLang="ja-JP" dirty="0"/>
          </a:p>
          <a:p>
            <a:pPr marL="817200" lvl="1" indent="-457200">
              <a:buFont typeface="+mj-lt"/>
              <a:buAutoNum type="arabicPeriod"/>
            </a:pPr>
            <a:r>
              <a:rPr kumimoji="1" lang="ja-JP" altLang="en-US" dirty="0"/>
              <a:t>最下位 </a:t>
            </a:r>
            <a:r>
              <a:rPr kumimoji="1" lang="en-US" altLang="ja-JP" dirty="0"/>
              <a:t>12 bit </a:t>
            </a:r>
            <a:r>
              <a:rPr kumimoji="1" lang="ja-JP" altLang="en-US" dirty="0"/>
              <a:t>をインデクスとして得られた物理メモリ上の </a:t>
            </a:r>
            <a:r>
              <a:rPr kumimoji="1" lang="en-US" altLang="ja-JP" dirty="0"/>
              <a:t>4KB </a:t>
            </a:r>
            <a:r>
              <a:rPr kumimoji="1" lang="ja-JP" altLang="en-US" dirty="0"/>
              <a:t>領域にアクセス</a:t>
            </a:r>
          </a:p>
        </p:txBody>
      </p:sp>
    </p:spTree>
    <p:extLst>
      <p:ext uri="{BB962C8B-B14F-4D97-AF65-F5344CB8AC3E}">
        <p14:creationId xmlns:p14="http://schemas.microsoft.com/office/powerpoint/2010/main" val="36772454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２段ページの利点：必要な容量が少ない</a:t>
            </a:r>
          </a:p>
        </p:txBody>
      </p:sp>
      <p:sp>
        <p:nvSpPr>
          <p:cNvPr id="3" name="テキスト プレースホルダー 2"/>
          <p:cNvSpPr>
            <a:spLocks noGrp="1"/>
          </p:cNvSpPr>
          <p:nvPr>
            <p:ph type="body" sz="quarter" idx="10"/>
          </p:nvPr>
        </p:nvSpPr>
        <p:spPr>
          <a:xfrm>
            <a:off x="611956" y="5859027"/>
            <a:ext cx="8280092" cy="899704"/>
          </a:xfrm>
        </p:spPr>
        <p:txBody>
          <a:bodyPr/>
          <a:lstStyle/>
          <a:p>
            <a:r>
              <a:rPr kumimoji="1" lang="ja-JP" altLang="en-US" dirty="0"/>
              <a:t>確保された領域に対応する</a:t>
            </a:r>
            <a:r>
              <a:rPr lang="ja-JP" altLang="en-US" dirty="0"/>
              <a:t>エントリのみ，有効なポインタが入る</a:t>
            </a:r>
            <a:endParaRPr lang="en-US" altLang="ja-JP" dirty="0"/>
          </a:p>
          <a:p>
            <a:pPr lvl="1"/>
            <a:r>
              <a:rPr kumimoji="1" lang="ja-JP" altLang="en-US" dirty="0"/>
              <a:t>未確保の領域は無効なポインタが入る</a:t>
            </a:r>
          </a:p>
        </p:txBody>
      </p:sp>
      <p:cxnSp>
        <p:nvCxnSpPr>
          <p:cNvPr id="9" name="直線コネクタ 8"/>
          <p:cNvCxnSpPr>
            <a:cxnSpLocks/>
          </p:cNvCxnSpPr>
          <p:nvPr/>
        </p:nvCxnSpPr>
        <p:spPr bwMode="auto">
          <a:xfrm flipV="1">
            <a:off x="2681979" y="1268977"/>
            <a:ext cx="0" cy="2340025"/>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0" name="正方形/長方形 9"/>
          <p:cNvSpPr/>
          <p:nvPr/>
        </p:nvSpPr>
        <p:spPr bwMode="auto">
          <a:xfrm>
            <a:off x="3041983"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単段ページ・テーブル</a:t>
            </a:r>
          </a:p>
        </p:txBody>
      </p:sp>
      <p:sp>
        <p:nvSpPr>
          <p:cNvPr id="11" name="正方形/長方形 10"/>
          <p:cNvSpPr/>
          <p:nvPr/>
        </p:nvSpPr>
        <p:spPr bwMode="auto">
          <a:xfrm>
            <a:off x="521955" y="1898983"/>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Consolas" panose="020B0609020204030204" pitchFamily="49" charset="0"/>
              </a:rPr>
              <a:t>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accent5"/>
                </a:solidFill>
                <a:latin typeface="Consolas" panose="020B0609020204030204" pitchFamily="49" charset="0"/>
              </a:rPr>
              <a:t>2^20</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12" name="正方形/長方形 11"/>
          <p:cNvSpPr/>
          <p:nvPr/>
        </p:nvSpPr>
        <p:spPr bwMode="auto">
          <a:xfrm>
            <a:off x="521955" y="4869016"/>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Consolas" panose="020B0609020204030204" pitchFamily="49" charset="0"/>
              </a:rPr>
              <a:t>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accent5"/>
                </a:solidFill>
                <a:latin typeface="Consolas" panose="020B0609020204030204" pitchFamily="49" charset="0"/>
              </a:rPr>
              <a:t>2^10</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13" name="正方形/長方形 12">
            <a:extLst>
              <a:ext uri="{FF2B5EF4-FFF2-40B4-BE49-F238E27FC236}">
                <a16:creationId xmlns:a16="http://schemas.microsoft.com/office/drawing/2014/main" id="{41F8EEC9-9620-4E9C-9B16-22677D3FA888}"/>
              </a:ext>
            </a:extLst>
          </p:cNvPr>
          <p:cNvSpPr/>
          <p:nvPr/>
        </p:nvSpPr>
        <p:spPr bwMode="auto">
          <a:xfrm>
            <a:off x="2861981" y="4329010"/>
            <a:ext cx="1080012"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正方形/長方形 13">
            <a:extLst>
              <a:ext uri="{FF2B5EF4-FFF2-40B4-BE49-F238E27FC236}">
                <a16:creationId xmlns:a16="http://schemas.microsoft.com/office/drawing/2014/main" id="{F8E9AEA5-3FB4-455D-9495-C980C57584B6}"/>
              </a:ext>
            </a:extLst>
          </p:cNvPr>
          <p:cNvSpPr/>
          <p:nvPr/>
        </p:nvSpPr>
        <p:spPr bwMode="auto">
          <a:xfrm>
            <a:off x="2861981" y="4329010"/>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15" name="正方形/長方形 14">
            <a:extLst>
              <a:ext uri="{FF2B5EF4-FFF2-40B4-BE49-F238E27FC236}">
                <a16:creationId xmlns:a16="http://schemas.microsoft.com/office/drawing/2014/main" id="{2582A728-F7F5-4B2F-8E43-305BF7418F28}"/>
              </a:ext>
            </a:extLst>
          </p:cNvPr>
          <p:cNvSpPr/>
          <p:nvPr/>
        </p:nvSpPr>
        <p:spPr bwMode="auto">
          <a:xfrm>
            <a:off x="2861981" y="4509012"/>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16" name="正方形/長方形 15">
            <a:extLst>
              <a:ext uri="{FF2B5EF4-FFF2-40B4-BE49-F238E27FC236}">
                <a16:creationId xmlns:a16="http://schemas.microsoft.com/office/drawing/2014/main" id="{F8E9AEA5-3FB4-455D-9495-C980C57584B6}"/>
              </a:ext>
            </a:extLst>
          </p:cNvPr>
          <p:cNvSpPr/>
          <p:nvPr/>
        </p:nvSpPr>
        <p:spPr bwMode="auto">
          <a:xfrm>
            <a:off x="2861981" y="4689014"/>
            <a:ext cx="1080012" cy="180002"/>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a:extLst>
              <a:ext uri="{FF2B5EF4-FFF2-40B4-BE49-F238E27FC236}">
                <a16:creationId xmlns:a16="http://schemas.microsoft.com/office/drawing/2014/main" id="{F8E9AEA5-3FB4-455D-9495-C980C57584B6}"/>
              </a:ext>
            </a:extLst>
          </p:cNvPr>
          <p:cNvSpPr/>
          <p:nvPr/>
        </p:nvSpPr>
        <p:spPr bwMode="auto">
          <a:xfrm>
            <a:off x="2861981" y="4869016"/>
            <a:ext cx="1080012" cy="900010"/>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18" name="直線コネクタ 17"/>
          <p:cNvCxnSpPr/>
          <p:nvPr/>
        </p:nvCxnSpPr>
        <p:spPr bwMode="auto">
          <a:xfrm flipV="1">
            <a:off x="2681979" y="4329011"/>
            <a:ext cx="0" cy="1440015"/>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3041983" y="396900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LV1</a:t>
            </a:r>
            <a:r>
              <a:rPr kumimoji="1" lang="ja-JP" altLang="en-US" sz="1600" dirty="0">
                <a:solidFill>
                  <a:schemeClr val="tx1">
                    <a:lumMod val="75000"/>
                    <a:lumOff val="25000"/>
                  </a:schemeClr>
                </a:solidFill>
                <a:latin typeface="+mn-ea"/>
              </a:rPr>
              <a:t>テーブル</a:t>
            </a:r>
          </a:p>
        </p:txBody>
      </p:sp>
      <p:sp>
        <p:nvSpPr>
          <p:cNvPr id="20" name="正方形/長方形 19">
            <a:extLst>
              <a:ext uri="{FF2B5EF4-FFF2-40B4-BE49-F238E27FC236}">
                <a16:creationId xmlns:a16="http://schemas.microsoft.com/office/drawing/2014/main" id="{41F8EEC9-9620-4E9C-9B16-22677D3FA888}"/>
              </a:ext>
            </a:extLst>
          </p:cNvPr>
          <p:cNvSpPr/>
          <p:nvPr/>
        </p:nvSpPr>
        <p:spPr bwMode="auto">
          <a:xfrm>
            <a:off x="6732024" y="4329010"/>
            <a:ext cx="1080012" cy="1440016"/>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1" name="正方形/長方形 20">
            <a:extLst>
              <a:ext uri="{FF2B5EF4-FFF2-40B4-BE49-F238E27FC236}">
                <a16:creationId xmlns:a16="http://schemas.microsoft.com/office/drawing/2014/main" id="{F8E9AEA5-3FB4-455D-9495-C980C57584B6}"/>
              </a:ext>
            </a:extLst>
          </p:cNvPr>
          <p:cNvSpPr/>
          <p:nvPr/>
        </p:nvSpPr>
        <p:spPr bwMode="auto">
          <a:xfrm>
            <a:off x="6732024" y="4329010"/>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2" name="正方形/長方形 21">
            <a:extLst>
              <a:ext uri="{FF2B5EF4-FFF2-40B4-BE49-F238E27FC236}">
                <a16:creationId xmlns:a16="http://schemas.microsoft.com/office/drawing/2014/main" id="{2582A728-F7F5-4B2F-8E43-305BF7418F28}"/>
              </a:ext>
            </a:extLst>
          </p:cNvPr>
          <p:cNvSpPr/>
          <p:nvPr/>
        </p:nvSpPr>
        <p:spPr bwMode="auto">
          <a:xfrm>
            <a:off x="6732024" y="450901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6732024" y="468901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4" name="正方形/長方形 23">
            <a:extLst>
              <a:ext uri="{FF2B5EF4-FFF2-40B4-BE49-F238E27FC236}">
                <a16:creationId xmlns:a16="http://schemas.microsoft.com/office/drawing/2014/main" id="{F8E9AEA5-3FB4-455D-9495-C980C57584B6}"/>
              </a:ext>
            </a:extLst>
          </p:cNvPr>
          <p:cNvSpPr/>
          <p:nvPr/>
        </p:nvSpPr>
        <p:spPr bwMode="auto">
          <a:xfrm>
            <a:off x="6732024" y="4869016"/>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25" name="曲線コネクタ 24"/>
          <p:cNvCxnSpPr>
            <a:stCxn id="16" idx="3"/>
          </p:cNvCxnSpPr>
          <p:nvPr/>
        </p:nvCxnSpPr>
        <p:spPr bwMode="auto">
          <a:xfrm flipV="1">
            <a:off x="3941993" y="4329010"/>
            <a:ext cx="2790031" cy="450005"/>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26" name="直線コネクタ 25"/>
          <p:cNvCxnSpPr/>
          <p:nvPr/>
        </p:nvCxnSpPr>
        <p:spPr bwMode="auto">
          <a:xfrm flipV="1">
            <a:off x="6642023" y="4329010"/>
            <a:ext cx="0" cy="1440015"/>
          </a:xfrm>
          <a:prstGeom prst="line">
            <a:avLst/>
          </a:prstGeom>
          <a:ln>
            <a:headEnd type="triangle" w="med" len="med"/>
            <a:tailEnd type="triangle" w="med" len="med"/>
          </a:ln>
        </p:spPr>
        <p:style>
          <a:lnRef idx="2">
            <a:schemeClr val="accent4"/>
          </a:lnRef>
          <a:fillRef idx="0">
            <a:schemeClr val="accent4"/>
          </a:fillRef>
          <a:effectRef idx="1">
            <a:schemeClr val="accent4"/>
          </a:effectRef>
          <a:fontRef idx="minor">
            <a:schemeClr val="tx1"/>
          </a:fontRef>
        </p:style>
      </p:cxnSp>
      <p:sp>
        <p:nvSpPr>
          <p:cNvPr id="27" name="正方形/長方形 26"/>
          <p:cNvSpPr/>
          <p:nvPr/>
        </p:nvSpPr>
        <p:spPr bwMode="auto">
          <a:xfrm>
            <a:off x="4752002" y="4869016"/>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Consolas" panose="020B0609020204030204" pitchFamily="49" charset="0"/>
              </a:rPr>
              <a:t>ポインタが</a:t>
            </a:r>
            <a:r>
              <a:rPr lang="en-US" altLang="ja-JP" dirty="0">
                <a:solidFill>
                  <a:schemeClr val="accent4"/>
                </a:solidFill>
                <a:latin typeface="Consolas" panose="020B0609020204030204" pitchFamily="49" charset="0"/>
              </a:rPr>
              <a:t>2^10</a:t>
            </a:r>
          </a:p>
          <a:p>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29" name="正方形/長方形 28"/>
          <p:cNvSpPr/>
          <p:nvPr/>
        </p:nvSpPr>
        <p:spPr bwMode="auto">
          <a:xfrm>
            <a:off x="6912026" y="396900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a:t>
            </a:r>
            <a:r>
              <a:rPr kumimoji="1" lang="ja-JP" altLang="en-US" sz="1600" dirty="0">
                <a:solidFill>
                  <a:schemeClr val="tx1">
                    <a:lumMod val="75000"/>
                    <a:lumOff val="25000"/>
                  </a:schemeClr>
                </a:solidFill>
                <a:latin typeface="+mn-ea"/>
              </a:rPr>
              <a:t>２テーブル</a:t>
            </a:r>
          </a:p>
        </p:txBody>
      </p:sp>
      <p:sp>
        <p:nvSpPr>
          <p:cNvPr id="32" name="正方形/長方形 31">
            <a:extLst>
              <a:ext uri="{FF2B5EF4-FFF2-40B4-BE49-F238E27FC236}">
                <a16:creationId xmlns:a16="http://schemas.microsoft.com/office/drawing/2014/main" id="{41F8EEC9-9620-4E9C-9B16-22677D3FA888}"/>
              </a:ext>
            </a:extLst>
          </p:cNvPr>
          <p:cNvSpPr/>
          <p:nvPr/>
        </p:nvSpPr>
        <p:spPr bwMode="auto">
          <a:xfrm>
            <a:off x="2861981" y="1268976"/>
            <a:ext cx="1080012" cy="234002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3" name="正方形/長方形 32">
            <a:extLst>
              <a:ext uri="{FF2B5EF4-FFF2-40B4-BE49-F238E27FC236}">
                <a16:creationId xmlns:a16="http://schemas.microsoft.com/office/drawing/2014/main" id="{F8E9AEA5-3FB4-455D-9495-C980C57584B6}"/>
              </a:ext>
            </a:extLst>
          </p:cNvPr>
          <p:cNvSpPr/>
          <p:nvPr/>
        </p:nvSpPr>
        <p:spPr bwMode="auto">
          <a:xfrm>
            <a:off x="2861981" y="1268976"/>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34" name="正方形/長方形 33">
            <a:extLst>
              <a:ext uri="{FF2B5EF4-FFF2-40B4-BE49-F238E27FC236}">
                <a16:creationId xmlns:a16="http://schemas.microsoft.com/office/drawing/2014/main" id="{2582A728-F7F5-4B2F-8E43-305BF7418F28}"/>
              </a:ext>
            </a:extLst>
          </p:cNvPr>
          <p:cNvSpPr/>
          <p:nvPr/>
        </p:nvSpPr>
        <p:spPr bwMode="auto">
          <a:xfrm>
            <a:off x="2861981" y="1448978"/>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35" name="正方形/長方形 34">
            <a:extLst>
              <a:ext uri="{FF2B5EF4-FFF2-40B4-BE49-F238E27FC236}">
                <a16:creationId xmlns:a16="http://schemas.microsoft.com/office/drawing/2014/main" id="{F8E9AEA5-3FB4-455D-9495-C980C57584B6}"/>
              </a:ext>
            </a:extLst>
          </p:cNvPr>
          <p:cNvSpPr/>
          <p:nvPr/>
        </p:nvSpPr>
        <p:spPr bwMode="auto">
          <a:xfrm>
            <a:off x="2861981" y="1628980"/>
            <a:ext cx="1080012" cy="180002"/>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6" name="正方形/長方形 35">
            <a:extLst>
              <a:ext uri="{FF2B5EF4-FFF2-40B4-BE49-F238E27FC236}">
                <a16:creationId xmlns:a16="http://schemas.microsoft.com/office/drawing/2014/main" id="{F8E9AEA5-3FB4-455D-9495-C980C57584B6}"/>
              </a:ext>
            </a:extLst>
          </p:cNvPr>
          <p:cNvSpPr/>
          <p:nvPr/>
        </p:nvSpPr>
        <p:spPr bwMode="auto">
          <a:xfrm>
            <a:off x="2861981" y="1808982"/>
            <a:ext cx="1080012" cy="1800020"/>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25C4C947-1D82-51F2-165A-1DC6F9C1C43E}"/>
                  </a:ext>
                </a:extLst>
              </p:cNvPr>
              <p:cNvSpPr/>
              <p:nvPr/>
            </p:nvSpPr>
            <p:spPr bwMode="auto">
              <a:xfrm>
                <a:off x="4301997" y="1898983"/>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Consolas" panose="020B0609020204030204" pitchFamily="49" charset="0"/>
                  </a:rPr>
                  <a:t>図上では表現できていないが，</a:t>
                </a:r>
                <a:endParaRPr kumimoji="1" lang="en-US" altLang="ja-JP" dirty="0">
                  <a:solidFill>
                    <a:schemeClr val="tx1">
                      <a:lumMod val="75000"/>
                      <a:lumOff val="25000"/>
                    </a:schemeClr>
                  </a:solidFill>
                  <a:latin typeface="Consolas" panose="020B0609020204030204" pitchFamily="49" charset="0"/>
                </a:endParaRPr>
              </a:p>
              <a:p>
                <a:r>
                  <a:rPr kumimoji="1" lang="ja-JP" altLang="en-US" dirty="0">
                    <a:solidFill>
                      <a:schemeClr val="tx1">
                        <a:lumMod val="75000"/>
                        <a:lumOff val="25000"/>
                      </a:schemeClr>
                    </a:solidFill>
                    <a:latin typeface="Consolas" panose="020B0609020204030204" pitchFamily="49" charset="0"/>
                  </a:rPr>
                  <a:t>上側の単段ページ・テーブルの方が</a:t>
                </a:r>
                <a:br>
                  <a:rPr kumimoji="1" lang="en-US" altLang="ja-JP" dirty="0">
                    <a:solidFill>
                      <a:schemeClr val="tx1">
                        <a:lumMod val="75000"/>
                        <a:lumOff val="25000"/>
                      </a:schemeClr>
                    </a:solidFill>
                    <a:latin typeface="Consolas" panose="020B0609020204030204" pitchFamily="49" charset="0"/>
                  </a:rPr>
                </a:br>
                <a:r>
                  <a:rPr kumimoji="1" lang="ja-JP" altLang="en-US" dirty="0">
                    <a:solidFill>
                      <a:schemeClr val="tx1">
                        <a:lumMod val="75000"/>
                        <a:lumOff val="25000"/>
                      </a:schemeClr>
                    </a:solidFill>
                    <a:latin typeface="Consolas" panose="020B0609020204030204" pitchFamily="49" charset="0"/>
                  </a:rPr>
                  <a:t>圧倒的に大きいことに注意：</a:t>
                </a:r>
                <a:br>
                  <a:rPr kumimoji="1" lang="en-US" altLang="ja-JP" dirty="0">
                    <a:solidFill>
                      <a:schemeClr val="tx1">
                        <a:lumMod val="75000"/>
                        <a:lumOff val="25000"/>
                      </a:schemeClr>
                    </a:solidFill>
                    <a:latin typeface="Consolas" panose="020B0609020204030204" pitchFamily="49" charset="0"/>
                  </a:rPr>
                </a:br>
                <a14:m>
                  <m:oMath xmlns:m="http://schemas.openxmlformats.org/officeDocument/2006/math">
                    <m:sSup>
                      <m:sSupPr>
                        <m:ctrlPr>
                          <a:rPr kumimoji="1" lang="en-US" altLang="ja-JP" i="1" dirty="0" smtClean="0">
                            <a:solidFill>
                              <a:schemeClr val="tx1">
                                <a:lumMod val="75000"/>
                                <a:lumOff val="25000"/>
                              </a:schemeClr>
                            </a:solidFill>
                            <a:latin typeface="Cambria Math" panose="02040503050406030204" pitchFamily="18" charset="0"/>
                          </a:rPr>
                        </m:ctrlPr>
                      </m:sSupPr>
                      <m:e>
                        <m:r>
                          <a:rPr kumimoji="1" lang="en-US" altLang="ja-JP" i="1" dirty="0" smtClean="0">
                            <a:solidFill>
                              <a:schemeClr val="tx1">
                                <a:lumMod val="75000"/>
                                <a:lumOff val="25000"/>
                              </a:schemeClr>
                            </a:solidFill>
                            <a:latin typeface="Cambria Math" panose="02040503050406030204" pitchFamily="18" charset="0"/>
                          </a:rPr>
                          <m:t>2</m:t>
                        </m:r>
                      </m:e>
                      <m:sup>
                        <m:r>
                          <a:rPr kumimoji="1" lang="en-US" altLang="ja-JP" i="1" dirty="0" smtClean="0">
                            <a:solidFill>
                              <a:schemeClr val="tx1">
                                <a:lumMod val="75000"/>
                                <a:lumOff val="25000"/>
                              </a:schemeClr>
                            </a:solidFill>
                            <a:latin typeface="Cambria Math" panose="02040503050406030204" pitchFamily="18" charset="0"/>
                          </a:rPr>
                          <m:t>20</m:t>
                        </m:r>
                      </m:sup>
                    </m:sSup>
                  </m:oMath>
                </a14:m>
                <a:r>
                  <a:rPr kumimoji="1" lang="en-US" altLang="ja-JP" dirty="0">
                    <a:solidFill>
                      <a:schemeClr val="tx1">
                        <a:lumMod val="75000"/>
                        <a:lumOff val="25000"/>
                      </a:schemeClr>
                    </a:solidFill>
                    <a:latin typeface="Consolas" panose="020B0609020204030204" pitchFamily="49" charset="0"/>
                  </a:rPr>
                  <a:t> VS. </a:t>
                </a:r>
                <a14:m>
                  <m:oMath xmlns:m="http://schemas.openxmlformats.org/officeDocument/2006/math">
                    <m:sSup>
                      <m:sSupPr>
                        <m:ctrlPr>
                          <a:rPr kumimoji="1" lang="en-US" altLang="ja-JP" i="1" dirty="0" smtClean="0">
                            <a:solidFill>
                              <a:schemeClr val="tx1">
                                <a:lumMod val="75000"/>
                                <a:lumOff val="25000"/>
                              </a:schemeClr>
                            </a:solidFill>
                            <a:latin typeface="Cambria Math" panose="02040503050406030204" pitchFamily="18" charset="0"/>
                          </a:rPr>
                        </m:ctrlPr>
                      </m:sSupPr>
                      <m:e>
                        <m:r>
                          <a:rPr kumimoji="1" lang="en-US" altLang="ja-JP" i="1" dirty="0" smtClean="0">
                            <a:solidFill>
                              <a:schemeClr val="tx1">
                                <a:lumMod val="75000"/>
                                <a:lumOff val="25000"/>
                              </a:schemeClr>
                            </a:solidFill>
                            <a:latin typeface="Cambria Math" panose="02040503050406030204" pitchFamily="18" charset="0"/>
                          </a:rPr>
                          <m:t>2</m:t>
                        </m:r>
                      </m:e>
                      <m:sup>
                        <m:r>
                          <a:rPr kumimoji="1" lang="en-US" altLang="ja-JP" i="1" dirty="0" smtClean="0">
                            <a:solidFill>
                              <a:schemeClr val="tx1">
                                <a:lumMod val="75000"/>
                                <a:lumOff val="25000"/>
                              </a:schemeClr>
                            </a:solidFill>
                            <a:latin typeface="Cambria Math" panose="02040503050406030204" pitchFamily="18" charset="0"/>
                          </a:rPr>
                          <m:t>10</m:t>
                        </m:r>
                      </m:sup>
                    </m:sSup>
                  </m:oMath>
                </a14:m>
                <a:endParaRPr kumimoji="1" lang="ja-JP" altLang="en-US" dirty="0">
                  <a:solidFill>
                    <a:schemeClr val="tx1">
                      <a:lumMod val="75000"/>
                      <a:lumOff val="25000"/>
                    </a:schemeClr>
                  </a:solidFill>
                  <a:latin typeface="Consolas" panose="020B0609020204030204" pitchFamily="49" charset="0"/>
                </a:endParaRPr>
              </a:p>
            </p:txBody>
          </p:sp>
        </mc:Choice>
        <mc:Fallback xmlns="">
          <p:sp>
            <p:nvSpPr>
              <p:cNvPr id="5" name="正方形/長方形 4">
                <a:extLst>
                  <a:ext uri="{FF2B5EF4-FFF2-40B4-BE49-F238E27FC236}">
                    <a16:creationId xmlns:a16="http://schemas.microsoft.com/office/drawing/2014/main" id="{25C4C947-1D82-51F2-165A-1DC6F9C1C43E}"/>
                  </a:ext>
                </a:extLst>
              </p:cNvPr>
              <p:cNvSpPr>
                <a:spLocks noRot="1" noChangeAspect="1" noMove="1" noResize="1" noEditPoints="1" noAdjustHandles="1" noChangeArrowheads="1" noChangeShapeType="1" noTextEdit="1"/>
              </p:cNvSpPr>
              <p:nvPr/>
            </p:nvSpPr>
            <p:spPr bwMode="auto">
              <a:xfrm>
                <a:off x="4301997" y="1898983"/>
                <a:ext cx="540006" cy="270003"/>
              </a:xfrm>
              <a:prstGeom prst="rect">
                <a:avLst/>
              </a:prstGeom>
              <a:blipFill>
                <a:blip r:embed="rId2"/>
                <a:stretch>
                  <a:fillRect l="-10227" t="-179545" r="-628409" b="-209091"/>
                </a:stretch>
              </a:blipFill>
              <a:ln>
                <a:noFill/>
                <a:headEnd/>
                <a:tailEnd type="triangle" w="sm" len="med"/>
              </a:ln>
              <a:effectLst/>
            </p:spPr>
            <p:txBody>
              <a:bodyPr/>
              <a:lstStyle/>
              <a:p>
                <a:r>
                  <a:rPr lang="en-US">
                    <a:noFill/>
                  </a:rPr>
                  <a:t> </a:t>
                </a:r>
              </a:p>
            </p:txBody>
          </p:sp>
        </mc:Fallback>
      </mc:AlternateContent>
    </p:spTree>
    <p:extLst>
      <p:ext uri="{BB962C8B-B14F-4D97-AF65-F5344CB8AC3E}">
        <p14:creationId xmlns:p14="http://schemas.microsoft.com/office/powerpoint/2010/main" val="23841974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２段ページの利点：必要な容量が少ない</a:t>
            </a:r>
          </a:p>
        </p:txBody>
      </p:sp>
      <p:sp>
        <p:nvSpPr>
          <p:cNvPr id="3" name="テキスト プレースホルダー 2"/>
          <p:cNvSpPr>
            <a:spLocks noGrp="1"/>
          </p:cNvSpPr>
          <p:nvPr>
            <p:ph type="body" sz="quarter" idx="10"/>
          </p:nvPr>
        </p:nvSpPr>
        <p:spPr>
          <a:xfrm>
            <a:off x="611956" y="5769026"/>
            <a:ext cx="8280092" cy="539699"/>
          </a:xfrm>
        </p:spPr>
        <p:txBody>
          <a:bodyPr/>
          <a:lstStyle/>
          <a:p>
            <a:r>
              <a:rPr lang="ja-JP" altLang="en-US" dirty="0"/>
              <a:t>単段のテーブルと多段の </a:t>
            </a:r>
            <a:r>
              <a:rPr lang="en-US" altLang="ja-JP" dirty="0"/>
              <a:t>LV1 </a:t>
            </a:r>
            <a:r>
              <a:rPr lang="ja-JP" altLang="en-US" dirty="0"/>
              <a:t>のテーブルは固定長にせざるを得ない</a:t>
            </a:r>
            <a:endParaRPr lang="en-US" altLang="ja-JP" dirty="0"/>
          </a:p>
          <a:p>
            <a:pPr lvl="1"/>
            <a:r>
              <a:rPr kumimoji="1" lang="ja-JP" altLang="en-US" dirty="0"/>
              <a:t>どこに有効なポインタが入っているかわからない</a:t>
            </a:r>
            <a:endParaRPr kumimoji="1" lang="en-US" altLang="ja-JP" dirty="0"/>
          </a:p>
          <a:p>
            <a:pPr lvl="1"/>
            <a:r>
              <a:rPr kumimoji="1" lang="en-US" altLang="ja-JP" dirty="0"/>
              <a:t>LV2 </a:t>
            </a:r>
            <a:r>
              <a:rPr kumimoji="1" lang="ja-JP" altLang="en-US" dirty="0"/>
              <a:t>テーブルはその領域が確保された場合のみ存在</a:t>
            </a:r>
            <a:endParaRPr kumimoji="1" lang="en-US" altLang="ja-JP" dirty="0"/>
          </a:p>
        </p:txBody>
      </p:sp>
      <p:cxnSp>
        <p:nvCxnSpPr>
          <p:cNvPr id="9" name="直線コネクタ 8"/>
          <p:cNvCxnSpPr/>
          <p:nvPr/>
        </p:nvCxnSpPr>
        <p:spPr bwMode="auto">
          <a:xfrm flipV="1">
            <a:off x="2681979" y="1268977"/>
            <a:ext cx="0" cy="1440015"/>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0" name="正方形/長方形 9"/>
          <p:cNvSpPr/>
          <p:nvPr/>
        </p:nvSpPr>
        <p:spPr bwMode="auto">
          <a:xfrm>
            <a:off x="3041983"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単段ページ・テーブル</a:t>
            </a:r>
          </a:p>
        </p:txBody>
      </p:sp>
      <p:sp>
        <p:nvSpPr>
          <p:cNvPr id="11" name="正方形/長方形 10"/>
          <p:cNvSpPr/>
          <p:nvPr/>
        </p:nvSpPr>
        <p:spPr bwMode="auto">
          <a:xfrm>
            <a:off x="521955" y="1898983"/>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Consolas" panose="020B0609020204030204" pitchFamily="49" charset="0"/>
              </a:rPr>
              <a:t>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accent5"/>
                </a:solidFill>
                <a:latin typeface="Consolas" panose="020B0609020204030204" pitchFamily="49" charset="0"/>
              </a:rPr>
              <a:t>2^20</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12" name="正方形/長方形 11"/>
          <p:cNvSpPr/>
          <p:nvPr/>
        </p:nvSpPr>
        <p:spPr bwMode="auto">
          <a:xfrm>
            <a:off x="521955" y="441901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Consolas" panose="020B0609020204030204" pitchFamily="49" charset="0"/>
              </a:rPr>
              <a:t>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accent5"/>
                </a:solidFill>
                <a:latin typeface="Consolas" panose="020B0609020204030204" pitchFamily="49" charset="0"/>
              </a:rPr>
              <a:t>2^10</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13" name="正方形/長方形 12">
            <a:extLst>
              <a:ext uri="{FF2B5EF4-FFF2-40B4-BE49-F238E27FC236}">
                <a16:creationId xmlns:a16="http://schemas.microsoft.com/office/drawing/2014/main" id="{41F8EEC9-9620-4E9C-9B16-22677D3FA888}"/>
              </a:ext>
            </a:extLst>
          </p:cNvPr>
          <p:cNvSpPr/>
          <p:nvPr/>
        </p:nvSpPr>
        <p:spPr bwMode="auto">
          <a:xfrm>
            <a:off x="2861981" y="3879005"/>
            <a:ext cx="1080012"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正方形/長方形 13">
            <a:extLst>
              <a:ext uri="{FF2B5EF4-FFF2-40B4-BE49-F238E27FC236}">
                <a16:creationId xmlns:a16="http://schemas.microsoft.com/office/drawing/2014/main" id="{F8E9AEA5-3FB4-455D-9495-C980C57584B6}"/>
              </a:ext>
            </a:extLst>
          </p:cNvPr>
          <p:cNvSpPr/>
          <p:nvPr/>
        </p:nvSpPr>
        <p:spPr bwMode="auto">
          <a:xfrm>
            <a:off x="2861981" y="3879005"/>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15" name="正方形/長方形 14">
            <a:extLst>
              <a:ext uri="{FF2B5EF4-FFF2-40B4-BE49-F238E27FC236}">
                <a16:creationId xmlns:a16="http://schemas.microsoft.com/office/drawing/2014/main" id="{2582A728-F7F5-4B2F-8E43-305BF7418F28}"/>
              </a:ext>
            </a:extLst>
          </p:cNvPr>
          <p:cNvSpPr/>
          <p:nvPr/>
        </p:nvSpPr>
        <p:spPr bwMode="auto">
          <a:xfrm>
            <a:off x="2861981" y="4059007"/>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16" name="正方形/長方形 15">
            <a:extLst>
              <a:ext uri="{FF2B5EF4-FFF2-40B4-BE49-F238E27FC236}">
                <a16:creationId xmlns:a16="http://schemas.microsoft.com/office/drawing/2014/main" id="{F8E9AEA5-3FB4-455D-9495-C980C57584B6}"/>
              </a:ext>
            </a:extLst>
          </p:cNvPr>
          <p:cNvSpPr/>
          <p:nvPr/>
        </p:nvSpPr>
        <p:spPr bwMode="auto">
          <a:xfrm>
            <a:off x="2861981" y="4239009"/>
            <a:ext cx="1080012" cy="180002"/>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a:extLst>
              <a:ext uri="{FF2B5EF4-FFF2-40B4-BE49-F238E27FC236}">
                <a16:creationId xmlns:a16="http://schemas.microsoft.com/office/drawing/2014/main" id="{F8E9AEA5-3FB4-455D-9495-C980C57584B6}"/>
              </a:ext>
            </a:extLst>
          </p:cNvPr>
          <p:cNvSpPr/>
          <p:nvPr/>
        </p:nvSpPr>
        <p:spPr bwMode="auto">
          <a:xfrm>
            <a:off x="2861981" y="4419011"/>
            <a:ext cx="1080012" cy="900010"/>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18" name="直線コネクタ 17"/>
          <p:cNvCxnSpPr/>
          <p:nvPr/>
        </p:nvCxnSpPr>
        <p:spPr bwMode="auto">
          <a:xfrm flipV="1">
            <a:off x="2681979" y="3879006"/>
            <a:ext cx="0" cy="1440015"/>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3041983" y="3519001"/>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LV1</a:t>
            </a:r>
            <a:r>
              <a:rPr kumimoji="1" lang="ja-JP" altLang="en-US" sz="1600" dirty="0">
                <a:solidFill>
                  <a:schemeClr val="tx1">
                    <a:lumMod val="75000"/>
                    <a:lumOff val="25000"/>
                  </a:schemeClr>
                </a:solidFill>
                <a:latin typeface="+mn-ea"/>
              </a:rPr>
              <a:t>テーブル</a:t>
            </a:r>
          </a:p>
        </p:txBody>
      </p:sp>
      <p:sp>
        <p:nvSpPr>
          <p:cNvPr id="20" name="正方形/長方形 19">
            <a:extLst>
              <a:ext uri="{FF2B5EF4-FFF2-40B4-BE49-F238E27FC236}">
                <a16:creationId xmlns:a16="http://schemas.microsoft.com/office/drawing/2014/main" id="{41F8EEC9-9620-4E9C-9B16-22677D3FA888}"/>
              </a:ext>
            </a:extLst>
          </p:cNvPr>
          <p:cNvSpPr/>
          <p:nvPr/>
        </p:nvSpPr>
        <p:spPr bwMode="auto">
          <a:xfrm>
            <a:off x="6732024" y="3879005"/>
            <a:ext cx="1080012" cy="1440016"/>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1" name="正方形/長方形 20">
            <a:extLst>
              <a:ext uri="{FF2B5EF4-FFF2-40B4-BE49-F238E27FC236}">
                <a16:creationId xmlns:a16="http://schemas.microsoft.com/office/drawing/2014/main" id="{F8E9AEA5-3FB4-455D-9495-C980C57584B6}"/>
              </a:ext>
            </a:extLst>
          </p:cNvPr>
          <p:cNvSpPr/>
          <p:nvPr/>
        </p:nvSpPr>
        <p:spPr bwMode="auto">
          <a:xfrm>
            <a:off x="6732024" y="3879005"/>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2" name="正方形/長方形 21">
            <a:extLst>
              <a:ext uri="{FF2B5EF4-FFF2-40B4-BE49-F238E27FC236}">
                <a16:creationId xmlns:a16="http://schemas.microsoft.com/office/drawing/2014/main" id="{2582A728-F7F5-4B2F-8E43-305BF7418F28}"/>
              </a:ext>
            </a:extLst>
          </p:cNvPr>
          <p:cNvSpPr/>
          <p:nvPr/>
        </p:nvSpPr>
        <p:spPr bwMode="auto">
          <a:xfrm>
            <a:off x="6732024" y="4059007"/>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6732024" y="4239009"/>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4" name="正方形/長方形 23">
            <a:extLst>
              <a:ext uri="{FF2B5EF4-FFF2-40B4-BE49-F238E27FC236}">
                <a16:creationId xmlns:a16="http://schemas.microsoft.com/office/drawing/2014/main" id="{F8E9AEA5-3FB4-455D-9495-C980C57584B6}"/>
              </a:ext>
            </a:extLst>
          </p:cNvPr>
          <p:cNvSpPr/>
          <p:nvPr/>
        </p:nvSpPr>
        <p:spPr bwMode="auto">
          <a:xfrm>
            <a:off x="6732024" y="4419011"/>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25" name="曲線コネクタ 24"/>
          <p:cNvCxnSpPr>
            <a:cxnSpLocks/>
            <a:stCxn id="16" idx="3"/>
          </p:cNvCxnSpPr>
          <p:nvPr/>
        </p:nvCxnSpPr>
        <p:spPr bwMode="auto">
          <a:xfrm flipV="1">
            <a:off x="3941993" y="3879005"/>
            <a:ext cx="2790031" cy="450005"/>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26" name="直線コネクタ 25"/>
          <p:cNvCxnSpPr/>
          <p:nvPr/>
        </p:nvCxnSpPr>
        <p:spPr bwMode="auto">
          <a:xfrm flipV="1">
            <a:off x="6642023" y="3879005"/>
            <a:ext cx="0" cy="1440015"/>
          </a:xfrm>
          <a:prstGeom prst="line">
            <a:avLst/>
          </a:prstGeom>
          <a:ln>
            <a:headEnd type="triangle" w="med" len="med"/>
            <a:tailEnd type="triangle" w="med" len="med"/>
          </a:ln>
        </p:spPr>
        <p:style>
          <a:lnRef idx="2">
            <a:schemeClr val="accent4"/>
          </a:lnRef>
          <a:fillRef idx="0">
            <a:schemeClr val="accent4"/>
          </a:fillRef>
          <a:effectRef idx="1">
            <a:schemeClr val="accent4"/>
          </a:effectRef>
          <a:fontRef idx="minor">
            <a:schemeClr val="tx1"/>
          </a:fontRef>
        </p:style>
      </p:cxnSp>
      <p:sp>
        <p:nvSpPr>
          <p:cNvPr id="27" name="正方形/長方形 26"/>
          <p:cNvSpPr/>
          <p:nvPr/>
        </p:nvSpPr>
        <p:spPr bwMode="auto">
          <a:xfrm>
            <a:off x="4752002" y="441901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Consolas" panose="020B0609020204030204" pitchFamily="49" charset="0"/>
              </a:rPr>
              <a:t>ポインタが</a:t>
            </a:r>
            <a:r>
              <a:rPr lang="en-US" altLang="ja-JP" dirty="0">
                <a:solidFill>
                  <a:schemeClr val="accent4"/>
                </a:solidFill>
                <a:latin typeface="Consolas" panose="020B0609020204030204" pitchFamily="49" charset="0"/>
              </a:rPr>
              <a:t>2^10</a:t>
            </a:r>
          </a:p>
          <a:p>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29" name="正方形/長方形 28"/>
          <p:cNvSpPr/>
          <p:nvPr/>
        </p:nvSpPr>
        <p:spPr bwMode="auto">
          <a:xfrm>
            <a:off x="6912026" y="3519001"/>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a:t>
            </a:r>
            <a:r>
              <a:rPr kumimoji="1" lang="ja-JP" altLang="en-US" sz="1600" dirty="0">
                <a:solidFill>
                  <a:schemeClr val="tx1">
                    <a:lumMod val="75000"/>
                    <a:lumOff val="25000"/>
                  </a:schemeClr>
                </a:solidFill>
                <a:latin typeface="+mn-ea"/>
              </a:rPr>
              <a:t>２テーブル</a:t>
            </a:r>
          </a:p>
        </p:txBody>
      </p:sp>
      <p:sp>
        <p:nvSpPr>
          <p:cNvPr id="32" name="正方形/長方形 31">
            <a:extLst>
              <a:ext uri="{FF2B5EF4-FFF2-40B4-BE49-F238E27FC236}">
                <a16:creationId xmlns:a16="http://schemas.microsoft.com/office/drawing/2014/main" id="{41F8EEC9-9620-4E9C-9B16-22677D3FA888}"/>
              </a:ext>
            </a:extLst>
          </p:cNvPr>
          <p:cNvSpPr/>
          <p:nvPr/>
        </p:nvSpPr>
        <p:spPr bwMode="auto">
          <a:xfrm>
            <a:off x="2861981" y="1268976"/>
            <a:ext cx="1080012"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3" name="正方形/長方形 32">
            <a:extLst>
              <a:ext uri="{FF2B5EF4-FFF2-40B4-BE49-F238E27FC236}">
                <a16:creationId xmlns:a16="http://schemas.microsoft.com/office/drawing/2014/main" id="{F8E9AEA5-3FB4-455D-9495-C980C57584B6}"/>
              </a:ext>
            </a:extLst>
          </p:cNvPr>
          <p:cNvSpPr/>
          <p:nvPr/>
        </p:nvSpPr>
        <p:spPr bwMode="auto">
          <a:xfrm>
            <a:off x="2861981" y="1268976"/>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34" name="正方形/長方形 33">
            <a:extLst>
              <a:ext uri="{FF2B5EF4-FFF2-40B4-BE49-F238E27FC236}">
                <a16:creationId xmlns:a16="http://schemas.microsoft.com/office/drawing/2014/main" id="{2582A728-F7F5-4B2F-8E43-305BF7418F28}"/>
              </a:ext>
            </a:extLst>
          </p:cNvPr>
          <p:cNvSpPr/>
          <p:nvPr/>
        </p:nvSpPr>
        <p:spPr bwMode="auto">
          <a:xfrm>
            <a:off x="2861981" y="1448978"/>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35" name="正方形/長方形 34">
            <a:extLst>
              <a:ext uri="{FF2B5EF4-FFF2-40B4-BE49-F238E27FC236}">
                <a16:creationId xmlns:a16="http://schemas.microsoft.com/office/drawing/2014/main" id="{F8E9AEA5-3FB4-455D-9495-C980C57584B6}"/>
              </a:ext>
            </a:extLst>
          </p:cNvPr>
          <p:cNvSpPr/>
          <p:nvPr/>
        </p:nvSpPr>
        <p:spPr bwMode="auto">
          <a:xfrm>
            <a:off x="2861981" y="1628980"/>
            <a:ext cx="1080012" cy="180002"/>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6" name="正方形/長方形 35">
            <a:extLst>
              <a:ext uri="{FF2B5EF4-FFF2-40B4-BE49-F238E27FC236}">
                <a16:creationId xmlns:a16="http://schemas.microsoft.com/office/drawing/2014/main" id="{F8E9AEA5-3FB4-455D-9495-C980C57584B6}"/>
              </a:ext>
            </a:extLst>
          </p:cNvPr>
          <p:cNvSpPr/>
          <p:nvPr/>
        </p:nvSpPr>
        <p:spPr bwMode="auto">
          <a:xfrm>
            <a:off x="2861981" y="1808982"/>
            <a:ext cx="1080012" cy="900010"/>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spTree>
    <p:extLst>
      <p:ext uri="{BB962C8B-B14F-4D97-AF65-F5344CB8AC3E}">
        <p14:creationId xmlns:p14="http://schemas.microsoft.com/office/powerpoint/2010/main" val="32915147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２段ページの利点：必要な容量が少ない</a:t>
            </a:r>
          </a:p>
        </p:txBody>
      </p:sp>
      <p:sp>
        <p:nvSpPr>
          <p:cNvPr id="3" name="テキスト プレースホルダー 2"/>
          <p:cNvSpPr>
            <a:spLocks noGrp="1"/>
          </p:cNvSpPr>
          <p:nvPr>
            <p:ph type="body" sz="quarter" idx="10"/>
          </p:nvPr>
        </p:nvSpPr>
        <p:spPr>
          <a:xfrm>
            <a:off x="611956" y="5229020"/>
            <a:ext cx="8280092" cy="1079705"/>
          </a:xfrm>
        </p:spPr>
        <p:txBody>
          <a:bodyPr/>
          <a:lstStyle/>
          <a:p>
            <a:r>
              <a:rPr lang="en-US" altLang="ja-JP" dirty="0"/>
              <a:t>4KB </a:t>
            </a:r>
            <a:r>
              <a:rPr lang="ja-JP" altLang="en-US" dirty="0" err="1"/>
              <a:t>のメ</a:t>
            </a:r>
            <a:r>
              <a:rPr lang="ja-JP" altLang="en-US" dirty="0"/>
              <a:t>モリを確保したときにページテーブルに必要な容量：</a:t>
            </a:r>
            <a:endParaRPr lang="en-US" altLang="ja-JP" dirty="0"/>
          </a:p>
          <a:p>
            <a:pPr lvl="1"/>
            <a:r>
              <a:rPr lang="ja-JP" altLang="en-US" dirty="0"/>
              <a:t>単段：ポインタが </a:t>
            </a:r>
            <a:r>
              <a:rPr lang="en-US" altLang="ja-JP" dirty="0"/>
              <a:t>2^20=</a:t>
            </a:r>
            <a:r>
              <a:rPr lang="en-US" altLang="ja-JP" dirty="0">
                <a:solidFill>
                  <a:schemeClr val="accent5"/>
                </a:solidFill>
              </a:rPr>
              <a:t>1024K </a:t>
            </a:r>
            <a:r>
              <a:rPr lang="ja-JP" altLang="en-US" dirty="0">
                <a:solidFill>
                  <a:schemeClr val="accent5"/>
                </a:solidFill>
              </a:rPr>
              <a:t>個</a:t>
            </a:r>
            <a:endParaRPr lang="en-US" altLang="ja-JP" dirty="0">
              <a:solidFill>
                <a:schemeClr val="accent5"/>
              </a:solidFill>
            </a:endParaRPr>
          </a:p>
          <a:p>
            <a:pPr lvl="1"/>
            <a:r>
              <a:rPr lang="en-US" altLang="ja-JP" dirty="0"/>
              <a:t>2</a:t>
            </a:r>
            <a:r>
              <a:rPr lang="ja-JP" altLang="en-US" dirty="0"/>
              <a:t>段：ポインタが </a:t>
            </a:r>
            <a:r>
              <a:rPr lang="en-US" altLang="ja-JP" dirty="0">
                <a:solidFill>
                  <a:schemeClr val="accent5"/>
                </a:solidFill>
              </a:rPr>
              <a:t>2^10</a:t>
            </a:r>
            <a:r>
              <a:rPr lang="en-US" altLang="ja-JP" dirty="0"/>
              <a:t>+</a:t>
            </a:r>
            <a:r>
              <a:rPr lang="en-US" altLang="ja-JP" dirty="0">
                <a:solidFill>
                  <a:schemeClr val="accent4"/>
                </a:solidFill>
              </a:rPr>
              <a:t>2^10</a:t>
            </a:r>
            <a:r>
              <a:rPr lang="en-US" altLang="ja-JP" dirty="0"/>
              <a:t>=</a:t>
            </a:r>
            <a:r>
              <a:rPr lang="en-US" altLang="ja-JP" dirty="0">
                <a:solidFill>
                  <a:schemeClr val="accent4"/>
                </a:solidFill>
              </a:rPr>
              <a:t>2K </a:t>
            </a:r>
            <a:r>
              <a:rPr lang="ja-JP" altLang="en-US" dirty="0">
                <a:solidFill>
                  <a:schemeClr val="accent4"/>
                </a:solidFill>
              </a:rPr>
              <a:t>個</a:t>
            </a:r>
          </a:p>
        </p:txBody>
      </p:sp>
      <p:cxnSp>
        <p:nvCxnSpPr>
          <p:cNvPr id="9" name="直線コネクタ 8"/>
          <p:cNvCxnSpPr/>
          <p:nvPr/>
        </p:nvCxnSpPr>
        <p:spPr bwMode="auto">
          <a:xfrm flipV="1">
            <a:off x="2681979" y="1268977"/>
            <a:ext cx="0" cy="1440015"/>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0" name="正方形/長方形 9"/>
          <p:cNvSpPr/>
          <p:nvPr/>
        </p:nvSpPr>
        <p:spPr bwMode="auto">
          <a:xfrm>
            <a:off x="3041983"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単段ページ・テーブル</a:t>
            </a:r>
          </a:p>
        </p:txBody>
      </p:sp>
      <p:sp>
        <p:nvSpPr>
          <p:cNvPr id="11" name="正方形/長方形 10"/>
          <p:cNvSpPr/>
          <p:nvPr/>
        </p:nvSpPr>
        <p:spPr bwMode="auto">
          <a:xfrm>
            <a:off x="521955" y="1898983"/>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Consolas" panose="020B0609020204030204" pitchFamily="49" charset="0"/>
              </a:rPr>
              <a:t>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accent5"/>
                </a:solidFill>
                <a:latin typeface="Consolas" panose="020B0609020204030204" pitchFamily="49" charset="0"/>
              </a:rPr>
              <a:t>2^20</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12" name="正方形/長方形 11"/>
          <p:cNvSpPr/>
          <p:nvPr/>
        </p:nvSpPr>
        <p:spPr bwMode="auto">
          <a:xfrm>
            <a:off x="521955" y="3789004"/>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Consolas" panose="020B0609020204030204" pitchFamily="49" charset="0"/>
              </a:rPr>
              <a:t>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accent5"/>
                </a:solidFill>
                <a:latin typeface="Consolas" panose="020B0609020204030204" pitchFamily="49" charset="0"/>
              </a:rPr>
              <a:t>2^10</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13" name="正方形/長方形 12">
            <a:extLst>
              <a:ext uri="{FF2B5EF4-FFF2-40B4-BE49-F238E27FC236}">
                <a16:creationId xmlns:a16="http://schemas.microsoft.com/office/drawing/2014/main" id="{41F8EEC9-9620-4E9C-9B16-22677D3FA888}"/>
              </a:ext>
            </a:extLst>
          </p:cNvPr>
          <p:cNvSpPr/>
          <p:nvPr/>
        </p:nvSpPr>
        <p:spPr bwMode="auto">
          <a:xfrm>
            <a:off x="2861981" y="3248998"/>
            <a:ext cx="1080012"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正方形/長方形 13">
            <a:extLst>
              <a:ext uri="{FF2B5EF4-FFF2-40B4-BE49-F238E27FC236}">
                <a16:creationId xmlns:a16="http://schemas.microsoft.com/office/drawing/2014/main" id="{F8E9AEA5-3FB4-455D-9495-C980C57584B6}"/>
              </a:ext>
            </a:extLst>
          </p:cNvPr>
          <p:cNvSpPr/>
          <p:nvPr/>
        </p:nvSpPr>
        <p:spPr bwMode="auto">
          <a:xfrm>
            <a:off x="2861981" y="3248998"/>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15" name="正方形/長方形 14">
            <a:extLst>
              <a:ext uri="{FF2B5EF4-FFF2-40B4-BE49-F238E27FC236}">
                <a16:creationId xmlns:a16="http://schemas.microsoft.com/office/drawing/2014/main" id="{2582A728-F7F5-4B2F-8E43-305BF7418F28}"/>
              </a:ext>
            </a:extLst>
          </p:cNvPr>
          <p:cNvSpPr/>
          <p:nvPr/>
        </p:nvSpPr>
        <p:spPr bwMode="auto">
          <a:xfrm>
            <a:off x="2861981" y="3429000"/>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16" name="正方形/長方形 15">
            <a:extLst>
              <a:ext uri="{FF2B5EF4-FFF2-40B4-BE49-F238E27FC236}">
                <a16:creationId xmlns:a16="http://schemas.microsoft.com/office/drawing/2014/main" id="{F8E9AEA5-3FB4-455D-9495-C980C57584B6}"/>
              </a:ext>
            </a:extLst>
          </p:cNvPr>
          <p:cNvSpPr/>
          <p:nvPr/>
        </p:nvSpPr>
        <p:spPr bwMode="auto">
          <a:xfrm>
            <a:off x="2861981" y="3609002"/>
            <a:ext cx="1080012" cy="180002"/>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a:extLst>
              <a:ext uri="{FF2B5EF4-FFF2-40B4-BE49-F238E27FC236}">
                <a16:creationId xmlns:a16="http://schemas.microsoft.com/office/drawing/2014/main" id="{F8E9AEA5-3FB4-455D-9495-C980C57584B6}"/>
              </a:ext>
            </a:extLst>
          </p:cNvPr>
          <p:cNvSpPr/>
          <p:nvPr/>
        </p:nvSpPr>
        <p:spPr bwMode="auto">
          <a:xfrm>
            <a:off x="2861981" y="3789004"/>
            <a:ext cx="1080012" cy="900010"/>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18" name="直線コネクタ 17"/>
          <p:cNvCxnSpPr/>
          <p:nvPr/>
        </p:nvCxnSpPr>
        <p:spPr bwMode="auto">
          <a:xfrm flipV="1">
            <a:off x="2681979" y="3248999"/>
            <a:ext cx="0" cy="1440015"/>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3041983" y="288899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LV1</a:t>
            </a:r>
            <a:r>
              <a:rPr kumimoji="1" lang="ja-JP" altLang="en-US" sz="1600" dirty="0">
                <a:solidFill>
                  <a:schemeClr val="tx1">
                    <a:lumMod val="75000"/>
                    <a:lumOff val="25000"/>
                  </a:schemeClr>
                </a:solidFill>
                <a:latin typeface="+mn-ea"/>
              </a:rPr>
              <a:t>テーブル</a:t>
            </a:r>
          </a:p>
        </p:txBody>
      </p:sp>
      <p:sp>
        <p:nvSpPr>
          <p:cNvPr id="20" name="正方形/長方形 19">
            <a:extLst>
              <a:ext uri="{FF2B5EF4-FFF2-40B4-BE49-F238E27FC236}">
                <a16:creationId xmlns:a16="http://schemas.microsoft.com/office/drawing/2014/main" id="{41F8EEC9-9620-4E9C-9B16-22677D3FA888}"/>
              </a:ext>
            </a:extLst>
          </p:cNvPr>
          <p:cNvSpPr/>
          <p:nvPr/>
        </p:nvSpPr>
        <p:spPr bwMode="auto">
          <a:xfrm>
            <a:off x="6732024" y="3248998"/>
            <a:ext cx="1080012" cy="1440016"/>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1" name="正方形/長方形 20">
            <a:extLst>
              <a:ext uri="{FF2B5EF4-FFF2-40B4-BE49-F238E27FC236}">
                <a16:creationId xmlns:a16="http://schemas.microsoft.com/office/drawing/2014/main" id="{F8E9AEA5-3FB4-455D-9495-C980C57584B6}"/>
              </a:ext>
            </a:extLst>
          </p:cNvPr>
          <p:cNvSpPr/>
          <p:nvPr/>
        </p:nvSpPr>
        <p:spPr bwMode="auto">
          <a:xfrm>
            <a:off x="6732024" y="3248998"/>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2" name="正方形/長方形 21">
            <a:extLst>
              <a:ext uri="{FF2B5EF4-FFF2-40B4-BE49-F238E27FC236}">
                <a16:creationId xmlns:a16="http://schemas.microsoft.com/office/drawing/2014/main" id="{2582A728-F7F5-4B2F-8E43-305BF7418F28}"/>
              </a:ext>
            </a:extLst>
          </p:cNvPr>
          <p:cNvSpPr/>
          <p:nvPr/>
        </p:nvSpPr>
        <p:spPr bwMode="auto">
          <a:xfrm>
            <a:off x="6732024" y="3429000"/>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6732024" y="360900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4" name="正方形/長方形 23">
            <a:extLst>
              <a:ext uri="{FF2B5EF4-FFF2-40B4-BE49-F238E27FC236}">
                <a16:creationId xmlns:a16="http://schemas.microsoft.com/office/drawing/2014/main" id="{F8E9AEA5-3FB4-455D-9495-C980C57584B6}"/>
              </a:ext>
            </a:extLst>
          </p:cNvPr>
          <p:cNvSpPr/>
          <p:nvPr/>
        </p:nvSpPr>
        <p:spPr bwMode="auto">
          <a:xfrm>
            <a:off x="6732024" y="3789004"/>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25" name="曲線コネクタ 24"/>
          <p:cNvCxnSpPr>
            <a:stCxn id="16" idx="3"/>
          </p:cNvCxnSpPr>
          <p:nvPr/>
        </p:nvCxnSpPr>
        <p:spPr bwMode="auto">
          <a:xfrm flipV="1">
            <a:off x="3941993" y="3248998"/>
            <a:ext cx="2790031" cy="450005"/>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26" name="直線コネクタ 25"/>
          <p:cNvCxnSpPr/>
          <p:nvPr/>
        </p:nvCxnSpPr>
        <p:spPr bwMode="auto">
          <a:xfrm flipV="1">
            <a:off x="6642023" y="3248998"/>
            <a:ext cx="0" cy="1440015"/>
          </a:xfrm>
          <a:prstGeom prst="line">
            <a:avLst/>
          </a:prstGeom>
          <a:ln>
            <a:headEnd type="triangle" w="med" len="med"/>
            <a:tailEnd type="triangle" w="med" len="med"/>
          </a:ln>
        </p:spPr>
        <p:style>
          <a:lnRef idx="2">
            <a:schemeClr val="accent4"/>
          </a:lnRef>
          <a:fillRef idx="0">
            <a:schemeClr val="accent4"/>
          </a:fillRef>
          <a:effectRef idx="1">
            <a:schemeClr val="accent4"/>
          </a:effectRef>
          <a:fontRef idx="minor">
            <a:schemeClr val="tx1"/>
          </a:fontRef>
        </p:style>
      </p:cxnSp>
      <p:sp>
        <p:nvSpPr>
          <p:cNvPr id="27" name="正方形/長方形 26"/>
          <p:cNvSpPr/>
          <p:nvPr/>
        </p:nvSpPr>
        <p:spPr bwMode="auto">
          <a:xfrm>
            <a:off x="4752002" y="3789004"/>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Consolas" panose="020B0609020204030204" pitchFamily="49" charset="0"/>
              </a:rPr>
              <a:t>ポインタが</a:t>
            </a:r>
            <a:r>
              <a:rPr lang="en-US" altLang="ja-JP" dirty="0">
                <a:solidFill>
                  <a:schemeClr val="accent4"/>
                </a:solidFill>
                <a:latin typeface="Consolas" panose="020B0609020204030204" pitchFamily="49" charset="0"/>
              </a:rPr>
              <a:t>2^10</a:t>
            </a:r>
          </a:p>
          <a:p>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29" name="正方形/長方形 28"/>
          <p:cNvSpPr/>
          <p:nvPr/>
        </p:nvSpPr>
        <p:spPr bwMode="auto">
          <a:xfrm>
            <a:off x="6912026" y="288899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a:t>
            </a:r>
            <a:r>
              <a:rPr kumimoji="1" lang="ja-JP" altLang="en-US" sz="1600" dirty="0">
                <a:solidFill>
                  <a:schemeClr val="tx1">
                    <a:lumMod val="75000"/>
                    <a:lumOff val="25000"/>
                  </a:schemeClr>
                </a:solidFill>
                <a:latin typeface="+mn-ea"/>
              </a:rPr>
              <a:t>２テーブル</a:t>
            </a:r>
          </a:p>
        </p:txBody>
      </p:sp>
      <p:sp>
        <p:nvSpPr>
          <p:cNvPr id="32" name="正方形/長方形 31">
            <a:extLst>
              <a:ext uri="{FF2B5EF4-FFF2-40B4-BE49-F238E27FC236}">
                <a16:creationId xmlns:a16="http://schemas.microsoft.com/office/drawing/2014/main" id="{41F8EEC9-9620-4E9C-9B16-22677D3FA888}"/>
              </a:ext>
            </a:extLst>
          </p:cNvPr>
          <p:cNvSpPr/>
          <p:nvPr/>
        </p:nvSpPr>
        <p:spPr bwMode="auto">
          <a:xfrm>
            <a:off x="2861981" y="1268976"/>
            <a:ext cx="1080012"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3" name="正方形/長方形 32">
            <a:extLst>
              <a:ext uri="{FF2B5EF4-FFF2-40B4-BE49-F238E27FC236}">
                <a16:creationId xmlns:a16="http://schemas.microsoft.com/office/drawing/2014/main" id="{F8E9AEA5-3FB4-455D-9495-C980C57584B6}"/>
              </a:ext>
            </a:extLst>
          </p:cNvPr>
          <p:cNvSpPr/>
          <p:nvPr/>
        </p:nvSpPr>
        <p:spPr bwMode="auto">
          <a:xfrm>
            <a:off x="2861981" y="1268976"/>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34" name="正方形/長方形 33">
            <a:extLst>
              <a:ext uri="{FF2B5EF4-FFF2-40B4-BE49-F238E27FC236}">
                <a16:creationId xmlns:a16="http://schemas.microsoft.com/office/drawing/2014/main" id="{2582A728-F7F5-4B2F-8E43-305BF7418F28}"/>
              </a:ext>
            </a:extLst>
          </p:cNvPr>
          <p:cNvSpPr/>
          <p:nvPr/>
        </p:nvSpPr>
        <p:spPr bwMode="auto">
          <a:xfrm>
            <a:off x="2861981" y="1448978"/>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35" name="正方形/長方形 34">
            <a:extLst>
              <a:ext uri="{FF2B5EF4-FFF2-40B4-BE49-F238E27FC236}">
                <a16:creationId xmlns:a16="http://schemas.microsoft.com/office/drawing/2014/main" id="{F8E9AEA5-3FB4-455D-9495-C980C57584B6}"/>
              </a:ext>
            </a:extLst>
          </p:cNvPr>
          <p:cNvSpPr/>
          <p:nvPr/>
        </p:nvSpPr>
        <p:spPr bwMode="auto">
          <a:xfrm>
            <a:off x="2861981" y="1628980"/>
            <a:ext cx="1080012" cy="180002"/>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6" name="正方形/長方形 35">
            <a:extLst>
              <a:ext uri="{FF2B5EF4-FFF2-40B4-BE49-F238E27FC236}">
                <a16:creationId xmlns:a16="http://schemas.microsoft.com/office/drawing/2014/main" id="{F8E9AEA5-3FB4-455D-9495-C980C57584B6}"/>
              </a:ext>
            </a:extLst>
          </p:cNvPr>
          <p:cNvSpPr/>
          <p:nvPr/>
        </p:nvSpPr>
        <p:spPr bwMode="auto">
          <a:xfrm>
            <a:off x="2861981" y="1808982"/>
            <a:ext cx="1080012" cy="900010"/>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spTree>
    <p:extLst>
      <p:ext uri="{BB962C8B-B14F-4D97-AF65-F5344CB8AC3E}">
        <p14:creationId xmlns:p14="http://schemas.microsoft.com/office/powerpoint/2010/main" val="26863147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ページ・テーブルの詳細</a:t>
            </a:r>
          </a:p>
        </p:txBody>
      </p:sp>
      <p:sp>
        <p:nvSpPr>
          <p:cNvPr id="3" name="テキスト プレースホルダー 2"/>
          <p:cNvSpPr>
            <a:spLocks noGrp="1"/>
          </p:cNvSpPr>
          <p:nvPr>
            <p:ph type="body" sz="quarter" idx="10"/>
          </p:nvPr>
        </p:nvSpPr>
        <p:spPr/>
        <p:txBody>
          <a:bodyPr/>
          <a:lstStyle/>
          <a:p>
            <a:r>
              <a:rPr kumimoji="1" lang="ja-JP" altLang="en-US" dirty="0"/>
              <a:t>実際には容量効率を重視してもっと多段になっている</a:t>
            </a:r>
            <a:endParaRPr kumimoji="1" lang="en-US" altLang="ja-JP" dirty="0"/>
          </a:p>
          <a:p>
            <a:pPr lvl="1"/>
            <a:r>
              <a:rPr lang="en-US" altLang="ja-JP" dirty="0"/>
              <a:t>x86_64 </a:t>
            </a:r>
            <a:r>
              <a:rPr lang="ja-JP" altLang="en-US" dirty="0"/>
              <a:t>だと</a:t>
            </a:r>
            <a:r>
              <a:rPr lang="en-US" altLang="ja-JP" dirty="0"/>
              <a:t>4</a:t>
            </a:r>
            <a:r>
              <a:rPr lang="ja-JP" altLang="en-US" dirty="0"/>
              <a:t>段</a:t>
            </a:r>
            <a:endParaRPr kumimoji="1" lang="en-US" altLang="ja-JP" dirty="0"/>
          </a:p>
          <a:p>
            <a:r>
              <a:rPr lang="ja-JP" altLang="en-US" dirty="0"/>
              <a:t>ページ・テーブルをたぐって仮想アドレスから物理アドレスを得る操作を「</a:t>
            </a:r>
            <a:r>
              <a:rPr lang="ja-JP" altLang="en-US" dirty="0">
                <a:solidFill>
                  <a:schemeClr val="accent5"/>
                </a:solidFill>
              </a:rPr>
              <a:t>ページ・テーブル・ウォーク（</a:t>
            </a:r>
            <a:r>
              <a:rPr lang="en-US" altLang="ja-JP" dirty="0">
                <a:solidFill>
                  <a:schemeClr val="accent5"/>
                </a:solidFill>
              </a:rPr>
              <a:t>Page Table Walk</a:t>
            </a:r>
            <a:r>
              <a:rPr lang="ja-JP" altLang="en-US" dirty="0">
                <a:solidFill>
                  <a:schemeClr val="accent5"/>
                </a:solidFill>
              </a:rPr>
              <a:t>）</a:t>
            </a:r>
            <a:r>
              <a:rPr lang="ja-JP" altLang="en-US" dirty="0"/>
              <a:t>」と呼ぶ</a:t>
            </a:r>
            <a:endParaRPr lang="en-US" altLang="ja-JP" dirty="0"/>
          </a:p>
          <a:p>
            <a:pPr lvl="1"/>
            <a:endParaRPr kumimoji="1" lang="en-US" altLang="ja-JP" dirty="0"/>
          </a:p>
        </p:txBody>
      </p:sp>
    </p:spTree>
    <p:extLst>
      <p:ext uri="{BB962C8B-B14F-4D97-AF65-F5344CB8AC3E}">
        <p14:creationId xmlns:p14="http://schemas.microsoft.com/office/powerpoint/2010/main" val="39774022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370739-282B-40E3-AD4B-5FE803F759CD}"/>
              </a:ext>
            </a:extLst>
          </p:cNvPr>
          <p:cNvSpPr>
            <a:spLocks noGrp="1"/>
          </p:cNvSpPr>
          <p:nvPr>
            <p:ph type="title"/>
          </p:nvPr>
        </p:nvSpPr>
        <p:spPr/>
        <p:txBody>
          <a:bodyPr/>
          <a:lstStyle/>
          <a:p>
            <a:r>
              <a:rPr kumimoji="1" lang="ja-JP" altLang="en-US" dirty="0"/>
              <a:t>ページ・テーブルの管理</a:t>
            </a:r>
          </a:p>
        </p:txBody>
      </p:sp>
      <p:sp>
        <p:nvSpPr>
          <p:cNvPr id="3" name="テキスト プレースホルダー 2">
            <a:extLst>
              <a:ext uri="{FF2B5EF4-FFF2-40B4-BE49-F238E27FC236}">
                <a16:creationId xmlns:a16="http://schemas.microsoft.com/office/drawing/2014/main" id="{B7E49D35-EA3D-434C-A306-B6BAADF510B6}"/>
              </a:ext>
            </a:extLst>
          </p:cNvPr>
          <p:cNvSpPr>
            <a:spLocks noGrp="1"/>
          </p:cNvSpPr>
          <p:nvPr>
            <p:ph type="body" sz="quarter" idx="10"/>
          </p:nvPr>
        </p:nvSpPr>
        <p:spPr/>
        <p:txBody>
          <a:bodyPr/>
          <a:lstStyle/>
          <a:p>
            <a:r>
              <a:rPr kumimoji="1" lang="ja-JP" altLang="en-US" dirty="0"/>
              <a:t>ページ・テーブルを使った</a:t>
            </a:r>
            <a:r>
              <a:rPr kumimoji="1" lang="ja-JP" altLang="en-US" dirty="0">
                <a:solidFill>
                  <a:schemeClr val="accent5"/>
                </a:solidFill>
              </a:rPr>
              <a:t>アドレス変換は</a:t>
            </a:r>
            <a:r>
              <a:rPr kumimoji="1" lang="ja-JP" altLang="en-US" dirty="0"/>
              <a:t>基本的に </a:t>
            </a:r>
            <a:r>
              <a:rPr kumimoji="1" lang="en-US" altLang="ja-JP" dirty="0"/>
              <a:t>CPU </a:t>
            </a:r>
            <a:r>
              <a:rPr kumimoji="1" lang="ja-JP" altLang="en-US" dirty="0"/>
              <a:t>が行う</a:t>
            </a:r>
            <a:endParaRPr kumimoji="1" lang="en-US" altLang="ja-JP" dirty="0"/>
          </a:p>
          <a:p>
            <a:pPr lvl="1"/>
            <a:r>
              <a:rPr lang="ja-JP" altLang="en-US" dirty="0"/>
              <a:t>このため，ページ・サイズなどのテーブルの構造は </a:t>
            </a:r>
            <a:r>
              <a:rPr lang="en-US" altLang="ja-JP" dirty="0"/>
              <a:t>CPU </a:t>
            </a:r>
            <a:r>
              <a:rPr lang="ja-JP" altLang="en-US" dirty="0"/>
              <a:t>ごとに仕様で決まっている</a:t>
            </a:r>
            <a:endParaRPr lang="en-US" altLang="ja-JP" dirty="0"/>
          </a:p>
          <a:p>
            <a:pPr lvl="1"/>
            <a:r>
              <a:rPr lang="ja-JP" altLang="en-US" dirty="0"/>
              <a:t>昔は変換の一部分をソフトで行うものもあったが，今は大概ハードで完結して行う</a:t>
            </a:r>
            <a:endParaRPr lang="en-US" altLang="ja-JP" dirty="0"/>
          </a:p>
          <a:p>
            <a:pPr lvl="2"/>
            <a:r>
              <a:rPr lang="ja-JP" altLang="en-US" dirty="0"/>
              <a:t>ソフトが介在する場合，オーバーヘッドが非常に大きい</a:t>
            </a:r>
            <a:endParaRPr lang="en-US" altLang="ja-JP" dirty="0"/>
          </a:p>
          <a:p>
            <a:r>
              <a:rPr kumimoji="1" lang="ja-JP" altLang="en-US" dirty="0"/>
              <a:t>ページ・テーブルの中身の</a:t>
            </a:r>
            <a:r>
              <a:rPr kumimoji="1" lang="ja-JP" altLang="en-US" dirty="0">
                <a:solidFill>
                  <a:schemeClr val="accent5"/>
                </a:solidFill>
              </a:rPr>
              <a:t>更新は</a:t>
            </a:r>
            <a:r>
              <a:rPr kumimoji="1" lang="ja-JP" altLang="en-US" dirty="0"/>
              <a:t>ソフト（</a:t>
            </a:r>
            <a:r>
              <a:rPr kumimoji="1" lang="en-US" altLang="ja-JP" dirty="0"/>
              <a:t>OS</a:t>
            </a:r>
            <a:r>
              <a:rPr kumimoji="1" lang="ja-JP" altLang="en-US" dirty="0"/>
              <a:t>）で行う</a:t>
            </a:r>
            <a:endParaRPr kumimoji="1" lang="en-US" altLang="ja-JP" dirty="0"/>
          </a:p>
          <a:p>
            <a:pPr lvl="1"/>
            <a:r>
              <a:rPr lang="ja-JP" altLang="en-US" dirty="0"/>
              <a:t>全部ハードでやるとあまりに大変</a:t>
            </a:r>
            <a:endParaRPr lang="en-US" altLang="ja-JP" dirty="0"/>
          </a:p>
          <a:p>
            <a:pPr lvl="1"/>
            <a:r>
              <a:rPr lang="ja-JP" altLang="en-US" dirty="0"/>
              <a:t>更新は変換よりも頻度がかなり低い</a:t>
            </a:r>
            <a:endParaRPr lang="en-US" altLang="ja-JP" dirty="0"/>
          </a:p>
          <a:p>
            <a:pPr lvl="1"/>
            <a:r>
              <a:rPr kumimoji="1" lang="en-US" altLang="ja-JP" dirty="0"/>
              <a:t>OS </a:t>
            </a:r>
            <a:r>
              <a:rPr kumimoji="1" lang="ja-JP" altLang="en-US" dirty="0"/>
              <a:t>ごとにどのようにマップしたいかも異なるし，柔軟性をもたせたい</a:t>
            </a:r>
          </a:p>
        </p:txBody>
      </p:sp>
    </p:spTree>
    <p:extLst>
      <p:ext uri="{BB962C8B-B14F-4D97-AF65-F5344CB8AC3E}">
        <p14:creationId xmlns:p14="http://schemas.microsoft.com/office/powerpoint/2010/main" val="23975052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370739-282B-40E3-AD4B-5FE803F759CD}"/>
              </a:ext>
            </a:extLst>
          </p:cNvPr>
          <p:cNvSpPr>
            <a:spLocks noGrp="1"/>
          </p:cNvSpPr>
          <p:nvPr>
            <p:ph type="title"/>
          </p:nvPr>
        </p:nvSpPr>
        <p:spPr/>
        <p:txBody>
          <a:bodyPr/>
          <a:lstStyle/>
          <a:p>
            <a:r>
              <a:rPr kumimoji="1" lang="en-US" altLang="ja-JP" dirty="0"/>
              <a:t>MMU: Memory Management Unit</a:t>
            </a:r>
            <a:endParaRPr kumimoji="1" lang="ja-JP" altLang="en-US" dirty="0"/>
          </a:p>
        </p:txBody>
      </p:sp>
      <p:sp>
        <p:nvSpPr>
          <p:cNvPr id="3" name="テキスト プレースホルダー 2">
            <a:extLst>
              <a:ext uri="{FF2B5EF4-FFF2-40B4-BE49-F238E27FC236}">
                <a16:creationId xmlns:a16="http://schemas.microsoft.com/office/drawing/2014/main" id="{B7E49D35-EA3D-434C-A306-B6BAADF510B6}"/>
              </a:ext>
            </a:extLst>
          </p:cNvPr>
          <p:cNvSpPr>
            <a:spLocks noGrp="1"/>
          </p:cNvSpPr>
          <p:nvPr>
            <p:ph type="body" sz="quarter" idx="10"/>
          </p:nvPr>
        </p:nvSpPr>
        <p:spPr/>
        <p:txBody>
          <a:bodyPr/>
          <a:lstStyle/>
          <a:p>
            <a:r>
              <a:rPr kumimoji="1" lang="en-US" altLang="ja-JP" dirty="0"/>
              <a:t>MMU</a:t>
            </a:r>
            <a:r>
              <a:rPr kumimoji="1" lang="ja-JP" altLang="en-US" dirty="0"/>
              <a:t>：</a:t>
            </a:r>
            <a:endParaRPr kumimoji="1" lang="en-US" altLang="ja-JP" dirty="0"/>
          </a:p>
          <a:p>
            <a:pPr lvl="1"/>
            <a:r>
              <a:rPr kumimoji="1" lang="ja-JP" altLang="en-US" dirty="0"/>
              <a:t>これまでに説明した仮想メモリの仕組みを実現するハードウェアのこと</a:t>
            </a:r>
            <a:endParaRPr kumimoji="1" lang="en-US" altLang="ja-JP" dirty="0"/>
          </a:p>
          <a:p>
            <a:pPr lvl="1"/>
            <a:r>
              <a:rPr kumimoji="1" lang="ja-JP" altLang="en-US" dirty="0"/>
              <a:t>ページ・テーブルのアクセスによる変換などを行う</a:t>
            </a:r>
          </a:p>
        </p:txBody>
      </p:sp>
    </p:spTree>
    <p:extLst>
      <p:ext uri="{BB962C8B-B14F-4D97-AF65-F5344CB8AC3E}">
        <p14:creationId xmlns:p14="http://schemas.microsoft.com/office/powerpoint/2010/main" val="31150756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アドレスとタグの対応</a:t>
            </a:r>
          </a:p>
        </p:txBody>
      </p:sp>
      <p:sp>
        <p:nvSpPr>
          <p:cNvPr id="3" name="テキスト プレースホルダー 2"/>
          <p:cNvSpPr>
            <a:spLocks noGrp="1"/>
          </p:cNvSpPr>
          <p:nvPr>
            <p:ph type="body" sz="quarter" idx="10"/>
          </p:nvPr>
        </p:nvSpPr>
        <p:spPr>
          <a:xfrm>
            <a:off x="431954" y="3068996"/>
            <a:ext cx="8460094" cy="3239729"/>
          </a:xfrm>
        </p:spPr>
        <p:txBody>
          <a:bodyPr/>
          <a:lstStyle/>
          <a:p>
            <a:r>
              <a:rPr lang="ja-JP" altLang="en-US" dirty="0"/>
              <a:t>残りの上位のビットがタグとなる</a:t>
            </a:r>
            <a:endParaRPr lang="en-US" altLang="ja-JP" dirty="0"/>
          </a:p>
          <a:p>
            <a:r>
              <a:rPr lang="ja-JP" altLang="en-US" dirty="0"/>
              <a:t>タグにはセット（赤）やライン（緑）の部分は入れないでよい</a:t>
            </a:r>
            <a:endParaRPr lang="en-US" altLang="ja-JP" dirty="0"/>
          </a:p>
          <a:p>
            <a:pPr lvl="1"/>
            <a:r>
              <a:rPr lang="ja-JP" altLang="en-US" dirty="0"/>
              <a:t>あるセットにアクセスするアドレスは，赤部分は常に一定だから</a:t>
            </a:r>
            <a:endParaRPr lang="en-US" altLang="ja-JP" dirty="0"/>
          </a:p>
          <a:p>
            <a:pPr lvl="2"/>
            <a:r>
              <a:rPr lang="ja-JP" altLang="en-US" dirty="0"/>
              <a:t>セット </a:t>
            </a:r>
            <a:r>
              <a:rPr lang="en-US" altLang="ja-JP" dirty="0"/>
              <a:t>1 </a:t>
            </a:r>
            <a:r>
              <a:rPr lang="ja-JP" altLang="en-US" dirty="0"/>
              <a:t>にアクセスする場合，赤部分は絶対 </a:t>
            </a:r>
            <a:r>
              <a:rPr lang="en-US" altLang="ja-JP" dirty="0"/>
              <a:t>01</a:t>
            </a:r>
          </a:p>
          <a:p>
            <a:pPr lvl="1"/>
            <a:r>
              <a:rPr lang="ja-JP" altLang="en-US" dirty="0"/>
              <a:t>緑部分はラインの中の位置を表すので，関係ない</a:t>
            </a:r>
            <a:endParaRPr lang="en-US" altLang="ja-JP" dirty="0"/>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矢印コネクタ 32"/>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5" name="正方形/長方形 34"/>
          <p:cNvSpPr/>
          <p:nvPr/>
        </p:nvSpPr>
        <p:spPr bwMode="auto">
          <a:xfrm>
            <a:off x="3311985" y="1448978"/>
            <a:ext cx="540007"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37" name="直線コネクタ 36"/>
          <p:cNvCxnSpPr/>
          <p:nvPr/>
        </p:nvCxnSpPr>
        <p:spPr bwMode="auto">
          <a:xfrm>
            <a:off x="971960" y="2078985"/>
            <a:ext cx="2070023" cy="0"/>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40" name="正方形/長方形 39"/>
          <p:cNvSpPr/>
          <p:nvPr/>
        </p:nvSpPr>
        <p:spPr bwMode="auto">
          <a:xfrm>
            <a:off x="1691968" y="2078985"/>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上位の残りすべて</a:t>
            </a:r>
          </a:p>
        </p:txBody>
      </p:sp>
      <p:sp>
        <p:nvSpPr>
          <p:cNvPr id="41" name="正方形/長方形 40"/>
          <p:cNvSpPr/>
          <p:nvPr/>
        </p:nvSpPr>
        <p:spPr bwMode="auto">
          <a:xfrm>
            <a:off x="3311986"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3210</a:t>
            </a:r>
            <a:endParaRPr kumimoji="1" lang="ja-JP" altLang="en-US" dirty="0">
              <a:solidFill>
                <a:schemeClr val="tx1">
                  <a:lumMod val="75000"/>
                  <a:lumOff val="25000"/>
                </a:schemeClr>
              </a:solidFill>
              <a:latin typeface="Consolas" panose="020B0609020204030204" pitchFamily="49" charset="0"/>
            </a:endParaRPr>
          </a:p>
        </p:txBody>
      </p:sp>
      <p:sp>
        <p:nvSpPr>
          <p:cNvPr id="43" name="正方形/長方形 42"/>
          <p:cNvSpPr/>
          <p:nvPr/>
        </p:nvSpPr>
        <p:spPr bwMode="auto">
          <a:xfrm>
            <a:off x="3041983" y="1448978"/>
            <a:ext cx="270004"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sp>
        <p:nvSpPr>
          <p:cNvPr id="44" name="正方形/長方形 43"/>
          <p:cNvSpPr/>
          <p:nvPr/>
        </p:nvSpPr>
        <p:spPr bwMode="auto">
          <a:xfrm>
            <a:off x="3041983"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Consolas" panose="020B0609020204030204" pitchFamily="49" charset="0"/>
              </a:rPr>
              <a:t>54</a:t>
            </a:r>
            <a:endParaRPr kumimoji="1" lang="ja-JP" altLang="en-US" dirty="0">
              <a:solidFill>
                <a:schemeClr val="tx1">
                  <a:lumMod val="75000"/>
                  <a:lumOff val="25000"/>
                </a:schemeClr>
              </a:solidFill>
              <a:latin typeface="Consolas" panose="020B0609020204030204" pitchFamily="49" charset="0"/>
            </a:endParaRPr>
          </a:p>
        </p:txBody>
      </p:sp>
      <p:sp>
        <p:nvSpPr>
          <p:cNvPr id="45" name="正方形/長方形 44"/>
          <p:cNvSpPr/>
          <p:nvPr/>
        </p:nvSpPr>
        <p:spPr bwMode="auto">
          <a:xfrm>
            <a:off x="2861981"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6</a:t>
            </a:r>
            <a:endParaRPr kumimoji="1" lang="ja-JP" altLang="en-US"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23596626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C21884-E587-4B98-89FF-BB67A3694A5A}"/>
              </a:ext>
            </a:extLst>
          </p:cNvPr>
          <p:cNvSpPr>
            <a:spLocks noGrp="1"/>
          </p:cNvSpPr>
          <p:nvPr>
            <p:ph type="title"/>
          </p:nvPr>
        </p:nvSpPr>
        <p:spPr/>
        <p:txBody>
          <a:bodyPr/>
          <a:lstStyle/>
          <a:p>
            <a:r>
              <a:rPr kumimoji="1" lang="ja-JP" altLang="en-US" dirty="0"/>
              <a:t>仮想メモ</a:t>
            </a:r>
            <a:r>
              <a:rPr lang="ja-JP" altLang="en-US" dirty="0"/>
              <a:t>リの詳細</a:t>
            </a:r>
            <a:endParaRPr kumimoji="1" lang="ja-JP" altLang="en-US" dirty="0"/>
          </a:p>
        </p:txBody>
      </p:sp>
      <p:sp>
        <p:nvSpPr>
          <p:cNvPr id="3" name="テキスト プレースホルダー 2">
            <a:extLst>
              <a:ext uri="{FF2B5EF4-FFF2-40B4-BE49-F238E27FC236}">
                <a16:creationId xmlns:a16="http://schemas.microsoft.com/office/drawing/2014/main" id="{EFEB19CC-7D66-4101-907D-ADF6CBCE94DB}"/>
              </a:ext>
            </a:extLst>
          </p:cNvPr>
          <p:cNvSpPr>
            <a:spLocks noGrp="1"/>
          </p:cNvSpPr>
          <p:nvPr>
            <p:ph type="body" sz="quarter" idx="10"/>
          </p:nvPr>
        </p:nvSpPr>
        <p:spPr/>
        <p:txBody>
          <a:bodyPr/>
          <a:lstStyle/>
          <a:p>
            <a:pPr marL="457200" indent="-457200">
              <a:buFont typeface="+mj-lt"/>
              <a:buAutoNum type="arabicPeriod"/>
            </a:pPr>
            <a:r>
              <a:rPr lang="ja-JP" altLang="en-US" dirty="0"/>
              <a:t>仮想メモリの詳細</a:t>
            </a:r>
            <a:endParaRPr lang="en-US" altLang="ja-JP" dirty="0"/>
          </a:p>
          <a:p>
            <a:pPr marL="817200" lvl="1" indent="-457200">
              <a:buFont typeface="+mj-lt"/>
              <a:buAutoNum type="arabicPeriod"/>
            </a:pPr>
            <a:r>
              <a:rPr lang="ja-JP" altLang="en-US" dirty="0"/>
              <a:t>仮想アドレスと物理アドレス</a:t>
            </a:r>
            <a:endParaRPr kumimoji="1" lang="en-US" altLang="ja-JP" dirty="0"/>
          </a:p>
          <a:p>
            <a:pPr marL="817200" lvl="1" indent="-457200">
              <a:buFont typeface="+mj-lt"/>
              <a:buAutoNum type="arabicPeriod"/>
            </a:pPr>
            <a:r>
              <a:rPr kumimoji="1" lang="ja-JP" altLang="en-US" dirty="0"/>
              <a:t>ページ・テーブル</a:t>
            </a:r>
            <a:endParaRPr kumimoji="1" lang="en-US" altLang="ja-JP" dirty="0"/>
          </a:p>
          <a:p>
            <a:pPr marL="817200" lvl="1" indent="-457200">
              <a:buFont typeface="+mj-lt"/>
              <a:buAutoNum type="arabicPeriod"/>
            </a:pPr>
            <a:r>
              <a:rPr kumimoji="1" lang="en-US" altLang="ja-JP" b="1" dirty="0"/>
              <a:t>TLB</a:t>
            </a:r>
            <a:endParaRPr kumimoji="1" lang="ja-JP" altLang="en-US" dirty="0"/>
          </a:p>
        </p:txBody>
      </p:sp>
    </p:spTree>
    <p:extLst>
      <p:ext uri="{BB962C8B-B14F-4D97-AF65-F5344CB8AC3E}">
        <p14:creationId xmlns:p14="http://schemas.microsoft.com/office/powerpoint/2010/main" val="25421721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ページ・テーブルの速度面のオーバーヘッド</a:t>
            </a:r>
          </a:p>
        </p:txBody>
      </p:sp>
      <p:sp>
        <p:nvSpPr>
          <p:cNvPr id="3" name="テキスト プレースホルダー 2"/>
          <p:cNvSpPr>
            <a:spLocks noGrp="1"/>
          </p:cNvSpPr>
          <p:nvPr>
            <p:ph type="body" sz="quarter" idx="10"/>
          </p:nvPr>
        </p:nvSpPr>
        <p:spPr>
          <a:xfrm>
            <a:off x="251952" y="1088974"/>
            <a:ext cx="8532044" cy="5219751"/>
          </a:xfrm>
        </p:spPr>
        <p:txBody>
          <a:bodyPr/>
          <a:lstStyle/>
          <a:p>
            <a:r>
              <a:rPr lang="ja-JP" altLang="en-US" dirty="0"/>
              <a:t>多段テーブル</a:t>
            </a:r>
            <a:endParaRPr lang="en-US" altLang="ja-JP" dirty="0"/>
          </a:p>
          <a:p>
            <a:pPr lvl="1"/>
            <a:r>
              <a:rPr lang="en-US" altLang="ja-JP" dirty="0"/>
              <a:t>x86_64 </a:t>
            </a:r>
            <a:r>
              <a:rPr lang="ja-JP" altLang="en-US" dirty="0"/>
              <a:t>の場合，４段のページテーブルになっている</a:t>
            </a:r>
            <a:endParaRPr lang="en-US" altLang="ja-JP" dirty="0"/>
          </a:p>
          <a:p>
            <a:pPr lvl="2"/>
            <a:r>
              <a:rPr lang="ja-JP" altLang="en-US" dirty="0"/>
              <a:t>より容量効率を重視</a:t>
            </a:r>
            <a:endParaRPr lang="en-US" altLang="ja-JP" dirty="0"/>
          </a:p>
          <a:p>
            <a:pPr lvl="1"/>
            <a:r>
              <a:rPr kumimoji="1" lang="ja-JP" altLang="en-US" dirty="0"/>
              <a:t>これだとメモリ・アクセス毎に追加で４回のアクセスが発生</a:t>
            </a:r>
            <a:endParaRPr kumimoji="1" lang="en-US" altLang="ja-JP" dirty="0"/>
          </a:p>
          <a:p>
            <a:pPr lvl="2"/>
            <a:r>
              <a:rPr kumimoji="1" lang="ja-JP" altLang="en-US" dirty="0"/>
              <a:t>毎回こんなことしてたら遅くなりすぎてとても耐えられない</a:t>
            </a:r>
          </a:p>
        </p:txBody>
      </p:sp>
    </p:spTree>
    <p:extLst>
      <p:ext uri="{BB962C8B-B14F-4D97-AF65-F5344CB8AC3E}">
        <p14:creationId xmlns:p14="http://schemas.microsoft.com/office/powerpoint/2010/main" val="39861371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TLB: Translation Lookaside Buffer</a:t>
            </a:r>
            <a:endParaRPr kumimoji="1" lang="ja-JP" altLang="en-US" dirty="0"/>
          </a:p>
        </p:txBody>
      </p:sp>
      <p:sp>
        <p:nvSpPr>
          <p:cNvPr id="3" name="テキスト プレースホルダー 2"/>
          <p:cNvSpPr>
            <a:spLocks noGrp="1"/>
          </p:cNvSpPr>
          <p:nvPr>
            <p:ph type="body" sz="quarter" idx="10"/>
          </p:nvPr>
        </p:nvSpPr>
        <p:spPr>
          <a:xfrm>
            <a:off x="341953" y="1088974"/>
            <a:ext cx="8730097" cy="5219751"/>
          </a:xfrm>
        </p:spPr>
        <p:txBody>
          <a:bodyPr/>
          <a:lstStyle/>
          <a:p>
            <a:pPr lvl="1"/>
            <a:endParaRPr lang="en-US" altLang="ja-JP" dirty="0"/>
          </a:p>
          <a:p>
            <a:r>
              <a:rPr lang="ja-JP" altLang="en-US" dirty="0"/>
              <a:t>ページ・テーブルのキャッシュ</a:t>
            </a:r>
            <a:endParaRPr lang="en-US" altLang="ja-JP" dirty="0"/>
          </a:p>
          <a:p>
            <a:pPr lvl="1"/>
            <a:r>
              <a:rPr lang="ja-JP" altLang="en-US" dirty="0"/>
              <a:t>ウォークの結果得られた物理アドレスをキャッシュ</a:t>
            </a:r>
            <a:endParaRPr lang="en-US" altLang="ja-JP" dirty="0"/>
          </a:p>
          <a:p>
            <a:pPr lvl="1"/>
            <a:r>
              <a:rPr lang="ja-JP" altLang="en-US" dirty="0"/>
              <a:t>役割は完全にキャッシュだけど，歴史的経緯でバッファと呼ぶ</a:t>
            </a:r>
            <a:endParaRPr lang="en-US" altLang="ja-JP" dirty="0"/>
          </a:p>
          <a:p>
            <a:r>
              <a:rPr lang="ja-JP" altLang="en-US" dirty="0"/>
              <a:t>仮想アドレスの上位アドレスでアクセス</a:t>
            </a:r>
            <a:endParaRPr lang="en-US" altLang="ja-JP" dirty="0"/>
          </a:p>
          <a:p>
            <a:pPr lvl="1"/>
            <a:r>
              <a:rPr lang="ja-JP" altLang="en-US" dirty="0"/>
              <a:t>ヒットすると，対応するページの物理アドレスが一発で得られる</a:t>
            </a:r>
            <a:endParaRPr lang="en-US" altLang="ja-JP" dirty="0"/>
          </a:p>
          <a:p>
            <a:pPr lvl="1"/>
            <a:r>
              <a:rPr lang="ja-JP" altLang="en-US" dirty="0"/>
              <a:t>ミス時は通常のウォークを行って物理アドレス</a:t>
            </a:r>
            <a:endParaRPr kumimoji="1" lang="ja-JP" altLang="en-US" dirty="0"/>
          </a:p>
        </p:txBody>
      </p:sp>
    </p:spTree>
    <p:extLst>
      <p:ext uri="{BB962C8B-B14F-4D97-AF65-F5344CB8AC3E}">
        <p14:creationId xmlns:p14="http://schemas.microsoft.com/office/powerpoint/2010/main" val="7863795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TLB: Translation Lookaside Buffer</a:t>
            </a:r>
            <a:endParaRPr kumimoji="1" lang="ja-JP" altLang="en-US" dirty="0"/>
          </a:p>
        </p:txBody>
      </p:sp>
      <p:sp>
        <p:nvSpPr>
          <p:cNvPr id="3" name="テキスト プレースホルダー 2"/>
          <p:cNvSpPr>
            <a:spLocks noGrp="1"/>
          </p:cNvSpPr>
          <p:nvPr>
            <p:ph type="body" sz="quarter" idx="10"/>
          </p:nvPr>
        </p:nvSpPr>
        <p:spPr>
          <a:xfrm>
            <a:off x="341953" y="1088974"/>
            <a:ext cx="8730097" cy="5219751"/>
          </a:xfrm>
        </p:spPr>
        <p:txBody>
          <a:bodyPr/>
          <a:lstStyle/>
          <a:p>
            <a:r>
              <a:rPr lang="en-US" altLang="ja-JP" dirty="0"/>
              <a:t>64 </a:t>
            </a:r>
            <a:r>
              <a:rPr lang="ja-JP" altLang="en-US" dirty="0"/>
              <a:t>エントリぐらい用意されるのが典型的</a:t>
            </a:r>
            <a:endParaRPr lang="en-US" altLang="ja-JP" dirty="0"/>
          </a:p>
          <a:p>
            <a:pPr lvl="1"/>
            <a:r>
              <a:rPr lang="ja-JP" altLang="en-US" dirty="0"/>
              <a:t>高速性を優先してエントリ数は非常に少なくなっている</a:t>
            </a:r>
            <a:endParaRPr lang="en-US" altLang="ja-JP" dirty="0"/>
          </a:p>
          <a:p>
            <a:pPr lvl="2"/>
            <a:r>
              <a:rPr lang="ja-JP" altLang="en-US" dirty="0"/>
              <a:t>ロードやストアの実行の度にアクセスされるから</a:t>
            </a:r>
            <a:endParaRPr lang="en-US" altLang="ja-JP" dirty="0"/>
          </a:p>
          <a:p>
            <a:pPr lvl="1"/>
            <a:r>
              <a:rPr lang="ja-JP" altLang="en-US" dirty="0"/>
              <a:t>カバーできる範囲が </a:t>
            </a:r>
            <a:r>
              <a:rPr lang="en-US" altLang="ja-JP" dirty="0"/>
              <a:t>64 x 4KB=256KB </a:t>
            </a:r>
            <a:r>
              <a:rPr lang="ja-JP" altLang="en-US" dirty="0"/>
              <a:t>と意外とせまい</a:t>
            </a:r>
            <a:endParaRPr lang="en-US" altLang="ja-JP" dirty="0"/>
          </a:p>
          <a:p>
            <a:r>
              <a:rPr kumimoji="1" lang="ja-JP" altLang="en-US" dirty="0"/>
              <a:t>プログラムの実行が切り替わる度にフラッシュされる</a:t>
            </a:r>
            <a:endParaRPr kumimoji="1" lang="en-US" altLang="ja-JP" dirty="0"/>
          </a:p>
          <a:p>
            <a:pPr lvl="1"/>
            <a:r>
              <a:rPr lang="ja-JP" altLang="en-US" dirty="0"/>
              <a:t>仮想アドレスはプログラム間で同じ値が使われる</a:t>
            </a:r>
            <a:endParaRPr lang="en-US" altLang="ja-JP" dirty="0"/>
          </a:p>
          <a:p>
            <a:pPr lvl="1"/>
            <a:r>
              <a:rPr kumimoji="1" lang="ja-JP" altLang="en-US" dirty="0"/>
              <a:t>最近は</a:t>
            </a:r>
            <a:r>
              <a:rPr lang="ja-JP" altLang="en-US" dirty="0"/>
              <a:t>プロセス識別子というものが導入されて，フラッシュを避けていることもある</a:t>
            </a:r>
            <a:endParaRPr lang="en-US" altLang="ja-JP" dirty="0"/>
          </a:p>
          <a:p>
            <a:pPr lvl="2"/>
            <a:r>
              <a:rPr kumimoji="1" lang="ja-JP" altLang="en-US" dirty="0"/>
              <a:t>「仮想アドレス</a:t>
            </a:r>
            <a:r>
              <a:rPr kumimoji="1" lang="en-US" altLang="ja-JP" dirty="0"/>
              <a:t>+</a:t>
            </a:r>
            <a:r>
              <a:rPr kumimoji="1" lang="ja-JP" altLang="en-US" dirty="0"/>
              <a:t>プロセス識別子」でアクセスする</a:t>
            </a:r>
          </a:p>
        </p:txBody>
      </p:sp>
    </p:spTree>
    <p:extLst>
      <p:ext uri="{BB962C8B-B14F-4D97-AF65-F5344CB8AC3E}">
        <p14:creationId xmlns:p14="http://schemas.microsoft.com/office/powerpoint/2010/main" val="3277994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仮想メモリのまとめ</a:t>
            </a:r>
          </a:p>
        </p:txBody>
      </p:sp>
      <p:sp>
        <p:nvSpPr>
          <p:cNvPr id="3" name="テキスト プレースホルダー 2"/>
          <p:cNvSpPr>
            <a:spLocks noGrp="1"/>
          </p:cNvSpPr>
          <p:nvPr>
            <p:ph type="body" sz="quarter" idx="10"/>
          </p:nvPr>
        </p:nvSpPr>
        <p:spPr/>
        <p:txBody>
          <a:bodyPr/>
          <a:lstStyle/>
          <a:p>
            <a:r>
              <a:rPr lang="ja-JP" altLang="en-US" dirty="0"/>
              <a:t>仮想メモリ：</a:t>
            </a:r>
            <a:endParaRPr lang="en-US" altLang="ja-JP" dirty="0"/>
          </a:p>
          <a:p>
            <a:pPr lvl="1"/>
            <a:r>
              <a:rPr lang="ja-JP" altLang="en-US" dirty="0"/>
              <a:t>プログラムごとに専用の大きなメモリが用意されているように「見せかける」技術</a:t>
            </a:r>
            <a:endParaRPr lang="en-US" altLang="ja-JP" dirty="0"/>
          </a:p>
          <a:p>
            <a:r>
              <a:rPr kumimoji="1" lang="ja-JP" altLang="en-US" dirty="0"/>
              <a:t>ページ・テーブル</a:t>
            </a:r>
            <a:endParaRPr kumimoji="1" lang="en-US" altLang="ja-JP" dirty="0"/>
          </a:p>
          <a:p>
            <a:pPr lvl="1"/>
            <a:r>
              <a:rPr kumimoji="1" lang="ja-JP" altLang="en-US" dirty="0"/>
              <a:t>仮想アドレスから物理アドレスへの変換表</a:t>
            </a:r>
            <a:endParaRPr kumimoji="1" lang="en-US" altLang="ja-JP" dirty="0"/>
          </a:p>
          <a:p>
            <a:pPr lvl="1"/>
            <a:r>
              <a:rPr kumimoji="1" lang="en-US" altLang="ja-JP" dirty="0"/>
              <a:t>TLB </a:t>
            </a:r>
            <a:r>
              <a:rPr kumimoji="1" lang="ja-JP" altLang="en-US" dirty="0"/>
              <a:t>はページ・テーブルのキャッシュ</a:t>
            </a:r>
            <a:endParaRPr kumimoji="1" lang="en-US" altLang="ja-JP" dirty="0"/>
          </a:p>
        </p:txBody>
      </p:sp>
    </p:spTree>
    <p:extLst>
      <p:ext uri="{BB962C8B-B14F-4D97-AF65-F5344CB8AC3E}">
        <p14:creationId xmlns:p14="http://schemas.microsoft.com/office/powerpoint/2010/main" val="28600775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仮想メモリ</a:t>
            </a:r>
            <a:endParaRPr kumimoji="1" lang="en-US" altLang="ja-JP" dirty="0"/>
          </a:p>
          <a:p>
            <a:pPr marL="457200" indent="-457200">
              <a:buFont typeface="+mj-lt"/>
              <a:buAutoNum type="arabicPeriod"/>
            </a:pPr>
            <a:r>
              <a:rPr lang="ja-JP" altLang="en-US" b="1" dirty="0"/>
              <a:t>特権モード</a:t>
            </a:r>
            <a:endParaRPr lang="en-US" altLang="ja-JP" b="1" dirty="0"/>
          </a:p>
        </p:txBody>
      </p:sp>
    </p:spTree>
    <p:extLst>
      <p:ext uri="{BB962C8B-B14F-4D97-AF65-F5344CB8AC3E}">
        <p14:creationId xmlns:p14="http://schemas.microsoft.com/office/powerpoint/2010/main" val="10985613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モチベーション</a:t>
            </a:r>
          </a:p>
        </p:txBody>
      </p:sp>
      <p:sp>
        <p:nvSpPr>
          <p:cNvPr id="3" name="テキスト プレースホルダー 2"/>
          <p:cNvSpPr>
            <a:spLocks noGrp="1"/>
          </p:cNvSpPr>
          <p:nvPr>
            <p:ph type="body" sz="quarter" idx="10"/>
          </p:nvPr>
        </p:nvSpPr>
        <p:spPr/>
        <p:txBody>
          <a:bodyPr/>
          <a:lstStyle/>
          <a:p>
            <a:r>
              <a:rPr kumimoji="1" lang="ja-JP" altLang="en-US" dirty="0"/>
              <a:t>仮想メモリ</a:t>
            </a:r>
            <a:endParaRPr kumimoji="1" lang="en-US" altLang="ja-JP" dirty="0"/>
          </a:p>
          <a:p>
            <a:pPr lvl="1"/>
            <a:r>
              <a:rPr lang="ja-JP" altLang="en-US" dirty="0"/>
              <a:t>プログラムごとに専用の大きなメモリが用意されているように「見せかける」技術</a:t>
            </a:r>
            <a:endParaRPr lang="en-US" altLang="ja-JP" dirty="0"/>
          </a:p>
          <a:p>
            <a:r>
              <a:rPr lang="ja-JP" altLang="en-US" dirty="0"/>
              <a:t>ページ・テーブルの操作は誰が行うのか？</a:t>
            </a:r>
            <a:endParaRPr lang="en-US" altLang="ja-JP" dirty="0"/>
          </a:p>
          <a:p>
            <a:pPr lvl="1"/>
            <a:r>
              <a:rPr lang="ja-JP" altLang="en-US" dirty="0"/>
              <a:t>各プログラムが勝手に好き勝手に操作できてはまずい</a:t>
            </a:r>
            <a:endParaRPr lang="en-US" altLang="ja-JP" dirty="0"/>
          </a:p>
          <a:p>
            <a:pPr lvl="1"/>
            <a:r>
              <a:rPr lang="ja-JP" altLang="en-US" dirty="0"/>
              <a:t>他のプログラムのメモリへのアクセスが自由にできてしまう</a:t>
            </a:r>
            <a:endParaRPr lang="en-US" altLang="ja-JP" dirty="0"/>
          </a:p>
        </p:txBody>
      </p:sp>
    </p:spTree>
    <p:extLst>
      <p:ext uri="{BB962C8B-B14F-4D97-AF65-F5344CB8AC3E}">
        <p14:creationId xmlns:p14="http://schemas.microsoft.com/office/powerpoint/2010/main" val="9438628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特権モード</a:t>
            </a:r>
          </a:p>
        </p:txBody>
      </p:sp>
      <p:sp>
        <p:nvSpPr>
          <p:cNvPr id="3" name="テキスト プレースホルダー 2"/>
          <p:cNvSpPr>
            <a:spLocks noGrp="1"/>
          </p:cNvSpPr>
          <p:nvPr>
            <p:ph type="body" sz="quarter" idx="10"/>
          </p:nvPr>
        </p:nvSpPr>
        <p:spPr>
          <a:xfrm>
            <a:off x="611956" y="1088974"/>
            <a:ext cx="8280092" cy="5220058"/>
          </a:xfrm>
        </p:spPr>
        <p:txBody>
          <a:bodyPr/>
          <a:lstStyle/>
          <a:p>
            <a:r>
              <a:rPr kumimoji="1" lang="en-US" altLang="ja-JP" dirty="0"/>
              <a:t>CPU </a:t>
            </a:r>
            <a:r>
              <a:rPr kumimoji="1" lang="ja-JP" altLang="en-US" dirty="0"/>
              <a:t>内に用意されている特権モード</a:t>
            </a:r>
            <a:endParaRPr kumimoji="1" lang="en-US" altLang="ja-JP" dirty="0"/>
          </a:p>
          <a:p>
            <a:pPr lvl="1"/>
            <a:r>
              <a:rPr kumimoji="1" lang="ja-JP" altLang="en-US" dirty="0"/>
              <a:t>ユーザー・モード</a:t>
            </a:r>
            <a:endParaRPr kumimoji="1" lang="en-US" altLang="ja-JP" dirty="0"/>
          </a:p>
          <a:p>
            <a:pPr lvl="2"/>
            <a:r>
              <a:rPr kumimoji="1" lang="ja-JP" altLang="en-US" dirty="0"/>
              <a:t>通常のプログラムが動くモード</a:t>
            </a:r>
            <a:endParaRPr kumimoji="1" lang="en-US" altLang="ja-JP" dirty="0"/>
          </a:p>
          <a:p>
            <a:pPr lvl="2"/>
            <a:r>
              <a:rPr kumimoji="1" lang="ja-JP" altLang="en-US" dirty="0"/>
              <a:t>ページ・テーブルの操作は制限されている</a:t>
            </a:r>
            <a:endParaRPr kumimoji="1" lang="en-US" altLang="ja-JP" dirty="0"/>
          </a:p>
          <a:p>
            <a:pPr lvl="2"/>
            <a:r>
              <a:rPr kumimoji="1" lang="ja-JP" altLang="en-US" dirty="0"/>
              <a:t>グラフィックやディスクなどの外部デバイスへの操作も制限されている</a:t>
            </a:r>
            <a:endParaRPr kumimoji="1" lang="en-US" altLang="ja-JP" dirty="0"/>
          </a:p>
          <a:p>
            <a:pPr lvl="1"/>
            <a:r>
              <a:rPr lang="ja-JP" altLang="en-US" dirty="0"/>
              <a:t>カーネル・モード</a:t>
            </a:r>
            <a:endParaRPr lang="en-US" altLang="ja-JP" dirty="0"/>
          </a:p>
          <a:p>
            <a:pPr lvl="2"/>
            <a:r>
              <a:rPr lang="en-US" altLang="ja-JP" dirty="0"/>
              <a:t>OS </a:t>
            </a:r>
            <a:r>
              <a:rPr lang="ja-JP" altLang="en-US" dirty="0"/>
              <a:t>が動作するモード</a:t>
            </a:r>
          </a:p>
          <a:p>
            <a:pPr lvl="2"/>
            <a:r>
              <a:rPr lang="ja-JP" altLang="en-US" dirty="0"/>
              <a:t>ページ・テーブルの操作などはこのモードの時しか行えない</a:t>
            </a:r>
            <a:endParaRPr lang="en-US" altLang="ja-JP" dirty="0"/>
          </a:p>
        </p:txBody>
      </p:sp>
    </p:spTree>
    <p:extLst>
      <p:ext uri="{BB962C8B-B14F-4D97-AF65-F5344CB8AC3E}">
        <p14:creationId xmlns:p14="http://schemas.microsoft.com/office/powerpoint/2010/main" val="30425447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システム・コール</a:t>
            </a:r>
          </a:p>
        </p:txBody>
      </p:sp>
      <p:sp>
        <p:nvSpPr>
          <p:cNvPr id="3" name="テキスト プレースホルダー 2"/>
          <p:cNvSpPr>
            <a:spLocks noGrp="1"/>
          </p:cNvSpPr>
          <p:nvPr>
            <p:ph type="body" sz="quarter" idx="10"/>
          </p:nvPr>
        </p:nvSpPr>
        <p:spPr>
          <a:xfrm>
            <a:off x="431954" y="1088974"/>
            <a:ext cx="8460094" cy="5219751"/>
          </a:xfrm>
        </p:spPr>
        <p:txBody>
          <a:bodyPr/>
          <a:lstStyle/>
          <a:p>
            <a:r>
              <a:rPr lang="ja-JP" altLang="en-US" dirty="0"/>
              <a:t>特権が必要な操作を行う場合，</a:t>
            </a:r>
            <a:r>
              <a:rPr lang="en-US" altLang="ja-JP" dirty="0"/>
              <a:t>OS </a:t>
            </a:r>
            <a:r>
              <a:rPr lang="ja-JP" altLang="en-US" dirty="0"/>
              <a:t>に要求をなげて実行してもらう</a:t>
            </a:r>
            <a:endParaRPr lang="en-US" altLang="ja-JP" dirty="0"/>
          </a:p>
          <a:p>
            <a:pPr lvl="1"/>
            <a:r>
              <a:rPr kumimoji="1" lang="ja-JP" altLang="en-US" dirty="0"/>
              <a:t>カーネル・モードで動く </a:t>
            </a:r>
            <a:r>
              <a:rPr kumimoji="1" lang="en-US" altLang="ja-JP" dirty="0"/>
              <a:t>OS </a:t>
            </a:r>
            <a:r>
              <a:rPr kumimoji="1" lang="ja-JP" altLang="en-US" dirty="0"/>
              <a:t>に依頼する</a:t>
            </a:r>
            <a:endParaRPr kumimoji="1" lang="en-US" altLang="ja-JP" dirty="0"/>
          </a:p>
          <a:p>
            <a:pPr lvl="1"/>
            <a:r>
              <a:rPr kumimoji="1" lang="ja-JP" altLang="en-US" dirty="0"/>
              <a:t>メモリ確保やファイル読み書き，ページ・テーブルの操作など</a:t>
            </a:r>
            <a:endParaRPr kumimoji="1" lang="en-US" altLang="ja-JP" dirty="0"/>
          </a:p>
          <a:p>
            <a:r>
              <a:rPr kumimoji="1" lang="ja-JP" altLang="en-US" dirty="0"/>
              <a:t>これらの操作は必ず </a:t>
            </a:r>
            <a:r>
              <a:rPr kumimoji="1" lang="en-US" altLang="ja-JP" dirty="0"/>
              <a:t>OS </a:t>
            </a:r>
            <a:r>
              <a:rPr kumimoji="1" lang="ja-JP" altLang="en-US" dirty="0"/>
              <a:t>を介す</a:t>
            </a:r>
            <a:endParaRPr kumimoji="1" lang="en-US" altLang="ja-JP" dirty="0"/>
          </a:p>
          <a:p>
            <a:pPr lvl="1"/>
            <a:r>
              <a:rPr kumimoji="1" lang="ja-JP" altLang="en-US" dirty="0"/>
              <a:t>特定のプログラムによりコンピュータ全体の動作を破壊することはできないようにしている</a:t>
            </a:r>
            <a:endParaRPr kumimoji="1" lang="en-US" altLang="ja-JP" dirty="0"/>
          </a:p>
          <a:p>
            <a:pPr lvl="1"/>
            <a:r>
              <a:rPr kumimoji="1" lang="ja-JP" altLang="en-US" dirty="0"/>
              <a:t>たとえば，「あるプログラムからコンピュータ上の全てのメモリにゼロを書き込む」とかはできない</a:t>
            </a:r>
            <a:endParaRPr kumimoji="1" lang="en-US" altLang="ja-JP" dirty="0"/>
          </a:p>
        </p:txBody>
      </p:sp>
    </p:spTree>
    <p:extLst>
      <p:ext uri="{BB962C8B-B14F-4D97-AF65-F5344CB8AC3E}">
        <p14:creationId xmlns:p14="http://schemas.microsoft.com/office/powerpoint/2010/main" val="39082178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システム・コール</a:t>
            </a:r>
          </a:p>
        </p:txBody>
      </p:sp>
      <p:sp>
        <p:nvSpPr>
          <p:cNvPr id="3" name="テキスト プレースホルダー 2"/>
          <p:cNvSpPr>
            <a:spLocks noGrp="1"/>
          </p:cNvSpPr>
          <p:nvPr>
            <p:ph type="body" sz="quarter" idx="10"/>
          </p:nvPr>
        </p:nvSpPr>
        <p:spPr>
          <a:xfrm>
            <a:off x="71950" y="1088974"/>
            <a:ext cx="8820098" cy="5219751"/>
          </a:xfrm>
        </p:spPr>
        <p:txBody>
          <a:bodyPr/>
          <a:lstStyle/>
          <a:p>
            <a:r>
              <a:rPr lang="ja-JP" altLang="en-US" dirty="0"/>
              <a:t>特権が必要な操作</a:t>
            </a:r>
            <a:r>
              <a:rPr kumimoji="1" lang="ja-JP" altLang="en-US" dirty="0"/>
              <a:t>を受け付ける関数を</a:t>
            </a:r>
            <a:r>
              <a:rPr kumimoji="1" lang="ja-JP" altLang="en-US" dirty="0">
                <a:solidFill>
                  <a:schemeClr val="accent5"/>
                </a:solidFill>
              </a:rPr>
              <a:t>システム・コール</a:t>
            </a:r>
            <a:r>
              <a:rPr kumimoji="1" lang="ja-JP" altLang="en-US" dirty="0"/>
              <a:t>と呼ぶ</a:t>
            </a:r>
            <a:endParaRPr kumimoji="1" lang="en-US" altLang="ja-JP" dirty="0"/>
          </a:p>
          <a:p>
            <a:pPr lvl="1"/>
            <a:r>
              <a:rPr kumimoji="1" lang="ja-JP" altLang="en-US" dirty="0"/>
              <a:t>呼び出しのために，モード遷移を伴う特殊な関数呼び出し命令が用意されている</a:t>
            </a:r>
            <a:endParaRPr kumimoji="1" lang="en-US" altLang="ja-JP" dirty="0"/>
          </a:p>
          <a:p>
            <a:pPr lvl="1"/>
            <a:r>
              <a:rPr lang="ja-JP" altLang="en-US" dirty="0"/>
              <a:t>あらかじめ </a:t>
            </a:r>
            <a:r>
              <a:rPr lang="en-US" altLang="ja-JP" dirty="0"/>
              <a:t>OS </a:t>
            </a:r>
            <a:r>
              <a:rPr lang="ja-JP" altLang="en-US" dirty="0"/>
              <a:t>で設定された固定のアドレスに強制ジャンプする</a:t>
            </a:r>
            <a:endParaRPr lang="en-US" altLang="ja-JP" dirty="0"/>
          </a:p>
          <a:p>
            <a:pPr lvl="2"/>
            <a:r>
              <a:rPr lang="ja-JP" altLang="en-US" dirty="0"/>
              <a:t>ユーザー・モードから任意の場所に飛べるわけではない</a:t>
            </a:r>
            <a:endParaRPr lang="en-US" altLang="ja-JP" dirty="0"/>
          </a:p>
        </p:txBody>
      </p:sp>
    </p:spTree>
    <p:extLst>
      <p:ext uri="{BB962C8B-B14F-4D97-AF65-F5344CB8AC3E}">
        <p14:creationId xmlns:p14="http://schemas.microsoft.com/office/powerpoint/2010/main" val="17894968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１０</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ja-JP" altLang="en-US" sz="1600" dirty="0"/>
              <a:t>アドレスの幅が </a:t>
            </a:r>
            <a:r>
              <a:rPr lang="en-US" altLang="ja-JP" sz="1600" dirty="0"/>
              <a:t>16 bit</a:t>
            </a:r>
            <a:r>
              <a:rPr lang="ja-JP" altLang="en-US" sz="1600" dirty="0"/>
              <a:t>，ラインサイズ</a:t>
            </a:r>
            <a:r>
              <a:rPr lang="en-US" altLang="ja-JP" sz="1600" dirty="0"/>
              <a:t>8B</a:t>
            </a:r>
            <a:r>
              <a:rPr lang="ja-JP" altLang="en-US" sz="1600" dirty="0"/>
              <a:t>，４エントリのキャッシュについて考える</a:t>
            </a:r>
            <a:endParaRPr lang="en-US" altLang="ja-JP" sz="1600" dirty="0"/>
          </a:p>
          <a:p>
            <a:r>
              <a:rPr lang="ja-JP" altLang="en-US" sz="1600" dirty="0"/>
              <a:t>連想度を以下の様に変えた場合に，</a:t>
            </a:r>
            <a:endParaRPr lang="en-US" altLang="ja-JP" sz="1600" dirty="0"/>
          </a:p>
          <a:p>
            <a:pPr lvl="1"/>
            <a:r>
              <a:rPr lang="en-US" altLang="ja-JP" sz="1600" dirty="0"/>
              <a:t>1</a:t>
            </a:r>
            <a:r>
              <a:rPr lang="ja-JP" altLang="en-US" sz="1600" dirty="0"/>
              <a:t>（ダイレクトマップ）</a:t>
            </a:r>
            <a:endParaRPr lang="en-US" altLang="ja-JP" sz="1600" dirty="0"/>
          </a:p>
          <a:p>
            <a:pPr lvl="1"/>
            <a:r>
              <a:rPr lang="en-US" altLang="ja-JP" sz="1600" dirty="0"/>
              <a:t>2 </a:t>
            </a:r>
          </a:p>
          <a:p>
            <a:pPr lvl="1"/>
            <a:r>
              <a:rPr lang="en-US" altLang="ja-JP" sz="1600" dirty="0"/>
              <a:t>4 </a:t>
            </a:r>
            <a:r>
              <a:rPr lang="ja-JP" altLang="en-US" sz="1600" dirty="0"/>
              <a:t>（フルアソシアティブ）</a:t>
            </a:r>
            <a:endParaRPr lang="en-US" altLang="ja-JP" sz="1600" dirty="0"/>
          </a:p>
          <a:p>
            <a:r>
              <a:rPr lang="ja-JP" altLang="en-US" sz="1600" dirty="0"/>
              <a:t>以下のようなアドレスによる </a:t>
            </a:r>
            <a:r>
              <a:rPr lang="en-US" altLang="ja-JP" sz="1600" dirty="0"/>
              <a:t>1B </a:t>
            </a:r>
            <a:r>
              <a:rPr lang="ja-JP" altLang="en-US" sz="1600" dirty="0"/>
              <a:t>のアクセスがあった場合を考える</a:t>
            </a:r>
            <a:endParaRPr lang="en-US" altLang="ja-JP" sz="1600" dirty="0"/>
          </a:p>
          <a:p>
            <a:pPr lvl="1">
              <a:buFont typeface="+mj-lt"/>
              <a:buAutoNum type="arabicPeriod"/>
            </a:pPr>
            <a:r>
              <a:rPr lang="en-US" altLang="ja-JP" sz="1600" dirty="0">
                <a:latin typeface="Consolas" panose="020B0609020204030204" pitchFamily="49" charset="0"/>
              </a:rPr>
              <a:t>0x8000, 0x8001, 0x8002, 0x8003, 0x8000, 0x8001, 0x8002, 0x8003</a:t>
            </a:r>
          </a:p>
          <a:p>
            <a:pPr lvl="1">
              <a:buFont typeface="+mj-lt"/>
              <a:buAutoNum type="arabicPeriod"/>
            </a:pPr>
            <a:r>
              <a:rPr lang="en-US" altLang="ja-JP" sz="1600" dirty="0">
                <a:latin typeface="Consolas" panose="020B0609020204030204" pitchFamily="49" charset="0"/>
              </a:rPr>
              <a:t>0x8000, 0x9000, 0xA000, 0xB000, 0x8000, 0x9000, 0xA000, 0xB000</a:t>
            </a:r>
          </a:p>
          <a:p>
            <a:pPr lvl="1">
              <a:buFont typeface="+mj-lt"/>
              <a:buAutoNum type="arabicPeriod"/>
            </a:pPr>
            <a:r>
              <a:rPr lang="en-US" altLang="ja-JP" sz="1600" dirty="0">
                <a:latin typeface="Consolas" panose="020B0609020204030204" pitchFamily="49" charset="0"/>
              </a:rPr>
              <a:t>0x8000, 0x9001, 0x8002, 0x9003, 0x9004, 0xA005, 0x9006, 0x8007</a:t>
            </a: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6</a:t>
            </a:fld>
            <a:endParaRPr kumimoji="1" lang="ja-JP" altLang="en-US" dirty="0"/>
          </a:p>
        </p:txBody>
      </p:sp>
    </p:spTree>
    <p:extLst>
      <p:ext uri="{BB962C8B-B14F-4D97-AF65-F5344CB8AC3E}">
        <p14:creationId xmlns:p14="http://schemas.microsoft.com/office/powerpoint/2010/main" val="26624691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システム・コール</a:t>
            </a:r>
          </a:p>
        </p:txBody>
      </p:sp>
      <p:sp>
        <p:nvSpPr>
          <p:cNvPr id="3" name="テキスト プレースホルダー 2"/>
          <p:cNvSpPr>
            <a:spLocks noGrp="1"/>
          </p:cNvSpPr>
          <p:nvPr>
            <p:ph type="body" sz="quarter" idx="10"/>
          </p:nvPr>
        </p:nvSpPr>
        <p:spPr>
          <a:xfrm>
            <a:off x="251952" y="1088974"/>
            <a:ext cx="8640096" cy="5219751"/>
          </a:xfrm>
        </p:spPr>
        <p:txBody>
          <a:bodyPr/>
          <a:lstStyle/>
          <a:p>
            <a:r>
              <a:rPr lang="en-US" altLang="ja-JP" dirty="0"/>
              <a:t>RISC-V </a:t>
            </a:r>
            <a:r>
              <a:rPr lang="ja-JP" altLang="en-US" dirty="0"/>
              <a:t>の場合：</a:t>
            </a:r>
            <a:endParaRPr lang="en-US" altLang="ja-JP" dirty="0"/>
          </a:p>
          <a:p>
            <a:pPr lvl="1"/>
            <a:r>
              <a:rPr lang="ja-JP" altLang="en-US" dirty="0"/>
              <a:t>ユーザー・モード から </a:t>
            </a:r>
            <a:r>
              <a:rPr lang="en-US" altLang="ja-JP" dirty="0" err="1"/>
              <a:t>ecall</a:t>
            </a:r>
            <a:r>
              <a:rPr lang="en-US" altLang="ja-JP" dirty="0"/>
              <a:t> </a:t>
            </a:r>
            <a:r>
              <a:rPr lang="ja-JP" altLang="en-US" dirty="0"/>
              <a:t>命令を実行するとカーネル・モードに</a:t>
            </a:r>
            <a:endParaRPr lang="en-US" altLang="ja-JP" dirty="0"/>
          </a:p>
          <a:p>
            <a:pPr lvl="1"/>
            <a:r>
              <a:rPr lang="ja-JP" altLang="en-US" dirty="0"/>
              <a:t>カーネル・モード から </a:t>
            </a:r>
            <a:r>
              <a:rPr lang="en-US" altLang="ja-JP" dirty="0" err="1"/>
              <a:t>eret</a:t>
            </a:r>
            <a:r>
              <a:rPr lang="en-US" altLang="ja-JP" dirty="0"/>
              <a:t> </a:t>
            </a:r>
            <a:r>
              <a:rPr lang="ja-JP" altLang="en-US" dirty="0"/>
              <a:t>命令を実行するとユーザー・モードに</a:t>
            </a:r>
            <a:endParaRPr lang="en-US" altLang="ja-JP" dirty="0"/>
          </a:p>
          <a:p>
            <a:endParaRPr lang="en-US" altLang="ja-JP" dirty="0"/>
          </a:p>
        </p:txBody>
      </p:sp>
    </p:spTree>
    <p:extLst>
      <p:ext uri="{BB962C8B-B14F-4D97-AF65-F5344CB8AC3E}">
        <p14:creationId xmlns:p14="http://schemas.microsoft.com/office/powerpoint/2010/main" val="32303013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RISC-V </a:t>
            </a:r>
            <a:r>
              <a:rPr lang="en-US" altLang="ja-JP" dirty="0"/>
              <a:t>64bit </a:t>
            </a:r>
            <a:r>
              <a:rPr kumimoji="1" lang="en-US" altLang="ja-JP" dirty="0"/>
              <a:t>Linux  </a:t>
            </a:r>
            <a:r>
              <a:rPr kumimoji="1" lang="ja-JP" altLang="en-US" dirty="0"/>
              <a:t>の場合</a:t>
            </a:r>
            <a:br>
              <a:rPr kumimoji="1" lang="en-US" altLang="ja-JP" dirty="0"/>
            </a:br>
            <a:r>
              <a:rPr kumimoji="1" lang="ja-JP" altLang="en-US" sz="1050" dirty="0"/>
              <a:t>（具体的なレジスタ番号とかは違うかもしれないですが，間違ってたらスイマセン）</a:t>
            </a:r>
          </a:p>
        </p:txBody>
      </p:sp>
      <p:sp>
        <p:nvSpPr>
          <p:cNvPr id="3" name="テキスト プレースホルダー 2"/>
          <p:cNvSpPr>
            <a:spLocks noGrp="1"/>
          </p:cNvSpPr>
          <p:nvPr>
            <p:ph type="body" sz="quarter" idx="10"/>
          </p:nvPr>
        </p:nvSpPr>
        <p:spPr>
          <a:xfrm>
            <a:off x="161951" y="1808982"/>
            <a:ext cx="8730097" cy="1709712"/>
          </a:xfrm>
        </p:spPr>
        <p:txBody>
          <a:bodyPr/>
          <a:lstStyle/>
          <a:p>
            <a:r>
              <a:rPr kumimoji="1" lang="en-US" altLang="ja-JP" sz="1800" dirty="0"/>
              <a:t>RISC-V 64bit Linux </a:t>
            </a:r>
            <a:r>
              <a:rPr kumimoji="1" lang="ja-JP" altLang="en-US" sz="1800" dirty="0"/>
              <a:t>の場合の例</a:t>
            </a:r>
            <a:endParaRPr kumimoji="1" lang="en-US" altLang="ja-JP" sz="1800" dirty="0"/>
          </a:p>
          <a:p>
            <a:pPr lvl="1"/>
            <a:r>
              <a:rPr lang="ja-JP" altLang="en-US" sz="1800" dirty="0"/>
              <a:t>ファイルをリネームするシステム・コール </a:t>
            </a:r>
            <a:r>
              <a:rPr lang="en-US" altLang="ja-JP" sz="1800" dirty="0"/>
              <a:t>rename() </a:t>
            </a:r>
            <a:r>
              <a:rPr lang="ja-JP" altLang="en-US" sz="1800" dirty="0"/>
              <a:t>の呼び出し</a:t>
            </a:r>
            <a:endParaRPr lang="en-US" altLang="ja-JP" sz="1800" dirty="0"/>
          </a:p>
          <a:p>
            <a:pPr lvl="1"/>
            <a:r>
              <a:rPr lang="ja-JP" altLang="en-US" sz="1800" dirty="0"/>
              <a:t>手順：</a:t>
            </a:r>
            <a:endParaRPr lang="en-US" altLang="ja-JP" sz="1800" dirty="0"/>
          </a:p>
          <a:p>
            <a:pPr lvl="2"/>
            <a:r>
              <a:rPr lang="ja-JP" altLang="en-US" sz="1800" dirty="0"/>
              <a:t>レジスタ </a:t>
            </a:r>
            <a:r>
              <a:rPr lang="en-US" altLang="ja-JP" sz="1800" dirty="0"/>
              <a:t>x17 </a:t>
            </a:r>
            <a:r>
              <a:rPr lang="ja-JP" altLang="en-US" sz="1800" dirty="0"/>
              <a:t>にシステム・コールの識別番号を設定</a:t>
            </a:r>
            <a:endParaRPr lang="en-US" altLang="ja-JP" sz="1800" dirty="0"/>
          </a:p>
          <a:p>
            <a:pPr lvl="3"/>
            <a:r>
              <a:rPr lang="en-US" altLang="ja-JP" sz="1800" dirty="0"/>
              <a:t>RISC-V Linux </a:t>
            </a:r>
            <a:r>
              <a:rPr lang="ja-JP" altLang="en-US" sz="1800" dirty="0"/>
              <a:t>の </a:t>
            </a:r>
            <a:r>
              <a:rPr lang="en-US" altLang="ja-JP" sz="1800" dirty="0"/>
              <a:t>rename </a:t>
            </a:r>
            <a:r>
              <a:rPr lang="ja-JP" altLang="en-US" sz="1800" dirty="0"/>
              <a:t>の場合は </a:t>
            </a:r>
            <a:r>
              <a:rPr lang="en-US" altLang="ja-JP" sz="1800" dirty="0"/>
              <a:t>1034</a:t>
            </a:r>
          </a:p>
          <a:p>
            <a:pPr lvl="2"/>
            <a:r>
              <a:rPr lang="en-US" altLang="ja-JP" sz="1800" dirty="0"/>
              <a:t>x10~x13 </a:t>
            </a:r>
            <a:r>
              <a:rPr lang="ja-JP" altLang="en-US" sz="1800" dirty="0"/>
              <a:t>に引数を設定</a:t>
            </a:r>
            <a:endParaRPr lang="en-US" altLang="ja-JP" sz="1800" dirty="0"/>
          </a:p>
          <a:p>
            <a:pPr lvl="2"/>
            <a:r>
              <a:rPr lang="en-US" altLang="ja-JP" sz="1800" dirty="0" err="1"/>
              <a:t>ecall</a:t>
            </a:r>
            <a:r>
              <a:rPr lang="en-US" altLang="ja-JP" sz="1800" dirty="0"/>
              <a:t> </a:t>
            </a:r>
            <a:r>
              <a:rPr lang="ja-JP" altLang="en-US" sz="1800" dirty="0"/>
              <a:t>を実行</a:t>
            </a:r>
            <a:endParaRPr lang="en-US" altLang="ja-JP" sz="1800" dirty="0"/>
          </a:p>
          <a:p>
            <a:pPr lvl="1"/>
            <a:r>
              <a:rPr lang="ja-JP" altLang="en-US" sz="1800" dirty="0"/>
              <a:t>注：</a:t>
            </a:r>
            <a:r>
              <a:rPr lang="en-US" altLang="ja-JP" sz="1800" dirty="0"/>
              <a:t>OS </a:t>
            </a:r>
            <a:r>
              <a:rPr lang="ja-JP" altLang="en-US" sz="1800" dirty="0"/>
              <a:t>ごとにレジスタの使い方等のルールは自由なので，みんな違う</a:t>
            </a:r>
            <a:endParaRPr lang="en-US" altLang="ja-JP" sz="1800" dirty="0"/>
          </a:p>
          <a:p>
            <a:pPr lvl="2"/>
            <a:endParaRPr kumimoji="1" lang="ja-JP" altLang="en-US" sz="1800" dirty="0"/>
          </a:p>
        </p:txBody>
      </p:sp>
      <p:sp>
        <p:nvSpPr>
          <p:cNvPr id="4" name="正方形/長方形 3"/>
          <p:cNvSpPr/>
          <p:nvPr/>
        </p:nvSpPr>
        <p:spPr bwMode="auto">
          <a:xfrm>
            <a:off x="1961971" y="360900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431954" y="3879005"/>
            <a:ext cx="630007" cy="198002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200" dirty="0">
                <a:solidFill>
                  <a:schemeClr val="accent3">
                    <a:lumMod val="75000"/>
                  </a:schemeClr>
                </a:solidFill>
                <a:latin typeface="Consolas" panose="020B0609020204030204" pitchFamily="49" charset="0"/>
              </a:rPr>
              <a:t>// https://github.com/riscv/riscv-linux/blob/riscv-next/include/uapi/asm-generic/unistd.h </a:t>
            </a:r>
            <a:r>
              <a:rPr lang="ja-JP" altLang="en-US" sz="1200" dirty="0">
                <a:solidFill>
                  <a:schemeClr val="accent3">
                    <a:lumMod val="75000"/>
                  </a:schemeClr>
                </a:solidFill>
                <a:latin typeface="Consolas" panose="020B0609020204030204" pitchFamily="49" charset="0"/>
              </a:rPr>
              <a:t>より</a:t>
            </a:r>
          </a:p>
          <a:p>
            <a:r>
              <a:rPr lang="en-US" altLang="ja-JP" sz="1200" dirty="0">
                <a:solidFill>
                  <a:srgbClr val="AF00DB"/>
                </a:solidFill>
                <a:latin typeface="Consolas" panose="020B0609020204030204" pitchFamily="49" charset="0"/>
              </a:rPr>
              <a:t>#define</a:t>
            </a:r>
            <a:r>
              <a:rPr lang="en-US" altLang="ja-JP" sz="1200" dirty="0">
                <a:solidFill>
                  <a:srgbClr val="0000FF"/>
                </a:solidFill>
                <a:latin typeface="Consolas" panose="020B0609020204030204" pitchFamily="49" charset="0"/>
              </a:rPr>
              <a:t> __</a:t>
            </a:r>
            <a:r>
              <a:rPr lang="en-US" altLang="ja-JP" sz="1200" dirty="0" err="1">
                <a:solidFill>
                  <a:srgbClr val="0000FF"/>
                </a:solidFill>
                <a:latin typeface="Consolas" panose="020B0609020204030204" pitchFamily="49" charset="0"/>
              </a:rPr>
              <a:t>NR_rename</a:t>
            </a:r>
            <a:r>
              <a:rPr lang="en-US" altLang="ja-JP" sz="1200" dirty="0">
                <a:solidFill>
                  <a:srgbClr val="0000FF"/>
                </a:solidFill>
                <a:latin typeface="Consolas" panose="020B0609020204030204" pitchFamily="49" charset="0"/>
              </a:rPr>
              <a:t> </a:t>
            </a:r>
            <a:r>
              <a:rPr lang="en-US" altLang="ja-JP" sz="1200" dirty="0">
                <a:solidFill>
                  <a:srgbClr val="098658"/>
                </a:solidFill>
                <a:latin typeface="Consolas" panose="020B0609020204030204" pitchFamily="49" charset="0"/>
              </a:rPr>
              <a:t>1034</a:t>
            </a:r>
            <a:endParaRPr lang="en-US" altLang="ja-JP" sz="1200" dirty="0">
              <a:solidFill>
                <a:srgbClr val="000000"/>
              </a:solidFill>
              <a:latin typeface="Consolas" panose="020B0609020204030204" pitchFamily="49" charset="0"/>
            </a:endParaRPr>
          </a:p>
          <a:p>
            <a:r>
              <a:rPr lang="en-US" altLang="ja-JP" sz="1200" dirty="0">
                <a:solidFill>
                  <a:srgbClr val="795E26"/>
                </a:solidFill>
                <a:latin typeface="Consolas" panose="020B0609020204030204" pitchFamily="49" charset="0"/>
              </a:rPr>
              <a:t>__SYSCALL</a:t>
            </a:r>
            <a:r>
              <a:rPr lang="en-US" altLang="ja-JP" sz="1200" dirty="0">
                <a:solidFill>
                  <a:srgbClr val="000000"/>
                </a:solidFill>
                <a:latin typeface="Consolas" panose="020B0609020204030204" pitchFamily="49" charset="0"/>
              </a:rPr>
              <a:t>(__</a:t>
            </a:r>
            <a:r>
              <a:rPr lang="en-US" altLang="ja-JP" sz="1200" dirty="0" err="1">
                <a:solidFill>
                  <a:srgbClr val="000000"/>
                </a:solidFill>
                <a:latin typeface="Consolas" panose="020B0609020204030204" pitchFamily="49" charset="0"/>
              </a:rPr>
              <a:t>NR_rename</a:t>
            </a:r>
            <a:r>
              <a:rPr lang="en-US" altLang="ja-JP" sz="1200" dirty="0">
                <a:solidFill>
                  <a:srgbClr val="000000"/>
                </a:solidFill>
                <a:latin typeface="Consolas" panose="020B0609020204030204" pitchFamily="49" charset="0"/>
              </a:rPr>
              <a:t>, </a:t>
            </a:r>
            <a:r>
              <a:rPr lang="en-US" altLang="ja-JP" sz="1200" dirty="0" err="1">
                <a:solidFill>
                  <a:srgbClr val="000000"/>
                </a:solidFill>
                <a:latin typeface="Consolas" panose="020B0609020204030204" pitchFamily="49" charset="0"/>
              </a:rPr>
              <a:t>sys_rename</a:t>
            </a:r>
            <a:r>
              <a:rPr lang="en-US" altLang="ja-JP" sz="1200" dirty="0">
                <a:solidFill>
                  <a:srgbClr val="000000"/>
                </a:solidFill>
                <a:latin typeface="Consolas" panose="020B0609020204030204" pitchFamily="49" charset="0"/>
              </a:rPr>
              <a:t>)</a:t>
            </a:r>
          </a:p>
          <a:p>
            <a:r>
              <a:rPr lang="en-US" altLang="ja-JP" sz="1200" dirty="0">
                <a:solidFill>
                  <a:srgbClr val="AF00DB"/>
                </a:solidFill>
                <a:latin typeface="Consolas" panose="020B0609020204030204" pitchFamily="49" charset="0"/>
              </a:rPr>
              <a:t>#define</a:t>
            </a:r>
            <a:r>
              <a:rPr lang="en-US" altLang="ja-JP" sz="1200" dirty="0">
                <a:solidFill>
                  <a:srgbClr val="0000FF"/>
                </a:solidFill>
                <a:latin typeface="Consolas" panose="020B0609020204030204" pitchFamily="49" charset="0"/>
              </a:rPr>
              <a:t> __</a:t>
            </a:r>
            <a:r>
              <a:rPr lang="en-US" altLang="ja-JP" sz="1200" dirty="0" err="1">
                <a:solidFill>
                  <a:srgbClr val="0000FF"/>
                </a:solidFill>
                <a:latin typeface="Consolas" panose="020B0609020204030204" pitchFamily="49" charset="0"/>
              </a:rPr>
              <a:t>NR_readlink</a:t>
            </a:r>
            <a:r>
              <a:rPr lang="en-US" altLang="ja-JP" sz="1200" dirty="0">
                <a:solidFill>
                  <a:srgbClr val="0000FF"/>
                </a:solidFill>
                <a:latin typeface="Consolas" panose="020B0609020204030204" pitchFamily="49" charset="0"/>
              </a:rPr>
              <a:t> </a:t>
            </a:r>
            <a:r>
              <a:rPr lang="en-US" altLang="ja-JP" sz="1200" dirty="0">
                <a:solidFill>
                  <a:srgbClr val="098658"/>
                </a:solidFill>
                <a:latin typeface="Consolas" panose="020B0609020204030204" pitchFamily="49" charset="0"/>
              </a:rPr>
              <a:t>1035</a:t>
            </a:r>
            <a:endParaRPr lang="en-US" altLang="ja-JP" sz="1200" dirty="0">
              <a:solidFill>
                <a:srgbClr val="000000"/>
              </a:solidFill>
              <a:latin typeface="Consolas" panose="020B0609020204030204" pitchFamily="49" charset="0"/>
            </a:endParaRPr>
          </a:p>
          <a:p>
            <a:r>
              <a:rPr lang="en-US" altLang="ja-JP" sz="1200" dirty="0">
                <a:solidFill>
                  <a:srgbClr val="795E26"/>
                </a:solidFill>
                <a:latin typeface="Consolas" panose="020B0609020204030204" pitchFamily="49" charset="0"/>
              </a:rPr>
              <a:t>__SYSCALL</a:t>
            </a:r>
            <a:r>
              <a:rPr lang="en-US" altLang="ja-JP" sz="1200" dirty="0">
                <a:solidFill>
                  <a:srgbClr val="000000"/>
                </a:solidFill>
                <a:latin typeface="Consolas" panose="020B0609020204030204" pitchFamily="49" charset="0"/>
              </a:rPr>
              <a:t>(__</a:t>
            </a:r>
            <a:r>
              <a:rPr lang="en-US" altLang="ja-JP" sz="1200" dirty="0" err="1">
                <a:solidFill>
                  <a:srgbClr val="000000"/>
                </a:solidFill>
                <a:latin typeface="Consolas" panose="020B0609020204030204" pitchFamily="49" charset="0"/>
              </a:rPr>
              <a:t>NR_readlink</a:t>
            </a:r>
            <a:r>
              <a:rPr lang="en-US" altLang="ja-JP" sz="1200" dirty="0">
                <a:solidFill>
                  <a:srgbClr val="000000"/>
                </a:solidFill>
                <a:latin typeface="Consolas" panose="020B0609020204030204" pitchFamily="49" charset="0"/>
              </a:rPr>
              <a:t>, </a:t>
            </a:r>
            <a:r>
              <a:rPr lang="en-US" altLang="ja-JP" sz="1200" dirty="0" err="1">
                <a:solidFill>
                  <a:srgbClr val="000000"/>
                </a:solidFill>
                <a:latin typeface="Consolas" panose="020B0609020204030204" pitchFamily="49" charset="0"/>
              </a:rPr>
              <a:t>sys_readlink</a:t>
            </a:r>
            <a:r>
              <a:rPr lang="en-US" altLang="ja-JP" sz="1200" dirty="0">
                <a:solidFill>
                  <a:srgbClr val="000000"/>
                </a:solidFill>
                <a:latin typeface="Consolas" panose="020B0609020204030204" pitchFamily="49" charset="0"/>
              </a:rPr>
              <a:t>)</a:t>
            </a:r>
          </a:p>
          <a:p>
            <a:r>
              <a:rPr lang="en-US" altLang="ja-JP" sz="1200" dirty="0">
                <a:solidFill>
                  <a:srgbClr val="000000"/>
                </a:solidFill>
                <a:latin typeface="Consolas" panose="020B0609020204030204" pitchFamily="49" charset="0"/>
              </a:rPr>
              <a:t>...</a:t>
            </a:r>
          </a:p>
        </p:txBody>
      </p:sp>
      <p:sp>
        <p:nvSpPr>
          <p:cNvPr id="6" name="正方形/長方形 5"/>
          <p:cNvSpPr/>
          <p:nvPr/>
        </p:nvSpPr>
        <p:spPr bwMode="auto">
          <a:xfrm>
            <a:off x="431954" y="5859027"/>
            <a:ext cx="630007" cy="900010"/>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dirty="0">
                <a:solidFill>
                  <a:schemeClr val="tx1">
                    <a:lumMod val="75000"/>
                    <a:lumOff val="25000"/>
                  </a:schemeClr>
                </a:solidFill>
                <a:latin typeface="Consolas" panose="020B0609020204030204" pitchFamily="49" charset="0"/>
              </a:rPr>
              <a:t>li x17 </a:t>
            </a:r>
            <a:r>
              <a:rPr lang="ja-JP" altLang="en-US" sz="1400" dirty="0">
                <a:solidFill>
                  <a:schemeClr val="tx1">
                    <a:lumMod val="75000"/>
                    <a:lumOff val="25000"/>
                  </a:schemeClr>
                </a:solidFill>
                <a:latin typeface="Consolas" panose="020B0609020204030204" pitchFamily="49" charset="0"/>
              </a:rPr>
              <a:t>← </a:t>
            </a:r>
            <a:r>
              <a:rPr lang="en-US" altLang="ja-JP" sz="1400" dirty="0">
                <a:solidFill>
                  <a:schemeClr val="tx1">
                    <a:lumMod val="75000"/>
                    <a:lumOff val="25000"/>
                  </a:schemeClr>
                </a:solidFill>
                <a:latin typeface="Consolas" panose="020B0609020204030204" pitchFamily="49" charset="0"/>
              </a:rPr>
              <a:t>1034  </a:t>
            </a:r>
            <a:r>
              <a:rPr lang="en-US" altLang="ja-JP" sz="1400" dirty="0">
                <a:solidFill>
                  <a:schemeClr val="accent3">
                    <a:lumMod val="50000"/>
                  </a:schemeClr>
                </a:solidFill>
                <a:latin typeface="Consolas" panose="020B0609020204030204" pitchFamily="49" charset="0"/>
              </a:rPr>
              <a:t>// </a:t>
            </a:r>
            <a:r>
              <a:rPr lang="ja-JP" altLang="en-US" sz="1400" dirty="0">
                <a:solidFill>
                  <a:schemeClr val="accent3">
                    <a:lumMod val="50000"/>
                  </a:schemeClr>
                </a:solidFill>
                <a:latin typeface="Consolas" panose="020B0609020204030204" pitchFamily="49" charset="0"/>
              </a:rPr>
              <a:t>システム・コール </a:t>
            </a:r>
            <a:r>
              <a:rPr lang="en-US" altLang="ja-JP" sz="1400" dirty="0">
                <a:solidFill>
                  <a:schemeClr val="accent3">
                    <a:lumMod val="50000"/>
                  </a:schemeClr>
                </a:solidFill>
                <a:latin typeface="Consolas" panose="020B0609020204030204" pitchFamily="49" charset="0"/>
              </a:rPr>
              <a:t>rename </a:t>
            </a:r>
            <a:r>
              <a:rPr lang="ja-JP" altLang="en-US" sz="1400" dirty="0">
                <a:solidFill>
                  <a:schemeClr val="accent3">
                    <a:lumMod val="50000"/>
                  </a:schemeClr>
                </a:solidFill>
                <a:latin typeface="Consolas" panose="020B0609020204030204" pitchFamily="49" charset="0"/>
              </a:rPr>
              <a:t>の要求番号を設定</a:t>
            </a:r>
            <a:endParaRPr lang="en-US" altLang="ja-JP" sz="1400" dirty="0">
              <a:solidFill>
                <a:schemeClr val="accent3">
                  <a:lumMod val="50000"/>
                </a:schemeClr>
              </a:solidFill>
              <a:latin typeface="Consolas" panose="020B0609020204030204" pitchFamily="49" charset="0"/>
            </a:endParaRPr>
          </a:p>
          <a:p>
            <a:r>
              <a:rPr lang="en-US" altLang="ja-JP" sz="1400" dirty="0">
                <a:solidFill>
                  <a:schemeClr val="tx1">
                    <a:lumMod val="75000"/>
                    <a:lumOff val="25000"/>
                  </a:schemeClr>
                </a:solidFill>
                <a:latin typeface="Consolas" panose="020B0609020204030204" pitchFamily="49" charset="0"/>
              </a:rPr>
              <a:t>ld x10 </a:t>
            </a:r>
            <a:r>
              <a:rPr lang="ja-JP" altLang="en-US" sz="1400" dirty="0">
                <a:solidFill>
                  <a:schemeClr val="tx1">
                    <a:lumMod val="75000"/>
                    <a:lumOff val="25000"/>
                  </a:schemeClr>
                </a:solidFill>
                <a:latin typeface="Consolas" panose="020B0609020204030204" pitchFamily="49" charset="0"/>
              </a:rPr>
              <a:t>← </a:t>
            </a:r>
            <a:r>
              <a:rPr lang="en-US" altLang="ja-JP" sz="1400" dirty="0">
                <a:solidFill>
                  <a:schemeClr val="tx1">
                    <a:lumMod val="75000"/>
                    <a:lumOff val="25000"/>
                  </a:schemeClr>
                </a:solidFill>
                <a:latin typeface="Consolas" panose="020B0609020204030204" pitchFamily="49" charset="0"/>
              </a:rPr>
              <a:t>(...) </a:t>
            </a:r>
            <a:r>
              <a:rPr lang="en-US" altLang="ja-JP" sz="1400" dirty="0">
                <a:solidFill>
                  <a:schemeClr val="accent3">
                    <a:lumMod val="50000"/>
                  </a:schemeClr>
                </a:solidFill>
                <a:latin typeface="Consolas" panose="020B0609020204030204" pitchFamily="49" charset="0"/>
              </a:rPr>
              <a:t>// </a:t>
            </a:r>
            <a:r>
              <a:rPr lang="ja-JP" altLang="en-US" sz="1400" dirty="0">
                <a:solidFill>
                  <a:schemeClr val="accent3">
                    <a:lumMod val="50000"/>
                  </a:schemeClr>
                </a:solidFill>
                <a:latin typeface="Consolas" panose="020B0609020204030204" pitchFamily="49" charset="0"/>
              </a:rPr>
              <a:t>リネーム対象のファイル名が入っている文字列へのポインタをロード</a:t>
            </a:r>
            <a:endParaRPr lang="en-US" altLang="ja-JP" sz="1400" dirty="0">
              <a:solidFill>
                <a:schemeClr val="accent3">
                  <a:lumMod val="50000"/>
                </a:schemeClr>
              </a:solidFill>
              <a:latin typeface="Consolas" panose="020B0609020204030204" pitchFamily="49" charset="0"/>
            </a:endParaRPr>
          </a:p>
          <a:p>
            <a:r>
              <a:rPr lang="en-US" altLang="ja-JP" sz="1400" dirty="0">
                <a:solidFill>
                  <a:schemeClr val="tx1">
                    <a:lumMod val="75000"/>
                    <a:lumOff val="25000"/>
                  </a:schemeClr>
                </a:solidFill>
                <a:latin typeface="Consolas" panose="020B0609020204030204" pitchFamily="49" charset="0"/>
              </a:rPr>
              <a:t>ld x11 </a:t>
            </a:r>
            <a:r>
              <a:rPr lang="ja-JP" altLang="en-US" sz="1400" dirty="0">
                <a:solidFill>
                  <a:schemeClr val="tx1">
                    <a:lumMod val="75000"/>
                    <a:lumOff val="25000"/>
                  </a:schemeClr>
                </a:solidFill>
                <a:latin typeface="Consolas" panose="020B0609020204030204" pitchFamily="49" charset="0"/>
              </a:rPr>
              <a:t>← </a:t>
            </a:r>
            <a:r>
              <a:rPr lang="en-US" altLang="ja-JP" sz="1400" dirty="0">
                <a:solidFill>
                  <a:schemeClr val="tx1">
                    <a:lumMod val="75000"/>
                    <a:lumOff val="25000"/>
                  </a:schemeClr>
                </a:solidFill>
                <a:latin typeface="Consolas" panose="020B0609020204030204" pitchFamily="49" charset="0"/>
              </a:rPr>
              <a:t>(...) </a:t>
            </a:r>
            <a:r>
              <a:rPr lang="en-US" altLang="ja-JP" sz="1400" dirty="0">
                <a:solidFill>
                  <a:schemeClr val="accent3">
                    <a:lumMod val="50000"/>
                  </a:schemeClr>
                </a:solidFill>
                <a:latin typeface="Consolas" panose="020B0609020204030204" pitchFamily="49" charset="0"/>
              </a:rPr>
              <a:t>// </a:t>
            </a:r>
            <a:r>
              <a:rPr lang="ja-JP" altLang="en-US" sz="1400" dirty="0">
                <a:solidFill>
                  <a:schemeClr val="accent3">
                    <a:lumMod val="50000"/>
                  </a:schemeClr>
                </a:solidFill>
                <a:latin typeface="Consolas" panose="020B0609020204030204" pitchFamily="49" charset="0"/>
              </a:rPr>
              <a:t>リネーム後のファイル名が入っている文字列へのポインタをロード</a:t>
            </a:r>
            <a:endParaRPr lang="en-US" altLang="ja-JP" sz="1400" dirty="0">
              <a:solidFill>
                <a:schemeClr val="accent3">
                  <a:lumMod val="50000"/>
                </a:schemeClr>
              </a:solidFill>
              <a:latin typeface="Consolas" panose="020B0609020204030204" pitchFamily="49" charset="0"/>
            </a:endParaRPr>
          </a:p>
          <a:p>
            <a:r>
              <a:rPr lang="en-US" altLang="ja-JP" sz="1400" dirty="0" err="1">
                <a:solidFill>
                  <a:schemeClr val="tx1">
                    <a:lumMod val="75000"/>
                    <a:lumOff val="25000"/>
                  </a:schemeClr>
                </a:solidFill>
                <a:latin typeface="Consolas" panose="020B0609020204030204" pitchFamily="49" charset="0"/>
              </a:rPr>
              <a:t>ecall</a:t>
            </a:r>
            <a:r>
              <a:rPr lang="en-US" altLang="ja-JP" sz="1400" dirty="0">
                <a:solidFill>
                  <a:schemeClr val="tx1">
                    <a:lumMod val="75000"/>
                    <a:lumOff val="25000"/>
                  </a:schemeClr>
                </a:solidFill>
                <a:latin typeface="Consolas" panose="020B0609020204030204" pitchFamily="49" charset="0"/>
              </a:rPr>
              <a:t>          </a:t>
            </a:r>
            <a:r>
              <a:rPr lang="en-US" altLang="ja-JP" sz="1400" dirty="0">
                <a:solidFill>
                  <a:schemeClr val="accent3">
                    <a:lumMod val="50000"/>
                  </a:schemeClr>
                </a:solidFill>
                <a:latin typeface="Consolas" panose="020B0609020204030204" pitchFamily="49" charset="0"/>
              </a:rPr>
              <a:t>// </a:t>
            </a:r>
            <a:r>
              <a:rPr lang="ja-JP" altLang="en-US" sz="1400" dirty="0">
                <a:solidFill>
                  <a:schemeClr val="accent3">
                    <a:lumMod val="50000"/>
                  </a:schemeClr>
                </a:solidFill>
                <a:latin typeface="Consolas" panose="020B0609020204030204" pitchFamily="49" charset="0"/>
              </a:rPr>
              <a:t>システム・コール呼び出し．返り値は </a:t>
            </a:r>
            <a:r>
              <a:rPr lang="en-US" altLang="ja-JP" sz="1400" dirty="0">
                <a:solidFill>
                  <a:schemeClr val="accent3">
                    <a:lumMod val="50000"/>
                  </a:schemeClr>
                </a:solidFill>
                <a:latin typeface="Consolas" panose="020B0609020204030204" pitchFamily="49" charset="0"/>
              </a:rPr>
              <a:t>x10 </a:t>
            </a:r>
            <a:r>
              <a:rPr lang="ja-JP" altLang="en-US" sz="1400" dirty="0">
                <a:solidFill>
                  <a:schemeClr val="accent3">
                    <a:lumMod val="50000"/>
                  </a:schemeClr>
                </a:solidFill>
                <a:latin typeface="Consolas" panose="020B0609020204030204" pitchFamily="49" charset="0"/>
              </a:rPr>
              <a:t>に入る</a:t>
            </a:r>
            <a:endParaRPr lang="en-US" altLang="ja-JP" sz="1400" dirty="0">
              <a:solidFill>
                <a:schemeClr val="accent3">
                  <a:lumMod val="50000"/>
                </a:schemeClr>
              </a:solidFill>
              <a:latin typeface="Consolas" panose="020B0609020204030204" pitchFamily="49" charset="0"/>
            </a:endParaRPr>
          </a:p>
          <a:p>
            <a:endParaRPr lang="en-US" altLang="ja-JP" sz="1400" b="0" dirty="0">
              <a:solidFill>
                <a:schemeClr val="tx1">
                  <a:lumMod val="75000"/>
                  <a:lumOff val="25000"/>
                </a:schemeClr>
              </a:solidFill>
              <a:effectLst/>
              <a:latin typeface="Consolas" panose="020B0609020204030204" pitchFamily="49" charset="0"/>
            </a:endParaRPr>
          </a:p>
        </p:txBody>
      </p:sp>
    </p:spTree>
    <p:extLst>
      <p:ext uri="{BB962C8B-B14F-4D97-AF65-F5344CB8AC3E}">
        <p14:creationId xmlns:p14="http://schemas.microsoft.com/office/powerpoint/2010/main" val="12636209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システム・コールによるメモリの確保</a:t>
            </a:r>
          </a:p>
        </p:txBody>
      </p:sp>
      <p:sp>
        <p:nvSpPr>
          <p:cNvPr id="3" name="テキスト プレースホルダー 2"/>
          <p:cNvSpPr>
            <a:spLocks noGrp="1"/>
          </p:cNvSpPr>
          <p:nvPr>
            <p:ph type="body" sz="quarter" idx="10"/>
          </p:nvPr>
        </p:nvSpPr>
        <p:spPr/>
        <p:txBody>
          <a:bodyPr/>
          <a:lstStyle/>
          <a:p>
            <a:r>
              <a:rPr kumimoji="1" lang="en-US" altLang="ja-JP" dirty="0"/>
              <a:t>Linux </a:t>
            </a:r>
            <a:r>
              <a:rPr kumimoji="1" lang="ja-JP" altLang="en-US" dirty="0"/>
              <a:t>では通常はシステム・コール </a:t>
            </a:r>
            <a:r>
              <a:rPr kumimoji="1" lang="en-US" altLang="ja-JP" dirty="0" err="1"/>
              <a:t>mmap</a:t>
            </a:r>
            <a:r>
              <a:rPr kumimoji="1" lang="en-US" altLang="ja-JP" dirty="0"/>
              <a:t> </a:t>
            </a:r>
            <a:r>
              <a:rPr kumimoji="1" lang="ja-JP" altLang="en-US" dirty="0"/>
              <a:t>によってメモリを確保</a:t>
            </a:r>
            <a:endParaRPr kumimoji="1" lang="en-US" altLang="ja-JP" dirty="0"/>
          </a:p>
          <a:p>
            <a:pPr lvl="1"/>
            <a:r>
              <a:rPr kumimoji="1" lang="en-US" altLang="ja-JP" dirty="0" err="1"/>
              <a:t>malloc</a:t>
            </a:r>
            <a:r>
              <a:rPr kumimoji="1" lang="en-US" altLang="ja-JP" dirty="0"/>
              <a:t> </a:t>
            </a:r>
            <a:r>
              <a:rPr kumimoji="1" lang="ja-JP" altLang="en-US" dirty="0"/>
              <a:t>とかを呼ぶと，その奥底では </a:t>
            </a:r>
            <a:r>
              <a:rPr kumimoji="1" lang="en-US" altLang="ja-JP" dirty="0" err="1"/>
              <a:t>mmap</a:t>
            </a:r>
            <a:r>
              <a:rPr kumimoji="1" lang="en-US" altLang="ja-JP" dirty="0"/>
              <a:t> </a:t>
            </a:r>
            <a:r>
              <a:rPr kumimoji="1" lang="ja-JP" altLang="en-US" dirty="0"/>
              <a:t>が呼ばれている</a:t>
            </a:r>
            <a:endParaRPr kumimoji="1" lang="en-US" altLang="ja-JP" dirty="0"/>
          </a:p>
          <a:p>
            <a:r>
              <a:rPr lang="en-US" altLang="ja-JP" dirty="0" err="1"/>
              <a:t>mmap</a:t>
            </a:r>
            <a:r>
              <a:rPr lang="en-US" altLang="ja-JP" dirty="0"/>
              <a:t> </a:t>
            </a:r>
            <a:r>
              <a:rPr lang="ja-JP" altLang="en-US" dirty="0" err="1"/>
              <a:t>には</a:t>
            </a:r>
            <a:r>
              <a:rPr lang="ja-JP" altLang="en-US" dirty="0"/>
              <a:t>確保したいメモリのサイズを渡す</a:t>
            </a:r>
            <a:endParaRPr lang="en-US" altLang="ja-JP" dirty="0"/>
          </a:p>
          <a:p>
            <a:pPr lvl="1"/>
            <a:r>
              <a:rPr kumimoji="1" lang="en-US" altLang="ja-JP" dirty="0" err="1"/>
              <a:t>mmap</a:t>
            </a:r>
            <a:r>
              <a:rPr kumimoji="1" lang="en-US" altLang="ja-JP" dirty="0"/>
              <a:t> </a:t>
            </a:r>
            <a:r>
              <a:rPr kumimoji="1" lang="ja-JP" altLang="en-US" dirty="0"/>
              <a:t>内で要求サイズ分だけ仮想アドレスが使えるように，</a:t>
            </a:r>
            <a:br>
              <a:rPr kumimoji="1" lang="en-US" altLang="ja-JP" dirty="0"/>
            </a:br>
            <a:r>
              <a:rPr kumimoji="1" lang="ja-JP" altLang="en-US" dirty="0"/>
              <a:t>ページ・テーブルを更新</a:t>
            </a:r>
            <a:endParaRPr kumimoji="1" lang="en-US" altLang="ja-JP" dirty="0"/>
          </a:p>
          <a:p>
            <a:pPr lvl="1"/>
            <a:r>
              <a:rPr kumimoji="1" lang="ja-JP" altLang="en-US" dirty="0"/>
              <a:t>プログラムは返ってきた仮想アドレスを使用する</a:t>
            </a:r>
            <a:endParaRPr kumimoji="1" lang="en-US" altLang="ja-JP" dirty="0"/>
          </a:p>
          <a:p>
            <a:pPr lvl="1"/>
            <a:r>
              <a:rPr kumimoji="1" lang="ja-JP" altLang="en-US" dirty="0"/>
              <a:t>ページ・テーブルを直接操作することは通常はない</a:t>
            </a:r>
          </a:p>
        </p:txBody>
      </p:sp>
    </p:spTree>
    <p:extLst>
      <p:ext uri="{BB962C8B-B14F-4D97-AF65-F5344CB8AC3E}">
        <p14:creationId xmlns:p14="http://schemas.microsoft.com/office/powerpoint/2010/main" val="31687174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仮想メモリによる保護</a:t>
            </a:r>
          </a:p>
        </p:txBody>
      </p:sp>
      <p:sp>
        <p:nvSpPr>
          <p:cNvPr id="3" name="テキスト プレースホルダー 2"/>
          <p:cNvSpPr>
            <a:spLocks noGrp="1"/>
          </p:cNvSpPr>
          <p:nvPr>
            <p:ph type="body" sz="quarter" idx="10"/>
          </p:nvPr>
        </p:nvSpPr>
        <p:spPr>
          <a:xfrm>
            <a:off x="161951" y="1088974"/>
            <a:ext cx="8640096" cy="1980022"/>
          </a:xfrm>
        </p:spPr>
        <p:txBody>
          <a:bodyPr/>
          <a:lstStyle/>
          <a:p>
            <a:r>
              <a:rPr kumimoji="1" lang="ja-JP" altLang="en-US" dirty="0"/>
              <a:t>ユーザー・モードからは，他のプログラムが持つメモリは読めない</a:t>
            </a:r>
            <a:endParaRPr kumimoji="1" lang="en-US" altLang="ja-JP" dirty="0"/>
          </a:p>
          <a:p>
            <a:pPr lvl="1"/>
            <a:r>
              <a:rPr kumimoji="1" lang="ja-JP" altLang="en-US" dirty="0"/>
              <a:t>アドレス変換は自動かつ強制的に行われる</a:t>
            </a:r>
            <a:endParaRPr kumimoji="1" lang="en-US" altLang="ja-JP" dirty="0"/>
          </a:p>
          <a:p>
            <a:pPr lvl="1"/>
            <a:r>
              <a:rPr kumimoji="1" lang="ja-JP" altLang="en-US" dirty="0"/>
              <a:t>このため自分に用意されたページ・テーブルから指されていないものは参照しようがない</a:t>
            </a:r>
            <a:endParaRPr kumimoji="1" lang="en-US" altLang="ja-JP" dirty="0"/>
          </a:p>
          <a:p>
            <a:pPr lvl="1"/>
            <a:r>
              <a:rPr kumimoji="1" lang="ja-JP" altLang="en-US" dirty="0"/>
              <a:t>カーネル・モードはページ・テーブル自体を自由に切り替えられるので任意のメモリにアクセスできる</a:t>
            </a:r>
          </a:p>
        </p:txBody>
      </p:sp>
      <p:sp>
        <p:nvSpPr>
          <p:cNvPr id="4" name="正方形/長方形 3">
            <a:extLst>
              <a:ext uri="{FF2B5EF4-FFF2-40B4-BE49-F238E27FC236}">
                <a16:creationId xmlns:a16="http://schemas.microsoft.com/office/drawing/2014/main" id="{41F8EEC9-9620-4E9C-9B16-22677D3FA888}"/>
              </a:ext>
            </a:extLst>
          </p:cNvPr>
          <p:cNvSpPr/>
          <p:nvPr/>
        </p:nvSpPr>
        <p:spPr bwMode="auto">
          <a:xfrm>
            <a:off x="4211996" y="3699003"/>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8FC2FED3-730B-4DD0-AF3F-11439DD0B8DB}"/>
              </a:ext>
            </a:extLst>
          </p:cNvPr>
          <p:cNvSpPr/>
          <p:nvPr/>
        </p:nvSpPr>
        <p:spPr bwMode="auto">
          <a:xfrm>
            <a:off x="7092028" y="3699003"/>
            <a:ext cx="1080012" cy="3060034"/>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F8E9AEA5-3FB4-455D-9495-C980C57584B6}"/>
              </a:ext>
            </a:extLst>
          </p:cNvPr>
          <p:cNvSpPr/>
          <p:nvPr/>
        </p:nvSpPr>
        <p:spPr bwMode="auto">
          <a:xfrm>
            <a:off x="4211996" y="3699003"/>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正方形/長方形 6">
            <a:extLst>
              <a:ext uri="{FF2B5EF4-FFF2-40B4-BE49-F238E27FC236}">
                <a16:creationId xmlns:a16="http://schemas.microsoft.com/office/drawing/2014/main" id="{2582A728-F7F5-4B2F-8E43-305BF7418F28}"/>
              </a:ext>
            </a:extLst>
          </p:cNvPr>
          <p:cNvSpPr/>
          <p:nvPr/>
        </p:nvSpPr>
        <p:spPr bwMode="auto">
          <a:xfrm>
            <a:off x="4211996" y="3879005"/>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 name="正方形/長方形 9">
            <a:extLst>
              <a:ext uri="{FF2B5EF4-FFF2-40B4-BE49-F238E27FC236}">
                <a16:creationId xmlns:a16="http://schemas.microsoft.com/office/drawing/2014/main" id="{F8E9AEA5-3FB4-455D-9495-C980C57584B6}"/>
              </a:ext>
            </a:extLst>
          </p:cNvPr>
          <p:cNvSpPr/>
          <p:nvPr/>
        </p:nvSpPr>
        <p:spPr bwMode="auto">
          <a:xfrm>
            <a:off x="4211996" y="4059007"/>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 name="正方形/長方形 10">
            <a:extLst>
              <a:ext uri="{FF2B5EF4-FFF2-40B4-BE49-F238E27FC236}">
                <a16:creationId xmlns:a16="http://schemas.microsoft.com/office/drawing/2014/main" id="{F8E9AEA5-3FB4-455D-9495-C980C57584B6}"/>
              </a:ext>
            </a:extLst>
          </p:cNvPr>
          <p:cNvSpPr/>
          <p:nvPr/>
        </p:nvSpPr>
        <p:spPr bwMode="auto">
          <a:xfrm>
            <a:off x="4211996" y="4239009"/>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12" name="曲線コネクタ 11"/>
          <p:cNvCxnSpPr>
            <a:stCxn id="6" idx="3"/>
          </p:cNvCxnSpPr>
          <p:nvPr/>
        </p:nvCxnSpPr>
        <p:spPr bwMode="auto">
          <a:xfrm>
            <a:off x="5292008" y="3789004"/>
            <a:ext cx="1800020" cy="270003"/>
          </a:xfrm>
          <a:prstGeom prst="curvedConnector3">
            <a:avLst/>
          </a:prstGeom>
          <a:noFill/>
          <a:ln w="9525" cap="flat" cmpd="sng" algn="ctr">
            <a:solidFill>
              <a:schemeClr val="tx1"/>
            </a:solidFill>
            <a:prstDash val="solid"/>
            <a:round/>
            <a:headEnd type="none" w="med" len="med"/>
            <a:tailEnd type="triangle"/>
          </a:ln>
          <a:effectLst/>
        </p:spPr>
      </p:cxnSp>
      <p:sp>
        <p:nvSpPr>
          <p:cNvPr id="13" name="正方形/長方形 12">
            <a:extLst>
              <a:ext uri="{FF2B5EF4-FFF2-40B4-BE49-F238E27FC236}">
                <a16:creationId xmlns:a16="http://schemas.microsoft.com/office/drawing/2014/main" id="{2582A728-F7F5-4B2F-8E43-305BF7418F28}"/>
              </a:ext>
            </a:extLst>
          </p:cNvPr>
          <p:cNvSpPr/>
          <p:nvPr/>
        </p:nvSpPr>
        <p:spPr bwMode="auto">
          <a:xfrm>
            <a:off x="7092028" y="4059007"/>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14" name="曲線コネクタ 13"/>
          <p:cNvCxnSpPr/>
          <p:nvPr/>
        </p:nvCxnSpPr>
        <p:spPr bwMode="auto">
          <a:xfrm>
            <a:off x="5292008" y="4149008"/>
            <a:ext cx="1800020" cy="810009"/>
          </a:xfrm>
          <a:prstGeom prst="curvedConnector3">
            <a:avLst/>
          </a:prstGeom>
          <a:noFill/>
          <a:ln w="9525" cap="flat" cmpd="sng" algn="ctr">
            <a:solidFill>
              <a:schemeClr val="tx1"/>
            </a:solidFill>
            <a:prstDash val="solid"/>
            <a:round/>
            <a:headEnd type="none" w="med" len="med"/>
            <a:tailEnd type="triangle"/>
          </a:ln>
          <a:effectLst/>
        </p:spPr>
      </p:cxnSp>
      <p:sp>
        <p:nvSpPr>
          <p:cNvPr id="15" name="正方形/長方形 14">
            <a:extLst>
              <a:ext uri="{FF2B5EF4-FFF2-40B4-BE49-F238E27FC236}">
                <a16:creationId xmlns:a16="http://schemas.microsoft.com/office/drawing/2014/main" id="{2582A728-F7F5-4B2F-8E43-305BF7418F28}"/>
              </a:ext>
            </a:extLst>
          </p:cNvPr>
          <p:cNvSpPr/>
          <p:nvPr/>
        </p:nvSpPr>
        <p:spPr bwMode="auto">
          <a:xfrm>
            <a:off x="7092028" y="4959017"/>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正方形/長方形 15">
            <a:extLst>
              <a:ext uri="{FF2B5EF4-FFF2-40B4-BE49-F238E27FC236}">
                <a16:creationId xmlns:a16="http://schemas.microsoft.com/office/drawing/2014/main" id="{2582A728-F7F5-4B2F-8E43-305BF7418F28}"/>
              </a:ext>
            </a:extLst>
          </p:cNvPr>
          <p:cNvSpPr/>
          <p:nvPr/>
        </p:nvSpPr>
        <p:spPr bwMode="auto">
          <a:xfrm>
            <a:off x="7092028" y="6039029"/>
            <a:ext cx="1080012" cy="360004"/>
          </a:xfrm>
          <a:prstGeom prst="rect">
            <a:avLst/>
          </a:prstGeom>
          <a:noFill/>
          <a:ln w="412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 name="正方形/長方形 17"/>
          <p:cNvSpPr/>
          <p:nvPr/>
        </p:nvSpPr>
        <p:spPr bwMode="auto">
          <a:xfrm>
            <a:off x="7272030" y="3338999"/>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物理メモリ</a:t>
            </a:r>
          </a:p>
        </p:txBody>
      </p:sp>
      <p:sp>
        <p:nvSpPr>
          <p:cNvPr id="19" name="正方形/長方形 18"/>
          <p:cNvSpPr/>
          <p:nvPr/>
        </p:nvSpPr>
        <p:spPr bwMode="auto">
          <a:xfrm>
            <a:off x="4391998" y="3338999"/>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LV2</a:t>
            </a:r>
            <a:r>
              <a:rPr kumimoji="1" lang="ja-JP" altLang="en-US" sz="1600" dirty="0">
                <a:solidFill>
                  <a:schemeClr val="tx1">
                    <a:lumMod val="75000"/>
                    <a:lumOff val="25000"/>
                  </a:schemeClr>
                </a:solidFill>
                <a:latin typeface="+mn-ea"/>
              </a:rPr>
              <a:t>テーブル</a:t>
            </a:r>
          </a:p>
        </p:txBody>
      </p:sp>
      <p:sp>
        <p:nvSpPr>
          <p:cNvPr id="20" name="正方形/長方形 19">
            <a:extLst>
              <a:ext uri="{FF2B5EF4-FFF2-40B4-BE49-F238E27FC236}">
                <a16:creationId xmlns:a16="http://schemas.microsoft.com/office/drawing/2014/main" id="{41F8EEC9-9620-4E9C-9B16-22677D3FA888}"/>
              </a:ext>
            </a:extLst>
          </p:cNvPr>
          <p:cNvSpPr/>
          <p:nvPr/>
        </p:nvSpPr>
        <p:spPr bwMode="auto">
          <a:xfrm>
            <a:off x="2411976" y="4599013"/>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1" name="正方形/長方形 20">
            <a:extLst>
              <a:ext uri="{FF2B5EF4-FFF2-40B4-BE49-F238E27FC236}">
                <a16:creationId xmlns:a16="http://schemas.microsoft.com/office/drawing/2014/main" id="{F8E9AEA5-3FB4-455D-9495-C980C57584B6}"/>
              </a:ext>
            </a:extLst>
          </p:cNvPr>
          <p:cNvSpPr/>
          <p:nvPr/>
        </p:nvSpPr>
        <p:spPr bwMode="auto">
          <a:xfrm>
            <a:off x="2411976" y="4599013"/>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2" name="正方形/長方形 21">
            <a:extLst>
              <a:ext uri="{FF2B5EF4-FFF2-40B4-BE49-F238E27FC236}">
                <a16:creationId xmlns:a16="http://schemas.microsoft.com/office/drawing/2014/main" id="{2582A728-F7F5-4B2F-8E43-305BF7418F28}"/>
              </a:ext>
            </a:extLst>
          </p:cNvPr>
          <p:cNvSpPr/>
          <p:nvPr/>
        </p:nvSpPr>
        <p:spPr bwMode="auto">
          <a:xfrm>
            <a:off x="2411976" y="4779015"/>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2411976" y="4959017"/>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4" name="正方形/長方形 23">
            <a:extLst>
              <a:ext uri="{FF2B5EF4-FFF2-40B4-BE49-F238E27FC236}">
                <a16:creationId xmlns:a16="http://schemas.microsoft.com/office/drawing/2014/main" id="{F8E9AEA5-3FB4-455D-9495-C980C57584B6}"/>
              </a:ext>
            </a:extLst>
          </p:cNvPr>
          <p:cNvSpPr/>
          <p:nvPr/>
        </p:nvSpPr>
        <p:spPr bwMode="auto">
          <a:xfrm>
            <a:off x="2411976" y="5139019"/>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sp>
        <p:nvSpPr>
          <p:cNvPr id="26" name="正方形/長方形 25"/>
          <p:cNvSpPr/>
          <p:nvPr/>
        </p:nvSpPr>
        <p:spPr bwMode="auto">
          <a:xfrm>
            <a:off x="2591978" y="4239009"/>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LV1</a:t>
            </a:r>
            <a:r>
              <a:rPr kumimoji="1" lang="ja-JP" altLang="en-US" sz="1600" dirty="0">
                <a:solidFill>
                  <a:schemeClr val="tx1">
                    <a:lumMod val="75000"/>
                    <a:lumOff val="25000"/>
                  </a:schemeClr>
                </a:solidFill>
                <a:latin typeface="+mn-ea"/>
              </a:rPr>
              <a:t>テーブル</a:t>
            </a:r>
          </a:p>
        </p:txBody>
      </p:sp>
      <p:cxnSp>
        <p:nvCxnSpPr>
          <p:cNvPr id="32" name="曲線コネクタ 31"/>
          <p:cNvCxnSpPr/>
          <p:nvPr/>
        </p:nvCxnSpPr>
        <p:spPr bwMode="auto">
          <a:xfrm flipV="1">
            <a:off x="3491988" y="3699003"/>
            <a:ext cx="720008" cy="990000"/>
          </a:xfrm>
          <a:prstGeom prst="curvedConnector3">
            <a:avLst>
              <a:gd name="adj1" fmla="val 50000"/>
            </a:avLst>
          </a:prstGeom>
          <a:noFill/>
          <a:ln w="9525" cap="flat" cmpd="sng" algn="ctr">
            <a:solidFill>
              <a:schemeClr val="tx1"/>
            </a:solidFill>
            <a:prstDash val="solid"/>
            <a:round/>
            <a:headEnd type="none" w="med" len="med"/>
            <a:tailEnd type="triangle"/>
          </a:ln>
          <a:effectLst/>
        </p:spPr>
      </p:cxnSp>
      <p:sp>
        <p:nvSpPr>
          <p:cNvPr id="35" name="正方形/長方形 34"/>
          <p:cNvSpPr/>
          <p:nvPr/>
        </p:nvSpPr>
        <p:spPr bwMode="auto">
          <a:xfrm>
            <a:off x="5112006" y="6219031"/>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他のプログラムが</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使用している</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ページには到達する</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方法がない</a:t>
            </a:r>
          </a:p>
        </p:txBody>
      </p:sp>
    </p:spTree>
    <p:extLst>
      <p:ext uri="{BB962C8B-B14F-4D97-AF65-F5344CB8AC3E}">
        <p14:creationId xmlns:p14="http://schemas.microsoft.com/office/powerpoint/2010/main" val="22989620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ページごとの保護</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ページごとにさらに，モードごとの権限を設定できる</a:t>
            </a:r>
            <a:endParaRPr kumimoji="1" lang="en-US" altLang="ja-JP" dirty="0"/>
          </a:p>
          <a:p>
            <a:pPr lvl="1"/>
            <a:r>
              <a:rPr kumimoji="1" lang="ja-JP" altLang="en-US" dirty="0"/>
              <a:t>ページ・テーブル内にポインタと一緒に格納</a:t>
            </a:r>
            <a:endParaRPr kumimoji="1" lang="en-US" altLang="ja-JP" dirty="0"/>
          </a:p>
          <a:p>
            <a:r>
              <a:rPr kumimoji="1" lang="ja-JP" altLang="en-US" dirty="0"/>
              <a:t>「カーネル・モードでは読めるがユーザー・モードでは読めない」のような属性が設定できる</a:t>
            </a:r>
            <a:endParaRPr kumimoji="1" lang="en-US" altLang="ja-JP" dirty="0"/>
          </a:p>
          <a:p>
            <a:pPr lvl="1"/>
            <a:r>
              <a:rPr lang="ja-JP" altLang="en-US" dirty="0"/>
              <a:t>これらのチェックに違反すると </a:t>
            </a:r>
            <a:r>
              <a:rPr lang="en-US" altLang="ja-JP" dirty="0"/>
              <a:t>OS </a:t>
            </a:r>
            <a:r>
              <a:rPr lang="ja-JP" altLang="en-US" dirty="0"/>
              <a:t>にプログラムの実行を止められる</a:t>
            </a:r>
            <a:endParaRPr lang="en-US" altLang="ja-JP" dirty="0"/>
          </a:p>
          <a:p>
            <a:pPr lvl="1"/>
            <a:r>
              <a:rPr kumimoji="1" lang="ja-JP" altLang="en-US" dirty="0"/>
              <a:t>「</a:t>
            </a:r>
            <a:r>
              <a:rPr kumimoji="1" lang="en-US" altLang="ja-JP" dirty="0"/>
              <a:t>Access Violation</a:t>
            </a:r>
            <a:r>
              <a:rPr kumimoji="1" lang="ja-JP" altLang="en-US" dirty="0"/>
              <a:t>」や「</a:t>
            </a:r>
            <a:r>
              <a:rPr kumimoji="1" lang="en-US" altLang="ja-JP" dirty="0"/>
              <a:t>Segmentation Fault</a:t>
            </a:r>
            <a:r>
              <a:rPr kumimoji="1" lang="ja-JP" altLang="en-US" dirty="0"/>
              <a:t>」でプログラムが停止するのは，この機能による</a:t>
            </a:r>
          </a:p>
        </p:txBody>
      </p:sp>
    </p:spTree>
    <p:extLst>
      <p:ext uri="{BB962C8B-B14F-4D97-AF65-F5344CB8AC3E}">
        <p14:creationId xmlns:p14="http://schemas.microsoft.com/office/powerpoint/2010/main" val="25090704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ページごとの保護を利用した</a:t>
            </a:r>
            <a:br>
              <a:rPr lang="en-US" altLang="ja-JP" dirty="0"/>
            </a:br>
            <a:r>
              <a:rPr lang="ja-JP" altLang="en-US" dirty="0"/>
              <a:t>仮想アドレスの共有による最適化</a:t>
            </a:r>
            <a:endParaRPr kumimoji="1" lang="ja-JP" altLang="en-US" dirty="0"/>
          </a:p>
        </p:txBody>
      </p:sp>
      <p:sp>
        <p:nvSpPr>
          <p:cNvPr id="3" name="テキスト プレースホルダー 2"/>
          <p:cNvSpPr>
            <a:spLocks noGrp="1"/>
          </p:cNvSpPr>
          <p:nvPr>
            <p:ph type="body" sz="quarter" idx="10"/>
          </p:nvPr>
        </p:nvSpPr>
        <p:spPr>
          <a:xfrm>
            <a:off x="521955" y="1178975"/>
            <a:ext cx="8280092" cy="1800020"/>
          </a:xfrm>
        </p:spPr>
        <p:txBody>
          <a:bodyPr/>
          <a:lstStyle/>
          <a:p>
            <a:r>
              <a:rPr kumimoji="1" lang="ja-JP" altLang="en-US" dirty="0"/>
              <a:t>ユーザー・モード</a:t>
            </a:r>
            <a:r>
              <a:rPr lang="ja-JP" altLang="en-US" dirty="0"/>
              <a:t>と </a:t>
            </a:r>
            <a:r>
              <a:rPr lang="en-US" altLang="ja-JP" dirty="0"/>
              <a:t>OS </a:t>
            </a:r>
            <a:r>
              <a:rPr lang="ja-JP" altLang="en-US" dirty="0"/>
              <a:t>は仮想アドレスを共有することが多い</a:t>
            </a:r>
            <a:endParaRPr lang="en-US" altLang="ja-JP" dirty="0"/>
          </a:p>
          <a:p>
            <a:pPr lvl="1"/>
            <a:r>
              <a:rPr kumimoji="1" lang="ja-JP" altLang="en-US" dirty="0"/>
              <a:t>たとえば，全てのプログラムの仮想アドレス空間の後ろ半分は</a:t>
            </a:r>
            <a:r>
              <a:rPr kumimoji="1" lang="en-US" altLang="ja-JP" dirty="0"/>
              <a:t>OS </a:t>
            </a:r>
            <a:r>
              <a:rPr kumimoji="1" lang="ja-JP" altLang="en-US" dirty="0"/>
              <a:t>が使用など</a:t>
            </a:r>
            <a:endParaRPr kumimoji="1" lang="en-US" altLang="ja-JP" dirty="0"/>
          </a:p>
          <a:p>
            <a:pPr lvl="1"/>
            <a:r>
              <a:rPr lang="ja-JP" altLang="en-US" dirty="0">
                <a:solidFill>
                  <a:schemeClr val="accent5"/>
                </a:solidFill>
              </a:rPr>
              <a:t>利点：システム・コール呼び出し時にページ・テーブルを </a:t>
            </a:r>
            <a:r>
              <a:rPr lang="en-US" altLang="ja-JP" dirty="0">
                <a:solidFill>
                  <a:schemeClr val="accent5"/>
                </a:solidFill>
              </a:rPr>
              <a:t>OS </a:t>
            </a:r>
            <a:r>
              <a:rPr lang="ja-JP" altLang="en-US" dirty="0">
                <a:solidFill>
                  <a:schemeClr val="accent5"/>
                </a:solidFill>
              </a:rPr>
              <a:t>用仮想アドレスに切り替えなくてよくなる</a:t>
            </a:r>
            <a:endParaRPr lang="en-US" altLang="ja-JP" dirty="0">
              <a:solidFill>
                <a:schemeClr val="accent5"/>
              </a:solidFill>
            </a:endParaRPr>
          </a:p>
        </p:txBody>
      </p:sp>
      <p:sp>
        <p:nvSpPr>
          <p:cNvPr id="4" name="正方形/長方形 3">
            <a:extLst>
              <a:ext uri="{FF2B5EF4-FFF2-40B4-BE49-F238E27FC236}">
                <a16:creationId xmlns:a16="http://schemas.microsoft.com/office/drawing/2014/main" id="{41F8EEC9-9620-4E9C-9B16-22677D3FA888}"/>
              </a:ext>
            </a:extLst>
          </p:cNvPr>
          <p:cNvSpPr/>
          <p:nvPr/>
        </p:nvSpPr>
        <p:spPr bwMode="auto">
          <a:xfrm>
            <a:off x="3941993" y="3429000"/>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8FC2FED3-730B-4DD0-AF3F-11439DD0B8DB}"/>
              </a:ext>
            </a:extLst>
          </p:cNvPr>
          <p:cNvSpPr/>
          <p:nvPr/>
        </p:nvSpPr>
        <p:spPr bwMode="auto">
          <a:xfrm>
            <a:off x="6822025" y="3429000"/>
            <a:ext cx="1080012" cy="3060034"/>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F8E9AEA5-3FB4-455D-9495-C980C57584B6}"/>
              </a:ext>
            </a:extLst>
          </p:cNvPr>
          <p:cNvSpPr/>
          <p:nvPr/>
        </p:nvSpPr>
        <p:spPr bwMode="auto">
          <a:xfrm>
            <a:off x="3941993" y="3429000"/>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正方形/長方形 6">
            <a:extLst>
              <a:ext uri="{FF2B5EF4-FFF2-40B4-BE49-F238E27FC236}">
                <a16:creationId xmlns:a16="http://schemas.microsoft.com/office/drawing/2014/main" id="{2582A728-F7F5-4B2F-8E43-305BF7418F28}"/>
              </a:ext>
            </a:extLst>
          </p:cNvPr>
          <p:cNvSpPr/>
          <p:nvPr/>
        </p:nvSpPr>
        <p:spPr bwMode="auto">
          <a:xfrm>
            <a:off x="3941993" y="360900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a:extLst>
              <a:ext uri="{FF2B5EF4-FFF2-40B4-BE49-F238E27FC236}">
                <a16:creationId xmlns:a16="http://schemas.microsoft.com/office/drawing/2014/main" id="{F8E9AEA5-3FB4-455D-9495-C980C57584B6}"/>
              </a:ext>
            </a:extLst>
          </p:cNvPr>
          <p:cNvSpPr/>
          <p:nvPr/>
        </p:nvSpPr>
        <p:spPr bwMode="auto">
          <a:xfrm>
            <a:off x="3941993" y="378900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 name="正方形/長方形 9">
            <a:extLst>
              <a:ext uri="{FF2B5EF4-FFF2-40B4-BE49-F238E27FC236}">
                <a16:creationId xmlns:a16="http://schemas.microsoft.com/office/drawing/2014/main" id="{F8E9AEA5-3FB4-455D-9495-C980C57584B6}"/>
              </a:ext>
            </a:extLst>
          </p:cNvPr>
          <p:cNvSpPr/>
          <p:nvPr/>
        </p:nvSpPr>
        <p:spPr bwMode="auto">
          <a:xfrm>
            <a:off x="3941993" y="3969006"/>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11" name="曲線コネクタ 10"/>
          <p:cNvCxnSpPr>
            <a:stCxn id="6" idx="3"/>
          </p:cNvCxnSpPr>
          <p:nvPr/>
        </p:nvCxnSpPr>
        <p:spPr bwMode="auto">
          <a:xfrm>
            <a:off x="5022005" y="3519001"/>
            <a:ext cx="1800020" cy="270003"/>
          </a:xfrm>
          <a:prstGeom prst="curvedConnector3">
            <a:avLst/>
          </a:prstGeom>
          <a:noFill/>
          <a:ln w="9525" cap="flat" cmpd="sng" algn="ctr">
            <a:solidFill>
              <a:schemeClr val="tx1"/>
            </a:solidFill>
            <a:prstDash val="solid"/>
            <a:round/>
            <a:headEnd type="none" w="med" len="med"/>
            <a:tailEnd type="triangle"/>
          </a:ln>
          <a:effectLst/>
        </p:spPr>
      </p:cxnSp>
      <p:sp>
        <p:nvSpPr>
          <p:cNvPr id="12" name="正方形/長方形 11">
            <a:extLst>
              <a:ext uri="{FF2B5EF4-FFF2-40B4-BE49-F238E27FC236}">
                <a16:creationId xmlns:a16="http://schemas.microsoft.com/office/drawing/2014/main" id="{2582A728-F7F5-4B2F-8E43-305BF7418F28}"/>
              </a:ext>
            </a:extLst>
          </p:cNvPr>
          <p:cNvSpPr/>
          <p:nvPr/>
        </p:nvSpPr>
        <p:spPr bwMode="auto">
          <a:xfrm>
            <a:off x="6822025" y="3789004"/>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13" name="曲線コネクタ 12"/>
          <p:cNvCxnSpPr/>
          <p:nvPr/>
        </p:nvCxnSpPr>
        <p:spPr bwMode="auto">
          <a:xfrm>
            <a:off x="5022005" y="3879005"/>
            <a:ext cx="1800020" cy="810009"/>
          </a:xfrm>
          <a:prstGeom prst="curvedConnector3">
            <a:avLst/>
          </a:prstGeom>
          <a:noFill/>
          <a:ln w="9525" cap="flat" cmpd="sng" algn="ctr">
            <a:solidFill>
              <a:schemeClr val="tx1"/>
            </a:solidFill>
            <a:prstDash val="solid"/>
            <a:round/>
            <a:headEnd type="none" w="med" len="med"/>
            <a:tailEnd type="triangle"/>
          </a:ln>
          <a:effectLst/>
        </p:spPr>
      </p:cxnSp>
      <p:sp>
        <p:nvSpPr>
          <p:cNvPr id="14" name="正方形/長方形 13">
            <a:extLst>
              <a:ext uri="{FF2B5EF4-FFF2-40B4-BE49-F238E27FC236}">
                <a16:creationId xmlns:a16="http://schemas.microsoft.com/office/drawing/2014/main" id="{2582A728-F7F5-4B2F-8E43-305BF7418F28}"/>
              </a:ext>
            </a:extLst>
          </p:cNvPr>
          <p:cNvSpPr/>
          <p:nvPr/>
        </p:nvSpPr>
        <p:spPr bwMode="auto">
          <a:xfrm>
            <a:off x="6822025" y="4689014"/>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正方形/長方形 14">
            <a:extLst>
              <a:ext uri="{FF2B5EF4-FFF2-40B4-BE49-F238E27FC236}">
                <a16:creationId xmlns:a16="http://schemas.microsoft.com/office/drawing/2014/main" id="{2582A728-F7F5-4B2F-8E43-305BF7418F28}"/>
              </a:ext>
            </a:extLst>
          </p:cNvPr>
          <p:cNvSpPr/>
          <p:nvPr/>
        </p:nvSpPr>
        <p:spPr bwMode="auto">
          <a:xfrm>
            <a:off x="6822025" y="5769026"/>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16" name="曲線コネクタ 15"/>
          <p:cNvCxnSpPr/>
          <p:nvPr/>
        </p:nvCxnSpPr>
        <p:spPr bwMode="auto">
          <a:xfrm>
            <a:off x="5022005" y="5319021"/>
            <a:ext cx="1800020" cy="450005"/>
          </a:xfrm>
          <a:prstGeom prst="curvedConnector3">
            <a:avLst/>
          </a:prstGeom>
          <a:noFill/>
          <a:ln w="9525" cap="flat" cmpd="sng" algn="ctr">
            <a:solidFill>
              <a:schemeClr val="tx1"/>
            </a:solidFill>
            <a:prstDash val="solid"/>
            <a:round/>
            <a:headEnd type="none" w="med" len="med"/>
            <a:tailEnd type="triangle"/>
          </a:ln>
          <a:effectLst/>
        </p:spPr>
      </p:cxnSp>
      <p:sp>
        <p:nvSpPr>
          <p:cNvPr id="17" name="正方形/長方形 16"/>
          <p:cNvSpPr/>
          <p:nvPr/>
        </p:nvSpPr>
        <p:spPr bwMode="auto">
          <a:xfrm>
            <a:off x="7002027" y="306899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物理メモリ</a:t>
            </a:r>
          </a:p>
        </p:txBody>
      </p:sp>
      <p:sp>
        <p:nvSpPr>
          <p:cNvPr id="18" name="正方形/長方形 17"/>
          <p:cNvSpPr/>
          <p:nvPr/>
        </p:nvSpPr>
        <p:spPr bwMode="auto">
          <a:xfrm>
            <a:off x="4121995" y="306899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LV2</a:t>
            </a:r>
            <a:r>
              <a:rPr kumimoji="1" lang="ja-JP" altLang="en-US" sz="1600" dirty="0">
                <a:solidFill>
                  <a:schemeClr val="tx1">
                    <a:lumMod val="75000"/>
                    <a:lumOff val="25000"/>
                  </a:schemeClr>
                </a:solidFill>
                <a:latin typeface="+mn-ea"/>
              </a:rPr>
              <a:t>テーブル</a:t>
            </a:r>
          </a:p>
        </p:txBody>
      </p:sp>
      <p:sp>
        <p:nvSpPr>
          <p:cNvPr id="19" name="正方形/長方形 18">
            <a:extLst>
              <a:ext uri="{FF2B5EF4-FFF2-40B4-BE49-F238E27FC236}">
                <a16:creationId xmlns:a16="http://schemas.microsoft.com/office/drawing/2014/main" id="{41F8EEC9-9620-4E9C-9B16-22677D3FA888}"/>
              </a:ext>
            </a:extLst>
          </p:cNvPr>
          <p:cNvSpPr/>
          <p:nvPr/>
        </p:nvSpPr>
        <p:spPr bwMode="auto">
          <a:xfrm>
            <a:off x="2141973" y="4329010"/>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a:extLst>
              <a:ext uri="{FF2B5EF4-FFF2-40B4-BE49-F238E27FC236}">
                <a16:creationId xmlns:a16="http://schemas.microsoft.com/office/drawing/2014/main" id="{F8E9AEA5-3FB4-455D-9495-C980C57584B6}"/>
              </a:ext>
            </a:extLst>
          </p:cNvPr>
          <p:cNvSpPr/>
          <p:nvPr/>
        </p:nvSpPr>
        <p:spPr bwMode="auto">
          <a:xfrm>
            <a:off x="2141973" y="4329010"/>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1" name="正方形/長方形 20">
            <a:extLst>
              <a:ext uri="{FF2B5EF4-FFF2-40B4-BE49-F238E27FC236}">
                <a16:creationId xmlns:a16="http://schemas.microsoft.com/office/drawing/2014/main" id="{2582A728-F7F5-4B2F-8E43-305BF7418F28}"/>
              </a:ext>
            </a:extLst>
          </p:cNvPr>
          <p:cNvSpPr/>
          <p:nvPr/>
        </p:nvSpPr>
        <p:spPr bwMode="auto">
          <a:xfrm>
            <a:off x="2141973" y="450901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2" name="正方形/長方形 21">
            <a:extLst>
              <a:ext uri="{FF2B5EF4-FFF2-40B4-BE49-F238E27FC236}">
                <a16:creationId xmlns:a16="http://schemas.microsoft.com/office/drawing/2014/main" id="{F8E9AEA5-3FB4-455D-9495-C980C57584B6}"/>
              </a:ext>
            </a:extLst>
          </p:cNvPr>
          <p:cNvSpPr/>
          <p:nvPr/>
        </p:nvSpPr>
        <p:spPr bwMode="auto">
          <a:xfrm>
            <a:off x="2141973" y="558902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2141973" y="4869016"/>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sp>
        <p:nvSpPr>
          <p:cNvPr id="25" name="正方形/長方形 24"/>
          <p:cNvSpPr/>
          <p:nvPr/>
        </p:nvSpPr>
        <p:spPr bwMode="auto">
          <a:xfrm>
            <a:off x="2321975" y="396900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LV1</a:t>
            </a:r>
            <a:r>
              <a:rPr kumimoji="1" lang="ja-JP" altLang="en-US" sz="1600" dirty="0">
                <a:solidFill>
                  <a:schemeClr val="tx1">
                    <a:lumMod val="75000"/>
                    <a:lumOff val="25000"/>
                  </a:schemeClr>
                </a:solidFill>
                <a:latin typeface="+mn-ea"/>
              </a:rPr>
              <a:t>テーブル</a:t>
            </a:r>
          </a:p>
        </p:txBody>
      </p:sp>
      <p:sp>
        <p:nvSpPr>
          <p:cNvPr id="26" name="正方形/長方形 25">
            <a:extLst>
              <a:ext uri="{FF2B5EF4-FFF2-40B4-BE49-F238E27FC236}">
                <a16:creationId xmlns:a16="http://schemas.microsoft.com/office/drawing/2014/main" id="{41F8EEC9-9620-4E9C-9B16-22677D3FA888}"/>
              </a:ext>
            </a:extLst>
          </p:cNvPr>
          <p:cNvSpPr/>
          <p:nvPr/>
        </p:nvSpPr>
        <p:spPr bwMode="auto">
          <a:xfrm>
            <a:off x="3941993" y="5049018"/>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7" name="正方形/長方形 26">
            <a:extLst>
              <a:ext uri="{FF2B5EF4-FFF2-40B4-BE49-F238E27FC236}">
                <a16:creationId xmlns:a16="http://schemas.microsoft.com/office/drawing/2014/main" id="{F8E9AEA5-3FB4-455D-9495-C980C57584B6}"/>
              </a:ext>
            </a:extLst>
          </p:cNvPr>
          <p:cNvSpPr/>
          <p:nvPr/>
        </p:nvSpPr>
        <p:spPr bwMode="auto">
          <a:xfrm>
            <a:off x="3941993" y="5049018"/>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8" name="正方形/長方形 27">
            <a:extLst>
              <a:ext uri="{FF2B5EF4-FFF2-40B4-BE49-F238E27FC236}">
                <a16:creationId xmlns:a16="http://schemas.microsoft.com/office/drawing/2014/main" id="{2582A728-F7F5-4B2F-8E43-305BF7418F28}"/>
              </a:ext>
            </a:extLst>
          </p:cNvPr>
          <p:cNvSpPr/>
          <p:nvPr/>
        </p:nvSpPr>
        <p:spPr bwMode="auto">
          <a:xfrm>
            <a:off x="3941993" y="5229020"/>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9" name="正方形/長方形 28">
            <a:extLst>
              <a:ext uri="{FF2B5EF4-FFF2-40B4-BE49-F238E27FC236}">
                <a16:creationId xmlns:a16="http://schemas.microsoft.com/office/drawing/2014/main" id="{F8E9AEA5-3FB4-455D-9495-C980C57584B6}"/>
              </a:ext>
            </a:extLst>
          </p:cNvPr>
          <p:cNvSpPr/>
          <p:nvPr/>
        </p:nvSpPr>
        <p:spPr bwMode="auto">
          <a:xfrm>
            <a:off x="3941993" y="540902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0" name="正方形/長方形 29">
            <a:extLst>
              <a:ext uri="{FF2B5EF4-FFF2-40B4-BE49-F238E27FC236}">
                <a16:creationId xmlns:a16="http://schemas.microsoft.com/office/drawing/2014/main" id="{F8E9AEA5-3FB4-455D-9495-C980C57584B6}"/>
              </a:ext>
            </a:extLst>
          </p:cNvPr>
          <p:cNvSpPr/>
          <p:nvPr/>
        </p:nvSpPr>
        <p:spPr bwMode="auto">
          <a:xfrm>
            <a:off x="3941993" y="5589024"/>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31" name="曲線コネクタ 30"/>
          <p:cNvCxnSpPr/>
          <p:nvPr/>
        </p:nvCxnSpPr>
        <p:spPr bwMode="auto">
          <a:xfrm flipV="1">
            <a:off x="3221985" y="3429000"/>
            <a:ext cx="720008" cy="990000"/>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32" name="曲線コネクタ 31"/>
          <p:cNvCxnSpPr/>
          <p:nvPr/>
        </p:nvCxnSpPr>
        <p:spPr bwMode="auto">
          <a:xfrm flipV="1">
            <a:off x="3221985" y="5049018"/>
            <a:ext cx="720008" cy="630007"/>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35" name="直線コネクタ 34"/>
          <p:cNvCxnSpPr/>
          <p:nvPr/>
        </p:nvCxnSpPr>
        <p:spPr bwMode="auto">
          <a:xfrm flipV="1">
            <a:off x="1961971" y="5049018"/>
            <a:ext cx="0" cy="720007"/>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cxnSp>
        <p:nvCxnSpPr>
          <p:cNvPr id="37" name="直線コネクタ 36"/>
          <p:cNvCxnSpPr/>
          <p:nvPr/>
        </p:nvCxnSpPr>
        <p:spPr bwMode="auto">
          <a:xfrm flipV="1">
            <a:off x="1961971" y="4329011"/>
            <a:ext cx="0" cy="720007"/>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43" name="正方形/長方形 42"/>
          <p:cNvSpPr/>
          <p:nvPr/>
        </p:nvSpPr>
        <p:spPr bwMode="auto">
          <a:xfrm>
            <a:off x="701957" y="450901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ユーザー・モード</a:t>
            </a:r>
          </a:p>
        </p:txBody>
      </p:sp>
      <p:sp>
        <p:nvSpPr>
          <p:cNvPr id="44" name="正方形/長方形 43"/>
          <p:cNvSpPr/>
          <p:nvPr/>
        </p:nvSpPr>
        <p:spPr bwMode="auto">
          <a:xfrm>
            <a:off x="701957" y="5319021"/>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6"/>
                </a:solidFill>
                <a:latin typeface="+mn-ea"/>
              </a:rPr>
              <a:t>カーネル・モード</a:t>
            </a:r>
          </a:p>
        </p:txBody>
      </p:sp>
    </p:spTree>
    <p:extLst>
      <p:ext uri="{BB962C8B-B14F-4D97-AF65-F5344CB8AC3E}">
        <p14:creationId xmlns:p14="http://schemas.microsoft.com/office/powerpoint/2010/main" val="21208408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ページごとの保護を利用した</a:t>
            </a:r>
            <a:br>
              <a:rPr lang="en-US" altLang="ja-JP" dirty="0"/>
            </a:br>
            <a:r>
              <a:rPr lang="ja-JP" altLang="en-US" dirty="0"/>
              <a:t>仮想アドレスの共有による最適化</a:t>
            </a:r>
            <a:endParaRPr kumimoji="1" lang="ja-JP" altLang="en-US" dirty="0"/>
          </a:p>
        </p:txBody>
      </p:sp>
      <p:sp>
        <p:nvSpPr>
          <p:cNvPr id="3" name="テキスト プレースホルダー 2"/>
          <p:cNvSpPr>
            <a:spLocks noGrp="1"/>
          </p:cNvSpPr>
          <p:nvPr>
            <p:ph type="body" sz="quarter" idx="10"/>
          </p:nvPr>
        </p:nvSpPr>
        <p:spPr>
          <a:xfrm>
            <a:off x="611956" y="1178975"/>
            <a:ext cx="8280092" cy="1800020"/>
          </a:xfrm>
        </p:spPr>
        <p:txBody>
          <a:bodyPr/>
          <a:lstStyle/>
          <a:p>
            <a:r>
              <a:rPr lang="ja-JP" altLang="en-US" dirty="0"/>
              <a:t>ページごとの権限を利用して保護</a:t>
            </a:r>
            <a:endParaRPr lang="en-US" altLang="ja-JP" dirty="0"/>
          </a:p>
          <a:p>
            <a:pPr lvl="1"/>
            <a:r>
              <a:rPr lang="ja-JP" altLang="en-US" dirty="0"/>
              <a:t>ユーザー・モードからでも </a:t>
            </a:r>
            <a:r>
              <a:rPr lang="en-US" altLang="ja-JP" dirty="0"/>
              <a:t>OS </a:t>
            </a:r>
            <a:r>
              <a:rPr lang="ja-JP" altLang="en-US" dirty="0"/>
              <a:t>の物理メモリにページ・テーブルを介して到達可能</a:t>
            </a:r>
            <a:endParaRPr lang="en-US" altLang="ja-JP" dirty="0"/>
          </a:p>
          <a:p>
            <a:pPr lvl="1"/>
            <a:r>
              <a:rPr lang="ja-JP" altLang="en-US" dirty="0"/>
              <a:t>カーネル領域はユーザーから読むと落ちるよう設定するので安全</a:t>
            </a:r>
            <a:endParaRPr lang="en-US" altLang="ja-JP" dirty="0"/>
          </a:p>
          <a:p>
            <a:pPr lvl="1"/>
            <a:r>
              <a:rPr lang="ja-JP" altLang="en-US" dirty="0"/>
              <a:t>エントリに「カーネルのみ許可」と権限が設定される</a:t>
            </a:r>
          </a:p>
        </p:txBody>
      </p:sp>
      <p:sp>
        <p:nvSpPr>
          <p:cNvPr id="4" name="正方形/長方形 3">
            <a:extLst>
              <a:ext uri="{FF2B5EF4-FFF2-40B4-BE49-F238E27FC236}">
                <a16:creationId xmlns:a16="http://schemas.microsoft.com/office/drawing/2014/main" id="{41F8EEC9-9620-4E9C-9B16-22677D3FA888}"/>
              </a:ext>
            </a:extLst>
          </p:cNvPr>
          <p:cNvSpPr/>
          <p:nvPr/>
        </p:nvSpPr>
        <p:spPr bwMode="auto">
          <a:xfrm>
            <a:off x="3941993" y="3793159"/>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8FC2FED3-730B-4DD0-AF3F-11439DD0B8DB}"/>
              </a:ext>
            </a:extLst>
          </p:cNvPr>
          <p:cNvSpPr/>
          <p:nvPr/>
        </p:nvSpPr>
        <p:spPr bwMode="auto">
          <a:xfrm>
            <a:off x="6822025" y="3793159"/>
            <a:ext cx="1080012" cy="3060034"/>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F8E9AEA5-3FB4-455D-9495-C980C57584B6}"/>
              </a:ext>
            </a:extLst>
          </p:cNvPr>
          <p:cNvSpPr/>
          <p:nvPr/>
        </p:nvSpPr>
        <p:spPr bwMode="auto">
          <a:xfrm>
            <a:off x="3941993" y="3793159"/>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正方形/長方形 6">
            <a:extLst>
              <a:ext uri="{FF2B5EF4-FFF2-40B4-BE49-F238E27FC236}">
                <a16:creationId xmlns:a16="http://schemas.microsoft.com/office/drawing/2014/main" id="{2582A728-F7F5-4B2F-8E43-305BF7418F28}"/>
              </a:ext>
            </a:extLst>
          </p:cNvPr>
          <p:cNvSpPr/>
          <p:nvPr/>
        </p:nvSpPr>
        <p:spPr bwMode="auto">
          <a:xfrm>
            <a:off x="3941993" y="3973161"/>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a:extLst>
              <a:ext uri="{FF2B5EF4-FFF2-40B4-BE49-F238E27FC236}">
                <a16:creationId xmlns:a16="http://schemas.microsoft.com/office/drawing/2014/main" id="{F8E9AEA5-3FB4-455D-9495-C980C57584B6}"/>
              </a:ext>
            </a:extLst>
          </p:cNvPr>
          <p:cNvSpPr/>
          <p:nvPr/>
        </p:nvSpPr>
        <p:spPr bwMode="auto">
          <a:xfrm>
            <a:off x="3941993" y="4153163"/>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 name="正方形/長方形 9">
            <a:extLst>
              <a:ext uri="{FF2B5EF4-FFF2-40B4-BE49-F238E27FC236}">
                <a16:creationId xmlns:a16="http://schemas.microsoft.com/office/drawing/2014/main" id="{F8E9AEA5-3FB4-455D-9495-C980C57584B6}"/>
              </a:ext>
            </a:extLst>
          </p:cNvPr>
          <p:cNvSpPr/>
          <p:nvPr/>
        </p:nvSpPr>
        <p:spPr bwMode="auto">
          <a:xfrm>
            <a:off x="3941993" y="4333165"/>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11" name="曲線コネクタ 10"/>
          <p:cNvCxnSpPr>
            <a:stCxn id="6" idx="3"/>
          </p:cNvCxnSpPr>
          <p:nvPr/>
        </p:nvCxnSpPr>
        <p:spPr bwMode="auto">
          <a:xfrm>
            <a:off x="5022005" y="3883160"/>
            <a:ext cx="1800020" cy="270003"/>
          </a:xfrm>
          <a:prstGeom prst="curvedConnector3">
            <a:avLst/>
          </a:prstGeom>
          <a:noFill/>
          <a:ln w="9525" cap="flat" cmpd="sng" algn="ctr">
            <a:solidFill>
              <a:schemeClr val="tx1"/>
            </a:solidFill>
            <a:prstDash val="solid"/>
            <a:round/>
            <a:headEnd type="none" w="med" len="med"/>
            <a:tailEnd type="triangle"/>
          </a:ln>
          <a:effectLst/>
        </p:spPr>
      </p:cxnSp>
      <p:sp>
        <p:nvSpPr>
          <p:cNvPr id="12" name="正方形/長方形 11">
            <a:extLst>
              <a:ext uri="{FF2B5EF4-FFF2-40B4-BE49-F238E27FC236}">
                <a16:creationId xmlns:a16="http://schemas.microsoft.com/office/drawing/2014/main" id="{2582A728-F7F5-4B2F-8E43-305BF7418F28}"/>
              </a:ext>
            </a:extLst>
          </p:cNvPr>
          <p:cNvSpPr/>
          <p:nvPr/>
        </p:nvSpPr>
        <p:spPr bwMode="auto">
          <a:xfrm>
            <a:off x="6822025" y="4153163"/>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13" name="曲線コネクタ 12"/>
          <p:cNvCxnSpPr/>
          <p:nvPr/>
        </p:nvCxnSpPr>
        <p:spPr bwMode="auto">
          <a:xfrm>
            <a:off x="5022005" y="4243164"/>
            <a:ext cx="1800020" cy="810009"/>
          </a:xfrm>
          <a:prstGeom prst="curvedConnector3">
            <a:avLst/>
          </a:prstGeom>
          <a:noFill/>
          <a:ln w="9525" cap="flat" cmpd="sng" algn="ctr">
            <a:solidFill>
              <a:schemeClr val="tx1"/>
            </a:solidFill>
            <a:prstDash val="solid"/>
            <a:round/>
            <a:headEnd type="none" w="med" len="med"/>
            <a:tailEnd type="triangle"/>
          </a:ln>
          <a:effectLst/>
        </p:spPr>
      </p:cxnSp>
      <p:sp>
        <p:nvSpPr>
          <p:cNvPr id="14" name="正方形/長方形 13">
            <a:extLst>
              <a:ext uri="{FF2B5EF4-FFF2-40B4-BE49-F238E27FC236}">
                <a16:creationId xmlns:a16="http://schemas.microsoft.com/office/drawing/2014/main" id="{2582A728-F7F5-4B2F-8E43-305BF7418F28}"/>
              </a:ext>
            </a:extLst>
          </p:cNvPr>
          <p:cNvSpPr/>
          <p:nvPr/>
        </p:nvSpPr>
        <p:spPr bwMode="auto">
          <a:xfrm>
            <a:off x="6822025" y="5053173"/>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正方形/長方形 14">
            <a:extLst>
              <a:ext uri="{FF2B5EF4-FFF2-40B4-BE49-F238E27FC236}">
                <a16:creationId xmlns:a16="http://schemas.microsoft.com/office/drawing/2014/main" id="{2582A728-F7F5-4B2F-8E43-305BF7418F28}"/>
              </a:ext>
            </a:extLst>
          </p:cNvPr>
          <p:cNvSpPr/>
          <p:nvPr/>
        </p:nvSpPr>
        <p:spPr bwMode="auto">
          <a:xfrm>
            <a:off x="6822025" y="6133185"/>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16" name="曲線コネクタ 15"/>
          <p:cNvCxnSpPr/>
          <p:nvPr/>
        </p:nvCxnSpPr>
        <p:spPr bwMode="auto">
          <a:xfrm>
            <a:off x="5022005" y="5683180"/>
            <a:ext cx="1800020" cy="450005"/>
          </a:xfrm>
          <a:prstGeom prst="curvedConnector3">
            <a:avLst/>
          </a:prstGeom>
          <a:noFill/>
          <a:ln w="9525" cap="flat" cmpd="sng" algn="ctr">
            <a:solidFill>
              <a:schemeClr val="tx1"/>
            </a:solidFill>
            <a:prstDash val="solid"/>
            <a:round/>
            <a:headEnd type="none" w="med" len="med"/>
            <a:tailEnd type="triangle"/>
          </a:ln>
          <a:effectLst/>
        </p:spPr>
      </p:cxnSp>
      <p:sp>
        <p:nvSpPr>
          <p:cNvPr id="17" name="正方形/長方形 16"/>
          <p:cNvSpPr/>
          <p:nvPr/>
        </p:nvSpPr>
        <p:spPr bwMode="auto">
          <a:xfrm>
            <a:off x="7002027" y="3433155"/>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物理メモリ</a:t>
            </a:r>
          </a:p>
        </p:txBody>
      </p:sp>
      <p:sp>
        <p:nvSpPr>
          <p:cNvPr id="18" name="正方形/長方形 17"/>
          <p:cNvSpPr/>
          <p:nvPr/>
        </p:nvSpPr>
        <p:spPr bwMode="auto">
          <a:xfrm>
            <a:off x="4121995" y="3433155"/>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LV2</a:t>
            </a:r>
            <a:r>
              <a:rPr kumimoji="1" lang="ja-JP" altLang="en-US" sz="1600" dirty="0">
                <a:solidFill>
                  <a:schemeClr val="tx1">
                    <a:lumMod val="75000"/>
                    <a:lumOff val="25000"/>
                  </a:schemeClr>
                </a:solidFill>
                <a:latin typeface="+mn-ea"/>
              </a:rPr>
              <a:t>テーブル</a:t>
            </a:r>
          </a:p>
        </p:txBody>
      </p:sp>
      <p:sp>
        <p:nvSpPr>
          <p:cNvPr id="19" name="正方形/長方形 18">
            <a:extLst>
              <a:ext uri="{FF2B5EF4-FFF2-40B4-BE49-F238E27FC236}">
                <a16:creationId xmlns:a16="http://schemas.microsoft.com/office/drawing/2014/main" id="{41F8EEC9-9620-4E9C-9B16-22677D3FA888}"/>
              </a:ext>
            </a:extLst>
          </p:cNvPr>
          <p:cNvSpPr/>
          <p:nvPr/>
        </p:nvSpPr>
        <p:spPr bwMode="auto">
          <a:xfrm>
            <a:off x="2141973" y="4693169"/>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a:extLst>
              <a:ext uri="{FF2B5EF4-FFF2-40B4-BE49-F238E27FC236}">
                <a16:creationId xmlns:a16="http://schemas.microsoft.com/office/drawing/2014/main" id="{F8E9AEA5-3FB4-455D-9495-C980C57584B6}"/>
              </a:ext>
            </a:extLst>
          </p:cNvPr>
          <p:cNvSpPr/>
          <p:nvPr/>
        </p:nvSpPr>
        <p:spPr bwMode="auto">
          <a:xfrm>
            <a:off x="2141973" y="4693169"/>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1" name="正方形/長方形 20">
            <a:extLst>
              <a:ext uri="{FF2B5EF4-FFF2-40B4-BE49-F238E27FC236}">
                <a16:creationId xmlns:a16="http://schemas.microsoft.com/office/drawing/2014/main" id="{2582A728-F7F5-4B2F-8E43-305BF7418F28}"/>
              </a:ext>
            </a:extLst>
          </p:cNvPr>
          <p:cNvSpPr/>
          <p:nvPr/>
        </p:nvSpPr>
        <p:spPr bwMode="auto">
          <a:xfrm>
            <a:off x="2141973" y="4873171"/>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2" name="正方形/長方形 21">
            <a:extLst>
              <a:ext uri="{FF2B5EF4-FFF2-40B4-BE49-F238E27FC236}">
                <a16:creationId xmlns:a16="http://schemas.microsoft.com/office/drawing/2014/main" id="{F8E9AEA5-3FB4-455D-9495-C980C57584B6}"/>
              </a:ext>
            </a:extLst>
          </p:cNvPr>
          <p:cNvSpPr/>
          <p:nvPr/>
        </p:nvSpPr>
        <p:spPr bwMode="auto">
          <a:xfrm>
            <a:off x="2141973" y="5953183"/>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000" b="1" dirty="0">
                <a:solidFill>
                  <a:schemeClr val="accent6"/>
                </a:solidFill>
                <a:latin typeface="+mn-ea"/>
              </a:rPr>
              <a:t>カーネルのみ許可</a:t>
            </a: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2141973" y="5233175"/>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sp>
        <p:nvSpPr>
          <p:cNvPr id="25" name="正方形/長方形 24"/>
          <p:cNvSpPr/>
          <p:nvPr/>
        </p:nvSpPr>
        <p:spPr bwMode="auto">
          <a:xfrm>
            <a:off x="2321975" y="4333165"/>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LV1</a:t>
            </a:r>
            <a:r>
              <a:rPr kumimoji="1" lang="ja-JP" altLang="en-US" sz="1600" dirty="0">
                <a:solidFill>
                  <a:schemeClr val="tx1">
                    <a:lumMod val="75000"/>
                    <a:lumOff val="25000"/>
                  </a:schemeClr>
                </a:solidFill>
                <a:latin typeface="+mn-ea"/>
              </a:rPr>
              <a:t>テーブル</a:t>
            </a:r>
          </a:p>
        </p:txBody>
      </p:sp>
      <p:sp>
        <p:nvSpPr>
          <p:cNvPr id="26" name="正方形/長方形 25">
            <a:extLst>
              <a:ext uri="{FF2B5EF4-FFF2-40B4-BE49-F238E27FC236}">
                <a16:creationId xmlns:a16="http://schemas.microsoft.com/office/drawing/2014/main" id="{41F8EEC9-9620-4E9C-9B16-22677D3FA888}"/>
              </a:ext>
            </a:extLst>
          </p:cNvPr>
          <p:cNvSpPr/>
          <p:nvPr/>
        </p:nvSpPr>
        <p:spPr bwMode="auto">
          <a:xfrm>
            <a:off x="3941993" y="5413177"/>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7" name="正方形/長方形 26">
            <a:extLst>
              <a:ext uri="{FF2B5EF4-FFF2-40B4-BE49-F238E27FC236}">
                <a16:creationId xmlns:a16="http://schemas.microsoft.com/office/drawing/2014/main" id="{F8E9AEA5-3FB4-455D-9495-C980C57584B6}"/>
              </a:ext>
            </a:extLst>
          </p:cNvPr>
          <p:cNvSpPr/>
          <p:nvPr/>
        </p:nvSpPr>
        <p:spPr bwMode="auto">
          <a:xfrm>
            <a:off x="3941993" y="5413177"/>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8" name="正方形/長方形 27">
            <a:extLst>
              <a:ext uri="{FF2B5EF4-FFF2-40B4-BE49-F238E27FC236}">
                <a16:creationId xmlns:a16="http://schemas.microsoft.com/office/drawing/2014/main" id="{2582A728-F7F5-4B2F-8E43-305BF7418F28}"/>
              </a:ext>
            </a:extLst>
          </p:cNvPr>
          <p:cNvSpPr/>
          <p:nvPr/>
        </p:nvSpPr>
        <p:spPr bwMode="auto">
          <a:xfrm>
            <a:off x="3941993" y="5593179"/>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9" name="正方形/長方形 28">
            <a:extLst>
              <a:ext uri="{FF2B5EF4-FFF2-40B4-BE49-F238E27FC236}">
                <a16:creationId xmlns:a16="http://schemas.microsoft.com/office/drawing/2014/main" id="{F8E9AEA5-3FB4-455D-9495-C980C57584B6}"/>
              </a:ext>
            </a:extLst>
          </p:cNvPr>
          <p:cNvSpPr/>
          <p:nvPr/>
        </p:nvSpPr>
        <p:spPr bwMode="auto">
          <a:xfrm>
            <a:off x="3941993" y="5773181"/>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0" name="正方形/長方形 29">
            <a:extLst>
              <a:ext uri="{FF2B5EF4-FFF2-40B4-BE49-F238E27FC236}">
                <a16:creationId xmlns:a16="http://schemas.microsoft.com/office/drawing/2014/main" id="{F8E9AEA5-3FB4-455D-9495-C980C57584B6}"/>
              </a:ext>
            </a:extLst>
          </p:cNvPr>
          <p:cNvSpPr/>
          <p:nvPr/>
        </p:nvSpPr>
        <p:spPr bwMode="auto">
          <a:xfrm>
            <a:off x="3941993" y="5953183"/>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31" name="曲線コネクタ 30"/>
          <p:cNvCxnSpPr/>
          <p:nvPr/>
        </p:nvCxnSpPr>
        <p:spPr bwMode="auto">
          <a:xfrm flipV="1">
            <a:off x="3221985" y="3793159"/>
            <a:ext cx="720008" cy="990000"/>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32" name="曲線コネクタ 31"/>
          <p:cNvCxnSpPr/>
          <p:nvPr/>
        </p:nvCxnSpPr>
        <p:spPr bwMode="auto">
          <a:xfrm flipV="1">
            <a:off x="3221985" y="5413177"/>
            <a:ext cx="720008" cy="630007"/>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35" name="直線コネクタ 34"/>
          <p:cNvCxnSpPr/>
          <p:nvPr/>
        </p:nvCxnSpPr>
        <p:spPr bwMode="auto">
          <a:xfrm flipV="1">
            <a:off x="1961971" y="5413177"/>
            <a:ext cx="0" cy="720007"/>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cxnSp>
        <p:nvCxnSpPr>
          <p:cNvPr id="37" name="直線コネクタ 36"/>
          <p:cNvCxnSpPr/>
          <p:nvPr/>
        </p:nvCxnSpPr>
        <p:spPr bwMode="auto">
          <a:xfrm flipV="1">
            <a:off x="1961971" y="4693170"/>
            <a:ext cx="0" cy="720007"/>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43" name="正方形/長方形 42"/>
          <p:cNvSpPr/>
          <p:nvPr/>
        </p:nvSpPr>
        <p:spPr bwMode="auto">
          <a:xfrm>
            <a:off x="701957" y="4873171"/>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ユーザー・モード</a:t>
            </a:r>
          </a:p>
        </p:txBody>
      </p:sp>
      <p:sp>
        <p:nvSpPr>
          <p:cNvPr id="44" name="正方形/長方形 43"/>
          <p:cNvSpPr/>
          <p:nvPr/>
        </p:nvSpPr>
        <p:spPr bwMode="auto">
          <a:xfrm>
            <a:off x="701957" y="5683180"/>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6"/>
                </a:solidFill>
                <a:latin typeface="+mn-ea"/>
              </a:rPr>
              <a:t>カーネル・モード</a:t>
            </a:r>
          </a:p>
        </p:txBody>
      </p:sp>
    </p:spTree>
    <p:extLst>
      <p:ext uri="{BB962C8B-B14F-4D97-AF65-F5344CB8AC3E}">
        <p14:creationId xmlns:p14="http://schemas.microsoft.com/office/powerpoint/2010/main" val="37638277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仮想メモリと特権モードによる保護のまとめ</a:t>
            </a:r>
          </a:p>
        </p:txBody>
      </p:sp>
      <p:sp>
        <p:nvSpPr>
          <p:cNvPr id="3" name="テキスト プレースホルダー 2"/>
          <p:cNvSpPr>
            <a:spLocks noGrp="1"/>
          </p:cNvSpPr>
          <p:nvPr>
            <p:ph type="body" sz="quarter" idx="10"/>
          </p:nvPr>
        </p:nvSpPr>
        <p:spPr>
          <a:xfrm>
            <a:off x="341953" y="1178975"/>
            <a:ext cx="8532044" cy="5219751"/>
          </a:xfrm>
        </p:spPr>
        <p:txBody>
          <a:bodyPr/>
          <a:lstStyle/>
          <a:p>
            <a:r>
              <a:rPr kumimoji="1" lang="en-US" altLang="ja-JP" dirty="0"/>
              <a:t>CPU </a:t>
            </a:r>
            <a:r>
              <a:rPr kumimoji="1" lang="ja-JP" altLang="en-US" dirty="0" err="1"/>
              <a:t>には</a:t>
            </a:r>
            <a:r>
              <a:rPr kumimoji="1" lang="ja-JP" altLang="en-US" dirty="0"/>
              <a:t>操作できる権限が設定されたモードがある</a:t>
            </a:r>
            <a:endParaRPr kumimoji="1" lang="en-US" altLang="ja-JP" dirty="0"/>
          </a:p>
          <a:p>
            <a:pPr lvl="1"/>
            <a:r>
              <a:rPr kumimoji="1" lang="ja-JP" altLang="en-US" dirty="0"/>
              <a:t>ユーザー・モード</a:t>
            </a:r>
            <a:endParaRPr kumimoji="1" lang="en-US" altLang="ja-JP" dirty="0"/>
          </a:p>
          <a:p>
            <a:pPr lvl="1"/>
            <a:r>
              <a:rPr kumimoji="1" lang="ja-JP" altLang="en-US" dirty="0"/>
              <a:t>カーネル・モード</a:t>
            </a:r>
            <a:endParaRPr kumimoji="1" lang="en-US" altLang="ja-JP" dirty="0"/>
          </a:p>
          <a:p>
            <a:r>
              <a:rPr lang="ja-JP" altLang="en-US" dirty="0"/>
              <a:t>ユーザー・モード</a:t>
            </a:r>
            <a:r>
              <a:rPr kumimoji="1" lang="ja-JP" altLang="en-US" dirty="0"/>
              <a:t>ではメモリなどを変更する操作は自由には行えない</a:t>
            </a:r>
            <a:endParaRPr kumimoji="1" lang="en-US" altLang="ja-JP" dirty="0"/>
          </a:p>
          <a:p>
            <a:pPr lvl="1"/>
            <a:r>
              <a:rPr kumimoji="1" lang="ja-JP" altLang="en-US" dirty="0"/>
              <a:t>カーネル・モードで動作する </a:t>
            </a:r>
            <a:r>
              <a:rPr kumimoji="1" lang="en-US" altLang="ja-JP" dirty="0"/>
              <a:t>OS </a:t>
            </a:r>
            <a:r>
              <a:rPr kumimoji="1" lang="ja-JP" altLang="en-US" dirty="0"/>
              <a:t>に依頼して行う</a:t>
            </a:r>
            <a:endParaRPr kumimoji="1" lang="en-US" altLang="ja-JP" dirty="0"/>
          </a:p>
          <a:p>
            <a:pPr lvl="1"/>
            <a:r>
              <a:rPr kumimoji="1" lang="ja-JP" altLang="en-US" dirty="0"/>
              <a:t>当然他人のファイルやメモリへアクセスしようとすれば落とされる</a:t>
            </a:r>
            <a:endParaRPr kumimoji="1" lang="en-US" altLang="ja-JP" dirty="0"/>
          </a:p>
          <a:p>
            <a:r>
              <a:rPr kumimoji="1" lang="ja-JP" altLang="en-US" dirty="0"/>
              <a:t>他のプログラムや </a:t>
            </a:r>
            <a:r>
              <a:rPr kumimoji="1" lang="en-US" altLang="ja-JP" dirty="0"/>
              <a:t>OS </a:t>
            </a:r>
            <a:r>
              <a:rPr kumimoji="1" lang="ja-JP" altLang="en-US" dirty="0"/>
              <a:t>領域のメモリを読むことは基本的にできない</a:t>
            </a:r>
            <a:endParaRPr kumimoji="1" lang="en-US" altLang="ja-JP" dirty="0"/>
          </a:p>
          <a:p>
            <a:pPr lvl="1"/>
            <a:r>
              <a:rPr kumimoji="1" lang="ja-JP" altLang="en-US" dirty="0"/>
              <a:t>プログラムごとに独立した仮想アドレス空間を提供</a:t>
            </a:r>
            <a:endParaRPr kumimoji="1" lang="en-US" altLang="ja-JP" dirty="0"/>
          </a:p>
          <a:p>
            <a:pPr lvl="1"/>
            <a:r>
              <a:rPr kumimoji="1" lang="ja-JP" altLang="en-US" dirty="0"/>
              <a:t>ページごとのアクセス権限の設定</a:t>
            </a:r>
          </a:p>
        </p:txBody>
      </p:sp>
    </p:spTree>
    <p:extLst>
      <p:ext uri="{BB962C8B-B14F-4D97-AF65-F5344CB8AC3E}">
        <p14:creationId xmlns:p14="http://schemas.microsoft.com/office/powerpoint/2010/main" val="17050220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仮想メモリ</a:t>
            </a:r>
            <a:endParaRPr kumimoji="1" lang="en-US" altLang="ja-JP" dirty="0"/>
          </a:p>
          <a:p>
            <a:pPr marL="817200" lvl="1" indent="-457200">
              <a:buFont typeface="+mj-lt"/>
              <a:buAutoNum type="arabicPeriod"/>
            </a:pPr>
            <a:r>
              <a:rPr kumimoji="1" lang="ja-JP" altLang="en-US" dirty="0"/>
              <a:t>モチベーションと基本</a:t>
            </a:r>
            <a:endParaRPr kumimoji="1" lang="en-US" altLang="ja-JP" dirty="0"/>
          </a:p>
          <a:p>
            <a:pPr marL="817200" lvl="1" indent="-457200">
              <a:buFont typeface="+mj-lt"/>
              <a:buAutoNum type="arabicPeriod"/>
            </a:pPr>
            <a:r>
              <a:rPr kumimoji="1" lang="ja-JP" altLang="en-US" dirty="0"/>
              <a:t>詳細</a:t>
            </a:r>
            <a:endParaRPr kumimoji="1" lang="en-US" altLang="ja-JP" dirty="0"/>
          </a:p>
          <a:p>
            <a:pPr marL="1177200" lvl="2" indent="-457200">
              <a:buFont typeface="+mj-lt"/>
              <a:buAutoNum type="arabicPeriod"/>
            </a:pPr>
            <a:r>
              <a:rPr lang="ja-JP" altLang="en-US" dirty="0"/>
              <a:t>仮想アドレスと物理アドレス</a:t>
            </a:r>
            <a:endParaRPr kumimoji="1" lang="en-US" altLang="ja-JP" dirty="0"/>
          </a:p>
          <a:p>
            <a:pPr marL="1177200" lvl="2" indent="-457200">
              <a:buFont typeface="+mj-lt"/>
              <a:buAutoNum type="arabicPeriod"/>
            </a:pPr>
            <a:r>
              <a:rPr kumimoji="1" lang="ja-JP" altLang="en-US" dirty="0"/>
              <a:t>ページ・テーブル</a:t>
            </a:r>
            <a:endParaRPr kumimoji="1" lang="en-US" altLang="ja-JP" dirty="0"/>
          </a:p>
          <a:p>
            <a:pPr marL="1177200" lvl="2" indent="-457200">
              <a:buFont typeface="+mj-lt"/>
              <a:buAutoNum type="arabicPeriod"/>
            </a:pPr>
            <a:r>
              <a:rPr kumimoji="1" lang="en-US" altLang="ja-JP" dirty="0"/>
              <a:t>TLB</a:t>
            </a:r>
          </a:p>
          <a:p>
            <a:pPr marL="457200" indent="-457200">
              <a:buFont typeface="+mj-lt"/>
              <a:buAutoNum type="arabicPeriod"/>
            </a:pPr>
            <a:r>
              <a:rPr lang="ja-JP" altLang="en-US" dirty="0"/>
              <a:t>特権モード</a:t>
            </a:r>
            <a:endParaRPr lang="en-US" altLang="ja-JP" dirty="0"/>
          </a:p>
          <a:p>
            <a:pPr marL="817200" lvl="1" indent="-457200">
              <a:buFont typeface="+mj-lt"/>
              <a:buAutoNum type="arabicPeriod"/>
            </a:pPr>
            <a:r>
              <a:rPr lang="ja-JP" altLang="en-US" dirty="0"/>
              <a:t>システム・コール</a:t>
            </a:r>
            <a:endParaRPr lang="en-US" altLang="ja-JP" dirty="0"/>
          </a:p>
          <a:p>
            <a:pPr marL="817200" lvl="1" indent="-457200">
              <a:buFont typeface="+mj-lt"/>
              <a:buAutoNum type="arabicPeriod"/>
            </a:pPr>
            <a:r>
              <a:rPr lang="ja-JP" altLang="en-US" dirty="0"/>
              <a:t>メモリ保護</a:t>
            </a:r>
            <a:endParaRPr lang="en-US" altLang="ja-JP" dirty="0"/>
          </a:p>
        </p:txBody>
      </p:sp>
    </p:spTree>
    <p:extLst>
      <p:ext uri="{BB962C8B-B14F-4D97-AF65-F5344CB8AC3E}">
        <p14:creationId xmlns:p14="http://schemas.microsoft.com/office/powerpoint/2010/main" val="4664882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１１</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ja-JP" altLang="en-US" sz="1400" dirty="0"/>
              <a:t>以下のような状況の仮想メモリについて考える：</a:t>
            </a:r>
            <a:endParaRPr lang="en-US" altLang="ja-JP" sz="1400" dirty="0"/>
          </a:p>
          <a:p>
            <a:pPr lvl="1"/>
            <a:r>
              <a:rPr lang="ja-JP" altLang="en-US" sz="1400" dirty="0"/>
              <a:t>仮想アドレス空間と物理アドレス空間は共に </a:t>
            </a:r>
            <a:r>
              <a:rPr lang="en-US" altLang="ja-JP" sz="1400" dirty="0"/>
              <a:t>32bit </a:t>
            </a:r>
            <a:r>
              <a:rPr lang="ja-JP" altLang="en-US" sz="1400" dirty="0"/>
              <a:t>である</a:t>
            </a:r>
            <a:endParaRPr lang="en-US" altLang="ja-JP" sz="1400" dirty="0"/>
          </a:p>
          <a:p>
            <a:pPr lvl="1"/>
            <a:r>
              <a:rPr lang="ja-JP" altLang="en-US" sz="1400" dirty="0"/>
              <a:t>単段ページ・テーブルを使用</a:t>
            </a:r>
            <a:endParaRPr lang="en-US" altLang="ja-JP" sz="1400" dirty="0"/>
          </a:p>
          <a:p>
            <a:pPr lvl="1"/>
            <a:r>
              <a:rPr lang="ja-JP" altLang="en-US" sz="1400" dirty="0"/>
              <a:t>ページ・サイズは </a:t>
            </a:r>
            <a:r>
              <a:rPr lang="en-US" altLang="ja-JP" sz="1400" dirty="0"/>
              <a:t>64KB </a:t>
            </a:r>
            <a:r>
              <a:rPr lang="ja-JP" altLang="en-US" sz="1400" dirty="0"/>
              <a:t>である</a:t>
            </a:r>
            <a:endParaRPr lang="en-US" altLang="ja-JP" sz="1400" dirty="0"/>
          </a:p>
          <a:p>
            <a:pPr lvl="1"/>
            <a:r>
              <a:rPr lang="ja-JP" altLang="en-US" sz="1400" dirty="0"/>
              <a:t>ベース・レジスタには物理アドレス </a:t>
            </a:r>
            <a:r>
              <a:rPr lang="en-US" altLang="ja-JP" sz="1400" dirty="0"/>
              <a:t>0x20000000 </a:t>
            </a:r>
            <a:r>
              <a:rPr lang="ja-JP" altLang="en-US" sz="1400" dirty="0"/>
              <a:t>が設定されている</a:t>
            </a:r>
            <a:endParaRPr lang="en-US" altLang="ja-JP" sz="1400" dirty="0"/>
          </a:p>
          <a:p>
            <a:pPr lvl="1"/>
            <a:r>
              <a:rPr lang="ja-JP" altLang="en-US" sz="1400" dirty="0"/>
              <a:t>仮想アドレス </a:t>
            </a:r>
            <a:r>
              <a:rPr lang="en-US" altLang="ja-JP" sz="1400" dirty="0"/>
              <a:t>0x10000000 </a:t>
            </a:r>
            <a:r>
              <a:rPr lang="ja-JP" altLang="en-US" sz="1400" dirty="0"/>
              <a:t>と </a:t>
            </a:r>
            <a:r>
              <a:rPr lang="en-US" altLang="ja-JP" sz="1400">
                <a:solidFill>
                  <a:schemeClr val="accent5"/>
                </a:solidFill>
              </a:rPr>
              <a:t>0xfea50000</a:t>
            </a:r>
            <a:r>
              <a:rPr lang="en-US" altLang="ja-JP" sz="1400"/>
              <a:t> </a:t>
            </a:r>
            <a:r>
              <a:rPr lang="ja-JP" altLang="en-US" sz="1400" dirty="0"/>
              <a:t>から始まるページには，それぞれ物理アドレス </a:t>
            </a:r>
            <a:r>
              <a:rPr lang="en-US" altLang="ja-JP" sz="1400" dirty="0"/>
              <a:t>0x30000000 </a:t>
            </a:r>
            <a:r>
              <a:rPr lang="ja-JP" altLang="en-US" sz="1400" dirty="0"/>
              <a:t>と </a:t>
            </a:r>
            <a:r>
              <a:rPr lang="en-US" altLang="ja-JP" sz="1400" dirty="0"/>
              <a:t>0x30010000 </a:t>
            </a:r>
            <a:r>
              <a:rPr lang="ja-JP" altLang="en-US" sz="1400" dirty="0"/>
              <a:t>から始まるページが割り当てられているものとする</a:t>
            </a:r>
            <a:endParaRPr lang="en-US" altLang="ja-JP" sz="1400" dirty="0"/>
          </a:p>
          <a:p>
            <a:pPr lvl="1"/>
            <a:r>
              <a:rPr lang="en-US" altLang="ja-JP" sz="1400" dirty="0"/>
              <a:t>TLB </a:t>
            </a:r>
            <a:r>
              <a:rPr lang="ja-JP" altLang="en-US" sz="1400" dirty="0"/>
              <a:t>は存在しない</a:t>
            </a:r>
            <a:endParaRPr lang="en-US" altLang="ja-JP" sz="1400"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69</a:t>
            </a:fld>
            <a:endParaRPr kumimoji="1" lang="ja-JP" altLang="en-US" dirty="0"/>
          </a:p>
        </p:txBody>
      </p:sp>
    </p:spTree>
    <p:extLst>
      <p:ext uri="{BB962C8B-B14F-4D97-AF65-F5344CB8AC3E}">
        <p14:creationId xmlns:p14="http://schemas.microsoft.com/office/powerpoint/2010/main" val="2444513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１０</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en-US" altLang="ja-JP" sz="1400" dirty="0"/>
              <a:t>(1) </a:t>
            </a:r>
            <a:r>
              <a:rPr lang="ja-JP" altLang="en-US" sz="1400" dirty="0"/>
              <a:t>上記それぞれの場合で，アクセスが全て終わった後のキャッシュの状態（タグの中身）を示せ</a:t>
            </a:r>
            <a:endParaRPr lang="en-US" altLang="ja-JP" sz="1400" dirty="0"/>
          </a:p>
          <a:p>
            <a:pPr lvl="1"/>
            <a:r>
              <a:rPr lang="ja-JP" altLang="en-US" sz="1400" dirty="0"/>
              <a:t>４エントリのタグにそれぞれ何が残っているかを，</a:t>
            </a:r>
            <a:br>
              <a:rPr lang="en-US" altLang="ja-JP" sz="1400" dirty="0"/>
            </a:br>
            <a:r>
              <a:rPr lang="ja-JP" altLang="en-US" sz="1400" dirty="0"/>
              <a:t>連想度</a:t>
            </a:r>
            <a:r>
              <a:rPr lang="en-US" altLang="ja-JP" sz="1400" dirty="0"/>
              <a:t>3</a:t>
            </a:r>
            <a:r>
              <a:rPr lang="ja-JP" altLang="en-US" sz="1400" dirty="0"/>
              <a:t>パターン</a:t>
            </a:r>
            <a:r>
              <a:rPr lang="en-US" altLang="ja-JP" sz="1400" dirty="0"/>
              <a:t>×</a:t>
            </a:r>
            <a:r>
              <a:rPr lang="ja-JP" altLang="en-US" sz="1400" dirty="0"/>
              <a:t>アクセス系列</a:t>
            </a:r>
            <a:r>
              <a:rPr lang="en-US" altLang="ja-JP" sz="1400" dirty="0"/>
              <a:t>3</a:t>
            </a:r>
            <a:r>
              <a:rPr lang="ja-JP" altLang="en-US" sz="1400" dirty="0"/>
              <a:t>パタン</a:t>
            </a:r>
            <a:r>
              <a:rPr lang="en-US" altLang="ja-JP" sz="1400" dirty="0"/>
              <a:t>=</a:t>
            </a:r>
            <a:r>
              <a:rPr lang="ja-JP" altLang="en-US" sz="1400" dirty="0"/>
              <a:t> </a:t>
            </a:r>
            <a:r>
              <a:rPr lang="en-US" altLang="ja-JP" sz="1400" dirty="0"/>
              <a:t>9 </a:t>
            </a:r>
            <a:r>
              <a:rPr lang="ja-JP" altLang="en-US" sz="1400" dirty="0"/>
              <a:t>パターン分答える</a:t>
            </a:r>
            <a:endParaRPr lang="en-US" altLang="ja-JP" sz="1400" dirty="0"/>
          </a:p>
          <a:p>
            <a:r>
              <a:rPr lang="en-US" altLang="ja-JP" sz="1400" dirty="0"/>
              <a:t>(2) </a:t>
            </a:r>
            <a:r>
              <a:rPr lang="ja-JP" altLang="en-US" sz="1400" dirty="0"/>
              <a:t>上記それぞれの場合のヒット率を計算せよ</a:t>
            </a:r>
            <a:endParaRPr lang="en-US" altLang="ja-JP" sz="1400" dirty="0"/>
          </a:p>
          <a:p>
            <a:r>
              <a:rPr lang="en-US" altLang="ja-JP" sz="1400" dirty="0"/>
              <a:t>(3) </a:t>
            </a:r>
            <a:r>
              <a:rPr lang="ja-JP" altLang="en-US" sz="1400" dirty="0"/>
              <a:t>各アクセスにおけるヒット時に，それが空間的局所性と時間的局所性のいずれによるのかを分類して答えよ</a:t>
            </a:r>
            <a:br>
              <a:rPr lang="en-US" altLang="ja-JP" sz="1400" dirty="0"/>
            </a:br>
            <a:endParaRPr lang="en-US" altLang="ja-JP" sz="1400" dirty="0"/>
          </a:p>
          <a:p>
            <a:r>
              <a:rPr lang="ja-JP" altLang="en-US" sz="1400" dirty="0"/>
              <a:t>多少多いかもですが，</a:t>
            </a:r>
            <a:endParaRPr lang="en-US" altLang="ja-JP" sz="1400" dirty="0"/>
          </a:p>
          <a:p>
            <a:pPr lvl="1"/>
            <a:r>
              <a:rPr lang="ja-JP" altLang="en-US" sz="1400" dirty="0"/>
              <a:t>途中までしか出来なくても良いです</a:t>
            </a:r>
            <a:endParaRPr lang="en-US" altLang="ja-JP" sz="1400" dirty="0"/>
          </a:p>
          <a:p>
            <a:pPr lvl="1"/>
            <a:r>
              <a:rPr lang="ja-JP" altLang="en-US" sz="1400" dirty="0"/>
              <a:t>試験までには１回解いておくと良いです</a:t>
            </a:r>
            <a:endParaRPr lang="en-US" altLang="ja-JP" sz="1400" dirty="0"/>
          </a:p>
          <a:p>
            <a:pPr lvl="1"/>
            <a:r>
              <a:rPr lang="ja-JP" altLang="en-US" sz="1400" dirty="0"/>
              <a:t>実は </a:t>
            </a:r>
            <a:r>
              <a:rPr lang="en-US" altLang="ja-JP" sz="1400" dirty="0"/>
              <a:t>(1) </a:t>
            </a:r>
            <a:r>
              <a:rPr lang="ja-JP" altLang="en-US" sz="1400" dirty="0"/>
              <a:t>がちゃんとできれば </a:t>
            </a:r>
            <a:r>
              <a:rPr lang="en-US" altLang="ja-JP" sz="1400" dirty="0"/>
              <a:t>(2) </a:t>
            </a:r>
            <a:r>
              <a:rPr lang="ja-JP" altLang="en-US" sz="1400" dirty="0"/>
              <a:t>と </a:t>
            </a:r>
            <a:r>
              <a:rPr lang="en-US" altLang="ja-JP" sz="1400" dirty="0"/>
              <a:t>(3) </a:t>
            </a:r>
            <a:r>
              <a:rPr lang="ja-JP" altLang="en-US" sz="1400" dirty="0"/>
              <a:t>はおまけみたいなものです</a:t>
            </a:r>
            <a:endParaRPr lang="en-US" altLang="ja-JP" sz="1400"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7</a:t>
            </a:fld>
            <a:endParaRPr kumimoji="1" lang="ja-JP" altLang="en-US" dirty="0"/>
          </a:p>
        </p:txBody>
      </p:sp>
    </p:spTree>
    <p:extLst>
      <p:ext uri="{BB962C8B-B14F-4D97-AF65-F5344CB8AC3E}">
        <p14:creationId xmlns:p14="http://schemas.microsoft.com/office/powerpoint/2010/main" val="1859621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１１</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en-US" altLang="ja-JP" sz="1400" dirty="0"/>
              <a:t>(1) </a:t>
            </a:r>
            <a:r>
              <a:rPr lang="ja-JP" altLang="en-US" sz="1400" dirty="0"/>
              <a:t>仮想アドレス </a:t>
            </a:r>
            <a:r>
              <a:rPr lang="en-US" altLang="ja-JP" sz="1400" dirty="0"/>
              <a:t>0x10002000 </a:t>
            </a:r>
            <a:r>
              <a:rPr lang="ja-JP" altLang="en-US" sz="1400" dirty="0"/>
              <a:t>に格納されている値を読み出す際にアクセスされる物理アドレスをすべてあげよ</a:t>
            </a:r>
            <a:endParaRPr lang="en-US" altLang="ja-JP" sz="1400" dirty="0"/>
          </a:p>
          <a:p>
            <a:r>
              <a:rPr lang="en-US" altLang="ja-JP" sz="1400" dirty="0"/>
              <a:t>(2) </a:t>
            </a:r>
            <a:r>
              <a:rPr lang="ja-JP" altLang="en-US" sz="1400" dirty="0"/>
              <a:t>仮想アドレス </a:t>
            </a:r>
            <a:r>
              <a:rPr lang="en-US" altLang="ja-JP" sz="1400" dirty="0">
                <a:solidFill>
                  <a:schemeClr val="accent5"/>
                </a:solidFill>
              </a:rPr>
              <a:t>0xfea51fff</a:t>
            </a:r>
            <a:r>
              <a:rPr lang="en-US" altLang="ja-JP" sz="1400" dirty="0"/>
              <a:t> </a:t>
            </a:r>
            <a:r>
              <a:rPr lang="ja-JP" altLang="en-US" sz="1400" dirty="0"/>
              <a:t>に格納されている値を読み出す際にアクセスされる物理アドレスをすべてあげよ</a:t>
            </a:r>
            <a:endParaRPr lang="en-US" altLang="ja-JP" sz="1400" dirty="0"/>
          </a:p>
          <a:p>
            <a:r>
              <a:rPr lang="en-US" altLang="ja-JP" sz="1400" dirty="0"/>
              <a:t>(3) </a:t>
            </a:r>
            <a:r>
              <a:rPr lang="ja-JP" altLang="en-US" sz="1400" dirty="0"/>
              <a:t>仮想アドレス </a:t>
            </a:r>
            <a:r>
              <a:rPr lang="en-US" altLang="ja-JP" sz="1400" dirty="0"/>
              <a:t>0x10000000 </a:t>
            </a:r>
            <a:r>
              <a:rPr lang="ja-JP" altLang="en-US" sz="1400" dirty="0"/>
              <a:t>と </a:t>
            </a:r>
            <a:r>
              <a:rPr lang="en-US" altLang="ja-JP" sz="1400" dirty="0">
                <a:solidFill>
                  <a:schemeClr val="accent5"/>
                </a:solidFill>
              </a:rPr>
              <a:t>0xfea50000</a:t>
            </a:r>
            <a:r>
              <a:rPr lang="en-US" altLang="ja-JP" sz="1400" dirty="0"/>
              <a:t> </a:t>
            </a:r>
            <a:r>
              <a:rPr lang="ja-JP" altLang="en-US" sz="1400" dirty="0"/>
              <a:t>から始まる２つのページ</a:t>
            </a:r>
            <a:r>
              <a:rPr lang="ja-JP" altLang="en-US" sz="1400" dirty="0">
                <a:solidFill>
                  <a:schemeClr val="accent5"/>
                </a:solidFill>
              </a:rPr>
              <a:t>のみ</a:t>
            </a:r>
            <a:r>
              <a:rPr lang="ja-JP" altLang="en-US" sz="1400" dirty="0"/>
              <a:t>が確保されている場合を想定する．この時に使用される物理メモリの容量の合計（ページ・テーブルとページそのもの）を求めよ</a:t>
            </a:r>
            <a:endParaRPr lang="en-US" altLang="ja-JP" sz="1400" dirty="0"/>
          </a:p>
          <a:p>
            <a:r>
              <a:rPr lang="en-US" altLang="ja-JP" sz="1400" dirty="0"/>
              <a:t>(4) (3)</a:t>
            </a:r>
            <a:r>
              <a:rPr lang="ja-JP" altLang="en-US" sz="1400" dirty="0"/>
              <a:t>と同様の条件で，２段ページ・テーブルを使用した場合に使用される物理メモリの容量の合計を求めよ．この時 </a:t>
            </a:r>
            <a:r>
              <a:rPr lang="en-US" altLang="ja-JP" sz="1400" dirty="0"/>
              <a:t>LV1 </a:t>
            </a:r>
            <a:r>
              <a:rPr lang="ja-JP" altLang="en-US" sz="1400" dirty="0"/>
              <a:t>と </a:t>
            </a:r>
            <a:r>
              <a:rPr lang="en-US" altLang="ja-JP" sz="1400" dirty="0"/>
              <a:t>LV2 </a:t>
            </a:r>
            <a:r>
              <a:rPr lang="ja-JP" altLang="en-US" sz="1400" dirty="0"/>
              <a:t>に使用されるアドレスのビット幅は等しいものとする．</a:t>
            </a:r>
            <a:endParaRPr lang="en-US" altLang="ja-JP" sz="1400"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70</a:t>
            </a:fld>
            <a:endParaRPr kumimoji="1" lang="ja-JP" altLang="en-US" dirty="0"/>
          </a:p>
        </p:txBody>
      </p:sp>
    </p:spTree>
    <p:extLst>
      <p:ext uri="{BB962C8B-B14F-4D97-AF65-F5344CB8AC3E}">
        <p14:creationId xmlns:p14="http://schemas.microsoft.com/office/powerpoint/2010/main" val="27556257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D1C6A-AC4B-359E-389F-80FB0786D10A}"/>
              </a:ext>
            </a:extLst>
          </p:cNvPr>
          <p:cNvSpPr>
            <a:spLocks noGrp="1"/>
          </p:cNvSpPr>
          <p:nvPr>
            <p:ph type="title"/>
          </p:nvPr>
        </p:nvSpPr>
        <p:spPr/>
        <p:txBody>
          <a:bodyPr/>
          <a:lstStyle/>
          <a:p>
            <a:r>
              <a:rPr kumimoji="1" lang="ja-JP" altLang="en-US" dirty="0"/>
              <a:t>提出方法</a:t>
            </a:r>
            <a:endParaRPr kumimoji="1" lang="en-US" dirty="0"/>
          </a:p>
        </p:txBody>
      </p:sp>
      <p:sp>
        <p:nvSpPr>
          <p:cNvPr id="3" name="コンテンツ プレースホルダー 2">
            <a:extLst>
              <a:ext uri="{FF2B5EF4-FFF2-40B4-BE49-F238E27FC236}">
                <a16:creationId xmlns:a16="http://schemas.microsoft.com/office/drawing/2014/main" id="{B171FBA6-7482-3F67-1F81-B0AD70367ED7}"/>
              </a:ext>
            </a:extLst>
          </p:cNvPr>
          <p:cNvSpPr>
            <a:spLocks noGrp="1"/>
          </p:cNvSpPr>
          <p:nvPr>
            <p:ph sz="quarter" idx="10"/>
          </p:nvPr>
        </p:nvSpPr>
        <p:spPr>
          <a:xfrm>
            <a:off x="611956" y="1268976"/>
            <a:ext cx="7920088" cy="5220058"/>
          </a:xfrm>
        </p:spPr>
        <p:txBody>
          <a:bodyPr/>
          <a:lstStyle/>
          <a:p>
            <a:r>
              <a:rPr kumimoji="1" lang="ja-JP" altLang="en-US" sz="1600" dirty="0"/>
              <a:t>以下を提出：</a:t>
            </a:r>
            <a:endParaRPr kumimoji="1" lang="en-US" altLang="ja-JP" sz="1600" dirty="0"/>
          </a:p>
          <a:p>
            <a:pPr lvl="1">
              <a:buFont typeface="+mj-lt"/>
              <a:buAutoNum type="arabicPeriod"/>
            </a:pPr>
            <a:r>
              <a:rPr kumimoji="1" lang="ja-JP" altLang="en-US" sz="1600" dirty="0"/>
              <a:t>課題１１：　</a:t>
            </a:r>
            <a:endParaRPr kumimoji="1" lang="en-US" altLang="ja-JP" sz="1600" dirty="0"/>
          </a:p>
          <a:p>
            <a:pPr lvl="2"/>
            <a:r>
              <a:rPr kumimoji="1" lang="ja-JP" altLang="en-US" sz="1600" dirty="0"/>
              <a:t>提出は </a:t>
            </a:r>
            <a:r>
              <a:rPr kumimoji="1" lang="en-US" altLang="ja-JP" sz="1600" dirty="0"/>
              <a:t>Moodle </a:t>
            </a:r>
            <a:r>
              <a:rPr kumimoji="1" lang="ja-JP" altLang="en-US" sz="1600" dirty="0"/>
              <a:t>の「課題１１」のところからお願いします</a:t>
            </a:r>
            <a:endParaRPr kumimoji="1" lang="en-US" altLang="ja-JP" sz="1600" dirty="0"/>
          </a:p>
          <a:p>
            <a:pPr lvl="2"/>
            <a:r>
              <a:rPr kumimoji="1" lang="ja-JP" altLang="en-US" sz="1600" dirty="0"/>
              <a:t>紙に書いた場合は写真を撮ってアップロードしてください</a:t>
            </a:r>
            <a:endParaRPr kumimoji="1" lang="en-US" altLang="ja-JP" sz="1600" dirty="0"/>
          </a:p>
          <a:p>
            <a:pPr lvl="1">
              <a:buFont typeface="+mj-lt"/>
              <a:buAutoNum type="arabicPeriod"/>
            </a:pPr>
            <a:r>
              <a:rPr kumimoji="1" lang="ja-JP" altLang="en-US" sz="1600" dirty="0"/>
              <a:t>感想や質問：　</a:t>
            </a:r>
            <a:endParaRPr kumimoji="1" lang="en-US" altLang="ja-JP" sz="1600" dirty="0"/>
          </a:p>
          <a:p>
            <a:pPr lvl="2"/>
            <a:r>
              <a:rPr kumimoji="1" lang="ja-JP" altLang="en-US" sz="1600" dirty="0"/>
              <a:t>「感想や質問」のところに投稿してください</a:t>
            </a:r>
            <a:endParaRPr kumimoji="1" lang="en-US" altLang="ja-JP" sz="1600" dirty="0"/>
          </a:p>
          <a:p>
            <a:pPr lvl="2"/>
            <a:r>
              <a:rPr kumimoji="1" lang="ja-JP" altLang="en-US" sz="1600" dirty="0"/>
              <a:t>わからない場所がある場合，具体的に書いてもらえると良いです</a:t>
            </a:r>
            <a:endParaRPr kumimoji="1" lang="en-US" altLang="ja-JP" sz="1600" dirty="0"/>
          </a:p>
          <a:p>
            <a:r>
              <a:rPr kumimoji="1" lang="ja-JP" altLang="en-US" sz="1600" dirty="0"/>
              <a:t>提出締め切り</a:t>
            </a:r>
            <a:endParaRPr kumimoji="1" lang="en-US" altLang="ja-JP" sz="1600" dirty="0"/>
          </a:p>
          <a:p>
            <a:pPr lvl="1"/>
            <a:r>
              <a:rPr lang="en-US" altLang="ja-JP" sz="1600" dirty="0"/>
              <a:t>Moodle </a:t>
            </a:r>
            <a:r>
              <a:rPr lang="ja-JP" altLang="en-US" sz="1600" dirty="0"/>
              <a:t>に設定した締め切りまで</a:t>
            </a:r>
            <a:endParaRPr kumimoji="1" lang="en-US" altLang="ja-JP" sz="1600" dirty="0"/>
          </a:p>
          <a:p>
            <a:r>
              <a:rPr kumimoji="1" lang="ja-JP" altLang="en-US" sz="1600" dirty="0"/>
              <a:t>注意：</a:t>
            </a:r>
            <a:endParaRPr kumimoji="1" lang="en-US" altLang="ja-JP" sz="1600" dirty="0"/>
          </a:p>
          <a:p>
            <a:pPr lvl="1"/>
            <a:r>
              <a:rPr kumimoji="1" lang="ja-JP" altLang="en-US" sz="1600" dirty="0"/>
              <a:t>課題の出来は，ある程度努力したあとがあれば良しです</a:t>
            </a:r>
            <a:endParaRPr kumimoji="1" lang="en-US" altLang="ja-JP" sz="1600" dirty="0"/>
          </a:p>
          <a:p>
            <a:pPr lvl="2"/>
            <a:r>
              <a:rPr kumimoji="1" lang="ja-JP" altLang="en-US" sz="1600" dirty="0"/>
              <a:t>必ずしも正解していなくても良いです</a:t>
            </a:r>
            <a:endParaRPr kumimoji="1" lang="en-US" altLang="ja-JP" sz="1600" dirty="0"/>
          </a:p>
        </p:txBody>
      </p:sp>
    </p:spTree>
    <p:extLst>
      <p:ext uri="{BB962C8B-B14F-4D97-AF65-F5344CB8AC3E}">
        <p14:creationId xmlns:p14="http://schemas.microsoft.com/office/powerpoint/2010/main" val="22617826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F5D9BB-F552-E6CC-3F80-89ACDD28A5F9}"/>
              </a:ext>
            </a:extLst>
          </p:cNvPr>
          <p:cNvSpPr>
            <a:spLocks noGrp="1"/>
          </p:cNvSpPr>
          <p:nvPr>
            <p:ph type="title"/>
          </p:nvPr>
        </p:nvSpPr>
        <p:spPr/>
        <p:txBody>
          <a:bodyPr/>
          <a:lstStyle/>
          <a:p>
            <a:r>
              <a:rPr kumimoji="1" lang="ja-JP" altLang="en-US" dirty="0"/>
              <a:t>期末試験について</a:t>
            </a:r>
            <a:endParaRPr kumimoji="1" lang="en-US" dirty="0"/>
          </a:p>
        </p:txBody>
      </p:sp>
      <p:sp>
        <p:nvSpPr>
          <p:cNvPr id="3" name="コンテンツ プレースホルダー 2">
            <a:extLst>
              <a:ext uri="{FF2B5EF4-FFF2-40B4-BE49-F238E27FC236}">
                <a16:creationId xmlns:a16="http://schemas.microsoft.com/office/drawing/2014/main" id="{706D32AD-9B0A-0A63-C827-702CA262A2BA}"/>
              </a:ext>
            </a:extLst>
          </p:cNvPr>
          <p:cNvSpPr>
            <a:spLocks noGrp="1"/>
          </p:cNvSpPr>
          <p:nvPr>
            <p:ph sz="quarter" idx="10"/>
          </p:nvPr>
        </p:nvSpPr>
        <p:spPr/>
        <p:txBody>
          <a:bodyPr/>
          <a:lstStyle/>
          <a:p>
            <a:r>
              <a:rPr kumimoji="1" lang="en-US" dirty="0"/>
              <a:t>7</a:t>
            </a:r>
            <a:r>
              <a:rPr kumimoji="1" lang="en-US" altLang="ja-JP" dirty="0"/>
              <a:t>/30</a:t>
            </a:r>
            <a:r>
              <a:rPr kumimoji="1" lang="en-US" dirty="0"/>
              <a:t> </a:t>
            </a:r>
            <a:r>
              <a:rPr kumimoji="1" lang="ja-JP" altLang="en-US" dirty="0"/>
              <a:t>にいつもの講義の時間にここで実施</a:t>
            </a:r>
            <a:endParaRPr lang="en-US" altLang="ja-JP" dirty="0"/>
          </a:p>
          <a:p>
            <a:r>
              <a:rPr kumimoji="1" lang="en-US" altLang="ja-JP" dirty="0"/>
              <a:t>A4 </a:t>
            </a:r>
            <a:r>
              <a:rPr kumimoji="1" lang="ja-JP" altLang="en-US" dirty="0"/>
              <a:t>１枚手書きのみの持ち込み可</a:t>
            </a:r>
            <a:endParaRPr kumimoji="1" lang="en-US" altLang="ja-JP" dirty="0"/>
          </a:p>
          <a:p>
            <a:pPr lvl="1"/>
            <a:r>
              <a:rPr kumimoji="1" lang="ja-JP" altLang="en-US" dirty="0"/>
              <a:t>裏表双方へ書き込み可</a:t>
            </a:r>
            <a:endParaRPr kumimoji="1" lang="en-US" altLang="ja-JP" dirty="0"/>
          </a:p>
          <a:p>
            <a:pPr lvl="1"/>
            <a:r>
              <a:rPr kumimoji="1" lang="ja-JP" altLang="en-US" dirty="0"/>
              <a:t>印刷したものを一部貼り付けるなどはダメ</a:t>
            </a:r>
            <a:endParaRPr kumimoji="1" lang="en-US" altLang="ja-JP" dirty="0"/>
          </a:p>
          <a:p>
            <a:pPr lvl="1"/>
            <a:r>
              <a:rPr kumimoji="1" lang="ja-JP" altLang="en-US" dirty="0"/>
              <a:t>必ず全部完全に手書きにしてください</a:t>
            </a:r>
            <a:endParaRPr kumimoji="1" lang="en-US" altLang="ja-JP" dirty="0"/>
          </a:p>
          <a:p>
            <a:r>
              <a:rPr kumimoji="1" lang="ja-JP" altLang="en-US" dirty="0"/>
              <a:t>基本的に課題で出した部分を中心に出題する予定</a:t>
            </a:r>
            <a:endParaRPr kumimoji="1" lang="en-US" altLang="ja-JP" dirty="0"/>
          </a:p>
          <a:p>
            <a:pPr lvl="1"/>
            <a:r>
              <a:rPr kumimoji="1" lang="ja-JP" altLang="en-US" dirty="0"/>
              <a:t>練習問題と課題を中心に勉強しておいてください</a:t>
            </a:r>
            <a:endParaRPr kumimoji="1" lang="en-US" dirty="0"/>
          </a:p>
        </p:txBody>
      </p:sp>
    </p:spTree>
    <p:extLst>
      <p:ext uri="{BB962C8B-B14F-4D97-AF65-F5344CB8AC3E}">
        <p14:creationId xmlns:p14="http://schemas.microsoft.com/office/powerpoint/2010/main" val="2489441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E7D085-A51C-44B5-9377-11CEE1E23463}"/>
              </a:ext>
            </a:extLst>
          </p:cNvPr>
          <p:cNvSpPr>
            <a:spLocks noGrp="1"/>
          </p:cNvSpPr>
          <p:nvPr>
            <p:ph type="title"/>
          </p:nvPr>
        </p:nvSpPr>
        <p:spPr/>
        <p:txBody>
          <a:bodyPr/>
          <a:lstStyle/>
          <a:p>
            <a:r>
              <a:rPr kumimoji="1" lang="ja-JP" altLang="en-US" dirty="0"/>
              <a:t>来週 </a:t>
            </a:r>
            <a:r>
              <a:rPr kumimoji="1" lang="en-US" altLang="ja-JP" dirty="0"/>
              <a:t>7/23 </a:t>
            </a:r>
            <a:r>
              <a:rPr kumimoji="1" lang="ja-JP" altLang="en-US" dirty="0"/>
              <a:t>について</a:t>
            </a:r>
            <a:endParaRPr kumimoji="1" lang="en-US" dirty="0"/>
          </a:p>
        </p:txBody>
      </p:sp>
      <p:sp>
        <p:nvSpPr>
          <p:cNvPr id="3" name="コンテンツ プレースホルダー 2">
            <a:extLst>
              <a:ext uri="{FF2B5EF4-FFF2-40B4-BE49-F238E27FC236}">
                <a16:creationId xmlns:a16="http://schemas.microsoft.com/office/drawing/2014/main" id="{CB83E9C7-2490-D130-556A-322FCBD66AD9}"/>
              </a:ext>
            </a:extLst>
          </p:cNvPr>
          <p:cNvSpPr>
            <a:spLocks noGrp="1"/>
          </p:cNvSpPr>
          <p:nvPr>
            <p:ph sz="quarter" idx="10"/>
          </p:nvPr>
        </p:nvSpPr>
        <p:spPr/>
        <p:txBody>
          <a:bodyPr/>
          <a:lstStyle/>
          <a:p>
            <a:r>
              <a:rPr kumimoji="1" lang="ja-JP" altLang="en-US" dirty="0"/>
              <a:t>課題の解説と質問に答える回になります</a:t>
            </a:r>
            <a:endParaRPr kumimoji="1" lang="en-US" altLang="ja-JP" dirty="0"/>
          </a:p>
          <a:p>
            <a:pPr lvl="1"/>
            <a:r>
              <a:rPr kumimoji="1" lang="ja-JP" altLang="en-US" dirty="0"/>
              <a:t>必ずしも出席しないで良いです</a:t>
            </a:r>
            <a:endParaRPr kumimoji="1" lang="en-US" altLang="ja-JP" dirty="0"/>
          </a:p>
          <a:p>
            <a:pPr lvl="1"/>
            <a:r>
              <a:rPr kumimoji="1" lang="ja-JP" altLang="en-US" dirty="0"/>
              <a:t>この日は新しく課題は出さないです</a:t>
            </a:r>
            <a:endParaRPr kumimoji="1" lang="en-US" altLang="ja-JP" dirty="0"/>
          </a:p>
        </p:txBody>
      </p:sp>
    </p:spTree>
    <p:extLst>
      <p:ext uri="{BB962C8B-B14F-4D97-AF65-F5344CB8AC3E}">
        <p14:creationId xmlns:p14="http://schemas.microsoft.com/office/powerpoint/2010/main" val="20472714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09E12B7-1370-3346-B4E8-7093BA1662C1}"/>
              </a:ext>
            </a:extLst>
          </p:cNvPr>
          <p:cNvSpPr>
            <a:spLocks noGrp="1"/>
          </p:cNvSpPr>
          <p:nvPr>
            <p:ph type="title"/>
          </p:nvPr>
        </p:nvSpPr>
        <p:spPr/>
        <p:txBody>
          <a:bodyPr/>
          <a:lstStyle/>
          <a:p>
            <a:r>
              <a:rPr kumimoji="1" lang="ja-JP" altLang="en-US" dirty="0"/>
              <a:t>質問とか感想</a:t>
            </a:r>
            <a:endParaRPr lang="en-US" dirty="0"/>
          </a:p>
        </p:txBody>
      </p:sp>
    </p:spTree>
    <p:extLst>
      <p:ext uri="{BB962C8B-B14F-4D97-AF65-F5344CB8AC3E}">
        <p14:creationId xmlns:p14="http://schemas.microsoft.com/office/powerpoint/2010/main" val="115434529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990011"/>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行列積のところで、</a:t>
            </a:r>
            <a:r>
              <a:rPr lang="en-US" altLang="ja-JP" b="0" i="0" dirty="0" err="1">
                <a:solidFill>
                  <a:srgbClr val="000000"/>
                </a:solidFill>
                <a:effectLst/>
                <a:latin typeface="Meiryo" panose="020B0604030504040204" pitchFamily="50" charset="-128"/>
                <a:ea typeface="Meiryo" panose="020B0604030504040204" pitchFamily="50" charset="-128"/>
              </a:rPr>
              <a:t>ijk</a:t>
            </a:r>
            <a:r>
              <a:rPr lang="ja-JP" altLang="en-US" b="0" i="0" dirty="0">
                <a:solidFill>
                  <a:srgbClr val="000000"/>
                </a:solidFill>
                <a:effectLst/>
                <a:latin typeface="Meiryo" panose="020B0604030504040204" pitchFamily="50" charset="-128"/>
                <a:ea typeface="Meiryo" panose="020B0604030504040204" pitchFamily="50" charset="-128"/>
              </a:rPr>
              <a:t>の順番を入れ替えていい、というところがよく分からなかったです。</a:t>
            </a:r>
            <a:endParaRPr lang="en-US" dirty="0"/>
          </a:p>
        </p:txBody>
      </p:sp>
      <p:sp>
        <p:nvSpPr>
          <p:cNvPr id="4" name="テキスト プレースホルダー 2">
            <a:extLst>
              <a:ext uri="{FF2B5EF4-FFF2-40B4-BE49-F238E27FC236}">
                <a16:creationId xmlns:a16="http://schemas.microsoft.com/office/drawing/2014/main" id="{30F23D69-AC6F-974D-5E7E-E2F337200F98}"/>
              </a:ext>
            </a:extLst>
          </p:cNvPr>
          <p:cNvSpPr txBox="1">
            <a:spLocks/>
          </p:cNvSpPr>
          <p:nvPr/>
        </p:nvSpPr>
        <p:spPr bwMode="auto">
          <a:xfrm>
            <a:off x="971960" y="3158997"/>
            <a:ext cx="7470083" cy="243002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360000" lvl="1" indent="0">
              <a:buFont typeface="メイリオ" panose="020B0604030504040204" pitchFamily="50" charset="-128"/>
              <a:buNone/>
            </a:pPr>
            <a:r>
              <a:rPr lang="en-US" altLang="ja-JP" sz="1800" kern="0" dirty="0">
                <a:latin typeface="Consolas" panose="020B0609020204030204" pitchFamily="49" charset="0"/>
              </a:rPr>
              <a:t>// a[] </a:t>
            </a:r>
            <a:r>
              <a:rPr lang="ja-JP" altLang="en-US" sz="1800" kern="0" dirty="0">
                <a:latin typeface="Consolas" panose="020B0609020204030204" pitchFamily="49" charset="0"/>
              </a:rPr>
              <a:t>に </a:t>
            </a:r>
            <a:r>
              <a:rPr lang="en-US" altLang="ja-JP" sz="1800" kern="0" dirty="0">
                <a:latin typeface="Consolas" panose="020B0609020204030204" pitchFamily="49" charset="0"/>
              </a:rPr>
              <a:t>b[]*c[] </a:t>
            </a:r>
            <a:r>
              <a:rPr lang="ja-JP" altLang="en-US" sz="1800" kern="0" dirty="0">
                <a:latin typeface="Consolas" panose="020B0609020204030204" pitchFamily="49" charset="0"/>
              </a:rPr>
              <a:t>を足しているが，足し算はどんな順番で</a:t>
            </a:r>
            <a:br>
              <a:rPr lang="en-US" altLang="ja-JP" sz="1800" kern="0" dirty="0">
                <a:latin typeface="Consolas" panose="020B0609020204030204" pitchFamily="49" charset="0"/>
              </a:rPr>
            </a:br>
            <a:r>
              <a:rPr lang="en-US" altLang="ja-JP" sz="1800" kern="0" dirty="0">
                <a:latin typeface="Consolas" panose="020B0609020204030204" pitchFamily="49" charset="0"/>
              </a:rPr>
              <a:t>// </a:t>
            </a:r>
            <a:r>
              <a:rPr lang="ja-JP" altLang="en-US" sz="1800" kern="0" dirty="0">
                <a:latin typeface="Consolas" panose="020B0609020204030204" pitchFamily="49" charset="0"/>
              </a:rPr>
              <a:t>やっても結果は変わらない（交換法則）</a:t>
            </a:r>
            <a:endParaRPr lang="en-US" altLang="ja-JP" sz="1800" kern="0" dirty="0">
              <a:latin typeface="Consolas" panose="020B0609020204030204" pitchFamily="49" charset="0"/>
            </a:endParaRPr>
          </a:p>
          <a:p>
            <a:pPr marL="360000" lvl="1" indent="0">
              <a:buFont typeface="メイリオ" panose="020B0604030504040204" pitchFamily="50" charset="-128"/>
              <a:buNone/>
            </a:pPr>
            <a:r>
              <a:rPr lang="en-US" altLang="ja-JP" sz="1800" kern="0" dirty="0">
                <a:latin typeface="Consolas" panose="020B0609020204030204" pitchFamily="49" charset="0"/>
              </a:rPr>
              <a:t>// </a:t>
            </a:r>
            <a:r>
              <a:rPr lang="en-US" altLang="ja-JP" sz="1800" kern="0" dirty="0" err="1">
                <a:latin typeface="Consolas" panose="020B0609020204030204" pitchFamily="49" charset="0"/>
              </a:rPr>
              <a:t>i,j,k</a:t>
            </a:r>
            <a:r>
              <a:rPr lang="en-US" altLang="ja-JP" sz="1800" kern="0" dirty="0">
                <a:latin typeface="Consolas" panose="020B0609020204030204" pitchFamily="49" charset="0"/>
              </a:rPr>
              <a:t> </a:t>
            </a:r>
            <a:r>
              <a:rPr lang="ja-JP" altLang="en-US" sz="1800" kern="0" dirty="0">
                <a:latin typeface="Consolas" panose="020B0609020204030204" pitchFamily="49" charset="0"/>
              </a:rPr>
              <a:t>の </a:t>
            </a:r>
            <a:r>
              <a:rPr lang="en-US" altLang="ja-JP" sz="1800" kern="0" dirty="0">
                <a:latin typeface="Consolas" panose="020B0609020204030204" pitchFamily="49" charset="0"/>
              </a:rPr>
              <a:t>0 </a:t>
            </a:r>
            <a:r>
              <a:rPr lang="ja-JP" altLang="en-US" sz="1800" kern="0" dirty="0">
                <a:latin typeface="Consolas" panose="020B0609020204030204" pitchFamily="49" charset="0"/>
              </a:rPr>
              <a:t>から </a:t>
            </a:r>
            <a:r>
              <a:rPr lang="en-US" altLang="ja-JP" sz="1800" kern="0" dirty="0">
                <a:latin typeface="Consolas" panose="020B0609020204030204" pitchFamily="49" charset="0"/>
              </a:rPr>
              <a:t>SIZE-1 </a:t>
            </a:r>
            <a:r>
              <a:rPr lang="ja-JP" altLang="en-US" sz="1800" kern="0" dirty="0">
                <a:latin typeface="Consolas" panose="020B0609020204030204" pitchFamily="49" charset="0"/>
              </a:rPr>
              <a:t>までの全ての組み合わせが計算</a:t>
            </a:r>
            <a:br>
              <a:rPr lang="en-US" altLang="ja-JP" sz="1800" kern="0" dirty="0">
                <a:latin typeface="Consolas" panose="020B0609020204030204" pitchFamily="49" charset="0"/>
              </a:rPr>
            </a:br>
            <a:r>
              <a:rPr lang="en-US" altLang="ja-JP" sz="1800" kern="0" dirty="0">
                <a:latin typeface="Consolas" panose="020B0609020204030204" pitchFamily="49" charset="0"/>
              </a:rPr>
              <a:t>// </a:t>
            </a:r>
            <a:r>
              <a:rPr lang="ja-JP" altLang="en-US" sz="1800" kern="0" dirty="0">
                <a:latin typeface="Consolas" panose="020B0609020204030204" pitchFamily="49" charset="0"/>
              </a:rPr>
              <a:t>されていれば良い</a:t>
            </a:r>
            <a:endParaRPr lang="en-US" altLang="ja-JP" sz="1800" kern="0" dirty="0">
              <a:latin typeface="Consolas" panose="020B0609020204030204" pitchFamily="49" charset="0"/>
            </a:endParaRPr>
          </a:p>
          <a:p>
            <a:pPr marL="360000" lvl="1" indent="0">
              <a:buFont typeface="メイリオ" panose="020B0604030504040204" pitchFamily="50" charset="-128"/>
              <a:buNone/>
            </a:pPr>
            <a:r>
              <a:rPr lang="en-US" altLang="ja-JP" sz="1800" kern="0" dirty="0">
                <a:latin typeface="Consolas" panose="020B0609020204030204" pitchFamily="49" charset="0"/>
              </a:rPr>
              <a:t>for (int k = 0; k &lt; SIZE; k++) {</a:t>
            </a:r>
          </a:p>
          <a:p>
            <a:pPr marL="360000" lvl="1" indent="0">
              <a:buFont typeface="メイリオ" panose="020B0604030504040204" pitchFamily="50" charset="-128"/>
              <a:buNone/>
            </a:pPr>
            <a:r>
              <a:rPr lang="en-US" altLang="ja-JP" sz="1800" kern="0" dirty="0">
                <a:latin typeface="Consolas" panose="020B0609020204030204" pitchFamily="49" charset="0"/>
              </a:rPr>
              <a:t>    for (</a:t>
            </a:r>
            <a:r>
              <a:rPr lang="en-US" altLang="ja-JP" sz="1800" kern="0" dirty="0" err="1">
                <a:latin typeface="Consolas" panose="020B0609020204030204" pitchFamily="49" charset="0"/>
              </a:rPr>
              <a:t>int</a:t>
            </a:r>
            <a:r>
              <a:rPr lang="en-US" altLang="ja-JP" sz="1800" kern="0" dirty="0">
                <a:latin typeface="Consolas" panose="020B0609020204030204" pitchFamily="49" charset="0"/>
              </a:rPr>
              <a:t> j = 0; j &lt; SIZE; </a:t>
            </a:r>
            <a:r>
              <a:rPr lang="en-US" altLang="ja-JP" sz="1800" kern="0" dirty="0" err="1">
                <a:latin typeface="Consolas" panose="020B0609020204030204" pitchFamily="49" charset="0"/>
              </a:rPr>
              <a:t>j++</a:t>
            </a: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        for (</a:t>
            </a:r>
            <a:r>
              <a:rPr lang="en-US" altLang="ja-JP" sz="1800" kern="0" dirty="0" err="1">
                <a:latin typeface="Consolas" panose="020B0609020204030204" pitchFamily="49" charset="0"/>
              </a:rPr>
              <a:t>int</a:t>
            </a:r>
            <a:r>
              <a:rPr lang="en-US" altLang="ja-JP" sz="1800" kern="0" dirty="0">
                <a:latin typeface="Consolas" panose="020B0609020204030204" pitchFamily="49" charset="0"/>
              </a:rPr>
              <a:t> </a:t>
            </a:r>
            <a:r>
              <a:rPr lang="en-US" altLang="ja-JP" sz="1800" kern="0" dirty="0" err="1">
                <a:latin typeface="Consolas" panose="020B0609020204030204" pitchFamily="49" charset="0"/>
              </a:rPr>
              <a:t>i</a:t>
            </a:r>
            <a:r>
              <a:rPr lang="en-US" altLang="ja-JP" sz="1800" kern="0" dirty="0">
                <a:latin typeface="Consolas" panose="020B0609020204030204" pitchFamily="49" charset="0"/>
              </a:rPr>
              <a:t> = 0; </a:t>
            </a:r>
            <a:r>
              <a:rPr lang="en-US" altLang="ja-JP" sz="1800" kern="0" dirty="0" err="1">
                <a:latin typeface="Consolas" panose="020B0609020204030204" pitchFamily="49" charset="0"/>
              </a:rPr>
              <a:t>i</a:t>
            </a:r>
            <a:r>
              <a:rPr lang="en-US" altLang="ja-JP" sz="1800" kern="0" dirty="0">
                <a:latin typeface="Consolas" panose="020B0609020204030204" pitchFamily="49" charset="0"/>
              </a:rPr>
              <a:t> &lt; SIZE; </a:t>
            </a:r>
            <a:r>
              <a:rPr lang="en-US" altLang="ja-JP" sz="1800" kern="0" dirty="0" err="1">
                <a:latin typeface="Consolas" panose="020B0609020204030204" pitchFamily="49" charset="0"/>
              </a:rPr>
              <a:t>i</a:t>
            </a: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            a[k][j] += b[k][</a:t>
            </a:r>
            <a:r>
              <a:rPr lang="en-US" altLang="ja-JP" sz="1800" kern="0" dirty="0" err="1">
                <a:latin typeface="Consolas" panose="020B0609020204030204" pitchFamily="49" charset="0"/>
              </a:rPr>
              <a:t>i</a:t>
            </a:r>
            <a:r>
              <a:rPr lang="en-US" altLang="ja-JP" sz="1800" kern="0" dirty="0">
                <a:latin typeface="Consolas" panose="020B0609020204030204" pitchFamily="49" charset="0"/>
              </a:rPr>
              <a:t>] * c[</a:t>
            </a:r>
            <a:r>
              <a:rPr lang="en-US" altLang="ja-JP" sz="1800" kern="0" dirty="0" err="1">
                <a:latin typeface="Consolas" panose="020B0609020204030204" pitchFamily="49" charset="0"/>
              </a:rPr>
              <a:t>i</a:t>
            </a:r>
            <a:r>
              <a:rPr lang="en-US" altLang="ja-JP" sz="1800" kern="0" dirty="0">
                <a:latin typeface="Consolas" panose="020B0609020204030204" pitchFamily="49" charset="0"/>
              </a:rPr>
              <a:t>][j];</a:t>
            </a:r>
          </a:p>
          <a:p>
            <a:pPr marL="360000" lvl="1" indent="0">
              <a:buFont typeface="メイリオ" panose="020B0604030504040204" pitchFamily="50" charset="-128"/>
              <a:buNone/>
            </a:pP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a:t>
            </a:r>
          </a:p>
          <a:p>
            <a:pPr lvl="1"/>
            <a:endParaRPr lang="ja-JP" altLang="en-US" sz="1800" kern="0" dirty="0">
              <a:latin typeface="Consolas" panose="020B0609020204030204" pitchFamily="49" charset="0"/>
            </a:endParaRPr>
          </a:p>
        </p:txBody>
      </p:sp>
    </p:spTree>
    <p:extLst>
      <p:ext uri="{BB962C8B-B14F-4D97-AF65-F5344CB8AC3E}">
        <p14:creationId xmlns:p14="http://schemas.microsoft.com/office/powerpoint/2010/main" val="11730821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ダイレクトマップが実際に使われることは少ないとのことで、授業を聞いている時はなぜ少ないのかよく分からなかったのですが、課題をやってみてこれは少ないだろうな、と実感できました。</a:t>
            </a:r>
            <a:endParaRPr lang="en-US" dirty="0"/>
          </a:p>
        </p:txBody>
      </p:sp>
    </p:spTree>
    <p:extLst>
      <p:ext uri="{BB962C8B-B14F-4D97-AF65-F5344CB8AC3E}">
        <p14:creationId xmlns:p14="http://schemas.microsoft.com/office/powerpoint/2010/main" val="4323432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Miss</a:t>
            </a:r>
            <a:r>
              <a:rPr lang="ja-JP" altLang="en-US" b="0" i="0" dirty="0">
                <a:solidFill>
                  <a:srgbClr val="000000"/>
                </a:solidFill>
                <a:effectLst/>
                <a:latin typeface="Meiryo" panose="020B0604030504040204" pitchFamily="50" charset="-128"/>
                <a:ea typeface="Meiryo" panose="020B0604030504040204" pitchFamily="50" charset="-128"/>
              </a:rPr>
              <a:t>したときにメモリにアクセスというのがわかりませんでした。データからタグを探してくるということですか？</a:t>
            </a:r>
            <a:endParaRPr lang="en-US" dirty="0"/>
          </a:p>
        </p:txBody>
      </p:sp>
    </p:spTree>
    <p:extLst>
      <p:ext uri="{BB962C8B-B14F-4D97-AF65-F5344CB8AC3E}">
        <p14:creationId xmlns:p14="http://schemas.microsoft.com/office/powerpoint/2010/main" val="6351167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行列になる理由は二次元配列になるからでしたっけ</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？ちょっと理解が追いついていないです。もう一度解説していただけると助かります。</a:t>
            </a:r>
            <a:endParaRPr lang="en-US" dirty="0"/>
          </a:p>
        </p:txBody>
      </p:sp>
    </p:spTree>
    <p:extLst>
      <p:ext uri="{BB962C8B-B14F-4D97-AF65-F5344CB8AC3E}">
        <p14:creationId xmlns:p14="http://schemas.microsoft.com/office/powerpoint/2010/main" val="18330813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行列の２次元配列による表現</a:t>
            </a:r>
          </a:p>
        </p:txBody>
      </p:sp>
      <p:sp>
        <p:nvSpPr>
          <p:cNvPr id="3" name="テキスト プレースホルダー 2"/>
          <p:cNvSpPr>
            <a:spLocks noGrp="1"/>
          </p:cNvSpPr>
          <p:nvPr>
            <p:ph type="body" sz="quarter" idx="10"/>
          </p:nvPr>
        </p:nvSpPr>
        <p:spPr>
          <a:xfrm>
            <a:off x="431954" y="3789004"/>
            <a:ext cx="8100090" cy="2519721"/>
          </a:xfrm>
        </p:spPr>
        <p:txBody>
          <a:bodyPr/>
          <a:lstStyle/>
          <a:p>
            <a:r>
              <a:rPr lang="en-US" altLang="ja-JP" dirty="0">
                <a:latin typeface="Consolas" panose="020B0609020204030204" pitchFamily="49" charset="0"/>
              </a:rPr>
              <a:t>A[y][x] </a:t>
            </a:r>
            <a:r>
              <a:rPr lang="ja-JP" altLang="en-US" dirty="0">
                <a:latin typeface="Consolas" panose="020B0609020204030204" pitchFamily="49" charset="0"/>
              </a:rPr>
              <a:t>の場合：</a:t>
            </a:r>
            <a:endParaRPr lang="en-US" altLang="ja-JP" dirty="0">
              <a:latin typeface="Consolas" panose="020B0609020204030204" pitchFamily="49" charset="0"/>
            </a:endParaRPr>
          </a:p>
          <a:p>
            <a:pPr lvl="1"/>
            <a:r>
              <a:rPr kumimoji="1" lang="en-US" altLang="ja-JP" dirty="0">
                <a:solidFill>
                  <a:schemeClr val="accent5"/>
                </a:solidFill>
                <a:latin typeface="Consolas" panose="020B0609020204030204" pitchFamily="49" charset="0"/>
              </a:rPr>
              <a:t>1</a:t>
            </a:r>
            <a:r>
              <a:rPr kumimoji="1" lang="ja-JP" altLang="en-US" dirty="0">
                <a:solidFill>
                  <a:schemeClr val="accent5"/>
                </a:solidFill>
                <a:latin typeface="Consolas" panose="020B0609020204030204" pitchFamily="49" charset="0"/>
              </a:rPr>
              <a:t>次元目（</a:t>
            </a:r>
            <a:r>
              <a:rPr kumimoji="1" lang="en-US" altLang="ja-JP" dirty="0">
                <a:solidFill>
                  <a:schemeClr val="accent5"/>
                </a:solidFill>
                <a:latin typeface="Consolas" panose="020B0609020204030204" pitchFamily="49" charset="0"/>
              </a:rPr>
              <a:t>x</a:t>
            </a:r>
            <a:r>
              <a:rPr kumimoji="1" lang="ja-JP" altLang="en-US" dirty="0">
                <a:solidFill>
                  <a:schemeClr val="accent5"/>
                </a:solidFill>
                <a:latin typeface="Consolas" panose="020B0609020204030204" pitchFamily="49" charset="0"/>
              </a:rPr>
              <a:t>）</a:t>
            </a:r>
            <a:r>
              <a:rPr kumimoji="1" lang="ja-JP" altLang="en-US" dirty="0">
                <a:latin typeface="Consolas" panose="020B0609020204030204" pitchFamily="49" charset="0"/>
              </a:rPr>
              <a:t>：何列目か</a:t>
            </a:r>
            <a:endParaRPr kumimoji="1" lang="en-US" altLang="ja-JP" dirty="0">
              <a:latin typeface="Consolas" panose="020B0609020204030204" pitchFamily="49" charset="0"/>
            </a:endParaRPr>
          </a:p>
          <a:p>
            <a:pPr lvl="2"/>
            <a:r>
              <a:rPr kumimoji="1" lang="en-US" altLang="ja-JP" dirty="0">
                <a:latin typeface="Consolas" panose="020B0609020204030204" pitchFamily="49" charset="0"/>
              </a:rPr>
              <a:t>x </a:t>
            </a:r>
            <a:r>
              <a:rPr kumimoji="1" lang="ja-JP" altLang="en-US" dirty="0">
                <a:latin typeface="Consolas" panose="020B0609020204030204" pitchFamily="49" charset="0"/>
              </a:rPr>
              <a:t>が増えると参照位置が右に移動</a:t>
            </a:r>
            <a:endParaRPr kumimoji="1" lang="en-US" altLang="ja-JP" dirty="0">
              <a:latin typeface="Consolas" panose="020B0609020204030204" pitchFamily="49" charset="0"/>
            </a:endParaRPr>
          </a:p>
          <a:p>
            <a:pPr lvl="1"/>
            <a:r>
              <a:rPr lang="en-US" altLang="ja-JP" dirty="0">
                <a:solidFill>
                  <a:schemeClr val="accent5"/>
                </a:solidFill>
                <a:latin typeface="Consolas" panose="020B0609020204030204" pitchFamily="49" charset="0"/>
              </a:rPr>
              <a:t>2</a:t>
            </a:r>
            <a:r>
              <a:rPr lang="ja-JP" altLang="en-US" dirty="0">
                <a:solidFill>
                  <a:schemeClr val="accent5"/>
                </a:solidFill>
                <a:latin typeface="Consolas" panose="020B0609020204030204" pitchFamily="49" charset="0"/>
              </a:rPr>
              <a:t>次元目（</a:t>
            </a:r>
            <a:r>
              <a:rPr lang="en-US" altLang="ja-JP" dirty="0">
                <a:solidFill>
                  <a:schemeClr val="accent5"/>
                </a:solidFill>
                <a:latin typeface="Consolas" panose="020B0609020204030204" pitchFamily="49" charset="0"/>
              </a:rPr>
              <a:t>y</a:t>
            </a:r>
            <a:r>
              <a:rPr lang="ja-JP" altLang="en-US" dirty="0">
                <a:solidFill>
                  <a:schemeClr val="accent5"/>
                </a:solidFill>
                <a:latin typeface="Consolas" panose="020B0609020204030204" pitchFamily="49" charset="0"/>
              </a:rPr>
              <a:t>）</a:t>
            </a:r>
            <a:r>
              <a:rPr lang="ja-JP" altLang="en-US" dirty="0">
                <a:latin typeface="Consolas" panose="020B0609020204030204" pitchFamily="49" charset="0"/>
              </a:rPr>
              <a:t>：何行目か</a:t>
            </a:r>
            <a:endParaRPr lang="en-US" altLang="ja-JP" dirty="0">
              <a:latin typeface="Consolas" panose="020B0609020204030204" pitchFamily="49" charset="0"/>
            </a:endParaRPr>
          </a:p>
          <a:p>
            <a:pPr lvl="2"/>
            <a:r>
              <a:rPr kumimoji="1" lang="en-US" altLang="ja-JP" dirty="0">
                <a:latin typeface="Consolas" panose="020B0609020204030204" pitchFamily="49" charset="0"/>
              </a:rPr>
              <a:t>y </a:t>
            </a:r>
            <a:r>
              <a:rPr kumimoji="1" lang="ja-JP" altLang="en-US" dirty="0">
                <a:latin typeface="Consolas" panose="020B0609020204030204" pitchFamily="49" charset="0"/>
              </a:rPr>
              <a:t>が増えると参照位置が下に移動</a:t>
            </a:r>
          </a:p>
        </p:txBody>
      </p:sp>
      <p:sp>
        <p:nvSpPr>
          <p:cNvPr id="4" name="右大かっこ 3"/>
          <p:cNvSpPr/>
          <p:nvPr/>
        </p:nvSpPr>
        <p:spPr bwMode="auto">
          <a:xfrm>
            <a:off x="6822025" y="1718981"/>
            <a:ext cx="180002" cy="1440016"/>
          </a:xfrm>
          <a:prstGeom prst="rightBracket">
            <a:avLst/>
          </a:prstGeom>
          <a:no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Consolas" panose="020B0609020204030204" pitchFamily="49" charset="0"/>
              <a:ea typeface="HG丸ｺﾞｼｯｸM-PRO" pitchFamily="50" charset="-128"/>
            </a:endParaRPr>
          </a:p>
        </p:txBody>
      </p:sp>
      <p:sp>
        <p:nvSpPr>
          <p:cNvPr id="5" name="正方形/長方形 4"/>
          <p:cNvSpPr/>
          <p:nvPr/>
        </p:nvSpPr>
        <p:spPr bwMode="auto">
          <a:xfrm>
            <a:off x="4842003" y="1898983"/>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a:solidFill>
                  <a:schemeClr val="tx1">
                    <a:lumMod val="75000"/>
                    <a:lumOff val="25000"/>
                  </a:schemeClr>
                </a:solidFill>
                <a:latin typeface="Consolas" panose="020B0609020204030204" pitchFamily="49" charset="0"/>
              </a:rPr>
              <a:t>A[0][0],</a:t>
            </a:r>
            <a:endParaRPr kumimoji="1" lang="ja-JP" altLang="en-US" sz="2000" dirty="0">
              <a:solidFill>
                <a:schemeClr val="tx1">
                  <a:lumMod val="75000"/>
                  <a:lumOff val="25000"/>
                </a:schemeClr>
              </a:solidFill>
              <a:latin typeface="Consolas" panose="020B0609020204030204" pitchFamily="49" charset="0"/>
            </a:endParaRPr>
          </a:p>
        </p:txBody>
      </p:sp>
      <p:sp>
        <p:nvSpPr>
          <p:cNvPr id="6" name="正方形/長方形 5"/>
          <p:cNvSpPr/>
          <p:nvPr/>
        </p:nvSpPr>
        <p:spPr bwMode="auto">
          <a:xfrm>
            <a:off x="5922015" y="1898983"/>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a:solidFill>
                  <a:schemeClr val="tx1">
                    <a:lumMod val="75000"/>
                    <a:lumOff val="25000"/>
                  </a:schemeClr>
                </a:solidFill>
                <a:latin typeface="Consolas" panose="020B0609020204030204" pitchFamily="49" charset="0"/>
              </a:rPr>
              <a:t> A[0][1]</a:t>
            </a:r>
            <a:endParaRPr kumimoji="1" lang="ja-JP" altLang="en-US" sz="2000" dirty="0">
              <a:solidFill>
                <a:schemeClr val="tx1">
                  <a:lumMod val="75000"/>
                  <a:lumOff val="25000"/>
                </a:schemeClr>
              </a:solidFill>
              <a:latin typeface="Consolas" panose="020B0609020204030204" pitchFamily="49" charset="0"/>
            </a:endParaRPr>
          </a:p>
        </p:txBody>
      </p:sp>
      <p:sp>
        <p:nvSpPr>
          <p:cNvPr id="7" name="正方形/長方形 6"/>
          <p:cNvSpPr/>
          <p:nvPr/>
        </p:nvSpPr>
        <p:spPr bwMode="auto">
          <a:xfrm>
            <a:off x="5922015" y="2618991"/>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a:solidFill>
                  <a:schemeClr val="tx1">
                    <a:lumMod val="75000"/>
                    <a:lumOff val="25000"/>
                  </a:schemeClr>
                </a:solidFill>
                <a:latin typeface="Consolas" panose="020B0609020204030204" pitchFamily="49" charset="0"/>
              </a:rPr>
              <a:t> A[1][1]</a:t>
            </a:r>
            <a:endParaRPr kumimoji="1" lang="ja-JP" altLang="en-US" sz="2000" dirty="0">
              <a:solidFill>
                <a:schemeClr val="tx1">
                  <a:lumMod val="75000"/>
                  <a:lumOff val="25000"/>
                </a:schemeClr>
              </a:solidFill>
              <a:latin typeface="Consolas" panose="020B0609020204030204" pitchFamily="49" charset="0"/>
            </a:endParaRPr>
          </a:p>
        </p:txBody>
      </p:sp>
      <p:sp>
        <p:nvSpPr>
          <p:cNvPr id="8" name="正方形/長方形 7"/>
          <p:cNvSpPr/>
          <p:nvPr/>
        </p:nvSpPr>
        <p:spPr bwMode="auto">
          <a:xfrm>
            <a:off x="4842003" y="2618991"/>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a:solidFill>
                  <a:schemeClr val="tx1">
                    <a:lumMod val="75000"/>
                    <a:lumOff val="25000"/>
                  </a:schemeClr>
                </a:solidFill>
                <a:latin typeface="Consolas" panose="020B0609020204030204" pitchFamily="49" charset="0"/>
              </a:rPr>
              <a:t>A[1][0],</a:t>
            </a:r>
            <a:endParaRPr kumimoji="1" lang="ja-JP" altLang="en-US" sz="2000" dirty="0">
              <a:solidFill>
                <a:schemeClr val="tx1">
                  <a:lumMod val="75000"/>
                  <a:lumOff val="25000"/>
                </a:schemeClr>
              </a:solidFill>
              <a:latin typeface="Consolas" panose="020B0609020204030204" pitchFamily="49" charset="0"/>
            </a:endParaRPr>
          </a:p>
        </p:txBody>
      </p:sp>
      <p:sp>
        <p:nvSpPr>
          <p:cNvPr id="9" name="右大かっこ 8"/>
          <p:cNvSpPr/>
          <p:nvPr/>
        </p:nvSpPr>
        <p:spPr bwMode="auto">
          <a:xfrm flipH="1">
            <a:off x="4481999" y="1718981"/>
            <a:ext cx="180002" cy="1440016"/>
          </a:xfrm>
          <a:prstGeom prst="rightBracket">
            <a:avLst/>
          </a:prstGeom>
          <a:no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Consolas" panose="020B0609020204030204" pitchFamily="49" charset="0"/>
              <a:ea typeface="HG丸ｺﾞｼｯｸM-PRO" pitchFamily="50" charset="-128"/>
            </a:endParaRPr>
          </a:p>
        </p:txBody>
      </p:sp>
      <p:sp>
        <p:nvSpPr>
          <p:cNvPr id="10" name="正方形/長方形 9"/>
          <p:cNvSpPr/>
          <p:nvPr/>
        </p:nvSpPr>
        <p:spPr bwMode="auto">
          <a:xfrm>
            <a:off x="2411976" y="2258987"/>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a:solidFill>
                  <a:schemeClr val="tx1">
                    <a:lumMod val="75000"/>
                    <a:lumOff val="25000"/>
                  </a:schemeClr>
                </a:solidFill>
                <a:latin typeface="Consolas" panose="020B0609020204030204" pitchFamily="49" charset="0"/>
              </a:rPr>
              <a:t>uint32_t A[2][2];</a:t>
            </a:r>
            <a:endParaRPr kumimoji="1" lang="ja-JP" altLang="en-US" sz="20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38655232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１０</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nchor="t"/>
          <a:lstStyle/>
          <a:p>
            <a:r>
              <a:rPr lang="ja-JP" altLang="en-US" sz="1400" dirty="0"/>
              <a:t>考え方の方針：</a:t>
            </a:r>
            <a:endParaRPr lang="en-US" altLang="ja-JP" sz="1400" dirty="0"/>
          </a:p>
          <a:p>
            <a:pPr lvl="1">
              <a:buFont typeface="+mj-lt"/>
              <a:buAutoNum type="arabicPeriod"/>
            </a:pPr>
            <a:r>
              <a:rPr lang="ja-JP" altLang="en-US" sz="1400" dirty="0"/>
              <a:t>アドレスの系列を全部２進数のビット列に直す</a:t>
            </a:r>
            <a:endParaRPr lang="en-US" altLang="ja-JP" sz="1400" dirty="0"/>
          </a:p>
          <a:p>
            <a:pPr lvl="1">
              <a:buFont typeface="+mj-lt"/>
              <a:buAutoNum type="arabicPeriod"/>
            </a:pPr>
            <a:r>
              <a:rPr lang="ja-JP" altLang="en-US" sz="1400" dirty="0"/>
              <a:t>２進数のビット列を下の図の割り当てごとに分類する</a:t>
            </a:r>
            <a:endParaRPr lang="en-US" altLang="ja-JP" sz="1400" dirty="0"/>
          </a:p>
          <a:p>
            <a:pPr lvl="2"/>
            <a:r>
              <a:rPr lang="ja-JP" altLang="en-US" sz="1400" dirty="0"/>
              <a:t>上から順に，タグ部，インデックス部，ライン部の３つに分類される</a:t>
            </a:r>
            <a:endParaRPr lang="en-US" altLang="ja-JP" sz="1400" dirty="0"/>
          </a:p>
          <a:p>
            <a:pPr lvl="2"/>
            <a:r>
              <a:rPr lang="ja-JP" altLang="en-US" sz="1400" dirty="0"/>
              <a:t>このインデックス部により，キャッシュのどこにアクセスされるかが決まる</a:t>
            </a:r>
            <a:endParaRPr lang="en-US" altLang="ja-JP" sz="1400" dirty="0"/>
          </a:p>
          <a:p>
            <a:pPr lvl="3"/>
            <a:r>
              <a:rPr lang="en-US" altLang="ja-JP" sz="1400" dirty="0"/>
              <a:t>=</a:t>
            </a:r>
            <a:r>
              <a:rPr lang="ja-JP" altLang="en-US" sz="1400" dirty="0"/>
              <a:t>テーブルの何行目のエントリにいくかが決まる</a:t>
            </a:r>
            <a:endParaRPr lang="en-US" altLang="ja-JP" sz="1400" dirty="0"/>
          </a:p>
          <a:p>
            <a:pPr lvl="1">
              <a:buFont typeface="+mj-lt"/>
              <a:buAutoNum type="arabicPeriod"/>
            </a:pPr>
            <a:r>
              <a:rPr lang="ja-JP" altLang="en-US" sz="1400" dirty="0"/>
              <a:t>タグ部を対応するエントリに上書きしていく</a:t>
            </a:r>
            <a:endParaRPr lang="en-US" altLang="ja-JP" sz="1400" dirty="0"/>
          </a:p>
          <a:p>
            <a:pPr lvl="1">
              <a:buFont typeface="+mj-lt"/>
              <a:buAutoNum type="arabicPeriod"/>
            </a:pPr>
            <a:r>
              <a:rPr lang="ja-JP" altLang="en-US" sz="1400" dirty="0"/>
              <a:t>対応するエントリに同じタグがある</a:t>
            </a:r>
            <a:r>
              <a:rPr lang="en-US" altLang="ja-JP" sz="1400" dirty="0"/>
              <a:t>=hit</a:t>
            </a:r>
            <a:r>
              <a:rPr lang="ja-JP" altLang="en-US" sz="1400" dirty="0"/>
              <a:t>，ない</a:t>
            </a:r>
            <a:r>
              <a:rPr lang="en-US" altLang="ja-JP" sz="1400" dirty="0"/>
              <a:t>=miss</a:t>
            </a:r>
          </a:p>
          <a:p>
            <a:pPr lvl="2"/>
            <a:r>
              <a:rPr lang="ja-JP" altLang="en-US" sz="1400" dirty="0"/>
              <a:t>全く同じアドレスにアクセスした事がある </a:t>
            </a:r>
            <a:r>
              <a:rPr lang="en-US" altLang="ja-JP" sz="1400" dirty="0"/>
              <a:t>hit=</a:t>
            </a:r>
            <a:r>
              <a:rPr lang="ja-JP" altLang="en-US" sz="1400" dirty="0"/>
              <a:t>時間局所性</a:t>
            </a:r>
            <a:endParaRPr lang="en-US" altLang="ja-JP" sz="1400" dirty="0"/>
          </a:p>
          <a:p>
            <a:pPr lvl="2"/>
            <a:r>
              <a:rPr lang="ja-JP" altLang="en-US" sz="1400" dirty="0"/>
              <a:t>全く同じアドレスにはアクセスしていないが </a:t>
            </a:r>
            <a:r>
              <a:rPr lang="en-US" altLang="ja-JP" sz="1400" dirty="0"/>
              <a:t>hit=</a:t>
            </a:r>
            <a:r>
              <a:rPr lang="ja-JP" altLang="en-US" sz="1400" dirty="0"/>
              <a:t>空間局所性</a:t>
            </a:r>
            <a:endParaRPr lang="en-US" altLang="ja-JP" sz="1400"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8</a:t>
            </a:fld>
            <a:endParaRPr kumimoji="1" lang="ja-JP" altLang="en-US" dirty="0"/>
          </a:p>
        </p:txBody>
      </p:sp>
      <p:sp>
        <p:nvSpPr>
          <p:cNvPr id="3" name="正方形/長方形 2">
            <a:extLst>
              <a:ext uri="{FF2B5EF4-FFF2-40B4-BE49-F238E27FC236}">
                <a16:creationId xmlns:a16="http://schemas.microsoft.com/office/drawing/2014/main" id="{6B5DA20D-B051-FE62-CA48-59E7728104B2}"/>
              </a:ext>
            </a:extLst>
          </p:cNvPr>
          <p:cNvSpPr/>
          <p:nvPr/>
        </p:nvSpPr>
        <p:spPr bwMode="auto">
          <a:xfrm>
            <a:off x="5382009" y="4599013"/>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 name="正方形/長方形 3">
            <a:extLst>
              <a:ext uri="{FF2B5EF4-FFF2-40B4-BE49-F238E27FC236}">
                <a16:creationId xmlns:a16="http://schemas.microsoft.com/office/drawing/2014/main" id="{AC393CB0-AD44-B0F2-135F-3AF85432425B}"/>
              </a:ext>
            </a:extLst>
          </p:cNvPr>
          <p:cNvSpPr/>
          <p:nvPr/>
        </p:nvSpPr>
        <p:spPr bwMode="auto">
          <a:xfrm>
            <a:off x="5382009" y="4599013"/>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t>0x400</a:t>
            </a:r>
            <a:endParaRPr kumimoji="1" lang="ja-JP" altLang="en-US" sz="1600" b="1" dirty="0">
              <a:solidFill>
                <a:schemeClr val="accent5"/>
              </a:solidFill>
              <a:latin typeface="+mn-ea"/>
            </a:endParaRPr>
          </a:p>
        </p:txBody>
      </p:sp>
      <p:sp>
        <p:nvSpPr>
          <p:cNvPr id="6" name="正方形/長方形 5">
            <a:extLst>
              <a:ext uri="{FF2B5EF4-FFF2-40B4-BE49-F238E27FC236}">
                <a16:creationId xmlns:a16="http://schemas.microsoft.com/office/drawing/2014/main" id="{C140DBA5-CCF0-864C-FC1E-E28B8B70F7C9}"/>
              </a:ext>
            </a:extLst>
          </p:cNvPr>
          <p:cNvSpPr/>
          <p:nvPr/>
        </p:nvSpPr>
        <p:spPr bwMode="auto">
          <a:xfrm>
            <a:off x="5382009" y="495901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8" name="正方形/長方形 7">
            <a:extLst>
              <a:ext uri="{FF2B5EF4-FFF2-40B4-BE49-F238E27FC236}">
                <a16:creationId xmlns:a16="http://schemas.microsoft.com/office/drawing/2014/main" id="{D26CEC36-E7BE-8EE3-44F1-172459607811}"/>
              </a:ext>
            </a:extLst>
          </p:cNvPr>
          <p:cNvSpPr/>
          <p:nvPr/>
        </p:nvSpPr>
        <p:spPr bwMode="auto">
          <a:xfrm>
            <a:off x="6102017" y="4599013"/>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a:extLst>
              <a:ext uri="{FF2B5EF4-FFF2-40B4-BE49-F238E27FC236}">
                <a16:creationId xmlns:a16="http://schemas.microsoft.com/office/drawing/2014/main" id="{939C36F5-A663-709E-CEAF-99F9FA562055}"/>
              </a:ext>
            </a:extLst>
          </p:cNvPr>
          <p:cNvSpPr/>
          <p:nvPr/>
        </p:nvSpPr>
        <p:spPr bwMode="auto">
          <a:xfrm>
            <a:off x="6102017" y="495901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0" name="正方形/長方形 9">
            <a:extLst>
              <a:ext uri="{FF2B5EF4-FFF2-40B4-BE49-F238E27FC236}">
                <a16:creationId xmlns:a16="http://schemas.microsoft.com/office/drawing/2014/main" id="{31261164-F89D-CD94-4251-A867C531C4D0}"/>
              </a:ext>
            </a:extLst>
          </p:cNvPr>
          <p:cNvSpPr/>
          <p:nvPr/>
        </p:nvSpPr>
        <p:spPr bwMode="auto">
          <a:xfrm>
            <a:off x="5382009" y="531902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a:extLst>
              <a:ext uri="{FF2B5EF4-FFF2-40B4-BE49-F238E27FC236}">
                <a16:creationId xmlns:a16="http://schemas.microsoft.com/office/drawing/2014/main" id="{90536433-D4FD-70AC-1E99-B6D6FF49107F}"/>
              </a:ext>
            </a:extLst>
          </p:cNvPr>
          <p:cNvSpPr/>
          <p:nvPr/>
        </p:nvSpPr>
        <p:spPr bwMode="auto">
          <a:xfrm>
            <a:off x="5382009" y="567902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2" name="正方形/長方形 11">
            <a:extLst>
              <a:ext uri="{FF2B5EF4-FFF2-40B4-BE49-F238E27FC236}">
                <a16:creationId xmlns:a16="http://schemas.microsoft.com/office/drawing/2014/main" id="{DECB3AAF-8961-C425-2680-37D218A0DF08}"/>
              </a:ext>
            </a:extLst>
          </p:cNvPr>
          <p:cNvSpPr/>
          <p:nvPr/>
        </p:nvSpPr>
        <p:spPr bwMode="auto">
          <a:xfrm>
            <a:off x="6102017" y="531902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a:extLst>
              <a:ext uri="{FF2B5EF4-FFF2-40B4-BE49-F238E27FC236}">
                <a16:creationId xmlns:a16="http://schemas.microsoft.com/office/drawing/2014/main" id="{16FD73C2-A555-3D12-AAC5-F13C70E0579C}"/>
              </a:ext>
            </a:extLst>
          </p:cNvPr>
          <p:cNvSpPr/>
          <p:nvPr/>
        </p:nvSpPr>
        <p:spPr bwMode="auto">
          <a:xfrm>
            <a:off x="6102017" y="567902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4" name="正方形/長方形 13">
            <a:extLst>
              <a:ext uri="{FF2B5EF4-FFF2-40B4-BE49-F238E27FC236}">
                <a16:creationId xmlns:a16="http://schemas.microsoft.com/office/drawing/2014/main" id="{7CDA8AFD-90F5-A529-0E22-51B509029226}"/>
              </a:ext>
            </a:extLst>
          </p:cNvPr>
          <p:cNvSpPr/>
          <p:nvPr/>
        </p:nvSpPr>
        <p:spPr bwMode="auto">
          <a:xfrm>
            <a:off x="5382010" y="4239009"/>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5" name="正方形/長方形 14">
            <a:extLst>
              <a:ext uri="{FF2B5EF4-FFF2-40B4-BE49-F238E27FC236}">
                <a16:creationId xmlns:a16="http://schemas.microsoft.com/office/drawing/2014/main" id="{19FFA230-E61E-D5EF-F864-4D13F29DC350}"/>
              </a:ext>
            </a:extLst>
          </p:cNvPr>
          <p:cNvSpPr/>
          <p:nvPr/>
        </p:nvSpPr>
        <p:spPr bwMode="auto">
          <a:xfrm>
            <a:off x="6102017" y="4239009"/>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6" name="正方形/長方形 15">
            <a:extLst>
              <a:ext uri="{FF2B5EF4-FFF2-40B4-BE49-F238E27FC236}">
                <a16:creationId xmlns:a16="http://schemas.microsoft.com/office/drawing/2014/main" id="{838DAF8E-EBE5-3F25-2059-B948B621D3CB}"/>
              </a:ext>
            </a:extLst>
          </p:cNvPr>
          <p:cNvSpPr/>
          <p:nvPr/>
        </p:nvSpPr>
        <p:spPr bwMode="auto">
          <a:xfrm>
            <a:off x="5022005" y="4599013"/>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7" name="正方形/長方形 16">
            <a:extLst>
              <a:ext uri="{FF2B5EF4-FFF2-40B4-BE49-F238E27FC236}">
                <a16:creationId xmlns:a16="http://schemas.microsoft.com/office/drawing/2014/main" id="{2D292777-2157-5A4A-A9FA-B8ADBD810D07}"/>
              </a:ext>
            </a:extLst>
          </p:cNvPr>
          <p:cNvSpPr/>
          <p:nvPr/>
        </p:nvSpPr>
        <p:spPr bwMode="auto">
          <a:xfrm>
            <a:off x="5022005" y="495901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8" name="正方形/長方形 17">
            <a:extLst>
              <a:ext uri="{FF2B5EF4-FFF2-40B4-BE49-F238E27FC236}">
                <a16:creationId xmlns:a16="http://schemas.microsoft.com/office/drawing/2014/main" id="{EDB3A50F-71A5-D307-F8F1-7BA02D3F0B03}"/>
              </a:ext>
            </a:extLst>
          </p:cNvPr>
          <p:cNvSpPr/>
          <p:nvPr/>
        </p:nvSpPr>
        <p:spPr bwMode="auto">
          <a:xfrm>
            <a:off x="5022005" y="531902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9" name="正方形/長方形 18">
            <a:extLst>
              <a:ext uri="{FF2B5EF4-FFF2-40B4-BE49-F238E27FC236}">
                <a16:creationId xmlns:a16="http://schemas.microsoft.com/office/drawing/2014/main" id="{136F2A28-CFF1-6093-DB52-3486C4515124}"/>
              </a:ext>
            </a:extLst>
          </p:cNvPr>
          <p:cNvSpPr/>
          <p:nvPr/>
        </p:nvSpPr>
        <p:spPr bwMode="auto">
          <a:xfrm>
            <a:off x="5022005" y="567902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20" name="二等辺三角形 19">
            <a:extLst>
              <a:ext uri="{FF2B5EF4-FFF2-40B4-BE49-F238E27FC236}">
                <a16:creationId xmlns:a16="http://schemas.microsoft.com/office/drawing/2014/main" id="{137081E2-C92F-CC12-C9A8-DA7D31BF7833}"/>
              </a:ext>
            </a:extLst>
          </p:cNvPr>
          <p:cNvSpPr/>
          <p:nvPr/>
        </p:nvSpPr>
        <p:spPr bwMode="auto">
          <a:xfrm rot="16200000">
            <a:off x="4166996" y="5184019"/>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2" name="正方形/長方形 31">
            <a:extLst>
              <a:ext uri="{FF2B5EF4-FFF2-40B4-BE49-F238E27FC236}">
                <a16:creationId xmlns:a16="http://schemas.microsoft.com/office/drawing/2014/main" id="{672B137B-793E-9A6B-BF52-D51557FC33B3}"/>
              </a:ext>
            </a:extLst>
          </p:cNvPr>
          <p:cNvSpPr/>
          <p:nvPr/>
        </p:nvSpPr>
        <p:spPr bwMode="auto">
          <a:xfrm>
            <a:off x="1151963" y="4779014"/>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矢印コネクタ 32">
            <a:extLst>
              <a:ext uri="{FF2B5EF4-FFF2-40B4-BE49-F238E27FC236}">
                <a16:creationId xmlns:a16="http://schemas.microsoft.com/office/drawing/2014/main" id="{7C07FC49-1CFC-AB07-E2E6-E8B908DEAE6E}"/>
              </a:ext>
            </a:extLst>
          </p:cNvPr>
          <p:cNvCxnSpPr/>
          <p:nvPr/>
        </p:nvCxnSpPr>
        <p:spPr bwMode="auto">
          <a:xfrm>
            <a:off x="1151963" y="4689013"/>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a:extLst>
              <a:ext uri="{FF2B5EF4-FFF2-40B4-BE49-F238E27FC236}">
                <a16:creationId xmlns:a16="http://schemas.microsoft.com/office/drawing/2014/main" id="{14A84D58-0157-289C-A445-3A003CCD3578}"/>
              </a:ext>
            </a:extLst>
          </p:cNvPr>
          <p:cNvSpPr/>
          <p:nvPr/>
        </p:nvSpPr>
        <p:spPr bwMode="auto">
          <a:xfrm>
            <a:off x="2231975" y="4329009"/>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 </a:t>
            </a:r>
            <a:r>
              <a:rPr lang="en-US" altLang="ja-JP" sz="1600" dirty="0">
                <a:solidFill>
                  <a:schemeClr val="tx1">
                    <a:lumMod val="75000"/>
                    <a:lumOff val="25000"/>
                  </a:schemeClr>
                </a:solidFill>
                <a:latin typeface="+mn-ea"/>
              </a:rPr>
              <a:t>16bit</a:t>
            </a:r>
            <a:endParaRPr kumimoji="1" lang="ja-JP" altLang="en-US" sz="1600" dirty="0">
              <a:solidFill>
                <a:schemeClr val="tx1">
                  <a:lumMod val="75000"/>
                  <a:lumOff val="25000"/>
                </a:schemeClr>
              </a:solidFill>
              <a:latin typeface="+mn-ea"/>
            </a:endParaRPr>
          </a:p>
        </p:txBody>
      </p:sp>
      <p:sp>
        <p:nvSpPr>
          <p:cNvPr id="35" name="正方形/長方形 34">
            <a:extLst>
              <a:ext uri="{FF2B5EF4-FFF2-40B4-BE49-F238E27FC236}">
                <a16:creationId xmlns:a16="http://schemas.microsoft.com/office/drawing/2014/main" id="{09E5017A-FA42-9482-7462-A35294E8B6DB}"/>
              </a:ext>
            </a:extLst>
          </p:cNvPr>
          <p:cNvSpPr/>
          <p:nvPr/>
        </p:nvSpPr>
        <p:spPr bwMode="auto">
          <a:xfrm>
            <a:off x="3491988" y="4779014"/>
            <a:ext cx="540007"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36" name="直線コネクタ 35">
            <a:extLst>
              <a:ext uri="{FF2B5EF4-FFF2-40B4-BE49-F238E27FC236}">
                <a16:creationId xmlns:a16="http://schemas.microsoft.com/office/drawing/2014/main" id="{ED0C5467-D78C-A949-B82E-1DABF4FE8864}"/>
              </a:ext>
            </a:extLst>
          </p:cNvPr>
          <p:cNvCxnSpPr>
            <a:cxnSpLocks/>
          </p:cNvCxnSpPr>
          <p:nvPr/>
        </p:nvCxnSpPr>
        <p:spPr bwMode="auto">
          <a:xfrm>
            <a:off x="1151962" y="5229020"/>
            <a:ext cx="1890021" cy="0"/>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37" name="正方形/長方形 36">
            <a:extLst>
              <a:ext uri="{FF2B5EF4-FFF2-40B4-BE49-F238E27FC236}">
                <a16:creationId xmlns:a16="http://schemas.microsoft.com/office/drawing/2014/main" id="{4F354D88-8DD9-DAF4-4717-60F06A62336F}"/>
              </a:ext>
            </a:extLst>
          </p:cNvPr>
          <p:cNvSpPr/>
          <p:nvPr/>
        </p:nvSpPr>
        <p:spPr bwMode="auto">
          <a:xfrm>
            <a:off x="1061961" y="5319021"/>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en-US" altLang="ja-JP" sz="1600" dirty="0">
                <a:solidFill>
                  <a:schemeClr val="accent5"/>
                </a:solidFill>
                <a:latin typeface="+mn-ea"/>
              </a:rPr>
              <a:t>16-2-3=11bit</a:t>
            </a:r>
          </a:p>
          <a:p>
            <a:r>
              <a:rPr kumimoji="1" lang="ja-JP" altLang="en-US" sz="1600" dirty="0">
                <a:solidFill>
                  <a:schemeClr val="accent5"/>
                </a:solidFill>
                <a:latin typeface="+mn-ea"/>
              </a:rPr>
              <a:t>タグ</a:t>
            </a:r>
          </a:p>
        </p:txBody>
      </p:sp>
      <p:cxnSp>
        <p:nvCxnSpPr>
          <p:cNvPr id="43" name="直線コネクタ 42">
            <a:extLst>
              <a:ext uri="{FF2B5EF4-FFF2-40B4-BE49-F238E27FC236}">
                <a16:creationId xmlns:a16="http://schemas.microsoft.com/office/drawing/2014/main" id="{4611D06E-CF19-1BBF-F037-C6C0A7DF2266}"/>
              </a:ext>
            </a:extLst>
          </p:cNvPr>
          <p:cNvCxnSpPr>
            <a:cxnSpLocks/>
          </p:cNvCxnSpPr>
          <p:nvPr/>
        </p:nvCxnSpPr>
        <p:spPr bwMode="auto">
          <a:xfrm>
            <a:off x="3491988" y="5229020"/>
            <a:ext cx="540006" cy="0"/>
          </a:xfrm>
          <a:prstGeom prst="line">
            <a:avLst/>
          </a:prstGeom>
          <a:ln>
            <a:headEnd type="triangle" w="med" len="med"/>
            <a:tailEnd type="triangle" w="med" len="med"/>
          </a:ln>
        </p:spPr>
        <p:style>
          <a:lnRef idx="2">
            <a:schemeClr val="accent3"/>
          </a:lnRef>
          <a:fillRef idx="0">
            <a:schemeClr val="accent3"/>
          </a:fillRef>
          <a:effectRef idx="1">
            <a:schemeClr val="accent3"/>
          </a:effectRef>
          <a:fontRef idx="minor">
            <a:schemeClr val="tx1"/>
          </a:fontRef>
        </p:style>
      </p:cxnSp>
      <p:sp>
        <p:nvSpPr>
          <p:cNvPr id="45" name="正方形/長方形 44">
            <a:extLst>
              <a:ext uri="{FF2B5EF4-FFF2-40B4-BE49-F238E27FC236}">
                <a16:creationId xmlns:a16="http://schemas.microsoft.com/office/drawing/2014/main" id="{902913DC-0C88-E996-E72B-9E46A16D4508}"/>
              </a:ext>
            </a:extLst>
          </p:cNvPr>
          <p:cNvSpPr/>
          <p:nvPr/>
        </p:nvSpPr>
        <p:spPr bwMode="auto">
          <a:xfrm>
            <a:off x="3491988" y="558902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accent3"/>
                </a:solidFill>
                <a:latin typeface="+mn-ea"/>
              </a:rPr>
              <a:t>3bit</a:t>
            </a:r>
            <a:br>
              <a:rPr kumimoji="1" lang="en-US" altLang="ja-JP" sz="1600" dirty="0">
                <a:solidFill>
                  <a:schemeClr val="accent3"/>
                </a:solidFill>
                <a:latin typeface="+mn-ea"/>
              </a:rPr>
            </a:br>
            <a:r>
              <a:rPr kumimoji="1" lang="ja-JP" altLang="en-US" sz="1600" dirty="0">
                <a:solidFill>
                  <a:schemeClr val="accent3"/>
                </a:solidFill>
                <a:latin typeface="+mn-ea"/>
              </a:rPr>
              <a:t>ライン</a:t>
            </a:r>
            <a:endParaRPr kumimoji="1" lang="en-US" altLang="ja-JP" sz="1600" dirty="0">
              <a:solidFill>
                <a:schemeClr val="accent3"/>
              </a:solidFill>
              <a:latin typeface="+mn-ea"/>
            </a:endParaRPr>
          </a:p>
          <a:p>
            <a:r>
              <a:rPr lang="en-US" altLang="ja-JP" sz="1600" dirty="0">
                <a:solidFill>
                  <a:schemeClr val="accent3"/>
                </a:solidFill>
                <a:latin typeface="+mn-ea"/>
              </a:rPr>
              <a:t>(2^3=8B </a:t>
            </a:r>
          </a:p>
          <a:p>
            <a:r>
              <a:rPr lang="ja-JP" altLang="en-US" sz="1600" dirty="0">
                <a:solidFill>
                  <a:schemeClr val="accent3"/>
                </a:solidFill>
                <a:latin typeface="+mn-ea"/>
              </a:rPr>
              <a:t>ラインより</a:t>
            </a:r>
            <a:r>
              <a:rPr lang="en-US" altLang="ja-JP" sz="1600" dirty="0">
                <a:solidFill>
                  <a:schemeClr val="accent3"/>
                </a:solidFill>
                <a:latin typeface="+mn-ea"/>
              </a:rPr>
              <a:t>)</a:t>
            </a:r>
            <a:endParaRPr kumimoji="1" lang="ja-JP" altLang="en-US" sz="1600" dirty="0">
              <a:solidFill>
                <a:schemeClr val="accent3"/>
              </a:solidFill>
              <a:latin typeface="+mn-ea"/>
            </a:endParaRPr>
          </a:p>
        </p:txBody>
      </p:sp>
      <p:sp>
        <p:nvSpPr>
          <p:cNvPr id="47" name="正方形/長方形 46">
            <a:extLst>
              <a:ext uri="{FF2B5EF4-FFF2-40B4-BE49-F238E27FC236}">
                <a16:creationId xmlns:a16="http://schemas.microsoft.com/office/drawing/2014/main" id="{0B1DBB97-0714-0FE8-9379-30DA3A704712}"/>
              </a:ext>
            </a:extLst>
          </p:cNvPr>
          <p:cNvSpPr/>
          <p:nvPr/>
        </p:nvSpPr>
        <p:spPr bwMode="auto">
          <a:xfrm>
            <a:off x="3221985" y="4779015"/>
            <a:ext cx="270004"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49" name="直線コネクタ 48">
            <a:extLst>
              <a:ext uri="{FF2B5EF4-FFF2-40B4-BE49-F238E27FC236}">
                <a16:creationId xmlns:a16="http://schemas.microsoft.com/office/drawing/2014/main" id="{F3A99140-67ED-C3B3-4D19-A856BF6EDF10}"/>
              </a:ext>
            </a:extLst>
          </p:cNvPr>
          <p:cNvCxnSpPr>
            <a:cxnSpLocks/>
          </p:cNvCxnSpPr>
          <p:nvPr/>
        </p:nvCxnSpPr>
        <p:spPr bwMode="auto">
          <a:xfrm>
            <a:off x="3221985" y="5229020"/>
            <a:ext cx="270003" cy="0"/>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51" name="正方形/長方形 50">
            <a:extLst>
              <a:ext uri="{FF2B5EF4-FFF2-40B4-BE49-F238E27FC236}">
                <a16:creationId xmlns:a16="http://schemas.microsoft.com/office/drawing/2014/main" id="{49006EF8-FB79-63EF-D174-FD90E2E01417}"/>
              </a:ext>
            </a:extLst>
          </p:cNvPr>
          <p:cNvSpPr/>
          <p:nvPr/>
        </p:nvSpPr>
        <p:spPr bwMode="auto">
          <a:xfrm>
            <a:off x="2321975" y="5859027"/>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en-US" altLang="ja-JP" sz="1600" dirty="0">
                <a:solidFill>
                  <a:schemeClr val="accent6"/>
                </a:solidFill>
                <a:latin typeface="+mn-ea"/>
              </a:rPr>
              <a:t>2bit</a:t>
            </a:r>
            <a:br>
              <a:rPr kumimoji="1" lang="en-US" altLang="ja-JP" sz="1600" dirty="0">
                <a:solidFill>
                  <a:schemeClr val="accent6"/>
                </a:solidFill>
                <a:latin typeface="+mn-ea"/>
              </a:rPr>
            </a:br>
            <a:r>
              <a:rPr kumimoji="1" lang="ja-JP" altLang="en-US" sz="1600" dirty="0">
                <a:solidFill>
                  <a:schemeClr val="accent6"/>
                </a:solidFill>
                <a:latin typeface="+mn-ea"/>
              </a:rPr>
              <a:t>インデクス</a:t>
            </a:r>
            <a:endParaRPr kumimoji="1" lang="en-US" altLang="ja-JP" sz="1600" dirty="0">
              <a:solidFill>
                <a:schemeClr val="accent6"/>
              </a:solidFill>
              <a:latin typeface="+mn-ea"/>
            </a:endParaRPr>
          </a:p>
          <a:p>
            <a:r>
              <a:rPr lang="en-US" altLang="ja-JP" sz="1600" dirty="0">
                <a:solidFill>
                  <a:schemeClr val="accent6"/>
                </a:solidFill>
                <a:latin typeface="+mn-ea"/>
              </a:rPr>
              <a:t>(2^2=4</a:t>
            </a:r>
            <a:r>
              <a:rPr lang="ja-JP" altLang="en-US" sz="1600" dirty="0">
                <a:solidFill>
                  <a:schemeClr val="accent6"/>
                </a:solidFill>
                <a:latin typeface="+mn-ea"/>
              </a:rPr>
              <a:t>エントリ</a:t>
            </a:r>
            <a:r>
              <a:rPr lang="en-US" altLang="ja-JP" sz="1600" dirty="0">
                <a:solidFill>
                  <a:schemeClr val="accent6"/>
                </a:solidFill>
                <a:latin typeface="+mn-ea"/>
              </a:rPr>
              <a:t>)</a:t>
            </a:r>
            <a:endParaRPr kumimoji="1" lang="ja-JP" altLang="en-US" sz="1600" dirty="0">
              <a:solidFill>
                <a:schemeClr val="accent6"/>
              </a:solidFill>
              <a:latin typeface="+mn-ea"/>
            </a:endParaRPr>
          </a:p>
        </p:txBody>
      </p:sp>
      <p:cxnSp>
        <p:nvCxnSpPr>
          <p:cNvPr id="53" name="コネクタ: 曲線 52">
            <a:extLst>
              <a:ext uri="{FF2B5EF4-FFF2-40B4-BE49-F238E27FC236}">
                <a16:creationId xmlns:a16="http://schemas.microsoft.com/office/drawing/2014/main" id="{E1654F72-7116-FBE7-1D77-4B1F65624929}"/>
              </a:ext>
            </a:extLst>
          </p:cNvPr>
          <p:cNvCxnSpPr>
            <a:cxnSpLocks/>
            <a:stCxn id="51" idx="3"/>
          </p:cNvCxnSpPr>
          <p:nvPr/>
        </p:nvCxnSpPr>
        <p:spPr bwMode="auto">
          <a:xfrm flipV="1">
            <a:off x="3041983" y="5319021"/>
            <a:ext cx="270003" cy="720008"/>
          </a:xfrm>
          <a:prstGeom prst="curvedConnector2">
            <a:avLst/>
          </a:prstGeom>
          <a:ln>
            <a:headEnd type="none" w="med" len="med"/>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42059183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行列の考えが使われていることに驚いた。今まで習ってきた行列は２次元のものだったが３次元のものもあったりするのかどうか気になった。</a:t>
            </a:r>
            <a:endParaRPr lang="en-US" dirty="0"/>
          </a:p>
        </p:txBody>
      </p:sp>
    </p:spTree>
    <p:extLst>
      <p:ext uri="{BB962C8B-B14F-4D97-AF65-F5344CB8AC3E}">
        <p14:creationId xmlns:p14="http://schemas.microsoft.com/office/powerpoint/2010/main" val="27183495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連想度が２の時、２セットになると思うのですが、１セット目に入れるのか２セット目に入れるのかどこで判断すればいいのかわかりませんでした。</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連想度が２の場合，１つのセットに２ラインが入ります</a:t>
            </a:r>
            <a:endParaRPr lang="en-US" altLang="ja-JP" dirty="0"/>
          </a:p>
          <a:p>
            <a:pPr lvl="2"/>
            <a:r>
              <a:rPr lang="ja-JP" altLang="en-US" dirty="0"/>
              <a:t>セット数は連想度とは無関係です</a:t>
            </a:r>
            <a:endParaRPr lang="en-US" altLang="ja-JP" dirty="0"/>
          </a:p>
          <a:p>
            <a:pPr lvl="1"/>
            <a:r>
              <a:rPr lang="ja-JP" altLang="en-US" dirty="0"/>
              <a:t>長い時間アクセスされてなかった方が上書きされます</a:t>
            </a:r>
            <a:endParaRPr lang="en-US" dirty="0"/>
          </a:p>
        </p:txBody>
      </p:sp>
    </p:spTree>
    <p:extLst>
      <p:ext uri="{BB962C8B-B14F-4D97-AF65-F5344CB8AC3E}">
        <p14:creationId xmlns:p14="http://schemas.microsoft.com/office/powerpoint/2010/main" val="8871892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pPr algn="l"/>
            <a:r>
              <a:rPr lang="ja-JP" altLang="en-US" b="0" i="0" dirty="0">
                <a:solidFill>
                  <a:srgbClr val="000000"/>
                </a:solidFill>
                <a:effectLst/>
                <a:latin typeface="Meiryo" panose="020B0604030504040204" pitchFamily="50" charset="-128"/>
                <a:ea typeface="Meiryo" panose="020B0604030504040204" pitchFamily="50" charset="-128"/>
              </a:rPr>
              <a:t>課題</a:t>
            </a:r>
            <a:r>
              <a:rPr lang="en-US" altLang="ja-JP" b="0" i="0" dirty="0">
                <a:solidFill>
                  <a:srgbClr val="000000"/>
                </a:solidFill>
                <a:effectLst/>
                <a:latin typeface="Meiryo" panose="020B0604030504040204" pitchFamily="50" charset="-128"/>
                <a:ea typeface="Meiryo" panose="020B0604030504040204" pitchFamily="50" charset="-128"/>
              </a:rPr>
              <a:t>10(2)</a:t>
            </a:r>
            <a:r>
              <a:rPr lang="ja-JP" altLang="en-US" b="0" i="0" dirty="0">
                <a:solidFill>
                  <a:srgbClr val="000000"/>
                </a:solidFill>
                <a:effectLst/>
                <a:latin typeface="Meiryo" panose="020B0604030504040204" pitchFamily="50" charset="-128"/>
                <a:ea typeface="Meiryo" panose="020B0604030504040204" pitchFamily="50" charset="-128"/>
              </a:rPr>
              <a:t>で、どういう時に</a:t>
            </a:r>
            <a:r>
              <a:rPr lang="en-US" altLang="ja-JP" b="0" i="0" dirty="0">
                <a:solidFill>
                  <a:srgbClr val="000000"/>
                </a:solidFill>
                <a:effectLst/>
                <a:latin typeface="Meiryo" panose="020B0604030504040204" pitchFamily="50" charset="-128"/>
                <a:ea typeface="Meiryo" panose="020B0604030504040204" pitchFamily="50" charset="-128"/>
              </a:rPr>
              <a:t>hit</a:t>
            </a:r>
            <a:r>
              <a:rPr lang="ja-JP" altLang="en-US" b="0" i="0" dirty="0">
                <a:solidFill>
                  <a:srgbClr val="000000"/>
                </a:solidFill>
                <a:effectLst/>
                <a:latin typeface="Meiryo" panose="020B0604030504040204" pitchFamily="50" charset="-128"/>
                <a:ea typeface="Meiryo" panose="020B0604030504040204" pitchFamily="50" charset="-128"/>
              </a:rPr>
              <a:t>になるのかがよくわかりませんでした。タグ部分が一致している時</a:t>
            </a:r>
            <a:r>
              <a:rPr lang="en-US" altLang="ja-JP" b="0" i="0" dirty="0">
                <a:solidFill>
                  <a:srgbClr val="000000"/>
                </a:solidFill>
                <a:effectLst/>
                <a:latin typeface="Meiryo" panose="020B0604030504040204" pitchFamily="50" charset="-128"/>
                <a:ea typeface="Meiryo" panose="020B0604030504040204" pitchFamily="50" charset="-128"/>
              </a:rPr>
              <a:t>hit</a:t>
            </a:r>
            <a:r>
              <a:rPr lang="ja-JP" altLang="en-US" b="0" i="0" dirty="0">
                <a:solidFill>
                  <a:srgbClr val="000000"/>
                </a:solidFill>
                <a:effectLst/>
                <a:latin typeface="Meiryo" panose="020B0604030504040204" pitchFamily="50" charset="-128"/>
                <a:ea typeface="Meiryo" panose="020B0604030504040204" pitchFamily="50" charset="-128"/>
              </a:rPr>
              <a:t>になるという認識でしたが、例題スライド</a:t>
            </a:r>
            <a:r>
              <a:rPr lang="en-US" altLang="ja-JP" b="0" i="0" dirty="0">
                <a:solidFill>
                  <a:srgbClr val="000000"/>
                </a:solidFill>
                <a:effectLst/>
                <a:latin typeface="Meiryo" panose="020B0604030504040204" pitchFamily="50" charset="-128"/>
                <a:ea typeface="Meiryo" panose="020B0604030504040204" pitchFamily="50" charset="-128"/>
              </a:rPr>
              <a:t>p35</a:t>
            </a:r>
            <a:r>
              <a:rPr lang="ja-JP" altLang="en-US" b="0" i="0" dirty="0">
                <a:solidFill>
                  <a:srgbClr val="000000"/>
                </a:solidFill>
                <a:effectLst/>
                <a:latin typeface="Meiryo" panose="020B0604030504040204" pitchFamily="50" charset="-128"/>
                <a:ea typeface="Meiryo" panose="020B0604030504040204" pitchFamily="50" charset="-128"/>
              </a:rPr>
              <a:t>では</a:t>
            </a:r>
          </a:p>
          <a:p>
            <a:pPr lvl="1"/>
            <a:r>
              <a:rPr lang="en-US" altLang="ja-JP" b="0" i="0" dirty="0">
                <a:solidFill>
                  <a:srgbClr val="000000"/>
                </a:solidFill>
                <a:effectLst/>
                <a:latin typeface="Meiryo" panose="020B0604030504040204" pitchFamily="50" charset="-128"/>
                <a:ea typeface="Meiryo" panose="020B0604030504040204" pitchFamily="50" charset="-128"/>
              </a:rPr>
              <a:t>1 0x8010 miss</a:t>
            </a:r>
          </a:p>
          <a:p>
            <a:pPr lvl="1"/>
            <a:r>
              <a:rPr lang="en-US" altLang="ja-JP" b="0" i="0" dirty="0">
                <a:solidFill>
                  <a:srgbClr val="000000"/>
                </a:solidFill>
                <a:effectLst/>
                <a:latin typeface="Meiryo" panose="020B0604030504040204" pitchFamily="50" charset="-128"/>
                <a:ea typeface="Meiryo" panose="020B0604030504040204" pitchFamily="50" charset="-128"/>
              </a:rPr>
              <a:t>2 0x8010 hit (</a:t>
            </a:r>
            <a:r>
              <a:rPr lang="ja-JP" altLang="en-US" b="0" i="0" dirty="0">
                <a:solidFill>
                  <a:srgbClr val="000000"/>
                </a:solidFill>
                <a:effectLst/>
                <a:latin typeface="Meiryo" panose="020B0604030504040204" pitchFamily="50" charset="-128"/>
                <a:ea typeface="Meiryo" panose="020B0604030504040204" pitchFamily="50" charset="-128"/>
              </a:rPr>
              <a:t>時間的局所性</a:t>
            </a:r>
            <a:r>
              <a:rPr lang="en-US" altLang="ja-JP" b="0" i="0" dirty="0">
                <a:solidFill>
                  <a:srgbClr val="000000"/>
                </a:solidFill>
                <a:effectLst/>
                <a:latin typeface="Meiryo" panose="020B0604030504040204" pitchFamily="50" charset="-128"/>
                <a:ea typeface="Meiryo" panose="020B0604030504040204" pitchFamily="50" charset="-128"/>
              </a:rPr>
              <a:t>)</a:t>
            </a:r>
          </a:p>
          <a:p>
            <a:pPr lvl="1"/>
            <a:r>
              <a:rPr lang="en-US" altLang="ja-JP" b="0" i="0" dirty="0">
                <a:solidFill>
                  <a:srgbClr val="000000"/>
                </a:solidFill>
                <a:effectLst/>
                <a:latin typeface="Meiryo" panose="020B0604030504040204" pitchFamily="50" charset="-128"/>
                <a:ea typeface="Meiryo" panose="020B0604030504040204" pitchFamily="50" charset="-128"/>
              </a:rPr>
              <a:t>6 0x8010 miss</a:t>
            </a:r>
          </a:p>
          <a:p>
            <a:pPr algn="l"/>
            <a:r>
              <a:rPr lang="ja-JP" altLang="en-US" b="0" i="0" dirty="0">
                <a:solidFill>
                  <a:srgbClr val="000000"/>
                </a:solidFill>
                <a:effectLst/>
                <a:latin typeface="Meiryo" panose="020B0604030504040204" pitchFamily="50" charset="-128"/>
                <a:ea typeface="Meiryo" panose="020B0604030504040204" pitchFamily="50" charset="-128"/>
              </a:rPr>
              <a:t>となっており、</a:t>
            </a:r>
            <a:r>
              <a:rPr lang="en-US" altLang="ja-JP" b="0" i="0" dirty="0">
                <a:solidFill>
                  <a:srgbClr val="000000"/>
                </a:solidFill>
                <a:effectLst/>
                <a:latin typeface="Meiryo" panose="020B0604030504040204" pitchFamily="50" charset="-128"/>
                <a:ea typeface="Meiryo" panose="020B0604030504040204" pitchFamily="50" charset="-128"/>
              </a:rPr>
              <a:t>1,2</a:t>
            </a:r>
            <a:r>
              <a:rPr lang="ja-JP" altLang="en-US" b="0" i="0" dirty="0">
                <a:solidFill>
                  <a:srgbClr val="000000"/>
                </a:solidFill>
                <a:effectLst/>
                <a:latin typeface="Meiryo" panose="020B0604030504040204" pitchFamily="50" charset="-128"/>
                <a:ea typeface="Meiryo" panose="020B0604030504040204" pitchFamily="50" charset="-128"/>
              </a:rPr>
              <a:t>で</a:t>
            </a:r>
            <a:r>
              <a:rPr lang="en-US" altLang="ja-JP" b="0" i="0" dirty="0">
                <a:solidFill>
                  <a:srgbClr val="000000"/>
                </a:solidFill>
                <a:effectLst/>
                <a:latin typeface="Meiryo" panose="020B0604030504040204" pitchFamily="50" charset="-128"/>
                <a:ea typeface="Meiryo" panose="020B0604030504040204" pitchFamily="50" charset="-128"/>
              </a:rPr>
              <a:t>2</a:t>
            </a:r>
            <a:r>
              <a:rPr lang="ja-JP" altLang="en-US" b="0" i="0" dirty="0">
                <a:solidFill>
                  <a:srgbClr val="000000"/>
                </a:solidFill>
                <a:effectLst/>
                <a:latin typeface="Meiryo" panose="020B0604030504040204" pitchFamily="50" charset="-128"/>
                <a:ea typeface="Meiryo" panose="020B0604030504040204" pitchFamily="50" charset="-128"/>
              </a:rPr>
              <a:t>のみ</a:t>
            </a:r>
            <a:r>
              <a:rPr lang="en-US" altLang="ja-JP" b="0" i="0" dirty="0">
                <a:solidFill>
                  <a:srgbClr val="000000"/>
                </a:solidFill>
                <a:effectLst/>
                <a:latin typeface="Meiryo" panose="020B0604030504040204" pitchFamily="50" charset="-128"/>
                <a:ea typeface="Meiryo" panose="020B0604030504040204" pitchFamily="50" charset="-128"/>
              </a:rPr>
              <a:t>hit</a:t>
            </a:r>
            <a:r>
              <a:rPr lang="ja-JP" altLang="en-US" b="0" i="0" dirty="0">
                <a:solidFill>
                  <a:srgbClr val="000000"/>
                </a:solidFill>
                <a:effectLst/>
                <a:latin typeface="Meiryo" panose="020B0604030504040204" pitchFamily="50" charset="-128"/>
                <a:ea typeface="Meiryo" panose="020B0604030504040204" pitchFamily="50" charset="-128"/>
              </a:rPr>
              <a:t>なのは</a:t>
            </a:r>
            <a:r>
              <a:rPr lang="en-US" altLang="ja-JP" b="0" i="0" dirty="0">
                <a:solidFill>
                  <a:srgbClr val="000000"/>
                </a:solidFill>
                <a:effectLst/>
                <a:latin typeface="Meiryo" panose="020B0604030504040204" pitchFamily="50" charset="-128"/>
                <a:ea typeface="Meiryo" panose="020B0604030504040204" pitchFamily="50" charset="-128"/>
              </a:rPr>
              <a:t>1</a:t>
            </a:r>
            <a:r>
              <a:rPr lang="ja-JP" altLang="en-US" b="0" i="0" dirty="0">
                <a:solidFill>
                  <a:srgbClr val="000000"/>
                </a:solidFill>
                <a:effectLst/>
                <a:latin typeface="Meiryo" panose="020B0604030504040204" pitchFamily="50" charset="-128"/>
                <a:ea typeface="Meiryo" panose="020B0604030504040204" pitchFamily="50" charset="-128"/>
              </a:rPr>
              <a:t>と</a:t>
            </a:r>
            <a:r>
              <a:rPr lang="en-US" altLang="ja-JP" b="0" i="0" dirty="0">
                <a:solidFill>
                  <a:srgbClr val="000000"/>
                </a:solidFill>
                <a:effectLst/>
                <a:latin typeface="Meiryo" panose="020B0604030504040204" pitchFamily="50" charset="-128"/>
                <a:ea typeface="Meiryo" panose="020B0604030504040204" pitchFamily="50" charset="-128"/>
              </a:rPr>
              <a:t>2</a:t>
            </a:r>
            <a:r>
              <a:rPr lang="ja-JP" altLang="en-US" b="0" i="0" dirty="0">
                <a:solidFill>
                  <a:srgbClr val="000000"/>
                </a:solidFill>
                <a:effectLst/>
                <a:latin typeface="Meiryo" panose="020B0604030504040204" pitchFamily="50" charset="-128"/>
                <a:ea typeface="Meiryo" panose="020B0604030504040204" pitchFamily="50" charset="-128"/>
              </a:rPr>
              <a:t>が連続しているのが関係していると考えているのですが、</a:t>
            </a:r>
            <a:r>
              <a:rPr lang="en-US" altLang="ja-JP" b="0" i="0" dirty="0">
                <a:solidFill>
                  <a:srgbClr val="000000"/>
                </a:solidFill>
                <a:effectLst/>
                <a:latin typeface="Meiryo" panose="020B0604030504040204" pitchFamily="50" charset="-128"/>
                <a:ea typeface="Meiryo" panose="020B0604030504040204" pitchFamily="50" charset="-128"/>
              </a:rPr>
              <a:t>6</a:t>
            </a:r>
            <a:r>
              <a:rPr lang="ja-JP" altLang="en-US" b="0" i="0" dirty="0">
                <a:solidFill>
                  <a:srgbClr val="000000"/>
                </a:solidFill>
                <a:effectLst/>
                <a:latin typeface="Meiryo" panose="020B0604030504040204" pitchFamily="50" charset="-128"/>
                <a:ea typeface="Meiryo" panose="020B0604030504040204" pitchFamily="50" charset="-128"/>
              </a:rPr>
              <a:t>はなぜ</a:t>
            </a:r>
            <a:r>
              <a:rPr lang="en-US" altLang="ja-JP" b="0" i="0" dirty="0">
                <a:solidFill>
                  <a:srgbClr val="000000"/>
                </a:solidFill>
                <a:effectLst/>
                <a:latin typeface="Meiryo" panose="020B0604030504040204" pitchFamily="50" charset="-128"/>
                <a:ea typeface="Meiryo" panose="020B0604030504040204" pitchFamily="50" charset="-128"/>
              </a:rPr>
              <a:t>miss</a:t>
            </a:r>
            <a:r>
              <a:rPr lang="ja-JP" altLang="en-US" b="0" i="0" dirty="0">
                <a:solidFill>
                  <a:srgbClr val="000000"/>
                </a:solidFill>
                <a:effectLst/>
                <a:latin typeface="Meiryo" panose="020B0604030504040204" pitchFamily="50" charset="-128"/>
                <a:ea typeface="Meiryo" panose="020B0604030504040204" pitchFamily="50" charset="-128"/>
              </a:rPr>
              <a:t>になっるのか、よくわかっていません。</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altLang="ja-JP" dirty="0">
              <a:solidFill>
                <a:srgbClr val="000000"/>
              </a:solidFill>
              <a:latin typeface="Meiryo" panose="020B0604030504040204" pitchFamily="50" charset="-128"/>
              <a:ea typeface="Meiryo" panose="020B0604030504040204" pitchFamily="50" charset="-128"/>
            </a:endParaRPr>
          </a:p>
          <a:p>
            <a:pPr lvl="1"/>
            <a:r>
              <a:rPr lang="en-US" altLang="ja-JP" b="0" i="0" dirty="0">
                <a:solidFill>
                  <a:srgbClr val="000000"/>
                </a:solidFill>
                <a:effectLst/>
                <a:latin typeface="Meiryo" panose="020B0604030504040204" pitchFamily="50" charset="-128"/>
                <a:ea typeface="Meiryo" panose="020B0604030504040204" pitchFamily="50" charset="-128"/>
              </a:rPr>
              <a:t>1. </a:t>
            </a:r>
            <a:r>
              <a:rPr lang="ja-JP" altLang="en-US" b="0" i="0" dirty="0">
                <a:solidFill>
                  <a:srgbClr val="000000"/>
                </a:solidFill>
                <a:effectLst/>
                <a:latin typeface="Meiryo" panose="020B0604030504040204" pitchFamily="50" charset="-128"/>
                <a:ea typeface="Meiryo" panose="020B0604030504040204" pitchFamily="50" charset="-128"/>
              </a:rPr>
              <a:t>でキャッシュに乗せられたラインは </a:t>
            </a:r>
            <a:r>
              <a:rPr lang="en-US" altLang="ja-JP" b="0" i="0" dirty="0">
                <a:solidFill>
                  <a:srgbClr val="000000"/>
                </a:solidFill>
                <a:effectLst/>
                <a:latin typeface="Meiryo" panose="020B0604030504040204" pitchFamily="50" charset="-128"/>
                <a:ea typeface="Meiryo" panose="020B0604030504040204" pitchFamily="50" charset="-128"/>
              </a:rPr>
              <a:t>4. </a:t>
            </a:r>
            <a:r>
              <a:rPr lang="ja-JP" altLang="en-US" b="0" i="0" dirty="0">
                <a:solidFill>
                  <a:srgbClr val="000000"/>
                </a:solidFill>
                <a:effectLst/>
                <a:latin typeface="Meiryo" panose="020B0604030504040204" pitchFamily="50" charset="-128"/>
                <a:ea typeface="Meiryo" panose="020B0604030504040204" pitchFamily="50" charset="-128"/>
              </a:rPr>
              <a:t>で上書きされていてキャッシュから消えているからです</a:t>
            </a:r>
          </a:p>
          <a:p>
            <a:endParaRPr lang="en-US" dirty="0"/>
          </a:p>
        </p:txBody>
      </p:sp>
    </p:spTree>
    <p:extLst>
      <p:ext uri="{BB962C8B-B14F-4D97-AF65-F5344CB8AC3E}">
        <p14:creationId xmlns:p14="http://schemas.microsoft.com/office/powerpoint/2010/main" val="24008884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8280092" cy="5220058"/>
          </a:xfrm>
        </p:spPr>
        <p:txBody>
          <a:bodyPr/>
          <a:lstStyle/>
          <a:p>
            <a:pPr algn="l"/>
            <a:r>
              <a:rPr lang="ja-JP" altLang="en-US" b="0" i="0" dirty="0">
                <a:solidFill>
                  <a:srgbClr val="000000"/>
                </a:solidFill>
                <a:effectLst/>
                <a:latin typeface="Meiryo" panose="020B0604030504040204" pitchFamily="50" charset="-128"/>
                <a:ea typeface="Meiryo" panose="020B0604030504040204" pitchFamily="50" charset="-128"/>
              </a:rPr>
              <a:t>アドレスとラインの対応のスライドで</a:t>
            </a:r>
          </a:p>
          <a:p>
            <a:pPr lvl="1"/>
            <a:r>
              <a:rPr lang="ja-JP" altLang="en-US" b="0" i="0" dirty="0">
                <a:solidFill>
                  <a:srgbClr val="000000"/>
                </a:solidFill>
                <a:effectLst/>
                <a:latin typeface="Meiryo" panose="020B0604030504040204" pitchFamily="50" charset="-128"/>
                <a:ea typeface="Meiryo" panose="020B0604030504040204" pitchFamily="50" charset="-128"/>
              </a:rPr>
              <a:t>「</a:t>
            </a:r>
            <a:r>
              <a:rPr lang="en-US" altLang="ja-JP" b="0" i="0" dirty="0">
                <a:solidFill>
                  <a:srgbClr val="000000"/>
                </a:solidFill>
                <a:effectLst/>
                <a:latin typeface="Meiryo" panose="020B0604030504040204" pitchFamily="50" charset="-128"/>
                <a:ea typeface="Meiryo" panose="020B0604030504040204" pitchFamily="50" charset="-128"/>
              </a:rPr>
              <a:t>4</a:t>
            </a:r>
            <a:r>
              <a:rPr lang="ja-JP" altLang="en-US" b="0" i="0" dirty="0">
                <a:solidFill>
                  <a:srgbClr val="000000"/>
                </a:solidFill>
                <a:effectLst/>
                <a:latin typeface="Meiryo" panose="020B0604030504040204" pitchFamily="50" charset="-128"/>
                <a:ea typeface="Meiryo" panose="020B0604030504040204" pitchFamily="50" charset="-128"/>
              </a:rPr>
              <a:t>ビットなのは，ラインサイズが</a:t>
            </a:r>
            <a:r>
              <a:rPr lang="en-US" altLang="ja-JP" b="0" i="0" dirty="0">
                <a:solidFill>
                  <a:srgbClr val="000000"/>
                </a:solidFill>
                <a:effectLst/>
                <a:latin typeface="Meiryo" panose="020B0604030504040204" pitchFamily="50" charset="-128"/>
                <a:ea typeface="Meiryo" panose="020B0604030504040204" pitchFamily="50" charset="-128"/>
              </a:rPr>
              <a:t>16</a:t>
            </a:r>
            <a:r>
              <a:rPr lang="ja-JP" altLang="en-US" b="0" i="0" dirty="0">
                <a:solidFill>
                  <a:srgbClr val="000000"/>
                </a:solidFill>
                <a:effectLst/>
                <a:latin typeface="Meiryo" panose="020B0604030504040204" pitchFamily="50" charset="-128"/>
                <a:ea typeface="Meiryo" panose="020B0604030504040204" pitchFamily="50" charset="-128"/>
              </a:rPr>
              <a:t>バイトだから</a:t>
            </a:r>
            <a:r>
              <a:rPr lang="en-US" altLang="ja-JP" b="0" i="0" dirty="0">
                <a:solidFill>
                  <a:srgbClr val="000000"/>
                </a:solidFill>
                <a:effectLst/>
                <a:latin typeface="Meiryo" panose="020B0604030504040204" pitchFamily="50" charset="-128"/>
                <a:ea typeface="Meiryo" panose="020B0604030504040204" pitchFamily="50" charset="-128"/>
              </a:rPr>
              <a:t>2 ^ 4 = 16</a:t>
            </a:r>
            <a:br>
              <a:rPr lang="en-US" altLang="ja-JP" b="0" i="0" dirty="0">
                <a:solidFill>
                  <a:srgbClr val="000000"/>
                </a:solidFill>
                <a:effectLst/>
                <a:latin typeface="Meiryo" panose="020B0604030504040204" pitchFamily="50" charset="-128"/>
                <a:ea typeface="Meiryo" panose="020B0604030504040204" pitchFamily="50" charset="-128"/>
              </a:rPr>
            </a:br>
            <a:r>
              <a:rPr lang="ja-JP" altLang="en-US" b="1" i="0" dirty="0">
                <a:solidFill>
                  <a:srgbClr val="000000"/>
                </a:solidFill>
                <a:effectLst/>
                <a:latin typeface="Meiryo" panose="020B0604030504040204" pitchFamily="50" charset="-128"/>
                <a:ea typeface="Meiryo" panose="020B0604030504040204" pitchFamily="50" charset="-128"/>
              </a:rPr>
              <a:t>（ラインサイズは必ず２の累乗になる</a:t>
            </a:r>
            <a:r>
              <a:rPr lang="en-US" altLang="ja-JP" b="1" i="0" dirty="0">
                <a:solidFill>
                  <a:srgbClr val="000000"/>
                </a:solidFill>
                <a:effectLst/>
                <a:latin typeface="Meiryo" panose="020B0604030504040204" pitchFamily="50" charset="-128"/>
                <a:ea typeface="Meiryo" panose="020B0604030504040204" pitchFamily="50" charset="-128"/>
              </a:rPr>
              <a:t>)</a:t>
            </a:r>
            <a:r>
              <a:rPr lang="ja-JP" altLang="en-US" b="1" i="0" dirty="0">
                <a:solidFill>
                  <a:srgbClr val="000000"/>
                </a:solidFill>
                <a:effectLst/>
                <a:latin typeface="Meiryo" panose="020B0604030504040204" pitchFamily="50" charset="-128"/>
                <a:ea typeface="Meiryo" panose="020B0604030504040204" pitchFamily="50" charset="-128"/>
              </a:rPr>
              <a:t>」</a:t>
            </a:r>
            <a:br>
              <a:rPr lang="en-US" altLang="ja-JP" b="1" i="0" dirty="0">
                <a:solidFill>
                  <a:srgbClr val="000000"/>
                </a:solidFill>
                <a:effectLst/>
                <a:latin typeface="Meiryo" panose="020B0604030504040204" pitchFamily="50" charset="-128"/>
                <a:ea typeface="Meiryo" panose="020B0604030504040204" pitchFamily="50" charset="-128"/>
              </a:rPr>
            </a:br>
            <a:r>
              <a:rPr lang="ja-JP" altLang="en-US" b="0" i="0" dirty="0">
                <a:solidFill>
                  <a:srgbClr val="000000"/>
                </a:solidFill>
                <a:effectLst/>
                <a:latin typeface="Meiryo" panose="020B0604030504040204" pitchFamily="50" charset="-128"/>
                <a:ea typeface="Meiryo" panose="020B0604030504040204" pitchFamily="50" charset="-128"/>
              </a:rPr>
              <a:t>とありましたが、この部分が理解できませんでした。演習ではアドレスは</a:t>
            </a:r>
            <a:r>
              <a:rPr lang="en-US" altLang="ja-JP" b="0" i="0" dirty="0">
                <a:solidFill>
                  <a:srgbClr val="000000"/>
                </a:solidFill>
                <a:effectLst/>
                <a:latin typeface="Meiryo" panose="020B0604030504040204" pitchFamily="50" charset="-128"/>
                <a:ea typeface="Meiryo" panose="020B0604030504040204" pitchFamily="50" charset="-128"/>
              </a:rPr>
              <a:t>16</a:t>
            </a:r>
            <a:r>
              <a:rPr lang="ja-JP" altLang="en-US" b="0" i="0" dirty="0">
                <a:solidFill>
                  <a:srgbClr val="000000"/>
                </a:solidFill>
                <a:effectLst/>
                <a:latin typeface="Meiryo" panose="020B0604030504040204" pitchFamily="50" charset="-128"/>
                <a:ea typeface="Meiryo" panose="020B0604030504040204" pitchFamily="50" charset="-128"/>
              </a:rPr>
              <a:t>進数で表されていましたが、このスライドでは</a:t>
            </a:r>
            <a:r>
              <a:rPr lang="en-US" altLang="ja-JP" b="0" i="0" dirty="0">
                <a:solidFill>
                  <a:srgbClr val="000000"/>
                </a:solidFill>
                <a:effectLst/>
                <a:latin typeface="Meiryo" panose="020B0604030504040204" pitchFamily="50" charset="-128"/>
                <a:ea typeface="Meiryo" panose="020B0604030504040204" pitchFamily="50" charset="-128"/>
              </a:rPr>
              <a:t>2</a:t>
            </a:r>
            <a:r>
              <a:rPr lang="ja-JP" altLang="en-US" b="0" i="0" dirty="0">
                <a:solidFill>
                  <a:srgbClr val="000000"/>
                </a:solidFill>
                <a:effectLst/>
                <a:latin typeface="Meiryo" panose="020B0604030504040204" pitchFamily="50" charset="-128"/>
                <a:ea typeface="Meiryo" panose="020B0604030504040204" pitchFamily="50" charset="-128"/>
              </a:rPr>
              <a:t>進数で表されているとして説明しているということなのでしょうか。</a:t>
            </a:r>
            <a:endParaRPr lang="en-US" altLang="ja-JP" b="0" i="0" dirty="0">
              <a:solidFill>
                <a:srgbClr val="000000"/>
              </a:solidFill>
              <a:effectLst/>
              <a:latin typeface="Meiryo" panose="020B0604030504040204" pitchFamily="50" charset="-128"/>
              <a:ea typeface="Meiryo" panose="020B0604030504040204" pitchFamily="50" charset="-128"/>
            </a:endParaRPr>
          </a:p>
          <a:p>
            <a:r>
              <a:rPr lang="ja-JP" altLang="en-US" b="0" i="0" dirty="0">
                <a:solidFill>
                  <a:srgbClr val="000000"/>
                </a:solidFill>
                <a:effectLst/>
                <a:latin typeface="Meiryo" panose="020B0604030504040204" pitchFamily="50" charset="-128"/>
                <a:ea typeface="Meiryo" panose="020B0604030504040204" pitchFamily="50" charset="-128"/>
              </a:rPr>
              <a:t>アドレスとセットの対応でセット数も必ず２の累乗になるのはなぜかもう一度解説を聞きたいです。</a:t>
            </a:r>
          </a:p>
          <a:p>
            <a:pPr lvl="1"/>
            <a:endParaRPr lang="en-US" dirty="0"/>
          </a:p>
          <a:p>
            <a:pPr lvl="1"/>
            <a:r>
              <a:rPr lang="ja-JP" altLang="en-US" dirty="0"/>
              <a:t>２進数の一定の桁数でライン中の位置を表すので，</a:t>
            </a:r>
            <a:br>
              <a:rPr lang="en-US" altLang="ja-JP" dirty="0"/>
            </a:br>
            <a:r>
              <a:rPr lang="ja-JP" altLang="en-US" dirty="0"/>
              <a:t>そのサイズは２の累乗になるということです</a:t>
            </a:r>
            <a:endParaRPr lang="en-US" altLang="ja-JP" dirty="0"/>
          </a:p>
          <a:p>
            <a:pPr lvl="1"/>
            <a:r>
              <a:rPr lang="ja-JP" altLang="en-US" dirty="0"/>
              <a:t>たとえば３桁を割り当てる場合，</a:t>
            </a:r>
            <a:r>
              <a:rPr lang="en-US" altLang="ja-JP" dirty="0"/>
              <a:t>2^3 = 8</a:t>
            </a:r>
            <a:endParaRPr lang="en-US" dirty="0"/>
          </a:p>
        </p:txBody>
      </p:sp>
    </p:spTree>
    <p:extLst>
      <p:ext uri="{BB962C8B-B14F-4D97-AF65-F5344CB8AC3E}">
        <p14:creationId xmlns:p14="http://schemas.microsoft.com/office/powerpoint/2010/main" val="1469817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課題はスライド</a:t>
            </a:r>
            <a:r>
              <a:rPr lang="en-US" altLang="ja-JP" b="0" i="0" dirty="0">
                <a:solidFill>
                  <a:srgbClr val="000000"/>
                </a:solidFill>
                <a:effectLst/>
                <a:latin typeface="Meiryo" panose="020B0604030504040204" pitchFamily="50" charset="-128"/>
                <a:ea typeface="Meiryo" panose="020B0604030504040204" pitchFamily="50" charset="-128"/>
              </a:rPr>
              <a:t>No35</a:t>
            </a:r>
            <a:r>
              <a:rPr lang="ja-JP" altLang="en-US" b="0" i="0" dirty="0">
                <a:solidFill>
                  <a:srgbClr val="000000"/>
                </a:solidFill>
                <a:effectLst/>
                <a:latin typeface="Meiryo" panose="020B0604030504040204" pitchFamily="50" charset="-128"/>
                <a:ea typeface="Meiryo" panose="020B0604030504040204" pitchFamily="50" charset="-128"/>
              </a:rPr>
              <a:t>あたりを参考に取り組みましたが、すべてセット</a:t>
            </a:r>
            <a:r>
              <a:rPr lang="en-US" altLang="ja-JP" b="0" i="0" dirty="0">
                <a:solidFill>
                  <a:srgbClr val="000000"/>
                </a:solidFill>
                <a:effectLst/>
                <a:latin typeface="Meiryo" panose="020B0604030504040204" pitchFamily="50" charset="-128"/>
                <a:ea typeface="Meiryo" panose="020B0604030504040204" pitchFamily="50" charset="-128"/>
              </a:rPr>
              <a:t>0</a:t>
            </a:r>
            <a:r>
              <a:rPr lang="ja-JP" altLang="en-US" b="0" i="0" dirty="0">
                <a:solidFill>
                  <a:srgbClr val="000000"/>
                </a:solidFill>
                <a:effectLst/>
                <a:latin typeface="Meiryo" panose="020B0604030504040204" pitchFamily="50" charset="-128"/>
                <a:ea typeface="Meiryo" panose="020B0604030504040204" pitchFamily="50" charset="-128"/>
              </a:rPr>
              <a:t>に書き込まれて競合が起きまくっていて心配です。ダイレクトマップ方式では特に台無しな感じになってしまっており、この方式の問題点を実感しました。</a:t>
            </a:r>
            <a:endParaRPr lang="en-US" dirty="0"/>
          </a:p>
        </p:txBody>
      </p:sp>
    </p:spTree>
    <p:extLst>
      <p:ext uri="{BB962C8B-B14F-4D97-AF65-F5344CB8AC3E}">
        <p14:creationId xmlns:p14="http://schemas.microsoft.com/office/powerpoint/2010/main" val="28374448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今回の課題最初は何やればいいか全くわからなかったけれど、練習問題を見て、スライドを復習しながら解いたら、授業の内容も理解でき、問題も解けたので良かったです。</a:t>
            </a:r>
            <a:endParaRPr lang="en-US" dirty="0"/>
          </a:p>
        </p:txBody>
      </p:sp>
    </p:spTree>
    <p:extLst>
      <p:ext uri="{BB962C8B-B14F-4D97-AF65-F5344CB8AC3E}">
        <p14:creationId xmlns:p14="http://schemas.microsoft.com/office/powerpoint/2010/main" val="27395379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「アクセス時の動作の例」を見て一瞬</a:t>
            </a:r>
            <a:r>
              <a:rPr lang="en-US" altLang="ja-JP" b="0" i="0" dirty="0">
                <a:solidFill>
                  <a:srgbClr val="000000"/>
                </a:solidFill>
                <a:effectLst/>
                <a:latin typeface="Meiryo" panose="020B0604030504040204" pitchFamily="50" charset="-128"/>
                <a:ea typeface="Meiryo" panose="020B0604030504040204" pitchFamily="50" charset="-128"/>
              </a:rPr>
              <a:t>IEEE</a:t>
            </a:r>
            <a:r>
              <a:rPr lang="ja-JP" altLang="en-US" b="0" i="0" dirty="0">
                <a:solidFill>
                  <a:srgbClr val="000000"/>
                </a:solidFill>
                <a:effectLst/>
                <a:latin typeface="Meiryo" panose="020B0604030504040204" pitchFamily="50" charset="-128"/>
                <a:ea typeface="Meiryo" panose="020B0604030504040204" pitchFamily="50" charset="-128"/>
              </a:rPr>
              <a:t>形式がよぎりましたが全然違いました。</a:t>
            </a:r>
            <a:endParaRPr lang="en-US" dirty="0"/>
          </a:p>
        </p:txBody>
      </p:sp>
    </p:spTree>
    <p:extLst>
      <p:ext uri="{BB962C8B-B14F-4D97-AF65-F5344CB8AC3E}">
        <p14:creationId xmlns:p14="http://schemas.microsoft.com/office/powerpoint/2010/main" val="13034262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課題９の解説をもう一回お願いしたいです</a:t>
            </a:r>
            <a:endParaRPr lang="en-US" altLang="ja-JP" b="0" i="0" dirty="0">
              <a:solidFill>
                <a:srgbClr val="000000"/>
              </a:solidFill>
              <a:effectLst/>
              <a:latin typeface="Meiryo" panose="020B0604030504040204" pitchFamily="50" charset="-128"/>
              <a:ea typeface="Meiryo" panose="020B0604030504040204" pitchFamily="50" charset="-128"/>
            </a:endParaRPr>
          </a:p>
        </p:txBody>
      </p:sp>
    </p:spTree>
    <p:extLst>
      <p:ext uri="{BB962C8B-B14F-4D97-AF65-F5344CB8AC3E}">
        <p14:creationId xmlns:p14="http://schemas.microsoft.com/office/powerpoint/2010/main" val="36024192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ヒットがよくわからない。</a:t>
            </a:r>
            <a:endParaRPr lang="en-US" dirty="0"/>
          </a:p>
        </p:txBody>
      </p:sp>
    </p:spTree>
    <p:extLst>
      <p:ext uri="{BB962C8B-B14F-4D97-AF65-F5344CB8AC3E}">
        <p14:creationId xmlns:p14="http://schemas.microsoft.com/office/powerpoint/2010/main" val="24790594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１０ ダイレクトマップの場合 の系列１</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3690041"/>
          </a:xfrm>
        </p:spPr>
        <p:txBody>
          <a:bodyPr anchor="t"/>
          <a:lstStyle/>
          <a:p>
            <a:pPr lvl="1">
              <a:buFont typeface="+mj-lt"/>
              <a:buAutoNum type="arabicPeriod"/>
            </a:pPr>
            <a:r>
              <a:rPr lang="en-US" altLang="ja-JP" sz="1400" dirty="0">
                <a:latin typeface="Consolas" panose="020B0609020204030204" pitchFamily="49" charset="0"/>
              </a:rPr>
              <a:t>0x8000, 0x8001, 0x8002, 0x8003, 0x8000, 0x8001, 0x8002, 0x8003</a:t>
            </a:r>
            <a:br>
              <a:rPr lang="en-US" altLang="ja-JP" sz="1400" dirty="0">
                <a:latin typeface="Consolas" panose="020B0609020204030204" pitchFamily="49" charset="0"/>
              </a:rPr>
            </a:br>
            <a:endParaRPr lang="en-US" altLang="ja-JP" sz="1400" dirty="0">
              <a:latin typeface="Consolas" panose="020B0609020204030204" pitchFamily="49" charset="0"/>
            </a:endParaRPr>
          </a:p>
          <a:p>
            <a:pPr marL="720000" lvl="2" indent="0">
              <a:buNone/>
            </a:pPr>
            <a:r>
              <a:rPr lang="ja-JP" altLang="en-US" sz="1400" dirty="0">
                <a:latin typeface="Consolas" panose="020B0609020204030204" pitchFamily="49" charset="0"/>
              </a:rPr>
              <a:t>タグ（黒）とインデックス（オレンジ）を決定するビットが全部同じ </a:t>
            </a:r>
            <a:r>
              <a:rPr lang="en-US" altLang="ja-JP" sz="1400" dirty="0">
                <a:latin typeface="Consolas" panose="020B0609020204030204" pitchFamily="49" charset="0"/>
              </a:rPr>
              <a:t>= </a:t>
            </a:r>
            <a:r>
              <a:rPr lang="ja-JP" altLang="en-US" sz="1400" dirty="0">
                <a:latin typeface="Consolas" panose="020B0609020204030204" pitchFamily="49" charset="0"/>
              </a:rPr>
              <a:t>同じライン</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0x8000 = 0b1000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000 miss</a:t>
            </a:r>
          </a:p>
          <a:p>
            <a:pPr lvl="2">
              <a:buFont typeface="+mj-lt"/>
              <a:buAutoNum type="arabicPeriod"/>
            </a:pPr>
            <a:r>
              <a:rPr lang="en-US" altLang="ja-JP" sz="1400" dirty="0">
                <a:latin typeface="Consolas" panose="020B0609020204030204" pitchFamily="49" charset="0"/>
              </a:rPr>
              <a:t>0x8001 = 0b1000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001 hit </a:t>
            </a:r>
            <a:r>
              <a:rPr lang="ja-JP" altLang="en-US" sz="1400" dirty="0">
                <a:solidFill>
                  <a:schemeClr val="accent3"/>
                </a:solidFill>
                <a:latin typeface="Consolas" panose="020B0609020204030204" pitchFamily="49" charset="0"/>
              </a:rPr>
              <a:t>空間的局所性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0x8002 = 0b1000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010 hit </a:t>
            </a:r>
            <a:r>
              <a:rPr lang="ja-JP" altLang="en-US" sz="1400" dirty="0">
                <a:solidFill>
                  <a:schemeClr val="accent3"/>
                </a:solidFill>
                <a:latin typeface="Consolas" panose="020B0609020204030204" pitchFamily="49" charset="0"/>
              </a:rPr>
              <a:t>空間的局所性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0x8003 = 0b1000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011 hit </a:t>
            </a:r>
            <a:r>
              <a:rPr lang="ja-JP" altLang="en-US" sz="1400" dirty="0">
                <a:solidFill>
                  <a:schemeClr val="accent3"/>
                </a:solidFill>
                <a:latin typeface="Consolas" panose="020B0609020204030204" pitchFamily="49" charset="0"/>
              </a:rPr>
              <a:t>空間的局所性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0x8000 = 0b1000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000 hit </a:t>
            </a:r>
            <a:r>
              <a:rPr lang="ja-JP" altLang="en-US" sz="1400" dirty="0">
                <a:solidFill>
                  <a:schemeClr val="accent3"/>
                </a:solidFill>
                <a:latin typeface="Consolas" panose="020B0609020204030204" pitchFamily="49" charset="0"/>
              </a:rPr>
              <a:t>時間的局所性 </a:t>
            </a:r>
            <a:r>
              <a:rPr lang="en-US" altLang="ja-JP" sz="1400" dirty="0">
                <a:solidFill>
                  <a:schemeClr val="accent3"/>
                </a:solidFill>
                <a:latin typeface="Consolas" panose="020B0609020204030204" pitchFamily="49" charset="0"/>
              </a:rPr>
              <a:t>or </a:t>
            </a:r>
            <a:r>
              <a:rPr lang="ja-JP" altLang="en-US" sz="1400" dirty="0">
                <a:solidFill>
                  <a:schemeClr val="accent3"/>
                </a:solidFill>
                <a:latin typeface="Consolas" panose="020B0609020204030204" pitchFamily="49" charset="0"/>
              </a:rPr>
              <a:t>空間的局所性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0x8001 = 0b1000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001 hit </a:t>
            </a:r>
            <a:r>
              <a:rPr lang="ja-JP" altLang="en-US" sz="1400" dirty="0">
                <a:solidFill>
                  <a:schemeClr val="accent3"/>
                </a:solidFill>
                <a:latin typeface="Consolas" panose="020B0609020204030204" pitchFamily="49" charset="0"/>
              </a:rPr>
              <a:t>時間的局所性 </a:t>
            </a:r>
            <a:r>
              <a:rPr lang="en-US" altLang="ja-JP" sz="1400" dirty="0">
                <a:solidFill>
                  <a:schemeClr val="accent3"/>
                </a:solidFill>
                <a:latin typeface="Consolas" panose="020B0609020204030204" pitchFamily="49" charset="0"/>
              </a:rPr>
              <a:t>or </a:t>
            </a:r>
            <a:r>
              <a:rPr lang="ja-JP" altLang="en-US" sz="1400" dirty="0">
                <a:solidFill>
                  <a:schemeClr val="accent3"/>
                </a:solidFill>
                <a:latin typeface="Consolas" panose="020B0609020204030204" pitchFamily="49" charset="0"/>
              </a:rPr>
              <a:t>空間的局所性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0x8002 = 0b1000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010 hit </a:t>
            </a:r>
            <a:r>
              <a:rPr lang="ja-JP" altLang="en-US" sz="1400" dirty="0">
                <a:solidFill>
                  <a:schemeClr val="accent3"/>
                </a:solidFill>
                <a:latin typeface="Consolas" panose="020B0609020204030204" pitchFamily="49" charset="0"/>
              </a:rPr>
              <a:t>時間的局所性 </a:t>
            </a:r>
            <a:r>
              <a:rPr lang="en-US" altLang="ja-JP" sz="1400" dirty="0">
                <a:solidFill>
                  <a:schemeClr val="accent3"/>
                </a:solidFill>
                <a:latin typeface="Consolas" panose="020B0609020204030204" pitchFamily="49" charset="0"/>
              </a:rPr>
              <a:t>or </a:t>
            </a:r>
            <a:r>
              <a:rPr lang="ja-JP" altLang="en-US" sz="1400" dirty="0">
                <a:solidFill>
                  <a:schemeClr val="accent3"/>
                </a:solidFill>
                <a:latin typeface="Consolas" panose="020B0609020204030204" pitchFamily="49" charset="0"/>
              </a:rPr>
              <a:t>空間的局所性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0x8003 = 0b</a:t>
            </a:r>
            <a:r>
              <a:rPr lang="en-US" altLang="ja-JP" sz="1400" dirty="0">
                <a:solidFill>
                  <a:schemeClr val="accent5"/>
                </a:solidFill>
                <a:latin typeface="Consolas" panose="020B0609020204030204" pitchFamily="49" charset="0"/>
              </a:rPr>
              <a:t>1000 0000 000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011 hit </a:t>
            </a:r>
            <a:r>
              <a:rPr lang="ja-JP" altLang="en-US" sz="1400" dirty="0">
                <a:solidFill>
                  <a:schemeClr val="accent3"/>
                </a:solidFill>
                <a:latin typeface="Consolas" panose="020B0609020204030204" pitchFamily="49" charset="0"/>
              </a:rPr>
              <a:t>時間的局所性 </a:t>
            </a:r>
            <a:r>
              <a:rPr lang="en-US" altLang="ja-JP" sz="1400" dirty="0">
                <a:solidFill>
                  <a:schemeClr val="accent3"/>
                </a:solidFill>
                <a:latin typeface="Consolas" panose="020B0609020204030204" pitchFamily="49" charset="0"/>
              </a:rPr>
              <a:t>or </a:t>
            </a:r>
            <a:r>
              <a:rPr lang="ja-JP" altLang="en-US" sz="1400" dirty="0">
                <a:solidFill>
                  <a:schemeClr val="accent3"/>
                </a:solidFill>
                <a:latin typeface="Consolas" panose="020B0609020204030204" pitchFamily="49" charset="0"/>
              </a:rPr>
              <a:t>空間的局所性</a:t>
            </a:r>
            <a:br>
              <a:rPr lang="en-US" altLang="ja-JP" sz="1400" dirty="0">
                <a:solidFill>
                  <a:schemeClr val="accent3"/>
                </a:solidFill>
                <a:latin typeface="Consolas" panose="020B0609020204030204" pitchFamily="49" charset="0"/>
              </a:rPr>
            </a:br>
            <a:r>
              <a:rPr lang="en-US" altLang="ja-JP" sz="1400" dirty="0">
                <a:solidFill>
                  <a:schemeClr val="accent3"/>
                </a:solidFill>
                <a:latin typeface="Consolas" panose="020B0609020204030204" pitchFamily="49" charset="0"/>
              </a:rPr>
              <a:t>         </a:t>
            </a:r>
            <a:r>
              <a:rPr lang="en-US" altLang="ja-JP" sz="1400" dirty="0">
                <a:latin typeface="Consolas" panose="020B0609020204030204" pitchFamily="49" charset="0"/>
              </a:rPr>
              <a:t>0b</a:t>
            </a:r>
            <a:r>
              <a:rPr lang="en-US" altLang="ja-JP" sz="1400" dirty="0">
                <a:solidFill>
                  <a:schemeClr val="accent5"/>
                </a:solidFill>
                <a:latin typeface="Consolas" panose="020B0609020204030204" pitchFamily="49" charset="0"/>
              </a:rPr>
              <a:t>100 0000 0000=0x400</a:t>
            </a:r>
          </a:p>
          <a:p>
            <a:pPr lvl="2">
              <a:buFont typeface="+mj-lt"/>
              <a:buAutoNum type="arabicPeriod"/>
            </a:pPr>
            <a:endParaRPr lang="en-US" altLang="ja-JP" sz="1400" dirty="0">
              <a:latin typeface="Consolas" panose="020B0609020204030204" pitchFamily="49" charset="0"/>
            </a:endParaRPr>
          </a:p>
        </p:txBody>
      </p:sp>
      <p:sp>
        <p:nvSpPr>
          <p:cNvPr id="4" name="正方形/長方形 3">
            <a:extLst>
              <a:ext uri="{FF2B5EF4-FFF2-40B4-BE49-F238E27FC236}">
                <a16:creationId xmlns:a16="http://schemas.microsoft.com/office/drawing/2014/main" id="{AC393CB0-AD44-B0F2-135F-3AF85432425B}"/>
              </a:ext>
            </a:extLst>
          </p:cNvPr>
          <p:cNvSpPr/>
          <p:nvPr/>
        </p:nvSpPr>
        <p:spPr bwMode="auto">
          <a:xfrm>
            <a:off x="1691968" y="522902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dirty="0">
                <a:latin typeface="Consolas" panose="020B0609020204030204" pitchFamily="49" charset="0"/>
              </a:rPr>
              <a:t>0x400</a:t>
            </a:r>
            <a:endParaRPr kumimoji="1" lang="ja-JP" altLang="en-US" sz="1400" b="1" dirty="0">
              <a:solidFill>
                <a:schemeClr val="accent5"/>
              </a:solidFill>
              <a:latin typeface="Consolas" panose="020B0609020204030204" pitchFamily="49" charset="0"/>
            </a:endParaRPr>
          </a:p>
        </p:txBody>
      </p:sp>
      <p:sp>
        <p:nvSpPr>
          <p:cNvPr id="6" name="正方形/長方形 5">
            <a:extLst>
              <a:ext uri="{FF2B5EF4-FFF2-40B4-BE49-F238E27FC236}">
                <a16:creationId xmlns:a16="http://schemas.microsoft.com/office/drawing/2014/main" id="{C140DBA5-CCF0-864C-FC1E-E28B8B70F7C9}"/>
              </a:ext>
            </a:extLst>
          </p:cNvPr>
          <p:cNvSpPr/>
          <p:nvPr/>
        </p:nvSpPr>
        <p:spPr bwMode="auto">
          <a:xfrm>
            <a:off x="1691968" y="558902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a:solidFill>
                <a:schemeClr val="tx1">
                  <a:lumMod val="75000"/>
                  <a:lumOff val="25000"/>
                </a:schemeClr>
              </a:solidFill>
              <a:latin typeface="Consolas" panose="020B0609020204030204" pitchFamily="49" charset="0"/>
            </a:endParaRPr>
          </a:p>
        </p:txBody>
      </p:sp>
      <p:sp>
        <p:nvSpPr>
          <p:cNvPr id="10" name="正方形/長方形 9">
            <a:extLst>
              <a:ext uri="{FF2B5EF4-FFF2-40B4-BE49-F238E27FC236}">
                <a16:creationId xmlns:a16="http://schemas.microsoft.com/office/drawing/2014/main" id="{31261164-F89D-CD94-4251-A867C531C4D0}"/>
              </a:ext>
            </a:extLst>
          </p:cNvPr>
          <p:cNvSpPr/>
          <p:nvPr/>
        </p:nvSpPr>
        <p:spPr bwMode="auto">
          <a:xfrm>
            <a:off x="1691968" y="5949028"/>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chemeClr val="accent5"/>
              </a:solidFill>
              <a:latin typeface="Consolas" panose="020B0609020204030204" pitchFamily="49" charset="0"/>
            </a:endParaRPr>
          </a:p>
        </p:txBody>
      </p:sp>
      <p:sp>
        <p:nvSpPr>
          <p:cNvPr id="11" name="正方形/長方形 10">
            <a:extLst>
              <a:ext uri="{FF2B5EF4-FFF2-40B4-BE49-F238E27FC236}">
                <a16:creationId xmlns:a16="http://schemas.microsoft.com/office/drawing/2014/main" id="{90536433-D4FD-70AC-1E99-B6D6FF49107F}"/>
              </a:ext>
            </a:extLst>
          </p:cNvPr>
          <p:cNvSpPr/>
          <p:nvPr/>
        </p:nvSpPr>
        <p:spPr bwMode="auto">
          <a:xfrm>
            <a:off x="1691968" y="6309032"/>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chemeClr val="accent5"/>
              </a:solidFill>
              <a:latin typeface="Consolas" panose="020B0609020204030204" pitchFamily="49" charset="0"/>
            </a:endParaRPr>
          </a:p>
        </p:txBody>
      </p:sp>
      <p:sp>
        <p:nvSpPr>
          <p:cNvPr id="14" name="正方形/長方形 13">
            <a:extLst>
              <a:ext uri="{FF2B5EF4-FFF2-40B4-BE49-F238E27FC236}">
                <a16:creationId xmlns:a16="http://schemas.microsoft.com/office/drawing/2014/main" id="{7CDA8AFD-90F5-A529-0E22-51B509029226}"/>
              </a:ext>
            </a:extLst>
          </p:cNvPr>
          <p:cNvSpPr/>
          <p:nvPr/>
        </p:nvSpPr>
        <p:spPr bwMode="auto">
          <a:xfrm>
            <a:off x="1691969" y="486901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6" name="正方形/長方形 15">
            <a:extLst>
              <a:ext uri="{FF2B5EF4-FFF2-40B4-BE49-F238E27FC236}">
                <a16:creationId xmlns:a16="http://schemas.microsoft.com/office/drawing/2014/main" id="{838DAF8E-EBE5-3F25-2059-B948B621D3CB}"/>
              </a:ext>
            </a:extLst>
          </p:cNvPr>
          <p:cNvSpPr/>
          <p:nvPr/>
        </p:nvSpPr>
        <p:spPr bwMode="auto">
          <a:xfrm>
            <a:off x="1331964" y="522902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7" name="正方形/長方形 16">
            <a:extLst>
              <a:ext uri="{FF2B5EF4-FFF2-40B4-BE49-F238E27FC236}">
                <a16:creationId xmlns:a16="http://schemas.microsoft.com/office/drawing/2014/main" id="{2D292777-2157-5A4A-A9FA-B8ADBD810D07}"/>
              </a:ext>
            </a:extLst>
          </p:cNvPr>
          <p:cNvSpPr/>
          <p:nvPr/>
        </p:nvSpPr>
        <p:spPr bwMode="auto">
          <a:xfrm>
            <a:off x="1331964" y="558902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8" name="正方形/長方形 17">
            <a:extLst>
              <a:ext uri="{FF2B5EF4-FFF2-40B4-BE49-F238E27FC236}">
                <a16:creationId xmlns:a16="http://schemas.microsoft.com/office/drawing/2014/main" id="{EDB3A50F-71A5-D307-F8F1-7BA02D3F0B03}"/>
              </a:ext>
            </a:extLst>
          </p:cNvPr>
          <p:cNvSpPr/>
          <p:nvPr/>
        </p:nvSpPr>
        <p:spPr bwMode="auto">
          <a:xfrm>
            <a:off x="1331964" y="5949028"/>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9" name="正方形/長方形 18">
            <a:extLst>
              <a:ext uri="{FF2B5EF4-FFF2-40B4-BE49-F238E27FC236}">
                <a16:creationId xmlns:a16="http://schemas.microsoft.com/office/drawing/2014/main" id="{136F2A28-CFF1-6093-DB52-3486C4515124}"/>
              </a:ext>
            </a:extLst>
          </p:cNvPr>
          <p:cNvSpPr/>
          <p:nvPr/>
        </p:nvSpPr>
        <p:spPr bwMode="auto">
          <a:xfrm>
            <a:off x="1331964" y="630903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3" name="コンテンツ プレースホルダー 2">
            <a:extLst>
              <a:ext uri="{FF2B5EF4-FFF2-40B4-BE49-F238E27FC236}">
                <a16:creationId xmlns:a16="http://schemas.microsoft.com/office/drawing/2014/main" id="{69D13408-348C-3530-9851-58D43A8A900D}"/>
              </a:ext>
            </a:extLst>
          </p:cNvPr>
          <p:cNvSpPr txBox="1">
            <a:spLocks/>
          </p:cNvSpPr>
          <p:nvPr/>
        </p:nvSpPr>
        <p:spPr bwMode="auto">
          <a:xfrm>
            <a:off x="2771980" y="4869016"/>
            <a:ext cx="5670063" cy="171001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a:lstStyle>
          <a:p>
            <a:pPr lvl="1"/>
            <a:r>
              <a:rPr lang="en-US" altLang="ja-JP" sz="1400" kern="0" dirty="0">
                <a:latin typeface="Consolas" panose="020B0609020204030204" pitchFamily="49" charset="0"/>
              </a:rPr>
              <a:t>(1) </a:t>
            </a:r>
            <a:r>
              <a:rPr lang="ja-JP" altLang="en-US" sz="1400" kern="0" dirty="0">
                <a:latin typeface="Consolas" panose="020B0609020204030204" pitchFamily="49" charset="0"/>
              </a:rPr>
              <a:t>最初のアクセスで左のようにタグの </a:t>
            </a:r>
            <a:r>
              <a:rPr lang="en-US" altLang="ja-JP" sz="1400" kern="0" dirty="0">
                <a:latin typeface="Consolas" panose="020B0609020204030204" pitchFamily="49" charset="0"/>
              </a:rPr>
              <a:t>0x400 </a:t>
            </a:r>
            <a:r>
              <a:rPr lang="ja-JP" altLang="en-US" sz="1400" kern="0" dirty="0">
                <a:latin typeface="Consolas" panose="020B0609020204030204" pitchFamily="49" charset="0"/>
              </a:rPr>
              <a:t>が書き込まれた後はずっとそのまま</a:t>
            </a:r>
            <a:endParaRPr lang="en-US" altLang="ja-JP" sz="1400" kern="0" dirty="0">
              <a:latin typeface="Consolas" panose="020B0609020204030204" pitchFamily="49" charset="0"/>
            </a:endParaRPr>
          </a:p>
          <a:p>
            <a:pPr lvl="1"/>
            <a:r>
              <a:rPr lang="en-US" altLang="ja-JP" sz="1400" kern="0" dirty="0">
                <a:latin typeface="Consolas" panose="020B0609020204030204" pitchFamily="49" charset="0"/>
              </a:rPr>
              <a:t>(2) </a:t>
            </a:r>
            <a:r>
              <a:rPr lang="ja-JP" altLang="en-US" sz="1400" kern="0" dirty="0">
                <a:latin typeface="Consolas" panose="020B0609020204030204" pitchFamily="49" charset="0"/>
              </a:rPr>
              <a:t>ヒット率：</a:t>
            </a:r>
            <a:r>
              <a:rPr lang="en-US" altLang="ja-JP" sz="1400" kern="0" dirty="0">
                <a:latin typeface="Consolas" panose="020B0609020204030204" pitchFamily="49" charset="0"/>
              </a:rPr>
              <a:t>7/8=0.875</a:t>
            </a:r>
          </a:p>
          <a:p>
            <a:pPr lvl="1"/>
            <a:r>
              <a:rPr lang="en-US" altLang="ja-JP" sz="1400" kern="0" dirty="0">
                <a:latin typeface="Consolas" panose="020B0609020204030204" pitchFamily="49" charset="0"/>
              </a:rPr>
              <a:t>(3) </a:t>
            </a:r>
            <a:r>
              <a:rPr lang="ja-JP" altLang="en-US" sz="1400" kern="0" dirty="0">
                <a:latin typeface="Consolas" panose="020B0609020204030204" pitchFamily="49" charset="0"/>
              </a:rPr>
              <a:t>上の通り</a:t>
            </a:r>
            <a:endParaRPr lang="en-US" altLang="ja-JP" sz="1400" kern="0" dirty="0">
              <a:latin typeface="Consolas" panose="020B0609020204030204" pitchFamily="49" charset="0"/>
            </a:endParaRPr>
          </a:p>
          <a:p>
            <a:pPr lvl="3"/>
            <a:endParaRPr lang="en-US" altLang="ja-JP" sz="1400" kern="0" dirty="0">
              <a:latin typeface="Consolas" panose="020B0609020204030204" pitchFamily="49" charset="0"/>
            </a:endParaRPr>
          </a:p>
        </p:txBody>
      </p:sp>
    </p:spTree>
    <p:extLst>
      <p:ext uri="{BB962C8B-B14F-4D97-AF65-F5344CB8AC3E}">
        <p14:creationId xmlns:p14="http://schemas.microsoft.com/office/powerpoint/2010/main" val="7580188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FIRSTFOOOFO@ELLEIXSFUVW0Y5HA" val="4663"/>
</p:tagLst>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5C6994"/>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コーパス爆発の対策</Template>
  <TotalTime>0</TotalTime>
  <Words>7719</Words>
  <Application>Microsoft Office PowerPoint</Application>
  <PresentationFormat>画面に合わせる (4:3)</PresentationFormat>
  <Paragraphs>1090</Paragraphs>
  <Slides>88</Slides>
  <Notes>10</Notes>
  <HiddenSlides>0</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88</vt:i4>
      </vt:variant>
    </vt:vector>
  </HeadingPairs>
  <TitlesOfParts>
    <vt:vector size="100" baseType="lpstr">
      <vt:lpstr>HG丸ｺﾞｼｯｸM-PRO</vt:lpstr>
      <vt:lpstr>ＭＳ Ｐゴシック</vt:lpstr>
      <vt:lpstr>メイリオ</vt:lpstr>
      <vt:lpstr>メイリオ</vt:lpstr>
      <vt:lpstr>游ゴシック</vt:lpstr>
      <vt:lpstr>Arial Narrow</vt:lpstr>
      <vt:lpstr>Calibri</vt:lpstr>
      <vt:lpstr>Cambria Math</vt:lpstr>
      <vt:lpstr>Consolas</vt:lpstr>
      <vt:lpstr>Segoe UI</vt:lpstr>
      <vt:lpstr>Wingdings</vt:lpstr>
      <vt:lpstr>cerulean</vt:lpstr>
      <vt:lpstr>塩谷 亮太 (shioya@ci.i.u-tokyo.ac.jp) 東京大学大学院情報理工学系研究科 創造情報学専攻</vt:lpstr>
      <vt:lpstr>課題の解説</vt:lpstr>
      <vt:lpstr>アドレスとラインの対応</vt:lpstr>
      <vt:lpstr>アドレスとセットの対応</vt:lpstr>
      <vt:lpstr>アドレスとタグの対応</vt:lpstr>
      <vt:lpstr>課題 １０</vt:lpstr>
      <vt:lpstr>課題 １０</vt:lpstr>
      <vt:lpstr>課題 １０</vt:lpstr>
      <vt:lpstr>課題 １０ ダイレクトマップの場合 の系列１</vt:lpstr>
      <vt:lpstr>課題 １０ ダイレクトマップの場合 の系列２</vt:lpstr>
      <vt:lpstr>課題 １０ ダイレクトマップの場合 の系列３</vt:lpstr>
      <vt:lpstr>課題 １０ 2-way セットアソシアティブの場合 の系列１</vt:lpstr>
      <vt:lpstr>課題 １０ 2-way セットアソシアティブの場合 の系列２</vt:lpstr>
      <vt:lpstr>課題 １０ 2-way セットアソシアティブの場合 の系列３</vt:lpstr>
      <vt:lpstr>課題 １０ フルアソシアティブの場合 の系列１</vt:lpstr>
      <vt:lpstr>課題 １０ フルアソシアティブの場合 の系列２</vt:lpstr>
      <vt:lpstr>課題 １０  フルアソシアティブの場合 の系列３</vt:lpstr>
      <vt:lpstr>ヒット率のまとめ</vt:lpstr>
      <vt:lpstr>仮想メモリと特権モード</vt:lpstr>
      <vt:lpstr>今日の内容</vt:lpstr>
      <vt:lpstr>仮想メモリのモチベーション</vt:lpstr>
      <vt:lpstr>1. どうやって領域の割り当てを行う？</vt:lpstr>
      <vt:lpstr>1. どうやって領域の割り当てを行う？</vt:lpstr>
      <vt:lpstr>2. どうやって各人の領域を保護する？</vt:lpstr>
      <vt:lpstr>2. どうやって各人の領域を保護する？</vt:lpstr>
      <vt:lpstr>仮想メモリ</vt:lpstr>
      <vt:lpstr>メモリのマップ</vt:lpstr>
      <vt:lpstr>マップの更新はユーザーからは透過的に行われる （更新されていることを感知できない）</vt:lpstr>
      <vt:lpstr>仮想メモリの基本のまとめ</vt:lpstr>
      <vt:lpstr>仮想メモリの詳細</vt:lpstr>
      <vt:lpstr>仮想アドレスと物理アドレス</vt:lpstr>
      <vt:lpstr>同じ仮想アドレスが指す物理アドレスは プログラムごとに異なる</vt:lpstr>
      <vt:lpstr>逆に違う仮想アドレスから 同じ物理アドレスを共有することもできる</vt:lpstr>
      <vt:lpstr>仮想メモリの詳細</vt:lpstr>
      <vt:lpstr>変換の実装</vt:lpstr>
      <vt:lpstr>ページ単位での管理</vt:lpstr>
      <vt:lpstr>4KB ページを使った単段ページ・テーブルの例</vt:lpstr>
      <vt:lpstr>単段ページ・テーブルの動作</vt:lpstr>
      <vt:lpstr>実際にはページ・テーブルも物理メモリ上に取られる</vt:lpstr>
      <vt:lpstr>プロセス切り替えはベース・レジスタの中身を入れ替えで実現する</vt:lpstr>
      <vt:lpstr>多段ページ・テーブル</vt:lpstr>
      <vt:lpstr>２段ページ・テーブルの例</vt:lpstr>
      <vt:lpstr>２段ページ・テーブルのアクセス</vt:lpstr>
      <vt:lpstr>２段ページの利点：必要な容量が少ない</vt:lpstr>
      <vt:lpstr>２段ページの利点：必要な容量が少ない</vt:lpstr>
      <vt:lpstr>２段ページの利点：必要な容量が少ない</vt:lpstr>
      <vt:lpstr>ページ・テーブルの詳細</vt:lpstr>
      <vt:lpstr>ページ・テーブルの管理</vt:lpstr>
      <vt:lpstr>MMU: Memory Management Unit</vt:lpstr>
      <vt:lpstr>仮想メモリの詳細</vt:lpstr>
      <vt:lpstr>ページ・テーブルの速度面のオーバーヘッド</vt:lpstr>
      <vt:lpstr>TLB: Translation Lookaside Buffer</vt:lpstr>
      <vt:lpstr>TLB: Translation Lookaside Buffer</vt:lpstr>
      <vt:lpstr>仮想メモリのまとめ</vt:lpstr>
      <vt:lpstr>今日の内容</vt:lpstr>
      <vt:lpstr>モチベーション</vt:lpstr>
      <vt:lpstr>特権モード</vt:lpstr>
      <vt:lpstr>システム・コール</vt:lpstr>
      <vt:lpstr>システム・コール</vt:lpstr>
      <vt:lpstr>システム・コール</vt:lpstr>
      <vt:lpstr>RISC-V 64bit Linux  の場合 （具体的なレジスタ番号とかは違うかもしれないですが，間違ってたらスイマセン）</vt:lpstr>
      <vt:lpstr>システム・コールによるメモリの確保</vt:lpstr>
      <vt:lpstr>仮想メモリによる保護</vt:lpstr>
      <vt:lpstr>ページごとの保護</vt:lpstr>
      <vt:lpstr>ページごとの保護を利用した 仮想アドレスの共有による最適化</vt:lpstr>
      <vt:lpstr>ページごとの保護を利用した 仮想アドレスの共有による最適化</vt:lpstr>
      <vt:lpstr>仮想メモリと特権モードによる保護のまとめ</vt:lpstr>
      <vt:lpstr>まとめ</vt:lpstr>
      <vt:lpstr>課題 １１</vt:lpstr>
      <vt:lpstr>課題 １１</vt:lpstr>
      <vt:lpstr>提出方法</vt:lpstr>
      <vt:lpstr>期末試験について</vt:lpstr>
      <vt:lpstr>来週 7/23 について</vt:lpstr>
      <vt:lpstr>質問とか感想</vt:lpstr>
      <vt:lpstr>質問とか感想</vt:lpstr>
      <vt:lpstr>質問とか感想</vt:lpstr>
      <vt:lpstr>質問とか感想</vt:lpstr>
      <vt:lpstr>質問とか感想</vt:lpstr>
      <vt:lpstr>行列の２次元配列による表現</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2023-04-04T03:22:42Z</dcterms:created>
  <dcterms:modified xsi:type="dcterms:W3CDTF">2024-07-23T05:02:16Z</dcterms:modified>
</cp:coreProperties>
</file>