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45"/>
  </p:notesMasterIdLst>
  <p:handoutMasterIdLst>
    <p:handoutMasterId r:id="rId46"/>
  </p:handoutMasterIdLst>
  <p:sldIdLst>
    <p:sldId id="455" r:id="rId2"/>
    <p:sldId id="1166" r:id="rId3"/>
    <p:sldId id="1167" r:id="rId4"/>
    <p:sldId id="1183" r:id="rId5"/>
    <p:sldId id="1174" r:id="rId6"/>
    <p:sldId id="1176" r:id="rId7"/>
    <p:sldId id="1175" r:id="rId8"/>
    <p:sldId id="1177" r:id="rId9"/>
    <p:sldId id="1180" r:id="rId10"/>
    <p:sldId id="802" r:id="rId11"/>
    <p:sldId id="1179" r:id="rId12"/>
    <p:sldId id="1178" r:id="rId13"/>
    <p:sldId id="1181" r:id="rId14"/>
    <p:sldId id="1182" r:id="rId15"/>
    <p:sldId id="1184" r:id="rId16"/>
    <p:sldId id="341" r:id="rId17"/>
    <p:sldId id="1185" r:id="rId18"/>
    <p:sldId id="1186" r:id="rId19"/>
    <p:sldId id="810" r:id="rId20"/>
    <p:sldId id="813" r:id="rId21"/>
    <p:sldId id="886" r:id="rId22"/>
    <p:sldId id="977" r:id="rId23"/>
    <p:sldId id="948" r:id="rId24"/>
    <p:sldId id="950" r:id="rId25"/>
    <p:sldId id="1188" r:id="rId26"/>
    <p:sldId id="1189" r:id="rId27"/>
    <p:sldId id="1187" r:id="rId28"/>
    <p:sldId id="964" r:id="rId29"/>
    <p:sldId id="952" r:id="rId30"/>
    <p:sldId id="973" r:id="rId31"/>
    <p:sldId id="1060" r:id="rId32"/>
    <p:sldId id="1190" r:id="rId33"/>
    <p:sldId id="1126" r:id="rId34"/>
    <p:sldId id="1127" r:id="rId35"/>
    <p:sldId id="1130" r:id="rId36"/>
    <p:sldId id="1129" r:id="rId37"/>
    <p:sldId id="1131" r:id="rId38"/>
    <p:sldId id="1156" r:id="rId39"/>
    <p:sldId id="1157" r:id="rId40"/>
    <p:sldId id="1158" r:id="rId41"/>
    <p:sldId id="1159" r:id="rId42"/>
    <p:sldId id="1160" r:id="rId43"/>
    <p:sldId id="1161" r:id="rId44"/>
  </p:sldIdLst>
  <p:sldSz cx="9144000" cy="6858000" type="screen4x3"/>
  <p:notesSz cx="6858000" cy="9144000"/>
  <p:custDataLst>
    <p:tags r:id="rId4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9" autoAdjust="0"/>
    <p:restoredTop sz="97229" autoAdjust="0"/>
  </p:normalViewPr>
  <p:slideViewPr>
    <p:cSldViewPr>
      <p:cViewPr varScale="1">
        <p:scale>
          <a:sx n="88" d="100"/>
          <a:sy n="88" d="100"/>
        </p:scale>
        <p:origin x="1652" y="80"/>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8/6/2023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2023/8/6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35</a:t>
            </a:fld>
            <a:endParaRPr kumimoji="1" lang="ja-JP" altLang="en-US"/>
          </a:p>
        </p:txBody>
      </p:sp>
    </p:spTree>
    <p:extLst>
      <p:ext uri="{BB962C8B-B14F-4D97-AF65-F5344CB8AC3E}">
        <p14:creationId xmlns:p14="http://schemas.microsoft.com/office/powerpoint/2010/main" val="3973651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36</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37</a:t>
            </a:fld>
            <a:endParaRPr kumimoji="1" lang="ja-JP" altLang="en-US"/>
          </a:p>
        </p:txBody>
      </p:sp>
    </p:spTree>
    <p:extLst>
      <p:ext uri="{BB962C8B-B14F-4D97-AF65-F5344CB8AC3E}">
        <p14:creationId xmlns:p14="http://schemas.microsoft.com/office/powerpoint/2010/main" val="443789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38</a:t>
            </a:fld>
            <a:endParaRPr kumimoji="1" lang="ja-JP" altLang="en-US"/>
          </a:p>
        </p:txBody>
      </p:sp>
    </p:spTree>
    <p:extLst>
      <p:ext uri="{BB962C8B-B14F-4D97-AF65-F5344CB8AC3E}">
        <p14:creationId xmlns:p14="http://schemas.microsoft.com/office/powerpoint/2010/main" val="147050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39</a:t>
            </a:fld>
            <a:endParaRPr kumimoji="1" lang="ja-JP" altLang="en-US"/>
          </a:p>
        </p:txBody>
      </p:sp>
    </p:spTree>
    <p:extLst>
      <p:ext uri="{BB962C8B-B14F-4D97-AF65-F5344CB8AC3E}">
        <p14:creationId xmlns:p14="http://schemas.microsoft.com/office/powerpoint/2010/main" val="243032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40</a:t>
            </a:fld>
            <a:endParaRPr kumimoji="1" lang="ja-JP" altLang="en-US"/>
          </a:p>
        </p:txBody>
      </p:sp>
    </p:spTree>
    <p:extLst>
      <p:ext uri="{BB962C8B-B14F-4D97-AF65-F5344CB8AC3E}">
        <p14:creationId xmlns:p14="http://schemas.microsoft.com/office/powerpoint/2010/main" val="4110206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41</a:t>
            </a:fld>
            <a:endParaRPr kumimoji="1" lang="ja-JP" altLang="en-US"/>
          </a:p>
        </p:txBody>
      </p:sp>
    </p:spTree>
    <p:extLst>
      <p:ext uri="{BB962C8B-B14F-4D97-AF65-F5344CB8AC3E}">
        <p14:creationId xmlns:p14="http://schemas.microsoft.com/office/powerpoint/2010/main" val="175759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42</a:t>
            </a:fld>
            <a:endParaRPr kumimoji="1" lang="ja-JP" altLang="en-US"/>
          </a:p>
        </p:txBody>
      </p:sp>
    </p:spTree>
    <p:extLst>
      <p:ext uri="{BB962C8B-B14F-4D97-AF65-F5344CB8AC3E}">
        <p14:creationId xmlns:p14="http://schemas.microsoft.com/office/powerpoint/2010/main" val="190837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43</a:t>
            </a:fld>
            <a:endParaRPr kumimoji="1" lang="ja-JP" altLang="en-US"/>
          </a:p>
        </p:txBody>
      </p:sp>
    </p:spTree>
    <p:extLst>
      <p:ext uri="{BB962C8B-B14F-4D97-AF65-F5344CB8AC3E}">
        <p14:creationId xmlns:p14="http://schemas.microsoft.com/office/powerpoint/2010/main" val="425368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71" r:id="rId4"/>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258987"/>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a:t>
            </a:r>
            <a:endParaRPr lang="en-US" altLang="ja-JP" sz="3200" kern="0" dirty="0"/>
          </a:p>
          <a:p>
            <a:r>
              <a:rPr lang="ja-JP" altLang="en-US" sz="3200" kern="0" dirty="0"/>
              <a:t>練習問題</a:t>
            </a:r>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(1,2)</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088974"/>
            <a:ext cx="8280092" cy="3510039"/>
          </a:xfrm>
        </p:spPr>
        <p:txBody>
          <a:bodyPr/>
          <a:lstStyle/>
          <a:p>
            <a:r>
              <a:rPr kumimoji="1" lang="en-US" altLang="ja-JP" dirty="0"/>
              <a:t>(1) </a:t>
            </a:r>
            <a:r>
              <a:rPr kumimoji="1" lang="ja-JP" altLang="en-US" dirty="0"/>
              <a:t>以下の </a:t>
            </a:r>
            <a:r>
              <a:rPr kumimoji="1" lang="en-US" altLang="ja-JP" dirty="0"/>
              <a:t>C </a:t>
            </a:r>
            <a:r>
              <a:rPr kumimoji="1" lang="ja-JP" altLang="en-US" dirty="0"/>
              <a:t>言語で書かれたプログラムをアセンブリ言語で表せ</a:t>
            </a:r>
            <a:br>
              <a:rPr kumimoji="1" lang="en-US" altLang="ja-JP" dirty="0"/>
            </a:br>
            <a:r>
              <a:rPr kumimoji="1" lang="ja-JP" altLang="en-US" dirty="0"/>
              <a:t>ただし，ループに突入時の </a:t>
            </a:r>
            <a:r>
              <a:rPr kumimoji="1" lang="en-US" altLang="ja-JP" dirty="0"/>
              <a:t>i&lt;=6 </a:t>
            </a:r>
            <a:r>
              <a:rPr kumimoji="1" lang="ja-JP" altLang="en-US" dirty="0"/>
              <a:t>のチェックは省いて良い</a:t>
            </a:r>
            <a:endParaRPr kumimoji="1" lang="en-US" altLang="ja-JP" dirty="0"/>
          </a:p>
          <a:p>
            <a:r>
              <a:rPr lang="en-US" altLang="ja-JP" dirty="0"/>
              <a:t>(2) </a:t>
            </a:r>
            <a:r>
              <a:rPr lang="ja-JP" altLang="en-US" dirty="0"/>
              <a:t>アセンブリ言語で書いたプログラムを実行した際の，実行される命令の系列を列挙せよ</a:t>
            </a:r>
            <a:br>
              <a:rPr lang="en-US" altLang="ja-JP" dirty="0"/>
            </a:br>
            <a:endParaRPr kumimoji="1" lang="en-US" altLang="ja-JP" dirty="0"/>
          </a:p>
        </p:txBody>
      </p:sp>
      <p:sp>
        <p:nvSpPr>
          <p:cNvPr id="4" name="テキスト プレースホルダー 2">
            <a:extLst>
              <a:ext uri="{FF2B5EF4-FFF2-40B4-BE49-F238E27FC236}">
                <a16:creationId xmlns:a16="http://schemas.microsoft.com/office/drawing/2014/main" id="{D4632841-FF32-AEF3-316F-CD26E43879E9}"/>
              </a:ext>
            </a:extLst>
          </p:cNvPr>
          <p:cNvSpPr txBox="1">
            <a:spLocks/>
          </p:cNvSpPr>
          <p:nvPr/>
        </p:nvSpPr>
        <p:spPr bwMode="auto">
          <a:xfrm>
            <a:off x="881959" y="4059007"/>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(i = 0; i &lt;= 6; i+=2) {</a:t>
            </a:r>
            <a:br>
              <a:rPr lang="en-US" altLang="ja-JP" kern="0" dirty="0">
                <a:latin typeface="Consolas" panose="020B0609020204030204" pitchFamily="49" charset="0"/>
              </a:rPr>
            </a:br>
            <a:r>
              <a:rPr lang="en-US" altLang="ja-JP" kern="0" dirty="0">
                <a:latin typeface="Consolas" panose="020B0609020204030204" pitchFamily="49" charset="0"/>
              </a:rPr>
              <a:t>2: }</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3441609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(1,2) </a:t>
            </a:r>
            <a:r>
              <a:rPr kumimoji="1" lang="ja-JP" altLang="en-US" dirty="0"/>
              <a:t>解答</a:t>
            </a:r>
            <a:endParaRPr kumimoji="1" lang="en-US" dirty="0"/>
          </a:p>
        </p:txBody>
      </p:sp>
      <p:sp>
        <p:nvSpPr>
          <p:cNvPr id="7" name="正方形/長方形 6">
            <a:extLst>
              <a:ext uri="{FF2B5EF4-FFF2-40B4-BE49-F238E27FC236}">
                <a16:creationId xmlns:a16="http://schemas.microsoft.com/office/drawing/2014/main" id="{A041D55D-3AF2-C7E1-39F1-3E18C4686C7E}"/>
              </a:ext>
            </a:extLst>
          </p:cNvPr>
          <p:cNvSpPr/>
          <p:nvPr/>
        </p:nvSpPr>
        <p:spPr bwMode="auto">
          <a:xfrm>
            <a:off x="1061961" y="998973"/>
            <a:ext cx="2160024" cy="2340026"/>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(i = 0; i &lt;= 6; i+=2) {</a:t>
            </a:r>
            <a:br>
              <a:rPr lang="en-US" altLang="ja-JP" kern="0" dirty="0">
                <a:latin typeface="Consolas" panose="020B0609020204030204" pitchFamily="49" charset="0"/>
              </a:rPr>
            </a:br>
            <a:r>
              <a:rPr lang="en-US" altLang="ja-JP" kern="0" dirty="0">
                <a:latin typeface="Consolas" panose="020B0609020204030204" pitchFamily="49" charset="0"/>
              </a:rPr>
              <a:t>2: }</a:t>
            </a: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方針：まず </a:t>
            </a:r>
            <a:r>
              <a:rPr lang="en-US" altLang="ja-JP" kern="0" dirty="0">
                <a:latin typeface="Consolas" panose="020B0609020204030204" pitchFamily="49" charset="0"/>
              </a:rPr>
              <a:t>if </a:t>
            </a:r>
            <a:r>
              <a:rPr lang="ja-JP" altLang="en-US" kern="0" dirty="0">
                <a:latin typeface="Consolas" panose="020B0609020204030204" pitchFamily="49" charset="0"/>
              </a:rPr>
              <a:t>と </a:t>
            </a:r>
            <a:r>
              <a:rPr lang="en-US" altLang="ja-JP" kern="0" dirty="0" err="1">
                <a:latin typeface="Consolas" panose="020B0609020204030204" pitchFamily="49" charset="0"/>
              </a:rPr>
              <a:t>goto</a:t>
            </a:r>
            <a:r>
              <a:rPr lang="en-US" altLang="ja-JP" kern="0" dirty="0">
                <a:latin typeface="Consolas" panose="020B0609020204030204" pitchFamily="49" charset="0"/>
              </a:rPr>
              <a:t> </a:t>
            </a:r>
            <a:r>
              <a:rPr lang="ja-JP" altLang="en-US" kern="0" dirty="0">
                <a:latin typeface="Consolas" panose="020B0609020204030204" pitchFamily="49" charset="0"/>
              </a:rPr>
              <a:t>に書き直す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i = 0;</a:t>
            </a:r>
          </a:p>
          <a:p>
            <a:pPr marL="0" indent="0">
              <a:buFont typeface="Wingdings" panose="05000000000000000000" pitchFamily="2" charset="2"/>
              <a:buNone/>
            </a:pPr>
            <a:r>
              <a:rPr lang="en-US" altLang="ja-JP" kern="0" dirty="0">
                <a:latin typeface="Consolas" panose="020B0609020204030204" pitchFamily="49" charset="0"/>
              </a:rPr>
              <a:t>LOOP:</a:t>
            </a:r>
          </a:p>
          <a:p>
            <a:pPr marL="0" indent="0">
              <a:buFont typeface="Wingdings" panose="05000000000000000000" pitchFamily="2" charset="2"/>
              <a:buNone/>
            </a:pPr>
            <a:r>
              <a:rPr lang="en-US" altLang="ja-JP" kern="0" dirty="0">
                <a:latin typeface="Consolas" panose="020B0609020204030204" pitchFamily="49" charset="0"/>
              </a:rPr>
              <a:t>  i += 2;</a:t>
            </a:r>
          </a:p>
          <a:p>
            <a:pPr marL="0" indent="0">
              <a:buFont typeface="Wingdings" panose="05000000000000000000" pitchFamily="2" charset="2"/>
              <a:buNone/>
            </a:pPr>
            <a:r>
              <a:rPr lang="en-US" altLang="ja-JP" kern="0" dirty="0">
                <a:latin typeface="Consolas" panose="020B0609020204030204" pitchFamily="49" charset="0"/>
              </a:rPr>
              <a:t>  if (i &lt;= 6)</a:t>
            </a:r>
          </a:p>
          <a:p>
            <a:pPr marL="0" indent="0">
              <a:buFont typeface="Wingdings" panose="05000000000000000000" pitchFamily="2" charset="2"/>
              <a:buNone/>
            </a:pPr>
            <a:r>
              <a:rPr lang="en-US" altLang="ja-JP" kern="0" dirty="0">
                <a:latin typeface="Consolas" panose="020B0609020204030204" pitchFamily="49" charset="0"/>
              </a:rPr>
              <a:t>    </a:t>
            </a:r>
            <a:r>
              <a:rPr lang="en-US" altLang="ja-JP" kern="0" dirty="0" err="1">
                <a:latin typeface="Consolas" panose="020B0609020204030204" pitchFamily="49" charset="0"/>
              </a:rPr>
              <a:t>goto</a:t>
            </a:r>
            <a:r>
              <a:rPr lang="en-US" altLang="ja-JP" kern="0" dirty="0">
                <a:latin typeface="Consolas" panose="020B0609020204030204" pitchFamily="49" charset="0"/>
              </a:rPr>
              <a:t> LOOP</a:t>
            </a: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(1) </a:t>
            </a:r>
            <a:r>
              <a:rPr lang="ja-JP" altLang="en-US" kern="0" dirty="0">
                <a:latin typeface="Consolas" panose="020B0609020204030204" pitchFamily="49" charset="0"/>
              </a:rPr>
              <a:t>アセンブリ</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li A</a:t>
            </a:r>
            <a:r>
              <a:rPr lang="ja-JP" altLang="en-US" kern="0" dirty="0">
                <a:latin typeface="Consolas" panose="020B0609020204030204" pitchFamily="49" charset="0"/>
              </a:rPr>
              <a:t>→</a:t>
            </a:r>
            <a:r>
              <a:rPr lang="en-US" altLang="ja-JP" kern="0" dirty="0">
                <a:latin typeface="Consolas" panose="020B0609020204030204" pitchFamily="49" charset="0"/>
              </a:rPr>
              <a:t>0</a:t>
            </a:r>
          </a:p>
          <a:p>
            <a:pPr marL="0" indent="0">
              <a:buFont typeface="Wingdings" panose="05000000000000000000" pitchFamily="2" charset="2"/>
              <a:buNone/>
            </a:pPr>
            <a:r>
              <a:rPr lang="en-US" altLang="ja-JP" kern="0" dirty="0">
                <a:latin typeface="Consolas" panose="020B0609020204030204" pitchFamily="49" charset="0"/>
              </a:rPr>
              <a:t>LOOP:</a:t>
            </a:r>
          </a:p>
          <a:p>
            <a:pPr marL="0" indent="0">
              <a:buFont typeface="Wingdings" panose="05000000000000000000" pitchFamily="2" charset="2"/>
              <a:buNone/>
            </a:pPr>
            <a:r>
              <a:rPr lang="en-US" altLang="ja-JP" kern="0" dirty="0">
                <a:latin typeface="Consolas" panose="020B0609020204030204" pitchFamily="49" charset="0"/>
              </a:rPr>
              <a:t>  add A+2</a:t>
            </a:r>
            <a:r>
              <a:rPr lang="ja-JP" altLang="en-US" kern="0" dirty="0">
                <a:latin typeface="Consolas" panose="020B0609020204030204" pitchFamily="49" charset="0"/>
              </a:rPr>
              <a:t>→</a:t>
            </a:r>
            <a:r>
              <a:rPr lang="en-US" altLang="ja-JP" kern="0" dirty="0">
                <a:latin typeface="Consolas" panose="020B0609020204030204" pitchFamily="49" charset="0"/>
              </a:rPr>
              <a:t>A</a:t>
            </a:r>
          </a:p>
          <a:p>
            <a:pPr marL="0" indent="0">
              <a:buFont typeface="Wingdings" panose="05000000000000000000" pitchFamily="2" charset="2"/>
              <a:buNone/>
            </a:pPr>
            <a:r>
              <a:rPr lang="ja-JP" altLang="en-US" kern="0" dirty="0">
                <a:latin typeface="Consolas" panose="020B0609020204030204" pitchFamily="49" charset="0"/>
              </a:rPr>
              <a:t>  </a:t>
            </a:r>
            <a:r>
              <a:rPr lang="en-US" altLang="ja-JP" kern="0" dirty="0">
                <a:latin typeface="Consolas" panose="020B0609020204030204" pitchFamily="49" charset="0"/>
              </a:rPr>
              <a:t>b A&lt;=6,LOOP</a:t>
            </a: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(2) </a:t>
            </a:r>
            <a:r>
              <a:rPr lang="ja-JP" altLang="en-US" kern="0" dirty="0">
                <a:latin typeface="Consolas" panose="020B0609020204030204" pitchFamily="49" charset="0"/>
              </a:rPr>
              <a:t>実行される命令の系列</a:t>
            </a:r>
            <a:br>
              <a:rPr lang="en-US" altLang="ja-JP" kern="0" dirty="0">
                <a:latin typeface="Consolas" panose="020B0609020204030204" pitchFamily="49" charset="0"/>
              </a:rPr>
            </a:br>
            <a:r>
              <a:rPr lang="en-US" altLang="ja-JP" kern="0" dirty="0">
                <a:latin typeface="Consolas" panose="020B0609020204030204" pitchFamily="49" charset="0"/>
              </a:rPr>
              <a:t>//</a:t>
            </a:r>
            <a:r>
              <a:rPr lang="ja-JP" altLang="en-US" kern="0" dirty="0">
                <a:latin typeface="Consolas" panose="020B0609020204030204" pitchFamily="49" charset="0"/>
              </a:rPr>
              <a:t>（</a:t>
            </a:r>
            <a:r>
              <a:rPr lang="en-US" altLang="ja-JP" kern="0" dirty="0">
                <a:latin typeface="Consolas" panose="020B0609020204030204" pitchFamily="49" charset="0"/>
              </a:rPr>
              <a:t>li/add/b </a:t>
            </a:r>
            <a:r>
              <a:rPr lang="ja-JP" altLang="en-US" kern="0" dirty="0">
                <a:latin typeface="Consolas" panose="020B0609020204030204" pitchFamily="49" charset="0"/>
              </a:rPr>
              <a:t>はそれぞれ１つしかなくて区別がつくので</a:t>
            </a:r>
            <a:br>
              <a:rPr lang="en-US" altLang="ja-JP" kern="0" dirty="0">
                <a:latin typeface="Consolas" panose="020B0609020204030204" pitchFamily="49" charset="0"/>
              </a:rPr>
            </a:br>
            <a:r>
              <a:rPr lang="en-US" altLang="ja-JP" kern="0" dirty="0">
                <a:latin typeface="Consolas" panose="020B0609020204030204" pitchFamily="49" charset="0"/>
              </a:rPr>
              <a:t>//  </a:t>
            </a:r>
            <a:r>
              <a:rPr lang="ja-JP" altLang="en-US" kern="0" dirty="0">
                <a:latin typeface="Consolas" panose="020B0609020204030204" pitchFamily="49" charset="0"/>
              </a:rPr>
              <a:t>表記を省略しています）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err="1">
                <a:latin typeface="Consolas" panose="020B0609020204030204" pitchFamily="49" charset="0"/>
              </a:rPr>
              <a:t>li,add,b,add,b,add,b,add,b</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2864674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(3,4)</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521955" y="818971"/>
            <a:ext cx="8280092" cy="3510039"/>
          </a:xfrm>
        </p:spPr>
        <p:txBody>
          <a:bodyPr/>
          <a:lstStyle/>
          <a:p>
            <a:r>
              <a:rPr kumimoji="1" lang="en-US" altLang="ja-JP" dirty="0"/>
              <a:t>(3) </a:t>
            </a:r>
            <a:r>
              <a:rPr kumimoji="1" lang="ja-JP" altLang="en-US" dirty="0"/>
              <a:t>以下の </a:t>
            </a:r>
            <a:r>
              <a:rPr kumimoji="1" lang="en-US" altLang="ja-JP" dirty="0"/>
              <a:t>C </a:t>
            </a:r>
            <a:r>
              <a:rPr kumimoji="1" lang="ja-JP" altLang="en-US" dirty="0"/>
              <a:t>言語で書かれたプログラムをアセンブリ言語で表せ</a:t>
            </a:r>
            <a:br>
              <a:rPr kumimoji="1" lang="en-US" altLang="ja-JP" dirty="0"/>
            </a:br>
            <a:r>
              <a:rPr kumimoji="1" lang="ja-JP" altLang="en-US" dirty="0"/>
              <a:t>ただし変数 </a:t>
            </a:r>
            <a:r>
              <a:rPr kumimoji="1" lang="en-US" altLang="ja-JP" dirty="0"/>
              <a:t>i </a:t>
            </a:r>
            <a:r>
              <a:rPr kumimoji="1" lang="ja-JP" altLang="en-US" dirty="0"/>
              <a:t>の初期値はメモリアドレス </a:t>
            </a:r>
            <a:r>
              <a:rPr kumimoji="1" lang="en-US" altLang="ja-JP" dirty="0"/>
              <a:t>0x100 </a:t>
            </a:r>
            <a:r>
              <a:rPr kumimoji="1" lang="ja-JP" altLang="en-US" dirty="0"/>
              <a:t>に格納されており，プログラムが終了した際に </a:t>
            </a:r>
            <a:r>
              <a:rPr kumimoji="1" lang="en-US" altLang="ja-JP" dirty="0"/>
              <a:t>i </a:t>
            </a:r>
            <a:r>
              <a:rPr kumimoji="1" lang="ja-JP" altLang="en-US" dirty="0"/>
              <a:t>の結果が </a:t>
            </a:r>
            <a:r>
              <a:rPr kumimoji="1" lang="en-US" altLang="ja-JP" dirty="0"/>
              <a:t>0x100 </a:t>
            </a:r>
            <a:r>
              <a:rPr kumimoji="1" lang="ja-JP" altLang="en-US" dirty="0"/>
              <a:t>に格納されているものとする．</a:t>
            </a:r>
            <a:endParaRPr kumimoji="1" lang="en-US" altLang="ja-JP" dirty="0"/>
          </a:p>
          <a:p>
            <a:r>
              <a:rPr lang="en-US" altLang="ja-JP" dirty="0"/>
              <a:t>(4) </a:t>
            </a:r>
            <a:r>
              <a:rPr lang="ja-JP" altLang="en-US" dirty="0"/>
              <a:t>アセンブリ言語で書いたプログラムを実行した際の，実行される命令の系列を列挙せよ</a:t>
            </a:r>
            <a:br>
              <a:rPr lang="en-US" altLang="ja-JP" dirty="0"/>
            </a:br>
            <a:endParaRPr kumimoji="1" lang="en-US" altLang="ja-JP" dirty="0"/>
          </a:p>
        </p:txBody>
      </p:sp>
      <p:sp>
        <p:nvSpPr>
          <p:cNvPr id="4" name="テキスト プレースホルダー 2">
            <a:extLst>
              <a:ext uri="{FF2B5EF4-FFF2-40B4-BE49-F238E27FC236}">
                <a16:creationId xmlns:a16="http://schemas.microsoft.com/office/drawing/2014/main" id="{D4632841-FF32-AEF3-316F-CD26E43879E9}"/>
              </a:ext>
            </a:extLst>
          </p:cNvPr>
          <p:cNvSpPr txBox="1">
            <a:spLocks/>
          </p:cNvSpPr>
          <p:nvPr/>
        </p:nvSpPr>
        <p:spPr bwMode="auto">
          <a:xfrm>
            <a:off x="971960" y="4689014"/>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5;</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3) {</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i = i + 1;</a:t>
            </a:r>
            <a:br>
              <a:rPr lang="en-US" altLang="ja-JP" kern="0" dirty="0">
                <a:latin typeface="Consolas" panose="020B0609020204030204" pitchFamily="49" charset="0"/>
              </a:rPr>
            </a:br>
            <a:r>
              <a:rPr lang="en-US" altLang="ja-JP" kern="0" dirty="0">
                <a:latin typeface="Consolas" panose="020B0609020204030204" pitchFamily="49" charset="0"/>
              </a:rPr>
              <a:t>4: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a:solidFill>
                  <a:schemeClr val="accent1"/>
                </a:solidFill>
                <a:latin typeface="Consolas" panose="020B0609020204030204" pitchFamily="49" charset="0"/>
              </a:rPr>
              <a:t>else</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6:     i = i - 1;</a:t>
            </a:r>
            <a:br>
              <a:rPr lang="en-US" altLang="ja-JP" kern="0" dirty="0">
                <a:latin typeface="Consolas" panose="020B0609020204030204" pitchFamily="49" charset="0"/>
              </a:rPr>
            </a:br>
            <a:r>
              <a:rPr lang="en-US" altLang="ja-JP" kern="0" dirty="0">
                <a:latin typeface="Consolas" panose="020B0609020204030204" pitchFamily="49" charset="0"/>
              </a:rPr>
              <a:t>7: }</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1623611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(3,4) </a:t>
            </a:r>
            <a:r>
              <a:rPr kumimoji="1" lang="ja-JP" altLang="en-US" dirty="0"/>
              <a:t>解答</a:t>
            </a:r>
            <a:endParaRPr kumimoji="1" lang="en-US" dirty="0"/>
          </a:p>
        </p:txBody>
      </p:sp>
      <p:sp>
        <p:nvSpPr>
          <p:cNvPr id="5" name="正方形/長方形 4">
            <a:extLst>
              <a:ext uri="{FF2B5EF4-FFF2-40B4-BE49-F238E27FC236}">
                <a16:creationId xmlns:a16="http://schemas.microsoft.com/office/drawing/2014/main" id="{83A392CA-5659-ACA4-4C2D-4348487E4F60}"/>
              </a:ext>
            </a:extLst>
          </p:cNvPr>
          <p:cNvSpPr/>
          <p:nvPr/>
        </p:nvSpPr>
        <p:spPr bwMode="auto">
          <a:xfrm>
            <a:off x="1061961" y="1178975"/>
            <a:ext cx="2160024" cy="2340026"/>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indent="0">
              <a:buNone/>
            </a:pPr>
            <a:r>
              <a:rPr lang="en-US" altLang="ja-JP" kern="0" dirty="0">
                <a:solidFill>
                  <a:schemeClr val="tx1">
                    <a:lumMod val="85000"/>
                    <a:lumOff val="15000"/>
                  </a:schemeClr>
                </a:solidFill>
                <a:latin typeface="Consolas" panose="020B0609020204030204" pitchFamily="49" charset="0"/>
              </a:rPr>
              <a:t>1: i = 5;</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3) {</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i = i + 1;</a:t>
            </a:r>
            <a:br>
              <a:rPr lang="en-US" altLang="ja-JP" kern="0" dirty="0">
                <a:latin typeface="Consolas" panose="020B0609020204030204" pitchFamily="49" charset="0"/>
              </a:rPr>
            </a:br>
            <a:r>
              <a:rPr lang="en-US" altLang="ja-JP" kern="0" dirty="0">
                <a:latin typeface="Consolas" panose="020B0609020204030204" pitchFamily="49" charset="0"/>
              </a:rPr>
              <a:t>4: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a:solidFill>
                  <a:schemeClr val="accent1"/>
                </a:solidFill>
                <a:latin typeface="Consolas" panose="020B0609020204030204" pitchFamily="49" charset="0"/>
              </a:rPr>
              <a:t>else</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6:     i = i - 1;</a:t>
            </a:r>
            <a:br>
              <a:rPr lang="en-US" altLang="ja-JP" kern="0" dirty="0">
                <a:latin typeface="Consolas" panose="020B0609020204030204" pitchFamily="49" charset="0"/>
              </a:rPr>
            </a:br>
            <a:r>
              <a:rPr lang="en-US" altLang="ja-JP" kern="0" dirty="0">
                <a:latin typeface="Consolas" panose="020B0609020204030204" pitchFamily="49" charset="0"/>
              </a:rPr>
              <a:t>7: }</a:t>
            </a:r>
            <a:endParaRPr lang="ja-JP" altLang="en-US" kern="0" dirty="0">
              <a:latin typeface="Consolas" panose="020B0609020204030204" pitchFamily="49" charset="0"/>
            </a:endParaRP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方針：まず </a:t>
            </a:r>
            <a:r>
              <a:rPr lang="en-US" altLang="ja-JP" kern="0" dirty="0">
                <a:latin typeface="Consolas" panose="020B0609020204030204" pitchFamily="49" charset="0"/>
              </a:rPr>
              <a:t>if </a:t>
            </a:r>
            <a:r>
              <a:rPr lang="ja-JP" altLang="en-US" kern="0" dirty="0">
                <a:latin typeface="Consolas" panose="020B0609020204030204" pitchFamily="49" charset="0"/>
              </a:rPr>
              <a:t>文を，</a:t>
            </a:r>
            <a:r>
              <a:rPr lang="en-US" altLang="ja-JP" kern="0" dirty="0">
                <a:latin typeface="Consolas" panose="020B0609020204030204" pitchFamily="49" charset="0"/>
              </a:rPr>
              <a:t>if </a:t>
            </a:r>
            <a:r>
              <a:rPr lang="ja-JP" altLang="en-US" kern="0" dirty="0">
                <a:latin typeface="Consolas" panose="020B0609020204030204" pitchFamily="49" charset="0"/>
              </a:rPr>
              <a:t>と </a:t>
            </a:r>
            <a:r>
              <a:rPr lang="en-US" altLang="ja-JP" kern="0" dirty="0" err="1">
                <a:latin typeface="Consolas" panose="020B0609020204030204" pitchFamily="49" charset="0"/>
              </a:rPr>
              <a:t>goto</a:t>
            </a:r>
            <a:r>
              <a:rPr lang="en-US" altLang="ja-JP" kern="0" dirty="0">
                <a:latin typeface="Consolas" panose="020B0609020204030204" pitchFamily="49" charset="0"/>
              </a:rPr>
              <a:t> </a:t>
            </a:r>
            <a:r>
              <a:rPr lang="ja-JP" altLang="en-US" kern="0" dirty="0">
                <a:latin typeface="Consolas" panose="020B0609020204030204" pitchFamily="49" charset="0"/>
              </a:rPr>
              <a:t>に書き直す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i = 5</a:t>
            </a:r>
          </a:p>
          <a:p>
            <a:pPr marL="0" indent="0">
              <a:buFont typeface="Wingdings" panose="05000000000000000000" pitchFamily="2" charset="2"/>
              <a:buNone/>
            </a:pPr>
            <a:r>
              <a:rPr lang="en-US" altLang="ja-JP" kern="0" dirty="0">
                <a:latin typeface="Consolas" panose="020B0609020204030204" pitchFamily="49" charset="0"/>
              </a:rPr>
              <a:t>  if (i &gt; 3) </a:t>
            </a:r>
          </a:p>
          <a:p>
            <a:r>
              <a:rPr lang="en-US" altLang="ja-JP" kern="0" dirty="0">
                <a:latin typeface="Consolas" panose="020B0609020204030204" pitchFamily="49" charset="0"/>
              </a:rPr>
              <a:t>    </a:t>
            </a:r>
            <a:r>
              <a:rPr lang="en-US" altLang="ja-JP" kern="0" dirty="0" err="1">
                <a:latin typeface="Consolas" panose="020B0609020204030204" pitchFamily="49" charset="0"/>
              </a:rPr>
              <a:t>goto</a:t>
            </a:r>
            <a:r>
              <a:rPr lang="en-US" altLang="ja-JP" kern="0" dirty="0">
                <a:latin typeface="Consolas" panose="020B0609020204030204" pitchFamily="49" charset="0"/>
              </a:rPr>
              <a:t> LABEL_ADD</a:t>
            </a:r>
          </a:p>
          <a:p>
            <a:pPr marL="0" indent="0">
              <a:buFont typeface="Wingdings" panose="05000000000000000000" pitchFamily="2" charset="2"/>
              <a:buNone/>
            </a:pPr>
            <a:r>
              <a:rPr lang="en-US" altLang="ja-JP" kern="0" dirty="0">
                <a:latin typeface="Consolas" panose="020B0609020204030204" pitchFamily="49" charset="0"/>
              </a:rPr>
              <a:t>  i = i – 1</a:t>
            </a:r>
          </a:p>
          <a:p>
            <a:pPr marL="0" indent="0">
              <a:buFont typeface="Wingdings" panose="05000000000000000000" pitchFamily="2" charset="2"/>
              <a:buNone/>
            </a:pPr>
            <a:r>
              <a:rPr lang="en-US" altLang="ja-JP" kern="0" dirty="0">
                <a:latin typeface="Consolas" panose="020B0609020204030204" pitchFamily="49" charset="0"/>
              </a:rPr>
              <a:t>  </a:t>
            </a:r>
            <a:r>
              <a:rPr lang="en-US" altLang="ja-JP" kern="0" dirty="0" err="1">
                <a:latin typeface="Consolas" panose="020B0609020204030204" pitchFamily="49" charset="0"/>
              </a:rPr>
              <a:t>goto</a:t>
            </a:r>
            <a:r>
              <a:rPr lang="en-US" altLang="ja-JP" kern="0" dirty="0">
                <a:latin typeface="Consolas" panose="020B0609020204030204" pitchFamily="49" charset="0"/>
              </a:rPr>
              <a:t> LABEL_EXIT</a:t>
            </a:r>
          </a:p>
          <a:p>
            <a:pPr marL="0" indent="0">
              <a:buFont typeface="Wingdings" panose="05000000000000000000" pitchFamily="2" charset="2"/>
              <a:buNone/>
            </a:pPr>
            <a:r>
              <a:rPr lang="en-US" altLang="ja-JP" kern="0" dirty="0">
                <a:latin typeface="Consolas" panose="020B0609020204030204" pitchFamily="49" charset="0"/>
              </a:rPr>
              <a:t>ADD:</a:t>
            </a:r>
          </a:p>
          <a:p>
            <a:pPr marL="0" indent="0">
              <a:buFont typeface="Wingdings" panose="05000000000000000000" pitchFamily="2" charset="2"/>
              <a:buNone/>
            </a:pPr>
            <a:r>
              <a:rPr lang="en-US" altLang="ja-JP" kern="0" dirty="0">
                <a:latin typeface="Consolas" panose="020B0609020204030204" pitchFamily="49" charset="0"/>
              </a:rPr>
              <a:t>  i = i + 1;</a:t>
            </a:r>
          </a:p>
          <a:p>
            <a:pPr marL="0" indent="0">
              <a:buFont typeface="Wingdings" panose="05000000000000000000" pitchFamily="2" charset="2"/>
              <a:buNone/>
            </a:pPr>
            <a:r>
              <a:rPr lang="en-US" altLang="ja-JP" kern="0" dirty="0">
                <a:latin typeface="Consolas" panose="020B0609020204030204" pitchFamily="49" charset="0"/>
              </a:rPr>
              <a:t>LABEL_EXIT:</a:t>
            </a:r>
          </a:p>
        </p:txBody>
      </p:sp>
    </p:spTree>
    <p:extLst>
      <p:ext uri="{BB962C8B-B14F-4D97-AF65-F5344CB8AC3E}">
        <p14:creationId xmlns:p14="http://schemas.microsoft.com/office/powerpoint/2010/main" val="311677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練習問題 </a:t>
            </a:r>
            <a:r>
              <a:rPr kumimoji="1" lang="en-US" altLang="ja-JP" dirty="0"/>
              <a:t>2 (3,4) </a:t>
            </a:r>
            <a:r>
              <a:rPr kumimoji="1" lang="ja-JP" altLang="en-US" dirty="0"/>
              <a:t>解答</a:t>
            </a:r>
            <a:endParaRPr kumimoji="1" lang="en-US" dirty="0"/>
          </a:p>
        </p:txBody>
      </p:sp>
      <p:sp>
        <p:nvSpPr>
          <p:cNvPr id="5" name="正方形/長方形 4">
            <a:extLst>
              <a:ext uri="{FF2B5EF4-FFF2-40B4-BE49-F238E27FC236}">
                <a16:creationId xmlns:a16="http://schemas.microsoft.com/office/drawing/2014/main" id="{83A392CA-5659-ACA4-4C2D-4348487E4F60}"/>
              </a:ext>
            </a:extLst>
          </p:cNvPr>
          <p:cNvSpPr/>
          <p:nvPr/>
        </p:nvSpPr>
        <p:spPr bwMode="auto">
          <a:xfrm>
            <a:off x="1061961" y="1178975"/>
            <a:ext cx="2160024" cy="2340026"/>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アセンブリ</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li 0x100</a:t>
            </a:r>
            <a:r>
              <a:rPr lang="ja-JP" altLang="en-US" kern="0" dirty="0">
                <a:latin typeface="Consolas" panose="020B0609020204030204" pitchFamily="49" charset="0"/>
              </a:rPr>
              <a:t>→</a:t>
            </a:r>
            <a:r>
              <a:rPr lang="en-US" altLang="ja-JP" kern="0" dirty="0">
                <a:latin typeface="Consolas" panose="020B0609020204030204" pitchFamily="49" charset="0"/>
              </a:rPr>
              <a:t>A   // </a:t>
            </a:r>
            <a:r>
              <a:rPr lang="ja-JP" altLang="en-US" kern="0" dirty="0">
                <a:latin typeface="Consolas" panose="020B0609020204030204" pitchFamily="49" charset="0"/>
              </a:rPr>
              <a:t>アドレス </a:t>
            </a:r>
            <a:r>
              <a:rPr lang="en-US" altLang="ja-JP" kern="0" dirty="0">
                <a:latin typeface="Consolas" panose="020B0609020204030204" pitchFamily="49" charset="0"/>
              </a:rPr>
              <a:t>0x100 </a:t>
            </a:r>
            <a:r>
              <a:rPr lang="ja-JP" altLang="en-US" kern="0" dirty="0">
                <a:latin typeface="Consolas" panose="020B0609020204030204" pitchFamily="49" charset="0"/>
              </a:rPr>
              <a:t>から </a:t>
            </a:r>
            <a:r>
              <a:rPr lang="en-US" altLang="ja-JP" kern="0" dirty="0">
                <a:latin typeface="Consolas" panose="020B0609020204030204" pitchFamily="49" charset="0"/>
              </a:rPr>
              <a:t>i </a:t>
            </a:r>
            <a:r>
              <a:rPr lang="ja-JP" altLang="en-US" kern="0" dirty="0">
                <a:latin typeface="Consolas" panose="020B0609020204030204" pitchFamily="49" charset="0"/>
              </a:rPr>
              <a:t>を読み出す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ld (A)</a:t>
            </a:r>
            <a:r>
              <a:rPr lang="ja-JP" altLang="en-US" kern="0" dirty="0">
                <a:latin typeface="Consolas" panose="020B0609020204030204" pitchFamily="49" charset="0"/>
              </a:rPr>
              <a:t>→</a:t>
            </a:r>
            <a:r>
              <a:rPr lang="en-US" altLang="ja-JP" kern="0" dirty="0">
                <a:latin typeface="Consolas" panose="020B0609020204030204" pitchFamily="49" charset="0"/>
              </a:rPr>
              <a:t>B</a:t>
            </a:r>
          </a:p>
          <a:p>
            <a:pPr marL="0" indent="0">
              <a:buFont typeface="Wingdings" panose="05000000000000000000" pitchFamily="2" charset="2"/>
              <a:buNone/>
            </a:pPr>
            <a:r>
              <a:rPr lang="en-US" altLang="ja-JP" kern="0" dirty="0">
                <a:latin typeface="Consolas" panose="020B0609020204030204" pitchFamily="49" charset="0"/>
              </a:rPr>
              <a:t>  b B&gt;3,LABEL_ADD</a:t>
            </a:r>
          </a:p>
          <a:p>
            <a:pPr marL="0" indent="0">
              <a:buFont typeface="Wingdings" panose="05000000000000000000" pitchFamily="2" charset="2"/>
              <a:buNone/>
            </a:pPr>
            <a:r>
              <a:rPr lang="en-US" altLang="ja-JP" kern="0" dirty="0">
                <a:latin typeface="Consolas" panose="020B0609020204030204" pitchFamily="49" charset="0"/>
              </a:rPr>
              <a:t>  sub B-1</a:t>
            </a:r>
            <a:r>
              <a:rPr lang="ja-JP" altLang="en-US" kern="0" dirty="0">
                <a:latin typeface="Consolas" panose="020B0609020204030204" pitchFamily="49" charset="0"/>
              </a:rPr>
              <a:t>→</a:t>
            </a:r>
            <a:r>
              <a:rPr lang="en-US" altLang="ja-JP" kern="0" dirty="0">
                <a:latin typeface="Consolas" panose="020B0609020204030204" pitchFamily="49" charset="0"/>
              </a:rPr>
              <a:t>B</a:t>
            </a:r>
          </a:p>
          <a:p>
            <a:pPr marL="0" indent="0">
              <a:buFont typeface="Wingdings" panose="05000000000000000000" pitchFamily="2" charset="2"/>
              <a:buNone/>
            </a:pPr>
            <a:r>
              <a:rPr lang="en-US" altLang="ja-JP" kern="0" dirty="0">
                <a:latin typeface="Consolas" panose="020B0609020204030204" pitchFamily="49" charset="0"/>
              </a:rPr>
              <a:t>  b LABEL_EXIT</a:t>
            </a:r>
          </a:p>
          <a:p>
            <a:pPr marL="0" indent="0">
              <a:buFont typeface="Wingdings" panose="05000000000000000000" pitchFamily="2" charset="2"/>
              <a:buNone/>
            </a:pPr>
            <a:r>
              <a:rPr lang="en-US" altLang="ja-JP" kern="0" dirty="0">
                <a:latin typeface="Consolas" panose="020B0609020204030204" pitchFamily="49" charset="0"/>
              </a:rPr>
              <a:t>LABEL_ADD:</a:t>
            </a:r>
          </a:p>
          <a:p>
            <a:pPr marL="0" indent="0">
              <a:buFont typeface="Wingdings" panose="05000000000000000000" pitchFamily="2" charset="2"/>
              <a:buNone/>
            </a:pPr>
            <a:r>
              <a:rPr lang="en-US" altLang="ja-JP" kern="0" dirty="0">
                <a:latin typeface="Consolas" panose="020B0609020204030204" pitchFamily="49" charset="0"/>
              </a:rPr>
              <a:t>  add B+1</a:t>
            </a:r>
            <a:r>
              <a:rPr lang="ja-JP" altLang="en-US" kern="0" dirty="0">
                <a:latin typeface="Consolas" panose="020B0609020204030204" pitchFamily="49" charset="0"/>
              </a:rPr>
              <a:t>→</a:t>
            </a:r>
            <a:r>
              <a:rPr lang="en-US" altLang="ja-JP" kern="0" dirty="0">
                <a:latin typeface="Consolas" panose="020B0609020204030204" pitchFamily="49" charset="0"/>
              </a:rPr>
              <a:t>B</a:t>
            </a:r>
          </a:p>
          <a:p>
            <a:pPr marL="0" indent="0">
              <a:buFont typeface="Wingdings" panose="05000000000000000000" pitchFamily="2" charset="2"/>
              <a:buNone/>
            </a:pPr>
            <a:r>
              <a:rPr lang="en-US" altLang="ja-JP" kern="0" dirty="0">
                <a:latin typeface="Consolas" panose="020B0609020204030204" pitchFamily="49" charset="0"/>
              </a:rPr>
              <a:t>LABEL_EXIT:</a:t>
            </a:r>
          </a:p>
          <a:p>
            <a:pPr marL="0" indent="0">
              <a:buFont typeface="Wingdings" panose="05000000000000000000" pitchFamily="2" charset="2"/>
              <a:buNone/>
            </a:pPr>
            <a:r>
              <a:rPr lang="en-US" altLang="ja-JP" kern="0" dirty="0">
                <a:latin typeface="Consolas" panose="020B0609020204030204" pitchFamily="49" charset="0"/>
              </a:rPr>
              <a:t>  </a:t>
            </a:r>
            <a:r>
              <a:rPr lang="en-US" altLang="ja-JP" kern="0" dirty="0" err="1">
                <a:latin typeface="Consolas" panose="020B0609020204030204" pitchFamily="49" charset="0"/>
              </a:rPr>
              <a:t>st</a:t>
            </a:r>
            <a:r>
              <a:rPr lang="en-US" altLang="ja-JP" kern="0" dirty="0">
                <a:latin typeface="Consolas" panose="020B0609020204030204" pitchFamily="49" charset="0"/>
              </a:rPr>
              <a:t> B</a:t>
            </a:r>
            <a:r>
              <a:rPr lang="ja-JP" altLang="en-US" kern="0" dirty="0">
                <a:latin typeface="Consolas" panose="020B0609020204030204" pitchFamily="49" charset="0"/>
              </a:rPr>
              <a:t>→</a:t>
            </a:r>
            <a:r>
              <a:rPr lang="en-US" altLang="ja-JP" kern="0" dirty="0">
                <a:latin typeface="Consolas" panose="020B0609020204030204" pitchFamily="49" charset="0"/>
              </a:rPr>
              <a:t>(A)	// </a:t>
            </a:r>
            <a:r>
              <a:rPr lang="ja-JP" altLang="en-US" kern="0" dirty="0">
                <a:latin typeface="Consolas" panose="020B0609020204030204" pitchFamily="49" charset="0"/>
              </a:rPr>
              <a:t>アドレス </a:t>
            </a:r>
            <a:r>
              <a:rPr lang="en-US" altLang="ja-JP" kern="0" dirty="0">
                <a:latin typeface="Consolas" panose="020B0609020204030204" pitchFamily="49" charset="0"/>
              </a:rPr>
              <a:t>0x100 </a:t>
            </a:r>
            <a:r>
              <a:rPr lang="ja-JP" altLang="en-US" kern="0" dirty="0">
                <a:latin typeface="Consolas" panose="020B0609020204030204" pitchFamily="49" charset="0"/>
              </a:rPr>
              <a:t>に書き戻し</a:t>
            </a:r>
            <a:endParaRPr lang="en-US" altLang="ja-JP" kern="0" dirty="0">
              <a:latin typeface="Consolas" panose="020B0609020204030204" pitchFamily="49" charset="0"/>
            </a:endParaRPr>
          </a:p>
          <a:p>
            <a:pPr marL="0" indent="0">
              <a:buFont typeface="Wingdings" panose="05000000000000000000" pitchFamily="2" charset="2"/>
              <a:buNone/>
            </a:pP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 </a:t>
            </a:r>
            <a:r>
              <a:rPr lang="ja-JP" altLang="en-US" kern="0" dirty="0">
                <a:latin typeface="Consolas" panose="020B0609020204030204" pitchFamily="49" charset="0"/>
              </a:rPr>
              <a:t>系列（区別がつくところは表記を省略しています）</a:t>
            </a:r>
            <a:endParaRPr lang="en-US" altLang="ja-JP" kern="0" dirty="0">
              <a:latin typeface="Consolas" panose="020B0609020204030204" pitchFamily="49" charset="0"/>
            </a:endParaRPr>
          </a:p>
          <a:p>
            <a:pPr marL="0" indent="0">
              <a:buFont typeface="Wingdings" panose="05000000000000000000" pitchFamily="2" charset="2"/>
              <a:buNone/>
            </a:pPr>
            <a:r>
              <a:rPr lang="en-US" altLang="ja-JP" kern="0" dirty="0">
                <a:latin typeface="Consolas" panose="020B0609020204030204" pitchFamily="49" charset="0"/>
              </a:rPr>
              <a:t>li, ld, b, add B+1</a:t>
            </a:r>
            <a:r>
              <a:rPr lang="ja-JP" altLang="en-US" kern="0" dirty="0">
                <a:latin typeface="Consolas" panose="020B0609020204030204" pitchFamily="49" charset="0"/>
              </a:rPr>
              <a:t>→</a:t>
            </a:r>
            <a:r>
              <a:rPr lang="en-US" altLang="ja-JP" kern="0" dirty="0">
                <a:latin typeface="Consolas" panose="020B0609020204030204" pitchFamily="49" charset="0"/>
              </a:rPr>
              <a:t>B, </a:t>
            </a:r>
            <a:r>
              <a:rPr lang="en-US" altLang="ja-JP" kern="0" dirty="0" err="1">
                <a:latin typeface="Consolas" panose="020B0609020204030204" pitchFamily="49" charset="0"/>
              </a:rPr>
              <a:t>st</a:t>
            </a:r>
            <a:r>
              <a:rPr lang="en-US" altLang="ja-JP" kern="0" dirty="0">
                <a:latin typeface="Consolas" panose="020B0609020204030204" pitchFamily="49" charset="0"/>
              </a:rPr>
              <a:t> B</a:t>
            </a:r>
            <a:r>
              <a:rPr lang="ja-JP" altLang="en-US" kern="0" dirty="0">
                <a:latin typeface="Consolas" panose="020B0609020204030204" pitchFamily="49" charset="0"/>
              </a:rPr>
              <a:t>→</a:t>
            </a:r>
            <a:r>
              <a:rPr lang="en-US" altLang="ja-JP" kern="0" dirty="0">
                <a:latin typeface="Consolas" panose="020B0609020204030204" pitchFamily="49" charset="0"/>
              </a:rPr>
              <a:t>(A)</a:t>
            </a:r>
          </a:p>
        </p:txBody>
      </p:sp>
    </p:spTree>
    <p:extLst>
      <p:ext uri="{BB962C8B-B14F-4D97-AF65-F5344CB8AC3E}">
        <p14:creationId xmlns:p14="http://schemas.microsoft.com/office/powerpoint/2010/main" val="67686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3. RISC-V</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656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命令のオペランドは</a:t>
            </a:r>
            <a:br>
              <a:rPr lang="en-US" altLang="ja-JP" dirty="0"/>
            </a:br>
            <a:r>
              <a:rPr lang="en-US" altLang="ja-JP" dirty="0"/>
              <a:t> </a:t>
            </a:r>
            <a:r>
              <a:rPr lang="en-US" altLang="ja-JP" dirty="0" err="1"/>
              <a:t>rd</a:t>
            </a:r>
            <a:r>
              <a:rPr lang="ja-JP" altLang="en-US" dirty="0"/>
              <a:t>←</a:t>
            </a:r>
            <a:r>
              <a:rPr lang="en-US" altLang="ja-JP" dirty="0"/>
              <a:t>rs1,rs2 </a:t>
            </a:r>
            <a:r>
              <a:rPr lang="ja-JP" altLang="en-US" dirty="0"/>
              <a:t>と表記するもの</a:t>
            </a:r>
            <a:br>
              <a:rPr lang="en-US" altLang="ja-JP" dirty="0"/>
            </a:br>
            <a:r>
              <a:rPr lang="ja-JP" altLang="en-US" dirty="0"/>
              <a:t>とする</a:t>
            </a:r>
            <a:endParaRPr kumimoji="1"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and x1</a:t>
            </a:r>
            <a:r>
              <a:rPr lang="ja-JP" altLang="en-US" dirty="0"/>
              <a:t>←</a:t>
            </a:r>
            <a:r>
              <a:rPr lang="en-US" altLang="ja-JP" dirty="0"/>
              <a:t>x2,x3</a:t>
            </a:r>
            <a:r>
              <a:rPr lang="ja-JP" altLang="en-US" dirty="0"/>
              <a:t>」命令を２進数で表記すると以下の通りとなる</a:t>
            </a:r>
            <a:br>
              <a:rPr lang="en-US" altLang="ja-JP" dirty="0"/>
            </a:br>
            <a:r>
              <a:rPr lang="ja-JP" altLang="en-US" dirty="0"/>
              <a:t> </a:t>
            </a:r>
            <a:r>
              <a:rPr lang="en-US" altLang="ja-JP" dirty="0"/>
              <a:t>0000000 00011 00010 111 00001 0110011 </a:t>
            </a:r>
            <a:br>
              <a:rPr lang="en-US" altLang="ja-JP" dirty="0"/>
            </a:br>
            <a:endParaRPr lang="en-US" altLang="ja-JP" dirty="0"/>
          </a:p>
          <a:p>
            <a:pPr lvl="1"/>
            <a:r>
              <a:rPr lang="en-US" altLang="ja-JP" dirty="0"/>
              <a:t>(1) </a:t>
            </a:r>
            <a:r>
              <a:rPr lang="ja-JP" altLang="en-US" dirty="0"/>
              <a:t>上記を </a:t>
            </a:r>
            <a:r>
              <a:rPr lang="en-US" altLang="ja-JP" dirty="0"/>
              <a:t>or x1</a:t>
            </a:r>
            <a:r>
              <a:rPr lang="ja-JP" altLang="en-US" dirty="0"/>
              <a:t>←</a:t>
            </a:r>
            <a:r>
              <a:rPr lang="en-US" altLang="ja-JP" dirty="0"/>
              <a:t>x2,x3 </a:t>
            </a:r>
            <a:r>
              <a:rPr lang="ja-JP" altLang="en-US" dirty="0"/>
              <a:t>に書き換え，２進数で表記せよ</a:t>
            </a:r>
            <a:br>
              <a:rPr lang="en-US" altLang="ja-JP" dirty="0"/>
            </a:br>
            <a:endParaRPr lang="en-US" altLang="ja-JP" dirty="0"/>
          </a:p>
          <a:p>
            <a:pPr lvl="1"/>
            <a:r>
              <a:rPr lang="en-US" altLang="ja-JP" dirty="0"/>
              <a:t>(2) </a:t>
            </a:r>
            <a:r>
              <a:rPr lang="ja-JP" altLang="en-US" dirty="0"/>
              <a:t>上記を </a:t>
            </a:r>
            <a:r>
              <a:rPr lang="en-US" altLang="ja-JP" dirty="0"/>
              <a:t>add x2</a:t>
            </a:r>
            <a:r>
              <a:rPr lang="ja-JP" altLang="en-US" dirty="0"/>
              <a:t>←</a:t>
            </a:r>
            <a:r>
              <a:rPr lang="en-US" altLang="ja-JP" dirty="0"/>
              <a:t>x3,x4  </a:t>
            </a:r>
            <a:r>
              <a:rPr lang="ja-JP" altLang="en-US" dirty="0"/>
              <a:t>に書き換え，２進数で表記せよ</a:t>
            </a:r>
            <a:br>
              <a:rPr lang="en-US" altLang="ja-JP" dirty="0"/>
            </a:b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dirty="0"/>
          </a:p>
        </p:txBody>
      </p:sp>
    </p:spTree>
    <p:extLst>
      <p:ext uri="{BB962C8B-B14F-4D97-AF65-F5344CB8AC3E}">
        <p14:creationId xmlns:p14="http://schemas.microsoft.com/office/powerpoint/2010/main" val="124485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練習問題３ 解答</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and x1</a:t>
            </a:r>
            <a:r>
              <a:rPr lang="ja-JP" altLang="en-US" dirty="0"/>
              <a:t>←</a:t>
            </a:r>
            <a:r>
              <a:rPr lang="en-US" altLang="ja-JP" dirty="0"/>
              <a:t>x2,x3</a:t>
            </a:r>
            <a:r>
              <a:rPr lang="ja-JP" altLang="en-US" dirty="0"/>
              <a:t>」命令を２進数で表記すると以下の通りとなる</a:t>
            </a:r>
            <a:br>
              <a:rPr lang="en-US" altLang="ja-JP" dirty="0"/>
            </a:br>
            <a:r>
              <a:rPr lang="ja-JP" altLang="en-US" dirty="0"/>
              <a:t> </a:t>
            </a:r>
            <a:r>
              <a:rPr lang="en-US" altLang="ja-JP" dirty="0"/>
              <a:t>0000000 00011 00010 111 00001 0110011 </a:t>
            </a:r>
            <a:br>
              <a:rPr lang="en-US" altLang="ja-JP" dirty="0"/>
            </a:br>
            <a:endParaRPr lang="en-US" altLang="ja-JP" dirty="0"/>
          </a:p>
          <a:p>
            <a:pPr lvl="1"/>
            <a:r>
              <a:rPr lang="en-US" altLang="ja-JP" dirty="0"/>
              <a:t>(1) </a:t>
            </a:r>
            <a:r>
              <a:rPr lang="ja-JP" altLang="en-US" dirty="0"/>
              <a:t>上記を </a:t>
            </a:r>
            <a:r>
              <a:rPr lang="en-US" altLang="ja-JP" dirty="0"/>
              <a:t>or x1</a:t>
            </a:r>
            <a:r>
              <a:rPr lang="ja-JP" altLang="en-US" dirty="0"/>
              <a:t>←</a:t>
            </a:r>
            <a:r>
              <a:rPr lang="en-US" altLang="ja-JP" dirty="0"/>
              <a:t>x2,x3 </a:t>
            </a:r>
            <a:r>
              <a:rPr lang="ja-JP" altLang="en-US" dirty="0"/>
              <a:t>に書き換え，２進数で表記せよ</a:t>
            </a:r>
            <a:br>
              <a:rPr lang="en-US" altLang="ja-JP" dirty="0"/>
            </a:br>
            <a:r>
              <a:rPr lang="en-US" altLang="ja-JP" dirty="0">
                <a:latin typeface="Consolas" panose="020B0609020204030204" pitchFamily="49" charset="0"/>
              </a:rPr>
              <a:t>and: 0000000 00011 00010 111 00001 0110011 </a:t>
            </a:r>
            <a:br>
              <a:rPr lang="en-US" altLang="ja-JP" dirty="0">
                <a:latin typeface="Consolas" panose="020B0609020204030204" pitchFamily="49" charset="0"/>
              </a:rPr>
            </a:br>
            <a:r>
              <a:rPr lang="en-US" altLang="ja-JP" dirty="0">
                <a:latin typeface="Consolas" panose="020B0609020204030204" pitchFamily="49" charset="0"/>
              </a:rPr>
              <a:t>or:  0000000 00011 00010 </a:t>
            </a:r>
            <a:r>
              <a:rPr lang="en-US" altLang="ja-JP" dirty="0">
                <a:solidFill>
                  <a:schemeClr val="accent5"/>
                </a:solidFill>
                <a:latin typeface="Consolas" panose="020B0609020204030204" pitchFamily="49" charset="0"/>
              </a:rPr>
              <a:t>110</a:t>
            </a:r>
            <a:r>
              <a:rPr lang="en-US" altLang="ja-JP" dirty="0">
                <a:latin typeface="Consolas" panose="020B0609020204030204" pitchFamily="49" charset="0"/>
              </a:rPr>
              <a:t> 00001 0110011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t>(2) </a:t>
            </a:r>
            <a:r>
              <a:rPr lang="ja-JP" altLang="en-US" dirty="0"/>
              <a:t>上記を </a:t>
            </a:r>
            <a:r>
              <a:rPr lang="en-US" altLang="ja-JP" dirty="0"/>
              <a:t>add x2</a:t>
            </a:r>
            <a:r>
              <a:rPr lang="ja-JP" altLang="en-US" dirty="0"/>
              <a:t>←</a:t>
            </a:r>
            <a:r>
              <a:rPr lang="en-US" altLang="ja-JP" dirty="0"/>
              <a:t>x3,x4  </a:t>
            </a:r>
            <a:r>
              <a:rPr lang="ja-JP" altLang="en-US" dirty="0"/>
              <a:t>に書き換え，２進数で表記せよ</a:t>
            </a:r>
            <a:br>
              <a:rPr lang="en-US" altLang="ja-JP" dirty="0"/>
            </a:br>
            <a:r>
              <a:rPr lang="en-US" altLang="ja-JP" dirty="0">
                <a:latin typeface="Consolas" panose="020B0609020204030204" pitchFamily="49" charset="0"/>
              </a:rPr>
              <a:t>and: 0000000 00011 00010 111 00001 0110011 </a:t>
            </a:r>
            <a:br>
              <a:rPr lang="en-US" altLang="ja-JP" dirty="0">
                <a:latin typeface="Consolas" panose="020B0609020204030204" pitchFamily="49" charset="0"/>
              </a:rPr>
            </a:br>
            <a:r>
              <a:rPr lang="en-US" altLang="ja-JP" dirty="0">
                <a:latin typeface="Consolas" panose="020B0609020204030204" pitchFamily="49" charset="0"/>
              </a:rPr>
              <a:t>or:  0000000 </a:t>
            </a:r>
            <a:r>
              <a:rPr lang="en-US" altLang="ja-JP" dirty="0">
                <a:solidFill>
                  <a:schemeClr val="accent5"/>
                </a:solidFill>
                <a:latin typeface="Consolas" panose="020B0609020204030204" pitchFamily="49" charset="0"/>
              </a:rPr>
              <a:t>00100</a:t>
            </a:r>
            <a:r>
              <a:rPr lang="en-US" altLang="ja-JP" dirty="0">
                <a:latin typeface="Consolas" panose="020B0609020204030204" pitchFamily="49" charset="0"/>
              </a:rPr>
              <a:t> </a:t>
            </a:r>
            <a:r>
              <a:rPr lang="en-US" altLang="ja-JP" dirty="0">
                <a:solidFill>
                  <a:schemeClr val="accent5"/>
                </a:solidFill>
                <a:latin typeface="Consolas" panose="020B0609020204030204" pitchFamily="49" charset="0"/>
              </a:rPr>
              <a:t>00011</a:t>
            </a:r>
            <a:r>
              <a:rPr lang="en-US" altLang="ja-JP" dirty="0">
                <a:latin typeface="Consolas" panose="020B0609020204030204" pitchFamily="49" charset="0"/>
              </a:rPr>
              <a:t> 111 </a:t>
            </a:r>
            <a:r>
              <a:rPr lang="en-US" altLang="ja-JP" dirty="0">
                <a:solidFill>
                  <a:schemeClr val="accent5"/>
                </a:solidFill>
                <a:latin typeface="Consolas" panose="020B0609020204030204" pitchFamily="49" charset="0"/>
              </a:rPr>
              <a:t>00010</a:t>
            </a:r>
            <a:r>
              <a:rPr lang="en-US" altLang="ja-JP" dirty="0">
                <a:latin typeface="Consolas" panose="020B0609020204030204" pitchFamily="49" charset="0"/>
              </a:rPr>
              <a:t> 0110011</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18</a:t>
            </a:fld>
            <a:endParaRPr kumimoji="1" lang="ja-JP" altLang="en-US" dirty="0"/>
          </a:p>
        </p:txBody>
      </p:sp>
    </p:spTree>
    <p:extLst>
      <p:ext uri="{BB962C8B-B14F-4D97-AF65-F5344CB8AC3E}">
        <p14:creationId xmlns:p14="http://schemas.microsoft.com/office/powerpoint/2010/main" val="2916141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4 </a:t>
            </a:r>
            <a:r>
              <a:rPr lang="ja-JP" altLang="en-US" dirty="0"/>
              <a:t>論理ゲート</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173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1.  2</a:t>
            </a:r>
            <a:r>
              <a:rPr lang="ja-JP" altLang="en-US" dirty="0"/>
              <a:t>進数</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9491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a:xfrm>
            <a:off x="611956" y="0"/>
            <a:ext cx="8532044" cy="908972"/>
          </a:xfrm>
        </p:spPr>
        <p:txBody>
          <a:bodyPr/>
          <a:lstStyle/>
          <a:p>
            <a:r>
              <a:rPr lang="ja-JP" altLang="en-US" dirty="0"/>
              <a:t>練習問題４</a:t>
            </a:r>
            <a:endParaRPr lang="en-US" dirty="0"/>
          </a:p>
        </p:txBody>
      </p:sp>
      <p:sp>
        <p:nvSpPr>
          <p:cNvPr id="9" name="コンテンツ プレースホルダー 8">
            <a:extLst>
              <a:ext uri="{FF2B5EF4-FFF2-40B4-BE49-F238E27FC236}">
                <a16:creationId xmlns:a16="http://schemas.microsoft.com/office/drawing/2014/main" id="{B9CAC9F3-92FD-2F43-7BD4-A7A9ED17F304}"/>
              </a:ext>
            </a:extLst>
          </p:cNvPr>
          <p:cNvSpPr>
            <a:spLocks noGrp="1"/>
          </p:cNvSpPr>
          <p:nvPr>
            <p:ph sz="quarter" idx="10"/>
          </p:nvPr>
        </p:nvSpPr>
        <p:spPr/>
        <p:txBody>
          <a:bodyPr/>
          <a:lstStyle/>
          <a:p>
            <a:r>
              <a:rPr lang="ja-JP" altLang="en-US" dirty="0"/>
              <a:t>良い練習問題の案が浮かばないため，保留</a:t>
            </a:r>
            <a:endParaRPr lang="en-US" dirty="0"/>
          </a:p>
        </p:txBody>
      </p:sp>
    </p:spTree>
    <p:extLst>
      <p:ext uri="{BB962C8B-B14F-4D97-AF65-F5344CB8AC3E}">
        <p14:creationId xmlns:p14="http://schemas.microsoft.com/office/powerpoint/2010/main" val="830110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5 </a:t>
            </a:r>
            <a:r>
              <a:rPr lang="ja-JP" altLang="en-US" dirty="0"/>
              <a:t>パイプライン</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281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a:xfrm>
            <a:off x="611956" y="0"/>
            <a:ext cx="8532044" cy="908972"/>
          </a:xfrm>
        </p:spPr>
        <p:txBody>
          <a:bodyPr/>
          <a:lstStyle/>
          <a:p>
            <a:r>
              <a:rPr lang="ja-JP" altLang="en-US" dirty="0"/>
              <a:t>練習問題５</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5220058"/>
          </a:xfrm>
        </p:spPr>
        <p:txBody>
          <a:bodyPr/>
          <a:lstStyle/>
          <a:p>
            <a:r>
              <a:rPr lang="ja-JP" altLang="en-US" dirty="0"/>
              <a:t>パイプライン・プロセッサを構成することを考える</a:t>
            </a:r>
            <a:endParaRPr lang="en-US" altLang="ja-JP" dirty="0"/>
          </a:p>
          <a:p>
            <a:pPr lvl="1"/>
            <a:r>
              <a:rPr lang="en-US" altLang="ja-JP" dirty="0"/>
              <a:t>in-order </a:t>
            </a:r>
            <a:r>
              <a:rPr lang="ja-JP" altLang="en-US" dirty="0"/>
              <a:t>スカラ・プロセッサであるものとする</a:t>
            </a:r>
            <a:endParaRPr lang="en-US" altLang="ja-JP" dirty="0"/>
          </a:p>
          <a:p>
            <a:pPr lvl="1"/>
            <a:r>
              <a:rPr lang="ja-JP" altLang="en-US" dirty="0"/>
              <a:t>各命令は以下の５つのステージを経て実行されるものとする</a:t>
            </a:r>
            <a:endParaRPr lang="en-US" altLang="ja-JP" dirty="0"/>
          </a:p>
          <a:p>
            <a:pPr lvl="2"/>
            <a:r>
              <a:rPr lang="en-US" altLang="ja-JP" dirty="0"/>
              <a:t>F</a:t>
            </a:r>
            <a:r>
              <a:rPr lang="ja-JP" altLang="en-US" dirty="0"/>
              <a:t>：フェッチ，</a:t>
            </a:r>
            <a:r>
              <a:rPr lang="en-US" altLang="ja-JP" dirty="0"/>
              <a:t>D</a:t>
            </a:r>
            <a:r>
              <a:rPr lang="ja-JP" altLang="en-US" dirty="0"/>
              <a:t>：デコード，</a:t>
            </a:r>
            <a:r>
              <a:rPr lang="en-US" altLang="ja-JP" dirty="0"/>
              <a:t>X</a:t>
            </a:r>
            <a:r>
              <a:rPr lang="ja-JP" altLang="en-US" dirty="0"/>
              <a:t>：演算，</a:t>
            </a:r>
            <a:br>
              <a:rPr lang="en-US" altLang="ja-JP" dirty="0"/>
            </a:br>
            <a:r>
              <a:rPr lang="en-US" altLang="ja-JP" dirty="0"/>
              <a:t>M</a:t>
            </a:r>
            <a:r>
              <a:rPr lang="ja-JP" altLang="en-US" dirty="0"/>
              <a:t>：メモリアクセス，</a:t>
            </a:r>
            <a:r>
              <a:rPr lang="en-US" altLang="ja-JP" dirty="0"/>
              <a:t>W</a:t>
            </a:r>
            <a:r>
              <a:rPr lang="ja-JP" altLang="en-US" dirty="0"/>
              <a:t>：書き戻し</a:t>
            </a:r>
            <a:endParaRPr lang="en-US" altLang="ja-JP" dirty="0"/>
          </a:p>
          <a:p>
            <a:pPr lvl="2"/>
            <a:r>
              <a:rPr lang="ja-JP" altLang="en-US" dirty="0"/>
              <a:t>これらの各処理には </a:t>
            </a:r>
            <a:r>
              <a:rPr lang="en-US" altLang="ja-JP" dirty="0"/>
              <a:t>1 nano second (ns)</a:t>
            </a:r>
            <a:r>
              <a:rPr lang="ja-JP" altLang="en-US" dirty="0"/>
              <a:t> がかかるものとする</a:t>
            </a:r>
            <a:endParaRPr lang="en-US" altLang="ja-JP" dirty="0"/>
          </a:p>
          <a:p>
            <a:pPr lvl="2"/>
            <a:r>
              <a:rPr lang="ja-JP" altLang="en-US" dirty="0"/>
              <a:t>演算子しか行わずメモリアクセスを伴わない命令でも，必ず </a:t>
            </a:r>
            <a:r>
              <a:rPr lang="en-US" altLang="ja-JP" dirty="0"/>
              <a:t>M </a:t>
            </a:r>
            <a:r>
              <a:rPr lang="ja-JP" altLang="en-US" dirty="0"/>
              <a:t>を経るものとする</a:t>
            </a:r>
            <a:endParaRPr lang="en-US" altLang="ja-JP" dirty="0"/>
          </a:p>
          <a:p>
            <a:pPr lvl="1"/>
            <a:r>
              <a:rPr lang="ja-JP" altLang="en-US" dirty="0"/>
              <a:t>処理に必要な時間とは，最初の命令の </a:t>
            </a:r>
            <a:r>
              <a:rPr lang="en-US" altLang="ja-JP" dirty="0"/>
              <a:t>F </a:t>
            </a:r>
            <a:r>
              <a:rPr lang="ja-JP" altLang="en-US" dirty="0"/>
              <a:t>の開始から，最後の命令の </a:t>
            </a:r>
            <a:r>
              <a:rPr lang="en-US" altLang="ja-JP" dirty="0"/>
              <a:t>W </a:t>
            </a:r>
            <a:r>
              <a:rPr lang="ja-JP" altLang="en-US" dirty="0"/>
              <a:t>が終了するまでの時間である</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22</a:t>
            </a:fld>
            <a:endParaRPr kumimoji="1" lang="ja-JP" altLang="en-US" dirty="0"/>
          </a:p>
        </p:txBody>
      </p:sp>
    </p:spTree>
    <p:extLst>
      <p:ext uri="{BB962C8B-B14F-4D97-AF65-F5344CB8AC3E}">
        <p14:creationId xmlns:p14="http://schemas.microsoft.com/office/powerpoint/2010/main" val="4061935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3" cy="2520028"/>
          </a:xfrm>
        </p:spPr>
        <p:txBody>
          <a:bodyPr anchor="t"/>
          <a:lstStyle/>
          <a:p>
            <a:r>
              <a:rPr lang="en-US" altLang="ja-JP" sz="1600" dirty="0"/>
              <a:t>(1) </a:t>
            </a:r>
            <a:r>
              <a:rPr lang="ja-JP" altLang="en-US" sz="1600" dirty="0"/>
              <a:t>以下の命令列を実行するのに必要な時間をパイプラインチャートを描いて求めよ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br>
              <a:rPr lang="en-US" altLang="ja-JP" sz="1600" dirty="0"/>
            </a:br>
            <a:br>
              <a:rPr lang="en-US" altLang="ja-JP" sz="1600" dirty="0"/>
            </a:br>
            <a:r>
              <a:rPr lang="en-US" altLang="ja-JP" sz="1600" dirty="0"/>
              <a:t>ld    x2←(x1)</a:t>
            </a:r>
            <a:br>
              <a:rPr lang="en-US" altLang="ja-JP" sz="1600" dirty="0"/>
            </a:br>
            <a:r>
              <a:rPr lang="en-US" altLang="ja-JP" sz="1600" dirty="0"/>
              <a:t>ld    x3←(x1)</a:t>
            </a:r>
            <a:br>
              <a:rPr lang="en-US" altLang="ja-JP" sz="1600" dirty="0"/>
            </a:br>
            <a:r>
              <a:rPr lang="en-US" altLang="ja-JP" sz="1600" dirty="0"/>
              <a:t>add x4←x6+x7</a:t>
            </a:r>
            <a:br>
              <a:rPr lang="en-US" altLang="ja-JP" sz="1600" dirty="0"/>
            </a:br>
            <a:r>
              <a:rPr lang="en-US" altLang="ja-JP" sz="1600" dirty="0"/>
              <a:t>add x5←x2+x3</a:t>
            </a:r>
          </a:p>
          <a:p>
            <a:r>
              <a:rPr lang="en-US" altLang="ja-JP" sz="1600" dirty="0"/>
              <a:t>(2) </a:t>
            </a:r>
            <a:r>
              <a:rPr lang="ja-JP" altLang="en-US" sz="1600" dirty="0"/>
              <a:t>上記においてフォワーディングを行わなかった場合に必要な時間を求めよ</a:t>
            </a:r>
            <a:br>
              <a:rPr lang="en-US" altLang="ja-JP" sz="1600" dirty="0"/>
            </a:b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23</a:t>
            </a:fld>
            <a:endParaRPr kumimoji="1" lang="ja-JP" altLang="en-US" dirty="0"/>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(3) </a:t>
            </a:r>
            <a:r>
              <a:rPr lang="ja-JP" altLang="en-US" sz="1600" dirty="0"/>
              <a:t>以下の命令列を最後実行するのに必要な時間を計算せよ</a:t>
            </a:r>
            <a:endParaRPr lang="en-US" altLang="ja-JP" sz="1600" dirty="0"/>
          </a:p>
          <a:p>
            <a:pPr lvl="1"/>
            <a:r>
              <a:rPr lang="ja-JP" altLang="en-US" sz="1600" dirty="0"/>
              <a:t>プロセッサは分岐予測を行うものとし，</a:t>
            </a:r>
            <a:r>
              <a:rPr lang="en-US" altLang="ja-JP" sz="1600" dirty="0"/>
              <a:t>b </a:t>
            </a:r>
            <a:r>
              <a:rPr lang="ja-JP" altLang="en-US" sz="1600" dirty="0"/>
              <a:t>命令が分岐予測ミスを起こして次の命令を実行したあと，フラッシュされてやり直した場合を想定せよ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endParaRPr lang="en-US" altLang="ja-JP" sz="1600" dirty="0"/>
          </a:p>
          <a:p>
            <a:pPr marL="360000" lvl="1" indent="0">
              <a:buNone/>
            </a:pPr>
            <a:br>
              <a:rPr lang="en-US" altLang="ja-JP" sz="1600" dirty="0"/>
            </a:br>
            <a:r>
              <a:rPr lang="en-US" altLang="ja-JP" sz="1600" dirty="0">
                <a:latin typeface="Consolas" panose="020B0609020204030204" pitchFamily="49" charset="0"/>
              </a:rPr>
              <a:t>  li x1←1</a:t>
            </a:r>
            <a:br>
              <a:rPr lang="en-US" altLang="ja-JP" sz="1600" dirty="0">
                <a:latin typeface="Consolas" panose="020B0609020204030204" pitchFamily="49" charset="0"/>
              </a:rPr>
            </a:br>
            <a:r>
              <a:rPr lang="en-US" altLang="ja-JP" sz="1600" dirty="0">
                <a:latin typeface="Consolas" panose="020B0609020204030204" pitchFamily="49" charset="0"/>
              </a:rPr>
              <a:t>  ld x2←(x3)</a:t>
            </a:r>
            <a:br>
              <a:rPr lang="en-US" altLang="ja-JP" sz="1600" dirty="0">
                <a:latin typeface="Consolas" panose="020B0609020204030204" pitchFamily="49" charset="0"/>
              </a:rPr>
            </a:br>
            <a:r>
              <a:rPr lang="en-US" altLang="ja-JP" sz="1600" dirty="0">
                <a:latin typeface="Consolas" panose="020B0609020204030204" pitchFamily="49" charset="0"/>
              </a:rPr>
              <a:t>  b x1==x2, LABEL</a:t>
            </a:r>
            <a:br>
              <a:rPr lang="en-US" altLang="ja-JP" sz="1600" dirty="0">
                <a:latin typeface="Consolas" panose="020B0609020204030204" pitchFamily="49" charset="0"/>
              </a:rPr>
            </a:br>
            <a:r>
              <a:rPr lang="en-US" altLang="ja-JP" sz="1600" dirty="0">
                <a:latin typeface="Consolas" panose="020B0609020204030204" pitchFamily="49" charset="0"/>
              </a:rPr>
              <a:t>  add x1←x2+x3</a:t>
            </a:r>
            <a:br>
              <a:rPr lang="en-US" altLang="ja-JP" sz="1600" dirty="0">
                <a:latin typeface="Consolas" panose="020B0609020204030204" pitchFamily="49" charset="0"/>
              </a:rPr>
            </a:br>
            <a:r>
              <a:rPr lang="en-US" altLang="ja-JP" sz="1600" dirty="0">
                <a:latin typeface="Consolas" panose="020B0609020204030204" pitchFamily="49" charset="0"/>
              </a:rPr>
              <a:t>LABEL:</a:t>
            </a:r>
            <a:br>
              <a:rPr lang="en-US" altLang="ja-JP" sz="1600" dirty="0">
                <a:latin typeface="Consolas" panose="020B0609020204030204" pitchFamily="49" charset="0"/>
              </a:rPr>
            </a:br>
            <a:r>
              <a:rPr lang="en-US" altLang="ja-JP" sz="1600" dirty="0">
                <a:latin typeface="Consolas" panose="020B0609020204030204" pitchFamily="49" charset="0"/>
              </a:rPr>
              <a:t>  add x2←x3+x4</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24</a:t>
            </a:fld>
            <a:endParaRPr kumimoji="1" lang="ja-JP" altLang="en-US" dirty="0"/>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 </a:t>
            </a:r>
            <a:r>
              <a:rPr lang="en-US" altLang="ja-JP" dirty="0"/>
              <a:t>(1) </a:t>
            </a:r>
            <a:r>
              <a:rPr lang="ja-JP" altLang="en-US" dirty="0"/>
              <a:t>解答</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3" cy="2520028"/>
          </a:xfrm>
        </p:spPr>
        <p:txBody>
          <a:bodyPr anchor="t"/>
          <a:lstStyle/>
          <a:p>
            <a:r>
              <a:rPr lang="en-US" altLang="ja-JP" sz="1600" dirty="0"/>
              <a:t>(1) </a:t>
            </a:r>
            <a:r>
              <a:rPr lang="ja-JP" altLang="en-US" sz="1600" dirty="0"/>
              <a:t>以下の命令列を実行するのに必要な時間をパイプラインチャートを描いて求めよ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br>
              <a:rPr lang="en-US" altLang="ja-JP" sz="1600" dirty="0"/>
            </a:br>
            <a:br>
              <a:rPr lang="en-US" altLang="ja-JP" sz="1600" dirty="0"/>
            </a:br>
            <a:r>
              <a:rPr lang="en-US" altLang="ja-JP" sz="1600" dirty="0"/>
              <a:t>// </a:t>
            </a:r>
            <a:r>
              <a:rPr lang="ja-JP" altLang="en-US" sz="1600" dirty="0"/>
              <a:t>下記のように実行されるため，</a:t>
            </a:r>
            <a:r>
              <a:rPr lang="en-US" altLang="ja-JP" sz="1600" dirty="0"/>
              <a:t>8ns </a:t>
            </a:r>
            <a:r>
              <a:rPr lang="ja-JP" altLang="en-US" sz="1600" dirty="0"/>
              <a:t>かかる</a:t>
            </a:r>
            <a:br>
              <a:rPr lang="en-US" altLang="ja-JP" sz="1600" dirty="0"/>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add x4←x6+x7        F D X M W</a:t>
            </a:r>
            <a:br>
              <a:rPr lang="en-US" altLang="ja-JP" sz="1600" dirty="0">
                <a:latin typeface="Consolas" panose="020B0609020204030204" pitchFamily="49" charset="0"/>
              </a:rPr>
            </a:br>
            <a:r>
              <a:rPr lang="en-US" altLang="ja-JP" sz="1600" dirty="0">
                <a:latin typeface="Consolas" panose="020B0609020204030204" pitchFamily="49" charset="0"/>
              </a:rPr>
              <a:t>add x5←</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          F D X M W</a:t>
            </a:r>
            <a:br>
              <a:rPr lang="en-US" altLang="ja-JP" sz="1600" dirty="0">
                <a:latin typeface="Consolas" panose="020B0609020204030204" pitchFamily="49" charset="0"/>
              </a:rPr>
            </a:br>
            <a:endParaRPr lang="en-US" altLang="ja-JP" sz="1600" dirty="0"/>
          </a:p>
          <a:p>
            <a:r>
              <a:rPr lang="en-US" altLang="ja-JP" sz="1600" dirty="0"/>
              <a:t>(2) </a:t>
            </a:r>
            <a:r>
              <a:rPr lang="ja-JP" altLang="en-US" sz="1600" dirty="0"/>
              <a:t>上記においてフォワーディングを行わなかった場合に必要な時間をパイプラインチャートを描いて求めよ</a:t>
            </a:r>
            <a:endParaRPr lang="en-US" altLang="ja-JP" sz="1600" dirty="0"/>
          </a:p>
          <a:p>
            <a:pPr lvl="1"/>
            <a:r>
              <a:rPr lang="en-US" altLang="ja-JP" sz="1600" dirty="0"/>
              <a:t>// </a:t>
            </a:r>
            <a:r>
              <a:rPr lang="ja-JP" altLang="en-US" sz="1600" dirty="0"/>
              <a:t>下記のように実行されるため，</a:t>
            </a:r>
            <a:r>
              <a:rPr lang="en-US" altLang="ja-JP" sz="1600" dirty="0"/>
              <a:t>10ns </a:t>
            </a:r>
            <a:r>
              <a:rPr lang="ja-JP" altLang="en-US" sz="1600" dirty="0"/>
              <a:t>かかる</a:t>
            </a:r>
            <a:br>
              <a:rPr lang="en-US" altLang="ja-JP" sz="1600" dirty="0"/>
            </a:br>
            <a:r>
              <a:rPr lang="en-US" altLang="ja-JP" sz="1600" dirty="0">
                <a:latin typeface="Consolas" panose="020B0609020204030204" pitchFamily="49" charset="0"/>
              </a:rPr>
              <a:t>// 2</a:t>
            </a:r>
            <a:r>
              <a:rPr lang="ja-JP" altLang="en-US" sz="1600" dirty="0">
                <a:latin typeface="Consolas" panose="020B0609020204030204" pitchFamily="49" charset="0"/>
              </a:rPr>
              <a:t>命令目の </a:t>
            </a:r>
            <a:r>
              <a:rPr lang="en-US" altLang="ja-JP" sz="1600" dirty="0">
                <a:latin typeface="Consolas" panose="020B0609020204030204" pitchFamily="49" charset="0"/>
              </a:rPr>
              <a:t>W </a:t>
            </a:r>
            <a:r>
              <a:rPr lang="ja-JP" altLang="en-US" sz="1600" dirty="0">
                <a:latin typeface="Consolas" panose="020B0609020204030204" pitchFamily="49" charset="0"/>
              </a:rPr>
              <a:t>が終わるまで</a:t>
            </a:r>
            <a:r>
              <a:rPr lang="en-US" altLang="ja-JP" sz="1600" dirty="0">
                <a:latin typeface="Consolas" panose="020B0609020204030204" pitchFamily="49" charset="0"/>
              </a:rPr>
              <a:t>4</a:t>
            </a:r>
            <a:r>
              <a:rPr lang="ja-JP" altLang="en-US" sz="1600" dirty="0">
                <a:latin typeface="Consolas" panose="020B0609020204030204" pitchFamily="49" charset="0"/>
              </a:rPr>
              <a:t>命令目の </a:t>
            </a:r>
            <a:r>
              <a:rPr lang="en-US" altLang="ja-JP" sz="1600" dirty="0">
                <a:latin typeface="Consolas" panose="020B0609020204030204" pitchFamily="49" charset="0"/>
              </a:rPr>
              <a:t>D </a:t>
            </a:r>
            <a:r>
              <a:rPr lang="ja-JP" altLang="en-US" sz="1600" dirty="0">
                <a:latin typeface="Consolas" panose="020B0609020204030204" pitchFamily="49" charset="0"/>
              </a:rPr>
              <a:t>を待つためストール</a:t>
            </a:r>
            <a:br>
              <a:rPr lang="en-US" altLang="ja-JP" sz="1600" dirty="0">
                <a:latin typeface="Consolas" panose="020B0609020204030204" pitchFamily="49" charset="0"/>
              </a:rPr>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ld    </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←(x1)     F D X M W</a:t>
            </a:r>
            <a:br>
              <a:rPr lang="en-US" altLang="ja-JP" sz="1600" dirty="0">
                <a:latin typeface="Consolas" panose="020B0609020204030204" pitchFamily="49" charset="0"/>
              </a:rPr>
            </a:br>
            <a:r>
              <a:rPr lang="en-US" altLang="ja-JP" sz="1600" dirty="0">
                <a:latin typeface="Consolas" panose="020B0609020204030204" pitchFamily="49" charset="0"/>
              </a:rPr>
              <a:t>add x4←x6+x7        F D X M W</a:t>
            </a:r>
            <a:br>
              <a:rPr lang="en-US" altLang="ja-JP" sz="1600" dirty="0">
                <a:latin typeface="Consolas" panose="020B0609020204030204" pitchFamily="49" charset="0"/>
              </a:rPr>
            </a:br>
            <a:r>
              <a:rPr lang="en-US" altLang="ja-JP" sz="1600" dirty="0">
                <a:latin typeface="Consolas" panose="020B0609020204030204" pitchFamily="49" charset="0"/>
              </a:rPr>
              <a:t>add x5←</a:t>
            </a:r>
            <a:r>
              <a:rPr lang="en-US" altLang="ja-JP" sz="1600" dirty="0">
                <a:solidFill>
                  <a:schemeClr val="accent5"/>
                </a:solidFill>
                <a:latin typeface="Consolas" panose="020B0609020204030204" pitchFamily="49" charset="0"/>
              </a:rPr>
              <a:t>x2</a:t>
            </a:r>
            <a:r>
              <a:rPr lang="en-US" altLang="ja-JP" sz="1600" dirty="0">
                <a:latin typeface="Consolas" panose="020B0609020204030204" pitchFamily="49" charset="0"/>
              </a:rPr>
              <a:t>+</a:t>
            </a:r>
            <a:r>
              <a:rPr lang="en-US" altLang="ja-JP" sz="1600" dirty="0">
                <a:solidFill>
                  <a:schemeClr val="accent5"/>
                </a:solidFill>
                <a:latin typeface="Consolas" panose="020B0609020204030204" pitchFamily="49" charset="0"/>
              </a:rPr>
              <a:t>x3</a:t>
            </a:r>
            <a:r>
              <a:rPr lang="en-US" altLang="ja-JP" sz="1600" dirty="0">
                <a:latin typeface="Consolas" panose="020B0609020204030204" pitchFamily="49" charset="0"/>
              </a:rPr>
              <a:t>          F _ _ D X M W  </a:t>
            </a:r>
            <a:br>
              <a:rPr lang="en-US" altLang="ja-JP" sz="1600" dirty="0">
                <a:latin typeface="Consolas" panose="020B0609020204030204" pitchFamily="49" charset="0"/>
              </a:rPr>
            </a:br>
            <a:br>
              <a:rPr lang="en-US" altLang="ja-JP" sz="1600" dirty="0"/>
            </a:br>
            <a:br>
              <a:rPr lang="en-US" altLang="ja-JP" sz="1600" dirty="0"/>
            </a:br>
            <a:endParaRPr lang="en-US" altLang="ja-JP" sz="16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25</a:t>
            </a:fld>
            <a:endParaRPr kumimoji="1" lang="ja-JP" altLang="en-US" dirty="0"/>
          </a:p>
        </p:txBody>
      </p:sp>
    </p:spTree>
    <p:extLst>
      <p:ext uri="{BB962C8B-B14F-4D97-AF65-F5344CB8AC3E}">
        <p14:creationId xmlns:p14="http://schemas.microsoft.com/office/powerpoint/2010/main" val="4081682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練習問題５ </a:t>
            </a:r>
            <a:r>
              <a:rPr lang="en-US" altLang="ja-JP" dirty="0"/>
              <a:t>(2) </a:t>
            </a:r>
            <a:r>
              <a:rPr lang="ja-JP" altLang="en-US" dirty="0"/>
              <a:t>解答</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998973"/>
            <a:ext cx="8550095" cy="2520028"/>
          </a:xfrm>
        </p:spPr>
        <p:txBody>
          <a:bodyPr anchor="t"/>
          <a:lstStyle/>
          <a:p>
            <a:r>
              <a:rPr lang="en-US" altLang="ja-JP" sz="1600" dirty="0"/>
              <a:t>(3) </a:t>
            </a:r>
            <a:r>
              <a:rPr lang="ja-JP" altLang="en-US" sz="1600" dirty="0"/>
              <a:t>以下の命令列を最後実行するのに必要な時間を計算せよ</a:t>
            </a:r>
            <a:endParaRPr lang="en-US" altLang="ja-JP" sz="1600" dirty="0"/>
          </a:p>
          <a:p>
            <a:pPr lvl="1"/>
            <a:r>
              <a:rPr lang="ja-JP" altLang="en-US" sz="1600" dirty="0"/>
              <a:t>プロセッサは分岐予測を行うものとし，</a:t>
            </a:r>
            <a:r>
              <a:rPr lang="en-US" altLang="ja-JP" sz="1600" dirty="0"/>
              <a:t>b </a:t>
            </a:r>
            <a:r>
              <a:rPr lang="ja-JP" altLang="en-US" sz="1600" dirty="0"/>
              <a:t>命令が分岐予測ミスを起こして次の命令を実行したあと，フラッシュされてやり直した場合を想定せよ</a:t>
            </a:r>
            <a:endParaRPr lang="en-US" altLang="ja-JP" sz="1600" dirty="0"/>
          </a:p>
          <a:p>
            <a:pPr lvl="1"/>
            <a:r>
              <a:rPr lang="ja-JP" altLang="en-US" sz="1600" dirty="0"/>
              <a:t>ただしレジスタアクセスにおけるフォワーディングを行うものとする</a:t>
            </a:r>
            <a:endParaRPr lang="en-US" altLang="ja-JP" sz="1600" dirty="0"/>
          </a:p>
          <a:p>
            <a:pPr lvl="1"/>
            <a:r>
              <a:rPr lang="ja-JP" altLang="en-US" sz="1600" dirty="0"/>
              <a:t>それ以外の必要な場合のみパイプラインを適宜ストールして実行するものとする</a:t>
            </a:r>
            <a:endParaRPr lang="en-US" altLang="ja-JP" sz="1600" dirty="0"/>
          </a:p>
          <a:p>
            <a:pPr marL="360000" lvl="1" indent="0">
              <a:buNone/>
            </a:pPr>
            <a:endParaRPr lang="en-US" altLang="ja-JP" sz="1600" dirty="0"/>
          </a:p>
          <a:p>
            <a:pPr marL="360000" lvl="1" indent="0">
              <a:buNone/>
            </a:pPr>
            <a:r>
              <a:rPr lang="ja-JP" altLang="en-US" sz="1600" dirty="0"/>
              <a:t>　</a:t>
            </a:r>
            <a:r>
              <a:rPr lang="en-US" altLang="ja-JP" sz="1600" dirty="0"/>
              <a:t>// 13ns</a:t>
            </a:r>
            <a:br>
              <a:rPr lang="en-US" altLang="ja-JP" sz="1600" dirty="0"/>
            </a:br>
            <a:r>
              <a:rPr lang="en-US" altLang="ja-JP" sz="1600" dirty="0">
                <a:latin typeface="Consolas" panose="020B0609020204030204" pitchFamily="49" charset="0"/>
              </a:rPr>
              <a:t>  li x1←1</a:t>
            </a:r>
            <a:r>
              <a:rPr lang="ja-JP" altLang="en-US" sz="1600" dirty="0">
                <a:latin typeface="Consolas" panose="020B0609020204030204" pitchFamily="49" charset="0"/>
              </a:rPr>
              <a:t>          </a:t>
            </a:r>
            <a:r>
              <a:rPr lang="en-US" altLang="ja-JP" sz="1600" dirty="0">
                <a:latin typeface="Consolas" panose="020B0609020204030204" pitchFamily="49" charset="0"/>
              </a:rPr>
              <a:t>F D X M W</a:t>
            </a:r>
            <a:br>
              <a:rPr lang="en-US" altLang="ja-JP" sz="1600" dirty="0">
                <a:latin typeface="Consolas" panose="020B0609020204030204" pitchFamily="49" charset="0"/>
              </a:rPr>
            </a:br>
            <a:r>
              <a:rPr lang="en-US" altLang="ja-JP" sz="1600" dirty="0">
                <a:latin typeface="Consolas" panose="020B0609020204030204" pitchFamily="49" charset="0"/>
              </a:rPr>
              <a:t>  ld x2←(x3)         F D X M W</a:t>
            </a:r>
            <a:br>
              <a:rPr lang="en-US" altLang="ja-JP" sz="1600" dirty="0">
                <a:latin typeface="Consolas" panose="020B0609020204030204" pitchFamily="49" charset="0"/>
              </a:rPr>
            </a:br>
            <a:r>
              <a:rPr lang="en-US" altLang="ja-JP" sz="1600" dirty="0">
                <a:latin typeface="Consolas" panose="020B0609020204030204" pitchFamily="49" charset="0"/>
              </a:rPr>
              <a:t>  b x1==x2, LABEL      F D _ X M W</a:t>
            </a:r>
            <a:br>
              <a:rPr lang="en-US" altLang="ja-JP" sz="1600" dirty="0">
                <a:latin typeface="Consolas" panose="020B0609020204030204" pitchFamily="49" charset="0"/>
              </a:rPr>
            </a:br>
            <a:r>
              <a:rPr lang="en-US" altLang="ja-JP" sz="1600" dirty="0">
                <a:latin typeface="Consolas" panose="020B0609020204030204" pitchFamily="49" charset="0"/>
              </a:rPr>
              <a:t>  add x1←x2+x3           </a:t>
            </a:r>
            <a:r>
              <a:rPr lang="en-US" altLang="ja-JP" sz="1600" strike="sngStrike" dirty="0">
                <a:latin typeface="Consolas" panose="020B0609020204030204" pitchFamily="49" charset="0"/>
              </a:rPr>
              <a:t>F _ D X M W</a:t>
            </a:r>
            <a:r>
              <a:rPr lang="en-US" altLang="ja-JP" sz="1600" dirty="0">
                <a:latin typeface="Consolas" panose="020B0609020204030204" pitchFamily="49" charset="0"/>
              </a:rPr>
              <a:t>          // </a:t>
            </a:r>
            <a:r>
              <a:rPr lang="ja-JP" altLang="en-US" sz="1600" dirty="0">
                <a:latin typeface="Consolas" panose="020B0609020204030204" pitchFamily="49" charset="0"/>
              </a:rPr>
              <a:t>フラッシュされる</a:t>
            </a:r>
            <a:br>
              <a:rPr lang="en-US" altLang="ja-JP" sz="1600" dirty="0">
                <a:latin typeface="Consolas" panose="020B0609020204030204" pitchFamily="49" charset="0"/>
              </a:rPr>
            </a:br>
            <a:r>
              <a:rPr lang="en-US" altLang="ja-JP" sz="1600" dirty="0">
                <a:latin typeface="Consolas" panose="020B0609020204030204" pitchFamily="49" charset="0"/>
              </a:rPr>
              <a:t>  add x2←x3+x4               </a:t>
            </a:r>
            <a:r>
              <a:rPr lang="en-US" altLang="ja-JP" sz="1600" strike="sngStrike" dirty="0">
                <a:latin typeface="Consolas" panose="020B0609020204030204" pitchFamily="49" charset="0"/>
              </a:rPr>
              <a:t>F D X M W</a:t>
            </a:r>
            <a:r>
              <a:rPr lang="en-US" altLang="ja-JP" sz="1600" dirty="0">
                <a:latin typeface="Consolas" panose="020B0609020204030204" pitchFamily="49" charset="0"/>
              </a:rPr>
              <a:t>        // </a:t>
            </a:r>
            <a:br>
              <a:rPr lang="en-US" altLang="ja-JP" sz="1600" dirty="0">
                <a:latin typeface="Consolas" panose="020B0609020204030204" pitchFamily="49" charset="0"/>
              </a:rPr>
            </a:br>
            <a:r>
              <a:rPr lang="en-US" altLang="ja-JP" sz="1600" dirty="0">
                <a:latin typeface="Consolas" panose="020B0609020204030204" pitchFamily="49" charset="0"/>
              </a:rPr>
              <a:t>  add x2←x3+x4                     F D X M W  // </a:t>
            </a:r>
            <a:r>
              <a:rPr lang="ja-JP" altLang="en-US" sz="1600" dirty="0">
                <a:latin typeface="Consolas" panose="020B0609020204030204" pitchFamily="49" charset="0"/>
              </a:rPr>
              <a:t>この命令はやりなおし</a:t>
            </a:r>
            <a:endParaRPr lang="en-US" altLang="ja-JP" sz="16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26</a:t>
            </a:fld>
            <a:endParaRPr kumimoji="1" lang="ja-JP" altLang="en-US" dirty="0"/>
          </a:p>
        </p:txBody>
      </p:sp>
    </p:spTree>
    <p:extLst>
      <p:ext uri="{BB962C8B-B14F-4D97-AF65-F5344CB8AC3E}">
        <p14:creationId xmlns:p14="http://schemas.microsoft.com/office/powerpoint/2010/main" val="522457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6 </a:t>
            </a:r>
            <a:r>
              <a:rPr lang="ja-JP" altLang="en-US" dirty="0"/>
              <a:t>性能モデル</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260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ハザードと実行時間</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m:t>
                            </m:r>
                            <m:r>
                              <a:rPr lang="en-US" altLang="ja-JP" b="0" i="1" dirty="0" smtClean="0">
                                <a:latin typeface="Cambria Math" panose="02040503050406030204" pitchFamily="18" charset="0"/>
                              </a:rPr>
                              <m:t>h</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𝑖</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𝑃𝑖</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𝑃𝑖</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𝑃h</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1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ja-JP" altLang="en-US" dirty="0"/>
              <a:t>以下では </a:t>
            </a:r>
            <a:r>
              <a:rPr lang="en-US" altLang="ja-JP" dirty="0"/>
              <a:t>2</a:t>
            </a:r>
            <a:r>
              <a:rPr lang="ja-JP" altLang="en-US" dirty="0"/>
              <a:t>進数は </a:t>
            </a:r>
            <a:r>
              <a:rPr lang="en-US" altLang="ja-JP" dirty="0"/>
              <a:t>0b... 16</a:t>
            </a:r>
            <a:r>
              <a:rPr lang="ja-JP" altLang="en-US" dirty="0"/>
              <a:t>進数は </a:t>
            </a:r>
            <a:r>
              <a:rPr lang="en-US" altLang="ja-JP" dirty="0"/>
              <a:t>0x... </a:t>
            </a:r>
            <a:r>
              <a:rPr lang="ja-JP" altLang="en-US" dirty="0"/>
              <a:t>と表記するものとする</a:t>
            </a:r>
            <a:endParaRPr lang="en-US" altLang="ja-JP" dirty="0"/>
          </a:p>
          <a:p>
            <a:r>
              <a:rPr lang="ja-JP" altLang="en-US" dirty="0"/>
              <a:t>以下の１６進数を２進数で表記せよ</a:t>
            </a:r>
            <a:endParaRPr lang="en-US" altLang="ja-JP" dirty="0"/>
          </a:p>
          <a:p>
            <a:pPr lvl="1"/>
            <a:r>
              <a:rPr lang="en-US" altLang="ja-JP" dirty="0"/>
              <a:t>(1) 0x1111 </a:t>
            </a:r>
          </a:p>
          <a:p>
            <a:pPr lvl="1"/>
            <a:r>
              <a:rPr lang="en-US" altLang="ja-JP" dirty="0"/>
              <a:t>(2) 0xabcd1234 </a:t>
            </a:r>
          </a:p>
          <a:p>
            <a:r>
              <a:rPr lang="ja-JP" altLang="en-US" dirty="0"/>
              <a:t>以下の２進数を１６進数で表記せよ</a:t>
            </a:r>
            <a:endParaRPr lang="en-US" altLang="ja-JP" dirty="0"/>
          </a:p>
          <a:p>
            <a:pPr lvl="1"/>
            <a:r>
              <a:rPr lang="en-US" altLang="ja-JP" dirty="0"/>
              <a:t>(3) 0b101011 </a:t>
            </a:r>
          </a:p>
          <a:p>
            <a:pPr lvl="1"/>
            <a:r>
              <a:rPr lang="en-US" altLang="ja-JP" dirty="0"/>
              <a:t>(4) 0b111111111111 </a:t>
            </a:r>
          </a:p>
          <a:p>
            <a:r>
              <a:rPr lang="ja-JP" altLang="en-US" dirty="0"/>
              <a:t>以下の演算を行え</a:t>
            </a:r>
            <a:endParaRPr lang="en-US" altLang="ja-JP" dirty="0"/>
          </a:p>
          <a:p>
            <a:pPr lvl="1"/>
            <a:r>
              <a:rPr lang="en-US" altLang="ja-JP" dirty="0"/>
              <a:t>(5) 0b11111110 / 0b10 (</a:t>
            </a:r>
            <a:r>
              <a:rPr lang="ja-JP" altLang="en-US" dirty="0"/>
              <a:t>「</a:t>
            </a:r>
            <a:r>
              <a:rPr lang="en-US" altLang="ja-JP" dirty="0"/>
              <a:t>/</a:t>
            </a:r>
            <a:r>
              <a:rPr lang="ja-JP" altLang="en-US" dirty="0"/>
              <a:t>」</a:t>
            </a:r>
            <a:r>
              <a:rPr lang="en-US" altLang="ja-JP" dirty="0"/>
              <a:t> </a:t>
            </a:r>
            <a:r>
              <a:rPr lang="ja-JP" altLang="en-US" dirty="0"/>
              <a:t>は割り算</a:t>
            </a:r>
            <a:r>
              <a:rPr lang="en-US" altLang="ja-JP" dirty="0"/>
              <a:t>)</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760368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pPr lvl="1"/>
                <a:r>
                  <a:rPr kumimoji="1" lang="ja-JP" altLang="en-US" dirty="0"/>
                  <a:t>それぞれおきた回数が </a:t>
                </a:r>
                <a14:m>
                  <m:oMath xmlns:m="http://schemas.openxmlformats.org/officeDocument/2006/math">
                    <m:r>
                      <a:rPr kumimoji="1" lang="en-US" altLang="ja-JP" i="1" dirty="0" smtClean="0">
                        <a:latin typeface="Cambria Math" panose="02040503050406030204" pitchFamily="18" charset="0"/>
                      </a:rPr>
                      <m:t>𝑁h</m:t>
                    </m:r>
                    <m:r>
                      <a:rPr kumimoji="1" lang="en-US" altLang="ja-JP" b="0" i="1" dirty="0" smtClean="0">
                        <a:latin typeface="Cambria Math" panose="02040503050406030204" pitchFamily="18" charset="0"/>
                      </a:rPr>
                      <m:t>..</m:t>
                    </m:r>
                  </m:oMath>
                </a14:m>
                <a:r>
                  <a:rPr kumimoji="1" lang="ja-JP" altLang="en-US" dirty="0"/>
                  <a:t>，ペナルティが </a:t>
                </a:r>
                <a14:m>
                  <m:oMath xmlns:m="http://schemas.openxmlformats.org/officeDocument/2006/math">
                    <m:r>
                      <a:rPr kumimoji="1" lang="en-US" altLang="ja-JP" i="1" dirty="0" smtClean="0">
                        <a:latin typeface="Cambria Math" panose="02040503050406030204" pitchFamily="18" charset="0"/>
                      </a:rPr>
                      <m:t>𝐶𝑝</m:t>
                    </m:r>
                    <m:r>
                      <a:rPr kumimoji="1" lang="en-US" altLang="ja-JP" i="1" dirty="0" smtClean="0">
                        <a:latin typeface="Cambria Math" panose="02040503050406030204" pitchFamily="18" charset="0"/>
                      </a:rPr>
                      <m:t>…</m:t>
                    </m:r>
                  </m:oMath>
                </a14:m>
                <a:r>
                  <a:rPr kumimoji="1" lang="en-US" altLang="ja-JP" dirty="0"/>
                  <a:t> </a:t>
                </a:r>
                <a:r>
                  <a:rPr kumimoji="1" lang="ja-JP" altLang="en-US" dirty="0"/>
                  <a:t>とする</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m:t>
                    </m:r>
                    <m:r>
                      <a:rPr lang="en-US" altLang="ja-JP" b="0" i="1" dirty="0" smtClean="0">
                        <a:solidFill>
                          <a:schemeClr val="accent5"/>
                        </a:solidFill>
                        <a:latin typeface="Cambria Math" panose="02040503050406030204" pitchFamily="18" charset="0"/>
                      </a:rPr>
                      <m:t>h</m:t>
                    </m:r>
                    <m:r>
                      <a:rPr lang="en-US" altLang="ja-JP" i="1" dirty="0" smtClean="0">
                        <a:solidFill>
                          <a:schemeClr val="accent5"/>
                        </a:solidFill>
                        <a:latin typeface="Cambria Math" panose="02040503050406030204" pitchFamily="18" charset="0"/>
                      </a:rPr>
                      <m:t>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m:t>
                    </m:r>
                    <m:r>
                      <a:rPr lang="en-US" altLang="ja-JP" b="0" i="1" dirty="0" smtClean="0">
                        <a:solidFill>
                          <a:schemeClr val="accent6"/>
                        </a:solidFill>
                        <a:latin typeface="Cambria Math" panose="02040503050406030204" pitchFamily="18" charset="0"/>
                      </a:rPr>
                      <m:t>h</m:t>
                    </m:r>
                    <m:r>
                      <a:rPr lang="en-US" altLang="ja-JP" i="1" dirty="0" smtClean="0">
                        <a:solidFill>
                          <a:schemeClr val="accent6"/>
                        </a:solidFill>
                        <a:latin typeface="Cambria Math" panose="02040503050406030204" pitchFamily="18" charset="0"/>
                      </a:rPr>
                      <m:t>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m:t>
                    </m:r>
                    <m:r>
                      <a:rPr lang="en-US" altLang="ja-JP" b="0" i="1" dirty="0" smtClean="0">
                        <a:solidFill>
                          <a:schemeClr val="accent3">
                            <a:lumMod val="75000"/>
                          </a:schemeClr>
                        </a:solidFill>
                        <a:latin typeface="Cambria Math" panose="02040503050406030204" pitchFamily="18" charset="0"/>
                      </a:rPr>
                      <m:t>h𝑐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r>
                  <a:rPr lang="ja-JP" altLang="en-US" b="0" dirty="0"/>
                  <a:t>実行命令数を </a:t>
                </a:r>
                <a14:m>
                  <m:oMath xmlns:m="http://schemas.openxmlformats.org/officeDocument/2006/math">
                    <m:r>
                      <a:rPr lang="en-US" altLang="ja-JP" b="0" i="1" dirty="0" smtClean="0">
                        <a:latin typeface="Cambria Math" panose="02040503050406030204" pitchFamily="18" charset="0"/>
                      </a:rPr>
                      <m:t>𝑁𝑖</m:t>
                    </m:r>
                  </m:oMath>
                </a14:m>
                <a:r>
                  <a:rPr lang="ja-JP" altLang="en-US" dirty="0"/>
                  <a:t> とすると，</a:t>
                </a:r>
                <a14:m>
                  <m:oMath xmlns:m="http://schemas.openxmlformats.org/officeDocument/2006/math">
                    <m:r>
                      <a:rPr lang="en-US" altLang="ja-JP" i="1" dirty="0" smtClean="0">
                        <a:latin typeface="Cambria Math" panose="02040503050406030204" pitchFamily="18" charset="0"/>
                      </a:rPr>
                      <m:t>𝐼𝑃𝐶𝑟</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𝑁𝑖</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𝐶𝑟</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6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全実行命令におけるロード命令の出現率は </a:t>
            </a:r>
            <a:r>
              <a:rPr lang="en-US" altLang="ja-JP" sz="1600" dirty="0"/>
              <a:t>0.2 </a:t>
            </a:r>
          </a:p>
          <a:p>
            <a:pPr lvl="2"/>
            <a:r>
              <a:rPr lang="ja-JP" altLang="en-US" sz="1600" dirty="0"/>
              <a:t>ロード命令のキャッシュミス率は </a:t>
            </a:r>
            <a:r>
              <a:rPr lang="en-US" altLang="ja-JP" sz="1600" dirty="0"/>
              <a:t>0.1 </a:t>
            </a:r>
          </a:p>
          <a:p>
            <a:pPr lvl="2"/>
            <a:r>
              <a:rPr lang="ja-JP" altLang="en-US" sz="1600" dirty="0"/>
              <a:t>キャッシュミスが発生すると </a:t>
            </a:r>
            <a:r>
              <a:rPr lang="en-US" altLang="ja-JP" sz="1600" dirty="0"/>
              <a:t>10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2"/>
            <a:r>
              <a:rPr lang="ja-JP" altLang="en-US" sz="1600" dirty="0"/>
              <a:t>分岐予測ミス率は </a:t>
            </a:r>
            <a:r>
              <a:rPr lang="en-US" altLang="ja-JP" sz="1600" dirty="0"/>
              <a:t>0.3</a:t>
            </a:r>
          </a:p>
          <a:p>
            <a:pPr lvl="2"/>
            <a:r>
              <a:rPr lang="ja-JP" altLang="en-US" sz="1600" dirty="0"/>
              <a:t>分岐予測ミスが発生するとペナルティにより </a:t>
            </a:r>
            <a:r>
              <a:rPr lang="en-US" altLang="ja-JP" sz="1600" dirty="0"/>
              <a:t>9 </a:t>
            </a:r>
            <a:r>
              <a:rPr lang="ja-JP" altLang="en-US" sz="1600" dirty="0"/>
              <a:t>サイクル実行時間が伸びるものとする</a:t>
            </a:r>
            <a:endParaRPr lang="en-US" altLang="ja-JP" sz="1600" dirty="0"/>
          </a:p>
          <a:p>
            <a:r>
              <a:rPr lang="en-US" altLang="ja-JP" sz="1600" dirty="0"/>
              <a:t>(1) </a:t>
            </a:r>
            <a:r>
              <a:rPr lang="ja-JP" altLang="en-US" sz="1600" dirty="0"/>
              <a:t>この </a:t>
            </a:r>
            <a:r>
              <a:rPr lang="en-US" altLang="ja-JP" sz="1600" dirty="0"/>
              <a:t>CPU </a:t>
            </a:r>
            <a:r>
              <a:rPr lang="ja-JP" altLang="en-US" sz="1600" dirty="0"/>
              <a:t>の </a:t>
            </a:r>
            <a:r>
              <a:rPr lang="en-US" altLang="ja-JP" sz="1600" dirty="0"/>
              <a:t>IPC </a:t>
            </a:r>
            <a:r>
              <a:rPr lang="ja-JP" altLang="en-US" sz="1600" dirty="0"/>
              <a:t>を求めよ</a:t>
            </a:r>
            <a:endParaRPr lang="en-US" altLang="ja-JP" sz="1600" dirty="0"/>
          </a:p>
          <a:p>
            <a:r>
              <a:rPr lang="en-US" altLang="ja-JP" sz="1600" dirty="0"/>
              <a:t>(2) </a:t>
            </a:r>
            <a:r>
              <a:rPr lang="ja-JP" altLang="en-US" sz="1600" dirty="0"/>
              <a:t>分岐予測ミス率を </a:t>
            </a:r>
            <a:r>
              <a:rPr lang="en-US" altLang="ja-JP" sz="1600" dirty="0"/>
              <a:t>0.2 </a:t>
            </a:r>
            <a:r>
              <a:rPr lang="ja-JP" altLang="en-US" sz="1600" dirty="0"/>
              <a:t>に改善した場合の </a:t>
            </a:r>
            <a:r>
              <a:rPr lang="en-US" altLang="ja-JP" sz="1600" dirty="0"/>
              <a:t>IPC </a:t>
            </a:r>
            <a:r>
              <a:rPr lang="ja-JP" altLang="en-US" sz="1600" dirty="0"/>
              <a:t>を求めよ</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31</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7 </a:t>
            </a:r>
            <a:r>
              <a:rPr lang="ja-JP" altLang="en-US" dirty="0"/>
              <a:t>キャッシュ</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169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7 </a:t>
            </a:r>
            <a:r>
              <a:rPr lang="ja-JP" altLang="en-US" dirty="0"/>
              <a:t>キャッシュ</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latin typeface="Consolas" panose="020B0609020204030204" pitchFamily="49" charset="0"/>
              </a:rPr>
              <a:t>0x8010, 0x8010, 0x8020, 0x8030, 0x8000, 0x8010, 0x8020, 0x8030</a:t>
            </a:r>
          </a:p>
          <a:p>
            <a:pPr lvl="1">
              <a:buFont typeface="+mj-lt"/>
              <a:buAutoNum type="arabicPeriod"/>
            </a:pPr>
            <a:r>
              <a:rPr lang="en-US" altLang="ja-JP" sz="1600" dirty="0">
                <a:latin typeface="Consolas" panose="020B0609020204030204" pitchFamily="49" charset="0"/>
              </a:rPr>
              <a:t>0x0088, 0x0099, 0x00AA, 0x00BB, 0x0088, 0x0099, 0x00AA, 0x00BB</a:t>
            </a:r>
          </a:p>
          <a:p>
            <a:pPr lvl="1">
              <a:buFont typeface="+mj-lt"/>
              <a:buAutoNum type="arabicPeriod"/>
            </a:pPr>
            <a:r>
              <a:rPr lang="en-US" altLang="ja-JP" sz="1600" dirty="0">
                <a:latin typeface="Consolas" panose="020B0609020204030204" pitchFamily="49" charset="0"/>
              </a:rPr>
              <a:t>0x8000, 0x9011, 0x8022, 0x9033, 0x9044, 0xA055, 0x9066, 0x8077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33</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7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34</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0x8010, 0x8010, 0x8020, 0x8030, 0x8000, 0x8010, 0x8020, 0x8030</a:t>
            </a:r>
            <a:br>
              <a:rPr lang="en-US" altLang="ja-JP" sz="1400" dirty="0">
                <a:latin typeface="Consolas" panose="020B0609020204030204" pitchFamily="49" charset="0"/>
              </a:rPr>
            </a:br>
            <a:r>
              <a:rPr lang="ja-JP" altLang="en-US" sz="1400" dirty="0">
                <a:latin typeface="Consolas" panose="020B0609020204030204" pitchFamily="49" charset="0"/>
              </a:rPr>
              <a:t>黒字はタグ，赤字はインデックス，緑字はライン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0x8010 = 0b1000 0000 000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0b1000 0000 001</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a:t>
            </a:r>
            <a:r>
              <a:rPr lang="en-US" altLang="ja-JP" sz="1400" dirty="0">
                <a:solidFill>
                  <a:schemeClr val="accent5"/>
                </a:solidFill>
                <a:latin typeface="Consolas" panose="020B0609020204030204" pitchFamily="49" charset="0"/>
              </a:rPr>
              <a:t>1000 0000 001</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000 miss</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 0000 0001=0x401</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0x401</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8"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a:latin typeface="Consolas" panose="020B0609020204030204" pitchFamily="49" charset="0"/>
              </a:rPr>
              <a:t>0x401</a:t>
            </a: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8" y="630903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9"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4"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4"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4"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4" y="630903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75801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0x0088, 0x0099, 0x00AA, 0x00BB, 0x0088, 0x0099, 0x00AA, 0x00BB</a:t>
            </a:r>
          </a:p>
          <a:p>
            <a:pPr lvl="1">
              <a:buFont typeface="+mj-lt"/>
              <a:buAutoNum type="arabicPeriod"/>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a:t>
            </a:r>
            <a:r>
              <a:rPr lang="en-US" altLang="ja-JP" sz="1400" dirty="0">
                <a:solidFill>
                  <a:schemeClr val="accent6"/>
                </a:solidFill>
                <a:latin typeface="Consolas" panose="020B0609020204030204" pitchFamily="49" charset="0"/>
              </a:rPr>
              <a:t>0 1</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0x0099 = 0b0000 0000 100</a:t>
            </a:r>
            <a:r>
              <a:rPr lang="en-US" altLang="ja-JP" sz="1400" dirty="0">
                <a:solidFill>
                  <a:schemeClr val="accent6"/>
                </a:solidFill>
                <a:latin typeface="Consolas" panose="020B0609020204030204" pitchFamily="49" charset="0"/>
              </a:rPr>
              <a:t>1 1</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a:t>
            </a:r>
            <a:r>
              <a:rPr lang="en-US" altLang="ja-JP" sz="1400" dirty="0">
                <a:solidFill>
                  <a:schemeClr val="accent6"/>
                </a:solidFill>
                <a:latin typeface="Consolas" panose="020B0609020204030204" pitchFamily="49" charset="0"/>
              </a:rPr>
              <a:t>0 1</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a:t>
            </a:r>
            <a:r>
              <a:rPr lang="en-US" altLang="ja-JP" sz="1400" dirty="0">
                <a:solidFill>
                  <a:schemeClr val="accent6"/>
                </a:solidFill>
                <a:latin typeface="Consolas" panose="020B0609020204030204" pitchFamily="49" charset="0"/>
              </a:rPr>
              <a:t>1 1</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a:t>
            </a:r>
            <a:r>
              <a:rPr lang="en-US" altLang="ja-JP" sz="1400" dirty="0">
                <a:solidFill>
                  <a:schemeClr val="accent6"/>
                </a:solidFill>
                <a:latin typeface="Consolas" panose="020B0609020204030204" pitchFamily="49" charset="0"/>
              </a:rPr>
              <a:t>0 1</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0x0099 = 0b0000 0000 100</a:t>
            </a:r>
            <a:r>
              <a:rPr lang="en-US" altLang="ja-JP" sz="1400" dirty="0">
                <a:solidFill>
                  <a:schemeClr val="accent6"/>
                </a:solidFill>
                <a:latin typeface="Consolas" panose="020B0609020204030204" pitchFamily="49" charset="0"/>
              </a:rPr>
              <a:t>1 1</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a:t>
            </a:r>
            <a:r>
              <a:rPr lang="en-US" altLang="ja-JP" sz="1400" dirty="0">
                <a:solidFill>
                  <a:schemeClr val="accent6"/>
                </a:solidFill>
                <a:latin typeface="Consolas" panose="020B0609020204030204" pitchFamily="49" charset="0"/>
              </a:rPr>
              <a:t>0 1</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a:t>
            </a:r>
            <a:r>
              <a:rPr lang="en-US" altLang="ja-JP" sz="1400" dirty="0">
                <a:solidFill>
                  <a:schemeClr val="accent6"/>
                </a:solidFill>
                <a:latin typeface="Consolas" panose="020B0609020204030204" pitchFamily="49" charset="0"/>
              </a:rPr>
              <a:t>1 1</a:t>
            </a:r>
            <a:r>
              <a:rPr lang="en-US" altLang="ja-JP" sz="1400" dirty="0">
                <a:solidFill>
                  <a:schemeClr val="accent3"/>
                </a:solidFill>
                <a:latin typeface="Consolas" panose="020B0609020204030204" pitchFamily="49" charset="0"/>
              </a:rPr>
              <a:t>011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36</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01966" y="513901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01966" y="549902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0x05</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01966" y="585902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01966" y="621903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0x05</a:t>
            </a: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01967" y="477901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241962" y="513901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241962" y="549902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241962" y="585902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241962" y="621903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ミス</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0x9011, 0x8022, 0x9033, 0x9044, 0xA055, 0x9066, 0x8077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0x9011 = 0b1001 0000 000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0x8022 = 0b1000 0000 001</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0x9033 = 0b1001 0000 001</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0x9044 = 0b1001 0000 010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0xA055 = 0b1010 0000 010</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0x9066 = 0b1001 0000 011</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110 miss 0b100 1000 0011=0x483</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0x8077 = 0b1000 0000 011</a:t>
            </a:r>
            <a:r>
              <a:rPr lang="en-US" altLang="ja-JP" sz="1400" dirty="0">
                <a:solidFill>
                  <a:schemeClr val="accent6"/>
                </a:solidFill>
                <a:latin typeface="Consolas" panose="020B0609020204030204" pitchFamily="49" charset="0"/>
              </a:rPr>
              <a:t>1 0</a:t>
            </a:r>
            <a:r>
              <a:rPr lang="en-US" altLang="ja-JP" sz="1400" dirty="0">
                <a:solidFill>
                  <a:schemeClr val="accent3"/>
                </a:solidFill>
                <a:latin typeface="Consolas" panose="020B0609020204030204" pitchFamily="49" charset="0"/>
              </a:rPr>
              <a:t>111 miss 0b100 0000 0011=0x403</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37</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Consolas" panose="020B0609020204030204" pitchFamily="49" charset="0"/>
              </a:rPr>
              <a:t>0x483</a:t>
            </a:r>
            <a:endParaRPr kumimoji="1" lang="ja-JP" altLang="en-US" sz="1400" dirty="0">
              <a:solidFill>
                <a:schemeClr val="tx1">
                  <a:lumMod val="75000"/>
                  <a:lumOff val="2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0x403</a:t>
            </a:r>
            <a:endParaRPr kumimoji="1" lang="ja-JP" altLang="en-US" sz="1400" dirty="0">
              <a:solidFill>
                <a:schemeClr val="tx1">
                  <a:lumMod val="75000"/>
                  <a:lumOff val="2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83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0x8010, 0x8010, 0x8020, 0x8030, 0x8000, 0x8010, 0x8020, 0x8030</a:t>
            </a:r>
            <a:br>
              <a:rPr lang="en-US" altLang="ja-JP" sz="1400" dirty="0">
                <a:latin typeface="Consolas" panose="020B0609020204030204" pitchFamily="49" charset="0"/>
              </a:rPr>
            </a:br>
            <a:r>
              <a:rPr lang="ja-JP" altLang="en-US" sz="1400" dirty="0">
                <a:latin typeface="Consolas" panose="020B0609020204030204" pitchFamily="49" charset="0"/>
              </a:rPr>
              <a:t>黒字はタグ，赤字はインデックス，緑字はライン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0x8010 = 0b1000 0000 0001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0b1000 0000 0011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a:t>
            </a:r>
            <a:r>
              <a:rPr lang="en-US" altLang="ja-JP" sz="1400" dirty="0">
                <a:solidFill>
                  <a:schemeClr val="accent5"/>
                </a:solidFill>
                <a:latin typeface="Consolas" panose="020B0609020204030204" pitchFamily="49" charset="0"/>
              </a:rPr>
              <a:t>1000 0000 0011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1000 0000 0011=0x803</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tx1">
                    <a:lumMod val="75000"/>
                    <a:lumOff val="25000"/>
                  </a:schemeClr>
                </a:solidFill>
                <a:latin typeface="Consolas" panose="020B0609020204030204" pitchFamily="49" charset="0"/>
              </a:rPr>
              <a:t>0x801</a:t>
            </a:r>
            <a:endParaRPr kumimoji="1" lang="ja-JP" altLang="en-US" sz="1400" b="1" dirty="0">
              <a:solidFill>
                <a:schemeClr val="tx1">
                  <a:lumMod val="75000"/>
                  <a:lumOff val="2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331964"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0x802</a:t>
            </a:r>
            <a:endParaRPr kumimoji="1" lang="ja-JP" altLang="en-US" sz="1400" dirty="0">
              <a:solidFill>
                <a:schemeClr val="tx1">
                  <a:lumMod val="75000"/>
                  <a:lumOff val="25000"/>
                </a:schemeClr>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95874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0x0088, 0x0099, 0x00AA, 0x00BB, 0x0088, 0x0099, 0x00AA, 0x00BB</a:t>
            </a:r>
          </a:p>
          <a:p>
            <a:pPr lvl="1">
              <a:buFont typeface="+mj-lt"/>
              <a:buAutoNum type="arabicPeriod"/>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1000</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0x0099 = 0b0000 0000 1001</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1010</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1011</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1000</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0x0099 = 0b0000 0000 1001</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1010</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1011</a:t>
            </a:r>
            <a:r>
              <a:rPr lang="en-US" altLang="ja-JP" sz="1400" dirty="0">
                <a:solidFill>
                  <a:schemeClr val="accent6"/>
                </a:solidFill>
                <a:latin typeface="Consolas" panose="020B0609020204030204" pitchFamily="49" charset="0"/>
              </a:rPr>
              <a:t> 1</a:t>
            </a:r>
            <a:r>
              <a:rPr lang="en-US" altLang="ja-JP" sz="1400" dirty="0">
                <a:solidFill>
                  <a:schemeClr val="accent3"/>
                </a:solidFill>
                <a:latin typeface="Consolas" panose="020B0609020204030204" pitchFamily="49" charset="0"/>
              </a:rPr>
              <a:t>011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39</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0x06</a:t>
            </a: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84D51C1E-3201-0FC2-ECA9-5FF7DD1B13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8CF551CE-4CDD-28E8-B467-4AB68E488478}"/>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0x07</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68007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練習問題 </a:t>
            </a:r>
            <a:r>
              <a:rPr lang="en-US" altLang="ja-JP" dirty="0"/>
              <a:t>1 </a:t>
            </a:r>
            <a:r>
              <a:rPr lang="ja-JP" altLang="en-US" dirty="0"/>
              <a:t>解答</a:t>
            </a:r>
            <a:r>
              <a:rPr lang="en-US" altLang="ja-JP" dirty="0"/>
              <a:t> </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3" cy="5220058"/>
          </a:xfrm>
        </p:spPr>
        <p:txBody>
          <a:bodyPr/>
          <a:lstStyle/>
          <a:p>
            <a:r>
              <a:rPr lang="ja-JP" altLang="en-US" dirty="0"/>
              <a:t>以下の１６進数を２進数で表記せよ</a:t>
            </a:r>
            <a:endParaRPr lang="en-US" altLang="ja-JP" dirty="0"/>
          </a:p>
          <a:p>
            <a:pPr lvl="1"/>
            <a:r>
              <a:rPr lang="en-US" altLang="ja-JP" dirty="0"/>
              <a:t>(1) 0x1111 </a:t>
            </a:r>
            <a:r>
              <a:rPr lang="ja-JP" altLang="en-US" dirty="0"/>
              <a:t>→ </a:t>
            </a:r>
            <a:r>
              <a:rPr lang="en-US" altLang="ja-JP" dirty="0"/>
              <a:t>0b0001 0001 0001 0001</a:t>
            </a:r>
          </a:p>
          <a:p>
            <a:pPr lvl="1"/>
            <a:r>
              <a:rPr lang="en-US" altLang="ja-JP" dirty="0"/>
              <a:t>(2) 0xabcd1234 </a:t>
            </a:r>
            <a:r>
              <a:rPr lang="ja-JP" altLang="en-US" dirty="0"/>
              <a:t>→ </a:t>
            </a:r>
            <a:r>
              <a:rPr lang="en-US" altLang="ja-JP" dirty="0"/>
              <a:t>0b1010 1011 1100 1101 0001 0010 0011 0100  </a:t>
            </a:r>
          </a:p>
          <a:p>
            <a:r>
              <a:rPr lang="ja-JP" altLang="en-US" dirty="0"/>
              <a:t>以下の２進数を１６進数で表記せよ</a:t>
            </a:r>
            <a:endParaRPr lang="en-US" altLang="ja-JP" dirty="0"/>
          </a:p>
          <a:p>
            <a:pPr lvl="1"/>
            <a:r>
              <a:rPr lang="en-US" altLang="ja-JP" dirty="0"/>
              <a:t>(3) 0b10 1011 </a:t>
            </a:r>
            <a:r>
              <a:rPr lang="ja-JP" altLang="en-US" dirty="0"/>
              <a:t>→ </a:t>
            </a:r>
            <a:r>
              <a:rPr lang="en-US" altLang="ja-JP" dirty="0"/>
              <a:t>0x2b</a:t>
            </a:r>
          </a:p>
          <a:p>
            <a:pPr lvl="1"/>
            <a:r>
              <a:rPr lang="en-US" altLang="ja-JP" dirty="0"/>
              <a:t>(4) 0b1111 1111 1111 </a:t>
            </a:r>
            <a:r>
              <a:rPr lang="ja-JP" altLang="en-US" dirty="0"/>
              <a:t>→ </a:t>
            </a:r>
            <a:r>
              <a:rPr lang="en-US" altLang="ja-JP" dirty="0"/>
              <a:t>0xfff</a:t>
            </a:r>
          </a:p>
          <a:p>
            <a:r>
              <a:rPr lang="ja-JP" altLang="en-US" dirty="0"/>
              <a:t>以下の演算を行え</a:t>
            </a:r>
            <a:endParaRPr lang="en-US" altLang="ja-JP" dirty="0"/>
          </a:p>
          <a:p>
            <a:pPr lvl="1"/>
            <a:r>
              <a:rPr lang="en-US" altLang="ja-JP" dirty="0"/>
              <a:t>(5) 0b11111110 / 0b10 </a:t>
            </a:r>
            <a:r>
              <a:rPr lang="ja-JP" altLang="en-US" dirty="0"/>
              <a:t>→ </a:t>
            </a:r>
            <a:r>
              <a:rPr lang="en-US" altLang="ja-JP" dirty="0"/>
              <a:t>0b1111111</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a:t>
            </a:fld>
            <a:endParaRPr kumimoji="1" lang="ja-JP" altLang="en-US" dirty="0"/>
          </a:p>
        </p:txBody>
      </p:sp>
    </p:spTree>
    <p:extLst>
      <p:ext uri="{BB962C8B-B14F-4D97-AF65-F5344CB8AC3E}">
        <p14:creationId xmlns:p14="http://schemas.microsoft.com/office/powerpoint/2010/main" val="16527958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0x9011, 0x8022, 0x9033, 0x9044, 0xA055, 0x9066, 0x8077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0x9011 = 0b1001 0000 0001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0x8022 = 0b1000 0000 0010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0x9033 = 0b1001 0000 0011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0x9044 = 0b1001 0000 0100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0xA055 = 0b1010 0000 0101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0x9066 = 0b1001 0000 0110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110 miss 0b1001 0000 0110=0x906</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0x8077 = 0b1000 0000 0111</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111 miss 0b1000 0000 0111=0x807</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40</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E3249C43-1C8E-0473-231F-EAAB9C81A17E}"/>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0x906</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02D14D63-2E77-8291-FC4E-7587467FA712}"/>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D4DD786A-1D23-B57A-535F-2CBC55721A7B}"/>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2030F351-A1F2-EE99-4C29-582E3CA0D33E}"/>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5" name="正方形/長方形 14">
            <a:extLst>
              <a:ext uri="{FF2B5EF4-FFF2-40B4-BE49-F238E27FC236}">
                <a16:creationId xmlns:a16="http://schemas.microsoft.com/office/drawing/2014/main" id="{73113C88-214F-FB37-CA69-AB36989490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35AC1D9C-1523-28D3-89C9-805AD6BC24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0x807</a:t>
            </a:r>
            <a:endParaRPr kumimoji="1" lang="ja-JP" altLang="en-US" sz="1400" b="1" dirty="0">
              <a:solidFill>
                <a:schemeClr val="accent5"/>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E55B1CDB-29E1-33E5-BB3D-61FC930607D1}"/>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929015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0x8010, 0x8010, 0x8020, 0x8030, 0x8000, 0x8010, 0x8020, 0x8030</a:t>
            </a:r>
            <a:br>
              <a:rPr lang="en-US" altLang="ja-JP" sz="1400" dirty="0">
                <a:latin typeface="Consolas" panose="020B0609020204030204" pitchFamily="49" charset="0"/>
              </a:rPr>
            </a:br>
            <a:r>
              <a:rPr lang="ja-JP" altLang="en-US" sz="1400" dirty="0">
                <a:latin typeface="Consolas" panose="020B0609020204030204" pitchFamily="49" charset="0"/>
              </a:rPr>
              <a:t>黒字はタグ，赤字はインデックス，緑字はライン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0001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0x8010 = 0b1000 0000 0001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0010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0b1000 0000 0011 0</a:t>
            </a:r>
            <a:r>
              <a:rPr lang="en-US" altLang="ja-JP" sz="1400" dirty="0">
                <a:solidFill>
                  <a:schemeClr val="accent3"/>
                </a:solidFill>
                <a:latin typeface="Consolas" panose="020B0609020204030204" pitchFamily="49" charset="0"/>
              </a:rPr>
              <a:t>000 miss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0x8010 = 0b1000 0000 0001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0x8020 = 0b1000 0000 0010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0x8030 = 0b</a:t>
            </a:r>
            <a:r>
              <a:rPr lang="en-US" altLang="ja-JP" sz="1400" dirty="0">
                <a:solidFill>
                  <a:schemeClr val="accent5"/>
                </a:solidFill>
                <a:latin typeface="Consolas" panose="020B0609020204030204" pitchFamily="49" charset="0"/>
              </a:rPr>
              <a:t>1000 0000 0011 0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 0000 0000 0110=0x1006</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solidFill>
                  <a:schemeClr val="tx1">
                    <a:lumMod val="75000"/>
                    <a:lumOff val="25000"/>
                  </a:schemeClr>
                </a:solidFill>
                <a:latin typeface="Consolas" panose="020B0609020204030204" pitchFamily="49" charset="0"/>
              </a:rPr>
              <a:t>0x1002</a:t>
            </a:r>
            <a:endParaRPr kumimoji="1" lang="ja-JP" altLang="en-US" sz="1400" dirty="0">
              <a:solidFill>
                <a:schemeClr val="tx1">
                  <a:lumMod val="75000"/>
                  <a:lumOff val="2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x01006</a:t>
            </a: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0x1004</a:t>
            </a:r>
            <a:endParaRPr kumimoji="1" lang="ja-JP" altLang="en-US" sz="1400" dirty="0">
              <a:solidFill>
                <a:schemeClr val="tx1">
                  <a:lumMod val="75000"/>
                  <a:lumOff val="25000"/>
                </a:schemeClr>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0x1000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98391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100091" cy="5220057"/>
          </a:xfrm>
        </p:spPr>
        <p:txBody>
          <a:bodyPr anchor="t"/>
          <a:lstStyle/>
          <a:p>
            <a:pPr lvl="1">
              <a:buFont typeface="+mj-lt"/>
              <a:buAutoNum type="arabicPeriod"/>
            </a:pPr>
            <a:r>
              <a:rPr lang="en-US" altLang="ja-JP" sz="1400" dirty="0">
                <a:latin typeface="Consolas" panose="020B0609020204030204" pitchFamily="49" charset="0"/>
              </a:rPr>
              <a:t>0x0088, 0x0099, 0x00AA, 0x00BB, 0x0088, 0x0099, 0x00AA, 0x00BB</a:t>
            </a:r>
          </a:p>
          <a:p>
            <a:pPr lvl="1">
              <a:buFont typeface="+mj-lt"/>
              <a:buAutoNum type="arabicPeriod"/>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0x0088 = 0b0000 0000 1000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0b0 0000 0001 0001=0x11</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0x0099 = 0b0000 0000 1001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0b0 0000 0001 0011=0x13</a:t>
            </a:r>
          </a:p>
          <a:p>
            <a:pPr lvl="2">
              <a:buFont typeface="+mj-lt"/>
              <a:buAutoNum type="arabicPeriod"/>
            </a:pPr>
            <a:r>
              <a:rPr lang="en-US" altLang="ja-JP" sz="1400" dirty="0">
                <a:latin typeface="Consolas" panose="020B0609020204030204" pitchFamily="49" charset="0"/>
              </a:rPr>
              <a:t>0x00AA = 0b0000 0000 1010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010 miss </a:t>
            </a:r>
            <a:r>
              <a:rPr lang="en-US" altLang="ja-JP" sz="1400" dirty="0">
                <a:latin typeface="Consolas" panose="020B0609020204030204" pitchFamily="49" charset="0"/>
              </a:rPr>
              <a:t>0b0 0000 0001 0101=0x15</a:t>
            </a:r>
          </a:p>
          <a:p>
            <a:pPr lvl="2">
              <a:buFont typeface="+mj-lt"/>
              <a:buAutoNum type="arabicPeriod"/>
            </a:pPr>
            <a:r>
              <a:rPr lang="en-US" altLang="ja-JP" sz="1400" dirty="0">
                <a:latin typeface="Consolas" panose="020B0609020204030204" pitchFamily="49" charset="0"/>
              </a:rPr>
              <a:t>0x00BB = 0b0000 0000 1011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011 miss </a:t>
            </a:r>
            <a:r>
              <a:rPr lang="en-US" altLang="ja-JP" sz="1400" dirty="0">
                <a:latin typeface="Consolas" panose="020B0609020204030204" pitchFamily="49" charset="0"/>
              </a:rPr>
              <a:t>0b0 0000 0001 0111=0x17</a:t>
            </a:r>
          </a:p>
          <a:p>
            <a:pPr lvl="2">
              <a:buFont typeface="+mj-lt"/>
              <a:buAutoNum type="arabicPeriod"/>
            </a:pPr>
            <a:r>
              <a:rPr lang="en-US" altLang="ja-JP" sz="1400" dirty="0">
                <a:latin typeface="Consolas" panose="020B0609020204030204" pitchFamily="49" charset="0"/>
              </a:rPr>
              <a:t>0x0088 = 0b0000 0000 1000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0b0 0000 0001 0001=0x11 hit </a:t>
            </a:r>
            <a:r>
              <a:rPr lang="ja-JP" altLang="en-US" sz="1400" dirty="0">
                <a:latin typeface="Consolas" panose="020B0609020204030204" pitchFamily="49" charset="0"/>
              </a:rPr>
              <a:t>時間</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0x0099 = 0b0000 0000 1001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0b0 0000 0001 0011=0x13 hit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0x00AA = 0b0000 0000 1010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010 miss </a:t>
            </a:r>
            <a:r>
              <a:rPr lang="en-US" altLang="ja-JP" sz="1400" dirty="0">
                <a:latin typeface="Consolas" panose="020B0609020204030204" pitchFamily="49" charset="0"/>
              </a:rPr>
              <a:t>0b0 0000 0001 0101=0x15 hit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0x00BB = 0b0000 0000 1011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1</a:t>
            </a:r>
            <a:r>
              <a:rPr lang="en-US" altLang="ja-JP" sz="1400" dirty="0">
                <a:solidFill>
                  <a:schemeClr val="accent3"/>
                </a:solidFill>
                <a:latin typeface="Consolas" panose="020B0609020204030204" pitchFamily="49" charset="0"/>
              </a:rPr>
              <a:t>011 miss </a:t>
            </a:r>
            <a:r>
              <a:rPr lang="en-US" altLang="ja-JP" sz="1400" dirty="0">
                <a:latin typeface="Consolas" panose="020B0609020204030204" pitchFamily="49" charset="0"/>
              </a:rPr>
              <a:t>0b0 0000 0001 0111=0x17 hit </a:t>
            </a:r>
            <a:r>
              <a:rPr lang="ja-JP" altLang="en-US" sz="1400" dirty="0">
                <a:latin typeface="Consolas" panose="020B0609020204030204" pitchFamily="49" charset="0"/>
              </a:rPr>
              <a:t>時間</a:t>
            </a: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a:p>
            <a:pPr lvl="2">
              <a:buFont typeface="+mj-lt"/>
              <a:buAutoNum type="arabicPeriod"/>
            </a:pP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42</a:t>
            </a:fld>
            <a:endParaRPr kumimoji="1" lang="ja-JP" altLang="en-US" dirty="0"/>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10" name="正方形/長方形 9">
            <a:extLst>
              <a:ext uri="{FF2B5EF4-FFF2-40B4-BE49-F238E27FC236}">
                <a16:creationId xmlns:a16="http://schemas.microsoft.com/office/drawing/2014/main" id="{19A7AB17-C9BE-3279-2A5E-BA13DA520229}"/>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0x11</a:t>
            </a: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D72C5A32-27B9-756E-3534-5C0B7D51A11A}"/>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0x15</a:t>
            </a: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F47782AE-7E33-5BD3-AD68-C8BF458BF603}"/>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AC2AC361-469A-DDF3-90CE-682515370465}"/>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0x13</a:t>
            </a:r>
            <a:endParaRPr kumimoji="1" lang="ja-JP" altLang="en-US" sz="1400" b="1" dirty="0">
              <a:solidFill>
                <a:schemeClr val="accent5"/>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CB1E5B2E-769F-A55C-A23D-A97A3D4EF48E}"/>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0x17</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93859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a:t>
            </a:r>
            <a:br>
              <a:rPr lang="en-US" altLang="ja-JP" dirty="0"/>
            </a:br>
            <a:r>
              <a:rPr lang="ja-JP" altLang="en-US" dirty="0"/>
              <a:t>フルアソシアティブの場合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0x9011, 0x8022, 0x9033, 0x9044, 0xA055, 0x9066, 0x8077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0x9011 = 0b1001 0000 0001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0x8022 = 0b1000 0000 0010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0x9033 = 0b1001 0000 0011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0x9044 = 0b1001 0000 0100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100 miss </a:t>
            </a:r>
            <a:r>
              <a:rPr lang="en-US" altLang="ja-JP" sz="1400" dirty="0">
                <a:latin typeface="Consolas" panose="020B0609020204030204" pitchFamily="49" charset="0"/>
              </a:rPr>
              <a:t>0b1 0010 0000 1000=0x1208</a:t>
            </a:r>
            <a:r>
              <a:rPr lang="en-US" altLang="ja-JP"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0xA055 = 0b1010 0000 0101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 0100 0000 1010=0x140A</a:t>
            </a:r>
          </a:p>
          <a:p>
            <a:pPr lvl="2">
              <a:buFont typeface="+mj-lt"/>
              <a:buAutoNum type="arabicPeriod"/>
            </a:pPr>
            <a:r>
              <a:rPr lang="en-US" altLang="ja-JP" sz="1400" dirty="0">
                <a:latin typeface="Consolas" panose="020B0609020204030204" pitchFamily="49" charset="0"/>
              </a:rPr>
              <a:t>0x9066 = 0b1001 0000 0110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110 miss 0b1 0010 0000 1100=0x120A</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0x8077 = 0b1000 0000 0111</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111 miss 0b1 0000 0000 1110=0x100E</a:t>
            </a:r>
            <a:endParaRPr lang="en-US" altLang="ja-JP" sz="1400" dirty="0">
              <a:latin typeface="Consolas" panose="020B0609020204030204" pitchFamily="49" charset="0"/>
            </a:endParaRPr>
          </a:p>
          <a:p>
            <a:pPr lvl="2">
              <a:buFont typeface="+mj-lt"/>
              <a:buAutoNum type="arabicPeriod"/>
            </a:pPr>
            <a:br>
              <a:rPr lang="en-US" altLang="ja-JP" sz="1400" dirty="0">
                <a:solidFill>
                  <a:schemeClr val="accent3"/>
                </a:solidFill>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43</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4" name="正方形/長方形 3">
            <a:extLst>
              <a:ext uri="{FF2B5EF4-FFF2-40B4-BE49-F238E27FC236}">
                <a16:creationId xmlns:a16="http://schemas.microsoft.com/office/drawing/2014/main" id="{A1764D06-85C9-E134-EE3E-737193AE4B2A}"/>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0x1208</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6523166C-2CE6-5F62-7F2C-9E608D27D7C1}"/>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0x120A</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2C88A61-EC84-C738-6677-532DB368E0FA}"/>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1" name="正方形/長方形 10">
            <a:extLst>
              <a:ext uri="{FF2B5EF4-FFF2-40B4-BE49-F238E27FC236}">
                <a16:creationId xmlns:a16="http://schemas.microsoft.com/office/drawing/2014/main" id="{FDA16B9F-B6FB-85EC-90ED-5461A2339297}"/>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0x140A</a:t>
            </a: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E9D81EE2-DAF5-8E57-2F9E-331380CAA5B4}"/>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0x100E</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9127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73641BA9-2762-0DAF-C5F5-CF84487F5425}"/>
              </a:ext>
            </a:extLst>
          </p:cNvPr>
          <p:cNvSpPr>
            <a:spLocks noGrp="1"/>
          </p:cNvSpPr>
          <p:nvPr>
            <p:ph type="ctrTitle"/>
          </p:nvPr>
        </p:nvSpPr>
        <p:spPr>
          <a:xfrm>
            <a:off x="701957" y="2258987"/>
            <a:ext cx="7920088" cy="810009"/>
          </a:xfrm>
        </p:spPr>
        <p:txBody>
          <a:bodyPr/>
          <a:lstStyle/>
          <a:p>
            <a:r>
              <a:rPr lang="ja-JP" altLang="en-US" dirty="0"/>
              <a:t>練習問題 </a:t>
            </a:r>
            <a:r>
              <a:rPr lang="en-US" altLang="ja-JP" dirty="0"/>
              <a:t>2. </a:t>
            </a:r>
            <a:r>
              <a:rPr lang="ja-JP" altLang="en-US" dirty="0"/>
              <a:t>命令セット</a:t>
            </a:r>
            <a:endParaRPr lang="en-US" dirty="0"/>
          </a:p>
        </p:txBody>
      </p:sp>
      <p:sp>
        <p:nvSpPr>
          <p:cNvPr id="7" name="字幕 6">
            <a:extLst>
              <a:ext uri="{FF2B5EF4-FFF2-40B4-BE49-F238E27FC236}">
                <a16:creationId xmlns:a16="http://schemas.microsoft.com/office/drawing/2014/main" id="{98007139-7518-77CC-2286-E8F9E692CF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6630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p:txBody>
          <a:bodyPr/>
          <a:lstStyle/>
          <a:p>
            <a:r>
              <a:rPr kumimoji="1" lang="ja-JP" altLang="en-US" dirty="0"/>
              <a:t>レジスタ：</a:t>
            </a:r>
            <a:endParaRPr kumimoji="1" lang="en-US" altLang="ja-JP" dirty="0"/>
          </a:p>
          <a:p>
            <a:pPr lvl="1"/>
            <a:r>
              <a:rPr lang="en-US" dirty="0"/>
              <a:t>A, B, C, D, E, F </a:t>
            </a:r>
            <a:r>
              <a:rPr lang="ja-JP" altLang="en-US" dirty="0"/>
              <a:t>の６つがあるものとする</a:t>
            </a:r>
            <a:endParaRPr lang="en-US" altLang="ja-JP" dirty="0"/>
          </a:p>
          <a:p>
            <a:r>
              <a:rPr kumimoji="1" lang="ja-JP" altLang="en-US" dirty="0"/>
              <a:t>命令：</a:t>
            </a:r>
            <a:endParaRPr kumimoji="1" lang="en-US" altLang="ja-JP" dirty="0"/>
          </a:p>
          <a:p>
            <a:pPr lvl="1"/>
            <a:r>
              <a:rPr lang="ja-JP" altLang="en-US" dirty="0"/>
              <a:t>次のページで説明する </a:t>
            </a:r>
            <a:r>
              <a:rPr lang="en-US" dirty="0"/>
              <a:t>li, add, sub, ld, </a:t>
            </a:r>
            <a:r>
              <a:rPr lang="en-US" dirty="0" err="1"/>
              <a:t>st</a:t>
            </a:r>
            <a:r>
              <a:rPr lang="en-US" dirty="0"/>
              <a:t>, b </a:t>
            </a:r>
            <a:r>
              <a:rPr lang="ja-JP" altLang="en-US" dirty="0"/>
              <a:t>の ６命令がある</a:t>
            </a:r>
            <a:endParaRPr kumimoji="1" lang="en-US" dirty="0"/>
          </a:p>
          <a:p>
            <a:pPr marL="0" indent="0">
              <a:lnSpc>
                <a:spcPct val="150000"/>
              </a:lnSpc>
              <a:buNone/>
            </a:pPr>
            <a:endParaRPr kumimoji="1" lang="en-US" altLang="ja-JP" dirty="0"/>
          </a:p>
          <a:p>
            <a:pPr lvl="2"/>
            <a:endParaRPr kumimoji="1" lang="en-US" dirty="0"/>
          </a:p>
          <a:p>
            <a:pPr lvl="1"/>
            <a:endParaRPr kumimoji="1" lang="en-US" dirty="0"/>
          </a:p>
        </p:txBody>
      </p:sp>
    </p:spTree>
    <p:extLst>
      <p:ext uri="{BB962C8B-B14F-4D97-AF65-F5344CB8AC3E}">
        <p14:creationId xmlns:p14="http://schemas.microsoft.com/office/powerpoint/2010/main" val="3212200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r>
              <a:rPr kumimoji="1" lang="en-US" sz="1600" dirty="0"/>
              <a:t>li</a:t>
            </a:r>
            <a:r>
              <a:rPr kumimoji="1" lang="ja-JP" altLang="en-US" sz="1600" dirty="0"/>
              <a:t>：即値をレジスタに読み込む</a:t>
            </a:r>
            <a:endParaRPr kumimoji="1" lang="en-US" altLang="ja-JP" sz="1600" dirty="0"/>
          </a:p>
          <a:p>
            <a:pPr lvl="1"/>
            <a:r>
              <a:rPr kumimoji="1" lang="ja-JP" altLang="en-US" sz="1600" dirty="0"/>
              <a:t>例：</a:t>
            </a:r>
            <a:r>
              <a:rPr lang="en-US" altLang="ja-JP" sz="1600" kern="0" dirty="0">
                <a:solidFill>
                  <a:schemeClr val="tx1">
                    <a:lumMod val="85000"/>
                    <a:lumOff val="15000"/>
                  </a:schemeClr>
                </a:solidFill>
                <a:latin typeface="Consolas" panose="020B0609020204030204" pitchFamily="49" charset="0"/>
              </a:rPr>
              <a:t>li 0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a:t>
            </a:r>
            <a:r>
              <a:rPr lang="ja-JP" altLang="en-US" sz="1600" dirty="0">
                <a:solidFill>
                  <a:schemeClr val="tx1">
                    <a:lumMod val="85000"/>
                    <a:lumOff val="15000"/>
                  </a:schemeClr>
                </a:solidFill>
                <a:latin typeface="Consolas" panose="020B0609020204030204" pitchFamily="49" charset="0"/>
              </a:rPr>
              <a:t>     </a:t>
            </a:r>
            <a:r>
              <a:rPr lang="en-US" altLang="ja-JP" sz="1600" kern="0" dirty="0">
                <a:latin typeface="Consolas" panose="020B0609020204030204" pitchFamily="49" charset="0"/>
              </a:rPr>
              <a:t>// </a:t>
            </a:r>
            <a:r>
              <a:rPr lang="ja-JP" altLang="en-US" sz="1600" kern="0" dirty="0">
                <a:latin typeface="Consolas" panose="020B0609020204030204" pitchFamily="49" charset="0"/>
              </a:rPr>
              <a:t>レジスタ </a:t>
            </a:r>
            <a:r>
              <a:rPr lang="en-US" altLang="ja-JP" sz="1600" kern="0" dirty="0">
                <a:latin typeface="Consolas" panose="020B0609020204030204" pitchFamily="49" charset="0"/>
              </a:rPr>
              <a:t>A </a:t>
            </a:r>
            <a:r>
              <a:rPr lang="ja-JP" altLang="en-US" sz="1600" kern="0" dirty="0">
                <a:latin typeface="Consolas" panose="020B0609020204030204" pitchFamily="49" charset="0"/>
              </a:rPr>
              <a:t>に </a:t>
            </a:r>
            <a:r>
              <a:rPr lang="en-US" altLang="ja-JP" sz="1600" kern="0" dirty="0">
                <a:latin typeface="Consolas" panose="020B0609020204030204" pitchFamily="49" charset="0"/>
              </a:rPr>
              <a:t>0 </a:t>
            </a:r>
            <a:r>
              <a:rPr lang="ja-JP" altLang="en-US" sz="1600" kern="0" dirty="0">
                <a:latin typeface="Consolas" panose="020B0609020204030204" pitchFamily="49" charset="0"/>
              </a:rPr>
              <a:t>をいれる</a:t>
            </a:r>
            <a:endParaRPr lang="en-US" altLang="ja-JP" sz="1600" kern="0" dirty="0">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add</a:t>
            </a:r>
            <a:r>
              <a:rPr lang="ja-JP" altLang="en-US" sz="1600" kern="0" dirty="0">
                <a:solidFill>
                  <a:schemeClr val="tx1">
                    <a:lumMod val="85000"/>
                    <a:lumOff val="15000"/>
                  </a:schemeClr>
                </a:solidFill>
                <a:latin typeface="Consolas" panose="020B0609020204030204" pitchFamily="49" charset="0"/>
              </a:rPr>
              <a:t>：加算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add A,1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 </a:t>
            </a:r>
            <a:r>
              <a:rPr lang="en-US" altLang="ja-JP" sz="1600" kern="0" dirty="0">
                <a:solidFill>
                  <a:schemeClr val="tx1">
                    <a:lumMod val="85000"/>
                    <a:lumOff val="15000"/>
                  </a:schemeClr>
                </a:solidFill>
                <a:latin typeface="Consolas" panose="020B0609020204030204" pitchFamily="49" charset="0"/>
              </a:rPr>
              <a:t>1 </a:t>
            </a:r>
            <a:r>
              <a:rPr lang="ja-JP" altLang="en-US" sz="1600" kern="0" dirty="0">
                <a:solidFill>
                  <a:schemeClr val="tx1">
                    <a:lumMod val="85000"/>
                    <a:lumOff val="15000"/>
                  </a:schemeClr>
                </a:solidFill>
                <a:latin typeface="Consolas" panose="020B0609020204030204" pitchFamily="49" charset="0"/>
              </a:rPr>
              <a:t>を足して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に書く</a:t>
            </a:r>
            <a:endParaRPr lang="en-US" altLang="ja-JP" sz="1600" kern="0" dirty="0">
              <a:solidFill>
                <a:schemeClr val="tx1">
                  <a:lumMod val="85000"/>
                  <a:lumOff val="15000"/>
                </a:schemeClr>
              </a:solidFill>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sub</a:t>
            </a:r>
            <a:r>
              <a:rPr lang="ja-JP" altLang="en-US" sz="1600" kern="0" dirty="0">
                <a:solidFill>
                  <a:schemeClr val="tx1">
                    <a:lumMod val="85000"/>
                    <a:lumOff val="15000"/>
                  </a:schemeClr>
                </a:solidFill>
                <a:latin typeface="Consolas" panose="020B0609020204030204" pitchFamily="49" charset="0"/>
              </a:rPr>
              <a:t>：減算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sub B,C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D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から </a:t>
            </a:r>
            <a:r>
              <a:rPr lang="en-US" altLang="ja-JP" sz="1600" kern="0" dirty="0">
                <a:solidFill>
                  <a:schemeClr val="tx1">
                    <a:lumMod val="85000"/>
                    <a:lumOff val="15000"/>
                  </a:schemeClr>
                </a:solidFill>
                <a:latin typeface="Consolas" panose="020B0609020204030204" pitchFamily="49" charset="0"/>
              </a:rPr>
              <a:t>C </a:t>
            </a:r>
            <a:r>
              <a:rPr lang="ja-JP" altLang="en-US" sz="1600" kern="0" dirty="0">
                <a:solidFill>
                  <a:schemeClr val="tx1">
                    <a:lumMod val="85000"/>
                    <a:lumOff val="15000"/>
                  </a:schemeClr>
                </a:solidFill>
                <a:latin typeface="Consolas" panose="020B0609020204030204" pitchFamily="49" charset="0"/>
              </a:rPr>
              <a:t>を引いて </a:t>
            </a:r>
            <a:r>
              <a:rPr lang="en-US" altLang="ja-JP" sz="1600" kern="0" dirty="0">
                <a:solidFill>
                  <a:schemeClr val="tx1">
                    <a:lumMod val="85000"/>
                    <a:lumOff val="15000"/>
                  </a:schemeClr>
                </a:solidFill>
                <a:latin typeface="Consolas" panose="020B0609020204030204" pitchFamily="49" charset="0"/>
              </a:rPr>
              <a:t>D </a:t>
            </a:r>
            <a:r>
              <a:rPr lang="ja-JP" altLang="en-US" sz="1600" kern="0" dirty="0">
                <a:solidFill>
                  <a:schemeClr val="tx1">
                    <a:lumMod val="85000"/>
                    <a:lumOff val="15000"/>
                  </a:schemeClr>
                </a:solidFill>
                <a:latin typeface="Consolas" panose="020B0609020204030204" pitchFamily="49" charset="0"/>
              </a:rPr>
              <a:t>に書く</a:t>
            </a:r>
            <a:endParaRPr kumimoji="1" lang="en-US" sz="1600" dirty="0"/>
          </a:p>
        </p:txBody>
      </p:sp>
    </p:spTree>
    <p:extLst>
      <p:ext uri="{BB962C8B-B14F-4D97-AF65-F5344CB8AC3E}">
        <p14:creationId xmlns:p14="http://schemas.microsoft.com/office/powerpoint/2010/main" val="2963983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lang="en-US" altLang="ja-JP" sz="1600" kern="0" dirty="0">
                <a:solidFill>
                  <a:schemeClr val="tx1">
                    <a:lumMod val="85000"/>
                    <a:lumOff val="15000"/>
                  </a:schemeClr>
                </a:solidFill>
                <a:latin typeface="Consolas" panose="020B0609020204030204" pitchFamily="49" charset="0"/>
              </a:rPr>
              <a:t>ld</a:t>
            </a:r>
            <a:r>
              <a:rPr lang="ja-JP" altLang="en-US" sz="1600" kern="0" dirty="0">
                <a:solidFill>
                  <a:schemeClr val="tx1">
                    <a:lumMod val="85000"/>
                    <a:lumOff val="15000"/>
                  </a:schemeClr>
                </a:solidFill>
                <a:latin typeface="Consolas" panose="020B0609020204030204" pitchFamily="49" charset="0"/>
              </a:rPr>
              <a:t>：ロード命令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ld (B)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の値をアドレスとして</a:t>
            </a:r>
            <a:br>
              <a:rPr lang="en-US" altLang="ja-JP" sz="1600" kern="0" dirty="0">
                <a:solidFill>
                  <a:schemeClr val="tx1">
                    <a:lumMod val="85000"/>
                    <a:lumOff val="15000"/>
                  </a:schemeClr>
                </a:solidFill>
                <a:latin typeface="Consolas" panose="020B0609020204030204" pitchFamily="49" charset="0"/>
              </a:rPr>
            </a:b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 </a:t>
            </a:r>
            <a:r>
              <a:rPr lang="ja-JP" altLang="en-US" sz="1600" kern="0" dirty="0">
                <a:solidFill>
                  <a:schemeClr val="tx1">
                    <a:lumMod val="85000"/>
                    <a:lumOff val="15000"/>
                  </a:schemeClr>
                </a:solidFill>
                <a:latin typeface="Consolas" panose="020B0609020204030204" pitchFamily="49" charset="0"/>
              </a:rPr>
              <a:t>メモリから値を読み出し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に書き込む</a:t>
            </a:r>
            <a:endParaRPr lang="en-US" altLang="ja-JP" sz="1600" kern="0" dirty="0">
              <a:solidFill>
                <a:schemeClr val="tx1">
                  <a:lumMod val="85000"/>
                  <a:lumOff val="15000"/>
                </a:schemeClr>
              </a:solidFill>
              <a:latin typeface="Consolas" panose="020B0609020204030204" pitchFamily="49" charset="0"/>
            </a:endParaRPr>
          </a:p>
          <a:p>
            <a:pPr>
              <a:lnSpc>
                <a:spcPct val="150000"/>
              </a:lnSpc>
            </a:pPr>
            <a:r>
              <a:rPr lang="en-US" altLang="ja-JP" sz="1600" kern="0" dirty="0" err="1">
                <a:solidFill>
                  <a:schemeClr val="tx1">
                    <a:lumMod val="85000"/>
                    <a:lumOff val="15000"/>
                  </a:schemeClr>
                </a:solidFill>
                <a:latin typeface="Consolas" panose="020B0609020204030204" pitchFamily="49" charset="0"/>
              </a:rPr>
              <a:t>st</a:t>
            </a:r>
            <a:r>
              <a:rPr lang="ja-JP" altLang="en-US" sz="1600" kern="0" dirty="0">
                <a:solidFill>
                  <a:schemeClr val="tx1">
                    <a:lumMod val="85000"/>
                    <a:lumOff val="15000"/>
                  </a:schemeClr>
                </a:solidFill>
                <a:latin typeface="Consolas" panose="020B0609020204030204" pitchFamily="49" charset="0"/>
              </a:rPr>
              <a:t>：ストア命令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err="1">
                <a:solidFill>
                  <a:schemeClr val="tx1">
                    <a:lumMod val="85000"/>
                    <a:lumOff val="15000"/>
                  </a:schemeClr>
                </a:solidFill>
                <a:latin typeface="Consolas" panose="020B0609020204030204" pitchFamily="49" charset="0"/>
              </a:rPr>
              <a:t>st</a:t>
            </a:r>
            <a:r>
              <a:rPr lang="en-US" altLang="ja-JP" sz="1600" kern="0" dirty="0">
                <a:solidFill>
                  <a:schemeClr val="tx1">
                    <a:lumMod val="85000"/>
                    <a:lumOff val="15000"/>
                  </a:schemeClr>
                </a:solidFill>
                <a:latin typeface="Consolas" panose="020B0609020204030204" pitchFamily="49" charset="0"/>
              </a:rPr>
              <a:t> A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(B)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の値をアドレスとして</a:t>
            </a:r>
            <a:br>
              <a:rPr lang="en-US" altLang="ja-JP" sz="1600" kern="0" dirty="0">
                <a:solidFill>
                  <a:schemeClr val="tx1">
                    <a:lumMod val="85000"/>
                    <a:lumOff val="15000"/>
                  </a:schemeClr>
                </a:solidFill>
                <a:latin typeface="Consolas" panose="020B0609020204030204" pitchFamily="49" charset="0"/>
              </a:rPr>
            </a:br>
            <a:r>
              <a:rPr lang="en-US" altLang="ja-JP" sz="1600" kern="0" dirty="0">
                <a:solidFill>
                  <a:schemeClr val="tx1">
                    <a:lumMod val="85000"/>
                    <a:lumOff val="15000"/>
                  </a:schemeClr>
                </a:solidFill>
                <a:latin typeface="Consolas" panose="020B0609020204030204" pitchFamily="49" charset="0"/>
              </a:rPr>
              <a:t>                // </a:t>
            </a:r>
            <a:r>
              <a:rPr lang="ja-JP" altLang="en-US" sz="1600" kern="0" dirty="0">
                <a:solidFill>
                  <a:schemeClr val="tx1">
                    <a:lumMod val="85000"/>
                    <a:lumOff val="15000"/>
                  </a:schemeClr>
                </a:solidFill>
                <a:latin typeface="Consolas" panose="020B0609020204030204" pitchFamily="49" charset="0"/>
              </a:rPr>
              <a:t>そこにレジスタ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の値を書き込む</a:t>
            </a:r>
            <a:endParaRPr lang="en-US" altLang="ja-JP" sz="1600" kern="0" dirty="0">
              <a:solidFill>
                <a:schemeClr val="tx1">
                  <a:lumMod val="85000"/>
                  <a:lumOff val="15000"/>
                </a:schemeClr>
              </a:solidFill>
              <a:latin typeface="Consolas" panose="020B0609020204030204" pitchFamily="49" charset="0"/>
            </a:endParaRPr>
          </a:p>
          <a:p>
            <a:pPr>
              <a:lnSpc>
                <a:spcPct val="150000"/>
              </a:lnSpc>
            </a:pPr>
            <a:r>
              <a:rPr lang="en-US" altLang="ja-JP" sz="1600" kern="0" dirty="0">
                <a:solidFill>
                  <a:schemeClr val="tx1">
                    <a:lumMod val="85000"/>
                    <a:lumOff val="15000"/>
                  </a:schemeClr>
                </a:solidFill>
                <a:latin typeface="Consolas" panose="020B0609020204030204" pitchFamily="49" charset="0"/>
              </a:rPr>
              <a:t>b</a:t>
            </a:r>
            <a:r>
              <a:rPr lang="ja-JP" altLang="en-US" sz="1600" kern="0" dirty="0">
                <a:solidFill>
                  <a:schemeClr val="tx1">
                    <a:lumMod val="85000"/>
                    <a:lumOff val="15000"/>
                  </a:schemeClr>
                </a:solidFill>
                <a:latin typeface="Consolas" panose="020B0609020204030204" pitchFamily="49" charset="0"/>
              </a:rPr>
              <a:t>：条件分岐命令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A &lt; B, LABEL  // </a:t>
            </a:r>
            <a:r>
              <a:rPr lang="ja-JP" altLang="en-US" sz="1600" kern="0" dirty="0">
                <a:solidFill>
                  <a:schemeClr val="tx1">
                    <a:lumMod val="85000"/>
                    <a:lumOff val="15000"/>
                  </a:schemeClr>
                </a:solidFill>
                <a:latin typeface="Consolas" panose="020B0609020204030204" pitchFamily="49" charset="0"/>
              </a:rPr>
              <a:t>もし </a:t>
            </a:r>
            <a:r>
              <a:rPr lang="en-US" altLang="ja-JP" sz="1600" kern="0" dirty="0">
                <a:solidFill>
                  <a:schemeClr val="tx1">
                    <a:lumMod val="85000"/>
                    <a:lumOff val="15000"/>
                  </a:schemeClr>
                </a:solidFill>
                <a:latin typeface="Consolas" panose="020B0609020204030204" pitchFamily="49" charset="0"/>
              </a:rPr>
              <a:t>A&lt;B </a:t>
            </a:r>
            <a:r>
              <a:rPr lang="ja-JP" altLang="en-US" sz="1600" kern="0" dirty="0">
                <a:solidFill>
                  <a:schemeClr val="tx1">
                    <a:lumMod val="85000"/>
                    <a:lumOff val="15000"/>
                  </a:schemeClr>
                </a:solidFill>
                <a:latin typeface="Consolas" panose="020B0609020204030204" pitchFamily="49" charset="0"/>
              </a:rPr>
              <a:t>であれば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LABEL         // </a:t>
            </a:r>
            <a:r>
              <a:rPr lang="ja-JP" altLang="en-US" sz="1600" kern="0" dirty="0">
                <a:solidFill>
                  <a:schemeClr val="tx1">
                    <a:lumMod val="85000"/>
                    <a:lumOff val="15000"/>
                  </a:schemeClr>
                </a:solidFill>
                <a:latin typeface="Consolas" panose="020B0609020204030204" pitchFamily="49" charset="0"/>
              </a:rPr>
              <a:t>条件式がなければ無条件に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kumimoji="1" lang="en-US" altLang="ja-JP" sz="1600" dirty="0"/>
          </a:p>
        </p:txBody>
      </p:sp>
    </p:spTree>
    <p:extLst>
      <p:ext uri="{BB962C8B-B14F-4D97-AF65-F5344CB8AC3E}">
        <p14:creationId xmlns:p14="http://schemas.microsoft.com/office/powerpoint/2010/main" val="414356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練習問題２で使用する命令セット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kumimoji="1" lang="ja-JP" altLang="en-US" sz="1600" dirty="0"/>
              <a:t>ラベルについて</a:t>
            </a:r>
            <a:endParaRPr kumimoji="1" lang="en-US" altLang="ja-JP" sz="1600" dirty="0"/>
          </a:p>
          <a:p>
            <a:pPr lvl="1">
              <a:lnSpc>
                <a:spcPct val="150000"/>
              </a:lnSpc>
            </a:pPr>
            <a:r>
              <a:rPr kumimoji="1" lang="en-US" altLang="ja-JP" sz="1600" dirty="0"/>
              <a:t>C </a:t>
            </a:r>
            <a:r>
              <a:rPr kumimoji="1" lang="ja-JP" altLang="en-US" sz="1600" dirty="0"/>
              <a:t>言語のラベルと同様に，任意の命令の場所を表すためにラベルを使うことができる</a:t>
            </a:r>
            <a:endParaRPr kumimoji="1" lang="en-US" altLang="ja-JP" sz="1600" dirty="0"/>
          </a:p>
          <a:p>
            <a:pPr lvl="1">
              <a:lnSpc>
                <a:spcPct val="150000"/>
              </a:lnSpc>
            </a:pPr>
            <a:r>
              <a:rPr lang="ja-JP" altLang="en-US" sz="1600" dirty="0"/>
              <a:t>ラベルには任意の名前をつけることが可能であり，「ラベル名：」で表記する</a:t>
            </a:r>
            <a:endParaRPr lang="en-US" altLang="ja-JP" sz="1600" dirty="0"/>
          </a:p>
          <a:p>
            <a:pPr>
              <a:lnSpc>
                <a:spcPct val="150000"/>
              </a:lnSpc>
            </a:pPr>
            <a:r>
              <a:rPr lang="ja-JP" altLang="en-US" sz="1600" dirty="0"/>
              <a:t>例：</a:t>
            </a:r>
            <a:endParaRPr lang="en-US" altLang="ja-JP" sz="1600" dirty="0"/>
          </a:p>
          <a:p>
            <a:pPr lvl="1">
              <a:lnSpc>
                <a:spcPct val="150000"/>
              </a:lnSpc>
            </a:pPr>
            <a:r>
              <a:rPr lang="en-US" altLang="ja-JP" sz="1600" dirty="0">
                <a:latin typeface="Consolas" panose="020B0609020204030204" pitchFamily="49" charset="0"/>
              </a:rPr>
              <a:t>  li A</a:t>
            </a:r>
            <a:r>
              <a:rPr lang="ja-JP" altLang="en-US" sz="1600" dirty="0">
                <a:latin typeface="Consolas" panose="020B0609020204030204" pitchFamily="49" charset="0"/>
              </a:rPr>
              <a:t>←</a:t>
            </a:r>
            <a:r>
              <a:rPr lang="en-US" altLang="ja-JP" sz="1600" dirty="0">
                <a:latin typeface="Consolas" panose="020B0609020204030204" pitchFamily="49" charset="0"/>
              </a:rPr>
              <a:t>0</a:t>
            </a:r>
            <a:br>
              <a:rPr lang="en-US" altLang="ja-JP" sz="1600" dirty="0">
                <a:latin typeface="Consolas" panose="020B0609020204030204" pitchFamily="49" charset="0"/>
              </a:rPr>
            </a:br>
            <a:r>
              <a:rPr lang="en-US" altLang="ja-JP" sz="1600" dirty="0">
                <a:latin typeface="Consolas" panose="020B0609020204030204" pitchFamily="49" charset="0"/>
              </a:rPr>
              <a:t>LABEL_EXAMPLE:    // LABEL_EXAMPLE </a:t>
            </a:r>
            <a:r>
              <a:rPr lang="ja-JP" altLang="en-US" sz="1600" dirty="0">
                <a:latin typeface="Consolas" panose="020B0609020204030204" pitchFamily="49" charset="0"/>
              </a:rPr>
              <a:t>というラベルをここに定義</a:t>
            </a:r>
            <a:br>
              <a:rPr lang="en-US" altLang="ja-JP" sz="1600" dirty="0">
                <a:latin typeface="Consolas" panose="020B0609020204030204" pitchFamily="49" charset="0"/>
              </a:rPr>
            </a:br>
            <a:r>
              <a:rPr lang="en-US" altLang="ja-JP" sz="1600" dirty="0">
                <a:latin typeface="Consolas" panose="020B0609020204030204" pitchFamily="49" charset="0"/>
              </a:rPr>
              <a:t>  add A</a:t>
            </a:r>
            <a:r>
              <a:rPr lang="ja-JP" altLang="en-US" sz="1600" dirty="0">
                <a:latin typeface="Consolas" panose="020B0609020204030204" pitchFamily="49" charset="0"/>
              </a:rPr>
              <a:t>←</a:t>
            </a:r>
            <a:r>
              <a:rPr lang="en-US" altLang="ja-JP" sz="1600" dirty="0">
                <a:latin typeface="Consolas" panose="020B0609020204030204" pitchFamily="49" charset="0"/>
              </a:rPr>
              <a:t>A+A</a:t>
            </a:r>
            <a:br>
              <a:rPr lang="en-US" altLang="ja-JP" sz="1600" dirty="0">
                <a:latin typeface="Consolas" panose="020B0609020204030204" pitchFamily="49" charset="0"/>
              </a:rPr>
            </a:br>
            <a:r>
              <a:rPr lang="en-US" altLang="ja-JP" sz="1600" dirty="0">
                <a:latin typeface="Consolas" panose="020B0609020204030204" pitchFamily="49" charset="0"/>
              </a:rPr>
              <a:t>  b LABEL_EXAMPLE // LABEL_EXAMPLE </a:t>
            </a:r>
            <a:r>
              <a:rPr lang="ja-JP" altLang="en-US" sz="1600" dirty="0">
                <a:latin typeface="Consolas" panose="020B0609020204030204" pitchFamily="49" charset="0"/>
              </a:rPr>
              <a:t>に無条件で飛ぶ</a:t>
            </a:r>
            <a:br>
              <a:rPr lang="en-US" altLang="ja-JP" sz="1600" dirty="0">
                <a:latin typeface="Consolas" panose="020B0609020204030204" pitchFamily="49" charset="0"/>
              </a:rPr>
            </a:br>
            <a:r>
              <a:rPr lang="ja-JP" altLang="en-US" sz="1600" dirty="0">
                <a:latin typeface="Consolas" panose="020B0609020204030204" pitchFamily="49" charset="0"/>
              </a:rPr>
              <a:t>　　　　　　　　　　</a:t>
            </a:r>
            <a:r>
              <a:rPr lang="en-US" altLang="ja-JP" sz="1600" dirty="0">
                <a:latin typeface="Consolas" panose="020B0609020204030204" pitchFamily="49" charset="0"/>
              </a:rPr>
              <a:t>// </a:t>
            </a:r>
            <a:r>
              <a:rPr lang="ja-JP" altLang="en-US" sz="1600" dirty="0">
                <a:latin typeface="Consolas" panose="020B0609020204030204" pitchFamily="49" charset="0"/>
              </a:rPr>
              <a:t>具体的には </a:t>
            </a:r>
            <a:r>
              <a:rPr lang="en-US" altLang="ja-JP" sz="1600" dirty="0">
                <a:latin typeface="Consolas" panose="020B0609020204030204" pitchFamily="49" charset="0"/>
              </a:rPr>
              <a:t>add </a:t>
            </a:r>
            <a:r>
              <a:rPr lang="ja-JP" altLang="en-US" sz="1600" dirty="0">
                <a:latin typeface="Consolas" panose="020B0609020204030204" pitchFamily="49" charset="0"/>
              </a:rPr>
              <a:t>に飛ぶ</a:t>
            </a:r>
            <a:endParaRPr lang="en-US" altLang="ja-JP" sz="1600" dirty="0">
              <a:latin typeface="Consolas" panose="020B0609020204030204" pitchFamily="49" charset="0"/>
            </a:endParaRPr>
          </a:p>
          <a:p>
            <a:pPr lvl="1">
              <a:lnSpc>
                <a:spcPct val="150000"/>
              </a:lnSpc>
            </a:pPr>
            <a:endParaRPr lang="en-US" altLang="ja-JP" sz="1600" dirty="0"/>
          </a:p>
        </p:txBody>
      </p:sp>
    </p:spTree>
    <p:extLst>
      <p:ext uri="{BB962C8B-B14F-4D97-AF65-F5344CB8AC3E}">
        <p14:creationId xmlns:p14="http://schemas.microsoft.com/office/powerpoint/2010/main" val="1754682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3766</Words>
  <Application>Microsoft Office PowerPoint</Application>
  <PresentationFormat>画面に合わせる (4:3)</PresentationFormat>
  <Paragraphs>411</Paragraphs>
  <Slides>43</Slides>
  <Notes>9</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43</vt:i4>
      </vt:variant>
    </vt:vector>
  </HeadingPairs>
  <TitlesOfParts>
    <vt:vector size="52" baseType="lpstr">
      <vt:lpstr>HG丸ｺﾞｼｯｸM-PRO</vt:lpstr>
      <vt:lpstr>メイリオ</vt:lpstr>
      <vt:lpstr>游ゴシック</vt:lpstr>
      <vt:lpstr>Calibri</vt:lpstr>
      <vt:lpstr>Cambria Math</vt:lpstr>
      <vt:lpstr>Consolas</vt:lpstr>
      <vt:lpstr>Segoe UI</vt:lpstr>
      <vt:lpstr>Wingdings</vt:lpstr>
      <vt:lpstr>cerulean</vt:lpstr>
      <vt:lpstr>塩谷 亮太 (shioya@ci.i.u-tokyo.ac.jp) 東京大学大学院情報理工学系研究科 創造情報学専攻</vt:lpstr>
      <vt:lpstr>練習問題 1.  2進数</vt:lpstr>
      <vt:lpstr>練習問題 1 </vt:lpstr>
      <vt:lpstr>練習問題 1 解答 </vt:lpstr>
      <vt:lpstr>練習問題 2. 命令セット</vt:lpstr>
      <vt:lpstr>練習問題２で使用する命令セット</vt:lpstr>
      <vt:lpstr>練習問題２で使用する命令セット</vt:lpstr>
      <vt:lpstr>練習問題２で使用する命令セット</vt:lpstr>
      <vt:lpstr>練習問題２で使用する命令セット</vt:lpstr>
      <vt:lpstr>練習問題 2 (1,2)</vt:lpstr>
      <vt:lpstr>練習問題 2 (1,2) 解答</vt:lpstr>
      <vt:lpstr>練習問題 2 (3,4)</vt:lpstr>
      <vt:lpstr>練習問題 2 (3,4) 解答</vt:lpstr>
      <vt:lpstr>練習問題 2 (3,4) 解答</vt:lpstr>
      <vt:lpstr>練習問題 3. RISC-V</vt:lpstr>
      <vt:lpstr>RISC-V の 基本整数命令</vt:lpstr>
      <vt:lpstr>練習問題３</vt:lpstr>
      <vt:lpstr>練習問題３ 解答</vt:lpstr>
      <vt:lpstr>練習問題 4 論理ゲート</vt:lpstr>
      <vt:lpstr>練習問題４</vt:lpstr>
      <vt:lpstr>練習問題 5 パイプライン</vt:lpstr>
      <vt:lpstr>練習問題５</vt:lpstr>
      <vt:lpstr>練習問題５</vt:lpstr>
      <vt:lpstr>練習問題５</vt:lpstr>
      <vt:lpstr>練習問題５ (1) 解答</vt:lpstr>
      <vt:lpstr>練習問題５ (2) 解答</vt:lpstr>
      <vt:lpstr>練習問題 6 性能モデル</vt:lpstr>
      <vt:lpstr>ハザードと実行時間</vt:lpstr>
      <vt:lpstr>IPC で考えると</vt:lpstr>
      <vt:lpstr>一般化できる</vt:lpstr>
      <vt:lpstr>練習問題 6 </vt:lpstr>
      <vt:lpstr>練習問題 7 キャッシュ</vt:lpstr>
      <vt:lpstr>練習問題 7 キャッシュ</vt:lpstr>
      <vt:lpstr>練習問題 7 </vt:lpstr>
      <vt:lpstr>課題 １０ ダイレクトマップの場合 の系列１</vt:lpstr>
      <vt:lpstr>課題 １０ ダイレクトマップの場合 の系列２</vt:lpstr>
      <vt:lpstr>課題 １０ ダイレクトマップの場合 の系列３</vt:lpstr>
      <vt:lpstr>課題 １０ 2-way セットアソシアティブの場合 の系列１</vt:lpstr>
      <vt:lpstr>課題 １０ 2-way セットアソシアティブの場合 の系列２</vt:lpstr>
      <vt:lpstr>課題 １０ 2-way セットアソシアティブの場合 の系列３</vt:lpstr>
      <vt:lpstr>課題 １０ フルアソシアティブの場合 の系列１</vt:lpstr>
      <vt:lpstr>課題 １０ フルアソシアティブの場合 の系列２</vt:lpstr>
      <vt:lpstr>課題 １０  フルアソシアティブの場合 の系列３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2023-08-06T15:25:44Z</dcterms:modified>
</cp:coreProperties>
</file>