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8"/>
  </p:notesMasterIdLst>
  <p:sldIdLst>
    <p:sldId id="455" r:id="rId2"/>
    <p:sldId id="876" r:id="rId3"/>
    <p:sldId id="856" r:id="rId4"/>
    <p:sldId id="803" r:id="rId5"/>
    <p:sldId id="857" r:id="rId6"/>
    <p:sldId id="858" r:id="rId7"/>
    <p:sldId id="861" r:id="rId8"/>
    <p:sldId id="871" r:id="rId9"/>
    <p:sldId id="854" r:id="rId10"/>
    <p:sldId id="855" r:id="rId11"/>
    <p:sldId id="859" r:id="rId12"/>
    <p:sldId id="860" r:id="rId13"/>
    <p:sldId id="862" r:id="rId14"/>
    <p:sldId id="863" r:id="rId15"/>
    <p:sldId id="864" r:id="rId16"/>
    <p:sldId id="865" r:id="rId17"/>
    <p:sldId id="866" r:id="rId18"/>
    <p:sldId id="816" r:id="rId19"/>
    <p:sldId id="867" r:id="rId20"/>
    <p:sldId id="868" r:id="rId21"/>
    <p:sldId id="869" r:id="rId22"/>
    <p:sldId id="870" r:id="rId23"/>
    <p:sldId id="872" r:id="rId24"/>
    <p:sldId id="873" r:id="rId25"/>
    <p:sldId id="874" r:id="rId26"/>
    <p:sldId id="805" r:id="rId27"/>
    <p:sldId id="826" r:id="rId28"/>
    <p:sldId id="879" r:id="rId29"/>
    <p:sldId id="827" r:id="rId30"/>
    <p:sldId id="880" r:id="rId31"/>
    <p:sldId id="828" r:id="rId32"/>
    <p:sldId id="266" r:id="rId33"/>
    <p:sldId id="453" r:id="rId34"/>
    <p:sldId id="523" r:id="rId35"/>
    <p:sldId id="878" r:id="rId36"/>
    <p:sldId id="820" r:id="rId37"/>
    <p:sldId id="821" r:id="rId38"/>
    <p:sldId id="822" r:id="rId39"/>
    <p:sldId id="823" r:id="rId40"/>
    <p:sldId id="824" r:id="rId41"/>
    <p:sldId id="825" r:id="rId42"/>
    <p:sldId id="613" r:id="rId43"/>
    <p:sldId id="829" r:id="rId44"/>
    <p:sldId id="501" r:id="rId45"/>
    <p:sldId id="849" r:id="rId46"/>
    <p:sldId id="530" r:id="rId47"/>
    <p:sldId id="813" r:id="rId48"/>
    <p:sldId id="830" r:id="rId49"/>
    <p:sldId id="831" r:id="rId50"/>
    <p:sldId id="832" r:id="rId51"/>
    <p:sldId id="834" r:id="rId52"/>
    <p:sldId id="833" r:id="rId53"/>
    <p:sldId id="543" r:id="rId54"/>
    <p:sldId id="534" r:id="rId55"/>
    <p:sldId id="535" r:id="rId56"/>
    <p:sldId id="536" r:id="rId57"/>
    <p:sldId id="542" r:id="rId58"/>
    <p:sldId id="540" r:id="rId59"/>
    <p:sldId id="541" r:id="rId60"/>
    <p:sldId id="539" r:id="rId61"/>
    <p:sldId id="544" r:id="rId62"/>
    <p:sldId id="538" r:id="rId63"/>
    <p:sldId id="552" r:id="rId64"/>
    <p:sldId id="533" r:id="rId65"/>
    <p:sldId id="545" r:id="rId66"/>
    <p:sldId id="551" r:id="rId67"/>
    <p:sldId id="549" r:id="rId68"/>
    <p:sldId id="548" r:id="rId69"/>
    <p:sldId id="550" r:id="rId70"/>
    <p:sldId id="851" r:id="rId71"/>
    <p:sldId id="850" r:id="rId72"/>
    <p:sldId id="579" r:id="rId73"/>
    <p:sldId id="580" r:id="rId74"/>
    <p:sldId id="581" r:id="rId75"/>
    <p:sldId id="582" r:id="rId76"/>
    <p:sldId id="583" r:id="rId77"/>
    <p:sldId id="852" r:id="rId78"/>
    <p:sldId id="584" r:id="rId79"/>
    <p:sldId id="853" r:id="rId80"/>
    <p:sldId id="586" r:id="rId81"/>
    <p:sldId id="835" r:id="rId82"/>
    <p:sldId id="588" r:id="rId83"/>
    <p:sldId id="589" r:id="rId84"/>
    <p:sldId id="590" r:id="rId85"/>
    <p:sldId id="591" r:id="rId86"/>
    <p:sldId id="592" r:id="rId87"/>
    <p:sldId id="593" r:id="rId88"/>
    <p:sldId id="594" r:id="rId89"/>
    <p:sldId id="597" r:id="rId90"/>
    <p:sldId id="603" r:id="rId91"/>
    <p:sldId id="604" r:id="rId92"/>
    <p:sldId id="605" r:id="rId93"/>
    <p:sldId id="606" r:id="rId94"/>
    <p:sldId id="607" r:id="rId95"/>
    <p:sldId id="608" r:id="rId96"/>
    <p:sldId id="836" r:id="rId97"/>
    <p:sldId id="531" r:id="rId98"/>
    <p:sldId id="847" r:id="rId99"/>
    <p:sldId id="546" r:id="rId100"/>
    <p:sldId id="547" r:id="rId101"/>
    <p:sldId id="848" r:id="rId102"/>
    <p:sldId id="882" r:id="rId103"/>
    <p:sldId id="883" r:id="rId104"/>
    <p:sldId id="341" r:id="rId105"/>
    <p:sldId id="885" r:id="rId106"/>
    <p:sldId id="696" r:id="rId107"/>
  </p:sldIdLst>
  <p:sldSz cx="9144000" cy="6858000" type="screen4x3"/>
  <p:notesSz cx="6858000" cy="9144000"/>
  <p:custDataLst>
    <p:tags r:id="rId109"/>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67" autoAdjust="0"/>
    <p:restoredTop sz="96889" autoAdjust="0"/>
  </p:normalViewPr>
  <p:slideViewPr>
    <p:cSldViewPr>
      <p:cViewPr varScale="1">
        <p:scale>
          <a:sx n="160" d="100"/>
          <a:sy n="160" d="100"/>
        </p:scale>
        <p:origin x="1680" y="76"/>
      </p:cViewPr>
      <p:guideLst>
        <p:guide orient="horz" pos="2160"/>
        <p:guide pos="2880"/>
      </p:guideLst>
    </p:cSldViewPr>
  </p:slideViewPr>
  <p:notesTextViewPr>
    <p:cViewPr>
      <p:scale>
        <a:sx n="100" d="100"/>
        <a:sy n="100" d="100"/>
      </p:scale>
      <p:origin x="0" y="0"/>
    </p:cViewPr>
  </p:notesText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gs" Target="tags/tag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2023/6/5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879E0F-6B73-4EF4-851E-289B8D795FF2}" type="slidenum">
              <a:rPr lang="en-US" altLang="ja-JP"/>
              <a:pPr/>
              <a:t>33</a:t>
            </a:fld>
            <a:endParaRPr lang="en-US" altLang="ja-JP"/>
          </a:p>
        </p:txBody>
      </p:sp>
      <p:sp>
        <p:nvSpPr>
          <p:cNvPr id="717826" name="Rectangle 2"/>
          <p:cNvSpPr>
            <a:spLocks noGrp="1" noRot="1" noChangeAspect="1" noChangeArrowheads="1" noTextEdit="1"/>
          </p:cNvSpPr>
          <p:nvPr>
            <p:ph type="sldImg"/>
          </p:nvPr>
        </p:nvSpPr>
        <p:spPr>
          <a:xfrm>
            <a:off x="819150" y="161925"/>
            <a:ext cx="5219700" cy="3914775"/>
          </a:xfrm>
          <a:ln/>
        </p:spPr>
      </p:sp>
      <p:sp>
        <p:nvSpPr>
          <p:cNvPr id="717827"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005727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73</a:t>
            </a:fld>
            <a:endParaRPr kumimoji="1" lang="ja-JP" altLang="en-US"/>
          </a:p>
        </p:txBody>
      </p:sp>
    </p:spTree>
    <p:extLst>
      <p:ext uri="{BB962C8B-B14F-4D97-AF65-F5344CB8AC3E}">
        <p14:creationId xmlns:p14="http://schemas.microsoft.com/office/powerpoint/2010/main" val="2181631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74</a:t>
            </a:fld>
            <a:endParaRPr kumimoji="1" lang="ja-JP" altLang="en-US"/>
          </a:p>
        </p:txBody>
      </p:sp>
    </p:spTree>
    <p:extLst>
      <p:ext uri="{BB962C8B-B14F-4D97-AF65-F5344CB8AC3E}">
        <p14:creationId xmlns:p14="http://schemas.microsoft.com/office/powerpoint/2010/main" val="39940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77</a:t>
            </a:fld>
            <a:endParaRPr kumimoji="1" lang="ja-JP" altLang="en-US"/>
          </a:p>
        </p:txBody>
      </p:sp>
    </p:spTree>
    <p:extLst>
      <p:ext uri="{BB962C8B-B14F-4D97-AF65-F5344CB8AC3E}">
        <p14:creationId xmlns:p14="http://schemas.microsoft.com/office/powerpoint/2010/main" val="2995726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79</a:t>
            </a:fld>
            <a:endParaRPr kumimoji="1" lang="ja-JP" altLang="en-US"/>
          </a:p>
        </p:txBody>
      </p:sp>
    </p:spTree>
    <p:extLst>
      <p:ext uri="{BB962C8B-B14F-4D97-AF65-F5344CB8AC3E}">
        <p14:creationId xmlns:p14="http://schemas.microsoft.com/office/powerpoint/2010/main" val="1233509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86</a:t>
            </a:fld>
            <a:endParaRPr kumimoji="1" lang="ja-JP" altLang="en-US"/>
          </a:p>
        </p:txBody>
      </p:sp>
    </p:spTree>
    <p:extLst>
      <p:ext uri="{BB962C8B-B14F-4D97-AF65-F5344CB8AC3E}">
        <p14:creationId xmlns:p14="http://schemas.microsoft.com/office/powerpoint/2010/main" val="4363494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91</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93</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94</a:t>
            </a:fld>
            <a:endParaRPr kumimoji="1" lang="ja-JP" altLang="en-US"/>
          </a:p>
        </p:txBody>
      </p:sp>
    </p:spTree>
    <p:extLst>
      <p:ext uri="{BB962C8B-B14F-4D97-AF65-F5344CB8AC3E}">
        <p14:creationId xmlns:p14="http://schemas.microsoft.com/office/powerpoint/2010/main" val="367670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34</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40078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F758DC-2776-45EB-AE2E-025D9B790831}" type="slidenum">
              <a:rPr lang="en-US" altLang="ja-JP"/>
              <a:pPr/>
              <a:t>35</a:t>
            </a:fld>
            <a:endParaRPr lang="en-US" altLang="ja-JP"/>
          </a:p>
        </p:txBody>
      </p:sp>
      <p:sp>
        <p:nvSpPr>
          <p:cNvPr id="709634" name="Rectangle 2"/>
          <p:cNvSpPr>
            <a:spLocks noGrp="1" noRot="1" noChangeAspect="1" noChangeArrowheads="1" noTextEdit="1"/>
          </p:cNvSpPr>
          <p:nvPr>
            <p:ph type="sldImg"/>
          </p:nvPr>
        </p:nvSpPr>
        <p:spPr>
          <a:xfrm>
            <a:off x="819150" y="161925"/>
            <a:ext cx="5219700" cy="3914775"/>
          </a:xfrm>
          <a:ln/>
        </p:spPr>
      </p:sp>
      <p:sp>
        <p:nvSpPr>
          <p:cNvPr id="709635" name="Rectangle 3"/>
          <p:cNvSpPr>
            <a:spLocks noGrp="1" noChangeArrowheads="1"/>
          </p:cNvSpPr>
          <p:nvPr>
            <p:ph type="body" idx="1"/>
          </p:nvPr>
        </p:nvSpPr>
        <p:spPr/>
        <p:txBody>
          <a:bodyPr/>
          <a:lstStyle/>
          <a:p>
            <a:endParaRPr lang="ja-JP" altLang="ja-JP"/>
          </a:p>
        </p:txBody>
      </p:sp>
    </p:spTree>
    <p:extLst>
      <p:ext uri="{BB962C8B-B14F-4D97-AF65-F5344CB8AC3E}">
        <p14:creationId xmlns:p14="http://schemas.microsoft.com/office/powerpoint/2010/main" val="214003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36</a:t>
            </a:fld>
            <a:endParaRPr kumimoji="1" lang="ja-JP" altLang="en-US"/>
          </a:p>
        </p:txBody>
      </p:sp>
    </p:spTree>
    <p:extLst>
      <p:ext uri="{BB962C8B-B14F-4D97-AF65-F5344CB8AC3E}">
        <p14:creationId xmlns:p14="http://schemas.microsoft.com/office/powerpoint/2010/main" val="282776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37</a:t>
            </a:fld>
            <a:endParaRPr kumimoji="1" lang="ja-JP" altLang="en-US"/>
          </a:p>
        </p:txBody>
      </p:sp>
    </p:spTree>
    <p:extLst>
      <p:ext uri="{BB962C8B-B14F-4D97-AF65-F5344CB8AC3E}">
        <p14:creationId xmlns:p14="http://schemas.microsoft.com/office/powerpoint/2010/main" val="2596254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47</a:t>
            </a:fld>
            <a:endParaRPr kumimoji="1" lang="ja-JP" altLang="en-US"/>
          </a:p>
        </p:txBody>
      </p:sp>
    </p:spTree>
    <p:extLst>
      <p:ext uri="{BB962C8B-B14F-4D97-AF65-F5344CB8AC3E}">
        <p14:creationId xmlns:p14="http://schemas.microsoft.com/office/powerpoint/2010/main" val="2827766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48</a:t>
            </a:fld>
            <a:endParaRPr kumimoji="1" lang="ja-JP" altLang="en-US"/>
          </a:p>
        </p:txBody>
      </p:sp>
    </p:spTree>
    <p:extLst>
      <p:ext uri="{BB962C8B-B14F-4D97-AF65-F5344CB8AC3E}">
        <p14:creationId xmlns:p14="http://schemas.microsoft.com/office/powerpoint/2010/main" val="217635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49</a:t>
            </a:fld>
            <a:endParaRPr kumimoji="1" lang="ja-JP" altLang="en-US"/>
          </a:p>
        </p:txBody>
      </p:sp>
    </p:spTree>
    <p:extLst>
      <p:ext uri="{BB962C8B-B14F-4D97-AF65-F5344CB8AC3E}">
        <p14:creationId xmlns:p14="http://schemas.microsoft.com/office/powerpoint/2010/main" val="3556683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50</a:t>
            </a:fld>
            <a:endParaRPr kumimoji="1" lang="ja-JP" altLang="en-US"/>
          </a:p>
        </p:txBody>
      </p:sp>
    </p:spTree>
    <p:extLst>
      <p:ext uri="{BB962C8B-B14F-4D97-AF65-F5344CB8AC3E}">
        <p14:creationId xmlns:p14="http://schemas.microsoft.com/office/powerpoint/2010/main" val="388134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accent4"/>
                </a:solidFill>
              </a:defRPr>
            </a:lvl1pPr>
          </a:lstStyle>
          <a:p>
            <a:r>
              <a:rPr kumimoji="1" lang="ja-JP" altLang="en-US"/>
              <a:t>マスター タイトルの書式設定</a:t>
            </a:r>
            <a:endParaRPr kumimoji="1" lang="ja-JP" altLang="en-US" dirty="0"/>
          </a:p>
        </p:txBody>
      </p:sp>
      <p:sp>
        <p:nvSpPr>
          <p:cNvPr id="4" name="コンテンツ プレースホルダー 3">
            <a:extLst>
              <a:ext uri="{FF2B5EF4-FFF2-40B4-BE49-F238E27FC236}">
                <a16:creationId xmlns:a16="http://schemas.microsoft.com/office/drawing/2014/main" id="{3B411819-7407-177D-333B-1437DD14AF43}"/>
              </a:ext>
            </a:extLst>
          </p:cNvPr>
          <p:cNvSpPr>
            <a:spLocks noGrp="1"/>
          </p:cNvSpPr>
          <p:nvPr>
            <p:ph sz="quarter" idx="11"/>
          </p:nvPr>
        </p:nvSpPr>
        <p:spPr>
          <a:xfrm>
            <a:off x="611956" y="1088974"/>
            <a:ext cx="8280092"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15976331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cSld name="上">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6732288" y="1"/>
            <a:ext cx="2411712" cy="278579"/>
          </a:xfrm>
          <a:prstGeom prst="rect">
            <a:avLst/>
          </a:prstGeom>
        </p:spPr>
        <p:txBody>
          <a:bodyPr/>
          <a:lstStyle/>
          <a:p>
            <a:r>
              <a:rPr lang="ja-JP" altLang="en-US"/>
              <a:t>ディジタル回路</a:t>
            </a:r>
            <a:endParaRPr lang="ja-JP" altLang="ja-JP"/>
          </a:p>
        </p:txBody>
      </p:sp>
      <p:sp>
        <p:nvSpPr>
          <p:cNvPr id="5" name="スライド番号プレースホルダー 4"/>
          <p:cNvSpPr>
            <a:spLocks noGrp="1"/>
          </p:cNvSpPr>
          <p:nvPr>
            <p:ph type="sldNum" sz="quarter" idx="12"/>
          </p:nvPr>
        </p:nvSpPr>
        <p:spPr>
          <a:xfrm>
            <a:off x="8783952" y="6482651"/>
            <a:ext cx="360048" cy="360048"/>
          </a:xfrm>
          <a:prstGeom prst="rect">
            <a:avLst/>
          </a:prstGeom>
        </p:spPr>
        <p:txBody>
          <a:bodyPr/>
          <a:lstStyle/>
          <a:p>
            <a:endParaRPr lang="ja-JP" altLang="ja-JP"/>
          </a:p>
        </p:txBody>
      </p:sp>
      <p:sp>
        <p:nvSpPr>
          <p:cNvPr id="8" name="コンテンツ プレースホルダー 7"/>
          <p:cNvSpPr>
            <a:spLocks noGrp="1"/>
          </p:cNvSpPr>
          <p:nvPr>
            <p:ph sz="quarter" idx="13"/>
          </p:nvPr>
        </p:nvSpPr>
        <p:spPr>
          <a:xfrm>
            <a:off x="251424" y="1268712"/>
            <a:ext cx="8641152" cy="2160288"/>
          </a:xfrm>
        </p:spPr>
        <p:txBody>
          <a:bodyPr anchor="t" anchorCtr="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Tree>
    <p:extLst>
      <p:ext uri="{BB962C8B-B14F-4D97-AF65-F5344CB8AC3E}">
        <p14:creationId xmlns:p14="http://schemas.microsoft.com/office/powerpoint/2010/main" val="1360767029"/>
      </p:ext>
    </p:extLst>
  </p:cSld>
  <p:clrMapOvr>
    <a:masterClrMapping/>
  </p:clrMapOvr>
  <mc:AlternateContent xmlns:mc="http://schemas.openxmlformats.org/markup-compatibility/2006" xmlns:p14="http://schemas.microsoft.com/office/powerpoint/2010/main">
    <mc:Choice Requires="p14">
      <p:transition spd="slow">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 id="2147483672" r:id="rId6"/>
    <p:sldLayoutId id="2147483673" r:id="rId7"/>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第６回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命令パイプラインを実際に使って作業時間を短縮している具体例などはありますか？</a:t>
            </a:r>
            <a:endParaRPr lang="en-US" dirty="0"/>
          </a:p>
        </p:txBody>
      </p:sp>
    </p:spTree>
    <p:extLst>
      <p:ext uri="{BB962C8B-B14F-4D97-AF65-F5344CB8AC3E}">
        <p14:creationId xmlns:p14="http://schemas.microsoft.com/office/powerpoint/2010/main" val="1403727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AMD JAGUAR</a:t>
            </a:r>
            <a:br>
              <a:rPr lang="en-US" altLang="ja-JP" sz="1800" dirty="0"/>
            </a:br>
            <a:r>
              <a:rPr lang="en-US" altLang="ja-JP" sz="1800" dirty="0"/>
              <a:t>"JAGUAR” AMD’s Next Generation Low Power x86 Core </a:t>
            </a:r>
            <a:r>
              <a:rPr lang="ja-JP" altLang="en-US" sz="1800" dirty="0"/>
              <a:t>より</a:t>
            </a:r>
            <a:endParaRPr kumimoji="1" lang="ja-JP" altLang="en-US" sz="1800" dirty="0"/>
          </a:p>
        </p:txBody>
      </p:sp>
      <p:pic>
        <p:nvPicPr>
          <p:cNvPr id="4" name="図 3"/>
          <p:cNvPicPr>
            <a:picLocks noChangeAspect="1"/>
          </p:cNvPicPr>
          <p:nvPr/>
        </p:nvPicPr>
        <p:blipFill>
          <a:blip r:embed="rId2"/>
          <a:stretch>
            <a:fillRect/>
          </a:stretch>
        </p:blipFill>
        <p:spPr>
          <a:xfrm>
            <a:off x="341953" y="1808982"/>
            <a:ext cx="8532044" cy="3564315"/>
          </a:xfrm>
          <a:prstGeom prst="rect">
            <a:avLst/>
          </a:prstGeom>
        </p:spPr>
      </p:pic>
    </p:spTree>
    <p:extLst>
      <p:ext uri="{BB962C8B-B14F-4D97-AF65-F5344CB8AC3E}">
        <p14:creationId xmlns:p14="http://schemas.microsoft.com/office/powerpoint/2010/main" val="322094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ARM Cortex-A15 </a:t>
            </a:r>
            <a:br>
              <a:rPr lang="en-US" altLang="ja-JP" dirty="0"/>
            </a:br>
            <a:r>
              <a:rPr lang="en-US" altLang="ja-JP" sz="1600" dirty="0"/>
              <a:t>Exploring the Design of the Cortex-A15 Processor</a:t>
            </a:r>
            <a:br>
              <a:rPr lang="en-US" altLang="ja-JP" sz="1600" dirty="0"/>
            </a:br>
            <a:r>
              <a:rPr lang="en-US" altLang="ja-JP" sz="1600" dirty="0"/>
              <a:t>ARM’s next generation mobile applications processor </a:t>
            </a:r>
            <a:r>
              <a:rPr lang="ja-JP" altLang="en-US" sz="1600" dirty="0"/>
              <a:t>より</a:t>
            </a:r>
            <a:endParaRPr kumimoji="1" lang="ja-JP" altLang="en-US" sz="1600" dirty="0"/>
          </a:p>
        </p:txBody>
      </p:sp>
      <p:pic>
        <p:nvPicPr>
          <p:cNvPr id="4" name="図 3"/>
          <p:cNvPicPr>
            <a:picLocks noChangeAspect="1"/>
          </p:cNvPicPr>
          <p:nvPr/>
        </p:nvPicPr>
        <p:blipFill>
          <a:blip r:embed="rId2"/>
          <a:stretch>
            <a:fillRect/>
          </a:stretch>
        </p:blipFill>
        <p:spPr>
          <a:xfrm>
            <a:off x="611956" y="972523"/>
            <a:ext cx="7857758" cy="5859027"/>
          </a:xfrm>
          <a:prstGeom prst="rect">
            <a:avLst/>
          </a:prstGeom>
        </p:spPr>
      </p:pic>
    </p:spTree>
    <p:extLst>
      <p:ext uri="{BB962C8B-B14F-4D97-AF65-F5344CB8AC3E}">
        <p14:creationId xmlns:p14="http://schemas.microsoft.com/office/powerpoint/2010/main" val="1970650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6.1</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(1) 0xf2a1 </a:t>
            </a:r>
            <a:r>
              <a:rPr lang="ja-JP" altLang="en-US" dirty="0"/>
              <a:t>を２進数で表記せよ</a:t>
            </a:r>
            <a:endParaRPr lang="en-US" altLang="ja-JP" dirty="0"/>
          </a:p>
          <a:p>
            <a:r>
              <a:rPr lang="en-US" altLang="ja-JP" dirty="0"/>
              <a:t>(2) 0111 1000 1111 0000 </a:t>
            </a:r>
            <a:r>
              <a:rPr lang="ja-JP" altLang="en-US" dirty="0"/>
              <a:t>を１６進数で表記せよ</a:t>
            </a:r>
            <a:endParaRPr lang="en-US" altLang="ja-JP" dirty="0"/>
          </a:p>
          <a:p>
            <a:r>
              <a:rPr lang="en-US" altLang="ja-JP" dirty="0"/>
              <a:t>RISC-V </a:t>
            </a:r>
            <a:r>
              <a:rPr lang="ja-JP" altLang="en-US" dirty="0"/>
              <a:t>の「</a:t>
            </a:r>
            <a:r>
              <a:rPr lang="en-US" altLang="ja-JP" dirty="0"/>
              <a:t>add x1</a:t>
            </a:r>
            <a:r>
              <a:rPr lang="ja-JP" altLang="en-US" dirty="0"/>
              <a:t>←</a:t>
            </a:r>
            <a:r>
              <a:rPr lang="en-US" altLang="ja-JP" dirty="0"/>
              <a:t>x1,x1</a:t>
            </a:r>
            <a:r>
              <a:rPr lang="ja-JP" altLang="en-US" dirty="0"/>
              <a:t>」命令を２進数で表記すると以下の通りとなる</a:t>
            </a:r>
            <a:br>
              <a:rPr lang="en-US" altLang="ja-JP" dirty="0"/>
            </a:br>
            <a:r>
              <a:rPr lang="ja-JP" altLang="en-US" dirty="0"/>
              <a:t> </a:t>
            </a:r>
            <a:r>
              <a:rPr lang="en-US" altLang="ja-JP" dirty="0"/>
              <a:t>0000000 00001 00001 000 00001 0110011 </a:t>
            </a:r>
          </a:p>
          <a:p>
            <a:pPr lvl="1"/>
            <a:r>
              <a:rPr lang="en-US" altLang="ja-JP" dirty="0"/>
              <a:t>(3) </a:t>
            </a:r>
            <a:r>
              <a:rPr lang="ja-JP" altLang="en-US" dirty="0"/>
              <a:t>上記を </a:t>
            </a:r>
            <a:r>
              <a:rPr lang="en-US" altLang="ja-JP" dirty="0"/>
              <a:t>sub x1</a:t>
            </a:r>
            <a:r>
              <a:rPr lang="ja-JP" altLang="en-US" dirty="0"/>
              <a:t>←</a:t>
            </a:r>
            <a:r>
              <a:rPr lang="en-US" altLang="ja-JP" dirty="0"/>
              <a:t>x1,x1 </a:t>
            </a:r>
            <a:r>
              <a:rPr lang="ja-JP" altLang="en-US" dirty="0"/>
              <a:t>に書き換え，２進数と１６進数の双方で表記せよ</a:t>
            </a:r>
            <a:endParaRPr lang="en-US" altLang="ja-JP" dirty="0"/>
          </a:p>
          <a:p>
            <a:pPr lvl="1"/>
            <a:r>
              <a:rPr lang="en-US" altLang="ja-JP" dirty="0"/>
              <a:t>(4) </a:t>
            </a:r>
            <a:r>
              <a:rPr lang="ja-JP" altLang="en-US" dirty="0"/>
              <a:t>上記を </a:t>
            </a:r>
            <a:r>
              <a:rPr lang="en-US" altLang="ja-JP" dirty="0"/>
              <a:t>add x2</a:t>
            </a:r>
            <a:r>
              <a:rPr lang="ja-JP" altLang="en-US" dirty="0"/>
              <a:t>←</a:t>
            </a:r>
            <a:r>
              <a:rPr lang="en-US" altLang="ja-JP" dirty="0"/>
              <a:t>x3,x4  </a:t>
            </a:r>
            <a:r>
              <a:rPr lang="ja-JP" altLang="en-US" dirty="0"/>
              <a:t>に書き換え，２進数と１６進数の双方で表記せよ</a:t>
            </a:r>
            <a:endParaRPr lang="en-US" altLang="ja-JP" dirty="0"/>
          </a:p>
          <a:p>
            <a:r>
              <a:rPr lang="ja-JP" altLang="en-US" dirty="0"/>
              <a:t>第３回目の講義および次のページ仕様を参考にすると良い</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103</a:t>
            </a:fld>
            <a:endParaRPr kumimoji="1" lang="ja-JP" altLang="en-US" dirty="0"/>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kumimoji="1" lang="en-US" altLang="ja-JP" dirty="0"/>
          </a:p>
          <a:p>
            <a:r>
              <a:rPr lang="ja-JP" altLang="en-US" dirty="0"/>
              <a:t>前半の講義で４桁の数字で</a:t>
            </a:r>
            <a:br>
              <a:rPr lang="en-US" altLang="ja-JP" dirty="0"/>
            </a:br>
            <a:r>
              <a:rPr lang="ja-JP" altLang="en-US" dirty="0"/>
              <a:t>表していたことと同じことを</a:t>
            </a:r>
            <a:br>
              <a:rPr lang="en-US" altLang="ja-JP" dirty="0"/>
            </a:br>
            <a:r>
              <a:rPr lang="en-US" altLang="ja-JP" dirty="0"/>
              <a:t>32bit </a:t>
            </a:r>
            <a:r>
              <a:rPr lang="ja-JP" altLang="en-US" dirty="0"/>
              <a:t>の中を細かく区切って</a:t>
            </a:r>
            <a:br>
              <a:rPr lang="en-US" altLang="ja-JP" dirty="0"/>
            </a:br>
            <a:r>
              <a:rPr lang="ja-JP" altLang="en-US" dirty="0"/>
              <a:t>やっている</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
        <p:nvSpPr>
          <p:cNvPr id="5" name="矢印: 右 4">
            <a:extLst>
              <a:ext uri="{FF2B5EF4-FFF2-40B4-BE49-F238E27FC236}">
                <a16:creationId xmlns:a16="http://schemas.microsoft.com/office/drawing/2014/main" id="{DB257B52-C8EA-BF6C-57E9-DF70B0149A2F}"/>
              </a:ext>
            </a:extLst>
          </p:cNvPr>
          <p:cNvSpPr/>
          <p:nvPr/>
        </p:nvSpPr>
        <p:spPr bwMode="auto">
          <a:xfrm flipH="1">
            <a:off x="8352042" y="4059007"/>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6.2</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105</a:t>
            </a:fld>
            <a:endParaRPr kumimoji="1" lang="ja-JP" alt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161951" y="728970"/>
            <a:ext cx="8730097" cy="3510039"/>
          </a:xfrm>
        </p:spPr>
        <p:txBody>
          <a:bodyPr/>
          <a:lstStyle/>
          <a:p>
            <a:r>
              <a:rPr kumimoji="1" lang="ja-JP" altLang="en-US" dirty="0"/>
              <a:t>第１回の講義資料を参考に，以下の </a:t>
            </a:r>
            <a:r>
              <a:rPr kumimoji="1" lang="en-US" altLang="ja-JP" dirty="0"/>
              <a:t>if </a:t>
            </a:r>
            <a:r>
              <a:rPr kumimoji="1" lang="ja-JP" altLang="en-US" dirty="0"/>
              <a:t>文をアセンブリ言語で書け</a:t>
            </a:r>
            <a:endParaRPr kumimoji="1" lang="en-US" altLang="ja-JP" dirty="0"/>
          </a:p>
          <a:p>
            <a:pPr lvl="1"/>
            <a:r>
              <a:rPr kumimoji="1" lang="ja-JP" altLang="en-US" dirty="0"/>
              <a:t>使用する命令セットは第２回の講義資料のものに準じる</a:t>
            </a:r>
            <a:br>
              <a:rPr kumimoji="1" lang="en-US" altLang="ja-JP" dirty="0"/>
            </a:br>
            <a:endParaRPr kumimoji="1" lang="en-US" altLang="ja-JP" dirty="0"/>
          </a:p>
          <a:p>
            <a:pPr lvl="1"/>
            <a:r>
              <a:rPr kumimoji="1" lang="ja-JP" altLang="en-US" dirty="0"/>
              <a:t>変数 </a:t>
            </a:r>
            <a:r>
              <a:rPr kumimoji="1" lang="en-US" altLang="ja-JP" dirty="0"/>
              <a:t>i </a:t>
            </a:r>
            <a:r>
              <a:rPr kumimoji="1" lang="ja-JP" altLang="en-US" dirty="0"/>
              <a:t>はメモリのアドレス </a:t>
            </a:r>
            <a:r>
              <a:rPr kumimoji="1" lang="en-US" altLang="ja-JP" dirty="0"/>
              <a:t>0x100 </a:t>
            </a:r>
            <a:r>
              <a:rPr kumimoji="1" lang="ja-JP" altLang="en-US" dirty="0"/>
              <a:t>に割り当てられているものとせよ</a:t>
            </a:r>
            <a:endParaRPr kumimoji="1" lang="en-US" altLang="ja-JP" dirty="0"/>
          </a:p>
          <a:p>
            <a:pPr lvl="1"/>
            <a:r>
              <a:rPr kumimoji="1" lang="ja-JP" altLang="en-US" dirty="0"/>
              <a:t>変数 </a:t>
            </a:r>
            <a:r>
              <a:rPr kumimoji="1" lang="en-US" altLang="ja-JP" dirty="0"/>
              <a:t>i </a:t>
            </a:r>
            <a:r>
              <a:rPr kumimoji="1" lang="ja-JP" altLang="en-US" dirty="0"/>
              <a:t>の初期値は任意（「</a:t>
            </a:r>
            <a:r>
              <a:rPr kumimoji="1" lang="en-US" altLang="ja-JP" dirty="0"/>
              <a:t>...</a:t>
            </a:r>
            <a:r>
              <a:rPr kumimoji="1" lang="ja-JP" altLang="en-US" dirty="0"/>
              <a:t>」）とせよ</a:t>
            </a:r>
            <a:endParaRPr kumimoji="1" lang="en-US" altLang="ja-JP" dirty="0"/>
          </a:p>
          <a:p>
            <a:pPr lvl="1"/>
            <a:r>
              <a:rPr kumimoji="1" lang="ja-JP" altLang="en-US" dirty="0"/>
              <a:t>変数 </a:t>
            </a:r>
            <a:r>
              <a:rPr kumimoji="1" lang="en-US" altLang="ja-JP" dirty="0"/>
              <a:t>j </a:t>
            </a:r>
            <a:r>
              <a:rPr kumimoji="1" lang="ja-JP" altLang="en-US" dirty="0"/>
              <a:t>は任意のレジスタに割り当てて良い</a:t>
            </a:r>
            <a:endParaRPr kumimoji="1" lang="en-US" altLang="ja-JP" dirty="0"/>
          </a:p>
          <a:p>
            <a:pPr lvl="1"/>
            <a:endParaRPr lang="en-US" altLang="ja-JP"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1331964" y="4599013"/>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latin typeface="Consolas" panose="020B0609020204030204" pitchFamily="49" charset="0"/>
              </a:rPr>
              <a:t>j = 2;</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j) {</a:t>
            </a:r>
            <a:br>
              <a:rPr lang="en-US" altLang="ja-JP" kern="0" dirty="0">
                <a:latin typeface="Consolas" panose="020B0609020204030204" pitchFamily="49" charset="0"/>
              </a:rPr>
            </a:br>
            <a:r>
              <a:rPr lang="en-US" altLang="ja-JP" kern="0" dirty="0">
                <a:latin typeface="Consolas" panose="020B0609020204030204" pitchFamily="49" charset="0"/>
              </a:rPr>
              <a:t>4</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 1 &lt; 10) {</a:t>
            </a:r>
            <a:br>
              <a:rPr lang="en-US" altLang="ja-JP" kern="0" dirty="0">
                <a:latin typeface="Consolas" panose="020B0609020204030204" pitchFamily="49" charset="0"/>
              </a:rPr>
            </a:br>
            <a:r>
              <a:rPr lang="en-US" altLang="ja-JP" kern="0" dirty="0">
                <a:latin typeface="Consolas" panose="020B0609020204030204" pitchFamily="49" charset="0"/>
              </a:rPr>
              <a:t>5</a:t>
            </a:r>
            <a:r>
              <a:rPr lang="en-US" altLang="ja-JP" kern="0" dirty="0">
                <a:solidFill>
                  <a:schemeClr val="tx1">
                    <a:lumMod val="85000"/>
                    <a:lumOff val="15000"/>
                  </a:schemeClr>
                </a:solidFill>
                <a:latin typeface="Consolas" panose="020B0609020204030204" pitchFamily="49" charset="0"/>
              </a:rPr>
              <a:t>:     i = i + 1;</a:t>
            </a:r>
            <a:br>
              <a:rPr lang="en-US" altLang="ja-JP" kern="0" dirty="0">
                <a:solidFill>
                  <a:schemeClr val="tx1">
                    <a:lumMod val="85000"/>
                    <a:lumOff val="15000"/>
                  </a:schemeClr>
                </a:solidFill>
                <a:latin typeface="Consolas" panose="020B0609020204030204" pitchFamily="49" charset="0"/>
              </a:rPr>
            </a:br>
            <a:r>
              <a:rPr lang="en-US" altLang="ja-JP" kern="0" dirty="0">
                <a:solidFill>
                  <a:schemeClr val="tx1">
                    <a:lumMod val="85000"/>
                    <a:lumOff val="15000"/>
                  </a:schemeClr>
                </a:solidFill>
                <a:latin typeface="Consolas" panose="020B0609020204030204" pitchFamily="49" charset="0"/>
              </a:rPr>
              <a:t>6:   }</a:t>
            </a:r>
            <a:br>
              <a:rPr lang="en-US" altLang="ja-JP" kern="0" dirty="0">
                <a:latin typeface="Consolas" panose="020B0609020204030204" pitchFamily="49" charset="0"/>
              </a:rPr>
            </a:br>
            <a:r>
              <a:rPr lang="en-US" altLang="ja-JP" kern="0" dirty="0">
                <a:latin typeface="Consolas" panose="020B0609020204030204" pitchFamily="49" charset="0"/>
              </a:rPr>
              <a:t>7: }</a:t>
            </a:r>
            <a:br>
              <a:rPr lang="en-US" altLang="ja-JP" kern="0" dirty="0">
                <a:latin typeface="Consolas" panose="020B0609020204030204" pitchFamily="49" charset="0"/>
              </a:rPr>
            </a:br>
            <a:endParaRPr lang="ja-JP" altLang="en-US" kern="0" dirty="0">
              <a:latin typeface="Consolas" panose="020B0609020204030204" pitchFamily="49" charset="0"/>
            </a:endParaRPr>
          </a:p>
        </p:txBody>
      </p:sp>
    </p:spTree>
    <p:extLst>
      <p:ext uri="{BB962C8B-B14F-4D97-AF65-F5344CB8AC3E}">
        <p14:creationId xmlns:p14="http://schemas.microsoft.com/office/powerpoint/2010/main" val="13028874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 </a:t>
            </a:r>
            <a:r>
              <a:rPr lang="en-US" altLang="ja-JP" sz="1600" dirty="0"/>
              <a:t>6</a:t>
            </a:r>
            <a:r>
              <a:rPr kumimoji="1" lang="en-US" altLang="ja-JP" sz="1600" dirty="0"/>
              <a:t>.1 </a:t>
            </a:r>
            <a:r>
              <a:rPr kumimoji="1" lang="ja-JP" altLang="en-US" sz="1600" dirty="0"/>
              <a:t>と </a:t>
            </a:r>
            <a:r>
              <a:rPr kumimoji="1" lang="en-US" altLang="ja-JP" sz="1600" dirty="0"/>
              <a:t>6.2</a:t>
            </a:r>
            <a:r>
              <a:rPr kumimoji="1" lang="ja-JP" altLang="en-US" sz="1600" dirty="0"/>
              <a:t>：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の「課題６」のところからお願いします</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6/11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a:p>
            <a:pPr lvl="1"/>
            <a:r>
              <a:rPr kumimoji="1" lang="ja-JP" altLang="en-US" sz="1600" dirty="0"/>
              <a:t>課題は成績の判定にかなり使われます</a:t>
            </a:r>
            <a:endParaRPr kumimoji="1" lang="en-US" altLang="ja-JP" sz="1600" dirty="0"/>
          </a:p>
          <a:p>
            <a:pPr lvl="2"/>
            <a:r>
              <a:rPr kumimoji="1" lang="ja-JP" altLang="en-US" sz="1600" dirty="0"/>
              <a:t>仮に課題を一度も出さなかった場合，</a:t>
            </a:r>
            <a:br>
              <a:rPr kumimoji="1" lang="en-US" altLang="ja-JP" sz="1600" dirty="0"/>
            </a:br>
            <a:r>
              <a:rPr kumimoji="1" lang="ja-JP" altLang="en-US" sz="1600" dirty="0"/>
              <a:t>期末試験だけ受けてもまず通らないと思います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dirty="0"/>
              <a:t>for</a:t>
            </a:r>
            <a:r>
              <a:rPr lang="ja-JP" altLang="en-US" dirty="0"/>
              <a:t>文のアセンブリ言語を活かして書こうと思いましたが、場合分けが</a:t>
            </a:r>
            <a:r>
              <a:rPr lang="en-US" altLang="ja-JP" dirty="0"/>
              <a:t>LABEL1.2</a:t>
            </a:r>
            <a:r>
              <a:rPr lang="ja-JP" altLang="en-US" dirty="0"/>
              <a:t>でいいのか分かりません。あと、メモリの振り分けもよく分かりません。</a:t>
            </a:r>
            <a:endParaRPr lang="en-US" dirty="0"/>
          </a:p>
        </p:txBody>
      </p:sp>
    </p:spTree>
    <p:extLst>
      <p:ext uri="{BB962C8B-B14F-4D97-AF65-F5344CB8AC3E}">
        <p14:creationId xmlns:p14="http://schemas.microsoft.com/office/powerpoint/2010/main" val="2507751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パイプライン化について）直感では一続きの処理が始まってから終わるまでにかかる時間が短くなりそうだと感じていたため、短くならずむしろ長くなるかもしれないということを知り、驚きました。説明で理解できたものの、直感とは異なるなと思いました。</a:t>
            </a:r>
            <a:endParaRPr lang="en-US" dirty="0"/>
          </a:p>
        </p:txBody>
      </p:sp>
    </p:spTree>
    <p:extLst>
      <p:ext uri="{BB962C8B-B14F-4D97-AF65-F5344CB8AC3E}">
        <p14:creationId xmlns:p14="http://schemas.microsoft.com/office/powerpoint/2010/main" val="18349736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パイプライン化に限界があるとのことでしたが、実際何段くらいパイプライン化できるのでしょうか。</a:t>
            </a:r>
            <a:endParaRPr lang="en-US" altLang="ja-JP" dirty="0"/>
          </a:p>
          <a:p>
            <a:r>
              <a:rPr lang="ja-JP" altLang="en-US" dirty="0"/>
              <a:t>パイプラインの段数は、無限にはできないという話がありましたが、実際の場面ではどのように決められているのか気になりました。</a:t>
            </a:r>
            <a:endParaRPr lang="en-US" altLang="ja-JP" dirty="0"/>
          </a:p>
          <a:p>
            <a:r>
              <a:rPr lang="ja-JP" altLang="en-US" dirty="0"/>
              <a:t>パイプライン化の限界があることが分かりましたが、具体的に何段階くらいが限界なんですか？</a:t>
            </a:r>
            <a:endParaRPr lang="en-US" dirty="0"/>
          </a:p>
        </p:txBody>
      </p:sp>
    </p:spTree>
    <p:extLst>
      <p:ext uri="{BB962C8B-B14F-4D97-AF65-F5344CB8AC3E}">
        <p14:creationId xmlns:p14="http://schemas.microsoft.com/office/powerpoint/2010/main" val="773629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ステージ間の</a:t>
            </a:r>
            <a:r>
              <a:rPr lang="en-US" altLang="ja-JP" dirty="0"/>
              <a:t>DFF</a:t>
            </a:r>
            <a:r>
              <a:rPr lang="ja-JP" altLang="en-US" dirty="0"/>
              <a:t>回路同士はどのように繋がっていないといけないのでしょうか、誤差は大きくならないのでしょうか。</a:t>
            </a:r>
            <a:endParaRPr lang="en-US" dirty="0"/>
          </a:p>
        </p:txBody>
      </p:sp>
    </p:spTree>
    <p:extLst>
      <p:ext uri="{BB962C8B-B14F-4D97-AF65-F5344CB8AC3E}">
        <p14:creationId xmlns:p14="http://schemas.microsoft.com/office/powerpoint/2010/main" val="41404762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ファストフードの店も、商品を作るときにパイプライン全体の一番遅い人に合わせて動きます。</a:t>
            </a:r>
            <a:endParaRPr lang="en-US" dirty="0"/>
          </a:p>
        </p:txBody>
      </p:sp>
    </p:spTree>
    <p:extLst>
      <p:ext uri="{BB962C8B-B14F-4D97-AF65-F5344CB8AC3E}">
        <p14:creationId xmlns:p14="http://schemas.microsoft.com/office/powerpoint/2010/main" val="33876722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課題</a:t>
            </a:r>
            <a:r>
              <a:rPr lang="en-US" altLang="ja-JP" dirty="0"/>
              <a:t>5.1</a:t>
            </a:r>
            <a:r>
              <a:rPr lang="ja-JP" altLang="en-US" dirty="0"/>
              <a:t>について、分岐命令</a:t>
            </a:r>
            <a:r>
              <a:rPr lang="en-US" altLang="ja-JP" dirty="0"/>
              <a:t>b</a:t>
            </a:r>
            <a:r>
              <a:rPr lang="ja-JP" altLang="en-US" dirty="0"/>
              <a:t>を使って飛んだところの</a:t>
            </a:r>
            <a:r>
              <a:rPr lang="en-US" altLang="ja-JP" dirty="0"/>
              <a:t>1</a:t>
            </a:r>
            <a:r>
              <a:rPr lang="ja-JP" altLang="en-US" dirty="0"/>
              <a:t>行だけ命令を実行してくれるのか、それとも</a:t>
            </a:r>
            <a:r>
              <a:rPr lang="en-US" altLang="ja-JP" dirty="0"/>
              <a:t>C</a:t>
            </a:r>
            <a:r>
              <a:rPr lang="ja-JP" altLang="en-US" dirty="0"/>
              <a:t>言語の繰り返しのようにそれ以下の命令を全て実行するのかどちらですか。</a:t>
            </a:r>
            <a:endParaRPr lang="en-US" altLang="ja-JP" dirty="0"/>
          </a:p>
          <a:p>
            <a:pPr lvl="1"/>
            <a:endParaRPr lang="en-US" altLang="ja-JP" dirty="0"/>
          </a:p>
          <a:p>
            <a:pPr lvl="1"/>
            <a:r>
              <a:rPr lang="ja-JP" altLang="en-US" dirty="0"/>
              <a:t>分岐命令とは「</a:t>
            </a:r>
            <a:r>
              <a:rPr lang="en-US" altLang="ja-JP" dirty="0"/>
              <a:t>PC </a:t>
            </a:r>
            <a:r>
              <a:rPr lang="ja-JP" altLang="en-US" dirty="0"/>
              <a:t>を書き換える命令」</a:t>
            </a:r>
          </a:p>
          <a:p>
            <a:endParaRPr lang="en-US" dirty="0"/>
          </a:p>
        </p:txBody>
      </p:sp>
    </p:spTree>
    <p:extLst>
      <p:ext uri="{BB962C8B-B14F-4D97-AF65-F5344CB8AC3E}">
        <p14:creationId xmlns:p14="http://schemas.microsoft.com/office/powerpoint/2010/main" val="31189042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パイプライン化の効果のレイテンシとして、原理的には短くならない理由がわかりませんでした。フリップフロップが入るとしても、全工程を同時に行なっているから、少しは短くなると思いました。（スライドの</a:t>
            </a:r>
            <a:r>
              <a:rPr lang="en-US" altLang="ja-JP" dirty="0"/>
              <a:t>66</a:t>
            </a:r>
            <a:r>
              <a:rPr lang="ja-JP" altLang="en-US" dirty="0"/>
              <a:t>では短くなっているように見えました。）</a:t>
            </a:r>
            <a:endParaRPr lang="en-US" dirty="0"/>
          </a:p>
        </p:txBody>
      </p:sp>
    </p:spTree>
    <p:extLst>
      <p:ext uri="{BB962C8B-B14F-4D97-AF65-F5344CB8AC3E}">
        <p14:creationId xmlns:p14="http://schemas.microsoft.com/office/powerpoint/2010/main" val="31236239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sz="1800" dirty="0"/>
              <a:t>「レイテンシ」と書いている部分 </a:t>
            </a:r>
            <a:r>
              <a:rPr lang="en-US" altLang="ja-JP" sz="1800" dirty="0"/>
              <a:t>= </a:t>
            </a:r>
            <a:r>
              <a:rPr lang="ja-JP" altLang="en-US" sz="1800" dirty="0"/>
              <a:t>１つの命令の処理開始から終わりまで</a:t>
            </a:r>
            <a:r>
              <a:rPr lang="en-US" altLang="ja-JP" sz="1800" dirty="0"/>
              <a:t> </a:t>
            </a:r>
            <a:r>
              <a:rPr lang="ja-JP" altLang="en-US" sz="1800" dirty="0"/>
              <a:t>は，</a:t>
            </a:r>
            <a:br>
              <a:rPr lang="en-US" altLang="ja-JP" sz="1800" dirty="0"/>
            </a:br>
            <a:r>
              <a:rPr lang="ja-JP" altLang="en-US" sz="1800" dirty="0"/>
              <a:t>パイプライン化により伸びている</a:t>
            </a:r>
            <a:endParaRPr kumimoji="1" lang="ja-JP" altLang="en-US" sz="1800"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75000"/>
                    <a:lumOff val="25000"/>
                  </a:schemeClr>
                </a:solidFill>
              </a:rPr>
              <a:t>パイプライン化しない場合</a:t>
            </a:r>
          </a:p>
        </p:txBody>
      </p:sp>
      <p:sp>
        <p:nvSpPr>
          <p:cNvPr id="153" name="正方形/長方形 152"/>
          <p:cNvSpPr/>
          <p:nvPr/>
        </p:nvSpPr>
        <p:spPr>
          <a:xfrm>
            <a:off x="503962" y="4166749"/>
            <a:ext cx="2723823" cy="369332"/>
          </a:xfrm>
          <a:prstGeom prst="rect">
            <a:avLst/>
          </a:prstGeom>
          <a:effectLst/>
        </p:spPr>
        <p:txBody>
          <a:bodyPr wrap="none">
            <a:spAutoFit/>
          </a:bodyPr>
          <a:lstStyle/>
          <a:p>
            <a:r>
              <a:rPr lang="ja-JP" altLang="en-US" dirty="0">
                <a:solidFill>
                  <a:schemeClr val="tx1">
                    <a:lumMod val="75000"/>
                    <a:lumOff val="2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cxnSpLocks/>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a:effectLst/>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cxnSpLocks/>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cxnSpLocks/>
            <a:stCxn id="139" idx="3"/>
            <a:endCxn id="38" idx="1"/>
          </p:cNvCxnSpPr>
          <p:nvPr/>
        </p:nvCxnSpPr>
        <p:spPr bwMode="auto">
          <a:xfrm flipV="1">
            <a:off x="594251" y="6309030"/>
            <a:ext cx="1637723" cy="2"/>
          </a:xfrm>
          <a:prstGeom prst="line">
            <a:avLst/>
          </a:prstGeom>
          <a:noFill/>
          <a:ln w="9525" cap="flat" cmpd="sng" algn="ctr">
            <a:solidFill>
              <a:schemeClr val="tx1"/>
            </a:solidFill>
            <a:prstDash val="dash"/>
            <a:round/>
            <a:headEnd type="none" w="med" len="med"/>
            <a:tailEnd type="none" w="med" len="med"/>
          </a:ln>
          <a:effectLst/>
        </p:spPr>
      </p:cxnSp>
      <p:grpSp>
        <p:nvGrpSpPr>
          <p:cNvPr id="12" name="グループ化 11">
            <a:extLst>
              <a:ext uri="{FF2B5EF4-FFF2-40B4-BE49-F238E27FC236}">
                <a16:creationId xmlns:a16="http://schemas.microsoft.com/office/drawing/2014/main" id="{D5512698-922D-8583-E3C9-A02AAB31AA39}"/>
              </a:ext>
            </a:extLst>
          </p:cNvPr>
          <p:cNvGrpSpPr/>
          <p:nvPr/>
        </p:nvGrpSpPr>
        <p:grpSpPr>
          <a:xfrm>
            <a:off x="1151962" y="4779015"/>
            <a:ext cx="2700030" cy="360004"/>
            <a:chOff x="1151962" y="4779015"/>
            <a:chExt cx="2700030" cy="360004"/>
          </a:xfrm>
        </p:grpSpPr>
        <p:sp>
          <p:nvSpPr>
            <p:cNvPr id="142" name="Rectangle 69"/>
            <p:cNvSpPr>
              <a:spLocks noChangeArrowheads="1"/>
            </p:cNvSpPr>
            <p:nvPr/>
          </p:nvSpPr>
          <p:spPr bwMode="auto">
            <a:xfrm>
              <a:off x="1151962" y="4779015"/>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144" name="Rectangle 70"/>
            <p:cNvSpPr>
              <a:spLocks noChangeArrowheads="1"/>
            </p:cNvSpPr>
            <p:nvPr/>
          </p:nvSpPr>
          <p:spPr bwMode="auto">
            <a:xfrm>
              <a:off x="1691968" y="4779015"/>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145" name="Rectangle 71"/>
            <p:cNvSpPr>
              <a:spLocks noChangeArrowheads="1"/>
            </p:cNvSpPr>
            <p:nvPr/>
          </p:nvSpPr>
          <p:spPr bwMode="auto">
            <a:xfrm>
              <a:off x="2231974" y="4779015"/>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147" name="Rectangle 72"/>
            <p:cNvSpPr>
              <a:spLocks noChangeArrowheads="1"/>
            </p:cNvSpPr>
            <p:nvPr/>
          </p:nvSpPr>
          <p:spPr bwMode="auto">
            <a:xfrm>
              <a:off x="2771980"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148" name="Rectangle 73"/>
            <p:cNvSpPr>
              <a:spLocks noChangeArrowheads="1"/>
            </p:cNvSpPr>
            <p:nvPr/>
          </p:nvSpPr>
          <p:spPr bwMode="auto">
            <a:xfrm>
              <a:off x="3311986"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3" name="正方形/長方形 2">
              <a:extLst>
                <a:ext uri="{FF2B5EF4-FFF2-40B4-BE49-F238E27FC236}">
                  <a16:creationId xmlns:a16="http://schemas.microsoft.com/office/drawing/2014/main" id="{EF96E324-98E4-D732-9937-B7F54186DC2D}"/>
                </a:ext>
              </a:extLst>
            </p:cNvPr>
            <p:cNvSpPr/>
            <p:nvPr/>
          </p:nvSpPr>
          <p:spPr bwMode="auto">
            <a:xfrm flipH="1">
              <a:off x="2771980"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 name="正方形/長方形 3">
              <a:extLst>
                <a:ext uri="{FF2B5EF4-FFF2-40B4-BE49-F238E27FC236}">
                  <a16:creationId xmlns:a16="http://schemas.microsoft.com/office/drawing/2014/main" id="{9D03027D-6DE9-2407-89F5-B9D8493EDA6B}"/>
                </a:ext>
              </a:extLst>
            </p:cNvPr>
            <p:cNvSpPr/>
            <p:nvPr/>
          </p:nvSpPr>
          <p:spPr bwMode="auto">
            <a:xfrm flipH="1">
              <a:off x="1691968"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 name="正方形/長方形 4">
              <a:extLst>
                <a:ext uri="{FF2B5EF4-FFF2-40B4-BE49-F238E27FC236}">
                  <a16:creationId xmlns:a16="http://schemas.microsoft.com/office/drawing/2014/main" id="{545AF930-DC2D-2AF9-BD15-15AC0B321869}"/>
                </a:ext>
              </a:extLst>
            </p:cNvPr>
            <p:cNvSpPr/>
            <p:nvPr/>
          </p:nvSpPr>
          <p:spPr bwMode="auto">
            <a:xfrm flipH="1">
              <a:off x="2231974"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6" name="正方形/長方形 5">
              <a:extLst>
                <a:ext uri="{FF2B5EF4-FFF2-40B4-BE49-F238E27FC236}">
                  <a16:creationId xmlns:a16="http://schemas.microsoft.com/office/drawing/2014/main" id="{9086ECBA-6503-5C71-09CD-94A191A98823}"/>
                </a:ext>
              </a:extLst>
            </p:cNvPr>
            <p:cNvSpPr/>
            <p:nvPr/>
          </p:nvSpPr>
          <p:spPr bwMode="auto">
            <a:xfrm flipH="1">
              <a:off x="3311986"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8" name="Rectangle 69">
              <a:extLst>
                <a:ext uri="{FF2B5EF4-FFF2-40B4-BE49-F238E27FC236}">
                  <a16:creationId xmlns:a16="http://schemas.microsoft.com/office/drawing/2014/main" id="{E9C83A2C-F720-9362-F08E-4833DD8EBD8F}"/>
                </a:ext>
              </a:extLst>
            </p:cNvPr>
            <p:cNvSpPr>
              <a:spLocks noChangeArrowheads="1"/>
            </p:cNvSpPr>
            <p:nvPr/>
          </p:nvSpPr>
          <p:spPr bwMode="auto">
            <a:xfrm>
              <a:off x="1151963"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9" name="Rectangle 69">
              <a:extLst>
                <a:ext uri="{FF2B5EF4-FFF2-40B4-BE49-F238E27FC236}">
                  <a16:creationId xmlns:a16="http://schemas.microsoft.com/office/drawing/2014/main" id="{FF833E59-4BC1-3C13-09E1-A7B6E5249FEB}"/>
                </a:ext>
              </a:extLst>
            </p:cNvPr>
            <p:cNvSpPr>
              <a:spLocks noChangeArrowheads="1"/>
            </p:cNvSpPr>
            <p:nvPr/>
          </p:nvSpPr>
          <p:spPr bwMode="auto">
            <a:xfrm>
              <a:off x="2771980"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10" name="Rectangle 69">
              <a:extLst>
                <a:ext uri="{FF2B5EF4-FFF2-40B4-BE49-F238E27FC236}">
                  <a16:creationId xmlns:a16="http://schemas.microsoft.com/office/drawing/2014/main" id="{037ECFDD-E198-31A7-060D-7A04CFBEE0BD}"/>
                </a:ext>
              </a:extLst>
            </p:cNvPr>
            <p:cNvSpPr>
              <a:spLocks noChangeArrowheads="1"/>
            </p:cNvSpPr>
            <p:nvPr/>
          </p:nvSpPr>
          <p:spPr bwMode="auto">
            <a:xfrm>
              <a:off x="2231974"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11" name="Rectangle 69">
              <a:extLst>
                <a:ext uri="{FF2B5EF4-FFF2-40B4-BE49-F238E27FC236}">
                  <a16:creationId xmlns:a16="http://schemas.microsoft.com/office/drawing/2014/main" id="{6ACFFD05-117B-7B1F-E11D-4E3085DAC331}"/>
                </a:ext>
              </a:extLst>
            </p:cNvPr>
            <p:cNvSpPr>
              <a:spLocks noChangeArrowheads="1"/>
            </p:cNvSpPr>
            <p:nvPr/>
          </p:nvSpPr>
          <p:spPr bwMode="auto">
            <a:xfrm>
              <a:off x="3311986"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grpSp>
      <p:grpSp>
        <p:nvGrpSpPr>
          <p:cNvPr id="14" name="グループ化 13">
            <a:extLst>
              <a:ext uri="{FF2B5EF4-FFF2-40B4-BE49-F238E27FC236}">
                <a16:creationId xmlns:a16="http://schemas.microsoft.com/office/drawing/2014/main" id="{35A06667-82F3-F1E2-207E-9856E3CF3857}"/>
              </a:ext>
            </a:extLst>
          </p:cNvPr>
          <p:cNvGrpSpPr/>
          <p:nvPr/>
        </p:nvGrpSpPr>
        <p:grpSpPr>
          <a:xfrm>
            <a:off x="1691968" y="5499023"/>
            <a:ext cx="2700031" cy="360004"/>
            <a:chOff x="1151961" y="4779015"/>
            <a:chExt cx="2700031" cy="360004"/>
          </a:xfrm>
        </p:grpSpPr>
        <p:sp>
          <p:nvSpPr>
            <p:cNvPr id="15" name="Rectangle 69">
              <a:extLst>
                <a:ext uri="{FF2B5EF4-FFF2-40B4-BE49-F238E27FC236}">
                  <a16:creationId xmlns:a16="http://schemas.microsoft.com/office/drawing/2014/main" id="{ED6BBE58-9B82-2BA3-56B5-2FE03762561D}"/>
                </a:ext>
              </a:extLst>
            </p:cNvPr>
            <p:cNvSpPr>
              <a:spLocks noChangeArrowheads="1"/>
            </p:cNvSpPr>
            <p:nvPr/>
          </p:nvSpPr>
          <p:spPr bwMode="auto">
            <a:xfrm>
              <a:off x="1151962" y="4779015"/>
              <a:ext cx="45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16" name="Rectangle 70">
              <a:extLst>
                <a:ext uri="{FF2B5EF4-FFF2-40B4-BE49-F238E27FC236}">
                  <a16:creationId xmlns:a16="http://schemas.microsoft.com/office/drawing/2014/main" id="{E9DEDCC9-9EE8-E3BA-0E4F-8715B7B381F0}"/>
                </a:ext>
              </a:extLst>
            </p:cNvPr>
            <p:cNvSpPr>
              <a:spLocks noChangeArrowheads="1"/>
            </p:cNvSpPr>
            <p:nvPr/>
          </p:nvSpPr>
          <p:spPr bwMode="auto">
            <a:xfrm>
              <a:off x="1691968" y="4779015"/>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17" name="Rectangle 71">
              <a:extLst>
                <a:ext uri="{FF2B5EF4-FFF2-40B4-BE49-F238E27FC236}">
                  <a16:creationId xmlns:a16="http://schemas.microsoft.com/office/drawing/2014/main" id="{E5EF2AFD-742E-365E-9CDC-7998EACD9BE3}"/>
                </a:ext>
              </a:extLst>
            </p:cNvPr>
            <p:cNvSpPr>
              <a:spLocks noChangeArrowheads="1"/>
            </p:cNvSpPr>
            <p:nvPr/>
          </p:nvSpPr>
          <p:spPr bwMode="auto">
            <a:xfrm>
              <a:off x="2231974" y="4779015"/>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18" name="Rectangle 72">
              <a:extLst>
                <a:ext uri="{FF2B5EF4-FFF2-40B4-BE49-F238E27FC236}">
                  <a16:creationId xmlns:a16="http://schemas.microsoft.com/office/drawing/2014/main" id="{882087F1-9B63-CC74-31BD-04163AB293CF}"/>
                </a:ext>
              </a:extLst>
            </p:cNvPr>
            <p:cNvSpPr>
              <a:spLocks noChangeArrowheads="1"/>
            </p:cNvSpPr>
            <p:nvPr/>
          </p:nvSpPr>
          <p:spPr bwMode="auto">
            <a:xfrm>
              <a:off x="2771980"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19" name="Rectangle 73">
              <a:extLst>
                <a:ext uri="{FF2B5EF4-FFF2-40B4-BE49-F238E27FC236}">
                  <a16:creationId xmlns:a16="http://schemas.microsoft.com/office/drawing/2014/main" id="{39AD18D5-716C-7FD8-6EED-34D1F1E4EEA1}"/>
                </a:ext>
              </a:extLst>
            </p:cNvPr>
            <p:cNvSpPr>
              <a:spLocks noChangeArrowheads="1"/>
            </p:cNvSpPr>
            <p:nvPr/>
          </p:nvSpPr>
          <p:spPr bwMode="auto">
            <a:xfrm>
              <a:off x="3311986"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20" name="正方形/長方形 19">
              <a:extLst>
                <a:ext uri="{FF2B5EF4-FFF2-40B4-BE49-F238E27FC236}">
                  <a16:creationId xmlns:a16="http://schemas.microsoft.com/office/drawing/2014/main" id="{8527FC74-03CE-CFE0-6542-3C7EFE42DE9D}"/>
                </a:ext>
              </a:extLst>
            </p:cNvPr>
            <p:cNvSpPr/>
            <p:nvPr/>
          </p:nvSpPr>
          <p:spPr bwMode="auto">
            <a:xfrm flipH="1">
              <a:off x="2771980"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正方形/長方形 20">
              <a:extLst>
                <a:ext uri="{FF2B5EF4-FFF2-40B4-BE49-F238E27FC236}">
                  <a16:creationId xmlns:a16="http://schemas.microsoft.com/office/drawing/2014/main" id="{4DCB11D9-2644-6AA1-6C00-5A7F4C337999}"/>
                </a:ext>
              </a:extLst>
            </p:cNvPr>
            <p:cNvSpPr/>
            <p:nvPr/>
          </p:nvSpPr>
          <p:spPr bwMode="auto">
            <a:xfrm flipH="1">
              <a:off x="1691968"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2" name="正方形/長方形 21">
              <a:extLst>
                <a:ext uri="{FF2B5EF4-FFF2-40B4-BE49-F238E27FC236}">
                  <a16:creationId xmlns:a16="http://schemas.microsoft.com/office/drawing/2014/main" id="{0773850A-246B-0489-DC88-C261E5FC6F43}"/>
                </a:ext>
              </a:extLst>
            </p:cNvPr>
            <p:cNvSpPr/>
            <p:nvPr/>
          </p:nvSpPr>
          <p:spPr bwMode="auto">
            <a:xfrm flipH="1">
              <a:off x="2231974"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EF85D166-F456-118E-0E16-65066D2A6BF6}"/>
                </a:ext>
              </a:extLst>
            </p:cNvPr>
            <p:cNvSpPr/>
            <p:nvPr/>
          </p:nvSpPr>
          <p:spPr bwMode="auto">
            <a:xfrm flipH="1">
              <a:off x="3311986"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4" name="Rectangle 69">
              <a:extLst>
                <a:ext uri="{FF2B5EF4-FFF2-40B4-BE49-F238E27FC236}">
                  <a16:creationId xmlns:a16="http://schemas.microsoft.com/office/drawing/2014/main" id="{D3BD4398-D77C-F5A5-9721-85321361AF6F}"/>
                </a:ext>
              </a:extLst>
            </p:cNvPr>
            <p:cNvSpPr>
              <a:spLocks noChangeArrowheads="1"/>
            </p:cNvSpPr>
            <p:nvPr/>
          </p:nvSpPr>
          <p:spPr bwMode="auto">
            <a:xfrm>
              <a:off x="1151961" y="4779015"/>
              <a:ext cx="540007"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25" name="Rectangle 69">
              <a:extLst>
                <a:ext uri="{FF2B5EF4-FFF2-40B4-BE49-F238E27FC236}">
                  <a16:creationId xmlns:a16="http://schemas.microsoft.com/office/drawing/2014/main" id="{063BEFD4-FD38-F22F-7F1B-61A876C36F13}"/>
                </a:ext>
              </a:extLst>
            </p:cNvPr>
            <p:cNvSpPr>
              <a:spLocks noChangeArrowheads="1"/>
            </p:cNvSpPr>
            <p:nvPr/>
          </p:nvSpPr>
          <p:spPr bwMode="auto">
            <a:xfrm>
              <a:off x="2771980"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26" name="Rectangle 69">
              <a:extLst>
                <a:ext uri="{FF2B5EF4-FFF2-40B4-BE49-F238E27FC236}">
                  <a16:creationId xmlns:a16="http://schemas.microsoft.com/office/drawing/2014/main" id="{4F3C5A09-1184-D0A1-33EF-8A7A826CC458}"/>
                </a:ext>
              </a:extLst>
            </p:cNvPr>
            <p:cNvSpPr>
              <a:spLocks noChangeArrowheads="1"/>
            </p:cNvSpPr>
            <p:nvPr/>
          </p:nvSpPr>
          <p:spPr bwMode="auto">
            <a:xfrm>
              <a:off x="2231974"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27" name="Rectangle 69">
              <a:extLst>
                <a:ext uri="{FF2B5EF4-FFF2-40B4-BE49-F238E27FC236}">
                  <a16:creationId xmlns:a16="http://schemas.microsoft.com/office/drawing/2014/main" id="{4C7E5A9B-00D2-E022-365F-E4E01157E708}"/>
                </a:ext>
              </a:extLst>
            </p:cNvPr>
            <p:cNvSpPr>
              <a:spLocks noChangeArrowheads="1"/>
            </p:cNvSpPr>
            <p:nvPr/>
          </p:nvSpPr>
          <p:spPr bwMode="auto">
            <a:xfrm>
              <a:off x="3311986"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grpSp>
      <p:grpSp>
        <p:nvGrpSpPr>
          <p:cNvPr id="28" name="グループ化 27">
            <a:extLst>
              <a:ext uri="{FF2B5EF4-FFF2-40B4-BE49-F238E27FC236}">
                <a16:creationId xmlns:a16="http://schemas.microsoft.com/office/drawing/2014/main" id="{0A388FFE-E199-CA7D-03B8-7FA8AFA36125}"/>
              </a:ext>
            </a:extLst>
          </p:cNvPr>
          <p:cNvGrpSpPr/>
          <p:nvPr/>
        </p:nvGrpSpPr>
        <p:grpSpPr>
          <a:xfrm>
            <a:off x="2231974" y="6129030"/>
            <a:ext cx="2700031" cy="360004"/>
            <a:chOff x="1151961" y="4779015"/>
            <a:chExt cx="2700031" cy="360004"/>
          </a:xfrm>
        </p:grpSpPr>
        <p:sp>
          <p:nvSpPr>
            <p:cNvPr id="29" name="Rectangle 69">
              <a:extLst>
                <a:ext uri="{FF2B5EF4-FFF2-40B4-BE49-F238E27FC236}">
                  <a16:creationId xmlns:a16="http://schemas.microsoft.com/office/drawing/2014/main" id="{1585075B-416F-E981-84B7-BD37F1BC2D8C}"/>
                </a:ext>
              </a:extLst>
            </p:cNvPr>
            <p:cNvSpPr>
              <a:spLocks noChangeArrowheads="1"/>
            </p:cNvSpPr>
            <p:nvPr/>
          </p:nvSpPr>
          <p:spPr bwMode="auto">
            <a:xfrm>
              <a:off x="1151962" y="4779015"/>
              <a:ext cx="45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30" name="Rectangle 70">
              <a:extLst>
                <a:ext uri="{FF2B5EF4-FFF2-40B4-BE49-F238E27FC236}">
                  <a16:creationId xmlns:a16="http://schemas.microsoft.com/office/drawing/2014/main" id="{F286D9CC-FC73-F265-D4C7-ABEB4233603F}"/>
                </a:ext>
              </a:extLst>
            </p:cNvPr>
            <p:cNvSpPr>
              <a:spLocks noChangeArrowheads="1"/>
            </p:cNvSpPr>
            <p:nvPr/>
          </p:nvSpPr>
          <p:spPr bwMode="auto">
            <a:xfrm>
              <a:off x="1691968" y="4779015"/>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31" name="Rectangle 71">
              <a:extLst>
                <a:ext uri="{FF2B5EF4-FFF2-40B4-BE49-F238E27FC236}">
                  <a16:creationId xmlns:a16="http://schemas.microsoft.com/office/drawing/2014/main" id="{24494E94-FF44-31A6-D21B-DEB79ECCE152}"/>
                </a:ext>
              </a:extLst>
            </p:cNvPr>
            <p:cNvSpPr>
              <a:spLocks noChangeArrowheads="1"/>
            </p:cNvSpPr>
            <p:nvPr/>
          </p:nvSpPr>
          <p:spPr bwMode="auto">
            <a:xfrm>
              <a:off x="2231974" y="4779015"/>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32" name="Rectangle 72">
              <a:extLst>
                <a:ext uri="{FF2B5EF4-FFF2-40B4-BE49-F238E27FC236}">
                  <a16:creationId xmlns:a16="http://schemas.microsoft.com/office/drawing/2014/main" id="{9BBE10D7-5BC7-EAD2-65FE-3084FAF2A599}"/>
                </a:ext>
              </a:extLst>
            </p:cNvPr>
            <p:cNvSpPr>
              <a:spLocks noChangeArrowheads="1"/>
            </p:cNvSpPr>
            <p:nvPr/>
          </p:nvSpPr>
          <p:spPr bwMode="auto">
            <a:xfrm>
              <a:off x="2771980"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33" name="Rectangle 73">
              <a:extLst>
                <a:ext uri="{FF2B5EF4-FFF2-40B4-BE49-F238E27FC236}">
                  <a16:creationId xmlns:a16="http://schemas.microsoft.com/office/drawing/2014/main" id="{2645841B-0B13-6D49-EE5B-D51937D10428}"/>
                </a:ext>
              </a:extLst>
            </p:cNvPr>
            <p:cNvSpPr>
              <a:spLocks noChangeArrowheads="1"/>
            </p:cNvSpPr>
            <p:nvPr/>
          </p:nvSpPr>
          <p:spPr bwMode="auto">
            <a:xfrm>
              <a:off x="3311986" y="4779015"/>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34" name="正方形/長方形 33">
              <a:extLst>
                <a:ext uri="{FF2B5EF4-FFF2-40B4-BE49-F238E27FC236}">
                  <a16:creationId xmlns:a16="http://schemas.microsoft.com/office/drawing/2014/main" id="{4DC2E8E5-D3AA-3F42-2F9E-B50DDEF8D796}"/>
                </a:ext>
              </a:extLst>
            </p:cNvPr>
            <p:cNvSpPr/>
            <p:nvPr/>
          </p:nvSpPr>
          <p:spPr bwMode="auto">
            <a:xfrm flipH="1">
              <a:off x="2771980"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5" name="正方形/長方形 34">
              <a:extLst>
                <a:ext uri="{FF2B5EF4-FFF2-40B4-BE49-F238E27FC236}">
                  <a16:creationId xmlns:a16="http://schemas.microsoft.com/office/drawing/2014/main" id="{A59788C6-45D4-FAE3-2DE1-766C7EB061CC}"/>
                </a:ext>
              </a:extLst>
            </p:cNvPr>
            <p:cNvSpPr/>
            <p:nvPr/>
          </p:nvSpPr>
          <p:spPr bwMode="auto">
            <a:xfrm flipH="1">
              <a:off x="1691968"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a:extLst>
                <a:ext uri="{FF2B5EF4-FFF2-40B4-BE49-F238E27FC236}">
                  <a16:creationId xmlns:a16="http://schemas.microsoft.com/office/drawing/2014/main" id="{5FACA672-8DF2-F5A1-6738-8150339CF669}"/>
                </a:ext>
              </a:extLst>
            </p:cNvPr>
            <p:cNvSpPr/>
            <p:nvPr/>
          </p:nvSpPr>
          <p:spPr bwMode="auto">
            <a:xfrm flipH="1">
              <a:off x="2231974"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a:extLst>
                <a:ext uri="{FF2B5EF4-FFF2-40B4-BE49-F238E27FC236}">
                  <a16:creationId xmlns:a16="http://schemas.microsoft.com/office/drawing/2014/main" id="{4D8AD750-2832-F78C-9EA8-3C3FC8B31CD6}"/>
                </a:ext>
              </a:extLst>
            </p:cNvPr>
            <p:cNvSpPr/>
            <p:nvPr/>
          </p:nvSpPr>
          <p:spPr bwMode="auto">
            <a:xfrm flipH="1">
              <a:off x="3311986" y="4779015"/>
              <a:ext cx="45719"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69">
              <a:extLst>
                <a:ext uri="{FF2B5EF4-FFF2-40B4-BE49-F238E27FC236}">
                  <a16:creationId xmlns:a16="http://schemas.microsoft.com/office/drawing/2014/main" id="{CA6933F4-9A34-7BF0-F90A-C7DFD14025B8}"/>
                </a:ext>
              </a:extLst>
            </p:cNvPr>
            <p:cNvSpPr>
              <a:spLocks noChangeArrowheads="1"/>
            </p:cNvSpPr>
            <p:nvPr/>
          </p:nvSpPr>
          <p:spPr bwMode="auto">
            <a:xfrm>
              <a:off x="1151961" y="4779015"/>
              <a:ext cx="540007"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39" name="Rectangle 69">
              <a:extLst>
                <a:ext uri="{FF2B5EF4-FFF2-40B4-BE49-F238E27FC236}">
                  <a16:creationId xmlns:a16="http://schemas.microsoft.com/office/drawing/2014/main" id="{5E241CFA-533E-EDBB-BB70-C5E26437C098}"/>
                </a:ext>
              </a:extLst>
            </p:cNvPr>
            <p:cNvSpPr>
              <a:spLocks noChangeArrowheads="1"/>
            </p:cNvSpPr>
            <p:nvPr/>
          </p:nvSpPr>
          <p:spPr bwMode="auto">
            <a:xfrm>
              <a:off x="2771980"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40" name="Rectangle 69">
              <a:extLst>
                <a:ext uri="{FF2B5EF4-FFF2-40B4-BE49-F238E27FC236}">
                  <a16:creationId xmlns:a16="http://schemas.microsoft.com/office/drawing/2014/main" id="{3B5176F3-C8E3-4B72-5C47-12B5382C5FA0}"/>
                </a:ext>
              </a:extLst>
            </p:cNvPr>
            <p:cNvSpPr>
              <a:spLocks noChangeArrowheads="1"/>
            </p:cNvSpPr>
            <p:nvPr/>
          </p:nvSpPr>
          <p:spPr bwMode="auto">
            <a:xfrm>
              <a:off x="2231974"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sp>
          <p:nvSpPr>
            <p:cNvPr id="41" name="Rectangle 69">
              <a:extLst>
                <a:ext uri="{FF2B5EF4-FFF2-40B4-BE49-F238E27FC236}">
                  <a16:creationId xmlns:a16="http://schemas.microsoft.com/office/drawing/2014/main" id="{C1EF4C12-91E3-E5A6-B5B9-CD3EB5F04DD4}"/>
                </a:ext>
              </a:extLst>
            </p:cNvPr>
            <p:cNvSpPr>
              <a:spLocks noChangeArrowheads="1"/>
            </p:cNvSpPr>
            <p:nvPr/>
          </p:nvSpPr>
          <p:spPr bwMode="auto">
            <a:xfrm>
              <a:off x="3311986" y="4779015"/>
              <a:ext cx="540006" cy="360000"/>
            </a:xfrm>
            <a:prstGeom prst="rect">
              <a:avLst/>
            </a:prstGeom>
            <a:noFill/>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endParaRPr lang="en-US" altLang="ja-JP" sz="1600" dirty="0">
                <a:solidFill>
                  <a:schemeClr val="tx1">
                    <a:lumMod val="75000"/>
                    <a:lumOff val="25000"/>
                  </a:schemeClr>
                </a:solidFill>
                <a:latin typeface="+mn-lt"/>
                <a:ea typeface="+mn-ea"/>
              </a:endParaRPr>
            </a:p>
          </p:txBody>
        </p:sp>
      </p:grpSp>
      <p:sp>
        <p:nvSpPr>
          <p:cNvPr id="44" name="Rectangle 69">
            <a:extLst>
              <a:ext uri="{FF2B5EF4-FFF2-40B4-BE49-F238E27FC236}">
                <a16:creationId xmlns:a16="http://schemas.microsoft.com/office/drawing/2014/main" id="{80CA9FAE-F031-C584-33CF-A494FE041EF1}"/>
              </a:ext>
            </a:extLst>
          </p:cNvPr>
          <p:cNvSpPr>
            <a:spLocks noChangeArrowheads="1"/>
          </p:cNvSpPr>
          <p:nvPr/>
        </p:nvSpPr>
        <p:spPr bwMode="auto">
          <a:xfrm>
            <a:off x="1151962" y="1988984"/>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45" name="Rectangle 70">
            <a:extLst>
              <a:ext uri="{FF2B5EF4-FFF2-40B4-BE49-F238E27FC236}">
                <a16:creationId xmlns:a16="http://schemas.microsoft.com/office/drawing/2014/main" id="{DC5D1F25-DD8F-5E5E-7650-04834001AF69}"/>
              </a:ext>
            </a:extLst>
          </p:cNvPr>
          <p:cNvSpPr>
            <a:spLocks noChangeArrowheads="1"/>
          </p:cNvSpPr>
          <p:nvPr/>
        </p:nvSpPr>
        <p:spPr bwMode="auto">
          <a:xfrm>
            <a:off x="1601967" y="1988984"/>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46" name="Rectangle 71">
            <a:extLst>
              <a:ext uri="{FF2B5EF4-FFF2-40B4-BE49-F238E27FC236}">
                <a16:creationId xmlns:a16="http://schemas.microsoft.com/office/drawing/2014/main" id="{1E92F600-68AC-9DEA-DA4D-A32076106124}"/>
              </a:ext>
            </a:extLst>
          </p:cNvPr>
          <p:cNvSpPr>
            <a:spLocks noChangeArrowheads="1"/>
          </p:cNvSpPr>
          <p:nvPr/>
        </p:nvSpPr>
        <p:spPr bwMode="auto">
          <a:xfrm>
            <a:off x="2141973" y="1988984"/>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47" name="Rectangle 72">
            <a:extLst>
              <a:ext uri="{FF2B5EF4-FFF2-40B4-BE49-F238E27FC236}">
                <a16:creationId xmlns:a16="http://schemas.microsoft.com/office/drawing/2014/main" id="{8B227E33-9FB9-C961-8BF5-16C663739C5E}"/>
              </a:ext>
            </a:extLst>
          </p:cNvPr>
          <p:cNvSpPr>
            <a:spLocks noChangeArrowheads="1"/>
          </p:cNvSpPr>
          <p:nvPr/>
        </p:nvSpPr>
        <p:spPr bwMode="auto">
          <a:xfrm>
            <a:off x="2411976" y="1988984"/>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48" name="Rectangle 73">
            <a:extLst>
              <a:ext uri="{FF2B5EF4-FFF2-40B4-BE49-F238E27FC236}">
                <a16:creationId xmlns:a16="http://schemas.microsoft.com/office/drawing/2014/main" id="{D311F2FC-F652-6D60-D27B-9A19E0EA0314}"/>
              </a:ext>
            </a:extLst>
          </p:cNvPr>
          <p:cNvSpPr>
            <a:spLocks noChangeArrowheads="1"/>
          </p:cNvSpPr>
          <p:nvPr/>
        </p:nvSpPr>
        <p:spPr bwMode="auto">
          <a:xfrm>
            <a:off x="2771980" y="1988984"/>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57" name="Rectangle 69">
            <a:extLst>
              <a:ext uri="{FF2B5EF4-FFF2-40B4-BE49-F238E27FC236}">
                <a16:creationId xmlns:a16="http://schemas.microsoft.com/office/drawing/2014/main" id="{DDA4DFF1-F3F9-2E92-571F-A47DC79FE48B}"/>
              </a:ext>
            </a:extLst>
          </p:cNvPr>
          <p:cNvSpPr>
            <a:spLocks noChangeArrowheads="1"/>
          </p:cNvSpPr>
          <p:nvPr/>
        </p:nvSpPr>
        <p:spPr bwMode="auto">
          <a:xfrm>
            <a:off x="3131984" y="2708992"/>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58" name="Rectangle 70">
            <a:extLst>
              <a:ext uri="{FF2B5EF4-FFF2-40B4-BE49-F238E27FC236}">
                <a16:creationId xmlns:a16="http://schemas.microsoft.com/office/drawing/2014/main" id="{49C637E1-85EA-70C9-6F64-F38A2787D42E}"/>
              </a:ext>
            </a:extLst>
          </p:cNvPr>
          <p:cNvSpPr>
            <a:spLocks noChangeArrowheads="1"/>
          </p:cNvSpPr>
          <p:nvPr/>
        </p:nvSpPr>
        <p:spPr bwMode="auto">
          <a:xfrm>
            <a:off x="3581989" y="2708992"/>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59" name="Rectangle 71">
            <a:extLst>
              <a:ext uri="{FF2B5EF4-FFF2-40B4-BE49-F238E27FC236}">
                <a16:creationId xmlns:a16="http://schemas.microsoft.com/office/drawing/2014/main" id="{0650D333-FAF7-FC10-356B-42C555976B5E}"/>
              </a:ext>
            </a:extLst>
          </p:cNvPr>
          <p:cNvSpPr>
            <a:spLocks noChangeArrowheads="1"/>
          </p:cNvSpPr>
          <p:nvPr/>
        </p:nvSpPr>
        <p:spPr bwMode="auto">
          <a:xfrm>
            <a:off x="4121995" y="2708992"/>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60" name="Rectangle 72">
            <a:extLst>
              <a:ext uri="{FF2B5EF4-FFF2-40B4-BE49-F238E27FC236}">
                <a16:creationId xmlns:a16="http://schemas.microsoft.com/office/drawing/2014/main" id="{C6063CAF-B3E7-3EEF-A926-36A90BDE4D05}"/>
              </a:ext>
            </a:extLst>
          </p:cNvPr>
          <p:cNvSpPr>
            <a:spLocks noChangeArrowheads="1"/>
          </p:cNvSpPr>
          <p:nvPr/>
        </p:nvSpPr>
        <p:spPr bwMode="auto">
          <a:xfrm>
            <a:off x="4391998" y="2708992"/>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61" name="Rectangle 73">
            <a:extLst>
              <a:ext uri="{FF2B5EF4-FFF2-40B4-BE49-F238E27FC236}">
                <a16:creationId xmlns:a16="http://schemas.microsoft.com/office/drawing/2014/main" id="{CE3B2FFD-C3CF-F3C5-0AD2-EF73A50E69E1}"/>
              </a:ext>
            </a:extLst>
          </p:cNvPr>
          <p:cNvSpPr>
            <a:spLocks noChangeArrowheads="1"/>
          </p:cNvSpPr>
          <p:nvPr/>
        </p:nvSpPr>
        <p:spPr bwMode="auto">
          <a:xfrm>
            <a:off x="4752002" y="2708992"/>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sp>
        <p:nvSpPr>
          <p:cNvPr id="62" name="Rectangle 69">
            <a:extLst>
              <a:ext uri="{FF2B5EF4-FFF2-40B4-BE49-F238E27FC236}">
                <a16:creationId xmlns:a16="http://schemas.microsoft.com/office/drawing/2014/main" id="{79284753-827C-AAED-A6D9-FAAF8DE5221E}"/>
              </a:ext>
            </a:extLst>
          </p:cNvPr>
          <p:cNvSpPr>
            <a:spLocks noChangeArrowheads="1"/>
          </p:cNvSpPr>
          <p:nvPr/>
        </p:nvSpPr>
        <p:spPr bwMode="auto">
          <a:xfrm>
            <a:off x="5112006" y="3338999"/>
            <a:ext cx="450005"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IF</a:t>
            </a:r>
          </a:p>
        </p:txBody>
      </p:sp>
      <p:sp>
        <p:nvSpPr>
          <p:cNvPr id="63" name="Rectangle 70">
            <a:extLst>
              <a:ext uri="{FF2B5EF4-FFF2-40B4-BE49-F238E27FC236}">
                <a16:creationId xmlns:a16="http://schemas.microsoft.com/office/drawing/2014/main" id="{D011A2AC-465B-5994-49B8-3DBD23D78FEB}"/>
              </a:ext>
            </a:extLst>
          </p:cNvPr>
          <p:cNvSpPr>
            <a:spLocks noChangeArrowheads="1"/>
          </p:cNvSpPr>
          <p:nvPr/>
        </p:nvSpPr>
        <p:spPr bwMode="auto">
          <a:xfrm>
            <a:off x="5562011" y="3338999"/>
            <a:ext cx="540006"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ID</a:t>
            </a:r>
          </a:p>
        </p:txBody>
      </p:sp>
      <p:sp>
        <p:nvSpPr>
          <p:cNvPr id="64" name="Rectangle 71">
            <a:extLst>
              <a:ext uri="{FF2B5EF4-FFF2-40B4-BE49-F238E27FC236}">
                <a16:creationId xmlns:a16="http://schemas.microsoft.com/office/drawing/2014/main" id="{3FC72747-D27D-B6AA-0D18-49D1DA82781A}"/>
              </a:ext>
            </a:extLst>
          </p:cNvPr>
          <p:cNvSpPr>
            <a:spLocks noChangeArrowheads="1"/>
          </p:cNvSpPr>
          <p:nvPr/>
        </p:nvSpPr>
        <p:spPr bwMode="auto">
          <a:xfrm>
            <a:off x="6102017" y="3338999"/>
            <a:ext cx="270003"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solidFill>
                  <a:schemeClr val="tx1">
                    <a:lumMod val="75000"/>
                    <a:lumOff val="25000"/>
                  </a:schemeClr>
                </a:solidFill>
                <a:latin typeface="+mn-lt"/>
                <a:ea typeface="+mn-ea"/>
              </a:rPr>
              <a:t>EX</a:t>
            </a:r>
          </a:p>
        </p:txBody>
      </p:sp>
      <p:sp>
        <p:nvSpPr>
          <p:cNvPr id="65" name="Rectangle 72">
            <a:extLst>
              <a:ext uri="{FF2B5EF4-FFF2-40B4-BE49-F238E27FC236}">
                <a16:creationId xmlns:a16="http://schemas.microsoft.com/office/drawing/2014/main" id="{C7F7E4A6-5ECB-8F6C-B52C-EB363C65E16D}"/>
              </a:ext>
            </a:extLst>
          </p:cNvPr>
          <p:cNvSpPr>
            <a:spLocks noChangeArrowheads="1"/>
          </p:cNvSpPr>
          <p:nvPr/>
        </p:nvSpPr>
        <p:spPr bwMode="auto">
          <a:xfrm>
            <a:off x="6372020" y="3338999"/>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solidFill>
                  <a:schemeClr val="tx1">
                    <a:lumMod val="75000"/>
                    <a:lumOff val="25000"/>
                  </a:schemeClr>
                </a:solidFill>
                <a:latin typeface="+mn-lt"/>
                <a:ea typeface="+mn-ea"/>
              </a:rPr>
              <a:t>MEM</a:t>
            </a:r>
          </a:p>
        </p:txBody>
      </p:sp>
      <p:sp>
        <p:nvSpPr>
          <p:cNvPr id="66" name="Rectangle 73">
            <a:extLst>
              <a:ext uri="{FF2B5EF4-FFF2-40B4-BE49-F238E27FC236}">
                <a16:creationId xmlns:a16="http://schemas.microsoft.com/office/drawing/2014/main" id="{C04296C0-306D-F515-B36C-C7FA06107622}"/>
              </a:ext>
            </a:extLst>
          </p:cNvPr>
          <p:cNvSpPr>
            <a:spLocks noChangeArrowheads="1"/>
          </p:cNvSpPr>
          <p:nvPr/>
        </p:nvSpPr>
        <p:spPr bwMode="auto">
          <a:xfrm>
            <a:off x="6732024" y="3338999"/>
            <a:ext cx="360000" cy="360000"/>
          </a:xfrm>
          <a:prstGeom prst="rect">
            <a:avLst/>
          </a:prstGeom>
          <a:ln>
            <a:headEnd/>
            <a:tailEnd type="none" w="med" len="lg"/>
          </a:ln>
          <a:effectLst/>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solidFill>
                  <a:schemeClr val="tx1">
                    <a:lumMod val="75000"/>
                    <a:lumOff val="25000"/>
                  </a:schemeClr>
                </a:solidFill>
                <a:latin typeface="+mn-lt"/>
                <a:ea typeface="+mn-ea"/>
              </a:rPr>
              <a:t>WB</a:t>
            </a:r>
          </a:p>
        </p:txBody>
      </p:sp>
      <p:cxnSp>
        <p:nvCxnSpPr>
          <p:cNvPr id="68" name="直線矢印コネクタ 67">
            <a:extLst>
              <a:ext uri="{FF2B5EF4-FFF2-40B4-BE49-F238E27FC236}">
                <a16:creationId xmlns:a16="http://schemas.microsoft.com/office/drawing/2014/main" id="{0D9F789D-EA97-C373-055B-85E7C3446ECA}"/>
              </a:ext>
            </a:extLst>
          </p:cNvPr>
          <p:cNvCxnSpPr/>
          <p:nvPr/>
        </p:nvCxnSpPr>
        <p:spPr bwMode="auto">
          <a:xfrm>
            <a:off x="1151962" y="2528990"/>
            <a:ext cx="1980022" cy="0"/>
          </a:xfrm>
          <a:prstGeom prst="straightConnector1">
            <a:avLst/>
          </a:prstGeom>
          <a:noFill/>
          <a:ln w="9525" cap="flat" cmpd="sng" algn="ctr">
            <a:solidFill>
              <a:schemeClr val="tx1"/>
            </a:solidFill>
            <a:prstDash val="solid"/>
            <a:round/>
            <a:headEnd type="triangle" w="med" len="med"/>
            <a:tailEnd type="triangle"/>
          </a:ln>
          <a:effectLst/>
        </p:spPr>
      </p:cxnSp>
      <p:sp>
        <p:nvSpPr>
          <p:cNvPr id="69" name="正方形/長方形 68">
            <a:extLst>
              <a:ext uri="{FF2B5EF4-FFF2-40B4-BE49-F238E27FC236}">
                <a16:creationId xmlns:a16="http://schemas.microsoft.com/office/drawing/2014/main" id="{DD5188A7-7291-8EEE-3F0F-0211BD91197D}"/>
              </a:ext>
            </a:extLst>
          </p:cNvPr>
          <p:cNvSpPr/>
          <p:nvPr/>
        </p:nvSpPr>
        <p:spPr>
          <a:xfrm>
            <a:off x="1601967" y="2528990"/>
            <a:ext cx="1082348" cy="307777"/>
          </a:xfrm>
          <a:prstGeom prst="rect">
            <a:avLst/>
          </a:prstGeom>
        </p:spPr>
        <p:txBody>
          <a:bodyPr wrap="none">
            <a:spAutoFit/>
          </a:bodyPr>
          <a:lstStyle/>
          <a:p>
            <a:r>
              <a:rPr lang="ja-JP" altLang="en-US" sz="1400" b="1" dirty="0">
                <a:solidFill>
                  <a:schemeClr val="accent6"/>
                </a:solidFill>
              </a:rPr>
              <a:t>レイテンシ</a:t>
            </a:r>
          </a:p>
        </p:txBody>
      </p:sp>
      <p:cxnSp>
        <p:nvCxnSpPr>
          <p:cNvPr id="70" name="直線矢印コネクタ 69">
            <a:extLst>
              <a:ext uri="{FF2B5EF4-FFF2-40B4-BE49-F238E27FC236}">
                <a16:creationId xmlns:a16="http://schemas.microsoft.com/office/drawing/2014/main" id="{6BEC7187-2503-1F49-60EF-BB6EAD93AD5C}"/>
              </a:ext>
            </a:extLst>
          </p:cNvPr>
          <p:cNvCxnSpPr>
            <a:cxnSpLocks/>
          </p:cNvCxnSpPr>
          <p:nvPr/>
        </p:nvCxnSpPr>
        <p:spPr bwMode="auto">
          <a:xfrm>
            <a:off x="1151962" y="5229020"/>
            <a:ext cx="2700030" cy="0"/>
          </a:xfrm>
          <a:prstGeom prst="straightConnector1">
            <a:avLst/>
          </a:prstGeom>
          <a:noFill/>
          <a:ln w="9525" cap="flat" cmpd="sng" algn="ctr">
            <a:solidFill>
              <a:schemeClr val="tx1"/>
            </a:solidFill>
            <a:prstDash val="solid"/>
            <a:round/>
            <a:headEnd type="triangle" w="med" len="med"/>
            <a:tailEnd type="triangle"/>
          </a:ln>
          <a:effectLst/>
        </p:spPr>
      </p:cxnSp>
      <p:sp>
        <p:nvSpPr>
          <p:cNvPr id="71" name="正方形/長方形 70">
            <a:extLst>
              <a:ext uri="{FF2B5EF4-FFF2-40B4-BE49-F238E27FC236}">
                <a16:creationId xmlns:a16="http://schemas.microsoft.com/office/drawing/2014/main" id="{DEA7CD60-2C05-0F74-AAC7-C14C31EDF603}"/>
              </a:ext>
            </a:extLst>
          </p:cNvPr>
          <p:cNvSpPr/>
          <p:nvPr/>
        </p:nvSpPr>
        <p:spPr>
          <a:xfrm>
            <a:off x="1961971" y="5229020"/>
            <a:ext cx="1082348" cy="307777"/>
          </a:xfrm>
          <a:prstGeom prst="rect">
            <a:avLst/>
          </a:prstGeom>
        </p:spPr>
        <p:txBody>
          <a:bodyPr wrap="none">
            <a:spAutoFit/>
          </a:bodyPr>
          <a:lstStyle/>
          <a:p>
            <a:r>
              <a:rPr lang="ja-JP" altLang="en-US" sz="1400" b="1" dirty="0">
                <a:solidFill>
                  <a:schemeClr val="accent6"/>
                </a:solidFill>
              </a:rPr>
              <a:t>レイテンシ</a:t>
            </a:r>
          </a:p>
        </p:txBody>
      </p:sp>
    </p:spTree>
    <p:extLst>
      <p:ext uri="{BB962C8B-B14F-4D97-AF65-F5344CB8AC3E}">
        <p14:creationId xmlns:p14="http://schemas.microsoft.com/office/powerpoint/2010/main" val="2523590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dirty="0"/>
              <a:t>CPU</a:t>
            </a:r>
            <a:r>
              <a:rPr lang="ja-JP" altLang="en-US" dirty="0"/>
              <a:t>はキーボード操作など割り込み処理していますが、その処理のためにクロック周波数の異なる</a:t>
            </a:r>
            <a:r>
              <a:rPr lang="en-US" altLang="ja-JP" dirty="0"/>
              <a:t>D-ff</a:t>
            </a:r>
            <a:r>
              <a:rPr lang="ja-JP" altLang="en-US" dirty="0"/>
              <a:t>回路を複数搭載しているのですか？</a:t>
            </a:r>
            <a:endParaRPr lang="en-US" dirty="0"/>
          </a:p>
        </p:txBody>
      </p:sp>
    </p:spTree>
    <p:extLst>
      <p:ext uri="{BB962C8B-B14F-4D97-AF65-F5344CB8AC3E}">
        <p14:creationId xmlns:p14="http://schemas.microsoft.com/office/powerpoint/2010/main" val="2762311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気が早いかもしれませんが、期末テストの日程は</a:t>
            </a:r>
            <a:r>
              <a:rPr lang="en-US" altLang="ja-JP" dirty="0"/>
              <a:t>7/31(</a:t>
            </a:r>
            <a:r>
              <a:rPr lang="ja-JP" altLang="en-US" dirty="0"/>
              <a:t>月</a:t>
            </a:r>
            <a:r>
              <a:rPr lang="en-US" altLang="ja-JP" dirty="0"/>
              <a:t>)</a:t>
            </a:r>
            <a:r>
              <a:rPr lang="ja-JP" altLang="en-US" dirty="0"/>
              <a:t>ですか？</a:t>
            </a:r>
            <a:endParaRPr lang="en-US" dirty="0"/>
          </a:p>
        </p:txBody>
      </p:sp>
    </p:spTree>
    <p:extLst>
      <p:ext uri="{BB962C8B-B14F-4D97-AF65-F5344CB8AC3E}">
        <p14:creationId xmlns:p14="http://schemas.microsoft.com/office/powerpoint/2010/main" val="3176455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ラッチが開くまでの時間が、長くかかっているステージに合わせられるということは、極端な話、レイテンシがどんなに短くてもどこかのステージに極度に時間のかかる命令だとパイプライン化する前よりも時間がかかってしまうということでしょうか。</a:t>
            </a:r>
            <a:endParaRPr lang="en-US" dirty="0"/>
          </a:p>
        </p:txBody>
      </p:sp>
    </p:spTree>
    <p:extLst>
      <p:ext uri="{BB962C8B-B14F-4D97-AF65-F5344CB8AC3E}">
        <p14:creationId xmlns:p14="http://schemas.microsoft.com/office/powerpoint/2010/main" val="4114808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特定のユニットで仕事をしている間，他の部分は遊んでいるとありましたが、具体的に何をしているのかは我々にはわからないのでしょうか</a:t>
            </a:r>
            <a:endParaRPr lang="en-US" dirty="0"/>
          </a:p>
        </p:txBody>
      </p:sp>
    </p:spTree>
    <p:extLst>
      <p:ext uri="{BB962C8B-B14F-4D97-AF65-F5344CB8AC3E}">
        <p14:creationId xmlns:p14="http://schemas.microsoft.com/office/powerpoint/2010/main" val="3575238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今ちょうどデスクトップ</a:t>
            </a:r>
            <a:r>
              <a:rPr lang="en-US" altLang="ja-JP" dirty="0"/>
              <a:t>PC</a:t>
            </a:r>
            <a:r>
              <a:rPr lang="ja-JP" altLang="en-US" dirty="0"/>
              <a:t>を買おうと思っているので</a:t>
            </a:r>
            <a:r>
              <a:rPr lang="en-US" altLang="ja-JP" dirty="0"/>
              <a:t>CPU</a:t>
            </a:r>
            <a:r>
              <a:rPr lang="ja-JP" altLang="en-US" dirty="0"/>
              <a:t>の話やクロックの話は選ぶ参考になります。</a:t>
            </a:r>
            <a:endParaRPr lang="en-US" altLang="ja-JP" dirty="0"/>
          </a:p>
          <a:p>
            <a:r>
              <a:rPr lang="ja-JP" altLang="en-US" dirty="0"/>
              <a:t>回路の話とプログラムの話はそれぞれなんとなくわかるのですがなかなか回路をプログラミングするというイメージがつきません</a:t>
            </a:r>
            <a:endParaRPr lang="en-US" dirty="0"/>
          </a:p>
        </p:txBody>
      </p:sp>
    </p:spTree>
    <p:extLst>
      <p:ext uri="{BB962C8B-B14F-4D97-AF65-F5344CB8AC3E}">
        <p14:creationId xmlns:p14="http://schemas.microsoft.com/office/powerpoint/2010/main" val="1117952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一つの命令のみが極端に時間がかかる場合、その長さ分でラッチで区切ると１サイクルがすごく長くなってしまうと思うのですが、そういう場合はどのようにすれば良いのでしょうか？</a:t>
            </a:r>
            <a:endParaRPr lang="en-US" altLang="ja-JP" dirty="0"/>
          </a:p>
          <a:p>
            <a:endParaRPr lang="en-US" dirty="0"/>
          </a:p>
          <a:p>
            <a:pPr lvl="1"/>
            <a:r>
              <a:rPr lang="ja-JP" altLang="en-US" dirty="0"/>
              <a:t>その命令が出現するのが稀な場合は，その命令が出てくる時だけパイプライン全体を止めてその命令の結果が出るのを待ちます</a:t>
            </a:r>
            <a:endParaRPr lang="en-US" altLang="ja-JP" dirty="0"/>
          </a:p>
          <a:p>
            <a:pPr lvl="1"/>
            <a:r>
              <a:rPr lang="ja-JP" altLang="en-US" dirty="0"/>
              <a:t>除算とかはそうなっていることが多い</a:t>
            </a:r>
            <a:endParaRPr lang="en-US" dirty="0"/>
          </a:p>
        </p:txBody>
      </p:sp>
    </p:spTree>
    <p:extLst>
      <p:ext uri="{BB962C8B-B14F-4D97-AF65-F5344CB8AC3E}">
        <p14:creationId xmlns:p14="http://schemas.microsoft.com/office/powerpoint/2010/main" val="1685683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質問：ステージをどこで切るかによって効率化が図られているということでしたが、その切り方は事前に決められているのでしょうか？それとも実際の作業も進み方に合わせて逐次調整されているのでしょうか？</a:t>
            </a:r>
            <a:endParaRPr lang="en-US" dirty="0"/>
          </a:p>
        </p:txBody>
      </p:sp>
    </p:spTree>
    <p:extLst>
      <p:ext uri="{BB962C8B-B14F-4D97-AF65-F5344CB8AC3E}">
        <p14:creationId xmlns:p14="http://schemas.microsoft.com/office/powerpoint/2010/main" val="4015854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dirty="0"/>
              <a:t>D-FF</a:t>
            </a:r>
            <a:r>
              <a:rPr lang="ja-JP" altLang="en-US" dirty="0"/>
              <a:t>の動作について、ループが形成されると値を記憶することができるとおっしゃっていたと思うのですが、どのように値を記憶しているのかわからなかったの教えていただきたいです。</a:t>
            </a:r>
            <a:endParaRPr lang="en-US" dirty="0"/>
          </a:p>
        </p:txBody>
      </p:sp>
    </p:spTree>
    <p:extLst>
      <p:ext uri="{BB962C8B-B14F-4D97-AF65-F5344CB8AC3E}">
        <p14:creationId xmlns:p14="http://schemas.microsoft.com/office/powerpoint/2010/main" val="2796979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26</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5.1</a:t>
            </a:r>
            <a:endParaRPr lang="en-US"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27</a:t>
            </a:fld>
            <a:endParaRPr kumimoji="1" lang="ja-JP" alt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161951" y="728970"/>
            <a:ext cx="8730097" cy="3510039"/>
          </a:xfrm>
        </p:spPr>
        <p:txBody>
          <a:bodyPr/>
          <a:lstStyle/>
          <a:p>
            <a:r>
              <a:rPr kumimoji="1" lang="ja-JP" altLang="en-US" dirty="0"/>
              <a:t>第１回の講義資料を参考に，以下の </a:t>
            </a:r>
            <a:r>
              <a:rPr kumimoji="1" lang="en-US" altLang="ja-JP" dirty="0"/>
              <a:t>if </a:t>
            </a:r>
            <a:r>
              <a:rPr kumimoji="1" lang="ja-JP" altLang="en-US" dirty="0"/>
              <a:t>文をアセンブリ言語で書け</a:t>
            </a:r>
            <a:endParaRPr kumimoji="1" lang="en-US" altLang="ja-JP" dirty="0"/>
          </a:p>
          <a:p>
            <a:pPr lvl="1"/>
            <a:r>
              <a:rPr kumimoji="1" lang="ja-JP" altLang="en-US" dirty="0"/>
              <a:t>使用する命令セットは第２回の講義資料のものに準じる</a:t>
            </a:r>
            <a:br>
              <a:rPr kumimoji="1" lang="en-US" altLang="ja-JP" dirty="0"/>
            </a:br>
            <a:endParaRPr kumimoji="1" lang="en-US" altLang="ja-JP" dirty="0"/>
          </a:p>
          <a:p>
            <a:pPr lvl="1"/>
            <a:r>
              <a:rPr kumimoji="1" lang="ja-JP" altLang="en-US" dirty="0"/>
              <a:t>変数 </a:t>
            </a:r>
            <a:r>
              <a:rPr kumimoji="1" lang="en-US" altLang="ja-JP" dirty="0"/>
              <a:t>i </a:t>
            </a:r>
            <a:r>
              <a:rPr kumimoji="1" lang="ja-JP" altLang="en-US" dirty="0"/>
              <a:t>はメモリのアドレス </a:t>
            </a:r>
            <a:r>
              <a:rPr kumimoji="1" lang="en-US" altLang="ja-JP" dirty="0"/>
              <a:t>0x100 </a:t>
            </a:r>
            <a:r>
              <a:rPr kumimoji="1" lang="ja-JP" altLang="en-US" dirty="0"/>
              <a:t>に割り当てられているものとせよ</a:t>
            </a:r>
            <a:endParaRPr kumimoji="1" lang="en-US" altLang="ja-JP" dirty="0"/>
          </a:p>
          <a:p>
            <a:pPr lvl="1"/>
            <a:r>
              <a:rPr kumimoji="1" lang="ja-JP" altLang="en-US" dirty="0"/>
              <a:t>変数 </a:t>
            </a:r>
            <a:r>
              <a:rPr kumimoji="1" lang="en-US" altLang="ja-JP" dirty="0"/>
              <a:t>i </a:t>
            </a:r>
            <a:r>
              <a:rPr kumimoji="1" lang="ja-JP" altLang="en-US" dirty="0"/>
              <a:t>の初期値は任意（「</a:t>
            </a:r>
            <a:r>
              <a:rPr kumimoji="1" lang="en-US" altLang="ja-JP" dirty="0"/>
              <a:t>...</a:t>
            </a:r>
            <a:r>
              <a:rPr kumimoji="1" lang="ja-JP" altLang="en-US" dirty="0"/>
              <a:t>」）とせよ</a:t>
            </a:r>
            <a:endParaRPr kumimoji="1" lang="en-US" altLang="ja-JP" dirty="0"/>
          </a:p>
          <a:p>
            <a:pPr lvl="1"/>
            <a:r>
              <a:rPr kumimoji="1" lang="ja-JP" altLang="en-US" dirty="0"/>
              <a:t>変数 </a:t>
            </a:r>
            <a:r>
              <a:rPr kumimoji="1" lang="en-US" altLang="ja-JP" dirty="0"/>
              <a:t>j </a:t>
            </a:r>
            <a:r>
              <a:rPr kumimoji="1" lang="ja-JP" altLang="en-US" dirty="0"/>
              <a:t>は任意のレジスタに割り当てて良い</a:t>
            </a:r>
            <a:endParaRPr kumimoji="1" lang="en-US" altLang="ja-JP" dirty="0"/>
          </a:p>
          <a:p>
            <a:pPr lvl="1"/>
            <a:endParaRPr lang="en-US" altLang="ja-JP" dirty="0"/>
          </a:p>
        </p:txBody>
      </p:sp>
      <p:sp>
        <p:nvSpPr>
          <p:cNvPr id="8" name="テキスト プレースホルダー 2">
            <a:extLst>
              <a:ext uri="{FF2B5EF4-FFF2-40B4-BE49-F238E27FC236}">
                <a16:creationId xmlns:a16="http://schemas.microsoft.com/office/drawing/2014/main" id="{6B2D641B-2326-9E04-04D8-C27563B82A34}"/>
              </a:ext>
            </a:extLst>
          </p:cNvPr>
          <p:cNvSpPr txBox="1">
            <a:spLocks/>
          </p:cNvSpPr>
          <p:nvPr/>
        </p:nvSpPr>
        <p:spPr bwMode="auto">
          <a:xfrm>
            <a:off x="1331964" y="4599013"/>
            <a:ext cx="6542471"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kern="0" dirty="0">
                <a:solidFill>
                  <a:schemeClr val="tx1">
                    <a:lumMod val="85000"/>
                    <a:lumOff val="15000"/>
                  </a:schemeClr>
                </a:solidFill>
                <a:latin typeface="Consolas" panose="020B0609020204030204" pitchFamily="49" charset="0"/>
              </a:rPr>
              <a:t>1: i = ...;</a:t>
            </a:r>
            <a:br>
              <a:rPr lang="en-US" altLang="ja-JP" kern="0" dirty="0">
                <a:latin typeface="Consolas" panose="020B0609020204030204" pitchFamily="49" charset="0"/>
              </a:rPr>
            </a:br>
            <a:r>
              <a:rPr lang="en-US" altLang="ja-JP" kern="0" dirty="0">
                <a:latin typeface="Consolas" panose="020B0609020204030204" pitchFamily="49" charset="0"/>
              </a:rPr>
              <a:t>2</a:t>
            </a:r>
            <a:r>
              <a:rPr lang="en-US" altLang="ja-JP" kern="0" dirty="0">
                <a:solidFill>
                  <a:schemeClr val="tx1">
                    <a:lumMod val="85000"/>
                    <a:lumOff val="15000"/>
                  </a:schemeClr>
                </a:solidFill>
                <a:latin typeface="Consolas" panose="020B0609020204030204" pitchFamily="49" charset="0"/>
              </a:rPr>
              <a:t>: </a:t>
            </a:r>
            <a:r>
              <a:rPr lang="en-US" altLang="ja-JP" kern="0" dirty="0">
                <a:latin typeface="Consolas" panose="020B0609020204030204" pitchFamily="49" charset="0"/>
              </a:rPr>
              <a:t>j = 2;</a:t>
            </a:r>
            <a:br>
              <a:rPr lang="en-US" altLang="ja-JP" kern="0" dirty="0">
                <a:latin typeface="Consolas" panose="020B0609020204030204" pitchFamily="49" charset="0"/>
              </a:rPr>
            </a:br>
            <a:r>
              <a:rPr lang="en-US" altLang="ja-JP" kern="0" dirty="0">
                <a:latin typeface="Consolas" panose="020B0609020204030204" pitchFamily="49" charset="0"/>
              </a:rPr>
              <a:t>3</a:t>
            </a:r>
            <a:r>
              <a:rPr lang="en-US" altLang="ja-JP" kern="0" dirty="0">
                <a:solidFill>
                  <a:schemeClr val="tx1">
                    <a:lumMod val="85000"/>
                    <a:lumOff val="15000"/>
                  </a:schemeClr>
                </a:solidFill>
                <a:latin typeface="Consolas" panose="020B0609020204030204" pitchFamily="49" charset="0"/>
              </a:rPr>
              <a:t>: </a:t>
            </a:r>
            <a:r>
              <a:rPr lang="en-US" altLang="ja-JP" kern="0" dirty="0">
                <a:solidFill>
                  <a:schemeClr val="accent1"/>
                </a:solidFill>
                <a:latin typeface="Consolas" panose="020B0609020204030204" pitchFamily="49" charset="0"/>
              </a:rPr>
              <a:t>if</a:t>
            </a:r>
            <a:r>
              <a:rPr lang="en-US" altLang="ja-JP" kern="0" dirty="0">
                <a:latin typeface="Consolas" panose="020B0609020204030204" pitchFamily="49" charset="0"/>
              </a:rPr>
              <a:t> (i &gt; j) {</a:t>
            </a:r>
            <a:br>
              <a:rPr lang="en-US" altLang="ja-JP" kern="0" dirty="0">
                <a:latin typeface="Consolas" panose="020B0609020204030204" pitchFamily="49" charset="0"/>
              </a:rPr>
            </a:br>
            <a:r>
              <a:rPr lang="en-US" altLang="ja-JP" kern="0" dirty="0">
                <a:latin typeface="Consolas" panose="020B0609020204030204" pitchFamily="49" charset="0"/>
              </a:rPr>
              <a:t>4</a:t>
            </a:r>
            <a:r>
              <a:rPr lang="en-US" altLang="ja-JP" kern="0" dirty="0">
                <a:solidFill>
                  <a:schemeClr val="tx1">
                    <a:lumMod val="85000"/>
                    <a:lumOff val="15000"/>
                  </a:schemeClr>
                </a:solidFill>
                <a:latin typeface="Consolas" panose="020B0609020204030204" pitchFamily="49" charset="0"/>
              </a:rPr>
              <a:t>:     i = i + 1;</a:t>
            </a:r>
            <a:br>
              <a:rPr lang="en-US" altLang="ja-JP" kern="0" dirty="0">
                <a:latin typeface="Consolas" panose="020B0609020204030204" pitchFamily="49" charset="0"/>
              </a:rPr>
            </a:br>
            <a:r>
              <a:rPr lang="en-US" altLang="ja-JP" kern="0" dirty="0">
                <a:latin typeface="Consolas" panose="020B0609020204030204" pitchFamily="49" charset="0"/>
              </a:rPr>
              <a:t>5: }</a:t>
            </a:r>
            <a:br>
              <a:rPr lang="en-US" altLang="ja-JP" kern="0" dirty="0">
                <a:latin typeface="Consolas" panose="020B0609020204030204" pitchFamily="49" charset="0"/>
              </a:rPr>
            </a:br>
            <a:r>
              <a:rPr lang="en-US" altLang="ja-JP" kern="0" dirty="0">
                <a:latin typeface="Consolas" panose="020B0609020204030204" pitchFamily="49" charset="0"/>
              </a:rPr>
              <a:t>5: </a:t>
            </a:r>
            <a:r>
              <a:rPr lang="en-US" altLang="ja-JP" kern="0" dirty="0">
                <a:solidFill>
                  <a:schemeClr val="accent1"/>
                </a:solidFill>
                <a:latin typeface="Consolas" panose="020B0609020204030204" pitchFamily="49" charset="0"/>
              </a:rPr>
              <a:t>else</a:t>
            </a:r>
            <a:r>
              <a:rPr lang="en-US" altLang="ja-JP" kern="0" dirty="0">
                <a:latin typeface="Consolas" panose="020B0609020204030204" pitchFamily="49" charset="0"/>
              </a:rPr>
              <a:t> {</a:t>
            </a:r>
            <a:br>
              <a:rPr lang="en-US" altLang="ja-JP" kern="0" dirty="0">
                <a:latin typeface="Consolas" panose="020B0609020204030204" pitchFamily="49" charset="0"/>
              </a:rPr>
            </a:br>
            <a:r>
              <a:rPr lang="en-US" altLang="ja-JP" kern="0" dirty="0">
                <a:latin typeface="Consolas" panose="020B0609020204030204" pitchFamily="49" charset="0"/>
              </a:rPr>
              <a:t>6:     i = i - 1;</a:t>
            </a:r>
            <a:br>
              <a:rPr lang="en-US" altLang="ja-JP" kern="0" dirty="0">
                <a:latin typeface="Consolas" panose="020B0609020204030204" pitchFamily="49" charset="0"/>
              </a:rPr>
            </a:br>
            <a:r>
              <a:rPr lang="en-US" altLang="ja-JP" kern="0" dirty="0">
                <a:latin typeface="Consolas" panose="020B0609020204030204" pitchFamily="49" charset="0"/>
              </a:rPr>
              <a:t>7: }</a:t>
            </a:r>
            <a:endParaRPr lang="ja-JP" altLang="en-US" kern="0" dirty="0">
              <a:latin typeface="Consolas" panose="020B0609020204030204" pitchFamily="49" charset="0"/>
            </a:endParaRPr>
          </a:p>
        </p:txBody>
      </p:sp>
    </p:spTree>
    <p:extLst>
      <p:ext uri="{BB962C8B-B14F-4D97-AF65-F5344CB8AC3E}">
        <p14:creationId xmlns:p14="http://schemas.microsoft.com/office/powerpoint/2010/main" val="1454148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523AF8-CD0B-ABA5-FCDF-AA1FBE3B98F6}"/>
              </a:ext>
            </a:extLst>
          </p:cNvPr>
          <p:cNvSpPr>
            <a:spLocks noGrp="1"/>
          </p:cNvSpPr>
          <p:nvPr>
            <p:ph type="title"/>
          </p:nvPr>
        </p:nvSpPr>
        <p:spPr/>
        <p:txBody>
          <a:bodyPr/>
          <a:lstStyle/>
          <a:p>
            <a:r>
              <a:rPr kumimoji="1" lang="ja-JP" altLang="en-US" dirty="0"/>
              <a:t>課題 </a:t>
            </a:r>
            <a:r>
              <a:rPr kumimoji="1" lang="en-US" altLang="ja-JP" dirty="0"/>
              <a:t>5.1</a:t>
            </a:r>
            <a:endParaRPr kumimoji="1" lang="en-US" dirty="0"/>
          </a:p>
        </p:txBody>
      </p:sp>
      <p:sp>
        <p:nvSpPr>
          <p:cNvPr id="4" name="テキスト プレースホルダー 2">
            <a:extLst>
              <a:ext uri="{FF2B5EF4-FFF2-40B4-BE49-F238E27FC236}">
                <a16:creationId xmlns:a16="http://schemas.microsoft.com/office/drawing/2014/main" id="{CE55C394-C659-5534-4B1C-227540AF15B4}"/>
              </a:ext>
            </a:extLst>
          </p:cNvPr>
          <p:cNvSpPr txBox="1">
            <a:spLocks/>
          </p:cNvSpPr>
          <p:nvPr/>
        </p:nvSpPr>
        <p:spPr bwMode="auto">
          <a:xfrm>
            <a:off x="251952" y="1898983"/>
            <a:ext cx="3060034" cy="30600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en-US" altLang="ja-JP" sz="1800" kern="0" dirty="0">
                <a:solidFill>
                  <a:schemeClr val="tx1">
                    <a:lumMod val="85000"/>
                    <a:lumOff val="15000"/>
                  </a:schemeClr>
                </a:solidFill>
                <a:latin typeface="Consolas" panose="020B0609020204030204" pitchFamily="49" charset="0"/>
              </a:rPr>
              <a:t>1: i = ...;</a:t>
            </a:r>
            <a:br>
              <a:rPr lang="en-US" altLang="ja-JP" sz="1800" kern="0" dirty="0">
                <a:latin typeface="Consolas" panose="020B0609020204030204" pitchFamily="49" charset="0"/>
              </a:rPr>
            </a:br>
            <a:r>
              <a:rPr lang="en-US" altLang="ja-JP" sz="1800" kern="0" dirty="0">
                <a:latin typeface="Consolas" panose="020B0609020204030204" pitchFamily="49" charset="0"/>
              </a:rPr>
              <a:t>2</a:t>
            </a:r>
            <a:r>
              <a:rPr lang="en-US" altLang="ja-JP" sz="1800" kern="0" dirty="0">
                <a:solidFill>
                  <a:schemeClr val="tx1">
                    <a:lumMod val="85000"/>
                    <a:lumOff val="15000"/>
                  </a:schemeClr>
                </a:solidFill>
                <a:latin typeface="Consolas" panose="020B0609020204030204" pitchFamily="49" charset="0"/>
              </a:rPr>
              <a:t>: </a:t>
            </a:r>
            <a:r>
              <a:rPr lang="en-US" altLang="ja-JP" sz="1800" kern="0" dirty="0">
                <a:latin typeface="Consolas" panose="020B0609020204030204" pitchFamily="49" charset="0"/>
              </a:rPr>
              <a:t>j = 2;</a:t>
            </a:r>
            <a:br>
              <a:rPr lang="en-US" altLang="ja-JP" sz="1800" kern="0" dirty="0">
                <a:latin typeface="Consolas" panose="020B0609020204030204" pitchFamily="49" charset="0"/>
              </a:rPr>
            </a:br>
            <a:r>
              <a:rPr lang="en-US" altLang="ja-JP" sz="1800" kern="0" dirty="0">
                <a:latin typeface="Consolas" panose="020B0609020204030204" pitchFamily="49" charset="0"/>
              </a:rPr>
              <a:t>3</a:t>
            </a:r>
            <a:r>
              <a:rPr lang="en-US" altLang="ja-JP" sz="1800" kern="0" dirty="0">
                <a:solidFill>
                  <a:schemeClr val="tx1">
                    <a:lumMod val="85000"/>
                    <a:lumOff val="15000"/>
                  </a:schemeClr>
                </a:solidFill>
                <a:latin typeface="Consolas" panose="020B0609020204030204" pitchFamily="49" charset="0"/>
              </a:rPr>
              <a:t>: </a:t>
            </a:r>
            <a:r>
              <a:rPr lang="en-US" altLang="ja-JP" sz="1800" kern="0" dirty="0">
                <a:solidFill>
                  <a:schemeClr val="accent1"/>
                </a:solidFill>
                <a:latin typeface="Consolas" panose="020B0609020204030204" pitchFamily="49" charset="0"/>
              </a:rPr>
              <a:t>if</a:t>
            </a:r>
            <a:r>
              <a:rPr lang="en-US" altLang="ja-JP" sz="1800" kern="0" dirty="0">
                <a:latin typeface="Consolas" panose="020B0609020204030204" pitchFamily="49" charset="0"/>
              </a:rPr>
              <a:t> (i &gt; j) {</a:t>
            </a:r>
            <a:br>
              <a:rPr lang="en-US" altLang="ja-JP" sz="1800" kern="0" dirty="0">
                <a:latin typeface="Consolas" panose="020B0609020204030204" pitchFamily="49" charset="0"/>
              </a:rPr>
            </a:br>
            <a:r>
              <a:rPr lang="en-US" altLang="ja-JP" sz="1800" kern="0" dirty="0">
                <a:latin typeface="Consolas" panose="020B0609020204030204" pitchFamily="49" charset="0"/>
              </a:rPr>
              <a:t>4</a:t>
            </a:r>
            <a:r>
              <a:rPr lang="en-US" altLang="ja-JP" sz="1800" kern="0" dirty="0">
                <a:solidFill>
                  <a:schemeClr val="tx1">
                    <a:lumMod val="85000"/>
                    <a:lumOff val="15000"/>
                  </a:schemeClr>
                </a:solidFill>
                <a:latin typeface="Consolas" panose="020B0609020204030204" pitchFamily="49" charset="0"/>
              </a:rPr>
              <a:t>:     i = i + 1;</a:t>
            </a:r>
            <a:br>
              <a:rPr lang="en-US" altLang="ja-JP" sz="1800" kern="0" dirty="0">
                <a:latin typeface="Consolas" panose="020B0609020204030204" pitchFamily="49" charset="0"/>
              </a:rPr>
            </a:br>
            <a:r>
              <a:rPr lang="en-US" altLang="ja-JP" sz="1800" kern="0" dirty="0">
                <a:latin typeface="Consolas" panose="020B0609020204030204" pitchFamily="49" charset="0"/>
              </a:rPr>
              <a:t>5: }</a:t>
            </a:r>
            <a:br>
              <a:rPr lang="en-US" altLang="ja-JP" sz="1800" kern="0" dirty="0">
                <a:latin typeface="Consolas" panose="020B0609020204030204" pitchFamily="49" charset="0"/>
              </a:rPr>
            </a:br>
            <a:r>
              <a:rPr lang="en-US" altLang="ja-JP" sz="1800" kern="0" dirty="0">
                <a:latin typeface="Consolas" panose="020B0609020204030204" pitchFamily="49" charset="0"/>
              </a:rPr>
              <a:t>5: </a:t>
            </a:r>
            <a:r>
              <a:rPr lang="en-US" altLang="ja-JP" sz="1800" kern="0" dirty="0">
                <a:solidFill>
                  <a:schemeClr val="accent1"/>
                </a:solidFill>
                <a:latin typeface="Consolas" panose="020B0609020204030204" pitchFamily="49" charset="0"/>
              </a:rPr>
              <a:t>else</a:t>
            </a:r>
            <a:r>
              <a:rPr lang="en-US" altLang="ja-JP" sz="1800" kern="0" dirty="0">
                <a:latin typeface="Consolas" panose="020B0609020204030204" pitchFamily="49" charset="0"/>
              </a:rPr>
              <a:t> {</a:t>
            </a:r>
            <a:br>
              <a:rPr lang="en-US" altLang="ja-JP" sz="1800" kern="0" dirty="0">
                <a:latin typeface="Consolas" panose="020B0609020204030204" pitchFamily="49" charset="0"/>
              </a:rPr>
            </a:br>
            <a:r>
              <a:rPr lang="en-US" altLang="ja-JP" sz="1800" kern="0" dirty="0">
                <a:latin typeface="Consolas" panose="020B0609020204030204" pitchFamily="49" charset="0"/>
              </a:rPr>
              <a:t>6:     i = i - 1;</a:t>
            </a:r>
            <a:br>
              <a:rPr lang="en-US" altLang="ja-JP" sz="1800" kern="0" dirty="0">
                <a:latin typeface="Consolas" panose="020B0609020204030204" pitchFamily="49" charset="0"/>
              </a:rPr>
            </a:br>
            <a:r>
              <a:rPr lang="en-US" altLang="ja-JP" sz="1800" kern="0" dirty="0">
                <a:latin typeface="Consolas" panose="020B0609020204030204" pitchFamily="49" charset="0"/>
              </a:rPr>
              <a:t>7: }</a:t>
            </a:r>
            <a:endParaRPr lang="ja-JP" altLang="en-US" sz="1800" kern="0" dirty="0">
              <a:latin typeface="Consolas" panose="020B0609020204030204" pitchFamily="49" charset="0"/>
            </a:endParaRPr>
          </a:p>
        </p:txBody>
      </p:sp>
      <p:sp>
        <p:nvSpPr>
          <p:cNvPr id="6" name="Rectangle 93">
            <a:extLst>
              <a:ext uri="{FF2B5EF4-FFF2-40B4-BE49-F238E27FC236}">
                <a16:creationId xmlns:a16="http://schemas.microsoft.com/office/drawing/2014/main" id="{DFADAE80-CDE1-BC48-8D34-93C231D29D73}"/>
              </a:ext>
            </a:extLst>
          </p:cNvPr>
          <p:cNvSpPr>
            <a:spLocks noChangeArrowheads="1"/>
          </p:cNvSpPr>
          <p:nvPr/>
        </p:nvSpPr>
        <p:spPr bwMode="auto">
          <a:xfrm>
            <a:off x="3401987" y="1898983"/>
            <a:ext cx="5400060" cy="3510039"/>
          </a:xfrm>
          <a:prstGeom prst="rect">
            <a:avLst/>
          </a:prstGeom>
          <a:noFill/>
          <a:ln w="12700" algn="ctr">
            <a:noFill/>
            <a:miter lim="800000"/>
            <a:headEnd/>
            <a:tailEnd/>
          </a:ln>
          <a:effectLst/>
        </p:spPr>
        <p:txBody>
          <a:bodyPr wrap="none" lIns="90000" tIns="46800" rIns="90000" bIns="46800" anchor="t"/>
          <a:lstStyle/>
          <a:p>
            <a:pPr marL="0" indent="0">
              <a:lnSpc>
                <a:spcPct val="110000"/>
              </a:lnSpc>
              <a:buNone/>
            </a:pPr>
            <a:r>
              <a:rPr lang="en-US" altLang="ja-JP" kern="0" dirty="0">
                <a:latin typeface="Consolas" panose="020B0609020204030204" pitchFamily="49" charset="0"/>
              </a:rPr>
              <a:t>  li 0x100</a:t>
            </a:r>
            <a:r>
              <a:rPr lang="ja-JP" altLang="en-US" kern="0" dirty="0">
                <a:latin typeface="Consolas" panose="020B0609020204030204" pitchFamily="49" charset="0"/>
              </a:rPr>
              <a:t>→</a:t>
            </a:r>
            <a:r>
              <a:rPr lang="en-US" altLang="ja-JP" kern="0" dirty="0">
                <a:latin typeface="Consolas" panose="020B0609020204030204" pitchFamily="49" charset="0"/>
              </a:rPr>
              <a:t>A   </a:t>
            </a:r>
            <a:r>
              <a:rPr lang="en-US" altLang="ja-JP" kern="0" dirty="0">
                <a:solidFill>
                  <a:schemeClr val="accent3">
                    <a:lumMod val="75000"/>
                  </a:schemeClr>
                </a:solidFill>
                <a:latin typeface="Consolas" panose="020B0609020204030204" pitchFamily="49" charset="0"/>
              </a:rPr>
              <a:t>// i </a:t>
            </a:r>
            <a:r>
              <a:rPr lang="ja-JP" altLang="en-US" kern="0" dirty="0">
                <a:solidFill>
                  <a:schemeClr val="accent3">
                    <a:lumMod val="75000"/>
                  </a:schemeClr>
                </a:solidFill>
                <a:latin typeface="Consolas" panose="020B0609020204030204" pitchFamily="49" charset="0"/>
              </a:rPr>
              <a:t>のアドレス </a:t>
            </a:r>
            <a:r>
              <a:rPr lang="en-US" altLang="ja-JP" kern="0" dirty="0">
                <a:solidFill>
                  <a:schemeClr val="accent3">
                    <a:lumMod val="75000"/>
                  </a:schemeClr>
                </a:solidFill>
                <a:latin typeface="Consolas" panose="020B0609020204030204" pitchFamily="49" charset="0"/>
              </a:rPr>
              <a:t>0x100</a:t>
            </a:r>
            <a:br>
              <a:rPr lang="en-US" altLang="ja-JP" kern="0" dirty="0">
                <a:latin typeface="Consolas" panose="020B0609020204030204" pitchFamily="49" charset="0"/>
              </a:rPr>
            </a:br>
            <a:r>
              <a:rPr lang="en-US" altLang="ja-JP" kern="0" dirty="0">
                <a:latin typeface="Consolas" panose="020B0609020204030204" pitchFamily="49" charset="0"/>
              </a:rPr>
              <a:t>  ld (A)</a:t>
            </a:r>
            <a:r>
              <a:rPr lang="ja-JP" altLang="en-US" kern="0" dirty="0">
                <a:latin typeface="Consolas" panose="020B0609020204030204" pitchFamily="49" charset="0"/>
              </a:rPr>
              <a:t>→</a:t>
            </a:r>
            <a:r>
              <a:rPr lang="en-US" altLang="ja-JP" kern="0" dirty="0">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i </a:t>
            </a:r>
            <a:r>
              <a:rPr lang="ja-JP" altLang="en-US" kern="0" dirty="0">
                <a:solidFill>
                  <a:schemeClr val="accent3">
                    <a:lumMod val="75000"/>
                  </a:schemeClr>
                </a:solidFill>
                <a:latin typeface="Consolas" panose="020B0609020204030204" pitchFamily="49" charset="0"/>
              </a:rPr>
              <a:t>の値をメモリから読む</a:t>
            </a:r>
            <a:br>
              <a:rPr lang="en-US" altLang="ja-JP" kern="0" dirty="0">
                <a:solidFill>
                  <a:schemeClr val="accent3">
                    <a:lumMod val="75000"/>
                  </a:schemeClr>
                </a:solidFill>
                <a:latin typeface="Consolas" panose="020B0609020204030204" pitchFamily="49" charset="0"/>
              </a:rPr>
            </a:br>
            <a:r>
              <a:rPr lang="en-US" altLang="ja-JP" kern="0" dirty="0">
                <a:latin typeface="Consolas" panose="020B0609020204030204" pitchFamily="49" charset="0"/>
              </a:rPr>
              <a:t>  li 2</a:t>
            </a:r>
            <a:r>
              <a:rPr lang="ja-JP" altLang="en-US" kern="0" dirty="0">
                <a:latin typeface="Consolas" panose="020B0609020204030204" pitchFamily="49" charset="0"/>
              </a:rPr>
              <a:t>→</a:t>
            </a:r>
            <a:r>
              <a:rPr lang="en-US" altLang="ja-JP" kern="0" dirty="0">
                <a:latin typeface="Consolas" panose="020B0609020204030204" pitchFamily="49" charset="0"/>
              </a:rPr>
              <a:t>C       </a:t>
            </a:r>
            <a:r>
              <a:rPr lang="en-US" altLang="ja-JP" kern="0" dirty="0">
                <a:solidFill>
                  <a:schemeClr val="accent3">
                    <a:lumMod val="75000"/>
                  </a:schemeClr>
                </a:solidFill>
                <a:latin typeface="Consolas" panose="020B0609020204030204" pitchFamily="49" charset="0"/>
              </a:rPr>
              <a:t>// j </a:t>
            </a:r>
            <a:r>
              <a:rPr lang="ja-JP" altLang="en-US" kern="0" dirty="0">
                <a:solidFill>
                  <a:schemeClr val="accent3">
                    <a:lumMod val="75000"/>
                  </a:schemeClr>
                </a:solidFill>
                <a:latin typeface="Consolas" panose="020B0609020204030204" pitchFamily="49" charset="0"/>
              </a:rPr>
              <a:t>の値を即値で設定</a:t>
            </a:r>
            <a:endParaRPr lang="en-US" altLang="ja-JP" kern="0" dirty="0">
              <a:solidFill>
                <a:schemeClr val="accent3">
                  <a:lumMod val="75000"/>
                </a:schemeClr>
              </a:solidFill>
              <a:latin typeface="Consolas" panose="020B0609020204030204" pitchFamily="49" charset="0"/>
            </a:endParaRPr>
          </a:p>
          <a:p>
            <a:pPr marL="0" indent="0">
              <a:lnSpc>
                <a:spcPct val="110000"/>
              </a:lnSpc>
              <a:buNone/>
            </a:pPr>
            <a:r>
              <a:rPr lang="en-US" altLang="ja-JP" kern="0" dirty="0">
                <a:latin typeface="Consolas" panose="020B0609020204030204" pitchFamily="49" charset="0"/>
              </a:rPr>
              <a:t>  b B&gt;C </a:t>
            </a:r>
            <a:r>
              <a:rPr lang="en-US" altLang="ja-JP" kern="0" dirty="0">
                <a:solidFill>
                  <a:schemeClr val="accent1"/>
                </a:solidFill>
                <a:latin typeface="Consolas" panose="020B0609020204030204" pitchFamily="49" charset="0"/>
              </a:rPr>
              <a:t>LABEL1 </a:t>
            </a:r>
            <a:r>
              <a:rPr lang="en-US" altLang="ja-JP" kern="0" dirty="0">
                <a:solidFill>
                  <a:schemeClr val="accent3">
                    <a:lumMod val="75000"/>
                  </a:schemeClr>
                </a:solidFill>
                <a:latin typeface="Consolas" panose="020B0609020204030204" pitchFamily="49" charset="0"/>
              </a:rPr>
              <a:t>// B&gt;C </a:t>
            </a:r>
            <a:r>
              <a:rPr lang="ja-JP" altLang="en-US" kern="0" dirty="0">
                <a:solidFill>
                  <a:schemeClr val="accent3">
                    <a:lumMod val="75000"/>
                  </a:schemeClr>
                </a:solidFill>
                <a:latin typeface="Consolas" panose="020B0609020204030204" pitchFamily="49" charset="0"/>
              </a:rPr>
              <a:t>なら </a:t>
            </a:r>
            <a:r>
              <a:rPr lang="en-US" altLang="ja-JP" kern="0" dirty="0">
                <a:solidFill>
                  <a:schemeClr val="accent3">
                    <a:lumMod val="75000"/>
                  </a:schemeClr>
                </a:solidFill>
                <a:latin typeface="Consolas" panose="020B0609020204030204" pitchFamily="49" charset="0"/>
              </a:rPr>
              <a:t>LABEL1 </a:t>
            </a:r>
            <a:r>
              <a:rPr lang="ja-JP" altLang="en-US" kern="0" dirty="0">
                <a:solidFill>
                  <a:schemeClr val="accent3">
                    <a:lumMod val="75000"/>
                  </a:schemeClr>
                </a:solidFill>
                <a:latin typeface="Consolas" panose="020B0609020204030204" pitchFamily="49" charset="0"/>
              </a:rPr>
              <a:t>に飛ぶ</a:t>
            </a:r>
            <a:endParaRPr lang="en-US" altLang="ja-JP" kern="0" dirty="0">
              <a:solidFill>
                <a:schemeClr val="accent3">
                  <a:lumMod val="75000"/>
                </a:schemeClr>
              </a:solidFill>
              <a:latin typeface="Consolas" panose="020B0609020204030204" pitchFamily="49" charset="0"/>
            </a:endParaRPr>
          </a:p>
          <a:p>
            <a:pPr marL="0" indent="0">
              <a:lnSpc>
                <a:spcPct val="110000"/>
              </a:lnSpc>
              <a:buNone/>
            </a:pPr>
            <a:r>
              <a:rPr lang="en-US" altLang="ja-JP" kern="0" dirty="0">
                <a:latin typeface="Consolas" panose="020B0609020204030204" pitchFamily="49" charset="0"/>
              </a:rPr>
              <a:t>  sub B-1</a:t>
            </a:r>
            <a:r>
              <a:rPr lang="ja-JP" altLang="en-US" kern="0" dirty="0">
                <a:latin typeface="Consolas" panose="020B0609020204030204" pitchFamily="49" charset="0"/>
              </a:rPr>
              <a:t>→</a:t>
            </a:r>
            <a:r>
              <a:rPr lang="en-US" altLang="ja-JP" kern="0" dirty="0">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else </a:t>
            </a:r>
            <a:r>
              <a:rPr lang="ja-JP" altLang="en-US" kern="0" dirty="0">
                <a:solidFill>
                  <a:schemeClr val="accent3">
                    <a:lumMod val="75000"/>
                  </a:schemeClr>
                </a:solidFill>
                <a:latin typeface="Consolas" panose="020B0609020204030204" pitchFamily="49" charset="0"/>
              </a:rPr>
              <a:t>節の </a:t>
            </a:r>
            <a:r>
              <a:rPr lang="en-US" altLang="ja-JP" kern="0" dirty="0">
                <a:solidFill>
                  <a:schemeClr val="accent3">
                    <a:lumMod val="75000"/>
                  </a:schemeClr>
                </a:solidFill>
                <a:latin typeface="Consolas" panose="020B0609020204030204" pitchFamily="49" charset="0"/>
              </a:rPr>
              <a:t>i = i - 1</a:t>
            </a:r>
          </a:p>
          <a:p>
            <a:pPr marL="0" indent="0">
              <a:lnSpc>
                <a:spcPct val="110000"/>
              </a:lnSpc>
              <a:buNone/>
            </a:pPr>
            <a:r>
              <a:rPr lang="en-US" altLang="ja-JP" kern="0" dirty="0">
                <a:latin typeface="Consolas" panose="020B0609020204030204" pitchFamily="49" charset="0"/>
              </a:rPr>
              <a:t>  j LABEL2     </a:t>
            </a:r>
            <a:r>
              <a:rPr lang="en-US" altLang="ja-JP" kern="0" dirty="0">
                <a:solidFill>
                  <a:schemeClr val="accent3">
                    <a:lumMod val="75000"/>
                  </a:schemeClr>
                </a:solidFill>
                <a:latin typeface="Consolas" panose="020B0609020204030204" pitchFamily="49" charset="0"/>
              </a:rPr>
              <a:t>// LABEL2 </a:t>
            </a:r>
            <a:r>
              <a:rPr lang="ja-JP" altLang="en-US" kern="0" dirty="0">
                <a:solidFill>
                  <a:schemeClr val="accent3">
                    <a:lumMod val="75000"/>
                  </a:schemeClr>
                </a:solidFill>
                <a:latin typeface="Consolas" panose="020B0609020204030204" pitchFamily="49" charset="0"/>
              </a:rPr>
              <a:t>に飛ぶ</a:t>
            </a:r>
            <a:endParaRPr lang="en-US" altLang="ja-JP" kern="0" dirty="0">
              <a:solidFill>
                <a:schemeClr val="accent3">
                  <a:lumMod val="75000"/>
                </a:schemeClr>
              </a:solidFill>
              <a:latin typeface="Consolas" panose="020B0609020204030204" pitchFamily="49" charset="0"/>
            </a:endParaRPr>
          </a:p>
          <a:p>
            <a:pPr marL="0" indent="0">
              <a:lnSpc>
                <a:spcPct val="110000"/>
              </a:lnSpc>
              <a:buNone/>
            </a:pPr>
            <a:r>
              <a:rPr lang="en-US" altLang="ja-JP" kern="0" dirty="0">
                <a:solidFill>
                  <a:schemeClr val="accent1"/>
                </a:solidFill>
                <a:latin typeface="Consolas" panose="020B0609020204030204" pitchFamily="49" charset="0"/>
              </a:rPr>
              <a:t>LABEL1</a:t>
            </a:r>
            <a:r>
              <a:rPr lang="en-US" altLang="ja-JP" kern="0" dirty="0">
                <a:latin typeface="Consolas" panose="020B0609020204030204" pitchFamily="49" charset="0"/>
              </a:rPr>
              <a:t>:        </a:t>
            </a:r>
            <a:r>
              <a:rPr lang="en-US" altLang="ja-JP" kern="0" dirty="0">
                <a:solidFill>
                  <a:schemeClr val="accent3">
                    <a:lumMod val="75000"/>
                  </a:schemeClr>
                </a:solidFill>
                <a:latin typeface="Consolas" panose="020B0609020204030204" pitchFamily="49" charset="0"/>
              </a:rPr>
              <a:t>//</a:t>
            </a:r>
            <a:r>
              <a:rPr lang="en-US" altLang="ja-JP" kern="0" dirty="0">
                <a:latin typeface="Consolas" panose="020B0609020204030204" pitchFamily="49" charset="0"/>
              </a:rPr>
              <a:t> </a:t>
            </a:r>
          </a:p>
          <a:p>
            <a:pPr>
              <a:lnSpc>
                <a:spcPct val="110000"/>
              </a:lnSpc>
            </a:pPr>
            <a:r>
              <a:rPr lang="en-US" altLang="ja-JP" kern="0" dirty="0">
                <a:latin typeface="Consolas" panose="020B0609020204030204" pitchFamily="49" charset="0"/>
              </a:rPr>
              <a:t>  add B+1</a:t>
            </a:r>
            <a:r>
              <a:rPr lang="ja-JP" altLang="en-US" kern="0" dirty="0">
                <a:latin typeface="Consolas" panose="020B0609020204030204" pitchFamily="49" charset="0"/>
              </a:rPr>
              <a:t>→</a:t>
            </a:r>
            <a:r>
              <a:rPr lang="en-US" altLang="ja-JP" kern="0" dirty="0">
                <a:latin typeface="Consolas" panose="020B0609020204030204" pitchFamily="49" charset="0"/>
              </a:rPr>
              <a:t>B    </a:t>
            </a:r>
            <a:r>
              <a:rPr lang="en-US" altLang="ja-JP" kern="0" dirty="0">
                <a:solidFill>
                  <a:schemeClr val="accent3">
                    <a:lumMod val="75000"/>
                  </a:schemeClr>
                </a:solidFill>
                <a:latin typeface="Consolas" panose="020B0609020204030204" pitchFamily="49" charset="0"/>
              </a:rPr>
              <a:t>// then </a:t>
            </a:r>
            <a:r>
              <a:rPr lang="ja-JP" altLang="en-US" kern="0" dirty="0">
                <a:solidFill>
                  <a:schemeClr val="accent3">
                    <a:lumMod val="75000"/>
                  </a:schemeClr>
                </a:solidFill>
                <a:latin typeface="Consolas" panose="020B0609020204030204" pitchFamily="49" charset="0"/>
              </a:rPr>
              <a:t>節の </a:t>
            </a:r>
            <a:r>
              <a:rPr lang="en-US" altLang="ja-JP" kern="0" dirty="0">
                <a:solidFill>
                  <a:schemeClr val="accent3">
                    <a:lumMod val="75000"/>
                  </a:schemeClr>
                </a:solidFill>
                <a:latin typeface="Consolas" panose="020B0609020204030204" pitchFamily="49" charset="0"/>
              </a:rPr>
              <a:t>i = i + 1</a:t>
            </a:r>
          </a:p>
          <a:p>
            <a:pPr marL="0" indent="0">
              <a:lnSpc>
                <a:spcPct val="110000"/>
              </a:lnSpc>
              <a:buNone/>
            </a:pPr>
            <a:r>
              <a:rPr lang="en-US" altLang="ja-JP" kern="0" dirty="0">
                <a:solidFill>
                  <a:schemeClr val="accent1"/>
                </a:solidFill>
                <a:latin typeface="Consolas" panose="020B0609020204030204" pitchFamily="49" charset="0"/>
              </a:rPr>
              <a:t>LABEL2</a:t>
            </a:r>
            <a:r>
              <a:rPr lang="en-US" altLang="ja-JP" kern="0" dirty="0">
                <a:latin typeface="Consolas" panose="020B0609020204030204" pitchFamily="49" charset="0"/>
              </a:rPr>
              <a:t>:        </a:t>
            </a:r>
          </a:p>
          <a:p>
            <a:pPr marL="0" indent="0">
              <a:lnSpc>
                <a:spcPct val="110000"/>
              </a:lnSpc>
              <a:buNone/>
            </a:pPr>
            <a:r>
              <a:rPr lang="en-US" altLang="ja-JP" kern="0" dirty="0">
                <a:latin typeface="Consolas" panose="020B0609020204030204" pitchFamily="49" charset="0"/>
              </a:rPr>
              <a:t>  </a:t>
            </a:r>
            <a:r>
              <a:rPr lang="en-US" altLang="ja-JP" kern="0" dirty="0" err="1">
                <a:latin typeface="Consolas" panose="020B0609020204030204" pitchFamily="49" charset="0"/>
              </a:rPr>
              <a:t>st</a:t>
            </a:r>
            <a:r>
              <a:rPr lang="en-US" altLang="ja-JP" kern="0" dirty="0">
                <a:latin typeface="Consolas" panose="020B0609020204030204" pitchFamily="49" charset="0"/>
              </a:rPr>
              <a:t> B</a:t>
            </a:r>
            <a:r>
              <a:rPr lang="ja-JP" altLang="en-US" kern="0" dirty="0">
                <a:latin typeface="Consolas" panose="020B0609020204030204" pitchFamily="49" charset="0"/>
              </a:rPr>
              <a:t>→</a:t>
            </a:r>
            <a:r>
              <a:rPr lang="en-US" altLang="ja-JP" kern="0" dirty="0">
                <a:latin typeface="Consolas" panose="020B0609020204030204" pitchFamily="49" charset="0"/>
              </a:rPr>
              <a:t>(A)     </a:t>
            </a:r>
            <a:r>
              <a:rPr lang="en-US" altLang="ja-JP" kern="0" dirty="0">
                <a:solidFill>
                  <a:schemeClr val="accent3">
                    <a:lumMod val="75000"/>
                  </a:schemeClr>
                </a:solidFill>
                <a:latin typeface="Consolas" panose="020B0609020204030204" pitchFamily="49" charset="0"/>
              </a:rPr>
              <a:t>// i </a:t>
            </a:r>
            <a:r>
              <a:rPr lang="ja-JP" altLang="en-US" kern="0" dirty="0">
                <a:solidFill>
                  <a:schemeClr val="accent3">
                    <a:lumMod val="75000"/>
                  </a:schemeClr>
                </a:solidFill>
                <a:latin typeface="Consolas" panose="020B0609020204030204" pitchFamily="49" charset="0"/>
              </a:rPr>
              <a:t>をメモリに書き戻す</a:t>
            </a:r>
            <a:endParaRPr lang="en-US" altLang="ja-JP" kern="0" dirty="0">
              <a:solidFill>
                <a:schemeClr val="accent3">
                  <a:lumMod val="75000"/>
                </a:schemeClr>
              </a:solidFill>
              <a:latin typeface="Consolas" panose="020B0609020204030204" pitchFamily="49" charset="0"/>
            </a:endParaRPr>
          </a:p>
        </p:txBody>
      </p:sp>
    </p:spTree>
    <p:extLst>
      <p:ext uri="{BB962C8B-B14F-4D97-AF65-F5344CB8AC3E}">
        <p14:creationId xmlns:p14="http://schemas.microsoft.com/office/powerpoint/2010/main" val="1445061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課題 </a:t>
            </a:r>
            <a:r>
              <a:rPr kumimoji="1" lang="en-US" altLang="ja-JP" dirty="0"/>
              <a:t>5.2</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088975"/>
            <a:ext cx="8280092" cy="1800020"/>
          </a:xfrm>
        </p:spPr>
        <p:txBody>
          <a:bodyPr/>
          <a:lstStyle/>
          <a:p>
            <a:r>
              <a:rPr kumimoji="1" lang="ja-JP" altLang="en-US" dirty="0"/>
              <a:t>第４回の講義資料を参考に，</a:t>
            </a:r>
            <a:r>
              <a:rPr kumimoji="1" lang="en-US" altLang="ja-JP" dirty="0"/>
              <a:t>P</a:t>
            </a:r>
            <a:r>
              <a:rPr kumimoji="1" lang="ja-JP" altLang="en-US" dirty="0"/>
              <a:t>型</a:t>
            </a:r>
            <a:r>
              <a:rPr kumimoji="1" lang="en-US" altLang="ja-JP" dirty="0"/>
              <a:t>/N</a:t>
            </a:r>
            <a:r>
              <a:rPr kumimoji="1" lang="ja-JP" altLang="en-US" dirty="0"/>
              <a:t>型リレーを使って以下を構成せよ</a:t>
            </a:r>
            <a:endParaRPr kumimoji="1" lang="en-US" altLang="ja-JP" dirty="0"/>
          </a:p>
          <a:p>
            <a:pPr lvl="1"/>
            <a:r>
              <a:rPr kumimoji="1" lang="en-US" altLang="ja-JP" dirty="0"/>
              <a:t>2</a:t>
            </a:r>
            <a:r>
              <a:rPr kumimoji="1" lang="ja-JP" altLang="en-US" dirty="0"/>
              <a:t>入力 </a:t>
            </a:r>
            <a:r>
              <a:rPr kumimoji="1" lang="en-US" altLang="ja-JP" dirty="0"/>
              <a:t>NOR </a:t>
            </a:r>
            <a:r>
              <a:rPr kumimoji="1" lang="ja-JP" altLang="en-US" dirty="0"/>
              <a:t>ゲート</a:t>
            </a:r>
            <a:endParaRPr kumimoji="1" lang="en-US" altLang="ja-JP" dirty="0"/>
          </a:p>
          <a:p>
            <a:pPr lvl="1"/>
            <a:r>
              <a:rPr kumimoji="1" lang="en-US" altLang="ja-JP" dirty="0"/>
              <a:t>3</a:t>
            </a:r>
            <a:r>
              <a:rPr kumimoji="1" lang="ja-JP" altLang="en-US" dirty="0"/>
              <a:t>入力 </a:t>
            </a:r>
            <a:r>
              <a:rPr kumimoji="1" lang="en-US" altLang="ja-JP" dirty="0"/>
              <a:t>NAND </a:t>
            </a:r>
            <a:r>
              <a:rPr kumimoji="1" lang="ja-JP" altLang="en-US" dirty="0"/>
              <a:t>ゲート</a:t>
            </a:r>
            <a:endParaRPr kumimoji="1" lang="en-US" dirty="0"/>
          </a:p>
        </p:txBody>
      </p:sp>
      <p:graphicFrame>
        <p:nvGraphicFramePr>
          <p:cNvPr id="5" name="Group 383">
            <a:extLst>
              <a:ext uri="{FF2B5EF4-FFF2-40B4-BE49-F238E27FC236}">
                <a16:creationId xmlns:a16="http://schemas.microsoft.com/office/drawing/2014/main" id="{C6EE2DA2-0FA7-FF62-3614-1F67927AD834}"/>
              </a:ext>
            </a:extLst>
          </p:cNvPr>
          <p:cNvGraphicFramePr>
            <a:graphicFrameLocks/>
          </p:cNvGraphicFramePr>
          <p:nvPr/>
        </p:nvGraphicFramePr>
        <p:xfrm>
          <a:off x="1691968" y="4149008"/>
          <a:ext cx="1439862" cy="212630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383">
            <a:extLst>
              <a:ext uri="{FF2B5EF4-FFF2-40B4-BE49-F238E27FC236}">
                <a16:creationId xmlns:a16="http://schemas.microsoft.com/office/drawing/2014/main" id="{21747D23-985E-B08A-6B51-C5177AD71F02}"/>
              </a:ext>
            </a:extLst>
          </p:cNvPr>
          <p:cNvGraphicFramePr>
            <a:graphicFrameLocks/>
          </p:cNvGraphicFramePr>
          <p:nvPr/>
        </p:nvGraphicFramePr>
        <p:xfrm>
          <a:off x="5292008" y="2708992"/>
          <a:ext cx="1800020" cy="3827340"/>
        </p:xfrm>
        <a:graphic>
          <a:graphicData uri="http://schemas.openxmlformats.org/drawingml/2006/table">
            <a:tbl>
              <a:tblPr/>
              <a:tblGrid>
                <a:gridCol w="449633">
                  <a:extLst>
                    <a:ext uri="{9D8B030D-6E8A-4147-A177-3AD203B41FA5}">
                      <a16:colId xmlns:a16="http://schemas.microsoft.com/office/drawing/2014/main" val="20000"/>
                    </a:ext>
                  </a:extLst>
                </a:gridCol>
                <a:gridCol w="449633">
                  <a:extLst>
                    <a:ext uri="{9D8B030D-6E8A-4147-A177-3AD203B41FA5}">
                      <a16:colId xmlns:a16="http://schemas.microsoft.com/office/drawing/2014/main" val="3764275717"/>
                    </a:ext>
                  </a:extLst>
                </a:gridCol>
                <a:gridCol w="451121">
                  <a:extLst>
                    <a:ext uri="{9D8B030D-6E8A-4147-A177-3AD203B41FA5}">
                      <a16:colId xmlns:a16="http://schemas.microsoft.com/office/drawing/2014/main" val="20001"/>
                    </a:ext>
                  </a:extLst>
                </a:gridCol>
                <a:gridCol w="449633">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c</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394704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6861046"/>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5953619"/>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3049196"/>
                  </a:ext>
                </a:extLst>
              </a:tr>
            </a:tbl>
          </a:graphicData>
        </a:graphic>
      </p:graphicFrame>
      <p:sp>
        <p:nvSpPr>
          <p:cNvPr id="7" name="Rectangle 93">
            <a:extLst>
              <a:ext uri="{FF2B5EF4-FFF2-40B4-BE49-F238E27FC236}">
                <a16:creationId xmlns:a16="http://schemas.microsoft.com/office/drawing/2014/main" id="{9D4AC7B8-F185-B842-708D-D6D181FC2F91}"/>
              </a:ext>
            </a:extLst>
          </p:cNvPr>
          <p:cNvSpPr>
            <a:spLocks noChangeArrowheads="1"/>
          </p:cNvSpPr>
          <p:nvPr/>
        </p:nvSpPr>
        <p:spPr bwMode="auto">
          <a:xfrm>
            <a:off x="1691968" y="3789004"/>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2</a:t>
            </a:r>
            <a:r>
              <a:rPr lang="ja-JP" altLang="en-US" b="0" i="0" dirty="0">
                <a:latin typeface="+mj-lt"/>
              </a:rPr>
              <a:t>入力 </a:t>
            </a:r>
            <a:r>
              <a:rPr lang="en-US" altLang="ja-JP" b="0" i="0" dirty="0">
                <a:latin typeface="+mj-lt"/>
              </a:rPr>
              <a:t>NOR </a:t>
            </a:r>
            <a:r>
              <a:rPr lang="ja-JP" altLang="en-US" b="0" i="0" dirty="0">
                <a:latin typeface="+mj-lt"/>
              </a:rPr>
              <a:t>の真理値表</a:t>
            </a:r>
            <a:endParaRPr lang="en-US" altLang="ja-JP" dirty="0"/>
          </a:p>
        </p:txBody>
      </p:sp>
      <p:sp>
        <p:nvSpPr>
          <p:cNvPr id="8" name="Rectangle 93">
            <a:extLst>
              <a:ext uri="{FF2B5EF4-FFF2-40B4-BE49-F238E27FC236}">
                <a16:creationId xmlns:a16="http://schemas.microsoft.com/office/drawing/2014/main" id="{5CDE7D0B-84AB-7D41-1134-05AA7A12AA11}"/>
              </a:ext>
            </a:extLst>
          </p:cNvPr>
          <p:cNvSpPr>
            <a:spLocks noChangeArrowheads="1"/>
          </p:cNvSpPr>
          <p:nvPr/>
        </p:nvSpPr>
        <p:spPr bwMode="auto">
          <a:xfrm>
            <a:off x="5292008" y="2348988"/>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3</a:t>
            </a:r>
            <a:r>
              <a:rPr lang="ja-JP" altLang="en-US" b="0" i="0" dirty="0">
                <a:latin typeface="+mj-lt"/>
              </a:rPr>
              <a:t>入力 </a:t>
            </a:r>
            <a:r>
              <a:rPr lang="en-US" altLang="ja-JP" b="0" i="0" dirty="0">
                <a:latin typeface="+mj-lt"/>
              </a:rPr>
              <a:t>NAND </a:t>
            </a:r>
            <a:r>
              <a:rPr lang="ja-JP" altLang="en-US" b="0" i="0" dirty="0">
                <a:latin typeface="+mj-lt"/>
              </a:rPr>
              <a:t>の真理値表</a:t>
            </a:r>
            <a:endParaRPr lang="en-US" altLang="ja-JP" dirty="0"/>
          </a:p>
        </p:txBody>
      </p:sp>
    </p:spTree>
    <p:extLst>
      <p:ext uri="{BB962C8B-B14F-4D97-AF65-F5344CB8AC3E}">
        <p14:creationId xmlns:p14="http://schemas.microsoft.com/office/powerpoint/2010/main" val="3326328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en-US" altLang="ja-JP" dirty="0"/>
              <a:t>iPad</a:t>
            </a:r>
            <a:r>
              <a:rPr lang="ja-JP" altLang="en-US" dirty="0"/>
              <a:t>やスマホで資料を開いた時、スライドが見切れないようにする方法はありますか？</a:t>
            </a:r>
            <a:endParaRPr lang="en-US" altLang="ja-JP" dirty="0"/>
          </a:p>
          <a:p>
            <a:pPr lvl="1"/>
            <a:endParaRPr lang="en-US" dirty="0"/>
          </a:p>
          <a:p>
            <a:pPr lvl="1"/>
            <a:r>
              <a:rPr lang="en-US" dirty="0"/>
              <a:t>Adobe Acrobat </a:t>
            </a:r>
            <a:r>
              <a:rPr lang="ja-JP" altLang="en-US" dirty="0"/>
              <a:t>や  </a:t>
            </a:r>
            <a:r>
              <a:rPr lang="en-US" altLang="ja-JP" dirty="0"/>
              <a:t>365 </a:t>
            </a:r>
            <a:r>
              <a:rPr lang="ja-JP" altLang="en-US" dirty="0"/>
              <a:t>のビューアを使えば問題無いように思う</a:t>
            </a:r>
            <a:endParaRPr lang="en-US" dirty="0"/>
          </a:p>
        </p:txBody>
      </p:sp>
    </p:spTree>
    <p:extLst>
      <p:ext uri="{BB962C8B-B14F-4D97-AF65-F5344CB8AC3E}">
        <p14:creationId xmlns:p14="http://schemas.microsoft.com/office/powerpoint/2010/main" val="719073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A9610-628A-D1E2-C8E6-7935414255CC}"/>
              </a:ext>
            </a:extLst>
          </p:cNvPr>
          <p:cNvSpPr>
            <a:spLocks noGrp="1"/>
          </p:cNvSpPr>
          <p:nvPr>
            <p:ph type="title"/>
          </p:nvPr>
        </p:nvSpPr>
        <p:spPr/>
        <p:txBody>
          <a:bodyPr/>
          <a:lstStyle/>
          <a:p>
            <a:r>
              <a:rPr lang="en-US" altLang="ja-JP" sz="2400" dirty="0"/>
              <a:t>NOR</a:t>
            </a:r>
            <a:br>
              <a:rPr lang="en-US" altLang="ja-JP" sz="2400" dirty="0"/>
            </a:br>
            <a:r>
              <a:rPr lang="ja-JP" altLang="en-US" sz="2400" dirty="0"/>
              <a:t>（上が直列，下が並列）</a:t>
            </a:r>
            <a:endParaRPr lang="en-US" sz="2400" dirty="0"/>
          </a:p>
        </p:txBody>
      </p:sp>
      <p:grpSp>
        <p:nvGrpSpPr>
          <p:cNvPr id="3" name="グループ化 2">
            <a:extLst>
              <a:ext uri="{FF2B5EF4-FFF2-40B4-BE49-F238E27FC236}">
                <a16:creationId xmlns:a16="http://schemas.microsoft.com/office/drawing/2014/main" id="{7562FA3F-4ECA-17A8-8E31-60A8DE7947AF}"/>
              </a:ext>
            </a:extLst>
          </p:cNvPr>
          <p:cNvGrpSpPr/>
          <p:nvPr/>
        </p:nvGrpSpPr>
        <p:grpSpPr>
          <a:xfrm>
            <a:off x="1961971" y="3789004"/>
            <a:ext cx="1531092" cy="1440374"/>
            <a:chOff x="5202007" y="3068996"/>
            <a:chExt cx="1531092" cy="1440374"/>
          </a:xfrm>
        </p:grpSpPr>
        <p:sp>
          <p:nvSpPr>
            <p:cNvPr id="4" name="正方形/長方形 3">
              <a:extLst>
                <a:ext uri="{FF2B5EF4-FFF2-40B4-BE49-F238E27FC236}">
                  <a16:creationId xmlns:a16="http://schemas.microsoft.com/office/drawing/2014/main" id="{5FD184A4-F1FE-A602-4B79-7BAB967EE851}"/>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2" name="円/楕円 69">
              <a:extLst>
                <a:ext uri="{FF2B5EF4-FFF2-40B4-BE49-F238E27FC236}">
                  <a16:creationId xmlns:a16="http://schemas.microsoft.com/office/drawing/2014/main" id="{B4FEF43B-98BF-89EB-5422-D7755B4FC1F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5" name="直線コネクタ 24">
              <a:extLst>
                <a:ext uri="{FF2B5EF4-FFF2-40B4-BE49-F238E27FC236}">
                  <a16:creationId xmlns:a16="http://schemas.microsoft.com/office/drawing/2014/main" id="{1A374BEF-B776-6082-D66D-DE118065FB78}"/>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A1C942F-4A3C-9236-A240-A1D8C15D7D80}"/>
                </a:ext>
              </a:extLst>
            </p:cNvPr>
            <p:cNvCxnSpPr>
              <a:cxnSpLocks/>
              <a:endCxn id="28" idx="4"/>
            </p:cNvCxnSpPr>
            <p:nvPr/>
          </p:nvCxnSpPr>
          <p:spPr>
            <a:xfrm>
              <a:off x="5832014" y="3609002"/>
              <a:ext cx="133734"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8" name="円/楕円 68">
              <a:extLst>
                <a:ext uri="{FF2B5EF4-FFF2-40B4-BE49-F238E27FC236}">
                  <a16:creationId xmlns:a16="http://schemas.microsoft.com/office/drawing/2014/main" id="{D5DC85B3-4070-9F25-1AE8-22553F223780}"/>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9" name="直線コネクタ 28">
              <a:extLst>
                <a:ext uri="{FF2B5EF4-FFF2-40B4-BE49-F238E27FC236}">
                  <a16:creationId xmlns:a16="http://schemas.microsoft.com/office/drawing/2014/main" id="{B68ADCDC-8C16-1E21-FB91-A35115ECBD7C}"/>
                </a:ext>
              </a:extLst>
            </p:cNvPr>
            <p:cNvCxnSpPr>
              <a:cxnSpLocks/>
              <a:endCxn id="22"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3D28686F-93F2-6EED-98F7-1D93AB9B89CC}"/>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42" name="Rectangle 93">
              <a:extLst>
                <a:ext uri="{FF2B5EF4-FFF2-40B4-BE49-F238E27FC236}">
                  <a16:creationId xmlns:a16="http://schemas.microsoft.com/office/drawing/2014/main" id="{54122819-A7B8-F29E-AC4E-594574190A57}"/>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44" name="Rectangle 93">
              <a:extLst>
                <a:ext uri="{FF2B5EF4-FFF2-40B4-BE49-F238E27FC236}">
                  <a16:creationId xmlns:a16="http://schemas.microsoft.com/office/drawing/2014/main" id="{218D8A4F-F2AF-FE12-D0D5-BBA60D57DB4A}"/>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45" name="Rectangle 93">
              <a:extLst>
                <a:ext uri="{FF2B5EF4-FFF2-40B4-BE49-F238E27FC236}">
                  <a16:creationId xmlns:a16="http://schemas.microsoft.com/office/drawing/2014/main" id="{12A9C026-3AC1-97F3-0951-F34D0D38235A}"/>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48" name="直線コネクタ 147">
              <a:extLst>
                <a:ext uri="{FF2B5EF4-FFF2-40B4-BE49-F238E27FC236}">
                  <a16:creationId xmlns:a16="http://schemas.microsoft.com/office/drawing/2014/main" id="{FFE8545A-5BCE-1FE2-4765-60F1BFE22F43}"/>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1E62C331-62A0-2A7F-2998-382E0EAAC3A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78130EE8-B535-1C98-4F69-608823EC70F4}"/>
              </a:ext>
            </a:extLst>
          </p:cNvPr>
          <p:cNvGrpSpPr/>
          <p:nvPr/>
        </p:nvGrpSpPr>
        <p:grpSpPr>
          <a:xfrm>
            <a:off x="4121995" y="3789004"/>
            <a:ext cx="1531092" cy="1440374"/>
            <a:chOff x="5202007" y="3068996"/>
            <a:chExt cx="1531092" cy="1440374"/>
          </a:xfrm>
        </p:grpSpPr>
        <p:sp>
          <p:nvSpPr>
            <p:cNvPr id="182" name="正方形/長方形 181">
              <a:extLst>
                <a:ext uri="{FF2B5EF4-FFF2-40B4-BE49-F238E27FC236}">
                  <a16:creationId xmlns:a16="http://schemas.microsoft.com/office/drawing/2014/main" id="{5D36497F-4C51-62D4-17AA-F8CDEBD39BE3}"/>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83" name="円/楕円 69">
              <a:extLst>
                <a:ext uri="{FF2B5EF4-FFF2-40B4-BE49-F238E27FC236}">
                  <a16:creationId xmlns:a16="http://schemas.microsoft.com/office/drawing/2014/main" id="{E946A75E-DF12-DA2A-78E1-65F38AD0A93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4" name="直線コネクタ 183">
              <a:extLst>
                <a:ext uri="{FF2B5EF4-FFF2-40B4-BE49-F238E27FC236}">
                  <a16:creationId xmlns:a16="http://schemas.microsoft.com/office/drawing/2014/main" id="{F9A09F99-4D67-BE84-34D2-E9765F1FF45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5C6F4416-0241-4869-42A0-99054C02A6FE}"/>
                </a:ext>
              </a:extLst>
            </p:cNvPr>
            <p:cNvCxnSpPr>
              <a:cxnSpLocks/>
              <a:endCxn id="186" idx="4"/>
            </p:cNvCxnSpPr>
            <p:nvPr/>
          </p:nvCxnSpPr>
          <p:spPr>
            <a:xfrm>
              <a:off x="5965748" y="3609002"/>
              <a:ext cx="0"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6" name="円/楕円 68">
              <a:extLst>
                <a:ext uri="{FF2B5EF4-FFF2-40B4-BE49-F238E27FC236}">
                  <a16:creationId xmlns:a16="http://schemas.microsoft.com/office/drawing/2014/main" id="{C4E74ED1-969E-56A5-2DA1-6CBF1A860452}"/>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7" name="直線コネクタ 186">
              <a:extLst>
                <a:ext uri="{FF2B5EF4-FFF2-40B4-BE49-F238E27FC236}">
                  <a16:creationId xmlns:a16="http://schemas.microsoft.com/office/drawing/2014/main" id="{7AB187B5-B2F0-3129-225D-03029396FE71}"/>
                </a:ext>
              </a:extLst>
            </p:cNvPr>
            <p:cNvCxnSpPr>
              <a:cxnSpLocks/>
              <a:endCxn id="183"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36F01245-84C7-0659-3791-9D851EDB9230}"/>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9" name="Rectangle 93">
              <a:extLst>
                <a:ext uri="{FF2B5EF4-FFF2-40B4-BE49-F238E27FC236}">
                  <a16:creationId xmlns:a16="http://schemas.microsoft.com/office/drawing/2014/main" id="{3BFAE4A7-8A5C-11A8-C51A-9C2E35F8A940}"/>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90" name="Rectangle 93">
              <a:extLst>
                <a:ext uri="{FF2B5EF4-FFF2-40B4-BE49-F238E27FC236}">
                  <a16:creationId xmlns:a16="http://schemas.microsoft.com/office/drawing/2014/main" id="{346AB20E-6F24-C876-4D81-DCA51A179F01}"/>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91" name="Rectangle 93">
              <a:extLst>
                <a:ext uri="{FF2B5EF4-FFF2-40B4-BE49-F238E27FC236}">
                  <a16:creationId xmlns:a16="http://schemas.microsoft.com/office/drawing/2014/main" id="{BDE45902-F320-7645-5C24-BFAA45A3322E}"/>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92" name="直線コネクタ 191">
              <a:extLst>
                <a:ext uri="{FF2B5EF4-FFF2-40B4-BE49-F238E27FC236}">
                  <a16:creationId xmlns:a16="http://schemas.microsoft.com/office/drawing/2014/main" id="{8762D339-07BA-4F05-BED0-EE9C25E6D02B}"/>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CA7D9A00-BC48-0B61-BEEE-5467746B88B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cxnSp>
        <p:nvCxnSpPr>
          <p:cNvPr id="194" name="直線コネクタ 193">
            <a:extLst>
              <a:ext uri="{FF2B5EF4-FFF2-40B4-BE49-F238E27FC236}">
                <a16:creationId xmlns:a16="http://schemas.microsoft.com/office/drawing/2014/main" id="{DB580ECA-4E0D-14E4-1EA3-21AB3CF0B43A}"/>
              </a:ext>
            </a:extLst>
          </p:cNvPr>
          <p:cNvCxnSpPr>
            <a:cxnSpLocks/>
            <a:stCxn id="215" idx="1"/>
          </p:cNvCxnSpPr>
          <p:nvPr/>
        </p:nvCxnSpPr>
        <p:spPr>
          <a:xfrm flipH="1">
            <a:off x="3491988" y="3429179"/>
            <a:ext cx="252002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ABB4A216-E134-1BD3-8862-06AE5F457314}"/>
              </a:ext>
            </a:extLst>
          </p:cNvPr>
          <p:cNvCxnSpPr>
            <a:cxnSpLocks/>
          </p:cNvCxnSpPr>
          <p:nvPr/>
        </p:nvCxnSpPr>
        <p:spPr>
          <a:xfrm>
            <a:off x="3491988" y="3429000"/>
            <a:ext cx="0" cy="720008"/>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1CD261B1-1231-B8D1-95D3-708F5A5E77BD}"/>
              </a:ext>
            </a:extLst>
          </p:cNvPr>
          <p:cNvCxnSpPr>
            <a:cxnSpLocks/>
          </p:cNvCxnSpPr>
          <p:nvPr/>
        </p:nvCxnSpPr>
        <p:spPr>
          <a:xfrm flipV="1">
            <a:off x="3491988" y="4869016"/>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C251C3D6-31B6-C700-8D31-DD5ECEE82AA6}"/>
              </a:ext>
            </a:extLst>
          </p:cNvPr>
          <p:cNvCxnSpPr>
            <a:cxnSpLocks/>
          </p:cNvCxnSpPr>
          <p:nvPr/>
        </p:nvCxnSpPr>
        <p:spPr>
          <a:xfrm flipV="1">
            <a:off x="4572000" y="5589024"/>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14E13B00-B2E4-2896-A4E1-0273179C6C0C}"/>
              </a:ext>
            </a:extLst>
          </p:cNvPr>
          <p:cNvCxnSpPr>
            <a:cxnSpLocks/>
          </p:cNvCxnSpPr>
          <p:nvPr/>
        </p:nvCxnSpPr>
        <p:spPr>
          <a:xfrm flipV="1">
            <a:off x="4572000" y="3068996"/>
            <a:ext cx="0" cy="360004"/>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11" name="Rectangle 93">
            <a:extLst>
              <a:ext uri="{FF2B5EF4-FFF2-40B4-BE49-F238E27FC236}">
                <a16:creationId xmlns:a16="http://schemas.microsoft.com/office/drawing/2014/main" id="{EE7E8219-0000-F127-EDB2-83B0262FAD54}"/>
              </a:ext>
            </a:extLst>
          </p:cNvPr>
          <p:cNvSpPr>
            <a:spLocks noChangeArrowheads="1"/>
          </p:cNvSpPr>
          <p:nvPr/>
        </p:nvSpPr>
        <p:spPr bwMode="auto">
          <a:xfrm>
            <a:off x="2681979" y="1088974"/>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2" name="Rectangle 93">
            <a:extLst>
              <a:ext uri="{FF2B5EF4-FFF2-40B4-BE49-F238E27FC236}">
                <a16:creationId xmlns:a16="http://schemas.microsoft.com/office/drawing/2014/main" id="{F5B5152F-B86B-B54F-AB90-4CB1B2A34E45}"/>
              </a:ext>
            </a:extLst>
          </p:cNvPr>
          <p:cNvSpPr>
            <a:spLocks noChangeArrowheads="1"/>
          </p:cNvSpPr>
          <p:nvPr/>
        </p:nvSpPr>
        <p:spPr bwMode="auto">
          <a:xfrm>
            <a:off x="2771980" y="252899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3" name="Rectangle 93">
            <a:extLst>
              <a:ext uri="{FF2B5EF4-FFF2-40B4-BE49-F238E27FC236}">
                <a16:creationId xmlns:a16="http://schemas.microsoft.com/office/drawing/2014/main" id="{CB840A81-CE05-F538-40D3-266F70063442}"/>
              </a:ext>
            </a:extLst>
          </p:cNvPr>
          <p:cNvSpPr>
            <a:spLocks noChangeArrowheads="1"/>
          </p:cNvSpPr>
          <p:nvPr/>
        </p:nvSpPr>
        <p:spPr bwMode="auto">
          <a:xfrm>
            <a:off x="1691968" y="432901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4" name="Rectangle 93">
            <a:extLst>
              <a:ext uri="{FF2B5EF4-FFF2-40B4-BE49-F238E27FC236}">
                <a16:creationId xmlns:a16="http://schemas.microsoft.com/office/drawing/2014/main" id="{065267D5-0A2F-DDD9-D46B-E58ACA78171F}"/>
              </a:ext>
            </a:extLst>
          </p:cNvPr>
          <p:cNvSpPr>
            <a:spLocks noChangeArrowheads="1"/>
          </p:cNvSpPr>
          <p:nvPr/>
        </p:nvSpPr>
        <p:spPr bwMode="auto">
          <a:xfrm>
            <a:off x="3851992" y="4329010"/>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5" name="Rectangle 93">
            <a:extLst>
              <a:ext uri="{FF2B5EF4-FFF2-40B4-BE49-F238E27FC236}">
                <a16:creationId xmlns:a16="http://schemas.microsoft.com/office/drawing/2014/main" id="{1B341E87-61B2-97DE-9C1C-40C38CE9E011}"/>
              </a:ext>
            </a:extLst>
          </p:cNvPr>
          <p:cNvSpPr>
            <a:spLocks noChangeArrowheads="1"/>
          </p:cNvSpPr>
          <p:nvPr/>
        </p:nvSpPr>
        <p:spPr bwMode="auto">
          <a:xfrm>
            <a:off x="6012016" y="324899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o</a:t>
            </a:r>
          </a:p>
        </p:txBody>
      </p:sp>
      <p:grpSp>
        <p:nvGrpSpPr>
          <p:cNvPr id="217" name="グループ化 216">
            <a:extLst>
              <a:ext uri="{FF2B5EF4-FFF2-40B4-BE49-F238E27FC236}">
                <a16:creationId xmlns:a16="http://schemas.microsoft.com/office/drawing/2014/main" id="{97C2E1E2-CC98-9F4C-7209-20176F57BA08}"/>
              </a:ext>
            </a:extLst>
          </p:cNvPr>
          <p:cNvGrpSpPr/>
          <p:nvPr/>
        </p:nvGrpSpPr>
        <p:grpSpPr>
          <a:xfrm>
            <a:off x="4211996" y="5859027"/>
            <a:ext cx="450005" cy="900368"/>
            <a:chOff x="7272030" y="5768668"/>
            <a:chExt cx="450005" cy="900368"/>
          </a:xfrm>
        </p:grpSpPr>
        <p:grpSp>
          <p:nvGrpSpPr>
            <p:cNvPr id="218" name="グループ化 152">
              <a:extLst>
                <a:ext uri="{FF2B5EF4-FFF2-40B4-BE49-F238E27FC236}">
                  <a16:creationId xmlns:a16="http://schemas.microsoft.com/office/drawing/2014/main" id="{473CB979-8823-E1AA-0462-54D1BE4F30D3}"/>
                </a:ext>
              </a:extLst>
            </p:cNvPr>
            <p:cNvGrpSpPr/>
            <p:nvPr/>
          </p:nvGrpSpPr>
          <p:grpSpPr>
            <a:xfrm>
              <a:off x="7542033" y="6218673"/>
              <a:ext cx="180002" cy="90001"/>
              <a:chOff x="3643306" y="4500570"/>
              <a:chExt cx="428628" cy="144464"/>
            </a:xfrm>
          </p:grpSpPr>
          <p:cxnSp>
            <p:nvCxnSpPr>
              <p:cNvPr id="221" name="直線コネクタ 220">
                <a:extLst>
                  <a:ext uri="{FF2B5EF4-FFF2-40B4-BE49-F238E27FC236}">
                    <a16:creationId xmlns:a16="http://schemas.microsoft.com/office/drawing/2014/main" id="{6417A278-E1D8-0B3B-430E-5E6E4A32BED9}"/>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2" name="直線コネクタ 221">
                <a:extLst>
                  <a:ext uri="{FF2B5EF4-FFF2-40B4-BE49-F238E27FC236}">
                    <a16:creationId xmlns:a16="http://schemas.microsoft.com/office/drawing/2014/main" id="{C4F2EB27-629F-C2C6-9373-FF714A609F15}"/>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3" name="直線コネクタ 222">
                <a:extLst>
                  <a:ext uri="{FF2B5EF4-FFF2-40B4-BE49-F238E27FC236}">
                    <a16:creationId xmlns:a16="http://schemas.microsoft.com/office/drawing/2014/main" id="{3F0BB9DC-65EA-41E0-0959-90B35B7B802F}"/>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219" name="直線コネクタ 218">
              <a:extLst>
                <a:ext uri="{FF2B5EF4-FFF2-40B4-BE49-F238E27FC236}">
                  <a16:creationId xmlns:a16="http://schemas.microsoft.com/office/drawing/2014/main" id="{2AF1F0B9-65D7-B01E-0BDC-5C5975BCD4BF}"/>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20" name="Rectangle 93">
              <a:extLst>
                <a:ext uri="{FF2B5EF4-FFF2-40B4-BE49-F238E27FC236}">
                  <a16:creationId xmlns:a16="http://schemas.microsoft.com/office/drawing/2014/main" id="{18479E53-A48B-F1B0-C3BB-8D7DB7F95A51}"/>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grpSp>
        <p:nvGrpSpPr>
          <p:cNvPr id="224" name="グループ化 223">
            <a:extLst>
              <a:ext uri="{FF2B5EF4-FFF2-40B4-BE49-F238E27FC236}">
                <a16:creationId xmlns:a16="http://schemas.microsoft.com/office/drawing/2014/main" id="{1C0058CE-E6CB-1382-E48F-3CFFC9D93A5B}"/>
              </a:ext>
            </a:extLst>
          </p:cNvPr>
          <p:cNvGrpSpPr/>
          <p:nvPr/>
        </p:nvGrpSpPr>
        <p:grpSpPr>
          <a:xfrm>
            <a:off x="4301997" y="98963"/>
            <a:ext cx="450049" cy="810009"/>
            <a:chOff x="7362031" y="2528632"/>
            <a:chExt cx="450049" cy="810009"/>
          </a:xfrm>
        </p:grpSpPr>
        <p:cxnSp>
          <p:nvCxnSpPr>
            <p:cNvPr id="225" name="直線コネクタ 224">
              <a:extLst>
                <a:ext uri="{FF2B5EF4-FFF2-40B4-BE49-F238E27FC236}">
                  <a16:creationId xmlns:a16="http://schemas.microsoft.com/office/drawing/2014/main" id="{A834202A-B3AD-DABC-FC73-C4FABAAE102F}"/>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B9AEB0FC-3ED0-A8BE-EA94-754D90879E1C}"/>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7" name="Rectangle 93">
              <a:extLst>
                <a:ext uri="{FF2B5EF4-FFF2-40B4-BE49-F238E27FC236}">
                  <a16:creationId xmlns:a16="http://schemas.microsoft.com/office/drawing/2014/main" id="{E8B2D051-85A9-9C09-4CE2-AE2F20A1DC3F}"/>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cxnSp>
        <p:nvCxnSpPr>
          <p:cNvPr id="229" name="直線コネクタ 228">
            <a:extLst>
              <a:ext uri="{FF2B5EF4-FFF2-40B4-BE49-F238E27FC236}">
                <a16:creationId xmlns:a16="http://schemas.microsoft.com/office/drawing/2014/main" id="{ED01009A-6891-4495-E776-F573805580AA}"/>
              </a:ext>
            </a:extLst>
          </p:cNvPr>
          <p:cNvCxnSpPr>
            <a:cxnSpLocks/>
          </p:cNvCxnSpPr>
          <p:nvPr/>
        </p:nvCxnSpPr>
        <p:spPr>
          <a:xfrm flipV="1">
            <a:off x="4573075" y="1628980"/>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nvGrpSpPr>
          <p:cNvPr id="240" name="グループ化 239">
            <a:extLst>
              <a:ext uri="{FF2B5EF4-FFF2-40B4-BE49-F238E27FC236}">
                <a16:creationId xmlns:a16="http://schemas.microsoft.com/office/drawing/2014/main" id="{64DC05BE-F391-47A1-1C07-B7685C59B819}"/>
              </a:ext>
            </a:extLst>
          </p:cNvPr>
          <p:cNvGrpSpPr/>
          <p:nvPr/>
        </p:nvGrpSpPr>
        <p:grpSpPr>
          <a:xfrm>
            <a:off x="3041983" y="548968"/>
            <a:ext cx="1531092" cy="1440374"/>
            <a:chOff x="5202007" y="2708992"/>
            <a:chExt cx="1531092" cy="1440374"/>
          </a:xfrm>
        </p:grpSpPr>
        <p:grpSp>
          <p:nvGrpSpPr>
            <p:cNvPr id="241" name="グループ化 240">
              <a:extLst>
                <a:ext uri="{FF2B5EF4-FFF2-40B4-BE49-F238E27FC236}">
                  <a16:creationId xmlns:a16="http://schemas.microsoft.com/office/drawing/2014/main" id="{AD4B61D4-B437-6511-33DD-77F967CE31D0}"/>
                </a:ext>
              </a:extLst>
            </p:cNvPr>
            <p:cNvGrpSpPr/>
            <p:nvPr/>
          </p:nvGrpSpPr>
          <p:grpSpPr>
            <a:xfrm>
              <a:off x="5202007" y="2708992"/>
              <a:ext cx="1531092" cy="1440374"/>
              <a:chOff x="5202007" y="3068996"/>
              <a:chExt cx="1531092" cy="1440374"/>
            </a:xfrm>
          </p:grpSpPr>
          <p:sp>
            <p:nvSpPr>
              <p:cNvPr id="243" name="正方形/長方形 242">
                <a:extLst>
                  <a:ext uri="{FF2B5EF4-FFF2-40B4-BE49-F238E27FC236}">
                    <a16:creationId xmlns:a16="http://schemas.microsoft.com/office/drawing/2014/main" id="{86866406-9D63-F792-50B2-E0CD0FFA0846}"/>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44" name="円/楕円 69">
                <a:extLst>
                  <a:ext uri="{FF2B5EF4-FFF2-40B4-BE49-F238E27FC236}">
                    <a16:creationId xmlns:a16="http://schemas.microsoft.com/office/drawing/2014/main" id="{96371EA1-E139-0315-043E-0B4DF5FBA710}"/>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5" name="直線コネクタ 244">
                <a:extLst>
                  <a:ext uri="{FF2B5EF4-FFF2-40B4-BE49-F238E27FC236}">
                    <a16:creationId xmlns:a16="http://schemas.microsoft.com/office/drawing/2014/main" id="{38203321-0409-23A6-FD7F-45C1B686EB90}"/>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FBA22A40-B145-7319-E97D-68D9B31C874F}"/>
                  </a:ext>
                </a:extLst>
              </p:cNvPr>
              <p:cNvCxnSpPr>
                <a:cxnSpLocks/>
                <a:endCxn id="247" idx="4"/>
              </p:cNvCxnSpPr>
              <p:nvPr/>
            </p:nvCxnSpPr>
            <p:spPr>
              <a:xfrm>
                <a:off x="5965748" y="3609002"/>
                <a:ext cx="0"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7" name="円/楕円 68">
                <a:extLst>
                  <a:ext uri="{FF2B5EF4-FFF2-40B4-BE49-F238E27FC236}">
                    <a16:creationId xmlns:a16="http://schemas.microsoft.com/office/drawing/2014/main" id="{5EB7FC80-3AF0-8CBA-FCEA-A1CE2514967E}"/>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8" name="直線コネクタ 247">
                <a:extLst>
                  <a:ext uri="{FF2B5EF4-FFF2-40B4-BE49-F238E27FC236}">
                    <a16:creationId xmlns:a16="http://schemas.microsoft.com/office/drawing/2014/main" id="{B5F4298D-8C76-C8B8-AD6F-46164F808165}"/>
                  </a:ext>
                </a:extLst>
              </p:cNvPr>
              <p:cNvCxnSpPr>
                <a:cxnSpLocks/>
                <a:endCxn id="244"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87ED5C31-0306-BF9B-5D07-023857BE8BE5}"/>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50" name="Rectangle 93">
                <a:extLst>
                  <a:ext uri="{FF2B5EF4-FFF2-40B4-BE49-F238E27FC236}">
                    <a16:creationId xmlns:a16="http://schemas.microsoft.com/office/drawing/2014/main" id="{1CC9BD9A-C161-908B-530A-AAE16345FFF4}"/>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51" name="Rectangle 93">
                <a:extLst>
                  <a:ext uri="{FF2B5EF4-FFF2-40B4-BE49-F238E27FC236}">
                    <a16:creationId xmlns:a16="http://schemas.microsoft.com/office/drawing/2014/main" id="{8C152B59-926E-806F-0C67-BF036016E37D}"/>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52" name="Rectangle 93">
                <a:extLst>
                  <a:ext uri="{FF2B5EF4-FFF2-40B4-BE49-F238E27FC236}">
                    <a16:creationId xmlns:a16="http://schemas.microsoft.com/office/drawing/2014/main" id="{C1B3EBB4-0E50-4ED8-B062-DA6931AEE4D7}"/>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53" name="直線コネクタ 252">
                <a:extLst>
                  <a:ext uri="{FF2B5EF4-FFF2-40B4-BE49-F238E27FC236}">
                    <a16:creationId xmlns:a16="http://schemas.microsoft.com/office/drawing/2014/main" id="{ABCF7961-5A82-18F0-8D24-68C47EFDD141}"/>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88713DD-5FE2-D0F7-5EC1-DC2D42665FF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42" name="円/楕円 69">
              <a:extLst>
                <a:ext uri="{FF2B5EF4-FFF2-40B4-BE49-F238E27FC236}">
                  <a16:creationId xmlns:a16="http://schemas.microsoft.com/office/drawing/2014/main" id="{933751A7-FF78-01EB-35DF-6EF73A031FBB}"/>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255" name="グループ化 254">
            <a:extLst>
              <a:ext uri="{FF2B5EF4-FFF2-40B4-BE49-F238E27FC236}">
                <a16:creationId xmlns:a16="http://schemas.microsoft.com/office/drawing/2014/main" id="{9F9B0FA8-830C-7FF4-5C26-22017E7397F6}"/>
              </a:ext>
            </a:extLst>
          </p:cNvPr>
          <p:cNvGrpSpPr/>
          <p:nvPr/>
        </p:nvGrpSpPr>
        <p:grpSpPr>
          <a:xfrm>
            <a:off x="3041983" y="1988984"/>
            <a:ext cx="1531092" cy="1440374"/>
            <a:chOff x="5202007" y="2708992"/>
            <a:chExt cx="1531092" cy="1440374"/>
          </a:xfrm>
        </p:grpSpPr>
        <p:grpSp>
          <p:nvGrpSpPr>
            <p:cNvPr id="256" name="グループ化 255">
              <a:extLst>
                <a:ext uri="{FF2B5EF4-FFF2-40B4-BE49-F238E27FC236}">
                  <a16:creationId xmlns:a16="http://schemas.microsoft.com/office/drawing/2014/main" id="{68E39442-C29F-1899-B368-C5ECE08904B1}"/>
                </a:ext>
              </a:extLst>
            </p:cNvPr>
            <p:cNvGrpSpPr/>
            <p:nvPr/>
          </p:nvGrpSpPr>
          <p:grpSpPr>
            <a:xfrm>
              <a:off x="5202007" y="2708992"/>
              <a:ext cx="1531092" cy="1440374"/>
              <a:chOff x="5202007" y="3068996"/>
              <a:chExt cx="1531092" cy="1440374"/>
            </a:xfrm>
          </p:grpSpPr>
          <p:sp>
            <p:nvSpPr>
              <p:cNvPr id="258" name="正方形/長方形 257">
                <a:extLst>
                  <a:ext uri="{FF2B5EF4-FFF2-40B4-BE49-F238E27FC236}">
                    <a16:creationId xmlns:a16="http://schemas.microsoft.com/office/drawing/2014/main" id="{F0A0894E-14F7-4EAB-E9F3-5450B47F73F7}"/>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59" name="円/楕円 69">
                <a:extLst>
                  <a:ext uri="{FF2B5EF4-FFF2-40B4-BE49-F238E27FC236}">
                    <a16:creationId xmlns:a16="http://schemas.microsoft.com/office/drawing/2014/main" id="{9C21C671-151D-3648-3195-97BD7B17EA5D}"/>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0" name="直線コネクタ 259">
                <a:extLst>
                  <a:ext uri="{FF2B5EF4-FFF2-40B4-BE49-F238E27FC236}">
                    <a16:creationId xmlns:a16="http://schemas.microsoft.com/office/drawing/2014/main" id="{E5ACD0F4-0B92-BB7B-EDE2-34725CE4EBE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F85D2DB9-51BF-812C-989F-D84EF291E638}"/>
                  </a:ext>
                </a:extLst>
              </p:cNvPr>
              <p:cNvCxnSpPr>
                <a:cxnSpLocks/>
                <a:endCxn id="262" idx="4"/>
              </p:cNvCxnSpPr>
              <p:nvPr/>
            </p:nvCxnSpPr>
            <p:spPr>
              <a:xfrm>
                <a:off x="5832014" y="3609002"/>
                <a:ext cx="133734"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2" name="円/楕円 68">
                <a:extLst>
                  <a:ext uri="{FF2B5EF4-FFF2-40B4-BE49-F238E27FC236}">
                    <a16:creationId xmlns:a16="http://schemas.microsoft.com/office/drawing/2014/main" id="{313B59DE-9878-BF57-314D-C173E7F967BB}"/>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3" name="直線コネクタ 262">
                <a:extLst>
                  <a:ext uri="{FF2B5EF4-FFF2-40B4-BE49-F238E27FC236}">
                    <a16:creationId xmlns:a16="http://schemas.microsoft.com/office/drawing/2014/main" id="{2EA6AA04-78CF-CBC1-8A86-A201FFBFBE03}"/>
                  </a:ext>
                </a:extLst>
              </p:cNvPr>
              <p:cNvCxnSpPr>
                <a:cxnSpLocks/>
                <a:endCxn id="259"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3DDF3381-33D2-CA9C-5353-197B8754F644}"/>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5" name="Rectangle 93">
                <a:extLst>
                  <a:ext uri="{FF2B5EF4-FFF2-40B4-BE49-F238E27FC236}">
                    <a16:creationId xmlns:a16="http://schemas.microsoft.com/office/drawing/2014/main" id="{1A5CD5E4-9C26-828A-EE8A-CC6DCAE8431A}"/>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66" name="Rectangle 93">
                <a:extLst>
                  <a:ext uri="{FF2B5EF4-FFF2-40B4-BE49-F238E27FC236}">
                    <a16:creationId xmlns:a16="http://schemas.microsoft.com/office/drawing/2014/main" id="{8AF29F70-4B0B-1C15-ADC4-EC758570862F}"/>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67" name="Rectangle 93">
                <a:extLst>
                  <a:ext uri="{FF2B5EF4-FFF2-40B4-BE49-F238E27FC236}">
                    <a16:creationId xmlns:a16="http://schemas.microsoft.com/office/drawing/2014/main" id="{14E6DE1A-8D0D-C6D6-36F7-E02D704775E9}"/>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68" name="直線コネクタ 267">
                <a:extLst>
                  <a:ext uri="{FF2B5EF4-FFF2-40B4-BE49-F238E27FC236}">
                    <a16:creationId xmlns:a16="http://schemas.microsoft.com/office/drawing/2014/main" id="{3BA9A987-30BA-16EE-F80C-0BC772D8BDA7}"/>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A895D64E-4D3F-993F-6C1D-4C451C76A87A}"/>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57" name="円/楕円 69">
              <a:extLst>
                <a:ext uri="{FF2B5EF4-FFF2-40B4-BE49-F238E27FC236}">
                  <a16:creationId xmlns:a16="http://schemas.microsoft.com/office/drawing/2014/main" id="{D1C2D577-F633-4585-AA57-4F24B38099D4}"/>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cxnSp>
        <p:nvCxnSpPr>
          <p:cNvPr id="9" name="直線コネクタ 8">
            <a:extLst>
              <a:ext uri="{FF2B5EF4-FFF2-40B4-BE49-F238E27FC236}">
                <a16:creationId xmlns:a16="http://schemas.microsoft.com/office/drawing/2014/main" id="{BE626DDC-E1E6-1491-C06E-3A2D48D944E1}"/>
              </a:ext>
            </a:extLst>
          </p:cNvPr>
          <p:cNvCxnSpPr>
            <a:cxnSpLocks/>
          </p:cNvCxnSpPr>
          <p:nvPr/>
        </p:nvCxnSpPr>
        <p:spPr>
          <a:xfrm flipV="1">
            <a:off x="5652012" y="4869016"/>
            <a:ext cx="0" cy="720008"/>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7250FBB7-7AE9-28D9-000E-39D8529F6537}"/>
              </a:ext>
            </a:extLst>
          </p:cNvPr>
          <p:cNvCxnSpPr>
            <a:cxnSpLocks/>
          </p:cNvCxnSpPr>
          <p:nvPr/>
        </p:nvCxnSpPr>
        <p:spPr>
          <a:xfrm flipH="1">
            <a:off x="3491988" y="5589024"/>
            <a:ext cx="216002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A01C456-DA11-8D37-079A-1F3EF23CF96E}"/>
              </a:ext>
            </a:extLst>
          </p:cNvPr>
          <p:cNvCxnSpPr>
            <a:cxnSpLocks/>
          </p:cNvCxnSpPr>
          <p:nvPr/>
        </p:nvCxnSpPr>
        <p:spPr>
          <a:xfrm>
            <a:off x="5652012" y="3429000"/>
            <a:ext cx="0" cy="720008"/>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graphicFrame>
        <p:nvGraphicFramePr>
          <p:cNvPr id="19" name="Group 383">
            <a:extLst>
              <a:ext uri="{FF2B5EF4-FFF2-40B4-BE49-F238E27FC236}">
                <a16:creationId xmlns:a16="http://schemas.microsoft.com/office/drawing/2014/main" id="{62ECB2AE-E83D-EFD2-137A-C5A39C410F46}"/>
              </a:ext>
            </a:extLst>
          </p:cNvPr>
          <p:cNvGraphicFramePr>
            <a:graphicFrameLocks/>
          </p:cNvGraphicFramePr>
          <p:nvPr>
            <p:extLst>
              <p:ext uri="{D42A27DB-BD31-4B8C-83A1-F6EECF244321}">
                <p14:modId xmlns:p14="http://schemas.microsoft.com/office/powerpoint/2010/main" val="1839441739"/>
              </p:ext>
            </p:extLst>
          </p:nvPr>
        </p:nvGraphicFramePr>
        <p:xfrm>
          <a:off x="6012016" y="548968"/>
          <a:ext cx="1439862" cy="2126300"/>
        </p:xfrm>
        <a:graphic>
          <a:graphicData uri="http://schemas.openxmlformats.org/drawingml/2006/table">
            <a:tbl>
              <a:tblPr/>
              <a:tblGrid>
                <a:gridCol w="479425">
                  <a:extLst>
                    <a:ext uri="{9D8B030D-6E8A-4147-A177-3AD203B41FA5}">
                      <a16:colId xmlns:a16="http://schemas.microsoft.com/office/drawing/2014/main" val="20000"/>
                    </a:ext>
                  </a:extLst>
                </a:gridCol>
                <a:gridCol w="481012">
                  <a:extLst>
                    <a:ext uri="{9D8B030D-6E8A-4147-A177-3AD203B41FA5}">
                      <a16:colId xmlns:a16="http://schemas.microsoft.com/office/drawing/2014/main" val="20001"/>
                    </a:ext>
                  </a:extLst>
                </a:gridCol>
                <a:gridCol w="479425">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 name="Rectangle 93">
            <a:extLst>
              <a:ext uri="{FF2B5EF4-FFF2-40B4-BE49-F238E27FC236}">
                <a16:creationId xmlns:a16="http://schemas.microsoft.com/office/drawing/2014/main" id="{3CDA0251-3A2F-176D-4640-459A02B2C3FC}"/>
              </a:ext>
            </a:extLst>
          </p:cNvPr>
          <p:cNvSpPr>
            <a:spLocks noChangeArrowheads="1"/>
          </p:cNvSpPr>
          <p:nvPr/>
        </p:nvSpPr>
        <p:spPr bwMode="auto">
          <a:xfrm>
            <a:off x="6012016" y="188964"/>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2</a:t>
            </a:r>
            <a:r>
              <a:rPr lang="ja-JP" altLang="en-US" b="0" i="0" dirty="0">
                <a:latin typeface="+mj-lt"/>
              </a:rPr>
              <a:t>入力 </a:t>
            </a:r>
            <a:r>
              <a:rPr lang="en-US" altLang="ja-JP" b="0" i="0" dirty="0">
                <a:latin typeface="+mj-lt"/>
              </a:rPr>
              <a:t>NOR </a:t>
            </a:r>
            <a:r>
              <a:rPr lang="ja-JP" altLang="en-US" b="0" i="0" dirty="0">
                <a:latin typeface="+mj-lt"/>
              </a:rPr>
              <a:t>の真理値表</a:t>
            </a:r>
            <a:endParaRPr lang="en-US" altLang="ja-JP" dirty="0"/>
          </a:p>
        </p:txBody>
      </p:sp>
    </p:spTree>
    <p:extLst>
      <p:ext uri="{BB962C8B-B14F-4D97-AF65-F5344CB8AC3E}">
        <p14:creationId xmlns:p14="http://schemas.microsoft.com/office/powerpoint/2010/main" val="537251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2A9610-628A-D1E2-C8E6-7935414255CC}"/>
              </a:ext>
            </a:extLst>
          </p:cNvPr>
          <p:cNvSpPr>
            <a:spLocks noGrp="1"/>
          </p:cNvSpPr>
          <p:nvPr>
            <p:ph type="title"/>
          </p:nvPr>
        </p:nvSpPr>
        <p:spPr/>
        <p:txBody>
          <a:bodyPr/>
          <a:lstStyle/>
          <a:p>
            <a:r>
              <a:rPr lang="en-US" altLang="ja-JP" sz="2400" dirty="0"/>
              <a:t>3</a:t>
            </a:r>
            <a:r>
              <a:rPr lang="ja-JP" altLang="en-US" sz="2400" dirty="0"/>
              <a:t>入力</a:t>
            </a:r>
            <a:r>
              <a:rPr lang="en-US" altLang="ja-JP" sz="2400" dirty="0"/>
              <a:t>NAND</a:t>
            </a:r>
            <a:endParaRPr lang="en-US" sz="2400" dirty="0"/>
          </a:p>
        </p:txBody>
      </p:sp>
      <p:grpSp>
        <p:nvGrpSpPr>
          <p:cNvPr id="3" name="グループ化 2">
            <a:extLst>
              <a:ext uri="{FF2B5EF4-FFF2-40B4-BE49-F238E27FC236}">
                <a16:creationId xmlns:a16="http://schemas.microsoft.com/office/drawing/2014/main" id="{7562FA3F-4ECA-17A8-8E31-60A8DE7947AF}"/>
              </a:ext>
            </a:extLst>
          </p:cNvPr>
          <p:cNvGrpSpPr/>
          <p:nvPr/>
        </p:nvGrpSpPr>
        <p:grpSpPr>
          <a:xfrm>
            <a:off x="3882824" y="2552042"/>
            <a:ext cx="1195565" cy="1105419"/>
            <a:chOff x="5202007" y="3068996"/>
            <a:chExt cx="1531092" cy="1440374"/>
          </a:xfrm>
        </p:grpSpPr>
        <p:sp>
          <p:nvSpPr>
            <p:cNvPr id="4" name="正方形/長方形 3">
              <a:extLst>
                <a:ext uri="{FF2B5EF4-FFF2-40B4-BE49-F238E27FC236}">
                  <a16:creationId xmlns:a16="http://schemas.microsoft.com/office/drawing/2014/main" id="{5FD184A4-F1FE-A602-4B79-7BAB967EE851}"/>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2" name="円/楕円 69">
              <a:extLst>
                <a:ext uri="{FF2B5EF4-FFF2-40B4-BE49-F238E27FC236}">
                  <a16:creationId xmlns:a16="http://schemas.microsoft.com/office/drawing/2014/main" id="{B4FEF43B-98BF-89EB-5422-D7755B4FC1F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5" name="直線コネクタ 24">
              <a:extLst>
                <a:ext uri="{FF2B5EF4-FFF2-40B4-BE49-F238E27FC236}">
                  <a16:creationId xmlns:a16="http://schemas.microsoft.com/office/drawing/2014/main" id="{1A374BEF-B776-6082-D66D-DE118065FB78}"/>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A1C942F-4A3C-9236-A240-A1D8C15D7D80}"/>
                </a:ext>
              </a:extLst>
            </p:cNvPr>
            <p:cNvCxnSpPr>
              <a:cxnSpLocks/>
              <a:endCxn id="28" idx="4"/>
            </p:cNvCxnSpPr>
            <p:nvPr/>
          </p:nvCxnSpPr>
          <p:spPr>
            <a:xfrm>
              <a:off x="5832014" y="3609002"/>
              <a:ext cx="133734"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8" name="円/楕円 68">
              <a:extLst>
                <a:ext uri="{FF2B5EF4-FFF2-40B4-BE49-F238E27FC236}">
                  <a16:creationId xmlns:a16="http://schemas.microsoft.com/office/drawing/2014/main" id="{D5DC85B3-4070-9F25-1AE8-22553F223780}"/>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9" name="直線コネクタ 28">
              <a:extLst>
                <a:ext uri="{FF2B5EF4-FFF2-40B4-BE49-F238E27FC236}">
                  <a16:creationId xmlns:a16="http://schemas.microsoft.com/office/drawing/2014/main" id="{B68ADCDC-8C16-1E21-FB91-A35115ECBD7C}"/>
                </a:ext>
              </a:extLst>
            </p:cNvPr>
            <p:cNvCxnSpPr>
              <a:cxnSpLocks/>
              <a:endCxn id="22"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3D28686F-93F2-6EED-98F7-1D93AB9B89CC}"/>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42" name="Rectangle 93">
              <a:extLst>
                <a:ext uri="{FF2B5EF4-FFF2-40B4-BE49-F238E27FC236}">
                  <a16:creationId xmlns:a16="http://schemas.microsoft.com/office/drawing/2014/main" id="{54122819-A7B8-F29E-AC4E-594574190A57}"/>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44" name="Rectangle 93">
              <a:extLst>
                <a:ext uri="{FF2B5EF4-FFF2-40B4-BE49-F238E27FC236}">
                  <a16:creationId xmlns:a16="http://schemas.microsoft.com/office/drawing/2014/main" id="{218D8A4F-F2AF-FE12-D0D5-BBA60D57DB4A}"/>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45" name="Rectangle 93">
              <a:extLst>
                <a:ext uri="{FF2B5EF4-FFF2-40B4-BE49-F238E27FC236}">
                  <a16:creationId xmlns:a16="http://schemas.microsoft.com/office/drawing/2014/main" id="{12A9C026-3AC1-97F3-0951-F34D0D38235A}"/>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48" name="直線コネクタ 147">
              <a:extLst>
                <a:ext uri="{FF2B5EF4-FFF2-40B4-BE49-F238E27FC236}">
                  <a16:creationId xmlns:a16="http://schemas.microsoft.com/office/drawing/2014/main" id="{FFE8545A-5BCE-1FE2-4765-60F1BFE22F43}"/>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1E62C331-62A0-2A7F-2998-382E0EAAC3A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78130EE8-B535-1C98-4F69-608823EC70F4}"/>
              </a:ext>
            </a:extLst>
          </p:cNvPr>
          <p:cNvGrpSpPr/>
          <p:nvPr/>
        </p:nvGrpSpPr>
        <p:grpSpPr>
          <a:xfrm>
            <a:off x="3882824" y="3657186"/>
            <a:ext cx="1195565" cy="1105419"/>
            <a:chOff x="5202007" y="3068996"/>
            <a:chExt cx="1531092" cy="1440374"/>
          </a:xfrm>
        </p:grpSpPr>
        <p:sp>
          <p:nvSpPr>
            <p:cNvPr id="182" name="正方形/長方形 181">
              <a:extLst>
                <a:ext uri="{FF2B5EF4-FFF2-40B4-BE49-F238E27FC236}">
                  <a16:creationId xmlns:a16="http://schemas.microsoft.com/office/drawing/2014/main" id="{5D36497F-4C51-62D4-17AA-F8CDEBD39BE3}"/>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83" name="円/楕円 69">
              <a:extLst>
                <a:ext uri="{FF2B5EF4-FFF2-40B4-BE49-F238E27FC236}">
                  <a16:creationId xmlns:a16="http://schemas.microsoft.com/office/drawing/2014/main" id="{E946A75E-DF12-DA2A-78E1-65F38AD0A937}"/>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4" name="直線コネクタ 183">
              <a:extLst>
                <a:ext uri="{FF2B5EF4-FFF2-40B4-BE49-F238E27FC236}">
                  <a16:creationId xmlns:a16="http://schemas.microsoft.com/office/drawing/2014/main" id="{F9A09F99-4D67-BE84-34D2-E9765F1FF45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5C6F4416-0241-4869-42A0-99054C02A6FE}"/>
                </a:ext>
              </a:extLst>
            </p:cNvPr>
            <p:cNvCxnSpPr>
              <a:cxnSpLocks/>
              <a:endCxn id="186" idx="4"/>
            </p:cNvCxnSpPr>
            <p:nvPr/>
          </p:nvCxnSpPr>
          <p:spPr>
            <a:xfrm>
              <a:off x="5965748" y="3609002"/>
              <a:ext cx="0"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6" name="円/楕円 68">
              <a:extLst>
                <a:ext uri="{FF2B5EF4-FFF2-40B4-BE49-F238E27FC236}">
                  <a16:creationId xmlns:a16="http://schemas.microsoft.com/office/drawing/2014/main" id="{C4E74ED1-969E-56A5-2DA1-6CBF1A860452}"/>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87" name="直線コネクタ 186">
              <a:extLst>
                <a:ext uri="{FF2B5EF4-FFF2-40B4-BE49-F238E27FC236}">
                  <a16:creationId xmlns:a16="http://schemas.microsoft.com/office/drawing/2014/main" id="{7AB187B5-B2F0-3129-225D-03029396FE71}"/>
                </a:ext>
              </a:extLst>
            </p:cNvPr>
            <p:cNvCxnSpPr>
              <a:cxnSpLocks/>
              <a:endCxn id="183"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36F01245-84C7-0659-3791-9D851EDB9230}"/>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89" name="Rectangle 93">
              <a:extLst>
                <a:ext uri="{FF2B5EF4-FFF2-40B4-BE49-F238E27FC236}">
                  <a16:creationId xmlns:a16="http://schemas.microsoft.com/office/drawing/2014/main" id="{3BFAE4A7-8A5C-11A8-C51A-9C2E35F8A940}"/>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90" name="Rectangle 93">
              <a:extLst>
                <a:ext uri="{FF2B5EF4-FFF2-40B4-BE49-F238E27FC236}">
                  <a16:creationId xmlns:a16="http://schemas.microsoft.com/office/drawing/2014/main" id="{346AB20E-6F24-C876-4D81-DCA51A179F01}"/>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91" name="Rectangle 93">
              <a:extLst>
                <a:ext uri="{FF2B5EF4-FFF2-40B4-BE49-F238E27FC236}">
                  <a16:creationId xmlns:a16="http://schemas.microsoft.com/office/drawing/2014/main" id="{BDE45902-F320-7645-5C24-BFAA45A3322E}"/>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92" name="直線コネクタ 191">
              <a:extLst>
                <a:ext uri="{FF2B5EF4-FFF2-40B4-BE49-F238E27FC236}">
                  <a16:creationId xmlns:a16="http://schemas.microsoft.com/office/drawing/2014/main" id="{8762D339-07BA-4F05-BED0-EE9C25E6D02B}"/>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CA7D9A00-BC48-0B61-BEEE-5467746B88BB}"/>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cxnSp>
        <p:nvCxnSpPr>
          <p:cNvPr id="194" name="直線コネクタ 193">
            <a:extLst>
              <a:ext uri="{FF2B5EF4-FFF2-40B4-BE49-F238E27FC236}">
                <a16:creationId xmlns:a16="http://schemas.microsoft.com/office/drawing/2014/main" id="{DB580ECA-4E0D-14E4-1EA3-21AB3CF0B43A}"/>
              </a:ext>
            </a:extLst>
          </p:cNvPr>
          <p:cNvCxnSpPr>
            <a:cxnSpLocks/>
          </p:cNvCxnSpPr>
          <p:nvPr/>
        </p:nvCxnSpPr>
        <p:spPr>
          <a:xfrm flipH="1">
            <a:off x="3527810" y="2275756"/>
            <a:ext cx="3303065"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5" name="直線コネクタ 194">
            <a:extLst>
              <a:ext uri="{FF2B5EF4-FFF2-40B4-BE49-F238E27FC236}">
                <a16:creationId xmlns:a16="http://schemas.microsoft.com/office/drawing/2014/main" id="{ABB4A216-E134-1BD3-8862-06AE5F457314}"/>
              </a:ext>
            </a:extLst>
          </p:cNvPr>
          <p:cNvCxnSpPr>
            <a:cxnSpLocks/>
          </p:cNvCxnSpPr>
          <p:nvPr/>
        </p:nvCxnSpPr>
        <p:spPr>
          <a:xfrm>
            <a:off x="5077549" y="2275756"/>
            <a:ext cx="0" cy="552572"/>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24DFC145-FF1A-5DAD-2768-A7562FD99C2A}"/>
              </a:ext>
            </a:extLst>
          </p:cNvPr>
          <p:cNvCxnSpPr>
            <a:cxnSpLocks/>
          </p:cNvCxnSpPr>
          <p:nvPr/>
        </p:nvCxnSpPr>
        <p:spPr>
          <a:xfrm flipV="1">
            <a:off x="3527810" y="1723184"/>
            <a:ext cx="0" cy="55257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1CD261B1-1231-B8D1-95D3-708F5A5E77BD}"/>
              </a:ext>
            </a:extLst>
          </p:cNvPr>
          <p:cNvCxnSpPr>
            <a:cxnSpLocks/>
          </p:cNvCxnSpPr>
          <p:nvPr/>
        </p:nvCxnSpPr>
        <p:spPr>
          <a:xfrm flipV="1">
            <a:off x="5077549" y="3380900"/>
            <a:ext cx="0" cy="55257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C251C3D6-31B6-C700-8D31-DD5ECEE82AA6}"/>
              </a:ext>
            </a:extLst>
          </p:cNvPr>
          <p:cNvCxnSpPr>
            <a:cxnSpLocks/>
          </p:cNvCxnSpPr>
          <p:nvPr/>
        </p:nvCxnSpPr>
        <p:spPr>
          <a:xfrm flipV="1">
            <a:off x="5077549" y="4486044"/>
            <a:ext cx="0" cy="55257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14E13B00-B2E4-2896-A4E1-0273179C6C0C}"/>
              </a:ext>
            </a:extLst>
          </p:cNvPr>
          <p:cNvCxnSpPr>
            <a:cxnSpLocks/>
          </p:cNvCxnSpPr>
          <p:nvPr/>
        </p:nvCxnSpPr>
        <p:spPr>
          <a:xfrm flipV="1">
            <a:off x="5078662" y="1722157"/>
            <a:ext cx="0" cy="552572"/>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11" name="Rectangle 93">
            <a:extLst>
              <a:ext uri="{FF2B5EF4-FFF2-40B4-BE49-F238E27FC236}">
                <a16:creationId xmlns:a16="http://schemas.microsoft.com/office/drawing/2014/main" id="{EE7E8219-0000-F127-EDB2-83B0262FAD54}"/>
              </a:ext>
            </a:extLst>
          </p:cNvPr>
          <p:cNvSpPr>
            <a:spLocks noChangeArrowheads="1"/>
          </p:cNvSpPr>
          <p:nvPr/>
        </p:nvSpPr>
        <p:spPr bwMode="auto">
          <a:xfrm>
            <a:off x="2051972" y="1308755"/>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2" name="Rectangle 93">
            <a:extLst>
              <a:ext uri="{FF2B5EF4-FFF2-40B4-BE49-F238E27FC236}">
                <a16:creationId xmlns:a16="http://schemas.microsoft.com/office/drawing/2014/main" id="{F5B5152F-B86B-B54F-AB90-4CB1B2A34E45}"/>
              </a:ext>
            </a:extLst>
          </p:cNvPr>
          <p:cNvSpPr>
            <a:spLocks noChangeArrowheads="1"/>
          </p:cNvSpPr>
          <p:nvPr/>
        </p:nvSpPr>
        <p:spPr bwMode="auto">
          <a:xfrm>
            <a:off x="3670443" y="1308755"/>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sp>
        <p:nvSpPr>
          <p:cNvPr id="213" name="Rectangle 93">
            <a:extLst>
              <a:ext uri="{FF2B5EF4-FFF2-40B4-BE49-F238E27FC236}">
                <a16:creationId xmlns:a16="http://schemas.microsoft.com/office/drawing/2014/main" id="{CB840A81-CE05-F538-40D3-266F70063442}"/>
              </a:ext>
            </a:extLst>
          </p:cNvPr>
          <p:cNvSpPr>
            <a:spLocks noChangeArrowheads="1"/>
          </p:cNvSpPr>
          <p:nvPr/>
        </p:nvSpPr>
        <p:spPr bwMode="auto">
          <a:xfrm>
            <a:off x="3671990" y="2966471"/>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a</a:t>
            </a:r>
          </a:p>
        </p:txBody>
      </p:sp>
      <p:sp>
        <p:nvSpPr>
          <p:cNvPr id="214" name="Rectangle 93">
            <a:extLst>
              <a:ext uri="{FF2B5EF4-FFF2-40B4-BE49-F238E27FC236}">
                <a16:creationId xmlns:a16="http://schemas.microsoft.com/office/drawing/2014/main" id="{065267D5-0A2F-DDD9-D46B-E58ACA78171F}"/>
              </a:ext>
            </a:extLst>
          </p:cNvPr>
          <p:cNvSpPr>
            <a:spLocks noChangeArrowheads="1"/>
          </p:cNvSpPr>
          <p:nvPr/>
        </p:nvSpPr>
        <p:spPr bwMode="auto">
          <a:xfrm>
            <a:off x="3671990" y="4140686"/>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b</a:t>
            </a:r>
          </a:p>
        </p:txBody>
      </p:sp>
      <p:grpSp>
        <p:nvGrpSpPr>
          <p:cNvPr id="217" name="グループ化 216">
            <a:extLst>
              <a:ext uri="{FF2B5EF4-FFF2-40B4-BE49-F238E27FC236}">
                <a16:creationId xmlns:a16="http://schemas.microsoft.com/office/drawing/2014/main" id="{97C2E1E2-CC98-9F4C-7209-20176F57BA08}"/>
              </a:ext>
            </a:extLst>
          </p:cNvPr>
          <p:cNvGrpSpPr/>
          <p:nvPr/>
        </p:nvGrpSpPr>
        <p:grpSpPr>
          <a:xfrm>
            <a:off x="4798515" y="5798402"/>
            <a:ext cx="351390" cy="690990"/>
            <a:chOff x="7272030" y="5768668"/>
            <a:chExt cx="450005" cy="900368"/>
          </a:xfrm>
        </p:grpSpPr>
        <p:grpSp>
          <p:nvGrpSpPr>
            <p:cNvPr id="218" name="グループ化 152">
              <a:extLst>
                <a:ext uri="{FF2B5EF4-FFF2-40B4-BE49-F238E27FC236}">
                  <a16:creationId xmlns:a16="http://schemas.microsoft.com/office/drawing/2014/main" id="{473CB979-8823-E1AA-0462-54D1BE4F30D3}"/>
                </a:ext>
              </a:extLst>
            </p:cNvPr>
            <p:cNvGrpSpPr/>
            <p:nvPr/>
          </p:nvGrpSpPr>
          <p:grpSpPr>
            <a:xfrm>
              <a:off x="7542033" y="6218673"/>
              <a:ext cx="180002" cy="90001"/>
              <a:chOff x="3643306" y="4500570"/>
              <a:chExt cx="428628" cy="144464"/>
            </a:xfrm>
          </p:grpSpPr>
          <p:cxnSp>
            <p:nvCxnSpPr>
              <p:cNvPr id="221" name="直線コネクタ 220">
                <a:extLst>
                  <a:ext uri="{FF2B5EF4-FFF2-40B4-BE49-F238E27FC236}">
                    <a16:creationId xmlns:a16="http://schemas.microsoft.com/office/drawing/2014/main" id="{6417A278-E1D8-0B3B-430E-5E6E4A32BED9}"/>
                  </a:ext>
                </a:extLst>
              </p:cNvPr>
              <p:cNvCxnSpPr/>
              <p:nvPr/>
            </p:nvCxnSpPr>
            <p:spPr>
              <a:xfrm>
                <a:off x="3643306" y="4500570"/>
                <a:ext cx="42862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2" name="直線コネクタ 221">
                <a:extLst>
                  <a:ext uri="{FF2B5EF4-FFF2-40B4-BE49-F238E27FC236}">
                    <a16:creationId xmlns:a16="http://schemas.microsoft.com/office/drawing/2014/main" id="{C4F2EB27-629F-C2C6-9373-FF714A609F15}"/>
                  </a:ext>
                </a:extLst>
              </p:cNvPr>
              <p:cNvCxnSpPr/>
              <p:nvPr/>
            </p:nvCxnSpPr>
            <p:spPr>
              <a:xfrm>
                <a:off x="3714744" y="4572008"/>
                <a:ext cx="285752"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cxnSp>
            <p:nvCxnSpPr>
              <p:cNvPr id="223" name="直線コネクタ 222">
                <a:extLst>
                  <a:ext uri="{FF2B5EF4-FFF2-40B4-BE49-F238E27FC236}">
                    <a16:creationId xmlns:a16="http://schemas.microsoft.com/office/drawing/2014/main" id="{3F0BB9DC-65EA-41E0-0959-90B35B7B802F}"/>
                  </a:ext>
                </a:extLst>
              </p:cNvPr>
              <p:cNvCxnSpPr/>
              <p:nvPr/>
            </p:nvCxnSpPr>
            <p:spPr>
              <a:xfrm>
                <a:off x="3786182" y="4643446"/>
                <a:ext cx="130188" cy="1588"/>
              </a:xfrm>
              <a:prstGeom prst="line">
                <a:avLst/>
              </a:prstGeom>
              <a:ln w="19050">
                <a:headEnd type="none" w="sm" len="sm"/>
              </a:ln>
              <a:effectLst/>
            </p:spPr>
            <p:style>
              <a:lnRef idx="2">
                <a:schemeClr val="dk1"/>
              </a:lnRef>
              <a:fillRef idx="0">
                <a:schemeClr val="dk1"/>
              </a:fillRef>
              <a:effectRef idx="1">
                <a:schemeClr val="dk1"/>
              </a:effectRef>
              <a:fontRef idx="minor">
                <a:schemeClr val="tx1"/>
              </a:fontRef>
            </p:style>
          </p:cxnSp>
        </p:grpSp>
        <p:cxnSp>
          <p:nvCxnSpPr>
            <p:cNvPr id="219" name="直線コネクタ 218">
              <a:extLst>
                <a:ext uri="{FF2B5EF4-FFF2-40B4-BE49-F238E27FC236}">
                  <a16:creationId xmlns:a16="http://schemas.microsoft.com/office/drawing/2014/main" id="{2AF1F0B9-65D7-B01E-0BDC-5C5975BCD4BF}"/>
                </a:ext>
              </a:extLst>
            </p:cNvPr>
            <p:cNvCxnSpPr>
              <a:cxnSpLocks/>
            </p:cNvCxnSpPr>
            <p:nvPr/>
          </p:nvCxnSpPr>
          <p:spPr>
            <a:xfrm flipV="1">
              <a:off x="7632034" y="5768668"/>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20" name="Rectangle 93">
              <a:extLst>
                <a:ext uri="{FF2B5EF4-FFF2-40B4-BE49-F238E27FC236}">
                  <a16:creationId xmlns:a16="http://schemas.microsoft.com/office/drawing/2014/main" id="{18479E53-A48B-F1B0-C3BB-8D7DB7F95A51}"/>
                </a:ext>
              </a:extLst>
            </p:cNvPr>
            <p:cNvSpPr>
              <a:spLocks noChangeArrowheads="1"/>
            </p:cNvSpPr>
            <p:nvPr/>
          </p:nvSpPr>
          <p:spPr bwMode="auto">
            <a:xfrm>
              <a:off x="7272030" y="6308674"/>
              <a:ext cx="270003" cy="360362"/>
            </a:xfrm>
            <a:prstGeom prst="rect">
              <a:avLst/>
            </a:prstGeom>
            <a:noFill/>
            <a:ln w="12700" algn="ctr">
              <a:noFill/>
              <a:miter lim="800000"/>
              <a:headEnd/>
              <a:tailEnd/>
            </a:ln>
            <a:effectLst/>
          </p:spPr>
          <p:txBody>
            <a:bodyPr wrap="none" lIns="90000" tIns="46800" rIns="90000" bIns="46800" anchor="ctr"/>
            <a:lstStyle/>
            <a:p>
              <a:r>
                <a:rPr lang="en-US" altLang="ja-JP" dirty="0"/>
                <a:t>GND</a:t>
              </a:r>
            </a:p>
          </p:txBody>
        </p:sp>
      </p:grpSp>
      <p:grpSp>
        <p:nvGrpSpPr>
          <p:cNvPr id="224" name="グループ化 223">
            <a:extLst>
              <a:ext uri="{FF2B5EF4-FFF2-40B4-BE49-F238E27FC236}">
                <a16:creationId xmlns:a16="http://schemas.microsoft.com/office/drawing/2014/main" id="{1C0058CE-E6CB-1382-E48F-3CFFC9D93A5B}"/>
              </a:ext>
            </a:extLst>
          </p:cNvPr>
          <p:cNvGrpSpPr/>
          <p:nvPr/>
        </p:nvGrpSpPr>
        <p:grpSpPr>
          <a:xfrm>
            <a:off x="3316976" y="548968"/>
            <a:ext cx="351424" cy="621644"/>
            <a:chOff x="7362031" y="2528632"/>
            <a:chExt cx="450049" cy="810009"/>
          </a:xfrm>
        </p:grpSpPr>
        <p:cxnSp>
          <p:nvCxnSpPr>
            <p:cNvPr id="225" name="直線コネクタ 224">
              <a:extLst>
                <a:ext uri="{FF2B5EF4-FFF2-40B4-BE49-F238E27FC236}">
                  <a16:creationId xmlns:a16="http://schemas.microsoft.com/office/drawing/2014/main" id="{A834202A-B3AD-DABC-FC73-C4FABAAE102F}"/>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B9AEB0FC-3ED0-A8BE-EA94-754D90879E1C}"/>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27" name="Rectangle 93">
              <a:extLst>
                <a:ext uri="{FF2B5EF4-FFF2-40B4-BE49-F238E27FC236}">
                  <a16:creationId xmlns:a16="http://schemas.microsoft.com/office/drawing/2014/main" id="{E8B2D051-85A9-9C09-4CE2-AE2F20A1DC3F}"/>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grpSp>
        <p:nvGrpSpPr>
          <p:cNvPr id="228" name="グループ化 227">
            <a:extLst>
              <a:ext uri="{FF2B5EF4-FFF2-40B4-BE49-F238E27FC236}">
                <a16:creationId xmlns:a16="http://schemas.microsoft.com/office/drawing/2014/main" id="{297597D5-C82D-E38F-DAB7-D0BF7CD400E9}"/>
              </a:ext>
            </a:extLst>
          </p:cNvPr>
          <p:cNvGrpSpPr/>
          <p:nvPr/>
        </p:nvGrpSpPr>
        <p:grpSpPr>
          <a:xfrm>
            <a:off x="4865169" y="548968"/>
            <a:ext cx="351424" cy="621644"/>
            <a:chOff x="7362031" y="2528632"/>
            <a:chExt cx="450049" cy="810009"/>
          </a:xfrm>
        </p:grpSpPr>
        <p:cxnSp>
          <p:nvCxnSpPr>
            <p:cNvPr id="229" name="直線コネクタ 228">
              <a:extLst>
                <a:ext uri="{FF2B5EF4-FFF2-40B4-BE49-F238E27FC236}">
                  <a16:creationId xmlns:a16="http://schemas.microsoft.com/office/drawing/2014/main" id="{ED01009A-6891-4495-E776-F573805580AA}"/>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0D8549A2-8D92-8A6A-C6D4-372E24EFBFAB}"/>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231" name="Rectangle 93">
              <a:extLst>
                <a:ext uri="{FF2B5EF4-FFF2-40B4-BE49-F238E27FC236}">
                  <a16:creationId xmlns:a16="http://schemas.microsoft.com/office/drawing/2014/main" id="{8111FA7D-6202-5497-10C6-7A00D4BD7FDB}"/>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grpSp>
        <p:nvGrpSpPr>
          <p:cNvPr id="240" name="グループ化 239">
            <a:extLst>
              <a:ext uri="{FF2B5EF4-FFF2-40B4-BE49-F238E27FC236}">
                <a16:creationId xmlns:a16="http://schemas.microsoft.com/office/drawing/2014/main" id="{64DC05BE-F391-47A1-1C07-B7685C59B819}"/>
              </a:ext>
            </a:extLst>
          </p:cNvPr>
          <p:cNvGrpSpPr/>
          <p:nvPr/>
        </p:nvGrpSpPr>
        <p:grpSpPr>
          <a:xfrm>
            <a:off x="2333084" y="894326"/>
            <a:ext cx="1195565" cy="1105419"/>
            <a:chOff x="5202007" y="2708992"/>
            <a:chExt cx="1531092" cy="1440374"/>
          </a:xfrm>
        </p:grpSpPr>
        <p:grpSp>
          <p:nvGrpSpPr>
            <p:cNvPr id="241" name="グループ化 240">
              <a:extLst>
                <a:ext uri="{FF2B5EF4-FFF2-40B4-BE49-F238E27FC236}">
                  <a16:creationId xmlns:a16="http://schemas.microsoft.com/office/drawing/2014/main" id="{AD4B61D4-B437-6511-33DD-77F967CE31D0}"/>
                </a:ext>
              </a:extLst>
            </p:cNvPr>
            <p:cNvGrpSpPr/>
            <p:nvPr/>
          </p:nvGrpSpPr>
          <p:grpSpPr>
            <a:xfrm>
              <a:off x="5202007" y="2708992"/>
              <a:ext cx="1531092" cy="1440374"/>
              <a:chOff x="5202007" y="3068996"/>
              <a:chExt cx="1531092" cy="1440374"/>
            </a:xfrm>
          </p:grpSpPr>
          <p:sp>
            <p:nvSpPr>
              <p:cNvPr id="243" name="正方形/長方形 242">
                <a:extLst>
                  <a:ext uri="{FF2B5EF4-FFF2-40B4-BE49-F238E27FC236}">
                    <a16:creationId xmlns:a16="http://schemas.microsoft.com/office/drawing/2014/main" id="{86866406-9D63-F792-50B2-E0CD0FFA0846}"/>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44" name="円/楕円 69">
                <a:extLst>
                  <a:ext uri="{FF2B5EF4-FFF2-40B4-BE49-F238E27FC236}">
                    <a16:creationId xmlns:a16="http://schemas.microsoft.com/office/drawing/2014/main" id="{96371EA1-E139-0315-043E-0B4DF5FBA710}"/>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5" name="直線コネクタ 244">
                <a:extLst>
                  <a:ext uri="{FF2B5EF4-FFF2-40B4-BE49-F238E27FC236}">
                    <a16:creationId xmlns:a16="http://schemas.microsoft.com/office/drawing/2014/main" id="{38203321-0409-23A6-FD7F-45C1B686EB90}"/>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FBA22A40-B145-7319-E97D-68D9B31C874F}"/>
                  </a:ext>
                </a:extLst>
              </p:cNvPr>
              <p:cNvCxnSpPr>
                <a:cxnSpLocks/>
                <a:endCxn id="247" idx="4"/>
              </p:cNvCxnSpPr>
              <p:nvPr/>
            </p:nvCxnSpPr>
            <p:spPr>
              <a:xfrm>
                <a:off x="5965748" y="3609002"/>
                <a:ext cx="0"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47" name="円/楕円 68">
                <a:extLst>
                  <a:ext uri="{FF2B5EF4-FFF2-40B4-BE49-F238E27FC236}">
                    <a16:creationId xmlns:a16="http://schemas.microsoft.com/office/drawing/2014/main" id="{5EB7FC80-3AF0-8CBA-FCEA-A1CE2514967E}"/>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48" name="直線コネクタ 247">
                <a:extLst>
                  <a:ext uri="{FF2B5EF4-FFF2-40B4-BE49-F238E27FC236}">
                    <a16:creationId xmlns:a16="http://schemas.microsoft.com/office/drawing/2014/main" id="{B5F4298D-8C76-C8B8-AD6F-46164F808165}"/>
                  </a:ext>
                </a:extLst>
              </p:cNvPr>
              <p:cNvCxnSpPr>
                <a:cxnSpLocks/>
                <a:endCxn id="244"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87ED5C31-0306-BF9B-5D07-023857BE8BE5}"/>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50" name="Rectangle 93">
                <a:extLst>
                  <a:ext uri="{FF2B5EF4-FFF2-40B4-BE49-F238E27FC236}">
                    <a16:creationId xmlns:a16="http://schemas.microsoft.com/office/drawing/2014/main" id="{1CC9BD9A-C161-908B-530A-AAE16345FFF4}"/>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51" name="Rectangle 93">
                <a:extLst>
                  <a:ext uri="{FF2B5EF4-FFF2-40B4-BE49-F238E27FC236}">
                    <a16:creationId xmlns:a16="http://schemas.microsoft.com/office/drawing/2014/main" id="{8C152B59-926E-806F-0C67-BF036016E37D}"/>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52" name="Rectangle 93">
                <a:extLst>
                  <a:ext uri="{FF2B5EF4-FFF2-40B4-BE49-F238E27FC236}">
                    <a16:creationId xmlns:a16="http://schemas.microsoft.com/office/drawing/2014/main" id="{C1B3EBB4-0E50-4ED8-B062-DA6931AEE4D7}"/>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53" name="直線コネクタ 252">
                <a:extLst>
                  <a:ext uri="{FF2B5EF4-FFF2-40B4-BE49-F238E27FC236}">
                    <a16:creationId xmlns:a16="http://schemas.microsoft.com/office/drawing/2014/main" id="{ABCF7961-5A82-18F0-8D24-68C47EFDD141}"/>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188713DD-5FE2-D0F7-5EC1-DC2D42665FF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42" name="円/楕円 69">
              <a:extLst>
                <a:ext uri="{FF2B5EF4-FFF2-40B4-BE49-F238E27FC236}">
                  <a16:creationId xmlns:a16="http://schemas.microsoft.com/office/drawing/2014/main" id="{933751A7-FF78-01EB-35DF-6EF73A031FBB}"/>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255" name="グループ化 254">
            <a:extLst>
              <a:ext uri="{FF2B5EF4-FFF2-40B4-BE49-F238E27FC236}">
                <a16:creationId xmlns:a16="http://schemas.microsoft.com/office/drawing/2014/main" id="{9F9B0FA8-830C-7FF4-5C26-22017E7397F6}"/>
              </a:ext>
            </a:extLst>
          </p:cNvPr>
          <p:cNvGrpSpPr/>
          <p:nvPr/>
        </p:nvGrpSpPr>
        <p:grpSpPr>
          <a:xfrm>
            <a:off x="3881277" y="894326"/>
            <a:ext cx="1195565" cy="1105419"/>
            <a:chOff x="5202007" y="2708992"/>
            <a:chExt cx="1531092" cy="1440374"/>
          </a:xfrm>
        </p:grpSpPr>
        <p:grpSp>
          <p:nvGrpSpPr>
            <p:cNvPr id="256" name="グループ化 255">
              <a:extLst>
                <a:ext uri="{FF2B5EF4-FFF2-40B4-BE49-F238E27FC236}">
                  <a16:creationId xmlns:a16="http://schemas.microsoft.com/office/drawing/2014/main" id="{68E39442-C29F-1899-B368-C5ECE08904B1}"/>
                </a:ext>
              </a:extLst>
            </p:cNvPr>
            <p:cNvGrpSpPr/>
            <p:nvPr/>
          </p:nvGrpSpPr>
          <p:grpSpPr>
            <a:xfrm>
              <a:off x="5202007" y="2708992"/>
              <a:ext cx="1531092" cy="1440374"/>
              <a:chOff x="5202007" y="3068996"/>
              <a:chExt cx="1531092" cy="1440374"/>
            </a:xfrm>
          </p:grpSpPr>
          <p:sp>
            <p:nvSpPr>
              <p:cNvPr id="258" name="正方形/長方形 257">
                <a:extLst>
                  <a:ext uri="{FF2B5EF4-FFF2-40B4-BE49-F238E27FC236}">
                    <a16:creationId xmlns:a16="http://schemas.microsoft.com/office/drawing/2014/main" id="{F0A0894E-14F7-4EAB-E9F3-5450B47F73F7}"/>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59" name="円/楕円 69">
                <a:extLst>
                  <a:ext uri="{FF2B5EF4-FFF2-40B4-BE49-F238E27FC236}">
                    <a16:creationId xmlns:a16="http://schemas.microsoft.com/office/drawing/2014/main" id="{9C21C671-151D-3648-3195-97BD7B17EA5D}"/>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0" name="直線コネクタ 259">
                <a:extLst>
                  <a:ext uri="{FF2B5EF4-FFF2-40B4-BE49-F238E27FC236}">
                    <a16:creationId xmlns:a16="http://schemas.microsoft.com/office/drawing/2014/main" id="{E5ACD0F4-0B92-BB7B-EDE2-34725CE4EBE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1" name="直線コネクタ 260">
                <a:extLst>
                  <a:ext uri="{FF2B5EF4-FFF2-40B4-BE49-F238E27FC236}">
                    <a16:creationId xmlns:a16="http://schemas.microsoft.com/office/drawing/2014/main" id="{F85D2DB9-51BF-812C-989F-D84EF291E638}"/>
                  </a:ext>
                </a:extLst>
              </p:cNvPr>
              <p:cNvCxnSpPr>
                <a:cxnSpLocks/>
                <a:endCxn id="262" idx="4"/>
              </p:cNvCxnSpPr>
              <p:nvPr/>
            </p:nvCxnSpPr>
            <p:spPr>
              <a:xfrm>
                <a:off x="5832014" y="3609002"/>
                <a:ext cx="133734"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2" name="円/楕円 68">
                <a:extLst>
                  <a:ext uri="{FF2B5EF4-FFF2-40B4-BE49-F238E27FC236}">
                    <a16:creationId xmlns:a16="http://schemas.microsoft.com/office/drawing/2014/main" id="{313B59DE-9878-BF57-314D-C173E7F967BB}"/>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263" name="直線コネクタ 262">
                <a:extLst>
                  <a:ext uri="{FF2B5EF4-FFF2-40B4-BE49-F238E27FC236}">
                    <a16:creationId xmlns:a16="http://schemas.microsoft.com/office/drawing/2014/main" id="{2EA6AA04-78CF-CBC1-8A86-A201FFBFBE03}"/>
                  </a:ext>
                </a:extLst>
              </p:cNvPr>
              <p:cNvCxnSpPr>
                <a:cxnSpLocks/>
                <a:endCxn id="259"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3DDF3381-33D2-CA9C-5353-197B8754F644}"/>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65" name="Rectangle 93">
                <a:extLst>
                  <a:ext uri="{FF2B5EF4-FFF2-40B4-BE49-F238E27FC236}">
                    <a16:creationId xmlns:a16="http://schemas.microsoft.com/office/drawing/2014/main" id="{1A5CD5E4-9C26-828A-EE8A-CC6DCAE8431A}"/>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266" name="Rectangle 93">
                <a:extLst>
                  <a:ext uri="{FF2B5EF4-FFF2-40B4-BE49-F238E27FC236}">
                    <a16:creationId xmlns:a16="http://schemas.microsoft.com/office/drawing/2014/main" id="{8AF29F70-4B0B-1C15-ADC4-EC758570862F}"/>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267" name="Rectangle 93">
                <a:extLst>
                  <a:ext uri="{FF2B5EF4-FFF2-40B4-BE49-F238E27FC236}">
                    <a16:creationId xmlns:a16="http://schemas.microsoft.com/office/drawing/2014/main" id="{14E6DE1A-8D0D-C6D6-36F7-E02D704775E9}"/>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268" name="直線コネクタ 267">
                <a:extLst>
                  <a:ext uri="{FF2B5EF4-FFF2-40B4-BE49-F238E27FC236}">
                    <a16:creationId xmlns:a16="http://schemas.microsoft.com/office/drawing/2014/main" id="{3BA9A987-30BA-16EE-F80C-0BC772D8BDA7}"/>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269" name="直線コネクタ 268">
                <a:extLst>
                  <a:ext uri="{FF2B5EF4-FFF2-40B4-BE49-F238E27FC236}">
                    <a16:creationId xmlns:a16="http://schemas.microsoft.com/office/drawing/2014/main" id="{A895D64E-4D3F-993F-6C1D-4C451C76A87A}"/>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257" name="円/楕円 69">
              <a:extLst>
                <a:ext uri="{FF2B5EF4-FFF2-40B4-BE49-F238E27FC236}">
                  <a16:creationId xmlns:a16="http://schemas.microsoft.com/office/drawing/2014/main" id="{D1C2D577-F633-4585-AA57-4F24B38099D4}"/>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grpSp>
        <p:nvGrpSpPr>
          <p:cNvPr id="7" name="グループ化 6">
            <a:extLst>
              <a:ext uri="{FF2B5EF4-FFF2-40B4-BE49-F238E27FC236}">
                <a16:creationId xmlns:a16="http://schemas.microsoft.com/office/drawing/2014/main" id="{29E491DB-D31F-A611-363C-A59D1A8B543A}"/>
              </a:ext>
            </a:extLst>
          </p:cNvPr>
          <p:cNvGrpSpPr/>
          <p:nvPr/>
        </p:nvGrpSpPr>
        <p:grpSpPr>
          <a:xfrm>
            <a:off x="3884901" y="4762330"/>
            <a:ext cx="1195565" cy="1105419"/>
            <a:chOff x="5202007" y="3068996"/>
            <a:chExt cx="1531092" cy="1440374"/>
          </a:xfrm>
        </p:grpSpPr>
        <p:sp>
          <p:nvSpPr>
            <p:cNvPr id="8" name="正方形/長方形 7">
              <a:extLst>
                <a:ext uri="{FF2B5EF4-FFF2-40B4-BE49-F238E27FC236}">
                  <a16:creationId xmlns:a16="http://schemas.microsoft.com/office/drawing/2014/main" id="{78839AE3-DB2D-2EF9-75E2-76B4807DB61E}"/>
                </a:ext>
              </a:extLst>
            </p:cNvPr>
            <p:cNvSpPr/>
            <p:nvPr/>
          </p:nvSpPr>
          <p:spPr bwMode="auto">
            <a:xfrm>
              <a:off x="5652012" y="3338999"/>
              <a:ext cx="720008" cy="90001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9" name="円/楕円 69">
              <a:extLst>
                <a:ext uri="{FF2B5EF4-FFF2-40B4-BE49-F238E27FC236}">
                  <a16:creationId xmlns:a16="http://schemas.microsoft.com/office/drawing/2014/main" id="{95567EE6-0440-6E77-3D33-CE8AF353665B}"/>
                </a:ext>
              </a:extLst>
            </p:cNvPr>
            <p:cNvSpPr/>
            <p:nvPr/>
          </p:nvSpPr>
          <p:spPr>
            <a:xfrm rot="5400000">
              <a:off x="5968271" y="3609002"/>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0" name="直線コネクタ 9">
              <a:extLst>
                <a:ext uri="{FF2B5EF4-FFF2-40B4-BE49-F238E27FC236}">
                  <a16:creationId xmlns:a16="http://schemas.microsoft.com/office/drawing/2014/main" id="{A8FB34A4-9C62-6274-129D-D015242DC3D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64ABE60-3D82-9EFD-315D-7078C9892679}"/>
                </a:ext>
              </a:extLst>
            </p:cNvPr>
            <p:cNvCxnSpPr>
              <a:cxnSpLocks/>
              <a:endCxn id="12" idx="4"/>
            </p:cNvCxnSpPr>
            <p:nvPr/>
          </p:nvCxnSpPr>
          <p:spPr>
            <a:xfrm>
              <a:off x="5965748" y="3609002"/>
              <a:ext cx="0" cy="315009"/>
            </a:xfrm>
            <a:prstGeom prst="line">
              <a:avLst/>
            </a:prstGeom>
            <a:ln w="34925" cap="rnd">
              <a:solidFill>
                <a:schemeClr val="accent5"/>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2" name="円/楕円 68">
              <a:extLst>
                <a:ext uri="{FF2B5EF4-FFF2-40B4-BE49-F238E27FC236}">
                  <a16:creationId xmlns:a16="http://schemas.microsoft.com/office/drawing/2014/main" id="{EB2A7278-C6FD-ADA0-A0C6-70E221754F95}"/>
                </a:ext>
              </a:extLst>
            </p:cNvPr>
            <p:cNvSpPr/>
            <p:nvPr/>
          </p:nvSpPr>
          <p:spPr>
            <a:xfrm rot="5400000">
              <a:off x="5965737" y="3879016"/>
              <a:ext cx="90012" cy="89990"/>
            </a:xfrm>
            <a:prstGeom prst="ellipse">
              <a:avLst/>
            </a:prstGeom>
            <a:solidFill>
              <a:schemeClr val="bg1"/>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13" name="直線コネクタ 12">
              <a:extLst>
                <a:ext uri="{FF2B5EF4-FFF2-40B4-BE49-F238E27FC236}">
                  <a16:creationId xmlns:a16="http://schemas.microsoft.com/office/drawing/2014/main" id="{3B68BD4D-51FE-FF53-17F6-798A94FCE6BF}"/>
                </a:ext>
              </a:extLst>
            </p:cNvPr>
            <p:cNvCxnSpPr>
              <a:cxnSpLocks/>
              <a:endCxn id="9"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CC6C3BE-59FD-998E-8020-374D50F84B54}"/>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15" name="Rectangle 93">
              <a:extLst>
                <a:ext uri="{FF2B5EF4-FFF2-40B4-BE49-F238E27FC236}">
                  <a16:creationId xmlns:a16="http://schemas.microsoft.com/office/drawing/2014/main" id="{9D0F3B13-98ED-1751-5F6D-B4E4108E82AF}"/>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16" name="Rectangle 93">
              <a:extLst>
                <a:ext uri="{FF2B5EF4-FFF2-40B4-BE49-F238E27FC236}">
                  <a16:creationId xmlns:a16="http://schemas.microsoft.com/office/drawing/2014/main" id="{26A8995D-0054-D809-9767-BEAA48E31800}"/>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sp>
          <p:nvSpPr>
            <p:cNvPr id="17" name="Rectangle 93">
              <a:extLst>
                <a:ext uri="{FF2B5EF4-FFF2-40B4-BE49-F238E27FC236}">
                  <a16:creationId xmlns:a16="http://schemas.microsoft.com/office/drawing/2014/main" id="{615DC266-C00B-B3F6-7261-F7BA0AA44383}"/>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cxnSp>
          <p:nvCxnSpPr>
            <p:cNvPr id="18" name="直線コネクタ 17">
              <a:extLst>
                <a:ext uri="{FF2B5EF4-FFF2-40B4-BE49-F238E27FC236}">
                  <a16:creationId xmlns:a16="http://schemas.microsoft.com/office/drawing/2014/main" id="{D98C3FCC-1148-DEBC-7881-5F8C129F2116}"/>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920FF6A4-67FB-FF13-784A-F7FA68E72FFF}"/>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cxnSp>
        <p:nvCxnSpPr>
          <p:cNvPr id="20" name="直線コネクタ 19">
            <a:extLst>
              <a:ext uri="{FF2B5EF4-FFF2-40B4-BE49-F238E27FC236}">
                <a16:creationId xmlns:a16="http://schemas.microsoft.com/office/drawing/2014/main" id="{6BE533D0-F203-D423-B33C-7DEB0E8BCD49}"/>
              </a:ext>
            </a:extLst>
          </p:cNvPr>
          <p:cNvCxnSpPr>
            <a:cxnSpLocks/>
          </p:cNvCxnSpPr>
          <p:nvPr/>
        </p:nvCxnSpPr>
        <p:spPr>
          <a:xfrm flipV="1">
            <a:off x="5079627" y="5591188"/>
            <a:ext cx="0" cy="55257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21" name="Rectangle 93">
            <a:extLst>
              <a:ext uri="{FF2B5EF4-FFF2-40B4-BE49-F238E27FC236}">
                <a16:creationId xmlns:a16="http://schemas.microsoft.com/office/drawing/2014/main" id="{5E578341-A058-93B0-8D57-5319D5324222}"/>
              </a:ext>
            </a:extLst>
          </p:cNvPr>
          <p:cNvSpPr>
            <a:spLocks noChangeArrowheads="1"/>
          </p:cNvSpPr>
          <p:nvPr/>
        </p:nvSpPr>
        <p:spPr bwMode="auto">
          <a:xfrm>
            <a:off x="3674068" y="5245830"/>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c</a:t>
            </a:r>
          </a:p>
        </p:txBody>
      </p:sp>
      <p:cxnSp>
        <p:nvCxnSpPr>
          <p:cNvPr id="23" name="直線コネクタ 22">
            <a:extLst>
              <a:ext uri="{FF2B5EF4-FFF2-40B4-BE49-F238E27FC236}">
                <a16:creationId xmlns:a16="http://schemas.microsoft.com/office/drawing/2014/main" id="{328DC5BD-B422-F2DE-860F-25FDD820FCA5}"/>
              </a:ext>
            </a:extLst>
          </p:cNvPr>
          <p:cNvCxnSpPr>
            <a:cxnSpLocks/>
          </p:cNvCxnSpPr>
          <p:nvPr/>
        </p:nvCxnSpPr>
        <p:spPr>
          <a:xfrm flipV="1">
            <a:off x="6501433" y="1723184"/>
            <a:ext cx="0" cy="552572"/>
          </a:xfrm>
          <a:prstGeom prst="line">
            <a:avLst/>
          </a:prstGeom>
          <a:ln w="6350" cap="rnd">
            <a:solidFill>
              <a:srgbClr val="000000"/>
            </a:solidFill>
            <a:headEnd type="oval" w="sm" len="sm"/>
            <a:tailEnd type="none"/>
          </a:ln>
        </p:spPr>
        <p:style>
          <a:lnRef idx="1">
            <a:schemeClr val="accent1"/>
          </a:lnRef>
          <a:fillRef idx="0">
            <a:schemeClr val="accent1"/>
          </a:fillRef>
          <a:effectRef idx="0">
            <a:schemeClr val="accent1"/>
          </a:effectRef>
          <a:fontRef idx="minor">
            <a:schemeClr val="tx1"/>
          </a:fontRef>
        </p:style>
      </p:cxnSp>
      <p:sp>
        <p:nvSpPr>
          <p:cNvPr id="24" name="Rectangle 93">
            <a:extLst>
              <a:ext uri="{FF2B5EF4-FFF2-40B4-BE49-F238E27FC236}">
                <a16:creationId xmlns:a16="http://schemas.microsoft.com/office/drawing/2014/main" id="{AADB9144-3066-515A-6A3D-E9426AD5E0A0}"/>
              </a:ext>
            </a:extLst>
          </p:cNvPr>
          <p:cNvSpPr>
            <a:spLocks noChangeArrowheads="1"/>
          </p:cNvSpPr>
          <p:nvPr/>
        </p:nvSpPr>
        <p:spPr bwMode="auto">
          <a:xfrm>
            <a:off x="5100058" y="1308755"/>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c</a:t>
            </a:r>
          </a:p>
        </p:txBody>
      </p:sp>
      <p:grpSp>
        <p:nvGrpSpPr>
          <p:cNvPr id="26" name="グループ化 25">
            <a:extLst>
              <a:ext uri="{FF2B5EF4-FFF2-40B4-BE49-F238E27FC236}">
                <a16:creationId xmlns:a16="http://schemas.microsoft.com/office/drawing/2014/main" id="{75BDE00F-F7BF-1FA7-D526-B84A4E7EBCD9}"/>
              </a:ext>
            </a:extLst>
          </p:cNvPr>
          <p:cNvGrpSpPr/>
          <p:nvPr/>
        </p:nvGrpSpPr>
        <p:grpSpPr>
          <a:xfrm>
            <a:off x="6290599" y="548968"/>
            <a:ext cx="351424" cy="621644"/>
            <a:chOff x="7362031" y="2528632"/>
            <a:chExt cx="450049" cy="810009"/>
          </a:xfrm>
        </p:grpSpPr>
        <p:cxnSp>
          <p:nvCxnSpPr>
            <p:cNvPr id="30" name="直線コネクタ 29">
              <a:extLst>
                <a:ext uri="{FF2B5EF4-FFF2-40B4-BE49-F238E27FC236}">
                  <a16:creationId xmlns:a16="http://schemas.microsoft.com/office/drawing/2014/main" id="{39A1B7C1-B4FC-15F4-6BC5-9E67C097A6F9}"/>
                </a:ext>
              </a:extLst>
            </p:cNvPr>
            <p:cNvCxnSpPr>
              <a:cxnSpLocks/>
            </p:cNvCxnSpPr>
            <p:nvPr/>
          </p:nvCxnSpPr>
          <p:spPr>
            <a:xfrm flipV="1">
              <a:off x="7632034" y="2888636"/>
              <a:ext cx="0" cy="450005"/>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750F9832-4614-1BC0-6DC8-4809E20D3102}"/>
                </a:ext>
              </a:extLst>
            </p:cNvPr>
            <p:cNvCxnSpPr/>
            <p:nvPr/>
          </p:nvCxnSpPr>
          <p:spPr>
            <a:xfrm>
              <a:off x="7452032" y="2888636"/>
              <a:ext cx="360048" cy="0"/>
            </a:xfrm>
            <a:prstGeom prst="line">
              <a:avLst/>
            </a:prstGeom>
            <a:ln w="19050" cap="rnd">
              <a:solidFill>
                <a:srgbClr val="000000"/>
              </a:solidFill>
            </a:ln>
          </p:spPr>
          <p:style>
            <a:lnRef idx="1">
              <a:schemeClr val="accent1"/>
            </a:lnRef>
            <a:fillRef idx="0">
              <a:schemeClr val="accent1"/>
            </a:fillRef>
            <a:effectRef idx="0">
              <a:schemeClr val="accent1"/>
            </a:effectRef>
            <a:fontRef idx="minor">
              <a:schemeClr val="tx1"/>
            </a:fontRef>
          </p:style>
        </p:cxnSp>
        <p:sp>
          <p:nvSpPr>
            <p:cNvPr id="32" name="Rectangle 93">
              <a:extLst>
                <a:ext uri="{FF2B5EF4-FFF2-40B4-BE49-F238E27FC236}">
                  <a16:creationId xmlns:a16="http://schemas.microsoft.com/office/drawing/2014/main" id="{6741AFA4-787C-D6F1-C775-42AF8766FBFD}"/>
                </a:ext>
              </a:extLst>
            </p:cNvPr>
            <p:cNvSpPr>
              <a:spLocks noChangeArrowheads="1"/>
            </p:cNvSpPr>
            <p:nvPr/>
          </p:nvSpPr>
          <p:spPr bwMode="auto">
            <a:xfrm>
              <a:off x="7362031" y="2528632"/>
              <a:ext cx="270003"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VDD</a:t>
              </a:r>
              <a:endParaRPr lang="en-US" altLang="ja-JP" dirty="0"/>
            </a:p>
          </p:txBody>
        </p:sp>
      </p:grpSp>
      <p:grpSp>
        <p:nvGrpSpPr>
          <p:cNvPr id="33" name="グループ化 32">
            <a:extLst>
              <a:ext uri="{FF2B5EF4-FFF2-40B4-BE49-F238E27FC236}">
                <a16:creationId xmlns:a16="http://schemas.microsoft.com/office/drawing/2014/main" id="{ADBC9AFB-3AA9-D4E6-FDA1-AEE3FB7DBA5C}"/>
              </a:ext>
            </a:extLst>
          </p:cNvPr>
          <p:cNvGrpSpPr/>
          <p:nvPr/>
        </p:nvGrpSpPr>
        <p:grpSpPr>
          <a:xfrm>
            <a:off x="5306707" y="894326"/>
            <a:ext cx="1195565" cy="1105419"/>
            <a:chOff x="5202007" y="2708992"/>
            <a:chExt cx="1531092" cy="1440374"/>
          </a:xfrm>
        </p:grpSpPr>
        <p:grpSp>
          <p:nvGrpSpPr>
            <p:cNvPr id="34" name="グループ化 33">
              <a:extLst>
                <a:ext uri="{FF2B5EF4-FFF2-40B4-BE49-F238E27FC236}">
                  <a16:creationId xmlns:a16="http://schemas.microsoft.com/office/drawing/2014/main" id="{E13DB951-8BDF-A888-F108-D47A88A6092A}"/>
                </a:ext>
              </a:extLst>
            </p:cNvPr>
            <p:cNvGrpSpPr/>
            <p:nvPr/>
          </p:nvGrpSpPr>
          <p:grpSpPr>
            <a:xfrm>
              <a:off x="5202007" y="2708992"/>
              <a:ext cx="1531092" cy="1440374"/>
              <a:chOff x="5202007" y="3068996"/>
              <a:chExt cx="1531092" cy="1440374"/>
            </a:xfrm>
          </p:grpSpPr>
          <p:sp>
            <p:nvSpPr>
              <p:cNvPr id="36" name="正方形/長方形 35">
                <a:extLst>
                  <a:ext uri="{FF2B5EF4-FFF2-40B4-BE49-F238E27FC236}">
                    <a16:creationId xmlns:a16="http://schemas.microsoft.com/office/drawing/2014/main" id="{A82BA40F-07E4-FEC9-8E9C-6956251FC2FD}"/>
                  </a:ext>
                </a:extLst>
              </p:cNvPr>
              <p:cNvSpPr/>
              <p:nvPr/>
            </p:nvSpPr>
            <p:spPr bwMode="auto">
              <a:xfrm>
                <a:off x="5652012" y="3338999"/>
                <a:ext cx="720008" cy="900010"/>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37" name="円/楕円 69">
                <a:extLst>
                  <a:ext uri="{FF2B5EF4-FFF2-40B4-BE49-F238E27FC236}">
                    <a16:creationId xmlns:a16="http://schemas.microsoft.com/office/drawing/2014/main" id="{08F2147A-0365-879C-2784-AC26EFE5DEEF}"/>
                  </a:ext>
                </a:extLst>
              </p:cNvPr>
              <p:cNvSpPr/>
              <p:nvPr/>
            </p:nvSpPr>
            <p:spPr>
              <a:xfrm rot="5400000">
                <a:off x="5968271" y="3609002"/>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38" name="直線コネクタ 37">
                <a:extLst>
                  <a:ext uri="{FF2B5EF4-FFF2-40B4-BE49-F238E27FC236}">
                    <a16:creationId xmlns:a16="http://schemas.microsoft.com/office/drawing/2014/main" id="{0483715F-B3B2-BF69-3D7A-EEC97D95B1DE}"/>
                  </a:ext>
                </a:extLst>
              </p:cNvPr>
              <p:cNvCxnSpPr>
                <a:cxnSpLocks/>
              </p:cNvCxnSpPr>
              <p:nvPr/>
            </p:nvCxnSpPr>
            <p:spPr>
              <a:xfrm flipH="1">
                <a:off x="5292008" y="3789004"/>
                <a:ext cx="360004"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B277263F-7A03-4236-325B-BB5D56038DBE}"/>
                  </a:ext>
                </a:extLst>
              </p:cNvPr>
              <p:cNvCxnSpPr>
                <a:cxnSpLocks/>
                <a:endCxn id="40" idx="4"/>
              </p:cNvCxnSpPr>
              <p:nvPr/>
            </p:nvCxnSpPr>
            <p:spPr>
              <a:xfrm>
                <a:off x="5832014" y="3609002"/>
                <a:ext cx="133734" cy="315009"/>
              </a:xfrm>
              <a:prstGeom prst="line">
                <a:avLst/>
              </a:prstGeom>
              <a:ln w="34925" cap="rnd">
                <a:solidFill>
                  <a:schemeClr val="accent6"/>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0" name="円/楕円 68">
                <a:extLst>
                  <a:ext uri="{FF2B5EF4-FFF2-40B4-BE49-F238E27FC236}">
                    <a16:creationId xmlns:a16="http://schemas.microsoft.com/office/drawing/2014/main" id="{26D6EC27-2168-BAA0-2888-9C76C47EE369}"/>
                  </a:ext>
                </a:extLst>
              </p:cNvPr>
              <p:cNvSpPr/>
              <p:nvPr/>
            </p:nvSpPr>
            <p:spPr>
              <a:xfrm rot="5400000">
                <a:off x="5965737" y="3879016"/>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cxnSp>
            <p:nvCxnSpPr>
              <p:cNvPr id="41" name="直線コネクタ 40">
                <a:extLst>
                  <a:ext uri="{FF2B5EF4-FFF2-40B4-BE49-F238E27FC236}">
                    <a16:creationId xmlns:a16="http://schemas.microsoft.com/office/drawing/2014/main" id="{234783EA-9448-9526-E7DB-A7AC321FF214}"/>
                  </a:ext>
                </a:extLst>
              </p:cNvPr>
              <p:cNvCxnSpPr>
                <a:cxnSpLocks/>
                <a:endCxn id="37" idx="2"/>
              </p:cNvCxnSpPr>
              <p:nvPr/>
            </p:nvCxnSpPr>
            <p:spPr>
              <a:xfrm>
                <a:off x="6012016" y="3429000"/>
                <a:ext cx="1261" cy="179991"/>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69D4D3E2-AEDA-55F1-5BFC-CD9C626476E8}"/>
                  </a:ext>
                </a:extLst>
              </p:cNvPr>
              <p:cNvCxnSpPr>
                <a:cxnSpLocks/>
              </p:cNvCxnSpPr>
              <p:nvPr/>
            </p:nvCxnSpPr>
            <p:spPr>
              <a:xfrm>
                <a:off x="6012016" y="3969006"/>
                <a:ext cx="0" cy="180002"/>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sp>
            <p:nvSpPr>
              <p:cNvPr id="43" name="Rectangle 93">
                <a:extLst>
                  <a:ext uri="{FF2B5EF4-FFF2-40B4-BE49-F238E27FC236}">
                    <a16:creationId xmlns:a16="http://schemas.microsoft.com/office/drawing/2014/main" id="{38EF4EAA-56F5-5151-ABB8-982CAA74BEE0}"/>
                  </a:ext>
                </a:extLst>
              </p:cNvPr>
              <p:cNvSpPr>
                <a:spLocks noChangeArrowheads="1"/>
              </p:cNvSpPr>
              <p:nvPr/>
            </p:nvSpPr>
            <p:spPr bwMode="auto">
              <a:xfrm>
                <a:off x="5202007" y="3429000"/>
                <a:ext cx="361079" cy="360004"/>
              </a:xfrm>
              <a:prstGeom prst="rect">
                <a:avLst/>
              </a:prstGeom>
              <a:noFill/>
              <a:ln w="12700" algn="ctr">
                <a:noFill/>
                <a:miter lim="800000"/>
                <a:headEnd/>
                <a:tailEnd/>
              </a:ln>
              <a:effectLst/>
            </p:spPr>
            <p:txBody>
              <a:bodyPr wrap="none" lIns="90000" tIns="46800" rIns="90000" bIns="46800" anchor="ctr"/>
              <a:lstStyle/>
              <a:p>
                <a:r>
                  <a:rPr lang="en-US" altLang="ja-JP" dirty="0"/>
                  <a:t>G</a:t>
                </a:r>
              </a:p>
            </p:txBody>
          </p:sp>
          <p:sp>
            <p:nvSpPr>
              <p:cNvPr id="44" name="Rectangle 93">
                <a:extLst>
                  <a:ext uri="{FF2B5EF4-FFF2-40B4-BE49-F238E27FC236}">
                    <a16:creationId xmlns:a16="http://schemas.microsoft.com/office/drawing/2014/main" id="{D4D55760-6E3E-600A-D7D3-E1D486597410}"/>
                  </a:ext>
                </a:extLst>
              </p:cNvPr>
              <p:cNvSpPr>
                <a:spLocks noChangeArrowheads="1"/>
              </p:cNvSpPr>
              <p:nvPr/>
            </p:nvSpPr>
            <p:spPr bwMode="auto">
              <a:xfrm>
                <a:off x="6372020" y="4149008"/>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D</a:t>
                </a:r>
              </a:p>
            </p:txBody>
          </p:sp>
          <p:sp>
            <p:nvSpPr>
              <p:cNvPr id="45" name="Rectangle 93">
                <a:extLst>
                  <a:ext uri="{FF2B5EF4-FFF2-40B4-BE49-F238E27FC236}">
                    <a16:creationId xmlns:a16="http://schemas.microsoft.com/office/drawing/2014/main" id="{8DFD97F3-EC67-DD14-96DA-88765DAA1951}"/>
                  </a:ext>
                </a:extLst>
              </p:cNvPr>
              <p:cNvSpPr>
                <a:spLocks noChangeArrowheads="1"/>
              </p:cNvSpPr>
              <p:nvPr/>
            </p:nvSpPr>
            <p:spPr bwMode="auto">
              <a:xfrm>
                <a:off x="6372020" y="3068996"/>
                <a:ext cx="361079" cy="360362"/>
              </a:xfrm>
              <a:prstGeom prst="rect">
                <a:avLst/>
              </a:prstGeom>
              <a:noFill/>
              <a:ln w="12700" algn="ctr">
                <a:noFill/>
                <a:miter lim="800000"/>
                <a:headEnd/>
                <a:tailEnd/>
              </a:ln>
              <a:effectLst/>
            </p:spPr>
            <p:txBody>
              <a:bodyPr wrap="none" lIns="90000" tIns="46800" rIns="90000" bIns="46800" anchor="ctr"/>
              <a:lstStyle/>
              <a:p>
                <a:r>
                  <a:rPr lang="en-US" altLang="ja-JP" dirty="0"/>
                  <a:t>S</a:t>
                </a:r>
              </a:p>
            </p:txBody>
          </p:sp>
          <p:cxnSp>
            <p:nvCxnSpPr>
              <p:cNvPr id="46" name="直線コネクタ 45">
                <a:extLst>
                  <a:ext uri="{FF2B5EF4-FFF2-40B4-BE49-F238E27FC236}">
                    <a16:creationId xmlns:a16="http://schemas.microsoft.com/office/drawing/2014/main" id="{C7C4356A-4D44-8C62-DF00-5CA40C83D9A9}"/>
                  </a:ext>
                </a:extLst>
              </p:cNvPr>
              <p:cNvCxnSpPr>
                <a:cxnSpLocks/>
              </p:cNvCxnSpPr>
              <p:nvPr/>
            </p:nvCxnSpPr>
            <p:spPr>
              <a:xfrm flipH="1">
                <a:off x="6012016" y="4149008"/>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E58F4DD-1F0A-98D5-AAF1-7CBDF41C3AB4}"/>
                  </a:ext>
                </a:extLst>
              </p:cNvPr>
              <p:cNvCxnSpPr>
                <a:cxnSpLocks/>
              </p:cNvCxnSpPr>
              <p:nvPr/>
            </p:nvCxnSpPr>
            <p:spPr>
              <a:xfrm flipH="1">
                <a:off x="6012016" y="3429000"/>
                <a:ext cx="720008" cy="0"/>
              </a:xfrm>
              <a:prstGeom prst="line">
                <a:avLst/>
              </a:prstGeom>
              <a:ln w="6350" cap="rnd">
                <a:solidFill>
                  <a:srgbClr val="000000"/>
                </a:solidFill>
                <a:headEnd type="none" w="sm" len="sm"/>
                <a:tailEnd type="none"/>
              </a:ln>
            </p:spPr>
            <p:style>
              <a:lnRef idx="1">
                <a:schemeClr val="accent1"/>
              </a:lnRef>
              <a:fillRef idx="0">
                <a:schemeClr val="accent1"/>
              </a:fillRef>
              <a:effectRef idx="0">
                <a:schemeClr val="accent1"/>
              </a:effectRef>
              <a:fontRef idx="minor">
                <a:schemeClr val="tx1"/>
              </a:fontRef>
            </p:style>
          </p:cxnSp>
        </p:grpSp>
        <p:sp>
          <p:nvSpPr>
            <p:cNvPr id="35" name="円/楕円 69">
              <a:extLst>
                <a:ext uri="{FF2B5EF4-FFF2-40B4-BE49-F238E27FC236}">
                  <a16:creationId xmlns:a16="http://schemas.microsoft.com/office/drawing/2014/main" id="{D079E2AF-C07A-2641-AAC7-688BAAA4B424}"/>
                </a:ext>
              </a:extLst>
            </p:cNvPr>
            <p:cNvSpPr/>
            <p:nvPr/>
          </p:nvSpPr>
          <p:spPr>
            <a:xfrm rot="5400000">
              <a:off x="5553531" y="3381340"/>
              <a:ext cx="90012" cy="89990"/>
            </a:xfrm>
            <a:prstGeom prst="ellipse">
              <a:avLst/>
            </a:prstGeom>
            <a:solidFill>
              <a:schemeClr val="bg1"/>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kumimoji="1" lang="ja-JP" altLang="en-US" sz="1400"/>
            </a:p>
          </p:txBody>
        </p:sp>
      </p:grpSp>
      <p:sp>
        <p:nvSpPr>
          <p:cNvPr id="49" name="Rectangle 93">
            <a:extLst>
              <a:ext uri="{FF2B5EF4-FFF2-40B4-BE49-F238E27FC236}">
                <a16:creationId xmlns:a16="http://schemas.microsoft.com/office/drawing/2014/main" id="{08FF4433-8BB8-E55A-62D8-92F81173BB99}"/>
              </a:ext>
            </a:extLst>
          </p:cNvPr>
          <p:cNvSpPr>
            <a:spLocks noChangeArrowheads="1"/>
          </p:cNvSpPr>
          <p:nvPr/>
        </p:nvSpPr>
        <p:spPr bwMode="auto">
          <a:xfrm>
            <a:off x="6901153" y="2137613"/>
            <a:ext cx="281951" cy="276561"/>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latin typeface="+mn-ea"/>
              </a:rPr>
              <a:t>o</a:t>
            </a:r>
          </a:p>
        </p:txBody>
      </p:sp>
      <p:graphicFrame>
        <p:nvGraphicFramePr>
          <p:cNvPr id="52" name="Group 383">
            <a:extLst>
              <a:ext uri="{FF2B5EF4-FFF2-40B4-BE49-F238E27FC236}">
                <a16:creationId xmlns:a16="http://schemas.microsoft.com/office/drawing/2014/main" id="{B25EC24D-E3BE-A9DF-E89D-36B25D44127A}"/>
              </a:ext>
            </a:extLst>
          </p:cNvPr>
          <p:cNvGraphicFramePr>
            <a:graphicFrameLocks/>
          </p:cNvGraphicFramePr>
          <p:nvPr>
            <p:extLst>
              <p:ext uri="{D42A27DB-BD31-4B8C-83A1-F6EECF244321}">
                <p14:modId xmlns:p14="http://schemas.microsoft.com/office/powerpoint/2010/main" val="4274516911"/>
              </p:ext>
            </p:extLst>
          </p:nvPr>
        </p:nvGraphicFramePr>
        <p:xfrm>
          <a:off x="431954" y="2708992"/>
          <a:ext cx="1800020" cy="3827340"/>
        </p:xfrm>
        <a:graphic>
          <a:graphicData uri="http://schemas.openxmlformats.org/drawingml/2006/table">
            <a:tbl>
              <a:tblPr/>
              <a:tblGrid>
                <a:gridCol w="449633">
                  <a:extLst>
                    <a:ext uri="{9D8B030D-6E8A-4147-A177-3AD203B41FA5}">
                      <a16:colId xmlns:a16="http://schemas.microsoft.com/office/drawing/2014/main" val="20000"/>
                    </a:ext>
                  </a:extLst>
                </a:gridCol>
                <a:gridCol w="449633">
                  <a:extLst>
                    <a:ext uri="{9D8B030D-6E8A-4147-A177-3AD203B41FA5}">
                      <a16:colId xmlns:a16="http://schemas.microsoft.com/office/drawing/2014/main" val="3764275717"/>
                    </a:ext>
                  </a:extLst>
                </a:gridCol>
                <a:gridCol w="451121">
                  <a:extLst>
                    <a:ext uri="{9D8B030D-6E8A-4147-A177-3AD203B41FA5}">
                      <a16:colId xmlns:a16="http://schemas.microsoft.com/office/drawing/2014/main" val="20001"/>
                    </a:ext>
                  </a:extLst>
                </a:gridCol>
                <a:gridCol w="449633">
                  <a:extLst>
                    <a:ext uri="{9D8B030D-6E8A-4147-A177-3AD203B41FA5}">
                      <a16:colId xmlns:a16="http://schemas.microsoft.com/office/drawing/2014/main" val="20002"/>
                    </a:ext>
                  </a:extLst>
                </a:gridCol>
              </a:tblGrid>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a</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b</a:t>
                      </a:r>
                    </a:p>
                  </a:txBody>
                  <a:tcPr anchor="ctr" horzOverflow="overflow">
                    <a:lnL cap="flat">
                      <a:noFill/>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c</a:t>
                      </a:r>
                    </a:p>
                  </a:txBody>
                  <a:tcPr anchor="ctr" horzOverflow="overflow">
                    <a:lnL cap="flat">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1"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o</a:t>
                      </a:r>
                    </a:p>
                  </a:txBody>
                  <a:tcPr anchor="ctr" horzOverflow="overflow">
                    <a:lnL w="12700" cap="flat" cmpd="sng" algn="ctr">
                      <a:solidFill>
                        <a:schemeClr val="tx1"/>
                      </a:solidFill>
                      <a:prstDash val="solid"/>
                      <a:round/>
                      <a:headEnd type="none" w="med" len="med"/>
                      <a:tailEnd type="none" w="med" len="med"/>
                    </a:lnL>
                    <a:lnR cap="flat">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cap="flat">
                      <a:noFill/>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3947040"/>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6861046"/>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5953619"/>
                  </a:ext>
                </a:extLst>
              </a:tr>
              <a:tr h="414338">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1</a:t>
                      </a:r>
                    </a:p>
                  </a:txBody>
                  <a:tcPr anchor="ct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
                          <a:schemeClr val="folHlink"/>
                        </a:buClr>
                        <a:buSzTx/>
                        <a:buFont typeface="Wingdings" pitchFamily="2" charset="2"/>
                        <a:buNone/>
                        <a:tabLst/>
                      </a:pPr>
                      <a:r>
                        <a:rPr kumimoji="0" lang="en-US" altLang="ja-JP" sz="2000" b="0" i="0" u="none" strike="noStrike" cap="none" normalizeH="0" baseline="0" dirty="0">
                          <a:ln>
                            <a:noFill/>
                          </a:ln>
                          <a:solidFill>
                            <a:schemeClr val="tx1">
                              <a:lumMod val="75000"/>
                              <a:lumOff val="25000"/>
                            </a:schemeClr>
                          </a:solidFill>
                          <a:effectLst/>
                          <a:latin typeface="Times New Roman" pitchFamily="18" charset="0"/>
                          <a:ea typeface="MeiryoKe_PGothic" pitchFamily="50" charset="-128"/>
                        </a:rPr>
                        <a:t>0</a:t>
                      </a:r>
                    </a:p>
                  </a:txBody>
                  <a:tcPr anchor="ctr" horzOverflow="overflow">
                    <a:lnL w="12700"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33049196"/>
                  </a:ext>
                </a:extLst>
              </a:tr>
            </a:tbl>
          </a:graphicData>
        </a:graphic>
      </p:graphicFrame>
      <p:sp>
        <p:nvSpPr>
          <p:cNvPr id="53" name="Rectangle 93">
            <a:extLst>
              <a:ext uri="{FF2B5EF4-FFF2-40B4-BE49-F238E27FC236}">
                <a16:creationId xmlns:a16="http://schemas.microsoft.com/office/drawing/2014/main" id="{58C5CFBD-6016-F5F4-4E7A-93C461ACB0C2}"/>
              </a:ext>
            </a:extLst>
          </p:cNvPr>
          <p:cNvSpPr>
            <a:spLocks noChangeArrowheads="1"/>
          </p:cNvSpPr>
          <p:nvPr/>
        </p:nvSpPr>
        <p:spPr bwMode="auto">
          <a:xfrm>
            <a:off x="431954" y="2348988"/>
            <a:ext cx="1440016" cy="360362"/>
          </a:xfrm>
          <a:prstGeom prst="rect">
            <a:avLst/>
          </a:prstGeom>
          <a:noFill/>
          <a:ln w="12700" algn="ctr">
            <a:noFill/>
            <a:miter lim="800000"/>
            <a:headEnd/>
            <a:tailEnd/>
          </a:ln>
          <a:effectLst/>
        </p:spPr>
        <p:txBody>
          <a:bodyPr wrap="none" lIns="90000" tIns="46800" rIns="90000" bIns="46800" anchor="ctr"/>
          <a:lstStyle/>
          <a:p>
            <a:r>
              <a:rPr lang="en-US" altLang="ja-JP" b="0" i="0" dirty="0">
                <a:latin typeface="+mj-lt"/>
              </a:rPr>
              <a:t>3</a:t>
            </a:r>
            <a:r>
              <a:rPr lang="ja-JP" altLang="en-US" b="0" i="0" dirty="0">
                <a:latin typeface="+mj-lt"/>
              </a:rPr>
              <a:t>入力 </a:t>
            </a:r>
            <a:r>
              <a:rPr lang="en-US" altLang="ja-JP" b="0" i="0" dirty="0">
                <a:latin typeface="+mj-lt"/>
              </a:rPr>
              <a:t>NAND </a:t>
            </a:r>
            <a:r>
              <a:rPr lang="ja-JP" altLang="en-US" b="0" i="0" dirty="0">
                <a:latin typeface="+mj-lt"/>
              </a:rPr>
              <a:t>の真理値表</a:t>
            </a:r>
            <a:endParaRPr lang="en-US" altLang="ja-JP" dirty="0"/>
          </a:p>
        </p:txBody>
      </p:sp>
    </p:spTree>
    <p:extLst>
      <p:ext uri="{BB962C8B-B14F-4D97-AF65-F5344CB8AC3E}">
        <p14:creationId xmlns:p14="http://schemas.microsoft.com/office/powerpoint/2010/main" val="32757665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p>
        </p:txBody>
      </p:sp>
    </p:spTree>
    <p:extLst>
      <p:ext uri="{BB962C8B-B14F-4D97-AF65-F5344CB8AC3E}">
        <p14:creationId xmlns:p14="http://schemas.microsoft.com/office/powerpoint/2010/main" val="2317933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p:cNvSpPr>
            <a:spLocks noGrp="1" noChangeArrowheads="1"/>
          </p:cNvSpPr>
          <p:nvPr>
            <p:ph type="title"/>
          </p:nvPr>
        </p:nvSpPr>
        <p:spPr/>
        <p:txBody>
          <a:bodyPr/>
          <a:lstStyle/>
          <a:p>
            <a:r>
              <a:rPr lang="ja-JP" altLang="en-US" sz="2400" dirty="0"/>
              <a:t>記憶素子の原理</a:t>
            </a:r>
          </a:p>
        </p:txBody>
      </p:sp>
      <p:sp>
        <p:nvSpPr>
          <p:cNvPr id="715779" name="Rectangle 3"/>
          <p:cNvSpPr>
            <a:spLocks noGrp="1" noChangeArrowheads="1"/>
          </p:cNvSpPr>
          <p:nvPr>
            <p:ph sz="quarter" idx="13"/>
          </p:nvPr>
        </p:nvSpPr>
        <p:spPr>
          <a:xfrm>
            <a:off x="341953" y="1268976"/>
            <a:ext cx="8460622" cy="1350014"/>
          </a:xfrm>
        </p:spPr>
        <p:txBody>
          <a:bodyPr/>
          <a:lstStyle/>
          <a:p>
            <a:r>
              <a:rPr lang="ja-JP" altLang="en-US" dirty="0"/>
              <a:t>記憶の実現方法：</a:t>
            </a:r>
          </a:p>
          <a:p>
            <a:pPr lvl="1"/>
            <a:r>
              <a:rPr lang="ja-JP" altLang="en-US" dirty="0"/>
              <a:t>２つの </a:t>
            </a:r>
            <a:r>
              <a:rPr lang="en-US" altLang="ja-JP" dirty="0"/>
              <a:t>NOT </a:t>
            </a:r>
            <a:r>
              <a:rPr lang="ja-JP" altLang="en-US" dirty="0"/>
              <a:t>ゲート（インバータ）をループさせた回路により実現</a:t>
            </a:r>
            <a:endParaRPr lang="en-US" altLang="ja-JP" dirty="0"/>
          </a:p>
          <a:p>
            <a:pPr lvl="1"/>
            <a:r>
              <a:rPr lang="ja-JP" altLang="en-US" dirty="0"/>
              <a:t>以下の２通りの安定状態がある</a:t>
            </a:r>
            <a:endParaRPr lang="en-US" altLang="ja-JP" dirty="0"/>
          </a:p>
          <a:p>
            <a:pPr lvl="2"/>
            <a:r>
              <a:rPr lang="ja-JP" altLang="en-US" dirty="0"/>
              <a:t>これのどっちになっているによって，</a:t>
            </a:r>
            <a:r>
              <a:rPr lang="en-US" altLang="ja-JP" dirty="0"/>
              <a:t>1 bit </a:t>
            </a:r>
            <a:r>
              <a:rPr lang="ja-JP" altLang="en-US" dirty="0"/>
              <a:t>の情報を記憶</a:t>
            </a:r>
          </a:p>
        </p:txBody>
      </p:sp>
      <p:sp>
        <p:nvSpPr>
          <p:cNvPr id="715787" name="Freeform 11"/>
          <p:cNvSpPr>
            <a:spLocks/>
          </p:cNvSpPr>
          <p:nvPr/>
        </p:nvSpPr>
        <p:spPr bwMode="auto">
          <a:xfrm>
            <a:off x="24113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8" name="Freeform 12"/>
          <p:cNvSpPr>
            <a:spLocks/>
          </p:cNvSpPr>
          <p:nvPr/>
        </p:nvSpPr>
        <p:spPr bwMode="auto">
          <a:xfrm flipH="1">
            <a:off x="3401987"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715789" name="Rectangle 13"/>
          <p:cNvSpPr>
            <a:spLocks noChangeArrowheads="1"/>
          </p:cNvSpPr>
          <p:nvPr/>
        </p:nvSpPr>
        <p:spPr bwMode="auto">
          <a:xfrm>
            <a:off x="2141973" y="4329010"/>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715790" name="Rectangle 14"/>
          <p:cNvSpPr>
            <a:spLocks noChangeArrowheads="1"/>
          </p:cNvSpPr>
          <p:nvPr/>
        </p:nvSpPr>
        <p:spPr bwMode="auto">
          <a:xfrm>
            <a:off x="3852837" y="4329983"/>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715791" name="Picture 15" descr="NOT"/>
          <p:cNvPicPr>
            <a:picLocks noChangeAspect="1" noChangeArrowheads="1"/>
          </p:cNvPicPr>
          <p:nvPr/>
        </p:nvPicPr>
        <p:blipFill>
          <a:blip r:embed="rId3" cstate="print"/>
          <a:srcRect/>
          <a:stretch>
            <a:fillRect/>
          </a:stretch>
        </p:blipFill>
        <p:spPr bwMode="auto">
          <a:xfrm>
            <a:off x="2771750" y="3790233"/>
            <a:ext cx="717550" cy="720725"/>
          </a:xfrm>
          <a:prstGeom prst="rect">
            <a:avLst/>
          </a:prstGeom>
          <a:noFill/>
        </p:spPr>
      </p:pic>
      <p:pic>
        <p:nvPicPr>
          <p:cNvPr id="715792" name="Picture 16" descr="NOT"/>
          <p:cNvPicPr>
            <a:picLocks noChangeAspect="1" noChangeArrowheads="1"/>
          </p:cNvPicPr>
          <p:nvPr/>
        </p:nvPicPr>
        <p:blipFill>
          <a:blip r:embed="rId3" cstate="print"/>
          <a:srcRect/>
          <a:stretch>
            <a:fillRect/>
          </a:stretch>
        </p:blipFill>
        <p:spPr bwMode="auto">
          <a:xfrm flipH="1">
            <a:off x="2771750" y="4509371"/>
            <a:ext cx="717550" cy="720725"/>
          </a:xfrm>
          <a:prstGeom prst="rect">
            <a:avLst/>
          </a:prstGeom>
          <a:noFill/>
        </p:spPr>
      </p:pic>
      <p:sp>
        <p:nvSpPr>
          <p:cNvPr id="52" name="Freeform 11"/>
          <p:cNvSpPr>
            <a:spLocks/>
          </p:cNvSpPr>
          <p:nvPr/>
        </p:nvSpPr>
        <p:spPr bwMode="auto">
          <a:xfrm>
            <a:off x="52914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5"/>
            </a:solidFill>
            <a:prstDash val="solid"/>
            <a:round/>
            <a:headEnd type="none" w="med" len="med"/>
            <a:tailEnd type="none" w="med" len="med"/>
          </a:ln>
          <a:effectLst/>
        </p:spPr>
        <p:txBody>
          <a:bodyPr wrap="none" lIns="90000" tIns="46800" rIns="90000" bIns="46800" anchor="ctr"/>
          <a:lstStyle/>
          <a:p>
            <a:endParaRPr lang="ja-JP" altLang="en-US"/>
          </a:p>
        </p:txBody>
      </p:sp>
      <p:sp>
        <p:nvSpPr>
          <p:cNvPr id="53" name="Freeform 12"/>
          <p:cNvSpPr>
            <a:spLocks/>
          </p:cNvSpPr>
          <p:nvPr/>
        </p:nvSpPr>
        <p:spPr bwMode="auto">
          <a:xfrm flipH="1">
            <a:off x="6282019" y="4149008"/>
            <a:ext cx="450850" cy="720725"/>
          </a:xfrm>
          <a:custGeom>
            <a:avLst/>
            <a:gdLst/>
            <a:ahLst/>
            <a:cxnLst>
              <a:cxn ang="0">
                <a:pos x="284" y="454"/>
              </a:cxn>
              <a:cxn ang="0">
                <a:pos x="0" y="454"/>
              </a:cxn>
              <a:cxn ang="0">
                <a:pos x="0" y="0"/>
              </a:cxn>
              <a:cxn ang="0">
                <a:pos x="284" y="0"/>
              </a:cxn>
            </a:cxnLst>
            <a:rect l="0" t="0" r="r" b="b"/>
            <a:pathLst>
              <a:path w="284" h="454">
                <a:moveTo>
                  <a:pt x="284" y="454"/>
                </a:moveTo>
                <a:lnTo>
                  <a:pt x="0" y="454"/>
                </a:lnTo>
                <a:lnTo>
                  <a:pt x="0" y="0"/>
                </a:lnTo>
                <a:lnTo>
                  <a:pt x="284" y="0"/>
                </a:lnTo>
              </a:path>
            </a:pathLst>
          </a:custGeom>
          <a:noFill/>
          <a:ln w="12700" cap="flat" cmpd="sng">
            <a:solidFill>
              <a:schemeClr val="accent6"/>
            </a:solidFill>
            <a:prstDash val="solid"/>
            <a:round/>
            <a:headEnd type="none" w="med" len="med"/>
            <a:tailEnd type="none" w="med" len="med"/>
          </a:ln>
          <a:effectLst/>
        </p:spPr>
        <p:txBody>
          <a:bodyPr wrap="none" lIns="90000" tIns="46800" rIns="90000" bIns="46800" anchor="ctr"/>
          <a:lstStyle/>
          <a:p>
            <a:endParaRPr lang="ja-JP" altLang="en-US"/>
          </a:p>
        </p:txBody>
      </p:sp>
      <p:sp>
        <p:nvSpPr>
          <p:cNvPr id="54" name="Rectangle 13"/>
          <p:cNvSpPr>
            <a:spLocks noChangeArrowheads="1"/>
          </p:cNvSpPr>
          <p:nvPr/>
        </p:nvSpPr>
        <p:spPr bwMode="auto">
          <a:xfrm>
            <a:off x="6821795" y="4330239"/>
            <a:ext cx="179387" cy="360363"/>
          </a:xfrm>
          <a:prstGeom prst="rect">
            <a:avLst/>
          </a:prstGeom>
          <a:noFill/>
          <a:ln w="12700" algn="ctr">
            <a:noFill/>
            <a:miter lim="800000"/>
            <a:headEnd/>
            <a:tailEnd/>
          </a:ln>
          <a:effectLst/>
        </p:spPr>
        <p:txBody>
          <a:bodyPr wrap="none" lIns="90000" tIns="46800" rIns="90000" bIns="46800" anchor="ctr"/>
          <a:lstStyle/>
          <a:p>
            <a:r>
              <a:rPr lang="en-US" altLang="ja-JP">
                <a:solidFill>
                  <a:schemeClr val="accent6"/>
                </a:solidFill>
              </a:rPr>
              <a:t>1</a:t>
            </a:r>
          </a:p>
        </p:txBody>
      </p:sp>
      <p:sp>
        <p:nvSpPr>
          <p:cNvPr id="55" name="Rectangle 14"/>
          <p:cNvSpPr>
            <a:spLocks noChangeArrowheads="1"/>
          </p:cNvSpPr>
          <p:nvPr/>
        </p:nvSpPr>
        <p:spPr bwMode="auto">
          <a:xfrm>
            <a:off x="4931774" y="4330239"/>
            <a:ext cx="179388" cy="360363"/>
          </a:xfrm>
          <a:prstGeom prst="rect">
            <a:avLst/>
          </a:prstGeom>
          <a:noFill/>
          <a:ln w="12700" algn="ctr">
            <a:noFill/>
            <a:miter lim="800000"/>
            <a:headEnd/>
            <a:tailEnd/>
          </a:ln>
          <a:effectLst/>
        </p:spPr>
        <p:txBody>
          <a:bodyPr wrap="none" lIns="90000" tIns="46800" rIns="90000" bIns="46800" anchor="ctr"/>
          <a:lstStyle/>
          <a:p>
            <a:r>
              <a:rPr lang="en-US" altLang="ja-JP" dirty="0">
                <a:solidFill>
                  <a:schemeClr val="accent5"/>
                </a:solidFill>
              </a:rPr>
              <a:t>0</a:t>
            </a:r>
          </a:p>
        </p:txBody>
      </p:sp>
      <p:pic>
        <p:nvPicPr>
          <p:cNvPr id="56" name="Picture 15" descr="NOT"/>
          <p:cNvPicPr>
            <a:picLocks noChangeAspect="1" noChangeArrowheads="1"/>
          </p:cNvPicPr>
          <p:nvPr/>
        </p:nvPicPr>
        <p:blipFill>
          <a:blip r:embed="rId3" cstate="print"/>
          <a:srcRect/>
          <a:stretch>
            <a:fillRect/>
          </a:stretch>
        </p:blipFill>
        <p:spPr bwMode="auto">
          <a:xfrm>
            <a:off x="5651782" y="3790233"/>
            <a:ext cx="717550" cy="720725"/>
          </a:xfrm>
          <a:prstGeom prst="rect">
            <a:avLst/>
          </a:prstGeom>
          <a:noFill/>
        </p:spPr>
      </p:pic>
      <p:pic>
        <p:nvPicPr>
          <p:cNvPr id="57" name="Picture 16" descr="NOT"/>
          <p:cNvPicPr>
            <a:picLocks noChangeAspect="1" noChangeArrowheads="1"/>
          </p:cNvPicPr>
          <p:nvPr/>
        </p:nvPicPr>
        <p:blipFill>
          <a:blip r:embed="rId3" cstate="print"/>
          <a:srcRect/>
          <a:stretch>
            <a:fillRect/>
          </a:stretch>
        </p:blipFill>
        <p:spPr bwMode="auto">
          <a:xfrm flipH="1">
            <a:off x="5651782" y="4509371"/>
            <a:ext cx="717550" cy="720725"/>
          </a:xfrm>
          <a:prstGeom prst="rect">
            <a:avLst/>
          </a:prstGeom>
          <a:noFill/>
        </p:spPr>
      </p:pic>
    </p:spTree>
    <p:extLst>
      <p:ext uri="{BB962C8B-B14F-4D97-AF65-F5344CB8AC3E}">
        <p14:creationId xmlns:p14="http://schemas.microsoft.com/office/powerpoint/2010/main" val="2083248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 </a:t>
            </a:r>
            <a:r>
              <a:rPr lang="ja-JP" altLang="en-US" dirty="0"/>
              <a:t>ラッチの回路</a:t>
            </a:r>
            <a:endParaRPr lang="en-US" altLang="ja-JP" dirty="0"/>
          </a:p>
        </p:txBody>
      </p:sp>
      <p:sp>
        <p:nvSpPr>
          <p:cNvPr id="700460" name="Freeform 44"/>
          <p:cNvSpPr>
            <a:spLocks/>
          </p:cNvSpPr>
          <p:nvPr/>
        </p:nvSpPr>
        <p:spPr bwMode="auto">
          <a:xfrm>
            <a:off x="6011658" y="1268617"/>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6372020" y="908255"/>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6372020" y="1628980"/>
            <a:ext cx="717550" cy="720725"/>
          </a:xfrm>
          <a:prstGeom prst="rect">
            <a:avLst/>
          </a:prstGeom>
          <a:noFill/>
        </p:spPr>
      </p:pic>
      <p:sp>
        <p:nvSpPr>
          <p:cNvPr id="700462" name="Line 46"/>
          <p:cNvSpPr>
            <a:spLocks noChangeShapeType="1"/>
          </p:cNvSpPr>
          <p:nvPr/>
        </p:nvSpPr>
        <p:spPr bwMode="auto">
          <a:xfrm>
            <a:off x="5292520" y="1989342"/>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5922758" y="1538492"/>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5562395" y="1898855"/>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7451828" y="1988881"/>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4932158" y="1809955"/>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7812036" y="1808982"/>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5562164" y="1911422"/>
            <a:ext cx="449493" cy="89847"/>
          </a:xfrm>
          <a:prstGeom prst="line">
            <a:avLst/>
          </a:prstGeom>
          <a:noFill/>
          <a:ln w="28575">
            <a:solidFill>
              <a:schemeClr val="accent5"/>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5922758" y="1898855"/>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8" name="Freeform 62"/>
          <p:cNvSpPr>
            <a:spLocks/>
          </p:cNvSpPr>
          <p:nvPr/>
        </p:nvSpPr>
        <p:spPr bwMode="auto">
          <a:xfrm>
            <a:off x="6012016" y="3068996"/>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6372378" y="2708633"/>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6372378" y="3429358"/>
            <a:ext cx="717550" cy="720725"/>
          </a:xfrm>
          <a:prstGeom prst="rect">
            <a:avLst/>
          </a:prstGeom>
          <a:noFill/>
        </p:spPr>
      </p:pic>
      <p:sp>
        <p:nvSpPr>
          <p:cNvPr id="700491" name="Line 75"/>
          <p:cNvSpPr>
            <a:spLocks noChangeShapeType="1"/>
          </p:cNvSpPr>
          <p:nvPr/>
        </p:nvSpPr>
        <p:spPr bwMode="auto">
          <a:xfrm>
            <a:off x="5292878" y="3789721"/>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5923116" y="3338871"/>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5562753" y="3699233"/>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7452186" y="3789260"/>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4932516" y="3610333"/>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7812036" y="351900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5921528" y="3340458"/>
            <a:ext cx="90488" cy="449263"/>
          </a:xfrm>
          <a:prstGeom prst="line">
            <a:avLst/>
          </a:prstGeom>
          <a:noFill/>
          <a:ln w="28575">
            <a:solidFill>
              <a:schemeClr val="accent5"/>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5923116" y="3699233"/>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34</a:t>
            </a:fld>
            <a:endParaRPr lang="ja-JP" altLang="en-US"/>
          </a:p>
        </p:txBody>
      </p:sp>
      <p:sp>
        <p:nvSpPr>
          <p:cNvPr id="75" name="Rectangle 5"/>
          <p:cNvSpPr txBox="1">
            <a:spLocks noChangeArrowheads="1"/>
          </p:cNvSpPr>
          <p:nvPr/>
        </p:nvSpPr>
        <p:spPr>
          <a:xfrm>
            <a:off x="251951" y="1268976"/>
            <a:ext cx="4590051" cy="5040056"/>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構造：マルチプレクサが入ったインバータのループ</a:t>
            </a:r>
            <a:endParaRPr lang="en-US" altLang="ja-JP" kern="0" dirty="0"/>
          </a:p>
          <a:p>
            <a:pPr lvl="1"/>
            <a:r>
              <a:rPr lang="ja-JP" altLang="en-US" kern="0" dirty="0"/>
              <a:t>ここではマルチプレクサを切り替えスイッチとして説明</a:t>
            </a:r>
          </a:p>
          <a:p>
            <a:pPr lvl="1"/>
            <a:r>
              <a:rPr lang="ja-JP" altLang="en-US" kern="0" dirty="0"/>
              <a:t>クロックの立ち上がりのたびに，スイッチが切り替わる</a:t>
            </a:r>
            <a:br>
              <a:rPr lang="en-US" altLang="ja-JP" kern="0" dirty="0"/>
            </a:br>
            <a:endParaRPr lang="en-US" altLang="ja-JP" kern="0" dirty="0"/>
          </a:p>
          <a:p>
            <a:pPr lvl="1"/>
            <a:r>
              <a:rPr lang="en-US" altLang="ja-JP" i="1" kern="0" dirty="0"/>
              <a:t>d</a:t>
            </a:r>
            <a:r>
              <a:rPr lang="ja-JP" altLang="en-US" kern="0" dirty="0"/>
              <a:t> の値をループに取り入れ，取り入れた値が </a:t>
            </a:r>
            <a:r>
              <a:rPr lang="en-US" altLang="ja-JP" i="1" kern="0" dirty="0"/>
              <a:t>q</a:t>
            </a:r>
            <a:r>
              <a:rPr lang="ja-JP" altLang="en-US" kern="0" dirty="0"/>
              <a:t> から出力される</a:t>
            </a:r>
            <a:endParaRPr lang="en-US" altLang="ja-JP" kern="0" dirty="0"/>
          </a:p>
        </p:txBody>
      </p:sp>
      <p:sp>
        <p:nvSpPr>
          <p:cNvPr id="7" name="Rectangle 93">
            <a:extLst>
              <a:ext uri="{FF2B5EF4-FFF2-40B4-BE49-F238E27FC236}">
                <a16:creationId xmlns:a16="http://schemas.microsoft.com/office/drawing/2014/main" id="{BD8FB16A-14B3-67D5-45E4-C26E45586F63}"/>
              </a:ext>
            </a:extLst>
          </p:cNvPr>
          <p:cNvSpPr>
            <a:spLocks noChangeArrowheads="1"/>
          </p:cNvSpPr>
          <p:nvPr/>
        </p:nvSpPr>
        <p:spPr bwMode="auto">
          <a:xfrm>
            <a:off x="7182029" y="2258987"/>
            <a:ext cx="1081087" cy="360362"/>
          </a:xfrm>
          <a:prstGeom prst="rect">
            <a:avLst/>
          </a:prstGeom>
          <a:noFill/>
          <a:ln w="12700" algn="ctr">
            <a:noFill/>
            <a:miter lim="800000"/>
            <a:headEnd/>
            <a:tailEnd/>
          </a:ln>
          <a:effectLst/>
        </p:spPr>
        <p:txBody>
          <a:bodyPr wrap="none" lIns="90000" tIns="46800" rIns="90000" bIns="46800" anchor="ctr"/>
          <a:lstStyle/>
          <a:p>
            <a:r>
              <a:rPr lang="en-US" altLang="ja-JP" dirty="0"/>
              <a:t>d </a:t>
            </a:r>
            <a:r>
              <a:rPr lang="ja-JP" altLang="en-US" dirty="0"/>
              <a:t>に入った値</a:t>
            </a:r>
            <a:endParaRPr lang="en-US" altLang="ja-JP" dirty="0"/>
          </a:p>
          <a:p>
            <a:r>
              <a:rPr lang="ja-JP" altLang="en-US" dirty="0"/>
              <a:t>を反転して通す</a:t>
            </a:r>
            <a:endParaRPr lang="en-US" altLang="ja-JP" dirty="0"/>
          </a:p>
        </p:txBody>
      </p:sp>
      <p:sp>
        <p:nvSpPr>
          <p:cNvPr id="8" name="Rectangle 83">
            <a:extLst>
              <a:ext uri="{FF2B5EF4-FFF2-40B4-BE49-F238E27FC236}">
                <a16:creationId xmlns:a16="http://schemas.microsoft.com/office/drawing/2014/main" id="{7E456033-A345-04EC-D406-B85848F1348B}"/>
              </a:ext>
            </a:extLst>
          </p:cNvPr>
          <p:cNvSpPr>
            <a:spLocks noChangeArrowheads="1"/>
          </p:cNvSpPr>
          <p:nvPr/>
        </p:nvSpPr>
        <p:spPr bwMode="auto">
          <a:xfrm>
            <a:off x="5292366" y="342864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9" name="Rectangle 83">
            <a:extLst>
              <a:ext uri="{FF2B5EF4-FFF2-40B4-BE49-F238E27FC236}">
                <a16:creationId xmlns:a16="http://schemas.microsoft.com/office/drawing/2014/main" id="{034B9220-D132-AA8A-C1E8-F7000C101AA8}"/>
              </a:ext>
            </a:extLst>
          </p:cNvPr>
          <p:cNvSpPr>
            <a:spLocks noChangeArrowheads="1"/>
          </p:cNvSpPr>
          <p:nvPr/>
        </p:nvSpPr>
        <p:spPr bwMode="auto">
          <a:xfrm>
            <a:off x="6012016" y="1629492"/>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0" name="Rectangle 83">
            <a:extLst>
              <a:ext uri="{FF2B5EF4-FFF2-40B4-BE49-F238E27FC236}">
                <a16:creationId xmlns:a16="http://schemas.microsoft.com/office/drawing/2014/main" id="{8F724F54-9B54-B6AE-3901-23A49DADDC12}"/>
              </a:ext>
            </a:extLst>
          </p:cNvPr>
          <p:cNvSpPr>
            <a:spLocks noChangeArrowheads="1"/>
          </p:cNvSpPr>
          <p:nvPr/>
        </p:nvSpPr>
        <p:spPr bwMode="auto">
          <a:xfrm>
            <a:off x="7091670" y="1448619"/>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0</a:t>
            </a:r>
          </a:p>
        </p:txBody>
      </p:sp>
      <p:sp>
        <p:nvSpPr>
          <p:cNvPr id="12" name="Rectangle 83">
            <a:extLst>
              <a:ext uri="{FF2B5EF4-FFF2-40B4-BE49-F238E27FC236}">
                <a16:creationId xmlns:a16="http://schemas.microsoft.com/office/drawing/2014/main" id="{220F5671-F264-B456-5B83-0809E4F7E0E2}"/>
              </a:ext>
            </a:extLst>
          </p:cNvPr>
          <p:cNvSpPr>
            <a:spLocks noChangeArrowheads="1"/>
          </p:cNvSpPr>
          <p:nvPr/>
        </p:nvSpPr>
        <p:spPr bwMode="auto">
          <a:xfrm>
            <a:off x="6012016" y="909484"/>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3" name="Rectangle 83">
            <a:extLst>
              <a:ext uri="{FF2B5EF4-FFF2-40B4-BE49-F238E27FC236}">
                <a16:creationId xmlns:a16="http://schemas.microsoft.com/office/drawing/2014/main" id="{AA9D4267-E50D-AEF1-3F55-CD9C98492BAA}"/>
              </a:ext>
            </a:extLst>
          </p:cNvPr>
          <p:cNvSpPr>
            <a:spLocks noChangeArrowheads="1"/>
          </p:cNvSpPr>
          <p:nvPr/>
        </p:nvSpPr>
        <p:spPr bwMode="auto">
          <a:xfrm>
            <a:off x="6012374" y="3429871"/>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4" name="Rectangle 83">
            <a:extLst>
              <a:ext uri="{FF2B5EF4-FFF2-40B4-BE49-F238E27FC236}">
                <a16:creationId xmlns:a16="http://schemas.microsoft.com/office/drawing/2014/main" id="{96C2642B-843C-6E3A-EAA1-CFD0FAB15B4B}"/>
              </a:ext>
            </a:extLst>
          </p:cNvPr>
          <p:cNvSpPr>
            <a:spLocks noChangeArrowheads="1"/>
          </p:cNvSpPr>
          <p:nvPr/>
        </p:nvSpPr>
        <p:spPr bwMode="auto">
          <a:xfrm>
            <a:off x="7092028" y="3248998"/>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0</a:t>
            </a:r>
          </a:p>
        </p:txBody>
      </p:sp>
      <p:sp>
        <p:nvSpPr>
          <p:cNvPr id="15" name="Rectangle 83">
            <a:extLst>
              <a:ext uri="{FF2B5EF4-FFF2-40B4-BE49-F238E27FC236}">
                <a16:creationId xmlns:a16="http://schemas.microsoft.com/office/drawing/2014/main" id="{43052578-2A1C-2AED-EEEC-F5D5422A9D3E}"/>
              </a:ext>
            </a:extLst>
          </p:cNvPr>
          <p:cNvSpPr>
            <a:spLocks noChangeArrowheads="1"/>
          </p:cNvSpPr>
          <p:nvPr/>
        </p:nvSpPr>
        <p:spPr bwMode="auto">
          <a:xfrm>
            <a:off x="6012374" y="2709863"/>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17" name="矢印: 右 16">
            <a:extLst>
              <a:ext uri="{FF2B5EF4-FFF2-40B4-BE49-F238E27FC236}">
                <a16:creationId xmlns:a16="http://schemas.microsoft.com/office/drawing/2014/main" id="{2C58501D-735D-C229-13F3-2F4611E2F4DA}"/>
              </a:ext>
            </a:extLst>
          </p:cNvPr>
          <p:cNvSpPr/>
          <p:nvPr/>
        </p:nvSpPr>
        <p:spPr bwMode="auto">
          <a:xfrm rot="5400000">
            <a:off x="6552022" y="2348988"/>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18" name="Freeform 62">
            <a:extLst>
              <a:ext uri="{FF2B5EF4-FFF2-40B4-BE49-F238E27FC236}">
                <a16:creationId xmlns:a16="http://schemas.microsoft.com/office/drawing/2014/main" id="{B46A048E-5009-0B4B-2B8E-ABDD51077666}"/>
              </a:ext>
            </a:extLst>
          </p:cNvPr>
          <p:cNvSpPr>
            <a:spLocks/>
          </p:cNvSpPr>
          <p:nvPr/>
        </p:nvSpPr>
        <p:spPr bwMode="auto">
          <a:xfrm>
            <a:off x="6011658" y="4869375"/>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19" name="Picture 64" descr="NOT">
            <a:extLst>
              <a:ext uri="{FF2B5EF4-FFF2-40B4-BE49-F238E27FC236}">
                <a16:creationId xmlns:a16="http://schemas.microsoft.com/office/drawing/2014/main" id="{69D76F12-6905-9B8F-E02B-62C9A83B6D6E}"/>
              </a:ext>
            </a:extLst>
          </p:cNvPr>
          <p:cNvPicPr>
            <a:picLocks noChangeAspect="1" noChangeArrowheads="1"/>
          </p:cNvPicPr>
          <p:nvPr/>
        </p:nvPicPr>
        <p:blipFill>
          <a:blip r:embed="rId3" cstate="print"/>
          <a:srcRect/>
          <a:stretch>
            <a:fillRect/>
          </a:stretch>
        </p:blipFill>
        <p:spPr bwMode="auto">
          <a:xfrm flipH="1">
            <a:off x="6372020" y="4509012"/>
            <a:ext cx="717550" cy="720725"/>
          </a:xfrm>
          <a:prstGeom prst="rect">
            <a:avLst/>
          </a:prstGeom>
          <a:noFill/>
        </p:spPr>
      </p:pic>
      <p:pic>
        <p:nvPicPr>
          <p:cNvPr id="20" name="Picture 65" descr="NOT">
            <a:extLst>
              <a:ext uri="{FF2B5EF4-FFF2-40B4-BE49-F238E27FC236}">
                <a16:creationId xmlns:a16="http://schemas.microsoft.com/office/drawing/2014/main" id="{0C1F4009-0AB0-DF66-B530-8B13A6AE4B80}"/>
              </a:ext>
            </a:extLst>
          </p:cNvPr>
          <p:cNvPicPr>
            <a:picLocks noChangeAspect="1" noChangeArrowheads="1"/>
          </p:cNvPicPr>
          <p:nvPr/>
        </p:nvPicPr>
        <p:blipFill>
          <a:blip r:embed="rId3" cstate="print"/>
          <a:srcRect/>
          <a:stretch>
            <a:fillRect/>
          </a:stretch>
        </p:blipFill>
        <p:spPr bwMode="auto">
          <a:xfrm>
            <a:off x="6372020" y="5229737"/>
            <a:ext cx="717550" cy="720725"/>
          </a:xfrm>
          <a:prstGeom prst="rect">
            <a:avLst/>
          </a:prstGeom>
          <a:noFill/>
        </p:spPr>
      </p:pic>
      <p:sp>
        <p:nvSpPr>
          <p:cNvPr id="21" name="Line 75">
            <a:extLst>
              <a:ext uri="{FF2B5EF4-FFF2-40B4-BE49-F238E27FC236}">
                <a16:creationId xmlns:a16="http://schemas.microsoft.com/office/drawing/2014/main" id="{0E6851F5-3F8A-8B88-A42C-77FE56E7261B}"/>
              </a:ext>
            </a:extLst>
          </p:cNvPr>
          <p:cNvSpPr>
            <a:spLocks noChangeShapeType="1"/>
          </p:cNvSpPr>
          <p:nvPr/>
        </p:nvSpPr>
        <p:spPr bwMode="auto">
          <a:xfrm>
            <a:off x="5292520" y="5590100"/>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22" name="Group 76">
            <a:extLst>
              <a:ext uri="{FF2B5EF4-FFF2-40B4-BE49-F238E27FC236}">
                <a16:creationId xmlns:a16="http://schemas.microsoft.com/office/drawing/2014/main" id="{60A9A132-7C22-D0CD-0091-B1671119854E}"/>
              </a:ext>
            </a:extLst>
          </p:cNvPr>
          <p:cNvGrpSpPr>
            <a:grpSpLocks/>
          </p:cNvGrpSpPr>
          <p:nvPr/>
        </p:nvGrpSpPr>
        <p:grpSpPr bwMode="auto">
          <a:xfrm>
            <a:off x="5922758" y="5139250"/>
            <a:ext cx="180975" cy="180975"/>
            <a:chOff x="2823" y="1990"/>
            <a:chExt cx="227" cy="227"/>
          </a:xfrm>
        </p:grpSpPr>
        <p:sp>
          <p:nvSpPr>
            <p:cNvPr id="23" name="Rectangle 77">
              <a:extLst>
                <a:ext uri="{FF2B5EF4-FFF2-40B4-BE49-F238E27FC236}">
                  <a16:creationId xmlns:a16="http://schemas.microsoft.com/office/drawing/2014/main" id="{CA50B49B-A7FF-D4EC-463C-740F9E05EFA6}"/>
                </a:ext>
              </a:extLst>
            </p:cNvPr>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24" name="Oval 78">
              <a:extLst>
                <a:ext uri="{FF2B5EF4-FFF2-40B4-BE49-F238E27FC236}">
                  <a16:creationId xmlns:a16="http://schemas.microsoft.com/office/drawing/2014/main" id="{19AC00AE-D5C5-76C5-C9D5-FC31BE2D15F9}"/>
                </a:ext>
              </a:extLst>
            </p:cNvPr>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25" name="Group 79">
            <a:extLst>
              <a:ext uri="{FF2B5EF4-FFF2-40B4-BE49-F238E27FC236}">
                <a16:creationId xmlns:a16="http://schemas.microsoft.com/office/drawing/2014/main" id="{A8C42CDF-7518-B02D-E72F-5DFA6BE887E4}"/>
              </a:ext>
            </a:extLst>
          </p:cNvPr>
          <p:cNvGrpSpPr>
            <a:grpSpLocks/>
          </p:cNvGrpSpPr>
          <p:nvPr/>
        </p:nvGrpSpPr>
        <p:grpSpPr bwMode="auto">
          <a:xfrm>
            <a:off x="5562395" y="5499612"/>
            <a:ext cx="180975" cy="180975"/>
            <a:chOff x="2823" y="1990"/>
            <a:chExt cx="227" cy="227"/>
          </a:xfrm>
        </p:grpSpPr>
        <p:sp>
          <p:nvSpPr>
            <p:cNvPr id="26" name="Rectangle 80">
              <a:extLst>
                <a:ext uri="{FF2B5EF4-FFF2-40B4-BE49-F238E27FC236}">
                  <a16:creationId xmlns:a16="http://schemas.microsoft.com/office/drawing/2014/main" id="{6BB3824C-03A9-CCBB-8E4F-D265FAC5D1B3}"/>
                </a:ext>
              </a:extLst>
            </p:cNvPr>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27" name="Oval 81">
              <a:extLst>
                <a:ext uri="{FF2B5EF4-FFF2-40B4-BE49-F238E27FC236}">
                  <a16:creationId xmlns:a16="http://schemas.microsoft.com/office/drawing/2014/main" id="{CD979090-4D3B-2467-FB88-7FAAF2B05FF2}"/>
                </a:ext>
              </a:extLst>
            </p:cNvPr>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28" name="Line 82">
            <a:extLst>
              <a:ext uri="{FF2B5EF4-FFF2-40B4-BE49-F238E27FC236}">
                <a16:creationId xmlns:a16="http://schemas.microsoft.com/office/drawing/2014/main" id="{CD81B6B1-5B53-6D73-63F4-60D53EE395C0}"/>
              </a:ext>
            </a:extLst>
          </p:cNvPr>
          <p:cNvSpPr>
            <a:spLocks noChangeShapeType="1"/>
          </p:cNvSpPr>
          <p:nvPr/>
        </p:nvSpPr>
        <p:spPr bwMode="auto">
          <a:xfrm>
            <a:off x="7451828" y="5589639"/>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29" name="Rectangle 83">
            <a:extLst>
              <a:ext uri="{FF2B5EF4-FFF2-40B4-BE49-F238E27FC236}">
                <a16:creationId xmlns:a16="http://schemas.microsoft.com/office/drawing/2014/main" id="{C7BD5B80-EF95-2E77-04CC-5E72CF0279F8}"/>
              </a:ext>
            </a:extLst>
          </p:cNvPr>
          <p:cNvSpPr>
            <a:spLocks noChangeArrowheads="1"/>
          </p:cNvSpPr>
          <p:nvPr/>
        </p:nvSpPr>
        <p:spPr bwMode="auto">
          <a:xfrm>
            <a:off x="4932158" y="5410712"/>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31" name="Line 85">
            <a:extLst>
              <a:ext uri="{FF2B5EF4-FFF2-40B4-BE49-F238E27FC236}">
                <a16:creationId xmlns:a16="http://schemas.microsoft.com/office/drawing/2014/main" id="{C20BF7C3-8CE4-A848-7A68-58C2439183E0}"/>
              </a:ext>
            </a:extLst>
          </p:cNvPr>
          <p:cNvSpPr>
            <a:spLocks noChangeShapeType="1"/>
          </p:cNvSpPr>
          <p:nvPr/>
        </p:nvSpPr>
        <p:spPr bwMode="auto">
          <a:xfrm flipH="1" flipV="1">
            <a:off x="5921170" y="5140837"/>
            <a:ext cx="90488" cy="449263"/>
          </a:xfrm>
          <a:prstGeom prst="line">
            <a:avLst/>
          </a:prstGeom>
          <a:noFill/>
          <a:ln w="28575">
            <a:solidFill>
              <a:schemeClr val="accent5"/>
            </a:solidFill>
            <a:round/>
            <a:headEnd/>
            <a:tailEnd type="none" w="med" len="lg"/>
          </a:ln>
          <a:effectLst/>
        </p:spPr>
        <p:txBody>
          <a:bodyPr wrap="none" lIns="90000" tIns="46800" rIns="90000" bIns="46800" anchor="ctr"/>
          <a:lstStyle/>
          <a:p>
            <a:endParaRPr lang="ja-JP" altLang="en-US"/>
          </a:p>
        </p:txBody>
      </p:sp>
      <p:grpSp>
        <p:nvGrpSpPr>
          <p:cNvPr id="32" name="Group 86">
            <a:extLst>
              <a:ext uri="{FF2B5EF4-FFF2-40B4-BE49-F238E27FC236}">
                <a16:creationId xmlns:a16="http://schemas.microsoft.com/office/drawing/2014/main" id="{E60234BC-26F6-E228-56E6-59ED1768370F}"/>
              </a:ext>
            </a:extLst>
          </p:cNvPr>
          <p:cNvGrpSpPr>
            <a:grpSpLocks/>
          </p:cNvGrpSpPr>
          <p:nvPr/>
        </p:nvGrpSpPr>
        <p:grpSpPr bwMode="auto">
          <a:xfrm>
            <a:off x="5922758" y="5499612"/>
            <a:ext cx="180975" cy="180975"/>
            <a:chOff x="2823" y="1990"/>
            <a:chExt cx="227" cy="227"/>
          </a:xfrm>
        </p:grpSpPr>
        <p:sp>
          <p:nvSpPr>
            <p:cNvPr id="33" name="Rectangle 87">
              <a:extLst>
                <a:ext uri="{FF2B5EF4-FFF2-40B4-BE49-F238E27FC236}">
                  <a16:creationId xmlns:a16="http://schemas.microsoft.com/office/drawing/2014/main" id="{AE9E37ED-B12B-CDBC-BD84-905E4E8EA726}"/>
                </a:ext>
              </a:extLst>
            </p:cNvPr>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34" name="Oval 88">
              <a:extLst>
                <a:ext uri="{FF2B5EF4-FFF2-40B4-BE49-F238E27FC236}">
                  <a16:creationId xmlns:a16="http://schemas.microsoft.com/office/drawing/2014/main" id="{EE64EFF9-CB36-8B3F-9B62-B1557ED5C5B5}"/>
                </a:ext>
              </a:extLst>
            </p:cNvPr>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35" name="Rectangle 83">
            <a:extLst>
              <a:ext uri="{FF2B5EF4-FFF2-40B4-BE49-F238E27FC236}">
                <a16:creationId xmlns:a16="http://schemas.microsoft.com/office/drawing/2014/main" id="{A281B441-D7F6-C5EC-7E9C-9462B548B36E}"/>
              </a:ext>
            </a:extLst>
          </p:cNvPr>
          <p:cNvSpPr>
            <a:spLocks noChangeArrowheads="1"/>
          </p:cNvSpPr>
          <p:nvPr/>
        </p:nvSpPr>
        <p:spPr bwMode="auto">
          <a:xfrm>
            <a:off x="5292008" y="522902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6"/>
                </a:solidFill>
              </a:rPr>
              <a:t>1</a:t>
            </a:r>
          </a:p>
        </p:txBody>
      </p:sp>
      <p:sp>
        <p:nvSpPr>
          <p:cNvPr id="36" name="Rectangle 83">
            <a:extLst>
              <a:ext uri="{FF2B5EF4-FFF2-40B4-BE49-F238E27FC236}">
                <a16:creationId xmlns:a16="http://schemas.microsoft.com/office/drawing/2014/main" id="{DECFD35D-E195-7516-AA13-FA4C385CBAA8}"/>
              </a:ext>
            </a:extLst>
          </p:cNvPr>
          <p:cNvSpPr>
            <a:spLocks noChangeArrowheads="1"/>
          </p:cNvSpPr>
          <p:nvPr/>
        </p:nvSpPr>
        <p:spPr bwMode="auto">
          <a:xfrm>
            <a:off x="6012016" y="523025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37" name="Rectangle 83">
            <a:extLst>
              <a:ext uri="{FF2B5EF4-FFF2-40B4-BE49-F238E27FC236}">
                <a16:creationId xmlns:a16="http://schemas.microsoft.com/office/drawing/2014/main" id="{5F63571E-FE31-2EB2-94B1-C9DB3C161CD7}"/>
              </a:ext>
            </a:extLst>
          </p:cNvPr>
          <p:cNvSpPr>
            <a:spLocks noChangeArrowheads="1"/>
          </p:cNvSpPr>
          <p:nvPr/>
        </p:nvSpPr>
        <p:spPr bwMode="auto">
          <a:xfrm>
            <a:off x="7091670" y="5049377"/>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0</a:t>
            </a:r>
          </a:p>
        </p:txBody>
      </p:sp>
      <p:sp>
        <p:nvSpPr>
          <p:cNvPr id="38" name="Rectangle 83">
            <a:extLst>
              <a:ext uri="{FF2B5EF4-FFF2-40B4-BE49-F238E27FC236}">
                <a16:creationId xmlns:a16="http://schemas.microsoft.com/office/drawing/2014/main" id="{87734502-DA13-8013-F026-CA8B2B5B5EB8}"/>
              </a:ext>
            </a:extLst>
          </p:cNvPr>
          <p:cNvSpPr>
            <a:spLocks noChangeArrowheads="1"/>
          </p:cNvSpPr>
          <p:nvPr/>
        </p:nvSpPr>
        <p:spPr bwMode="auto">
          <a:xfrm>
            <a:off x="7271876" y="3788544"/>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dirty="0">
                <a:solidFill>
                  <a:schemeClr val="accent5"/>
                </a:solidFill>
              </a:rPr>
              <a:t>1</a:t>
            </a:r>
          </a:p>
        </p:txBody>
      </p:sp>
      <p:sp>
        <p:nvSpPr>
          <p:cNvPr id="39" name="Rectangle 84">
            <a:extLst>
              <a:ext uri="{FF2B5EF4-FFF2-40B4-BE49-F238E27FC236}">
                <a16:creationId xmlns:a16="http://schemas.microsoft.com/office/drawing/2014/main" id="{002219A6-31EB-A69E-B3A1-23615765FCB4}"/>
              </a:ext>
            </a:extLst>
          </p:cNvPr>
          <p:cNvSpPr>
            <a:spLocks noChangeArrowheads="1"/>
          </p:cNvSpPr>
          <p:nvPr/>
        </p:nvSpPr>
        <p:spPr bwMode="auto">
          <a:xfrm>
            <a:off x="7722035" y="5319021"/>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40" name="矢印: 右 39">
            <a:extLst>
              <a:ext uri="{FF2B5EF4-FFF2-40B4-BE49-F238E27FC236}">
                <a16:creationId xmlns:a16="http://schemas.microsoft.com/office/drawing/2014/main" id="{91D31643-5B7F-0F88-5481-E250F7F0A8BC}"/>
              </a:ext>
            </a:extLst>
          </p:cNvPr>
          <p:cNvSpPr/>
          <p:nvPr/>
        </p:nvSpPr>
        <p:spPr bwMode="auto">
          <a:xfrm rot="5400000">
            <a:off x="6552022" y="4149008"/>
            <a:ext cx="450005" cy="450005"/>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1" name="Rectangle 93">
            <a:extLst>
              <a:ext uri="{FF2B5EF4-FFF2-40B4-BE49-F238E27FC236}">
                <a16:creationId xmlns:a16="http://schemas.microsoft.com/office/drawing/2014/main" id="{B47E1328-8697-E000-BEBA-10D10B658E51}"/>
              </a:ext>
            </a:extLst>
          </p:cNvPr>
          <p:cNvSpPr>
            <a:spLocks noChangeArrowheads="1"/>
          </p:cNvSpPr>
          <p:nvPr/>
        </p:nvSpPr>
        <p:spPr bwMode="auto">
          <a:xfrm>
            <a:off x="7092028" y="4239009"/>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直前に </a:t>
            </a:r>
            <a:r>
              <a:rPr lang="en-US" altLang="ja-JP" dirty="0"/>
              <a:t>d </a:t>
            </a:r>
            <a:r>
              <a:rPr lang="ja-JP" altLang="en-US" dirty="0"/>
              <a:t>に入って</a:t>
            </a:r>
            <a:br>
              <a:rPr lang="en-US" altLang="ja-JP" dirty="0"/>
            </a:br>
            <a:r>
              <a:rPr lang="ja-JP" altLang="en-US" dirty="0"/>
              <a:t>値でループ構成</a:t>
            </a:r>
            <a:endParaRPr lang="en-US" altLang="ja-JP" dirty="0"/>
          </a:p>
        </p:txBody>
      </p:sp>
      <p:sp>
        <p:nvSpPr>
          <p:cNvPr id="42" name="Rectangle 93">
            <a:extLst>
              <a:ext uri="{FF2B5EF4-FFF2-40B4-BE49-F238E27FC236}">
                <a16:creationId xmlns:a16="http://schemas.microsoft.com/office/drawing/2014/main" id="{432CA4B2-2786-2CD1-D469-F55B62B7D442}"/>
              </a:ext>
            </a:extLst>
          </p:cNvPr>
          <p:cNvSpPr>
            <a:spLocks noChangeArrowheads="1"/>
          </p:cNvSpPr>
          <p:nvPr/>
        </p:nvSpPr>
        <p:spPr bwMode="auto">
          <a:xfrm>
            <a:off x="7092028" y="6039029"/>
            <a:ext cx="1081087" cy="360362"/>
          </a:xfrm>
          <a:prstGeom prst="rect">
            <a:avLst/>
          </a:prstGeom>
          <a:noFill/>
          <a:ln w="12700" algn="ctr">
            <a:noFill/>
            <a:miter lim="800000"/>
            <a:headEnd/>
            <a:tailEnd/>
          </a:ln>
          <a:effectLst/>
        </p:spPr>
        <p:txBody>
          <a:bodyPr wrap="none" lIns="90000" tIns="46800" rIns="90000" bIns="46800" anchor="ctr"/>
          <a:lstStyle/>
          <a:p>
            <a:r>
              <a:rPr lang="en-US" altLang="ja-JP" dirty="0"/>
              <a:t>d </a:t>
            </a:r>
            <a:r>
              <a:rPr lang="ja-JP" altLang="en-US" dirty="0"/>
              <a:t>の値が変わって</a:t>
            </a:r>
            <a:br>
              <a:rPr lang="en-US" altLang="ja-JP" dirty="0"/>
            </a:br>
            <a:r>
              <a:rPr lang="ja-JP" altLang="en-US" dirty="0"/>
              <a:t>も </a:t>
            </a:r>
            <a:r>
              <a:rPr lang="en-US" altLang="ja-JP" dirty="0"/>
              <a:t>q </a:t>
            </a:r>
            <a:r>
              <a:rPr lang="ja-JP" altLang="en-US" dirty="0"/>
              <a:t>の出力は </a:t>
            </a:r>
            <a:r>
              <a:rPr lang="en-US" altLang="ja-JP" dirty="0"/>
              <a:t>0 </a:t>
            </a:r>
            <a:r>
              <a:rPr lang="ja-JP" altLang="en-US" dirty="0"/>
              <a:t>の</a:t>
            </a:r>
            <a:br>
              <a:rPr lang="en-US" altLang="ja-JP" dirty="0"/>
            </a:br>
            <a:r>
              <a:rPr lang="ja-JP" altLang="en-US" dirty="0"/>
              <a:t>まま</a:t>
            </a:r>
            <a:endParaRPr lang="en-US" altLang="ja-JP" dirty="0"/>
          </a:p>
        </p:txBody>
      </p:sp>
    </p:spTree>
    <p:extLst>
      <p:ext uri="{BB962C8B-B14F-4D97-AF65-F5344CB8AC3E}">
        <p14:creationId xmlns:p14="http://schemas.microsoft.com/office/powerpoint/2010/main" val="4026768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p:cNvSpPr>
            <a:spLocks noGrp="1" noChangeArrowheads="1"/>
          </p:cNvSpPr>
          <p:nvPr>
            <p:ph type="title"/>
          </p:nvPr>
        </p:nvSpPr>
        <p:spPr/>
        <p:txBody>
          <a:bodyPr/>
          <a:lstStyle/>
          <a:p>
            <a:r>
              <a:rPr lang="en-US" altLang="ja-JP" dirty="0"/>
              <a:t>D-FF</a:t>
            </a:r>
            <a:r>
              <a:rPr lang="ja-JP" altLang="en-US" dirty="0"/>
              <a:t> の回路</a:t>
            </a:r>
            <a:endParaRPr lang="en-US" altLang="ja-JP" dirty="0"/>
          </a:p>
        </p:txBody>
      </p:sp>
      <p:grpSp>
        <p:nvGrpSpPr>
          <p:cNvPr id="3" name="グループ化 2"/>
          <p:cNvGrpSpPr/>
          <p:nvPr/>
        </p:nvGrpSpPr>
        <p:grpSpPr>
          <a:xfrm>
            <a:off x="1871970" y="4779015"/>
            <a:ext cx="5400675" cy="1620223"/>
            <a:chOff x="1673205" y="1448415"/>
            <a:chExt cx="5400675" cy="1620223"/>
          </a:xfrm>
        </p:grpSpPr>
        <p:sp>
          <p:nvSpPr>
            <p:cNvPr id="700460" name="Freeform 44"/>
            <p:cNvSpPr>
              <a:spLocks/>
            </p:cNvSpPr>
            <p:nvPr/>
          </p:nvSpPr>
          <p:spPr bwMode="auto">
            <a:xfrm>
              <a:off x="2752705" y="1987550"/>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59" name="Freeform 43"/>
            <p:cNvSpPr>
              <a:spLocks/>
            </p:cNvSpPr>
            <p:nvPr/>
          </p:nvSpPr>
          <p:spPr bwMode="auto">
            <a:xfrm>
              <a:off x="4913292" y="1987550"/>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46" name="Picture 30" descr="NOT"/>
            <p:cNvPicPr>
              <a:picLocks noChangeAspect="1" noChangeArrowheads="1"/>
            </p:cNvPicPr>
            <p:nvPr/>
          </p:nvPicPr>
          <p:blipFill>
            <a:blip r:embed="rId3" cstate="print"/>
            <a:srcRect/>
            <a:stretch>
              <a:fillRect/>
            </a:stretch>
          </p:blipFill>
          <p:spPr bwMode="auto">
            <a:xfrm flipH="1">
              <a:off x="3113067" y="1627188"/>
              <a:ext cx="717550" cy="720725"/>
            </a:xfrm>
            <a:prstGeom prst="rect">
              <a:avLst/>
            </a:prstGeom>
            <a:noFill/>
          </p:spPr>
        </p:pic>
        <p:pic>
          <p:nvPicPr>
            <p:cNvPr id="700447" name="Picture 31" descr="NOT"/>
            <p:cNvPicPr>
              <a:picLocks noChangeAspect="1" noChangeArrowheads="1"/>
            </p:cNvPicPr>
            <p:nvPr/>
          </p:nvPicPr>
          <p:blipFill>
            <a:blip r:embed="rId3" cstate="print"/>
            <a:srcRect/>
            <a:stretch>
              <a:fillRect/>
            </a:stretch>
          </p:blipFill>
          <p:spPr bwMode="auto">
            <a:xfrm>
              <a:off x="3113067" y="2347913"/>
              <a:ext cx="717550" cy="720725"/>
            </a:xfrm>
            <a:prstGeom prst="rect">
              <a:avLst/>
            </a:prstGeom>
            <a:noFill/>
          </p:spPr>
        </p:pic>
        <p:pic>
          <p:nvPicPr>
            <p:cNvPr id="700448" name="Picture 32" descr="NOT"/>
            <p:cNvPicPr>
              <a:picLocks noChangeAspect="1" noChangeArrowheads="1"/>
            </p:cNvPicPr>
            <p:nvPr/>
          </p:nvPicPr>
          <p:blipFill>
            <a:blip r:embed="rId3" cstate="print"/>
            <a:srcRect/>
            <a:stretch>
              <a:fillRect/>
            </a:stretch>
          </p:blipFill>
          <p:spPr bwMode="auto">
            <a:xfrm flipH="1">
              <a:off x="5273655" y="1627188"/>
              <a:ext cx="717550" cy="720725"/>
            </a:xfrm>
            <a:prstGeom prst="rect">
              <a:avLst/>
            </a:prstGeom>
            <a:noFill/>
          </p:spPr>
        </p:pic>
        <p:pic>
          <p:nvPicPr>
            <p:cNvPr id="700449" name="Picture 33" descr="NOT"/>
            <p:cNvPicPr>
              <a:picLocks noChangeAspect="1" noChangeArrowheads="1"/>
            </p:cNvPicPr>
            <p:nvPr/>
          </p:nvPicPr>
          <p:blipFill>
            <a:blip r:embed="rId3" cstate="print"/>
            <a:srcRect/>
            <a:stretch>
              <a:fillRect/>
            </a:stretch>
          </p:blipFill>
          <p:spPr bwMode="auto">
            <a:xfrm>
              <a:off x="5273655" y="2347913"/>
              <a:ext cx="717550" cy="720725"/>
            </a:xfrm>
            <a:prstGeom prst="rect">
              <a:avLst/>
            </a:prstGeom>
            <a:noFill/>
          </p:spPr>
        </p:pic>
        <p:sp>
          <p:nvSpPr>
            <p:cNvPr id="700461" name="Line 45"/>
            <p:cNvSpPr>
              <a:spLocks noChangeShapeType="1"/>
            </p:cNvSpPr>
            <p:nvPr/>
          </p:nvSpPr>
          <p:spPr bwMode="auto">
            <a:xfrm>
              <a:off x="4192567" y="2708275"/>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53" name="Group 37"/>
            <p:cNvGrpSpPr>
              <a:grpSpLocks/>
            </p:cNvGrpSpPr>
            <p:nvPr/>
          </p:nvGrpSpPr>
          <p:grpSpPr bwMode="auto">
            <a:xfrm>
              <a:off x="4822805" y="2257425"/>
              <a:ext cx="180975" cy="180975"/>
              <a:chOff x="2823" y="1990"/>
              <a:chExt cx="227" cy="227"/>
            </a:xfrm>
          </p:grpSpPr>
          <p:sp>
            <p:nvSpPr>
              <p:cNvPr id="700454" name="Rectangle 3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5" name="Oval 3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56" name="Group 40"/>
            <p:cNvGrpSpPr>
              <a:grpSpLocks/>
            </p:cNvGrpSpPr>
            <p:nvPr/>
          </p:nvGrpSpPr>
          <p:grpSpPr bwMode="auto">
            <a:xfrm>
              <a:off x="4462442" y="2617788"/>
              <a:ext cx="180975" cy="180975"/>
              <a:chOff x="2823" y="1990"/>
              <a:chExt cx="227" cy="227"/>
            </a:xfrm>
          </p:grpSpPr>
          <p:sp>
            <p:nvSpPr>
              <p:cNvPr id="700457" name="Rectangle 4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8" name="Oval 4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62" name="Line 46"/>
            <p:cNvSpPr>
              <a:spLocks noChangeShapeType="1"/>
            </p:cNvSpPr>
            <p:nvPr/>
          </p:nvSpPr>
          <p:spPr bwMode="auto">
            <a:xfrm>
              <a:off x="2033567" y="2708275"/>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66" name="Group 50"/>
            <p:cNvGrpSpPr>
              <a:grpSpLocks/>
            </p:cNvGrpSpPr>
            <p:nvPr/>
          </p:nvGrpSpPr>
          <p:grpSpPr bwMode="auto">
            <a:xfrm>
              <a:off x="2663805" y="2257425"/>
              <a:ext cx="180975" cy="180975"/>
              <a:chOff x="2823" y="1990"/>
              <a:chExt cx="227" cy="227"/>
            </a:xfrm>
          </p:grpSpPr>
          <p:sp>
            <p:nvSpPr>
              <p:cNvPr id="700467" name="Rectangle 5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8" name="Oval 5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69" name="Group 53"/>
            <p:cNvGrpSpPr>
              <a:grpSpLocks/>
            </p:cNvGrpSpPr>
            <p:nvPr/>
          </p:nvGrpSpPr>
          <p:grpSpPr bwMode="auto">
            <a:xfrm>
              <a:off x="2303442" y="2617788"/>
              <a:ext cx="180975" cy="180975"/>
              <a:chOff x="2823" y="1990"/>
              <a:chExt cx="227" cy="227"/>
            </a:xfrm>
          </p:grpSpPr>
          <p:sp>
            <p:nvSpPr>
              <p:cNvPr id="700470" name="Rectangle 54"/>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71" name="Oval 55"/>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2" name="Line 56"/>
            <p:cNvSpPr>
              <a:spLocks noChangeShapeType="1"/>
            </p:cNvSpPr>
            <p:nvPr/>
          </p:nvSpPr>
          <p:spPr bwMode="auto">
            <a:xfrm>
              <a:off x="6353155" y="2708275"/>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74" name="Rectangle 58"/>
            <p:cNvSpPr>
              <a:spLocks noChangeArrowheads="1"/>
            </p:cNvSpPr>
            <p:nvPr/>
          </p:nvSpPr>
          <p:spPr bwMode="auto">
            <a:xfrm>
              <a:off x="1673205" y="2528888"/>
              <a:ext cx="360362"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475" name="Rectangle 59"/>
            <p:cNvSpPr>
              <a:spLocks noChangeArrowheads="1"/>
            </p:cNvSpPr>
            <p:nvPr/>
          </p:nvSpPr>
          <p:spPr bwMode="auto">
            <a:xfrm>
              <a:off x="6713517" y="2528888"/>
              <a:ext cx="360363" cy="360362"/>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476" name="Line 60"/>
            <p:cNvSpPr>
              <a:spLocks noChangeShapeType="1"/>
            </p:cNvSpPr>
            <p:nvPr/>
          </p:nvSpPr>
          <p:spPr bwMode="auto">
            <a:xfrm flipH="1" flipV="1">
              <a:off x="2303442" y="2617788"/>
              <a:ext cx="449263" cy="90487"/>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63" name="Group 47"/>
            <p:cNvGrpSpPr>
              <a:grpSpLocks/>
            </p:cNvGrpSpPr>
            <p:nvPr/>
          </p:nvGrpSpPr>
          <p:grpSpPr bwMode="auto">
            <a:xfrm>
              <a:off x="2663805" y="2617788"/>
              <a:ext cx="180975" cy="180975"/>
              <a:chOff x="2823" y="1990"/>
              <a:chExt cx="227" cy="227"/>
            </a:xfrm>
          </p:grpSpPr>
          <p:sp>
            <p:nvSpPr>
              <p:cNvPr id="700464" name="Rectangle 48"/>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65" name="Oval 49"/>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77" name="Line 61"/>
            <p:cNvSpPr>
              <a:spLocks noChangeShapeType="1"/>
            </p:cNvSpPr>
            <p:nvPr/>
          </p:nvSpPr>
          <p:spPr bwMode="auto">
            <a:xfrm flipH="1" flipV="1">
              <a:off x="4822805" y="2257425"/>
              <a:ext cx="88900" cy="450850"/>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452" name="Group 36"/>
            <p:cNvGrpSpPr>
              <a:grpSpLocks/>
            </p:cNvGrpSpPr>
            <p:nvPr/>
          </p:nvGrpSpPr>
          <p:grpSpPr bwMode="auto">
            <a:xfrm>
              <a:off x="4822805" y="2617788"/>
              <a:ext cx="180975" cy="180975"/>
              <a:chOff x="2823" y="1990"/>
              <a:chExt cx="227" cy="227"/>
            </a:xfrm>
          </p:grpSpPr>
          <p:sp>
            <p:nvSpPr>
              <p:cNvPr id="700451" name="Rectangle 35"/>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50" name="Oval 3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9" name="Rectangle 93"/>
            <p:cNvSpPr>
              <a:spLocks noChangeArrowheads="1"/>
            </p:cNvSpPr>
            <p:nvPr/>
          </p:nvSpPr>
          <p:spPr bwMode="auto">
            <a:xfrm>
              <a:off x="4013231" y="1448415"/>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0</a:t>
              </a:r>
            </a:p>
          </p:txBody>
        </p:sp>
      </p:grpSp>
      <p:grpSp>
        <p:nvGrpSpPr>
          <p:cNvPr id="5" name="グループ化 4"/>
          <p:cNvGrpSpPr/>
          <p:nvPr/>
        </p:nvGrpSpPr>
        <p:grpSpPr>
          <a:xfrm>
            <a:off x="1871970" y="2798993"/>
            <a:ext cx="5400675" cy="1621452"/>
            <a:chOff x="1673205" y="4328498"/>
            <a:chExt cx="5400675" cy="1621452"/>
          </a:xfrm>
        </p:grpSpPr>
        <p:sp>
          <p:nvSpPr>
            <p:cNvPr id="700478" name="Freeform 62"/>
            <p:cNvSpPr>
              <a:spLocks/>
            </p:cNvSpPr>
            <p:nvPr/>
          </p:nvSpPr>
          <p:spPr bwMode="auto">
            <a:xfrm>
              <a:off x="2752705" y="4868863"/>
              <a:ext cx="1439862"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479" name="Freeform 63"/>
            <p:cNvSpPr>
              <a:spLocks/>
            </p:cNvSpPr>
            <p:nvPr/>
          </p:nvSpPr>
          <p:spPr bwMode="auto">
            <a:xfrm>
              <a:off x="4913292" y="4868863"/>
              <a:ext cx="1439863" cy="720725"/>
            </a:xfrm>
            <a:custGeom>
              <a:avLst/>
              <a:gdLst/>
              <a:ahLst/>
              <a:cxnLst>
                <a:cxn ang="0">
                  <a:pos x="0" y="454"/>
                </a:cxn>
                <a:cxn ang="0">
                  <a:pos x="907" y="454"/>
                </a:cxn>
                <a:cxn ang="0">
                  <a:pos x="907" y="0"/>
                </a:cxn>
                <a:cxn ang="0">
                  <a:pos x="0" y="0"/>
                </a:cxn>
                <a:cxn ang="0">
                  <a:pos x="0" y="227"/>
                </a:cxn>
              </a:cxnLst>
              <a:rect l="0" t="0" r="r" b="b"/>
              <a:pathLst>
                <a:path w="907" h="454">
                  <a:moveTo>
                    <a:pt x="0" y="454"/>
                  </a:moveTo>
                  <a:lnTo>
                    <a:pt x="907" y="454"/>
                  </a:lnTo>
                  <a:lnTo>
                    <a:pt x="907" y="0"/>
                  </a:lnTo>
                  <a:lnTo>
                    <a:pt x="0" y="0"/>
                  </a:lnTo>
                  <a:lnTo>
                    <a:pt x="0" y="227"/>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pic>
          <p:nvPicPr>
            <p:cNvPr id="700480" name="Picture 64" descr="NOT"/>
            <p:cNvPicPr>
              <a:picLocks noChangeAspect="1" noChangeArrowheads="1"/>
            </p:cNvPicPr>
            <p:nvPr/>
          </p:nvPicPr>
          <p:blipFill>
            <a:blip r:embed="rId3" cstate="print"/>
            <a:srcRect/>
            <a:stretch>
              <a:fillRect/>
            </a:stretch>
          </p:blipFill>
          <p:spPr bwMode="auto">
            <a:xfrm flipH="1">
              <a:off x="3113067" y="4508500"/>
              <a:ext cx="717550" cy="720725"/>
            </a:xfrm>
            <a:prstGeom prst="rect">
              <a:avLst/>
            </a:prstGeom>
            <a:noFill/>
          </p:spPr>
        </p:pic>
        <p:pic>
          <p:nvPicPr>
            <p:cNvPr id="700481" name="Picture 65" descr="NOT"/>
            <p:cNvPicPr>
              <a:picLocks noChangeAspect="1" noChangeArrowheads="1"/>
            </p:cNvPicPr>
            <p:nvPr/>
          </p:nvPicPr>
          <p:blipFill>
            <a:blip r:embed="rId3" cstate="print"/>
            <a:srcRect/>
            <a:stretch>
              <a:fillRect/>
            </a:stretch>
          </p:blipFill>
          <p:spPr bwMode="auto">
            <a:xfrm>
              <a:off x="3113067" y="5229225"/>
              <a:ext cx="717550" cy="720725"/>
            </a:xfrm>
            <a:prstGeom prst="rect">
              <a:avLst/>
            </a:prstGeom>
            <a:noFill/>
          </p:spPr>
        </p:pic>
        <p:pic>
          <p:nvPicPr>
            <p:cNvPr id="700482" name="Picture 66" descr="NOT"/>
            <p:cNvPicPr>
              <a:picLocks noChangeAspect="1" noChangeArrowheads="1"/>
            </p:cNvPicPr>
            <p:nvPr/>
          </p:nvPicPr>
          <p:blipFill>
            <a:blip r:embed="rId3" cstate="print"/>
            <a:srcRect/>
            <a:stretch>
              <a:fillRect/>
            </a:stretch>
          </p:blipFill>
          <p:spPr bwMode="auto">
            <a:xfrm flipH="1">
              <a:off x="5273655" y="4508500"/>
              <a:ext cx="717550" cy="720725"/>
            </a:xfrm>
            <a:prstGeom prst="rect">
              <a:avLst/>
            </a:prstGeom>
            <a:noFill/>
          </p:spPr>
        </p:pic>
        <p:pic>
          <p:nvPicPr>
            <p:cNvPr id="700483" name="Picture 67" descr="NOT"/>
            <p:cNvPicPr>
              <a:picLocks noChangeAspect="1" noChangeArrowheads="1"/>
            </p:cNvPicPr>
            <p:nvPr/>
          </p:nvPicPr>
          <p:blipFill>
            <a:blip r:embed="rId3" cstate="print"/>
            <a:srcRect/>
            <a:stretch>
              <a:fillRect/>
            </a:stretch>
          </p:blipFill>
          <p:spPr bwMode="auto">
            <a:xfrm>
              <a:off x="5273655" y="5229225"/>
              <a:ext cx="717550" cy="720725"/>
            </a:xfrm>
            <a:prstGeom prst="rect">
              <a:avLst/>
            </a:prstGeom>
            <a:noFill/>
          </p:spPr>
        </p:pic>
        <p:sp>
          <p:nvSpPr>
            <p:cNvPr id="700484" name="Line 68"/>
            <p:cNvSpPr>
              <a:spLocks noChangeShapeType="1"/>
            </p:cNvSpPr>
            <p:nvPr/>
          </p:nvSpPr>
          <p:spPr bwMode="auto">
            <a:xfrm>
              <a:off x="4192567" y="5589588"/>
              <a:ext cx="360363"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grpSp>
          <p:nvGrpSpPr>
            <p:cNvPr id="700485" name="Group 69"/>
            <p:cNvGrpSpPr>
              <a:grpSpLocks/>
            </p:cNvGrpSpPr>
            <p:nvPr/>
          </p:nvGrpSpPr>
          <p:grpSpPr bwMode="auto">
            <a:xfrm>
              <a:off x="4822805" y="5138738"/>
              <a:ext cx="180975" cy="180975"/>
              <a:chOff x="2823" y="1990"/>
              <a:chExt cx="227" cy="227"/>
            </a:xfrm>
          </p:grpSpPr>
          <p:sp>
            <p:nvSpPr>
              <p:cNvPr id="700486" name="Rectangle 7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87" name="Oval 7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88" name="Group 72"/>
            <p:cNvGrpSpPr>
              <a:grpSpLocks/>
            </p:cNvGrpSpPr>
            <p:nvPr/>
          </p:nvGrpSpPr>
          <p:grpSpPr bwMode="auto">
            <a:xfrm>
              <a:off x="4462442" y="5499100"/>
              <a:ext cx="180975" cy="180975"/>
              <a:chOff x="2823" y="1990"/>
              <a:chExt cx="227" cy="227"/>
            </a:xfrm>
          </p:grpSpPr>
          <p:sp>
            <p:nvSpPr>
              <p:cNvPr id="700489" name="Rectangle 73"/>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0" name="Oval 74"/>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1" name="Line 75"/>
            <p:cNvSpPr>
              <a:spLocks noChangeShapeType="1"/>
            </p:cNvSpPr>
            <p:nvPr/>
          </p:nvSpPr>
          <p:spPr bwMode="auto">
            <a:xfrm>
              <a:off x="2033567" y="5589588"/>
              <a:ext cx="360363" cy="0"/>
            </a:xfrm>
            <a:prstGeom prst="line">
              <a:avLst/>
            </a:prstGeom>
            <a:noFill/>
            <a:ln w="9525">
              <a:solidFill>
                <a:schemeClr val="tx1"/>
              </a:solidFill>
              <a:round/>
              <a:headEnd type="none" w="sm" len="sm"/>
              <a:tailEnd type="none" w="med" len="lg"/>
            </a:ln>
            <a:effectLst/>
          </p:spPr>
          <p:txBody>
            <a:bodyPr wrap="none" lIns="90000" tIns="46800" rIns="90000" bIns="46800" anchor="ctr"/>
            <a:lstStyle/>
            <a:p>
              <a:endParaRPr lang="ja-JP" altLang="en-US"/>
            </a:p>
          </p:txBody>
        </p:sp>
        <p:grpSp>
          <p:nvGrpSpPr>
            <p:cNvPr id="700492" name="Group 76"/>
            <p:cNvGrpSpPr>
              <a:grpSpLocks/>
            </p:cNvGrpSpPr>
            <p:nvPr/>
          </p:nvGrpSpPr>
          <p:grpSpPr bwMode="auto">
            <a:xfrm>
              <a:off x="2663805" y="5138738"/>
              <a:ext cx="180975" cy="180975"/>
              <a:chOff x="2823" y="1990"/>
              <a:chExt cx="227" cy="227"/>
            </a:xfrm>
          </p:grpSpPr>
          <p:sp>
            <p:nvSpPr>
              <p:cNvPr id="700493" name="Rectangle 7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4" name="Oval 7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grpSp>
          <p:nvGrpSpPr>
            <p:cNvPr id="700495" name="Group 79"/>
            <p:cNvGrpSpPr>
              <a:grpSpLocks/>
            </p:cNvGrpSpPr>
            <p:nvPr/>
          </p:nvGrpSpPr>
          <p:grpSpPr bwMode="auto">
            <a:xfrm>
              <a:off x="2303442" y="5499100"/>
              <a:ext cx="180975" cy="180975"/>
              <a:chOff x="2823" y="1990"/>
              <a:chExt cx="227" cy="227"/>
            </a:xfrm>
          </p:grpSpPr>
          <p:sp>
            <p:nvSpPr>
              <p:cNvPr id="700496" name="Rectangle 80"/>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497" name="Oval 81"/>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498" name="Line 82"/>
            <p:cNvSpPr>
              <a:spLocks noChangeShapeType="1"/>
            </p:cNvSpPr>
            <p:nvPr/>
          </p:nvSpPr>
          <p:spPr bwMode="auto">
            <a:xfrm>
              <a:off x="6353155" y="5589588"/>
              <a:ext cx="360362" cy="0"/>
            </a:xfrm>
            <a:prstGeom prst="line">
              <a:avLst/>
            </a:prstGeom>
            <a:noFill/>
            <a:ln w="9525">
              <a:solidFill>
                <a:schemeClr val="tx1"/>
              </a:solidFill>
              <a:round/>
              <a:headEnd type="oval" w="sm" len="sm"/>
              <a:tailEnd type="none" w="med" len="lg"/>
            </a:ln>
            <a:effectLst/>
          </p:spPr>
          <p:txBody>
            <a:bodyPr wrap="none" lIns="90000" tIns="46800" rIns="90000" bIns="46800" anchor="ctr"/>
            <a:lstStyle/>
            <a:p>
              <a:endParaRPr lang="ja-JP" altLang="en-US"/>
            </a:p>
          </p:txBody>
        </p:sp>
        <p:sp>
          <p:nvSpPr>
            <p:cNvPr id="700499" name="Rectangle 83"/>
            <p:cNvSpPr>
              <a:spLocks noChangeArrowheads="1"/>
            </p:cNvSpPr>
            <p:nvPr/>
          </p:nvSpPr>
          <p:spPr bwMode="auto">
            <a:xfrm>
              <a:off x="1673205" y="5410200"/>
              <a:ext cx="360362" cy="360363"/>
            </a:xfrm>
            <a:prstGeom prst="rect">
              <a:avLst/>
            </a:prstGeom>
            <a:noFill/>
            <a:ln w="12700" algn="ctr">
              <a:noFill/>
              <a:miter lim="800000"/>
              <a:headEnd/>
              <a:tailEnd/>
            </a:ln>
            <a:effectLst/>
          </p:spPr>
          <p:txBody>
            <a:bodyPr wrap="none" lIns="90000" tIns="46800" rIns="90000" bIns="46800" anchor="ctr"/>
            <a:lstStyle/>
            <a:p>
              <a:pPr algn="r"/>
              <a:r>
                <a:rPr lang="en-US" altLang="ja-JP" i="1" dirty="0"/>
                <a:t>d</a:t>
              </a:r>
            </a:p>
          </p:txBody>
        </p:sp>
        <p:sp>
          <p:nvSpPr>
            <p:cNvPr id="700500" name="Rectangle 84"/>
            <p:cNvSpPr>
              <a:spLocks noChangeArrowheads="1"/>
            </p:cNvSpPr>
            <p:nvPr/>
          </p:nvSpPr>
          <p:spPr bwMode="auto">
            <a:xfrm>
              <a:off x="6713517" y="5410200"/>
              <a:ext cx="360363" cy="360363"/>
            </a:xfrm>
            <a:prstGeom prst="rect">
              <a:avLst/>
            </a:prstGeom>
            <a:noFill/>
            <a:ln w="12700" algn="ctr">
              <a:noFill/>
              <a:miter lim="800000"/>
              <a:headEnd/>
              <a:tailEnd/>
            </a:ln>
            <a:effectLst/>
          </p:spPr>
          <p:txBody>
            <a:bodyPr wrap="none" lIns="90000" tIns="46800" rIns="90000" bIns="46800" anchor="ctr"/>
            <a:lstStyle/>
            <a:p>
              <a:pPr algn="l"/>
              <a:r>
                <a:rPr lang="en-US" altLang="ja-JP" i="1" dirty="0"/>
                <a:t>q</a:t>
              </a:r>
            </a:p>
          </p:txBody>
        </p:sp>
        <p:sp>
          <p:nvSpPr>
            <p:cNvPr id="700501" name="Line 85"/>
            <p:cNvSpPr>
              <a:spLocks noChangeShapeType="1"/>
            </p:cNvSpPr>
            <p:nvPr/>
          </p:nvSpPr>
          <p:spPr bwMode="auto">
            <a:xfrm flipH="1" flipV="1">
              <a:off x="2662217" y="5140325"/>
              <a:ext cx="90488" cy="449263"/>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2" name="Group 86"/>
            <p:cNvGrpSpPr>
              <a:grpSpLocks/>
            </p:cNvGrpSpPr>
            <p:nvPr/>
          </p:nvGrpSpPr>
          <p:grpSpPr bwMode="auto">
            <a:xfrm>
              <a:off x="2663805" y="5499100"/>
              <a:ext cx="180975" cy="180975"/>
              <a:chOff x="2823" y="1990"/>
              <a:chExt cx="227" cy="227"/>
            </a:xfrm>
          </p:grpSpPr>
          <p:sp>
            <p:nvSpPr>
              <p:cNvPr id="700503" name="Rectangle 87"/>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4" name="Oval 88"/>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05" name="Line 89"/>
            <p:cNvSpPr>
              <a:spLocks noChangeShapeType="1"/>
            </p:cNvSpPr>
            <p:nvPr/>
          </p:nvSpPr>
          <p:spPr bwMode="auto">
            <a:xfrm flipH="1" flipV="1">
              <a:off x="4462442" y="5499100"/>
              <a:ext cx="449263" cy="90488"/>
            </a:xfrm>
            <a:prstGeom prst="line">
              <a:avLst/>
            </a:prstGeom>
            <a:noFill/>
            <a:ln w="28575">
              <a:solidFill>
                <a:schemeClr val="tx1"/>
              </a:solidFill>
              <a:round/>
              <a:headEnd/>
              <a:tailEnd type="none" w="med" len="lg"/>
            </a:ln>
            <a:effectLst/>
          </p:spPr>
          <p:txBody>
            <a:bodyPr wrap="none" lIns="90000" tIns="46800" rIns="90000" bIns="46800" anchor="ctr"/>
            <a:lstStyle/>
            <a:p>
              <a:endParaRPr lang="ja-JP" altLang="en-US"/>
            </a:p>
          </p:txBody>
        </p:sp>
        <p:grpSp>
          <p:nvGrpSpPr>
            <p:cNvPr id="700506" name="Group 90"/>
            <p:cNvGrpSpPr>
              <a:grpSpLocks/>
            </p:cNvGrpSpPr>
            <p:nvPr/>
          </p:nvGrpSpPr>
          <p:grpSpPr bwMode="auto">
            <a:xfrm>
              <a:off x="4822805" y="5499100"/>
              <a:ext cx="180975" cy="180975"/>
              <a:chOff x="2823" y="1990"/>
              <a:chExt cx="227" cy="227"/>
            </a:xfrm>
          </p:grpSpPr>
          <p:sp>
            <p:nvSpPr>
              <p:cNvPr id="700507" name="Rectangle 91"/>
              <p:cNvSpPr>
                <a:spLocks noChangeArrowheads="1"/>
              </p:cNvSpPr>
              <p:nvPr/>
            </p:nvSpPr>
            <p:spPr bwMode="auto">
              <a:xfrm>
                <a:off x="2823" y="1990"/>
                <a:ext cx="227" cy="227"/>
              </a:xfrm>
              <a:prstGeom prst="rect">
                <a:avLst/>
              </a:prstGeom>
              <a:noFill/>
              <a:ln w="9525" algn="ctr">
                <a:noFill/>
                <a:miter lim="800000"/>
                <a:headEnd/>
                <a:tailEnd type="none" w="med" len="lg"/>
              </a:ln>
              <a:effectLst/>
            </p:spPr>
            <p:txBody>
              <a:bodyPr wrap="none" lIns="90000" tIns="46800" rIns="90000" bIns="46800" anchor="ctr"/>
              <a:lstStyle/>
              <a:p>
                <a:endParaRPr lang="ja-JP" altLang="en-US"/>
              </a:p>
            </p:txBody>
          </p:sp>
          <p:sp>
            <p:nvSpPr>
              <p:cNvPr id="700508" name="Oval 92"/>
              <p:cNvSpPr>
                <a:spLocks noChangeArrowheads="1"/>
              </p:cNvSpPr>
              <p:nvPr/>
            </p:nvSpPr>
            <p:spPr bwMode="auto">
              <a:xfrm>
                <a:off x="2879" y="2047"/>
                <a:ext cx="114" cy="114"/>
              </a:xfrm>
              <a:prstGeom prst="ellipse">
                <a:avLst/>
              </a:prstGeom>
              <a:solidFill>
                <a:srgbClr val="FFFFFF"/>
              </a:solidFill>
              <a:ln w="19050" algn="ctr">
                <a:solidFill>
                  <a:schemeClr val="tx1"/>
                </a:solidFill>
                <a:round/>
                <a:headEnd/>
                <a:tailEnd type="none" w="med" len="lg"/>
              </a:ln>
              <a:effectLst/>
            </p:spPr>
            <p:txBody>
              <a:bodyPr wrap="none" lIns="90000" tIns="46800" rIns="90000" bIns="46800" anchor="ctr"/>
              <a:lstStyle/>
              <a:p>
                <a:endParaRPr lang="ja-JP" altLang="en-US"/>
              </a:p>
            </p:txBody>
          </p:sp>
        </p:grpSp>
        <p:sp>
          <p:nvSpPr>
            <p:cNvPr id="700510" name="Rectangle 94"/>
            <p:cNvSpPr>
              <a:spLocks noChangeArrowheads="1"/>
            </p:cNvSpPr>
            <p:nvPr/>
          </p:nvSpPr>
          <p:spPr bwMode="auto">
            <a:xfrm>
              <a:off x="4013231" y="4328498"/>
              <a:ext cx="1081087" cy="360362"/>
            </a:xfrm>
            <a:prstGeom prst="rect">
              <a:avLst/>
            </a:prstGeom>
            <a:noFill/>
            <a:ln w="12700" algn="ctr">
              <a:noFill/>
              <a:miter lim="800000"/>
              <a:headEnd/>
              <a:tailEnd/>
            </a:ln>
            <a:effectLst/>
          </p:spPr>
          <p:txBody>
            <a:bodyPr wrap="none" lIns="90000" tIns="46800" rIns="90000" bIns="46800" anchor="ctr"/>
            <a:lstStyle/>
            <a:p>
              <a:pPr algn="r"/>
              <a:r>
                <a:rPr lang="en-US" altLang="ja-JP" i="1" dirty="0"/>
                <a:t>clock</a:t>
              </a:r>
              <a:r>
                <a:rPr lang="en-US" altLang="ja-JP" dirty="0"/>
                <a:t> = 1</a:t>
              </a:r>
            </a:p>
          </p:txBody>
        </p:sp>
      </p:grpSp>
      <p:grpSp>
        <p:nvGrpSpPr>
          <p:cNvPr id="700516" name="Group 100"/>
          <p:cNvGrpSpPr>
            <a:grpSpLocks/>
          </p:cNvGrpSpPr>
          <p:nvPr/>
        </p:nvGrpSpPr>
        <p:grpSpPr bwMode="auto">
          <a:xfrm>
            <a:off x="8262041" y="4689014"/>
            <a:ext cx="358775" cy="360362"/>
            <a:chOff x="159" y="2500"/>
            <a:chExt cx="226" cy="227"/>
          </a:xfrm>
        </p:grpSpPr>
        <p:sp>
          <p:nvSpPr>
            <p:cNvPr id="700511" name="Freeform 95"/>
            <p:cNvSpPr>
              <a:spLocks/>
            </p:cNvSpPr>
            <p:nvPr/>
          </p:nvSpPr>
          <p:spPr bwMode="auto">
            <a:xfrm>
              <a:off x="159" y="2500"/>
              <a:ext cx="113" cy="227"/>
            </a:xfrm>
            <a:custGeom>
              <a:avLst/>
              <a:gdLst/>
              <a:ahLst/>
              <a:cxnLst>
                <a:cxn ang="0">
                  <a:pos x="0" y="227"/>
                </a:cxn>
                <a:cxn ang="0">
                  <a:pos x="113" y="227"/>
                </a:cxn>
                <a:cxn ang="0">
                  <a:pos x="113" y="0"/>
                </a:cxn>
              </a:cxnLst>
              <a:rect l="0" t="0" r="r" b="b"/>
              <a:pathLst>
                <a:path w="113" h="227">
                  <a:moveTo>
                    <a:pt x="0" y="227"/>
                  </a:moveTo>
                  <a:lnTo>
                    <a:pt x="113" y="227"/>
                  </a:lnTo>
                  <a:lnTo>
                    <a:pt x="113" y="0"/>
                  </a:lnTo>
                </a:path>
              </a:pathLst>
            </a:custGeom>
            <a:noFill/>
            <a:ln w="9525" cap="flat" cmpd="sng">
              <a:solidFill>
                <a:schemeClr val="tx1"/>
              </a:solidFill>
              <a:prstDash val="solid"/>
              <a:round/>
              <a:headEnd type="none" w="med" len="med"/>
              <a:tailEnd type="stealth" w="med" len="lg"/>
            </a:ln>
            <a:effectLst/>
          </p:spPr>
          <p:txBody>
            <a:bodyPr wrap="none" lIns="90000" tIns="46800" rIns="90000" bIns="46800" anchor="ctr"/>
            <a:lstStyle/>
            <a:p>
              <a:endParaRPr lang="ja-JP" altLang="en-US"/>
            </a:p>
          </p:txBody>
        </p:sp>
        <p:sp>
          <p:nvSpPr>
            <p:cNvPr id="700512" name="Line 96"/>
            <p:cNvSpPr>
              <a:spLocks noChangeShapeType="1"/>
            </p:cNvSpPr>
            <p:nvPr/>
          </p:nvSpPr>
          <p:spPr bwMode="auto">
            <a:xfrm>
              <a:off x="272" y="2500"/>
              <a:ext cx="113" cy="0"/>
            </a:xfrm>
            <a:prstGeom prst="line">
              <a:avLst/>
            </a:prstGeom>
            <a:noFill/>
            <a:ln w="9525">
              <a:solidFill>
                <a:schemeClr val="tx1"/>
              </a:solidFill>
              <a:round/>
              <a:headEnd/>
              <a:tailEnd type="none" w="med" len="lg"/>
            </a:ln>
            <a:effectLst/>
          </p:spPr>
          <p:txBody>
            <a:bodyPr wrap="none" lIns="90000" tIns="46800" rIns="90000" bIns="46800" anchor="ctr"/>
            <a:lstStyle/>
            <a:p>
              <a:endParaRPr lang="ja-JP" altLang="en-US"/>
            </a:p>
          </p:txBody>
        </p:sp>
      </p:grpSp>
      <p:sp>
        <p:nvSpPr>
          <p:cNvPr id="700513" name="Freeform 97"/>
          <p:cNvSpPr>
            <a:spLocks/>
          </p:cNvSpPr>
          <p:nvPr/>
        </p:nvSpPr>
        <p:spPr bwMode="auto">
          <a:xfrm flipV="1">
            <a:off x="701957" y="4869016"/>
            <a:ext cx="360362" cy="360363"/>
          </a:xfrm>
          <a:custGeom>
            <a:avLst/>
            <a:gdLst/>
            <a:ahLst/>
            <a:cxnLst>
              <a:cxn ang="0">
                <a:pos x="0" y="227"/>
              </a:cxn>
              <a:cxn ang="0">
                <a:pos x="114" y="227"/>
              </a:cxn>
              <a:cxn ang="0">
                <a:pos x="114" y="0"/>
              </a:cxn>
              <a:cxn ang="0">
                <a:pos x="227" y="0"/>
              </a:cxn>
            </a:cxnLst>
            <a:rect l="0" t="0" r="r" b="b"/>
            <a:pathLst>
              <a:path w="227" h="227">
                <a:moveTo>
                  <a:pt x="0" y="227"/>
                </a:moveTo>
                <a:lnTo>
                  <a:pt x="114" y="227"/>
                </a:lnTo>
                <a:lnTo>
                  <a:pt x="114" y="0"/>
                </a:lnTo>
                <a:lnTo>
                  <a:pt x="227" y="0"/>
                </a:lnTo>
              </a:path>
            </a:pathLst>
          </a:custGeom>
          <a:noFill/>
          <a:ln w="9525" cap="flat" cmpd="sng">
            <a:solidFill>
              <a:schemeClr val="tx1"/>
            </a:solidFill>
            <a:prstDash val="solid"/>
            <a:round/>
            <a:headEnd type="none" w="med" len="med"/>
            <a:tailEnd type="none" w="med" len="lg"/>
          </a:ln>
          <a:effectLst/>
        </p:spPr>
        <p:txBody>
          <a:bodyPr wrap="none" lIns="90000" tIns="46800" rIns="90000" bIns="46800" anchor="ctr"/>
          <a:lstStyle/>
          <a:p>
            <a:endParaRPr lang="ja-JP" altLang="en-US"/>
          </a:p>
        </p:txBody>
      </p:sp>
      <p:sp>
        <p:nvSpPr>
          <p:cNvPr id="700514" name="AutoShape 98"/>
          <p:cNvSpPr>
            <a:spLocks noChangeArrowheads="1"/>
          </p:cNvSpPr>
          <p:nvPr/>
        </p:nvSpPr>
        <p:spPr bwMode="auto">
          <a:xfrm>
            <a:off x="1331964" y="4419011"/>
            <a:ext cx="539750" cy="1439734"/>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700515" name="AutoShape 99"/>
          <p:cNvSpPr>
            <a:spLocks noChangeArrowheads="1"/>
          </p:cNvSpPr>
          <p:nvPr/>
        </p:nvSpPr>
        <p:spPr bwMode="auto">
          <a:xfrm rot="-10800000">
            <a:off x="7452032" y="4329009"/>
            <a:ext cx="539750" cy="1439735"/>
          </a:xfrm>
          <a:prstGeom prst="curvedRightArrow">
            <a:avLst>
              <a:gd name="adj1" fmla="val 63353"/>
              <a:gd name="adj2" fmla="val 126706"/>
              <a:gd name="adj3" fmla="val 33333"/>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0000" tIns="46800" rIns="90000" bIns="46800" anchor="ctr"/>
          <a:lstStyle/>
          <a:p>
            <a:endParaRPr lang="ja-JP" altLang="en-US"/>
          </a:p>
        </p:txBody>
      </p:sp>
      <p:sp>
        <p:nvSpPr>
          <p:cNvPr id="4" name="スライド番号プレースホルダー 3"/>
          <p:cNvSpPr>
            <a:spLocks noGrp="1"/>
          </p:cNvSpPr>
          <p:nvPr>
            <p:ph type="sldNum" sz="quarter" idx="4294967295"/>
          </p:nvPr>
        </p:nvSpPr>
        <p:spPr>
          <a:xfrm>
            <a:off x="8712552" y="6399396"/>
            <a:ext cx="360048" cy="360048"/>
          </a:xfrm>
          <a:prstGeom prst="rect">
            <a:avLst/>
          </a:prstGeom>
        </p:spPr>
        <p:txBody>
          <a:bodyPr/>
          <a:lstStyle/>
          <a:p>
            <a:fld id="{B99B8E25-FC55-4448-A609-32D724F2B374}" type="slidenum">
              <a:rPr lang="ja-JP" altLang="en-US" smtClean="0"/>
              <a:pPr/>
              <a:t>35</a:t>
            </a:fld>
            <a:endParaRPr lang="ja-JP" altLang="en-US"/>
          </a:p>
        </p:txBody>
      </p:sp>
      <p:sp>
        <p:nvSpPr>
          <p:cNvPr id="75" name="Rectangle 5"/>
          <p:cNvSpPr txBox="1">
            <a:spLocks noChangeArrowheads="1"/>
          </p:cNvSpPr>
          <p:nvPr/>
        </p:nvSpPr>
        <p:spPr>
          <a:xfrm>
            <a:off x="701957" y="1628980"/>
            <a:ext cx="8281219" cy="630844"/>
          </a:xfrm>
          <a:prstGeom prst="rect">
            <a:avLst/>
          </a:prstGeom>
        </p:spPr>
        <p:txBody>
          <a:bodyPr anchor="ct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構造：</a:t>
            </a:r>
            <a:r>
              <a:rPr lang="en-US" altLang="ja-JP" kern="0" dirty="0"/>
              <a:t>D </a:t>
            </a:r>
            <a:r>
              <a:rPr lang="ja-JP" altLang="en-US" kern="0" dirty="0"/>
              <a:t>ラッチを</a:t>
            </a:r>
            <a:r>
              <a:rPr lang="en-US" altLang="ja-JP" kern="0" dirty="0"/>
              <a:t>2</a:t>
            </a:r>
            <a:r>
              <a:rPr lang="ja-JP" altLang="en-US" kern="0" dirty="0"/>
              <a:t>つ繋げたもの</a:t>
            </a:r>
            <a:endParaRPr lang="en-US" altLang="ja-JP" kern="0" dirty="0"/>
          </a:p>
          <a:p>
            <a:pPr lvl="1"/>
            <a:r>
              <a:rPr lang="en-US" altLang="ja-JP" kern="0" dirty="0"/>
              <a:t>D </a:t>
            </a:r>
            <a:r>
              <a:rPr lang="ja-JP" altLang="en-US" kern="0" dirty="0"/>
              <a:t>ラッチ１つだと，半周期は </a:t>
            </a:r>
            <a:r>
              <a:rPr lang="en-US" altLang="ja-JP" kern="0" dirty="0"/>
              <a:t>d </a:t>
            </a:r>
            <a:r>
              <a:rPr lang="ja-JP" altLang="en-US" kern="0" dirty="0"/>
              <a:t>に入った値が反転して素通しするので使いにくい</a:t>
            </a:r>
            <a:endParaRPr lang="en-US" altLang="ja-JP" kern="0" dirty="0"/>
          </a:p>
          <a:p>
            <a:pPr lvl="1"/>
            <a:r>
              <a:rPr lang="ja-JP" altLang="en-US" kern="0" dirty="0"/>
              <a:t>２つ直列に繋げて素通しの期間をなくす</a:t>
            </a:r>
            <a:endParaRPr lang="en-US" altLang="ja-JP" kern="0" dirty="0"/>
          </a:p>
        </p:txBody>
      </p:sp>
      <p:sp>
        <p:nvSpPr>
          <p:cNvPr id="77" name="Rectangle 93"/>
          <p:cNvSpPr>
            <a:spLocks noChangeArrowheads="1"/>
          </p:cNvSpPr>
          <p:nvPr/>
        </p:nvSpPr>
        <p:spPr bwMode="auto">
          <a:xfrm>
            <a:off x="7362031" y="3879005"/>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立ち上がり</a:t>
            </a:r>
            <a:endParaRPr lang="en-US" altLang="ja-JP" dirty="0"/>
          </a:p>
        </p:txBody>
      </p:sp>
      <p:sp>
        <p:nvSpPr>
          <p:cNvPr id="78" name="Rectangle 93"/>
          <p:cNvSpPr>
            <a:spLocks noChangeArrowheads="1"/>
          </p:cNvSpPr>
          <p:nvPr/>
        </p:nvSpPr>
        <p:spPr bwMode="auto">
          <a:xfrm>
            <a:off x="341953" y="5859027"/>
            <a:ext cx="1081087" cy="360362"/>
          </a:xfrm>
          <a:prstGeom prst="rect">
            <a:avLst/>
          </a:prstGeom>
          <a:noFill/>
          <a:ln w="12700" algn="ctr">
            <a:noFill/>
            <a:miter lim="800000"/>
            <a:headEnd/>
            <a:tailEnd/>
          </a:ln>
          <a:effectLst/>
        </p:spPr>
        <p:txBody>
          <a:bodyPr wrap="none" lIns="90000" tIns="46800" rIns="90000" bIns="46800" anchor="ctr"/>
          <a:lstStyle/>
          <a:p>
            <a:r>
              <a:rPr lang="ja-JP" altLang="en-US" dirty="0"/>
              <a:t>立ち下がり</a:t>
            </a:r>
            <a:endParaRPr lang="en-US" altLang="ja-JP" dirty="0"/>
          </a:p>
        </p:txBody>
      </p:sp>
    </p:spTree>
    <p:extLst>
      <p:ext uri="{BB962C8B-B14F-4D97-AF65-F5344CB8AC3E}">
        <p14:creationId xmlns:p14="http://schemas.microsoft.com/office/powerpoint/2010/main" val="634766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工場のラインを考える（再）</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t>実際の工場：複数の製品を同時に流す</a:t>
            </a:r>
            <a:endParaRPr lang="en-US" altLang="ja-JP" dirty="0"/>
          </a:p>
          <a:p>
            <a:pPr lvl="1"/>
            <a:r>
              <a:rPr lang="ja-JP" altLang="en-US" dirty="0"/>
              <a:t>各工程を並列して処理することによりスループットを向上</a:t>
            </a:r>
            <a:endParaRPr lang="en-US" altLang="ja-JP" dirty="0"/>
          </a:p>
          <a:p>
            <a:r>
              <a:rPr lang="ja-JP" altLang="en-US" dirty="0"/>
              <a:t>これが </a:t>
            </a:r>
            <a:r>
              <a:rPr lang="ja-JP" altLang="en-US" dirty="0">
                <a:solidFill>
                  <a:schemeClr val="accent5"/>
                </a:solidFill>
              </a:rPr>
              <a:t>命令パイプライン</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5148108" y="2978995"/>
            <a:ext cx="6480073" cy="360005"/>
            <a:chOff x="611956" y="3699003"/>
            <a:chExt cx="6480073" cy="360005"/>
          </a:xfrm>
        </p:grpSpPr>
        <p:sp>
          <p:nvSpPr>
            <p:cNvPr id="90" name="角丸四角形 89"/>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313123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6"/>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15764 1.85185E-6 L 0.3151 1.85185E-6 " pathEditMode="relative" rAng="0" ptsTypes="AA">
                                      <p:cBhvr>
                                        <p:cTn id="10" dur="1000" fill="hold"/>
                                        <p:tgtEl>
                                          <p:spTgt spid="6"/>
                                        </p:tgtEl>
                                        <p:attrNameLst>
                                          <p:attrName>ppt_x</p:attrName>
                                          <p:attrName>ppt_y</p:attrName>
                                        </p:attrNameLst>
                                      </p:cBhvr>
                                      <p:rCtr x="7865"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3151 1.85185E-6 L 0.4724 1.85185E-6 " pathEditMode="relative" rAng="0" ptsTypes="AA">
                                      <p:cBhvr>
                                        <p:cTn id="14" dur="1000" fill="hold"/>
                                        <p:tgtEl>
                                          <p:spTgt spid="6"/>
                                        </p:tgtEl>
                                        <p:attrNameLst>
                                          <p:attrName>ppt_x</p:attrName>
                                          <p:attrName>ppt_y</p:attrName>
                                        </p:attrNameLst>
                                      </p:cBhvr>
                                      <p:rCtr x="7865"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4724 1.85185E-6 L 0.62986 1.85185E-6 " pathEditMode="relative" rAng="0" ptsTypes="AA">
                                      <p:cBhvr>
                                        <p:cTn id="18" dur="1000" fill="hold"/>
                                        <p:tgtEl>
                                          <p:spTgt spid="6"/>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011672"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451832"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893879"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334039"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パイプライン・ラッチのイメージ</a:t>
            </a:r>
          </a:p>
        </p:txBody>
      </p:sp>
      <p:sp>
        <p:nvSpPr>
          <p:cNvPr id="58" name="コンテンツ プレースホルダー 57"/>
          <p:cNvSpPr>
            <a:spLocks noGrp="1"/>
          </p:cNvSpPr>
          <p:nvPr>
            <p:ph idx="4294967295"/>
          </p:nvPr>
        </p:nvSpPr>
        <p:spPr>
          <a:xfrm>
            <a:off x="251952" y="4509012"/>
            <a:ext cx="8730097" cy="1369161"/>
          </a:xfrm>
          <a:prstGeom prst="rect">
            <a:avLst/>
          </a:prstGeom>
        </p:spPr>
        <p:txBody>
          <a:bodyPr/>
          <a:lstStyle/>
          <a:p>
            <a:r>
              <a:rPr lang="ja-JP" altLang="en-US" dirty="0"/>
              <a:t>各人の作業が終わっても，ラッチが開くまでは次の人に製品を送れない</a:t>
            </a:r>
            <a:endParaRPr lang="en-US" altLang="ja-JP" dirty="0"/>
          </a:p>
          <a:p>
            <a:pPr lvl="1"/>
            <a:r>
              <a:rPr lang="ja-JP" altLang="en-US" dirty="0"/>
              <a:t>複数ステージ間で信号が混じるのを防ぐ</a:t>
            </a:r>
            <a:endParaRPr lang="en-US" altLang="ja-JP" dirty="0"/>
          </a:p>
          <a:p>
            <a:pPr lvl="1"/>
            <a:r>
              <a:rPr lang="ja-JP" altLang="en-US" dirty="0"/>
              <a:t>指定された時間までラッチでドアを開かなくするイメージ？</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6" name="グループ化 5"/>
          <p:cNvGrpSpPr/>
          <p:nvPr/>
        </p:nvGrpSpPr>
        <p:grpSpPr>
          <a:xfrm>
            <a:off x="2051972" y="3068996"/>
            <a:ext cx="5040057" cy="360005"/>
            <a:chOff x="611956" y="3699003"/>
            <a:chExt cx="5040057" cy="360005"/>
          </a:xfrm>
        </p:grpSpPr>
        <p:sp>
          <p:nvSpPr>
            <p:cNvPr id="91" name="角丸四角形 90"/>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2" name="角丸四角形 91"/>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3" name="角丸四角形 92"/>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94" name="角丸四角形 93"/>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7" name="正方形/長方形 6"/>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grpSp>
        <p:nvGrpSpPr>
          <p:cNvPr id="4" name="グループ化 3">
            <a:extLst>
              <a:ext uri="{FF2B5EF4-FFF2-40B4-BE49-F238E27FC236}">
                <a16:creationId xmlns:a16="http://schemas.microsoft.com/office/drawing/2014/main" id="{4342C5DC-00B0-84B6-70B1-3D6C78F81A70}"/>
              </a:ext>
            </a:extLst>
          </p:cNvPr>
          <p:cNvGrpSpPr/>
          <p:nvPr/>
        </p:nvGrpSpPr>
        <p:grpSpPr>
          <a:xfrm>
            <a:off x="2951982" y="2708992"/>
            <a:ext cx="360004" cy="720008"/>
            <a:chOff x="2411977" y="3068996"/>
            <a:chExt cx="360004" cy="720008"/>
          </a:xfrm>
        </p:grpSpPr>
        <p:sp>
          <p:nvSpPr>
            <p:cNvPr id="5" name="正方形/長方形 4">
              <a:extLst>
                <a:ext uri="{FF2B5EF4-FFF2-40B4-BE49-F238E27FC236}">
                  <a16:creationId xmlns:a16="http://schemas.microsoft.com/office/drawing/2014/main" id="{2851CA75-4AA5-8C83-5FA8-9C5494576DE6}"/>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8" name="二等辺三角形 7">
              <a:extLst>
                <a:ext uri="{FF2B5EF4-FFF2-40B4-BE49-F238E27FC236}">
                  <a16:creationId xmlns:a16="http://schemas.microsoft.com/office/drawing/2014/main" id="{309C8E32-6494-8480-0115-DF8A7E362B6D}"/>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9" name="グループ化 8">
            <a:extLst>
              <a:ext uri="{FF2B5EF4-FFF2-40B4-BE49-F238E27FC236}">
                <a16:creationId xmlns:a16="http://schemas.microsoft.com/office/drawing/2014/main" id="{024DF253-E5A3-2F57-0964-E3A81D922F06}"/>
              </a:ext>
            </a:extLst>
          </p:cNvPr>
          <p:cNvGrpSpPr/>
          <p:nvPr/>
        </p:nvGrpSpPr>
        <p:grpSpPr>
          <a:xfrm>
            <a:off x="4391998" y="2708992"/>
            <a:ext cx="360004" cy="720008"/>
            <a:chOff x="2411977" y="3068996"/>
            <a:chExt cx="360004" cy="720008"/>
          </a:xfrm>
        </p:grpSpPr>
        <p:sp>
          <p:nvSpPr>
            <p:cNvPr id="10" name="正方形/長方形 9">
              <a:extLst>
                <a:ext uri="{FF2B5EF4-FFF2-40B4-BE49-F238E27FC236}">
                  <a16:creationId xmlns:a16="http://schemas.microsoft.com/office/drawing/2014/main" id="{845928B1-5059-E24E-1267-0E6F892224D5}"/>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1" name="二等辺三角形 10">
              <a:extLst>
                <a:ext uri="{FF2B5EF4-FFF2-40B4-BE49-F238E27FC236}">
                  <a16:creationId xmlns:a16="http://schemas.microsoft.com/office/drawing/2014/main" id="{C03C8377-1A30-11D4-8CFA-498B90D5C92F}"/>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2" name="グループ化 11">
            <a:extLst>
              <a:ext uri="{FF2B5EF4-FFF2-40B4-BE49-F238E27FC236}">
                <a16:creationId xmlns:a16="http://schemas.microsoft.com/office/drawing/2014/main" id="{5FC3C304-B115-493B-C9A2-8B122652A984}"/>
              </a:ext>
            </a:extLst>
          </p:cNvPr>
          <p:cNvGrpSpPr/>
          <p:nvPr/>
        </p:nvGrpSpPr>
        <p:grpSpPr>
          <a:xfrm>
            <a:off x="5832014" y="2708992"/>
            <a:ext cx="360004" cy="720008"/>
            <a:chOff x="2411977" y="3068996"/>
            <a:chExt cx="360004" cy="720008"/>
          </a:xfrm>
        </p:grpSpPr>
        <p:sp>
          <p:nvSpPr>
            <p:cNvPr id="13" name="正方形/長方形 12">
              <a:extLst>
                <a:ext uri="{FF2B5EF4-FFF2-40B4-BE49-F238E27FC236}">
                  <a16:creationId xmlns:a16="http://schemas.microsoft.com/office/drawing/2014/main" id="{64F88E16-9AA6-FCC9-F80A-DF14DDDA724C}"/>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4" name="二等辺三角形 13">
              <a:extLst>
                <a:ext uri="{FF2B5EF4-FFF2-40B4-BE49-F238E27FC236}">
                  <a16:creationId xmlns:a16="http://schemas.microsoft.com/office/drawing/2014/main" id="{7E84D35E-2478-500C-E77D-1D06EF09ABC5}"/>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grpSp>
        <p:nvGrpSpPr>
          <p:cNvPr id="15" name="グループ化 14">
            <a:extLst>
              <a:ext uri="{FF2B5EF4-FFF2-40B4-BE49-F238E27FC236}">
                <a16:creationId xmlns:a16="http://schemas.microsoft.com/office/drawing/2014/main" id="{C44A8EE6-C46C-C8A0-D75E-E2FD847F00B0}"/>
              </a:ext>
            </a:extLst>
          </p:cNvPr>
          <p:cNvGrpSpPr/>
          <p:nvPr/>
        </p:nvGrpSpPr>
        <p:grpSpPr>
          <a:xfrm>
            <a:off x="1421965" y="2708992"/>
            <a:ext cx="360004" cy="720008"/>
            <a:chOff x="2411977" y="3068996"/>
            <a:chExt cx="360004" cy="720008"/>
          </a:xfrm>
        </p:grpSpPr>
        <p:sp>
          <p:nvSpPr>
            <p:cNvPr id="16" name="正方形/長方形 15">
              <a:extLst>
                <a:ext uri="{FF2B5EF4-FFF2-40B4-BE49-F238E27FC236}">
                  <a16:creationId xmlns:a16="http://schemas.microsoft.com/office/drawing/2014/main" id="{1295C8C8-38F1-0491-C4A3-14145B7EAAA2}"/>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7" name="二等辺三角形 16">
              <a:extLst>
                <a:ext uri="{FF2B5EF4-FFF2-40B4-BE49-F238E27FC236}">
                  <a16:creationId xmlns:a16="http://schemas.microsoft.com/office/drawing/2014/main" id="{86091F01-12EA-BC74-22A8-23A63BD164FE}"/>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22" name="角丸四角形吹き出し 20">
            <a:extLst>
              <a:ext uri="{FF2B5EF4-FFF2-40B4-BE49-F238E27FC236}">
                <a16:creationId xmlns:a16="http://schemas.microsoft.com/office/drawing/2014/main" id="{A67840A6-3259-146C-F2B7-0C6CA5ED48C9}"/>
              </a:ext>
            </a:extLst>
          </p:cNvPr>
          <p:cNvSpPr/>
          <p:nvPr/>
        </p:nvSpPr>
        <p:spPr bwMode="auto">
          <a:xfrm>
            <a:off x="4121995" y="1538979"/>
            <a:ext cx="2160024" cy="522647"/>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もう終わったから次のに</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取りかかりたいんだけど</a:t>
            </a:r>
          </a:p>
        </p:txBody>
      </p:sp>
      <p:sp>
        <p:nvSpPr>
          <p:cNvPr id="23" name="角丸四角形吹き出し 21">
            <a:extLst>
              <a:ext uri="{FF2B5EF4-FFF2-40B4-BE49-F238E27FC236}">
                <a16:creationId xmlns:a16="http://schemas.microsoft.com/office/drawing/2014/main" id="{472A93C4-B7F3-DE0C-4258-84AF3B9CECB9}"/>
              </a:ext>
            </a:extLst>
          </p:cNvPr>
          <p:cNvSpPr/>
          <p:nvPr/>
        </p:nvSpPr>
        <p:spPr bwMode="auto">
          <a:xfrm>
            <a:off x="2501977" y="1538979"/>
            <a:ext cx="1440016" cy="522647"/>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そんなに</a:t>
            </a:r>
            <a:br>
              <a:rPr kumimoji="1" lang="en-US" altLang="ja-JP" sz="1400" dirty="0">
                <a:solidFill>
                  <a:schemeClr val="tx1">
                    <a:lumMod val="65000"/>
                    <a:lumOff val="35000"/>
                  </a:schemeClr>
                </a:solidFill>
                <a:latin typeface="Arial Narrow" panose="020B0606020202030204" pitchFamily="34" charset="0"/>
              </a:rPr>
            </a:br>
            <a:r>
              <a:rPr kumimoji="1" lang="ja-JP" altLang="en-US" sz="1400" dirty="0">
                <a:solidFill>
                  <a:schemeClr val="tx1">
                    <a:lumMod val="65000"/>
                    <a:lumOff val="35000"/>
                  </a:schemeClr>
                </a:solidFill>
                <a:latin typeface="Arial Narrow" panose="020B0606020202030204" pitchFamily="34" charset="0"/>
              </a:rPr>
              <a:t>仕事がほしいか</a:t>
            </a:r>
          </a:p>
        </p:txBody>
      </p:sp>
      <p:sp>
        <p:nvSpPr>
          <p:cNvPr id="24" name="角丸四角形吹き出し 26">
            <a:extLst>
              <a:ext uri="{FF2B5EF4-FFF2-40B4-BE49-F238E27FC236}">
                <a16:creationId xmlns:a16="http://schemas.microsoft.com/office/drawing/2014/main" id="{9F854064-B6FC-6313-96D2-181D2DA1EDFF}"/>
              </a:ext>
            </a:extLst>
          </p:cNvPr>
          <p:cNvSpPr/>
          <p:nvPr/>
        </p:nvSpPr>
        <p:spPr bwMode="auto">
          <a:xfrm>
            <a:off x="7092028" y="1538979"/>
            <a:ext cx="1800020" cy="522647"/>
          </a:xfrm>
          <a:prstGeom prst="wedgeRoundRectCallout">
            <a:avLst>
              <a:gd name="adj1" fmla="val -51493"/>
              <a:gd name="adj2" fmla="val 139793"/>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ラッチがあくまで</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待ちましょう</a:t>
            </a:r>
          </a:p>
        </p:txBody>
      </p:sp>
      <p:sp>
        <p:nvSpPr>
          <p:cNvPr id="25" name="正方形/長方形 24">
            <a:extLst>
              <a:ext uri="{FF2B5EF4-FFF2-40B4-BE49-F238E27FC236}">
                <a16:creationId xmlns:a16="http://schemas.microsoft.com/office/drawing/2014/main" id="{C1723FD6-5C82-1425-2F57-B092327D5E76}"/>
              </a:ext>
            </a:extLst>
          </p:cNvPr>
          <p:cNvSpPr/>
          <p:nvPr/>
        </p:nvSpPr>
        <p:spPr bwMode="auto">
          <a:xfrm>
            <a:off x="5472010"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ﾏｯﾃﾏｯﾃ</a:t>
            </a:r>
          </a:p>
        </p:txBody>
      </p:sp>
      <p:grpSp>
        <p:nvGrpSpPr>
          <p:cNvPr id="26" name="グループ化 25">
            <a:extLst>
              <a:ext uri="{FF2B5EF4-FFF2-40B4-BE49-F238E27FC236}">
                <a16:creationId xmlns:a16="http://schemas.microsoft.com/office/drawing/2014/main" id="{29AAA781-C1C8-498E-4550-B0D6E90D2E39}"/>
              </a:ext>
            </a:extLst>
          </p:cNvPr>
          <p:cNvGrpSpPr/>
          <p:nvPr/>
        </p:nvGrpSpPr>
        <p:grpSpPr>
          <a:xfrm>
            <a:off x="7362031" y="2708992"/>
            <a:ext cx="360004" cy="720008"/>
            <a:chOff x="2411977" y="3068996"/>
            <a:chExt cx="360004" cy="720008"/>
          </a:xfrm>
        </p:grpSpPr>
        <p:sp>
          <p:nvSpPr>
            <p:cNvPr id="27" name="正方形/長方形 26">
              <a:extLst>
                <a:ext uri="{FF2B5EF4-FFF2-40B4-BE49-F238E27FC236}">
                  <a16:creationId xmlns:a16="http://schemas.microsoft.com/office/drawing/2014/main" id="{DBECC520-9F66-0DDC-A3B9-CDCB47A1EA10}"/>
                </a:ext>
              </a:extLst>
            </p:cNvPr>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8" name="二等辺三角形 27">
              <a:extLst>
                <a:ext uri="{FF2B5EF4-FFF2-40B4-BE49-F238E27FC236}">
                  <a16:creationId xmlns:a16="http://schemas.microsoft.com/office/drawing/2014/main" id="{412377CC-55FD-D587-43BD-53057CB52D97}"/>
                </a:ext>
              </a:extLst>
            </p:cNvPr>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8" name="正方形/長方形 17">
            <a:extLst>
              <a:ext uri="{FF2B5EF4-FFF2-40B4-BE49-F238E27FC236}">
                <a16:creationId xmlns:a16="http://schemas.microsoft.com/office/drawing/2014/main" id="{7593E6E8-8A7A-256F-B7B0-850F3C0B6DB4}"/>
              </a:ext>
            </a:extLst>
          </p:cNvPr>
          <p:cNvSpPr/>
          <p:nvPr/>
        </p:nvSpPr>
        <p:spPr bwMode="auto">
          <a:xfrm>
            <a:off x="2681979" y="2168986"/>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ｿｳｶｿｳｶ</a:t>
            </a:r>
          </a:p>
        </p:txBody>
      </p:sp>
    </p:spTree>
    <p:extLst>
      <p:ext uri="{BB962C8B-B14F-4D97-AF65-F5344CB8AC3E}">
        <p14:creationId xmlns:p14="http://schemas.microsoft.com/office/powerpoint/2010/main" val="40023923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パイプライン化（オーバーラップ）の実現方法</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dirty="0"/>
              <a:t>各ステージの間に，</a:t>
            </a:r>
            <a:r>
              <a:rPr kumimoji="1" lang="en-US" altLang="ja-JP" dirty="0"/>
              <a:t>D-FF</a:t>
            </a:r>
            <a:r>
              <a:rPr kumimoji="1" lang="ja-JP" altLang="en-US" dirty="0"/>
              <a:t>（オレンジの四角）をいれる</a:t>
            </a:r>
            <a:endParaRPr kumimoji="1" lang="en-US" altLang="ja-JP" dirty="0"/>
          </a:p>
          <a:p>
            <a:pPr lvl="2"/>
            <a:r>
              <a:rPr kumimoji="1" lang="en-US" altLang="ja-JP" dirty="0"/>
              <a:t>WB </a:t>
            </a:r>
            <a:r>
              <a:rPr kumimoji="1" lang="ja-JP" altLang="en-US" dirty="0"/>
              <a:t>の書き込みについては，レジスタ・ファイル自体が</a:t>
            </a:r>
            <a:br>
              <a:rPr kumimoji="1" lang="en-US" altLang="ja-JP" dirty="0"/>
            </a:br>
            <a:r>
              <a:rPr kumimoji="1" lang="ja-JP" altLang="en-US" dirty="0"/>
              <a:t>クロックに同期して書き込みが行われるので </a:t>
            </a:r>
            <a:r>
              <a:rPr kumimoji="1" lang="en-US" altLang="ja-JP" dirty="0"/>
              <a:t>D-FF </a:t>
            </a:r>
            <a:r>
              <a:rPr kumimoji="1" lang="ja-JP" altLang="en-US" dirty="0"/>
              <a:t>は不要</a:t>
            </a:r>
            <a:endParaRPr kumimoji="1" lang="en-US" altLang="ja-JP" dirty="0"/>
          </a:p>
          <a:p>
            <a:pPr lvl="1"/>
            <a:r>
              <a:rPr kumimoji="1" lang="ja-JP" altLang="en-US" dirty="0">
                <a:solidFill>
                  <a:schemeClr val="accent5"/>
                </a:solidFill>
              </a:rPr>
              <a:t>各ステージの処理が早く終わっても，次のクロックまでは </a:t>
            </a:r>
            <a:r>
              <a:rPr kumimoji="1" lang="en-US" altLang="ja-JP" dirty="0">
                <a:solidFill>
                  <a:schemeClr val="accent5"/>
                </a:solidFill>
              </a:rPr>
              <a:t>D-FF </a:t>
            </a:r>
            <a:r>
              <a:rPr kumimoji="1" lang="ja-JP" altLang="en-US" dirty="0">
                <a:solidFill>
                  <a:schemeClr val="accent5"/>
                </a:solidFill>
              </a:rPr>
              <a:t>で</a:t>
            </a:r>
            <a:br>
              <a:rPr kumimoji="1" lang="en-US" altLang="ja-JP" dirty="0">
                <a:solidFill>
                  <a:schemeClr val="accent5"/>
                </a:solidFill>
              </a:rPr>
            </a:br>
            <a:r>
              <a:rPr kumimoji="1" lang="ja-JP" altLang="en-US" dirty="0">
                <a:solidFill>
                  <a:schemeClr val="accent5"/>
                </a:solidFill>
              </a:rPr>
              <a:t>信号の伝搬を止める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809407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5.55556E-7 7.40741E-7 L 0.23611 0.00023 " pathEditMode="relative" rAng="0" ptsTypes="AA">
                                      <p:cBhvr>
                                        <p:cTn id="6" dur="1000" fill="hold"/>
                                        <p:tgtEl>
                                          <p:spTgt spid="55"/>
                                        </p:tgtEl>
                                        <p:attrNameLst>
                                          <p:attrName>ppt_x</p:attrName>
                                          <p:attrName>ppt_y</p:attrName>
                                        </p:attrNameLst>
                                      </p:cBhvr>
                                      <p:rCtr x="11806"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3611 0.00023 L 0.43299 0.00023 " pathEditMode="relative" rAng="0" ptsTypes="AA">
                                      <p:cBhvr>
                                        <p:cTn id="10" dur="1000" fill="hold"/>
                                        <p:tgtEl>
                                          <p:spTgt spid="55"/>
                                        </p:tgtEl>
                                        <p:attrNameLst>
                                          <p:attrName>ppt_x</p:attrName>
                                          <p:attrName>ppt_y</p:attrName>
                                        </p:attrNameLst>
                                      </p:cBhvr>
                                      <p:rCtr x="984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0.43299 0.00023 L 0.64965 0.00023 " pathEditMode="relative" rAng="0" ptsTypes="AA">
                                      <p:cBhvr>
                                        <p:cTn id="14" dur="1000" fill="hold"/>
                                        <p:tgtEl>
                                          <p:spTgt spid="55"/>
                                        </p:tgtEl>
                                        <p:attrNameLst>
                                          <p:attrName>ppt_x</p:attrName>
                                          <p:attrName>ppt_y</p:attrName>
                                        </p:attrNameLst>
                                      </p:cBhvr>
                                      <p:rCtr x="1083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5" grpId="2"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7" name="直線コネクタ 126"/>
          <p:cNvCxnSpPr/>
          <p:nvPr/>
        </p:nvCxnSpPr>
        <p:spPr bwMode="auto">
          <a:xfrm>
            <a:off x="521955" y="216898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lang="ja-JP" altLang="en-US" dirty="0"/>
              <a:t>パイプライン化による性能（スループット）向上</a:t>
            </a:r>
            <a:endParaRPr kumimoji="1" lang="ja-JP" altLang="en-US" dirty="0"/>
          </a:p>
        </p:txBody>
      </p:sp>
      <p:cxnSp>
        <p:nvCxnSpPr>
          <p:cNvPr id="96" name="直線矢印コネクタ 95"/>
          <p:cNvCxnSpPr/>
          <p:nvPr/>
        </p:nvCxnSpPr>
        <p:spPr bwMode="auto">
          <a:xfrm>
            <a:off x="701957" y="1628980"/>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611956" y="4599013"/>
            <a:ext cx="8010089"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611956" y="1178975"/>
            <a:ext cx="2954655"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503962" y="4166749"/>
            <a:ext cx="2723823" cy="369332"/>
          </a:xfrm>
          <a:prstGeom prst="rect">
            <a:avLst/>
          </a:prstGeom>
        </p:spPr>
        <p:txBody>
          <a:bodyPr wrap="none">
            <a:spAutoFit/>
          </a:bodyPr>
          <a:lstStyle/>
          <a:p>
            <a:r>
              <a:rPr lang="ja-JP" altLang="en-US" dirty="0">
                <a:solidFill>
                  <a:schemeClr val="tx1">
                    <a:lumMod val="65000"/>
                    <a:lumOff val="35000"/>
                  </a:schemeClr>
                </a:solidFill>
              </a:rPr>
              <a:t>パイプライン化した場合</a:t>
            </a:r>
          </a:p>
        </p:txBody>
      </p:sp>
      <p:sp>
        <p:nvSpPr>
          <p:cNvPr id="128" name="角丸四角形 127"/>
          <p:cNvSpPr/>
          <p:nvPr/>
        </p:nvSpPr>
        <p:spPr bwMode="auto">
          <a:xfrm>
            <a:off x="147471" y="2024826"/>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cxnSp>
        <p:nvCxnSpPr>
          <p:cNvPr id="132" name="直線コネクタ 131"/>
          <p:cNvCxnSpPr>
            <a:endCxn id="169" idx="1"/>
          </p:cNvCxnSpPr>
          <p:nvPr/>
        </p:nvCxnSpPr>
        <p:spPr bwMode="auto">
          <a:xfrm flipV="1">
            <a:off x="521955" y="2888992"/>
            <a:ext cx="2970033" cy="2"/>
          </a:xfrm>
          <a:prstGeom prst="line">
            <a:avLst/>
          </a:prstGeom>
          <a:noFill/>
          <a:ln w="9525" cap="flat" cmpd="sng" algn="ctr">
            <a:solidFill>
              <a:schemeClr val="tx1"/>
            </a:solidFill>
            <a:prstDash val="dash"/>
            <a:round/>
            <a:headEnd type="none" w="med" len="med"/>
            <a:tailEnd type="none" w="med" len="med"/>
          </a:ln>
          <a:effectLst/>
        </p:spPr>
      </p:cxnSp>
      <p:sp>
        <p:nvSpPr>
          <p:cNvPr id="133" name="角丸四角形 132"/>
          <p:cNvSpPr/>
          <p:nvPr/>
        </p:nvSpPr>
        <p:spPr bwMode="auto">
          <a:xfrm>
            <a:off x="147471" y="2744834"/>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cxnSp>
        <p:nvCxnSpPr>
          <p:cNvPr id="134" name="直線コネクタ 133"/>
          <p:cNvCxnSpPr/>
          <p:nvPr/>
        </p:nvCxnSpPr>
        <p:spPr bwMode="auto">
          <a:xfrm>
            <a:off x="521955" y="3519001"/>
            <a:ext cx="5310059" cy="0"/>
          </a:xfrm>
          <a:prstGeom prst="line">
            <a:avLst/>
          </a:prstGeom>
          <a:noFill/>
          <a:ln w="9525" cap="flat" cmpd="sng" algn="ctr">
            <a:solidFill>
              <a:schemeClr val="tx1"/>
            </a:solidFill>
            <a:prstDash val="dash"/>
            <a:round/>
            <a:headEnd type="none" w="med" len="med"/>
            <a:tailEnd type="none" w="med" len="med"/>
          </a:ln>
          <a:effectLst/>
        </p:spPr>
      </p:cxnSp>
      <p:sp>
        <p:nvSpPr>
          <p:cNvPr id="135" name="角丸四角形 134"/>
          <p:cNvSpPr/>
          <p:nvPr/>
        </p:nvSpPr>
        <p:spPr bwMode="auto">
          <a:xfrm>
            <a:off x="147471" y="3374841"/>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36" name="直線コネクタ 135"/>
          <p:cNvCxnSpPr/>
          <p:nvPr/>
        </p:nvCxnSpPr>
        <p:spPr bwMode="auto">
          <a:xfrm>
            <a:off x="536435" y="4923175"/>
            <a:ext cx="720080" cy="0"/>
          </a:xfrm>
          <a:prstGeom prst="line">
            <a:avLst/>
          </a:prstGeom>
          <a:noFill/>
          <a:ln w="9525" cap="flat" cmpd="sng" algn="ctr">
            <a:solidFill>
              <a:schemeClr val="tx1"/>
            </a:solidFill>
            <a:prstDash val="dash"/>
            <a:round/>
            <a:headEnd type="none" w="med" len="med"/>
            <a:tailEnd type="none" w="med" len="med"/>
          </a:ln>
          <a:effectLst/>
        </p:spPr>
      </p:cxnSp>
      <p:sp>
        <p:nvSpPr>
          <p:cNvPr id="137" name="角丸四角形 136"/>
          <p:cNvSpPr/>
          <p:nvPr/>
        </p:nvSpPr>
        <p:spPr bwMode="auto">
          <a:xfrm>
            <a:off x="161951" y="4779015"/>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I0</a:t>
            </a:r>
            <a:endParaRPr kumimoji="1" lang="ja-JP" altLang="en-US" b="1" dirty="0">
              <a:latin typeface="Courier New" panose="02070309020205020404" pitchFamily="49" charset="0"/>
              <a:cs typeface="Courier New" panose="02070309020205020404" pitchFamily="49" charset="0"/>
            </a:endParaRPr>
          </a:p>
        </p:txBody>
      </p:sp>
      <p:sp>
        <p:nvSpPr>
          <p:cNvPr id="138" name="角丸四角形 137"/>
          <p:cNvSpPr/>
          <p:nvPr/>
        </p:nvSpPr>
        <p:spPr bwMode="auto">
          <a:xfrm>
            <a:off x="161951" y="5499023"/>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I1</a:t>
            </a:r>
            <a:endParaRPr kumimoji="1" lang="ja-JP" altLang="en-US" b="1" dirty="0">
              <a:latin typeface="Courier New" panose="02070309020205020404" pitchFamily="49" charset="0"/>
              <a:cs typeface="Courier New" panose="02070309020205020404" pitchFamily="49" charset="0"/>
            </a:endParaRPr>
          </a:p>
        </p:txBody>
      </p:sp>
      <p:sp>
        <p:nvSpPr>
          <p:cNvPr id="139" name="角丸四角形 138"/>
          <p:cNvSpPr/>
          <p:nvPr/>
        </p:nvSpPr>
        <p:spPr bwMode="auto">
          <a:xfrm>
            <a:off x="161951" y="6129030"/>
            <a:ext cx="432300"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I2</a:t>
            </a:r>
            <a:endParaRPr kumimoji="1" lang="ja-JP" altLang="en-US" b="1" dirty="0">
              <a:latin typeface="Courier New" panose="02070309020205020404" pitchFamily="49" charset="0"/>
              <a:cs typeface="Courier New" panose="02070309020205020404" pitchFamily="49" charset="0"/>
            </a:endParaRPr>
          </a:p>
        </p:txBody>
      </p:sp>
      <p:cxnSp>
        <p:nvCxnSpPr>
          <p:cNvPr id="140" name="直線コネクタ 139"/>
          <p:cNvCxnSpPr>
            <a:endCxn id="150" idx="1"/>
          </p:cNvCxnSpPr>
          <p:nvPr/>
        </p:nvCxnSpPr>
        <p:spPr bwMode="auto">
          <a:xfrm>
            <a:off x="611956" y="5679025"/>
            <a:ext cx="1080012" cy="2"/>
          </a:xfrm>
          <a:prstGeom prst="line">
            <a:avLst/>
          </a:prstGeom>
          <a:noFill/>
          <a:ln w="9525" cap="flat" cmpd="sng" algn="ctr">
            <a:solidFill>
              <a:schemeClr val="tx1"/>
            </a:solidFill>
            <a:prstDash val="dash"/>
            <a:round/>
            <a:headEnd type="none" w="med" len="med"/>
            <a:tailEnd type="none" w="med" len="med"/>
          </a:ln>
          <a:effectLst/>
        </p:spPr>
      </p:cxnSp>
      <p:cxnSp>
        <p:nvCxnSpPr>
          <p:cNvPr id="141" name="直線コネクタ 140"/>
          <p:cNvCxnSpPr>
            <a:stCxn id="139" idx="3"/>
            <a:endCxn id="157" idx="1"/>
          </p:cNvCxnSpPr>
          <p:nvPr/>
        </p:nvCxnSpPr>
        <p:spPr bwMode="auto">
          <a:xfrm flipV="1">
            <a:off x="594251" y="6309030"/>
            <a:ext cx="1547722" cy="2"/>
          </a:xfrm>
          <a:prstGeom prst="line">
            <a:avLst/>
          </a:prstGeom>
          <a:noFill/>
          <a:ln w="9525" cap="flat" cmpd="sng" algn="ctr">
            <a:solidFill>
              <a:schemeClr val="tx1"/>
            </a:solidFill>
            <a:prstDash val="dash"/>
            <a:round/>
            <a:headEnd type="none" w="med" len="med"/>
            <a:tailEnd type="none" w="med" len="med"/>
          </a:ln>
          <a:effectLst/>
        </p:spPr>
      </p:cxnSp>
      <p:grpSp>
        <p:nvGrpSpPr>
          <p:cNvPr id="13" name="グループ化 12"/>
          <p:cNvGrpSpPr/>
          <p:nvPr/>
        </p:nvGrpSpPr>
        <p:grpSpPr>
          <a:xfrm>
            <a:off x="1241963" y="4779015"/>
            <a:ext cx="2160020" cy="360000"/>
            <a:chOff x="4481999" y="4959017"/>
            <a:chExt cx="2160020" cy="360000"/>
          </a:xfrm>
        </p:grpSpPr>
        <p:sp>
          <p:nvSpPr>
            <p:cNvPr id="142"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4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7"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8"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9" name="グループ化 148"/>
          <p:cNvGrpSpPr/>
          <p:nvPr/>
        </p:nvGrpSpPr>
        <p:grpSpPr>
          <a:xfrm>
            <a:off x="1691968" y="5499027"/>
            <a:ext cx="2160020" cy="360000"/>
            <a:chOff x="4481999" y="4959017"/>
            <a:chExt cx="2160020" cy="360000"/>
          </a:xfrm>
        </p:grpSpPr>
        <p:sp>
          <p:nvSpPr>
            <p:cNvPr id="15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54"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56" name="グループ化 155"/>
          <p:cNvGrpSpPr/>
          <p:nvPr/>
        </p:nvGrpSpPr>
        <p:grpSpPr>
          <a:xfrm>
            <a:off x="2141973" y="6129030"/>
            <a:ext cx="2160020" cy="360000"/>
            <a:chOff x="4481999" y="4959017"/>
            <a:chExt cx="2160020" cy="360000"/>
          </a:xfrm>
        </p:grpSpPr>
        <p:sp>
          <p:nvSpPr>
            <p:cNvPr id="157"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58"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9"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0"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1"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2" name="グループ化 161"/>
          <p:cNvGrpSpPr/>
          <p:nvPr/>
        </p:nvGrpSpPr>
        <p:grpSpPr>
          <a:xfrm>
            <a:off x="1241963" y="1988984"/>
            <a:ext cx="2160020" cy="360000"/>
            <a:chOff x="4481999" y="4959017"/>
            <a:chExt cx="2160020" cy="360000"/>
          </a:xfrm>
        </p:grpSpPr>
        <p:sp>
          <p:nvSpPr>
            <p:cNvPr id="163"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4"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65"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6"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67"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68" name="グループ化 167"/>
          <p:cNvGrpSpPr/>
          <p:nvPr/>
        </p:nvGrpSpPr>
        <p:grpSpPr>
          <a:xfrm>
            <a:off x="3491988" y="2708992"/>
            <a:ext cx="2160020" cy="360000"/>
            <a:chOff x="4481999" y="4959017"/>
            <a:chExt cx="2160020" cy="360000"/>
          </a:xfrm>
        </p:grpSpPr>
        <p:sp>
          <p:nvSpPr>
            <p:cNvPr id="16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1"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5"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219" name="グループ化 218"/>
          <p:cNvGrpSpPr/>
          <p:nvPr/>
        </p:nvGrpSpPr>
        <p:grpSpPr>
          <a:xfrm>
            <a:off x="5742013" y="3338999"/>
            <a:ext cx="2160020" cy="360000"/>
            <a:chOff x="4481999" y="4959017"/>
            <a:chExt cx="2160020" cy="360000"/>
          </a:xfrm>
        </p:grpSpPr>
        <p:sp>
          <p:nvSpPr>
            <p:cNvPr id="220"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1"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2"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23"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4"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Tree>
    <p:extLst>
      <p:ext uri="{BB962C8B-B14F-4D97-AF65-F5344CB8AC3E}">
        <p14:creationId xmlns:p14="http://schemas.microsoft.com/office/powerpoint/2010/main" val="1270322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論理回路が苦手です</a:t>
            </a:r>
            <a:r>
              <a:rPr lang="en-US" altLang="ja-JP" dirty="0"/>
              <a:t>...</a:t>
            </a:r>
            <a:r>
              <a:rPr lang="ja-JP" altLang="en-US" dirty="0"/>
              <a:t>。途中から何をやっているか分からなくなってきます</a:t>
            </a:r>
            <a:endParaRPr lang="en-US" altLang="ja-JP" dirty="0"/>
          </a:p>
          <a:p>
            <a:pPr lvl="1"/>
            <a:endParaRPr lang="en-US" dirty="0"/>
          </a:p>
          <a:p>
            <a:pPr lvl="1"/>
            <a:r>
              <a:rPr lang="ja-JP" altLang="en-US" dirty="0"/>
              <a:t>どこから分からなかったか，書いてもらえると</a:t>
            </a:r>
            <a:endParaRPr lang="en-US" dirty="0"/>
          </a:p>
        </p:txBody>
      </p:sp>
    </p:spTree>
    <p:extLst>
      <p:ext uri="{BB962C8B-B14F-4D97-AF65-F5344CB8AC3E}">
        <p14:creationId xmlns:p14="http://schemas.microsoft.com/office/powerpoint/2010/main" val="45329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パイプライン化の意味</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パイプライン化の効果：</a:t>
            </a:r>
            <a:endParaRPr lang="en-US" altLang="ja-JP" dirty="0"/>
          </a:p>
          <a:p>
            <a:pPr lvl="1"/>
            <a:r>
              <a:rPr kumimoji="1" lang="ja-JP" altLang="en-US" dirty="0"/>
              <a:t>スループットの向上</a:t>
            </a:r>
            <a:endParaRPr kumimoji="1" lang="en-US" altLang="ja-JP" dirty="0"/>
          </a:p>
          <a:p>
            <a:pPr lvl="1"/>
            <a:r>
              <a:rPr kumimoji="1" lang="en-US" altLang="ja-JP" dirty="0"/>
              <a:t>= </a:t>
            </a:r>
            <a:r>
              <a:rPr kumimoji="1" lang="ja-JP" altLang="en-US" dirty="0"/>
              <a:t>単位時間あたりに処理できる命令の数の増加</a:t>
            </a:r>
            <a:endParaRPr kumimoji="1" lang="en-US" altLang="ja-JP" dirty="0"/>
          </a:p>
          <a:p>
            <a:pPr lvl="1"/>
            <a:r>
              <a:rPr kumimoji="1" lang="en-US" altLang="ja-JP" dirty="0"/>
              <a:t>= </a:t>
            </a:r>
            <a:r>
              <a:rPr kumimoji="1" lang="ja-JP" altLang="en-US" dirty="0">
                <a:solidFill>
                  <a:schemeClr val="accent5"/>
                </a:solidFill>
              </a:rPr>
              <a:t>動作クロック周波数の向上</a:t>
            </a:r>
            <a:endParaRPr kumimoji="1" lang="en-US" altLang="ja-JP" dirty="0">
              <a:solidFill>
                <a:schemeClr val="accent5"/>
              </a:solidFill>
            </a:endParaRPr>
          </a:p>
          <a:p>
            <a:r>
              <a:rPr kumimoji="1" lang="ja-JP" altLang="en-US" dirty="0"/>
              <a:t>これらは同じ事を言い換えてるだけ</a:t>
            </a:r>
            <a:endParaRPr kumimoji="1" lang="en-US" altLang="ja-JP" dirty="0"/>
          </a:p>
          <a:p>
            <a:pPr lvl="1"/>
            <a:endParaRPr kumimoji="1" lang="en-US" altLang="ja-JP" dirty="0">
              <a:solidFill>
                <a:schemeClr val="accent5"/>
              </a:solidFill>
            </a:endParaRPr>
          </a:p>
        </p:txBody>
      </p:sp>
    </p:spTree>
    <p:extLst>
      <p:ext uri="{BB962C8B-B14F-4D97-AF65-F5344CB8AC3E}">
        <p14:creationId xmlns:p14="http://schemas.microsoft.com/office/powerpoint/2010/main" val="3572453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a:xfrm>
            <a:off x="611956" y="3699003"/>
            <a:ext cx="8280092" cy="2789724"/>
          </a:xfrm>
        </p:spPr>
        <p:txBody>
          <a:bodyPr/>
          <a:lstStyle/>
          <a:p>
            <a:r>
              <a:rPr lang="ja-JP" altLang="en-US" dirty="0"/>
              <a:t>パイプライン段数を増やしていけば，どこまでも速くなるのか？</a:t>
            </a:r>
            <a:endParaRPr lang="en-US" altLang="ja-JP" dirty="0"/>
          </a:p>
          <a:p>
            <a:pPr lvl="1"/>
            <a:r>
              <a:rPr kumimoji="1" lang="ja-JP" altLang="en-US" dirty="0"/>
              <a:t>ならない</a:t>
            </a:r>
            <a:endParaRPr kumimoji="1" lang="en-US" altLang="ja-JP" dirty="0"/>
          </a:p>
          <a:p>
            <a:r>
              <a:rPr kumimoji="1" lang="ja-JP" altLang="en-US" dirty="0"/>
              <a:t>理由：</a:t>
            </a:r>
            <a:endParaRPr kumimoji="1" lang="en-US" altLang="ja-JP" dirty="0"/>
          </a:p>
          <a:p>
            <a:pPr marL="817200" lvl="1" indent="-457200">
              <a:buFont typeface="+mj-lt"/>
              <a:buAutoNum type="arabicPeriod"/>
            </a:pPr>
            <a:r>
              <a:rPr lang="ja-JP" altLang="en-US" dirty="0"/>
              <a:t>回路的な理由による周波数向上の限界</a:t>
            </a:r>
            <a:endParaRPr kumimoji="1" lang="en-US" altLang="ja-JP" dirty="0"/>
          </a:p>
          <a:p>
            <a:pPr marL="817200" lvl="1" indent="-457200">
              <a:buFont typeface="+mj-lt"/>
              <a:buAutoNum type="arabicPeriod"/>
            </a:pPr>
            <a:r>
              <a:rPr kumimoji="1" lang="ja-JP" altLang="en-US" b="1" dirty="0">
                <a:solidFill>
                  <a:schemeClr val="accent5"/>
                </a:solidFill>
              </a:rPr>
              <a:t>アーキテクチャ的な理由（ハザード）による実効性能の限界</a:t>
            </a:r>
            <a:endParaRPr kumimoji="1" lang="en-US" altLang="ja-JP" b="1" dirty="0">
              <a:solidFill>
                <a:schemeClr val="accent5"/>
              </a:solidFill>
            </a:endParaRPr>
          </a:p>
        </p:txBody>
      </p:sp>
      <p:sp>
        <p:nvSpPr>
          <p:cNvPr id="4" name="正方形/長方形 3"/>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grpSp>
        <p:nvGrpSpPr>
          <p:cNvPr id="6" name="グループ化 5"/>
          <p:cNvGrpSpPr/>
          <p:nvPr/>
        </p:nvGrpSpPr>
        <p:grpSpPr>
          <a:xfrm>
            <a:off x="2951982" y="2582933"/>
            <a:ext cx="1562400" cy="576064"/>
            <a:chOff x="971600" y="5445224"/>
            <a:chExt cx="7200800" cy="576064"/>
          </a:xfrm>
        </p:grpSpPr>
        <p:sp>
          <p:nvSpPr>
            <p:cNvPr id="7" name="平行四辺形 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平行四辺形 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91998" y="2582933"/>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2" name="グループ化 11"/>
          <p:cNvGrpSpPr/>
          <p:nvPr/>
        </p:nvGrpSpPr>
        <p:grpSpPr>
          <a:xfrm>
            <a:off x="5832014" y="2582933"/>
            <a:ext cx="1562400" cy="576064"/>
            <a:chOff x="971600" y="5445224"/>
            <a:chExt cx="7200800" cy="576064"/>
          </a:xfrm>
        </p:grpSpPr>
        <p:sp>
          <p:nvSpPr>
            <p:cNvPr id="13" name="平行四辺形 1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 name="平行四辺形 1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5" name="グループ化 14"/>
          <p:cNvGrpSpPr/>
          <p:nvPr/>
        </p:nvGrpSpPr>
        <p:grpSpPr>
          <a:xfrm>
            <a:off x="7272030" y="2582933"/>
            <a:ext cx="1584176" cy="576064"/>
            <a:chOff x="971600" y="5445224"/>
            <a:chExt cx="7200800" cy="576064"/>
          </a:xfrm>
        </p:grpSpPr>
        <p:sp>
          <p:nvSpPr>
            <p:cNvPr id="16" name="平行四辺形 15"/>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8" name="正方形/長方形 17"/>
          <p:cNvSpPr/>
          <p:nvPr/>
        </p:nvSpPr>
        <p:spPr>
          <a:xfrm>
            <a:off x="3401987" y="177292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4752002" y="177292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正方形/長方形 19"/>
          <p:cNvSpPr/>
          <p:nvPr/>
        </p:nvSpPr>
        <p:spPr>
          <a:xfrm>
            <a:off x="6282019" y="177292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1" name="正方形/長方形 20"/>
          <p:cNvSpPr/>
          <p:nvPr/>
        </p:nvSpPr>
        <p:spPr>
          <a:xfrm>
            <a:off x="7632034" y="177292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角丸四角形 21"/>
          <p:cNvSpPr/>
          <p:nvPr/>
        </p:nvSpPr>
        <p:spPr bwMode="auto">
          <a:xfrm>
            <a:off x="4842003"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4" name="角丸四角形 23"/>
          <p:cNvSpPr/>
          <p:nvPr/>
        </p:nvSpPr>
        <p:spPr bwMode="auto">
          <a:xfrm>
            <a:off x="6191730"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5" name="角丸四角形 24"/>
          <p:cNvSpPr/>
          <p:nvPr/>
        </p:nvSpPr>
        <p:spPr bwMode="auto">
          <a:xfrm>
            <a:off x="7541745"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3" name="角丸四角形 22"/>
          <p:cNvSpPr/>
          <p:nvPr/>
        </p:nvSpPr>
        <p:spPr bwMode="auto">
          <a:xfrm>
            <a:off x="3311986" y="249293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9" name="角丸四角形吹き出し 28"/>
          <p:cNvSpPr/>
          <p:nvPr/>
        </p:nvSpPr>
        <p:spPr bwMode="auto">
          <a:xfrm>
            <a:off x="1421965" y="1142917"/>
            <a:ext cx="2520028"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ひょっとして･･･ 無限に</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速くできるんじゃ</a:t>
            </a:r>
            <a:r>
              <a:rPr kumimoji="1" lang="ja-JP" altLang="en-US" sz="1400" dirty="0" err="1">
                <a:solidFill>
                  <a:schemeClr val="tx1">
                    <a:lumMod val="85000"/>
                    <a:lumOff val="15000"/>
                  </a:schemeClr>
                </a:solidFill>
                <a:latin typeface="Arial Narrow" panose="020B0606020202030204" pitchFamily="34" charset="0"/>
              </a:rPr>
              <a:t>ね</a:t>
            </a:r>
            <a:r>
              <a:rPr lang="ja-JP" altLang="en-US" sz="1400" dirty="0">
                <a:solidFill>
                  <a:schemeClr val="tx1">
                    <a:lumMod val="85000"/>
                    <a:lumOff val="15000"/>
                  </a:schemeClr>
                </a:solidFill>
                <a:latin typeface="Arial Narrow" panose="020B0606020202030204" pitchFamily="34" charset="0"/>
              </a:rPr>
              <a:t>！？</a:t>
            </a:r>
            <a:endParaRPr kumimoji="1" lang="ja-JP" altLang="en-US" sz="1400" dirty="0">
              <a:solidFill>
                <a:schemeClr val="tx1">
                  <a:lumMod val="85000"/>
                  <a:lumOff val="15000"/>
                </a:schemeClr>
              </a:solidFill>
              <a:latin typeface="Arial Narrow" panose="020B0606020202030204" pitchFamily="34" charset="0"/>
            </a:endParaRPr>
          </a:p>
        </p:txBody>
      </p:sp>
      <p:sp>
        <p:nvSpPr>
          <p:cNvPr id="31" name="正方形/長方形 30"/>
          <p:cNvSpPr/>
          <p:nvPr/>
        </p:nvSpPr>
        <p:spPr bwMode="auto">
          <a:xfrm>
            <a:off x="4031994"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ｵｲﾔﾒﾛ</a:t>
            </a:r>
          </a:p>
        </p:txBody>
      </p:sp>
      <p:sp>
        <p:nvSpPr>
          <p:cNvPr id="32" name="正方形/長方形 31"/>
          <p:cNvSpPr/>
          <p:nvPr/>
        </p:nvSpPr>
        <p:spPr bwMode="auto">
          <a:xfrm>
            <a:off x="6822025" y="168292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ﾑﾘﾑﾘ</a:t>
            </a:r>
          </a:p>
        </p:txBody>
      </p:sp>
      <p:sp>
        <p:nvSpPr>
          <p:cNvPr id="33" name="正方形/長方形 32"/>
          <p:cNvSpPr/>
          <p:nvPr/>
        </p:nvSpPr>
        <p:spPr bwMode="auto">
          <a:xfrm>
            <a:off x="5382010" y="1718980"/>
            <a:ext cx="540006"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ﾔﾒﾃ</a:t>
            </a:r>
          </a:p>
        </p:txBody>
      </p:sp>
      <p:sp>
        <p:nvSpPr>
          <p:cNvPr id="34" name="正方形/長方形 33"/>
          <p:cNvSpPr/>
          <p:nvPr/>
        </p:nvSpPr>
        <p:spPr bwMode="auto">
          <a:xfrm>
            <a:off x="341953" y="135897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
        <p:nvSpPr>
          <p:cNvPr id="35" name="正方形/長方形 34"/>
          <p:cNvSpPr/>
          <p:nvPr/>
        </p:nvSpPr>
        <p:spPr>
          <a:xfrm>
            <a:off x="1061961" y="1538979"/>
            <a:ext cx="415498" cy="369332"/>
          </a:xfrm>
          <a:prstGeom prst="rect">
            <a:avLst/>
          </a:prstGeom>
        </p:spPr>
        <p:txBody>
          <a:bodyPr wrap="none">
            <a:spAutoFit/>
          </a:bodyPr>
          <a:lstStyle/>
          <a:p>
            <a:r>
              <a:rPr lang="ja-JP" altLang="en-US" dirty="0">
                <a:solidFill>
                  <a:schemeClr val="tx1">
                    <a:lumMod val="85000"/>
                    <a:lumOff val="15000"/>
                  </a:schemeClr>
                </a:solidFill>
              </a:rPr>
              <a:t>💡</a:t>
            </a:r>
          </a:p>
        </p:txBody>
      </p:sp>
      <p:sp>
        <p:nvSpPr>
          <p:cNvPr id="36" name="正方形/長方形 35">
            <a:extLst>
              <a:ext uri="{FF2B5EF4-FFF2-40B4-BE49-F238E27FC236}">
                <a16:creationId xmlns:a16="http://schemas.microsoft.com/office/drawing/2014/main" id="{693CAF5A-4D0E-9371-5EB3-8B5A3678E18F}"/>
              </a:ext>
            </a:extLst>
          </p:cNvPr>
          <p:cNvSpPr/>
          <p:nvPr/>
        </p:nvSpPr>
        <p:spPr>
          <a:xfrm>
            <a:off x="431954" y="1538979"/>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ﾋﾗﾒｲﾀ！</a:t>
            </a:r>
          </a:p>
        </p:txBody>
      </p:sp>
      <p:sp>
        <p:nvSpPr>
          <p:cNvPr id="5" name="正方形/長方形 4">
            <a:extLst>
              <a:ext uri="{FF2B5EF4-FFF2-40B4-BE49-F238E27FC236}">
                <a16:creationId xmlns:a16="http://schemas.microsoft.com/office/drawing/2014/main" id="{E1165DBA-792A-6C63-F0ED-E8330580E0E0}"/>
              </a:ext>
            </a:extLst>
          </p:cNvPr>
          <p:cNvSpPr/>
          <p:nvPr/>
        </p:nvSpPr>
        <p:spPr bwMode="auto">
          <a:xfrm>
            <a:off x="8442043" y="1718981"/>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4"/>
                </a:solidFill>
              </a:rPr>
              <a:t>ﾃﾝｼｮｸﾀﾞ</a:t>
            </a:r>
          </a:p>
        </p:txBody>
      </p:sp>
    </p:spTree>
    <p:extLst>
      <p:ext uri="{BB962C8B-B14F-4D97-AF65-F5344CB8AC3E}">
        <p14:creationId xmlns:p14="http://schemas.microsoft.com/office/powerpoint/2010/main" val="30663570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ハザード</a:t>
            </a:r>
            <a:endParaRPr lang="en-US" altLang="ja-JP" dirty="0"/>
          </a:p>
        </p:txBody>
      </p:sp>
    </p:spTree>
    <p:extLst>
      <p:ext uri="{BB962C8B-B14F-4D97-AF65-F5344CB8AC3E}">
        <p14:creationId xmlns:p14="http://schemas.microsoft.com/office/powerpoint/2010/main" val="2272838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E17915D-ED95-990B-618D-289A3E656299}"/>
              </a:ext>
            </a:extLst>
          </p:cNvPr>
          <p:cNvSpPr>
            <a:spLocks noGrp="1"/>
          </p:cNvSpPr>
          <p:nvPr>
            <p:ph type="title"/>
          </p:nvPr>
        </p:nvSpPr>
        <p:spPr/>
        <p:txBody>
          <a:bodyPr/>
          <a:lstStyle/>
          <a:p>
            <a:r>
              <a:rPr lang="ja-JP" altLang="en-US" dirty="0"/>
              <a:t>ハザード（</a:t>
            </a:r>
            <a:r>
              <a:rPr lang="en-US" altLang="ja-JP" dirty="0"/>
              <a:t>hazard</a:t>
            </a:r>
            <a:r>
              <a:rPr lang="ja-JP" altLang="en-US" dirty="0"/>
              <a:t>）</a:t>
            </a:r>
            <a:endParaRPr lang="en-US" dirty="0"/>
          </a:p>
        </p:txBody>
      </p:sp>
      <p:sp>
        <p:nvSpPr>
          <p:cNvPr id="5" name="コンテンツ プレースホルダー 4">
            <a:extLst>
              <a:ext uri="{FF2B5EF4-FFF2-40B4-BE49-F238E27FC236}">
                <a16:creationId xmlns:a16="http://schemas.microsoft.com/office/drawing/2014/main" id="{55BC22C3-1199-82A5-5E29-0F5100CE9908}"/>
              </a:ext>
            </a:extLst>
          </p:cNvPr>
          <p:cNvSpPr>
            <a:spLocks noGrp="1"/>
          </p:cNvSpPr>
          <p:nvPr>
            <p:ph sz="quarter" idx="10"/>
          </p:nvPr>
        </p:nvSpPr>
        <p:spPr/>
        <p:txBody>
          <a:bodyPr/>
          <a:lstStyle/>
          <a:p>
            <a:r>
              <a:rPr lang="ja-JP" altLang="en-US" dirty="0"/>
              <a:t>パイプラインがうまく動作しないこと</a:t>
            </a:r>
            <a:endParaRPr lang="en-US" altLang="ja-JP" dirty="0"/>
          </a:p>
          <a:p>
            <a:pPr lvl="1"/>
            <a:r>
              <a:rPr lang="ja-JP" altLang="en-US" dirty="0"/>
              <a:t>パタヘネ（教科書）の定義だと，</a:t>
            </a:r>
            <a:br>
              <a:rPr lang="en-US" altLang="ja-JP" dirty="0"/>
            </a:br>
            <a:r>
              <a:rPr lang="ja-JP" altLang="en-US" dirty="0"/>
              <a:t>「パイプラインにおいて次のサイクルに次の命令を実行できないこと」</a:t>
            </a:r>
            <a:endParaRPr lang="en-US" altLang="ja-JP" dirty="0"/>
          </a:p>
          <a:p>
            <a:r>
              <a:rPr lang="ja-JP" altLang="en-US" dirty="0"/>
              <a:t>ハザードの種類：</a:t>
            </a:r>
            <a:endParaRPr lang="en-US" altLang="ja-JP" dirty="0"/>
          </a:p>
          <a:p>
            <a:pPr marL="817200" lvl="1" indent="-457200">
              <a:buFont typeface="+mj-lt"/>
              <a:buAutoNum type="arabicPeriod"/>
            </a:pPr>
            <a:r>
              <a:rPr lang="ja-JP" altLang="en-US" dirty="0"/>
              <a:t>構造ハザード</a:t>
            </a:r>
            <a:endParaRPr lang="en-US" altLang="ja-JP" dirty="0"/>
          </a:p>
          <a:p>
            <a:pPr marL="817200" lvl="1" indent="-457200">
              <a:buFont typeface="+mj-lt"/>
              <a:buAutoNum type="arabicPeriod"/>
            </a:pPr>
            <a:r>
              <a:rPr lang="ja-JP" altLang="en-US" dirty="0"/>
              <a:t>非構造ハザード</a:t>
            </a:r>
            <a:endParaRPr lang="en-US" altLang="ja-JP" dirty="0"/>
          </a:p>
          <a:p>
            <a:pPr marL="1177200" lvl="2" indent="-457200">
              <a:buFont typeface="+mj-lt"/>
              <a:buAutoNum type="arabicPeriod"/>
            </a:pPr>
            <a:r>
              <a:rPr lang="ja-JP" altLang="en-US" dirty="0"/>
              <a:t>データ・ハザード</a:t>
            </a:r>
            <a:endParaRPr lang="en-US" altLang="ja-JP" dirty="0"/>
          </a:p>
          <a:p>
            <a:pPr marL="1177200" lvl="2" indent="-457200">
              <a:buFont typeface="+mj-lt"/>
              <a:buAutoNum type="arabicPeriod"/>
            </a:pPr>
            <a:r>
              <a:rPr lang="ja-JP" altLang="en-US" dirty="0"/>
              <a:t>制御ハザード</a:t>
            </a:r>
            <a:endParaRPr lang="en-US" altLang="ja-JP" dirty="0"/>
          </a:p>
          <a:p>
            <a:endParaRPr lang="en-US" dirty="0"/>
          </a:p>
        </p:txBody>
      </p:sp>
      <p:sp>
        <p:nvSpPr>
          <p:cNvPr id="2" name="スライド番号プレースホルダー 1">
            <a:extLst>
              <a:ext uri="{FF2B5EF4-FFF2-40B4-BE49-F238E27FC236}">
                <a16:creationId xmlns:a16="http://schemas.microsoft.com/office/drawing/2014/main" id="{F032B724-DEBD-0B28-15AE-C908F5701F49}"/>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43</a:t>
            </a:fld>
            <a:endParaRPr kumimoji="1" lang="ja-JP" altLang="en-US"/>
          </a:p>
        </p:txBody>
      </p:sp>
    </p:spTree>
    <p:extLst>
      <p:ext uri="{BB962C8B-B14F-4D97-AF65-F5344CB8AC3E}">
        <p14:creationId xmlns:p14="http://schemas.microsoft.com/office/powerpoint/2010/main" val="203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b="1" dirty="0"/>
              <a:t>構造ハザード：ハード資源の不足に起因</a:t>
            </a:r>
            <a:endParaRPr lang="en-US" altLang="ja-JP" b="1"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2153873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構造ハザード</a:t>
            </a:r>
            <a:endParaRPr lang="en-US" altLang="ja-JP" dirty="0"/>
          </a:p>
        </p:txBody>
      </p:sp>
    </p:spTree>
    <p:extLst>
      <p:ext uri="{BB962C8B-B14F-4D97-AF65-F5344CB8AC3E}">
        <p14:creationId xmlns:p14="http://schemas.microsoft.com/office/powerpoint/2010/main" val="29773551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a:t>
            </a:r>
          </a:p>
        </p:txBody>
      </p:sp>
      <p:sp>
        <p:nvSpPr>
          <p:cNvPr id="3" name="テキスト プレースホルダー 2"/>
          <p:cNvSpPr>
            <a:spLocks noGrp="1"/>
          </p:cNvSpPr>
          <p:nvPr>
            <p:ph type="body" sz="quarter" idx="10"/>
          </p:nvPr>
        </p:nvSpPr>
        <p:spPr/>
        <p:txBody>
          <a:bodyPr/>
          <a:lstStyle/>
          <a:p>
            <a:r>
              <a:rPr lang="ja-JP" altLang="en-US" dirty="0"/>
              <a:t>ハード資源の不足により，パイプラインがうまく動作しないこと</a:t>
            </a:r>
            <a:endParaRPr lang="en-US" altLang="ja-JP" dirty="0"/>
          </a:p>
          <a:p>
            <a:r>
              <a:rPr lang="ja-JP" altLang="en-US" dirty="0"/>
              <a:t>工場のラインの例を使って説明</a:t>
            </a:r>
            <a:endParaRPr lang="en-US" altLang="ja-JP" dirty="0"/>
          </a:p>
        </p:txBody>
      </p:sp>
    </p:spTree>
    <p:extLst>
      <p:ext uri="{BB962C8B-B14F-4D97-AF65-F5344CB8AC3E}">
        <p14:creationId xmlns:p14="http://schemas.microsoft.com/office/powerpoint/2010/main" val="26290530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ﾊｻﾐ</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ﾊﾝﾏｰ</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ｽﾊﾟﾅ</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ﾊｺﾂﾞﾒ</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工場のライン</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solidFill>
                  <a:schemeClr val="tx1">
                    <a:lumMod val="85000"/>
                    <a:lumOff val="15000"/>
                  </a:schemeClr>
                </a:solidFill>
              </a:rPr>
              <a:t>各ステージの担当者は製品が流れるまでの間に一定の仕事ができる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はさみで紙を１枚切る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ハンマーで釘を１本打つ</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スパナでねじを１個しめる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箱に製品を１つ入れる</a:t>
            </a:r>
            <a:endParaRPr lang="en-US" altLang="ja-JP" dirty="0">
              <a:solidFill>
                <a:schemeClr val="tx1">
                  <a:lumMod val="85000"/>
                  <a:lumOff val="15000"/>
                </a:schemeClr>
              </a:solidFill>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 name="グループ化 3">
            <a:extLst>
              <a:ext uri="{FF2B5EF4-FFF2-40B4-BE49-F238E27FC236}">
                <a16:creationId xmlns:a16="http://schemas.microsoft.com/office/drawing/2014/main" id="{FF77882F-537F-C839-8754-7387D5D0B75D}"/>
              </a:ext>
            </a:extLst>
          </p:cNvPr>
          <p:cNvGrpSpPr/>
          <p:nvPr/>
        </p:nvGrpSpPr>
        <p:grpSpPr>
          <a:xfrm>
            <a:off x="-5148108" y="2978995"/>
            <a:ext cx="6480073" cy="360005"/>
            <a:chOff x="611956" y="3699003"/>
            <a:chExt cx="6480073" cy="360005"/>
          </a:xfrm>
        </p:grpSpPr>
        <p:sp>
          <p:nvSpPr>
            <p:cNvPr id="5" name="角丸四角形 89">
              <a:extLst>
                <a:ext uri="{FF2B5EF4-FFF2-40B4-BE49-F238E27FC236}">
                  <a16:creationId xmlns:a16="http://schemas.microsoft.com/office/drawing/2014/main" id="{E91DA3D8-2DD3-2DC0-EEC0-D466EB78F03A}"/>
                </a:ext>
              </a:extLst>
            </p:cNvPr>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8" name="角丸四角形 90">
              <a:extLst>
                <a:ext uri="{FF2B5EF4-FFF2-40B4-BE49-F238E27FC236}">
                  <a16:creationId xmlns:a16="http://schemas.microsoft.com/office/drawing/2014/main" id="{399B2BB3-EAE4-40A5-F43B-253A9357C53C}"/>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 name="角丸四角形 91">
              <a:extLst>
                <a:ext uri="{FF2B5EF4-FFF2-40B4-BE49-F238E27FC236}">
                  <a16:creationId xmlns:a16="http://schemas.microsoft.com/office/drawing/2014/main" id="{CD942333-34EC-2DB6-7F7A-DE826A5208CA}"/>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0" name="角丸四角形 92">
              <a:extLst>
                <a:ext uri="{FF2B5EF4-FFF2-40B4-BE49-F238E27FC236}">
                  <a16:creationId xmlns:a16="http://schemas.microsoft.com/office/drawing/2014/main" id="{0B35F586-307D-82F6-81FE-B08F4D62EA36}"/>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11" name="角丸四角形 93">
              <a:extLst>
                <a:ext uri="{FF2B5EF4-FFF2-40B4-BE49-F238E27FC236}">
                  <a16:creationId xmlns:a16="http://schemas.microsoft.com/office/drawing/2014/main" id="{84ECC887-B444-6215-AFBD-6A7B1957223B}"/>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619316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5.55556E-7 1.85185E-6 L 0.15764 1.85185E-6 " pathEditMode="relative" rAng="0" ptsTypes="AA">
                                      <p:cBhvr>
                                        <p:cTn id="6" dur="1000" fill="hold"/>
                                        <p:tgtEl>
                                          <p:spTgt spid="4"/>
                                        </p:tgtEl>
                                        <p:attrNameLst>
                                          <p:attrName>ppt_x</p:attrName>
                                          <p:attrName>ppt_y</p:attrName>
                                        </p:attrNameLst>
                                      </p:cBhvr>
                                      <p:rCtr x="7882" y="0"/>
                                    </p:animMotion>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grpId="0" nodeType="clickEffect">
                                  <p:stCondLst>
                                    <p:cond delay="0"/>
                                  </p:stCondLst>
                                  <p:childTnLst>
                                    <p:animRot by="120000">
                                      <p:cBhvr>
                                        <p:cTn id="10" dur="100" fill="hold">
                                          <p:stCondLst>
                                            <p:cond delay="0"/>
                                          </p:stCondLst>
                                        </p:cTn>
                                        <p:tgtEl>
                                          <p:spTgt spid="3"/>
                                        </p:tgtEl>
                                        <p:attrNameLst>
                                          <p:attrName>r</p:attrName>
                                        </p:attrNameLst>
                                      </p:cBhvr>
                                    </p:animRot>
                                    <p:animRot by="-240000">
                                      <p:cBhvr>
                                        <p:cTn id="11" dur="200" fill="hold">
                                          <p:stCondLst>
                                            <p:cond delay="200"/>
                                          </p:stCondLst>
                                        </p:cTn>
                                        <p:tgtEl>
                                          <p:spTgt spid="3"/>
                                        </p:tgtEl>
                                        <p:attrNameLst>
                                          <p:attrName>r</p:attrName>
                                        </p:attrNameLst>
                                      </p:cBhvr>
                                    </p:animRot>
                                    <p:animRot by="240000">
                                      <p:cBhvr>
                                        <p:cTn id="12" dur="200" fill="hold">
                                          <p:stCondLst>
                                            <p:cond delay="400"/>
                                          </p:stCondLst>
                                        </p:cTn>
                                        <p:tgtEl>
                                          <p:spTgt spid="3"/>
                                        </p:tgtEl>
                                        <p:attrNameLst>
                                          <p:attrName>r</p:attrName>
                                        </p:attrNameLst>
                                      </p:cBhvr>
                                    </p:animRot>
                                    <p:animRot by="-240000">
                                      <p:cBhvr>
                                        <p:cTn id="13" dur="200" fill="hold">
                                          <p:stCondLst>
                                            <p:cond delay="600"/>
                                          </p:stCondLst>
                                        </p:cTn>
                                        <p:tgtEl>
                                          <p:spTgt spid="3"/>
                                        </p:tgtEl>
                                        <p:attrNameLst>
                                          <p:attrName>r</p:attrName>
                                        </p:attrNameLst>
                                      </p:cBhvr>
                                    </p:animRot>
                                    <p:animRot by="120000">
                                      <p:cBhvr>
                                        <p:cTn id="14" dur="200" fill="hold">
                                          <p:stCondLst>
                                            <p:cond delay="800"/>
                                          </p:stCondLst>
                                        </p:cTn>
                                        <p:tgtEl>
                                          <p:spTgt spid="3"/>
                                        </p:tgtEl>
                                        <p:attrNameLst>
                                          <p:attrName>r</p:attrName>
                                        </p:attrNameLst>
                                      </p:cBhvr>
                                    </p:animRot>
                                  </p:childTnLst>
                                </p:cTn>
                              </p:par>
                              <p:par>
                                <p:cTn id="15" presetID="32" presetClass="emph" presetSubtype="0" fill="hold" grpId="0" nodeType="withEffect">
                                  <p:stCondLst>
                                    <p:cond delay="0"/>
                                  </p:stCondLst>
                                  <p:childTnLst>
                                    <p:animRot by="120000">
                                      <p:cBhvr>
                                        <p:cTn id="16" dur="100" fill="hold">
                                          <p:stCondLst>
                                            <p:cond delay="0"/>
                                          </p:stCondLst>
                                        </p:cTn>
                                        <p:tgtEl>
                                          <p:spTgt spid="36"/>
                                        </p:tgtEl>
                                        <p:attrNameLst>
                                          <p:attrName>r</p:attrName>
                                        </p:attrNameLst>
                                      </p:cBhvr>
                                    </p:animRot>
                                    <p:animRot by="-240000">
                                      <p:cBhvr>
                                        <p:cTn id="17" dur="200" fill="hold">
                                          <p:stCondLst>
                                            <p:cond delay="200"/>
                                          </p:stCondLst>
                                        </p:cTn>
                                        <p:tgtEl>
                                          <p:spTgt spid="36"/>
                                        </p:tgtEl>
                                        <p:attrNameLst>
                                          <p:attrName>r</p:attrName>
                                        </p:attrNameLst>
                                      </p:cBhvr>
                                    </p:animRot>
                                    <p:animRot by="240000">
                                      <p:cBhvr>
                                        <p:cTn id="18" dur="200" fill="hold">
                                          <p:stCondLst>
                                            <p:cond delay="400"/>
                                          </p:stCondLst>
                                        </p:cTn>
                                        <p:tgtEl>
                                          <p:spTgt spid="36"/>
                                        </p:tgtEl>
                                        <p:attrNameLst>
                                          <p:attrName>r</p:attrName>
                                        </p:attrNameLst>
                                      </p:cBhvr>
                                    </p:animRot>
                                    <p:animRot by="-240000">
                                      <p:cBhvr>
                                        <p:cTn id="19" dur="200" fill="hold">
                                          <p:stCondLst>
                                            <p:cond delay="600"/>
                                          </p:stCondLst>
                                        </p:cTn>
                                        <p:tgtEl>
                                          <p:spTgt spid="36"/>
                                        </p:tgtEl>
                                        <p:attrNameLst>
                                          <p:attrName>r</p:attrName>
                                        </p:attrNameLst>
                                      </p:cBhvr>
                                    </p:animRot>
                                    <p:animRot by="120000">
                                      <p:cBhvr>
                                        <p:cTn id="20" dur="200" fill="hold">
                                          <p:stCondLst>
                                            <p:cond delay="800"/>
                                          </p:stCondLst>
                                        </p:cTn>
                                        <p:tgtEl>
                                          <p:spTgt spid="36"/>
                                        </p:tgtEl>
                                        <p:attrNameLst>
                                          <p:attrName>r</p:attrName>
                                        </p:attrNameLst>
                                      </p:cBhvr>
                                    </p:animRot>
                                  </p:childTnLst>
                                </p:cTn>
                              </p:par>
                              <p:par>
                                <p:cTn id="21" presetID="32" presetClass="emph" presetSubtype="0" fill="hold" grpId="0" nodeType="withEffect">
                                  <p:stCondLst>
                                    <p:cond delay="0"/>
                                  </p:stCondLst>
                                  <p:childTnLst>
                                    <p:animRot by="120000">
                                      <p:cBhvr>
                                        <p:cTn id="22" dur="100" fill="hold">
                                          <p:stCondLst>
                                            <p:cond delay="0"/>
                                          </p:stCondLst>
                                        </p:cTn>
                                        <p:tgtEl>
                                          <p:spTgt spid="49"/>
                                        </p:tgtEl>
                                        <p:attrNameLst>
                                          <p:attrName>r</p:attrName>
                                        </p:attrNameLst>
                                      </p:cBhvr>
                                    </p:animRot>
                                    <p:animRot by="-240000">
                                      <p:cBhvr>
                                        <p:cTn id="23" dur="200" fill="hold">
                                          <p:stCondLst>
                                            <p:cond delay="200"/>
                                          </p:stCondLst>
                                        </p:cTn>
                                        <p:tgtEl>
                                          <p:spTgt spid="49"/>
                                        </p:tgtEl>
                                        <p:attrNameLst>
                                          <p:attrName>r</p:attrName>
                                        </p:attrNameLst>
                                      </p:cBhvr>
                                    </p:animRot>
                                    <p:animRot by="240000">
                                      <p:cBhvr>
                                        <p:cTn id="24" dur="200" fill="hold">
                                          <p:stCondLst>
                                            <p:cond delay="400"/>
                                          </p:stCondLst>
                                        </p:cTn>
                                        <p:tgtEl>
                                          <p:spTgt spid="49"/>
                                        </p:tgtEl>
                                        <p:attrNameLst>
                                          <p:attrName>r</p:attrName>
                                        </p:attrNameLst>
                                      </p:cBhvr>
                                    </p:animRot>
                                    <p:animRot by="-240000">
                                      <p:cBhvr>
                                        <p:cTn id="25" dur="200" fill="hold">
                                          <p:stCondLst>
                                            <p:cond delay="600"/>
                                          </p:stCondLst>
                                        </p:cTn>
                                        <p:tgtEl>
                                          <p:spTgt spid="49"/>
                                        </p:tgtEl>
                                        <p:attrNameLst>
                                          <p:attrName>r</p:attrName>
                                        </p:attrNameLst>
                                      </p:cBhvr>
                                    </p:animRot>
                                    <p:animRot by="120000">
                                      <p:cBhvr>
                                        <p:cTn id="26" dur="200" fill="hold">
                                          <p:stCondLst>
                                            <p:cond delay="800"/>
                                          </p:stCondLst>
                                        </p:cTn>
                                        <p:tgtEl>
                                          <p:spTgt spid="49"/>
                                        </p:tgtEl>
                                        <p:attrNameLst>
                                          <p:attrName>r</p:attrName>
                                        </p:attrNameLst>
                                      </p:cBhvr>
                                    </p:animRot>
                                  </p:childTnLst>
                                </p:cTn>
                              </p:par>
                              <p:par>
                                <p:cTn id="27" presetID="32" presetClass="emph" presetSubtype="0" fill="hold" grpId="0" nodeType="withEffect">
                                  <p:stCondLst>
                                    <p:cond delay="0"/>
                                  </p:stCondLst>
                                  <p:childTnLst>
                                    <p:animRot by="120000">
                                      <p:cBhvr>
                                        <p:cTn id="28" dur="100" fill="hold">
                                          <p:stCondLst>
                                            <p:cond delay="0"/>
                                          </p:stCondLst>
                                        </p:cTn>
                                        <p:tgtEl>
                                          <p:spTgt spid="55"/>
                                        </p:tgtEl>
                                        <p:attrNameLst>
                                          <p:attrName>r</p:attrName>
                                        </p:attrNameLst>
                                      </p:cBhvr>
                                    </p:animRot>
                                    <p:animRot by="-240000">
                                      <p:cBhvr>
                                        <p:cTn id="29" dur="200" fill="hold">
                                          <p:stCondLst>
                                            <p:cond delay="200"/>
                                          </p:stCondLst>
                                        </p:cTn>
                                        <p:tgtEl>
                                          <p:spTgt spid="55"/>
                                        </p:tgtEl>
                                        <p:attrNameLst>
                                          <p:attrName>r</p:attrName>
                                        </p:attrNameLst>
                                      </p:cBhvr>
                                    </p:animRot>
                                    <p:animRot by="240000">
                                      <p:cBhvr>
                                        <p:cTn id="30" dur="200" fill="hold">
                                          <p:stCondLst>
                                            <p:cond delay="400"/>
                                          </p:stCondLst>
                                        </p:cTn>
                                        <p:tgtEl>
                                          <p:spTgt spid="55"/>
                                        </p:tgtEl>
                                        <p:attrNameLst>
                                          <p:attrName>r</p:attrName>
                                        </p:attrNameLst>
                                      </p:cBhvr>
                                    </p:animRot>
                                    <p:animRot by="-240000">
                                      <p:cBhvr>
                                        <p:cTn id="31" dur="200" fill="hold">
                                          <p:stCondLst>
                                            <p:cond delay="600"/>
                                          </p:stCondLst>
                                        </p:cTn>
                                        <p:tgtEl>
                                          <p:spTgt spid="55"/>
                                        </p:tgtEl>
                                        <p:attrNameLst>
                                          <p:attrName>r</p:attrName>
                                        </p:attrNameLst>
                                      </p:cBhvr>
                                    </p:animRot>
                                    <p:animRot by="120000">
                                      <p:cBhvr>
                                        <p:cTn id="32" dur="200" fill="hold">
                                          <p:stCondLst>
                                            <p:cond delay="800"/>
                                          </p:stCondLst>
                                        </p:cTn>
                                        <p:tgtEl>
                                          <p:spTgt spid="55"/>
                                        </p:tgtEl>
                                        <p:attrNameLst>
                                          <p:attrName>r</p:attrName>
                                        </p:attrNameLst>
                                      </p:cBhvr>
                                    </p:animRo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0.15764 1.85185E-6 L 0.3151 1.85185E-6 " pathEditMode="relative" rAng="0" ptsTypes="AA">
                                      <p:cBhvr>
                                        <p:cTn id="36" dur="1000" fill="hold"/>
                                        <p:tgtEl>
                                          <p:spTgt spid="4"/>
                                        </p:tgtEl>
                                        <p:attrNameLst>
                                          <p:attrName>ppt_x</p:attrName>
                                          <p:attrName>ppt_y</p:attrName>
                                        </p:attrNameLst>
                                      </p:cBhvr>
                                      <p:rCtr x="7865" y="0"/>
                                    </p:animMotion>
                                  </p:childTnLst>
                                </p:cTn>
                              </p:par>
                            </p:childTnLst>
                          </p:cTn>
                        </p:par>
                      </p:childTnLst>
                    </p:cTn>
                  </p:par>
                  <p:par>
                    <p:cTn id="37" fill="hold">
                      <p:stCondLst>
                        <p:cond delay="indefinite"/>
                      </p:stCondLst>
                      <p:childTnLst>
                        <p:par>
                          <p:cTn id="38" fill="hold">
                            <p:stCondLst>
                              <p:cond delay="0"/>
                            </p:stCondLst>
                            <p:childTnLst>
                              <p:par>
                                <p:cTn id="39" presetID="32" presetClass="emph" presetSubtype="0" fill="hold" grpId="1" nodeType="clickEffect">
                                  <p:stCondLst>
                                    <p:cond delay="0"/>
                                  </p:stCondLst>
                                  <p:childTnLst>
                                    <p:animRot by="120000">
                                      <p:cBhvr>
                                        <p:cTn id="40" dur="100" fill="hold">
                                          <p:stCondLst>
                                            <p:cond delay="0"/>
                                          </p:stCondLst>
                                        </p:cTn>
                                        <p:tgtEl>
                                          <p:spTgt spid="3"/>
                                        </p:tgtEl>
                                        <p:attrNameLst>
                                          <p:attrName>r</p:attrName>
                                        </p:attrNameLst>
                                      </p:cBhvr>
                                    </p:animRot>
                                    <p:animRot by="-240000">
                                      <p:cBhvr>
                                        <p:cTn id="41" dur="200" fill="hold">
                                          <p:stCondLst>
                                            <p:cond delay="200"/>
                                          </p:stCondLst>
                                        </p:cTn>
                                        <p:tgtEl>
                                          <p:spTgt spid="3"/>
                                        </p:tgtEl>
                                        <p:attrNameLst>
                                          <p:attrName>r</p:attrName>
                                        </p:attrNameLst>
                                      </p:cBhvr>
                                    </p:animRot>
                                    <p:animRot by="240000">
                                      <p:cBhvr>
                                        <p:cTn id="42" dur="200" fill="hold">
                                          <p:stCondLst>
                                            <p:cond delay="400"/>
                                          </p:stCondLst>
                                        </p:cTn>
                                        <p:tgtEl>
                                          <p:spTgt spid="3"/>
                                        </p:tgtEl>
                                        <p:attrNameLst>
                                          <p:attrName>r</p:attrName>
                                        </p:attrNameLst>
                                      </p:cBhvr>
                                    </p:animRot>
                                    <p:animRot by="-240000">
                                      <p:cBhvr>
                                        <p:cTn id="43" dur="200" fill="hold">
                                          <p:stCondLst>
                                            <p:cond delay="600"/>
                                          </p:stCondLst>
                                        </p:cTn>
                                        <p:tgtEl>
                                          <p:spTgt spid="3"/>
                                        </p:tgtEl>
                                        <p:attrNameLst>
                                          <p:attrName>r</p:attrName>
                                        </p:attrNameLst>
                                      </p:cBhvr>
                                    </p:animRot>
                                    <p:animRot by="120000">
                                      <p:cBhvr>
                                        <p:cTn id="44" dur="200" fill="hold">
                                          <p:stCondLst>
                                            <p:cond delay="800"/>
                                          </p:stCondLst>
                                        </p:cTn>
                                        <p:tgtEl>
                                          <p:spTgt spid="3"/>
                                        </p:tgtEl>
                                        <p:attrNameLst>
                                          <p:attrName>r</p:attrName>
                                        </p:attrNameLst>
                                      </p:cBhvr>
                                    </p:animRot>
                                  </p:childTnLst>
                                </p:cTn>
                              </p:par>
                              <p:par>
                                <p:cTn id="45" presetID="32" presetClass="emph" presetSubtype="0" fill="hold" grpId="1" nodeType="withEffect">
                                  <p:stCondLst>
                                    <p:cond delay="0"/>
                                  </p:stCondLst>
                                  <p:childTnLst>
                                    <p:animRot by="120000">
                                      <p:cBhvr>
                                        <p:cTn id="46" dur="100" fill="hold">
                                          <p:stCondLst>
                                            <p:cond delay="0"/>
                                          </p:stCondLst>
                                        </p:cTn>
                                        <p:tgtEl>
                                          <p:spTgt spid="36"/>
                                        </p:tgtEl>
                                        <p:attrNameLst>
                                          <p:attrName>r</p:attrName>
                                        </p:attrNameLst>
                                      </p:cBhvr>
                                    </p:animRot>
                                    <p:animRot by="-240000">
                                      <p:cBhvr>
                                        <p:cTn id="47" dur="200" fill="hold">
                                          <p:stCondLst>
                                            <p:cond delay="200"/>
                                          </p:stCondLst>
                                        </p:cTn>
                                        <p:tgtEl>
                                          <p:spTgt spid="36"/>
                                        </p:tgtEl>
                                        <p:attrNameLst>
                                          <p:attrName>r</p:attrName>
                                        </p:attrNameLst>
                                      </p:cBhvr>
                                    </p:animRot>
                                    <p:animRot by="240000">
                                      <p:cBhvr>
                                        <p:cTn id="48" dur="200" fill="hold">
                                          <p:stCondLst>
                                            <p:cond delay="400"/>
                                          </p:stCondLst>
                                        </p:cTn>
                                        <p:tgtEl>
                                          <p:spTgt spid="36"/>
                                        </p:tgtEl>
                                        <p:attrNameLst>
                                          <p:attrName>r</p:attrName>
                                        </p:attrNameLst>
                                      </p:cBhvr>
                                    </p:animRot>
                                    <p:animRot by="-240000">
                                      <p:cBhvr>
                                        <p:cTn id="49" dur="200" fill="hold">
                                          <p:stCondLst>
                                            <p:cond delay="600"/>
                                          </p:stCondLst>
                                        </p:cTn>
                                        <p:tgtEl>
                                          <p:spTgt spid="36"/>
                                        </p:tgtEl>
                                        <p:attrNameLst>
                                          <p:attrName>r</p:attrName>
                                        </p:attrNameLst>
                                      </p:cBhvr>
                                    </p:animRot>
                                    <p:animRot by="120000">
                                      <p:cBhvr>
                                        <p:cTn id="50" dur="200" fill="hold">
                                          <p:stCondLst>
                                            <p:cond delay="800"/>
                                          </p:stCondLst>
                                        </p:cTn>
                                        <p:tgtEl>
                                          <p:spTgt spid="36"/>
                                        </p:tgtEl>
                                        <p:attrNameLst>
                                          <p:attrName>r</p:attrName>
                                        </p:attrNameLst>
                                      </p:cBhvr>
                                    </p:animRot>
                                  </p:childTnLst>
                                </p:cTn>
                              </p:par>
                              <p:par>
                                <p:cTn id="51" presetID="32" presetClass="emph" presetSubtype="0" fill="hold" grpId="1" nodeType="withEffect">
                                  <p:stCondLst>
                                    <p:cond delay="0"/>
                                  </p:stCondLst>
                                  <p:childTnLst>
                                    <p:animRot by="120000">
                                      <p:cBhvr>
                                        <p:cTn id="52" dur="100" fill="hold">
                                          <p:stCondLst>
                                            <p:cond delay="0"/>
                                          </p:stCondLst>
                                        </p:cTn>
                                        <p:tgtEl>
                                          <p:spTgt spid="49"/>
                                        </p:tgtEl>
                                        <p:attrNameLst>
                                          <p:attrName>r</p:attrName>
                                        </p:attrNameLst>
                                      </p:cBhvr>
                                    </p:animRot>
                                    <p:animRot by="-240000">
                                      <p:cBhvr>
                                        <p:cTn id="53" dur="200" fill="hold">
                                          <p:stCondLst>
                                            <p:cond delay="200"/>
                                          </p:stCondLst>
                                        </p:cTn>
                                        <p:tgtEl>
                                          <p:spTgt spid="49"/>
                                        </p:tgtEl>
                                        <p:attrNameLst>
                                          <p:attrName>r</p:attrName>
                                        </p:attrNameLst>
                                      </p:cBhvr>
                                    </p:animRot>
                                    <p:animRot by="240000">
                                      <p:cBhvr>
                                        <p:cTn id="54" dur="200" fill="hold">
                                          <p:stCondLst>
                                            <p:cond delay="400"/>
                                          </p:stCondLst>
                                        </p:cTn>
                                        <p:tgtEl>
                                          <p:spTgt spid="49"/>
                                        </p:tgtEl>
                                        <p:attrNameLst>
                                          <p:attrName>r</p:attrName>
                                        </p:attrNameLst>
                                      </p:cBhvr>
                                    </p:animRot>
                                    <p:animRot by="-240000">
                                      <p:cBhvr>
                                        <p:cTn id="55" dur="200" fill="hold">
                                          <p:stCondLst>
                                            <p:cond delay="600"/>
                                          </p:stCondLst>
                                        </p:cTn>
                                        <p:tgtEl>
                                          <p:spTgt spid="49"/>
                                        </p:tgtEl>
                                        <p:attrNameLst>
                                          <p:attrName>r</p:attrName>
                                        </p:attrNameLst>
                                      </p:cBhvr>
                                    </p:animRot>
                                    <p:animRot by="120000">
                                      <p:cBhvr>
                                        <p:cTn id="56" dur="200" fill="hold">
                                          <p:stCondLst>
                                            <p:cond delay="800"/>
                                          </p:stCondLst>
                                        </p:cTn>
                                        <p:tgtEl>
                                          <p:spTgt spid="49"/>
                                        </p:tgtEl>
                                        <p:attrNameLst>
                                          <p:attrName>r</p:attrName>
                                        </p:attrNameLst>
                                      </p:cBhvr>
                                    </p:animRot>
                                  </p:childTnLst>
                                </p:cTn>
                              </p:par>
                              <p:par>
                                <p:cTn id="57" presetID="32" presetClass="emph" presetSubtype="0" fill="hold" grpId="1" nodeType="withEffect">
                                  <p:stCondLst>
                                    <p:cond delay="0"/>
                                  </p:stCondLst>
                                  <p:childTnLst>
                                    <p:animRot by="120000">
                                      <p:cBhvr>
                                        <p:cTn id="58" dur="100" fill="hold">
                                          <p:stCondLst>
                                            <p:cond delay="0"/>
                                          </p:stCondLst>
                                        </p:cTn>
                                        <p:tgtEl>
                                          <p:spTgt spid="55"/>
                                        </p:tgtEl>
                                        <p:attrNameLst>
                                          <p:attrName>r</p:attrName>
                                        </p:attrNameLst>
                                      </p:cBhvr>
                                    </p:animRot>
                                    <p:animRot by="-240000">
                                      <p:cBhvr>
                                        <p:cTn id="59" dur="200" fill="hold">
                                          <p:stCondLst>
                                            <p:cond delay="200"/>
                                          </p:stCondLst>
                                        </p:cTn>
                                        <p:tgtEl>
                                          <p:spTgt spid="55"/>
                                        </p:tgtEl>
                                        <p:attrNameLst>
                                          <p:attrName>r</p:attrName>
                                        </p:attrNameLst>
                                      </p:cBhvr>
                                    </p:animRot>
                                    <p:animRot by="240000">
                                      <p:cBhvr>
                                        <p:cTn id="60" dur="200" fill="hold">
                                          <p:stCondLst>
                                            <p:cond delay="400"/>
                                          </p:stCondLst>
                                        </p:cTn>
                                        <p:tgtEl>
                                          <p:spTgt spid="55"/>
                                        </p:tgtEl>
                                        <p:attrNameLst>
                                          <p:attrName>r</p:attrName>
                                        </p:attrNameLst>
                                      </p:cBhvr>
                                    </p:animRot>
                                    <p:animRot by="-240000">
                                      <p:cBhvr>
                                        <p:cTn id="61" dur="200" fill="hold">
                                          <p:stCondLst>
                                            <p:cond delay="600"/>
                                          </p:stCondLst>
                                        </p:cTn>
                                        <p:tgtEl>
                                          <p:spTgt spid="55"/>
                                        </p:tgtEl>
                                        <p:attrNameLst>
                                          <p:attrName>r</p:attrName>
                                        </p:attrNameLst>
                                      </p:cBhvr>
                                    </p:animRot>
                                    <p:animRot by="120000">
                                      <p:cBhvr>
                                        <p:cTn id="62" dur="200" fill="hold">
                                          <p:stCondLst>
                                            <p:cond delay="800"/>
                                          </p:stCondLst>
                                        </p:cTn>
                                        <p:tgtEl>
                                          <p:spTgt spid="55"/>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nodeType="clickEffect">
                                  <p:stCondLst>
                                    <p:cond delay="0"/>
                                  </p:stCondLst>
                                  <p:childTnLst>
                                    <p:animMotion origin="layout" path="M 0.3151 1.85185E-6 L 0.4724 1.85185E-6 " pathEditMode="relative" rAng="0" ptsTypes="AA">
                                      <p:cBhvr>
                                        <p:cTn id="66" dur="1000" fill="hold"/>
                                        <p:tgtEl>
                                          <p:spTgt spid="4"/>
                                        </p:tgtEl>
                                        <p:attrNameLst>
                                          <p:attrName>ppt_x</p:attrName>
                                          <p:attrName>ppt_y</p:attrName>
                                        </p:attrNameLst>
                                      </p:cBhvr>
                                      <p:rCtr x="7865" y="0"/>
                                    </p:animMotion>
                                  </p:childTnLst>
                                </p:cTn>
                              </p:par>
                            </p:childTnLst>
                          </p:cTn>
                        </p:par>
                      </p:childTnLst>
                    </p:cTn>
                  </p:par>
                  <p:par>
                    <p:cTn id="67" fill="hold">
                      <p:stCondLst>
                        <p:cond delay="indefinite"/>
                      </p:stCondLst>
                      <p:childTnLst>
                        <p:par>
                          <p:cTn id="68" fill="hold">
                            <p:stCondLst>
                              <p:cond delay="0"/>
                            </p:stCondLst>
                            <p:childTnLst>
                              <p:par>
                                <p:cTn id="69" presetID="32" presetClass="emph" presetSubtype="0" fill="hold" grpId="2" nodeType="clickEffect">
                                  <p:stCondLst>
                                    <p:cond delay="0"/>
                                  </p:stCondLst>
                                  <p:childTnLst>
                                    <p:animRot by="120000">
                                      <p:cBhvr>
                                        <p:cTn id="70" dur="100" fill="hold">
                                          <p:stCondLst>
                                            <p:cond delay="0"/>
                                          </p:stCondLst>
                                        </p:cTn>
                                        <p:tgtEl>
                                          <p:spTgt spid="3"/>
                                        </p:tgtEl>
                                        <p:attrNameLst>
                                          <p:attrName>r</p:attrName>
                                        </p:attrNameLst>
                                      </p:cBhvr>
                                    </p:animRot>
                                    <p:animRot by="-240000">
                                      <p:cBhvr>
                                        <p:cTn id="71" dur="200" fill="hold">
                                          <p:stCondLst>
                                            <p:cond delay="200"/>
                                          </p:stCondLst>
                                        </p:cTn>
                                        <p:tgtEl>
                                          <p:spTgt spid="3"/>
                                        </p:tgtEl>
                                        <p:attrNameLst>
                                          <p:attrName>r</p:attrName>
                                        </p:attrNameLst>
                                      </p:cBhvr>
                                    </p:animRot>
                                    <p:animRot by="240000">
                                      <p:cBhvr>
                                        <p:cTn id="72" dur="200" fill="hold">
                                          <p:stCondLst>
                                            <p:cond delay="400"/>
                                          </p:stCondLst>
                                        </p:cTn>
                                        <p:tgtEl>
                                          <p:spTgt spid="3"/>
                                        </p:tgtEl>
                                        <p:attrNameLst>
                                          <p:attrName>r</p:attrName>
                                        </p:attrNameLst>
                                      </p:cBhvr>
                                    </p:animRot>
                                    <p:animRot by="-240000">
                                      <p:cBhvr>
                                        <p:cTn id="73" dur="200" fill="hold">
                                          <p:stCondLst>
                                            <p:cond delay="600"/>
                                          </p:stCondLst>
                                        </p:cTn>
                                        <p:tgtEl>
                                          <p:spTgt spid="3"/>
                                        </p:tgtEl>
                                        <p:attrNameLst>
                                          <p:attrName>r</p:attrName>
                                        </p:attrNameLst>
                                      </p:cBhvr>
                                    </p:animRot>
                                    <p:animRot by="120000">
                                      <p:cBhvr>
                                        <p:cTn id="74" dur="200" fill="hold">
                                          <p:stCondLst>
                                            <p:cond delay="800"/>
                                          </p:stCondLst>
                                        </p:cTn>
                                        <p:tgtEl>
                                          <p:spTgt spid="3"/>
                                        </p:tgtEl>
                                        <p:attrNameLst>
                                          <p:attrName>r</p:attrName>
                                        </p:attrNameLst>
                                      </p:cBhvr>
                                    </p:animRot>
                                  </p:childTnLst>
                                </p:cTn>
                              </p:par>
                              <p:par>
                                <p:cTn id="75" presetID="32" presetClass="emph" presetSubtype="0" fill="hold" grpId="2" nodeType="withEffect">
                                  <p:stCondLst>
                                    <p:cond delay="0"/>
                                  </p:stCondLst>
                                  <p:childTnLst>
                                    <p:animRot by="120000">
                                      <p:cBhvr>
                                        <p:cTn id="76" dur="100" fill="hold">
                                          <p:stCondLst>
                                            <p:cond delay="0"/>
                                          </p:stCondLst>
                                        </p:cTn>
                                        <p:tgtEl>
                                          <p:spTgt spid="36"/>
                                        </p:tgtEl>
                                        <p:attrNameLst>
                                          <p:attrName>r</p:attrName>
                                        </p:attrNameLst>
                                      </p:cBhvr>
                                    </p:animRot>
                                    <p:animRot by="-240000">
                                      <p:cBhvr>
                                        <p:cTn id="77" dur="200" fill="hold">
                                          <p:stCondLst>
                                            <p:cond delay="200"/>
                                          </p:stCondLst>
                                        </p:cTn>
                                        <p:tgtEl>
                                          <p:spTgt spid="36"/>
                                        </p:tgtEl>
                                        <p:attrNameLst>
                                          <p:attrName>r</p:attrName>
                                        </p:attrNameLst>
                                      </p:cBhvr>
                                    </p:animRot>
                                    <p:animRot by="240000">
                                      <p:cBhvr>
                                        <p:cTn id="78" dur="200" fill="hold">
                                          <p:stCondLst>
                                            <p:cond delay="400"/>
                                          </p:stCondLst>
                                        </p:cTn>
                                        <p:tgtEl>
                                          <p:spTgt spid="36"/>
                                        </p:tgtEl>
                                        <p:attrNameLst>
                                          <p:attrName>r</p:attrName>
                                        </p:attrNameLst>
                                      </p:cBhvr>
                                    </p:animRot>
                                    <p:animRot by="-240000">
                                      <p:cBhvr>
                                        <p:cTn id="79" dur="200" fill="hold">
                                          <p:stCondLst>
                                            <p:cond delay="600"/>
                                          </p:stCondLst>
                                        </p:cTn>
                                        <p:tgtEl>
                                          <p:spTgt spid="36"/>
                                        </p:tgtEl>
                                        <p:attrNameLst>
                                          <p:attrName>r</p:attrName>
                                        </p:attrNameLst>
                                      </p:cBhvr>
                                    </p:animRot>
                                    <p:animRot by="120000">
                                      <p:cBhvr>
                                        <p:cTn id="80" dur="200" fill="hold">
                                          <p:stCondLst>
                                            <p:cond delay="800"/>
                                          </p:stCondLst>
                                        </p:cTn>
                                        <p:tgtEl>
                                          <p:spTgt spid="36"/>
                                        </p:tgtEl>
                                        <p:attrNameLst>
                                          <p:attrName>r</p:attrName>
                                        </p:attrNameLst>
                                      </p:cBhvr>
                                    </p:animRot>
                                  </p:childTnLst>
                                </p:cTn>
                              </p:par>
                              <p:par>
                                <p:cTn id="81" presetID="32" presetClass="emph" presetSubtype="0" fill="hold" grpId="2" nodeType="withEffect">
                                  <p:stCondLst>
                                    <p:cond delay="0"/>
                                  </p:stCondLst>
                                  <p:childTnLst>
                                    <p:animRot by="120000">
                                      <p:cBhvr>
                                        <p:cTn id="82" dur="100" fill="hold">
                                          <p:stCondLst>
                                            <p:cond delay="0"/>
                                          </p:stCondLst>
                                        </p:cTn>
                                        <p:tgtEl>
                                          <p:spTgt spid="49"/>
                                        </p:tgtEl>
                                        <p:attrNameLst>
                                          <p:attrName>r</p:attrName>
                                        </p:attrNameLst>
                                      </p:cBhvr>
                                    </p:animRot>
                                    <p:animRot by="-240000">
                                      <p:cBhvr>
                                        <p:cTn id="83" dur="200" fill="hold">
                                          <p:stCondLst>
                                            <p:cond delay="200"/>
                                          </p:stCondLst>
                                        </p:cTn>
                                        <p:tgtEl>
                                          <p:spTgt spid="49"/>
                                        </p:tgtEl>
                                        <p:attrNameLst>
                                          <p:attrName>r</p:attrName>
                                        </p:attrNameLst>
                                      </p:cBhvr>
                                    </p:animRot>
                                    <p:animRot by="240000">
                                      <p:cBhvr>
                                        <p:cTn id="84" dur="200" fill="hold">
                                          <p:stCondLst>
                                            <p:cond delay="400"/>
                                          </p:stCondLst>
                                        </p:cTn>
                                        <p:tgtEl>
                                          <p:spTgt spid="49"/>
                                        </p:tgtEl>
                                        <p:attrNameLst>
                                          <p:attrName>r</p:attrName>
                                        </p:attrNameLst>
                                      </p:cBhvr>
                                    </p:animRot>
                                    <p:animRot by="-240000">
                                      <p:cBhvr>
                                        <p:cTn id="85" dur="200" fill="hold">
                                          <p:stCondLst>
                                            <p:cond delay="600"/>
                                          </p:stCondLst>
                                        </p:cTn>
                                        <p:tgtEl>
                                          <p:spTgt spid="49"/>
                                        </p:tgtEl>
                                        <p:attrNameLst>
                                          <p:attrName>r</p:attrName>
                                        </p:attrNameLst>
                                      </p:cBhvr>
                                    </p:animRot>
                                    <p:animRot by="120000">
                                      <p:cBhvr>
                                        <p:cTn id="86" dur="200" fill="hold">
                                          <p:stCondLst>
                                            <p:cond delay="800"/>
                                          </p:stCondLst>
                                        </p:cTn>
                                        <p:tgtEl>
                                          <p:spTgt spid="49"/>
                                        </p:tgtEl>
                                        <p:attrNameLst>
                                          <p:attrName>r</p:attrName>
                                        </p:attrNameLst>
                                      </p:cBhvr>
                                    </p:animRot>
                                  </p:childTnLst>
                                </p:cTn>
                              </p:par>
                              <p:par>
                                <p:cTn id="87" presetID="32" presetClass="emph" presetSubtype="0" fill="hold" grpId="2" nodeType="withEffect">
                                  <p:stCondLst>
                                    <p:cond delay="0"/>
                                  </p:stCondLst>
                                  <p:childTnLst>
                                    <p:animRot by="120000">
                                      <p:cBhvr>
                                        <p:cTn id="88" dur="100" fill="hold">
                                          <p:stCondLst>
                                            <p:cond delay="0"/>
                                          </p:stCondLst>
                                        </p:cTn>
                                        <p:tgtEl>
                                          <p:spTgt spid="55"/>
                                        </p:tgtEl>
                                        <p:attrNameLst>
                                          <p:attrName>r</p:attrName>
                                        </p:attrNameLst>
                                      </p:cBhvr>
                                    </p:animRot>
                                    <p:animRot by="-240000">
                                      <p:cBhvr>
                                        <p:cTn id="89" dur="200" fill="hold">
                                          <p:stCondLst>
                                            <p:cond delay="200"/>
                                          </p:stCondLst>
                                        </p:cTn>
                                        <p:tgtEl>
                                          <p:spTgt spid="55"/>
                                        </p:tgtEl>
                                        <p:attrNameLst>
                                          <p:attrName>r</p:attrName>
                                        </p:attrNameLst>
                                      </p:cBhvr>
                                    </p:animRot>
                                    <p:animRot by="240000">
                                      <p:cBhvr>
                                        <p:cTn id="90" dur="200" fill="hold">
                                          <p:stCondLst>
                                            <p:cond delay="400"/>
                                          </p:stCondLst>
                                        </p:cTn>
                                        <p:tgtEl>
                                          <p:spTgt spid="55"/>
                                        </p:tgtEl>
                                        <p:attrNameLst>
                                          <p:attrName>r</p:attrName>
                                        </p:attrNameLst>
                                      </p:cBhvr>
                                    </p:animRot>
                                    <p:animRot by="-240000">
                                      <p:cBhvr>
                                        <p:cTn id="91" dur="200" fill="hold">
                                          <p:stCondLst>
                                            <p:cond delay="600"/>
                                          </p:stCondLst>
                                        </p:cTn>
                                        <p:tgtEl>
                                          <p:spTgt spid="55"/>
                                        </p:tgtEl>
                                        <p:attrNameLst>
                                          <p:attrName>r</p:attrName>
                                        </p:attrNameLst>
                                      </p:cBhvr>
                                    </p:animRot>
                                    <p:animRot by="120000">
                                      <p:cBhvr>
                                        <p:cTn id="92" dur="200" fill="hold">
                                          <p:stCondLst>
                                            <p:cond delay="800"/>
                                          </p:stCondLst>
                                        </p:cTn>
                                        <p:tgtEl>
                                          <p:spTgt spid="55"/>
                                        </p:tgtEl>
                                        <p:attrNameLst>
                                          <p:attrName>r</p:attrName>
                                        </p:attrNameLst>
                                      </p:cBhvr>
                                    </p:animRo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0.4724 1.85185E-6 L 0.62986 1.85185E-6 " pathEditMode="relative" rAng="0" ptsTypes="AA">
                                      <p:cBhvr>
                                        <p:cTn id="96" dur="1000" fill="hold"/>
                                        <p:tgtEl>
                                          <p:spTgt spid="4"/>
                                        </p:tgtEl>
                                        <p:attrNameLst>
                                          <p:attrName>ppt_x</p:attrName>
                                          <p:attrName>ppt_y</p:attrName>
                                        </p:attrNameLst>
                                      </p:cBhvr>
                                      <p:rCtr x="7865" y="0"/>
                                    </p:animMotion>
                                  </p:childTnLst>
                                </p:cTn>
                              </p:par>
                            </p:childTnLst>
                          </p:cTn>
                        </p:par>
                      </p:childTnLst>
                    </p:cTn>
                  </p:par>
                  <p:par>
                    <p:cTn id="97" fill="hold">
                      <p:stCondLst>
                        <p:cond delay="indefinite"/>
                      </p:stCondLst>
                      <p:childTnLst>
                        <p:par>
                          <p:cTn id="98" fill="hold">
                            <p:stCondLst>
                              <p:cond delay="0"/>
                            </p:stCondLst>
                            <p:childTnLst>
                              <p:par>
                                <p:cTn id="99" presetID="32" presetClass="emph" presetSubtype="0" fill="hold" grpId="3" nodeType="clickEffect">
                                  <p:stCondLst>
                                    <p:cond delay="0"/>
                                  </p:stCondLst>
                                  <p:childTnLst>
                                    <p:animRot by="120000">
                                      <p:cBhvr>
                                        <p:cTn id="100" dur="100" fill="hold">
                                          <p:stCondLst>
                                            <p:cond delay="0"/>
                                          </p:stCondLst>
                                        </p:cTn>
                                        <p:tgtEl>
                                          <p:spTgt spid="3"/>
                                        </p:tgtEl>
                                        <p:attrNameLst>
                                          <p:attrName>r</p:attrName>
                                        </p:attrNameLst>
                                      </p:cBhvr>
                                    </p:animRot>
                                    <p:animRot by="-240000">
                                      <p:cBhvr>
                                        <p:cTn id="101" dur="200" fill="hold">
                                          <p:stCondLst>
                                            <p:cond delay="200"/>
                                          </p:stCondLst>
                                        </p:cTn>
                                        <p:tgtEl>
                                          <p:spTgt spid="3"/>
                                        </p:tgtEl>
                                        <p:attrNameLst>
                                          <p:attrName>r</p:attrName>
                                        </p:attrNameLst>
                                      </p:cBhvr>
                                    </p:animRot>
                                    <p:animRot by="240000">
                                      <p:cBhvr>
                                        <p:cTn id="102" dur="200" fill="hold">
                                          <p:stCondLst>
                                            <p:cond delay="400"/>
                                          </p:stCondLst>
                                        </p:cTn>
                                        <p:tgtEl>
                                          <p:spTgt spid="3"/>
                                        </p:tgtEl>
                                        <p:attrNameLst>
                                          <p:attrName>r</p:attrName>
                                        </p:attrNameLst>
                                      </p:cBhvr>
                                    </p:animRot>
                                    <p:animRot by="-240000">
                                      <p:cBhvr>
                                        <p:cTn id="103" dur="200" fill="hold">
                                          <p:stCondLst>
                                            <p:cond delay="600"/>
                                          </p:stCondLst>
                                        </p:cTn>
                                        <p:tgtEl>
                                          <p:spTgt spid="3"/>
                                        </p:tgtEl>
                                        <p:attrNameLst>
                                          <p:attrName>r</p:attrName>
                                        </p:attrNameLst>
                                      </p:cBhvr>
                                    </p:animRot>
                                    <p:animRot by="120000">
                                      <p:cBhvr>
                                        <p:cTn id="104" dur="200" fill="hold">
                                          <p:stCondLst>
                                            <p:cond delay="800"/>
                                          </p:stCondLst>
                                        </p:cTn>
                                        <p:tgtEl>
                                          <p:spTgt spid="3"/>
                                        </p:tgtEl>
                                        <p:attrNameLst>
                                          <p:attrName>r</p:attrName>
                                        </p:attrNameLst>
                                      </p:cBhvr>
                                    </p:animRot>
                                  </p:childTnLst>
                                </p:cTn>
                              </p:par>
                              <p:par>
                                <p:cTn id="105" presetID="32" presetClass="emph" presetSubtype="0" fill="hold" grpId="3" nodeType="withEffect">
                                  <p:stCondLst>
                                    <p:cond delay="0"/>
                                  </p:stCondLst>
                                  <p:childTnLst>
                                    <p:animRot by="120000">
                                      <p:cBhvr>
                                        <p:cTn id="106" dur="100" fill="hold">
                                          <p:stCondLst>
                                            <p:cond delay="0"/>
                                          </p:stCondLst>
                                        </p:cTn>
                                        <p:tgtEl>
                                          <p:spTgt spid="36"/>
                                        </p:tgtEl>
                                        <p:attrNameLst>
                                          <p:attrName>r</p:attrName>
                                        </p:attrNameLst>
                                      </p:cBhvr>
                                    </p:animRot>
                                    <p:animRot by="-240000">
                                      <p:cBhvr>
                                        <p:cTn id="107" dur="200" fill="hold">
                                          <p:stCondLst>
                                            <p:cond delay="200"/>
                                          </p:stCondLst>
                                        </p:cTn>
                                        <p:tgtEl>
                                          <p:spTgt spid="36"/>
                                        </p:tgtEl>
                                        <p:attrNameLst>
                                          <p:attrName>r</p:attrName>
                                        </p:attrNameLst>
                                      </p:cBhvr>
                                    </p:animRot>
                                    <p:animRot by="240000">
                                      <p:cBhvr>
                                        <p:cTn id="108" dur="200" fill="hold">
                                          <p:stCondLst>
                                            <p:cond delay="400"/>
                                          </p:stCondLst>
                                        </p:cTn>
                                        <p:tgtEl>
                                          <p:spTgt spid="36"/>
                                        </p:tgtEl>
                                        <p:attrNameLst>
                                          <p:attrName>r</p:attrName>
                                        </p:attrNameLst>
                                      </p:cBhvr>
                                    </p:animRot>
                                    <p:animRot by="-240000">
                                      <p:cBhvr>
                                        <p:cTn id="109" dur="200" fill="hold">
                                          <p:stCondLst>
                                            <p:cond delay="600"/>
                                          </p:stCondLst>
                                        </p:cTn>
                                        <p:tgtEl>
                                          <p:spTgt spid="36"/>
                                        </p:tgtEl>
                                        <p:attrNameLst>
                                          <p:attrName>r</p:attrName>
                                        </p:attrNameLst>
                                      </p:cBhvr>
                                    </p:animRot>
                                    <p:animRot by="120000">
                                      <p:cBhvr>
                                        <p:cTn id="110" dur="200" fill="hold">
                                          <p:stCondLst>
                                            <p:cond delay="800"/>
                                          </p:stCondLst>
                                        </p:cTn>
                                        <p:tgtEl>
                                          <p:spTgt spid="36"/>
                                        </p:tgtEl>
                                        <p:attrNameLst>
                                          <p:attrName>r</p:attrName>
                                        </p:attrNameLst>
                                      </p:cBhvr>
                                    </p:animRot>
                                  </p:childTnLst>
                                </p:cTn>
                              </p:par>
                              <p:par>
                                <p:cTn id="111" presetID="32" presetClass="emph" presetSubtype="0" fill="hold" grpId="3" nodeType="withEffect">
                                  <p:stCondLst>
                                    <p:cond delay="0"/>
                                  </p:stCondLst>
                                  <p:childTnLst>
                                    <p:animRot by="120000">
                                      <p:cBhvr>
                                        <p:cTn id="112" dur="100" fill="hold">
                                          <p:stCondLst>
                                            <p:cond delay="0"/>
                                          </p:stCondLst>
                                        </p:cTn>
                                        <p:tgtEl>
                                          <p:spTgt spid="49"/>
                                        </p:tgtEl>
                                        <p:attrNameLst>
                                          <p:attrName>r</p:attrName>
                                        </p:attrNameLst>
                                      </p:cBhvr>
                                    </p:animRot>
                                    <p:animRot by="-240000">
                                      <p:cBhvr>
                                        <p:cTn id="113" dur="200" fill="hold">
                                          <p:stCondLst>
                                            <p:cond delay="200"/>
                                          </p:stCondLst>
                                        </p:cTn>
                                        <p:tgtEl>
                                          <p:spTgt spid="49"/>
                                        </p:tgtEl>
                                        <p:attrNameLst>
                                          <p:attrName>r</p:attrName>
                                        </p:attrNameLst>
                                      </p:cBhvr>
                                    </p:animRot>
                                    <p:animRot by="240000">
                                      <p:cBhvr>
                                        <p:cTn id="114" dur="200" fill="hold">
                                          <p:stCondLst>
                                            <p:cond delay="400"/>
                                          </p:stCondLst>
                                        </p:cTn>
                                        <p:tgtEl>
                                          <p:spTgt spid="49"/>
                                        </p:tgtEl>
                                        <p:attrNameLst>
                                          <p:attrName>r</p:attrName>
                                        </p:attrNameLst>
                                      </p:cBhvr>
                                    </p:animRot>
                                    <p:animRot by="-240000">
                                      <p:cBhvr>
                                        <p:cTn id="115" dur="200" fill="hold">
                                          <p:stCondLst>
                                            <p:cond delay="600"/>
                                          </p:stCondLst>
                                        </p:cTn>
                                        <p:tgtEl>
                                          <p:spTgt spid="49"/>
                                        </p:tgtEl>
                                        <p:attrNameLst>
                                          <p:attrName>r</p:attrName>
                                        </p:attrNameLst>
                                      </p:cBhvr>
                                    </p:animRot>
                                    <p:animRot by="120000">
                                      <p:cBhvr>
                                        <p:cTn id="116" dur="200" fill="hold">
                                          <p:stCondLst>
                                            <p:cond delay="800"/>
                                          </p:stCondLst>
                                        </p:cTn>
                                        <p:tgtEl>
                                          <p:spTgt spid="49"/>
                                        </p:tgtEl>
                                        <p:attrNameLst>
                                          <p:attrName>r</p:attrName>
                                        </p:attrNameLst>
                                      </p:cBhvr>
                                    </p:animRot>
                                  </p:childTnLst>
                                </p:cTn>
                              </p:par>
                              <p:par>
                                <p:cTn id="117" presetID="32" presetClass="emph" presetSubtype="0" fill="hold" grpId="3" nodeType="withEffect">
                                  <p:stCondLst>
                                    <p:cond delay="0"/>
                                  </p:stCondLst>
                                  <p:childTnLst>
                                    <p:animRot by="120000">
                                      <p:cBhvr>
                                        <p:cTn id="118" dur="100" fill="hold">
                                          <p:stCondLst>
                                            <p:cond delay="0"/>
                                          </p:stCondLst>
                                        </p:cTn>
                                        <p:tgtEl>
                                          <p:spTgt spid="55"/>
                                        </p:tgtEl>
                                        <p:attrNameLst>
                                          <p:attrName>r</p:attrName>
                                        </p:attrNameLst>
                                      </p:cBhvr>
                                    </p:animRot>
                                    <p:animRot by="-240000">
                                      <p:cBhvr>
                                        <p:cTn id="119" dur="200" fill="hold">
                                          <p:stCondLst>
                                            <p:cond delay="200"/>
                                          </p:stCondLst>
                                        </p:cTn>
                                        <p:tgtEl>
                                          <p:spTgt spid="55"/>
                                        </p:tgtEl>
                                        <p:attrNameLst>
                                          <p:attrName>r</p:attrName>
                                        </p:attrNameLst>
                                      </p:cBhvr>
                                    </p:animRot>
                                    <p:animRot by="240000">
                                      <p:cBhvr>
                                        <p:cTn id="120" dur="200" fill="hold">
                                          <p:stCondLst>
                                            <p:cond delay="400"/>
                                          </p:stCondLst>
                                        </p:cTn>
                                        <p:tgtEl>
                                          <p:spTgt spid="55"/>
                                        </p:tgtEl>
                                        <p:attrNameLst>
                                          <p:attrName>r</p:attrName>
                                        </p:attrNameLst>
                                      </p:cBhvr>
                                    </p:animRot>
                                    <p:animRot by="-240000">
                                      <p:cBhvr>
                                        <p:cTn id="121" dur="200" fill="hold">
                                          <p:stCondLst>
                                            <p:cond delay="600"/>
                                          </p:stCondLst>
                                        </p:cTn>
                                        <p:tgtEl>
                                          <p:spTgt spid="55"/>
                                        </p:tgtEl>
                                        <p:attrNameLst>
                                          <p:attrName>r</p:attrName>
                                        </p:attrNameLst>
                                      </p:cBhvr>
                                    </p:animRot>
                                    <p:animRot by="120000">
                                      <p:cBhvr>
                                        <p:cTn id="122" dur="200" fill="hold">
                                          <p:stCondLst>
                                            <p:cond delay="800"/>
                                          </p:stCondLst>
                                        </p:cTn>
                                        <p:tgtEl>
                                          <p:spTgt spid="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3" grpId="3"/>
      <p:bldP spid="36" grpId="0"/>
      <p:bldP spid="36" grpId="1"/>
      <p:bldP spid="36" grpId="2"/>
      <p:bldP spid="36" grpId="3"/>
      <p:bldP spid="49" grpId="0"/>
      <p:bldP spid="49" grpId="1"/>
      <p:bldP spid="49" grpId="2"/>
      <p:bldP spid="49" grpId="3"/>
      <p:bldP spid="55" grpId="0"/>
      <p:bldP spid="55" grpId="1"/>
      <p:bldP spid="55" grpId="2"/>
      <p:bldP spid="55" grpId="3"/>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ﾎﾎｳ</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ｱﾝｾﾞﾝﾈ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ﾌｰﾝ</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釘の本数の変更</a:t>
            </a:r>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solidFill>
                  <a:schemeClr val="tx1">
                    <a:lumMod val="85000"/>
                    <a:lumOff val="15000"/>
                  </a:schemeClr>
                </a:solidFill>
              </a:rPr>
              <a:t>製品の安全対策のために釘の本数が１本から２本に</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しかし，ハンマーを持っている釘打ち担当は単位時間に１本しか打てない</a:t>
            </a:r>
            <a:endParaRPr lang="en-US" altLang="ja-JP" dirty="0">
              <a:solidFill>
                <a:schemeClr val="tx1">
                  <a:lumMod val="85000"/>
                  <a:lumOff val="15000"/>
                </a:schemeClr>
              </a:solidFill>
            </a:endParaRPr>
          </a:p>
        </p:txBody>
      </p:sp>
      <p:cxnSp>
        <p:nvCxnSpPr>
          <p:cNvPr id="67" name="直線矢印コネクタ 66"/>
          <p:cNvCxnSpPr/>
          <p:nvPr/>
        </p:nvCxnSpPr>
        <p:spPr bwMode="auto">
          <a:xfrm>
            <a:off x="2321975" y="378900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grpSp>
        <p:nvGrpSpPr>
          <p:cNvPr id="4" name="グループ化 3">
            <a:extLst>
              <a:ext uri="{FF2B5EF4-FFF2-40B4-BE49-F238E27FC236}">
                <a16:creationId xmlns:a16="http://schemas.microsoft.com/office/drawing/2014/main" id="{FF77882F-537F-C839-8754-7387D5D0B75D}"/>
              </a:ext>
            </a:extLst>
          </p:cNvPr>
          <p:cNvGrpSpPr/>
          <p:nvPr/>
        </p:nvGrpSpPr>
        <p:grpSpPr>
          <a:xfrm>
            <a:off x="2771980" y="2798993"/>
            <a:ext cx="5040057" cy="360005"/>
            <a:chOff x="611956" y="3699003"/>
            <a:chExt cx="5040057" cy="360005"/>
          </a:xfrm>
        </p:grpSpPr>
        <p:sp>
          <p:nvSpPr>
            <p:cNvPr id="8" name="角丸四角形 90">
              <a:extLst>
                <a:ext uri="{FF2B5EF4-FFF2-40B4-BE49-F238E27FC236}">
                  <a16:creationId xmlns:a16="http://schemas.microsoft.com/office/drawing/2014/main" id="{399B2BB3-EAE4-40A5-F43B-253A9357C53C}"/>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9" name="角丸四角形 91">
              <a:extLst>
                <a:ext uri="{FF2B5EF4-FFF2-40B4-BE49-F238E27FC236}">
                  <a16:creationId xmlns:a16="http://schemas.microsoft.com/office/drawing/2014/main" id="{CD942333-34EC-2DB6-7F7A-DE826A5208CA}"/>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0" name="角丸四角形 92">
              <a:extLst>
                <a:ext uri="{FF2B5EF4-FFF2-40B4-BE49-F238E27FC236}">
                  <a16:creationId xmlns:a16="http://schemas.microsoft.com/office/drawing/2014/main" id="{0B35F586-307D-82F6-81FE-B08F4D62EA36}"/>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11" name="角丸四角形 93">
              <a:extLst>
                <a:ext uri="{FF2B5EF4-FFF2-40B4-BE49-F238E27FC236}">
                  <a16:creationId xmlns:a16="http://schemas.microsoft.com/office/drawing/2014/main" id="{84ECC887-B444-6215-AFBD-6A7B1957223B}"/>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5" y="1142917"/>
            <a:ext cx="1890021"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今日から釘打ちは</a:t>
            </a:r>
            <a:br>
              <a:rPr kumimoji="1" lang="en-US" altLang="ja-JP" sz="1400" dirty="0">
                <a:solidFill>
                  <a:schemeClr val="tx1">
                    <a:lumMod val="85000"/>
                    <a:lumOff val="15000"/>
                  </a:schemeClr>
                </a:solidFill>
                <a:latin typeface="Arial Narrow" panose="020B0606020202030204" pitchFamily="34" charset="0"/>
              </a:rPr>
            </a:br>
            <a:r>
              <a:rPr kumimoji="1" lang="ja-JP" altLang="en-US" sz="1400" dirty="0">
                <a:solidFill>
                  <a:schemeClr val="tx1">
                    <a:lumMod val="85000"/>
                    <a:lumOff val="15000"/>
                  </a:schemeClr>
                </a:solidFill>
                <a:latin typeface="Arial Narrow" panose="020B0606020202030204" pitchFamily="34" charset="0"/>
              </a:rPr>
              <a:t>１本じゃなく２本！</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538979"/>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ｱﾝｾﾞﾝﾀｲｻｸ！</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391998" y="1538979"/>
            <a:ext cx="1980022"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１本で限界なんですが</a:t>
            </a:r>
          </a:p>
        </p:txBody>
      </p:sp>
    </p:spTree>
    <p:extLst>
      <p:ext uri="{BB962C8B-B14F-4D97-AF65-F5344CB8AC3E}">
        <p14:creationId xmlns:p14="http://schemas.microsoft.com/office/powerpoint/2010/main" val="1582986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ﾋﾏﾀﾞﾜ</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ﾃﾝｼｮｸｼﾖｳ</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釘打ちの人のところで構造ハザード</a:t>
            </a:r>
            <a:endParaRPr kumimoji="1" lang="ja-JP" altLang="en-US" dirty="0"/>
          </a:p>
        </p:txBody>
      </p:sp>
      <p:sp>
        <p:nvSpPr>
          <p:cNvPr id="58" name="コンテンツ プレースホルダー 57"/>
          <p:cNvSpPr>
            <a:spLocks noGrp="1"/>
          </p:cNvSpPr>
          <p:nvPr>
            <p:ph idx="4294967295"/>
          </p:nvPr>
        </p:nvSpPr>
        <p:spPr>
          <a:xfrm>
            <a:off x="521955" y="4869016"/>
            <a:ext cx="8460094" cy="1369161"/>
          </a:xfrm>
          <a:prstGeom prst="rect">
            <a:avLst/>
          </a:prstGeom>
        </p:spPr>
        <p:txBody>
          <a:bodyPr/>
          <a:lstStyle/>
          <a:p>
            <a:r>
              <a:rPr lang="ja-JP" altLang="en-US" dirty="0">
                <a:solidFill>
                  <a:schemeClr val="tx1">
                    <a:lumMod val="85000"/>
                    <a:lumOff val="15000"/>
                  </a:schemeClr>
                </a:solidFill>
              </a:rPr>
              <a:t>２人目 </a:t>
            </a:r>
            <a:r>
              <a:rPr lang="en-US" altLang="ja-JP" sz="2000" b="1" dirty="0">
                <a:solidFill>
                  <a:schemeClr val="accent3">
                    <a:lumMod val="50000"/>
                  </a:schemeClr>
                </a:solidFill>
                <a:latin typeface="ＭＳ Ｐゴシック" pitchFamily="50" charset="-128"/>
                <a:ea typeface="ＭＳ Ｐゴシック" pitchFamily="50" charset="-128"/>
              </a:rPr>
              <a:t>( </a:t>
            </a:r>
            <a:r>
              <a:rPr lang="ja-JP" altLang="en-US" sz="2000" dirty="0">
                <a:solidFill>
                  <a:schemeClr val="accent3">
                    <a:lumMod val="50000"/>
                  </a:schemeClr>
                </a:solidFill>
                <a:latin typeface="ＭＳ Ｐゴシック" pitchFamily="50" charset="-128"/>
                <a:ea typeface="ＭＳ Ｐゴシック" pitchFamily="50" charset="-128"/>
              </a:rPr>
              <a:t>；</a:t>
            </a:r>
            <a:r>
              <a:rPr lang="en-US" altLang="ja-JP" sz="2000" dirty="0">
                <a:solidFill>
                  <a:schemeClr val="accent3">
                    <a:lumMod val="50000"/>
                  </a:schemeClr>
                </a:solidFill>
                <a:latin typeface="ＭＳ Ｐゴシック" pitchFamily="50" charset="-128"/>
                <a:ea typeface="ＭＳ Ｐゴシック" pitchFamily="50" charset="-128"/>
              </a:rPr>
              <a:t>´∀</a:t>
            </a:r>
            <a:r>
              <a:rPr lang="ja-JP" altLang="en-US" sz="2000" dirty="0">
                <a:solidFill>
                  <a:schemeClr val="accent3">
                    <a:lumMod val="50000"/>
                  </a:schemeClr>
                </a:solidFill>
                <a:latin typeface="ＭＳ Ｐゴシック" pitchFamily="50" charset="-128"/>
                <a:ea typeface="ＭＳ Ｐゴシック" pitchFamily="50" charset="-128"/>
              </a:rPr>
              <a:t>｀</a:t>
            </a:r>
            <a:r>
              <a:rPr lang="en-US" altLang="ja-JP" sz="2000" b="1" dirty="0">
                <a:solidFill>
                  <a:schemeClr val="accent3">
                    <a:lumMod val="50000"/>
                  </a:schemeClr>
                </a:solidFill>
                <a:latin typeface="ＭＳ Ｐゴシック" pitchFamily="50" charset="-128"/>
                <a:ea typeface="ＭＳ Ｐゴシック" pitchFamily="50" charset="-128"/>
              </a:rPr>
              <a:t>) </a:t>
            </a:r>
            <a:r>
              <a:rPr lang="ja-JP" altLang="en-US" dirty="0">
                <a:solidFill>
                  <a:schemeClr val="tx1">
                    <a:lumMod val="85000"/>
                    <a:lumOff val="15000"/>
                  </a:schemeClr>
                </a:solidFill>
              </a:rPr>
              <a:t>の人は単位時間に１本しか打てない</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ラインは一番遅い人に合わせて動く（前回の講義より）</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そこで２本打つまでライン全体が止まる</a:t>
            </a:r>
            <a:endParaRPr lang="en-US" altLang="ja-JP" dirty="0">
              <a:solidFill>
                <a:schemeClr val="tx1">
                  <a:lumMod val="85000"/>
                  <a:lumOff val="15000"/>
                </a:schemeClr>
              </a:solidFill>
            </a:endParaRPr>
          </a:p>
          <a:p>
            <a:pPr lvl="1"/>
            <a:r>
              <a:rPr lang="ja-JP" altLang="en-US" dirty="0">
                <a:solidFill>
                  <a:schemeClr val="tx1">
                    <a:lumMod val="85000"/>
                    <a:lumOff val="15000"/>
                  </a:schemeClr>
                </a:solidFill>
              </a:rPr>
              <a:t>全体の速度がそこで決まってしまう</a:t>
            </a:r>
            <a:endParaRPr lang="en-US" altLang="ja-JP" dirty="0">
              <a:solidFill>
                <a:schemeClr val="tx1">
                  <a:lumMod val="85000"/>
                  <a:lumOff val="15000"/>
                </a:schemeClr>
              </a:solidFill>
            </a:endParaRPr>
          </a:p>
        </p:txBody>
      </p:sp>
      <p:cxnSp>
        <p:nvCxnSpPr>
          <p:cNvPr id="67" name="直線矢印コネクタ 66"/>
          <p:cNvCxnSpPr/>
          <p:nvPr/>
        </p:nvCxnSpPr>
        <p:spPr bwMode="auto">
          <a:xfrm>
            <a:off x="2321975" y="378900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511965" y="1142917"/>
            <a:ext cx="1530017"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なんか製造数が</a:t>
            </a:r>
            <a:endParaRPr kumimoji="1" lang="en-US" altLang="ja-JP" sz="1400" dirty="0">
              <a:solidFill>
                <a:schemeClr val="tx1">
                  <a:lumMod val="85000"/>
                  <a:lumOff val="15000"/>
                </a:schemeClr>
              </a:solidFill>
              <a:latin typeface="Arial Narrow" panose="020B0606020202030204" pitchFamily="34" charset="0"/>
            </a:endParaRPr>
          </a:p>
          <a:p>
            <a:r>
              <a:rPr kumimoji="1" lang="ja-JP" altLang="en-US" sz="1400" dirty="0">
                <a:solidFill>
                  <a:schemeClr val="tx1">
                    <a:lumMod val="85000"/>
                    <a:lumOff val="15000"/>
                  </a:schemeClr>
                </a:solidFill>
                <a:latin typeface="Arial Narrow" panose="020B0606020202030204" pitchFamily="34" charset="0"/>
              </a:rPr>
              <a:t>がた落ちしたな</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ﾅﾝﾃﾞｶﾅ</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391998" y="1628980"/>
            <a:ext cx="216002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あと１本うつから待って</a:t>
            </a:r>
          </a:p>
        </p:txBody>
      </p:sp>
      <p:sp>
        <p:nvSpPr>
          <p:cNvPr id="5" name="角丸四角形吹き出し 20">
            <a:extLst>
              <a:ext uri="{FF2B5EF4-FFF2-40B4-BE49-F238E27FC236}">
                <a16:creationId xmlns:a16="http://schemas.microsoft.com/office/drawing/2014/main" id="{B39C0899-AD83-BF3B-5EAF-72ACE0A36A90}"/>
              </a:ext>
            </a:extLst>
          </p:cNvPr>
          <p:cNvSpPr/>
          <p:nvPr/>
        </p:nvSpPr>
        <p:spPr bwMode="auto">
          <a:xfrm>
            <a:off x="3041983" y="1628980"/>
            <a:ext cx="1170013" cy="432646"/>
          </a:xfrm>
          <a:prstGeom prst="wedgeRoundRectCallout">
            <a:avLst>
              <a:gd name="adj1" fmla="val -58019"/>
              <a:gd name="adj2" fmla="val 136188"/>
              <a:gd name="adj3" fmla="val 16667"/>
            </a:avLst>
          </a:prstGeom>
          <a:ln>
            <a:solidFill>
              <a:schemeClr val="accent1"/>
            </a:solid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はよせんか</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798993"/>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Tree>
    <p:extLst>
      <p:ext uri="{BB962C8B-B14F-4D97-AF65-F5344CB8AC3E}">
        <p14:creationId xmlns:p14="http://schemas.microsoft.com/office/powerpoint/2010/main" val="927370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今回の授業では</a:t>
            </a:r>
            <a:r>
              <a:rPr lang="en-US" altLang="ja-JP" dirty="0"/>
              <a:t>D-FF</a:t>
            </a:r>
            <a:r>
              <a:rPr lang="ja-JP" altLang="en-US" dirty="0"/>
              <a:t>の動作のあたりが難しいように感じました。</a:t>
            </a:r>
            <a:endParaRPr lang="en-US" altLang="ja-JP" dirty="0"/>
          </a:p>
          <a:p>
            <a:r>
              <a:rPr lang="en-US" altLang="ja-JP" dirty="0"/>
              <a:t>D-FF</a:t>
            </a:r>
            <a:r>
              <a:rPr lang="ja-JP" altLang="en-US" dirty="0"/>
              <a:t>の説明に出てくるマルチプレクサとインバータがよく分からなくなってしまったのですが、</a:t>
            </a:r>
            <a:r>
              <a:rPr lang="en-US" altLang="ja-JP" dirty="0"/>
              <a:t>NOT</a:t>
            </a:r>
            <a:r>
              <a:rPr lang="ja-JP" altLang="en-US" dirty="0"/>
              <a:t>ゲートがインバータで、マルチプレクサの選択により</a:t>
            </a:r>
            <a:r>
              <a:rPr lang="en-US" altLang="ja-JP" dirty="0"/>
              <a:t>NOT</a:t>
            </a:r>
            <a:r>
              <a:rPr lang="ja-JP" altLang="en-US" dirty="0"/>
              <a:t>ゲートが実現されているということでしょうか。</a:t>
            </a:r>
            <a:endParaRPr lang="en-US" dirty="0"/>
          </a:p>
        </p:txBody>
      </p:sp>
    </p:spTree>
    <p:extLst>
      <p:ext uri="{BB962C8B-B14F-4D97-AF65-F5344CB8AC3E}">
        <p14:creationId xmlns:p14="http://schemas.microsoft.com/office/powerpoint/2010/main" val="3458597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ﾖｹｲﾅｺﾄｦ</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ﾜｰｲ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ｲｿｶﾞｼｲ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ｼﾝﾄﾞｲ</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増員による構造ハザードの解消</a:t>
            </a:r>
            <a:endParaRPr kumimoji="1" lang="ja-JP" altLang="en-US" dirty="0"/>
          </a:p>
        </p:txBody>
      </p:sp>
      <p:sp>
        <p:nvSpPr>
          <p:cNvPr id="58" name="コンテンツ プレースホルダー 57"/>
          <p:cNvSpPr>
            <a:spLocks noGrp="1"/>
          </p:cNvSpPr>
          <p:nvPr>
            <p:ph idx="4294967295"/>
          </p:nvPr>
        </p:nvSpPr>
        <p:spPr>
          <a:xfrm>
            <a:off x="521955" y="5049018"/>
            <a:ext cx="8460094" cy="1369161"/>
          </a:xfrm>
          <a:prstGeom prst="rect">
            <a:avLst/>
          </a:prstGeom>
        </p:spPr>
        <p:txBody>
          <a:bodyPr/>
          <a:lstStyle/>
          <a:p>
            <a:r>
              <a:rPr lang="ja-JP" altLang="en-US" dirty="0"/>
              <a:t>１人増やして緑のステージで単位時間に２本の釘が打てるように</a:t>
            </a:r>
            <a:endParaRPr lang="en-US" altLang="ja-JP" dirty="0"/>
          </a:p>
          <a:p>
            <a:pPr lvl="1"/>
            <a:r>
              <a:rPr lang="ja-JP" altLang="en-US" dirty="0"/>
              <a:t>これがハード資源の追加による構造ハザードの解消</a:t>
            </a:r>
            <a:endParaRPr lang="en-US" altLang="ja-JP" dirty="0"/>
          </a:p>
          <a:p>
            <a:pPr lvl="1"/>
            <a:r>
              <a:rPr lang="ja-JP" altLang="en-US" dirty="0"/>
              <a:t>ただし，追加しただけ経費がかかる</a:t>
            </a:r>
            <a:endParaRPr lang="en-US" altLang="ja-JP" dirty="0"/>
          </a:p>
          <a:p>
            <a:pPr lvl="2"/>
            <a:r>
              <a:rPr lang="ja-JP" altLang="en-US" dirty="0"/>
              <a:t>（ハードだとその分複雑になって電力を食う</a:t>
            </a:r>
            <a:endParaRPr lang="en-US" altLang="ja-JP" dirty="0"/>
          </a:p>
        </p:txBody>
      </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6" y="1142917"/>
            <a:ext cx="1260013"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増員しました</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ｹｲﾋｶﾞ･･･</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662001" y="1358977"/>
            <a:ext cx="1800020" cy="432646"/>
          </a:xfrm>
          <a:prstGeom prst="wedgeRoundRectCallout">
            <a:avLst>
              <a:gd name="adj1" fmla="val -63243"/>
              <a:gd name="adj2" fmla="val 1475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２人で２本打とう！</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888994"/>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4" name="正方形/長方形 3">
            <a:extLst>
              <a:ext uri="{FF2B5EF4-FFF2-40B4-BE49-F238E27FC236}">
                <a16:creationId xmlns:a16="http://schemas.microsoft.com/office/drawing/2014/main" id="{23FEE6A1-4FDE-55DA-A3E9-EEC65229123F}"/>
              </a:ext>
            </a:extLst>
          </p:cNvPr>
          <p:cNvSpPr/>
          <p:nvPr/>
        </p:nvSpPr>
        <p:spPr>
          <a:xfrm>
            <a:off x="3761991" y="3519001"/>
            <a:ext cx="1260014" cy="954107"/>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ｺﾝｺﾞﾄﾓﾖﾛｼｸ</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 🔨</a:t>
            </a:r>
          </a:p>
        </p:txBody>
      </p:sp>
      <p:grpSp>
        <p:nvGrpSpPr>
          <p:cNvPr id="88" name="グループ化 87">
            <a:extLst>
              <a:ext uri="{FF2B5EF4-FFF2-40B4-BE49-F238E27FC236}">
                <a16:creationId xmlns:a16="http://schemas.microsoft.com/office/drawing/2014/main" id="{CED68DE9-43D6-BA18-8B65-A29EBB6751A8}"/>
              </a:ext>
            </a:extLst>
          </p:cNvPr>
          <p:cNvGrpSpPr/>
          <p:nvPr/>
        </p:nvGrpSpPr>
        <p:grpSpPr>
          <a:xfrm>
            <a:off x="3221985" y="3158996"/>
            <a:ext cx="1890020" cy="1530018"/>
            <a:chOff x="3221985" y="3158996"/>
            <a:chExt cx="1890020" cy="1530018"/>
          </a:xfrm>
        </p:grpSpPr>
        <p:grpSp>
          <p:nvGrpSpPr>
            <p:cNvPr id="44" name="グループ化 43">
              <a:extLst>
                <a:ext uri="{FF2B5EF4-FFF2-40B4-BE49-F238E27FC236}">
                  <a16:creationId xmlns:a16="http://schemas.microsoft.com/office/drawing/2014/main" id="{C8F79504-3398-C09B-5526-7CA1CCAE6C7D}"/>
                </a:ext>
              </a:extLst>
            </p:cNvPr>
            <p:cNvGrpSpPr/>
            <p:nvPr/>
          </p:nvGrpSpPr>
          <p:grpSpPr>
            <a:xfrm>
              <a:off x="3221985" y="3969006"/>
              <a:ext cx="900010" cy="720008"/>
              <a:chOff x="251952" y="3429000"/>
              <a:chExt cx="720008" cy="720008"/>
            </a:xfrm>
          </p:grpSpPr>
          <p:cxnSp>
            <p:nvCxnSpPr>
              <p:cNvPr id="8" name="直線コネクタ 7">
                <a:extLst>
                  <a:ext uri="{FF2B5EF4-FFF2-40B4-BE49-F238E27FC236}">
                    <a16:creationId xmlns:a16="http://schemas.microsoft.com/office/drawing/2014/main" id="{056902C5-1179-42FF-2313-33061C7F6539}"/>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8913CA64-9364-A19E-5B55-5A493958BE8A}"/>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1" name="直線コネクタ 20">
                <a:extLst>
                  <a:ext uri="{FF2B5EF4-FFF2-40B4-BE49-F238E27FC236}">
                    <a16:creationId xmlns:a16="http://schemas.microsoft.com/office/drawing/2014/main" id="{20CC5D28-203E-154F-BD8D-EDACAC2D929B}"/>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3" name="直線コネクタ 22">
                <a:extLst>
                  <a:ext uri="{FF2B5EF4-FFF2-40B4-BE49-F238E27FC236}">
                    <a16:creationId xmlns:a16="http://schemas.microsoft.com/office/drawing/2014/main" id="{1374F199-39E6-7CD1-1F0C-761788482217}"/>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5" name="直線コネクタ 24">
                <a:extLst>
                  <a:ext uri="{FF2B5EF4-FFF2-40B4-BE49-F238E27FC236}">
                    <a16:creationId xmlns:a16="http://schemas.microsoft.com/office/drawing/2014/main" id="{F5F044C1-D208-A1F1-B6C5-9C72754C00BF}"/>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67B0DBD6-6E30-B91E-92C2-B9E0876E869A}"/>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40" name="直線コネクタ 39">
                <a:extLst>
                  <a:ext uri="{FF2B5EF4-FFF2-40B4-BE49-F238E27FC236}">
                    <a16:creationId xmlns:a16="http://schemas.microsoft.com/office/drawing/2014/main" id="{5FEAA2A2-A1A0-FBE0-20AD-CFC1E18892B4}"/>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63" name="グループ化 62">
              <a:extLst>
                <a:ext uri="{FF2B5EF4-FFF2-40B4-BE49-F238E27FC236}">
                  <a16:creationId xmlns:a16="http://schemas.microsoft.com/office/drawing/2014/main" id="{48BB9F4A-3D03-1F39-194B-10AD2A7346F8}"/>
                </a:ext>
              </a:extLst>
            </p:cNvPr>
            <p:cNvGrpSpPr/>
            <p:nvPr/>
          </p:nvGrpSpPr>
          <p:grpSpPr>
            <a:xfrm flipH="1">
              <a:off x="4121994" y="3969006"/>
              <a:ext cx="990011" cy="720008"/>
              <a:chOff x="251952" y="3429000"/>
              <a:chExt cx="720008" cy="720008"/>
            </a:xfrm>
          </p:grpSpPr>
          <p:cxnSp>
            <p:nvCxnSpPr>
              <p:cNvPr id="65" name="直線コネクタ 64">
                <a:extLst>
                  <a:ext uri="{FF2B5EF4-FFF2-40B4-BE49-F238E27FC236}">
                    <a16:creationId xmlns:a16="http://schemas.microsoft.com/office/drawing/2014/main" id="{3A2EFEFE-8B12-5897-915C-E097CEA30807}"/>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6" name="直線コネクタ 65">
                <a:extLst>
                  <a:ext uri="{FF2B5EF4-FFF2-40B4-BE49-F238E27FC236}">
                    <a16:creationId xmlns:a16="http://schemas.microsoft.com/office/drawing/2014/main" id="{A5D661D1-8356-5922-67DC-214046D6839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7" name="直線コネクタ 66">
                <a:extLst>
                  <a:ext uri="{FF2B5EF4-FFF2-40B4-BE49-F238E27FC236}">
                    <a16:creationId xmlns:a16="http://schemas.microsoft.com/office/drawing/2014/main" id="{937AC6DB-FA14-632B-32F3-7958E1D9EE97}"/>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8" name="直線コネクタ 67">
                <a:extLst>
                  <a:ext uri="{FF2B5EF4-FFF2-40B4-BE49-F238E27FC236}">
                    <a16:creationId xmlns:a16="http://schemas.microsoft.com/office/drawing/2014/main" id="{4DA70B17-188C-7AA3-AEDE-B541F2686E78}"/>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9" name="直線コネクタ 68">
                <a:extLst>
                  <a:ext uri="{FF2B5EF4-FFF2-40B4-BE49-F238E27FC236}">
                    <a16:creationId xmlns:a16="http://schemas.microsoft.com/office/drawing/2014/main" id="{D964847B-4A38-38A7-57A4-0E7910AC76C7}"/>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0" name="直線コネクタ 69">
                <a:extLst>
                  <a:ext uri="{FF2B5EF4-FFF2-40B4-BE49-F238E27FC236}">
                    <a16:creationId xmlns:a16="http://schemas.microsoft.com/office/drawing/2014/main" id="{9A1C2C7A-B947-B791-EAC6-4142AEFE7A35}"/>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1F22D83E-8E35-DCC7-936F-D9962BA41EAB}"/>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72" name="グループ化 71">
              <a:extLst>
                <a:ext uri="{FF2B5EF4-FFF2-40B4-BE49-F238E27FC236}">
                  <a16:creationId xmlns:a16="http://schemas.microsoft.com/office/drawing/2014/main" id="{DA0A5E57-4CD4-2613-15E2-AA0A3CB0E7C3}"/>
                </a:ext>
              </a:extLst>
            </p:cNvPr>
            <p:cNvGrpSpPr/>
            <p:nvPr/>
          </p:nvGrpSpPr>
          <p:grpSpPr>
            <a:xfrm flipV="1">
              <a:off x="3221985" y="3158997"/>
              <a:ext cx="900010" cy="810009"/>
              <a:chOff x="251952" y="3429000"/>
              <a:chExt cx="720008" cy="720008"/>
            </a:xfrm>
          </p:grpSpPr>
          <p:cxnSp>
            <p:nvCxnSpPr>
              <p:cNvPr id="73" name="直線コネクタ 72">
                <a:extLst>
                  <a:ext uri="{FF2B5EF4-FFF2-40B4-BE49-F238E27FC236}">
                    <a16:creationId xmlns:a16="http://schemas.microsoft.com/office/drawing/2014/main" id="{5B8A254F-F4B8-8A6D-FE93-A31DA2169F76}"/>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4D830FE3-CA09-3E8F-9DAB-883DF982AB0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5" name="直線コネクタ 74">
                <a:extLst>
                  <a:ext uri="{FF2B5EF4-FFF2-40B4-BE49-F238E27FC236}">
                    <a16:creationId xmlns:a16="http://schemas.microsoft.com/office/drawing/2014/main" id="{723444B3-AEE4-2A18-DA43-1327B89A129F}"/>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6" name="直線コネクタ 75">
                <a:extLst>
                  <a:ext uri="{FF2B5EF4-FFF2-40B4-BE49-F238E27FC236}">
                    <a16:creationId xmlns:a16="http://schemas.microsoft.com/office/drawing/2014/main" id="{81FC493C-5219-78BB-3AEC-8E0025B897A5}"/>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7" name="直線コネクタ 76">
                <a:extLst>
                  <a:ext uri="{FF2B5EF4-FFF2-40B4-BE49-F238E27FC236}">
                    <a16:creationId xmlns:a16="http://schemas.microsoft.com/office/drawing/2014/main" id="{615ABB74-84FF-6FB5-814E-255185397FE9}"/>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8" name="直線コネクタ 77">
                <a:extLst>
                  <a:ext uri="{FF2B5EF4-FFF2-40B4-BE49-F238E27FC236}">
                    <a16:creationId xmlns:a16="http://schemas.microsoft.com/office/drawing/2014/main" id="{403A3929-C5E2-6CD6-B4F9-8C7B9EAD675F}"/>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9" name="直線コネクタ 78">
                <a:extLst>
                  <a:ext uri="{FF2B5EF4-FFF2-40B4-BE49-F238E27FC236}">
                    <a16:creationId xmlns:a16="http://schemas.microsoft.com/office/drawing/2014/main" id="{E4079E60-C02E-F935-B855-9E7965671846}"/>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80" name="グループ化 79">
              <a:extLst>
                <a:ext uri="{FF2B5EF4-FFF2-40B4-BE49-F238E27FC236}">
                  <a16:creationId xmlns:a16="http://schemas.microsoft.com/office/drawing/2014/main" id="{ED9C66C9-303D-1F89-7ECD-9325BB1D3BE1}"/>
                </a:ext>
              </a:extLst>
            </p:cNvPr>
            <p:cNvGrpSpPr/>
            <p:nvPr/>
          </p:nvGrpSpPr>
          <p:grpSpPr>
            <a:xfrm flipH="1" flipV="1">
              <a:off x="4121995" y="3158996"/>
              <a:ext cx="900010" cy="810009"/>
              <a:chOff x="251952" y="3429000"/>
              <a:chExt cx="720008" cy="720008"/>
            </a:xfrm>
          </p:grpSpPr>
          <p:cxnSp>
            <p:nvCxnSpPr>
              <p:cNvPr id="81" name="直線コネクタ 80">
                <a:extLst>
                  <a:ext uri="{FF2B5EF4-FFF2-40B4-BE49-F238E27FC236}">
                    <a16:creationId xmlns:a16="http://schemas.microsoft.com/office/drawing/2014/main" id="{C5ADBFAD-611F-7867-4C40-C2C2D72FC9E8}"/>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2" name="直線コネクタ 81">
                <a:extLst>
                  <a:ext uri="{FF2B5EF4-FFF2-40B4-BE49-F238E27FC236}">
                    <a16:creationId xmlns:a16="http://schemas.microsoft.com/office/drawing/2014/main" id="{59895B97-7A0D-D6D7-C5F0-D76B8DF1A467}"/>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3" name="直線コネクタ 82">
                <a:extLst>
                  <a:ext uri="{FF2B5EF4-FFF2-40B4-BE49-F238E27FC236}">
                    <a16:creationId xmlns:a16="http://schemas.microsoft.com/office/drawing/2014/main" id="{D0F19B65-745C-76EA-E524-96F6FC7BF969}"/>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4" name="直線コネクタ 83">
                <a:extLst>
                  <a:ext uri="{FF2B5EF4-FFF2-40B4-BE49-F238E27FC236}">
                    <a16:creationId xmlns:a16="http://schemas.microsoft.com/office/drawing/2014/main" id="{B26B1463-49BC-B1BC-B95D-9984458718AE}"/>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5" name="直線コネクタ 84">
                <a:extLst>
                  <a:ext uri="{FF2B5EF4-FFF2-40B4-BE49-F238E27FC236}">
                    <a16:creationId xmlns:a16="http://schemas.microsoft.com/office/drawing/2014/main" id="{A4E4472F-013C-610E-59C5-BAAB953F5751}"/>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6" name="直線コネクタ 85">
                <a:extLst>
                  <a:ext uri="{FF2B5EF4-FFF2-40B4-BE49-F238E27FC236}">
                    <a16:creationId xmlns:a16="http://schemas.microsoft.com/office/drawing/2014/main" id="{247318D5-0FB2-5E0F-0A97-D3B0641BC848}"/>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7" name="直線コネクタ 86">
                <a:extLst>
                  <a:ext uri="{FF2B5EF4-FFF2-40B4-BE49-F238E27FC236}">
                    <a16:creationId xmlns:a16="http://schemas.microsoft.com/office/drawing/2014/main" id="{9E3A0168-3242-3A96-13BC-2E60683AA55F}"/>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sp>
        <p:nvSpPr>
          <p:cNvPr id="11" name="角丸四角形吹き出し 20">
            <a:extLst>
              <a:ext uri="{FF2B5EF4-FFF2-40B4-BE49-F238E27FC236}">
                <a16:creationId xmlns:a16="http://schemas.microsoft.com/office/drawing/2014/main" id="{BC106EA9-7941-84A8-A29E-2C293DF556EF}"/>
              </a:ext>
            </a:extLst>
          </p:cNvPr>
          <p:cNvSpPr/>
          <p:nvPr/>
        </p:nvSpPr>
        <p:spPr bwMode="auto">
          <a:xfrm>
            <a:off x="4752002" y="4419011"/>
            <a:ext cx="1710019" cy="432646"/>
          </a:xfrm>
          <a:prstGeom prst="wedgeRoundRectCallout">
            <a:avLst>
              <a:gd name="adj1" fmla="val -41013"/>
              <a:gd name="adj2" fmla="val -1059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１本受け持ちます</a:t>
            </a:r>
          </a:p>
        </p:txBody>
      </p:sp>
    </p:spTree>
    <p:extLst>
      <p:ext uri="{BB962C8B-B14F-4D97-AF65-F5344CB8AC3E}">
        <p14:creationId xmlns:p14="http://schemas.microsoft.com/office/powerpoint/2010/main" val="42594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775EA3-18E4-C10C-601D-71A79A8D67D0}"/>
              </a:ext>
            </a:extLst>
          </p:cNvPr>
          <p:cNvSpPr>
            <a:spLocks noGrp="1"/>
          </p:cNvSpPr>
          <p:nvPr>
            <p:ph type="title"/>
          </p:nvPr>
        </p:nvSpPr>
        <p:spPr/>
        <p:txBody>
          <a:bodyPr/>
          <a:lstStyle/>
          <a:p>
            <a:r>
              <a:rPr kumimoji="1" lang="ja-JP" altLang="en-US" dirty="0"/>
              <a:t>注意</a:t>
            </a:r>
            <a:endParaRPr kumimoji="1" lang="en-US" dirty="0"/>
          </a:p>
        </p:txBody>
      </p:sp>
      <p:sp>
        <p:nvSpPr>
          <p:cNvPr id="3" name="コンテンツ プレースホルダー 2">
            <a:extLst>
              <a:ext uri="{FF2B5EF4-FFF2-40B4-BE49-F238E27FC236}">
                <a16:creationId xmlns:a16="http://schemas.microsoft.com/office/drawing/2014/main" id="{2F5C8C06-EAC8-707D-D040-AF619A592175}"/>
              </a:ext>
            </a:extLst>
          </p:cNvPr>
          <p:cNvSpPr>
            <a:spLocks noGrp="1"/>
          </p:cNvSpPr>
          <p:nvPr>
            <p:ph sz="quarter" idx="10"/>
          </p:nvPr>
        </p:nvSpPr>
        <p:spPr>
          <a:xfrm>
            <a:off x="431954" y="1088974"/>
            <a:ext cx="8460094" cy="5220058"/>
          </a:xfrm>
        </p:spPr>
        <p:txBody>
          <a:bodyPr/>
          <a:lstStyle/>
          <a:p>
            <a:r>
              <a:rPr kumimoji="1" lang="ja-JP" altLang="en-US" dirty="0"/>
              <a:t>あくまで資源が足りない（</a:t>
            </a:r>
            <a:r>
              <a:rPr kumimoji="1" lang="en-US" altLang="ja-JP" dirty="0"/>
              <a:t>=</a:t>
            </a:r>
            <a:r>
              <a:rPr kumimoji="1" lang="ja-JP" altLang="en-US" dirty="0"/>
              <a:t>人員を増やせば解決する）場合についてのみ，構造ハザードという</a:t>
            </a:r>
            <a:endParaRPr kumimoji="1" lang="en-US" altLang="ja-JP" dirty="0"/>
          </a:p>
          <a:p>
            <a:r>
              <a:rPr kumimoji="1" lang="ja-JP" altLang="en-US" dirty="0"/>
              <a:t>「釘打ちの本数が追加」は構造ハザード</a:t>
            </a:r>
            <a:endParaRPr kumimoji="1" lang="en-US" altLang="ja-JP" dirty="0"/>
          </a:p>
          <a:p>
            <a:pPr lvl="1"/>
            <a:r>
              <a:rPr kumimoji="1" lang="ja-JP" altLang="en-US" dirty="0"/>
              <a:t>本数が増えてもそれぞれ並列に打てる</a:t>
            </a:r>
            <a:endParaRPr kumimoji="1" lang="en-US" altLang="ja-JP" dirty="0"/>
          </a:p>
          <a:p>
            <a:pPr lvl="1"/>
            <a:r>
              <a:rPr kumimoji="1" lang="ja-JP" altLang="en-US" dirty="0"/>
              <a:t>ステージの人員を増やせば解決できる</a:t>
            </a:r>
            <a:endParaRPr kumimoji="1" lang="en-US" altLang="ja-JP" dirty="0"/>
          </a:p>
          <a:p>
            <a:r>
              <a:rPr kumimoji="1" lang="ja-JP" altLang="en-US" dirty="0"/>
              <a:t>「釘打ちの後に釘の頭のヤスリ磨きを追加」は構造ハザードではない</a:t>
            </a:r>
            <a:endParaRPr kumimoji="1" lang="en-US" altLang="ja-JP" dirty="0"/>
          </a:p>
          <a:p>
            <a:pPr lvl="1"/>
            <a:r>
              <a:rPr kumimoji="1" lang="ja-JP" altLang="en-US" dirty="0"/>
              <a:t>釘打ちとヤスリがけは作業に依存関係がある</a:t>
            </a:r>
            <a:endParaRPr kumimoji="1" lang="en-US" altLang="ja-JP" dirty="0"/>
          </a:p>
          <a:p>
            <a:pPr lvl="1"/>
            <a:r>
              <a:rPr kumimoji="1" lang="ja-JP" altLang="en-US" dirty="0"/>
              <a:t>ステージの人員を増やしても速くはできない</a:t>
            </a:r>
            <a:endParaRPr kumimoji="1" lang="en-US" altLang="ja-JP" dirty="0"/>
          </a:p>
          <a:p>
            <a:pPr lvl="1"/>
            <a:r>
              <a:rPr kumimoji="1" lang="ja-JP" altLang="en-US" dirty="0"/>
              <a:t>この場合はパイプライン段数を増やせば解決できる</a:t>
            </a:r>
            <a:endParaRPr kumimoji="1" lang="en-US" altLang="ja-JP" dirty="0"/>
          </a:p>
        </p:txBody>
      </p:sp>
    </p:spTree>
    <p:extLst>
      <p:ext uri="{BB962C8B-B14F-4D97-AF65-F5344CB8AC3E}">
        <p14:creationId xmlns:p14="http://schemas.microsoft.com/office/powerpoint/2010/main" val="25033725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コンピュータにおける構造ハザード</a:t>
            </a:r>
          </a:p>
        </p:txBody>
      </p:sp>
      <p:sp>
        <p:nvSpPr>
          <p:cNvPr id="3" name="テキスト プレースホルダー 2"/>
          <p:cNvSpPr>
            <a:spLocks noGrp="1"/>
          </p:cNvSpPr>
          <p:nvPr>
            <p:ph type="body" sz="quarter" idx="10"/>
          </p:nvPr>
        </p:nvSpPr>
        <p:spPr/>
        <p:txBody>
          <a:bodyPr/>
          <a:lstStyle/>
          <a:p>
            <a:r>
              <a:rPr lang="ja-JP" altLang="en-US" dirty="0"/>
              <a:t>ハード資源：</a:t>
            </a:r>
            <a:endParaRPr lang="en-US" altLang="ja-JP" dirty="0"/>
          </a:p>
          <a:p>
            <a:pPr lvl="1"/>
            <a:r>
              <a:rPr lang="ja-JP" altLang="en-US" dirty="0"/>
              <a:t>演算器（</a:t>
            </a:r>
            <a:r>
              <a:rPr lang="en-US" altLang="ja-JP" dirty="0"/>
              <a:t>FU</a:t>
            </a:r>
            <a:r>
              <a:rPr lang="ja-JP" altLang="en-US" dirty="0"/>
              <a:t>），レジスタ・ファイル，メモリ など</a:t>
            </a:r>
            <a:endParaRPr lang="en-US" altLang="ja-JP" dirty="0"/>
          </a:p>
          <a:p>
            <a:r>
              <a:rPr lang="ja-JP" altLang="en-US" dirty="0"/>
              <a:t>構造ハザード：</a:t>
            </a:r>
            <a:endParaRPr lang="en-US" altLang="ja-JP" dirty="0"/>
          </a:p>
          <a:p>
            <a:pPr lvl="1"/>
            <a:r>
              <a:rPr lang="ja-JP" altLang="en-US" dirty="0"/>
              <a:t>ハード資源の不足により，パイプラインがうまく動作しないこと</a:t>
            </a:r>
            <a:endParaRPr lang="en-US" altLang="ja-JP" dirty="0"/>
          </a:p>
          <a:p>
            <a:pPr lvl="1"/>
            <a:r>
              <a:rPr kumimoji="1" lang="ja-JP" altLang="en-US" dirty="0"/>
              <a:t>いくつかの例を使った説明，解消方法について解説</a:t>
            </a:r>
          </a:p>
        </p:txBody>
      </p:sp>
    </p:spTree>
    <p:extLst>
      <p:ext uri="{BB962C8B-B14F-4D97-AF65-F5344CB8AC3E}">
        <p14:creationId xmlns:p14="http://schemas.microsoft.com/office/powerpoint/2010/main" val="941329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a:t>
            </a:r>
            <a:r>
              <a:rPr lang="ja-JP" altLang="en-US" dirty="0"/>
              <a:t>例１：メモリ間 </a:t>
            </a:r>
            <a:r>
              <a:rPr lang="en-US" altLang="ja-JP" dirty="0" err="1"/>
              <a:t>mov</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例１：仮に </a:t>
            </a:r>
            <a:r>
              <a:rPr kumimoji="1" lang="en-US" altLang="ja-JP" dirty="0" err="1"/>
              <a:t>mov</a:t>
            </a:r>
            <a:r>
              <a:rPr kumimoji="1" lang="en-US" altLang="ja-JP" dirty="0"/>
              <a:t> [rs1]</a:t>
            </a:r>
            <a:r>
              <a:rPr kumimoji="1" lang="ja-JP" altLang="en-US" dirty="0"/>
              <a:t>→</a:t>
            </a:r>
            <a:r>
              <a:rPr kumimoji="1" lang="en-US" altLang="ja-JP" dirty="0"/>
              <a:t>[rs2] </a:t>
            </a:r>
            <a:r>
              <a:rPr kumimoji="1" lang="ja-JP" altLang="en-US" dirty="0" err="1"/>
              <a:t>のような</a:t>
            </a:r>
            <a:r>
              <a:rPr kumimoji="1" lang="ja-JP" altLang="en-US" dirty="0"/>
              <a:t>命令があったとする</a:t>
            </a:r>
            <a:endParaRPr kumimoji="1" lang="en-US" altLang="ja-JP" dirty="0"/>
          </a:p>
          <a:p>
            <a:pPr lvl="1"/>
            <a:r>
              <a:rPr lang="en-US" altLang="ja-JP" dirty="0"/>
              <a:t>rs1 </a:t>
            </a:r>
            <a:r>
              <a:rPr lang="ja-JP" altLang="en-US" dirty="0"/>
              <a:t>で指定されるアドレスのメモリの値を読んで，</a:t>
            </a:r>
            <a:endParaRPr lang="en-US" altLang="ja-JP" dirty="0"/>
          </a:p>
          <a:p>
            <a:pPr lvl="1"/>
            <a:r>
              <a:rPr lang="en-US" altLang="ja-JP" dirty="0"/>
              <a:t>rs2 </a:t>
            </a:r>
            <a:r>
              <a:rPr lang="ja-JP" altLang="en-US" dirty="0"/>
              <a:t>で指定されるアドレスのメモリに書き込む</a:t>
            </a:r>
            <a:endParaRPr lang="en-US" altLang="ja-JP" dirty="0"/>
          </a:p>
          <a:p>
            <a:r>
              <a:rPr lang="ja-JP" altLang="en-US" dirty="0"/>
              <a:t>実際に，</a:t>
            </a:r>
            <a:r>
              <a:rPr lang="en-US" altLang="ja-JP" dirty="0"/>
              <a:t>x86 </a:t>
            </a:r>
            <a:r>
              <a:rPr lang="ja-JP" altLang="en-US" dirty="0" err="1"/>
              <a:t>には</a:t>
            </a:r>
            <a:r>
              <a:rPr lang="ja-JP" altLang="en-US" dirty="0"/>
              <a:t>このような命令がある</a:t>
            </a:r>
            <a:endParaRPr kumimoji="1" lang="ja-JP" altLang="en-US" dirty="0"/>
          </a:p>
        </p:txBody>
      </p:sp>
    </p:spTree>
    <p:extLst>
      <p:ext uri="{BB962C8B-B14F-4D97-AF65-F5344CB8AC3E}">
        <p14:creationId xmlns:p14="http://schemas.microsoft.com/office/powerpoint/2010/main" val="16850236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mov</a:t>
            </a:r>
            <a:r>
              <a:rPr lang="en-US" altLang="ja-JP" dirty="0"/>
              <a:t> [rs1]</a:t>
            </a:r>
            <a:r>
              <a:rPr lang="ja-JP" altLang="en-US" dirty="0"/>
              <a:t>→</a:t>
            </a:r>
            <a:r>
              <a:rPr lang="en-US" altLang="ja-JP" dirty="0"/>
              <a:t>[rs2] // [rs1]</a:t>
            </a:r>
            <a:r>
              <a:rPr lang="ja-JP" altLang="en-US" dirty="0"/>
              <a:t>→</a:t>
            </a:r>
            <a:r>
              <a:rPr lang="en-US" altLang="ja-JP" dirty="0"/>
              <a:t>[rs2] </a:t>
            </a:r>
            <a:r>
              <a:rPr lang="ja-JP" altLang="en-US" dirty="0" err="1"/>
              <a:t>への</a:t>
            </a:r>
            <a:r>
              <a:rPr lang="ja-JP" altLang="en-US" dirty="0"/>
              <a:t>コピー</a:t>
            </a:r>
            <a:endParaRPr kumimoji="1" lang="ja-JP" altLang="en-US" dirty="0"/>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ja-JP" altLang="en-US" dirty="0"/>
              <a:t>ある１つのサイクルにメモリを「読んで」「 書く」必要がある</a:t>
            </a:r>
            <a:endParaRPr kumimoji="1" lang="en-US" altLang="ja-JP" dirty="0"/>
          </a:p>
          <a:p>
            <a:pPr lvl="1"/>
            <a:r>
              <a:rPr lang="ja-JP" altLang="en-US" dirty="0"/>
              <a:t>しかし，データ・メモリのアドレス</a:t>
            </a:r>
            <a:r>
              <a:rPr kumimoji="1" lang="ja-JP" altLang="en-US" dirty="0"/>
              <a:t>の口は</a:t>
            </a:r>
            <a:r>
              <a:rPr kumimoji="1" lang="en-US" altLang="ja-JP" dirty="0"/>
              <a:t>1</a:t>
            </a:r>
            <a:r>
              <a:rPr kumimoji="1" lang="ja-JP" altLang="en-US" dirty="0"/>
              <a:t>つしかない</a:t>
            </a:r>
            <a:endParaRPr kumimoji="1" lang="en-US" altLang="ja-JP" dirty="0"/>
          </a:p>
          <a:p>
            <a:pPr lvl="1"/>
            <a:r>
              <a:rPr lang="en-US" altLang="ja-JP" dirty="0"/>
              <a:t>MEM </a:t>
            </a:r>
            <a:r>
              <a:rPr lang="ja-JP" altLang="en-US" dirty="0"/>
              <a:t>ステージでデータ・メモリの読みと書きが同時にできない</a:t>
            </a:r>
            <a:endParaRPr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b="1" dirty="0">
                <a:solidFill>
                  <a:schemeClr val="accent5"/>
                </a:solidFill>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6372020" y="2348988"/>
            <a:ext cx="2070023"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err="1"/>
              <a:t>mov</a:t>
            </a:r>
            <a:r>
              <a:rPr lang="en-US" altLang="ja-JP" b="1" dirty="0"/>
              <a:t> [rs1]</a:t>
            </a:r>
            <a:r>
              <a:rPr lang="ja-JP" altLang="en-US" b="1" dirty="0"/>
              <a:t>→</a:t>
            </a:r>
            <a:r>
              <a:rPr lang="en-US" altLang="ja-JP" b="1" dirty="0"/>
              <a:t>[rs2] </a:t>
            </a:r>
            <a:endParaRPr kumimoji="1" lang="ja-JP" altLang="en-US" b="1" dirty="0">
              <a:latin typeface="Arial Narrow" panose="020B0606020202030204" pitchFamily="34" charset="0"/>
            </a:endParaRPr>
          </a:p>
        </p:txBody>
      </p:sp>
    </p:spTree>
    <p:extLst>
      <p:ext uri="{BB962C8B-B14F-4D97-AF65-F5344CB8AC3E}">
        <p14:creationId xmlns:p14="http://schemas.microsoft.com/office/powerpoint/2010/main" val="2025707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構造ハザードの例２：</a:t>
            </a:r>
            <a:r>
              <a:rPr kumimoji="1" lang="en-US" altLang="ja-JP" dirty="0"/>
              <a:t>push/pop</a:t>
            </a:r>
            <a:endParaRPr kumimoji="1" lang="ja-JP" altLang="en-US" dirty="0"/>
          </a:p>
        </p:txBody>
      </p:sp>
      <p:sp>
        <p:nvSpPr>
          <p:cNvPr id="3" name="テキスト プレースホルダー 2"/>
          <p:cNvSpPr>
            <a:spLocks noGrp="1"/>
          </p:cNvSpPr>
          <p:nvPr>
            <p:ph type="body" sz="quarter" idx="10"/>
          </p:nvPr>
        </p:nvSpPr>
        <p:spPr>
          <a:xfrm>
            <a:off x="341953" y="908972"/>
            <a:ext cx="8550095" cy="3240036"/>
          </a:xfrm>
        </p:spPr>
        <p:txBody>
          <a:bodyPr/>
          <a:lstStyle/>
          <a:p>
            <a:r>
              <a:rPr kumimoji="1" lang="en-US" altLang="ja-JP" dirty="0"/>
              <a:t>x86 </a:t>
            </a:r>
            <a:r>
              <a:rPr kumimoji="1" lang="ja-JP" altLang="en-US" dirty="0"/>
              <a:t>や </a:t>
            </a:r>
            <a:r>
              <a:rPr kumimoji="1" lang="en-US" altLang="ja-JP" dirty="0"/>
              <a:t>ARM </a:t>
            </a:r>
            <a:r>
              <a:rPr kumimoji="1" lang="ja-JP" altLang="en-US" dirty="0"/>
              <a:t>では</a:t>
            </a:r>
            <a:r>
              <a:rPr lang="ja-JP" altLang="en-US" dirty="0"/>
              <a:t>スタック操作のための </a:t>
            </a:r>
            <a:r>
              <a:rPr lang="en-US" altLang="ja-JP" dirty="0"/>
              <a:t>push/pop </a:t>
            </a:r>
            <a:r>
              <a:rPr lang="ja-JP" altLang="en-US" dirty="0"/>
              <a:t>命令がある</a:t>
            </a:r>
            <a:endParaRPr lang="en-US" altLang="ja-JP" dirty="0"/>
          </a:p>
          <a:p>
            <a:pPr lvl="1"/>
            <a:r>
              <a:rPr lang="en-US" altLang="ja-JP" dirty="0"/>
              <a:t>push</a:t>
            </a:r>
            <a:r>
              <a:rPr lang="ja-JP" altLang="en-US" dirty="0"/>
              <a:t>：</a:t>
            </a:r>
            <a:r>
              <a:rPr lang="en-US" altLang="ja-JP" dirty="0"/>
              <a:t>rs1-1</a:t>
            </a:r>
            <a:r>
              <a:rPr lang="ja-JP" altLang="en-US" dirty="0"/>
              <a:t>→</a:t>
            </a:r>
            <a:r>
              <a:rPr lang="en-US" altLang="ja-JP" dirty="0" err="1">
                <a:solidFill>
                  <a:schemeClr val="accent5"/>
                </a:solidFill>
              </a:rPr>
              <a:t>rd</a:t>
            </a:r>
            <a:r>
              <a:rPr lang="en-US" altLang="ja-JP" dirty="0"/>
              <a:t>,    r2</a:t>
            </a:r>
            <a:r>
              <a:rPr lang="ja-JP" altLang="en-US" dirty="0"/>
              <a:t>→</a:t>
            </a:r>
            <a:r>
              <a:rPr lang="en-US" altLang="ja-JP" dirty="0"/>
              <a:t>[</a:t>
            </a:r>
            <a:r>
              <a:rPr lang="en-US" altLang="ja-JP" dirty="0" err="1">
                <a:solidFill>
                  <a:schemeClr val="accent5"/>
                </a:solidFill>
              </a:rPr>
              <a:t>rd</a:t>
            </a:r>
            <a:r>
              <a:rPr lang="en-US" altLang="ja-JP" dirty="0"/>
              <a:t>]</a:t>
            </a:r>
          </a:p>
          <a:p>
            <a:pPr marL="1177200" lvl="2" indent="-457200">
              <a:buFont typeface="+mj-lt"/>
              <a:buAutoNum type="arabicPeriod"/>
            </a:pPr>
            <a:r>
              <a:rPr lang="ja-JP" altLang="en-US" dirty="0"/>
              <a:t>スタック・ポインタ（が入ってるレジスタ）をデクリメントし，</a:t>
            </a:r>
            <a:endParaRPr lang="en-US" altLang="ja-JP" dirty="0"/>
          </a:p>
          <a:p>
            <a:pPr marL="1177200" lvl="2" indent="-457200">
              <a:buFont typeface="+mj-lt"/>
              <a:buAutoNum type="arabicPeriod"/>
            </a:pPr>
            <a:r>
              <a:rPr lang="ja-JP" altLang="en-US" dirty="0"/>
              <a:t>それをアドレスにしてメモリに値を書き込む</a:t>
            </a:r>
            <a:endParaRPr lang="en-US" altLang="ja-JP" dirty="0"/>
          </a:p>
          <a:p>
            <a:pPr lvl="1"/>
            <a:r>
              <a:rPr kumimoji="1" lang="en-US" altLang="ja-JP" dirty="0"/>
              <a:t>pop</a:t>
            </a:r>
            <a:r>
              <a:rPr kumimoji="1" lang="ja-JP" altLang="en-US" dirty="0"/>
              <a:t>：</a:t>
            </a:r>
            <a:r>
              <a:rPr lang="en-US" altLang="ja-JP" dirty="0"/>
              <a:t>[rs1]</a:t>
            </a:r>
            <a:r>
              <a:rPr lang="ja-JP" altLang="en-US" dirty="0"/>
              <a:t>→</a:t>
            </a:r>
            <a:r>
              <a:rPr lang="en-US" altLang="ja-JP" dirty="0" err="1">
                <a:solidFill>
                  <a:schemeClr val="accent5"/>
                </a:solidFill>
              </a:rPr>
              <a:t>rd</a:t>
            </a:r>
            <a:r>
              <a:rPr lang="en-US" altLang="ja-JP" dirty="0"/>
              <a:t>, rs1+1</a:t>
            </a:r>
            <a:r>
              <a:rPr lang="ja-JP" altLang="en-US" dirty="0"/>
              <a:t>→</a:t>
            </a:r>
            <a:r>
              <a:rPr lang="en-US" altLang="ja-JP" dirty="0">
                <a:solidFill>
                  <a:schemeClr val="accent6"/>
                </a:solidFill>
              </a:rPr>
              <a:t>rs1</a:t>
            </a:r>
            <a:endParaRPr kumimoji="1" lang="en-US" altLang="ja-JP" dirty="0">
              <a:solidFill>
                <a:schemeClr val="accent6"/>
              </a:solidFill>
            </a:endParaRPr>
          </a:p>
          <a:p>
            <a:pPr marL="1177200" lvl="2" indent="-457200">
              <a:buFont typeface="+mj-lt"/>
              <a:buAutoNum type="arabicPeriod"/>
            </a:pPr>
            <a:r>
              <a:rPr kumimoji="1" lang="ja-JP" altLang="en-US" dirty="0"/>
              <a:t>スタック・ポインタをアドレスにして値を読む</a:t>
            </a:r>
            <a:endParaRPr kumimoji="1" lang="en-US" altLang="ja-JP" dirty="0"/>
          </a:p>
          <a:p>
            <a:pPr marL="1177200" lvl="2" indent="-457200">
              <a:buFont typeface="+mj-lt"/>
              <a:buAutoNum type="arabicPeriod"/>
            </a:pPr>
            <a:r>
              <a:rPr kumimoji="1" lang="ja-JP" altLang="en-US" dirty="0"/>
              <a:t>スタック・ポインタをインクリメント</a:t>
            </a:r>
          </a:p>
        </p:txBody>
      </p:sp>
      <p:sp>
        <p:nvSpPr>
          <p:cNvPr id="4" name="正方形/長方形 3"/>
          <p:cNvSpPr/>
          <p:nvPr/>
        </p:nvSpPr>
        <p:spPr bwMode="auto">
          <a:xfrm>
            <a:off x="3131984"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正方形/長方形 4"/>
          <p:cNvSpPr/>
          <p:nvPr/>
        </p:nvSpPr>
        <p:spPr bwMode="auto">
          <a:xfrm>
            <a:off x="3131984"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131984"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3131984"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3131984"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 name="正方形/長方形 8"/>
          <p:cNvSpPr/>
          <p:nvPr/>
        </p:nvSpPr>
        <p:spPr bwMode="auto">
          <a:xfrm>
            <a:off x="3131984"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正方形/長方形 9"/>
          <p:cNvSpPr/>
          <p:nvPr/>
        </p:nvSpPr>
        <p:spPr bwMode="auto">
          <a:xfrm>
            <a:off x="2411976"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-1 </a:t>
            </a:r>
            <a:r>
              <a:rPr kumimoji="1" lang="ja-JP" altLang="en-US" sz="1200" dirty="0">
                <a:latin typeface="メイリオ" panose="020B0604030504040204" pitchFamily="50" charset="-128"/>
                <a:ea typeface="メイリオ" panose="020B0604030504040204" pitchFamily="50" charset="-128"/>
              </a:rPr>
              <a:t>→</a:t>
            </a:r>
          </a:p>
        </p:txBody>
      </p:sp>
      <p:cxnSp>
        <p:nvCxnSpPr>
          <p:cNvPr id="12" name="直線矢印コネクタ 11"/>
          <p:cNvCxnSpPr/>
          <p:nvPr/>
        </p:nvCxnSpPr>
        <p:spPr bwMode="auto">
          <a:xfrm>
            <a:off x="3491988" y="4779015"/>
            <a:ext cx="0" cy="540006"/>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3" name="正方形/長方形 12"/>
          <p:cNvSpPr/>
          <p:nvPr/>
        </p:nvSpPr>
        <p:spPr bwMode="auto">
          <a:xfrm>
            <a:off x="5292008" y="4869016"/>
            <a:ext cx="720008" cy="1800020"/>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正方形/長方形 13"/>
          <p:cNvSpPr/>
          <p:nvPr/>
        </p:nvSpPr>
        <p:spPr bwMode="auto">
          <a:xfrm>
            <a:off x="5292008" y="486901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5292008" y="5229019"/>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5292008" y="5589023"/>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7" name="正方形/長方形 16"/>
          <p:cNvSpPr/>
          <p:nvPr/>
        </p:nvSpPr>
        <p:spPr bwMode="auto">
          <a:xfrm>
            <a:off x="5292008" y="5949027"/>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5292008" y="6309031"/>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4752002" y="522902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r>
              <a:rPr kumimoji="1" lang="ja-JP" altLang="en-US" sz="1200" dirty="0">
                <a:latin typeface="メイリオ" panose="020B0604030504040204" pitchFamily="50" charset="-128"/>
                <a:ea typeface="メイリオ" panose="020B0604030504040204" pitchFamily="50" charset="-128"/>
              </a:rPr>
              <a:t>→</a:t>
            </a:r>
          </a:p>
        </p:txBody>
      </p:sp>
      <p:cxnSp>
        <p:nvCxnSpPr>
          <p:cNvPr id="20" name="直線矢印コネクタ 19"/>
          <p:cNvCxnSpPr/>
          <p:nvPr/>
        </p:nvCxnSpPr>
        <p:spPr bwMode="auto">
          <a:xfrm flipV="1">
            <a:off x="5652012" y="4779016"/>
            <a:ext cx="0" cy="54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2" name="円/楕円 21"/>
          <p:cNvSpPr/>
          <p:nvPr/>
        </p:nvSpPr>
        <p:spPr bwMode="auto">
          <a:xfrm>
            <a:off x="3221985"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4" name="円/楕円 23"/>
          <p:cNvSpPr/>
          <p:nvPr/>
        </p:nvSpPr>
        <p:spPr bwMode="auto">
          <a:xfrm>
            <a:off x="5382009" y="4239009"/>
            <a:ext cx="540006" cy="360004"/>
          </a:xfrm>
          <a:prstGeom prst="ellipse">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bg1"/>
                </a:solidFill>
                <a:latin typeface="+mn-ea"/>
              </a:rPr>
              <a:t>値</a:t>
            </a:r>
          </a:p>
        </p:txBody>
      </p:sp>
      <p:sp>
        <p:nvSpPr>
          <p:cNvPr id="29" name="正方形/長方形 28"/>
          <p:cNvSpPr/>
          <p:nvPr/>
        </p:nvSpPr>
        <p:spPr bwMode="auto">
          <a:xfrm>
            <a:off x="2681979"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Push</a:t>
            </a:r>
            <a:endParaRPr kumimoji="1" lang="ja-JP" altLang="en-US" sz="1600" dirty="0">
              <a:latin typeface="メイリオ" panose="020B0604030504040204" pitchFamily="50" charset="-128"/>
              <a:ea typeface="メイリオ" panose="020B0604030504040204" pitchFamily="50" charset="-128"/>
            </a:endParaRPr>
          </a:p>
        </p:txBody>
      </p:sp>
      <p:sp>
        <p:nvSpPr>
          <p:cNvPr id="30" name="正方形/長方形 29"/>
          <p:cNvSpPr/>
          <p:nvPr/>
        </p:nvSpPr>
        <p:spPr bwMode="auto">
          <a:xfrm>
            <a:off x="4842003"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en-US" altLang="ja-JP" sz="1600" dirty="0">
                <a:latin typeface="メイリオ" panose="020B0604030504040204" pitchFamily="50" charset="-128"/>
                <a:ea typeface="メイリオ" panose="020B0604030504040204" pitchFamily="50" charset="-128"/>
              </a:rPr>
              <a:t>Pop</a:t>
            </a:r>
            <a:endParaRPr kumimoji="1" lang="ja-JP" altLang="en-US" sz="1600" dirty="0">
              <a:latin typeface="メイリオ" panose="020B0604030504040204" pitchFamily="50" charset="-128"/>
              <a:ea typeface="メイリオ" panose="020B0604030504040204" pitchFamily="50" charset="-128"/>
            </a:endParaRPr>
          </a:p>
        </p:txBody>
      </p:sp>
      <p:cxnSp>
        <p:nvCxnSpPr>
          <p:cNvPr id="35" name="直線矢印コネクタ 34"/>
          <p:cNvCxnSpPr/>
          <p:nvPr/>
        </p:nvCxnSpPr>
        <p:spPr bwMode="auto">
          <a:xfrm flipV="1">
            <a:off x="2771980" y="5499023"/>
            <a:ext cx="0" cy="36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38" name="直線矢印コネクタ 37"/>
          <p:cNvCxnSpPr>
            <a:cxnSpLocks/>
          </p:cNvCxnSpPr>
          <p:nvPr/>
        </p:nvCxnSpPr>
        <p:spPr bwMode="auto">
          <a:xfrm>
            <a:off x="4932004" y="5499023"/>
            <a:ext cx="0"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1" name="正方形/長方形 10">
            <a:extLst>
              <a:ext uri="{FF2B5EF4-FFF2-40B4-BE49-F238E27FC236}">
                <a16:creationId xmlns:a16="http://schemas.microsoft.com/office/drawing/2014/main" id="{45220213-6F12-858F-6F39-0C43E0222913}"/>
              </a:ext>
            </a:extLst>
          </p:cNvPr>
          <p:cNvSpPr/>
          <p:nvPr/>
        </p:nvSpPr>
        <p:spPr bwMode="auto">
          <a:xfrm>
            <a:off x="4544169" y="5589024"/>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a:extLst>
              <a:ext uri="{FF2B5EF4-FFF2-40B4-BE49-F238E27FC236}">
                <a16:creationId xmlns:a16="http://schemas.microsoft.com/office/drawing/2014/main" id="{667CBABE-1FF1-5845-FB93-7810FE4458B3}"/>
              </a:ext>
            </a:extLst>
          </p:cNvPr>
          <p:cNvSpPr/>
          <p:nvPr/>
        </p:nvSpPr>
        <p:spPr bwMode="auto">
          <a:xfrm>
            <a:off x="2411976" y="558902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lang="en-US" altLang="ja-JP" sz="1200" dirty="0">
                <a:latin typeface="メイリオ" panose="020B0604030504040204" pitchFamily="50" charset="-128"/>
                <a:ea typeface="メイリオ" panose="020B0604030504040204" pitchFamily="50" charset="-128"/>
              </a:rPr>
              <a:t>rs1</a:t>
            </a:r>
            <a:r>
              <a:rPr kumimoji="1" lang="en-US" altLang="ja-JP" sz="1200" dirty="0">
                <a:latin typeface="メイリオ" panose="020B0604030504040204" pitchFamily="50" charset="-128"/>
                <a:ea typeface="メイリオ" panose="020B0604030504040204" pitchFamily="50" charset="-128"/>
              </a:rPr>
              <a:t> </a:t>
            </a:r>
            <a:endParaRPr kumimoji="1" lang="ja-JP" altLang="en-US" sz="12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18062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pop</a:t>
            </a:r>
            <a:r>
              <a:rPr lang="ja-JP" altLang="en-US" dirty="0"/>
              <a:t>：</a:t>
            </a:r>
            <a:r>
              <a:rPr lang="en-US" altLang="ja-JP" dirty="0"/>
              <a:t>[rs1]→</a:t>
            </a:r>
            <a:r>
              <a:rPr lang="en-US" altLang="ja-JP" dirty="0" err="1"/>
              <a:t>rd</a:t>
            </a:r>
            <a:r>
              <a:rPr lang="en-US" altLang="ja-JP" dirty="0"/>
              <a:t>, rs1+1→rs1</a:t>
            </a:r>
          </a:p>
        </p:txBody>
      </p:sp>
      <p:sp>
        <p:nvSpPr>
          <p:cNvPr id="3" name="テキスト プレースホルダー 2"/>
          <p:cNvSpPr>
            <a:spLocks noGrp="1"/>
          </p:cNvSpPr>
          <p:nvPr>
            <p:ph type="body" sz="quarter" idx="10"/>
          </p:nvPr>
        </p:nvSpPr>
        <p:spPr>
          <a:xfrm>
            <a:off x="341953" y="5589024"/>
            <a:ext cx="8550095" cy="449698"/>
          </a:xfrm>
        </p:spPr>
        <p:txBody>
          <a:bodyPr/>
          <a:lstStyle/>
          <a:p>
            <a:r>
              <a:rPr kumimoji="1" lang="en-US" altLang="ja-JP" dirty="0"/>
              <a:t>WB </a:t>
            </a:r>
            <a:r>
              <a:rPr kumimoji="1" lang="ja-JP" altLang="en-US" dirty="0"/>
              <a:t>ステージでレジスタに </a:t>
            </a:r>
            <a:r>
              <a:rPr kumimoji="1" lang="en-US" altLang="ja-JP" dirty="0" err="1"/>
              <a:t>rd</a:t>
            </a:r>
            <a:r>
              <a:rPr kumimoji="1" lang="en-US" altLang="ja-JP" dirty="0"/>
              <a:t> </a:t>
            </a:r>
            <a:r>
              <a:rPr kumimoji="1" lang="ja-JP" altLang="en-US" dirty="0"/>
              <a:t>と </a:t>
            </a:r>
            <a:r>
              <a:rPr kumimoji="1" lang="en-US" altLang="ja-JP" dirty="0"/>
              <a:t>rs1 </a:t>
            </a:r>
            <a:r>
              <a:rPr kumimoji="1" lang="ja-JP" altLang="en-US" dirty="0"/>
              <a:t>の</a:t>
            </a:r>
            <a:r>
              <a:rPr kumimoji="1" lang="en-US" altLang="ja-JP" dirty="0"/>
              <a:t>2</a:t>
            </a:r>
            <a:r>
              <a:rPr kumimoji="1" lang="ja-JP" altLang="en-US" dirty="0"/>
              <a:t>つを書き込む必要がある</a:t>
            </a:r>
            <a:endParaRPr kumimoji="1" lang="en-US" altLang="ja-JP" dirty="0"/>
          </a:p>
          <a:p>
            <a:pPr lvl="1"/>
            <a:r>
              <a:rPr kumimoji="1" lang="ja-JP" altLang="en-US" dirty="0"/>
              <a:t>２つのレジスタが１つの命令により更新されている</a:t>
            </a:r>
            <a:endParaRPr kumimoji="1" lang="en-US" altLang="ja-JP" dirty="0"/>
          </a:p>
          <a:p>
            <a:pPr lvl="1"/>
            <a:r>
              <a:rPr kumimoji="1" lang="ja-JP" altLang="en-US" dirty="0"/>
              <a:t>レジスタ・ファイルへの書き込みは，同時に２つはできない</a:t>
            </a:r>
            <a:endParaRPr kumimoji="1" lang="en-US" altLang="ja-JP" dirty="0"/>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2231974" y="2168986"/>
            <a:ext cx="3031751"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b="1" dirty="0"/>
              <a:t>pop</a:t>
            </a:r>
            <a:r>
              <a:rPr lang="ja-JP" altLang="en-US" b="1" dirty="0"/>
              <a:t>：</a:t>
            </a:r>
            <a:r>
              <a:rPr lang="en-US" altLang="ja-JP" b="1" dirty="0"/>
              <a:t>[rs1]→</a:t>
            </a:r>
            <a:r>
              <a:rPr lang="en-US" altLang="ja-JP" b="1" dirty="0" err="1">
                <a:solidFill>
                  <a:schemeClr val="tx2"/>
                </a:solidFill>
              </a:rPr>
              <a:t>rd</a:t>
            </a:r>
            <a:r>
              <a:rPr lang="en-US" altLang="ja-JP" b="1" dirty="0"/>
              <a:t>, rs1+1→</a:t>
            </a:r>
            <a:r>
              <a:rPr lang="en-US" altLang="ja-JP" b="1" dirty="0">
                <a:solidFill>
                  <a:schemeClr val="tx2"/>
                </a:solidFill>
              </a:rPr>
              <a:t>rs1</a:t>
            </a:r>
            <a:endParaRPr kumimoji="1" lang="ja-JP" altLang="en-US" b="1" dirty="0">
              <a:solidFill>
                <a:schemeClr val="tx2"/>
              </a:solidFill>
              <a:latin typeface="Arial Narrow" panose="020B0606020202030204" pitchFamily="34" charset="0"/>
            </a:endParaRPr>
          </a:p>
        </p:txBody>
      </p:sp>
      <p:sp>
        <p:nvSpPr>
          <p:cNvPr id="65" name="正方形/長方形 64"/>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66" name="正方形/長方形 65"/>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7" name="正方形/長方形 66"/>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8" name="正方形/長方形 67"/>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69" name="正方形/長方形 68"/>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Tree>
    <p:extLst>
      <p:ext uri="{BB962C8B-B14F-4D97-AF65-F5344CB8AC3E}">
        <p14:creationId xmlns:p14="http://schemas.microsoft.com/office/powerpoint/2010/main" val="103203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使用資源の異なるステージ間のぶつかりでも起きる</a:t>
            </a:r>
            <a:endParaRPr lang="en-US" altLang="ja-JP" dirty="0"/>
          </a:p>
          <a:p>
            <a:pPr lvl="1"/>
            <a:r>
              <a:rPr lang="ja-JP" altLang="en-US" dirty="0"/>
              <a:t>これまでの例は，同じステージ内で資源が足りない例</a:t>
            </a:r>
            <a:endParaRPr lang="en-US" altLang="ja-JP" dirty="0"/>
          </a:p>
          <a:p>
            <a:r>
              <a:rPr lang="en-US" altLang="ja-JP" b="1" dirty="0" err="1">
                <a:latin typeface="Consolas" panose="020B0609020204030204" pitchFamily="49" charset="0"/>
              </a:rPr>
              <a:t>ld_inc</a:t>
            </a:r>
            <a:r>
              <a:rPr lang="en-US" altLang="ja-JP" b="1" dirty="0">
                <a:latin typeface="Consolas" panose="020B0609020204030204" pitchFamily="49" charset="0"/>
              </a:rPr>
              <a:t> [rs1]+1</a:t>
            </a:r>
            <a:r>
              <a:rPr lang="ja-JP" altLang="en-US" b="1" dirty="0">
                <a:latin typeface="Consolas" panose="020B0609020204030204" pitchFamily="49" charset="0"/>
              </a:rPr>
              <a:t>→</a:t>
            </a:r>
            <a:r>
              <a:rPr lang="en-US" altLang="ja-JP" b="1" dirty="0" err="1">
                <a:latin typeface="Consolas" panose="020B0609020204030204" pitchFamily="49" charset="0"/>
              </a:rPr>
              <a:t>rd</a:t>
            </a:r>
            <a:r>
              <a:rPr lang="en-US" altLang="ja-JP" dirty="0"/>
              <a:t> </a:t>
            </a:r>
            <a:r>
              <a:rPr lang="ja-JP" altLang="en-US" dirty="0" err="1"/>
              <a:t>のような</a:t>
            </a:r>
            <a:r>
              <a:rPr lang="ja-JP" altLang="en-US" dirty="0"/>
              <a:t>命令があったとする</a:t>
            </a:r>
            <a:endParaRPr lang="en-US" altLang="ja-JP" dirty="0"/>
          </a:p>
          <a:p>
            <a:pPr marL="817200" lvl="1" indent="-457200">
              <a:buFont typeface="+mj-lt"/>
              <a:buAutoNum type="arabicPeriod"/>
            </a:pPr>
            <a:r>
              <a:rPr lang="en-US" altLang="ja-JP" dirty="0"/>
              <a:t>rs1 </a:t>
            </a:r>
            <a:r>
              <a:rPr lang="ja-JP" altLang="en-US" dirty="0"/>
              <a:t>の指すアドレスからメモリを読む</a:t>
            </a:r>
            <a:endParaRPr lang="en-US" altLang="ja-JP" dirty="0"/>
          </a:p>
          <a:p>
            <a:pPr marL="817200" lvl="1" indent="-457200">
              <a:buFont typeface="+mj-lt"/>
              <a:buAutoNum type="arabicPeriod"/>
            </a:pPr>
            <a:r>
              <a:rPr lang="ja-JP" altLang="en-US" dirty="0"/>
              <a:t>読んだ値にさらに</a:t>
            </a:r>
            <a:r>
              <a:rPr lang="en-US" altLang="ja-JP" dirty="0"/>
              <a:t>+</a:t>
            </a:r>
            <a:r>
              <a:rPr lang="ja-JP" altLang="en-US" dirty="0"/>
              <a:t>１してから </a:t>
            </a:r>
            <a:r>
              <a:rPr lang="en-US" altLang="ja-JP" dirty="0" err="1"/>
              <a:t>rd</a:t>
            </a:r>
            <a:r>
              <a:rPr lang="en-US" altLang="ja-JP" dirty="0"/>
              <a:t> </a:t>
            </a:r>
            <a:r>
              <a:rPr lang="ja-JP" altLang="en-US" dirty="0"/>
              <a:t>に書く</a:t>
            </a:r>
            <a:endParaRPr lang="en-US" altLang="ja-JP" dirty="0"/>
          </a:p>
          <a:p>
            <a:r>
              <a:rPr lang="ja-JP" altLang="en-US" dirty="0"/>
              <a:t>一見，資源は足りているようだが･･･</a:t>
            </a:r>
            <a:endParaRPr lang="en-US" altLang="ja-JP" dirty="0"/>
          </a:p>
          <a:p>
            <a:pPr lvl="1"/>
            <a:r>
              <a:rPr lang="ja-JP" altLang="en-US" dirty="0"/>
              <a:t>レジスタの読み書きは１つずつしかない</a:t>
            </a:r>
            <a:endParaRPr lang="en-US" altLang="ja-JP" dirty="0"/>
          </a:p>
          <a:p>
            <a:pPr lvl="1"/>
            <a:r>
              <a:rPr lang="ja-JP" altLang="en-US" dirty="0"/>
              <a:t>メモリも１カ所を読むだけ</a:t>
            </a:r>
            <a:endParaRPr lang="en-US" altLang="ja-JP" dirty="0"/>
          </a:p>
          <a:p>
            <a:pPr lvl="1"/>
            <a:r>
              <a:rPr lang="ja-JP" altLang="en-US" dirty="0"/>
              <a:t>加算も１回行うだけ</a:t>
            </a:r>
            <a:endParaRPr lang="en-US" altLang="ja-JP" dirty="0"/>
          </a:p>
        </p:txBody>
      </p:sp>
    </p:spTree>
    <p:extLst>
      <p:ext uri="{BB962C8B-B14F-4D97-AF65-F5344CB8AC3E}">
        <p14:creationId xmlns:p14="http://schemas.microsoft.com/office/powerpoint/2010/main" val="36778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構造ハザードの例３</a:t>
            </a:r>
            <a:endParaRPr lang="ja-JP" altLang="en-US" dirty="0"/>
          </a:p>
        </p:txBody>
      </p:sp>
      <p:sp>
        <p:nvSpPr>
          <p:cNvPr id="3" name="テキスト プレースホルダー 2"/>
          <p:cNvSpPr>
            <a:spLocks noGrp="1"/>
          </p:cNvSpPr>
          <p:nvPr>
            <p:ph type="body" sz="quarter" idx="10"/>
          </p:nvPr>
        </p:nvSpPr>
        <p:spPr>
          <a:xfrm>
            <a:off x="611956" y="1088974"/>
            <a:ext cx="8280092" cy="2250025"/>
          </a:xfrm>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lang="en-US" altLang="ja-JP" dirty="0"/>
          </a:p>
          <a:p>
            <a:pPr lvl="1"/>
            <a:r>
              <a:rPr lang="en-US" altLang="ja-JP" dirty="0" err="1"/>
              <a:t>ld_inc</a:t>
            </a:r>
            <a:r>
              <a:rPr lang="en-US" altLang="ja-JP" dirty="0"/>
              <a:t> </a:t>
            </a:r>
            <a:r>
              <a:rPr lang="ja-JP" altLang="en-US" dirty="0"/>
              <a:t>で，</a:t>
            </a:r>
            <a:r>
              <a:rPr lang="en-US" altLang="ja-JP" dirty="0"/>
              <a:t>MEM </a:t>
            </a:r>
            <a:r>
              <a:rPr lang="ja-JP" altLang="en-US" dirty="0"/>
              <a:t>ステージから読んだ値を加算しようとしても，</a:t>
            </a:r>
            <a:endParaRPr lang="en-US" altLang="ja-JP" dirty="0"/>
          </a:p>
          <a:p>
            <a:pPr lvl="1"/>
            <a:r>
              <a:rPr lang="ja-JP" altLang="en-US" dirty="0"/>
              <a:t>そのサイクルは後続の </a:t>
            </a:r>
            <a:r>
              <a:rPr lang="en-US" altLang="ja-JP" dirty="0"/>
              <a:t>add </a:t>
            </a:r>
            <a:r>
              <a:rPr lang="ja-JP" altLang="en-US" dirty="0"/>
              <a:t>が演算器を使っているので使用できない</a:t>
            </a:r>
            <a:endParaRPr lang="en-US" altLang="ja-JP" dirty="0"/>
          </a:p>
        </p:txBody>
      </p:sp>
      <p:cxnSp>
        <p:nvCxnSpPr>
          <p:cNvPr id="4" name="直線コネクタ 3"/>
          <p:cNvCxnSpPr/>
          <p:nvPr/>
        </p:nvCxnSpPr>
        <p:spPr bwMode="auto">
          <a:xfrm>
            <a:off x="2951982" y="4329010"/>
            <a:ext cx="720080" cy="0"/>
          </a:xfrm>
          <a:prstGeom prst="line">
            <a:avLst/>
          </a:prstGeom>
          <a:noFill/>
          <a:ln w="9525" cap="flat" cmpd="sng" algn="ctr">
            <a:solidFill>
              <a:schemeClr val="tx1"/>
            </a:solidFill>
            <a:prstDash val="dash"/>
            <a:round/>
            <a:headEnd type="none" w="med" len="med"/>
            <a:tailEnd type="none" w="med" len="med"/>
          </a:ln>
          <a:effectLst/>
        </p:spPr>
      </p:cxnSp>
      <p:sp>
        <p:nvSpPr>
          <p:cNvPr id="5" name="角丸四角形 4"/>
          <p:cNvSpPr/>
          <p:nvPr/>
        </p:nvSpPr>
        <p:spPr bwMode="auto">
          <a:xfrm>
            <a:off x="1857490" y="4184850"/>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err="1">
                <a:latin typeface="Courier New" panose="02070309020205020404" pitchFamily="49" charset="0"/>
                <a:cs typeface="Courier New" panose="02070309020205020404" pitchFamily="49" charset="0"/>
              </a:rPr>
              <a:t>ld_inc</a:t>
            </a:r>
            <a:endParaRPr kumimoji="1" lang="ja-JP" altLang="en-US" b="1" dirty="0">
              <a:latin typeface="Courier New" panose="02070309020205020404" pitchFamily="49" charset="0"/>
              <a:cs typeface="Courier New" panose="02070309020205020404" pitchFamily="49" charset="0"/>
            </a:endParaRPr>
          </a:p>
        </p:txBody>
      </p:sp>
      <p:sp>
        <p:nvSpPr>
          <p:cNvPr id="6" name="角丸四角形 5"/>
          <p:cNvSpPr/>
          <p:nvPr/>
        </p:nvSpPr>
        <p:spPr bwMode="auto">
          <a:xfrm>
            <a:off x="1857490" y="4904858"/>
            <a:ext cx="11523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latin typeface="Courier New" panose="02070309020205020404" pitchFamily="49" charset="0"/>
                <a:cs typeface="Courier New" panose="02070309020205020404" pitchFamily="49" charset="0"/>
              </a:rPr>
              <a:t>add</a:t>
            </a:r>
            <a:endParaRPr kumimoji="1" lang="ja-JP" altLang="en-US" b="1" dirty="0">
              <a:latin typeface="Courier New" panose="02070309020205020404" pitchFamily="49" charset="0"/>
              <a:cs typeface="Courier New" panose="02070309020205020404" pitchFamily="49" charset="0"/>
            </a:endParaRPr>
          </a:p>
        </p:txBody>
      </p:sp>
      <p:cxnSp>
        <p:nvCxnSpPr>
          <p:cNvPr id="7" name="直線コネクタ 6"/>
          <p:cNvCxnSpPr>
            <a:endCxn id="15" idx="1"/>
          </p:cNvCxnSpPr>
          <p:nvPr/>
        </p:nvCxnSpPr>
        <p:spPr bwMode="auto">
          <a:xfrm>
            <a:off x="3027503" y="5084860"/>
            <a:ext cx="1080012" cy="2"/>
          </a:xfrm>
          <a:prstGeom prst="line">
            <a:avLst/>
          </a:prstGeom>
          <a:noFill/>
          <a:ln w="9525" cap="flat" cmpd="sng" algn="ctr">
            <a:solidFill>
              <a:schemeClr val="tx1"/>
            </a:solidFill>
            <a:prstDash val="dash"/>
            <a:round/>
            <a:headEnd type="none" w="med" len="med"/>
            <a:tailEnd type="none" w="med" len="med"/>
          </a:ln>
          <a:effectLst/>
        </p:spPr>
      </p:cxnSp>
      <p:grpSp>
        <p:nvGrpSpPr>
          <p:cNvPr id="8" name="グループ化 7"/>
          <p:cNvGrpSpPr/>
          <p:nvPr/>
        </p:nvGrpSpPr>
        <p:grpSpPr>
          <a:xfrm>
            <a:off x="3657510" y="4184850"/>
            <a:ext cx="2160020" cy="360000"/>
            <a:chOff x="4481999" y="4959017"/>
            <a:chExt cx="2160020" cy="360000"/>
          </a:xfrm>
        </p:grpSpPr>
        <p:sp>
          <p:nvSpPr>
            <p:cNvPr id="9"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1"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3"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grpSp>
        <p:nvGrpSpPr>
          <p:cNvPr id="14" name="グループ化 13"/>
          <p:cNvGrpSpPr/>
          <p:nvPr/>
        </p:nvGrpSpPr>
        <p:grpSpPr>
          <a:xfrm>
            <a:off x="4107515" y="4904862"/>
            <a:ext cx="2160020" cy="360000"/>
            <a:chOff x="4481999" y="4959017"/>
            <a:chExt cx="2160020" cy="360000"/>
          </a:xfrm>
        </p:grpSpPr>
        <p:sp>
          <p:nvSpPr>
            <p:cNvPr id="15" name="Rectangle 69"/>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grpSp>
      <p:sp>
        <p:nvSpPr>
          <p:cNvPr id="20" name="角丸四角形 19"/>
          <p:cNvSpPr/>
          <p:nvPr/>
        </p:nvSpPr>
        <p:spPr bwMode="auto">
          <a:xfrm>
            <a:off x="4962128" y="4004848"/>
            <a:ext cx="450005" cy="1440016"/>
          </a:xfrm>
          <a:prstGeom prst="roundRect">
            <a:avLst/>
          </a:prstGeom>
          <a:noFill/>
          <a:ln>
            <a:solidFill>
              <a:schemeClr val="accent6"/>
            </a:solid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725545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ld_inc</a:t>
            </a:r>
            <a:r>
              <a:rPr lang="en-US" altLang="ja-JP" dirty="0"/>
              <a:t> [rs1]+1</a:t>
            </a:r>
            <a:r>
              <a:rPr lang="ja-JP" altLang="en-US" dirty="0"/>
              <a:t>→</a:t>
            </a:r>
            <a:r>
              <a:rPr lang="en-US" altLang="ja-JP" dirty="0" err="1"/>
              <a:t>rd</a:t>
            </a:r>
            <a:r>
              <a:rPr lang="en-US" altLang="ja-JP" dirty="0"/>
              <a:t>  </a:t>
            </a:r>
            <a:r>
              <a:rPr lang="ja-JP" altLang="en-US" dirty="0"/>
              <a:t>と </a:t>
            </a:r>
            <a:r>
              <a:rPr lang="en-US" altLang="ja-JP" dirty="0"/>
              <a:t>add </a:t>
            </a:r>
            <a:r>
              <a:rPr lang="ja-JP" altLang="en-US" dirty="0"/>
              <a:t>が連続した場合</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lang="en-US" altLang="ja-JP" dirty="0"/>
              <a:t>EX </a:t>
            </a:r>
            <a:r>
              <a:rPr lang="ja-JP" altLang="en-US" dirty="0"/>
              <a:t>ステージ以外では，演算器にはアクセスできない</a:t>
            </a:r>
            <a:endParaRPr lang="en-US" altLang="ja-JP" dirty="0"/>
          </a:p>
          <a:p>
            <a:pPr lvl="1"/>
            <a:r>
              <a:rPr kumimoji="1" lang="ja-JP" altLang="en-US" dirty="0"/>
              <a:t>他の命令が使っている可能性がある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25" name="直線矢印コネクタ 24"/>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a:endCxn id="20"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662001"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5200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02017" y="2438989"/>
            <a:ext cx="360004"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192017"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6462021" y="2258987"/>
            <a:ext cx="204174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err="1"/>
              <a:t>ld_inc</a:t>
            </a:r>
            <a:r>
              <a:rPr lang="en-US" altLang="ja-JP" dirty="0"/>
              <a:t> [rs1]+1</a:t>
            </a:r>
            <a:r>
              <a:rPr lang="ja-JP" altLang="en-US" dirty="0"/>
              <a:t>→</a:t>
            </a:r>
            <a:r>
              <a:rPr lang="en-US" altLang="ja-JP" dirty="0" err="1"/>
              <a:t>rd</a:t>
            </a:r>
            <a:r>
              <a:rPr lang="en-US" altLang="ja-JP" dirty="0"/>
              <a:t>  </a:t>
            </a:r>
            <a:endParaRPr kumimoji="1" lang="ja-JP" altLang="en-US" dirty="0">
              <a:latin typeface="Arial Narrow" panose="020B0606020202030204" pitchFamily="34" charset="0"/>
            </a:endParaRPr>
          </a:p>
        </p:txBody>
      </p:sp>
      <p:sp>
        <p:nvSpPr>
          <p:cNvPr id="53" name="角丸四角形 52"/>
          <p:cNvSpPr/>
          <p:nvPr/>
        </p:nvSpPr>
        <p:spPr bwMode="auto">
          <a:xfrm>
            <a:off x="5112006" y="2258987"/>
            <a:ext cx="900010"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t>add</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575901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リレーは前後の電位によって</a:t>
            </a:r>
            <a:r>
              <a:rPr lang="en-US" altLang="ja-JP" dirty="0"/>
              <a:t>ON</a:t>
            </a:r>
            <a:r>
              <a:rPr lang="ja-JP" altLang="en-US" dirty="0"/>
              <a:t>か</a:t>
            </a:r>
            <a:r>
              <a:rPr lang="en-US" altLang="ja-JP" dirty="0"/>
              <a:t>OFF</a:t>
            </a:r>
            <a:r>
              <a:rPr lang="ja-JP" altLang="en-US" dirty="0"/>
              <a:t>か変わるので描く時はスイッチの開いている閉じているは適当という認識でよいのでしょうか。何かオーソドックスな表記の仕方があったりしますか。</a:t>
            </a:r>
            <a:br>
              <a:rPr lang="en-US" altLang="ja-JP" dirty="0"/>
            </a:br>
            <a:endParaRPr lang="en-US" dirty="0"/>
          </a:p>
          <a:p>
            <a:pPr lvl="1"/>
            <a:r>
              <a:rPr lang="ja-JP" altLang="en-US" dirty="0"/>
              <a:t>わかれば，別に適当で良いです</a:t>
            </a:r>
            <a:endParaRPr lang="en-US" dirty="0"/>
          </a:p>
        </p:txBody>
      </p:sp>
    </p:spTree>
    <p:extLst>
      <p:ext uri="{BB962C8B-B14F-4D97-AF65-F5344CB8AC3E}">
        <p14:creationId xmlns:p14="http://schemas.microsoft.com/office/powerpoint/2010/main" val="2246183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p>
          <a:p>
            <a:pPr marL="817200" lvl="1" indent="-457200">
              <a:buFont typeface="+mj-lt"/>
              <a:buAutoNum type="arabicPeriod"/>
            </a:pPr>
            <a:r>
              <a:rPr kumimoji="1" lang="ja-JP" altLang="en-US" dirty="0"/>
              <a:t>時分割処理</a:t>
            </a:r>
            <a:endParaRPr kumimoji="1" lang="en-US" altLang="ja-JP" dirty="0"/>
          </a:p>
        </p:txBody>
      </p:sp>
    </p:spTree>
    <p:extLst>
      <p:ext uri="{BB962C8B-B14F-4D97-AF65-F5344CB8AC3E}">
        <p14:creationId xmlns:p14="http://schemas.microsoft.com/office/powerpoint/2010/main" val="3009723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p:txBody>
          <a:bodyPr/>
          <a:lstStyle/>
          <a:p>
            <a:r>
              <a:rPr kumimoji="1" lang="ja-JP" altLang="en-US" dirty="0"/>
              <a:t>ハードウェアを増強する</a:t>
            </a:r>
            <a:br>
              <a:rPr kumimoji="1" lang="en-US" altLang="ja-JP" dirty="0"/>
            </a:b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複数箇所のメモリを同時に読み書きできるように</a:t>
            </a:r>
            <a:endParaRPr lang="en-US" altLang="ja-JP" dirty="0"/>
          </a:p>
          <a:p>
            <a:pPr lvl="2"/>
            <a:endParaRPr lang="en-US" altLang="ja-JP" dirty="0"/>
          </a:p>
          <a:p>
            <a:pPr lvl="1"/>
            <a:r>
              <a:rPr kumimoji="1" lang="en-US" altLang="ja-JP" dirty="0"/>
              <a:t>pop</a:t>
            </a:r>
          </a:p>
          <a:p>
            <a:pPr lvl="2"/>
            <a:r>
              <a:rPr kumimoji="1" lang="ja-JP" altLang="en-US" dirty="0"/>
              <a:t>レジスタに２つ同時に書き込めるように</a:t>
            </a:r>
            <a:endParaRPr kumimoji="1" lang="en-US" altLang="ja-JP" dirty="0"/>
          </a:p>
          <a:p>
            <a:pPr lvl="2"/>
            <a:endParaRPr kumimoji="1"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lang="en-US" altLang="ja-JP" dirty="0">
                <a:latin typeface="Arial Narrow" panose="020B0606020202030204" pitchFamily="34" charset="0"/>
              </a:rPr>
              <a:t>MEM </a:t>
            </a:r>
            <a:r>
              <a:rPr lang="ja-JP" altLang="en-US" dirty="0">
                <a:latin typeface="Arial Narrow" panose="020B0606020202030204" pitchFamily="34" charset="0"/>
              </a:rPr>
              <a:t>ステージに専用の加算器を追加</a:t>
            </a:r>
            <a:endParaRPr kumimoji="1" lang="ja-JP" altLang="en-US" dirty="0"/>
          </a:p>
        </p:txBody>
      </p:sp>
    </p:spTree>
    <p:extLst>
      <p:ext uri="{BB962C8B-B14F-4D97-AF65-F5344CB8AC3E}">
        <p14:creationId xmlns:p14="http://schemas.microsoft.com/office/powerpoint/2010/main" val="37137808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解決方法１：ハードウェアの増強</a:t>
            </a:r>
          </a:p>
        </p:txBody>
      </p:sp>
      <p:sp>
        <p:nvSpPr>
          <p:cNvPr id="3" name="テキスト プレースホルダー 2"/>
          <p:cNvSpPr>
            <a:spLocks noGrp="1"/>
          </p:cNvSpPr>
          <p:nvPr>
            <p:ph type="body" sz="quarter" idx="10"/>
          </p:nvPr>
        </p:nvSpPr>
        <p:spPr>
          <a:xfrm>
            <a:off x="251952" y="1088974"/>
            <a:ext cx="8640096" cy="5219751"/>
          </a:xfrm>
        </p:spPr>
        <p:txBody>
          <a:bodyPr/>
          <a:lstStyle/>
          <a:p>
            <a:r>
              <a:rPr kumimoji="1" lang="ja-JP" altLang="en-US" dirty="0"/>
              <a:t>利点：オーバーヘッドをいとわなければ，基本これで解決</a:t>
            </a:r>
            <a:endParaRPr kumimoji="1" lang="en-US" altLang="ja-JP" dirty="0"/>
          </a:p>
          <a:p>
            <a:r>
              <a:rPr kumimoji="1" lang="ja-JP" altLang="en-US" dirty="0"/>
              <a:t>欠点：回路規模が増える</a:t>
            </a:r>
            <a:br>
              <a:rPr kumimoji="1" lang="en-US" altLang="ja-JP" dirty="0"/>
            </a:br>
            <a:endParaRPr kumimoji="1" lang="en-US" altLang="ja-JP" dirty="0"/>
          </a:p>
          <a:p>
            <a:pPr marL="817200" lvl="1" indent="-457200">
              <a:buFont typeface="+mj-lt"/>
              <a:buAutoNum type="arabicPeriod"/>
            </a:pPr>
            <a:r>
              <a:rPr kumimoji="1" lang="ja-JP" altLang="en-US" dirty="0"/>
              <a:t>機能の増強量に比例した回路が必要</a:t>
            </a:r>
            <a:endParaRPr kumimoji="1" lang="en-US" altLang="ja-JP" dirty="0"/>
          </a:p>
          <a:p>
            <a:pPr lvl="2"/>
            <a:r>
              <a:rPr lang="ja-JP" altLang="en-US" dirty="0"/>
              <a:t>なにも考えないで対応していくと，ものすごい数の回路になる</a:t>
            </a:r>
            <a:endParaRPr kumimoji="1" lang="en-US" altLang="ja-JP" dirty="0"/>
          </a:p>
          <a:p>
            <a:pPr lvl="2"/>
            <a:r>
              <a:rPr kumimoji="1" lang="ja-JP" altLang="en-US" dirty="0"/>
              <a:t>例：</a:t>
            </a:r>
            <a:r>
              <a:rPr kumimoji="1" lang="en-US" altLang="ja-JP" dirty="0"/>
              <a:t>ARM </a:t>
            </a:r>
            <a:r>
              <a:rPr kumimoji="1" lang="ja-JP" altLang="en-US" dirty="0"/>
              <a:t>は全１６レジスタを一気にメモリに書ける命令がある</a:t>
            </a:r>
            <a:endParaRPr kumimoji="1" lang="en-US" altLang="ja-JP" dirty="0"/>
          </a:p>
          <a:p>
            <a:pPr lvl="2"/>
            <a:endParaRPr kumimoji="1" lang="en-US" altLang="ja-JP" dirty="0"/>
          </a:p>
          <a:p>
            <a:pPr marL="817200" lvl="1" indent="-457200">
              <a:buFont typeface="+mj-lt"/>
              <a:buAutoNum type="arabicPeriod"/>
            </a:pPr>
            <a:r>
              <a:rPr kumimoji="1" lang="ja-JP" altLang="en-US" dirty="0"/>
              <a:t>機能の増強量に対して，線形より大きなオーダーで回路規模が</a:t>
            </a:r>
            <a:br>
              <a:rPr kumimoji="1" lang="en-US" altLang="ja-JP" dirty="0"/>
            </a:br>
            <a:r>
              <a:rPr kumimoji="1" lang="ja-JP" altLang="en-US" dirty="0"/>
              <a:t>増える場合もある</a:t>
            </a:r>
            <a:endParaRPr kumimoji="1" lang="en-US" altLang="ja-JP" dirty="0"/>
          </a:p>
          <a:p>
            <a:pPr lvl="2"/>
            <a:r>
              <a:rPr lang="ja-JP" altLang="en-US" dirty="0"/>
              <a:t>加算器などなら，増やした数の分だけ線形に回路が増える</a:t>
            </a:r>
          </a:p>
          <a:p>
            <a:pPr lvl="2"/>
            <a:r>
              <a:rPr kumimoji="1" lang="ja-JP" altLang="en-US" dirty="0">
                <a:solidFill>
                  <a:schemeClr val="accent5"/>
                </a:solidFill>
              </a:rPr>
              <a:t>メモリやレジスタは，同時に読み書きできる数の２乗で回路が大きくなる性質がある</a:t>
            </a:r>
            <a:endParaRPr kumimoji="1" lang="en-US" altLang="ja-JP" dirty="0">
              <a:solidFill>
                <a:schemeClr val="accent5"/>
              </a:solidFill>
            </a:endParaRPr>
          </a:p>
        </p:txBody>
      </p:sp>
    </p:spTree>
    <p:extLst>
      <p:ext uri="{BB962C8B-B14F-4D97-AF65-F5344CB8AC3E}">
        <p14:creationId xmlns:p14="http://schemas.microsoft.com/office/powerpoint/2010/main" val="27098977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構造ハザードの解決方法</a:t>
            </a:r>
          </a:p>
        </p:txBody>
      </p:sp>
      <p:sp>
        <p:nvSpPr>
          <p:cNvPr id="3" name="テキスト プレースホルダー 2"/>
          <p:cNvSpPr>
            <a:spLocks noGrp="1"/>
          </p:cNvSpPr>
          <p:nvPr>
            <p:ph type="body" sz="quarter" idx="10"/>
          </p:nvPr>
        </p:nvSpPr>
        <p:spPr/>
        <p:txBody>
          <a:bodyPr/>
          <a:lstStyle/>
          <a:p>
            <a:r>
              <a:rPr kumimoji="1" lang="ja-JP" altLang="en-US" dirty="0"/>
              <a:t>解決方法</a:t>
            </a:r>
            <a:endParaRPr kumimoji="1" lang="en-US" altLang="ja-JP" dirty="0"/>
          </a:p>
          <a:p>
            <a:pPr marL="817200" lvl="1" indent="-457200">
              <a:buFont typeface="+mj-lt"/>
              <a:buAutoNum type="arabicPeriod"/>
            </a:pPr>
            <a:r>
              <a:rPr kumimoji="1" lang="ja-JP" altLang="en-US" dirty="0"/>
              <a:t>ハードウェアの増強</a:t>
            </a:r>
            <a:endParaRPr kumimoji="1" lang="en-US" altLang="ja-JP" dirty="0"/>
          </a:p>
          <a:p>
            <a:pPr marL="817200" lvl="1" indent="-457200">
              <a:buFont typeface="+mj-lt"/>
              <a:buAutoNum type="arabicPeriod"/>
            </a:pPr>
            <a:r>
              <a:rPr kumimoji="1" lang="ja-JP" altLang="en-US" b="1" dirty="0"/>
              <a:t>時分割処理</a:t>
            </a:r>
            <a:endParaRPr kumimoji="1" lang="ja-JP" altLang="en-US" dirty="0"/>
          </a:p>
        </p:txBody>
      </p:sp>
    </p:spTree>
    <p:extLst>
      <p:ext uri="{BB962C8B-B14F-4D97-AF65-F5344CB8AC3E}">
        <p14:creationId xmlns:p14="http://schemas.microsoft.com/office/powerpoint/2010/main" val="3790353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解決方法２：時分割で処理</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構造ハザードの原因：</a:t>
            </a:r>
            <a:endParaRPr kumimoji="1" lang="en-US" altLang="ja-JP" dirty="0"/>
          </a:p>
          <a:p>
            <a:pPr lvl="1"/>
            <a:r>
              <a:rPr kumimoji="1" lang="ja-JP" altLang="en-US" dirty="0"/>
              <a:t>ハードウェア（の機能）が足りない</a:t>
            </a:r>
            <a:endParaRPr kumimoji="1" lang="en-US" altLang="ja-JP" dirty="0"/>
          </a:p>
          <a:p>
            <a:r>
              <a:rPr kumimoji="1" lang="ja-JP" altLang="en-US" dirty="0">
                <a:solidFill>
                  <a:schemeClr val="accent5"/>
                </a:solidFill>
              </a:rPr>
              <a:t>パイプラインを止めて</a:t>
            </a:r>
            <a:r>
              <a:rPr kumimoji="1" lang="ja-JP" altLang="en-US" dirty="0"/>
              <a:t>，複数のサイクルをかけて処理する</a:t>
            </a:r>
            <a:endParaRPr kumimoji="1" lang="en-US" altLang="ja-JP" dirty="0"/>
          </a:p>
          <a:p>
            <a:pPr lvl="1"/>
            <a:r>
              <a:rPr lang="en-US" altLang="ja-JP" dirty="0" err="1"/>
              <a:t>mov</a:t>
            </a:r>
            <a:r>
              <a:rPr lang="en-US" altLang="ja-JP" dirty="0"/>
              <a:t> [rs1]</a:t>
            </a:r>
            <a:r>
              <a:rPr lang="ja-JP" altLang="en-US" dirty="0"/>
              <a:t>→</a:t>
            </a:r>
            <a:r>
              <a:rPr lang="en-US" altLang="ja-JP" dirty="0"/>
              <a:t>[rs2]</a:t>
            </a:r>
          </a:p>
          <a:p>
            <a:pPr lvl="2"/>
            <a:r>
              <a:rPr lang="ja-JP" altLang="en-US" dirty="0"/>
              <a:t>メモリを読んだあと，次のサイクルで書きこむ</a:t>
            </a:r>
            <a:endParaRPr lang="en-US" altLang="ja-JP" dirty="0"/>
          </a:p>
          <a:p>
            <a:pPr lvl="2"/>
            <a:endParaRPr lang="en-US" altLang="ja-JP" dirty="0"/>
          </a:p>
          <a:p>
            <a:pPr lvl="1"/>
            <a:r>
              <a:rPr lang="en-US" altLang="ja-JP" dirty="0"/>
              <a:t>pop</a:t>
            </a:r>
          </a:p>
          <a:p>
            <a:pPr lvl="2"/>
            <a:r>
              <a:rPr lang="ja-JP" altLang="en-US" dirty="0"/>
              <a:t>１つレジスタに書いたあと，次のサイクルで書き込む</a:t>
            </a:r>
            <a:endParaRPr lang="en-US" altLang="ja-JP" dirty="0"/>
          </a:p>
          <a:p>
            <a:pPr lvl="2"/>
            <a:endParaRPr lang="en-US" altLang="ja-JP" dirty="0"/>
          </a:p>
          <a:p>
            <a:pPr lvl="1"/>
            <a:r>
              <a:rPr lang="en-US" altLang="ja-JP" dirty="0" err="1"/>
              <a:t>ld_inc</a:t>
            </a:r>
            <a:r>
              <a:rPr lang="en-US" altLang="ja-JP" dirty="0"/>
              <a:t> [rs1]+1</a:t>
            </a:r>
            <a:r>
              <a:rPr lang="ja-JP" altLang="en-US" dirty="0"/>
              <a:t>→</a:t>
            </a:r>
            <a:r>
              <a:rPr lang="en-US" altLang="ja-JP" dirty="0" err="1"/>
              <a:t>rd</a:t>
            </a:r>
            <a:r>
              <a:rPr lang="en-US" altLang="ja-JP" dirty="0"/>
              <a:t>  </a:t>
            </a:r>
          </a:p>
          <a:p>
            <a:pPr lvl="2"/>
            <a:r>
              <a:rPr kumimoji="1" lang="en-US" altLang="ja-JP" dirty="0" err="1"/>
              <a:t>ld_inc</a:t>
            </a:r>
            <a:r>
              <a:rPr kumimoji="1" lang="en-US" altLang="ja-JP" dirty="0"/>
              <a:t> </a:t>
            </a:r>
            <a:r>
              <a:rPr kumimoji="1" lang="ja-JP" altLang="en-US" dirty="0"/>
              <a:t>が </a:t>
            </a:r>
            <a:r>
              <a:rPr kumimoji="1" lang="en-US" altLang="ja-JP" dirty="0"/>
              <a:t>MEM </a:t>
            </a:r>
            <a:r>
              <a:rPr kumimoji="1" lang="ja-JP" altLang="en-US" dirty="0"/>
              <a:t>で値を読んだら，次のサイクルで </a:t>
            </a:r>
            <a:r>
              <a:rPr kumimoji="1" lang="en-US" altLang="ja-JP" dirty="0"/>
              <a:t>+1</a:t>
            </a:r>
            <a:endParaRPr kumimoji="1" lang="ja-JP" altLang="en-US" dirty="0"/>
          </a:p>
        </p:txBody>
      </p:sp>
    </p:spTree>
    <p:extLst>
      <p:ext uri="{BB962C8B-B14F-4D97-AF65-F5344CB8AC3E}">
        <p14:creationId xmlns:p14="http://schemas.microsoft.com/office/powerpoint/2010/main" val="368360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なぜパイプラインを止めるのか</a:t>
            </a:r>
          </a:p>
        </p:txBody>
      </p:sp>
      <p:sp>
        <p:nvSpPr>
          <p:cNvPr id="3" name="テキスト プレースホルダー 2"/>
          <p:cNvSpPr>
            <a:spLocks noGrp="1"/>
          </p:cNvSpPr>
          <p:nvPr>
            <p:ph type="body" sz="quarter" idx="10"/>
          </p:nvPr>
        </p:nvSpPr>
        <p:spPr>
          <a:xfrm>
            <a:off x="611956" y="4869016"/>
            <a:ext cx="8280092" cy="719701"/>
          </a:xfrm>
        </p:spPr>
        <p:txBody>
          <a:bodyPr/>
          <a:lstStyle/>
          <a:p>
            <a:r>
              <a:rPr lang="ja-JP" altLang="en-US" dirty="0"/>
              <a:t>上流を止めないと破綻する</a:t>
            </a:r>
            <a:endParaRPr lang="en-US" altLang="ja-JP" dirty="0"/>
          </a:p>
          <a:p>
            <a:pPr lvl="1"/>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が複数サイクルをかけて仕事をしている場合，</a:t>
            </a:r>
            <a:br>
              <a:rPr lang="en-US" altLang="ja-JP" dirty="0"/>
            </a:br>
            <a:r>
              <a:rPr lang="ja-JP" altLang="en-US" dirty="0"/>
              <a:t>命令はそこにとどまり続ける</a:t>
            </a:r>
            <a:endParaRPr lang="en-US" altLang="ja-JP" dirty="0"/>
          </a:p>
          <a:p>
            <a:pPr lvl="1"/>
            <a:r>
              <a:rPr lang="ja-JP" altLang="en-US" dirty="0"/>
              <a:t>その間は上流をとめないと命令をおく場所がないし，</a:t>
            </a:r>
            <a:br>
              <a:rPr lang="en-US" altLang="ja-JP" dirty="0"/>
            </a:br>
            <a:r>
              <a:rPr lang="ja-JP" altLang="en-US" dirty="0"/>
              <a:t>依存関係がまもられない</a:t>
            </a:r>
            <a:endPar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より</a:t>
            </a:r>
            <a:r>
              <a:rPr kumimoji="1" lang="ja-JP" altLang="en-US" dirty="0"/>
              <a:t>下流は流れていっても，この場合は問題ない</a:t>
            </a:r>
            <a:endParaRPr kumimoji="1" lang="en-US" altLang="ja-JP" dirty="0"/>
          </a:p>
        </p:txBody>
      </p:sp>
      <p:grpSp>
        <p:nvGrpSpPr>
          <p:cNvPr id="4" name="グループ化 3"/>
          <p:cNvGrpSpPr/>
          <p:nvPr/>
        </p:nvGrpSpPr>
        <p:grpSpPr>
          <a:xfrm>
            <a:off x="1601967" y="2618991"/>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042127" y="2618991"/>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482287" y="2618991"/>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922447" y="2618991"/>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563806" y="175444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003966" y="175444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446013" y="1773032"/>
            <a:ext cx="865983" cy="738664"/>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ﾀｲﾍﾝﾈ</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886173" y="1773032"/>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ｼｮﾎﾞｰﾝ</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p:cNvCxnSpPr/>
          <p:nvPr/>
        </p:nvCxnSpPr>
        <p:spPr bwMode="auto">
          <a:xfrm>
            <a:off x="1601967" y="342900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20"/>
          <p:cNvSpPr/>
          <p:nvPr/>
        </p:nvSpPr>
        <p:spPr bwMode="auto">
          <a:xfrm>
            <a:off x="3401987"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2" name="角丸四角形 21"/>
          <p:cNvSpPr/>
          <p:nvPr/>
        </p:nvSpPr>
        <p:spPr bwMode="auto">
          <a:xfrm>
            <a:off x="2051972" y="252899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nvGrpSpPr>
          <p:cNvPr id="27" name="グループ化 26"/>
          <p:cNvGrpSpPr/>
          <p:nvPr/>
        </p:nvGrpSpPr>
        <p:grpSpPr>
          <a:xfrm>
            <a:off x="4932004" y="2528990"/>
            <a:ext cx="2160024" cy="360004"/>
            <a:chOff x="4932004" y="3068996"/>
            <a:chExt cx="2160024" cy="360004"/>
          </a:xfrm>
        </p:grpSpPr>
        <p:sp>
          <p:nvSpPr>
            <p:cNvPr id="23" name="角丸四角形 22"/>
            <p:cNvSpPr/>
            <p:nvPr/>
          </p:nvSpPr>
          <p:spPr bwMode="auto">
            <a:xfrm>
              <a:off x="4932004"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sp>
          <p:nvSpPr>
            <p:cNvPr id="24" name="角丸四角形 23"/>
            <p:cNvSpPr/>
            <p:nvPr/>
          </p:nvSpPr>
          <p:spPr bwMode="auto">
            <a:xfrm>
              <a:off x="6372020" y="3068996"/>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a:t>
              </a:r>
              <a:endParaRPr kumimoji="1" lang="ja-JP" altLang="en-US" dirty="0">
                <a:latin typeface="Arial Narrow" panose="020B0606020202030204" pitchFamily="34" charset="0"/>
              </a:endParaRPr>
            </a:p>
          </p:txBody>
        </p:sp>
      </p:grpSp>
      <p:sp>
        <p:nvSpPr>
          <p:cNvPr id="25" name="角丸四角形吹き出し 24"/>
          <p:cNvSpPr/>
          <p:nvPr/>
        </p:nvSpPr>
        <p:spPr bwMode="auto">
          <a:xfrm>
            <a:off x="2051972" y="1088974"/>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うるせぇ</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命令ぶつけんぞ</a:t>
            </a:r>
          </a:p>
        </p:txBody>
      </p:sp>
      <p:sp>
        <p:nvSpPr>
          <p:cNvPr id="26" name="角丸四角形吹き出し 25"/>
          <p:cNvSpPr/>
          <p:nvPr/>
        </p:nvSpPr>
        <p:spPr bwMode="auto">
          <a:xfrm>
            <a:off x="3671990" y="1088974"/>
            <a:ext cx="1440016"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もうしばらく</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おまちください</a:t>
            </a:r>
          </a:p>
        </p:txBody>
      </p:sp>
    </p:spTree>
    <p:extLst>
      <p:ext uri="{BB962C8B-B14F-4D97-AF65-F5344CB8AC3E}">
        <p14:creationId xmlns:p14="http://schemas.microsoft.com/office/powerpoint/2010/main" val="20748752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72222E-6 2.59259E-6 L 0.15746 0.00023 " pathEditMode="relative" rAng="0" ptsTypes="AA">
                                      <p:cBhvr>
                                        <p:cTn id="6" dur="2000" fill="hold"/>
                                        <p:tgtEl>
                                          <p:spTgt spid="27"/>
                                        </p:tgtEl>
                                        <p:attrNameLst>
                                          <p:attrName>ppt_x</p:attrName>
                                          <p:attrName>ppt_y</p:attrName>
                                        </p:attrNameLst>
                                      </p:cBhvr>
                                      <p:rCtr x="786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パイプラインを止めること</a:t>
            </a:r>
          </a:p>
        </p:txBody>
      </p:sp>
      <p:sp>
        <p:nvSpPr>
          <p:cNvPr id="3" name="テキスト プレースホルダー 2"/>
          <p:cNvSpPr>
            <a:spLocks noGrp="1"/>
          </p:cNvSpPr>
          <p:nvPr>
            <p:ph type="body" sz="quarter" idx="10"/>
          </p:nvPr>
        </p:nvSpPr>
        <p:spPr>
          <a:xfrm>
            <a:off x="251952" y="1088974"/>
            <a:ext cx="8892048" cy="5219751"/>
          </a:xfrm>
        </p:spPr>
        <p:txBody>
          <a:bodyPr/>
          <a:lstStyle/>
          <a:p>
            <a:r>
              <a:rPr kumimoji="1" lang="ja-JP" altLang="en-US" dirty="0"/>
              <a:t>パイプラインを止めるとことを「</a:t>
            </a:r>
            <a:r>
              <a:rPr kumimoji="1" lang="ja-JP" altLang="en-US" dirty="0">
                <a:solidFill>
                  <a:schemeClr val="accent5"/>
                </a:solidFill>
              </a:rPr>
              <a:t>ストール</a:t>
            </a:r>
            <a:r>
              <a:rPr kumimoji="1" lang="ja-JP" altLang="en-US" dirty="0"/>
              <a:t>」や「</a:t>
            </a:r>
            <a:r>
              <a:rPr kumimoji="1" lang="ja-JP" altLang="en-US" dirty="0">
                <a:solidFill>
                  <a:schemeClr val="accent5"/>
                </a:solidFill>
              </a:rPr>
              <a:t>インターロック</a:t>
            </a:r>
            <a:r>
              <a:rPr kumimoji="1" lang="ja-JP" altLang="en-US" dirty="0"/>
              <a:t>」</a:t>
            </a:r>
            <a:br>
              <a:rPr kumimoji="1" lang="en-US" altLang="ja-JP" dirty="0"/>
            </a:br>
            <a:r>
              <a:rPr kumimoji="1" lang="ja-JP" altLang="en-US" dirty="0"/>
              <a:t>という</a:t>
            </a:r>
            <a:endParaRPr kumimoji="1" lang="en-US" altLang="ja-JP" dirty="0"/>
          </a:p>
          <a:p>
            <a:pPr lvl="1"/>
            <a:r>
              <a:rPr kumimoji="1" lang="ja-JP" altLang="en-US" dirty="0"/>
              <a:t>本や人によって，意味や使い方が微妙に統一されていない</a:t>
            </a:r>
            <a:endParaRPr lang="en-US" altLang="ja-JP" dirty="0"/>
          </a:p>
          <a:p>
            <a:pPr lvl="1"/>
            <a:r>
              <a:rPr kumimoji="1" lang="ja-JP" altLang="en-US" dirty="0"/>
              <a:t>この講義では，以降は</a:t>
            </a:r>
            <a:r>
              <a:rPr kumimoji="1" lang="ja-JP" altLang="en-US" dirty="0">
                <a:solidFill>
                  <a:schemeClr val="accent5"/>
                </a:solidFill>
              </a:rPr>
              <a:t>ストールで統一</a:t>
            </a:r>
            <a:endParaRPr kumimoji="1" lang="en-US" altLang="ja-JP" dirty="0">
              <a:solidFill>
                <a:schemeClr val="accent5"/>
              </a:solidFill>
            </a:endParaRPr>
          </a:p>
        </p:txBody>
      </p:sp>
    </p:spTree>
    <p:extLst>
      <p:ext uri="{BB962C8B-B14F-4D97-AF65-F5344CB8AC3E}">
        <p14:creationId xmlns:p14="http://schemas.microsoft.com/office/powerpoint/2010/main" val="312195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直線コネクタ 53"/>
          <p:cNvCxnSpPr/>
          <p:nvPr/>
        </p:nvCxnSpPr>
        <p:spPr bwMode="auto">
          <a:xfrm>
            <a:off x="1691968" y="1718981"/>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28" name="直線コネクタ 27"/>
          <p:cNvCxnSpPr/>
          <p:nvPr/>
        </p:nvCxnSpPr>
        <p:spPr bwMode="auto">
          <a:xfrm>
            <a:off x="1691968" y="1268976"/>
            <a:ext cx="720080" cy="0"/>
          </a:xfrm>
          <a:prstGeom prst="line">
            <a:avLst/>
          </a:prstGeom>
          <a:noFill/>
          <a:ln w="9525" cap="flat" cmpd="sng" algn="ctr">
            <a:solidFill>
              <a:schemeClr val="tx1"/>
            </a:solidFill>
            <a:prstDash val="dash"/>
            <a:round/>
            <a:headEnd type="none" w="med" len="med"/>
            <a:tailEnd type="none" w="med" len="med"/>
          </a:ln>
          <a:effectLst/>
        </p:spPr>
      </p:cxnSp>
      <p:sp>
        <p:nvSpPr>
          <p:cNvPr id="2" name="タイトル 1"/>
          <p:cNvSpPr>
            <a:spLocks noGrp="1"/>
          </p:cNvSpPr>
          <p:nvPr>
            <p:ph type="title"/>
          </p:nvPr>
        </p:nvSpPr>
        <p:spPr/>
        <p:txBody>
          <a:bodyPr/>
          <a:lstStyle/>
          <a:p>
            <a:r>
              <a:rPr kumimoji="1" lang="ja-JP" altLang="en-US" dirty="0"/>
              <a:t>ストールの動作</a:t>
            </a:r>
          </a:p>
        </p:txBody>
      </p:sp>
      <p:sp>
        <p:nvSpPr>
          <p:cNvPr id="3" name="テキスト プレースホルダー 2"/>
          <p:cNvSpPr>
            <a:spLocks noGrp="1"/>
          </p:cNvSpPr>
          <p:nvPr>
            <p:ph type="body" sz="quarter" idx="10"/>
          </p:nvPr>
        </p:nvSpPr>
        <p:spPr>
          <a:xfrm>
            <a:off x="611956" y="4509012"/>
            <a:ext cx="8280092" cy="1799713"/>
          </a:xfrm>
        </p:spPr>
        <p:txBody>
          <a:bodyPr/>
          <a:lstStyle/>
          <a:p>
            <a:r>
              <a:rPr lang="en-US" altLang="ja-JP" dirty="0"/>
              <a:t>pop</a:t>
            </a:r>
            <a:r>
              <a:rPr lang="ja-JP" altLang="en-US" dirty="0"/>
              <a:t>：１つレジスタに書いたあと，次のサイクルで書き込む</a:t>
            </a:r>
            <a:endParaRPr lang="en-US" altLang="ja-JP" dirty="0"/>
          </a:p>
          <a:p>
            <a:pPr lvl="1"/>
            <a:r>
              <a:rPr lang="en-US" altLang="ja-JP" dirty="0"/>
              <a:t>WB1 </a:t>
            </a:r>
            <a:r>
              <a:rPr lang="ja-JP" altLang="en-US" dirty="0"/>
              <a:t>と </a:t>
            </a:r>
            <a:r>
              <a:rPr lang="en-US" altLang="ja-JP" dirty="0"/>
              <a:t>WB2 </a:t>
            </a:r>
            <a:r>
              <a:rPr lang="ja-JP" altLang="en-US" dirty="0"/>
              <a:t>の２サイクルで書き込む</a:t>
            </a:r>
            <a:endParaRPr lang="en-US" altLang="ja-JP" dirty="0"/>
          </a:p>
          <a:p>
            <a:pPr lvl="1"/>
            <a:r>
              <a:rPr lang="en-US" altLang="ja-JP" dirty="0"/>
              <a:t>WB2 </a:t>
            </a:r>
            <a:r>
              <a:rPr lang="ja-JP" altLang="en-US" dirty="0"/>
              <a:t>の間は上流を全て止める</a:t>
            </a:r>
            <a:endParaRPr lang="en-US" altLang="ja-JP" dirty="0"/>
          </a:p>
          <a:p>
            <a:r>
              <a:rPr kumimoji="1" lang="ja-JP" altLang="en-US" dirty="0"/>
              <a:t>パイプライン・チャート上では上記のようになる</a:t>
            </a:r>
            <a:endParaRPr kumimoji="1" lang="en-US" altLang="ja-JP" dirty="0"/>
          </a:p>
          <a:p>
            <a:pPr lvl="1"/>
            <a:r>
              <a:rPr kumimoji="1" lang="ja-JP" altLang="en-US" dirty="0"/>
              <a:t>止める原因の命令の下が全部右にずれる</a:t>
            </a:r>
            <a:endParaRPr kumimoji="1" lang="en-US" altLang="ja-JP" dirty="0"/>
          </a:p>
          <a:p>
            <a:pPr lvl="1"/>
            <a:r>
              <a:rPr kumimoji="1" lang="ja-JP" altLang="en-US" dirty="0"/>
              <a:t>ずれた部分の空き（</a:t>
            </a:r>
            <a:r>
              <a:rPr kumimoji="1" lang="en-US" altLang="ja-JP" dirty="0"/>
              <a:t>bb</a:t>
            </a:r>
            <a:r>
              <a:rPr kumimoji="1" lang="ja-JP" altLang="en-US" dirty="0"/>
              <a:t>）を「</a:t>
            </a:r>
            <a:r>
              <a:rPr kumimoji="1" lang="ja-JP" altLang="en-US" dirty="0">
                <a:solidFill>
                  <a:schemeClr val="accent5"/>
                </a:solidFill>
              </a:rPr>
              <a:t>バブル</a:t>
            </a:r>
            <a:r>
              <a:rPr kumimoji="1" lang="ja-JP" altLang="en-US" dirty="0"/>
              <a:t>」とよぶ</a:t>
            </a:r>
          </a:p>
        </p:txBody>
      </p:sp>
      <p:sp>
        <p:nvSpPr>
          <p:cNvPr id="11" name="Rectangle 69"/>
          <p:cNvSpPr>
            <a:spLocks noChangeArrowheads="1"/>
          </p:cNvSpPr>
          <p:nvPr/>
        </p:nvSpPr>
        <p:spPr bwMode="auto">
          <a:xfrm>
            <a:off x="223197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131984"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3581989" y="108897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031994"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WB1</a:t>
            </a:r>
          </a:p>
        </p:txBody>
      </p:sp>
      <p:sp>
        <p:nvSpPr>
          <p:cNvPr id="17" name="Rectangle 69"/>
          <p:cNvSpPr>
            <a:spLocks noChangeArrowheads="1"/>
          </p:cNvSpPr>
          <p:nvPr/>
        </p:nvSpPr>
        <p:spPr bwMode="auto">
          <a:xfrm>
            <a:off x="268197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8" name="Rectangle 70"/>
          <p:cNvSpPr>
            <a:spLocks noChangeArrowheads="1"/>
          </p:cNvSpPr>
          <p:nvPr/>
        </p:nvSpPr>
        <p:spPr bwMode="auto">
          <a:xfrm>
            <a:off x="313198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9" name="Rectangle 71"/>
          <p:cNvSpPr>
            <a:spLocks noChangeArrowheads="1"/>
          </p:cNvSpPr>
          <p:nvPr/>
        </p:nvSpPr>
        <p:spPr bwMode="auto">
          <a:xfrm>
            <a:off x="3581989"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0" name="Rectangle 72"/>
          <p:cNvSpPr>
            <a:spLocks noChangeArrowheads="1"/>
          </p:cNvSpPr>
          <p:nvPr/>
        </p:nvSpPr>
        <p:spPr bwMode="auto">
          <a:xfrm>
            <a:off x="403199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1" name="Rectangle 73"/>
          <p:cNvSpPr>
            <a:spLocks noChangeArrowheads="1"/>
          </p:cNvSpPr>
          <p:nvPr/>
        </p:nvSpPr>
        <p:spPr bwMode="auto">
          <a:xfrm>
            <a:off x="4932004" y="153897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313198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03199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198898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1" name="正方形/長方形 30"/>
          <p:cNvSpPr/>
          <p:nvPr/>
        </p:nvSpPr>
        <p:spPr bwMode="auto">
          <a:xfrm>
            <a:off x="971960" y="108897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pop</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2" name="Rectangle 73"/>
          <p:cNvSpPr>
            <a:spLocks noChangeArrowheads="1"/>
          </p:cNvSpPr>
          <p:nvPr/>
        </p:nvSpPr>
        <p:spPr bwMode="auto">
          <a:xfrm>
            <a:off x="4481999" y="108897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WB2</a:t>
            </a:r>
          </a:p>
        </p:txBody>
      </p:sp>
      <p:sp>
        <p:nvSpPr>
          <p:cNvPr id="33" name="Rectangle 69"/>
          <p:cNvSpPr>
            <a:spLocks noChangeArrowheads="1"/>
          </p:cNvSpPr>
          <p:nvPr/>
        </p:nvSpPr>
        <p:spPr bwMode="auto">
          <a:xfrm>
            <a:off x="358198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403199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493200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5382009"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5832014" y="243898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403199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493200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538200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5832014"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6282019" y="288899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4481999" y="153897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4" name="Rectangle 73"/>
          <p:cNvSpPr>
            <a:spLocks noChangeArrowheads="1"/>
          </p:cNvSpPr>
          <p:nvPr/>
        </p:nvSpPr>
        <p:spPr bwMode="auto">
          <a:xfrm>
            <a:off x="4481999" y="198898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5" name="Rectangle 73"/>
          <p:cNvSpPr>
            <a:spLocks noChangeArrowheads="1"/>
          </p:cNvSpPr>
          <p:nvPr/>
        </p:nvSpPr>
        <p:spPr bwMode="auto">
          <a:xfrm>
            <a:off x="4481999" y="243898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4481999" y="2888994"/>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69"/>
          <p:cNvSpPr>
            <a:spLocks noChangeArrowheads="1"/>
          </p:cNvSpPr>
          <p:nvPr/>
        </p:nvSpPr>
        <p:spPr bwMode="auto">
          <a:xfrm>
            <a:off x="493200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538200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9" name="Rectangle 71"/>
          <p:cNvSpPr>
            <a:spLocks noChangeArrowheads="1"/>
          </p:cNvSpPr>
          <p:nvPr/>
        </p:nvSpPr>
        <p:spPr bwMode="auto">
          <a:xfrm>
            <a:off x="583201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2"/>
          <p:cNvSpPr>
            <a:spLocks noChangeArrowheads="1"/>
          </p:cNvSpPr>
          <p:nvPr/>
        </p:nvSpPr>
        <p:spPr bwMode="auto">
          <a:xfrm>
            <a:off x="6282019"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1" name="Rectangle 73"/>
          <p:cNvSpPr>
            <a:spLocks noChangeArrowheads="1"/>
          </p:cNvSpPr>
          <p:nvPr/>
        </p:nvSpPr>
        <p:spPr bwMode="auto">
          <a:xfrm>
            <a:off x="6732024" y="333899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角丸四角形 52"/>
          <p:cNvSpPr/>
          <p:nvPr/>
        </p:nvSpPr>
        <p:spPr bwMode="auto">
          <a:xfrm>
            <a:off x="4429168" y="908971"/>
            <a:ext cx="450005" cy="2970033"/>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56" name="直線コネクタ 55"/>
          <p:cNvCxnSpPr/>
          <p:nvPr/>
        </p:nvCxnSpPr>
        <p:spPr bwMode="auto">
          <a:xfrm>
            <a:off x="1691968" y="2168986"/>
            <a:ext cx="1440088" cy="0"/>
          </a:xfrm>
          <a:prstGeom prst="line">
            <a:avLst/>
          </a:prstGeom>
          <a:noFill/>
          <a:ln w="9525" cap="flat" cmpd="sng" algn="ctr">
            <a:solidFill>
              <a:schemeClr val="tx1"/>
            </a:solidFill>
            <a:prstDash val="dash"/>
            <a:round/>
            <a:headEnd type="none" w="med" len="med"/>
            <a:tailEnd type="none" w="med" len="med"/>
          </a:ln>
          <a:effectLst/>
        </p:spPr>
      </p:cxnSp>
      <p:sp>
        <p:nvSpPr>
          <p:cNvPr id="58" name="正方形/長方形 57"/>
          <p:cNvSpPr/>
          <p:nvPr/>
        </p:nvSpPr>
        <p:spPr bwMode="auto">
          <a:xfrm>
            <a:off x="971960" y="153897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9" name="正方形/長方形 58"/>
          <p:cNvSpPr/>
          <p:nvPr/>
        </p:nvSpPr>
        <p:spPr bwMode="auto">
          <a:xfrm>
            <a:off x="971960" y="198898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0" name="直線コネクタ 59"/>
          <p:cNvCxnSpPr/>
          <p:nvPr/>
        </p:nvCxnSpPr>
        <p:spPr bwMode="auto">
          <a:xfrm>
            <a:off x="1691968" y="2618991"/>
            <a:ext cx="1890093" cy="0"/>
          </a:xfrm>
          <a:prstGeom prst="line">
            <a:avLst/>
          </a:prstGeom>
          <a:noFill/>
          <a:ln w="9525" cap="flat" cmpd="sng" algn="ctr">
            <a:solidFill>
              <a:schemeClr val="tx1"/>
            </a:solidFill>
            <a:prstDash val="dash"/>
            <a:round/>
            <a:headEnd type="none" w="med" len="med"/>
            <a:tailEnd type="none" w="med" len="med"/>
          </a:ln>
          <a:effectLst/>
        </p:spPr>
      </p:cxnSp>
      <p:sp>
        <p:nvSpPr>
          <p:cNvPr id="62" name="正方形/長方形 61"/>
          <p:cNvSpPr/>
          <p:nvPr/>
        </p:nvSpPr>
        <p:spPr bwMode="auto">
          <a:xfrm>
            <a:off x="971960" y="243898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3" name="直線コネクタ 62"/>
          <p:cNvCxnSpPr>
            <a:endCxn id="38" idx="1"/>
          </p:cNvCxnSpPr>
          <p:nvPr/>
        </p:nvCxnSpPr>
        <p:spPr bwMode="auto">
          <a:xfrm flipV="1">
            <a:off x="1691968" y="3068994"/>
            <a:ext cx="2340026" cy="2"/>
          </a:xfrm>
          <a:prstGeom prst="line">
            <a:avLst/>
          </a:prstGeom>
          <a:noFill/>
          <a:ln w="9525" cap="flat" cmpd="sng" algn="ctr">
            <a:solidFill>
              <a:schemeClr val="tx1"/>
            </a:solidFill>
            <a:prstDash val="dash"/>
            <a:round/>
            <a:headEnd type="none" w="med" len="med"/>
            <a:tailEnd type="none" w="med" len="med"/>
          </a:ln>
          <a:effectLst/>
        </p:spPr>
      </p:cxnSp>
      <p:sp>
        <p:nvSpPr>
          <p:cNvPr id="64" name="正方形/長方形 63"/>
          <p:cNvSpPr/>
          <p:nvPr/>
        </p:nvSpPr>
        <p:spPr bwMode="auto">
          <a:xfrm>
            <a:off x="971960" y="288899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65" name="直線コネクタ 64"/>
          <p:cNvCxnSpPr>
            <a:endCxn id="47" idx="1"/>
          </p:cNvCxnSpPr>
          <p:nvPr/>
        </p:nvCxnSpPr>
        <p:spPr bwMode="auto">
          <a:xfrm flipV="1">
            <a:off x="1691968" y="3518999"/>
            <a:ext cx="3240036" cy="2"/>
          </a:xfrm>
          <a:prstGeom prst="line">
            <a:avLst/>
          </a:prstGeom>
          <a:noFill/>
          <a:ln w="9525" cap="flat" cmpd="sng" algn="ctr">
            <a:solidFill>
              <a:schemeClr val="tx1"/>
            </a:solidFill>
            <a:prstDash val="dash"/>
            <a:round/>
            <a:headEnd type="none" w="med" len="med"/>
            <a:tailEnd type="none" w="med" len="med"/>
          </a:ln>
          <a:effectLst/>
        </p:spPr>
      </p:cxnSp>
      <p:sp>
        <p:nvSpPr>
          <p:cNvPr id="66" name="正方形/長方形 65"/>
          <p:cNvSpPr/>
          <p:nvPr/>
        </p:nvSpPr>
        <p:spPr bwMode="auto">
          <a:xfrm>
            <a:off x="971960" y="333899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52" name="直線矢印コネクタ 51"/>
          <p:cNvCxnSpPr/>
          <p:nvPr/>
        </p:nvCxnSpPr>
        <p:spPr bwMode="auto">
          <a:xfrm>
            <a:off x="4481999" y="3789004"/>
            <a:ext cx="270003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55" name="正方形/長方形 54"/>
          <p:cNvSpPr/>
          <p:nvPr/>
        </p:nvSpPr>
        <p:spPr bwMode="auto">
          <a:xfrm>
            <a:off x="6642023" y="2078985"/>
            <a:ext cx="1800020"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add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以降の全処理が</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バブルで右に１つずれる</a:t>
            </a:r>
            <a:endPar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endParaRPr>
          </a:p>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１サイクル実行が</a:t>
            </a:r>
            <a:b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b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遅くなっている</a:t>
            </a:r>
          </a:p>
        </p:txBody>
      </p:sp>
    </p:spTree>
    <p:extLst>
      <p:ext uri="{BB962C8B-B14F-4D97-AF65-F5344CB8AC3E}">
        <p14:creationId xmlns:p14="http://schemas.microsoft.com/office/powerpoint/2010/main" val="2678813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ストールの実現方法</a:t>
            </a:r>
            <a:endParaRPr kumimoji="1" lang="ja-JP" altLang="en-US" dirty="0"/>
          </a:p>
        </p:txBody>
      </p:sp>
      <p:sp>
        <p:nvSpPr>
          <p:cNvPr id="3" name="テキスト プレースホルダー 2"/>
          <p:cNvSpPr>
            <a:spLocks noGrp="1"/>
          </p:cNvSpPr>
          <p:nvPr>
            <p:ph type="body" sz="quarter" idx="10"/>
          </p:nvPr>
        </p:nvSpPr>
        <p:spPr>
          <a:xfrm>
            <a:off x="611956" y="4509012"/>
            <a:ext cx="8280092" cy="1799713"/>
          </a:xfrm>
        </p:spPr>
        <p:txBody>
          <a:bodyPr/>
          <a:lstStyle/>
          <a:p>
            <a:r>
              <a:rPr kumimoji="1" lang="ja-JP" altLang="en-US" dirty="0"/>
              <a:t>回路的には，</a:t>
            </a:r>
            <a:r>
              <a:rPr lang="en-US" altLang="ja-JP" dirty="0"/>
              <a:t>Write Enable</a:t>
            </a:r>
            <a:r>
              <a:rPr lang="ja-JP" altLang="en-US" dirty="0"/>
              <a:t>（</a:t>
            </a:r>
            <a:r>
              <a:rPr lang="en-US" altLang="ja-JP" dirty="0"/>
              <a:t>WE</a:t>
            </a:r>
            <a:r>
              <a:rPr lang="ja-JP" altLang="en-US" dirty="0"/>
              <a:t>）つきの </a:t>
            </a:r>
            <a:r>
              <a:rPr lang="en-US" altLang="ja-JP" dirty="0"/>
              <a:t>D-FF </a:t>
            </a:r>
            <a:r>
              <a:rPr lang="ja-JP" altLang="en-US" dirty="0"/>
              <a:t>を使う</a:t>
            </a:r>
            <a:endParaRPr lang="en-US" altLang="ja-JP" dirty="0"/>
          </a:p>
          <a:p>
            <a:pPr lvl="1"/>
            <a:r>
              <a:rPr kumimoji="1" lang="en-US" altLang="ja-JP" dirty="0"/>
              <a:t>WE </a:t>
            </a:r>
            <a:r>
              <a:rPr kumimoji="1" lang="ja-JP" altLang="en-US" dirty="0"/>
              <a:t>が </a:t>
            </a:r>
            <a:r>
              <a:rPr kumimoji="1" lang="en-US" altLang="ja-JP" dirty="0"/>
              <a:t>0 </a:t>
            </a:r>
            <a:r>
              <a:rPr kumimoji="1" lang="ja-JP" altLang="en-US" dirty="0"/>
              <a:t>のサイクルは書き込みが行われない</a:t>
            </a:r>
            <a:endParaRPr kumimoji="1" lang="en-US" altLang="ja-JP" dirty="0"/>
          </a:p>
          <a:p>
            <a:pPr lvl="1"/>
            <a:r>
              <a:rPr kumimoji="1" lang="ja-JP" altLang="en-US" dirty="0"/>
              <a:t>ストールさせたい時は，そのステージの </a:t>
            </a:r>
            <a:r>
              <a:rPr kumimoji="1" lang="en-US" altLang="ja-JP" dirty="0"/>
              <a:t>WE </a:t>
            </a:r>
            <a:r>
              <a:rPr kumimoji="1" lang="ja-JP" altLang="en-US" dirty="0"/>
              <a:t>を </a:t>
            </a:r>
            <a:r>
              <a:rPr kumimoji="1" lang="en-US" altLang="ja-JP" dirty="0"/>
              <a:t>0 </a:t>
            </a:r>
            <a:r>
              <a:rPr kumimoji="1" lang="ja-JP" altLang="en-US" dirty="0"/>
              <a:t>に</a:t>
            </a:r>
          </a:p>
        </p:txBody>
      </p:sp>
      <p:sp>
        <p:nvSpPr>
          <p:cNvPr id="4" name="正方形/長方形 3"/>
          <p:cNvSpPr/>
          <p:nvPr/>
        </p:nvSpPr>
        <p:spPr bwMode="auto">
          <a:xfrm>
            <a:off x="1691968"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6" name="直線矢印コネクタ 5"/>
          <p:cNvCxnSpPr/>
          <p:nvPr/>
        </p:nvCxnSpPr>
        <p:spPr bwMode="auto">
          <a:xfrm>
            <a:off x="313198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7" name="グループ化 6"/>
          <p:cNvGrpSpPr/>
          <p:nvPr/>
        </p:nvGrpSpPr>
        <p:grpSpPr>
          <a:xfrm>
            <a:off x="3491988" y="2348988"/>
            <a:ext cx="360004" cy="720008"/>
            <a:chOff x="2411977" y="3068996"/>
            <a:chExt cx="360004" cy="720008"/>
          </a:xfrm>
        </p:grpSpPr>
        <p:sp>
          <p:nvSpPr>
            <p:cNvPr id="8" name="正方形/長方形 7"/>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9" name="二等辺三角形 8"/>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10" name="直線矢印コネクタ 9"/>
          <p:cNvCxnSpPr/>
          <p:nvPr/>
        </p:nvCxnSpPr>
        <p:spPr bwMode="auto">
          <a:xfrm>
            <a:off x="1331964" y="2708992"/>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11" name="グループ化 10"/>
          <p:cNvGrpSpPr/>
          <p:nvPr/>
        </p:nvGrpSpPr>
        <p:grpSpPr>
          <a:xfrm>
            <a:off x="6012016" y="2348988"/>
            <a:ext cx="360004" cy="720008"/>
            <a:chOff x="2411977" y="3068996"/>
            <a:chExt cx="360004" cy="720008"/>
          </a:xfrm>
        </p:grpSpPr>
        <p:sp>
          <p:nvSpPr>
            <p:cNvPr id="12" name="正方形/長方形 11"/>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13" name="二等辺三角形 12"/>
            <p:cNvSpPr/>
            <p:nvPr/>
          </p:nvSpPr>
          <p:spPr bwMode="auto">
            <a:xfrm>
              <a:off x="2501977" y="3609002"/>
              <a:ext cx="180002" cy="180002"/>
            </a:xfrm>
            <a:prstGeom prst="triangle">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4" name="正方形/長方形 13"/>
          <p:cNvSpPr/>
          <p:nvPr/>
        </p:nvSpPr>
        <p:spPr bwMode="auto">
          <a:xfrm>
            <a:off x="4211996" y="198898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cxnSp>
        <p:nvCxnSpPr>
          <p:cNvPr id="15" name="直線矢印コネクタ 14"/>
          <p:cNvCxnSpPr/>
          <p:nvPr/>
        </p:nvCxnSpPr>
        <p:spPr bwMode="auto">
          <a:xfrm>
            <a:off x="565201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6" name="直線矢印コネクタ 15"/>
          <p:cNvCxnSpPr/>
          <p:nvPr/>
        </p:nvCxnSpPr>
        <p:spPr bwMode="auto">
          <a:xfrm>
            <a:off x="3851992"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線矢印コネクタ 16"/>
          <p:cNvCxnSpPr/>
          <p:nvPr/>
        </p:nvCxnSpPr>
        <p:spPr bwMode="auto">
          <a:xfrm>
            <a:off x="6372020" y="2708992"/>
            <a:ext cx="360004" cy="0"/>
          </a:xfrm>
          <a:prstGeom prst="straightConnector1">
            <a:avLst/>
          </a:prstGeom>
          <a:noFill/>
          <a:ln w="9525" cap="flat" cmpd="sng" algn="ctr">
            <a:solidFill>
              <a:schemeClr val="tx1"/>
            </a:solidFill>
            <a:prstDash val="solid"/>
            <a:round/>
            <a:headEnd type="none" w="med" len="med"/>
            <a:tailEnd type="triangle"/>
          </a:ln>
          <a:effectLst/>
        </p:spPr>
      </p:cxnSp>
      <p:cxnSp>
        <p:nvCxnSpPr>
          <p:cNvPr id="18" name="直線矢印コネクタ 17"/>
          <p:cNvCxnSpPr>
            <a:endCxn id="8" idx="0"/>
          </p:cNvCxnSpPr>
          <p:nvPr/>
        </p:nvCxnSpPr>
        <p:spPr bwMode="auto">
          <a:xfrm>
            <a:off x="3671990" y="1988984"/>
            <a:ext cx="0" cy="360004"/>
          </a:xfrm>
          <a:prstGeom prst="straightConnector1">
            <a:avLst/>
          </a:prstGeom>
          <a:noFill/>
          <a:ln w="9525" cap="flat" cmpd="sng" algn="ctr">
            <a:solidFill>
              <a:schemeClr val="tx1"/>
            </a:solidFill>
            <a:prstDash val="solid"/>
            <a:round/>
            <a:headEnd type="none" w="med" len="med"/>
            <a:tailEnd type="triangle"/>
          </a:ln>
          <a:effectLst/>
        </p:spPr>
      </p:cxnSp>
      <p:cxnSp>
        <p:nvCxnSpPr>
          <p:cNvPr id="21" name="直線矢印コネクタ 20"/>
          <p:cNvCxnSpPr/>
          <p:nvPr/>
        </p:nvCxnSpPr>
        <p:spPr bwMode="auto">
          <a:xfrm>
            <a:off x="6192018" y="1988984"/>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22" name="正方形/長方形 21"/>
          <p:cNvSpPr/>
          <p:nvPr/>
        </p:nvSpPr>
        <p:spPr bwMode="auto">
          <a:xfrm>
            <a:off x="3311986"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5832014" y="1628980"/>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343054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WE </a:t>
            </a:r>
            <a:r>
              <a:rPr lang="ja-JP" altLang="en-US" dirty="0"/>
              <a:t>つき </a:t>
            </a:r>
            <a:r>
              <a:rPr lang="en-US" altLang="ja-JP" dirty="0"/>
              <a:t>D-FF </a:t>
            </a:r>
            <a:r>
              <a:rPr lang="ja-JP" altLang="en-US" dirty="0"/>
              <a:t>の実現方法</a:t>
            </a:r>
            <a:endParaRPr kumimoji="1" lang="ja-JP" altLang="en-US" dirty="0"/>
          </a:p>
        </p:txBody>
      </p:sp>
      <p:sp>
        <p:nvSpPr>
          <p:cNvPr id="3" name="テキスト プレースホルダー 2"/>
          <p:cNvSpPr>
            <a:spLocks noGrp="1"/>
          </p:cNvSpPr>
          <p:nvPr>
            <p:ph type="body" sz="quarter" idx="10"/>
          </p:nvPr>
        </p:nvSpPr>
        <p:spPr>
          <a:xfrm>
            <a:off x="521955" y="3789004"/>
            <a:ext cx="8280092" cy="1799713"/>
          </a:xfrm>
        </p:spPr>
        <p:txBody>
          <a:bodyPr/>
          <a:lstStyle/>
          <a:p>
            <a:r>
              <a:rPr kumimoji="1" lang="ja-JP" altLang="en-US" dirty="0"/>
              <a:t>たとえば </a:t>
            </a:r>
            <a:r>
              <a:rPr kumimoji="1" lang="en-US" altLang="ja-JP" dirty="0"/>
              <a:t>D-FF </a:t>
            </a:r>
            <a:r>
              <a:rPr kumimoji="1" lang="ja-JP" altLang="en-US" dirty="0"/>
              <a:t>とマルチプレクサで作れる</a:t>
            </a:r>
            <a:endParaRPr kumimoji="1" lang="en-US" altLang="ja-JP" dirty="0"/>
          </a:p>
          <a:p>
            <a:pPr lvl="1"/>
            <a:r>
              <a:rPr kumimoji="1" lang="en-US" altLang="ja-JP" dirty="0"/>
              <a:t>WE </a:t>
            </a:r>
            <a:r>
              <a:rPr kumimoji="1" lang="ja-JP" altLang="en-US" dirty="0"/>
              <a:t>が </a:t>
            </a:r>
            <a:r>
              <a:rPr kumimoji="1" lang="en-US" altLang="ja-JP" dirty="0"/>
              <a:t>1 </a:t>
            </a:r>
            <a:r>
              <a:rPr kumimoji="1" lang="ja-JP" altLang="en-US" dirty="0"/>
              <a:t>の時は，左からきた入力を選んで書き込む</a:t>
            </a:r>
            <a:endParaRPr kumimoji="1" lang="en-US" altLang="ja-JP" dirty="0"/>
          </a:p>
          <a:p>
            <a:pPr lvl="1"/>
            <a:r>
              <a:rPr kumimoji="1" lang="en-US" altLang="ja-JP" dirty="0"/>
              <a:t>WE </a:t>
            </a:r>
            <a:r>
              <a:rPr kumimoji="1" lang="ja-JP" altLang="en-US" dirty="0"/>
              <a:t>が </a:t>
            </a:r>
            <a:r>
              <a:rPr kumimoji="1" lang="en-US" altLang="ja-JP" dirty="0"/>
              <a:t>0 </a:t>
            </a:r>
            <a:r>
              <a:rPr kumimoji="1" lang="ja-JP" altLang="en-US" dirty="0"/>
              <a:t>の時は，その時の自分自身の出力を選んで書き込む</a:t>
            </a:r>
          </a:p>
        </p:txBody>
      </p:sp>
      <p:sp>
        <p:nvSpPr>
          <p:cNvPr id="30" name="正方形/長方形 29"/>
          <p:cNvSpPr/>
          <p:nvPr/>
        </p:nvSpPr>
        <p:spPr bwMode="auto">
          <a:xfrm>
            <a:off x="3761991"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WE</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35" name="グループ化 34"/>
          <p:cNvGrpSpPr/>
          <p:nvPr/>
        </p:nvGrpSpPr>
        <p:grpSpPr>
          <a:xfrm>
            <a:off x="3671990" y="2438989"/>
            <a:ext cx="1620018" cy="1260013"/>
            <a:chOff x="3761991" y="1718981"/>
            <a:chExt cx="1620018" cy="1260013"/>
          </a:xfrm>
        </p:grpSpPr>
        <p:cxnSp>
          <p:nvCxnSpPr>
            <p:cNvPr id="24" name="直線矢印コネクタ 23"/>
            <p:cNvCxnSpPr/>
            <p:nvPr/>
          </p:nvCxnSpPr>
          <p:spPr bwMode="auto">
            <a:xfrm>
              <a:off x="3761991" y="2258987"/>
              <a:ext cx="360004" cy="0"/>
            </a:xfrm>
            <a:prstGeom prst="straightConnector1">
              <a:avLst/>
            </a:prstGeom>
            <a:noFill/>
            <a:ln w="9525" cap="flat" cmpd="sng" algn="ctr">
              <a:solidFill>
                <a:schemeClr val="tx1"/>
              </a:solidFill>
              <a:prstDash val="solid"/>
              <a:round/>
              <a:headEnd type="none" w="med" len="med"/>
              <a:tailEnd type="triangle"/>
            </a:ln>
            <a:effectLst/>
          </p:spPr>
        </p:cxnSp>
        <p:grpSp>
          <p:nvGrpSpPr>
            <p:cNvPr id="25" name="グループ化 24"/>
            <p:cNvGrpSpPr/>
            <p:nvPr/>
          </p:nvGrpSpPr>
          <p:grpSpPr>
            <a:xfrm>
              <a:off x="4572000" y="1988984"/>
              <a:ext cx="360004" cy="720008"/>
              <a:chOff x="2411977" y="3068996"/>
              <a:chExt cx="360004" cy="720008"/>
            </a:xfrm>
          </p:grpSpPr>
          <p:sp>
            <p:nvSpPr>
              <p:cNvPr id="26" name="正方形/長方形 2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27" name="二等辺三角形 26"/>
              <p:cNvSpPr/>
              <p:nvPr/>
            </p:nvSpPr>
            <p:spPr bwMode="auto">
              <a:xfrm>
                <a:off x="2501977" y="3609002"/>
                <a:ext cx="180002" cy="180002"/>
              </a:xfrm>
              <a:prstGeom prst="triangle">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cxnSp>
          <p:nvCxnSpPr>
            <p:cNvPr id="28" name="直線矢印コネクタ 27"/>
            <p:cNvCxnSpPr/>
            <p:nvPr/>
          </p:nvCxnSpPr>
          <p:spPr bwMode="auto">
            <a:xfrm>
              <a:off x="4932004" y="2348988"/>
              <a:ext cx="450005"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直線矢印コネクタ 28"/>
            <p:cNvCxnSpPr/>
            <p:nvPr/>
          </p:nvCxnSpPr>
          <p:spPr bwMode="auto">
            <a:xfrm>
              <a:off x="4211996" y="1718981"/>
              <a:ext cx="0" cy="360004"/>
            </a:xfrm>
            <a:prstGeom prst="straightConnector1">
              <a:avLst/>
            </a:prstGeom>
            <a:noFill/>
            <a:ln w="9525" cap="flat" cmpd="sng" algn="ctr">
              <a:solidFill>
                <a:schemeClr val="tx1"/>
              </a:solidFill>
              <a:prstDash val="solid"/>
              <a:round/>
              <a:headEnd type="none" w="med" len="med"/>
              <a:tailEnd type="triangle"/>
            </a:ln>
            <a:effectLst/>
          </p:spPr>
        </p:cxnSp>
        <p:sp>
          <p:nvSpPr>
            <p:cNvPr id="31" name="フローチャート: 手作業 30"/>
            <p:cNvSpPr/>
            <p:nvPr/>
          </p:nvSpPr>
          <p:spPr bwMode="auto">
            <a:xfrm rot="16200000">
              <a:off x="3851992" y="2258987"/>
              <a:ext cx="720008" cy="180001"/>
            </a:xfrm>
            <a:prstGeom prst="flowChartManualOperation">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vert="vert" rtlCol="0" anchor="ctr"/>
            <a:lstStyle/>
            <a:p>
              <a:pPr algn="ctr"/>
              <a:endParaRPr kumimoji="1" lang="en-US" altLang="ja-JP" sz="1400" dirty="0">
                <a:ea typeface="メイリオ" panose="020B0604030504040204" pitchFamily="50" charset="-128"/>
              </a:endParaRPr>
            </a:p>
          </p:txBody>
        </p:sp>
        <p:sp>
          <p:nvSpPr>
            <p:cNvPr id="32" name="Freeform 10"/>
            <p:cNvSpPr>
              <a:spLocks/>
            </p:cNvSpPr>
            <p:nvPr/>
          </p:nvSpPr>
          <p:spPr bwMode="auto">
            <a:xfrm flipH="1">
              <a:off x="3851992" y="2348987"/>
              <a:ext cx="1260014"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sp>
          <p:nvSpPr>
            <p:cNvPr id="33" name="Freeform 10"/>
            <p:cNvSpPr>
              <a:spLocks/>
            </p:cNvSpPr>
            <p:nvPr/>
          </p:nvSpPr>
          <p:spPr bwMode="auto">
            <a:xfrm flipV="1">
              <a:off x="3851992" y="2528989"/>
              <a:ext cx="27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cs typeface="Times New Roman" pitchFamily="18" charset="0"/>
              </a:endParaRPr>
            </a:p>
          </p:txBody>
        </p:sp>
        <p:cxnSp>
          <p:nvCxnSpPr>
            <p:cNvPr id="34" name="直線矢印コネクタ 33"/>
            <p:cNvCxnSpPr>
              <a:stCxn id="31" idx="2"/>
            </p:cNvCxnSpPr>
            <p:nvPr/>
          </p:nvCxnSpPr>
          <p:spPr bwMode="auto">
            <a:xfrm>
              <a:off x="4301997" y="2348988"/>
              <a:ext cx="270003" cy="0"/>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94734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ゲートを構成する際に直列回路を並列回路のどこに接続するかで悩んだのですが、接続する位置によって実際の処理などに違いが出ることはあるのでしょうか。</a:t>
            </a:r>
            <a:endParaRPr lang="en-US" dirty="0"/>
          </a:p>
        </p:txBody>
      </p:sp>
    </p:spTree>
    <p:extLst>
      <p:ext uri="{BB962C8B-B14F-4D97-AF65-F5344CB8AC3E}">
        <p14:creationId xmlns:p14="http://schemas.microsoft.com/office/powerpoint/2010/main" val="2210391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非構造ハザード</a:t>
            </a:r>
            <a:endParaRPr lang="en-US" altLang="ja-JP" dirty="0"/>
          </a:p>
        </p:txBody>
      </p:sp>
    </p:spTree>
    <p:extLst>
      <p:ext uri="{BB962C8B-B14F-4D97-AF65-F5344CB8AC3E}">
        <p14:creationId xmlns:p14="http://schemas.microsoft.com/office/powerpoint/2010/main" val="18059280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もくじ</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b="1" dirty="0"/>
              <a:t>非構造ハザード：バックエッジに由来</a:t>
            </a:r>
            <a:endParaRPr lang="en-US" altLang="ja-JP" b="1"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p:txBody>
      </p:sp>
    </p:spTree>
    <p:extLst>
      <p:ext uri="{BB962C8B-B14F-4D97-AF65-F5344CB8AC3E}">
        <p14:creationId xmlns:p14="http://schemas.microsoft.com/office/powerpoint/2010/main" val="2637499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689014"/>
            <a:ext cx="8730097" cy="1369161"/>
          </a:xfrm>
          <a:prstGeom prst="rect">
            <a:avLst/>
          </a:prstGeom>
        </p:spPr>
        <p:txBody>
          <a:bodyPr/>
          <a:lstStyle/>
          <a:p>
            <a:r>
              <a:rPr lang="ja-JP" altLang="en-US" sz="2000" dirty="0"/>
              <a:t>レジスタ・ファイルへのアクセス</a:t>
            </a:r>
            <a:endParaRPr lang="en-US" altLang="ja-JP" sz="2000" dirty="0"/>
          </a:p>
          <a:p>
            <a:pPr lvl="1"/>
            <a:r>
              <a:rPr lang="ja-JP" altLang="en-US" sz="2000" dirty="0"/>
              <a:t>演算の入力は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の人がレジスタ・ファイルから読み出す</a:t>
            </a:r>
            <a:endParaRPr lang="en-US" altLang="ja-JP" sz="2000" dirty="0"/>
          </a:p>
          <a:p>
            <a:pPr lvl="1"/>
            <a:r>
              <a:rPr lang="ja-JP" altLang="en-US" sz="2000" dirty="0"/>
              <a:t>演算の結果は</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の人がレジスタ・ファイルに書き込む</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6552021" y="1808982"/>
            <a:ext cx="1350015" cy="432646"/>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書きます！</a:t>
            </a:r>
          </a:p>
        </p:txBody>
      </p:sp>
      <p:sp>
        <p:nvSpPr>
          <p:cNvPr id="45" name="角丸四角形吹き出し 44"/>
          <p:cNvSpPr/>
          <p:nvPr/>
        </p:nvSpPr>
        <p:spPr bwMode="auto">
          <a:xfrm>
            <a:off x="3671989" y="1808982"/>
            <a:ext cx="1350015"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読みます！</a:t>
            </a:r>
          </a:p>
        </p:txBody>
      </p:sp>
    </p:spTree>
    <p:extLst>
      <p:ext uri="{BB962C8B-B14F-4D97-AF65-F5344CB8AC3E}">
        <p14:creationId xmlns:p14="http://schemas.microsoft.com/office/powerpoint/2010/main" val="658613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データ・ハザード</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の人が </a:t>
            </a:r>
            <a:r>
              <a:rPr lang="en-US" altLang="ja-JP" sz="2000" b="1" dirty="0"/>
              <a:t>b</a:t>
            </a:r>
            <a:r>
              <a:rPr lang="en-US" altLang="ja-JP" sz="2000" dirty="0"/>
              <a:t>=a+1 </a:t>
            </a:r>
            <a:r>
              <a:rPr lang="ja-JP" altLang="en-US" sz="2000" dirty="0"/>
              <a:t>の結果を読もうとしても，</a:t>
            </a:r>
            <a:endParaRPr lang="en-US" altLang="ja-JP" sz="2000" dirty="0"/>
          </a:p>
          <a:p>
            <a:pPr lvl="1"/>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の人がまだ計算中でレジスタ・ファイルに </a:t>
            </a:r>
            <a:r>
              <a:rPr lang="en-US" altLang="ja-JP" dirty="0"/>
              <a:t>b </a:t>
            </a:r>
            <a:r>
              <a:rPr lang="ja-JP" altLang="en-US" dirty="0"/>
              <a:t>が書けていない</a:t>
            </a:r>
            <a:endParaRPr lang="en-US" altLang="ja-JP"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の人が計算結果をかけるのはさらに次のサイクル</a:t>
            </a:r>
            <a:endPar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ください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Tree>
    <p:extLst>
      <p:ext uri="{BB962C8B-B14F-4D97-AF65-F5344CB8AC3E}">
        <p14:creationId xmlns:p14="http://schemas.microsoft.com/office/powerpoint/2010/main" val="3884891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が終わるまで，その結果はレジスタに書き込まれない</a:t>
            </a:r>
            <a:endParaRPr kumimoji="1" lang="en-US" altLang="ja-JP" dirty="0"/>
          </a:p>
          <a:p>
            <a:pPr lvl="1"/>
            <a:r>
              <a:rPr lang="en-US" altLang="ja-JP" dirty="0"/>
              <a:t>I4 </a:t>
            </a:r>
            <a:r>
              <a:rPr lang="ja-JP" altLang="en-US" dirty="0"/>
              <a:t>までは，その値がレジスタから得られない</a:t>
            </a:r>
            <a:endParaRPr lang="en-US" altLang="ja-JP" dirty="0"/>
          </a:p>
          <a:p>
            <a:pPr lvl="1"/>
            <a:r>
              <a:rPr kumimoji="1" lang="en-US" altLang="ja-JP" dirty="0"/>
              <a:t>ID </a:t>
            </a:r>
            <a:r>
              <a:rPr kumimoji="1" lang="ja-JP" altLang="en-US" dirty="0"/>
              <a:t>ステージでレジスタを読むため</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p:nvPr/>
        </p:nvCxnSpPr>
        <p:spPr bwMode="auto">
          <a:xfrm>
            <a:off x="2411976" y="2888994"/>
            <a:ext cx="1440088" cy="0"/>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p:nvPr/>
        </p:nvCxnSpPr>
        <p:spPr bwMode="auto">
          <a:xfrm>
            <a:off x="2411976" y="3338999"/>
            <a:ext cx="1890093" cy="0"/>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endCxn id="28"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64837"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336145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dirty="0"/>
              <a:t>フォワーディング</a:t>
            </a:r>
            <a:endParaRPr kumimoji="1" lang="en-US" altLang="ja-JP" dirty="0"/>
          </a:p>
        </p:txBody>
      </p:sp>
    </p:spTree>
    <p:extLst>
      <p:ext uri="{BB962C8B-B14F-4D97-AF65-F5344CB8AC3E}">
        <p14:creationId xmlns:p14="http://schemas.microsoft.com/office/powerpoint/2010/main" val="231790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a:t>
            </a:r>
            <a:r>
              <a:rPr lang="ja-JP" altLang="en-US" dirty="0"/>
              <a:t>ストール</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の人が計算結果をレジスタに書くまで， </a:t>
            </a:r>
            <a:br>
              <a:rPr lang="en-US" altLang="ja-JP" sz="2000" dirty="0"/>
            </a:b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の人と上流のラインを止める</a:t>
            </a:r>
            <a:endParaRPr lang="en-US" altLang="ja-JP" sz="2000" dirty="0"/>
          </a:p>
          <a:p>
            <a:pPr lvl="1"/>
            <a:r>
              <a:rPr lang="ja-JP" altLang="en-US" sz="2000" dirty="0"/>
              <a:t>間にバブル（何もしないステージ）が入る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900010"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まちます</a:t>
            </a:r>
          </a:p>
        </p:txBody>
      </p:sp>
      <p:sp>
        <p:nvSpPr>
          <p:cNvPr id="46" name="角丸四角形 45"/>
          <p:cNvSpPr/>
          <p:nvPr/>
        </p:nvSpPr>
        <p:spPr bwMode="auto">
          <a:xfrm>
            <a:off x="6462021"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340026"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ｂを書くまで待って</a:t>
            </a:r>
          </a:p>
        </p:txBody>
      </p:sp>
    </p:spTree>
    <p:extLst>
      <p:ext uri="{BB962C8B-B14F-4D97-AF65-F5344CB8AC3E}">
        <p14:creationId xmlns:p14="http://schemas.microsoft.com/office/powerpoint/2010/main" val="182144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１．ストールさせる</a:t>
            </a:r>
          </a:p>
        </p:txBody>
      </p:sp>
      <p:sp>
        <p:nvSpPr>
          <p:cNvPr id="3" name="テキスト プレースホルダー 2"/>
          <p:cNvSpPr>
            <a:spLocks noGrp="1"/>
          </p:cNvSpPr>
          <p:nvPr>
            <p:ph type="body" sz="quarter" idx="10"/>
          </p:nvPr>
        </p:nvSpPr>
        <p:spPr>
          <a:xfrm>
            <a:off x="611956" y="4149008"/>
            <a:ext cx="8280092" cy="2159717"/>
          </a:xfrm>
        </p:spPr>
        <p:txBody>
          <a:bodyPr/>
          <a:lstStyle/>
          <a:p>
            <a:r>
              <a:rPr kumimoji="1" lang="en-US" altLang="ja-JP" dirty="0"/>
              <a:t>I0 </a:t>
            </a:r>
            <a:r>
              <a:rPr kumimoji="1" lang="ja-JP" altLang="en-US" dirty="0"/>
              <a:t>の </a:t>
            </a:r>
            <a:r>
              <a:rPr kumimoji="1" lang="en-US" altLang="ja-JP" dirty="0"/>
              <a:t>WB </a:t>
            </a:r>
            <a:r>
              <a:rPr kumimoji="1" lang="ja-JP" altLang="en-US" dirty="0"/>
              <a:t>が終わるまで，後続の命令を遅らせる</a:t>
            </a:r>
            <a:endParaRPr kumimoji="1" lang="en-US" altLang="ja-JP" dirty="0"/>
          </a:p>
          <a:p>
            <a:pPr lvl="1"/>
            <a:r>
              <a:rPr lang="en-US" altLang="ja-JP" dirty="0"/>
              <a:t>I1 </a:t>
            </a:r>
            <a:r>
              <a:rPr lang="ja-JP" altLang="en-US" dirty="0"/>
              <a:t>の </a:t>
            </a:r>
            <a:r>
              <a:rPr lang="en-US" altLang="ja-JP" dirty="0"/>
              <a:t>ID </a:t>
            </a:r>
            <a:r>
              <a:rPr lang="ja-JP" altLang="en-US" dirty="0"/>
              <a:t>が，</a:t>
            </a:r>
            <a:r>
              <a:rPr lang="en-US" altLang="ja-JP" dirty="0"/>
              <a:t>I0 </a:t>
            </a:r>
            <a:r>
              <a:rPr lang="ja-JP" altLang="en-US" dirty="0"/>
              <a:t>の </a:t>
            </a:r>
            <a:r>
              <a:rPr lang="en-US" altLang="ja-JP" dirty="0"/>
              <a:t>WB </a:t>
            </a:r>
            <a:r>
              <a:rPr lang="ja-JP" altLang="en-US" dirty="0"/>
              <a:t>の右にくるまでストール</a:t>
            </a:r>
            <a:endParaRPr lang="en-US" altLang="ja-JP" dirty="0"/>
          </a:p>
          <a:p>
            <a:pPr lvl="1"/>
            <a:r>
              <a:rPr kumimoji="1" lang="en-US" altLang="ja-JP" dirty="0"/>
              <a:t>I1 </a:t>
            </a:r>
            <a:r>
              <a:rPr kumimoji="1" lang="ja-JP" altLang="en-US" dirty="0"/>
              <a:t>は </a:t>
            </a:r>
            <a:r>
              <a:rPr kumimoji="1" lang="en-US" altLang="ja-JP" dirty="0"/>
              <a:t>I0 </a:t>
            </a:r>
            <a:r>
              <a:rPr kumimoji="1" lang="ja-JP" altLang="en-US" dirty="0"/>
              <a:t>の結果を使える</a:t>
            </a:r>
            <a:endParaRPr kumimoji="1" lang="en-US" altLang="ja-JP" dirty="0"/>
          </a:p>
          <a:p>
            <a:r>
              <a:rPr kumimoji="1" lang="ja-JP" altLang="en-US" dirty="0"/>
              <a:t>欠点：プログラムの実行がとても遅くなる</a:t>
            </a:r>
          </a:p>
        </p:txBody>
      </p:sp>
      <p:cxnSp>
        <p:nvCxnSpPr>
          <p:cNvPr id="4" name="直線コネクタ 3"/>
          <p:cNvCxnSpPr/>
          <p:nvPr/>
        </p:nvCxnSpPr>
        <p:spPr bwMode="auto">
          <a:xfrm>
            <a:off x="2411976" y="2438989"/>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5292008" y="2258987"/>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574201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6192018"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6642023"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529200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574201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619201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6642023"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7092028"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1" name="正方形/長方形 20"/>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3" name="Rectangle 69"/>
          <p:cNvSpPr>
            <a:spLocks noChangeArrowheads="1"/>
          </p:cNvSpPr>
          <p:nvPr/>
        </p:nvSpPr>
        <p:spPr bwMode="auto">
          <a:xfrm>
            <a:off x="574201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619201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664202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7092028"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7542033"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619201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664202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709202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7542033"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7992038"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7" name="直線コネクタ 36"/>
          <p:cNvCxnSpPr>
            <a:endCxn id="16" idx="1"/>
          </p:cNvCxnSpPr>
          <p:nvPr/>
        </p:nvCxnSpPr>
        <p:spPr bwMode="auto">
          <a:xfrm flipV="1">
            <a:off x="2411976" y="2888992"/>
            <a:ext cx="2880032" cy="2"/>
          </a:xfrm>
          <a:prstGeom prst="line">
            <a:avLst/>
          </a:prstGeom>
          <a:noFill/>
          <a:ln w="9525" cap="flat" cmpd="sng" algn="ctr">
            <a:solidFill>
              <a:schemeClr val="tx1"/>
            </a:solidFill>
            <a:prstDash val="dash"/>
            <a:round/>
            <a:headEnd type="none" w="med" len="med"/>
            <a:tailEnd type="none" w="med" len="med"/>
          </a:ln>
          <a:effectLst/>
        </p:spPr>
      </p:cxnSp>
      <p:sp>
        <p:nvSpPr>
          <p:cNvPr id="38" name="正方形/長方形 37"/>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0" name="直線コネクタ 39"/>
          <p:cNvCxnSpPr>
            <a:endCxn id="23" idx="1"/>
          </p:cNvCxnSpPr>
          <p:nvPr/>
        </p:nvCxnSpPr>
        <p:spPr bwMode="auto">
          <a:xfrm flipV="1">
            <a:off x="2411976" y="3338997"/>
            <a:ext cx="3330037" cy="2"/>
          </a:xfrm>
          <a:prstGeom prst="line">
            <a:avLst/>
          </a:prstGeom>
          <a:noFill/>
          <a:ln w="9525" cap="flat" cmpd="sng" algn="ctr">
            <a:solidFill>
              <a:schemeClr val="tx1"/>
            </a:solidFill>
            <a:prstDash val="dash"/>
            <a:round/>
            <a:headEnd type="none" w="med" len="med"/>
            <a:tailEnd type="none" w="med" len="med"/>
          </a:ln>
          <a:effectLst/>
        </p:spPr>
      </p:cxnSp>
      <p:sp>
        <p:nvSpPr>
          <p:cNvPr id="41" name="正方形/長方形 40"/>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42" name="直線コネクタ 41"/>
          <p:cNvCxnSpPr>
            <a:stCxn id="43" idx="3"/>
            <a:endCxn id="28" idx="1"/>
          </p:cNvCxnSpPr>
          <p:nvPr/>
        </p:nvCxnSpPr>
        <p:spPr bwMode="auto">
          <a:xfrm flipV="1">
            <a:off x="2411976" y="3789002"/>
            <a:ext cx="3780042" cy="2"/>
          </a:xfrm>
          <a:prstGeom prst="line">
            <a:avLst/>
          </a:prstGeom>
          <a:noFill/>
          <a:ln w="9525" cap="flat" cmpd="sng" algn="ctr">
            <a:solidFill>
              <a:schemeClr val="tx1"/>
            </a:solidFill>
            <a:prstDash val="dash"/>
            <a:round/>
            <a:headEnd type="none" w="med" len="med"/>
            <a:tailEnd type="none" w="med" len="med"/>
          </a:ln>
          <a:effectLst/>
        </p:spPr>
      </p:cxnSp>
      <p:sp>
        <p:nvSpPr>
          <p:cNvPr id="43" name="正方形/長方形 42"/>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44"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5" name="直線コネクタ 44"/>
          <p:cNvCxnSpPr/>
          <p:nvPr/>
        </p:nvCxnSpPr>
        <p:spPr bwMode="auto">
          <a:xfrm>
            <a:off x="5194573" y="1748717"/>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46" name="Rectangle 73"/>
          <p:cNvSpPr>
            <a:spLocks noChangeArrowheads="1"/>
          </p:cNvSpPr>
          <p:nvPr/>
        </p:nvSpPr>
        <p:spPr bwMode="auto">
          <a:xfrm>
            <a:off x="385199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7" name="Rectangle 73"/>
          <p:cNvSpPr>
            <a:spLocks noChangeArrowheads="1"/>
          </p:cNvSpPr>
          <p:nvPr/>
        </p:nvSpPr>
        <p:spPr bwMode="auto">
          <a:xfrm>
            <a:off x="4301997"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8" name="Rectangle 73"/>
          <p:cNvSpPr>
            <a:spLocks noChangeArrowheads="1"/>
          </p:cNvSpPr>
          <p:nvPr/>
        </p:nvSpPr>
        <p:spPr bwMode="auto">
          <a:xfrm>
            <a:off x="4752002" y="2258987"/>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Tree>
    <p:extLst>
      <p:ext uri="{BB962C8B-B14F-4D97-AF65-F5344CB8AC3E}">
        <p14:creationId xmlns:p14="http://schemas.microsoft.com/office/powerpoint/2010/main" val="1128223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1658179"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ｲｲﾉｶｿﾚ･･･</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1478033"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ｼﾖｳﾃﾞｽ</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ja-JP" altLang="en-US" sz="2000" dirty="0"/>
              <a:t> </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の人は，その時レジスタ・ファイルにある </a:t>
            </a:r>
            <a:r>
              <a:rPr lang="en-US" altLang="ja-JP" sz="2000" dirty="0"/>
              <a:t>b</a:t>
            </a:r>
            <a:r>
              <a:rPr lang="ja-JP" altLang="en-US" dirty="0"/>
              <a:t> を気にせず読んでしまう</a:t>
            </a:r>
            <a:endParaRPr lang="en-US" altLang="ja-JP" dirty="0"/>
          </a:p>
          <a:p>
            <a:pPr lvl="1"/>
            <a:r>
              <a:rPr lang="ja-JP" altLang="en-US" dirty="0"/>
              <a:t>２つ前の命令の結果の </a:t>
            </a:r>
            <a:r>
              <a:rPr lang="en-US" altLang="ja-JP" dirty="0"/>
              <a:t>b</a:t>
            </a:r>
            <a:r>
              <a:rPr lang="ja-JP" altLang="en-US" dirty="0"/>
              <a:t> が読めてしまう</a:t>
            </a:r>
            <a:endParaRPr lang="en-US" altLang="ja-JP" dirty="0"/>
          </a:p>
          <a:p>
            <a:pPr lvl="2"/>
            <a:r>
              <a:rPr lang="ja-JP" altLang="en-US" dirty="0">
                <a:solidFill>
                  <a:schemeClr val="accent5"/>
                </a:solidFill>
              </a:rPr>
              <a:t>そう言う仕様ということにする</a:t>
            </a:r>
            <a:endParaRPr lang="en-US" altLang="ja-JP" dirty="0">
              <a:solidFill>
                <a:schemeClr val="accent5"/>
              </a:solidFill>
            </a:endParaRPr>
          </a:p>
          <a:p>
            <a:pPr lvl="1"/>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1260014"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計算中･･･</a:t>
            </a:r>
          </a:p>
        </p:txBody>
      </p:sp>
      <p:sp>
        <p:nvSpPr>
          <p:cNvPr id="45" name="角丸四角形吹き出し 44"/>
          <p:cNvSpPr/>
          <p:nvPr/>
        </p:nvSpPr>
        <p:spPr bwMode="auto">
          <a:xfrm>
            <a:off x="3671990" y="1088974"/>
            <a:ext cx="1530017" cy="882651"/>
          </a:xfrm>
          <a:prstGeom prst="wedgeRoundRectCallout">
            <a:avLst>
              <a:gd name="adj1" fmla="val -42120"/>
              <a:gd name="adj2" fmla="val 121051"/>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古い </a:t>
            </a:r>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見えてるけど</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気にしない</a:t>
            </a:r>
          </a:p>
        </p:txBody>
      </p:sp>
      <p:sp>
        <p:nvSpPr>
          <p:cNvPr id="46" name="角丸四角形 45"/>
          <p:cNvSpPr/>
          <p:nvPr/>
        </p:nvSpPr>
        <p:spPr bwMode="auto">
          <a:xfrm>
            <a:off x="4932004"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160024"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まだ</a:t>
            </a:r>
            <a:r>
              <a:rPr kumimoji="1" lang="ja-JP" altLang="en-US" dirty="0" err="1">
                <a:solidFill>
                  <a:schemeClr val="tx1">
                    <a:lumMod val="65000"/>
                    <a:lumOff val="35000"/>
                  </a:schemeClr>
                </a:solidFill>
                <a:latin typeface="Arial Narrow" panose="020B0606020202030204" pitchFamily="34" charset="0"/>
              </a:rPr>
              <a:t>ｂ</a:t>
            </a:r>
            <a:r>
              <a:rPr kumimoji="1" lang="ja-JP" altLang="en-US" dirty="0">
                <a:solidFill>
                  <a:schemeClr val="tx1">
                    <a:lumMod val="65000"/>
                    <a:lumOff val="35000"/>
                  </a:schemeClr>
                </a:solidFill>
                <a:latin typeface="Arial Narrow" panose="020B0606020202030204" pitchFamily="34" charset="0"/>
              </a:rPr>
              <a:t>書けないよ</a:t>
            </a:r>
          </a:p>
        </p:txBody>
      </p:sp>
      <p:sp>
        <p:nvSpPr>
          <p:cNvPr id="4" name="角丸四角形 47">
            <a:extLst>
              <a:ext uri="{FF2B5EF4-FFF2-40B4-BE49-F238E27FC236}">
                <a16:creationId xmlns:a16="http://schemas.microsoft.com/office/drawing/2014/main" id="{D78167A7-B863-2ECE-C25C-05A8F599CA73}"/>
              </a:ext>
            </a:extLst>
          </p:cNvPr>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 name="角丸四角形 47">
            <a:extLst>
              <a:ext uri="{FF2B5EF4-FFF2-40B4-BE49-F238E27FC236}">
                <a16:creationId xmlns:a16="http://schemas.microsoft.com/office/drawing/2014/main" id="{A4594095-CA49-3A20-4664-83138D30998D}"/>
              </a:ext>
            </a:extLst>
          </p:cNvPr>
          <p:cNvSpPr/>
          <p:nvPr/>
        </p:nvSpPr>
        <p:spPr bwMode="auto">
          <a:xfrm>
            <a:off x="7902037"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rgbClr val="FFFF00"/>
                </a:solidFill>
                <a:latin typeface="Arial Narrow" panose="020B0606020202030204" pitchFamily="34" charset="0"/>
              </a:rPr>
              <a:t>b</a:t>
            </a: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37736833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マリオメーカーの例で、</a:t>
            </a:r>
            <a:r>
              <a:rPr lang="en-US" altLang="ja-JP" dirty="0"/>
              <a:t>AND</a:t>
            </a:r>
            <a:r>
              <a:rPr lang="ja-JP" altLang="en-US" dirty="0"/>
              <a:t>ゲートが簡単に作れることが理解できました。（マリオメーカーの</a:t>
            </a:r>
            <a:r>
              <a:rPr lang="en-US" altLang="ja-JP" dirty="0"/>
              <a:t>AND</a:t>
            </a:r>
            <a:r>
              <a:rPr lang="ja-JP" altLang="en-US" dirty="0"/>
              <a:t>ゲートはそんなに実用的だはないですね、、、）</a:t>
            </a:r>
            <a:endParaRPr lang="en-US" dirty="0"/>
          </a:p>
        </p:txBody>
      </p:sp>
    </p:spTree>
    <p:extLst>
      <p:ext uri="{BB962C8B-B14F-4D97-AF65-F5344CB8AC3E}">
        <p14:creationId xmlns:p14="http://schemas.microsoft.com/office/powerpoint/2010/main" val="2849253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遅延スロット（なにもしない）</a:t>
            </a:r>
            <a:endParaRPr kumimoji="1" lang="ja-JP" altLang="en-US" dirty="0"/>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ここに </a:t>
            </a:r>
            <a:r>
              <a:rPr lang="en-US" altLang="ja-JP" dirty="0"/>
              <a:t>I0 </a:t>
            </a:r>
            <a:r>
              <a:rPr lang="ja-JP" altLang="en-US" dirty="0"/>
              <a:t>の結果を使わない命令を入れれば，性能低下はない</a:t>
            </a:r>
            <a:endParaRPr lang="en-US" altLang="ja-JP" dirty="0"/>
          </a:p>
          <a:p>
            <a:pPr lvl="1"/>
            <a:r>
              <a:rPr lang="ja-JP" altLang="en-US" dirty="0"/>
              <a:t>この直前の命令の結果が見えない部分を「遅延スロット」と呼ぶ</a:t>
            </a:r>
            <a:endParaRPr lang="en-US" altLang="ja-JP" dirty="0"/>
          </a:p>
          <a:p>
            <a:pPr lvl="2"/>
            <a:r>
              <a:rPr lang="ja-JP" altLang="en-US" dirty="0"/>
              <a:t>この図では，遅延スロットが３命令分ある</a:t>
            </a:r>
            <a:endParaRPr lang="en-US" altLang="ja-JP" dirty="0"/>
          </a:p>
          <a:p>
            <a:pPr lvl="2"/>
            <a:r>
              <a:rPr lang="ja-JP" altLang="en-US" dirty="0"/>
              <a:t>それらは </a:t>
            </a:r>
            <a:r>
              <a:rPr lang="en-US" altLang="ja-JP" dirty="0"/>
              <a:t>I1, I2, I3 </a:t>
            </a:r>
            <a:r>
              <a:rPr lang="ja-JP" altLang="en-US" dirty="0"/>
              <a:t>は </a:t>
            </a:r>
            <a:r>
              <a:rPr lang="en-US" altLang="ja-JP" dirty="0"/>
              <a:t>I0 </a:t>
            </a:r>
            <a:r>
              <a:rPr lang="ja-JP" altLang="en-US" dirty="0"/>
              <a:t>の結果を使っていないので問題無い</a:t>
            </a:r>
            <a:endParaRPr lang="en-US" altLang="ja-JP" dirty="0"/>
          </a:p>
          <a:p>
            <a:pPr lvl="1"/>
            <a:r>
              <a:rPr lang="ja-JP" altLang="en-US" dirty="0"/>
              <a:t>遅延スロットへの命令挿入はコンパイラががんばる</a:t>
            </a:r>
            <a:endParaRPr lang="en-US" altLang="ja-JP" dirty="0"/>
          </a:p>
          <a:p>
            <a:pPr lvl="1"/>
            <a:r>
              <a:rPr lang="ja-JP" altLang="en-US" dirty="0"/>
              <a:t>人力でアセンブリ言語でがんばることもある</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b="1" dirty="0">
                <a:solidFill>
                  <a:schemeClr val="accent6"/>
                </a:solidFill>
                <a:latin typeface="メイリオ" panose="020B0604030504040204" pitchFamily="50" charset="-128"/>
                <a:ea typeface="メイリオ" panose="020B0604030504040204" pitchFamily="50" charset="-128"/>
              </a:rPr>
              <a:t>x1</a:t>
            </a:r>
            <a:endParaRPr kumimoji="1" lang="ja-JP" altLang="en-US" sz="1600" b="1"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add </a:t>
            </a:r>
            <a:r>
              <a:rPr lang="en-US" altLang="ja-JP" sz="1600" b="1" dirty="0">
                <a:solidFill>
                  <a:schemeClr val="accent5"/>
                </a:solidFill>
                <a:latin typeface="メイリオ" panose="020B0604030504040204" pitchFamily="50" charset="-128"/>
                <a:ea typeface="メイリオ" panose="020B0604030504040204" pitchFamily="50" charset="-128"/>
              </a:rPr>
              <a:t>x4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b="1" dirty="0">
                <a:solidFill>
                  <a:schemeClr val="accent5"/>
                </a:solidFill>
                <a:latin typeface="メイリオ" panose="020B0604030504040204" pitchFamily="50" charset="-128"/>
                <a:ea typeface="メイリオ" panose="020B0604030504040204" pitchFamily="50" charset="-128"/>
              </a:rPr>
              <a:t>x7</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and </a:t>
            </a:r>
            <a:r>
              <a:rPr lang="en-US" altLang="ja-JP" sz="1600" b="1" dirty="0">
                <a:solidFill>
                  <a:schemeClr val="accent5"/>
                </a:solidFill>
                <a:latin typeface="メイリオ" panose="020B0604030504040204" pitchFamily="50" charset="-128"/>
                <a:ea typeface="メイリオ" panose="020B0604030504040204" pitchFamily="50" charset="-128"/>
              </a:rPr>
              <a:t>x8</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 and </a:t>
            </a:r>
            <a:r>
              <a:rPr kumimoji="1" lang="en-US" altLang="ja-JP" sz="1600" b="1" dirty="0">
                <a:solidFill>
                  <a:schemeClr val="accent6"/>
                </a:solidFill>
                <a:latin typeface="メイリオ" panose="020B0604030504040204" pitchFamily="50" charset="-128"/>
                <a:ea typeface="メイリオ" panose="020B0604030504040204" pitchFamily="50" charset="-128"/>
              </a:rPr>
              <a:t>x1</a:t>
            </a: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&amp;1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x1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542034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NOP </a:t>
            </a:r>
            <a:r>
              <a:rPr kumimoji="1" lang="ja-JP" altLang="en-US" dirty="0"/>
              <a:t>の挿入</a:t>
            </a:r>
          </a:p>
        </p:txBody>
      </p:sp>
      <p:sp>
        <p:nvSpPr>
          <p:cNvPr id="3" name="テキスト プレースホルダー 2"/>
          <p:cNvSpPr>
            <a:spLocks noGrp="1"/>
          </p:cNvSpPr>
          <p:nvPr>
            <p:ph type="body" sz="quarter" idx="10"/>
          </p:nvPr>
        </p:nvSpPr>
        <p:spPr>
          <a:xfrm>
            <a:off x="611956" y="4239009"/>
            <a:ext cx="8280092" cy="1799713"/>
          </a:xfrm>
        </p:spPr>
        <p:txBody>
          <a:bodyPr/>
          <a:lstStyle/>
          <a:p>
            <a:r>
              <a:rPr lang="ja-JP" altLang="en-US" dirty="0"/>
              <a:t>もしそのような命令がない場合，</a:t>
            </a:r>
            <a:endParaRPr lang="en-US" altLang="ja-JP" dirty="0"/>
          </a:p>
          <a:p>
            <a:pPr lvl="1"/>
            <a:r>
              <a:rPr lang="en-US" altLang="ja-JP" dirty="0"/>
              <a:t>NOP</a:t>
            </a:r>
            <a:r>
              <a:rPr lang="ja-JP" altLang="en-US" dirty="0"/>
              <a:t>（</a:t>
            </a:r>
            <a:r>
              <a:rPr lang="en-US" altLang="ja-JP" dirty="0"/>
              <a:t>No Operation</a:t>
            </a:r>
            <a:r>
              <a:rPr lang="ja-JP" altLang="en-US" dirty="0"/>
              <a:t>）と呼ぶ何もしない命令をいれる</a:t>
            </a:r>
            <a:endParaRPr lang="en-US" altLang="ja-JP" dirty="0"/>
          </a:p>
          <a:p>
            <a:pPr lvl="1"/>
            <a:r>
              <a:rPr lang="ja-JP" altLang="en-US" dirty="0"/>
              <a:t>これもコンパイル時にいれておくる必要がある</a:t>
            </a:r>
            <a:endParaRPr lang="en-US" altLang="ja-JP" dirty="0"/>
          </a:p>
          <a:p>
            <a:r>
              <a:rPr lang="ja-JP" altLang="en-US" dirty="0"/>
              <a:t>上の例は，</a:t>
            </a:r>
            <a:r>
              <a:rPr lang="en-US" altLang="ja-JP" dirty="0"/>
              <a:t>x1 </a:t>
            </a:r>
            <a:r>
              <a:rPr lang="ja-JP" altLang="en-US" dirty="0"/>
              <a:t>に１を足した結果を使う以外の処理がなかった場合</a:t>
            </a:r>
            <a:endParaRPr lang="en-US" altLang="ja-JP" dirty="0"/>
          </a:p>
        </p:txBody>
      </p:sp>
      <p:cxnSp>
        <p:nvCxnSpPr>
          <p:cNvPr id="4" name="直線コネクタ 3"/>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4" name="直線コネクタ 33"/>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36" name="直線コネクタ 35"/>
          <p:cNvCxnSpPr>
            <a:endCxn id="26"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35128978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遅延スロットの利点</a:t>
            </a:r>
          </a:p>
        </p:txBody>
      </p:sp>
      <p:sp>
        <p:nvSpPr>
          <p:cNvPr id="3" name="テキスト プレースホルダー 2"/>
          <p:cNvSpPr>
            <a:spLocks noGrp="1"/>
          </p:cNvSpPr>
          <p:nvPr>
            <p:ph type="body" sz="quarter" idx="10"/>
          </p:nvPr>
        </p:nvSpPr>
        <p:spPr/>
        <p:txBody>
          <a:bodyPr/>
          <a:lstStyle/>
          <a:p>
            <a:r>
              <a:rPr lang="ja-JP" altLang="en-US" dirty="0"/>
              <a:t>利点：</a:t>
            </a:r>
            <a:endParaRPr lang="en-US" altLang="ja-JP" dirty="0"/>
          </a:p>
          <a:p>
            <a:pPr lvl="1"/>
            <a:r>
              <a:rPr lang="ja-JP" altLang="en-US" dirty="0"/>
              <a:t>なにもしないので，ハードは最も単純</a:t>
            </a:r>
            <a:endParaRPr lang="en-US" altLang="ja-JP" dirty="0"/>
          </a:p>
          <a:p>
            <a:pPr lvl="1"/>
            <a:r>
              <a:rPr lang="ja-JP" altLang="en-US" dirty="0"/>
              <a:t>並列にできる命令があれば，性能も下がらない</a:t>
            </a:r>
            <a:endParaRPr lang="en-US" altLang="ja-JP" dirty="0"/>
          </a:p>
        </p:txBody>
      </p:sp>
    </p:spTree>
    <p:extLst>
      <p:ext uri="{BB962C8B-B14F-4D97-AF65-F5344CB8AC3E}">
        <p14:creationId xmlns:p14="http://schemas.microsoft.com/office/powerpoint/2010/main" val="2910713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a:t>
            </a:r>
          </a:p>
        </p:txBody>
      </p:sp>
      <p:sp>
        <p:nvSpPr>
          <p:cNvPr id="3" name="テキスト プレースホルダー 2"/>
          <p:cNvSpPr>
            <a:spLocks noGrp="1"/>
          </p:cNvSpPr>
          <p:nvPr>
            <p:ph type="body" sz="quarter" idx="10"/>
          </p:nvPr>
        </p:nvSpPr>
        <p:spPr>
          <a:xfrm>
            <a:off x="611956" y="908972"/>
            <a:ext cx="8280092" cy="2610028"/>
          </a:xfrm>
        </p:spPr>
        <p:txBody>
          <a:bodyPr/>
          <a:lstStyle/>
          <a:p>
            <a:r>
              <a:rPr lang="ja-JP" altLang="en-US" dirty="0"/>
              <a:t>欠点：「仕様」なので，一度決めると変えられない</a:t>
            </a:r>
            <a:endParaRPr lang="en-US" altLang="ja-JP" dirty="0"/>
          </a:p>
          <a:p>
            <a:pPr lvl="1"/>
            <a:r>
              <a:rPr lang="ja-JP" altLang="en-US" dirty="0"/>
              <a:t>後からパイプラインの段数や構造を変えると互換性がなくなる</a:t>
            </a:r>
            <a:endParaRPr lang="en-US" altLang="ja-JP" dirty="0"/>
          </a:p>
          <a:p>
            <a:pPr lvl="2"/>
            <a:r>
              <a:rPr lang="ja-JP" altLang="en-US" dirty="0"/>
              <a:t>クロックをあげるために，段数を増やせない</a:t>
            </a:r>
            <a:endParaRPr lang="en-US" altLang="ja-JP" dirty="0"/>
          </a:p>
          <a:p>
            <a:pPr lvl="1"/>
            <a:r>
              <a:rPr lang="ja-JP" altLang="en-US" dirty="0"/>
              <a:t>複数の命令を同時処理しようとしたときにも互換性がなくなる</a:t>
            </a:r>
            <a:endParaRPr lang="en-US" altLang="ja-JP" dirty="0"/>
          </a:p>
          <a:p>
            <a:pPr lvl="1"/>
            <a:r>
              <a:rPr lang="en-US" altLang="ja-JP" dirty="0"/>
              <a:t>MIPS </a:t>
            </a:r>
            <a:r>
              <a:rPr lang="ja-JP" altLang="en-US" dirty="0"/>
              <a:t>では遅延スロットが１命令分，仕様として存在</a:t>
            </a:r>
            <a:endParaRPr lang="en-US" altLang="ja-JP" dirty="0"/>
          </a:p>
          <a:p>
            <a:pPr lvl="2"/>
            <a:r>
              <a:rPr lang="ja-JP" altLang="en-US" dirty="0"/>
              <a:t>互換性のためにこれを忠実に再現するため後年は逆に複雑化</a:t>
            </a:r>
            <a:endParaRPr lang="en-US" altLang="ja-JP" dirty="0"/>
          </a:p>
        </p:txBody>
      </p:sp>
      <p:sp>
        <p:nvSpPr>
          <p:cNvPr id="4" name="Rectangle 69"/>
          <p:cNvSpPr>
            <a:spLocks noChangeArrowheads="1"/>
          </p:cNvSpPr>
          <p:nvPr/>
        </p:nvSpPr>
        <p:spPr bwMode="auto">
          <a:xfrm>
            <a:off x="25195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 name="Rectangle 70"/>
          <p:cNvSpPr>
            <a:spLocks noChangeArrowheads="1"/>
          </p:cNvSpPr>
          <p:nvPr/>
        </p:nvSpPr>
        <p:spPr bwMode="auto">
          <a:xfrm>
            <a:off x="70195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 name="Rectangle 71"/>
          <p:cNvSpPr>
            <a:spLocks noChangeArrowheads="1"/>
          </p:cNvSpPr>
          <p:nvPr/>
        </p:nvSpPr>
        <p:spPr bwMode="auto">
          <a:xfrm>
            <a:off x="115196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7" name="Rectangle 72"/>
          <p:cNvSpPr>
            <a:spLocks noChangeArrowheads="1"/>
          </p:cNvSpPr>
          <p:nvPr/>
        </p:nvSpPr>
        <p:spPr bwMode="auto">
          <a:xfrm>
            <a:off x="1601967"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8" name="Rectangle 69"/>
          <p:cNvSpPr>
            <a:spLocks noChangeArrowheads="1"/>
          </p:cNvSpPr>
          <p:nvPr/>
        </p:nvSpPr>
        <p:spPr bwMode="auto">
          <a:xfrm>
            <a:off x="70195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9" name="Rectangle 70"/>
          <p:cNvSpPr>
            <a:spLocks noChangeArrowheads="1"/>
          </p:cNvSpPr>
          <p:nvPr/>
        </p:nvSpPr>
        <p:spPr bwMode="auto">
          <a:xfrm>
            <a:off x="115196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 name="Rectangle 71"/>
          <p:cNvSpPr>
            <a:spLocks noChangeArrowheads="1"/>
          </p:cNvSpPr>
          <p:nvPr/>
        </p:nvSpPr>
        <p:spPr bwMode="auto">
          <a:xfrm>
            <a:off x="160196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1" name="Rectangle 72"/>
          <p:cNvSpPr>
            <a:spLocks noChangeArrowheads="1"/>
          </p:cNvSpPr>
          <p:nvPr/>
        </p:nvSpPr>
        <p:spPr bwMode="auto">
          <a:xfrm>
            <a:off x="2051972"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2" name="Rectangle 73"/>
          <p:cNvSpPr>
            <a:spLocks noChangeArrowheads="1"/>
          </p:cNvSpPr>
          <p:nvPr/>
        </p:nvSpPr>
        <p:spPr bwMode="auto">
          <a:xfrm>
            <a:off x="2501977"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115196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160196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205197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2"/>
          <p:cNvSpPr>
            <a:spLocks noChangeArrowheads="1"/>
          </p:cNvSpPr>
          <p:nvPr/>
        </p:nvSpPr>
        <p:spPr bwMode="auto">
          <a:xfrm>
            <a:off x="2501977"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7" name="Rectangle 73"/>
          <p:cNvSpPr>
            <a:spLocks noChangeArrowheads="1"/>
          </p:cNvSpPr>
          <p:nvPr/>
        </p:nvSpPr>
        <p:spPr bwMode="auto">
          <a:xfrm>
            <a:off x="2951982"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69"/>
          <p:cNvSpPr>
            <a:spLocks noChangeArrowheads="1"/>
          </p:cNvSpPr>
          <p:nvPr/>
        </p:nvSpPr>
        <p:spPr bwMode="auto">
          <a:xfrm>
            <a:off x="160196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9" name="Rectangle 70"/>
          <p:cNvSpPr>
            <a:spLocks noChangeArrowheads="1"/>
          </p:cNvSpPr>
          <p:nvPr/>
        </p:nvSpPr>
        <p:spPr bwMode="auto">
          <a:xfrm>
            <a:off x="205197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0" name="Rectangle 71"/>
          <p:cNvSpPr>
            <a:spLocks noChangeArrowheads="1"/>
          </p:cNvSpPr>
          <p:nvPr/>
        </p:nvSpPr>
        <p:spPr bwMode="auto">
          <a:xfrm>
            <a:off x="250197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1" name="Rectangle 72"/>
          <p:cNvSpPr>
            <a:spLocks noChangeArrowheads="1"/>
          </p:cNvSpPr>
          <p:nvPr/>
        </p:nvSpPr>
        <p:spPr bwMode="auto">
          <a:xfrm>
            <a:off x="2951982"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2" name="Rectangle 73"/>
          <p:cNvSpPr>
            <a:spLocks noChangeArrowheads="1"/>
          </p:cNvSpPr>
          <p:nvPr/>
        </p:nvSpPr>
        <p:spPr bwMode="auto">
          <a:xfrm>
            <a:off x="3401987"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73"/>
          <p:cNvSpPr>
            <a:spLocks noChangeArrowheads="1"/>
          </p:cNvSpPr>
          <p:nvPr/>
        </p:nvSpPr>
        <p:spPr bwMode="auto">
          <a:xfrm>
            <a:off x="205197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4" name="Rectangle 69"/>
          <p:cNvSpPr>
            <a:spLocks noChangeArrowheads="1"/>
          </p:cNvSpPr>
          <p:nvPr/>
        </p:nvSpPr>
        <p:spPr bwMode="auto">
          <a:xfrm>
            <a:off x="511200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5" name="Rectangle 70"/>
          <p:cNvSpPr>
            <a:spLocks noChangeArrowheads="1"/>
          </p:cNvSpPr>
          <p:nvPr/>
        </p:nvSpPr>
        <p:spPr bwMode="auto">
          <a:xfrm>
            <a:off x="556201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6" name="Rectangle 71"/>
          <p:cNvSpPr>
            <a:spLocks noChangeArrowheads="1"/>
          </p:cNvSpPr>
          <p:nvPr/>
        </p:nvSpPr>
        <p:spPr bwMode="auto">
          <a:xfrm>
            <a:off x="601201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7" name="Rectangle 72"/>
          <p:cNvSpPr>
            <a:spLocks noChangeArrowheads="1"/>
          </p:cNvSpPr>
          <p:nvPr/>
        </p:nvSpPr>
        <p:spPr bwMode="auto">
          <a:xfrm>
            <a:off x="6462021"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8" name="Rectangle 69"/>
          <p:cNvSpPr>
            <a:spLocks noChangeArrowheads="1"/>
          </p:cNvSpPr>
          <p:nvPr/>
        </p:nvSpPr>
        <p:spPr bwMode="auto">
          <a:xfrm>
            <a:off x="511200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556201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0" name="Rectangle 71"/>
          <p:cNvSpPr>
            <a:spLocks noChangeArrowheads="1"/>
          </p:cNvSpPr>
          <p:nvPr/>
        </p:nvSpPr>
        <p:spPr bwMode="auto">
          <a:xfrm>
            <a:off x="601201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6462021"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6912026" y="459901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3" name="Rectangle 69"/>
          <p:cNvSpPr>
            <a:spLocks noChangeArrowheads="1"/>
          </p:cNvSpPr>
          <p:nvPr/>
        </p:nvSpPr>
        <p:spPr bwMode="auto">
          <a:xfrm>
            <a:off x="556201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4" name="Rectangle 70"/>
          <p:cNvSpPr>
            <a:spLocks noChangeArrowheads="1"/>
          </p:cNvSpPr>
          <p:nvPr/>
        </p:nvSpPr>
        <p:spPr bwMode="auto">
          <a:xfrm>
            <a:off x="601201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5" name="Rectangle 71"/>
          <p:cNvSpPr>
            <a:spLocks noChangeArrowheads="1"/>
          </p:cNvSpPr>
          <p:nvPr/>
        </p:nvSpPr>
        <p:spPr bwMode="auto">
          <a:xfrm>
            <a:off x="646202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6" name="Rectangle 72"/>
          <p:cNvSpPr>
            <a:spLocks noChangeArrowheads="1"/>
          </p:cNvSpPr>
          <p:nvPr/>
        </p:nvSpPr>
        <p:spPr bwMode="auto">
          <a:xfrm>
            <a:off x="6912026"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7" name="Rectangle 73"/>
          <p:cNvSpPr>
            <a:spLocks noChangeArrowheads="1"/>
          </p:cNvSpPr>
          <p:nvPr/>
        </p:nvSpPr>
        <p:spPr bwMode="auto">
          <a:xfrm>
            <a:off x="7362031" y="504901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8" name="Rectangle 69"/>
          <p:cNvSpPr>
            <a:spLocks noChangeArrowheads="1"/>
          </p:cNvSpPr>
          <p:nvPr/>
        </p:nvSpPr>
        <p:spPr bwMode="auto">
          <a:xfrm>
            <a:off x="556201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0"/>
          <p:cNvSpPr>
            <a:spLocks noChangeArrowheads="1"/>
          </p:cNvSpPr>
          <p:nvPr/>
        </p:nvSpPr>
        <p:spPr bwMode="auto">
          <a:xfrm>
            <a:off x="601201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0" name="Rectangle 71"/>
          <p:cNvSpPr>
            <a:spLocks noChangeArrowheads="1"/>
          </p:cNvSpPr>
          <p:nvPr/>
        </p:nvSpPr>
        <p:spPr bwMode="auto">
          <a:xfrm>
            <a:off x="646202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1" name="Rectangle 72"/>
          <p:cNvSpPr>
            <a:spLocks noChangeArrowheads="1"/>
          </p:cNvSpPr>
          <p:nvPr/>
        </p:nvSpPr>
        <p:spPr bwMode="auto">
          <a:xfrm>
            <a:off x="6912026"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2" name="Rectangle 73"/>
          <p:cNvSpPr>
            <a:spLocks noChangeArrowheads="1"/>
          </p:cNvSpPr>
          <p:nvPr/>
        </p:nvSpPr>
        <p:spPr bwMode="auto">
          <a:xfrm>
            <a:off x="7362031" y="549902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3" name="Rectangle 73"/>
          <p:cNvSpPr>
            <a:spLocks noChangeArrowheads="1"/>
          </p:cNvSpPr>
          <p:nvPr/>
        </p:nvSpPr>
        <p:spPr bwMode="auto">
          <a:xfrm>
            <a:off x="691202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4" name="Rectangle 69"/>
          <p:cNvSpPr>
            <a:spLocks noChangeArrowheads="1"/>
          </p:cNvSpPr>
          <p:nvPr/>
        </p:nvSpPr>
        <p:spPr bwMode="auto">
          <a:xfrm>
            <a:off x="205197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250197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295198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3401987"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73"/>
          <p:cNvSpPr>
            <a:spLocks noChangeArrowheads="1"/>
          </p:cNvSpPr>
          <p:nvPr/>
        </p:nvSpPr>
        <p:spPr bwMode="auto">
          <a:xfrm>
            <a:off x="3851992"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49" name="Rectangle 69"/>
          <p:cNvSpPr>
            <a:spLocks noChangeArrowheads="1"/>
          </p:cNvSpPr>
          <p:nvPr/>
        </p:nvSpPr>
        <p:spPr bwMode="auto">
          <a:xfrm>
            <a:off x="601201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0" name="Rectangle 70"/>
          <p:cNvSpPr>
            <a:spLocks noChangeArrowheads="1"/>
          </p:cNvSpPr>
          <p:nvPr/>
        </p:nvSpPr>
        <p:spPr bwMode="auto">
          <a:xfrm>
            <a:off x="646202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1" name="Rectangle 71"/>
          <p:cNvSpPr>
            <a:spLocks noChangeArrowheads="1"/>
          </p:cNvSpPr>
          <p:nvPr/>
        </p:nvSpPr>
        <p:spPr bwMode="auto">
          <a:xfrm>
            <a:off x="691202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2" name="Rectangle 72"/>
          <p:cNvSpPr>
            <a:spLocks noChangeArrowheads="1"/>
          </p:cNvSpPr>
          <p:nvPr/>
        </p:nvSpPr>
        <p:spPr bwMode="auto">
          <a:xfrm>
            <a:off x="7362031"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3" name="Rectangle 73"/>
          <p:cNvSpPr>
            <a:spLocks noChangeArrowheads="1"/>
          </p:cNvSpPr>
          <p:nvPr/>
        </p:nvSpPr>
        <p:spPr bwMode="auto">
          <a:xfrm>
            <a:off x="7812036" y="594902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Rectangle 69"/>
          <p:cNvSpPr>
            <a:spLocks noChangeArrowheads="1"/>
          </p:cNvSpPr>
          <p:nvPr/>
        </p:nvSpPr>
        <p:spPr bwMode="auto">
          <a:xfrm>
            <a:off x="601201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5" name="Rectangle 70"/>
          <p:cNvSpPr>
            <a:spLocks noChangeArrowheads="1"/>
          </p:cNvSpPr>
          <p:nvPr/>
        </p:nvSpPr>
        <p:spPr bwMode="auto">
          <a:xfrm>
            <a:off x="646202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6" name="Rectangle 71"/>
          <p:cNvSpPr>
            <a:spLocks noChangeArrowheads="1"/>
          </p:cNvSpPr>
          <p:nvPr/>
        </p:nvSpPr>
        <p:spPr bwMode="auto">
          <a:xfrm>
            <a:off x="691202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7" name="Rectangle 72"/>
          <p:cNvSpPr>
            <a:spLocks noChangeArrowheads="1"/>
          </p:cNvSpPr>
          <p:nvPr/>
        </p:nvSpPr>
        <p:spPr bwMode="auto">
          <a:xfrm>
            <a:off x="7362031"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8" name="Rectangle 73"/>
          <p:cNvSpPr>
            <a:spLocks noChangeArrowheads="1"/>
          </p:cNvSpPr>
          <p:nvPr/>
        </p:nvSpPr>
        <p:spPr bwMode="auto">
          <a:xfrm>
            <a:off x="7812036" y="639903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9" name="正方形/長方形 58"/>
          <p:cNvSpPr/>
          <p:nvPr/>
        </p:nvSpPr>
        <p:spPr bwMode="auto">
          <a:xfrm>
            <a:off x="4481999"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２命令同時処理すると，遅延スロットが増える</a:t>
            </a:r>
          </a:p>
        </p:txBody>
      </p:sp>
    </p:spTree>
    <p:extLst>
      <p:ext uri="{BB962C8B-B14F-4D97-AF65-F5344CB8AC3E}">
        <p14:creationId xmlns:p14="http://schemas.microsoft.com/office/powerpoint/2010/main" val="2931371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遅延スロットの欠点２</a:t>
            </a:r>
          </a:p>
        </p:txBody>
      </p:sp>
      <p:sp>
        <p:nvSpPr>
          <p:cNvPr id="3" name="テキスト プレースホルダー 2"/>
          <p:cNvSpPr>
            <a:spLocks noGrp="1"/>
          </p:cNvSpPr>
          <p:nvPr>
            <p:ph type="body" sz="quarter" idx="10"/>
          </p:nvPr>
        </p:nvSpPr>
        <p:spPr>
          <a:xfrm>
            <a:off x="611956" y="4959017"/>
            <a:ext cx="8280092" cy="1349708"/>
          </a:xfrm>
        </p:spPr>
        <p:txBody>
          <a:bodyPr/>
          <a:lstStyle/>
          <a:p>
            <a:r>
              <a:rPr lang="ja-JP" altLang="en-US" dirty="0"/>
              <a:t>欠点２：並列してできる命令が常にあるとは限らない</a:t>
            </a:r>
            <a:endParaRPr lang="en-US" altLang="ja-JP" dirty="0"/>
          </a:p>
          <a:p>
            <a:pPr lvl="1"/>
            <a:r>
              <a:rPr lang="en-US" altLang="ja-JP" dirty="0"/>
              <a:t>NOP </a:t>
            </a:r>
            <a:r>
              <a:rPr lang="ja-JP" altLang="en-US" dirty="0"/>
              <a:t>を入れるしかなくなる</a:t>
            </a:r>
            <a:endParaRPr lang="en-US" altLang="ja-JP" dirty="0"/>
          </a:p>
          <a:p>
            <a:pPr lvl="1"/>
            <a:r>
              <a:rPr lang="ja-JP" altLang="en-US" dirty="0"/>
              <a:t>実質ストールしてバブルを入れるのと同じになってしまう</a:t>
            </a:r>
            <a:endParaRPr lang="en-US" altLang="ja-JP" dirty="0"/>
          </a:p>
        </p:txBody>
      </p:sp>
      <p:cxnSp>
        <p:nvCxnSpPr>
          <p:cNvPr id="42" name="直線コネクタ 41"/>
          <p:cNvCxnSpPr/>
          <p:nvPr/>
        </p:nvCxnSpPr>
        <p:spPr bwMode="auto">
          <a:xfrm>
            <a:off x="2411976" y="1898983"/>
            <a:ext cx="1080084" cy="0"/>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6"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8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385199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7" name="Rectangle 72"/>
          <p:cNvSpPr>
            <a:spLocks noChangeArrowheads="1"/>
          </p:cNvSpPr>
          <p:nvPr/>
        </p:nvSpPr>
        <p:spPr bwMode="auto">
          <a:xfrm>
            <a:off x="4301997"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8" name="Rectangle 69"/>
          <p:cNvSpPr>
            <a:spLocks noChangeArrowheads="1"/>
          </p:cNvSpPr>
          <p:nvPr/>
        </p:nvSpPr>
        <p:spPr bwMode="auto">
          <a:xfrm>
            <a:off x="340198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9" name="Rectangle 70"/>
          <p:cNvSpPr>
            <a:spLocks noChangeArrowheads="1"/>
          </p:cNvSpPr>
          <p:nvPr/>
        </p:nvSpPr>
        <p:spPr bwMode="auto">
          <a:xfrm>
            <a:off x="385199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0" name="Rectangle 71"/>
          <p:cNvSpPr>
            <a:spLocks noChangeArrowheads="1"/>
          </p:cNvSpPr>
          <p:nvPr/>
        </p:nvSpPr>
        <p:spPr bwMode="auto">
          <a:xfrm>
            <a:off x="430199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1" name="Rectangle 72"/>
          <p:cNvSpPr>
            <a:spLocks noChangeArrowheads="1"/>
          </p:cNvSpPr>
          <p:nvPr/>
        </p:nvSpPr>
        <p:spPr bwMode="auto">
          <a:xfrm>
            <a:off x="4752002"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2" name="Rectangle 73"/>
          <p:cNvSpPr>
            <a:spLocks noChangeArrowheads="1"/>
          </p:cNvSpPr>
          <p:nvPr/>
        </p:nvSpPr>
        <p:spPr bwMode="auto">
          <a:xfrm>
            <a:off x="5202007"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3" name="Rectangle 69"/>
          <p:cNvSpPr>
            <a:spLocks noChangeArrowheads="1"/>
          </p:cNvSpPr>
          <p:nvPr/>
        </p:nvSpPr>
        <p:spPr bwMode="auto">
          <a:xfrm>
            <a:off x="385199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4" name="Rectangle 70"/>
          <p:cNvSpPr>
            <a:spLocks noChangeArrowheads="1"/>
          </p:cNvSpPr>
          <p:nvPr/>
        </p:nvSpPr>
        <p:spPr bwMode="auto">
          <a:xfrm>
            <a:off x="430199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5" name="Rectangle 71"/>
          <p:cNvSpPr>
            <a:spLocks noChangeArrowheads="1"/>
          </p:cNvSpPr>
          <p:nvPr/>
        </p:nvSpPr>
        <p:spPr bwMode="auto">
          <a:xfrm>
            <a:off x="475200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6" name="Rectangle 72"/>
          <p:cNvSpPr>
            <a:spLocks noChangeArrowheads="1"/>
          </p:cNvSpPr>
          <p:nvPr/>
        </p:nvSpPr>
        <p:spPr bwMode="auto">
          <a:xfrm>
            <a:off x="5202007"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7" name="Rectangle 73"/>
          <p:cNvSpPr>
            <a:spLocks noChangeArrowheads="1"/>
          </p:cNvSpPr>
          <p:nvPr/>
        </p:nvSpPr>
        <p:spPr bwMode="auto">
          <a:xfrm>
            <a:off x="5652012"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8" name="正方形/長方形 57"/>
          <p:cNvSpPr/>
          <p:nvPr/>
        </p:nvSpPr>
        <p:spPr bwMode="auto">
          <a:xfrm>
            <a:off x="521955"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59" name="Rectangle 69"/>
          <p:cNvSpPr>
            <a:spLocks noChangeArrowheads="1"/>
          </p:cNvSpPr>
          <p:nvPr/>
        </p:nvSpPr>
        <p:spPr bwMode="auto">
          <a:xfrm>
            <a:off x="430199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0" name="Rectangle 70"/>
          <p:cNvSpPr>
            <a:spLocks noChangeArrowheads="1"/>
          </p:cNvSpPr>
          <p:nvPr/>
        </p:nvSpPr>
        <p:spPr bwMode="auto">
          <a:xfrm>
            <a:off x="475200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1" name="Rectangle 71"/>
          <p:cNvSpPr>
            <a:spLocks noChangeArrowheads="1"/>
          </p:cNvSpPr>
          <p:nvPr/>
        </p:nvSpPr>
        <p:spPr bwMode="auto">
          <a:xfrm>
            <a:off x="520200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2" name="Rectangle 72"/>
          <p:cNvSpPr>
            <a:spLocks noChangeArrowheads="1"/>
          </p:cNvSpPr>
          <p:nvPr/>
        </p:nvSpPr>
        <p:spPr bwMode="auto">
          <a:xfrm>
            <a:off x="5652012"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3" name="Rectangle 73"/>
          <p:cNvSpPr>
            <a:spLocks noChangeArrowheads="1"/>
          </p:cNvSpPr>
          <p:nvPr/>
        </p:nvSpPr>
        <p:spPr bwMode="auto">
          <a:xfrm>
            <a:off x="6102017"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4" name="Rectangle 69"/>
          <p:cNvSpPr>
            <a:spLocks noChangeArrowheads="1"/>
          </p:cNvSpPr>
          <p:nvPr/>
        </p:nvSpPr>
        <p:spPr bwMode="auto">
          <a:xfrm>
            <a:off x="475200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65" name="Rectangle 70"/>
          <p:cNvSpPr>
            <a:spLocks noChangeArrowheads="1"/>
          </p:cNvSpPr>
          <p:nvPr/>
        </p:nvSpPr>
        <p:spPr bwMode="auto">
          <a:xfrm>
            <a:off x="520200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6" name="Rectangle 71"/>
          <p:cNvSpPr>
            <a:spLocks noChangeArrowheads="1"/>
          </p:cNvSpPr>
          <p:nvPr/>
        </p:nvSpPr>
        <p:spPr bwMode="auto">
          <a:xfrm>
            <a:off x="565201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7" name="Rectangle 72"/>
          <p:cNvSpPr>
            <a:spLocks noChangeArrowheads="1"/>
          </p:cNvSpPr>
          <p:nvPr/>
        </p:nvSpPr>
        <p:spPr bwMode="auto">
          <a:xfrm>
            <a:off x="6102017"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8" name="Rectangle 73"/>
          <p:cNvSpPr>
            <a:spLocks noChangeArrowheads="1"/>
          </p:cNvSpPr>
          <p:nvPr/>
        </p:nvSpPr>
        <p:spPr bwMode="auto">
          <a:xfrm>
            <a:off x="6552022"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9" name="直線コネクタ 68"/>
          <p:cNvCxnSpPr/>
          <p:nvPr/>
        </p:nvCxnSpPr>
        <p:spPr bwMode="auto">
          <a:xfrm>
            <a:off x="2411976" y="2348988"/>
            <a:ext cx="1440088" cy="0"/>
          </a:xfrm>
          <a:prstGeom prst="line">
            <a:avLst/>
          </a:prstGeom>
          <a:noFill/>
          <a:ln w="9525" cap="flat" cmpd="sng" algn="ctr">
            <a:solidFill>
              <a:schemeClr val="tx1"/>
            </a:solidFill>
            <a:prstDash val="dash"/>
            <a:round/>
            <a:headEnd type="none" w="med" len="med"/>
            <a:tailEnd type="none" w="med" len="med"/>
          </a:ln>
          <a:effectLst/>
        </p:spPr>
      </p:cxnSp>
      <p:sp>
        <p:nvSpPr>
          <p:cNvPr id="70" name="正方形/長方形 69"/>
          <p:cNvSpPr/>
          <p:nvPr/>
        </p:nvSpPr>
        <p:spPr bwMode="auto">
          <a:xfrm>
            <a:off x="521955"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71" name="正方形/長方形 70"/>
          <p:cNvSpPr/>
          <p:nvPr/>
        </p:nvSpPr>
        <p:spPr bwMode="auto">
          <a:xfrm>
            <a:off x="521955"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a:t>
            </a:r>
            <a:r>
              <a:rPr lang="en-US" altLang="ja-JP" sz="1600" dirty="0">
                <a:solidFill>
                  <a:schemeClr val="accent6"/>
                </a:solidFill>
                <a:latin typeface="メイリオ" panose="020B0604030504040204" pitchFamily="50" charset="-128"/>
                <a:ea typeface="メイリオ" panose="020B0604030504040204" pitchFamily="50" charset="-128"/>
              </a:rPr>
              <a:t>NOP</a:t>
            </a:r>
            <a:endParaRPr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2" name="直線コネクタ 71"/>
          <p:cNvCxnSpPr/>
          <p:nvPr/>
        </p:nvCxnSpPr>
        <p:spPr bwMode="auto">
          <a:xfrm>
            <a:off x="2411976" y="2798993"/>
            <a:ext cx="1890093" cy="0"/>
          </a:xfrm>
          <a:prstGeom prst="line">
            <a:avLst/>
          </a:prstGeom>
          <a:noFill/>
          <a:ln w="9525" cap="flat" cmpd="sng" algn="ctr">
            <a:solidFill>
              <a:schemeClr val="tx1"/>
            </a:solidFill>
            <a:prstDash val="dash"/>
            <a:round/>
            <a:headEnd type="none" w="med" len="med"/>
            <a:tailEnd type="none" w="med" len="med"/>
          </a:ln>
          <a:effectLst/>
        </p:spPr>
      </p:cxnSp>
      <p:sp>
        <p:nvSpPr>
          <p:cNvPr id="73" name="正方形/長方形 72"/>
          <p:cNvSpPr/>
          <p:nvPr/>
        </p:nvSpPr>
        <p:spPr bwMode="auto">
          <a:xfrm>
            <a:off x="521955"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 </a:t>
            </a:r>
            <a:r>
              <a:rPr lang="en-US" altLang="ja-JP" sz="1600" dirty="0">
                <a:solidFill>
                  <a:schemeClr val="accent6"/>
                </a:solidFill>
                <a:latin typeface="メイリオ" panose="020B0604030504040204" pitchFamily="50" charset="-128"/>
                <a:ea typeface="メイリオ" panose="020B0604030504040204" pitchFamily="50" charset="-128"/>
              </a:rPr>
              <a:t>NOP</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cxnSp>
        <p:nvCxnSpPr>
          <p:cNvPr id="74" name="直線コネクタ 73"/>
          <p:cNvCxnSpPr>
            <a:endCxn id="64" idx="1"/>
          </p:cNvCxnSpPr>
          <p:nvPr/>
        </p:nvCxnSpPr>
        <p:spPr bwMode="auto">
          <a:xfrm flipV="1">
            <a:off x="2411976" y="3248996"/>
            <a:ext cx="2340026" cy="2"/>
          </a:xfrm>
          <a:prstGeom prst="line">
            <a:avLst/>
          </a:prstGeom>
          <a:noFill/>
          <a:ln w="9525" cap="flat" cmpd="sng" algn="ctr">
            <a:solidFill>
              <a:schemeClr val="tx1"/>
            </a:solidFill>
            <a:prstDash val="dash"/>
            <a:round/>
            <a:headEnd type="none" w="med" len="med"/>
            <a:tailEnd type="none" w="med" len="med"/>
          </a:ln>
          <a:effectLst/>
        </p:spPr>
      </p:cxnSp>
      <p:sp>
        <p:nvSpPr>
          <p:cNvPr id="75" name="正方形/長方形 74"/>
          <p:cNvSpPr/>
          <p:nvPr/>
        </p:nvSpPr>
        <p:spPr bwMode="auto">
          <a:xfrm>
            <a:off x="521955"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76" name="Rectangle 73"/>
          <p:cNvSpPr>
            <a:spLocks noChangeArrowheads="1"/>
          </p:cNvSpPr>
          <p:nvPr/>
        </p:nvSpPr>
        <p:spPr bwMode="auto">
          <a:xfrm>
            <a:off x="4752002"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77" name="直線コネクタ 76"/>
          <p:cNvCxnSpPr/>
          <p:nvPr/>
        </p:nvCxnSpPr>
        <p:spPr bwMode="auto">
          <a:xfrm>
            <a:off x="5164837" y="120871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79" name="直線コネクタ 78"/>
          <p:cNvCxnSpPr/>
          <p:nvPr/>
        </p:nvCxnSpPr>
        <p:spPr bwMode="auto">
          <a:xfrm>
            <a:off x="2411976"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80" name="Rectangle 69"/>
          <p:cNvSpPr>
            <a:spLocks noChangeArrowheads="1"/>
          </p:cNvSpPr>
          <p:nvPr/>
        </p:nvSpPr>
        <p:spPr bwMode="auto">
          <a:xfrm>
            <a:off x="295198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81" name="Rectangle 70"/>
          <p:cNvSpPr>
            <a:spLocks noChangeArrowheads="1"/>
          </p:cNvSpPr>
          <p:nvPr/>
        </p:nvSpPr>
        <p:spPr bwMode="auto">
          <a:xfrm>
            <a:off x="340198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2" name="Rectangle 71"/>
          <p:cNvSpPr>
            <a:spLocks noChangeArrowheads="1"/>
          </p:cNvSpPr>
          <p:nvPr/>
        </p:nvSpPr>
        <p:spPr bwMode="auto">
          <a:xfrm>
            <a:off x="385199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83" name="Rectangle 72"/>
          <p:cNvSpPr>
            <a:spLocks noChangeArrowheads="1"/>
          </p:cNvSpPr>
          <p:nvPr/>
        </p:nvSpPr>
        <p:spPr bwMode="auto">
          <a:xfrm>
            <a:off x="4301997"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94" name="正方形/長方形 93"/>
          <p:cNvSpPr/>
          <p:nvPr/>
        </p:nvSpPr>
        <p:spPr bwMode="auto">
          <a:xfrm>
            <a:off x="521955"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 add x1+1</a:t>
            </a:r>
            <a:r>
              <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rPr>
              <a:t>→</a:t>
            </a:r>
            <a:r>
              <a:rPr lang="en-US" altLang="ja-JP" sz="1600" dirty="0">
                <a:solidFill>
                  <a:schemeClr val="accent6"/>
                </a:solidFill>
                <a:latin typeface="メイリオ" panose="020B0604030504040204" pitchFamily="50" charset="-128"/>
                <a:ea typeface="メイリオ" panose="020B0604030504040204" pitchFamily="50" charset="-128"/>
              </a:rPr>
              <a:t>x1</a:t>
            </a:r>
            <a:endParaRPr kumimoji="1" lang="ja-JP" altLang="en-US" sz="1600" dirty="0">
              <a:solidFill>
                <a:schemeClr val="accent6"/>
              </a:solidFill>
              <a:latin typeface="メイリオ" panose="020B0604030504040204" pitchFamily="50" charset="-128"/>
              <a:ea typeface="メイリオ" panose="020B0604030504040204" pitchFamily="50" charset="-128"/>
            </a:endParaRPr>
          </a:p>
        </p:txBody>
      </p:sp>
      <p:sp>
        <p:nvSpPr>
          <p:cNvPr id="100" name="Rectangle 69"/>
          <p:cNvSpPr>
            <a:spLocks noChangeArrowheads="1"/>
          </p:cNvSpPr>
          <p:nvPr/>
        </p:nvSpPr>
        <p:spPr bwMode="auto">
          <a:xfrm>
            <a:off x="340198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1" name="Rectangle 70"/>
          <p:cNvSpPr>
            <a:spLocks noChangeArrowheads="1"/>
          </p:cNvSpPr>
          <p:nvPr/>
        </p:nvSpPr>
        <p:spPr bwMode="auto">
          <a:xfrm>
            <a:off x="520200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02" name="Rectangle 71"/>
          <p:cNvSpPr>
            <a:spLocks noChangeArrowheads="1"/>
          </p:cNvSpPr>
          <p:nvPr/>
        </p:nvSpPr>
        <p:spPr bwMode="auto">
          <a:xfrm>
            <a:off x="565201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03" name="Rectangle 72"/>
          <p:cNvSpPr>
            <a:spLocks noChangeArrowheads="1"/>
          </p:cNvSpPr>
          <p:nvPr/>
        </p:nvSpPr>
        <p:spPr bwMode="auto">
          <a:xfrm>
            <a:off x="6102017"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4" name="Rectangle 73"/>
          <p:cNvSpPr>
            <a:spLocks noChangeArrowheads="1"/>
          </p:cNvSpPr>
          <p:nvPr/>
        </p:nvSpPr>
        <p:spPr bwMode="auto">
          <a:xfrm>
            <a:off x="6552022"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0" name="直線コネクタ 109"/>
          <p:cNvCxnSpPr>
            <a:endCxn id="100" idx="1"/>
          </p:cNvCxnSpPr>
          <p:nvPr/>
        </p:nvCxnSpPr>
        <p:spPr bwMode="auto">
          <a:xfrm flipV="1">
            <a:off x="2411976" y="4419009"/>
            <a:ext cx="990011" cy="4"/>
          </a:xfrm>
          <a:prstGeom prst="line">
            <a:avLst/>
          </a:prstGeom>
          <a:noFill/>
          <a:ln w="9525" cap="flat" cmpd="sng" algn="ctr">
            <a:solidFill>
              <a:schemeClr val="tx1"/>
            </a:solidFill>
            <a:prstDash val="dash"/>
            <a:round/>
            <a:headEnd type="none" w="med" len="med"/>
            <a:tailEnd type="none" w="med" len="med"/>
          </a:ln>
          <a:effectLst/>
        </p:spPr>
      </p:cxnSp>
      <p:sp>
        <p:nvSpPr>
          <p:cNvPr id="111" name="正方形/長方形 110"/>
          <p:cNvSpPr/>
          <p:nvPr/>
        </p:nvSpPr>
        <p:spPr bwMode="auto">
          <a:xfrm>
            <a:off x="521955"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 sub </a:t>
            </a:r>
            <a:r>
              <a:rPr lang="en-US" altLang="ja-JP" sz="1600" dirty="0">
                <a:solidFill>
                  <a:schemeClr val="accent6"/>
                </a:solidFill>
                <a:latin typeface="メイリオ" panose="020B0604030504040204" pitchFamily="50" charset="-128"/>
                <a:ea typeface="メイリオ" panose="020B0604030504040204" pitchFamily="50" charset="-128"/>
              </a:rPr>
              <a:t>x1</a:t>
            </a: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12" name="Rectangle 73"/>
          <p:cNvSpPr>
            <a:spLocks noChangeArrowheads="1"/>
          </p:cNvSpPr>
          <p:nvPr/>
        </p:nvSpPr>
        <p:spPr bwMode="auto">
          <a:xfrm>
            <a:off x="4752002"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113" name="直線コネクタ 112"/>
          <p:cNvCxnSpPr/>
          <p:nvPr/>
        </p:nvCxnSpPr>
        <p:spPr bwMode="auto">
          <a:xfrm>
            <a:off x="5156610" y="3781570"/>
            <a:ext cx="1" cy="90001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16" name="Rectangle 73"/>
          <p:cNvSpPr>
            <a:spLocks noChangeArrowheads="1"/>
          </p:cNvSpPr>
          <p:nvPr/>
        </p:nvSpPr>
        <p:spPr bwMode="auto">
          <a:xfrm>
            <a:off x="385199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7" name="Rectangle 73"/>
          <p:cNvSpPr>
            <a:spLocks noChangeArrowheads="1"/>
          </p:cNvSpPr>
          <p:nvPr/>
        </p:nvSpPr>
        <p:spPr bwMode="auto">
          <a:xfrm>
            <a:off x="4301997"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118" name="Rectangle 73"/>
          <p:cNvSpPr>
            <a:spLocks noChangeArrowheads="1"/>
          </p:cNvSpPr>
          <p:nvPr/>
        </p:nvSpPr>
        <p:spPr bwMode="auto">
          <a:xfrm>
            <a:off x="4752002" y="4239009"/>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78" name="直線コネクタ 77">
            <a:extLst>
              <a:ext uri="{FF2B5EF4-FFF2-40B4-BE49-F238E27FC236}">
                <a16:creationId xmlns:a16="http://schemas.microsoft.com/office/drawing/2014/main" id="{330A5556-B0E2-DE34-FB0E-A68C1366273E}"/>
              </a:ext>
            </a:extLst>
          </p:cNvPr>
          <p:cNvCxnSpPr>
            <a:cxnSpLocks/>
          </p:cNvCxnSpPr>
          <p:nvPr/>
        </p:nvCxnSpPr>
        <p:spPr bwMode="auto">
          <a:xfrm>
            <a:off x="6972716" y="1178975"/>
            <a:ext cx="0" cy="3510039"/>
          </a:xfrm>
          <a:prstGeom prst="line">
            <a:avLst/>
          </a:prstGeom>
          <a:ln>
            <a:headEnd type="none" w="med" len="med"/>
            <a:tailEnd type="none" w="med" len="med"/>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273480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データ・ハザードの解消方法</a:t>
            </a:r>
          </a:p>
        </p:txBody>
      </p:sp>
      <p:sp>
        <p:nvSpPr>
          <p:cNvPr id="3" name="テキスト プレースホルダー 2"/>
          <p:cNvSpPr>
            <a:spLocks noGrp="1"/>
          </p:cNvSpPr>
          <p:nvPr>
            <p:ph type="body" sz="quarter" idx="10"/>
          </p:nvPr>
        </p:nvSpPr>
        <p:spPr/>
        <p:txBody>
          <a:bodyPr/>
          <a:lstStyle/>
          <a:p>
            <a:r>
              <a:rPr kumimoji="1" lang="ja-JP" altLang="en-US" dirty="0"/>
              <a:t>解消方法</a:t>
            </a:r>
            <a:endParaRPr kumimoji="1" lang="en-US" altLang="ja-JP" dirty="0"/>
          </a:p>
          <a:p>
            <a:pPr marL="817200" lvl="1" indent="-457200">
              <a:buFont typeface="+mj-lt"/>
              <a:buAutoNum type="arabicPeriod"/>
            </a:pPr>
            <a:r>
              <a:rPr kumimoji="1" lang="ja-JP" altLang="en-US" dirty="0"/>
              <a:t>ストールさせる</a:t>
            </a:r>
            <a:endParaRPr kumimoji="1" lang="en-US" altLang="ja-JP" dirty="0"/>
          </a:p>
          <a:p>
            <a:pPr marL="817200" lvl="1" indent="-457200">
              <a:buFont typeface="+mj-lt"/>
              <a:buAutoNum type="arabicPeriod"/>
            </a:pPr>
            <a:r>
              <a:rPr kumimoji="1" lang="ja-JP" altLang="en-US" dirty="0"/>
              <a:t>遅延スロット（なにもしない）</a:t>
            </a:r>
            <a:endParaRPr kumimoji="1" lang="en-US" altLang="ja-JP" dirty="0"/>
          </a:p>
          <a:p>
            <a:pPr marL="817200" lvl="1" indent="-457200">
              <a:buFont typeface="+mj-lt"/>
              <a:buAutoNum type="arabicPeriod"/>
            </a:pPr>
            <a:r>
              <a:rPr kumimoji="1" lang="ja-JP" altLang="en-US" b="1" dirty="0"/>
              <a:t>フォワーディング</a:t>
            </a:r>
            <a:endParaRPr kumimoji="1" lang="en-US" altLang="ja-JP" b="1" dirty="0"/>
          </a:p>
        </p:txBody>
      </p:sp>
    </p:spTree>
    <p:extLst>
      <p:ext uri="{BB962C8B-B14F-4D97-AF65-F5344CB8AC3E}">
        <p14:creationId xmlns:p14="http://schemas.microsoft.com/office/powerpoint/2010/main" val="3510966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87900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87900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87900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87900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301446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3014462"/>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3033046"/>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3033046"/>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a:xfrm>
            <a:off x="341953" y="11181"/>
            <a:ext cx="8712046" cy="908972"/>
          </a:xfrm>
        </p:spPr>
        <p:txBody>
          <a:bodyPr/>
          <a:lstStyle/>
          <a:p>
            <a:r>
              <a:rPr lang="ja-JP" altLang="en-US" dirty="0"/>
              <a:t>フォワーディング</a:t>
            </a:r>
            <a:endParaRPr kumimoji="1" lang="ja-JP" altLang="en-US" dirty="0"/>
          </a:p>
        </p:txBody>
      </p:sp>
      <p:sp>
        <p:nvSpPr>
          <p:cNvPr id="58" name="コンテンツ プレースホルダー 57"/>
          <p:cNvSpPr>
            <a:spLocks noGrp="1"/>
          </p:cNvSpPr>
          <p:nvPr>
            <p:ph idx="4294967295"/>
          </p:nvPr>
        </p:nvSpPr>
        <p:spPr>
          <a:xfrm>
            <a:off x="251952" y="5389876"/>
            <a:ext cx="8730097" cy="1009157"/>
          </a:xfrm>
          <a:prstGeom prst="rect">
            <a:avLst/>
          </a:prstGeom>
        </p:spPr>
        <p:txBody>
          <a:bodyPr/>
          <a:lstStyle/>
          <a:p>
            <a:r>
              <a:rPr lang="ja-JP" altLang="en-US" sz="1800" dirty="0"/>
              <a:t>フォワーディング（バイパスとも呼ぶ）</a:t>
            </a:r>
            <a:endParaRPr lang="en-US" altLang="ja-JP" sz="1800" dirty="0"/>
          </a:p>
          <a:p>
            <a:pPr lvl="1"/>
            <a:r>
              <a:rPr lang="ja-JP" altLang="en-US"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8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800" dirty="0"/>
              <a:t>の人が，次のサイクルに自分の計算結果を即座に使えるよう，手元にも結果を置いて使う</a:t>
            </a:r>
            <a:endParaRPr lang="en-US" altLang="ja-JP" sz="1800" dirty="0"/>
          </a:p>
          <a:p>
            <a:pPr lvl="1"/>
            <a:r>
              <a:rPr lang="en-US" altLang="ja-JP" sz="18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8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8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8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800" dirty="0"/>
              <a:t>がレジスタ・ファイルから読んできた値は必要に応じて捨てる</a:t>
            </a:r>
            <a:endParaRPr lang="en-US" altLang="ja-JP" sz="1800" dirty="0"/>
          </a:p>
        </p:txBody>
      </p:sp>
      <p:cxnSp>
        <p:nvCxnSpPr>
          <p:cNvPr id="67" name="直線矢印コネクタ 66"/>
          <p:cNvCxnSpPr/>
          <p:nvPr/>
        </p:nvCxnSpPr>
        <p:spPr bwMode="auto">
          <a:xfrm>
            <a:off x="1601967" y="4689014"/>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2403057"/>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8981"/>
            <a:ext cx="1008112" cy="1152128"/>
            <a:chOff x="3563888" y="2708920"/>
            <a:chExt cx="1296144" cy="432048"/>
          </a:xfrm>
        </p:grpSpPr>
        <p:sp>
          <p:nvSpPr>
            <p:cNvPr id="33" name="Freeform 9"/>
            <p:cNvSpPr>
              <a:spLocks/>
            </p:cNvSpPr>
            <p:nvPr/>
          </p:nvSpPr>
          <p:spPr bwMode="auto">
            <a:xfrm>
              <a:off x="4211960" y="2708920"/>
              <a:ext cx="648072" cy="270003"/>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w="25400">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808982"/>
            <a:ext cx="720080" cy="918111"/>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254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3699003"/>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3158997"/>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a=a+1</a:t>
            </a:r>
          </a:p>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lang="en-US" altLang="ja-JP" sz="2000" dirty="0">
                <a:solidFill>
                  <a:schemeClr val="bg1"/>
                </a:solidFill>
                <a:latin typeface="Arial Narrow" panose="020B0606020202030204" pitchFamily="34" charset="0"/>
              </a:rPr>
              <a:t>c=a+2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6" name="角丸四角形 45"/>
          <p:cNvSpPr/>
          <p:nvPr/>
        </p:nvSpPr>
        <p:spPr bwMode="auto">
          <a:xfrm>
            <a:off x="4932004"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7" name="角丸四角形 46"/>
          <p:cNvSpPr/>
          <p:nvPr/>
        </p:nvSpPr>
        <p:spPr bwMode="auto">
          <a:xfrm>
            <a:off x="3491988"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b=a-1</a:t>
            </a:r>
            <a:endParaRPr kumimoji="1" lang="ja-JP" altLang="en-US" dirty="0">
              <a:latin typeface="Arial Narrow" panose="020B0606020202030204" pitchFamily="34" charset="0"/>
            </a:endParaRPr>
          </a:p>
        </p:txBody>
      </p:sp>
      <p:sp>
        <p:nvSpPr>
          <p:cNvPr id="48" name="角丸四角形 47"/>
          <p:cNvSpPr/>
          <p:nvPr/>
        </p:nvSpPr>
        <p:spPr bwMode="auto">
          <a:xfrm>
            <a:off x="2051972"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c=a+2</a:t>
            </a:r>
            <a:endParaRPr kumimoji="1" lang="ja-JP" altLang="en-US" dirty="0">
              <a:latin typeface="Arial Narrow" panose="020B0606020202030204" pitchFamily="34" charset="0"/>
            </a:endParaRPr>
          </a:p>
        </p:txBody>
      </p:sp>
      <p:sp>
        <p:nvSpPr>
          <p:cNvPr id="57" name="Freeform 8"/>
          <p:cNvSpPr>
            <a:spLocks/>
          </p:cNvSpPr>
          <p:nvPr/>
        </p:nvSpPr>
        <p:spPr bwMode="auto">
          <a:xfrm rot="16200000">
            <a:off x="4761016" y="1709966"/>
            <a:ext cx="810009" cy="118804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non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0" name="Freeform 8"/>
          <p:cNvSpPr>
            <a:spLocks/>
          </p:cNvSpPr>
          <p:nvPr/>
        </p:nvSpPr>
        <p:spPr bwMode="auto">
          <a:xfrm rot="5400000">
            <a:off x="4445977" y="2025006"/>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3" name="Freeform 8"/>
          <p:cNvSpPr>
            <a:spLocks/>
          </p:cNvSpPr>
          <p:nvPr/>
        </p:nvSpPr>
        <p:spPr bwMode="auto">
          <a:xfrm rot="5400000">
            <a:off x="4445977" y="2475011"/>
            <a:ext cx="540078"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cap="rnd">
            <a:miter lim="800000"/>
            <a:headEnd/>
            <a:tailEnd type="triangle" w="med" len="med"/>
          </a:ln>
        </p:spPr>
        <p:style>
          <a:lnRef idx="3">
            <a:schemeClr val="accent2"/>
          </a:lnRef>
          <a:fillRef idx="0">
            <a:schemeClr val="accent2"/>
          </a:fillRef>
          <a:effectRef idx="2">
            <a:schemeClr val="accent2"/>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65" name="角丸四角形吹き出し 64"/>
          <p:cNvSpPr/>
          <p:nvPr/>
        </p:nvSpPr>
        <p:spPr bwMode="auto">
          <a:xfrm>
            <a:off x="5202007" y="2888994"/>
            <a:ext cx="2880032" cy="522647"/>
          </a:xfrm>
          <a:prstGeom prst="wedgeRoundRectCallout">
            <a:avLst>
              <a:gd name="adj1" fmla="val -51558"/>
              <a:gd name="adj2" fmla="val 7383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次の </a:t>
            </a:r>
            <a:r>
              <a:rPr kumimoji="1" lang="en-US" altLang="ja-JP" dirty="0">
                <a:solidFill>
                  <a:schemeClr val="tx1">
                    <a:lumMod val="65000"/>
                    <a:lumOff val="35000"/>
                  </a:schemeClr>
                </a:solidFill>
                <a:latin typeface="Arial Narrow" panose="020B0606020202030204" pitchFamily="34" charset="0"/>
              </a:rPr>
              <a:t>b=a-1 </a:t>
            </a:r>
            <a:r>
              <a:rPr kumimoji="1" lang="ja-JP" altLang="en-US" dirty="0">
                <a:solidFill>
                  <a:schemeClr val="tx1">
                    <a:lumMod val="65000"/>
                    <a:lumOff val="35000"/>
                  </a:schemeClr>
                </a:solidFill>
                <a:latin typeface="Arial Narrow" panose="020B0606020202030204" pitchFamily="34" charset="0"/>
              </a:rPr>
              <a:t>では今の結果を</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直接使いましょ</a:t>
            </a:r>
          </a:p>
        </p:txBody>
      </p:sp>
    </p:spTree>
    <p:extLst>
      <p:ext uri="{BB962C8B-B14F-4D97-AF65-F5344CB8AC3E}">
        <p14:creationId xmlns:p14="http://schemas.microsoft.com/office/powerpoint/2010/main" val="3762151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フォワーディングの回路</a:t>
            </a:r>
            <a:endParaRPr kumimoji="1" lang="ja-JP" altLang="en-US" dirty="0"/>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演算器の結果を，フィードバック</a:t>
            </a:r>
            <a:endParaRPr kumimoji="1" lang="en-US" altLang="ja-JP" dirty="0"/>
          </a:p>
          <a:p>
            <a:pPr lvl="1"/>
            <a:r>
              <a:rPr kumimoji="1" lang="ja-JP" altLang="en-US" dirty="0"/>
              <a:t>レジスタ・ファイルからの読み出し結果と選択して入力に</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990011"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4977005" y="3203997"/>
            <a:ext cx="1260013" cy="450005"/>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dk1"/>
          </a:lnRef>
          <a:fillRef idx="2">
            <a:schemeClr val="dk1"/>
          </a:fillRef>
          <a:effectRef idx="1">
            <a:schemeClr val="dk1"/>
          </a:effectRef>
          <a:fontRef idx="minor">
            <a:schemeClr val="dk1"/>
          </a:fontRef>
        </p:style>
        <p:txBody>
          <a:bodyPr vert="eaVert" wrap="square" anchor="ctr">
            <a:noAutofit/>
          </a:bodyPr>
          <a:lstStyle/>
          <a:p>
            <a:pPr algn="ctr"/>
            <a:endParaRPr lang="ja-JP" altLang="en-US" sz="1600" dirty="0">
              <a:latin typeface="メイリオ" panose="020B0604030504040204" pitchFamily="50" charset="-128"/>
              <a:ea typeface="メイリオ" panose="020B0604030504040204" pitchFamily="50" charset="-128"/>
              <a:cs typeface="Times New Roman" pitchFamily="18" charset="0"/>
            </a:endParaRP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8" name="直線矢印コネクタ 17"/>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cxnSp>
        <p:nvCxnSpPr>
          <p:cNvPr id="19" name="直線矢印コネクタ 18"/>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0" name="Freeform 10"/>
          <p:cNvSpPr>
            <a:spLocks/>
          </p:cNvSpPr>
          <p:nvPr/>
        </p:nvSpPr>
        <p:spPr bwMode="auto">
          <a:xfrm>
            <a:off x="2951982" y="1808983"/>
            <a:ext cx="180002" cy="1080012"/>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1"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2" name="直線矢印コネクタ 21"/>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23" name="直線矢印コネクタ 22"/>
          <p:cNvCxnSpPr/>
          <p:nvPr/>
        </p:nvCxnSpPr>
        <p:spPr bwMode="auto">
          <a:xfrm>
            <a:off x="5832014" y="3429000"/>
            <a:ext cx="720008" cy="0"/>
          </a:xfrm>
          <a:prstGeom prst="straightConnector1">
            <a:avLst/>
          </a:prstGeom>
          <a:noFill/>
          <a:ln w="9525" cap="flat" cmpd="sng" algn="ctr">
            <a:solidFill>
              <a:schemeClr val="tx1"/>
            </a:solidFill>
            <a:prstDash val="solid"/>
            <a:round/>
            <a:headEnd type="none" w="sm" len="sm"/>
            <a:tailEnd type="none"/>
          </a:ln>
          <a:effectLst/>
        </p:spPr>
      </p:cxnSp>
      <p:cxnSp>
        <p:nvCxnSpPr>
          <p:cNvPr id="24" name="直線矢印コネクタ 23"/>
          <p:cNvCxnSpPr/>
          <p:nvPr/>
        </p:nvCxnSpPr>
        <p:spPr bwMode="auto">
          <a:xfrm>
            <a:off x="4572000" y="3068996"/>
            <a:ext cx="810009" cy="0"/>
          </a:xfrm>
          <a:prstGeom prst="straightConnector1">
            <a:avLst/>
          </a:prstGeom>
          <a:noFill/>
          <a:ln w="31750" cap="flat" cmpd="sng" algn="ctr">
            <a:solidFill>
              <a:schemeClr val="accent5"/>
            </a:solidFill>
            <a:prstDash val="solid"/>
            <a:round/>
            <a:headEnd type="none" w="sm" len="sm"/>
            <a:tailEnd type="triangle"/>
          </a:ln>
          <a:effectLst/>
        </p:spPr>
      </p:cxnSp>
      <p:cxnSp>
        <p:nvCxnSpPr>
          <p:cNvPr id="25" name="直線矢印コネクタ 24"/>
          <p:cNvCxnSpPr/>
          <p:nvPr/>
        </p:nvCxnSpPr>
        <p:spPr bwMode="auto">
          <a:xfrm>
            <a:off x="4572000" y="3879005"/>
            <a:ext cx="810009" cy="0"/>
          </a:xfrm>
          <a:prstGeom prst="straightConnector1">
            <a:avLst/>
          </a:prstGeom>
          <a:noFill/>
          <a:ln w="31750" cap="flat" cmpd="sng" algn="ctr">
            <a:solidFill>
              <a:schemeClr val="accent5"/>
            </a:solidFill>
            <a:prstDash val="solid"/>
            <a:round/>
            <a:headEnd type="none" w="sm" len="sm"/>
            <a:tailEnd type="triangle"/>
          </a:ln>
          <a:effectLst/>
        </p:spPr>
      </p:cxnSp>
      <p:sp>
        <p:nvSpPr>
          <p:cNvPr id="26" name="正方形/長方形 25"/>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27"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8"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31" name="直線矢印コネクタ 30"/>
          <p:cNvCxnSpPr/>
          <p:nvPr/>
        </p:nvCxnSpPr>
        <p:spPr bwMode="auto">
          <a:xfrm flipH="1">
            <a:off x="2951982" y="1808982"/>
            <a:ext cx="6030067" cy="0"/>
          </a:xfrm>
          <a:prstGeom prst="straightConnector1">
            <a:avLst/>
          </a:prstGeom>
          <a:noFill/>
          <a:ln w="9525" cap="flat" cmpd="sng" algn="ctr">
            <a:solidFill>
              <a:schemeClr val="tx1"/>
            </a:solidFill>
            <a:prstDash val="solid"/>
            <a:round/>
            <a:headEnd type="none" w="sm" len="sm"/>
            <a:tailEnd type="none"/>
          </a:ln>
          <a:effectLst/>
        </p:spPr>
      </p:cxnSp>
      <p:sp>
        <p:nvSpPr>
          <p:cNvPr id="3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3" name="Freeform 10"/>
          <p:cNvSpPr>
            <a:spLocks/>
          </p:cNvSpPr>
          <p:nvPr/>
        </p:nvSpPr>
        <p:spPr bwMode="auto">
          <a:xfrm rot="5400000" flipH="1" flipV="1">
            <a:off x="8352043" y="1988984"/>
            <a:ext cx="810009"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4" name="正方形/長方形 33"/>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35" name="正方形/長方形 34"/>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6" name="正方形/長方形 35"/>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7" name="正方形/長方形 36"/>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正方形/長方形 37"/>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9" name="正方形/長方形 38"/>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40" name="グループ化 39"/>
          <p:cNvGrpSpPr/>
          <p:nvPr/>
        </p:nvGrpSpPr>
        <p:grpSpPr>
          <a:xfrm>
            <a:off x="2501977" y="3068996"/>
            <a:ext cx="360004" cy="720008"/>
            <a:chOff x="2411977" y="3068996"/>
            <a:chExt cx="360004" cy="720008"/>
          </a:xfrm>
        </p:grpSpPr>
        <p:sp>
          <p:nvSpPr>
            <p:cNvPr id="41" name="正方形/長方形 40"/>
            <p:cNvSpPr/>
            <p:nvPr/>
          </p:nvSpPr>
          <p:spPr bwMode="auto">
            <a:xfrm>
              <a:off x="2411977" y="3068996"/>
              <a:ext cx="360004" cy="720008"/>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2" name="二等辺三角形 41"/>
            <p:cNvSpPr/>
            <p:nvPr/>
          </p:nvSpPr>
          <p:spPr bwMode="auto">
            <a:xfrm>
              <a:off x="2501977" y="3609002"/>
              <a:ext cx="180002" cy="180002"/>
            </a:xfrm>
            <a:prstGeom prst="triangle">
              <a:avLst/>
            </a:prstGeom>
            <a:ln>
              <a:headEnd/>
              <a:tailEnd type="triangle" w="sm" len="med"/>
            </a:ln>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43" name="正方形/長方形 42"/>
          <p:cNvSpPr/>
          <p:nvPr/>
        </p:nvSpPr>
        <p:spPr bwMode="auto">
          <a:xfrm>
            <a:off x="4752001" y="2438989"/>
            <a:ext cx="270003"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4" name="二等辺三角形 43"/>
          <p:cNvSpPr/>
          <p:nvPr/>
        </p:nvSpPr>
        <p:spPr bwMode="auto">
          <a:xfrm>
            <a:off x="478917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5" name="正方形/長方形 44"/>
          <p:cNvSpPr/>
          <p:nvPr/>
        </p:nvSpPr>
        <p:spPr bwMode="auto">
          <a:xfrm>
            <a:off x="6192017" y="2438989"/>
            <a:ext cx="270003" cy="2160024"/>
          </a:xfrm>
          <a:prstGeom prst="rect">
            <a:avLst/>
          </a:prstGeom>
          <a:ln>
            <a:headEnd/>
            <a:tailEnd type="triangle" w="sm" len="med"/>
          </a:ln>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46" name="二等辺三角形 45"/>
          <p:cNvSpPr/>
          <p:nvPr/>
        </p:nvSpPr>
        <p:spPr bwMode="auto">
          <a:xfrm>
            <a:off x="6236621" y="4419011"/>
            <a:ext cx="180002" cy="180002"/>
          </a:xfrm>
          <a:prstGeom prst="triangle">
            <a:avLst/>
          </a:prstGeom>
          <a:noFill/>
          <a:ln>
            <a:solidFill>
              <a:schemeClr val="accent4"/>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3" name="Freeform 10"/>
          <p:cNvSpPr>
            <a:spLocks/>
          </p:cNvSpPr>
          <p:nvPr/>
        </p:nvSpPr>
        <p:spPr bwMode="auto">
          <a:xfrm flipH="1" flipV="1">
            <a:off x="4301997" y="2258985"/>
            <a:ext cx="1620018"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4" name="直線矢印コネクタ 53"/>
          <p:cNvCxnSpPr/>
          <p:nvPr/>
        </p:nvCxnSpPr>
        <p:spPr bwMode="auto">
          <a:xfrm>
            <a:off x="4572000" y="2888994"/>
            <a:ext cx="0" cy="360004"/>
          </a:xfrm>
          <a:prstGeom prst="straightConnector1">
            <a:avLst/>
          </a:prstGeom>
          <a:noFill/>
          <a:ln w="38100" cap="flat" cmpd="sng" algn="ctr">
            <a:solidFill>
              <a:schemeClr val="accent5"/>
            </a:solidFill>
            <a:prstDash val="solid"/>
            <a:round/>
            <a:headEnd type="none" w="sm" len="sm"/>
            <a:tailEnd type="none"/>
          </a:ln>
          <a:effectLst/>
        </p:spPr>
      </p:cxnSp>
      <p:cxnSp>
        <p:nvCxnSpPr>
          <p:cNvPr id="55" name="直線矢印コネクタ 54"/>
          <p:cNvCxnSpPr/>
          <p:nvPr/>
        </p:nvCxnSpPr>
        <p:spPr bwMode="auto">
          <a:xfrm>
            <a:off x="4572000" y="3699003"/>
            <a:ext cx="0" cy="360004"/>
          </a:xfrm>
          <a:prstGeom prst="straightConnector1">
            <a:avLst/>
          </a:prstGeom>
          <a:noFill/>
          <a:ln w="38100" cap="flat" cmpd="sng" algn="ctr">
            <a:solidFill>
              <a:schemeClr val="accent5"/>
            </a:solidFill>
            <a:prstDash val="solid"/>
            <a:round/>
            <a:headEnd type="none" w="sm" len="sm"/>
            <a:tailEnd type="none"/>
          </a:ln>
          <a:effectLst/>
        </p:spPr>
      </p:cxnSp>
      <p:sp>
        <p:nvSpPr>
          <p:cNvPr id="56" name="Freeform 10"/>
          <p:cNvSpPr>
            <a:spLocks/>
          </p:cNvSpPr>
          <p:nvPr/>
        </p:nvSpPr>
        <p:spPr bwMode="auto">
          <a:xfrm rot="10800000" flipH="1" flipV="1">
            <a:off x="4301997" y="2258988"/>
            <a:ext cx="270003" cy="72000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57" name="Freeform 10"/>
          <p:cNvSpPr>
            <a:spLocks/>
          </p:cNvSpPr>
          <p:nvPr/>
        </p:nvSpPr>
        <p:spPr bwMode="auto">
          <a:xfrm rot="10800000" flipH="1" flipV="1">
            <a:off x="4301997" y="2978994"/>
            <a:ext cx="270003" cy="81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4925" cap="flat" cmpd="sng">
            <a:solidFill>
              <a:schemeClr val="accent5"/>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58" name="直線矢印コネクタ 57"/>
          <p:cNvCxnSpPr/>
          <p:nvPr/>
        </p:nvCxnSpPr>
        <p:spPr bwMode="auto">
          <a:xfrm>
            <a:off x="4121995" y="3158997"/>
            <a:ext cx="450005" cy="0"/>
          </a:xfrm>
          <a:prstGeom prst="straightConnector1">
            <a:avLst/>
          </a:prstGeom>
          <a:noFill/>
          <a:ln w="9525" cap="flat" cmpd="sng" algn="ctr">
            <a:solidFill>
              <a:schemeClr val="tx1"/>
            </a:solidFill>
            <a:prstDash val="solid"/>
            <a:round/>
            <a:headEnd type="none" w="sm" len="sm"/>
            <a:tailEnd type="triangle"/>
          </a:ln>
          <a:effectLst/>
        </p:spPr>
      </p:cxnSp>
      <p:cxnSp>
        <p:nvCxnSpPr>
          <p:cNvPr id="60" name="直線矢印コネクタ 59"/>
          <p:cNvCxnSpPr/>
          <p:nvPr/>
        </p:nvCxnSpPr>
        <p:spPr bwMode="auto">
          <a:xfrm>
            <a:off x="4121995" y="3969006"/>
            <a:ext cx="450005" cy="0"/>
          </a:xfrm>
          <a:prstGeom prst="straightConnector1">
            <a:avLst/>
          </a:prstGeom>
          <a:noFill/>
          <a:ln w="9525"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1189220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フォワーディングの利点</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依存関係がある命令が連続できてもパイプラインを動かし続けられる</a:t>
            </a:r>
            <a:endParaRPr kumimoji="1" lang="en-US" altLang="ja-JP" dirty="0"/>
          </a:p>
          <a:p>
            <a:pPr lvl="1"/>
            <a:r>
              <a:rPr lang="ja-JP" altLang="en-US" dirty="0"/>
              <a:t>バブルを発生させることがない</a:t>
            </a:r>
            <a:endParaRPr kumimoji="1" lang="ja-JP" altLang="en-US" dirty="0"/>
          </a:p>
        </p:txBody>
      </p:sp>
    </p:spTree>
    <p:extLst>
      <p:ext uri="{BB962C8B-B14F-4D97-AF65-F5344CB8AC3E}">
        <p14:creationId xmlns:p14="http://schemas.microsoft.com/office/powerpoint/2010/main" val="21686912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ロードについては，完全に解決はできない</a:t>
            </a:r>
          </a:p>
        </p:txBody>
      </p:sp>
      <p:sp>
        <p:nvSpPr>
          <p:cNvPr id="3" name="テキスト プレースホルダー 2"/>
          <p:cNvSpPr>
            <a:spLocks noGrp="1"/>
          </p:cNvSpPr>
          <p:nvPr>
            <p:ph type="body" sz="quarter" idx="10"/>
          </p:nvPr>
        </p:nvSpPr>
        <p:spPr>
          <a:xfrm>
            <a:off x="611956" y="5139019"/>
            <a:ext cx="8280092" cy="629700"/>
          </a:xfrm>
        </p:spPr>
        <p:txBody>
          <a:bodyPr/>
          <a:lstStyle/>
          <a:p>
            <a:r>
              <a:rPr kumimoji="1" lang="ja-JP" altLang="en-US" dirty="0"/>
              <a:t>ロードではデータ・メモリを読むまでその値は取れない</a:t>
            </a:r>
            <a:endParaRPr kumimoji="1" lang="en-US" altLang="ja-JP" dirty="0"/>
          </a:p>
          <a:p>
            <a:pPr lvl="1"/>
            <a:r>
              <a:rPr kumimoji="1" lang="ja-JP" altLang="en-US" dirty="0"/>
              <a:t>次の命令は，</a:t>
            </a:r>
            <a:r>
              <a:rPr kumimoji="1" lang="en-US" altLang="ja-JP" dirty="0"/>
              <a:t>MEM </a:t>
            </a:r>
            <a:r>
              <a:rPr kumimoji="1" lang="ja-JP" altLang="en-US" dirty="0"/>
              <a:t>より後に </a:t>
            </a:r>
            <a:r>
              <a:rPr kumimoji="1" lang="en-US" altLang="ja-JP" dirty="0"/>
              <a:t>EX </a:t>
            </a:r>
            <a:r>
              <a:rPr kumimoji="1" lang="ja-JP" altLang="en-US" dirty="0"/>
              <a:t>がこないといけない</a:t>
            </a:r>
            <a:endParaRPr kumimoji="1" lang="en-US" altLang="ja-JP" dirty="0"/>
          </a:p>
          <a:p>
            <a:pPr lvl="2"/>
            <a:r>
              <a:rPr kumimoji="1" lang="en-US" altLang="ja-JP" dirty="0"/>
              <a:t>I1 </a:t>
            </a:r>
            <a:r>
              <a:rPr kumimoji="1" lang="ja-JP" altLang="en-US" dirty="0"/>
              <a:t>は，</a:t>
            </a:r>
            <a:r>
              <a:rPr kumimoji="1" lang="en-US" altLang="ja-JP" dirty="0"/>
              <a:t>I0 </a:t>
            </a:r>
            <a:r>
              <a:rPr kumimoji="1" lang="ja-JP" altLang="en-US" dirty="0"/>
              <a:t>のロード結果が見えない</a:t>
            </a:r>
            <a:endParaRPr kumimoji="1" lang="en-US" altLang="ja-JP" dirty="0"/>
          </a:p>
          <a:p>
            <a:pPr lvl="1"/>
            <a:r>
              <a:rPr kumimoji="1" lang="ja-JP" altLang="en-US" dirty="0"/>
              <a:t>この部分はストールや遅延スロットでなんとかすることがおおい</a:t>
            </a:r>
          </a:p>
        </p:txBody>
      </p:sp>
      <p:cxnSp>
        <p:nvCxnSpPr>
          <p:cNvPr id="4" name="直線コネクタ 3"/>
          <p:cNvCxnSpPr>
            <a:stCxn id="32" idx="3"/>
            <a:endCxn id="10" idx="1"/>
          </p:cNvCxnSpPr>
          <p:nvPr/>
        </p:nvCxnSpPr>
        <p:spPr bwMode="auto">
          <a:xfrm flipV="1">
            <a:off x="2411976" y="2438987"/>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1988984"/>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1808982"/>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301997" y="180898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0" name="Rectangle 69"/>
          <p:cNvSpPr>
            <a:spLocks noChangeArrowheads="1"/>
          </p:cNvSpPr>
          <p:nvPr/>
        </p:nvSpPr>
        <p:spPr bwMode="auto">
          <a:xfrm>
            <a:off x="340198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385199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4301997" y="2258987"/>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752002"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5202007" y="225898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385199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430199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752002" y="2708992"/>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5202007"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5652012" y="270899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正方形/長方形 19"/>
          <p:cNvSpPr/>
          <p:nvPr/>
        </p:nvSpPr>
        <p:spPr bwMode="auto">
          <a:xfrm>
            <a:off x="1691968" y="180898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I0</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21" name="Rectangle 69"/>
          <p:cNvSpPr>
            <a:spLocks noChangeArrowheads="1"/>
          </p:cNvSpPr>
          <p:nvPr/>
        </p:nvSpPr>
        <p:spPr bwMode="auto">
          <a:xfrm>
            <a:off x="430199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2" name="Rectangle 70"/>
          <p:cNvSpPr>
            <a:spLocks noChangeArrowheads="1"/>
          </p:cNvSpPr>
          <p:nvPr/>
        </p:nvSpPr>
        <p:spPr bwMode="auto">
          <a:xfrm>
            <a:off x="475200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3" name="Rectangle 71"/>
          <p:cNvSpPr>
            <a:spLocks noChangeArrowheads="1"/>
          </p:cNvSpPr>
          <p:nvPr/>
        </p:nvSpPr>
        <p:spPr bwMode="auto">
          <a:xfrm>
            <a:off x="520200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4" name="Rectangle 72"/>
          <p:cNvSpPr>
            <a:spLocks noChangeArrowheads="1"/>
          </p:cNvSpPr>
          <p:nvPr/>
        </p:nvSpPr>
        <p:spPr bwMode="auto">
          <a:xfrm>
            <a:off x="5652012"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5" name="Rectangle 73"/>
          <p:cNvSpPr>
            <a:spLocks noChangeArrowheads="1"/>
          </p:cNvSpPr>
          <p:nvPr/>
        </p:nvSpPr>
        <p:spPr bwMode="auto">
          <a:xfrm>
            <a:off x="6102017" y="315899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6" name="Rectangle 69"/>
          <p:cNvSpPr>
            <a:spLocks noChangeArrowheads="1"/>
          </p:cNvSpPr>
          <p:nvPr/>
        </p:nvSpPr>
        <p:spPr bwMode="auto">
          <a:xfrm>
            <a:off x="475200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7" name="Rectangle 70"/>
          <p:cNvSpPr>
            <a:spLocks noChangeArrowheads="1"/>
          </p:cNvSpPr>
          <p:nvPr/>
        </p:nvSpPr>
        <p:spPr bwMode="auto">
          <a:xfrm>
            <a:off x="520200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8" name="Rectangle 71"/>
          <p:cNvSpPr>
            <a:spLocks noChangeArrowheads="1"/>
          </p:cNvSpPr>
          <p:nvPr/>
        </p:nvSpPr>
        <p:spPr bwMode="auto">
          <a:xfrm>
            <a:off x="565201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9" name="Rectangle 72"/>
          <p:cNvSpPr>
            <a:spLocks noChangeArrowheads="1"/>
          </p:cNvSpPr>
          <p:nvPr/>
        </p:nvSpPr>
        <p:spPr bwMode="auto">
          <a:xfrm>
            <a:off x="6102017"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0" name="Rectangle 73"/>
          <p:cNvSpPr>
            <a:spLocks noChangeArrowheads="1"/>
          </p:cNvSpPr>
          <p:nvPr/>
        </p:nvSpPr>
        <p:spPr bwMode="auto">
          <a:xfrm>
            <a:off x="6552022" y="360900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1" name="直線コネクタ 30"/>
          <p:cNvCxnSpPr>
            <a:stCxn id="33" idx="3"/>
            <a:endCxn id="15" idx="1"/>
          </p:cNvCxnSpPr>
          <p:nvPr/>
        </p:nvCxnSpPr>
        <p:spPr bwMode="auto">
          <a:xfrm flipV="1">
            <a:off x="2411976" y="2888992"/>
            <a:ext cx="1440016" cy="2"/>
          </a:xfrm>
          <a:prstGeom prst="line">
            <a:avLst/>
          </a:prstGeom>
          <a:noFill/>
          <a:ln w="9525" cap="flat" cmpd="sng" algn="ctr">
            <a:solidFill>
              <a:schemeClr val="tx1"/>
            </a:solidFill>
            <a:prstDash val="dash"/>
            <a:round/>
            <a:headEnd type="none" w="med" len="med"/>
            <a:tailEnd type="none" w="med" len="med"/>
          </a:ln>
          <a:effectLst/>
        </p:spPr>
      </p:cxnSp>
      <p:sp>
        <p:nvSpPr>
          <p:cNvPr id="32" name="正方形/長方形 31"/>
          <p:cNvSpPr/>
          <p:nvPr/>
        </p:nvSpPr>
        <p:spPr bwMode="auto">
          <a:xfrm>
            <a:off x="1691968" y="225898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I1</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3" name="正方形/長方形 32"/>
          <p:cNvSpPr/>
          <p:nvPr/>
        </p:nvSpPr>
        <p:spPr bwMode="auto">
          <a:xfrm>
            <a:off x="1691968" y="270899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I2</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4" name="直線コネクタ 33"/>
          <p:cNvCxnSpPr>
            <a:stCxn id="35" idx="3"/>
            <a:endCxn id="21" idx="1"/>
          </p:cNvCxnSpPr>
          <p:nvPr/>
        </p:nvCxnSpPr>
        <p:spPr bwMode="auto">
          <a:xfrm flipV="1">
            <a:off x="2411976" y="3338997"/>
            <a:ext cx="1890021" cy="2"/>
          </a:xfrm>
          <a:prstGeom prst="line">
            <a:avLst/>
          </a:prstGeom>
          <a:noFill/>
          <a:ln w="9525" cap="flat" cmpd="sng" algn="ctr">
            <a:solidFill>
              <a:schemeClr val="tx1"/>
            </a:solidFill>
            <a:prstDash val="dash"/>
            <a:round/>
            <a:headEnd type="none" w="med" len="med"/>
            <a:tailEnd type="none" w="med" len="med"/>
          </a:ln>
          <a:effectLst/>
        </p:spPr>
      </p:cxnSp>
      <p:sp>
        <p:nvSpPr>
          <p:cNvPr id="35" name="正方形/長方形 34"/>
          <p:cNvSpPr/>
          <p:nvPr/>
        </p:nvSpPr>
        <p:spPr bwMode="auto">
          <a:xfrm>
            <a:off x="1691968" y="3158997"/>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I3</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cxnSp>
        <p:nvCxnSpPr>
          <p:cNvPr id="36" name="直線コネクタ 35"/>
          <p:cNvCxnSpPr>
            <a:stCxn id="37" idx="3"/>
            <a:endCxn id="26" idx="1"/>
          </p:cNvCxnSpPr>
          <p:nvPr/>
        </p:nvCxnSpPr>
        <p:spPr bwMode="auto">
          <a:xfrm flipV="1">
            <a:off x="2411976" y="3789002"/>
            <a:ext cx="2340026" cy="2"/>
          </a:xfrm>
          <a:prstGeom prst="line">
            <a:avLst/>
          </a:prstGeom>
          <a:noFill/>
          <a:ln w="9525" cap="flat" cmpd="sng" algn="ctr">
            <a:solidFill>
              <a:schemeClr val="tx1"/>
            </a:solidFill>
            <a:prstDash val="dash"/>
            <a:round/>
            <a:headEnd type="none" w="med" len="med"/>
            <a:tailEnd type="none" w="med" len="med"/>
          </a:ln>
          <a:effectLst/>
        </p:spPr>
      </p:cxnSp>
      <p:sp>
        <p:nvSpPr>
          <p:cNvPr id="37" name="正方形/長方形 36"/>
          <p:cNvSpPr/>
          <p:nvPr/>
        </p:nvSpPr>
        <p:spPr bwMode="auto">
          <a:xfrm>
            <a:off x="1691968" y="3609002"/>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dirty="0">
                <a:solidFill>
                  <a:schemeClr val="tx1">
                    <a:lumMod val="75000"/>
                    <a:lumOff val="25000"/>
                  </a:schemeClr>
                </a:solidFill>
                <a:latin typeface="メイリオ" panose="020B0604030504040204" pitchFamily="50" charset="-128"/>
                <a:ea typeface="メイリオ" panose="020B0604030504040204" pitchFamily="50" charset="-128"/>
              </a:rPr>
              <a:t>I4</a:t>
            </a:r>
            <a:endParaRPr kumimoji="1" lang="ja-JP" altLang="en-US" sz="16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38" name="Rectangle 73"/>
          <p:cNvSpPr>
            <a:spLocks noChangeArrowheads="1"/>
          </p:cNvSpPr>
          <p:nvPr/>
        </p:nvSpPr>
        <p:spPr bwMode="auto">
          <a:xfrm>
            <a:off x="4752002" y="1808982"/>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9" name="直線コネクタ 38"/>
          <p:cNvCxnSpPr/>
          <p:nvPr/>
        </p:nvCxnSpPr>
        <p:spPr bwMode="auto">
          <a:xfrm>
            <a:off x="4707398" y="1718981"/>
            <a:ext cx="0" cy="2340026"/>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742263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09B5DC-F8CA-C55F-BFBB-1B5752A4BFE8}"/>
              </a:ext>
            </a:extLst>
          </p:cNvPr>
          <p:cNvSpPr>
            <a:spLocks noGrp="1"/>
          </p:cNvSpPr>
          <p:nvPr>
            <p:ph type="title"/>
          </p:nvPr>
        </p:nvSpPr>
        <p:spPr/>
        <p:txBody>
          <a:bodyPr/>
          <a:lstStyle/>
          <a:p>
            <a:r>
              <a:rPr lang="ja-JP" altLang="en-US" dirty="0"/>
              <a:t>質問や感想など</a:t>
            </a:r>
            <a:endParaRPr lang="en-US" dirty="0"/>
          </a:p>
        </p:txBody>
      </p:sp>
      <p:sp>
        <p:nvSpPr>
          <p:cNvPr id="3" name="コンテンツ プレースホルダー 2">
            <a:extLst>
              <a:ext uri="{FF2B5EF4-FFF2-40B4-BE49-F238E27FC236}">
                <a16:creationId xmlns:a16="http://schemas.microsoft.com/office/drawing/2014/main" id="{3A5A566C-0471-B938-B941-0450ECF50318}"/>
              </a:ext>
            </a:extLst>
          </p:cNvPr>
          <p:cNvSpPr>
            <a:spLocks noGrp="1"/>
          </p:cNvSpPr>
          <p:nvPr>
            <p:ph sz="quarter" idx="10"/>
          </p:nvPr>
        </p:nvSpPr>
        <p:spPr/>
        <p:txBody>
          <a:bodyPr/>
          <a:lstStyle/>
          <a:p>
            <a:r>
              <a:rPr lang="ja-JP" altLang="en-US" dirty="0"/>
              <a:t>ステージの長さが一部分だけ長くなってしまった場合はどのように改善されるのでしょうか？</a:t>
            </a:r>
            <a:endParaRPr lang="en-US" dirty="0"/>
          </a:p>
        </p:txBody>
      </p:sp>
    </p:spTree>
    <p:extLst>
      <p:ext uri="{BB962C8B-B14F-4D97-AF65-F5344CB8AC3E}">
        <p14:creationId xmlns:p14="http://schemas.microsoft.com/office/powerpoint/2010/main" val="1062239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制御ハザード</a:t>
            </a:r>
          </a:p>
        </p:txBody>
      </p:sp>
      <p:sp>
        <p:nvSpPr>
          <p:cNvPr id="3" name="テキスト プレースホルダー 2"/>
          <p:cNvSpPr>
            <a:spLocks noGrp="1"/>
          </p:cNvSpPr>
          <p:nvPr>
            <p:ph type="body" sz="quarter" idx="10"/>
          </p:nvPr>
        </p:nvSpPr>
        <p:spPr/>
        <p:txBody>
          <a:bodyPr/>
          <a:lstStyle/>
          <a:p>
            <a:pPr marL="385200" indent="-457200">
              <a:buFont typeface="+mj-lt"/>
              <a:buAutoNum type="arabicPeriod"/>
            </a:pPr>
            <a:r>
              <a:rPr lang="ja-JP" altLang="en-US" dirty="0"/>
              <a:t>構造ハザード</a:t>
            </a:r>
            <a:endParaRPr lang="en-US" altLang="ja-JP" dirty="0"/>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b="1" dirty="0"/>
              <a:t>制御ハザード</a:t>
            </a:r>
            <a:endParaRPr lang="en-US" altLang="ja-JP" b="1" dirty="0"/>
          </a:p>
        </p:txBody>
      </p:sp>
    </p:spTree>
    <p:extLst>
      <p:ext uri="{BB962C8B-B14F-4D97-AF65-F5344CB8AC3E}">
        <p14:creationId xmlns:p14="http://schemas.microsoft.com/office/powerpoint/2010/main" val="40922513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制御ハザードの解消方法</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sz="1800" dirty="0"/>
              <a:t>解消方法</a:t>
            </a:r>
            <a:endParaRPr lang="en-US" altLang="ja-JP" sz="1800" dirty="0"/>
          </a:p>
          <a:p>
            <a:pPr marL="817200" lvl="1" indent="-457200">
              <a:buFont typeface="+mj-lt"/>
              <a:buAutoNum type="arabicPeriod"/>
            </a:pPr>
            <a:r>
              <a:rPr lang="ja-JP" altLang="en-US" sz="1800" dirty="0"/>
              <a:t>ストールさせる</a:t>
            </a:r>
            <a:endParaRPr lang="en-US" altLang="ja-JP" sz="1800" dirty="0"/>
          </a:p>
          <a:p>
            <a:pPr marL="817200" lvl="1" indent="-457200">
              <a:buFont typeface="+mj-lt"/>
              <a:buAutoNum type="arabicPeriod"/>
            </a:pPr>
            <a:r>
              <a:rPr lang="ja-JP" altLang="en-US" sz="1800" dirty="0"/>
              <a:t>遅延スロット（なにもしない）</a:t>
            </a:r>
            <a:endParaRPr lang="en-US" altLang="ja-JP" sz="1800" dirty="0"/>
          </a:p>
          <a:p>
            <a:pPr marL="817200" lvl="1" indent="-457200">
              <a:buFont typeface="+mj-lt"/>
              <a:buAutoNum type="arabicPeriod"/>
            </a:pPr>
            <a:endParaRPr lang="en-US" altLang="ja-JP" sz="1800" dirty="0"/>
          </a:p>
          <a:p>
            <a:pPr lvl="1"/>
            <a:r>
              <a:rPr lang="ja-JP" altLang="en-US" sz="1800" dirty="0"/>
              <a:t>上記は基本的にデータ・ハザードと同様にして適用できる</a:t>
            </a:r>
            <a:endParaRPr lang="en-US" altLang="ja-JP" sz="1800" dirty="0"/>
          </a:p>
          <a:p>
            <a:pPr lvl="2"/>
            <a:r>
              <a:rPr lang="ja-JP" altLang="en-US" sz="1800" dirty="0"/>
              <a:t>ただしフォワーディングは，制御ハザードでは意味的に無理</a:t>
            </a:r>
            <a:br>
              <a:rPr lang="en-US" altLang="ja-JP" sz="1800" dirty="0"/>
            </a:br>
            <a:endParaRPr lang="en-US" altLang="ja-JP" sz="1800" dirty="0"/>
          </a:p>
          <a:p>
            <a:pPr marL="817200" lvl="1" indent="-457200">
              <a:buFont typeface="+mj-lt"/>
              <a:buAutoNum type="arabicPeriod" startAt="3"/>
            </a:pPr>
            <a:r>
              <a:rPr lang="ja-JP" altLang="en-US" sz="1800" b="1" dirty="0"/>
              <a:t>分岐予測による投機実行</a:t>
            </a:r>
            <a:endParaRPr kumimoji="1" lang="ja-JP" altLang="en-US" sz="1800" dirty="0"/>
          </a:p>
        </p:txBody>
      </p:sp>
    </p:spTree>
    <p:extLst>
      <p:ext uri="{BB962C8B-B14F-4D97-AF65-F5344CB8AC3E}">
        <p14:creationId xmlns:p14="http://schemas.microsoft.com/office/powerpoint/2010/main" val="2997240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予測ペナルティ</a:t>
            </a:r>
            <a:endParaRPr kumimoji="1" lang="ja-JP" altLang="en-US" dirty="0"/>
          </a:p>
        </p:txBody>
      </p:sp>
      <p:sp>
        <p:nvSpPr>
          <p:cNvPr id="58" name="コンテンツ プレースホルダー 57"/>
          <p:cNvSpPr>
            <a:spLocks noGrp="1"/>
          </p:cNvSpPr>
          <p:nvPr>
            <p:ph idx="4294967295"/>
          </p:nvPr>
        </p:nvSpPr>
        <p:spPr>
          <a:xfrm>
            <a:off x="701957" y="4869016"/>
            <a:ext cx="8190091" cy="1369161"/>
          </a:xfrm>
          <a:prstGeom prst="rect">
            <a:avLst/>
          </a:prstGeom>
        </p:spPr>
        <p:txBody>
          <a:bodyPr/>
          <a:lstStyle/>
          <a:p>
            <a:r>
              <a:rPr lang="ja-JP" altLang="en-US" dirty="0"/>
              <a:t>予測が間違っていた場合，以降の処理を</a:t>
            </a:r>
            <a:br>
              <a:rPr lang="en-US" altLang="ja-JP" dirty="0"/>
            </a:br>
            <a:r>
              <a:rPr lang="ja-JP" altLang="en-US" dirty="0"/>
              <a:t>取り消してやり直す</a:t>
            </a:r>
            <a:endParaRPr lang="en-US" altLang="ja-JP" dirty="0"/>
          </a:p>
          <a:p>
            <a:r>
              <a:rPr lang="ja-JP" altLang="en-US" dirty="0"/>
              <a:t>この図では，無駄になるのは</a:t>
            </a:r>
            <a:r>
              <a:rPr lang="en-US" altLang="ja-JP" dirty="0"/>
              <a:t>3</a:t>
            </a:r>
            <a:r>
              <a:rPr lang="ja-JP" altLang="en-US" dirty="0"/>
              <a:t>命令分</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6372020"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4932004"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lang="en-US" altLang="ja-JP" dirty="0">
                <a:latin typeface="Arial Narrow" panose="020B0606020202030204" pitchFamily="34" charset="0"/>
              </a:rPr>
              <a:t>a=a-1</a:t>
            </a:r>
            <a:endParaRPr lang="ja-JP" altLang="en-US" dirty="0">
              <a:latin typeface="Arial Narrow" panose="020B0606020202030204" pitchFamily="34" charset="0"/>
            </a:endParaRPr>
          </a:p>
        </p:txBody>
      </p:sp>
      <p:sp>
        <p:nvSpPr>
          <p:cNvPr id="4" name="角丸四角形吹き出し 3"/>
          <p:cNvSpPr/>
          <p:nvPr/>
        </p:nvSpPr>
        <p:spPr bwMode="auto">
          <a:xfrm>
            <a:off x="1871970" y="1358977"/>
            <a:ext cx="2880032" cy="612648"/>
          </a:xfrm>
          <a:prstGeom prst="wedgeRoundRectCallout">
            <a:avLst>
              <a:gd name="adj1" fmla="val -38140"/>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dirty="0">
                <a:solidFill>
                  <a:schemeClr val="tx1">
                    <a:lumMod val="75000"/>
                    <a:lumOff val="25000"/>
                  </a:schemeClr>
                </a:solidFill>
                <a:latin typeface="Arial Narrow" panose="020B0606020202030204" pitchFamily="34" charset="0"/>
              </a:rPr>
              <a:t>a=a+1 </a:t>
            </a:r>
            <a:r>
              <a:rPr kumimoji="1" lang="ja-JP" altLang="en-US" dirty="0">
                <a:solidFill>
                  <a:schemeClr val="tx1">
                    <a:lumMod val="65000"/>
                    <a:lumOff val="35000"/>
                  </a:schemeClr>
                </a:solidFill>
                <a:latin typeface="Arial Narrow" panose="020B0606020202030204" pitchFamily="34" charset="0"/>
              </a:rPr>
              <a:t>からやりなおしや！</a:t>
            </a:r>
          </a:p>
        </p:txBody>
      </p:sp>
      <p:sp>
        <p:nvSpPr>
          <p:cNvPr id="27" name="角丸四角形吹き出し 26"/>
          <p:cNvSpPr/>
          <p:nvPr/>
        </p:nvSpPr>
        <p:spPr bwMode="auto">
          <a:xfrm>
            <a:off x="6552022" y="1358977"/>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間違っとるが</a:t>
            </a:r>
            <a:r>
              <a:rPr kumimoji="1" lang="ja-JP" altLang="en-US" dirty="0" err="1">
                <a:solidFill>
                  <a:schemeClr val="tx1">
                    <a:lumMod val="65000"/>
                    <a:lumOff val="35000"/>
                  </a:schemeClr>
                </a:solidFill>
                <a:latin typeface="Arial Narrow" panose="020B0606020202030204" pitchFamily="34" charset="0"/>
              </a:rPr>
              <a:t>な</a:t>
            </a:r>
            <a:endParaRPr kumimoji="1" lang="ja-JP" altLang="en-US" dirty="0">
              <a:solidFill>
                <a:schemeClr val="tx1">
                  <a:lumMod val="65000"/>
                  <a:lumOff val="35000"/>
                </a:schemeClr>
              </a:solidFill>
              <a:latin typeface="Arial Narrow" panose="020B0606020202030204" pitchFamily="34" charset="0"/>
            </a:endParaRPr>
          </a:p>
        </p:txBody>
      </p:sp>
      <p:sp>
        <p:nvSpPr>
          <p:cNvPr id="28" name="角丸四角形 27"/>
          <p:cNvSpPr/>
          <p:nvPr/>
        </p:nvSpPr>
        <p:spPr bwMode="auto">
          <a:xfrm>
            <a:off x="3491988"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29" name="角丸四角形 28"/>
          <p:cNvSpPr/>
          <p:nvPr/>
        </p:nvSpPr>
        <p:spPr bwMode="auto">
          <a:xfrm>
            <a:off x="2051972" y="2978995"/>
            <a:ext cx="720008" cy="360004"/>
          </a:xfrm>
          <a:prstGeom prst="roundRect">
            <a:avLst/>
          </a:prstGeom>
          <a:solidFill>
            <a:schemeClr val="bg1">
              <a:lumMod val="50000"/>
            </a:schemeClr>
          </a:solidFill>
          <a:ln>
            <a:headEnd/>
            <a:tailEnd type="triangle" w="sm" len="med"/>
          </a:ln>
        </p:spPr>
        <p:style>
          <a:lnRef idx="3">
            <a:schemeClr val="lt1"/>
          </a:lnRef>
          <a:fillRef idx="1">
            <a:schemeClr val="dk1"/>
          </a:fillRef>
          <a:effectRef idx="1">
            <a:schemeClr val="dk1"/>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30" name="正方形/長方形 29"/>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ﾓｳﾔﾀﾞ</a:t>
            </a:r>
          </a:p>
        </p:txBody>
      </p:sp>
      <p:sp>
        <p:nvSpPr>
          <p:cNvPr id="31" name="正方形/長方形 30"/>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ﾏｼﾞﾃﾞ</a:t>
            </a:r>
          </a:p>
        </p:txBody>
      </p:sp>
    </p:spTree>
    <p:extLst>
      <p:ext uri="{BB962C8B-B14F-4D97-AF65-F5344CB8AC3E}">
        <p14:creationId xmlns:p14="http://schemas.microsoft.com/office/powerpoint/2010/main" val="81201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4"/>
                                        </p:tgtEl>
                                      </p:cBhvr>
                                    </p:animEffect>
                                    <p:anim calcmode="lin" valueType="num">
                                      <p:cBhvr>
                                        <p:cTn id="7" dur="1000"/>
                                        <p:tgtEl>
                                          <p:spTgt spid="24"/>
                                        </p:tgtEl>
                                        <p:attrNameLst>
                                          <p:attrName>ppt_x</p:attrName>
                                        </p:attrNameLst>
                                      </p:cBhvr>
                                      <p:tavLst>
                                        <p:tav tm="0">
                                          <p:val>
                                            <p:strVal val="ppt_x"/>
                                          </p:val>
                                        </p:tav>
                                        <p:tav tm="100000">
                                          <p:val>
                                            <p:strVal val="ppt_x"/>
                                          </p:val>
                                        </p:tav>
                                      </p:tavLst>
                                    </p:anim>
                                    <p:anim calcmode="lin" valueType="num">
                                      <p:cBhvr>
                                        <p:cTn id="8" dur="1000"/>
                                        <p:tgtEl>
                                          <p:spTgt spid="24"/>
                                        </p:tgtEl>
                                        <p:attrNameLst>
                                          <p:attrName>ppt_y</p:attrName>
                                        </p:attrNameLst>
                                      </p:cBhvr>
                                      <p:tavLst>
                                        <p:tav tm="0">
                                          <p:val>
                                            <p:strVal val="ppt_y"/>
                                          </p:val>
                                        </p:tav>
                                        <p:tav tm="100000">
                                          <p:val>
                                            <p:strVal val="ppt_y+.1"/>
                                          </p:val>
                                        </p:tav>
                                      </p:tavLst>
                                    </p:anim>
                                    <p:set>
                                      <p:cBhvr>
                                        <p:cTn id="9" dur="1" fill="hold">
                                          <p:stCondLst>
                                            <p:cond delay="999"/>
                                          </p:stCondLst>
                                        </p:cTn>
                                        <p:tgtEl>
                                          <p:spTgt spid="24"/>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28"/>
                                        </p:tgtEl>
                                      </p:cBhvr>
                                    </p:animEffect>
                                    <p:anim calcmode="lin" valueType="num">
                                      <p:cBhvr>
                                        <p:cTn id="12" dur="1000"/>
                                        <p:tgtEl>
                                          <p:spTgt spid="28"/>
                                        </p:tgtEl>
                                        <p:attrNameLst>
                                          <p:attrName>ppt_x</p:attrName>
                                        </p:attrNameLst>
                                      </p:cBhvr>
                                      <p:tavLst>
                                        <p:tav tm="0">
                                          <p:val>
                                            <p:strVal val="ppt_x"/>
                                          </p:val>
                                        </p:tav>
                                        <p:tav tm="100000">
                                          <p:val>
                                            <p:strVal val="ppt_x"/>
                                          </p:val>
                                        </p:tav>
                                      </p:tavLst>
                                    </p:anim>
                                    <p:anim calcmode="lin" valueType="num">
                                      <p:cBhvr>
                                        <p:cTn id="13" dur="1000"/>
                                        <p:tgtEl>
                                          <p:spTgt spid="28"/>
                                        </p:tgtEl>
                                        <p:attrNameLst>
                                          <p:attrName>ppt_y</p:attrName>
                                        </p:attrNameLst>
                                      </p:cBhvr>
                                      <p:tavLst>
                                        <p:tav tm="0">
                                          <p:val>
                                            <p:strVal val="ppt_y"/>
                                          </p:val>
                                        </p:tav>
                                        <p:tav tm="100000">
                                          <p:val>
                                            <p:strVal val="ppt_y+.1"/>
                                          </p:val>
                                        </p:tav>
                                      </p:tavLst>
                                    </p:anim>
                                    <p:set>
                                      <p:cBhvr>
                                        <p:cTn id="14" dur="1" fill="hold">
                                          <p:stCondLst>
                                            <p:cond delay="999"/>
                                          </p:stCondLst>
                                        </p:cTn>
                                        <p:tgtEl>
                                          <p:spTgt spid="28"/>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29"/>
                                        </p:tgtEl>
                                      </p:cBhvr>
                                    </p:animEffect>
                                    <p:anim calcmode="lin" valueType="num">
                                      <p:cBhvr>
                                        <p:cTn id="17" dur="1000"/>
                                        <p:tgtEl>
                                          <p:spTgt spid="29"/>
                                        </p:tgtEl>
                                        <p:attrNameLst>
                                          <p:attrName>ppt_x</p:attrName>
                                        </p:attrNameLst>
                                      </p:cBhvr>
                                      <p:tavLst>
                                        <p:tav tm="0">
                                          <p:val>
                                            <p:strVal val="ppt_x"/>
                                          </p:val>
                                        </p:tav>
                                        <p:tav tm="100000">
                                          <p:val>
                                            <p:strVal val="ppt_x"/>
                                          </p:val>
                                        </p:tav>
                                      </p:tavLst>
                                    </p:anim>
                                    <p:anim calcmode="lin" valueType="num">
                                      <p:cBhvr>
                                        <p:cTn id="18" dur="1000"/>
                                        <p:tgtEl>
                                          <p:spTgt spid="29"/>
                                        </p:tgtEl>
                                        <p:attrNameLst>
                                          <p:attrName>ppt_y</p:attrName>
                                        </p:attrNameLst>
                                      </p:cBhvr>
                                      <p:tavLst>
                                        <p:tav tm="0">
                                          <p:val>
                                            <p:strVal val="ppt_y"/>
                                          </p:val>
                                        </p:tav>
                                        <p:tav tm="100000">
                                          <p:val>
                                            <p:strVal val="ppt_y+.1"/>
                                          </p:val>
                                        </p:tav>
                                      </p:tavLst>
                                    </p:anim>
                                    <p:set>
                                      <p:cBhvr>
                                        <p:cTn id="19" dur="1" fill="hold">
                                          <p:stCondLst>
                                            <p:cond delay="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8" grpId="0" animBg="1"/>
      <p:bldP spid="2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大規模な高性能プロセッサの場合</a:t>
            </a:r>
          </a:p>
        </p:txBody>
      </p:sp>
      <p:sp>
        <p:nvSpPr>
          <p:cNvPr id="3" name="テキスト プレースホルダー 2"/>
          <p:cNvSpPr>
            <a:spLocks noGrp="1"/>
          </p:cNvSpPr>
          <p:nvPr>
            <p:ph type="body" sz="quarter" idx="10"/>
          </p:nvPr>
        </p:nvSpPr>
        <p:spPr>
          <a:xfrm>
            <a:off x="791958" y="5949335"/>
            <a:ext cx="8010089" cy="719701"/>
          </a:xfrm>
        </p:spPr>
        <p:txBody>
          <a:bodyPr/>
          <a:lstStyle/>
          <a:p>
            <a:r>
              <a:rPr kumimoji="1" lang="ja-JP" altLang="en-US" dirty="0"/>
              <a:t>取り消しは最悪</a:t>
            </a:r>
            <a:r>
              <a:rPr lang="ja-JP" altLang="en-US" dirty="0"/>
              <a:t>数十命令以上に</a:t>
            </a:r>
            <a:endParaRPr lang="en-US" altLang="ja-JP" dirty="0"/>
          </a:p>
          <a:p>
            <a:pPr lvl="1"/>
            <a:r>
              <a:rPr kumimoji="1" lang="en-US" altLang="ja-JP" dirty="0"/>
              <a:t>IBM POWER8 </a:t>
            </a:r>
            <a:r>
              <a:rPr kumimoji="1" lang="ja-JP" altLang="en-US" dirty="0"/>
              <a:t>と言う </a:t>
            </a:r>
            <a:r>
              <a:rPr kumimoji="1" lang="en-US" altLang="ja-JP" dirty="0"/>
              <a:t>CPU </a:t>
            </a:r>
            <a:r>
              <a:rPr kumimoji="1" lang="ja-JP" altLang="en-US" dirty="0"/>
              <a:t>だと，</a:t>
            </a:r>
            <a:r>
              <a:rPr kumimoji="1" lang="en-US" altLang="ja-JP" dirty="0"/>
              <a:t>8</a:t>
            </a:r>
            <a:r>
              <a:rPr kumimoji="1" lang="ja-JP" altLang="en-US" dirty="0"/>
              <a:t>命令同時 </a:t>
            </a:r>
            <a:r>
              <a:rPr kumimoji="1" lang="en-US" altLang="ja-JP" dirty="0"/>
              <a:t>× 10</a:t>
            </a:r>
            <a:r>
              <a:rPr kumimoji="1" lang="ja-JP" altLang="en-US" dirty="0"/>
              <a:t>数段 </a:t>
            </a:r>
            <a:endParaRPr kumimoji="1" lang="ja-JP" altLang="en-US" sz="2000" dirty="0"/>
          </a:p>
        </p:txBody>
      </p:sp>
      <p:grpSp>
        <p:nvGrpSpPr>
          <p:cNvPr id="4" name="グループ化 3"/>
          <p:cNvGrpSpPr/>
          <p:nvPr/>
        </p:nvGrpSpPr>
        <p:grpSpPr>
          <a:xfrm>
            <a:off x="1601967" y="1574446"/>
            <a:ext cx="630007" cy="360000"/>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2" name="グループ化 291"/>
          <p:cNvGrpSpPr/>
          <p:nvPr/>
        </p:nvGrpSpPr>
        <p:grpSpPr>
          <a:xfrm>
            <a:off x="2141973" y="1574446"/>
            <a:ext cx="630007" cy="360000"/>
            <a:chOff x="971600" y="5445224"/>
            <a:chExt cx="7200800" cy="576064"/>
          </a:xfrm>
        </p:grpSpPr>
        <p:sp>
          <p:nvSpPr>
            <p:cNvPr id="293" name="平行四辺形 2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4" name="平行四辺形 2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5" name="グループ化 294"/>
          <p:cNvGrpSpPr/>
          <p:nvPr/>
        </p:nvGrpSpPr>
        <p:grpSpPr>
          <a:xfrm>
            <a:off x="2681979" y="1574446"/>
            <a:ext cx="630007" cy="360000"/>
            <a:chOff x="971600" y="5445224"/>
            <a:chExt cx="7200800" cy="576064"/>
          </a:xfrm>
        </p:grpSpPr>
        <p:sp>
          <p:nvSpPr>
            <p:cNvPr id="296" name="平行四辺形 2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97" name="平行四辺形 2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8" name="グループ化 297"/>
          <p:cNvGrpSpPr/>
          <p:nvPr/>
        </p:nvGrpSpPr>
        <p:grpSpPr>
          <a:xfrm>
            <a:off x="3221985" y="1574446"/>
            <a:ext cx="630007" cy="360000"/>
            <a:chOff x="971600" y="5445224"/>
            <a:chExt cx="7200800" cy="576064"/>
          </a:xfrm>
        </p:grpSpPr>
        <p:sp>
          <p:nvSpPr>
            <p:cNvPr id="299" name="平行四辺形 2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0" name="平行四辺形 2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1" name="グループ化 300"/>
          <p:cNvGrpSpPr/>
          <p:nvPr/>
        </p:nvGrpSpPr>
        <p:grpSpPr>
          <a:xfrm>
            <a:off x="3761991" y="1574446"/>
            <a:ext cx="630007" cy="360000"/>
            <a:chOff x="971600" y="5445224"/>
            <a:chExt cx="7200800" cy="576064"/>
          </a:xfrm>
        </p:grpSpPr>
        <p:sp>
          <p:nvSpPr>
            <p:cNvPr id="302" name="平行四辺形 3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3" name="平行四辺形 3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4" name="グループ化 303"/>
          <p:cNvGrpSpPr/>
          <p:nvPr/>
        </p:nvGrpSpPr>
        <p:grpSpPr>
          <a:xfrm>
            <a:off x="4301997" y="1574446"/>
            <a:ext cx="630007" cy="360000"/>
            <a:chOff x="971600" y="5445224"/>
            <a:chExt cx="7200800" cy="576064"/>
          </a:xfrm>
        </p:grpSpPr>
        <p:sp>
          <p:nvSpPr>
            <p:cNvPr id="305" name="平行四辺形 3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6" name="平行四辺形 3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07" name="グループ化 306"/>
          <p:cNvGrpSpPr/>
          <p:nvPr/>
        </p:nvGrpSpPr>
        <p:grpSpPr>
          <a:xfrm>
            <a:off x="4842003" y="1574446"/>
            <a:ext cx="630007" cy="360000"/>
            <a:chOff x="971600" y="5445224"/>
            <a:chExt cx="7200800" cy="576064"/>
          </a:xfrm>
        </p:grpSpPr>
        <p:sp>
          <p:nvSpPr>
            <p:cNvPr id="308" name="平行四辺形 3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9" name="平行四辺形 3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0" name="グループ化 309"/>
          <p:cNvGrpSpPr/>
          <p:nvPr/>
        </p:nvGrpSpPr>
        <p:grpSpPr>
          <a:xfrm>
            <a:off x="5382009" y="1574446"/>
            <a:ext cx="630007" cy="360000"/>
            <a:chOff x="971600" y="5445224"/>
            <a:chExt cx="7200800" cy="576064"/>
          </a:xfrm>
        </p:grpSpPr>
        <p:sp>
          <p:nvSpPr>
            <p:cNvPr id="311" name="平行四辺形 3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2" name="平行四辺形 3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3" name="グループ化 312"/>
          <p:cNvGrpSpPr/>
          <p:nvPr/>
        </p:nvGrpSpPr>
        <p:grpSpPr>
          <a:xfrm>
            <a:off x="5922015" y="1574446"/>
            <a:ext cx="630007" cy="360000"/>
            <a:chOff x="971600" y="5445224"/>
            <a:chExt cx="7200800" cy="576064"/>
          </a:xfrm>
        </p:grpSpPr>
        <p:sp>
          <p:nvSpPr>
            <p:cNvPr id="314" name="平行四辺形 31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5" name="平行四辺形 31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6" name="グループ化 315"/>
          <p:cNvGrpSpPr/>
          <p:nvPr/>
        </p:nvGrpSpPr>
        <p:grpSpPr>
          <a:xfrm>
            <a:off x="6462021" y="1574446"/>
            <a:ext cx="630007" cy="360000"/>
            <a:chOff x="971600" y="5445224"/>
            <a:chExt cx="7200800" cy="576064"/>
          </a:xfrm>
        </p:grpSpPr>
        <p:sp>
          <p:nvSpPr>
            <p:cNvPr id="317" name="平行四辺形 31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8" name="平行四辺形 31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19" name="グループ化 318"/>
          <p:cNvGrpSpPr/>
          <p:nvPr/>
        </p:nvGrpSpPr>
        <p:grpSpPr>
          <a:xfrm>
            <a:off x="7002027" y="1574446"/>
            <a:ext cx="630007" cy="360000"/>
            <a:chOff x="971600" y="5445224"/>
            <a:chExt cx="7200800" cy="576064"/>
          </a:xfrm>
        </p:grpSpPr>
        <p:sp>
          <p:nvSpPr>
            <p:cNvPr id="320" name="平行四辺形 31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1" name="平行四辺形 32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22" name="グループ化 321"/>
          <p:cNvGrpSpPr/>
          <p:nvPr/>
        </p:nvGrpSpPr>
        <p:grpSpPr>
          <a:xfrm>
            <a:off x="7542033" y="1574446"/>
            <a:ext cx="630007" cy="360000"/>
            <a:chOff x="971600" y="5445224"/>
            <a:chExt cx="7200800" cy="576064"/>
          </a:xfrm>
        </p:grpSpPr>
        <p:sp>
          <p:nvSpPr>
            <p:cNvPr id="323" name="平行四辺形 32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4" name="平行四辺形 32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1" name="グループ化 360"/>
          <p:cNvGrpSpPr/>
          <p:nvPr/>
        </p:nvGrpSpPr>
        <p:grpSpPr>
          <a:xfrm>
            <a:off x="1601967" y="2114452"/>
            <a:ext cx="630007" cy="360000"/>
            <a:chOff x="971600" y="5445224"/>
            <a:chExt cx="7200800" cy="576064"/>
          </a:xfrm>
        </p:grpSpPr>
        <p:sp>
          <p:nvSpPr>
            <p:cNvPr id="362" name="平行四辺形 36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3" name="平行四辺形 36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4" name="グループ化 363"/>
          <p:cNvGrpSpPr/>
          <p:nvPr/>
        </p:nvGrpSpPr>
        <p:grpSpPr>
          <a:xfrm>
            <a:off x="2141973" y="2114452"/>
            <a:ext cx="630007" cy="360000"/>
            <a:chOff x="971600" y="5445224"/>
            <a:chExt cx="7200800" cy="576064"/>
          </a:xfrm>
        </p:grpSpPr>
        <p:sp>
          <p:nvSpPr>
            <p:cNvPr id="365" name="平行四辺形 36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6" name="平行四辺形 36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7" name="グループ化 366"/>
          <p:cNvGrpSpPr/>
          <p:nvPr/>
        </p:nvGrpSpPr>
        <p:grpSpPr>
          <a:xfrm>
            <a:off x="2681979" y="2114452"/>
            <a:ext cx="630007" cy="360000"/>
            <a:chOff x="971600" y="5445224"/>
            <a:chExt cx="7200800" cy="576064"/>
          </a:xfrm>
        </p:grpSpPr>
        <p:sp>
          <p:nvSpPr>
            <p:cNvPr id="368" name="平行四辺形 36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69" name="平行四辺形 36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0" name="グループ化 369"/>
          <p:cNvGrpSpPr/>
          <p:nvPr/>
        </p:nvGrpSpPr>
        <p:grpSpPr>
          <a:xfrm>
            <a:off x="3221985" y="2114452"/>
            <a:ext cx="630007" cy="360000"/>
            <a:chOff x="971600" y="5445224"/>
            <a:chExt cx="7200800" cy="576064"/>
          </a:xfrm>
        </p:grpSpPr>
        <p:sp>
          <p:nvSpPr>
            <p:cNvPr id="371" name="平行四辺形 37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2" name="平行四辺形 37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3" name="グループ化 372"/>
          <p:cNvGrpSpPr/>
          <p:nvPr/>
        </p:nvGrpSpPr>
        <p:grpSpPr>
          <a:xfrm>
            <a:off x="3761991" y="2114452"/>
            <a:ext cx="630007" cy="360000"/>
            <a:chOff x="971600" y="5445224"/>
            <a:chExt cx="7200800" cy="576064"/>
          </a:xfrm>
        </p:grpSpPr>
        <p:sp>
          <p:nvSpPr>
            <p:cNvPr id="374" name="平行四辺形 37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5" name="平行四辺形 37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6" name="グループ化 375"/>
          <p:cNvGrpSpPr/>
          <p:nvPr/>
        </p:nvGrpSpPr>
        <p:grpSpPr>
          <a:xfrm>
            <a:off x="4301997" y="2114452"/>
            <a:ext cx="630007" cy="360000"/>
            <a:chOff x="971600" y="5445224"/>
            <a:chExt cx="7200800" cy="576064"/>
          </a:xfrm>
        </p:grpSpPr>
        <p:sp>
          <p:nvSpPr>
            <p:cNvPr id="377" name="平行四辺形 37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8" name="平行四辺形 37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9" name="グループ化 378"/>
          <p:cNvGrpSpPr/>
          <p:nvPr/>
        </p:nvGrpSpPr>
        <p:grpSpPr>
          <a:xfrm>
            <a:off x="4842003" y="2114452"/>
            <a:ext cx="630007" cy="360000"/>
            <a:chOff x="971600" y="5445224"/>
            <a:chExt cx="7200800" cy="576064"/>
          </a:xfrm>
        </p:grpSpPr>
        <p:sp>
          <p:nvSpPr>
            <p:cNvPr id="380" name="平行四辺形 37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1" name="平行四辺形 38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2" name="グループ化 381"/>
          <p:cNvGrpSpPr/>
          <p:nvPr/>
        </p:nvGrpSpPr>
        <p:grpSpPr>
          <a:xfrm>
            <a:off x="5382009" y="2114452"/>
            <a:ext cx="630007" cy="360000"/>
            <a:chOff x="971600" y="5445224"/>
            <a:chExt cx="7200800" cy="576064"/>
          </a:xfrm>
        </p:grpSpPr>
        <p:sp>
          <p:nvSpPr>
            <p:cNvPr id="383" name="平行四辺形 3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4" name="平行四辺形 38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5" name="グループ化 384"/>
          <p:cNvGrpSpPr/>
          <p:nvPr/>
        </p:nvGrpSpPr>
        <p:grpSpPr>
          <a:xfrm>
            <a:off x="5922015" y="2114452"/>
            <a:ext cx="630007" cy="360000"/>
            <a:chOff x="971600" y="5445224"/>
            <a:chExt cx="7200800" cy="576064"/>
          </a:xfrm>
        </p:grpSpPr>
        <p:sp>
          <p:nvSpPr>
            <p:cNvPr id="386" name="平行四辺形 38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7" name="平行四辺形 38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8" name="グループ化 387"/>
          <p:cNvGrpSpPr/>
          <p:nvPr/>
        </p:nvGrpSpPr>
        <p:grpSpPr>
          <a:xfrm>
            <a:off x="6462021" y="2114452"/>
            <a:ext cx="630007" cy="360000"/>
            <a:chOff x="971600" y="5445224"/>
            <a:chExt cx="7200800" cy="576064"/>
          </a:xfrm>
        </p:grpSpPr>
        <p:sp>
          <p:nvSpPr>
            <p:cNvPr id="389" name="平行四辺形 38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0" name="平行四辺形 38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1" name="グループ化 390"/>
          <p:cNvGrpSpPr/>
          <p:nvPr/>
        </p:nvGrpSpPr>
        <p:grpSpPr>
          <a:xfrm>
            <a:off x="7002027" y="2114452"/>
            <a:ext cx="630007" cy="360000"/>
            <a:chOff x="971600" y="5445224"/>
            <a:chExt cx="7200800" cy="576064"/>
          </a:xfrm>
        </p:grpSpPr>
        <p:sp>
          <p:nvSpPr>
            <p:cNvPr id="392" name="平行四辺形 39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3" name="平行四辺形 39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4" name="グループ化 393"/>
          <p:cNvGrpSpPr/>
          <p:nvPr/>
        </p:nvGrpSpPr>
        <p:grpSpPr>
          <a:xfrm>
            <a:off x="7542033" y="2114452"/>
            <a:ext cx="630007" cy="360000"/>
            <a:chOff x="971600" y="5445224"/>
            <a:chExt cx="7200800" cy="576064"/>
          </a:xfrm>
        </p:grpSpPr>
        <p:sp>
          <p:nvSpPr>
            <p:cNvPr id="395" name="平行四辺形 39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6" name="平行四辺形 39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97" name="グループ化 396"/>
          <p:cNvGrpSpPr/>
          <p:nvPr/>
        </p:nvGrpSpPr>
        <p:grpSpPr>
          <a:xfrm>
            <a:off x="1601967" y="2654458"/>
            <a:ext cx="630007" cy="360000"/>
            <a:chOff x="971600" y="5445224"/>
            <a:chExt cx="7200800" cy="576064"/>
          </a:xfrm>
        </p:grpSpPr>
        <p:sp>
          <p:nvSpPr>
            <p:cNvPr id="398" name="平行四辺形 39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9" name="平行四辺形 39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0" name="グループ化 399"/>
          <p:cNvGrpSpPr/>
          <p:nvPr/>
        </p:nvGrpSpPr>
        <p:grpSpPr>
          <a:xfrm>
            <a:off x="2141973" y="2654458"/>
            <a:ext cx="630007" cy="360000"/>
            <a:chOff x="971600" y="5445224"/>
            <a:chExt cx="7200800" cy="576064"/>
          </a:xfrm>
        </p:grpSpPr>
        <p:sp>
          <p:nvSpPr>
            <p:cNvPr id="401" name="平行四辺形 4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2" name="平行四辺形 40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3" name="グループ化 402"/>
          <p:cNvGrpSpPr/>
          <p:nvPr/>
        </p:nvGrpSpPr>
        <p:grpSpPr>
          <a:xfrm>
            <a:off x="2681979" y="2654458"/>
            <a:ext cx="630007" cy="360000"/>
            <a:chOff x="971600" y="5445224"/>
            <a:chExt cx="7200800" cy="576064"/>
          </a:xfrm>
        </p:grpSpPr>
        <p:sp>
          <p:nvSpPr>
            <p:cNvPr id="404" name="平行四辺形 4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5" name="平行四辺形 40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6" name="グループ化 405"/>
          <p:cNvGrpSpPr/>
          <p:nvPr/>
        </p:nvGrpSpPr>
        <p:grpSpPr>
          <a:xfrm>
            <a:off x="3221985" y="2654458"/>
            <a:ext cx="630007" cy="360000"/>
            <a:chOff x="971600" y="5445224"/>
            <a:chExt cx="7200800" cy="576064"/>
          </a:xfrm>
        </p:grpSpPr>
        <p:sp>
          <p:nvSpPr>
            <p:cNvPr id="407" name="平行四辺形 40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08" name="平行四辺形 40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09" name="グループ化 408"/>
          <p:cNvGrpSpPr/>
          <p:nvPr/>
        </p:nvGrpSpPr>
        <p:grpSpPr>
          <a:xfrm>
            <a:off x="3761991" y="2654458"/>
            <a:ext cx="630007" cy="360000"/>
            <a:chOff x="971600" y="5445224"/>
            <a:chExt cx="7200800" cy="576064"/>
          </a:xfrm>
        </p:grpSpPr>
        <p:sp>
          <p:nvSpPr>
            <p:cNvPr id="410" name="平行四辺形 40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1" name="平行四辺形 41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2" name="グループ化 411"/>
          <p:cNvGrpSpPr/>
          <p:nvPr/>
        </p:nvGrpSpPr>
        <p:grpSpPr>
          <a:xfrm>
            <a:off x="4301997" y="2654458"/>
            <a:ext cx="630007" cy="360000"/>
            <a:chOff x="971600" y="5445224"/>
            <a:chExt cx="7200800" cy="576064"/>
          </a:xfrm>
        </p:grpSpPr>
        <p:sp>
          <p:nvSpPr>
            <p:cNvPr id="413" name="平行四辺形 41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4" name="平行四辺形 41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5" name="グループ化 414"/>
          <p:cNvGrpSpPr/>
          <p:nvPr/>
        </p:nvGrpSpPr>
        <p:grpSpPr>
          <a:xfrm>
            <a:off x="4842003" y="2654458"/>
            <a:ext cx="630007" cy="360000"/>
            <a:chOff x="971600" y="5445224"/>
            <a:chExt cx="7200800" cy="576064"/>
          </a:xfrm>
        </p:grpSpPr>
        <p:sp>
          <p:nvSpPr>
            <p:cNvPr id="416" name="平行四辺形 41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7" name="平行四辺形 41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18" name="グループ化 417"/>
          <p:cNvGrpSpPr/>
          <p:nvPr/>
        </p:nvGrpSpPr>
        <p:grpSpPr>
          <a:xfrm>
            <a:off x="5382009" y="2654458"/>
            <a:ext cx="630007" cy="360000"/>
            <a:chOff x="971600" y="5445224"/>
            <a:chExt cx="7200800" cy="576064"/>
          </a:xfrm>
        </p:grpSpPr>
        <p:sp>
          <p:nvSpPr>
            <p:cNvPr id="419" name="平行四辺形 41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0" name="平行四辺形 41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1" name="グループ化 420"/>
          <p:cNvGrpSpPr/>
          <p:nvPr/>
        </p:nvGrpSpPr>
        <p:grpSpPr>
          <a:xfrm>
            <a:off x="5922015" y="2654458"/>
            <a:ext cx="630007" cy="360000"/>
            <a:chOff x="971600" y="5445224"/>
            <a:chExt cx="7200800" cy="576064"/>
          </a:xfrm>
        </p:grpSpPr>
        <p:sp>
          <p:nvSpPr>
            <p:cNvPr id="422" name="平行四辺形 42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3" name="平行四辺形 42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4" name="グループ化 423"/>
          <p:cNvGrpSpPr/>
          <p:nvPr/>
        </p:nvGrpSpPr>
        <p:grpSpPr>
          <a:xfrm>
            <a:off x="6462021" y="2654458"/>
            <a:ext cx="630007" cy="360000"/>
            <a:chOff x="971600" y="5445224"/>
            <a:chExt cx="7200800" cy="576064"/>
          </a:xfrm>
        </p:grpSpPr>
        <p:sp>
          <p:nvSpPr>
            <p:cNvPr id="425" name="平行四辺形 42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6" name="平行四辺形 42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27" name="グループ化 426"/>
          <p:cNvGrpSpPr/>
          <p:nvPr/>
        </p:nvGrpSpPr>
        <p:grpSpPr>
          <a:xfrm>
            <a:off x="7002027" y="2654458"/>
            <a:ext cx="630007" cy="360000"/>
            <a:chOff x="971600" y="5445224"/>
            <a:chExt cx="7200800" cy="576064"/>
          </a:xfrm>
        </p:grpSpPr>
        <p:sp>
          <p:nvSpPr>
            <p:cNvPr id="428" name="平行四辺形 42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29" name="平行四辺形 42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0" name="グループ化 429"/>
          <p:cNvGrpSpPr/>
          <p:nvPr/>
        </p:nvGrpSpPr>
        <p:grpSpPr>
          <a:xfrm>
            <a:off x="7542033" y="2654458"/>
            <a:ext cx="630007" cy="360000"/>
            <a:chOff x="971600" y="5445224"/>
            <a:chExt cx="7200800" cy="576064"/>
          </a:xfrm>
        </p:grpSpPr>
        <p:sp>
          <p:nvSpPr>
            <p:cNvPr id="431" name="平行四辺形 43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2" name="平行四辺形 43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3" name="グループ化 432"/>
          <p:cNvGrpSpPr/>
          <p:nvPr/>
        </p:nvGrpSpPr>
        <p:grpSpPr>
          <a:xfrm>
            <a:off x="1601967" y="3194464"/>
            <a:ext cx="630007" cy="360000"/>
            <a:chOff x="971600" y="5445224"/>
            <a:chExt cx="7200800" cy="576064"/>
          </a:xfrm>
        </p:grpSpPr>
        <p:sp>
          <p:nvSpPr>
            <p:cNvPr id="434" name="平行四辺形 43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5" name="平行四辺形 43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6" name="グループ化 435"/>
          <p:cNvGrpSpPr/>
          <p:nvPr/>
        </p:nvGrpSpPr>
        <p:grpSpPr>
          <a:xfrm>
            <a:off x="2141973" y="3194464"/>
            <a:ext cx="630007" cy="360000"/>
            <a:chOff x="971600" y="5445224"/>
            <a:chExt cx="7200800" cy="576064"/>
          </a:xfrm>
        </p:grpSpPr>
        <p:sp>
          <p:nvSpPr>
            <p:cNvPr id="437" name="平行四辺形 43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8" name="平行四辺形 43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39" name="グループ化 438"/>
          <p:cNvGrpSpPr/>
          <p:nvPr/>
        </p:nvGrpSpPr>
        <p:grpSpPr>
          <a:xfrm>
            <a:off x="2681979" y="3194464"/>
            <a:ext cx="630007" cy="360000"/>
            <a:chOff x="971600" y="5445224"/>
            <a:chExt cx="7200800" cy="576064"/>
          </a:xfrm>
        </p:grpSpPr>
        <p:sp>
          <p:nvSpPr>
            <p:cNvPr id="440" name="平行四辺形 43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1" name="平行四辺形 44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2" name="グループ化 441"/>
          <p:cNvGrpSpPr/>
          <p:nvPr/>
        </p:nvGrpSpPr>
        <p:grpSpPr>
          <a:xfrm>
            <a:off x="3221985" y="3194464"/>
            <a:ext cx="630007" cy="360000"/>
            <a:chOff x="971600" y="5445224"/>
            <a:chExt cx="7200800" cy="576064"/>
          </a:xfrm>
        </p:grpSpPr>
        <p:sp>
          <p:nvSpPr>
            <p:cNvPr id="443" name="平行四辺形 44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4" name="平行四辺形 44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5" name="グループ化 444"/>
          <p:cNvGrpSpPr/>
          <p:nvPr/>
        </p:nvGrpSpPr>
        <p:grpSpPr>
          <a:xfrm>
            <a:off x="3761991" y="3194464"/>
            <a:ext cx="630007" cy="360000"/>
            <a:chOff x="971600" y="5445224"/>
            <a:chExt cx="7200800" cy="576064"/>
          </a:xfrm>
        </p:grpSpPr>
        <p:sp>
          <p:nvSpPr>
            <p:cNvPr id="446" name="平行四辺形 44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47" name="平行四辺形 44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48" name="グループ化 447"/>
          <p:cNvGrpSpPr/>
          <p:nvPr/>
        </p:nvGrpSpPr>
        <p:grpSpPr>
          <a:xfrm>
            <a:off x="4301997" y="3194464"/>
            <a:ext cx="630007" cy="360000"/>
            <a:chOff x="971600" y="5445224"/>
            <a:chExt cx="7200800" cy="576064"/>
          </a:xfrm>
        </p:grpSpPr>
        <p:sp>
          <p:nvSpPr>
            <p:cNvPr id="449" name="平行四辺形 44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0" name="平行四辺形 44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1" name="グループ化 450"/>
          <p:cNvGrpSpPr/>
          <p:nvPr/>
        </p:nvGrpSpPr>
        <p:grpSpPr>
          <a:xfrm>
            <a:off x="4842003" y="3194464"/>
            <a:ext cx="630007" cy="360000"/>
            <a:chOff x="971600" y="5445224"/>
            <a:chExt cx="7200800" cy="576064"/>
          </a:xfrm>
        </p:grpSpPr>
        <p:sp>
          <p:nvSpPr>
            <p:cNvPr id="452" name="平行四辺形 45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3" name="平行四辺形 45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4" name="グループ化 453"/>
          <p:cNvGrpSpPr/>
          <p:nvPr/>
        </p:nvGrpSpPr>
        <p:grpSpPr>
          <a:xfrm>
            <a:off x="5382009" y="3194464"/>
            <a:ext cx="630007" cy="360000"/>
            <a:chOff x="971600" y="5445224"/>
            <a:chExt cx="7200800" cy="576064"/>
          </a:xfrm>
        </p:grpSpPr>
        <p:sp>
          <p:nvSpPr>
            <p:cNvPr id="455" name="平行四辺形 45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6" name="平行四辺形 45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57" name="グループ化 456"/>
          <p:cNvGrpSpPr/>
          <p:nvPr/>
        </p:nvGrpSpPr>
        <p:grpSpPr>
          <a:xfrm>
            <a:off x="5922015" y="3194464"/>
            <a:ext cx="630007" cy="360000"/>
            <a:chOff x="971600" y="5445224"/>
            <a:chExt cx="7200800" cy="576064"/>
          </a:xfrm>
        </p:grpSpPr>
        <p:sp>
          <p:nvSpPr>
            <p:cNvPr id="458" name="平行四辺形 45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9" name="平行四辺形 45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0" name="グループ化 459"/>
          <p:cNvGrpSpPr/>
          <p:nvPr/>
        </p:nvGrpSpPr>
        <p:grpSpPr>
          <a:xfrm>
            <a:off x="6462021" y="3194464"/>
            <a:ext cx="630007" cy="360000"/>
            <a:chOff x="971600" y="5445224"/>
            <a:chExt cx="7200800" cy="576064"/>
          </a:xfrm>
        </p:grpSpPr>
        <p:sp>
          <p:nvSpPr>
            <p:cNvPr id="461" name="平行四辺形 46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2" name="平行四辺形 46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3" name="グループ化 462"/>
          <p:cNvGrpSpPr/>
          <p:nvPr/>
        </p:nvGrpSpPr>
        <p:grpSpPr>
          <a:xfrm>
            <a:off x="7002027" y="3194464"/>
            <a:ext cx="630007" cy="360000"/>
            <a:chOff x="971600" y="5445224"/>
            <a:chExt cx="7200800" cy="576064"/>
          </a:xfrm>
        </p:grpSpPr>
        <p:sp>
          <p:nvSpPr>
            <p:cNvPr id="464" name="平行四辺形 46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5" name="平行四辺形 46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6" name="グループ化 465"/>
          <p:cNvGrpSpPr/>
          <p:nvPr/>
        </p:nvGrpSpPr>
        <p:grpSpPr>
          <a:xfrm>
            <a:off x="7542033" y="3194464"/>
            <a:ext cx="630007" cy="360000"/>
            <a:chOff x="971600" y="5445224"/>
            <a:chExt cx="7200800" cy="576064"/>
          </a:xfrm>
        </p:grpSpPr>
        <p:sp>
          <p:nvSpPr>
            <p:cNvPr id="467" name="平行四辺形 46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68" name="平行四辺形 46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69" name="グループ化 468"/>
          <p:cNvGrpSpPr/>
          <p:nvPr/>
        </p:nvGrpSpPr>
        <p:grpSpPr>
          <a:xfrm>
            <a:off x="1601967" y="3699007"/>
            <a:ext cx="630007" cy="360000"/>
            <a:chOff x="971600" y="5445224"/>
            <a:chExt cx="7200800" cy="576064"/>
          </a:xfrm>
        </p:grpSpPr>
        <p:sp>
          <p:nvSpPr>
            <p:cNvPr id="470" name="平行四辺形 46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1" name="平行四辺形 47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2" name="グループ化 471"/>
          <p:cNvGrpSpPr/>
          <p:nvPr/>
        </p:nvGrpSpPr>
        <p:grpSpPr>
          <a:xfrm>
            <a:off x="2141973" y="3699007"/>
            <a:ext cx="630007" cy="360000"/>
            <a:chOff x="971600" y="5445224"/>
            <a:chExt cx="7200800" cy="576064"/>
          </a:xfrm>
        </p:grpSpPr>
        <p:sp>
          <p:nvSpPr>
            <p:cNvPr id="473" name="平行四辺形 47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4" name="平行四辺形 47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5" name="グループ化 474"/>
          <p:cNvGrpSpPr/>
          <p:nvPr/>
        </p:nvGrpSpPr>
        <p:grpSpPr>
          <a:xfrm>
            <a:off x="2681979" y="3699007"/>
            <a:ext cx="630007" cy="360000"/>
            <a:chOff x="971600" y="5445224"/>
            <a:chExt cx="7200800" cy="576064"/>
          </a:xfrm>
        </p:grpSpPr>
        <p:sp>
          <p:nvSpPr>
            <p:cNvPr id="476" name="平行四辺形 47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77" name="平行四辺形 47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78" name="グループ化 477"/>
          <p:cNvGrpSpPr/>
          <p:nvPr/>
        </p:nvGrpSpPr>
        <p:grpSpPr>
          <a:xfrm>
            <a:off x="3221985" y="3699007"/>
            <a:ext cx="630007" cy="360000"/>
            <a:chOff x="971600" y="5445224"/>
            <a:chExt cx="7200800" cy="576064"/>
          </a:xfrm>
        </p:grpSpPr>
        <p:sp>
          <p:nvSpPr>
            <p:cNvPr id="479" name="平行四辺形 47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0" name="平行四辺形 47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1" name="グループ化 480"/>
          <p:cNvGrpSpPr/>
          <p:nvPr/>
        </p:nvGrpSpPr>
        <p:grpSpPr>
          <a:xfrm>
            <a:off x="3761991" y="3699007"/>
            <a:ext cx="630007" cy="360000"/>
            <a:chOff x="971600" y="5445224"/>
            <a:chExt cx="7200800" cy="576064"/>
          </a:xfrm>
        </p:grpSpPr>
        <p:sp>
          <p:nvSpPr>
            <p:cNvPr id="482" name="平行四辺形 48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3" name="平行四辺形 48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4" name="グループ化 483"/>
          <p:cNvGrpSpPr/>
          <p:nvPr/>
        </p:nvGrpSpPr>
        <p:grpSpPr>
          <a:xfrm>
            <a:off x="4301997" y="3699007"/>
            <a:ext cx="630007" cy="360000"/>
            <a:chOff x="971600" y="5445224"/>
            <a:chExt cx="7200800" cy="576064"/>
          </a:xfrm>
        </p:grpSpPr>
        <p:sp>
          <p:nvSpPr>
            <p:cNvPr id="485" name="平行四辺形 48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6" name="平行四辺形 48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7" name="グループ化 486"/>
          <p:cNvGrpSpPr/>
          <p:nvPr/>
        </p:nvGrpSpPr>
        <p:grpSpPr>
          <a:xfrm>
            <a:off x="4842003" y="3699007"/>
            <a:ext cx="630007" cy="360000"/>
            <a:chOff x="971600" y="5445224"/>
            <a:chExt cx="7200800" cy="576064"/>
          </a:xfrm>
        </p:grpSpPr>
        <p:sp>
          <p:nvSpPr>
            <p:cNvPr id="488" name="平行四辺形 48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89" name="平行四辺形 48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0" name="グループ化 489"/>
          <p:cNvGrpSpPr/>
          <p:nvPr/>
        </p:nvGrpSpPr>
        <p:grpSpPr>
          <a:xfrm>
            <a:off x="5382009" y="3699007"/>
            <a:ext cx="630007" cy="360000"/>
            <a:chOff x="971600" y="5445224"/>
            <a:chExt cx="7200800" cy="576064"/>
          </a:xfrm>
        </p:grpSpPr>
        <p:sp>
          <p:nvSpPr>
            <p:cNvPr id="491" name="平行四辺形 49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2" name="平行四辺形 49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3" name="グループ化 492"/>
          <p:cNvGrpSpPr/>
          <p:nvPr/>
        </p:nvGrpSpPr>
        <p:grpSpPr>
          <a:xfrm>
            <a:off x="5922015" y="3699007"/>
            <a:ext cx="630007" cy="360000"/>
            <a:chOff x="971600" y="5445224"/>
            <a:chExt cx="7200800" cy="576064"/>
          </a:xfrm>
        </p:grpSpPr>
        <p:sp>
          <p:nvSpPr>
            <p:cNvPr id="494" name="平行四辺形 49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5" name="平行四辺形 49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6" name="グループ化 495"/>
          <p:cNvGrpSpPr/>
          <p:nvPr/>
        </p:nvGrpSpPr>
        <p:grpSpPr>
          <a:xfrm>
            <a:off x="6462021" y="3699007"/>
            <a:ext cx="630007" cy="360000"/>
            <a:chOff x="971600" y="5445224"/>
            <a:chExt cx="7200800" cy="576064"/>
          </a:xfrm>
        </p:grpSpPr>
        <p:sp>
          <p:nvSpPr>
            <p:cNvPr id="497" name="平行四辺形 49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98" name="平行四辺形 49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9" name="グループ化 498"/>
          <p:cNvGrpSpPr/>
          <p:nvPr/>
        </p:nvGrpSpPr>
        <p:grpSpPr>
          <a:xfrm>
            <a:off x="7002027" y="3699007"/>
            <a:ext cx="630007" cy="360000"/>
            <a:chOff x="971600" y="5445224"/>
            <a:chExt cx="7200800" cy="576064"/>
          </a:xfrm>
        </p:grpSpPr>
        <p:sp>
          <p:nvSpPr>
            <p:cNvPr id="500" name="平行四辺形 49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1" name="平行四辺形 50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2" name="グループ化 501"/>
          <p:cNvGrpSpPr/>
          <p:nvPr/>
        </p:nvGrpSpPr>
        <p:grpSpPr>
          <a:xfrm>
            <a:off x="7542033" y="3699007"/>
            <a:ext cx="630007" cy="360000"/>
            <a:chOff x="971600" y="5445224"/>
            <a:chExt cx="7200800" cy="576064"/>
          </a:xfrm>
        </p:grpSpPr>
        <p:sp>
          <p:nvSpPr>
            <p:cNvPr id="503" name="平行四辺形 50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4" name="平行四辺形 50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5" name="グループ化 504"/>
          <p:cNvGrpSpPr/>
          <p:nvPr/>
        </p:nvGrpSpPr>
        <p:grpSpPr>
          <a:xfrm>
            <a:off x="1601967" y="4239013"/>
            <a:ext cx="630007" cy="360000"/>
            <a:chOff x="971600" y="5445224"/>
            <a:chExt cx="7200800" cy="576064"/>
          </a:xfrm>
        </p:grpSpPr>
        <p:sp>
          <p:nvSpPr>
            <p:cNvPr id="506" name="平行四辺形 50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07" name="平行四辺形 50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8" name="グループ化 507"/>
          <p:cNvGrpSpPr/>
          <p:nvPr/>
        </p:nvGrpSpPr>
        <p:grpSpPr>
          <a:xfrm>
            <a:off x="2141973" y="4239013"/>
            <a:ext cx="630007" cy="360000"/>
            <a:chOff x="971600" y="5445224"/>
            <a:chExt cx="7200800" cy="576064"/>
          </a:xfrm>
        </p:grpSpPr>
        <p:sp>
          <p:nvSpPr>
            <p:cNvPr id="509" name="平行四辺形 5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0" name="平行四辺形 50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1" name="グループ化 510"/>
          <p:cNvGrpSpPr/>
          <p:nvPr/>
        </p:nvGrpSpPr>
        <p:grpSpPr>
          <a:xfrm>
            <a:off x="2681979" y="4239013"/>
            <a:ext cx="630007" cy="360000"/>
            <a:chOff x="971600" y="5445224"/>
            <a:chExt cx="7200800" cy="576064"/>
          </a:xfrm>
        </p:grpSpPr>
        <p:sp>
          <p:nvSpPr>
            <p:cNvPr id="512" name="平行四辺形 51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3" name="平行四辺形 51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4" name="グループ化 513"/>
          <p:cNvGrpSpPr/>
          <p:nvPr/>
        </p:nvGrpSpPr>
        <p:grpSpPr>
          <a:xfrm>
            <a:off x="3221985" y="4239013"/>
            <a:ext cx="630007" cy="360000"/>
            <a:chOff x="971600" y="5445224"/>
            <a:chExt cx="7200800" cy="576064"/>
          </a:xfrm>
        </p:grpSpPr>
        <p:sp>
          <p:nvSpPr>
            <p:cNvPr id="515" name="平行四辺形 51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6" name="平行四辺形 51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17" name="グループ化 516"/>
          <p:cNvGrpSpPr/>
          <p:nvPr/>
        </p:nvGrpSpPr>
        <p:grpSpPr>
          <a:xfrm>
            <a:off x="3761991" y="4239013"/>
            <a:ext cx="630007" cy="360000"/>
            <a:chOff x="971600" y="5445224"/>
            <a:chExt cx="7200800" cy="576064"/>
          </a:xfrm>
        </p:grpSpPr>
        <p:sp>
          <p:nvSpPr>
            <p:cNvPr id="518" name="平行四辺形 51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9" name="平行四辺形 51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0" name="グループ化 519"/>
          <p:cNvGrpSpPr/>
          <p:nvPr/>
        </p:nvGrpSpPr>
        <p:grpSpPr>
          <a:xfrm>
            <a:off x="4301997" y="4239013"/>
            <a:ext cx="630007" cy="360000"/>
            <a:chOff x="971600" y="5445224"/>
            <a:chExt cx="7200800" cy="576064"/>
          </a:xfrm>
        </p:grpSpPr>
        <p:sp>
          <p:nvSpPr>
            <p:cNvPr id="521" name="平行四辺形 5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2" name="平行四辺形 5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3" name="グループ化 522"/>
          <p:cNvGrpSpPr/>
          <p:nvPr/>
        </p:nvGrpSpPr>
        <p:grpSpPr>
          <a:xfrm>
            <a:off x="4842003" y="4239013"/>
            <a:ext cx="630007" cy="360000"/>
            <a:chOff x="971600" y="5445224"/>
            <a:chExt cx="7200800" cy="576064"/>
          </a:xfrm>
        </p:grpSpPr>
        <p:sp>
          <p:nvSpPr>
            <p:cNvPr id="524" name="平行四辺形 52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5" name="平行四辺形 52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6" name="グループ化 525"/>
          <p:cNvGrpSpPr/>
          <p:nvPr/>
        </p:nvGrpSpPr>
        <p:grpSpPr>
          <a:xfrm>
            <a:off x="5382009" y="4239013"/>
            <a:ext cx="630007" cy="360000"/>
            <a:chOff x="971600" y="5445224"/>
            <a:chExt cx="7200800" cy="576064"/>
          </a:xfrm>
        </p:grpSpPr>
        <p:sp>
          <p:nvSpPr>
            <p:cNvPr id="527" name="平行四辺形 52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8" name="平行四辺形 52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9" name="グループ化 528"/>
          <p:cNvGrpSpPr/>
          <p:nvPr/>
        </p:nvGrpSpPr>
        <p:grpSpPr>
          <a:xfrm>
            <a:off x="5922015" y="4239013"/>
            <a:ext cx="630007" cy="360000"/>
            <a:chOff x="971600" y="5445224"/>
            <a:chExt cx="7200800" cy="576064"/>
          </a:xfrm>
        </p:grpSpPr>
        <p:sp>
          <p:nvSpPr>
            <p:cNvPr id="530" name="平行四辺形 52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1" name="平行四辺形 53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2" name="グループ化 531"/>
          <p:cNvGrpSpPr/>
          <p:nvPr/>
        </p:nvGrpSpPr>
        <p:grpSpPr>
          <a:xfrm>
            <a:off x="6462021" y="4239013"/>
            <a:ext cx="630007" cy="360000"/>
            <a:chOff x="971600" y="5445224"/>
            <a:chExt cx="7200800" cy="576064"/>
          </a:xfrm>
        </p:grpSpPr>
        <p:sp>
          <p:nvSpPr>
            <p:cNvPr id="533" name="平行四辺形 53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4" name="平行四辺形 53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5" name="グループ化 534"/>
          <p:cNvGrpSpPr/>
          <p:nvPr/>
        </p:nvGrpSpPr>
        <p:grpSpPr>
          <a:xfrm>
            <a:off x="7002027" y="4239013"/>
            <a:ext cx="630007" cy="360000"/>
            <a:chOff x="971600" y="5445224"/>
            <a:chExt cx="7200800" cy="576064"/>
          </a:xfrm>
        </p:grpSpPr>
        <p:sp>
          <p:nvSpPr>
            <p:cNvPr id="536" name="平行四辺形 53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37" name="平行四辺形 5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38" name="グループ化 537"/>
          <p:cNvGrpSpPr/>
          <p:nvPr/>
        </p:nvGrpSpPr>
        <p:grpSpPr>
          <a:xfrm>
            <a:off x="7542033" y="4239013"/>
            <a:ext cx="630007" cy="360000"/>
            <a:chOff x="971600" y="5445224"/>
            <a:chExt cx="7200800" cy="576064"/>
          </a:xfrm>
        </p:grpSpPr>
        <p:sp>
          <p:nvSpPr>
            <p:cNvPr id="539" name="平行四辺形 53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0" name="平行四辺形 53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1" name="グループ化 540"/>
          <p:cNvGrpSpPr/>
          <p:nvPr/>
        </p:nvGrpSpPr>
        <p:grpSpPr>
          <a:xfrm>
            <a:off x="1601967" y="4779019"/>
            <a:ext cx="630007" cy="360000"/>
            <a:chOff x="971600" y="5445224"/>
            <a:chExt cx="7200800" cy="576064"/>
          </a:xfrm>
        </p:grpSpPr>
        <p:sp>
          <p:nvSpPr>
            <p:cNvPr id="542" name="平行四辺形 54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3" name="平行四辺形 54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4" name="グループ化 543"/>
          <p:cNvGrpSpPr/>
          <p:nvPr/>
        </p:nvGrpSpPr>
        <p:grpSpPr>
          <a:xfrm>
            <a:off x="2141973" y="4779019"/>
            <a:ext cx="630007" cy="360000"/>
            <a:chOff x="971600" y="5445224"/>
            <a:chExt cx="7200800" cy="576064"/>
          </a:xfrm>
        </p:grpSpPr>
        <p:sp>
          <p:nvSpPr>
            <p:cNvPr id="545" name="平行四辺形 54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6" name="平行四辺形 54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47" name="グループ化 546"/>
          <p:cNvGrpSpPr/>
          <p:nvPr/>
        </p:nvGrpSpPr>
        <p:grpSpPr>
          <a:xfrm>
            <a:off x="2681979" y="4779019"/>
            <a:ext cx="630007" cy="360000"/>
            <a:chOff x="971600" y="5445224"/>
            <a:chExt cx="7200800" cy="576064"/>
          </a:xfrm>
        </p:grpSpPr>
        <p:sp>
          <p:nvSpPr>
            <p:cNvPr id="548" name="平行四辺形 54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9" name="平行四辺形 54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0" name="グループ化 549"/>
          <p:cNvGrpSpPr/>
          <p:nvPr/>
        </p:nvGrpSpPr>
        <p:grpSpPr>
          <a:xfrm>
            <a:off x="3221985" y="4779019"/>
            <a:ext cx="630007" cy="360000"/>
            <a:chOff x="971600" y="5445224"/>
            <a:chExt cx="7200800" cy="576064"/>
          </a:xfrm>
        </p:grpSpPr>
        <p:sp>
          <p:nvSpPr>
            <p:cNvPr id="551" name="平行四辺形 55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2" name="平行四辺形 55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3" name="グループ化 552"/>
          <p:cNvGrpSpPr/>
          <p:nvPr/>
        </p:nvGrpSpPr>
        <p:grpSpPr>
          <a:xfrm>
            <a:off x="3761991" y="4779019"/>
            <a:ext cx="630007" cy="360000"/>
            <a:chOff x="971600" y="5445224"/>
            <a:chExt cx="7200800" cy="576064"/>
          </a:xfrm>
        </p:grpSpPr>
        <p:sp>
          <p:nvSpPr>
            <p:cNvPr id="554" name="平行四辺形 55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5" name="平行四辺形 55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6" name="グループ化 555"/>
          <p:cNvGrpSpPr/>
          <p:nvPr/>
        </p:nvGrpSpPr>
        <p:grpSpPr>
          <a:xfrm>
            <a:off x="4301997" y="4779019"/>
            <a:ext cx="630007" cy="360000"/>
            <a:chOff x="971600" y="5445224"/>
            <a:chExt cx="7200800" cy="576064"/>
          </a:xfrm>
        </p:grpSpPr>
        <p:sp>
          <p:nvSpPr>
            <p:cNvPr id="557" name="平行四辺形 55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58" name="平行四辺形 55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59" name="グループ化 558"/>
          <p:cNvGrpSpPr/>
          <p:nvPr/>
        </p:nvGrpSpPr>
        <p:grpSpPr>
          <a:xfrm>
            <a:off x="4842003" y="4779019"/>
            <a:ext cx="630007" cy="360000"/>
            <a:chOff x="971600" y="5445224"/>
            <a:chExt cx="7200800" cy="576064"/>
          </a:xfrm>
        </p:grpSpPr>
        <p:sp>
          <p:nvSpPr>
            <p:cNvPr id="560" name="平行四辺形 55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1" name="平行四辺形 56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2" name="グループ化 561"/>
          <p:cNvGrpSpPr/>
          <p:nvPr/>
        </p:nvGrpSpPr>
        <p:grpSpPr>
          <a:xfrm>
            <a:off x="5382009" y="4779019"/>
            <a:ext cx="630007" cy="360000"/>
            <a:chOff x="971600" y="5445224"/>
            <a:chExt cx="7200800" cy="576064"/>
          </a:xfrm>
        </p:grpSpPr>
        <p:sp>
          <p:nvSpPr>
            <p:cNvPr id="563" name="平行四辺形 56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4" name="平行四辺形 56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5" name="グループ化 564"/>
          <p:cNvGrpSpPr/>
          <p:nvPr/>
        </p:nvGrpSpPr>
        <p:grpSpPr>
          <a:xfrm>
            <a:off x="5922015" y="4779019"/>
            <a:ext cx="630007" cy="360000"/>
            <a:chOff x="971600" y="5445224"/>
            <a:chExt cx="7200800" cy="576064"/>
          </a:xfrm>
        </p:grpSpPr>
        <p:sp>
          <p:nvSpPr>
            <p:cNvPr id="566" name="平行四辺形 56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7" name="平行四辺形 56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8" name="グループ化 567"/>
          <p:cNvGrpSpPr/>
          <p:nvPr/>
        </p:nvGrpSpPr>
        <p:grpSpPr>
          <a:xfrm>
            <a:off x="6462021" y="4779019"/>
            <a:ext cx="630007" cy="360000"/>
            <a:chOff x="971600" y="5445224"/>
            <a:chExt cx="7200800" cy="576064"/>
          </a:xfrm>
        </p:grpSpPr>
        <p:sp>
          <p:nvSpPr>
            <p:cNvPr id="569" name="平行四辺形 5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0" name="平行四辺形 56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1" name="グループ化 570"/>
          <p:cNvGrpSpPr/>
          <p:nvPr/>
        </p:nvGrpSpPr>
        <p:grpSpPr>
          <a:xfrm>
            <a:off x="7002027" y="4779019"/>
            <a:ext cx="630007" cy="360000"/>
            <a:chOff x="971600" y="5445224"/>
            <a:chExt cx="7200800" cy="576064"/>
          </a:xfrm>
        </p:grpSpPr>
        <p:sp>
          <p:nvSpPr>
            <p:cNvPr id="572" name="平行四辺形 57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3" name="平行四辺形 57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4" name="グループ化 573"/>
          <p:cNvGrpSpPr/>
          <p:nvPr/>
        </p:nvGrpSpPr>
        <p:grpSpPr>
          <a:xfrm>
            <a:off x="7542033" y="4779019"/>
            <a:ext cx="630007" cy="360000"/>
            <a:chOff x="971600" y="5445224"/>
            <a:chExt cx="7200800" cy="576064"/>
          </a:xfrm>
        </p:grpSpPr>
        <p:sp>
          <p:nvSpPr>
            <p:cNvPr id="575" name="平行四辺形 57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6" name="平行四辺形 57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77" name="グループ化 576"/>
          <p:cNvGrpSpPr/>
          <p:nvPr/>
        </p:nvGrpSpPr>
        <p:grpSpPr>
          <a:xfrm>
            <a:off x="1601967" y="5319025"/>
            <a:ext cx="630007" cy="360000"/>
            <a:chOff x="971600" y="5445224"/>
            <a:chExt cx="7200800" cy="576064"/>
          </a:xfrm>
        </p:grpSpPr>
        <p:sp>
          <p:nvSpPr>
            <p:cNvPr id="578" name="平行四辺形 57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79" name="平行四辺形 57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0" name="グループ化 579"/>
          <p:cNvGrpSpPr/>
          <p:nvPr/>
        </p:nvGrpSpPr>
        <p:grpSpPr>
          <a:xfrm>
            <a:off x="2141973" y="5319025"/>
            <a:ext cx="630007" cy="360000"/>
            <a:chOff x="971600" y="5445224"/>
            <a:chExt cx="7200800" cy="576064"/>
          </a:xfrm>
        </p:grpSpPr>
        <p:sp>
          <p:nvSpPr>
            <p:cNvPr id="581" name="平行四辺形 58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2" name="平行四辺形 58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3" name="グループ化 582"/>
          <p:cNvGrpSpPr/>
          <p:nvPr/>
        </p:nvGrpSpPr>
        <p:grpSpPr>
          <a:xfrm>
            <a:off x="2681979" y="5319025"/>
            <a:ext cx="630007" cy="360000"/>
            <a:chOff x="971600" y="5445224"/>
            <a:chExt cx="7200800" cy="576064"/>
          </a:xfrm>
        </p:grpSpPr>
        <p:sp>
          <p:nvSpPr>
            <p:cNvPr id="584" name="平行四辺形 5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5" name="平行四辺形 584"/>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6" name="グループ化 585"/>
          <p:cNvGrpSpPr/>
          <p:nvPr/>
        </p:nvGrpSpPr>
        <p:grpSpPr>
          <a:xfrm>
            <a:off x="3221985" y="5319025"/>
            <a:ext cx="630007" cy="360000"/>
            <a:chOff x="971600" y="5445224"/>
            <a:chExt cx="7200800" cy="576064"/>
          </a:xfrm>
        </p:grpSpPr>
        <p:sp>
          <p:nvSpPr>
            <p:cNvPr id="587" name="平行四辺形 586"/>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8" name="平行四辺形 587"/>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89" name="グループ化 588"/>
          <p:cNvGrpSpPr/>
          <p:nvPr/>
        </p:nvGrpSpPr>
        <p:grpSpPr>
          <a:xfrm>
            <a:off x="3761991" y="5319025"/>
            <a:ext cx="630007" cy="360000"/>
            <a:chOff x="971600" y="5445224"/>
            <a:chExt cx="7200800" cy="576064"/>
          </a:xfrm>
        </p:grpSpPr>
        <p:sp>
          <p:nvSpPr>
            <p:cNvPr id="590" name="平行四辺形 589"/>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1" name="平行四辺形 590"/>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2" name="グループ化 591"/>
          <p:cNvGrpSpPr/>
          <p:nvPr/>
        </p:nvGrpSpPr>
        <p:grpSpPr>
          <a:xfrm>
            <a:off x="4301997" y="5319025"/>
            <a:ext cx="630007" cy="360000"/>
            <a:chOff x="971600" y="5445224"/>
            <a:chExt cx="7200800" cy="576064"/>
          </a:xfrm>
        </p:grpSpPr>
        <p:sp>
          <p:nvSpPr>
            <p:cNvPr id="593" name="平行四辺形 59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4" name="平行四辺形 593"/>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5" name="グループ化 594"/>
          <p:cNvGrpSpPr/>
          <p:nvPr/>
        </p:nvGrpSpPr>
        <p:grpSpPr>
          <a:xfrm>
            <a:off x="4842003" y="5319025"/>
            <a:ext cx="630007" cy="360000"/>
            <a:chOff x="971600" y="5445224"/>
            <a:chExt cx="7200800" cy="576064"/>
          </a:xfrm>
        </p:grpSpPr>
        <p:sp>
          <p:nvSpPr>
            <p:cNvPr id="596" name="平行四辺形 5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97" name="平行四辺形 59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98" name="グループ化 597"/>
          <p:cNvGrpSpPr/>
          <p:nvPr/>
        </p:nvGrpSpPr>
        <p:grpSpPr>
          <a:xfrm>
            <a:off x="5382009" y="5319025"/>
            <a:ext cx="630007" cy="360000"/>
            <a:chOff x="971600" y="5445224"/>
            <a:chExt cx="7200800" cy="576064"/>
          </a:xfrm>
        </p:grpSpPr>
        <p:sp>
          <p:nvSpPr>
            <p:cNvPr id="599" name="平行四辺形 59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0" name="平行四辺形 599"/>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1" name="グループ化 600"/>
          <p:cNvGrpSpPr/>
          <p:nvPr/>
        </p:nvGrpSpPr>
        <p:grpSpPr>
          <a:xfrm>
            <a:off x="5922015" y="5319025"/>
            <a:ext cx="630007" cy="360000"/>
            <a:chOff x="971600" y="5445224"/>
            <a:chExt cx="7200800" cy="576064"/>
          </a:xfrm>
        </p:grpSpPr>
        <p:sp>
          <p:nvSpPr>
            <p:cNvPr id="602" name="平行四辺形 601"/>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3" name="平行四辺形 602"/>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4" name="グループ化 603"/>
          <p:cNvGrpSpPr/>
          <p:nvPr/>
        </p:nvGrpSpPr>
        <p:grpSpPr>
          <a:xfrm>
            <a:off x="6462021" y="5319025"/>
            <a:ext cx="630007" cy="360000"/>
            <a:chOff x="971600" y="5445224"/>
            <a:chExt cx="7200800" cy="576064"/>
          </a:xfrm>
        </p:grpSpPr>
        <p:sp>
          <p:nvSpPr>
            <p:cNvPr id="605" name="平行四辺形 60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6" name="平行四辺形 60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07" name="グループ化 606"/>
          <p:cNvGrpSpPr/>
          <p:nvPr/>
        </p:nvGrpSpPr>
        <p:grpSpPr>
          <a:xfrm>
            <a:off x="7002027" y="5319025"/>
            <a:ext cx="630007" cy="360000"/>
            <a:chOff x="971600" y="5445224"/>
            <a:chExt cx="7200800" cy="576064"/>
          </a:xfrm>
        </p:grpSpPr>
        <p:sp>
          <p:nvSpPr>
            <p:cNvPr id="608" name="平行四辺形 607"/>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09" name="平行四辺形 608"/>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10" name="グループ化 609"/>
          <p:cNvGrpSpPr/>
          <p:nvPr/>
        </p:nvGrpSpPr>
        <p:grpSpPr>
          <a:xfrm>
            <a:off x="7542033" y="5319025"/>
            <a:ext cx="630007" cy="360000"/>
            <a:chOff x="971600" y="5445224"/>
            <a:chExt cx="7200800" cy="576064"/>
          </a:xfrm>
        </p:grpSpPr>
        <p:sp>
          <p:nvSpPr>
            <p:cNvPr id="611" name="平行四辺形 61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12" name="平行四辺形 61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613" name="正方形/長方形 612"/>
          <p:cNvSpPr/>
          <p:nvPr/>
        </p:nvSpPr>
        <p:spPr>
          <a:xfrm>
            <a:off x="1331964" y="908972"/>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4" name="角丸四角形吹き出し 613"/>
          <p:cNvSpPr/>
          <p:nvPr/>
        </p:nvSpPr>
        <p:spPr bwMode="auto">
          <a:xfrm>
            <a:off x="2321975" y="638969"/>
            <a:ext cx="2160024" cy="612648"/>
          </a:xfrm>
          <a:prstGeom prst="wedgeRoundRectCallout">
            <a:avLst>
              <a:gd name="adj1" fmla="val -67072"/>
              <a:gd name="adj2" fmla="val 49646"/>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65000"/>
                    <a:lumOff val="35000"/>
                  </a:schemeClr>
                </a:solidFill>
                <a:latin typeface="Arial Narrow" panose="020B0606020202030204" pitchFamily="34" charset="0"/>
              </a:rPr>
              <a:t>どうしてこうなった</a:t>
            </a:r>
          </a:p>
        </p:txBody>
      </p:sp>
      <p:sp>
        <p:nvSpPr>
          <p:cNvPr id="615" name="正方形/長方形 614"/>
          <p:cNvSpPr/>
          <p:nvPr/>
        </p:nvSpPr>
        <p:spPr>
          <a:xfrm>
            <a:off x="8206009" y="495901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dirty="0"/>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617" name="角丸四角形 616"/>
          <p:cNvSpPr/>
          <p:nvPr/>
        </p:nvSpPr>
        <p:spPr bwMode="auto">
          <a:xfrm>
            <a:off x="7632034" y="5229020"/>
            <a:ext cx="450005"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t>
            </a:r>
            <a:endParaRPr kumimoji="1" lang="ja-JP" altLang="en-US" dirty="0">
              <a:latin typeface="Arial Narrow" panose="020B0606020202030204" pitchFamily="34" charset="0"/>
            </a:endParaRPr>
          </a:p>
        </p:txBody>
      </p:sp>
      <p:sp>
        <p:nvSpPr>
          <p:cNvPr id="618" name="角丸四角形 617"/>
          <p:cNvSpPr/>
          <p:nvPr/>
        </p:nvSpPr>
        <p:spPr bwMode="auto">
          <a:xfrm>
            <a:off x="7632034"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nvGrpSpPr>
          <p:cNvPr id="713" name="グループ化 712"/>
          <p:cNvGrpSpPr/>
          <p:nvPr/>
        </p:nvGrpSpPr>
        <p:grpSpPr>
          <a:xfrm>
            <a:off x="1691968" y="1429903"/>
            <a:ext cx="6390071" cy="4159121"/>
            <a:chOff x="1691968" y="1429903"/>
            <a:chExt cx="6390071" cy="4159121"/>
          </a:xfrm>
        </p:grpSpPr>
        <p:sp>
          <p:nvSpPr>
            <p:cNvPr id="619" name="角丸四角形 618"/>
            <p:cNvSpPr/>
            <p:nvPr/>
          </p:nvSpPr>
          <p:spPr bwMode="auto">
            <a:xfrm>
              <a:off x="7632034"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0" name="角丸四角形 619"/>
            <p:cNvSpPr/>
            <p:nvPr/>
          </p:nvSpPr>
          <p:spPr bwMode="auto">
            <a:xfrm>
              <a:off x="7632034"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1" name="角丸四角形 620"/>
            <p:cNvSpPr/>
            <p:nvPr/>
          </p:nvSpPr>
          <p:spPr bwMode="auto">
            <a:xfrm>
              <a:off x="7632034"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2" name="角丸四角形 621"/>
            <p:cNvSpPr/>
            <p:nvPr/>
          </p:nvSpPr>
          <p:spPr bwMode="auto">
            <a:xfrm>
              <a:off x="7632034"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3" name="角丸四角形 622"/>
            <p:cNvSpPr/>
            <p:nvPr/>
          </p:nvSpPr>
          <p:spPr bwMode="auto">
            <a:xfrm>
              <a:off x="7632034"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4" name="角丸四角形 623"/>
            <p:cNvSpPr/>
            <p:nvPr/>
          </p:nvSpPr>
          <p:spPr bwMode="auto">
            <a:xfrm>
              <a:off x="7632034"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5" name="角丸四角形 624"/>
            <p:cNvSpPr/>
            <p:nvPr/>
          </p:nvSpPr>
          <p:spPr bwMode="auto">
            <a:xfrm>
              <a:off x="7092028"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6" name="角丸四角形 625"/>
            <p:cNvSpPr/>
            <p:nvPr/>
          </p:nvSpPr>
          <p:spPr bwMode="auto">
            <a:xfrm>
              <a:off x="7092028"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7" name="角丸四角形 626"/>
            <p:cNvSpPr/>
            <p:nvPr/>
          </p:nvSpPr>
          <p:spPr bwMode="auto">
            <a:xfrm>
              <a:off x="7092028"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8" name="角丸四角形 627"/>
            <p:cNvSpPr/>
            <p:nvPr/>
          </p:nvSpPr>
          <p:spPr bwMode="auto">
            <a:xfrm>
              <a:off x="7092028"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29" name="角丸四角形 628"/>
            <p:cNvSpPr/>
            <p:nvPr/>
          </p:nvSpPr>
          <p:spPr bwMode="auto">
            <a:xfrm>
              <a:off x="7092028"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0" name="角丸四角形 629"/>
            <p:cNvSpPr/>
            <p:nvPr/>
          </p:nvSpPr>
          <p:spPr bwMode="auto">
            <a:xfrm>
              <a:off x="7092028"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1" name="角丸四角形 630"/>
            <p:cNvSpPr/>
            <p:nvPr/>
          </p:nvSpPr>
          <p:spPr bwMode="auto">
            <a:xfrm>
              <a:off x="7092028"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2" name="角丸四角形 631"/>
            <p:cNvSpPr/>
            <p:nvPr/>
          </p:nvSpPr>
          <p:spPr bwMode="auto">
            <a:xfrm>
              <a:off x="7092028"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3" name="角丸四角形 632"/>
            <p:cNvSpPr/>
            <p:nvPr/>
          </p:nvSpPr>
          <p:spPr bwMode="auto">
            <a:xfrm>
              <a:off x="6552022"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4" name="角丸四角形 633"/>
            <p:cNvSpPr/>
            <p:nvPr/>
          </p:nvSpPr>
          <p:spPr bwMode="auto">
            <a:xfrm>
              <a:off x="6552022"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5" name="角丸四角形 634"/>
            <p:cNvSpPr/>
            <p:nvPr/>
          </p:nvSpPr>
          <p:spPr bwMode="auto">
            <a:xfrm>
              <a:off x="6552022"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6" name="角丸四角形 635"/>
            <p:cNvSpPr/>
            <p:nvPr/>
          </p:nvSpPr>
          <p:spPr bwMode="auto">
            <a:xfrm>
              <a:off x="6552022"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7" name="角丸四角形 636"/>
            <p:cNvSpPr/>
            <p:nvPr/>
          </p:nvSpPr>
          <p:spPr bwMode="auto">
            <a:xfrm>
              <a:off x="6552022"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8" name="角丸四角形 637"/>
            <p:cNvSpPr/>
            <p:nvPr/>
          </p:nvSpPr>
          <p:spPr bwMode="auto">
            <a:xfrm>
              <a:off x="6552022"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39" name="角丸四角形 638"/>
            <p:cNvSpPr/>
            <p:nvPr/>
          </p:nvSpPr>
          <p:spPr bwMode="auto">
            <a:xfrm>
              <a:off x="6552022"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0" name="角丸四角形 639"/>
            <p:cNvSpPr/>
            <p:nvPr/>
          </p:nvSpPr>
          <p:spPr bwMode="auto">
            <a:xfrm>
              <a:off x="6552022"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1" name="角丸四角形 640"/>
            <p:cNvSpPr/>
            <p:nvPr/>
          </p:nvSpPr>
          <p:spPr bwMode="auto">
            <a:xfrm>
              <a:off x="6012016"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2" name="角丸四角形 641"/>
            <p:cNvSpPr/>
            <p:nvPr/>
          </p:nvSpPr>
          <p:spPr bwMode="auto">
            <a:xfrm>
              <a:off x="6012016"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3" name="角丸四角形 642"/>
            <p:cNvSpPr/>
            <p:nvPr/>
          </p:nvSpPr>
          <p:spPr bwMode="auto">
            <a:xfrm>
              <a:off x="6012016"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4" name="角丸四角形 643"/>
            <p:cNvSpPr/>
            <p:nvPr/>
          </p:nvSpPr>
          <p:spPr bwMode="auto">
            <a:xfrm>
              <a:off x="6012016"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5" name="角丸四角形 644"/>
            <p:cNvSpPr/>
            <p:nvPr/>
          </p:nvSpPr>
          <p:spPr bwMode="auto">
            <a:xfrm>
              <a:off x="6012016"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6" name="角丸四角形 645"/>
            <p:cNvSpPr/>
            <p:nvPr/>
          </p:nvSpPr>
          <p:spPr bwMode="auto">
            <a:xfrm>
              <a:off x="6012016"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7" name="角丸四角形 646"/>
            <p:cNvSpPr/>
            <p:nvPr/>
          </p:nvSpPr>
          <p:spPr bwMode="auto">
            <a:xfrm>
              <a:off x="6012016"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8" name="角丸四角形 647"/>
            <p:cNvSpPr/>
            <p:nvPr/>
          </p:nvSpPr>
          <p:spPr bwMode="auto">
            <a:xfrm>
              <a:off x="6012016"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49" name="角丸四角形 648"/>
            <p:cNvSpPr/>
            <p:nvPr/>
          </p:nvSpPr>
          <p:spPr bwMode="auto">
            <a:xfrm>
              <a:off x="5472010" y="461808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0" name="角丸四角形 649"/>
            <p:cNvSpPr/>
            <p:nvPr/>
          </p:nvSpPr>
          <p:spPr bwMode="auto">
            <a:xfrm>
              <a:off x="5472010" y="407808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1" name="角丸四角形 650"/>
            <p:cNvSpPr/>
            <p:nvPr/>
          </p:nvSpPr>
          <p:spPr bwMode="auto">
            <a:xfrm>
              <a:off x="5472010" y="353807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2" name="角丸四角形 651"/>
            <p:cNvSpPr/>
            <p:nvPr/>
          </p:nvSpPr>
          <p:spPr bwMode="auto">
            <a:xfrm>
              <a:off x="5472010" y="303353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3" name="角丸四角形 652"/>
            <p:cNvSpPr/>
            <p:nvPr/>
          </p:nvSpPr>
          <p:spPr bwMode="auto">
            <a:xfrm>
              <a:off x="5472010" y="249352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4" name="角丸四角形 653"/>
            <p:cNvSpPr/>
            <p:nvPr/>
          </p:nvSpPr>
          <p:spPr bwMode="auto">
            <a:xfrm>
              <a:off x="5472010" y="195352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5" name="角丸四角形 654"/>
            <p:cNvSpPr/>
            <p:nvPr/>
          </p:nvSpPr>
          <p:spPr bwMode="auto">
            <a:xfrm>
              <a:off x="5472010" y="144897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6" name="角丸四角形 655"/>
            <p:cNvSpPr/>
            <p:nvPr/>
          </p:nvSpPr>
          <p:spPr bwMode="auto">
            <a:xfrm>
              <a:off x="5472010" y="5229020"/>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7" name="角丸四角形 656"/>
            <p:cNvSpPr/>
            <p:nvPr/>
          </p:nvSpPr>
          <p:spPr bwMode="auto">
            <a:xfrm>
              <a:off x="493200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8" name="角丸四角形 657"/>
            <p:cNvSpPr/>
            <p:nvPr/>
          </p:nvSpPr>
          <p:spPr bwMode="auto">
            <a:xfrm>
              <a:off x="493200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59" name="角丸四角形 658"/>
            <p:cNvSpPr/>
            <p:nvPr/>
          </p:nvSpPr>
          <p:spPr bwMode="auto">
            <a:xfrm>
              <a:off x="493200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0" name="角丸四角形 659"/>
            <p:cNvSpPr/>
            <p:nvPr/>
          </p:nvSpPr>
          <p:spPr bwMode="auto">
            <a:xfrm>
              <a:off x="493200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1" name="角丸四角形 660"/>
            <p:cNvSpPr/>
            <p:nvPr/>
          </p:nvSpPr>
          <p:spPr bwMode="auto">
            <a:xfrm>
              <a:off x="493200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2" name="角丸四角形 661"/>
            <p:cNvSpPr/>
            <p:nvPr/>
          </p:nvSpPr>
          <p:spPr bwMode="auto">
            <a:xfrm>
              <a:off x="493200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3" name="角丸四角形 662"/>
            <p:cNvSpPr/>
            <p:nvPr/>
          </p:nvSpPr>
          <p:spPr bwMode="auto">
            <a:xfrm>
              <a:off x="493200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4" name="角丸四角形 663"/>
            <p:cNvSpPr/>
            <p:nvPr/>
          </p:nvSpPr>
          <p:spPr bwMode="auto">
            <a:xfrm>
              <a:off x="493200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5" name="角丸四角形 664"/>
            <p:cNvSpPr/>
            <p:nvPr/>
          </p:nvSpPr>
          <p:spPr bwMode="auto">
            <a:xfrm>
              <a:off x="439199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6" name="角丸四角形 665"/>
            <p:cNvSpPr/>
            <p:nvPr/>
          </p:nvSpPr>
          <p:spPr bwMode="auto">
            <a:xfrm>
              <a:off x="439199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7" name="角丸四角形 666"/>
            <p:cNvSpPr/>
            <p:nvPr/>
          </p:nvSpPr>
          <p:spPr bwMode="auto">
            <a:xfrm>
              <a:off x="439199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8" name="角丸四角形 667"/>
            <p:cNvSpPr/>
            <p:nvPr/>
          </p:nvSpPr>
          <p:spPr bwMode="auto">
            <a:xfrm>
              <a:off x="439199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69" name="角丸四角形 668"/>
            <p:cNvSpPr/>
            <p:nvPr/>
          </p:nvSpPr>
          <p:spPr bwMode="auto">
            <a:xfrm>
              <a:off x="439199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0" name="角丸四角形 669"/>
            <p:cNvSpPr/>
            <p:nvPr/>
          </p:nvSpPr>
          <p:spPr bwMode="auto">
            <a:xfrm>
              <a:off x="439199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1" name="角丸四角形 670"/>
            <p:cNvSpPr/>
            <p:nvPr/>
          </p:nvSpPr>
          <p:spPr bwMode="auto">
            <a:xfrm>
              <a:off x="439199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2" name="角丸四角形 671"/>
            <p:cNvSpPr/>
            <p:nvPr/>
          </p:nvSpPr>
          <p:spPr bwMode="auto">
            <a:xfrm>
              <a:off x="439199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3" name="角丸四角形 672"/>
            <p:cNvSpPr/>
            <p:nvPr/>
          </p:nvSpPr>
          <p:spPr bwMode="auto">
            <a:xfrm>
              <a:off x="3851992"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4" name="角丸四角形 673"/>
            <p:cNvSpPr/>
            <p:nvPr/>
          </p:nvSpPr>
          <p:spPr bwMode="auto">
            <a:xfrm>
              <a:off x="3851992"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5" name="角丸四角形 674"/>
            <p:cNvSpPr/>
            <p:nvPr/>
          </p:nvSpPr>
          <p:spPr bwMode="auto">
            <a:xfrm>
              <a:off x="3851992"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6" name="角丸四角形 675"/>
            <p:cNvSpPr/>
            <p:nvPr/>
          </p:nvSpPr>
          <p:spPr bwMode="auto">
            <a:xfrm>
              <a:off x="3851992"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7" name="角丸四角形 676"/>
            <p:cNvSpPr/>
            <p:nvPr/>
          </p:nvSpPr>
          <p:spPr bwMode="auto">
            <a:xfrm>
              <a:off x="3851992"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8" name="角丸四角形 677"/>
            <p:cNvSpPr/>
            <p:nvPr/>
          </p:nvSpPr>
          <p:spPr bwMode="auto">
            <a:xfrm>
              <a:off x="3851992"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79" name="角丸四角形 678"/>
            <p:cNvSpPr/>
            <p:nvPr/>
          </p:nvSpPr>
          <p:spPr bwMode="auto">
            <a:xfrm>
              <a:off x="3851992"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0" name="角丸四角形 679"/>
            <p:cNvSpPr/>
            <p:nvPr/>
          </p:nvSpPr>
          <p:spPr bwMode="auto">
            <a:xfrm>
              <a:off x="3851992"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1" name="角丸四角形 680"/>
            <p:cNvSpPr/>
            <p:nvPr/>
          </p:nvSpPr>
          <p:spPr bwMode="auto">
            <a:xfrm>
              <a:off x="3311986"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2" name="角丸四角形 681"/>
            <p:cNvSpPr/>
            <p:nvPr/>
          </p:nvSpPr>
          <p:spPr bwMode="auto">
            <a:xfrm>
              <a:off x="3311986"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3" name="角丸四角形 682"/>
            <p:cNvSpPr/>
            <p:nvPr/>
          </p:nvSpPr>
          <p:spPr bwMode="auto">
            <a:xfrm>
              <a:off x="3311986"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4" name="角丸四角形 683"/>
            <p:cNvSpPr/>
            <p:nvPr/>
          </p:nvSpPr>
          <p:spPr bwMode="auto">
            <a:xfrm>
              <a:off x="3311986"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5" name="角丸四角形 684"/>
            <p:cNvSpPr/>
            <p:nvPr/>
          </p:nvSpPr>
          <p:spPr bwMode="auto">
            <a:xfrm>
              <a:off x="3311986"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6" name="角丸四角形 685"/>
            <p:cNvSpPr/>
            <p:nvPr/>
          </p:nvSpPr>
          <p:spPr bwMode="auto">
            <a:xfrm>
              <a:off x="3311986"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7" name="角丸四角形 686"/>
            <p:cNvSpPr/>
            <p:nvPr/>
          </p:nvSpPr>
          <p:spPr bwMode="auto">
            <a:xfrm>
              <a:off x="3311986"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8" name="角丸四角形 687"/>
            <p:cNvSpPr/>
            <p:nvPr/>
          </p:nvSpPr>
          <p:spPr bwMode="auto">
            <a:xfrm>
              <a:off x="3311986"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89" name="角丸四角形 688"/>
            <p:cNvSpPr/>
            <p:nvPr/>
          </p:nvSpPr>
          <p:spPr bwMode="auto">
            <a:xfrm>
              <a:off x="2771980"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0" name="角丸四角形 689"/>
            <p:cNvSpPr/>
            <p:nvPr/>
          </p:nvSpPr>
          <p:spPr bwMode="auto">
            <a:xfrm>
              <a:off x="2771980"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1" name="角丸四角形 690"/>
            <p:cNvSpPr/>
            <p:nvPr/>
          </p:nvSpPr>
          <p:spPr bwMode="auto">
            <a:xfrm>
              <a:off x="2771980"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2" name="角丸四角形 691"/>
            <p:cNvSpPr/>
            <p:nvPr/>
          </p:nvSpPr>
          <p:spPr bwMode="auto">
            <a:xfrm>
              <a:off x="2771980"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3" name="角丸四角形 692"/>
            <p:cNvSpPr/>
            <p:nvPr/>
          </p:nvSpPr>
          <p:spPr bwMode="auto">
            <a:xfrm>
              <a:off x="2771980"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4" name="角丸四角形 693"/>
            <p:cNvSpPr/>
            <p:nvPr/>
          </p:nvSpPr>
          <p:spPr bwMode="auto">
            <a:xfrm>
              <a:off x="2771980"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5" name="角丸四角形 694"/>
            <p:cNvSpPr/>
            <p:nvPr/>
          </p:nvSpPr>
          <p:spPr bwMode="auto">
            <a:xfrm>
              <a:off x="2771980"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6" name="角丸四角形 695"/>
            <p:cNvSpPr/>
            <p:nvPr/>
          </p:nvSpPr>
          <p:spPr bwMode="auto">
            <a:xfrm>
              <a:off x="2771980"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7" name="角丸四角形 696"/>
            <p:cNvSpPr/>
            <p:nvPr/>
          </p:nvSpPr>
          <p:spPr bwMode="auto">
            <a:xfrm>
              <a:off x="2231974"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8" name="角丸四角形 697"/>
            <p:cNvSpPr/>
            <p:nvPr/>
          </p:nvSpPr>
          <p:spPr bwMode="auto">
            <a:xfrm>
              <a:off x="2231974"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699" name="角丸四角形 698"/>
            <p:cNvSpPr/>
            <p:nvPr/>
          </p:nvSpPr>
          <p:spPr bwMode="auto">
            <a:xfrm>
              <a:off x="2231974"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0" name="角丸四角形 699"/>
            <p:cNvSpPr/>
            <p:nvPr/>
          </p:nvSpPr>
          <p:spPr bwMode="auto">
            <a:xfrm>
              <a:off x="2231974"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1" name="角丸四角形 700"/>
            <p:cNvSpPr/>
            <p:nvPr/>
          </p:nvSpPr>
          <p:spPr bwMode="auto">
            <a:xfrm>
              <a:off x="2231974"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2" name="角丸四角形 701"/>
            <p:cNvSpPr/>
            <p:nvPr/>
          </p:nvSpPr>
          <p:spPr bwMode="auto">
            <a:xfrm>
              <a:off x="2231974"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3" name="角丸四角形 702"/>
            <p:cNvSpPr/>
            <p:nvPr/>
          </p:nvSpPr>
          <p:spPr bwMode="auto">
            <a:xfrm>
              <a:off x="2231974"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4" name="角丸四角形 703"/>
            <p:cNvSpPr/>
            <p:nvPr/>
          </p:nvSpPr>
          <p:spPr bwMode="auto">
            <a:xfrm>
              <a:off x="2231974"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5" name="角丸四角形 704"/>
            <p:cNvSpPr/>
            <p:nvPr/>
          </p:nvSpPr>
          <p:spPr bwMode="auto">
            <a:xfrm>
              <a:off x="1691968" y="459901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6" name="角丸四角形 705"/>
            <p:cNvSpPr/>
            <p:nvPr/>
          </p:nvSpPr>
          <p:spPr bwMode="auto">
            <a:xfrm>
              <a:off x="1691968" y="4059007"/>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7" name="角丸四角形 706"/>
            <p:cNvSpPr/>
            <p:nvPr/>
          </p:nvSpPr>
          <p:spPr bwMode="auto">
            <a:xfrm>
              <a:off x="1691968" y="3519001"/>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8" name="角丸四角形 707"/>
            <p:cNvSpPr/>
            <p:nvPr/>
          </p:nvSpPr>
          <p:spPr bwMode="auto">
            <a:xfrm>
              <a:off x="1691968" y="3014458"/>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09" name="角丸四角形 708"/>
            <p:cNvSpPr/>
            <p:nvPr/>
          </p:nvSpPr>
          <p:spPr bwMode="auto">
            <a:xfrm>
              <a:off x="1691968" y="2474452"/>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0" name="角丸四角形 709"/>
            <p:cNvSpPr/>
            <p:nvPr/>
          </p:nvSpPr>
          <p:spPr bwMode="auto">
            <a:xfrm>
              <a:off x="1691968" y="1934446"/>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1" name="角丸四角形 710"/>
            <p:cNvSpPr/>
            <p:nvPr/>
          </p:nvSpPr>
          <p:spPr bwMode="auto">
            <a:xfrm>
              <a:off x="1691968" y="1429903"/>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sp>
          <p:nvSpPr>
            <p:cNvPr id="712" name="角丸四角形 711"/>
            <p:cNvSpPr/>
            <p:nvPr/>
          </p:nvSpPr>
          <p:spPr bwMode="auto">
            <a:xfrm>
              <a:off x="1691968" y="5209945"/>
              <a:ext cx="450005" cy="360004"/>
            </a:xfrm>
            <a:prstGeom prst="roundRect">
              <a:avLst/>
            </a:prstGeom>
            <a:solidFill>
              <a:schemeClr val="tx1">
                <a:lumMod val="50000"/>
                <a:lumOff val="50000"/>
              </a:schemeClr>
            </a:solidFill>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endParaRPr kumimoji="1" lang="ja-JP" altLang="en-US" dirty="0">
                <a:latin typeface="Arial Narrow" panose="020B0606020202030204" pitchFamily="34" charset="0"/>
              </a:endParaRPr>
            </a:p>
          </p:txBody>
        </p:sp>
      </p:grpSp>
      <p:sp>
        <p:nvSpPr>
          <p:cNvPr id="616" name="角丸四角形吹き出し 615"/>
          <p:cNvSpPr/>
          <p:nvPr/>
        </p:nvSpPr>
        <p:spPr bwMode="auto">
          <a:xfrm>
            <a:off x="6102017" y="4329010"/>
            <a:ext cx="2430027" cy="612648"/>
          </a:xfrm>
          <a:prstGeom prst="wedgeRoundRectCallout">
            <a:avLst>
              <a:gd name="adj1" fmla="val 39915"/>
              <a:gd name="adj2" fmla="val 100391"/>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65000"/>
                    <a:lumOff val="35000"/>
                  </a:schemeClr>
                </a:solidFill>
                <a:latin typeface="Arial Narrow" panose="020B0606020202030204" pitchFamily="34" charset="0"/>
              </a:rPr>
              <a:t>やってしまいましたなぁ</a:t>
            </a:r>
          </a:p>
        </p:txBody>
      </p:sp>
    </p:spTree>
    <p:extLst>
      <p:ext uri="{BB962C8B-B14F-4D97-AF65-F5344CB8AC3E}">
        <p14:creationId xmlns:p14="http://schemas.microsoft.com/office/powerpoint/2010/main" val="3613181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nodeType="clickEffect">
                                  <p:stCondLst>
                                    <p:cond delay="0"/>
                                  </p:stCondLst>
                                  <p:childTnLst>
                                    <p:animEffect transition="out" filter="fade">
                                      <p:cBhvr>
                                        <p:cTn id="6" dur="1000"/>
                                        <p:tgtEl>
                                          <p:spTgt spid="713"/>
                                        </p:tgtEl>
                                      </p:cBhvr>
                                    </p:animEffect>
                                    <p:anim calcmode="lin" valueType="num">
                                      <p:cBhvr>
                                        <p:cTn id="7" dur="1000"/>
                                        <p:tgtEl>
                                          <p:spTgt spid="713"/>
                                        </p:tgtEl>
                                        <p:attrNameLst>
                                          <p:attrName>ppt_x</p:attrName>
                                        </p:attrNameLst>
                                      </p:cBhvr>
                                      <p:tavLst>
                                        <p:tav tm="0">
                                          <p:val>
                                            <p:strVal val="ppt_x"/>
                                          </p:val>
                                        </p:tav>
                                        <p:tav tm="100000">
                                          <p:val>
                                            <p:strVal val="ppt_x"/>
                                          </p:val>
                                        </p:tav>
                                      </p:tavLst>
                                    </p:anim>
                                    <p:anim calcmode="lin" valueType="num">
                                      <p:cBhvr>
                                        <p:cTn id="8" dur="1000"/>
                                        <p:tgtEl>
                                          <p:spTgt spid="713"/>
                                        </p:tgtEl>
                                        <p:attrNameLst>
                                          <p:attrName>ppt_y</p:attrName>
                                        </p:attrNameLst>
                                      </p:cBhvr>
                                      <p:tavLst>
                                        <p:tav tm="0">
                                          <p:val>
                                            <p:strVal val="ppt_y"/>
                                          </p:val>
                                        </p:tav>
                                        <p:tav tm="100000">
                                          <p:val>
                                            <p:strVal val="ppt_y+.1"/>
                                          </p:val>
                                        </p:tav>
                                      </p:tavLst>
                                    </p:anim>
                                    <p:set>
                                      <p:cBhvr>
                                        <p:cTn id="9" dur="1" fill="hold">
                                          <p:stCondLst>
                                            <p:cond delay="999"/>
                                          </p:stCondLst>
                                        </p:cTn>
                                        <p:tgtEl>
                                          <p:spTgt spid="7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パイプライン化の限界</a:t>
            </a:r>
          </a:p>
        </p:txBody>
      </p:sp>
      <p:sp>
        <p:nvSpPr>
          <p:cNvPr id="3" name="テキスト プレースホルダー 2"/>
          <p:cNvSpPr>
            <a:spLocks noGrp="1"/>
          </p:cNvSpPr>
          <p:nvPr>
            <p:ph type="body" sz="quarter" idx="10"/>
          </p:nvPr>
        </p:nvSpPr>
        <p:spPr/>
        <p:txBody>
          <a:bodyPr/>
          <a:lstStyle/>
          <a:p>
            <a:r>
              <a:rPr lang="ja-JP" altLang="en-US" dirty="0"/>
              <a:t>速度が上がらなくなる理由：</a:t>
            </a:r>
            <a:endParaRPr lang="en-US" altLang="ja-JP" dirty="0"/>
          </a:p>
          <a:p>
            <a:pPr marL="817200" lvl="1" indent="-457200">
              <a:buFont typeface="+mj-lt"/>
              <a:buAutoNum type="arabicPeriod"/>
            </a:pPr>
            <a:r>
              <a:rPr lang="ja-JP" altLang="en-US" dirty="0"/>
              <a:t>回路的な理由による周波数向上の限界（前回の講義）</a:t>
            </a:r>
            <a:endParaRPr lang="en-US" altLang="ja-JP" dirty="0"/>
          </a:p>
          <a:p>
            <a:pPr marL="817200" lvl="1" indent="-457200">
              <a:buFont typeface="+mj-lt"/>
              <a:buAutoNum type="arabicPeriod"/>
            </a:pPr>
            <a:r>
              <a:rPr lang="ja-JP" altLang="en-US" b="1" dirty="0">
                <a:solidFill>
                  <a:schemeClr val="accent5"/>
                </a:solidFill>
              </a:rPr>
              <a:t>アーキテクチャ的な理由（ハザード）による実効性能の限界</a:t>
            </a:r>
            <a:endParaRPr kumimoji="1" lang="ja-JP" altLang="en-US" b="1" dirty="0">
              <a:solidFill>
                <a:schemeClr val="accent5"/>
              </a:solidFill>
            </a:endParaRPr>
          </a:p>
        </p:txBody>
      </p:sp>
    </p:spTree>
    <p:extLst>
      <p:ext uri="{BB962C8B-B14F-4D97-AF65-F5344CB8AC3E}">
        <p14:creationId xmlns:p14="http://schemas.microsoft.com/office/powerpoint/2010/main" val="31891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アーキテクチャ的な理由による実効性能の限界</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バックエッジがないパイプライン</a:t>
            </a:r>
            <a:endParaRPr kumimoji="1" lang="en-US" altLang="ja-JP" dirty="0"/>
          </a:p>
          <a:p>
            <a:pPr lvl="1"/>
            <a:r>
              <a:rPr kumimoji="1" lang="ja-JP" altLang="en-US" dirty="0"/>
              <a:t>（回路的な限界にあたるまでは</a:t>
            </a:r>
            <a:endParaRPr kumimoji="1" lang="en-US" altLang="ja-JP" dirty="0"/>
          </a:p>
          <a:p>
            <a:pPr lvl="1"/>
            <a:r>
              <a:rPr kumimoji="1" lang="ja-JP" altLang="en-US" dirty="0"/>
              <a:t>パイプライン段数を増やせば増やすほど性能（周波数）が上がる</a:t>
            </a:r>
            <a:endParaRPr kumimoji="1" lang="en-US" altLang="ja-JP" dirty="0"/>
          </a:p>
          <a:p>
            <a:r>
              <a:rPr kumimoji="1" lang="ja-JP" altLang="en-US" dirty="0"/>
              <a:t>バックエッジがあるパイプライン</a:t>
            </a:r>
            <a:endParaRPr kumimoji="1" lang="en-US" altLang="ja-JP" dirty="0"/>
          </a:p>
          <a:p>
            <a:pPr lvl="1"/>
            <a:r>
              <a:rPr kumimoji="1" lang="ja-JP" altLang="en-US" dirty="0"/>
              <a:t>パイプライン段数を増やすと，</a:t>
            </a:r>
            <a:endParaRPr kumimoji="1" lang="en-US" altLang="ja-JP" dirty="0"/>
          </a:p>
          <a:p>
            <a:pPr lvl="2"/>
            <a:r>
              <a:rPr lang="ja-JP" altLang="en-US" dirty="0"/>
              <a:t>周波数そのものは上がる・・・が，</a:t>
            </a:r>
            <a:endParaRPr lang="en-US" altLang="ja-JP" dirty="0"/>
          </a:p>
          <a:p>
            <a:pPr lvl="2"/>
            <a:r>
              <a:rPr kumimoji="1" lang="ja-JP" altLang="en-US" dirty="0"/>
              <a:t>場合によって，命令を処理できる実効的な速度が落ちる</a:t>
            </a:r>
            <a:endParaRPr kumimoji="1" lang="en-US" altLang="ja-JP" dirty="0"/>
          </a:p>
          <a:p>
            <a:pPr lvl="2"/>
            <a:r>
              <a:rPr kumimoji="1" lang="ja-JP" altLang="en-US" dirty="0">
                <a:solidFill>
                  <a:schemeClr val="accent5"/>
                </a:solidFill>
              </a:rPr>
              <a:t>特に分岐予測ミス・ペナルティによる性能低下が大きい</a:t>
            </a:r>
          </a:p>
        </p:txBody>
      </p:sp>
    </p:spTree>
    <p:extLst>
      <p:ext uri="{BB962C8B-B14F-4D97-AF65-F5344CB8AC3E}">
        <p14:creationId xmlns:p14="http://schemas.microsoft.com/office/powerpoint/2010/main" val="9098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余談：実際の </a:t>
            </a:r>
            <a:r>
              <a:rPr lang="en-US" altLang="ja-JP" dirty="0"/>
              <a:t>CPU </a:t>
            </a:r>
            <a:r>
              <a:rPr lang="ja-JP" altLang="en-US" dirty="0"/>
              <a:t>のパイプライン段数</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現在は大体１５～２０段</a:t>
            </a:r>
            <a:endParaRPr lang="en-US" altLang="ja-JP" dirty="0"/>
          </a:p>
          <a:p>
            <a:r>
              <a:rPr lang="en-US" altLang="ja-JP" dirty="0"/>
              <a:t>Intel Pentium4 </a:t>
            </a:r>
            <a:r>
              <a:rPr lang="ja-JP" altLang="en-US" dirty="0"/>
              <a:t>（</a:t>
            </a:r>
            <a:r>
              <a:rPr lang="en-US" altLang="ja-JP" dirty="0"/>
              <a:t>Prescott</a:t>
            </a:r>
            <a:r>
              <a:rPr lang="ja-JP" altLang="en-US" dirty="0"/>
              <a:t>）３１段</a:t>
            </a:r>
            <a:endParaRPr lang="en-US" altLang="ja-JP" dirty="0"/>
          </a:p>
          <a:p>
            <a:pPr lvl="1"/>
            <a:r>
              <a:rPr lang="en-US" altLang="ja-JP" dirty="0"/>
              <a:t>2004</a:t>
            </a:r>
            <a:r>
              <a:rPr lang="ja-JP" altLang="en-US" dirty="0"/>
              <a:t>年発売で </a:t>
            </a:r>
            <a:r>
              <a:rPr lang="en-US" altLang="ja-JP" dirty="0"/>
              <a:t>3.8 GHz</a:t>
            </a:r>
          </a:p>
          <a:p>
            <a:pPr lvl="1"/>
            <a:r>
              <a:rPr lang="ja-JP" altLang="en-US" dirty="0"/>
              <a:t>おそらく，歴史上最大の段数</a:t>
            </a:r>
            <a:endParaRPr lang="en-US" altLang="ja-JP" dirty="0"/>
          </a:p>
          <a:p>
            <a:pPr lvl="2"/>
            <a:r>
              <a:rPr lang="ja-JP" altLang="en-US" dirty="0"/>
              <a:t>熱くなりすぎ </a:t>
            </a:r>
            <a:r>
              <a:rPr lang="en-US" altLang="ja-JP" dirty="0"/>
              <a:t>&amp; </a:t>
            </a:r>
            <a:r>
              <a:rPr lang="ja-JP" altLang="en-US" dirty="0"/>
              <a:t>性能が出ずで，この後ステージ数は減少</a:t>
            </a:r>
            <a:endParaRPr lang="en-US" altLang="ja-JP" dirty="0"/>
          </a:p>
          <a:p>
            <a:r>
              <a:rPr lang="en-US" altLang="ja-JP" dirty="0"/>
              <a:t>AMD Zen</a:t>
            </a:r>
            <a:r>
              <a:rPr lang="ja-JP" altLang="en-US" dirty="0"/>
              <a:t>：１９段</a:t>
            </a:r>
            <a:endParaRPr lang="en-US" altLang="ja-JP" dirty="0"/>
          </a:p>
          <a:p>
            <a:pPr lvl="1"/>
            <a:r>
              <a:rPr lang="en-US" altLang="ja-JP" dirty="0"/>
              <a:t>2017</a:t>
            </a:r>
            <a:r>
              <a:rPr lang="ja-JP" altLang="en-US" dirty="0"/>
              <a:t>年発売で </a:t>
            </a:r>
            <a:r>
              <a:rPr lang="en-US" altLang="ja-JP" dirty="0"/>
              <a:t>4.2GHz</a:t>
            </a:r>
            <a:endParaRPr lang="ja-JP" altLang="en-US" dirty="0"/>
          </a:p>
        </p:txBody>
      </p:sp>
    </p:spTree>
    <p:extLst>
      <p:ext uri="{BB962C8B-B14F-4D97-AF65-F5344CB8AC3E}">
        <p14:creationId xmlns:p14="http://schemas.microsoft.com/office/powerpoint/2010/main" val="19415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Sony/IBM/</a:t>
            </a:r>
            <a:r>
              <a:rPr lang="ja-JP" altLang="en-US" dirty="0"/>
              <a:t>東芝 </a:t>
            </a:r>
            <a:r>
              <a:rPr lang="en-US" altLang="ja-JP" dirty="0"/>
              <a:t>Cell (SPE)</a:t>
            </a:r>
            <a:br>
              <a:rPr lang="en-US" altLang="ja-JP" dirty="0"/>
            </a:br>
            <a:r>
              <a:rPr lang="en-US" altLang="ja-JP" sz="1400" dirty="0"/>
              <a:t>Cell Broadband Engine Architecture and its first implementation—A performance view </a:t>
            </a:r>
            <a:r>
              <a:rPr lang="ja-JP" altLang="en-US" sz="1400" dirty="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7407</Words>
  <Application>Microsoft Office PowerPoint</Application>
  <PresentationFormat>画面に合わせる (4:3)</PresentationFormat>
  <Paragraphs>1535</Paragraphs>
  <Slides>106</Slides>
  <Notes>17</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106</vt:i4>
      </vt:variant>
    </vt:vector>
  </HeadingPairs>
  <TitlesOfParts>
    <vt:vector size="117" baseType="lpstr">
      <vt:lpstr>HG丸ｺﾞｼｯｸM-PRO</vt:lpstr>
      <vt:lpstr>ＭＳ Ｐゴシック</vt:lpstr>
      <vt:lpstr>メイリオ</vt:lpstr>
      <vt:lpstr>Arial Narrow</vt:lpstr>
      <vt:lpstr>Calibri</vt:lpstr>
      <vt:lpstr>Consolas</vt:lpstr>
      <vt:lpstr>Courier New</vt:lpstr>
      <vt:lpstr>Segoe UI</vt:lpstr>
      <vt:lpstr>Times New Roman</vt:lpstr>
      <vt:lpstr>Wingdings</vt:lpstr>
      <vt:lpstr>cerulean</vt:lpstr>
      <vt:lpstr>塩谷 亮太 (shioya@ci.i.u-tokyo.ac.jp) 東京大学大学院情報理工学系研究科 創造情報学専攻</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質問や感想など</vt:lpstr>
      <vt:lpstr>「レイテンシ」と書いている部分 = １つの命令の処理開始から終わりまで は， パイプライン化により伸びている</vt:lpstr>
      <vt:lpstr>質問や感想など</vt:lpstr>
      <vt:lpstr>質問や感想など</vt:lpstr>
      <vt:lpstr>質問や感想など</vt:lpstr>
      <vt:lpstr>質問や感想など</vt:lpstr>
      <vt:lpstr>質問や感想など</vt:lpstr>
      <vt:lpstr>質問や感想など</vt:lpstr>
      <vt:lpstr>質問や感想など</vt:lpstr>
      <vt:lpstr>課題の解説</vt:lpstr>
      <vt:lpstr>課題 5.1</vt:lpstr>
      <vt:lpstr>課題 5.1</vt:lpstr>
      <vt:lpstr>課題 5.2</vt:lpstr>
      <vt:lpstr>NOR （上が直列，下が並列）</vt:lpstr>
      <vt:lpstr>3入力NAND</vt:lpstr>
      <vt:lpstr>前回の振り返り</vt:lpstr>
      <vt:lpstr>記憶素子の原理</vt:lpstr>
      <vt:lpstr>D ラッチの回路</vt:lpstr>
      <vt:lpstr>D-FF の回路</vt:lpstr>
      <vt:lpstr>工場のラインを考える（再）</vt:lpstr>
      <vt:lpstr>パイプライン・ラッチのイメージ</vt:lpstr>
      <vt:lpstr>パイプライン化（オーバーラップ）の実現方法</vt:lpstr>
      <vt:lpstr>パイプライン化による性能（スループット）向上</vt:lpstr>
      <vt:lpstr>パイプライン化の意味</vt:lpstr>
      <vt:lpstr>パイプライン化の限界</vt:lpstr>
      <vt:lpstr>ハザード</vt:lpstr>
      <vt:lpstr>ハザード（hazard）</vt:lpstr>
      <vt:lpstr>もくじ</vt:lpstr>
      <vt:lpstr>構造ハザード</vt:lpstr>
      <vt:lpstr>構造ハザード</vt:lpstr>
      <vt:lpstr>工場のライン</vt:lpstr>
      <vt:lpstr>釘の本数の変更</vt:lpstr>
      <vt:lpstr>釘打ちの人のところで構造ハザード</vt:lpstr>
      <vt:lpstr>増員による構造ハザードの解消</vt:lpstr>
      <vt:lpstr>注意</vt:lpstr>
      <vt:lpstr>コンピュータにおける構造ハザード</vt:lpstr>
      <vt:lpstr>構造ハザードの例１：メモリ間 mov</vt:lpstr>
      <vt:lpstr>mov [rs1]→[rs2] // [rs1]→[rs2] へのコピー</vt:lpstr>
      <vt:lpstr>構造ハザードの例２：push/pop</vt:lpstr>
      <vt:lpstr>pop：[rs1]→rd, rs1+1→rs1</vt:lpstr>
      <vt:lpstr>構造ハザードの例３</vt:lpstr>
      <vt:lpstr>構造ハザードの例３</vt:lpstr>
      <vt:lpstr>ld_inc [rs1]+1→rd  と add が連続した場合</vt:lpstr>
      <vt:lpstr>構造ハザードの解決方法</vt:lpstr>
      <vt:lpstr>解決方法１：ハードウェアの増強</vt:lpstr>
      <vt:lpstr>解決方法１：ハードウェアの増強</vt:lpstr>
      <vt:lpstr>構造ハザードの解決方法</vt:lpstr>
      <vt:lpstr>解決方法２：時分割で処理</vt:lpstr>
      <vt:lpstr>なぜパイプラインを止めるのか</vt:lpstr>
      <vt:lpstr>パイプラインを止めること</vt:lpstr>
      <vt:lpstr>ストールの動作</vt:lpstr>
      <vt:lpstr>ストールの実現方法</vt:lpstr>
      <vt:lpstr>WE つき D-FF の実現方法</vt:lpstr>
      <vt:lpstr>非構造ハザード</vt:lpstr>
      <vt:lpstr>もくじ</vt:lpstr>
      <vt:lpstr>バックエッジとは：逆方向（右から左）にいく信号</vt:lpstr>
      <vt:lpstr>データ・ハザード</vt:lpstr>
      <vt:lpstr>データ・ハザード</vt:lpstr>
      <vt:lpstr>データ・ハザード</vt:lpstr>
      <vt:lpstr>データ・ハザードの解消方法</vt:lpstr>
      <vt:lpstr>１．ストール</vt:lpstr>
      <vt:lpstr>１．ストールさせる</vt:lpstr>
      <vt:lpstr>2. 遅延スロット（なにもしない）</vt:lpstr>
      <vt:lpstr>2. 遅延スロット（なにもしない）</vt:lpstr>
      <vt:lpstr>NOP の挿入</vt:lpstr>
      <vt:lpstr>遅延スロットの利点</vt:lpstr>
      <vt:lpstr>遅延スロットの欠点</vt:lpstr>
      <vt:lpstr>遅延スロットの欠点２</vt:lpstr>
      <vt:lpstr>データ・ハザードの解消方法</vt:lpstr>
      <vt:lpstr>フォワーディング</vt:lpstr>
      <vt:lpstr>フォワーディングの回路</vt:lpstr>
      <vt:lpstr>フォワーディングの利点</vt:lpstr>
      <vt:lpstr>ロードについては，完全に解決はできない</vt:lpstr>
      <vt:lpstr>制御ハザード</vt:lpstr>
      <vt:lpstr>分岐命令の処理と制御ハザード</vt:lpstr>
      <vt:lpstr>制御ハザードの解消方法</vt:lpstr>
      <vt:lpstr>分岐予測</vt:lpstr>
      <vt:lpstr>分岐予測ペナルティ</vt:lpstr>
      <vt:lpstr>大規模な高性能プロセッサの場合</vt:lpstr>
      <vt:lpstr>パイプライン化の限界</vt:lpstr>
      <vt:lpstr>アーキテクチャ的な理由による実効性能の限界</vt:lpstr>
      <vt:lpstr>余談：実際の CPU のパイプライン段数</vt:lpstr>
      <vt:lpstr>Sony/IBM/東芝 Cell (SPE) Cell Broadband Engine Architecture and its first implementation—A performance view より</vt:lpstr>
      <vt:lpstr>AMD JAGUAR "JAGUAR” AMD’s Next Generation Low Power x86 Core より</vt:lpstr>
      <vt:lpstr>ARM Cortex-A15  Exploring the Design of the Cortex-A15 Processor ARM’s next generation mobile applications processor より</vt:lpstr>
      <vt:lpstr>まとめ</vt:lpstr>
      <vt:lpstr>課題 6.1</vt:lpstr>
      <vt:lpstr>RISC-V の 基本整数命令</vt:lpstr>
      <vt:lpstr>課題 6.2</vt:lpstr>
      <vt:lpstr>提出方法</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2023-06-05T04:58:47Z</dcterms:modified>
</cp:coreProperties>
</file>