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0"/>
  </p:notesMasterIdLst>
  <p:sldIdLst>
    <p:sldId id="455" r:id="rId2"/>
    <p:sldId id="698" r:id="rId3"/>
    <p:sldId id="705" r:id="rId4"/>
    <p:sldId id="697" r:id="rId5"/>
    <p:sldId id="718" r:id="rId6"/>
    <p:sldId id="699" r:id="rId7"/>
    <p:sldId id="700" r:id="rId8"/>
    <p:sldId id="702" r:id="rId9"/>
    <p:sldId id="703" r:id="rId10"/>
    <p:sldId id="704" r:id="rId11"/>
    <p:sldId id="706" r:id="rId12"/>
    <p:sldId id="707" r:id="rId13"/>
    <p:sldId id="708" r:id="rId14"/>
    <p:sldId id="709" r:id="rId15"/>
    <p:sldId id="710" r:id="rId16"/>
    <p:sldId id="712" r:id="rId17"/>
    <p:sldId id="714" r:id="rId18"/>
    <p:sldId id="715" r:id="rId19"/>
    <p:sldId id="716" r:id="rId20"/>
    <p:sldId id="717" r:id="rId21"/>
    <p:sldId id="719" r:id="rId22"/>
    <p:sldId id="720" r:id="rId23"/>
    <p:sldId id="721" r:id="rId24"/>
    <p:sldId id="713" r:id="rId25"/>
    <p:sldId id="711" r:id="rId26"/>
    <p:sldId id="722" r:id="rId27"/>
    <p:sldId id="260" r:id="rId28"/>
    <p:sldId id="458" r:id="rId29"/>
    <p:sldId id="457" r:id="rId30"/>
    <p:sldId id="266" r:id="rId31"/>
    <p:sldId id="267" r:id="rId32"/>
    <p:sldId id="268" r:id="rId33"/>
    <p:sldId id="269" r:id="rId34"/>
    <p:sldId id="270" r:id="rId35"/>
    <p:sldId id="311" r:id="rId36"/>
    <p:sldId id="274" r:id="rId37"/>
    <p:sldId id="316" r:id="rId38"/>
    <p:sldId id="273" r:id="rId39"/>
    <p:sldId id="277" r:id="rId40"/>
    <p:sldId id="276" r:id="rId41"/>
    <p:sldId id="278" r:id="rId42"/>
    <p:sldId id="279" r:id="rId43"/>
    <p:sldId id="280" r:id="rId44"/>
    <p:sldId id="281" r:id="rId45"/>
    <p:sldId id="282" r:id="rId46"/>
    <p:sldId id="291" r:id="rId47"/>
    <p:sldId id="283" r:id="rId48"/>
    <p:sldId id="284" r:id="rId49"/>
    <p:sldId id="285" r:id="rId50"/>
    <p:sldId id="286" r:id="rId51"/>
    <p:sldId id="287" r:id="rId52"/>
    <p:sldId id="288" r:id="rId53"/>
    <p:sldId id="289" r:id="rId54"/>
    <p:sldId id="290" r:id="rId55"/>
    <p:sldId id="304" r:id="rId56"/>
    <p:sldId id="293" r:id="rId57"/>
    <p:sldId id="294" r:id="rId58"/>
    <p:sldId id="296" r:id="rId59"/>
    <p:sldId id="301" r:id="rId60"/>
    <p:sldId id="299" r:id="rId61"/>
    <p:sldId id="300" r:id="rId62"/>
    <p:sldId id="319" r:id="rId63"/>
    <p:sldId id="303" r:id="rId64"/>
    <p:sldId id="292" r:id="rId65"/>
    <p:sldId id="302" r:id="rId66"/>
    <p:sldId id="298" r:id="rId67"/>
    <p:sldId id="297" r:id="rId68"/>
    <p:sldId id="306" r:id="rId69"/>
    <p:sldId id="328" r:id="rId70"/>
    <p:sldId id="275" r:id="rId71"/>
    <p:sldId id="312" r:id="rId72"/>
    <p:sldId id="314" r:id="rId73"/>
    <p:sldId id="320" r:id="rId74"/>
    <p:sldId id="321" r:id="rId75"/>
    <p:sldId id="323" r:id="rId76"/>
    <p:sldId id="324" r:id="rId77"/>
    <p:sldId id="325" r:id="rId78"/>
    <p:sldId id="326" r:id="rId79"/>
    <p:sldId id="307" r:id="rId80"/>
    <p:sldId id="329" r:id="rId81"/>
    <p:sldId id="309" r:id="rId82"/>
    <p:sldId id="310" r:id="rId83"/>
    <p:sldId id="327" r:id="rId84"/>
    <p:sldId id="330" r:id="rId85"/>
    <p:sldId id="331" r:id="rId86"/>
    <p:sldId id="332" r:id="rId87"/>
    <p:sldId id="333" r:id="rId88"/>
    <p:sldId id="336" r:id="rId89"/>
    <p:sldId id="341" r:id="rId90"/>
    <p:sldId id="334" r:id="rId91"/>
    <p:sldId id="340" r:id="rId92"/>
    <p:sldId id="342" r:id="rId93"/>
    <p:sldId id="347" r:id="rId94"/>
    <p:sldId id="345" r:id="rId95"/>
    <p:sldId id="346" r:id="rId96"/>
    <p:sldId id="344" r:id="rId97"/>
    <p:sldId id="459" r:id="rId98"/>
    <p:sldId id="696" r:id="rId99"/>
  </p:sldIdLst>
  <p:sldSz cx="9144000" cy="6858000" type="screen4x3"/>
  <p:notesSz cx="6858000" cy="9144000"/>
  <p:custDataLst>
    <p:tags r:id="rId101"/>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FAC9AA08-980F-4F24-925B-7983671240FD}">
          <p14:sldIdLst>
            <p14:sldId id="455"/>
            <p14:sldId id="698"/>
            <p14:sldId id="705"/>
            <p14:sldId id="697"/>
            <p14:sldId id="718"/>
            <p14:sldId id="699"/>
            <p14:sldId id="700"/>
            <p14:sldId id="702"/>
            <p14:sldId id="703"/>
            <p14:sldId id="704"/>
            <p14:sldId id="706"/>
            <p14:sldId id="707"/>
            <p14:sldId id="708"/>
            <p14:sldId id="709"/>
            <p14:sldId id="710"/>
            <p14:sldId id="712"/>
            <p14:sldId id="714"/>
            <p14:sldId id="715"/>
            <p14:sldId id="716"/>
            <p14:sldId id="717"/>
            <p14:sldId id="719"/>
            <p14:sldId id="720"/>
            <p14:sldId id="721"/>
            <p14:sldId id="713"/>
            <p14:sldId id="711"/>
            <p14:sldId id="722"/>
            <p14:sldId id="260"/>
            <p14:sldId id="458"/>
            <p14:sldId id="457"/>
            <p14:sldId id="266"/>
            <p14:sldId id="267"/>
            <p14:sldId id="268"/>
            <p14:sldId id="269"/>
            <p14:sldId id="270"/>
            <p14:sldId id="311"/>
            <p14:sldId id="274"/>
            <p14:sldId id="316"/>
            <p14:sldId id="273"/>
            <p14:sldId id="277"/>
            <p14:sldId id="276"/>
            <p14:sldId id="278"/>
            <p14:sldId id="279"/>
            <p14:sldId id="280"/>
            <p14:sldId id="281"/>
            <p14:sldId id="282"/>
            <p14:sldId id="291"/>
            <p14:sldId id="283"/>
            <p14:sldId id="284"/>
            <p14:sldId id="285"/>
            <p14:sldId id="286"/>
            <p14:sldId id="287"/>
            <p14:sldId id="288"/>
            <p14:sldId id="289"/>
            <p14:sldId id="290"/>
            <p14:sldId id="304"/>
            <p14:sldId id="293"/>
            <p14:sldId id="294"/>
            <p14:sldId id="296"/>
            <p14:sldId id="301"/>
            <p14:sldId id="299"/>
            <p14:sldId id="300"/>
            <p14:sldId id="319"/>
            <p14:sldId id="303"/>
            <p14:sldId id="292"/>
            <p14:sldId id="302"/>
            <p14:sldId id="298"/>
            <p14:sldId id="297"/>
            <p14:sldId id="306"/>
            <p14:sldId id="328"/>
            <p14:sldId id="275"/>
            <p14:sldId id="312"/>
            <p14:sldId id="314"/>
            <p14:sldId id="320"/>
            <p14:sldId id="321"/>
            <p14:sldId id="323"/>
            <p14:sldId id="324"/>
            <p14:sldId id="325"/>
            <p14:sldId id="326"/>
            <p14:sldId id="307"/>
            <p14:sldId id="329"/>
            <p14:sldId id="309"/>
            <p14:sldId id="310"/>
            <p14:sldId id="327"/>
            <p14:sldId id="330"/>
            <p14:sldId id="331"/>
            <p14:sldId id="332"/>
            <p14:sldId id="333"/>
            <p14:sldId id="336"/>
            <p14:sldId id="341"/>
            <p14:sldId id="334"/>
            <p14:sldId id="340"/>
            <p14:sldId id="342"/>
            <p14:sldId id="347"/>
            <p14:sldId id="345"/>
            <p14:sldId id="346"/>
            <p14:sldId id="344"/>
            <p14:sldId id="459"/>
            <p14:sldId id="6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35" autoAdjust="0"/>
    <p:restoredTop sz="96889" autoAdjust="0"/>
  </p:normalViewPr>
  <p:slideViewPr>
    <p:cSldViewPr>
      <p:cViewPr varScale="1">
        <p:scale>
          <a:sx n="155" d="100"/>
          <a:sy n="155" d="100"/>
        </p:scale>
        <p:origin x="2364" y="80"/>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2023/4/24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79</a:t>
            </a:fld>
            <a:endParaRPr lang="en-US" altLang="ja-JP"/>
          </a:p>
        </p:txBody>
      </p:sp>
    </p:spTree>
    <p:extLst>
      <p:ext uri="{BB962C8B-B14F-4D97-AF65-F5344CB8AC3E}">
        <p14:creationId xmlns:p14="http://schemas.microsoft.com/office/powerpoint/2010/main" val="8811319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80</a:t>
            </a:fld>
            <a:endParaRPr lang="en-US" altLang="ja-JP"/>
          </a:p>
        </p:txBody>
      </p:sp>
    </p:spTree>
    <p:extLst>
      <p:ext uri="{BB962C8B-B14F-4D97-AF65-F5344CB8AC3E}">
        <p14:creationId xmlns:p14="http://schemas.microsoft.com/office/powerpoint/2010/main" val="2483965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81</a:t>
            </a:fld>
            <a:endParaRPr lang="en-US" altLang="ja-JP"/>
          </a:p>
        </p:txBody>
      </p:sp>
    </p:spTree>
    <p:extLst>
      <p:ext uri="{BB962C8B-B14F-4D97-AF65-F5344CB8AC3E}">
        <p14:creationId xmlns:p14="http://schemas.microsoft.com/office/powerpoint/2010/main" val="3391711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2D41652B-3AD4-4EDB-ADC3-5A33266A65F5}" type="slidenum">
              <a:rPr lang="en-US" altLang="ja-JP" smtClean="0"/>
              <a:pPr/>
              <a:t>82</a:t>
            </a:fld>
            <a:endParaRPr lang="en-US" altLang="ja-JP"/>
          </a:p>
        </p:txBody>
      </p:sp>
    </p:spTree>
    <p:extLst>
      <p:ext uri="{BB962C8B-B14F-4D97-AF65-F5344CB8AC3E}">
        <p14:creationId xmlns:p14="http://schemas.microsoft.com/office/powerpoint/2010/main" val="1010480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0"/>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png"/><Relationship Id="rId7"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第２回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組み込みコンピュータは基本的に</a:t>
            </a:r>
            <a:r>
              <a:rPr kumimoji="1" lang="en-US" altLang="ja-JP" dirty="0"/>
              <a:t>1</a:t>
            </a:r>
            <a:r>
              <a:rPr kumimoji="1" lang="ja-JP" altLang="en-US" dirty="0"/>
              <a:t>つの機器に</a:t>
            </a:r>
            <a:r>
              <a:rPr kumimoji="1" lang="en-US" altLang="ja-JP" dirty="0"/>
              <a:t>1</a:t>
            </a:r>
            <a:r>
              <a:rPr kumimoji="1" lang="ja-JP" altLang="en-US" dirty="0"/>
              <a:t>つのコンピュータが搭載されているのでしょうか。また、車には小さなコンピュータがたくさんいくつも搭載されているのは、処理すべきことが多く、コンピュータごとに役割を分けているからなのでしょうか。</a:t>
            </a:r>
            <a:endParaRPr kumimoji="1" lang="en-US" dirty="0"/>
          </a:p>
        </p:txBody>
      </p:sp>
    </p:spTree>
    <p:extLst>
      <p:ext uri="{BB962C8B-B14F-4D97-AF65-F5344CB8AC3E}">
        <p14:creationId xmlns:p14="http://schemas.microsoft.com/office/powerpoint/2010/main" val="5370627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一年生後期の授業で、サーバーやデータベースなどとやり取りをする、ミドルウェアについて軽く触れました。ミドルウェアはコンピュータの一部分なのでしょうか。また、コンピュータの一部分だとして、ソフトウェアもしくはハードウェアの中にミドルウェアというものがあるわけではなく、完全に独立したものなのでしょうか。</a:t>
            </a:r>
            <a:endParaRPr kumimoji="1" lang="en-US" dirty="0"/>
          </a:p>
        </p:txBody>
      </p:sp>
    </p:spTree>
    <p:extLst>
      <p:ext uri="{BB962C8B-B14F-4D97-AF65-F5344CB8AC3E}">
        <p14:creationId xmlns:p14="http://schemas.microsoft.com/office/powerpoint/2010/main" val="3597805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コンピュータアーキテクチャの定義である「設計や様式」というのはハードウェアの形、組み方、機能等のハードウェアを作る際に決めること全てという認識でいいのでしょうか。</a:t>
            </a:r>
            <a:endParaRPr kumimoji="1" lang="en-US" dirty="0"/>
          </a:p>
        </p:txBody>
      </p:sp>
    </p:spTree>
    <p:extLst>
      <p:ext uri="{BB962C8B-B14F-4D97-AF65-F5344CB8AC3E}">
        <p14:creationId xmlns:p14="http://schemas.microsoft.com/office/powerpoint/2010/main" val="3018147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基盤系は色々なアプリケーション一般で</a:t>
            </a:r>
            <a:r>
              <a:rPr kumimoji="1" lang="en-US" altLang="ja-JP" dirty="0"/>
              <a:t>5%</a:t>
            </a:r>
            <a:r>
              <a:rPr kumimoji="1" lang="ja-JP" altLang="en-US" dirty="0"/>
              <a:t>高速化できれば良いとありましたが、基盤を作り替えたなら応用系の方でそれに合わせて作り替えないのでしょうか。</a:t>
            </a:r>
            <a:endParaRPr kumimoji="1" lang="en-US" dirty="0"/>
          </a:p>
        </p:txBody>
      </p:sp>
    </p:spTree>
    <p:extLst>
      <p:ext uri="{BB962C8B-B14F-4D97-AF65-F5344CB8AC3E}">
        <p14:creationId xmlns:p14="http://schemas.microsoft.com/office/powerpoint/2010/main" val="4219543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行列積の実行時間についての話にとても興味を持ちました。先日、</a:t>
            </a:r>
            <a:r>
              <a:rPr kumimoji="1" lang="en-US" altLang="ja-JP" dirty="0"/>
              <a:t>Google STEP</a:t>
            </a:r>
            <a:r>
              <a:rPr kumimoji="1" lang="ja-JP" altLang="en-US" dirty="0"/>
              <a:t>のオンラインコーディングテストに挑戦したのですが、半分のテストケースでは正解になっているのに、もう半分のテストケースでは実行時間制限を超えてしまって、クリアになりませんでした。</a:t>
            </a:r>
            <a:r>
              <a:rPr kumimoji="1" lang="en-US" altLang="ja-JP" dirty="0"/>
              <a:t>for</a:t>
            </a:r>
            <a:r>
              <a:rPr kumimoji="1" lang="ja-JP" altLang="en-US" dirty="0"/>
              <a:t>文がいくつか回っていたので、今日の行列積の内容を理解できればもしかしたら解消できたのかな？と授業中に思いました。</a:t>
            </a:r>
            <a:endParaRPr kumimoji="1" lang="en-US" altLang="ja-JP" dirty="0"/>
          </a:p>
          <a:p>
            <a:r>
              <a:rPr lang="ja-JP" altLang="en-US" b="0" i="0" dirty="0">
                <a:effectLst/>
                <a:latin typeface="Meiryo" panose="020B0604030504040204" pitchFamily="50" charset="-128"/>
                <a:ea typeface="Meiryo" panose="020B0604030504040204" pitchFamily="50" charset="-128"/>
              </a:rPr>
              <a:t>ソフトウェアに興味があったので軽くしかハードウェアに触れてこなかったのですが、実際この間コーディング問題を解いている際実行時間エラーで引っかかってしまい困ったのできちんとアーキテクチャを学ぼうと思いました。</a:t>
            </a:r>
            <a:endParaRPr kumimoji="1" lang="en-US" dirty="0"/>
          </a:p>
        </p:txBody>
      </p:sp>
    </p:spTree>
    <p:extLst>
      <p:ext uri="{BB962C8B-B14F-4D97-AF65-F5344CB8AC3E}">
        <p14:creationId xmlns:p14="http://schemas.microsoft.com/office/powerpoint/2010/main" val="2237557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確かにスマホは消費電力の縛りのためにパソコンよりも動きが遅いような気がしました。スマホに冷却ファンが使えない理由も気になりました。</a:t>
            </a:r>
            <a:endParaRPr kumimoji="1" lang="en-US" dirty="0"/>
          </a:p>
        </p:txBody>
      </p:sp>
    </p:spTree>
    <p:extLst>
      <p:ext uri="{BB962C8B-B14F-4D97-AF65-F5344CB8AC3E}">
        <p14:creationId xmlns:p14="http://schemas.microsoft.com/office/powerpoint/2010/main" val="4221694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私たちが書いているプログラミングのコードがどの様に翻訳されているかというのは難しくて関係のない話なのだろうと思っていたがどの様に翻訳されるかも知ることができると知ってもっと自分自身の理解を深めることができる様になるので今後の授業が楽しみだと思いました。</a:t>
            </a:r>
            <a:endParaRPr kumimoji="1" lang="en-US" dirty="0"/>
          </a:p>
        </p:txBody>
      </p:sp>
    </p:spTree>
    <p:extLst>
      <p:ext uri="{BB962C8B-B14F-4D97-AF65-F5344CB8AC3E}">
        <p14:creationId xmlns:p14="http://schemas.microsoft.com/office/powerpoint/2010/main" val="1924370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車に組み込まれているコンピュータと言われて想像したのが、カーナビやエンジンの制御でしたが調べてみるとボディ系制御系情報系と三つに分かれて百数十個も組み込まれているとあり驚きました。最初は排ガス規制法に対処するために小型コンピュータが導入されたようで、環境保護を目的にコンピュータ制御が発達したというのはおもしろいなと思いました。。</a:t>
            </a:r>
            <a:endParaRPr kumimoji="1" lang="en-US" dirty="0"/>
          </a:p>
        </p:txBody>
      </p:sp>
    </p:spTree>
    <p:extLst>
      <p:ext uri="{BB962C8B-B14F-4D97-AF65-F5344CB8AC3E}">
        <p14:creationId xmlns:p14="http://schemas.microsoft.com/office/powerpoint/2010/main" val="2211503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処理時間を短縮するためにはアルゴリズムを利用することだと思っていましたが、アーキテクチャの観点からも処理時間を短縮できるというのは衝撃でした。なぜ実行時間が短縮されたのかとても気になります。順序を入れ替えたことでキャッシュにデータが残っているからそこから呼び出すため実行時間が短縮されたのでしょうか</a:t>
            </a:r>
            <a:endParaRPr kumimoji="1" lang="en-US" dirty="0"/>
          </a:p>
        </p:txBody>
      </p:sp>
    </p:spTree>
    <p:extLst>
      <p:ext uri="{BB962C8B-B14F-4D97-AF65-F5344CB8AC3E}">
        <p14:creationId xmlns:p14="http://schemas.microsoft.com/office/powerpoint/2010/main" val="1084784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スーパーコンピュータと</a:t>
            </a:r>
            <a:r>
              <a:rPr kumimoji="1" lang="en-US" altLang="ja-JP" dirty="0"/>
              <a:t>PC</a:t>
            </a:r>
            <a:r>
              <a:rPr kumimoji="1" lang="ja-JP" altLang="en-US" dirty="0"/>
              <a:t>は目的とする速さが違うとありましたが、量子コンピュータはスーパーコンピュータ寄りの車でいうダンプカーのようなものなのでしょうか？それともダンプカーとスポーツカーを兼ね備えたような存在なのでしょうか？</a:t>
            </a:r>
            <a:endParaRPr kumimoji="1" lang="en-US" dirty="0"/>
          </a:p>
        </p:txBody>
      </p:sp>
    </p:spTree>
    <p:extLst>
      <p:ext uri="{BB962C8B-B14F-4D97-AF65-F5344CB8AC3E}">
        <p14:creationId xmlns:p14="http://schemas.microsoft.com/office/powerpoint/2010/main" val="1401535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en-US" altLang="ja-JP" dirty="0"/>
              <a:t>1</a:t>
            </a:r>
            <a:r>
              <a:rPr kumimoji="1" lang="ja-JP" altLang="en-US" dirty="0"/>
              <a:t>年生の時に</a:t>
            </a:r>
            <a:r>
              <a:rPr kumimoji="1" lang="en-US" altLang="ja-JP" dirty="0"/>
              <a:t>C</a:t>
            </a:r>
            <a:r>
              <a:rPr kumimoji="1" lang="ja-JP" altLang="en-US" dirty="0"/>
              <a:t>言語と論理回路は習っているので、その前提で進めていただいて大丈夫です。論理回路は全加算期くらいまで習った気がしますが、正直記憶はあやふやです</a:t>
            </a:r>
            <a:r>
              <a:rPr kumimoji="1" lang="en-US" altLang="ja-JP" dirty="0"/>
              <a:t>...</a:t>
            </a:r>
            <a:endParaRPr kumimoji="1" lang="en-US" dirty="0"/>
          </a:p>
        </p:txBody>
      </p:sp>
    </p:spTree>
    <p:extLst>
      <p:ext uri="{BB962C8B-B14F-4D97-AF65-F5344CB8AC3E}">
        <p14:creationId xmlns:p14="http://schemas.microsoft.com/office/powerpoint/2010/main" val="13536381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行列積の例にあった</a:t>
            </a:r>
            <a:r>
              <a:rPr kumimoji="1" lang="en-US" altLang="ja-JP" dirty="0"/>
              <a:t>SIZE</a:t>
            </a:r>
            <a:r>
              <a:rPr kumimoji="1" lang="ja-JP" altLang="en-US" dirty="0"/>
              <a:t>はどれくらいに設定しましたか？実行時間が</a:t>
            </a:r>
            <a:r>
              <a:rPr kumimoji="1" lang="en-US" altLang="ja-JP" dirty="0"/>
              <a:t>1100</a:t>
            </a:r>
            <a:r>
              <a:rPr kumimoji="1" lang="ja-JP" altLang="en-US" dirty="0"/>
              <a:t>秒と</a:t>
            </a:r>
            <a:r>
              <a:rPr kumimoji="1" lang="en-US" altLang="ja-JP" dirty="0"/>
              <a:t>20</a:t>
            </a:r>
            <a:r>
              <a:rPr kumimoji="1" lang="ja-JP" altLang="en-US" dirty="0"/>
              <a:t>秒とのことで結構な差がついているので気になりました。</a:t>
            </a:r>
            <a:endParaRPr kumimoji="1" lang="en-US" dirty="0"/>
          </a:p>
        </p:txBody>
      </p:sp>
    </p:spTree>
    <p:extLst>
      <p:ext uri="{BB962C8B-B14F-4D97-AF65-F5344CB8AC3E}">
        <p14:creationId xmlns:p14="http://schemas.microsoft.com/office/powerpoint/2010/main" val="1694115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基礎情報技術者試験の勉強をしているのでより詳しく知れそうで楽しみです</a:t>
            </a:r>
            <a:endParaRPr kumimoji="1" lang="en-US" dirty="0"/>
          </a:p>
        </p:txBody>
      </p:sp>
    </p:spTree>
    <p:extLst>
      <p:ext uri="{BB962C8B-B14F-4D97-AF65-F5344CB8AC3E}">
        <p14:creationId xmlns:p14="http://schemas.microsoft.com/office/powerpoint/2010/main" val="22539440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コンピュータに関わる分野の階層関係の図で、去年それぞれ別の授業で習ったことが一気につながったような感じがしました。将来ゲームを作りたいと思っているのですが、この授業が、ソフトを作る人にとってどう重要なのかが分かりやすくてよかったです。</a:t>
            </a:r>
            <a:endParaRPr kumimoji="1" lang="en-US" dirty="0"/>
          </a:p>
        </p:txBody>
      </p:sp>
    </p:spTree>
    <p:extLst>
      <p:ext uri="{BB962C8B-B14F-4D97-AF65-F5344CB8AC3E}">
        <p14:creationId xmlns:p14="http://schemas.microsoft.com/office/powerpoint/2010/main" val="1687827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自動運転に関する説明がありましたが、かなり高度な計案を必要とするのなら、コンピュータの大きさを大きくする必要やコンピュータの数をふやす必要があると考えてよいでしょうか？</a:t>
            </a:r>
            <a:br>
              <a:rPr kumimoji="1" lang="en-US" altLang="ja-JP" dirty="0"/>
            </a:br>
            <a:r>
              <a:rPr kumimoji="1" lang="ja-JP" altLang="en-US" dirty="0"/>
              <a:t>その場合、自動運転ができる自動車はそうでない自動車と大きさがあまり変わらないような気がするのですがどのような工夫がなされているのでしょうか。</a:t>
            </a:r>
            <a:br>
              <a:rPr kumimoji="1" lang="en-US" altLang="ja-JP" dirty="0"/>
            </a:br>
            <a:r>
              <a:rPr kumimoji="1" lang="ja-JP" altLang="en-US" dirty="0"/>
              <a:t>スパコンは大きいイメージがあるのでスパコンを載せて走っているという説明を見たときに疑問に思いました。</a:t>
            </a:r>
            <a:endParaRPr kumimoji="1" lang="en-US" dirty="0"/>
          </a:p>
        </p:txBody>
      </p:sp>
    </p:spTree>
    <p:extLst>
      <p:ext uri="{BB962C8B-B14F-4D97-AF65-F5344CB8AC3E}">
        <p14:creationId xmlns:p14="http://schemas.microsoft.com/office/powerpoint/2010/main" val="257772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今後の授業の進み方として、コンピュータアーキテクチャの講義が例年と少し異なることになる可能性を懸念しています。三年次にある集中講義演習にも関わってくる教科なので、どのように学習を進めていけばよいのかなど、授業の合間などに教えてほしいです。こ</a:t>
            </a:r>
            <a:endParaRPr kumimoji="1" lang="en-US" dirty="0"/>
          </a:p>
        </p:txBody>
      </p:sp>
    </p:spTree>
    <p:extLst>
      <p:ext uri="{BB962C8B-B14F-4D97-AF65-F5344CB8AC3E}">
        <p14:creationId xmlns:p14="http://schemas.microsoft.com/office/powerpoint/2010/main" val="259714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endParaRPr kumimoji="1" lang="ja-JP" altLang="en-US" dirty="0"/>
          </a:p>
          <a:p>
            <a:r>
              <a:rPr kumimoji="1" lang="ja-JP" altLang="en-US" dirty="0"/>
              <a:t>休講情報はお茶大のポータルサイトに情報を掲載する場所がありますが、実際は教員も生徒もポータルサイトを頻繁には確認しないのでメールで送る先生が多いです。実際生徒もその方が助かります。情報科の生徒には入学時に学科の</a:t>
            </a:r>
            <a:r>
              <a:rPr kumimoji="1" lang="en-US" altLang="ja-JP" dirty="0"/>
              <a:t>Gmail</a:t>
            </a:r>
            <a:r>
              <a:rPr kumimoji="1" lang="ja-JP" altLang="en-US" dirty="0"/>
              <a:t>が配布されているので履修者が情報科だけのようでしたらそこのメーリスが楽だと思います。</a:t>
            </a:r>
            <a:endParaRPr kumimoji="1" lang="en-US" dirty="0"/>
          </a:p>
        </p:txBody>
      </p:sp>
    </p:spTree>
    <p:extLst>
      <p:ext uri="{BB962C8B-B14F-4D97-AF65-F5344CB8AC3E}">
        <p14:creationId xmlns:p14="http://schemas.microsoft.com/office/powerpoint/2010/main" val="40241752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26</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第２回</a:t>
            </a:r>
            <a:endParaRPr lang="ja-JP" altLang="en-US" sz="3200" b="0" kern="0" dirty="0"/>
          </a:p>
        </p:txBody>
      </p:sp>
    </p:spTree>
    <p:extLst>
      <p:ext uri="{BB962C8B-B14F-4D97-AF65-F5344CB8AC3E}">
        <p14:creationId xmlns:p14="http://schemas.microsoft.com/office/powerpoint/2010/main" val="1797865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79CC3959-451E-EEEC-3A0A-E85B68DE4085}"/>
              </a:ext>
            </a:extLst>
          </p:cNvPr>
          <p:cNvSpPr/>
          <p:nvPr/>
        </p:nvSpPr>
        <p:spPr bwMode="auto">
          <a:xfrm>
            <a:off x="161951" y="2258987"/>
            <a:ext cx="8460094" cy="3420038"/>
          </a:xfrm>
          <a:prstGeom prst="roundRect">
            <a:avLst>
              <a:gd name="adj" fmla="val 6437"/>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コンピュータに関わる分野の階層関係</a:t>
            </a:r>
          </a:p>
        </p:txBody>
      </p:sp>
      <p:sp>
        <p:nvSpPr>
          <p:cNvPr id="4" name="角丸四角形 3"/>
          <p:cNvSpPr/>
          <p:nvPr/>
        </p:nvSpPr>
        <p:spPr bwMode="auto">
          <a:xfrm>
            <a:off x="3221661" y="2348988"/>
            <a:ext cx="5220058" cy="99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b="1" dirty="0">
                <a:solidFill>
                  <a:schemeClr val="bg1"/>
                </a:solidFill>
              </a:rPr>
              <a:t>システム・ソフトウェア</a:t>
            </a:r>
            <a:endParaRPr kumimoji="1" lang="en-US" altLang="ja-JP" sz="1600" b="1" dirty="0">
              <a:solidFill>
                <a:schemeClr val="bg1"/>
              </a:solidFill>
            </a:endParaRPr>
          </a:p>
          <a:p>
            <a:pPr algn="ctr"/>
            <a:r>
              <a:rPr kumimoji="1" lang="en-US" altLang="ja-JP" sz="1600" b="1" dirty="0">
                <a:solidFill>
                  <a:schemeClr val="bg1"/>
                </a:solidFill>
              </a:rPr>
              <a:t>OS / </a:t>
            </a:r>
            <a:r>
              <a:rPr kumimoji="1" lang="ja-JP" altLang="en-US" sz="1600" b="1" dirty="0">
                <a:solidFill>
                  <a:schemeClr val="bg1"/>
                </a:solidFill>
              </a:rPr>
              <a:t>コンパイラ </a:t>
            </a:r>
            <a:r>
              <a:rPr kumimoji="1" lang="en-US" altLang="ja-JP" sz="1600" b="1" dirty="0">
                <a:solidFill>
                  <a:schemeClr val="bg1"/>
                </a:solidFill>
              </a:rPr>
              <a:t>/ </a:t>
            </a:r>
            <a:r>
              <a:rPr kumimoji="1" lang="ja-JP" altLang="en-US" sz="1600" b="1" dirty="0">
                <a:solidFill>
                  <a:schemeClr val="bg1"/>
                </a:solidFill>
              </a:rPr>
              <a:t>インタプリタ</a:t>
            </a:r>
          </a:p>
        </p:txBody>
      </p:sp>
      <p:sp>
        <p:nvSpPr>
          <p:cNvPr id="5" name="角丸四角形 4"/>
          <p:cNvSpPr/>
          <p:nvPr/>
        </p:nvSpPr>
        <p:spPr bwMode="auto">
          <a:xfrm>
            <a:off x="3221985" y="3519000"/>
            <a:ext cx="5220058" cy="990011"/>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2000" b="1" dirty="0">
                <a:solidFill>
                  <a:schemeClr val="bg1"/>
                </a:solidFill>
              </a:rPr>
              <a:t>（狭義の）コンピュータ</a:t>
            </a:r>
            <a:r>
              <a:rPr kumimoji="1" lang="ja-JP" altLang="en-US" sz="2000" b="1" dirty="0">
                <a:solidFill>
                  <a:schemeClr val="bg1"/>
                </a:solidFill>
              </a:rPr>
              <a:t>・アーキテクチャ</a:t>
            </a:r>
          </a:p>
        </p:txBody>
      </p:sp>
      <p:sp>
        <p:nvSpPr>
          <p:cNvPr id="6" name="角丸四角形 5"/>
          <p:cNvSpPr/>
          <p:nvPr/>
        </p:nvSpPr>
        <p:spPr bwMode="auto">
          <a:xfrm>
            <a:off x="3221985" y="1178974"/>
            <a:ext cx="5220058" cy="990011"/>
          </a:xfrm>
          <a:prstGeom prst="roundRect">
            <a:avLst/>
          </a:prstGeom>
          <a:solidFill>
            <a:schemeClr val="accent5"/>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600" dirty="0">
                <a:solidFill>
                  <a:schemeClr val="bg1"/>
                </a:solidFill>
              </a:rPr>
              <a:t>アプリケーション・ソフトウェア</a:t>
            </a:r>
            <a:endParaRPr kumimoji="1" lang="en-US" altLang="ja-JP" sz="1600" dirty="0">
              <a:solidFill>
                <a:schemeClr val="bg1"/>
              </a:solidFill>
            </a:endParaRPr>
          </a:p>
          <a:p>
            <a:pPr algn="ctr"/>
            <a:r>
              <a:rPr lang="ja-JP" altLang="en-US" sz="1600" dirty="0">
                <a:solidFill>
                  <a:schemeClr val="bg1"/>
                </a:solidFill>
              </a:rPr>
              <a:t>画像処理 </a:t>
            </a:r>
            <a:r>
              <a:rPr lang="en-US" altLang="ja-JP" sz="1600" dirty="0">
                <a:solidFill>
                  <a:schemeClr val="bg1"/>
                </a:solidFill>
              </a:rPr>
              <a:t>/ </a:t>
            </a:r>
            <a:r>
              <a:rPr lang="ja-JP" altLang="en-US" sz="1600" dirty="0">
                <a:solidFill>
                  <a:schemeClr val="bg1"/>
                </a:solidFill>
              </a:rPr>
              <a:t>音声認識 </a:t>
            </a:r>
            <a:r>
              <a:rPr lang="en-US" altLang="ja-JP" sz="1600" dirty="0">
                <a:solidFill>
                  <a:schemeClr val="bg1"/>
                </a:solidFill>
              </a:rPr>
              <a:t>/ </a:t>
            </a:r>
            <a:r>
              <a:rPr lang="ja-JP" altLang="en-US" sz="1600" dirty="0">
                <a:solidFill>
                  <a:schemeClr val="bg1"/>
                </a:solidFill>
              </a:rPr>
              <a:t>言語処理 </a:t>
            </a:r>
            <a:r>
              <a:rPr lang="en-US" altLang="ja-JP" sz="1600" dirty="0">
                <a:solidFill>
                  <a:schemeClr val="bg1"/>
                </a:solidFill>
              </a:rPr>
              <a:t>/ </a:t>
            </a:r>
            <a:r>
              <a:rPr lang="ja-JP" altLang="en-US" sz="1600" dirty="0">
                <a:solidFill>
                  <a:schemeClr val="bg1"/>
                </a:solidFill>
              </a:rPr>
              <a:t>機械制御 </a:t>
            </a:r>
            <a:endParaRPr lang="en-US" altLang="ja-JP" sz="1600" dirty="0">
              <a:solidFill>
                <a:schemeClr val="bg1"/>
              </a:solidFill>
            </a:endParaRPr>
          </a:p>
          <a:p>
            <a:pPr algn="ctr"/>
            <a:r>
              <a:rPr lang="ja-JP" altLang="en-US" sz="1600" dirty="0">
                <a:solidFill>
                  <a:schemeClr val="bg1"/>
                </a:solidFill>
              </a:rPr>
              <a:t>機械学習 </a:t>
            </a:r>
            <a:r>
              <a:rPr lang="en-US" altLang="ja-JP" sz="1600" dirty="0">
                <a:solidFill>
                  <a:schemeClr val="bg1"/>
                </a:solidFill>
              </a:rPr>
              <a:t>/ AI / WEB </a:t>
            </a:r>
            <a:r>
              <a:rPr lang="ja-JP" altLang="en-US" sz="1600" dirty="0">
                <a:solidFill>
                  <a:schemeClr val="bg1"/>
                </a:solidFill>
              </a:rPr>
              <a:t>サービス </a:t>
            </a:r>
            <a:r>
              <a:rPr lang="en-US" altLang="ja-JP" sz="1600" dirty="0">
                <a:solidFill>
                  <a:schemeClr val="bg1"/>
                </a:solidFill>
              </a:rPr>
              <a:t>/ </a:t>
            </a:r>
            <a:r>
              <a:rPr lang="ja-JP" altLang="en-US" sz="1600" dirty="0">
                <a:solidFill>
                  <a:schemeClr val="bg1"/>
                </a:solidFill>
              </a:rPr>
              <a:t>暗号　</a:t>
            </a:r>
            <a:r>
              <a:rPr lang="en-US" altLang="ja-JP" sz="1600" dirty="0">
                <a:solidFill>
                  <a:schemeClr val="bg1"/>
                </a:solidFill>
              </a:rPr>
              <a:t>…</a:t>
            </a:r>
            <a:endParaRPr kumimoji="1" lang="en-US" altLang="ja-JP" sz="1600" dirty="0">
              <a:solidFill>
                <a:schemeClr val="bg1"/>
              </a:solidFill>
            </a:endParaRPr>
          </a:p>
        </p:txBody>
      </p:sp>
      <p:sp>
        <p:nvSpPr>
          <p:cNvPr id="7" name="角丸四角形 6"/>
          <p:cNvSpPr/>
          <p:nvPr/>
        </p:nvSpPr>
        <p:spPr bwMode="auto">
          <a:xfrm>
            <a:off x="3221985" y="4689013"/>
            <a:ext cx="5220058" cy="900010"/>
          </a:xfrm>
          <a:prstGeom prst="roundRect">
            <a:avLst/>
          </a:prstGeom>
          <a:solidFill>
            <a:schemeClr val="accent1"/>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b="1" dirty="0">
                <a:solidFill>
                  <a:schemeClr val="bg1"/>
                </a:solidFill>
              </a:rPr>
              <a:t>論理回路</a:t>
            </a:r>
          </a:p>
        </p:txBody>
      </p:sp>
      <p:sp>
        <p:nvSpPr>
          <p:cNvPr id="8" name="角丸四角形 7"/>
          <p:cNvSpPr/>
          <p:nvPr/>
        </p:nvSpPr>
        <p:spPr bwMode="auto">
          <a:xfrm>
            <a:off x="3221985" y="5769025"/>
            <a:ext cx="5220058" cy="900010"/>
          </a:xfrm>
          <a:prstGeom prst="roundRect">
            <a:avLst/>
          </a:prstGeom>
          <a:solidFill>
            <a:schemeClr val="accent4"/>
          </a:solidFill>
          <a:ln>
            <a:noFill/>
            <a:headEnd/>
            <a:tailEnd type="triangle" w="sm" len="med"/>
          </a:ln>
          <a:effectLst>
            <a:reflection stA="45000" endPos="0" dist="50800" dir="5400000" sy="-100000" algn="bl" rotWithShape="0"/>
          </a:effectLst>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solidFill>
                  <a:schemeClr val="bg1"/>
                </a:solidFill>
              </a:rPr>
              <a:t>集積回路 </a:t>
            </a:r>
            <a:r>
              <a:rPr kumimoji="1" lang="en-US" altLang="ja-JP" dirty="0">
                <a:solidFill>
                  <a:schemeClr val="bg1"/>
                </a:solidFill>
              </a:rPr>
              <a:t>/ </a:t>
            </a:r>
            <a:r>
              <a:rPr kumimoji="1" lang="ja-JP" altLang="en-US" dirty="0">
                <a:solidFill>
                  <a:schemeClr val="bg1"/>
                </a:solidFill>
              </a:rPr>
              <a:t>半導体デバイス</a:t>
            </a:r>
          </a:p>
        </p:txBody>
      </p:sp>
      <p:sp>
        <p:nvSpPr>
          <p:cNvPr id="9" name="テキスト ボックス 8">
            <a:extLst>
              <a:ext uri="{FF2B5EF4-FFF2-40B4-BE49-F238E27FC236}">
                <a16:creationId xmlns:a16="http://schemas.microsoft.com/office/drawing/2014/main" id="{93602472-01BB-F992-5072-F231478673B2}"/>
              </a:ext>
            </a:extLst>
          </p:cNvPr>
          <p:cNvSpPr txBox="1"/>
          <p:nvPr/>
        </p:nvSpPr>
        <p:spPr>
          <a:xfrm>
            <a:off x="341629" y="3158997"/>
            <a:ext cx="1620018" cy="369332"/>
          </a:xfrm>
          <a:prstGeom prst="rect">
            <a:avLst/>
          </a:prstGeom>
          <a:noFill/>
        </p:spPr>
        <p:txBody>
          <a:bodyPr wrap="none" rtlCol="0">
            <a:noAutofit/>
          </a:bodyPr>
          <a:lstStyle/>
          <a:p>
            <a:r>
              <a:rPr kumimoji="1" lang="ja-JP" altLang="en-US" sz="2000" b="1" dirty="0">
                <a:solidFill>
                  <a:schemeClr val="tx1">
                    <a:lumMod val="75000"/>
                    <a:lumOff val="25000"/>
                  </a:schemeClr>
                </a:solidFill>
              </a:rPr>
              <a:t>この講義の範囲</a:t>
            </a:r>
          </a:p>
        </p:txBody>
      </p:sp>
    </p:spTree>
    <p:extLst>
      <p:ext uri="{BB962C8B-B14F-4D97-AF65-F5344CB8AC3E}">
        <p14:creationId xmlns:p14="http://schemas.microsoft.com/office/powerpoint/2010/main" val="405628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95B145-94A9-1C9F-08D8-44849CEDD12A}"/>
              </a:ext>
            </a:extLst>
          </p:cNvPr>
          <p:cNvSpPr>
            <a:spLocks noGrp="1"/>
          </p:cNvSpPr>
          <p:nvPr>
            <p:ph type="title"/>
          </p:nvPr>
        </p:nvSpPr>
        <p:spPr/>
        <p:txBody>
          <a:bodyPr/>
          <a:lstStyle/>
          <a:p>
            <a:r>
              <a:rPr kumimoji="1" lang="ja-JP" altLang="en-US" dirty="0"/>
              <a:t>今日の講義の進め方</a:t>
            </a:r>
            <a:endParaRPr kumimoji="1" lang="en-US" dirty="0"/>
          </a:p>
        </p:txBody>
      </p:sp>
      <p:sp>
        <p:nvSpPr>
          <p:cNvPr id="3" name="コンテンツ プレースホルダー 2">
            <a:extLst>
              <a:ext uri="{FF2B5EF4-FFF2-40B4-BE49-F238E27FC236}">
                <a16:creationId xmlns:a16="http://schemas.microsoft.com/office/drawing/2014/main" id="{340AD191-A6F8-2DB9-B87B-4C89C145371F}"/>
              </a:ext>
            </a:extLst>
          </p:cNvPr>
          <p:cNvSpPr>
            <a:spLocks noGrp="1"/>
          </p:cNvSpPr>
          <p:nvPr>
            <p:ph sz="quarter" idx="10"/>
          </p:nvPr>
        </p:nvSpPr>
        <p:spPr/>
        <p:txBody>
          <a:bodyPr/>
          <a:lstStyle/>
          <a:p>
            <a:r>
              <a:rPr lang="ja-JP" altLang="en-US" dirty="0"/>
              <a:t>まずノイマン型コンピュータの基本をわかってもらう</a:t>
            </a:r>
            <a:endParaRPr lang="en-US" altLang="ja-JP" dirty="0"/>
          </a:p>
          <a:p>
            <a:pPr lvl="1"/>
            <a:r>
              <a:rPr lang="ja-JP" altLang="en-US" dirty="0"/>
              <a:t>命令やプログラム，機械語とはなにか</a:t>
            </a:r>
            <a:endParaRPr lang="en-US" altLang="ja-JP" dirty="0"/>
          </a:p>
          <a:p>
            <a:pPr lvl="1"/>
            <a:r>
              <a:rPr lang="ja-JP" altLang="en-US" dirty="0"/>
              <a:t>単純な </a:t>
            </a:r>
            <a:r>
              <a:rPr lang="en-US" altLang="ja-JP" dirty="0"/>
              <a:t>CPU </a:t>
            </a:r>
            <a:r>
              <a:rPr lang="ja-JP" altLang="en-US" dirty="0"/>
              <a:t>の構造と動作</a:t>
            </a:r>
            <a:endParaRPr lang="en-US" altLang="ja-JP" dirty="0"/>
          </a:p>
          <a:p>
            <a:pPr lvl="1"/>
            <a:r>
              <a:rPr lang="ja-JP" altLang="en-US" dirty="0"/>
              <a:t>これらを簡単な例を元に説明</a:t>
            </a:r>
            <a:endParaRPr lang="en-US" altLang="ja-JP" dirty="0"/>
          </a:p>
          <a:p>
            <a:r>
              <a:rPr lang="ja-JP" altLang="en-US" dirty="0"/>
              <a:t>今回はついでに以下も：</a:t>
            </a:r>
            <a:endParaRPr lang="en-US" altLang="ja-JP" dirty="0"/>
          </a:p>
          <a:p>
            <a:pPr lvl="1"/>
            <a:r>
              <a:rPr kumimoji="1" lang="en-US" altLang="ja-JP" dirty="0"/>
              <a:t>C </a:t>
            </a:r>
            <a:r>
              <a:rPr kumimoji="1" lang="ja-JP" altLang="en-US" dirty="0"/>
              <a:t>言語との対応</a:t>
            </a:r>
            <a:endParaRPr kumimoji="1" lang="en-US" altLang="ja-JP" dirty="0"/>
          </a:p>
          <a:p>
            <a:pPr lvl="1"/>
            <a:r>
              <a:rPr kumimoji="1" lang="ja-JP" altLang="en-US" dirty="0"/>
              <a:t>実際の命令セットの例</a:t>
            </a:r>
            <a:br>
              <a:rPr kumimoji="1" lang="en-US" altLang="ja-JP" dirty="0"/>
            </a:br>
            <a:endParaRPr kumimoji="1" lang="en-US" altLang="ja-JP" dirty="0"/>
          </a:p>
          <a:p>
            <a:pPr lvl="1"/>
            <a:r>
              <a:rPr kumimoji="1" lang="ja-JP" altLang="en-US" dirty="0"/>
              <a:t>（時間が足りないかキリが悪いかもしれないので次回にするかも</a:t>
            </a:r>
            <a:endParaRPr kumimoji="1" lang="en-US" dirty="0"/>
          </a:p>
        </p:txBody>
      </p:sp>
    </p:spTree>
    <p:extLst>
      <p:ext uri="{BB962C8B-B14F-4D97-AF65-F5344CB8AC3E}">
        <p14:creationId xmlns:p14="http://schemas.microsoft.com/office/powerpoint/2010/main" val="2291163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22ED9B-864A-1402-30ED-6C6149D54DDF}"/>
              </a:ext>
            </a:extLst>
          </p:cNvPr>
          <p:cNvSpPr>
            <a:spLocks noGrp="1"/>
          </p:cNvSpPr>
          <p:nvPr>
            <p:ph type="title"/>
          </p:nvPr>
        </p:nvSpPr>
        <p:spPr/>
        <p:txBody>
          <a:bodyPr/>
          <a:lstStyle/>
          <a:p>
            <a:r>
              <a:rPr kumimoji="1" lang="ja-JP" altLang="en-US" dirty="0"/>
              <a:t>もくじ</a:t>
            </a:r>
            <a:endParaRPr kumimoji="1" lang="en-US" dirty="0"/>
          </a:p>
        </p:txBody>
      </p:sp>
      <p:sp>
        <p:nvSpPr>
          <p:cNvPr id="3" name="コンテンツ プレースホルダー 2">
            <a:extLst>
              <a:ext uri="{FF2B5EF4-FFF2-40B4-BE49-F238E27FC236}">
                <a16:creationId xmlns:a16="http://schemas.microsoft.com/office/drawing/2014/main" id="{C7B8695D-E5E8-A5B0-24B7-9F6BD72944CA}"/>
              </a:ext>
            </a:extLst>
          </p:cNvPr>
          <p:cNvSpPr>
            <a:spLocks noGrp="1"/>
          </p:cNvSpPr>
          <p:nvPr>
            <p:ph sz="quarter" idx="10"/>
          </p:nvPr>
        </p:nvSpPr>
        <p:spPr/>
        <p:txBody>
          <a:bodyPr/>
          <a:lstStyle/>
          <a:p>
            <a:pPr marL="457200" indent="-457200">
              <a:buFont typeface="+mj-lt"/>
              <a:buAutoNum type="arabicPeriod"/>
            </a:pPr>
            <a:r>
              <a:rPr lang="ja-JP" altLang="en-US" dirty="0"/>
              <a:t>命令やプログラム，機械語とはなにか</a:t>
            </a:r>
            <a:endParaRPr lang="en-US" altLang="ja-JP" dirty="0"/>
          </a:p>
          <a:p>
            <a:pPr marL="457200" indent="-457200">
              <a:buFont typeface="+mj-lt"/>
              <a:buAutoNum type="arabicPeriod"/>
            </a:pPr>
            <a:r>
              <a:rPr lang="ja-JP" altLang="en-US" dirty="0"/>
              <a:t>単純な </a:t>
            </a:r>
            <a:r>
              <a:rPr lang="en-US" altLang="ja-JP" dirty="0"/>
              <a:t>CPU </a:t>
            </a:r>
            <a:r>
              <a:rPr lang="ja-JP" altLang="en-US" dirty="0"/>
              <a:t>の構造と動作</a:t>
            </a:r>
            <a:endParaRPr lang="en-US" altLang="ja-JP" dirty="0"/>
          </a:p>
          <a:p>
            <a:pPr marL="457200" indent="-457200">
              <a:buFont typeface="+mj-lt"/>
              <a:buAutoNum type="arabicPeriod"/>
            </a:pPr>
            <a:r>
              <a:rPr lang="en-US" altLang="ja-JP" dirty="0"/>
              <a:t>C </a:t>
            </a:r>
            <a:r>
              <a:rPr lang="ja-JP" altLang="en-US" dirty="0"/>
              <a:t>言語と機械語の対応</a:t>
            </a:r>
            <a:endParaRPr lang="en-US" altLang="ja-JP" dirty="0"/>
          </a:p>
          <a:p>
            <a:pPr marL="457200" indent="-457200">
              <a:buFont typeface="+mj-lt"/>
              <a:buAutoNum type="arabicPeriod"/>
            </a:pPr>
            <a:r>
              <a:rPr kumimoji="1" lang="ja-JP" altLang="en-US" dirty="0"/>
              <a:t>実際の命令セットの例（やや発展）</a:t>
            </a:r>
            <a:endParaRPr kumimoji="1" lang="en-US" dirty="0"/>
          </a:p>
        </p:txBody>
      </p:sp>
    </p:spTree>
    <p:extLst>
      <p:ext uri="{BB962C8B-B14F-4D97-AF65-F5344CB8AC3E}">
        <p14:creationId xmlns:p14="http://schemas.microsoft.com/office/powerpoint/2010/main" val="43656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a:t>
            </a:r>
            <a:r>
              <a:rPr kumimoji="1" lang="en-US" altLang="ja-JP" dirty="0"/>
              <a:t>C</a:t>
            </a:r>
            <a:r>
              <a:rPr kumimoji="1" lang="ja-JP" altLang="en-US" dirty="0"/>
              <a:t>や</a:t>
            </a:r>
            <a:r>
              <a:rPr kumimoji="1" lang="en-US" altLang="ja-JP" dirty="0"/>
              <a:t>Python</a:t>
            </a:r>
            <a:r>
              <a:rPr kumimoji="1" lang="ja-JP" altLang="en-US" dirty="0"/>
              <a:t>などで書かれたソフトはどのように翻訳されて実行されるのか」という疑問は自分では持ったことがなかったのですが、とても興味深いなと思いました。</a:t>
            </a:r>
            <a:endParaRPr kumimoji="1" lang="en-US" dirty="0"/>
          </a:p>
        </p:txBody>
      </p:sp>
    </p:spTree>
    <p:extLst>
      <p:ext uri="{BB962C8B-B14F-4D97-AF65-F5344CB8AC3E}">
        <p14:creationId xmlns:p14="http://schemas.microsoft.com/office/powerpoint/2010/main" val="2436872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命令やプログラム，機械語とはなにか</a:t>
            </a:r>
          </a:p>
        </p:txBody>
      </p:sp>
    </p:spTree>
    <p:extLst>
      <p:ext uri="{BB962C8B-B14F-4D97-AF65-F5344CB8AC3E}">
        <p14:creationId xmlns:p14="http://schemas.microsoft.com/office/powerpoint/2010/main" val="2317933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a:t>
            </a:r>
          </a:p>
        </p:txBody>
      </p:sp>
      <p:sp>
        <p:nvSpPr>
          <p:cNvPr id="3" name="コンテンツ プレースホルダー 2"/>
          <p:cNvSpPr>
            <a:spLocks noGrp="1"/>
          </p:cNvSpPr>
          <p:nvPr>
            <p:ph sz="quarter" idx="10"/>
          </p:nvPr>
        </p:nvSpPr>
        <p:spPr>
          <a:prstGeom prst="rect">
            <a:avLst/>
          </a:prstGeom>
        </p:spPr>
        <p:txBody>
          <a:bodyPr/>
          <a:lstStyle/>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実体：メモリの上にある，計算方法を指示する数字（命令）の列</a:t>
            </a:r>
            <a:endParaRPr lang="en-US" altLang="ja-JP" dirty="0"/>
          </a:p>
          <a:p>
            <a:r>
              <a:rPr lang="ja-JP" altLang="en-US" dirty="0"/>
              <a:t>（フォン）ノイマン型 </a:t>
            </a:r>
            <a:r>
              <a:rPr lang="en-US" altLang="ja-JP" dirty="0"/>
              <a:t>(von Neumann-type) </a:t>
            </a:r>
            <a:r>
              <a:rPr lang="ja-JP" altLang="en-US" dirty="0"/>
              <a:t>コンピュータ</a:t>
            </a:r>
            <a:endParaRPr lang="en-US" altLang="ja-JP" dirty="0"/>
          </a:p>
          <a:p>
            <a:pPr lvl="1"/>
            <a:r>
              <a:rPr lang="ja-JP" altLang="en-US" dirty="0"/>
              <a:t>プログラムに従って計算をする機械</a:t>
            </a:r>
            <a:endParaRPr lang="en-US" altLang="ja-JP" dirty="0"/>
          </a:p>
          <a:p>
            <a:pPr lvl="1"/>
            <a:r>
              <a:rPr lang="ja-JP" altLang="en-US" dirty="0"/>
              <a:t>メモリに格納された命令を取り出して順に実行</a:t>
            </a:r>
            <a:endParaRPr lang="en-US" altLang="ja-JP" dirty="0"/>
          </a:p>
          <a:p>
            <a:pPr lvl="1"/>
            <a:r>
              <a:rPr lang="ja-JP" altLang="en-US" dirty="0"/>
              <a:t>他にもあるけど，これが今日では主流</a:t>
            </a:r>
            <a:endParaRPr lang="en-US" altLang="ja-JP" dirty="0"/>
          </a:p>
          <a:p>
            <a:r>
              <a:rPr lang="ja-JP" altLang="en-US" dirty="0"/>
              <a:t>次項から，簡単な例を使って説明</a:t>
            </a:r>
            <a:endParaRPr lang="en-US" altLang="ja-JP" dirty="0"/>
          </a:p>
        </p:txBody>
      </p:sp>
    </p:spTree>
    <p:extLst>
      <p:ext uri="{BB962C8B-B14F-4D97-AF65-F5344CB8AC3E}">
        <p14:creationId xmlns:p14="http://schemas.microsoft.com/office/powerpoint/2010/main" val="2558990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sz="quarter" idx="10"/>
          </p:nvPr>
        </p:nvSpPr>
        <p:spPr>
          <a:prstGeom prst="rect">
            <a:avLst/>
          </a:prstGeom>
        </p:spPr>
        <p:txBody>
          <a:bodyPr/>
          <a:lstStyle/>
          <a:p>
            <a:r>
              <a:rPr lang="ja-JP" altLang="en-US" dirty="0"/>
              <a:t>「</a:t>
            </a:r>
            <a:r>
              <a:rPr lang="en-US" altLang="ja-JP" dirty="0"/>
              <a:t>A+B-C</a:t>
            </a:r>
            <a:r>
              <a:rPr lang="ja-JP" altLang="en-US" dirty="0"/>
              <a:t>」の計算の手順：</a:t>
            </a:r>
            <a:endParaRPr lang="en-US" altLang="ja-JP" dirty="0"/>
          </a:p>
          <a:p>
            <a:pPr marL="906462" lvl="1" indent="-457200">
              <a:buFont typeface="+mj-lt"/>
              <a:buAutoNum type="arabicPeriod"/>
            </a:pPr>
            <a:r>
              <a:rPr lang="en-US" altLang="ja-JP" dirty="0"/>
              <a:t>A </a:t>
            </a:r>
            <a:r>
              <a:rPr lang="ja-JP" altLang="en-US" dirty="0"/>
              <a:t>と </a:t>
            </a:r>
            <a:r>
              <a:rPr lang="en-US" altLang="ja-JP" dirty="0"/>
              <a:t>B </a:t>
            </a:r>
            <a:r>
              <a:rPr lang="ja-JP" altLang="en-US" dirty="0"/>
              <a:t>を足す</a:t>
            </a:r>
            <a:endParaRPr lang="en-US" altLang="ja-JP" dirty="0"/>
          </a:p>
          <a:p>
            <a:pPr marL="906462" lvl="1" indent="-457200">
              <a:buFont typeface="+mj-lt"/>
              <a:buAutoNum type="arabicPeriod"/>
            </a:pPr>
            <a:r>
              <a:rPr lang="en-US" altLang="ja-JP" dirty="0"/>
              <a:t>1. </a:t>
            </a:r>
            <a:r>
              <a:rPr lang="ja-JP" altLang="en-US" dirty="0"/>
              <a:t>の結果から </a:t>
            </a:r>
            <a:r>
              <a:rPr lang="en-US" altLang="ja-JP" dirty="0"/>
              <a:t>C </a:t>
            </a:r>
            <a:r>
              <a:rPr lang="ja-JP" altLang="en-US" dirty="0"/>
              <a:t>を引く</a:t>
            </a:r>
          </a:p>
          <a:p>
            <a:r>
              <a:rPr lang="ja-JP" altLang="en-US" dirty="0"/>
              <a:t>なんとなく形式的に表すと：</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kumimoji="1" lang="en-US" altLang="ja-JP" dirty="0">
                <a:latin typeface="Consolas" panose="020B0609020204030204" pitchFamily="49" charset="0"/>
              </a:rPr>
              <a:t>sub </a:t>
            </a:r>
            <a:r>
              <a:rPr lang="en-US" altLang="ja-JP" dirty="0">
                <a:latin typeface="Consolas" panose="020B0609020204030204" pitchFamily="49" charset="0"/>
              </a:rPr>
              <a:t>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p:txBody>
      </p:sp>
    </p:spTree>
    <p:extLst>
      <p:ext uri="{BB962C8B-B14F-4D97-AF65-F5344CB8AC3E}">
        <p14:creationId xmlns:p14="http://schemas.microsoft.com/office/powerpoint/2010/main" val="29833660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11956" y="1178975"/>
            <a:ext cx="7848600" cy="4903788"/>
          </a:xfrm>
          <a:prstGeom prst="rect">
            <a:avLst/>
          </a:prstGeom>
        </p:spPr>
        <p:txBody>
          <a:bodyPr/>
          <a:lstStyle/>
          <a:p>
            <a:r>
              <a:rPr lang="ja-JP" altLang="en-US" dirty="0"/>
              <a:t>形式的に表すと</a:t>
            </a:r>
            <a:r>
              <a:rPr kumimoji="1" lang="ja-JP" altLang="en-US" dirty="0"/>
              <a:t>：</a:t>
            </a:r>
            <a:endParaRPr kumimoji="1" lang="en-US" altLang="ja-JP" dirty="0"/>
          </a:p>
          <a:p>
            <a:pPr marL="906462" lvl="1" indent="-457200">
              <a:buFont typeface="+mj-lt"/>
              <a:buAutoNum type="arabicPeriod"/>
            </a:pPr>
            <a:r>
              <a:rPr lang="en-US" altLang="ja-JP" dirty="0">
                <a:latin typeface="Consolas" panose="020B0609020204030204" pitchFamily="49" charset="0"/>
              </a:rPr>
              <a:t>add A, B </a:t>
            </a:r>
            <a:r>
              <a:rPr lang="ja-JP" altLang="en-US" dirty="0">
                <a:latin typeface="Consolas" panose="020B0609020204030204" pitchFamily="49" charset="0"/>
              </a:rPr>
              <a:t>→ </a:t>
            </a:r>
            <a:r>
              <a:rPr lang="en-US" altLang="ja-JP" dirty="0">
                <a:latin typeface="Consolas" panose="020B0609020204030204" pitchFamily="49" charset="0"/>
              </a:rPr>
              <a:t>D</a:t>
            </a:r>
            <a:r>
              <a:rPr lang="en-US" altLang="ja-JP" dirty="0"/>
              <a:t>	  </a:t>
            </a:r>
            <a:r>
              <a:rPr lang="en-US" altLang="ja-JP" dirty="0">
                <a:solidFill>
                  <a:schemeClr val="accent3">
                    <a:lumMod val="75000"/>
                  </a:schemeClr>
                </a:solidFill>
              </a:rPr>
              <a:t>// D </a:t>
            </a:r>
            <a:r>
              <a:rPr lang="ja-JP" altLang="en-US" dirty="0">
                <a:solidFill>
                  <a:schemeClr val="accent3">
                    <a:lumMod val="75000"/>
                  </a:schemeClr>
                </a:solidFill>
              </a:rPr>
              <a:t>は一時的に結果をおいておく変数</a:t>
            </a:r>
            <a:endParaRPr lang="en-US" altLang="ja-JP" dirty="0">
              <a:solidFill>
                <a:schemeClr val="accent3">
                  <a:lumMod val="75000"/>
                </a:schemeClr>
              </a:solidFill>
            </a:endParaRPr>
          </a:p>
          <a:p>
            <a:pPr marL="906462" lvl="1" indent="-457200">
              <a:buFont typeface="+mj-lt"/>
              <a:buAutoNum type="arabicPeriod"/>
            </a:pPr>
            <a:r>
              <a:rPr lang="en-US" altLang="ja-JP" dirty="0">
                <a:latin typeface="Consolas" panose="020B0609020204030204" pitchFamily="49" charset="0"/>
              </a:rPr>
              <a:t>sub D, C </a:t>
            </a:r>
            <a:r>
              <a:rPr lang="ja-JP" altLang="en-US" dirty="0">
                <a:latin typeface="Consolas" panose="020B0609020204030204" pitchFamily="49" charset="0"/>
              </a:rPr>
              <a:t>→ </a:t>
            </a:r>
            <a:r>
              <a:rPr lang="en-US" altLang="ja-JP" dirty="0">
                <a:latin typeface="Consolas" panose="020B0609020204030204" pitchFamily="49" charset="0"/>
              </a:rPr>
              <a:t>E</a:t>
            </a:r>
            <a:r>
              <a:rPr lang="en-US" altLang="ja-JP" dirty="0"/>
              <a:t>	  </a:t>
            </a:r>
            <a:r>
              <a:rPr lang="en-US" altLang="ja-JP" dirty="0">
                <a:solidFill>
                  <a:schemeClr val="accent3">
                    <a:lumMod val="75000"/>
                  </a:schemeClr>
                </a:solidFill>
              </a:rPr>
              <a:t>// E </a:t>
            </a:r>
            <a:r>
              <a:rPr lang="ja-JP" altLang="en-US" dirty="0">
                <a:solidFill>
                  <a:schemeClr val="accent3">
                    <a:lumMod val="75000"/>
                  </a:schemeClr>
                </a:solidFill>
              </a:rPr>
              <a:t>に </a:t>
            </a:r>
            <a:r>
              <a:rPr lang="en-US" altLang="ja-JP" dirty="0">
                <a:solidFill>
                  <a:schemeClr val="accent3">
                    <a:lumMod val="75000"/>
                  </a:schemeClr>
                </a:solidFill>
              </a:rPr>
              <a:t>A + B - C </a:t>
            </a:r>
            <a:r>
              <a:rPr lang="ja-JP" altLang="en-US" dirty="0">
                <a:solidFill>
                  <a:schemeClr val="accent3">
                    <a:lumMod val="75000"/>
                  </a:schemeClr>
                </a:solidFill>
              </a:rPr>
              <a:t>の結果</a:t>
            </a:r>
            <a:endParaRPr lang="en-US" altLang="ja-JP" dirty="0">
              <a:solidFill>
                <a:schemeClr val="accent3">
                  <a:lumMod val="75000"/>
                </a:schemeClr>
              </a:solidFill>
            </a:endParaRPr>
          </a:p>
          <a:p>
            <a:r>
              <a:rPr lang="ja-JP" altLang="en-US" dirty="0"/>
              <a:t>数字の列で表してみる：</a:t>
            </a:r>
            <a:endParaRPr lang="en-US" altLang="ja-JP" dirty="0"/>
          </a:p>
          <a:p>
            <a:pPr lvl="1"/>
            <a:r>
              <a:rPr lang="ja-JP" altLang="en-US" dirty="0"/>
              <a:t>変換の規則：</a:t>
            </a:r>
            <a:endParaRPr lang="en-US" altLang="ja-JP" dirty="0"/>
          </a:p>
          <a:p>
            <a:pPr lvl="1"/>
            <a:endParaRPr lang="en-US" altLang="ja-JP" dirty="0"/>
          </a:p>
          <a:p>
            <a:pPr lvl="1"/>
            <a:endParaRPr lang="en-US" altLang="ja-JP" dirty="0"/>
          </a:p>
          <a:p>
            <a:pPr lvl="1"/>
            <a:endParaRPr lang="en-US" altLang="ja-JP" dirty="0"/>
          </a:p>
          <a:p>
            <a:pPr lvl="1"/>
            <a:r>
              <a:rPr lang="ja-JP" altLang="en-US" dirty="0"/>
              <a:t>数列：</a:t>
            </a:r>
            <a:endParaRPr lang="en-US" altLang="ja-JP" dirty="0"/>
          </a:p>
          <a:p>
            <a:pPr marL="1354138" lvl="2"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1354138" lvl="2"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p:txBody>
      </p:sp>
      <p:graphicFrame>
        <p:nvGraphicFramePr>
          <p:cNvPr id="5" name="表 4"/>
          <p:cNvGraphicFramePr>
            <a:graphicFrameLocks noGrp="1"/>
          </p:cNvGraphicFramePr>
          <p:nvPr/>
        </p:nvGraphicFramePr>
        <p:xfrm>
          <a:off x="1421965" y="3699003"/>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944626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例：</a:t>
            </a:r>
            <a:r>
              <a:rPr lang="en-US" altLang="ja-JP" dirty="0"/>
              <a:t>A + B - C</a:t>
            </a:r>
          </a:p>
        </p:txBody>
      </p:sp>
      <p:sp>
        <p:nvSpPr>
          <p:cNvPr id="3" name="コンテンツ プレースホルダー 2"/>
          <p:cNvSpPr>
            <a:spLocks noGrp="1"/>
          </p:cNvSpPr>
          <p:nvPr>
            <p:ph idx="4294967295"/>
          </p:nvPr>
        </p:nvSpPr>
        <p:spPr>
          <a:xfrm>
            <a:off x="685800" y="1448978"/>
            <a:ext cx="7848600" cy="4903788"/>
          </a:xfrm>
          <a:prstGeom prst="rect">
            <a:avLst/>
          </a:prstGeom>
        </p:spPr>
        <p:txBody>
          <a:bodyPr/>
          <a:lstStyle/>
          <a:p>
            <a:r>
              <a:rPr lang="ja-JP" altLang="en-US" dirty="0"/>
              <a:t>数列を</a:t>
            </a:r>
            <a:r>
              <a:rPr lang="en-US" altLang="ja-JP" dirty="0"/>
              <a:t>1</a:t>
            </a:r>
            <a:r>
              <a:rPr lang="ja-JP" altLang="en-US" dirty="0"/>
              <a:t>次元に展開すると：</a:t>
            </a:r>
            <a:endParaRPr lang="en-US" altLang="ja-JP" dirty="0"/>
          </a:p>
          <a:p>
            <a:pPr lvl="1"/>
            <a:r>
              <a:rPr lang="en-US" altLang="ja-JP" dirty="0">
                <a:solidFill>
                  <a:schemeClr val="accent5"/>
                </a:solidFill>
              </a:rPr>
              <a:t>0, 2, 3, 5</a:t>
            </a:r>
            <a:r>
              <a:rPr lang="en-US" altLang="ja-JP" dirty="0"/>
              <a:t>, </a:t>
            </a:r>
            <a:r>
              <a:rPr lang="en-US" altLang="ja-JP" dirty="0">
                <a:solidFill>
                  <a:schemeClr val="accent6"/>
                </a:solidFill>
              </a:rPr>
              <a:t>1, 5, 4, 6</a:t>
            </a:r>
            <a:br>
              <a:rPr lang="en-US" altLang="ja-JP" dirty="0">
                <a:solidFill>
                  <a:schemeClr val="accent6"/>
                </a:solidFill>
              </a:rPr>
            </a:br>
            <a:endParaRPr lang="en-US" altLang="ja-JP" dirty="0">
              <a:solidFill>
                <a:schemeClr val="accent6"/>
              </a:solidFill>
            </a:endParaRPr>
          </a:p>
          <a:p>
            <a:endParaRPr lang="en-US" altLang="ja-JP" dirty="0"/>
          </a:p>
          <a:p>
            <a:r>
              <a:rPr lang="ja-JP" altLang="en-US" dirty="0"/>
              <a:t>先頭から順に数字を読んで，変換規則をみながら計算する</a:t>
            </a:r>
            <a:endParaRPr lang="en-US" altLang="ja-JP" dirty="0"/>
          </a:p>
          <a:p>
            <a:pPr marL="906462" lvl="1" indent="-457200">
              <a:buFont typeface="+mj-lt"/>
              <a:buAutoNum type="arabicPeriod"/>
            </a:pPr>
            <a:r>
              <a:rPr lang="ja-JP" altLang="en-US" dirty="0"/>
              <a:t>先頭は </a:t>
            </a:r>
            <a:r>
              <a:rPr lang="en-US" altLang="ja-JP" dirty="0"/>
              <a:t>0 </a:t>
            </a:r>
            <a:r>
              <a:rPr lang="ja-JP" altLang="en-US" dirty="0"/>
              <a:t>なので，これは足し算</a:t>
            </a:r>
            <a:endParaRPr lang="en-US" altLang="ja-JP" dirty="0"/>
          </a:p>
          <a:p>
            <a:pPr lvl="2"/>
            <a:r>
              <a:rPr lang="ja-JP" altLang="en-US" dirty="0"/>
              <a:t>続く</a:t>
            </a:r>
            <a:r>
              <a:rPr lang="en-US" altLang="ja-JP" dirty="0"/>
              <a:t>2</a:t>
            </a:r>
            <a:r>
              <a:rPr lang="ja-JP" altLang="en-US" dirty="0" err="1"/>
              <a:t>つの</a:t>
            </a:r>
            <a:r>
              <a:rPr lang="ja-JP" altLang="en-US" dirty="0"/>
              <a:t>数字は足し算の入力で，その次は出力</a:t>
            </a:r>
            <a:endParaRPr lang="en-US" altLang="ja-JP" dirty="0"/>
          </a:p>
          <a:p>
            <a:pPr marL="906462" lvl="1" indent="-457200">
              <a:buFont typeface="+mj-lt"/>
              <a:buAutoNum type="arabicPeriod"/>
            </a:pPr>
            <a:r>
              <a:rPr lang="ja-JP" altLang="en-US" dirty="0"/>
              <a:t>次は </a:t>
            </a:r>
            <a:r>
              <a:rPr lang="en-US" altLang="ja-JP" dirty="0"/>
              <a:t>2 </a:t>
            </a:r>
            <a:r>
              <a:rPr lang="ja-JP" altLang="en-US" dirty="0"/>
              <a:t>なので，これは</a:t>
            </a:r>
            <a:r>
              <a:rPr lang="en-US" altLang="ja-JP" dirty="0"/>
              <a:t>A</a:t>
            </a:r>
            <a:r>
              <a:rPr lang="ja-JP" altLang="en-US" dirty="0" err="1"/>
              <a:t>．</a:t>
            </a:r>
            <a:r>
              <a:rPr lang="ja-JP" altLang="en-US" dirty="0"/>
              <a:t>次は </a:t>
            </a:r>
            <a:r>
              <a:rPr lang="en-US" altLang="ja-JP" dirty="0"/>
              <a:t>3 </a:t>
            </a:r>
            <a:r>
              <a:rPr lang="ja-JP" altLang="en-US" dirty="0"/>
              <a:t>なので </a:t>
            </a:r>
            <a:r>
              <a:rPr lang="en-US" altLang="ja-JP" dirty="0"/>
              <a:t>B</a:t>
            </a:r>
          </a:p>
          <a:p>
            <a:pPr marL="906462" lvl="1" indent="-457200">
              <a:buFont typeface="+mj-lt"/>
              <a:buAutoNum type="arabicPeriod"/>
            </a:pPr>
            <a:r>
              <a:rPr lang="ja-JP" altLang="en-US" dirty="0"/>
              <a:t>結果を </a:t>
            </a:r>
            <a:r>
              <a:rPr lang="en-US" altLang="ja-JP" dirty="0"/>
              <a:t>5(E) </a:t>
            </a:r>
            <a:r>
              <a:rPr lang="ja-JP" altLang="en-US" dirty="0"/>
              <a:t>に入れる </a:t>
            </a:r>
            <a:r>
              <a:rPr lang="en-US" altLang="ja-JP" dirty="0"/>
              <a:t>…</a:t>
            </a:r>
          </a:p>
          <a:p>
            <a:pPr marL="906462" lvl="1" indent="-457200">
              <a:buFont typeface="+mj-lt"/>
              <a:buAutoNum type="arabicPeriod"/>
            </a:pPr>
            <a:r>
              <a:rPr lang="ja-JP" altLang="en-US" dirty="0"/>
              <a:t>次は </a:t>
            </a:r>
            <a:r>
              <a:rPr lang="en-US" altLang="ja-JP" dirty="0"/>
              <a:t>1 </a:t>
            </a:r>
            <a:r>
              <a:rPr lang="ja-JP" altLang="en-US" dirty="0" err="1"/>
              <a:t>なの</a:t>
            </a:r>
            <a:r>
              <a:rPr lang="ja-JP" altLang="en-US" dirty="0"/>
              <a:t>で</a:t>
            </a:r>
            <a:r>
              <a:rPr lang="en-US" altLang="ja-JP" dirty="0"/>
              <a:t>…</a:t>
            </a:r>
          </a:p>
        </p:txBody>
      </p:sp>
      <p:graphicFrame>
        <p:nvGraphicFramePr>
          <p:cNvPr id="5" name="表 4"/>
          <p:cNvGraphicFramePr>
            <a:graphicFrameLocks noGrp="1"/>
          </p:cNvGraphicFramePr>
          <p:nvPr/>
        </p:nvGraphicFramePr>
        <p:xfrm>
          <a:off x="1421965" y="2618991"/>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3528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add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A</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D</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0</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2</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3</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5</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538283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プログラムの表現と用語（１）</a:t>
            </a:r>
          </a:p>
        </p:txBody>
      </p:sp>
      <p:sp>
        <p:nvSpPr>
          <p:cNvPr id="5" name="テキスト プレースホルダー 4"/>
          <p:cNvSpPr>
            <a:spLocks noGrp="1"/>
          </p:cNvSpPr>
          <p:nvPr>
            <p:ph type="body" sz="quarter" idx="10"/>
          </p:nvPr>
        </p:nvSpPr>
        <p:spPr/>
        <p:txBody>
          <a:bodyPr/>
          <a:lstStyle/>
          <a:p>
            <a:r>
              <a:rPr lang="ja-JP" altLang="en-US" dirty="0"/>
              <a:t>バイナリ：　	</a:t>
            </a:r>
            <a:r>
              <a:rPr lang="en-US" altLang="ja-JP" dirty="0">
                <a:solidFill>
                  <a:schemeClr val="accent5"/>
                </a:solidFill>
              </a:rPr>
              <a:t>0, 2, 3, 5, </a:t>
            </a:r>
            <a:r>
              <a:rPr lang="en-US" altLang="ja-JP" dirty="0"/>
              <a:t>1, 5, 4, 6</a:t>
            </a:r>
          </a:p>
          <a:p>
            <a:pPr lvl="1"/>
            <a:r>
              <a:rPr lang="ja-JP" altLang="en-US" dirty="0"/>
              <a:t>計算方法を表す数字の列</a:t>
            </a:r>
            <a:endParaRPr lang="en-US" altLang="ja-JP" dirty="0"/>
          </a:p>
          <a:p>
            <a:pPr lvl="1"/>
            <a:r>
              <a:rPr lang="ja-JP" altLang="en-US" dirty="0"/>
              <a:t>コンピュータが直接理解できるのは，このバイナリのみ</a:t>
            </a:r>
            <a:endParaRPr lang="en-US" altLang="ja-JP" dirty="0"/>
          </a:p>
          <a:p>
            <a:r>
              <a:rPr lang="ja-JP" altLang="en-US" dirty="0"/>
              <a:t>アセンブリ言語：	</a:t>
            </a:r>
            <a:r>
              <a:rPr lang="en-US" altLang="ja-JP" dirty="0">
                <a:solidFill>
                  <a:schemeClr val="accent5"/>
                </a:solidFill>
                <a:latin typeface="Consolas" panose="020B0609020204030204" pitchFamily="49" charset="0"/>
              </a:rPr>
              <a:t>add A, B → D</a:t>
            </a:r>
          </a:p>
          <a:p>
            <a:pPr lvl="1"/>
            <a:r>
              <a:rPr lang="ja-JP" altLang="en-US" dirty="0"/>
              <a:t>バイナリと１：１に対応しており，基本的に「相互に」変換可能</a:t>
            </a:r>
            <a:endParaRPr lang="en-US" altLang="ja-JP" dirty="0"/>
          </a:p>
          <a:p>
            <a:pPr lvl="1"/>
            <a:r>
              <a:rPr lang="ja-JP" altLang="en-US" dirty="0"/>
              <a:t>要はバイナリを人間にとって読みやすくしたもの</a:t>
            </a:r>
            <a:endParaRPr lang="en-US" altLang="ja-JP" dirty="0"/>
          </a:p>
          <a:p>
            <a:r>
              <a:rPr lang="ja-JP" altLang="en-US" dirty="0"/>
              <a:t>機械語：</a:t>
            </a:r>
            <a:endParaRPr lang="en-US" altLang="ja-JP" dirty="0"/>
          </a:p>
          <a:p>
            <a:pPr lvl="1"/>
            <a:r>
              <a:rPr lang="ja-JP" altLang="en-US" dirty="0"/>
              <a:t>上記のバイナリないしはアセンブリ言語で表現されたプログラム</a:t>
            </a:r>
            <a:endParaRPr lang="en-US" altLang="ja-JP" dirty="0"/>
          </a:p>
        </p:txBody>
      </p:sp>
    </p:spTree>
    <p:extLst>
      <p:ext uri="{BB962C8B-B14F-4D97-AF65-F5344CB8AC3E}">
        <p14:creationId xmlns:p14="http://schemas.microsoft.com/office/powerpoint/2010/main" val="1492685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プログラムの表現と用語（２）</a:t>
            </a:r>
          </a:p>
        </p:txBody>
      </p:sp>
      <p:sp>
        <p:nvSpPr>
          <p:cNvPr id="5" name="テキスト プレースホルダー 4"/>
          <p:cNvSpPr>
            <a:spLocks noGrp="1"/>
          </p:cNvSpPr>
          <p:nvPr>
            <p:ph type="body" sz="quarter" idx="10"/>
          </p:nvPr>
        </p:nvSpPr>
        <p:spPr/>
        <p:txBody>
          <a:bodyPr/>
          <a:lstStyle/>
          <a:p>
            <a:r>
              <a:rPr lang="ja-JP" altLang="en-US" dirty="0"/>
              <a:t>命令：</a:t>
            </a:r>
            <a:endParaRPr lang="en-US" altLang="ja-JP" dirty="0"/>
          </a:p>
          <a:p>
            <a:pPr lvl="1"/>
            <a:r>
              <a:rPr lang="ja-JP" altLang="en-US" dirty="0"/>
              <a:t>コンピュータが解釈できるプログラム内の計算手順の最小単位</a:t>
            </a:r>
            <a:endParaRPr lang="en-US" altLang="ja-JP" dirty="0"/>
          </a:p>
          <a:p>
            <a:pPr lvl="1"/>
            <a:r>
              <a:rPr lang="ja-JP" altLang="en-US" dirty="0"/>
              <a:t>「</a:t>
            </a:r>
            <a:r>
              <a:rPr lang="en-US" altLang="ja-JP" b="1" dirty="0">
                <a:solidFill>
                  <a:schemeClr val="accent5"/>
                </a:solidFill>
              </a:rPr>
              <a:t> </a:t>
            </a:r>
            <a:r>
              <a:rPr lang="en-US" altLang="ja-JP" dirty="0">
                <a:solidFill>
                  <a:schemeClr val="tx1">
                    <a:lumMod val="85000"/>
                    <a:lumOff val="15000"/>
                  </a:schemeClr>
                </a:solidFill>
              </a:rPr>
              <a:t>0</a:t>
            </a:r>
            <a:r>
              <a:rPr lang="en-US" altLang="ja-JP" b="1" dirty="0">
                <a:solidFill>
                  <a:schemeClr val="tx1">
                    <a:lumMod val="85000"/>
                    <a:lumOff val="15000"/>
                  </a:schemeClr>
                </a:solidFill>
              </a:rPr>
              <a:t>,</a:t>
            </a:r>
            <a:r>
              <a:rPr lang="en-US" altLang="ja-JP" dirty="0">
                <a:solidFill>
                  <a:schemeClr val="tx1">
                    <a:lumMod val="85000"/>
                    <a:lumOff val="15000"/>
                  </a:schemeClr>
                </a:solidFill>
              </a:rPr>
              <a:t> 2, 3, 5</a:t>
            </a:r>
            <a:r>
              <a:rPr lang="en-US" altLang="ja-JP" dirty="0">
                <a:solidFill>
                  <a:schemeClr val="accent5"/>
                </a:solidFill>
              </a:rPr>
              <a:t> </a:t>
            </a:r>
            <a:r>
              <a:rPr lang="ja-JP" altLang="en-US" dirty="0">
                <a:solidFill>
                  <a:schemeClr val="tx1">
                    <a:lumMod val="85000"/>
                    <a:lumOff val="15000"/>
                  </a:schemeClr>
                </a:solidFill>
              </a:rPr>
              <a:t>」「</a:t>
            </a:r>
            <a:r>
              <a:rPr lang="en-US" altLang="ja-JP" dirty="0"/>
              <a:t>add A, B→D</a:t>
            </a:r>
            <a:r>
              <a:rPr lang="ja-JP" altLang="en-US" dirty="0"/>
              <a:t>」</a:t>
            </a:r>
            <a:endParaRPr lang="en-US" altLang="ja-JP" dirty="0"/>
          </a:p>
          <a:p>
            <a:r>
              <a:rPr lang="ja-JP" altLang="en-US" dirty="0"/>
              <a:t>オプコード </a:t>
            </a:r>
            <a:r>
              <a:rPr lang="en-US" altLang="ja-JP" dirty="0"/>
              <a:t>(opcode)</a:t>
            </a:r>
          </a:p>
          <a:p>
            <a:pPr lvl="1"/>
            <a:r>
              <a:rPr lang="ja-JP" altLang="en-US" dirty="0"/>
              <a:t>命令でどういう計算をするか指定する部分</a:t>
            </a:r>
            <a:endParaRPr lang="en-US" altLang="ja-JP" dirty="0"/>
          </a:p>
          <a:p>
            <a:pPr lvl="1"/>
            <a:r>
              <a:rPr lang="ja-JP" altLang="en-US" dirty="0"/>
              <a:t>「 </a:t>
            </a:r>
            <a:r>
              <a:rPr lang="en-US" altLang="ja-JP" b="1" dirty="0">
                <a:solidFill>
                  <a:schemeClr val="accent5"/>
                </a:solidFill>
              </a:rPr>
              <a:t>0,</a:t>
            </a:r>
            <a:r>
              <a:rPr lang="en-US" altLang="ja-JP" dirty="0">
                <a:solidFill>
                  <a:schemeClr val="accent5"/>
                </a:solidFill>
              </a:rPr>
              <a:t> </a:t>
            </a:r>
            <a:r>
              <a:rPr lang="en-US" altLang="ja-JP" dirty="0">
                <a:solidFill>
                  <a:schemeClr val="tx1">
                    <a:lumMod val="85000"/>
                    <a:lumOff val="15000"/>
                  </a:schemeClr>
                </a:solidFill>
              </a:rPr>
              <a:t>2, 3, 5</a:t>
            </a:r>
            <a:r>
              <a:rPr lang="en-US" altLang="ja-JP" dirty="0">
                <a:solidFill>
                  <a:schemeClr val="accent5"/>
                </a:solidFill>
              </a:rPr>
              <a:t> </a:t>
            </a:r>
            <a:r>
              <a:rPr lang="ja-JP" altLang="en-US" dirty="0">
                <a:solidFill>
                  <a:schemeClr val="tx1">
                    <a:lumMod val="85000"/>
                    <a:lumOff val="15000"/>
                  </a:schemeClr>
                </a:solidFill>
              </a:rPr>
              <a:t>」「</a:t>
            </a:r>
            <a:r>
              <a:rPr lang="en-US" altLang="ja-JP" b="1" dirty="0">
                <a:solidFill>
                  <a:schemeClr val="accent5"/>
                </a:solidFill>
                <a:latin typeface="Consolas" panose="020B0609020204030204" pitchFamily="49" charset="0"/>
              </a:rPr>
              <a:t>add</a:t>
            </a:r>
            <a:r>
              <a:rPr lang="en-US" altLang="ja-JP" dirty="0">
                <a:solidFill>
                  <a:schemeClr val="accent5"/>
                </a:solidFill>
                <a:latin typeface="Consolas" panose="020B0609020204030204" pitchFamily="49" charset="0"/>
              </a:rPr>
              <a:t> </a:t>
            </a:r>
            <a:r>
              <a:rPr lang="en-US" altLang="ja-JP" dirty="0">
                <a:solidFill>
                  <a:schemeClr val="tx1">
                    <a:lumMod val="85000"/>
                    <a:lumOff val="15000"/>
                  </a:schemeClr>
                </a:solidFill>
                <a:latin typeface="Consolas" panose="020B0609020204030204" pitchFamily="49" charset="0"/>
              </a:rPr>
              <a:t>A,B→D</a:t>
            </a:r>
            <a:r>
              <a:rPr lang="ja-JP" altLang="en-US" dirty="0"/>
              <a:t> 」</a:t>
            </a:r>
            <a:endParaRPr lang="en-US" altLang="ja-JP" dirty="0"/>
          </a:p>
          <a:p>
            <a:r>
              <a:rPr lang="ja-JP" altLang="en-US" dirty="0"/>
              <a:t>オペランド </a:t>
            </a:r>
            <a:r>
              <a:rPr lang="en-US" altLang="ja-JP" dirty="0"/>
              <a:t>(operand)</a:t>
            </a:r>
          </a:p>
          <a:p>
            <a:pPr lvl="1"/>
            <a:r>
              <a:rPr lang="ja-JP" altLang="en-US" dirty="0"/>
              <a:t>計算の入出力対象を指定する部分</a:t>
            </a:r>
            <a:endParaRPr lang="en-US" altLang="ja-JP" dirty="0"/>
          </a:p>
          <a:p>
            <a:pPr lvl="1"/>
            <a:r>
              <a:rPr lang="ja-JP" altLang="en-US" dirty="0"/>
              <a:t>「 </a:t>
            </a:r>
            <a:r>
              <a:rPr lang="en-US" altLang="ja-JP" dirty="0">
                <a:solidFill>
                  <a:schemeClr val="tx1">
                    <a:lumMod val="85000"/>
                    <a:lumOff val="15000"/>
                  </a:schemeClr>
                </a:solidFill>
              </a:rPr>
              <a:t>0, </a:t>
            </a:r>
            <a:r>
              <a:rPr lang="en-US" altLang="ja-JP" b="1" dirty="0">
                <a:solidFill>
                  <a:schemeClr val="accent5"/>
                </a:solidFill>
              </a:rPr>
              <a:t>2, 3, </a:t>
            </a:r>
            <a:r>
              <a:rPr lang="en-US" altLang="ja-JP" b="1" dirty="0">
                <a:solidFill>
                  <a:schemeClr val="accent6"/>
                </a:solidFill>
              </a:rPr>
              <a:t>5</a:t>
            </a:r>
            <a:r>
              <a:rPr lang="en-US" altLang="ja-JP" dirty="0">
                <a:solidFill>
                  <a:schemeClr val="accent5"/>
                </a:solidFill>
              </a:rPr>
              <a:t> </a:t>
            </a:r>
            <a:r>
              <a:rPr lang="ja-JP" altLang="en-US" dirty="0">
                <a:solidFill>
                  <a:schemeClr val="tx1">
                    <a:lumMod val="85000"/>
                    <a:lumOff val="15000"/>
                  </a:schemeClr>
                </a:solidFill>
              </a:rPr>
              <a:t>」「</a:t>
            </a:r>
            <a:r>
              <a:rPr lang="en-US" altLang="ja-JP" dirty="0">
                <a:solidFill>
                  <a:schemeClr val="tx1">
                    <a:lumMod val="85000"/>
                    <a:lumOff val="15000"/>
                  </a:schemeClr>
                </a:solidFill>
                <a:latin typeface="Consolas" panose="020B0609020204030204" pitchFamily="49" charset="0"/>
              </a:rPr>
              <a:t>add </a:t>
            </a:r>
            <a:r>
              <a:rPr lang="en-US" altLang="ja-JP" b="1" dirty="0">
                <a:solidFill>
                  <a:schemeClr val="accent5"/>
                </a:solidFill>
                <a:latin typeface="Consolas" panose="020B0609020204030204" pitchFamily="49" charset="0"/>
              </a:rPr>
              <a:t>A,B→</a:t>
            </a:r>
            <a:r>
              <a:rPr lang="en-US" altLang="ja-JP" b="1" dirty="0">
                <a:solidFill>
                  <a:schemeClr val="accent6"/>
                </a:solidFill>
                <a:latin typeface="Consolas" panose="020B0609020204030204" pitchFamily="49" charset="0"/>
              </a:rPr>
              <a:t>D</a:t>
            </a:r>
            <a:r>
              <a:rPr lang="ja-JP" altLang="en-US" dirty="0">
                <a:solidFill>
                  <a:schemeClr val="tx1">
                    <a:lumMod val="85000"/>
                    <a:lumOff val="15000"/>
                  </a:schemeClr>
                </a:solidFill>
              </a:rPr>
              <a:t> </a:t>
            </a:r>
            <a:r>
              <a:rPr lang="ja-JP" altLang="en-US" dirty="0"/>
              <a:t>」</a:t>
            </a:r>
            <a:endParaRPr lang="en-US" altLang="ja-JP" dirty="0"/>
          </a:p>
          <a:p>
            <a:pPr lvl="1"/>
            <a:r>
              <a:rPr lang="ja-JP" altLang="en-US" dirty="0"/>
              <a:t>入力をソース，出力をディスティネーション とよぶ</a:t>
            </a:r>
            <a:endParaRPr lang="en-US" altLang="ja-JP" dirty="0"/>
          </a:p>
        </p:txBody>
      </p:sp>
    </p:spTree>
    <p:extLst>
      <p:ext uri="{BB962C8B-B14F-4D97-AF65-F5344CB8AC3E}">
        <p14:creationId xmlns:p14="http://schemas.microsoft.com/office/powerpoint/2010/main" val="1537945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命令セット・アーキテクチャ</a:t>
            </a:r>
            <a:endParaRPr lang="en-US" altLang="ja-JP" dirty="0"/>
          </a:p>
        </p:txBody>
      </p:sp>
      <p:sp>
        <p:nvSpPr>
          <p:cNvPr id="5" name="テキスト プレースホルダー 4"/>
          <p:cNvSpPr>
            <a:spLocks noGrp="1"/>
          </p:cNvSpPr>
          <p:nvPr>
            <p:ph type="body" sz="quarter" idx="10"/>
          </p:nvPr>
        </p:nvSpPr>
        <p:spPr/>
        <p:txBody>
          <a:bodyPr/>
          <a:lstStyle/>
          <a:p>
            <a:r>
              <a:rPr lang="ja-JP" altLang="en-US" dirty="0"/>
              <a:t>バイナリの数字と実際に行う計算のルールを定めたもの：</a:t>
            </a:r>
            <a:endParaRPr lang="en-US" altLang="ja-JP" dirty="0"/>
          </a:p>
          <a:p>
            <a:pPr lvl="1"/>
            <a:r>
              <a:rPr lang="ja-JP" altLang="en-US" dirty="0"/>
              <a:t>どのような演算をサポートするか</a:t>
            </a:r>
            <a:endParaRPr lang="en-US" altLang="ja-JP" dirty="0"/>
          </a:p>
          <a:p>
            <a:pPr lvl="2"/>
            <a:r>
              <a:rPr lang="ja-JP" altLang="en-US" dirty="0"/>
              <a:t>「</a:t>
            </a:r>
            <a:r>
              <a:rPr lang="en-US" altLang="ja-JP" dirty="0"/>
              <a:t>add, sub …</a:t>
            </a:r>
            <a:r>
              <a:rPr lang="ja-JP" altLang="en-US" dirty="0"/>
              <a:t>」</a:t>
            </a:r>
            <a:endParaRPr lang="en-US" altLang="ja-JP" dirty="0"/>
          </a:p>
          <a:p>
            <a:pPr lvl="1"/>
            <a:r>
              <a:rPr lang="ja-JP" altLang="en-US" dirty="0"/>
              <a:t>バイナリのどの数字にどのような意味を持たすか</a:t>
            </a:r>
            <a:endParaRPr lang="en-US" altLang="ja-JP" dirty="0"/>
          </a:p>
          <a:p>
            <a:pPr lvl="2"/>
            <a:r>
              <a:rPr lang="ja-JP" altLang="en-US" dirty="0"/>
              <a:t>「</a:t>
            </a:r>
            <a:r>
              <a:rPr lang="en-US" altLang="ja-JP" dirty="0"/>
              <a:t>0 </a:t>
            </a:r>
            <a:r>
              <a:rPr lang="ja-JP" altLang="en-US" dirty="0"/>
              <a:t>なら </a:t>
            </a:r>
            <a:r>
              <a:rPr lang="en-US" altLang="ja-JP" dirty="0"/>
              <a:t>add</a:t>
            </a:r>
            <a:r>
              <a:rPr lang="ja-JP" altLang="en-US" dirty="0"/>
              <a:t>」</a:t>
            </a:r>
            <a:endParaRPr lang="en-US" altLang="ja-JP" dirty="0"/>
          </a:p>
          <a:p>
            <a:pPr lvl="1"/>
            <a:r>
              <a:rPr lang="ja-JP" altLang="en-US" dirty="0"/>
              <a:t>数字の順番の意味</a:t>
            </a:r>
            <a:endParaRPr lang="en-US" altLang="ja-JP" dirty="0"/>
          </a:p>
          <a:p>
            <a:pPr lvl="2"/>
            <a:r>
              <a:rPr lang="ja-JP" altLang="en-US" dirty="0"/>
              <a:t>「最初の１桁が計算の種類，次が入力･･･」</a:t>
            </a:r>
            <a:endParaRPr lang="en-US" altLang="ja-JP" dirty="0"/>
          </a:p>
          <a:p>
            <a:pPr lvl="1"/>
            <a:r>
              <a:rPr lang="ja-JP" altLang="en-US" dirty="0"/>
              <a:t>各数字に何桁（何ビット）割り当てるか</a:t>
            </a:r>
            <a:endParaRPr lang="en-US" altLang="ja-JP" dirty="0"/>
          </a:p>
          <a:p>
            <a:pPr lvl="2"/>
            <a:r>
              <a:rPr lang="ja-JP" altLang="en-US" dirty="0"/>
              <a:t>「</a:t>
            </a:r>
            <a:r>
              <a:rPr lang="en-US" altLang="ja-JP" dirty="0"/>
              <a:t>10</a:t>
            </a:r>
            <a:r>
              <a:rPr lang="ja-JP" altLang="en-US" dirty="0"/>
              <a:t>進数で１桁ずつ」</a:t>
            </a:r>
            <a:endParaRPr lang="en-US" altLang="ja-JP" dirty="0"/>
          </a:p>
        </p:txBody>
      </p:sp>
    </p:spTree>
    <p:extLst>
      <p:ext uri="{BB962C8B-B14F-4D97-AF65-F5344CB8AC3E}">
        <p14:creationId xmlns:p14="http://schemas.microsoft.com/office/powerpoint/2010/main" val="3148375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命令セット・アーキテクチャ</a:t>
            </a:r>
            <a:endParaRPr lang="en-US" altLang="ja-JP" dirty="0"/>
          </a:p>
        </p:txBody>
      </p:sp>
      <p:sp>
        <p:nvSpPr>
          <p:cNvPr id="5" name="テキスト プレースホルダー 4"/>
          <p:cNvSpPr>
            <a:spLocks noGrp="1"/>
          </p:cNvSpPr>
          <p:nvPr>
            <p:ph type="body" sz="quarter" idx="10"/>
          </p:nvPr>
        </p:nvSpPr>
        <p:spPr/>
        <p:txBody>
          <a:bodyPr/>
          <a:lstStyle/>
          <a:p>
            <a:r>
              <a:rPr lang="ja-JP" altLang="en-US" dirty="0"/>
              <a:t>ルールはコンピュータ（</a:t>
            </a:r>
            <a:r>
              <a:rPr lang="en-US" altLang="ja-JP" dirty="0"/>
              <a:t>CPU</a:t>
            </a:r>
            <a:r>
              <a:rPr lang="ja-JP" altLang="en-US" dirty="0"/>
              <a:t>）の種類ごとに異なる</a:t>
            </a:r>
            <a:endParaRPr lang="en-US" altLang="ja-JP" dirty="0"/>
          </a:p>
          <a:p>
            <a:pPr lvl="1"/>
            <a:r>
              <a:rPr lang="ja-JP" altLang="en-US" dirty="0"/>
              <a:t>このルールを「命令セット・アーキテクチャ」という</a:t>
            </a:r>
            <a:endParaRPr lang="en-US" altLang="ja-JP" dirty="0"/>
          </a:p>
          <a:p>
            <a:pPr lvl="1"/>
            <a:r>
              <a:rPr lang="ja-JP" altLang="en-US" dirty="0"/>
              <a:t>プログラムの「互換性」とは，上記のルールが同じであること</a:t>
            </a:r>
            <a:endParaRPr lang="en-US" altLang="ja-JP" dirty="0"/>
          </a:p>
          <a:p>
            <a:pPr lvl="2"/>
            <a:r>
              <a:rPr lang="ja-JP" altLang="en-US" dirty="0"/>
              <a:t>他にも互換性に関わる要素には </a:t>
            </a:r>
            <a:r>
              <a:rPr lang="en-US" altLang="ja-JP" dirty="0"/>
              <a:t>OS </a:t>
            </a:r>
            <a:r>
              <a:rPr lang="ja-JP" altLang="en-US" dirty="0"/>
              <a:t>など色々な点があるが，最も重要なのはこれ</a:t>
            </a:r>
            <a:endParaRPr lang="en-US" altLang="ja-JP" dirty="0"/>
          </a:p>
        </p:txBody>
      </p:sp>
    </p:spTree>
    <p:extLst>
      <p:ext uri="{BB962C8B-B14F-4D97-AF65-F5344CB8AC3E}">
        <p14:creationId xmlns:p14="http://schemas.microsoft.com/office/powerpoint/2010/main" val="1460965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コンテンツ プレースホルダー 2"/>
          <p:cNvSpPr>
            <a:spLocks noGrp="1"/>
          </p:cNvSpPr>
          <p:nvPr>
            <p:ph type="body" sz="quarter" idx="10"/>
          </p:nvPr>
        </p:nvSpPr>
        <p:spPr>
          <a:prstGeom prst="rect">
            <a:avLst/>
          </a:prstGeom>
        </p:spPr>
        <p:txBody>
          <a:bodyPr/>
          <a:lstStyle/>
          <a:p>
            <a:r>
              <a:rPr lang="ja-JP" altLang="en-US" dirty="0"/>
              <a:t>コンピュータとは</a:t>
            </a:r>
            <a:endParaRPr lang="en-US" altLang="ja-JP" dirty="0"/>
          </a:p>
          <a:p>
            <a:pPr lvl="1"/>
            <a:r>
              <a:rPr kumimoji="1" lang="ja-JP" altLang="en-US" dirty="0"/>
              <a:t>プログラムに従って計算をする機械</a:t>
            </a:r>
            <a:endParaRPr kumimoji="1" lang="en-US" altLang="ja-JP" dirty="0"/>
          </a:p>
          <a:p>
            <a:r>
              <a:rPr lang="ja-JP" altLang="en-US" dirty="0"/>
              <a:t>プログラムとは</a:t>
            </a:r>
            <a:endParaRPr lang="en-US" altLang="ja-JP" dirty="0"/>
          </a:p>
          <a:p>
            <a:pPr lvl="1"/>
            <a:r>
              <a:rPr lang="ja-JP" altLang="en-US" dirty="0"/>
              <a:t>計算の手順を表したもの</a:t>
            </a:r>
            <a:endParaRPr lang="en-US" altLang="ja-JP" dirty="0"/>
          </a:p>
          <a:p>
            <a:pPr lvl="1"/>
            <a:r>
              <a:rPr lang="ja-JP" altLang="en-US" dirty="0"/>
              <a:t>メモリの上にある，命令（計算方法）の列</a:t>
            </a:r>
            <a:endParaRPr lang="en-US" altLang="ja-JP" dirty="0"/>
          </a:p>
          <a:p>
            <a:r>
              <a:rPr lang="ja-JP" altLang="en-US" dirty="0"/>
              <a:t>命令とは</a:t>
            </a:r>
            <a:endParaRPr lang="en-US" altLang="ja-JP" dirty="0"/>
          </a:p>
          <a:p>
            <a:pPr lvl="1"/>
            <a:r>
              <a:rPr lang="ja-JP" altLang="en-US" dirty="0"/>
              <a:t>コンピュータが解釈できる計算手順の最小単位</a:t>
            </a:r>
            <a:endParaRPr lang="en-US" altLang="ja-JP" dirty="0"/>
          </a:p>
          <a:p>
            <a:pPr lvl="2"/>
            <a:r>
              <a:rPr lang="ja-JP" altLang="en-US" dirty="0"/>
              <a:t>最終的な実体としては，数字の列</a:t>
            </a:r>
            <a:endParaRPr lang="en-US" altLang="ja-JP" dirty="0"/>
          </a:p>
          <a:p>
            <a:pPr lvl="1"/>
            <a:r>
              <a:rPr lang="ja-JP" altLang="en-US" dirty="0"/>
              <a:t>命令セット：</a:t>
            </a:r>
            <a:endParaRPr lang="en-US" altLang="ja-JP" dirty="0"/>
          </a:p>
          <a:p>
            <a:pPr lvl="2"/>
            <a:r>
              <a:rPr lang="ja-JP" altLang="en-US" dirty="0"/>
              <a:t>命令の数字と，それに対応する計算方法を定めたもの</a:t>
            </a:r>
            <a:endParaRPr lang="en-US" altLang="ja-JP" dirty="0"/>
          </a:p>
          <a:p>
            <a:pPr lvl="1"/>
            <a:endParaRPr lang="en-US" altLang="ja-JP" dirty="0"/>
          </a:p>
        </p:txBody>
      </p:sp>
    </p:spTree>
    <p:extLst>
      <p:ext uri="{BB962C8B-B14F-4D97-AF65-F5344CB8AC3E}">
        <p14:creationId xmlns:p14="http://schemas.microsoft.com/office/powerpoint/2010/main" val="2130530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b="0" i="0" dirty="0">
                <a:effectLst/>
                <a:latin typeface="Meiryo" panose="020B0604030504040204" pitchFamily="50" charset="-128"/>
                <a:ea typeface="Meiryo" panose="020B0604030504040204" pitchFamily="50" charset="-128"/>
              </a:rPr>
              <a:t>C</a:t>
            </a:r>
            <a:r>
              <a:rPr lang="ja-JP" altLang="en-US" b="0" i="0" dirty="0">
                <a:effectLst/>
                <a:latin typeface="Meiryo" panose="020B0604030504040204" pitchFamily="50" charset="-128"/>
                <a:ea typeface="Meiryo" panose="020B0604030504040204" pitchFamily="50" charset="-128"/>
              </a:rPr>
              <a:t>言語を学び始めて配列・ポインタを勉強した時、コンピュータのメモリの原理を勉強したら処理する動きが理解しやすくなったので、プログラミング（特に低級言語）をする上でコンピュータアーキテクチャの理解は必要だなと感じました。</a:t>
            </a:r>
            <a:endParaRPr kumimoji="1" lang="en-US" dirty="0"/>
          </a:p>
        </p:txBody>
      </p:sp>
    </p:spTree>
    <p:extLst>
      <p:ext uri="{BB962C8B-B14F-4D97-AF65-F5344CB8AC3E}">
        <p14:creationId xmlns:p14="http://schemas.microsoft.com/office/powerpoint/2010/main" val="2324348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単純な </a:t>
            </a:r>
            <a:r>
              <a:rPr lang="en-US" altLang="ja-JP" dirty="0"/>
              <a:t>CPU </a:t>
            </a:r>
            <a:r>
              <a:rPr lang="ja-JP" altLang="en-US" dirty="0"/>
              <a:t>の構造と動作</a:t>
            </a:r>
            <a:endParaRPr kumimoji="1" lang="ja-JP" altLang="en-US" dirty="0"/>
          </a:p>
        </p:txBody>
      </p:sp>
    </p:spTree>
    <p:extLst>
      <p:ext uri="{BB962C8B-B14F-4D97-AF65-F5344CB8AC3E}">
        <p14:creationId xmlns:p14="http://schemas.microsoft.com/office/powerpoint/2010/main" val="35494477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a:t>単純な </a:t>
            </a:r>
            <a:r>
              <a:rPr lang="en-US" altLang="ja-JP" dirty="0"/>
              <a:t>CPU </a:t>
            </a:r>
            <a:r>
              <a:rPr lang="ja-JP" altLang="en-US" dirty="0"/>
              <a:t>の構造と動作</a:t>
            </a:r>
            <a:endParaRPr lang="en-US" altLang="ja-JP" dirty="0"/>
          </a:p>
        </p:txBody>
      </p:sp>
      <p:sp>
        <p:nvSpPr>
          <p:cNvPr id="5" name="テキスト プレースホルダー 4"/>
          <p:cNvSpPr>
            <a:spLocks noGrp="1"/>
          </p:cNvSpPr>
          <p:nvPr>
            <p:ph type="body" sz="quarter" idx="10"/>
          </p:nvPr>
        </p:nvSpPr>
        <p:spPr>
          <a:xfrm>
            <a:off x="251952" y="1178975"/>
            <a:ext cx="8532044" cy="5219751"/>
          </a:xfrm>
        </p:spPr>
        <p:txBody>
          <a:bodyPr/>
          <a:lstStyle/>
          <a:p>
            <a:r>
              <a:rPr lang="ja-JP" altLang="en-US" dirty="0"/>
              <a:t>下記のようなプログラムを処理できる，最低限のコンピュータを説明</a:t>
            </a:r>
            <a:endParaRPr lang="en-US" altLang="ja-JP" dirty="0"/>
          </a:p>
          <a:p>
            <a:pPr marL="994138" lvl="1" indent="-457200">
              <a:buFont typeface="+mj-lt"/>
              <a:buAutoNum type="arabicPeriod"/>
            </a:pPr>
            <a:r>
              <a:rPr lang="en-US" altLang="ja-JP" dirty="0"/>
              <a:t>0, 2, 3, 5	</a:t>
            </a:r>
            <a:r>
              <a:rPr lang="en-US" altLang="ja-JP" dirty="0">
                <a:solidFill>
                  <a:schemeClr val="accent5"/>
                </a:solidFill>
              </a:rPr>
              <a:t>// </a:t>
            </a:r>
            <a:r>
              <a:rPr lang="en-US" altLang="ja-JP" dirty="0">
                <a:solidFill>
                  <a:schemeClr val="accent5"/>
                </a:solidFill>
                <a:latin typeface="Consolas" panose="020B0609020204030204" pitchFamily="49" charset="0"/>
              </a:rPr>
              <a:t>add(0) A(2), B(3)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D(5)</a:t>
            </a:r>
          </a:p>
          <a:p>
            <a:pPr marL="994138" lvl="1" indent="-457200">
              <a:buFont typeface="+mj-lt"/>
              <a:buAutoNum type="arabicPeriod"/>
            </a:pPr>
            <a:r>
              <a:rPr lang="en-US" altLang="ja-JP" dirty="0"/>
              <a:t>1, 5, 4, 6	</a:t>
            </a:r>
            <a:r>
              <a:rPr lang="en-US" altLang="ja-JP" dirty="0">
                <a:solidFill>
                  <a:schemeClr val="accent5"/>
                </a:solidFill>
              </a:rPr>
              <a:t>// </a:t>
            </a:r>
            <a:r>
              <a:rPr lang="en-US" altLang="ja-JP" dirty="0">
                <a:solidFill>
                  <a:schemeClr val="accent5"/>
                </a:solidFill>
                <a:latin typeface="Consolas" panose="020B0609020204030204" pitchFamily="49" charset="0"/>
              </a:rPr>
              <a:t>sub(1) D(5), C(4) </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E(6)</a:t>
            </a:r>
          </a:p>
          <a:p>
            <a:endParaRPr kumimoji="1" lang="ja-JP" altLang="en-US" dirty="0"/>
          </a:p>
        </p:txBody>
      </p:sp>
    </p:spTree>
    <p:extLst>
      <p:ext uri="{BB962C8B-B14F-4D97-AF65-F5344CB8AC3E}">
        <p14:creationId xmlns:p14="http://schemas.microsoft.com/office/powerpoint/2010/main" val="3098595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a:t>
            </a:r>
          </a:p>
        </p:txBody>
      </p:sp>
      <p:sp>
        <p:nvSpPr>
          <p:cNvPr id="5" name="テキスト プレースホルダー 4"/>
          <p:cNvSpPr>
            <a:spLocks noGrp="1"/>
          </p:cNvSpPr>
          <p:nvPr>
            <p:ph type="body" sz="quarter" idx="10"/>
          </p:nvPr>
        </p:nvSpPr>
        <p:spPr/>
        <p:txBody>
          <a:bodyPr/>
          <a:lstStyle/>
          <a:p>
            <a:r>
              <a:rPr lang="ja-JP" altLang="en-US" dirty="0"/>
              <a:t>「プログラム ＝ 命令列 </a:t>
            </a:r>
            <a:r>
              <a:rPr lang="en-US" altLang="ja-JP" dirty="0"/>
              <a:t>= </a:t>
            </a:r>
            <a:r>
              <a:rPr lang="ja-JP" altLang="en-US" dirty="0"/>
              <a:t>数字の列」に従って計算をする機械</a:t>
            </a:r>
          </a:p>
          <a:p>
            <a:r>
              <a:rPr lang="ja-JP" altLang="en-US" dirty="0"/>
              <a:t>構成要素：</a:t>
            </a:r>
          </a:p>
          <a:p>
            <a:pPr lvl="1"/>
            <a:r>
              <a:rPr lang="en-US" altLang="ja-JP" dirty="0"/>
              <a:t>CPU    </a:t>
            </a:r>
            <a:r>
              <a:rPr lang="ja-JP" altLang="en-US" dirty="0"/>
              <a:t>（計算するもの）</a:t>
            </a:r>
          </a:p>
          <a:p>
            <a:pPr lvl="2"/>
            <a:r>
              <a:rPr lang="ja-JP" altLang="en-US" dirty="0"/>
              <a:t>演算器</a:t>
            </a:r>
          </a:p>
          <a:p>
            <a:pPr lvl="2"/>
            <a:r>
              <a:rPr lang="ja-JP" altLang="en-US" dirty="0"/>
              <a:t>レジスタ</a:t>
            </a:r>
          </a:p>
          <a:p>
            <a:pPr lvl="2"/>
            <a:r>
              <a:rPr lang="en-US" altLang="ja-JP" dirty="0"/>
              <a:t>PC</a:t>
            </a:r>
          </a:p>
          <a:p>
            <a:pPr lvl="1"/>
            <a:r>
              <a:rPr lang="ja-JP" altLang="en-US" dirty="0"/>
              <a:t>メモリ（データを記憶するもの）</a:t>
            </a:r>
            <a:endParaRPr kumimoji="1" lang="ja-JP" altLang="en-US" dirty="0"/>
          </a:p>
        </p:txBody>
      </p:sp>
    </p:spTree>
    <p:extLst>
      <p:ext uri="{BB962C8B-B14F-4D97-AF65-F5344CB8AC3E}">
        <p14:creationId xmlns:p14="http://schemas.microsoft.com/office/powerpoint/2010/main" val="653751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4294967295"/>
          </p:nvPr>
        </p:nvSpPr>
        <p:spPr>
          <a:xfrm>
            <a:off x="611956" y="2528989"/>
            <a:ext cx="7848600" cy="3690041"/>
          </a:xfrm>
          <a:prstGeom prst="rect">
            <a:avLst/>
          </a:prstGeom>
        </p:spPr>
        <p:txBody>
          <a:bodyPr/>
          <a:lstStyle/>
          <a:p>
            <a:r>
              <a:rPr lang="ja-JP" altLang="en-US" dirty="0"/>
              <a:t>メモリは命令列と，計算するデータを保持する</a:t>
            </a:r>
            <a:endParaRPr lang="en-US" altLang="ja-JP" dirty="0"/>
          </a:p>
          <a:p>
            <a:pPr lvl="1"/>
            <a:r>
              <a:rPr lang="ja-JP" altLang="en-US" dirty="0"/>
              <a:t>単一の巨大な配列があると思えばよい</a:t>
            </a:r>
            <a:endParaRPr lang="en-US" altLang="ja-JP" dirty="0"/>
          </a:p>
          <a:p>
            <a:pPr lvl="1"/>
            <a:r>
              <a:rPr lang="en-US" altLang="ja-JP" dirty="0"/>
              <a:t>C </a:t>
            </a:r>
            <a:r>
              <a:rPr lang="ja-JP" altLang="en-US" dirty="0"/>
              <a:t>言語の配列は，これを切り出してユーザーに見せている</a:t>
            </a:r>
            <a:endParaRPr lang="en-US" altLang="ja-JP" dirty="0"/>
          </a:p>
          <a:p>
            <a:r>
              <a:rPr lang="ja-JP" altLang="en-US" dirty="0"/>
              <a:t>数字が入る箱がたくさん並んでいるイメージ</a:t>
            </a:r>
            <a:endParaRPr lang="en-US" altLang="ja-JP" dirty="0"/>
          </a:p>
          <a:p>
            <a:pPr lvl="1"/>
            <a:r>
              <a:rPr lang="ja-JP" altLang="en-US" dirty="0"/>
              <a:t>アドレス：箱の通し番号（住所）</a:t>
            </a:r>
            <a:endParaRPr lang="en-US" altLang="ja-JP" dirty="0"/>
          </a:p>
          <a:p>
            <a:pPr lvl="1"/>
            <a:r>
              <a:rPr lang="ja-JP" altLang="en-US" dirty="0"/>
              <a:t>データ　：箱の中身の数字</a:t>
            </a:r>
            <a:endParaRPr lang="en-US" altLang="ja-JP" dirty="0"/>
          </a:p>
        </p:txBody>
      </p:sp>
      <p:sp>
        <p:nvSpPr>
          <p:cNvPr id="4" name="Freeform 10"/>
          <p:cNvSpPr>
            <a:spLocks/>
          </p:cNvSpPr>
          <p:nvPr/>
        </p:nvSpPr>
        <p:spPr bwMode="auto">
          <a:xfrm rot="16200000">
            <a:off x="4706977"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7" name="正方形/長方形 6"/>
          <p:cNvSpPr/>
          <p:nvPr/>
        </p:nvSpPr>
        <p:spPr bwMode="auto">
          <a:xfrm>
            <a:off x="4572000"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3Eh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Freeform 10"/>
          <p:cNvSpPr>
            <a:spLocks/>
          </p:cNvSpPr>
          <p:nvPr/>
        </p:nvSpPr>
        <p:spPr bwMode="auto">
          <a:xfrm rot="16200000">
            <a:off x="5426986" y="1494004"/>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9" name="正方形/長方形 8"/>
          <p:cNvSpPr/>
          <p:nvPr/>
        </p:nvSpPr>
        <p:spPr bwMode="auto">
          <a:xfrm>
            <a:off x="5292009"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01h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0" name="Freeform 10"/>
          <p:cNvSpPr>
            <a:spLocks/>
          </p:cNvSpPr>
          <p:nvPr/>
        </p:nvSpPr>
        <p:spPr bwMode="auto">
          <a:xfrm rot="16200000">
            <a:off x="6146991"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1" name="正方形/長方形 10"/>
          <p:cNvSpPr/>
          <p:nvPr/>
        </p:nvSpPr>
        <p:spPr bwMode="auto">
          <a:xfrm>
            <a:off x="6012017"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32h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2" name="Freeform 10"/>
          <p:cNvSpPr>
            <a:spLocks/>
          </p:cNvSpPr>
          <p:nvPr/>
        </p:nvSpPr>
        <p:spPr bwMode="auto">
          <a:xfrm rot="16200000">
            <a:off x="6866999"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3" name="正方形/長方形 12"/>
          <p:cNvSpPr/>
          <p:nvPr/>
        </p:nvSpPr>
        <p:spPr bwMode="auto">
          <a:xfrm>
            <a:off x="6732025"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20h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rot="16200000">
            <a:off x="7587007"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5" name="正方形/長方形 14"/>
          <p:cNvSpPr/>
          <p:nvPr/>
        </p:nvSpPr>
        <p:spPr bwMode="auto">
          <a:xfrm>
            <a:off x="7452033" y="1538978"/>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80h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6" name="Freeform 10"/>
          <p:cNvSpPr>
            <a:spLocks/>
          </p:cNvSpPr>
          <p:nvPr/>
        </p:nvSpPr>
        <p:spPr bwMode="auto">
          <a:xfrm rot="16200000">
            <a:off x="1826945"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7" name="正方形/長方形 16"/>
          <p:cNvSpPr/>
          <p:nvPr/>
        </p:nvSpPr>
        <p:spPr bwMode="auto">
          <a:xfrm>
            <a:off x="1691968"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07h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8" name="Freeform 10"/>
          <p:cNvSpPr>
            <a:spLocks/>
          </p:cNvSpPr>
          <p:nvPr/>
        </p:nvSpPr>
        <p:spPr bwMode="auto">
          <a:xfrm rot="16200000">
            <a:off x="2546954" y="1494006"/>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19" name="正方形/長方形 18"/>
          <p:cNvSpPr/>
          <p:nvPr/>
        </p:nvSpPr>
        <p:spPr bwMode="auto">
          <a:xfrm>
            <a:off x="2411977" y="1538980"/>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10h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1691968" y="2078985"/>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241197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Freeform 10"/>
          <p:cNvSpPr>
            <a:spLocks/>
          </p:cNvSpPr>
          <p:nvPr/>
        </p:nvSpPr>
        <p:spPr bwMode="auto">
          <a:xfrm rot="16200000">
            <a:off x="3266958" y="1494005"/>
            <a:ext cx="450059" cy="54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 name="connsiteX0" fmla="*/ 0 w 10000"/>
              <a:gd name="connsiteY0" fmla="*/ 0 h 10000"/>
              <a:gd name="connsiteX1" fmla="*/ 19 w 10000"/>
              <a:gd name="connsiteY1" fmla="*/ 12 h 10000"/>
              <a:gd name="connsiteX2" fmla="*/ 0 w 10000"/>
              <a:gd name="connsiteY2" fmla="*/ 10000 h 10000"/>
              <a:gd name="connsiteX3" fmla="*/ 10000 w 10000"/>
              <a:gd name="connsiteY3" fmla="*/ 10000 h 10000"/>
              <a:gd name="connsiteX0" fmla="*/ 0 w 10000"/>
              <a:gd name="connsiteY0" fmla="*/ 54 h 10054"/>
              <a:gd name="connsiteX1" fmla="*/ 3828 w 10000"/>
              <a:gd name="connsiteY1" fmla="*/ 0 h 10054"/>
              <a:gd name="connsiteX2" fmla="*/ 0 w 10000"/>
              <a:gd name="connsiteY2" fmla="*/ 10054 h 10054"/>
              <a:gd name="connsiteX3" fmla="*/ 10000 w 10000"/>
              <a:gd name="connsiteY3" fmla="*/ 10054 h 10054"/>
              <a:gd name="connsiteX0" fmla="*/ 9471 w 10000"/>
              <a:gd name="connsiteY0" fmla="*/ 87 h 10054"/>
              <a:gd name="connsiteX1" fmla="*/ 3828 w 10000"/>
              <a:gd name="connsiteY1" fmla="*/ 0 h 10054"/>
              <a:gd name="connsiteX2" fmla="*/ 0 w 10000"/>
              <a:gd name="connsiteY2" fmla="*/ 10054 h 10054"/>
              <a:gd name="connsiteX3" fmla="*/ 10000 w 10000"/>
              <a:gd name="connsiteY3" fmla="*/ 10054 h 10054"/>
              <a:gd name="connsiteX0" fmla="*/ 10053 w 10053"/>
              <a:gd name="connsiteY0" fmla="*/ 21 h 10054"/>
              <a:gd name="connsiteX1" fmla="*/ 3828 w 10053"/>
              <a:gd name="connsiteY1" fmla="*/ 0 h 10054"/>
              <a:gd name="connsiteX2" fmla="*/ 0 w 10053"/>
              <a:gd name="connsiteY2" fmla="*/ 10054 h 10054"/>
              <a:gd name="connsiteX3" fmla="*/ 10000 w 10053"/>
              <a:gd name="connsiteY3" fmla="*/ 10054 h 10054"/>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053 w 10053"/>
              <a:gd name="connsiteY0" fmla="*/ 0 h 10033"/>
              <a:gd name="connsiteX1" fmla="*/ 71 w 10053"/>
              <a:gd name="connsiteY1" fmla="*/ 12 h 10033"/>
              <a:gd name="connsiteX2" fmla="*/ 0 w 10053"/>
              <a:gd name="connsiteY2" fmla="*/ 10033 h 10033"/>
              <a:gd name="connsiteX3" fmla="*/ 10000 w 10053"/>
              <a:gd name="connsiteY3" fmla="*/ 10033 h 10033"/>
              <a:gd name="connsiteX0" fmla="*/ 10106 w 10106"/>
              <a:gd name="connsiteY0" fmla="*/ 55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88 h 10022"/>
              <a:gd name="connsiteX1" fmla="*/ 71 w 10106"/>
              <a:gd name="connsiteY1" fmla="*/ 1 h 10022"/>
              <a:gd name="connsiteX2" fmla="*/ 0 w 10106"/>
              <a:gd name="connsiteY2" fmla="*/ 10022 h 10022"/>
              <a:gd name="connsiteX3" fmla="*/ 10000 w 10106"/>
              <a:gd name="connsiteY3" fmla="*/ 10022 h 10022"/>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0 h 10033"/>
              <a:gd name="connsiteX1" fmla="*/ 71 w 10106"/>
              <a:gd name="connsiteY1" fmla="*/ 12 h 10033"/>
              <a:gd name="connsiteX2" fmla="*/ 0 w 10106"/>
              <a:gd name="connsiteY2" fmla="*/ 10033 h 10033"/>
              <a:gd name="connsiteX3" fmla="*/ 10000 w 10106"/>
              <a:gd name="connsiteY3" fmla="*/ 10033 h 10033"/>
              <a:gd name="connsiteX0" fmla="*/ 10106 w 10106"/>
              <a:gd name="connsiteY0" fmla="*/ 0 h 10066"/>
              <a:gd name="connsiteX1" fmla="*/ 71 w 10106"/>
              <a:gd name="connsiteY1" fmla="*/ 45 h 10066"/>
              <a:gd name="connsiteX2" fmla="*/ 0 w 10106"/>
              <a:gd name="connsiteY2" fmla="*/ 10066 h 10066"/>
              <a:gd name="connsiteX3" fmla="*/ 10000 w 10106"/>
              <a:gd name="connsiteY3" fmla="*/ 10066 h 10066"/>
              <a:gd name="connsiteX0" fmla="*/ 10106 w 10106"/>
              <a:gd name="connsiteY0" fmla="*/ 22 h 10022"/>
              <a:gd name="connsiteX1" fmla="*/ 71 w 10106"/>
              <a:gd name="connsiteY1" fmla="*/ 1 h 10022"/>
              <a:gd name="connsiteX2" fmla="*/ 0 w 10106"/>
              <a:gd name="connsiteY2" fmla="*/ 10022 h 10022"/>
              <a:gd name="connsiteX3" fmla="*/ 10000 w 10106"/>
              <a:gd name="connsiteY3" fmla="*/ 10022 h 10022"/>
              <a:gd name="connsiteX0" fmla="*/ 9894 w 10000"/>
              <a:gd name="connsiteY0" fmla="*/ 22 h 10022"/>
              <a:gd name="connsiteX1" fmla="*/ 71 w 10000"/>
              <a:gd name="connsiteY1" fmla="*/ 1 h 10022"/>
              <a:gd name="connsiteX2" fmla="*/ 0 w 10000"/>
              <a:gd name="connsiteY2" fmla="*/ 10022 h 10022"/>
              <a:gd name="connsiteX3" fmla="*/ 10000 w 10000"/>
              <a:gd name="connsiteY3" fmla="*/ 10022 h 10022"/>
            </a:gdLst>
            <a:ahLst/>
            <a:cxnLst>
              <a:cxn ang="0">
                <a:pos x="connsiteX0" y="connsiteY0"/>
              </a:cxn>
              <a:cxn ang="0">
                <a:pos x="connsiteX1" y="connsiteY1"/>
              </a:cxn>
              <a:cxn ang="0">
                <a:pos x="connsiteX2" y="connsiteY2"/>
              </a:cxn>
              <a:cxn ang="0">
                <a:pos x="connsiteX3" y="connsiteY3"/>
              </a:cxn>
            </a:cxnLst>
            <a:rect l="l" t="t" r="r" b="b"/>
            <a:pathLst>
              <a:path w="10000" h="10022">
                <a:moveTo>
                  <a:pt x="9894" y="22"/>
                </a:moveTo>
                <a:cubicBezTo>
                  <a:pt x="9900" y="26"/>
                  <a:pt x="65" y="-3"/>
                  <a:pt x="71" y="1"/>
                </a:cubicBezTo>
                <a:cubicBezTo>
                  <a:pt x="65" y="3330"/>
                  <a:pt x="6" y="6693"/>
                  <a:pt x="0" y="10022"/>
                </a:cubicBezTo>
                <a:lnTo>
                  <a:pt x="10000" y="10022"/>
                </a:lnTo>
              </a:path>
            </a:pathLst>
          </a:custGeom>
          <a:ln>
            <a:headEnd/>
            <a:tailEnd type="none" w="med" len="med"/>
          </a:ln>
        </p:spPr>
        <p:style>
          <a:lnRef idx="2">
            <a:schemeClr val="accent5"/>
          </a:lnRef>
          <a:fillRef idx="0">
            <a:schemeClr val="accent5"/>
          </a:fillRef>
          <a:effectRef idx="1">
            <a:schemeClr val="accent5"/>
          </a:effectRef>
          <a:fontRef idx="minor">
            <a:schemeClr val="tx1"/>
          </a:fontRef>
        </p:style>
        <p:txBody>
          <a:bodyPr/>
          <a:lstStyle/>
          <a:p>
            <a:endParaRPr lang="ja-JP" altLang="en-US" dirty="0">
              <a:solidFill>
                <a:schemeClr val="tx1">
                  <a:lumMod val="75000"/>
                  <a:lumOff val="25000"/>
                </a:schemeClr>
              </a:solidFill>
              <a:latin typeface="Arial Narrow" pitchFamily="34" charset="0"/>
              <a:cs typeface="Times New Roman" pitchFamily="18" charset="0"/>
            </a:endParaRPr>
          </a:p>
        </p:txBody>
      </p:sp>
      <p:sp>
        <p:nvSpPr>
          <p:cNvPr id="23" name="正方形/長方形 22"/>
          <p:cNvSpPr/>
          <p:nvPr/>
        </p:nvSpPr>
        <p:spPr bwMode="auto">
          <a:xfrm>
            <a:off x="3131981" y="1538979"/>
            <a:ext cx="720009" cy="450005"/>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sz="2000" dirty="0">
                <a:solidFill>
                  <a:schemeClr val="tx1">
                    <a:lumMod val="75000"/>
                    <a:lumOff val="25000"/>
                  </a:schemeClr>
                </a:solidFill>
                <a:latin typeface="メイリオ" panose="020B0604030504040204" pitchFamily="50" charset="-128"/>
                <a:ea typeface="メイリオ" panose="020B0604030504040204" pitchFamily="50" charset="-128"/>
              </a:rPr>
              <a:t>30h</a:t>
            </a:r>
            <a:endParaRPr kumimoji="1" lang="ja-JP" altLang="en-US" sz="20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0"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4572000"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8000h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292008" y="2078983"/>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8001h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6012012" y="2078982"/>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8002h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6732024"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8003h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7452032"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8004h</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3851992"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8172040" y="1718980"/>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8172040"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3851992" y="2078984"/>
            <a:ext cx="720007"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01956" y="2078984"/>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アドレス：</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01956" y="1628979"/>
            <a:ext cx="720009"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データ：</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2801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a:t>
            </a:r>
            <a:endParaRPr kumimoji="1" lang="ja-JP" altLang="en-US" dirty="0"/>
          </a:p>
        </p:txBody>
      </p:sp>
      <p:sp>
        <p:nvSpPr>
          <p:cNvPr id="3" name="コンテンツ プレースホルダー 2"/>
          <p:cNvSpPr>
            <a:spLocks noGrp="1"/>
          </p:cNvSpPr>
          <p:nvPr>
            <p:ph idx="4294967295"/>
          </p:nvPr>
        </p:nvSpPr>
        <p:spPr>
          <a:xfrm>
            <a:off x="521955" y="1358977"/>
            <a:ext cx="7848600" cy="4903788"/>
          </a:xfrm>
          <a:prstGeom prst="rect">
            <a:avLst/>
          </a:prstGeom>
        </p:spPr>
        <p:txBody>
          <a:bodyPr/>
          <a:lstStyle/>
          <a:p>
            <a:r>
              <a:rPr kumimoji="1" lang="ja-JP" altLang="en-US" dirty="0"/>
              <a:t>コンピュータの心臓部</a:t>
            </a:r>
            <a:endParaRPr kumimoji="1" lang="en-US" altLang="ja-JP" dirty="0"/>
          </a:p>
          <a:p>
            <a:pPr lvl="1"/>
            <a:r>
              <a:rPr lang="ja-JP" altLang="en-US" dirty="0"/>
              <a:t>メモリから命令を読み出し，計算する</a:t>
            </a:r>
            <a:endParaRPr lang="en-US" altLang="ja-JP" dirty="0"/>
          </a:p>
          <a:p>
            <a:r>
              <a:rPr lang="ja-JP" altLang="en-US" dirty="0"/>
              <a:t>構成要素：</a:t>
            </a:r>
            <a:endParaRPr lang="en-US" altLang="ja-JP" dirty="0"/>
          </a:p>
          <a:p>
            <a:pPr lvl="1"/>
            <a:r>
              <a:rPr lang="ja-JP" altLang="en-US" dirty="0">
                <a:solidFill>
                  <a:schemeClr val="accent2"/>
                </a:solidFill>
              </a:rPr>
              <a:t>演算器（</a:t>
            </a:r>
            <a:r>
              <a:rPr lang="en-US" altLang="ja-JP" dirty="0">
                <a:solidFill>
                  <a:schemeClr val="accent2"/>
                </a:solidFill>
              </a:rPr>
              <a:t>FU: Functional Unit</a:t>
            </a:r>
            <a:r>
              <a:rPr lang="ja-JP" altLang="en-US" dirty="0">
                <a:solidFill>
                  <a:schemeClr val="accent2"/>
                </a:solidFill>
              </a:rPr>
              <a:t>）</a:t>
            </a:r>
            <a:endParaRPr lang="en-US" altLang="ja-JP" dirty="0">
              <a:solidFill>
                <a:schemeClr val="accent2"/>
              </a:solidFill>
            </a:endParaRPr>
          </a:p>
          <a:p>
            <a:pPr lvl="2"/>
            <a:r>
              <a:rPr lang="ja-JP" altLang="en-US" dirty="0"/>
              <a:t>加算器や </a:t>
            </a:r>
            <a:r>
              <a:rPr lang="en-US" altLang="ja-JP" dirty="0"/>
              <a:t>AND </a:t>
            </a:r>
            <a:r>
              <a:rPr lang="ja-JP" altLang="en-US" dirty="0"/>
              <a:t>演算器など</a:t>
            </a:r>
            <a:endParaRPr lang="en-US" altLang="ja-JP" dirty="0"/>
          </a:p>
          <a:p>
            <a:pPr lvl="2"/>
            <a:r>
              <a:rPr lang="ja-JP" altLang="en-US" dirty="0"/>
              <a:t>指示された種類の演算を行う</a:t>
            </a:r>
            <a:endParaRPr lang="en-US" altLang="ja-JP" dirty="0"/>
          </a:p>
          <a:p>
            <a:pPr lvl="1"/>
            <a:r>
              <a:rPr lang="ja-JP" altLang="en-US" dirty="0">
                <a:solidFill>
                  <a:schemeClr val="accent1"/>
                </a:solidFill>
              </a:rPr>
              <a:t>レジスタ・ファイル（右図では </a:t>
            </a:r>
            <a:r>
              <a:rPr lang="en-US" altLang="ja-JP" dirty="0">
                <a:solidFill>
                  <a:schemeClr val="accent1"/>
                </a:solidFill>
              </a:rPr>
              <a:t>A,B,C…</a:t>
            </a:r>
            <a:r>
              <a:rPr lang="ja-JP" altLang="en-US" dirty="0">
                <a:solidFill>
                  <a:schemeClr val="accent1"/>
                </a:solidFill>
              </a:rPr>
              <a:t>）</a:t>
            </a:r>
            <a:endParaRPr lang="en-US" altLang="ja-JP" dirty="0">
              <a:solidFill>
                <a:schemeClr val="accent1"/>
              </a:solidFill>
            </a:endParaRPr>
          </a:p>
          <a:p>
            <a:pPr lvl="2"/>
            <a:r>
              <a:rPr lang="ja-JP" altLang="en-US" dirty="0"/>
              <a:t>メモリと同様にデータを記憶する</a:t>
            </a:r>
            <a:endParaRPr lang="en-US" altLang="ja-JP" dirty="0"/>
          </a:p>
          <a:p>
            <a:pPr lvl="3"/>
            <a:r>
              <a:rPr lang="ja-JP" altLang="en-US" dirty="0"/>
              <a:t>位置を指定して読み書きする</a:t>
            </a:r>
            <a:endParaRPr lang="en-US" altLang="ja-JP" dirty="0"/>
          </a:p>
          <a:p>
            <a:pPr lvl="2"/>
            <a:r>
              <a:rPr lang="en-US" altLang="ja-JP" dirty="0"/>
              <a:t>CPU </a:t>
            </a:r>
            <a:r>
              <a:rPr lang="ja-JP" altLang="en-US" dirty="0"/>
              <a:t>の演算は，このレジスタ上でのみ行う</a:t>
            </a:r>
            <a:endParaRPr lang="en-US" altLang="ja-JP" dirty="0"/>
          </a:p>
          <a:p>
            <a:pPr lvl="1"/>
            <a:r>
              <a:rPr lang="en-US" altLang="ja-JP" dirty="0">
                <a:solidFill>
                  <a:schemeClr val="accent5"/>
                </a:solidFill>
              </a:rPr>
              <a:t>PC</a:t>
            </a:r>
            <a:r>
              <a:rPr lang="ja-JP" altLang="en-US" dirty="0">
                <a:solidFill>
                  <a:schemeClr val="accent5"/>
                </a:solidFill>
              </a:rPr>
              <a:t>（</a:t>
            </a:r>
            <a:r>
              <a:rPr lang="en-US" altLang="ja-JP" dirty="0">
                <a:solidFill>
                  <a:schemeClr val="accent5"/>
                </a:solidFill>
              </a:rPr>
              <a:t>Program Counter</a:t>
            </a:r>
            <a:r>
              <a:rPr lang="ja-JP" altLang="en-US" dirty="0">
                <a:solidFill>
                  <a:schemeClr val="accent5"/>
                </a:solidFill>
              </a:rPr>
              <a:t>）</a:t>
            </a:r>
            <a:endParaRPr lang="en-US" altLang="ja-JP" dirty="0">
              <a:solidFill>
                <a:schemeClr val="accent5"/>
              </a:solidFill>
            </a:endParaRPr>
          </a:p>
          <a:p>
            <a:pPr lvl="2"/>
            <a:r>
              <a:rPr lang="ja-JP" altLang="en-US" dirty="0"/>
              <a:t>現在見ている命令のアドレスを記憶している場所</a:t>
            </a:r>
            <a:endParaRPr lang="en-US" altLang="ja-JP" dirty="0"/>
          </a:p>
        </p:txBody>
      </p:sp>
      <p:sp>
        <p:nvSpPr>
          <p:cNvPr id="5" name="正方形/長方形 4"/>
          <p:cNvSpPr/>
          <p:nvPr/>
        </p:nvSpPr>
        <p:spPr bwMode="auto">
          <a:xfrm>
            <a:off x="7452032" y="1988984"/>
            <a:ext cx="1440016" cy="2880032"/>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722035"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A</a:t>
            </a:r>
            <a:endParaRPr kumimoji="1" lang="ja-JP" altLang="en-US" dirty="0">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8352042" y="2528990"/>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722035"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B</a:t>
            </a: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722035"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C</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722035"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D</a:t>
            </a:r>
            <a:endParaRPr kumimoji="1" lang="ja-JP" altLang="en-US" dirty="0">
              <a:latin typeface="メイリオ" panose="020B0604030504040204" pitchFamily="50" charset="-128"/>
              <a:ea typeface="メイリオ" panose="020B0604030504040204" pitchFamily="50" charset="-128"/>
            </a:endParaRPr>
          </a:p>
        </p:txBody>
      </p:sp>
      <p:sp>
        <p:nvSpPr>
          <p:cNvPr id="12" name="フローチャート: 手作業 11"/>
          <p:cNvSpPr/>
          <p:nvPr/>
        </p:nvSpPr>
        <p:spPr bwMode="auto">
          <a:xfrm rot="16200000">
            <a:off x="8074844" y="3796199"/>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722035"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E</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722035" y="432901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F</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48824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a:t>
            </a:r>
          </a:p>
        </p:txBody>
      </p:sp>
      <p:sp>
        <p:nvSpPr>
          <p:cNvPr id="3" name="コンテンツ プレースホルダー 2"/>
          <p:cNvSpPr>
            <a:spLocks noGrp="1"/>
          </p:cNvSpPr>
          <p:nvPr>
            <p:ph type="body" sz="quarter" idx="10"/>
          </p:nvPr>
        </p:nvSpPr>
        <p:spPr>
          <a:prstGeom prst="rect">
            <a:avLst/>
          </a:prstGeom>
        </p:spPr>
        <p:txBody>
          <a:bodyPr/>
          <a:lstStyle/>
          <a:p>
            <a:r>
              <a:rPr lang="en-US" altLang="ja-JP" dirty="0"/>
              <a:t>PC</a:t>
            </a:r>
            <a:r>
              <a:rPr lang="ja-JP" altLang="en-US" dirty="0"/>
              <a:t>（</a:t>
            </a:r>
            <a:r>
              <a:rPr lang="en-US" altLang="ja-JP" dirty="0"/>
              <a:t>Program Counter</a:t>
            </a:r>
            <a:r>
              <a:rPr lang="ja-JP" altLang="en-US" dirty="0"/>
              <a:t>）</a:t>
            </a:r>
            <a:r>
              <a:rPr lang="en-US" altLang="ja-JP" dirty="0"/>
              <a:t>:</a:t>
            </a:r>
          </a:p>
          <a:p>
            <a:pPr lvl="1"/>
            <a:r>
              <a:rPr lang="ja-JP" altLang="en-US" dirty="0">
                <a:solidFill>
                  <a:schemeClr val="accent5"/>
                </a:solidFill>
              </a:rPr>
              <a:t>現在処理する命令のアドレスを保持</a:t>
            </a:r>
            <a:endParaRPr lang="en-US" altLang="ja-JP" dirty="0">
              <a:solidFill>
                <a:schemeClr val="accent5"/>
              </a:solidFill>
            </a:endParaRPr>
          </a:p>
          <a:p>
            <a:r>
              <a:rPr lang="ja-JP" altLang="en-US" dirty="0"/>
              <a:t>おおざっぱな命令の処理：</a:t>
            </a:r>
            <a:endParaRPr lang="en-US" altLang="ja-JP" dirty="0"/>
          </a:p>
          <a:p>
            <a:pPr marL="906462" lvl="1" indent="-457200">
              <a:buFont typeface="+mj-lt"/>
              <a:buAutoNum type="arabicPeriod"/>
            </a:pPr>
            <a:r>
              <a:rPr lang="en-US" altLang="ja-JP" dirty="0"/>
              <a:t>PC </a:t>
            </a:r>
            <a:r>
              <a:rPr lang="ja-JP" altLang="en-US" dirty="0"/>
              <a:t>が指すアドレスのメモリから読む</a:t>
            </a:r>
            <a:endParaRPr lang="en-US" altLang="ja-JP" dirty="0"/>
          </a:p>
          <a:p>
            <a:pPr marL="906462" lvl="1" indent="-457200">
              <a:buFont typeface="+mj-lt"/>
              <a:buAutoNum type="arabicPeriod"/>
            </a:pPr>
            <a:r>
              <a:rPr lang="ja-JP" altLang="en-US" dirty="0"/>
              <a:t>読んできた命令に応じて処理をする</a:t>
            </a:r>
            <a:endParaRPr lang="en-US" altLang="ja-JP" dirty="0"/>
          </a:p>
          <a:p>
            <a:pPr marL="906462" lvl="1" indent="-457200">
              <a:buFont typeface="+mj-lt"/>
              <a:buAutoNum type="arabicPeriod"/>
            </a:pPr>
            <a:r>
              <a:rPr lang="en-US" altLang="ja-JP" dirty="0"/>
              <a:t>PC </a:t>
            </a:r>
            <a:r>
              <a:rPr lang="ja-JP" altLang="en-US" dirty="0"/>
              <a:t>を更新（数字をたす）</a:t>
            </a:r>
            <a:endParaRPr lang="en-US" altLang="ja-JP" dirty="0"/>
          </a:p>
          <a:p>
            <a:pPr marL="906462" lvl="1" indent="-457200">
              <a:buFont typeface="+mj-lt"/>
              <a:buAutoNum type="arabicPeriod"/>
            </a:pPr>
            <a:r>
              <a:rPr lang="en-US" altLang="ja-JP" dirty="0"/>
              <a:t>1. </a:t>
            </a:r>
            <a:r>
              <a:rPr lang="ja-JP" altLang="en-US" dirty="0"/>
              <a:t>にもどる</a:t>
            </a:r>
            <a:endParaRPr lang="en-US" altLang="ja-JP" dirty="0"/>
          </a:p>
        </p:txBody>
      </p:sp>
    </p:spTree>
    <p:extLst>
      <p:ext uri="{BB962C8B-B14F-4D97-AF65-F5344CB8AC3E}">
        <p14:creationId xmlns:p14="http://schemas.microsoft.com/office/powerpoint/2010/main" val="3185640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 </a:t>
            </a:r>
            <a:r>
              <a:rPr kumimoji="1" lang="ja-JP" altLang="en-US" dirty="0"/>
              <a:t>の動作は料理に似ている</a:t>
            </a:r>
          </a:p>
        </p:txBody>
      </p:sp>
      <p:sp>
        <p:nvSpPr>
          <p:cNvPr id="3" name="コンテンツ プレースホルダー 2"/>
          <p:cNvSpPr>
            <a:spLocks noGrp="1"/>
          </p:cNvSpPr>
          <p:nvPr>
            <p:ph type="body" sz="quarter" idx="10"/>
          </p:nvPr>
        </p:nvSpPr>
        <p:spPr>
          <a:xfrm>
            <a:off x="611956" y="1088975"/>
            <a:ext cx="8010089" cy="1620018"/>
          </a:xfrm>
          <a:prstGeom prst="rect">
            <a:avLst/>
          </a:prstGeom>
        </p:spPr>
        <p:txBody>
          <a:bodyPr/>
          <a:lstStyle/>
          <a:p>
            <a:pPr marL="546462" indent="-457200"/>
            <a:r>
              <a:rPr lang="ja-JP" altLang="en-US" dirty="0"/>
              <a:t>レシピをみながら料理をするのに似ている</a:t>
            </a:r>
            <a:endParaRPr lang="en-US" altLang="ja-JP" dirty="0"/>
          </a:p>
          <a:p>
            <a:pPr marL="906462" lvl="1" indent="-457200"/>
            <a:r>
              <a:rPr lang="ja-JP" altLang="en-US" dirty="0"/>
              <a:t>レシピの各手順が命令</a:t>
            </a:r>
            <a:endParaRPr lang="en-US" altLang="ja-JP" dirty="0"/>
          </a:p>
          <a:p>
            <a:pPr marL="906462" lvl="1" indent="-457200"/>
            <a:r>
              <a:rPr lang="ja-JP" altLang="en-US" dirty="0"/>
              <a:t>「今何個目の手順を見てるか」，を憶えているのかが </a:t>
            </a:r>
            <a:r>
              <a:rPr lang="en-US" altLang="ja-JP" dirty="0"/>
              <a:t>PC </a:t>
            </a:r>
          </a:p>
          <a:p>
            <a:pPr marL="906462" lvl="1" indent="-457200"/>
            <a:r>
              <a:rPr lang="ja-JP" altLang="en-US" dirty="0"/>
              <a:t>ひとつひとつ手順を取り出して，指示に従って処理</a:t>
            </a:r>
            <a:endParaRPr lang="en-US" altLang="ja-JP" dirty="0"/>
          </a:p>
        </p:txBody>
      </p:sp>
      <p:sp>
        <p:nvSpPr>
          <p:cNvPr id="4" name="正方形/長方形 3"/>
          <p:cNvSpPr/>
          <p:nvPr/>
        </p:nvSpPr>
        <p:spPr bwMode="auto">
          <a:xfrm>
            <a:off x="3671990" y="3429000"/>
            <a:ext cx="1440000" cy="360004"/>
          </a:xfrm>
          <a:prstGeom prst="rect">
            <a:avLst/>
          </a:prstGeom>
          <a:solidFill>
            <a:schemeClr val="accent3">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3">
                    <a:lumMod val="50000"/>
                  </a:schemeClr>
                </a:solidFill>
              </a:rPr>
              <a:t>1.</a:t>
            </a:r>
            <a:r>
              <a:rPr kumimoji="1" lang="ja-JP" altLang="en-US" sz="1600" dirty="0">
                <a:solidFill>
                  <a:schemeClr val="accent3">
                    <a:lumMod val="50000"/>
                  </a:schemeClr>
                </a:solidFill>
              </a:rPr>
              <a:t>野菜を切る</a:t>
            </a:r>
          </a:p>
        </p:txBody>
      </p:sp>
      <p:sp>
        <p:nvSpPr>
          <p:cNvPr id="5" name="正方形/長方形 4"/>
          <p:cNvSpPr/>
          <p:nvPr/>
        </p:nvSpPr>
        <p:spPr bwMode="auto">
          <a:xfrm>
            <a:off x="3671990" y="3789004"/>
            <a:ext cx="1440000" cy="360004"/>
          </a:xfrm>
          <a:prstGeom prst="rect">
            <a:avLst/>
          </a:prstGeom>
          <a:solidFill>
            <a:schemeClr val="accent3">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bg1"/>
                </a:solidFill>
              </a:rPr>
              <a:t>2.</a:t>
            </a:r>
            <a:r>
              <a:rPr kumimoji="1" lang="ja-JP" altLang="en-US" sz="1400" dirty="0">
                <a:solidFill>
                  <a:schemeClr val="bg1"/>
                </a:solidFill>
              </a:rPr>
              <a:t>野菜を炒める</a:t>
            </a:r>
          </a:p>
        </p:txBody>
      </p:sp>
      <p:sp>
        <p:nvSpPr>
          <p:cNvPr id="6" name="正方形/長方形 5"/>
          <p:cNvSpPr/>
          <p:nvPr/>
        </p:nvSpPr>
        <p:spPr bwMode="auto">
          <a:xfrm>
            <a:off x="3671990" y="4149008"/>
            <a:ext cx="1440000" cy="360004"/>
          </a:xfrm>
          <a:prstGeom prst="rect">
            <a:avLst/>
          </a:prstGeom>
          <a:solidFill>
            <a:schemeClr val="accent2">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accent2">
                    <a:lumMod val="50000"/>
                  </a:schemeClr>
                </a:solidFill>
              </a:rPr>
              <a:t>3.</a:t>
            </a:r>
            <a:r>
              <a:rPr lang="ja-JP" altLang="en-US" sz="1600" dirty="0">
                <a:solidFill>
                  <a:schemeClr val="accent2">
                    <a:lumMod val="50000"/>
                  </a:schemeClr>
                </a:solidFill>
              </a:rPr>
              <a:t>肉を切る</a:t>
            </a:r>
            <a:endParaRPr kumimoji="1" lang="ja-JP" altLang="en-US" sz="1600" dirty="0">
              <a:solidFill>
                <a:schemeClr val="accent2">
                  <a:lumMod val="50000"/>
                </a:schemeClr>
              </a:solidFill>
            </a:endParaRPr>
          </a:p>
        </p:txBody>
      </p:sp>
      <p:sp>
        <p:nvSpPr>
          <p:cNvPr id="7" name="正方形/長方形 6"/>
          <p:cNvSpPr/>
          <p:nvPr/>
        </p:nvSpPr>
        <p:spPr bwMode="auto">
          <a:xfrm>
            <a:off x="3671990" y="4509012"/>
            <a:ext cx="1440000" cy="360004"/>
          </a:xfrm>
          <a:prstGeom prst="rect">
            <a:avLst/>
          </a:prstGeom>
          <a:solidFill>
            <a:schemeClr val="accent2">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bg1"/>
                </a:solidFill>
              </a:rPr>
              <a:t>4.</a:t>
            </a:r>
            <a:r>
              <a:rPr lang="ja-JP" altLang="en-US" sz="1600" dirty="0">
                <a:solidFill>
                  <a:schemeClr val="bg1"/>
                </a:solidFill>
              </a:rPr>
              <a:t>肉を炒める</a:t>
            </a:r>
            <a:endParaRPr kumimoji="1" lang="ja-JP" altLang="en-US" sz="1600" dirty="0">
              <a:solidFill>
                <a:schemeClr val="bg1"/>
              </a:solidFill>
            </a:endParaRPr>
          </a:p>
        </p:txBody>
      </p:sp>
      <p:sp>
        <p:nvSpPr>
          <p:cNvPr id="8" name="正方形/長方形 7"/>
          <p:cNvSpPr/>
          <p:nvPr/>
        </p:nvSpPr>
        <p:spPr bwMode="auto">
          <a:xfrm>
            <a:off x="3671990" y="4869016"/>
            <a:ext cx="1440000" cy="360004"/>
          </a:xfrm>
          <a:prstGeom prst="rect">
            <a:avLst/>
          </a:prstGeom>
          <a:solidFill>
            <a:schemeClr val="accent2">
              <a:lumMod val="5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5.</a:t>
            </a:r>
            <a:r>
              <a:rPr kumimoji="1" lang="ja-JP" altLang="en-US" sz="1600" dirty="0">
                <a:solidFill>
                  <a:schemeClr val="bg1"/>
                </a:solidFill>
              </a:rPr>
              <a:t>煮込む</a:t>
            </a:r>
          </a:p>
        </p:txBody>
      </p:sp>
      <p:sp>
        <p:nvSpPr>
          <p:cNvPr id="9" name="正方形/長方形 8"/>
          <p:cNvSpPr/>
          <p:nvPr/>
        </p:nvSpPr>
        <p:spPr bwMode="auto">
          <a:xfrm>
            <a:off x="3671990" y="5229020"/>
            <a:ext cx="1440000" cy="360004"/>
          </a:xfrm>
          <a:prstGeom prst="rect">
            <a:avLst/>
          </a:prstGeom>
          <a:solidFill>
            <a:srgbClr val="6633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bg1"/>
                </a:solidFill>
              </a:rPr>
              <a:t>6.</a:t>
            </a:r>
            <a:r>
              <a:rPr kumimoji="1" lang="ja-JP" altLang="en-US" sz="1400" dirty="0">
                <a:solidFill>
                  <a:schemeClr val="bg1"/>
                </a:solidFill>
              </a:rPr>
              <a:t>ルーを入れる</a:t>
            </a:r>
          </a:p>
        </p:txBody>
      </p:sp>
      <p:sp>
        <p:nvSpPr>
          <p:cNvPr id="10" name="正方形/長方形 9"/>
          <p:cNvSpPr/>
          <p:nvPr/>
        </p:nvSpPr>
        <p:spPr bwMode="auto">
          <a:xfrm>
            <a:off x="3671990" y="5589024"/>
            <a:ext cx="1440000" cy="360004"/>
          </a:xfrm>
          <a:prstGeom prst="rect">
            <a:avLst/>
          </a:prstGeom>
          <a:solidFill>
            <a:schemeClr val="accent6">
              <a:lumMod val="60000"/>
              <a:lumOff val="40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accent2">
                    <a:lumMod val="50000"/>
                  </a:schemeClr>
                </a:solidFill>
              </a:rPr>
              <a:t>7.</a:t>
            </a:r>
            <a:r>
              <a:rPr kumimoji="1" lang="ja-JP" altLang="en-US" sz="1600" dirty="0">
                <a:solidFill>
                  <a:schemeClr val="accent2">
                    <a:lumMod val="50000"/>
                  </a:schemeClr>
                </a:solidFill>
              </a:rPr>
              <a:t>コメを研ぐ</a:t>
            </a:r>
          </a:p>
        </p:txBody>
      </p:sp>
      <p:sp>
        <p:nvSpPr>
          <p:cNvPr id="11" name="正方形/長方形 10"/>
          <p:cNvSpPr/>
          <p:nvPr/>
        </p:nvSpPr>
        <p:spPr bwMode="auto">
          <a:xfrm>
            <a:off x="3671990" y="5949028"/>
            <a:ext cx="1440000" cy="360004"/>
          </a:xfrm>
          <a:prstGeom prst="rect">
            <a:avLst/>
          </a:prstGeom>
          <a:solidFill>
            <a:schemeClr val="accent6">
              <a:lumMod val="75000"/>
            </a:schemeClr>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8.</a:t>
            </a:r>
            <a:r>
              <a:rPr kumimoji="1" lang="ja-JP" altLang="en-US" sz="1600" dirty="0">
                <a:solidFill>
                  <a:schemeClr val="bg1"/>
                </a:solidFill>
              </a:rPr>
              <a:t>コメを炊く</a:t>
            </a:r>
          </a:p>
        </p:txBody>
      </p:sp>
      <p:sp>
        <p:nvSpPr>
          <p:cNvPr id="12" name="正方形/長方形 11"/>
          <p:cNvSpPr/>
          <p:nvPr/>
        </p:nvSpPr>
        <p:spPr bwMode="auto">
          <a:xfrm>
            <a:off x="3671990" y="6309032"/>
            <a:ext cx="1440000" cy="360004"/>
          </a:xfrm>
          <a:prstGeom prst="rect">
            <a:avLst/>
          </a:prstGeom>
          <a:solidFill>
            <a:srgbClr val="CC9900"/>
          </a:solid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bg1"/>
                </a:solidFill>
              </a:rPr>
              <a:t>9.</a:t>
            </a:r>
            <a:r>
              <a:rPr kumimoji="1" lang="ja-JP" altLang="en-US" sz="1600" dirty="0">
                <a:solidFill>
                  <a:schemeClr val="bg1"/>
                </a:solidFill>
              </a:rPr>
              <a:t>もりつける</a:t>
            </a:r>
          </a:p>
        </p:txBody>
      </p:sp>
      <p:grpSp>
        <p:nvGrpSpPr>
          <p:cNvPr id="13" name="グループ化 12"/>
          <p:cNvGrpSpPr/>
          <p:nvPr/>
        </p:nvGrpSpPr>
        <p:grpSpPr>
          <a:xfrm rot="5400000">
            <a:off x="1556965" y="4824017"/>
            <a:ext cx="3330038" cy="540006"/>
            <a:chOff x="3533396" y="3248998"/>
            <a:chExt cx="3330038" cy="540006"/>
          </a:xfrm>
        </p:grpSpPr>
        <p:cxnSp>
          <p:nvCxnSpPr>
            <p:cNvPr id="14" name="直線コネクタ 13"/>
            <p:cNvCxnSpPr/>
            <p:nvPr/>
          </p:nvCxnSpPr>
          <p:spPr bwMode="auto">
            <a:xfrm rot="16200000">
              <a:off x="5198415" y="1853981"/>
              <a:ext cx="0" cy="3330038"/>
            </a:xfrm>
            <a:prstGeom prst="line">
              <a:avLst/>
            </a:prstGeom>
            <a:noFill/>
            <a:ln w="12700" cap="flat" cmpd="sng" algn="ctr">
              <a:solidFill>
                <a:schemeClr val="accent6"/>
              </a:solidFill>
              <a:prstDash val="solid"/>
              <a:round/>
              <a:headEnd type="none" w="med" len="med"/>
              <a:tailEnd type="none" w="med" len="med"/>
            </a:ln>
            <a:effectLst/>
          </p:spPr>
        </p:cxnSp>
        <p:cxnSp>
          <p:nvCxnSpPr>
            <p:cNvPr id="15" name="直線コネクタ 14"/>
            <p:cNvCxnSpPr/>
            <p:nvPr/>
          </p:nvCxnSpPr>
          <p:spPr bwMode="auto">
            <a:xfrm flipH="1" flipV="1">
              <a:off x="6593430" y="3248998"/>
              <a:ext cx="270003" cy="270003"/>
            </a:xfrm>
            <a:prstGeom prst="line">
              <a:avLst/>
            </a:prstGeom>
            <a:noFill/>
            <a:ln w="12700" cap="flat" cmpd="sng" algn="ctr">
              <a:solidFill>
                <a:schemeClr val="accent6"/>
              </a:solidFill>
              <a:prstDash val="solid"/>
              <a:round/>
              <a:headEnd type="none" w="med" len="med"/>
              <a:tailEnd type="none" w="med" len="med"/>
            </a:ln>
            <a:effectLst/>
          </p:spPr>
        </p:cxnSp>
        <p:cxnSp>
          <p:nvCxnSpPr>
            <p:cNvPr id="16" name="直線コネクタ 15"/>
            <p:cNvCxnSpPr/>
            <p:nvPr/>
          </p:nvCxnSpPr>
          <p:spPr bwMode="auto">
            <a:xfrm flipH="1">
              <a:off x="6593430" y="3519001"/>
              <a:ext cx="270004" cy="270003"/>
            </a:xfrm>
            <a:prstGeom prst="line">
              <a:avLst/>
            </a:prstGeom>
            <a:noFill/>
            <a:ln w="12700" cap="flat" cmpd="sng" algn="ctr">
              <a:solidFill>
                <a:schemeClr val="accent6"/>
              </a:solidFill>
              <a:prstDash val="solid"/>
              <a:round/>
              <a:headEnd type="none" w="med" len="med"/>
              <a:tailEnd type="none" w="med" len="med"/>
            </a:ln>
            <a:effectLst/>
          </p:spPr>
        </p:cxnSp>
      </p:grpSp>
      <p:sp>
        <p:nvSpPr>
          <p:cNvPr id="17" name="テキスト ボックス 16"/>
          <p:cNvSpPr txBox="1"/>
          <p:nvPr/>
        </p:nvSpPr>
        <p:spPr>
          <a:xfrm>
            <a:off x="3221985" y="2888994"/>
            <a:ext cx="1620018" cy="369332"/>
          </a:xfrm>
          <a:prstGeom prst="rect">
            <a:avLst/>
          </a:prstGeom>
          <a:noFill/>
        </p:spPr>
        <p:txBody>
          <a:bodyPr wrap="none" rtlCol="0">
            <a:noAutofit/>
          </a:bodyPr>
          <a:lstStyle/>
          <a:p>
            <a:r>
              <a:rPr kumimoji="1" lang="ja-JP" altLang="en-US" sz="2400" dirty="0">
                <a:solidFill>
                  <a:srgbClr val="5E6363"/>
                </a:solidFill>
              </a:rPr>
              <a:t>カレーのレシピ</a:t>
            </a:r>
          </a:p>
        </p:txBody>
      </p:sp>
    </p:spTree>
    <p:extLst>
      <p:ext uri="{BB962C8B-B14F-4D97-AF65-F5344CB8AC3E}">
        <p14:creationId xmlns:p14="http://schemas.microsoft.com/office/powerpoint/2010/main" val="35018201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具体的な命令の処理</a:t>
            </a:r>
          </a:p>
        </p:txBody>
      </p:sp>
      <p:sp>
        <p:nvSpPr>
          <p:cNvPr id="3" name="コンテンツ プレースホルダー 2"/>
          <p:cNvSpPr>
            <a:spLocks noGrp="1"/>
          </p:cNvSpPr>
          <p:nvPr>
            <p:ph type="body" sz="quarter" idx="10"/>
          </p:nvPr>
        </p:nvSpPr>
        <p:spPr>
          <a:prstGeom prst="rect">
            <a:avLst/>
          </a:prstGeom>
        </p:spPr>
        <p:txBody>
          <a:bodyPr/>
          <a:lstStyle/>
          <a:p>
            <a:pPr marL="457200" indent="-457200">
              <a:buFont typeface="+mj-lt"/>
              <a:buAutoNum type="arabicPeriod"/>
            </a:pPr>
            <a:r>
              <a:rPr kumimoji="1" lang="ja-JP" altLang="en-US" dirty="0"/>
              <a:t>命令のメモリからの読み出し（フェッチ）</a:t>
            </a:r>
            <a:endParaRPr kumimoji="1" lang="en-US" altLang="ja-JP" dirty="0"/>
          </a:p>
          <a:p>
            <a:pPr marL="457200" indent="-457200">
              <a:buFont typeface="+mj-lt"/>
              <a:buAutoNum type="arabicPeriod"/>
            </a:pPr>
            <a:r>
              <a:rPr lang="ja-JP" altLang="en-US" dirty="0"/>
              <a:t>命令の解釈（デコード）</a:t>
            </a:r>
            <a:endParaRPr lang="en-US" altLang="ja-JP" dirty="0"/>
          </a:p>
          <a:p>
            <a:pPr marL="457200" indent="-457200">
              <a:buFont typeface="+mj-lt"/>
              <a:buAutoNum type="arabicPeriod"/>
            </a:pPr>
            <a:r>
              <a:rPr kumimoji="1" lang="ja-JP" altLang="en-US" dirty="0"/>
              <a:t>レジスタの読み出し</a:t>
            </a:r>
            <a:endParaRPr kumimoji="1" lang="en-US" altLang="ja-JP" dirty="0"/>
          </a:p>
          <a:p>
            <a:pPr marL="457200" indent="-457200">
              <a:buFont typeface="+mj-lt"/>
              <a:buAutoNum type="arabicPeriod"/>
            </a:pPr>
            <a:r>
              <a:rPr lang="ja-JP" altLang="en-US" dirty="0"/>
              <a:t>演算の実行</a:t>
            </a:r>
            <a:endParaRPr lang="en-US" altLang="ja-JP" dirty="0"/>
          </a:p>
          <a:p>
            <a:pPr marL="457200" indent="-457200">
              <a:buFont typeface="+mj-lt"/>
              <a:buAutoNum type="arabicPeriod"/>
            </a:pPr>
            <a:r>
              <a:rPr kumimoji="1" lang="ja-JP" altLang="en-US" dirty="0"/>
              <a:t>結果</a:t>
            </a:r>
            <a:r>
              <a:rPr lang="ja-JP" altLang="en-US" dirty="0"/>
              <a:t>のレジスタのへの書き戻し</a:t>
            </a:r>
            <a:endParaRPr kumimoji="1" lang="ja-JP" altLang="en-US" dirty="0"/>
          </a:p>
        </p:txBody>
      </p:sp>
    </p:spTree>
    <p:extLst>
      <p:ext uri="{BB962C8B-B14F-4D97-AF65-F5344CB8AC3E}">
        <p14:creationId xmlns:p14="http://schemas.microsoft.com/office/powerpoint/2010/main" val="2789997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400" b="1" dirty="0">
                <a:solidFill>
                  <a:schemeClr val="bg1"/>
                </a:solidFill>
                <a:latin typeface="メイリオ" panose="020B0604030504040204" pitchFamily="50" charset="-128"/>
                <a:ea typeface="メイリオ" panose="020B0604030504040204" pitchFamily="50" charset="-128"/>
              </a:rPr>
              <a:t>0. </a:t>
            </a:r>
            <a:r>
              <a:rPr lang="ja-JP" altLang="en-US" sz="2400" b="1" dirty="0">
                <a:solidFill>
                  <a:schemeClr val="bg1"/>
                </a:solidFill>
                <a:latin typeface="メイリオ" panose="020B0604030504040204" pitchFamily="50" charset="-128"/>
                <a:ea typeface="メイリオ" panose="020B0604030504040204" pitchFamily="50" charset="-128"/>
              </a:rPr>
              <a:t>初期状態</a:t>
            </a:r>
            <a:endParaRPr kumimoji="1" lang="ja-JP" altLang="en-US" sz="24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pPr marL="269875" lvl="2">
              <a:buClr>
                <a:srgbClr val="6666FF"/>
              </a:buClr>
              <a:buFont typeface="Wingdings" pitchFamily="2" charset="2"/>
              <a:buChar char="n"/>
            </a:pPr>
            <a:endParaRPr lang="en-US" altLang="ja-JP" dirty="0"/>
          </a:p>
          <a:p>
            <a:r>
              <a:rPr lang="en-US" altLang="ja-JP" dirty="0"/>
              <a:t>PC </a:t>
            </a:r>
            <a:r>
              <a:rPr lang="ja-JP" altLang="en-US" dirty="0"/>
              <a:t>はアドレス０を指している</a:t>
            </a:r>
            <a:endParaRPr lang="en-US" altLang="ja-JP" dirty="0"/>
          </a:p>
          <a:p>
            <a:r>
              <a:rPr kumimoji="1" lang="ja-JP" altLang="en-US" dirty="0"/>
              <a:t>レジスタの初期値は</a:t>
            </a:r>
            <a:r>
              <a:rPr kumimoji="1" lang="en-US" altLang="ja-JP" dirty="0"/>
              <a:t>1,2,3…</a:t>
            </a:r>
          </a:p>
          <a:p>
            <a:r>
              <a:rPr lang="ja-JP" altLang="en-US" dirty="0"/>
              <a:t>メモリには，</a:t>
            </a:r>
            <a:endParaRPr lang="en-US" altLang="ja-JP" dirty="0"/>
          </a:p>
          <a:p>
            <a:pPr lvl="1"/>
            <a:r>
              <a:rPr lang="en-US" altLang="ja-JP" dirty="0"/>
              <a:t>0</a:t>
            </a:r>
            <a:r>
              <a:rPr lang="ja-JP" altLang="en-US" dirty="0"/>
              <a:t>番地に </a:t>
            </a:r>
            <a:r>
              <a:rPr lang="en-US" altLang="ja-JP" dirty="0"/>
              <a:t>0235 (</a:t>
            </a:r>
            <a:r>
              <a:rPr lang="en-US" altLang="ja-JP" dirty="0">
                <a:latin typeface="Consolas" panose="020B0609020204030204" pitchFamily="49" charset="0"/>
              </a:rPr>
              <a:t>add A,B</a:t>
            </a:r>
            <a:r>
              <a:rPr lang="ja-JP" altLang="en-US" dirty="0">
                <a:latin typeface="Consolas" panose="020B0609020204030204" pitchFamily="49" charset="0"/>
              </a:rPr>
              <a:t>→</a:t>
            </a:r>
            <a:r>
              <a:rPr lang="en-US" altLang="ja-JP" dirty="0">
                <a:latin typeface="Consolas" panose="020B0609020204030204" pitchFamily="49" charset="0"/>
              </a:rPr>
              <a:t>D</a:t>
            </a:r>
            <a:r>
              <a:rPr lang="en-US" altLang="ja-JP" dirty="0"/>
              <a:t>) </a:t>
            </a:r>
          </a:p>
          <a:p>
            <a:pPr lvl="1"/>
            <a:r>
              <a:rPr lang="en-US" altLang="ja-JP" dirty="0"/>
              <a:t>1</a:t>
            </a:r>
            <a:r>
              <a:rPr lang="ja-JP" altLang="en-US" dirty="0"/>
              <a:t>番地に </a:t>
            </a:r>
            <a:r>
              <a:rPr lang="en-US" altLang="ja-JP" dirty="0"/>
              <a:t>1546 (</a:t>
            </a:r>
            <a:r>
              <a:rPr lang="en-US" altLang="ja-JP" dirty="0">
                <a:latin typeface="Consolas" panose="020B0609020204030204" pitchFamily="49" charset="0"/>
              </a:rPr>
              <a:t>sub D,C</a:t>
            </a:r>
            <a:r>
              <a:rPr lang="ja-JP" altLang="en-US" dirty="0">
                <a:latin typeface="Consolas" panose="020B0609020204030204" pitchFamily="49" charset="0"/>
              </a:rPr>
              <a:t>→</a:t>
            </a:r>
            <a:r>
              <a:rPr lang="en-US" altLang="ja-JP" dirty="0">
                <a:latin typeface="Consolas" panose="020B0609020204030204" pitchFamily="49" charset="0"/>
              </a:rPr>
              <a:t>E</a:t>
            </a:r>
            <a:r>
              <a:rPr lang="en-US" altLang="ja-JP" dirty="0"/>
              <a:t>) </a:t>
            </a:r>
          </a:p>
          <a:p>
            <a:endParaRPr lang="en-US" altLang="ja-JP" dirty="0"/>
          </a:p>
          <a:p>
            <a:endParaRPr lang="en-US" altLang="ja-JP" dirty="0"/>
          </a:p>
          <a:p>
            <a:endParaRPr lang="en-US" altLang="ja-JP" dirty="0"/>
          </a:p>
          <a:p>
            <a:endParaRPr kumimoji="1" lang="en-US" altLang="ja-JP" dirty="0"/>
          </a:p>
          <a:p>
            <a:endParaRPr kumimoji="1" lang="ja-JP" altLang="en-US"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0235</a:t>
            </a:r>
            <a:endParaRPr kumimoji="1" lang="ja-JP" altLang="en-US" b="1"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1546</a:t>
            </a:r>
            <a:endParaRPr kumimoji="1" lang="ja-JP" altLang="en-US" b="1"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1</a:t>
            </a:r>
            <a:endParaRPr kumimoji="1" lang="ja-JP" altLang="en-US" sz="2000" b="1"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2</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3</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曲線コネクタ 16"/>
          <p:cNvCxnSpPr>
            <a:stCxn id="34" idx="3"/>
            <a:endCxn id="24" idx="1"/>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76531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800" b="1" dirty="0">
                <a:solidFill>
                  <a:schemeClr val="bg1"/>
                </a:solidFill>
                <a:latin typeface="メイリオ" panose="020B0604030504040204" pitchFamily="50" charset="-128"/>
                <a:ea typeface="メイリオ" panose="020B0604030504040204" pitchFamily="50" charset="-128"/>
              </a:rPr>
              <a:t>1. </a:t>
            </a:r>
            <a:r>
              <a:rPr lang="ja-JP" altLang="en-US" sz="2800" b="1" dirty="0">
                <a:solidFill>
                  <a:schemeClr val="bg1"/>
                </a:solidFill>
                <a:latin typeface="メイリオ" panose="020B0604030504040204" pitchFamily="50" charset="-128"/>
                <a:ea typeface="メイリオ" panose="020B0604030504040204" pitchFamily="50" charset="-128"/>
              </a:rPr>
              <a:t>命令の読み出し（フェッチ）</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178975"/>
            <a:ext cx="5040056" cy="4903788"/>
          </a:xfrm>
          <a:prstGeom prst="rect">
            <a:avLst/>
          </a:prstGeom>
        </p:spPr>
        <p:txBody>
          <a:bodyPr/>
          <a:lstStyle/>
          <a:p>
            <a:pPr marL="457200" indent="-457200">
              <a:buFont typeface="+mj-lt"/>
              <a:buAutoNum type="arabicPeriod"/>
            </a:pPr>
            <a:r>
              <a:rPr lang="en-US" altLang="ja-JP" dirty="0"/>
              <a:t>PC</a:t>
            </a:r>
            <a:r>
              <a:rPr lang="ja-JP" altLang="en-US" dirty="0"/>
              <a:t> が指している命令の番地を読む</a:t>
            </a:r>
            <a:endParaRPr lang="en-US" altLang="ja-JP" dirty="0"/>
          </a:p>
          <a:p>
            <a:pPr marL="817200" lvl="1" indent="-457200">
              <a:buFont typeface="+mj-lt"/>
              <a:buAutoNum type="arabicPeriod"/>
            </a:pPr>
            <a:r>
              <a:rPr lang="ja-JP" altLang="en-US" dirty="0"/>
              <a:t>今はアドレス０を指している</a:t>
            </a:r>
            <a:endParaRPr lang="en-US" altLang="ja-JP" dirty="0"/>
          </a:p>
          <a:p>
            <a:pPr marL="457200" indent="-457200">
              <a:buFont typeface="+mj-lt"/>
              <a:buAutoNum type="arabicPeriod"/>
            </a:pPr>
            <a:r>
              <a:rPr lang="ja-JP" altLang="en-US" dirty="0"/>
              <a:t>内容である </a:t>
            </a:r>
            <a:r>
              <a:rPr lang="en-US" altLang="ja-JP" dirty="0"/>
              <a:t>0235 </a:t>
            </a:r>
            <a:r>
              <a:rPr lang="ja-JP" altLang="en-US" dirty="0"/>
              <a:t>が得られる</a:t>
            </a:r>
            <a:endParaRPr lang="en-US" altLang="ja-JP" dirty="0"/>
          </a:p>
          <a:p>
            <a:pPr marL="457200" indent="-457200">
              <a:buFont typeface="+mj-lt"/>
              <a:buAutoNum type="arabicPeriod"/>
            </a:pPr>
            <a:r>
              <a:rPr lang="en-US" altLang="ja-JP" dirty="0"/>
              <a:t>CPU </a:t>
            </a:r>
            <a:r>
              <a:rPr lang="ja-JP" altLang="en-US" dirty="0"/>
              <a:t>内にもってくる</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cxnSp>
        <p:nvCxnSpPr>
          <p:cNvPr id="17" name="曲線コネクタ 16"/>
          <p:cNvCxnSpPr>
            <a:endCxn id="24" idx="1"/>
          </p:cNvCxnSpPr>
          <p:nvPr/>
        </p:nvCxnSpPr>
        <p:spPr bwMode="auto">
          <a:xfrm flipV="1">
            <a:off x="6462021" y="2168986"/>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2" name="直線コネクタ 41"/>
          <p:cNvCxnSpPr>
            <a:endCxn id="73" idx="2"/>
          </p:cNvCxnSpPr>
          <p:nvPr/>
        </p:nvCxnSpPr>
        <p:spPr bwMode="auto">
          <a:xfrm flipV="1">
            <a:off x="5652012" y="5229020"/>
            <a:ext cx="0" cy="360004"/>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652012" y="5589024"/>
            <a:ext cx="2520028"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5" name="直線コネクタ 44"/>
          <p:cNvCxnSpPr/>
          <p:nvPr/>
        </p:nvCxnSpPr>
        <p:spPr bwMode="auto">
          <a:xfrm flipV="1">
            <a:off x="8172040" y="2258988"/>
            <a:ext cx="1" cy="3330036"/>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51270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暗記は得意ではないので授業内容を理解してついていけるのか不安ですが、なんとか毎時間ついていけるように頑張りたいと思います。</a:t>
            </a:r>
            <a:endParaRPr kumimoji="1" lang="en-US" dirty="0"/>
          </a:p>
        </p:txBody>
      </p:sp>
    </p:spTree>
    <p:extLst>
      <p:ext uri="{BB962C8B-B14F-4D97-AF65-F5344CB8AC3E}">
        <p14:creationId xmlns:p14="http://schemas.microsoft.com/office/powerpoint/2010/main" val="41380096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400" b="1" dirty="0">
                <a:solidFill>
                  <a:schemeClr val="bg1"/>
                </a:solidFill>
                <a:latin typeface="メイリオ" panose="020B0604030504040204" pitchFamily="50" charset="-128"/>
                <a:ea typeface="メイリオ" panose="020B0604030504040204" pitchFamily="50" charset="-128"/>
              </a:rPr>
              <a:t>２</a:t>
            </a:r>
            <a:r>
              <a:rPr lang="en-US" altLang="ja-JP" sz="2400" b="1" dirty="0">
                <a:solidFill>
                  <a:schemeClr val="bg1"/>
                </a:solidFill>
                <a:latin typeface="メイリオ" panose="020B0604030504040204" pitchFamily="50" charset="-128"/>
                <a:ea typeface="メイリオ" panose="020B0604030504040204" pitchFamily="50" charset="-128"/>
              </a:rPr>
              <a:t>. </a:t>
            </a:r>
            <a:r>
              <a:rPr lang="ja-JP" altLang="en-US" sz="2400" b="1" dirty="0">
                <a:solidFill>
                  <a:schemeClr val="bg1"/>
                </a:solidFill>
                <a:latin typeface="メイリオ" panose="020B0604030504040204" pitchFamily="50" charset="-128"/>
                <a:ea typeface="メイリオ" panose="020B0604030504040204" pitchFamily="50" charset="-128"/>
              </a:rPr>
              <a:t>命令の解釈（デコード）</a:t>
            </a:r>
            <a:br>
              <a:rPr lang="en-US" altLang="ja-JP" sz="2400" b="1" dirty="0">
                <a:solidFill>
                  <a:schemeClr val="bg1"/>
                </a:solidFill>
                <a:latin typeface="メイリオ" panose="020B0604030504040204" pitchFamily="50" charset="-128"/>
                <a:ea typeface="メイリオ" panose="020B0604030504040204" pitchFamily="50" charset="-128"/>
              </a:rPr>
            </a:br>
            <a:r>
              <a:rPr lang="ja-JP" altLang="en-US" sz="2400" b="1" dirty="0">
                <a:solidFill>
                  <a:schemeClr val="bg1"/>
                </a:solidFill>
                <a:latin typeface="メイリオ" panose="020B0604030504040204" pitchFamily="50" charset="-128"/>
                <a:ea typeface="メイリオ" panose="020B0604030504040204" pitchFamily="50" charset="-128"/>
              </a:rPr>
              <a:t>オプコードやオペランドが何かを割り出す</a:t>
            </a:r>
            <a:endParaRPr kumimoji="1" lang="ja-JP" altLang="en-US" sz="24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676400"/>
            <a:ext cx="5040056" cy="3372618"/>
          </a:xfrm>
          <a:prstGeom prst="rect">
            <a:avLst/>
          </a:prstGeom>
        </p:spPr>
        <p:txBody>
          <a:bodyPr/>
          <a:lstStyle/>
          <a:p>
            <a:pPr marL="457200" indent="-457200">
              <a:buFont typeface="+mj-lt"/>
              <a:buAutoNum type="arabicPeriod"/>
            </a:pPr>
            <a:endParaRPr lang="en-US" altLang="ja-JP" dirty="0"/>
          </a:p>
          <a:p>
            <a:pPr marL="457200" indent="-457200">
              <a:buFont typeface="+mj-lt"/>
              <a:buAutoNum type="arabicPeriod"/>
            </a:pPr>
            <a:r>
              <a:rPr lang="en-US" altLang="ja-JP" dirty="0"/>
              <a:t>0235 </a:t>
            </a:r>
            <a:r>
              <a:rPr lang="ja-JP" altLang="en-US" dirty="0"/>
              <a:t>の意味を解釈する</a:t>
            </a:r>
            <a:endParaRPr lang="en-US" altLang="ja-JP" dirty="0"/>
          </a:p>
          <a:p>
            <a:pPr marL="904875" lvl="1" indent="-457200"/>
            <a:r>
              <a:rPr lang="en-US" altLang="ja-JP" dirty="0"/>
              <a:t>0: add</a:t>
            </a:r>
          </a:p>
          <a:p>
            <a:pPr marL="904875" lvl="1" indent="-457200"/>
            <a:r>
              <a:rPr lang="en-US" altLang="ja-JP" dirty="0"/>
              <a:t>2: </a:t>
            </a:r>
            <a:r>
              <a:rPr lang="ja-JP" altLang="en-US" dirty="0"/>
              <a:t>レジスタ</a:t>
            </a:r>
            <a:r>
              <a:rPr lang="en-US" altLang="ja-JP" dirty="0"/>
              <a:t>A</a:t>
            </a:r>
            <a:r>
              <a:rPr lang="ja-JP" altLang="en-US" dirty="0"/>
              <a:t>を読む</a:t>
            </a:r>
            <a:endParaRPr lang="en-US" altLang="ja-JP" dirty="0"/>
          </a:p>
          <a:p>
            <a:pPr marL="904875" lvl="1" indent="-457200"/>
            <a:r>
              <a:rPr lang="en-US" altLang="ja-JP" dirty="0"/>
              <a:t>3: </a:t>
            </a:r>
            <a:r>
              <a:rPr lang="ja-JP" altLang="en-US" dirty="0"/>
              <a:t>レジスタ</a:t>
            </a:r>
            <a:r>
              <a:rPr lang="en-US" altLang="ja-JP" dirty="0"/>
              <a:t>B</a:t>
            </a:r>
            <a:r>
              <a:rPr lang="ja-JP" altLang="en-US" dirty="0"/>
              <a:t>を読む</a:t>
            </a:r>
            <a:endParaRPr lang="en-US" altLang="ja-JP" dirty="0"/>
          </a:p>
          <a:p>
            <a:pPr marL="904875" lvl="1" indent="-457200"/>
            <a:r>
              <a:rPr lang="en-US" altLang="ja-JP" dirty="0"/>
              <a:t>5: </a:t>
            </a:r>
            <a:r>
              <a:rPr lang="ja-JP" altLang="en-US" dirty="0"/>
              <a:t>結果はレジスタ</a:t>
            </a:r>
            <a:r>
              <a:rPr lang="en-US" altLang="ja-JP" dirty="0"/>
              <a:t>D</a:t>
            </a:r>
            <a:r>
              <a:rPr lang="ja-JP" altLang="en-US" dirty="0"/>
              <a:t>に書く</a:t>
            </a:r>
            <a:endParaRPr lang="en-US" altLang="ja-JP" dirty="0"/>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48" name="正方形/長方形 47"/>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5" name="フローチャート: 手作業 54"/>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56" name="正方形/長方形 55"/>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2" name="正方形/長方形 6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3" name="正方形/長方形 6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64" name="正方形/長方形 6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65" name="直線コネクタ 64"/>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6" name="直線コネクタ 65"/>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7" name="直線コネクタ 66"/>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8" name="直線コネクタ 67"/>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9" name="直線コネクタ 68"/>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70" name="直線コネクタ 69"/>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1" name="直線コネクタ 7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72" name="直線コネクタ 71"/>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3" name="正方形/長方形 72"/>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0235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graphicFrame>
        <p:nvGraphicFramePr>
          <p:cNvPr id="41" name="表 40"/>
          <p:cNvGraphicFramePr>
            <a:graphicFrameLocks noGrp="1"/>
          </p:cNvGraphicFramePr>
          <p:nvPr/>
        </p:nvGraphicFramePr>
        <p:xfrm>
          <a:off x="341953" y="5859027"/>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add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B</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0</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2</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3</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5</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77428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３</a:t>
            </a:r>
            <a:r>
              <a:rPr lang="en-US" altLang="ja-JP" sz="2800" b="1" dirty="0">
                <a:solidFill>
                  <a:schemeClr val="bg1"/>
                </a:solidFill>
                <a:latin typeface="メイリオ" panose="020B0604030504040204" pitchFamily="50" charset="-128"/>
                <a:ea typeface="メイリオ" panose="020B0604030504040204" pitchFamily="50" charset="-128"/>
              </a:rPr>
              <a:t>. </a:t>
            </a:r>
            <a:r>
              <a:rPr lang="ja-JP" altLang="en-US" sz="2800" b="1" dirty="0">
                <a:solidFill>
                  <a:schemeClr val="bg1"/>
                </a:solidFill>
                <a:latin typeface="メイリオ" panose="020B0604030504040204" pitchFamily="50" charset="-128"/>
                <a:ea typeface="メイリオ" panose="020B0604030504040204" pitchFamily="50" charset="-128"/>
              </a:rPr>
              <a:t>レジスタ読み出し</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538979"/>
            <a:ext cx="4410049" cy="4861207"/>
          </a:xfrm>
          <a:prstGeom prst="rect">
            <a:avLst/>
          </a:prstGeom>
        </p:spPr>
        <p:txBody>
          <a:bodyPr/>
          <a:lstStyle/>
          <a:p>
            <a:pPr marL="457200" indent="-457200">
              <a:buFont typeface="+mj-lt"/>
              <a:buAutoNum type="arabicPeriod"/>
            </a:pPr>
            <a:r>
              <a:rPr lang="en-US" altLang="ja-JP" dirty="0"/>
              <a:t>A </a:t>
            </a:r>
            <a:r>
              <a:rPr lang="ja-JP" altLang="en-US" dirty="0"/>
              <a:t>と </a:t>
            </a:r>
            <a:r>
              <a:rPr lang="en-US" altLang="ja-JP" dirty="0"/>
              <a:t>B </a:t>
            </a:r>
            <a:r>
              <a:rPr lang="ja-JP" altLang="en-US" dirty="0"/>
              <a:t>をレジスタから読みだす</a:t>
            </a:r>
            <a:endParaRPr lang="en-US" altLang="ja-JP" dirty="0"/>
          </a:p>
          <a:p>
            <a:pPr marL="904875" lvl="1" indent="-457200"/>
            <a:r>
              <a:rPr lang="ja-JP" altLang="en-US" dirty="0"/>
              <a:t>先ほどのデコード結果に従う</a:t>
            </a:r>
            <a:endParaRPr lang="en-US" altLang="ja-JP" dirty="0"/>
          </a:p>
          <a:p>
            <a:pPr marL="457200" indent="-457200">
              <a:buFont typeface="+mj-lt"/>
              <a:buAutoNum type="arabicPeriod"/>
            </a:pPr>
            <a:r>
              <a:rPr lang="ja-JP" altLang="en-US" dirty="0"/>
              <a:t>中身である </a:t>
            </a:r>
            <a:r>
              <a:rPr lang="en-US" altLang="ja-JP" dirty="0"/>
              <a:t>1 </a:t>
            </a:r>
            <a:r>
              <a:rPr lang="ja-JP" altLang="en-US" dirty="0"/>
              <a:t>と </a:t>
            </a:r>
            <a:r>
              <a:rPr lang="en-US" altLang="ja-JP" dirty="0"/>
              <a:t>2 </a:t>
            </a:r>
            <a:r>
              <a:rPr lang="ja-JP" altLang="en-US" dirty="0"/>
              <a:t>が取れる</a:t>
            </a:r>
            <a:endParaRPr lang="en-US" altLang="ja-JP" dirty="0"/>
          </a:p>
          <a:p>
            <a:pPr marL="904875" lvl="1" indent="-457200"/>
            <a:r>
              <a:rPr lang="ja-JP" altLang="en-US" dirty="0"/>
              <a:t>「</a:t>
            </a:r>
            <a:r>
              <a:rPr lang="en-US" altLang="ja-JP" dirty="0"/>
              <a:t>0235</a:t>
            </a:r>
            <a:r>
              <a:rPr lang="ja-JP" altLang="en-US" dirty="0"/>
              <a:t>」は レジスタの</a:t>
            </a:r>
            <a:br>
              <a:rPr lang="en-US" altLang="ja-JP" dirty="0"/>
            </a:br>
            <a:r>
              <a:rPr lang="ja-JP" altLang="en-US" dirty="0"/>
              <a:t>「読み出す場所」を</a:t>
            </a:r>
            <a:br>
              <a:rPr lang="en-US" altLang="ja-JP" dirty="0"/>
            </a:br>
            <a:r>
              <a:rPr lang="ja-JP" altLang="en-US" dirty="0"/>
              <a:t>表してることに注意</a:t>
            </a: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106" name="曲線コネクタ 105"/>
          <p:cNvCxnSpPr/>
          <p:nvPr/>
        </p:nvCxnSpPr>
        <p:spPr bwMode="auto">
          <a:xfrm>
            <a:off x="5382009" y="2438989"/>
            <a:ext cx="720008" cy="540006"/>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108" name="曲線コネクタ 107"/>
          <p:cNvCxnSpPr/>
          <p:nvPr/>
        </p:nvCxnSpPr>
        <p:spPr bwMode="auto">
          <a:xfrm>
            <a:off x="5382009" y="2798993"/>
            <a:ext cx="720008" cy="630007"/>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graphicFrame>
        <p:nvGraphicFramePr>
          <p:cNvPr id="42" name="表 41"/>
          <p:cNvGraphicFramePr>
            <a:graphicFrameLocks noGrp="1"/>
          </p:cNvGraphicFramePr>
          <p:nvPr/>
        </p:nvGraphicFramePr>
        <p:xfrm>
          <a:off x="341953" y="5859027"/>
          <a:ext cx="6120071" cy="670560"/>
        </p:xfrm>
        <a:graphic>
          <a:graphicData uri="http://schemas.openxmlformats.org/drawingml/2006/table">
            <a:tbl>
              <a:tblPr firstRow="1" bandRow="1">
                <a:tableStyleId>{9D7B26C5-4107-4FEC-AEDC-1716B250A1EF}</a:tableStyleId>
              </a:tblPr>
              <a:tblGrid>
                <a:gridCol w="1112741">
                  <a:extLst>
                    <a:ext uri="{9D8B030D-6E8A-4147-A177-3AD203B41FA5}">
                      <a16:colId xmlns:a16="http://schemas.microsoft.com/office/drawing/2014/main" val="20000"/>
                    </a:ext>
                  </a:extLst>
                </a:gridCol>
                <a:gridCol w="741827">
                  <a:extLst>
                    <a:ext uri="{9D8B030D-6E8A-4147-A177-3AD203B41FA5}">
                      <a16:colId xmlns:a16="http://schemas.microsoft.com/office/drawing/2014/main" val="20001"/>
                    </a:ext>
                  </a:extLst>
                </a:gridCol>
                <a:gridCol w="741827">
                  <a:extLst>
                    <a:ext uri="{9D8B030D-6E8A-4147-A177-3AD203B41FA5}">
                      <a16:colId xmlns:a16="http://schemas.microsoft.com/office/drawing/2014/main" val="20002"/>
                    </a:ext>
                  </a:extLst>
                </a:gridCol>
                <a:gridCol w="741827">
                  <a:extLst>
                    <a:ext uri="{9D8B030D-6E8A-4147-A177-3AD203B41FA5}">
                      <a16:colId xmlns:a16="http://schemas.microsoft.com/office/drawing/2014/main" val="20003"/>
                    </a:ext>
                  </a:extLst>
                </a:gridCol>
                <a:gridCol w="741827">
                  <a:extLst>
                    <a:ext uri="{9D8B030D-6E8A-4147-A177-3AD203B41FA5}">
                      <a16:colId xmlns:a16="http://schemas.microsoft.com/office/drawing/2014/main" val="20004"/>
                    </a:ext>
                  </a:extLst>
                </a:gridCol>
                <a:gridCol w="741827">
                  <a:extLst>
                    <a:ext uri="{9D8B030D-6E8A-4147-A177-3AD203B41FA5}">
                      <a16:colId xmlns:a16="http://schemas.microsoft.com/office/drawing/2014/main" val="20005"/>
                    </a:ext>
                  </a:extLst>
                </a:gridCol>
                <a:gridCol w="741827">
                  <a:extLst>
                    <a:ext uri="{9D8B030D-6E8A-4147-A177-3AD203B41FA5}">
                      <a16:colId xmlns:a16="http://schemas.microsoft.com/office/drawing/2014/main" val="20006"/>
                    </a:ext>
                  </a:extLst>
                </a:gridCol>
                <a:gridCol w="556368">
                  <a:extLst>
                    <a:ext uri="{9D8B030D-6E8A-4147-A177-3AD203B41FA5}">
                      <a16:colId xmlns:a16="http://schemas.microsoft.com/office/drawing/2014/main" val="20007"/>
                    </a:ext>
                  </a:extLst>
                </a:gridCol>
              </a:tblGrid>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意味：</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add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sub</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A</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B</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C</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D</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E</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0"/>
                  </a:ext>
                </a:extLst>
              </a:tr>
              <a:tr h="325840">
                <a:tc>
                  <a:txBody>
                    <a:bodyPr/>
                    <a:lstStyle/>
                    <a:p>
                      <a:pPr algn="ctr"/>
                      <a:r>
                        <a:rPr kumimoji="1" lang="ja-JP" altLang="en-US" sz="1600" b="0" dirty="0">
                          <a:latin typeface="メイリオ" panose="020B0604030504040204" pitchFamily="50" charset="-128"/>
                          <a:ea typeface="メイリオ" panose="020B0604030504040204" pitchFamily="50" charset="-128"/>
                        </a:rPr>
                        <a:t>数字：</a:t>
                      </a: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0</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1</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2</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3</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4</a:t>
                      </a:r>
                      <a:endParaRPr kumimoji="1" lang="ja-JP" altLang="en-US" sz="1600" b="0" dirty="0">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1" dirty="0">
                          <a:solidFill>
                            <a:schemeClr val="accent5"/>
                          </a:solidFill>
                          <a:latin typeface="メイリオ" panose="020B0604030504040204" pitchFamily="50" charset="-128"/>
                          <a:ea typeface="メイリオ" panose="020B0604030504040204" pitchFamily="50" charset="-128"/>
                        </a:rPr>
                        <a:t>5</a:t>
                      </a:r>
                      <a:endParaRPr kumimoji="1" lang="ja-JP" altLang="en-US" sz="1600" b="1" dirty="0">
                        <a:solidFill>
                          <a:schemeClr val="accent5"/>
                        </a:solidFill>
                        <a:latin typeface="メイリオ" panose="020B0604030504040204" pitchFamily="50" charset="-128"/>
                        <a:ea typeface="メイリオ" panose="020B0604030504040204" pitchFamily="50" charset="-128"/>
                      </a:endParaRPr>
                    </a:p>
                  </a:txBody>
                  <a:tcPr/>
                </a:tc>
                <a:tc>
                  <a:txBody>
                    <a:bodyPr/>
                    <a:lstStyle/>
                    <a:p>
                      <a:pPr algn="ctr"/>
                      <a:r>
                        <a:rPr kumimoji="1" lang="en-US" altLang="ja-JP" sz="1600" b="0" dirty="0">
                          <a:latin typeface="メイリオ" panose="020B0604030504040204" pitchFamily="50" charset="-128"/>
                          <a:ea typeface="メイリオ" panose="020B0604030504040204" pitchFamily="50" charset="-128"/>
                        </a:rPr>
                        <a:t>6</a:t>
                      </a:r>
                      <a:endParaRPr kumimoji="1" lang="ja-JP" altLang="en-US" sz="1600" b="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57021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en-US" altLang="ja-JP" sz="2800" b="1" dirty="0">
                <a:solidFill>
                  <a:schemeClr val="bg1"/>
                </a:solidFill>
                <a:latin typeface="メイリオ" panose="020B0604030504040204" pitchFamily="50" charset="-128"/>
                <a:ea typeface="メイリオ" panose="020B0604030504040204" pitchFamily="50" charset="-128"/>
              </a:rPr>
              <a:t>4. </a:t>
            </a:r>
            <a:r>
              <a:rPr lang="ja-JP" altLang="en-US" sz="2800" b="1" dirty="0">
                <a:solidFill>
                  <a:schemeClr val="bg1"/>
                </a:solidFill>
                <a:latin typeface="メイリオ" panose="020B0604030504040204" pitchFamily="50" charset="-128"/>
                <a:ea typeface="メイリオ" panose="020B0604030504040204" pitchFamily="50" charset="-128"/>
              </a:rPr>
              <a:t>演算の実行</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ja-JP" altLang="en-US" dirty="0"/>
              <a:t>演算器（</a:t>
            </a:r>
            <a:r>
              <a:rPr lang="en-US" altLang="ja-JP" dirty="0"/>
              <a:t>FU</a:t>
            </a:r>
            <a:r>
              <a:rPr lang="ja-JP" altLang="en-US" dirty="0"/>
              <a:t>）で，足し算をする</a:t>
            </a:r>
            <a:endParaRPr lang="en-US" altLang="ja-JP" dirty="0"/>
          </a:p>
          <a:p>
            <a:pPr marL="904875" lvl="1" indent="-457200"/>
            <a:r>
              <a:rPr lang="ja-JP" altLang="en-US" dirty="0"/>
              <a:t>１＋２ </a:t>
            </a:r>
            <a:r>
              <a:rPr lang="en-US" altLang="ja-JP" dirty="0"/>
              <a:t>= 3</a:t>
            </a:r>
          </a:p>
          <a:p>
            <a:pPr marL="457200" indent="-457200">
              <a:buFont typeface="+mj-lt"/>
              <a:buAutoNum type="arabicPeriod"/>
            </a:pP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3" name="正方形/長方形 42"/>
          <p:cNvSpPr/>
          <p:nvPr/>
        </p:nvSpPr>
        <p:spPr bwMode="auto">
          <a:xfrm>
            <a:off x="5742013" y="2798993"/>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1</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44" name="正方形/長方形 43"/>
          <p:cNvSpPr/>
          <p:nvPr/>
        </p:nvSpPr>
        <p:spPr bwMode="auto">
          <a:xfrm>
            <a:off x="5742013" y="3338999"/>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45" name="正方形/長方形 44"/>
          <p:cNvSpPr/>
          <p:nvPr/>
        </p:nvSpPr>
        <p:spPr bwMode="auto">
          <a:xfrm>
            <a:off x="6462021" y="306899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rgbClr val="FF0000"/>
                </a:solidFill>
                <a:latin typeface="メイリオ" panose="020B0604030504040204" pitchFamily="50" charset="-128"/>
                <a:ea typeface="メイリオ" panose="020B0604030504040204" pitchFamily="50" charset="-128"/>
              </a:rPr>
              <a:t>３</a:t>
            </a:r>
          </a:p>
        </p:txBody>
      </p:sp>
    </p:spTree>
    <p:extLst>
      <p:ext uri="{BB962C8B-B14F-4D97-AF65-F5344CB8AC3E}">
        <p14:creationId xmlns:p14="http://schemas.microsoft.com/office/powerpoint/2010/main" val="33813606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 </a:t>
            </a:r>
            <a:r>
              <a:rPr lang="ja-JP" altLang="en-US" dirty="0"/>
              <a:t>レジスタへの結果の書き戻し</a:t>
            </a: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en-US" altLang="ja-JP" dirty="0"/>
              <a:t>D </a:t>
            </a:r>
            <a:r>
              <a:rPr lang="ja-JP" altLang="en-US" dirty="0"/>
              <a:t>に結果の</a:t>
            </a:r>
            <a:r>
              <a:rPr lang="en-US" altLang="ja-JP" dirty="0"/>
              <a:t>3</a:t>
            </a:r>
            <a:r>
              <a:rPr lang="ja-JP" altLang="en-US" dirty="0"/>
              <a:t>を書き込む</a:t>
            </a:r>
            <a:endParaRPr lang="en-US" altLang="ja-JP" dirty="0"/>
          </a:p>
          <a:p>
            <a:pPr marL="457200" indent="-457200">
              <a:buFont typeface="+mj-lt"/>
              <a:buAutoNum type="arabicPeriod"/>
            </a:pP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714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 </a:t>
            </a:r>
            <a:r>
              <a:rPr lang="ja-JP" altLang="en-US" dirty="0"/>
              <a:t>次の命令へ</a:t>
            </a:r>
          </a:p>
        </p:txBody>
      </p:sp>
      <p:sp>
        <p:nvSpPr>
          <p:cNvPr id="3" name="コンテンツ プレースホルダー 2"/>
          <p:cNvSpPr>
            <a:spLocks noGrp="1"/>
          </p:cNvSpPr>
          <p:nvPr>
            <p:ph idx="4294967295"/>
          </p:nvPr>
        </p:nvSpPr>
        <p:spPr>
          <a:xfrm>
            <a:off x="251952" y="1676400"/>
            <a:ext cx="5040056" cy="4903788"/>
          </a:xfrm>
          <a:prstGeom prst="rect">
            <a:avLst/>
          </a:prstGeom>
        </p:spPr>
        <p:txBody>
          <a:bodyPr/>
          <a:lstStyle/>
          <a:p>
            <a:pPr marL="457200" indent="-457200">
              <a:buFont typeface="+mj-lt"/>
              <a:buAutoNum type="arabicPeriod"/>
            </a:pPr>
            <a:r>
              <a:rPr lang="en-US" altLang="ja-JP" dirty="0"/>
              <a:t>PC </a:t>
            </a:r>
            <a:r>
              <a:rPr lang="ja-JP" altLang="en-US" dirty="0"/>
              <a:t>に＋１をする</a:t>
            </a:r>
            <a:endParaRPr lang="en-US" altLang="ja-JP" dirty="0"/>
          </a:p>
          <a:p>
            <a:pPr marL="457200" indent="-457200">
              <a:buFont typeface="+mj-lt"/>
              <a:buAutoNum type="arabicPeriod"/>
            </a:pPr>
            <a:r>
              <a:rPr lang="en-US" altLang="ja-JP" dirty="0"/>
              <a:t>1. </a:t>
            </a:r>
            <a:r>
              <a:rPr lang="ja-JP" altLang="en-US" dirty="0"/>
              <a:t>の命令の読み出しに戻る</a:t>
            </a:r>
            <a:endParaRPr lang="en-US" altLang="ja-JP" dirty="0"/>
          </a:p>
        </p:txBody>
      </p:sp>
      <p:sp>
        <p:nvSpPr>
          <p:cNvPr id="46" name="正方形/長方形 45"/>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7" name="正方形/長方形 46"/>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53" name="正方形/長方形 52"/>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0235</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1546</a:t>
            </a:r>
            <a:endParaRPr kumimoji="1" lang="ja-JP" altLang="en-US" dirty="0">
              <a:latin typeface="メイリオ" panose="020B0604030504040204" pitchFamily="50" charset="-128"/>
              <a:ea typeface="メイリオ" panose="020B0604030504040204" pitchFamily="50" charset="-128"/>
            </a:endParaRPr>
          </a:p>
        </p:txBody>
      </p:sp>
      <p:sp>
        <p:nvSpPr>
          <p:cNvPr id="75" name="正方形/長方形 74"/>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6" name="正方形/長方形 7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77" name="正方形/長方形 76"/>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78" name="正方形/長方形 77"/>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79" name="正方形/長方形 78"/>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80" name="正方形/長方形 79"/>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81" name="正方形/長方形 80"/>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82" name="正方形/長方形 81"/>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3" name="正方形/長方形 82"/>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4" name="正方形/長方形 83"/>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5" name="正方形/長方形 84"/>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6" name="正方形/長方形 85"/>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7" name="フローチャート: 手作業 86"/>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88" name="正方形/長方形 87"/>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9" name="正方形/長方形 88"/>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0" name="正方形/長方形 89"/>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1</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1" name="正方形/長方形 90"/>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bg1"/>
                </a:solidFill>
                <a:latin typeface="メイリオ" panose="020B0604030504040204" pitchFamily="50" charset="-128"/>
                <a:ea typeface="メイリオ" panose="020B0604030504040204" pitchFamily="50" charset="-128"/>
              </a:rPr>
              <a:t>2</a:t>
            </a:r>
            <a:endParaRPr kumimoji="1" lang="ja-JP" altLang="en-US" dirty="0">
              <a:solidFill>
                <a:schemeClr val="bg1"/>
              </a:solidFill>
              <a:latin typeface="メイリオ" panose="020B0604030504040204" pitchFamily="50" charset="-128"/>
              <a:ea typeface="メイリオ" panose="020B0604030504040204" pitchFamily="50" charset="-128"/>
            </a:endParaRPr>
          </a:p>
        </p:txBody>
      </p:sp>
      <p:sp>
        <p:nvSpPr>
          <p:cNvPr id="92" name="正方形/長方形 91"/>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93" name="正方形/長方形 92"/>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メイリオ" panose="020B0604030504040204" pitchFamily="50" charset="-128"/>
                <a:ea typeface="メイリオ" panose="020B0604030504040204" pitchFamily="50" charset="-128"/>
              </a:rPr>
              <a:t>３</a:t>
            </a:r>
          </a:p>
        </p:txBody>
      </p:sp>
      <p:sp>
        <p:nvSpPr>
          <p:cNvPr id="94" name="正方形/長方形 93"/>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5" name="正方形/長方形 94"/>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96" name="正方形/長方形 95"/>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1</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cxnSp>
        <p:nvCxnSpPr>
          <p:cNvPr id="97" name="直線コネクタ 96"/>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8" name="直線コネクタ 97"/>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99" name="直線コネクタ 98"/>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0" name="直線コネクタ 99"/>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1" name="直線コネクタ 100"/>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02" name="直線コネクタ 101"/>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3" name="直線コネクタ 102"/>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04" name="直線コネクタ 103"/>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05" name="正方形/長方形 104"/>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cxnSp>
        <p:nvCxnSpPr>
          <p:cNvPr id="41" name="曲線コネクタ 40"/>
          <p:cNvCxnSpPr>
            <a:endCxn id="79" idx="1"/>
          </p:cNvCxnSpPr>
          <p:nvPr/>
        </p:nvCxnSpPr>
        <p:spPr bwMode="auto">
          <a:xfrm>
            <a:off x="6462021" y="2348988"/>
            <a:ext cx="630007" cy="180002"/>
          </a:xfrm>
          <a:prstGeom prst="curvedConnector3">
            <a:avLst/>
          </a:prstGeom>
          <a:ln>
            <a:solidFill>
              <a:srgbClr val="FF0000"/>
            </a:solidFill>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87229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その他の命令</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その他各種の演算命令 ＝ </a:t>
            </a:r>
            <a:r>
              <a:rPr lang="ja-JP" altLang="en-US" dirty="0"/>
              <a:t>乗算や除算，論理演算など</a:t>
            </a:r>
            <a:endParaRPr lang="en-US" altLang="ja-JP" dirty="0"/>
          </a:p>
          <a:p>
            <a:pPr lvl="1"/>
            <a:r>
              <a:rPr lang="ja-JP" altLang="en-US" dirty="0"/>
              <a:t>これらは，演算器で行う演算の内容が異なるのみ</a:t>
            </a:r>
            <a:endParaRPr lang="en-US" altLang="ja-JP" dirty="0"/>
          </a:p>
          <a:p>
            <a:pPr lvl="1"/>
            <a:r>
              <a:rPr lang="en-US" altLang="ja-JP" dirty="0"/>
              <a:t>CPU </a:t>
            </a:r>
            <a:r>
              <a:rPr lang="ja-JP" altLang="en-US" dirty="0"/>
              <a:t>全体の制御は，加算や減算と同様に行えばよい</a:t>
            </a:r>
            <a:endParaRPr lang="en-US" altLang="ja-JP" dirty="0"/>
          </a:p>
          <a:p>
            <a:r>
              <a:rPr lang="ja-JP" altLang="en-US" dirty="0"/>
              <a:t>演算とは異なる，その他の命令：</a:t>
            </a:r>
            <a:endParaRPr kumimoji="1" lang="en-US" altLang="ja-JP" dirty="0"/>
          </a:p>
          <a:p>
            <a:pPr marL="817200" lvl="1" indent="-457200">
              <a:buFont typeface="+mj-lt"/>
              <a:buAutoNum type="arabicPeriod"/>
            </a:pPr>
            <a:r>
              <a:rPr kumimoji="1" lang="ja-JP" altLang="en-US" dirty="0"/>
              <a:t>メモリの読み書き</a:t>
            </a:r>
            <a:endParaRPr kumimoji="1" lang="en-US" altLang="ja-JP" dirty="0"/>
          </a:p>
          <a:p>
            <a:pPr marL="817200" lvl="1" indent="-457200">
              <a:buFont typeface="+mj-lt"/>
              <a:buAutoNum type="arabicPeriod"/>
            </a:pPr>
            <a:r>
              <a:rPr kumimoji="1" lang="ja-JP" altLang="en-US" dirty="0"/>
              <a:t>制御</a:t>
            </a:r>
            <a:endParaRPr kumimoji="1" lang="en-US" altLang="ja-JP" dirty="0"/>
          </a:p>
          <a:p>
            <a:pPr marL="817200" lvl="1" indent="-457200">
              <a:buFont typeface="+mj-lt"/>
              <a:buAutoNum type="arabicPeriod"/>
            </a:pPr>
            <a:r>
              <a:rPr lang="ja-JP" altLang="en-US" dirty="0"/>
              <a:t>即値（レジスタの値の書き換え）</a:t>
            </a:r>
            <a:endParaRPr kumimoji="1" lang="en-US" altLang="ja-JP" dirty="0"/>
          </a:p>
        </p:txBody>
      </p:sp>
    </p:spTree>
    <p:extLst>
      <p:ext uri="{BB962C8B-B14F-4D97-AF65-F5344CB8AC3E}">
        <p14:creationId xmlns:p14="http://schemas.microsoft.com/office/powerpoint/2010/main" val="403997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メモリの読み書き</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メモリの読み書き</a:t>
            </a:r>
            <a:endParaRPr kumimoji="1" lang="en-US" altLang="ja-JP" dirty="0"/>
          </a:p>
          <a:p>
            <a:pPr marL="817200" lvl="1" indent="-457200">
              <a:buFont typeface="+mj-lt"/>
              <a:buAutoNum type="arabicPeriod"/>
            </a:pPr>
            <a:r>
              <a:rPr kumimoji="1" lang="ja-JP" altLang="en-US" dirty="0"/>
              <a:t>ロード命令：メモリからデータを読み出す</a:t>
            </a:r>
            <a:endParaRPr kumimoji="1" lang="en-US" altLang="ja-JP" dirty="0"/>
          </a:p>
          <a:p>
            <a:pPr marL="817200" lvl="1" indent="-457200">
              <a:buFont typeface="+mj-lt"/>
              <a:buAutoNum type="arabicPeriod"/>
            </a:pPr>
            <a:r>
              <a:rPr kumimoji="1" lang="ja-JP" altLang="en-US" dirty="0"/>
              <a:t>ストア命令：メモリへデータを書き込む</a:t>
            </a:r>
            <a:endParaRPr kumimoji="1" lang="en-US" altLang="ja-JP" dirty="0"/>
          </a:p>
        </p:txBody>
      </p:sp>
    </p:spTree>
    <p:extLst>
      <p:ext uri="{BB962C8B-B14F-4D97-AF65-F5344CB8AC3E}">
        <p14:creationId xmlns:p14="http://schemas.microsoft.com/office/powerpoint/2010/main" val="3260016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ロード命令（</a:t>
            </a:r>
            <a:r>
              <a:rPr lang="en-US" altLang="ja-JP" sz="2800" b="1" dirty="0" err="1">
                <a:solidFill>
                  <a:schemeClr val="bg1"/>
                </a:solidFill>
                <a:latin typeface="メイリオ" panose="020B0604030504040204" pitchFamily="50" charset="-128"/>
                <a:ea typeface="メイリオ" panose="020B0604030504040204" pitchFamily="50" charset="-128"/>
              </a:rPr>
              <a:t>ld</a:t>
            </a:r>
            <a:r>
              <a:rPr lang="en-US" altLang="ja-JP" sz="2800" b="1" dirty="0">
                <a:solidFill>
                  <a:schemeClr val="bg1"/>
                </a:solidFill>
                <a:latin typeface="メイリオ" panose="020B0604030504040204" pitchFamily="50" charset="-128"/>
                <a:ea typeface="メイリオ" panose="020B0604030504040204" pitchFamily="50" charset="-128"/>
              </a:rPr>
              <a:t>: load</a:t>
            </a:r>
            <a:r>
              <a:rPr lang="ja-JP" altLang="en-US" sz="2800" b="1" dirty="0">
                <a:solidFill>
                  <a:schemeClr val="bg1"/>
                </a:solidFill>
                <a:latin typeface="メイリオ" panose="020B0604030504040204" pitchFamily="50" charset="-128"/>
                <a:ea typeface="メイリオ" panose="020B0604030504040204" pitchFamily="50" charset="-128"/>
              </a:rPr>
              <a:t>）</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ld</a:t>
            </a:r>
            <a:r>
              <a:rPr lang="en-US" altLang="ja-JP" dirty="0">
                <a:latin typeface="Consolas" panose="020B0609020204030204" pitchFamily="49" charset="0"/>
              </a:rPr>
              <a:t> (A)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A </a:t>
            </a:r>
            <a:r>
              <a:rPr lang="ja-JP" altLang="en-US" dirty="0">
                <a:latin typeface="Consolas" panose="020B0609020204030204" pitchFamily="49" charset="0"/>
              </a:rPr>
              <a:t>の中が指しているメモリの</a:t>
            </a:r>
            <a:br>
              <a:rPr lang="en-US" altLang="ja-JP" dirty="0">
                <a:latin typeface="Consolas" panose="020B0609020204030204" pitchFamily="49" charset="0"/>
              </a:rPr>
            </a:br>
            <a:r>
              <a:rPr lang="ja-JP" altLang="en-US" dirty="0">
                <a:latin typeface="Consolas" panose="020B0609020204030204" pitchFamily="49" charset="0"/>
              </a:rPr>
              <a:t>場所を </a:t>
            </a:r>
            <a:r>
              <a:rPr lang="en-US" altLang="ja-JP" dirty="0">
                <a:latin typeface="Consolas" panose="020B0609020204030204" pitchFamily="49" charset="0"/>
              </a:rPr>
              <a:t>D </a:t>
            </a:r>
            <a:r>
              <a:rPr lang="ja-JP" altLang="en-US" dirty="0">
                <a:latin typeface="Consolas" panose="020B0609020204030204" pitchFamily="49" charset="0"/>
              </a:rPr>
              <a:t>に読み込む</a:t>
            </a:r>
            <a:endParaRPr lang="en-US" altLang="ja-JP" dirty="0">
              <a:latin typeface="Consolas" panose="020B0609020204030204" pitchFamily="49" charset="0"/>
            </a:endParaRPr>
          </a:p>
          <a:p>
            <a:pPr lvl="1"/>
            <a:r>
              <a:rPr kumimoji="1" lang="ja-JP" altLang="en-US" dirty="0"/>
              <a:t>（</a:t>
            </a:r>
            <a:r>
              <a:rPr kumimoji="1" lang="en-US" altLang="ja-JP" dirty="0"/>
              <a:t>A</a:t>
            </a:r>
            <a:r>
              <a:rPr kumimoji="1" lang="ja-JP" altLang="en-US" dirty="0"/>
              <a:t>）は，</a:t>
            </a:r>
            <a:r>
              <a:rPr kumimoji="1" lang="en-US" altLang="ja-JP" dirty="0"/>
              <a:t>C </a:t>
            </a:r>
            <a:r>
              <a:rPr kumimoji="1" lang="ja-JP" altLang="en-US" dirty="0"/>
              <a:t>言語</a:t>
            </a:r>
            <a:r>
              <a:rPr kumimoji="1" lang="en-US" altLang="ja-JP" dirty="0"/>
              <a:t> </a:t>
            </a:r>
            <a:r>
              <a:rPr kumimoji="1" lang="ja-JP" altLang="en-US" dirty="0"/>
              <a:t>で言う *</a:t>
            </a:r>
            <a:r>
              <a:rPr kumimoji="1" lang="en-US" altLang="ja-JP" dirty="0"/>
              <a:t>A</a:t>
            </a:r>
          </a:p>
          <a:p>
            <a:pPr marL="457200" indent="-457200">
              <a:buFont typeface="+mj-lt"/>
              <a:buAutoNum type="arabicPeriod"/>
            </a:pPr>
            <a:r>
              <a:rPr kumimoji="1" lang="en-US" altLang="ja-JP" dirty="0"/>
              <a:t>A </a:t>
            </a:r>
            <a:r>
              <a:rPr kumimoji="1" lang="ja-JP" altLang="en-US" dirty="0"/>
              <a:t>の中身であるアドレス９を，</a:t>
            </a:r>
            <a:br>
              <a:rPr kumimoji="1" lang="en-US" altLang="ja-JP" dirty="0"/>
            </a:br>
            <a:r>
              <a:rPr kumimoji="1" lang="ja-JP" altLang="en-US" dirty="0"/>
              <a:t>メモリから読むと </a:t>
            </a:r>
            <a:r>
              <a:rPr kumimoji="1" lang="en-US" altLang="ja-JP" dirty="0"/>
              <a:t>5 </a:t>
            </a:r>
            <a:r>
              <a:rPr kumimoji="1" lang="ja-JP" altLang="en-US" dirty="0"/>
              <a:t>が取れる</a:t>
            </a:r>
            <a:endParaRPr kumimoji="1" lang="en-US" altLang="ja-JP" dirty="0"/>
          </a:p>
          <a:p>
            <a:pPr marL="457200" indent="-457200">
              <a:buFont typeface="+mj-lt"/>
              <a:buAutoNum type="arabicPeriod"/>
            </a:pPr>
            <a:r>
              <a:rPr kumimoji="1" lang="en-US" altLang="ja-JP" dirty="0"/>
              <a:t>5 </a:t>
            </a:r>
            <a:r>
              <a:rPr kumimoji="1" lang="ja-JP" altLang="en-US" dirty="0"/>
              <a:t>を </a:t>
            </a:r>
            <a:r>
              <a:rPr kumimoji="1" lang="en-US" altLang="ja-JP" dirty="0"/>
              <a:t>D </a:t>
            </a:r>
            <a:r>
              <a:rPr kumimoji="1" lang="ja-JP" altLang="en-US" dirty="0"/>
              <a:t>に書き込む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solidFill>
                  <a:srgbClr val="FF0000"/>
                </a:solidFill>
                <a:latin typeface="Consolas" panose="020B0609020204030204" pitchFamily="49" charset="0"/>
              </a:rPr>
              <a:t>ld </a:t>
            </a:r>
            <a:r>
              <a:rPr lang="en-US" altLang="ja-JP" dirty="0">
                <a:solidFill>
                  <a:srgbClr val="FF0000"/>
                </a:solidFill>
                <a:latin typeface="Consolas" panose="020B0609020204030204" pitchFamily="49" charset="0"/>
              </a:rPr>
              <a:t>(A) </a:t>
            </a:r>
            <a:r>
              <a:rPr lang="ja-JP" altLang="en-US" dirty="0">
                <a:solidFill>
                  <a:srgbClr val="FF0000"/>
                </a:solidFill>
                <a:latin typeface="Consolas" panose="020B0609020204030204" pitchFamily="49" charset="0"/>
              </a:rPr>
              <a:t>→ </a:t>
            </a:r>
            <a:r>
              <a:rPr lang="en-US" altLang="ja-JP" dirty="0">
                <a:solidFill>
                  <a:srgbClr val="FF0000"/>
                </a:solidFill>
                <a:latin typeface="Consolas" panose="020B0609020204030204" pitchFamily="49" charset="0"/>
              </a:rPr>
              <a:t>D</a:t>
            </a:r>
            <a:endParaRPr lang="ja-JP" altLang="en-US" dirty="0">
              <a:solidFill>
                <a:srgbClr val="FF0000"/>
              </a:solidFill>
            </a:endParaRPr>
          </a:p>
          <a:p>
            <a:pPr algn="ct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rgbClr val="FF0000"/>
                </a:solidFill>
                <a:latin typeface="メイリオ" panose="020B0604030504040204" pitchFamily="50" charset="-128"/>
                <a:ea typeface="メイリオ" panose="020B0604030504040204" pitchFamily="50" charset="-128"/>
              </a:rPr>
              <a:t>5</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a:endCxn id="32" idx="0"/>
          </p:cNvCxnSpPr>
          <p:nvPr/>
        </p:nvCxnSpPr>
        <p:spPr bwMode="auto">
          <a:xfrm flipV="1">
            <a:off x="5292008" y="3609002"/>
            <a:ext cx="0" cy="1080013"/>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直線コネクタ 49"/>
          <p:cNvCxnSpPr/>
          <p:nvPr/>
        </p:nvCxnSpPr>
        <p:spPr bwMode="auto">
          <a:xfrm flipV="1">
            <a:off x="6822025" y="4779015"/>
            <a:ext cx="0" cy="810009"/>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2" name="直線コネクタ 51"/>
          <p:cNvCxnSpPr/>
          <p:nvPr/>
        </p:nvCxnSpPr>
        <p:spPr bwMode="auto">
          <a:xfrm flipH="1">
            <a:off x="6822026" y="5589024"/>
            <a:ext cx="1350014" cy="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4" name="直線コネクタ 53"/>
          <p:cNvCxnSpPr/>
          <p:nvPr/>
        </p:nvCxnSpPr>
        <p:spPr bwMode="auto">
          <a:xfrm flipV="1">
            <a:off x="8172040" y="4689014"/>
            <a:ext cx="0" cy="900010"/>
          </a:xfrm>
          <a:prstGeom prst="line">
            <a:avLst/>
          </a:prstGeom>
          <a:ln w="15875">
            <a:solidFill>
              <a:srgbClr val="FF0000"/>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rgbClr val="FF0000"/>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488921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ストア命令 </a:t>
            </a:r>
            <a:r>
              <a:rPr lang="en-US" altLang="ja-JP" sz="2800" b="1" dirty="0">
                <a:solidFill>
                  <a:schemeClr val="bg1"/>
                </a:solidFill>
                <a:latin typeface="メイリオ" panose="020B0604030504040204" pitchFamily="50" charset="-128"/>
                <a:ea typeface="メイリオ" panose="020B0604030504040204" pitchFamily="50" charset="-128"/>
              </a:rPr>
              <a:t>(</a:t>
            </a:r>
            <a:r>
              <a:rPr lang="en-US" altLang="ja-JP" sz="2800" b="1" dirty="0" err="1">
                <a:solidFill>
                  <a:schemeClr val="bg1"/>
                </a:solidFill>
                <a:latin typeface="メイリオ" panose="020B0604030504040204" pitchFamily="50" charset="-128"/>
                <a:ea typeface="メイリオ" panose="020B0604030504040204" pitchFamily="50" charset="-128"/>
              </a:rPr>
              <a:t>st</a:t>
            </a:r>
            <a:r>
              <a:rPr lang="en-US" altLang="ja-JP" sz="2800" b="1" dirty="0">
                <a:solidFill>
                  <a:schemeClr val="bg1"/>
                </a:solidFill>
                <a:latin typeface="メイリオ" panose="020B0604030504040204" pitchFamily="50" charset="-128"/>
                <a:ea typeface="メイリオ" panose="020B0604030504040204" pitchFamily="50" charset="-128"/>
              </a:rPr>
              <a:t>: store)</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341954" y="1676400"/>
            <a:ext cx="4950054" cy="4903788"/>
          </a:xfrm>
          <a:prstGeom prst="rect">
            <a:avLst/>
          </a:prstGeom>
        </p:spPr>
        <p:txBody>
          <a:bodyPr/>
          <a:lstStyle/>
          <a:p>
            <a:r>
              <a:rPr lang="en-US" altLang="ja-JP" dirty="0" err="1">
                <a:latin typeface="Consolas" panose="020B0609020204030204" pitchFamily="49" charset="0"/>
              </a:rPr>
              <a:t>st</a:t>
            </a:r>
            <a:r>
              <a:rPr lang="en-US" altLang="ja-JP" dirty="0">
                <a:latin typeface="Consolas" panose="020B0609020204030204" pitchFamily="49" charset="0"/>
              </a:rPr>
              <a:t> D </a:t>
            </a:r>
            <a:r>
              <a:rPr lang="ja-JP" altLang="en-US" dirty="0">
                <a:latin typeface="Consolas" panose="020B0609020204030204" pitchFamily="49" charset="0"/>
              </a:rPr>
              <a:t>→ </a:t>
            </a:r>
            <a:r>
              <a:rPr lang="en-US" altLang="ja-JP" dirty="0">
                <a:latin typeface="Consolas" panose="020B0609020204030204" pitchFamily="49" charset="0"/>
              </a:rPr>
              <a:t>(A)</a:t>
            </a:r>
          </a:p>
          <a:p>
            <a:pPr lvl="1"/>
            <a:r>
              <a:rPr kumimoji="1" lang="en-US" altLang="ja-JP" dirty="0">
                <a:latin typeface="Consolas" panose="020B0609020204030204" pitchFamily="49" charset="0"/>
              </a:rPr>
              <a:t>A </a:t>
            </a:r>
            <a:r>
              <a:rPr kumimoji="1" lang="ja-JP" altLang="en-US" dirty="0">
                <a:latin typeface="Consolas" panose="020B0609020204030204" pitchFamily="49" charset="0"/>
              </a:rPr>
              <a:t>の中が指しているメモリの</a:t>
            </a:r>
            <a:br>
              <a:rPr kumimoji="1" lang="en-US" altLang="ja-JP" dirty="0">
                <a:latin typeface="Consolas" panose="020B0609020204030204" pitchFamily="49" charset="0"/>
              </a:rPr>
            </a:br>
            <a:r>
              <a:rPr kumimoji="1" lang="ja-JP" altLang="en-US" dirty="0">
                <a:latin typeface="Consolas" panose="020B0609020204030204" pitchFamily="49" charset="0"/>
              </a:rPr>
              <a:t>場所に </a:t>
            </a:r>
            <a:r>
              <a:rPr kumimoji="1" lang="en-US" altLang="ja-JP" dirty="0">
                <a:latin typeface="Consolas" panose="020B0609020204030204" pitchFamily="49" charset="0"/>
              </a:rPr>
              <a:t>D </a:t>
            </a:r>
            <a:r>
              <a:rPr kumimoji="1" lang="ja-JP" altLang="en-US" dirty="0">
                <a:latin typeface="Consolas" panose="020B0609020204030204" pitchFamily="49" charset="0"/>
              </a:rPr>
              <a:t>を書き込む</a:t>
            </a:r>
            <a:endParaRPr kumimoji="1" lang="en-US" altLang="ja-JP" dirty="0">
              <a:latin typeface="Consolas" panose="020B0609020204030204" pitchFamily="49" charset="0"/>
            </a:endParaRPr>
          </a:p>
          <a:p>
            <a:pPr marL="457200" indent="-457200">
              <a:buFont typeface="+mj-lt"/>
              <a:buAutoNum type="arabicPeriod"/>
            </a:pPr>
            <a:r>
              <a:rPr kumimoji="1" lang="en-US" altLang="ja-JP" dirty="0"/>
              <a:t>A </a:t>
            </a:r>
            <a:r>
              <a:rPr lang="ja-JP" altLang="en-US" dirty="0"/>
              <a:t>の中身で</a:t>
            </a:r>
            <a:r>
              <a:rPr kumimoji="1" lang="ja-JP" altLang="en-US" dirty="0"/>
              <a:t>あるアドレス９に，</a:t>
            </a:r>
            <a:br>
              <a:rPr kumimoji="1" lang="en-US" altLang="ja-JP" dirty="0"/>
            </a:br>
            <a:r>
              <a:rPr kumimoji="1" lang="en-US" altLang="ja-JP" dirty="0"/>
              <a:t>D </a:t>
            </a:r>
            <a:r>
              <a:rPr kumimoji="1" lang="ja-JP" altLang="en-US" dirty="0"/>
              <a:t>の中身 </a:t>
            </a:r>
            <a:r>
              <a:rPr kumimoji="1" lang="en-US" altLang="ja-JP" dirty="0"/>
              <a:t>5 </a:t>
            </a:r>
            <a:r>
              <a:rPr kumimoji="1" lang="ja-JP" altLang="en-US" dirty="0"/>
              <a:t>を書き込む</a:t>
            </a: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a:latin typeface="Consolas" panose="020B0609020204030204" pitchFamily="49" charset="0"/>
              </a:rPr>
              <a:t>st </a:t>
            </a:r>
            <a:r>
              <a:rPr lang="en-US" altLang="ja-JP" dirty="0">
                <a:latin typeface="Consolas" panose="020B0609020204030204" pitchFamily="49" charset="0"/>
              </a:rPr>
              <a:t>(A) </a:t>
            </a:r>
            <a:r>
              <a:rPr lang="ja-JP" altLang="en-US" dirty="0">
                <a:latin typeface="Consolas" panose="020B0609020204030204" pitchFamily="49" charset="0"/>
              </a:rPr>
              <a:t>→ </a:t>
            </a:r>
            <a:r>
              <a:rPr lang="en-US" altLang="ja-JP" dirty="0">
                <a:latin typeface="Consolas" panose="020B0609020204030204" pitchFamily="49" charset="0"/>
              </a:rPr>
              <a:t>D</a:t>
            </a:r>
            <a:endParaRPr lang="ja-JP" altLang="en-US" dirty="0"/>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9</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rgbClr val="FF0000"/>
                </a:solidFill>
                <a:latin typeface="メイリオ" panose="020B0604030504040204" pitchFamily="50" charset="-128"/>
                <a:ea typeface="メイリオ" panose="020B0604030504040204" pitchFamily="50" charset="-128"/>
              </a:rPr>
              <a:t>3</a:t>
            </a:r>
            <a:endParaRPr kumimoji="1" lang="ja-JP" altLang="en-US" b="1" dirty="0">
              <a:solidFill>
                <a:srgbClr val="FF0000"/>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65" name="正方形/長方形 64"/>
          <p:cNvSpPr/>
          <p:nvPr/>
        </p:nvSpPr>
        <p:spPr bwMode="auto">
          <a:xfrm>
            <a:off x="7452032" y="432901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66" name="正方形/長方形 65"/>
          <p:cNvSpPr/>
          <p:nvPr/>
        </p:nvSpPr>
        <p:spPr bwMode="auto">
          <a:xfrm>
            <a:off x="7092028" y="4329010"/>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9</a:t>
            </a:r>
            <a:endParaRPr kumimoji="1" lang="ja-JP" altLang="en-US" dirty="0">
              <a:latin typeface="メイリオ" panose="020B0604030504040204" pitchFamily="50" charset="-128"/>
              <a:ea typeface="メイリオ" panose="020B0604030504040204" pitchFamily="50" charset="-128"/>
            </a:endParaRPr>
          </a:p>
        </p:txBody>
      </p: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69" name="曲線コネクタ 68"/>
          <p:cNvCxnSpPr>
            <a:stCxn id="28" idx="3"/>
            <a:endCxn id="66" idx="1"/>
          </p:cNvCxnSpPr>
          <p:nvPr/>
        </p:nvCxnSpPr>
        <p:spPr bwMode="auto">
          <a:xfrm>
            <a:off x="5472010" y="2348988"/>
            <a:ext cx="1620018" cy="2160024"/>
          </a:xfrm>
          <a:prstGeom prst="curvedConnector3">
            <a:avLst>
              <a:gd name="adj1" fmla="val 5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47" name="曲線コネクタ 46"/>
          <p:cNvCxnSpPr>
            <a:endCxn id="65" idx="2"/>
          </p:cNvCxnSpPr>
          <p:nvPr/>
        </p:nvCxnSpPr>
        <p:spPr bwMode="auto">
          <a:xfrm>
            <a:off x="5472010" y="3429000"/>
            <a:ext cx="2700030" cy="1260014"/>
          </a:xfrm>
          <a:prstGeom prst="curvedConnector4">
            <a:avLst>
              <a:gd name="adj1" fmla="val 20910"/>
              <a:gd name="adj2" fmla="val 148381"/>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64110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制御命令</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制御：</a:t>
            </a:r>
            <a:endParaRPr lang="en-US" altLang="ja-JP" dirty="0"/>
          </a:p>
          <a:p>
            <a:pPr lvl="1"/>
            <a:r>
              <a:rPr kumimoji="1" lang="en-US" altLang="ja-JP" dirty="0"/>
              <a:t>PC </a:t>
            </a:r>
            <a:r>
              <a:rPr kumimoji="1" lang="ja-JP" altLang="en-US" dirty="0"/>
              <a:t>を </a:t>
            </a:r>
            <a:r>
              <a:rPr kumimoji="1" lang="en-US" altLang="ja-JP" dirty="0"/>
              <a:t>+1 </a:t>
            </a:r>
            <a:r>
              <a:rPr kumimoji="1" lang="ja-JP" altLang="en-US" dirty="0"/>
              <a:t>するかわりに，任意の値に書き換えること</a:t>
            </a:r>
            <a:endParaRPr kumimoji="1" lang="en-US" altLang="ja-JP" dirty="0"/>
          </a:p>
          <a:p>
            <a:pPr lvl="1"/>
            <a:endParaRPr kumimoji="1" lang="en-US" altLang="ja-JP" dirty="0"/>
          </a:p>
          <a:p>
            <a:pPr marL="457200" indent="-457200">
              <a:buFont typeface="+mj-lt"/>
              <a:buAutoNum type="arabicPeriod"/>
            </a:pPr>
            <a:r>
              <a:rPr kumimoji="1" lang="ja-JP" altLang="en-US" dirty="0"/>
              <a:t>ジャンプ命令</a:t>
            </a:r>
            <a:endParaRPr kumimoji="1" lang="en-US" altLang="ja-JP" dirty="0"/>
          </a:p>
          <a:p>
            <a:pPr lvl="1"/>
            <a:r>
              <a:rPr kumimoji="1" lang="ja-JP" altLang="en-US" dirty="0"/>
              <a:t>プログラムの任意の場所に移動する</a:t>
            </a:r>
            <a:endParaRPr kumimoji="1" lang="en-US" altLang="ja-JP" dirty="0"/>
          </a:p>
          <a:p>
            <a:pPr marL="457200" indent="-457200">
              <a:buFont typeface="+mj-lt"/>
              <a:buAutoNum type="arabicPeriod"/>
            </a:pPr>
            <a:r>
              <a:rPr lang="ja-JP" altLang="en-US" dirty="0"/>
              <a:t>分岐命令</a:t>
            </a:r>
            <a:r>
              <a:rPr lang="en-US" altLang="ja-JP" dirty="0"/>
              <a:t>	</a:t>
            </a:r>
          </a:p>
          <a:p>
            <a:pPr lvl="1"/>
            <a:r>
              <a:rPr kumimoji="1" lang="ja-JP" altLang="en-US" dirty="0"/>
              <a:t>条件に応じて，プログラムの任意の場所に移動する</a:t>
            </a:r>
          </a:p>
        </p:txBody>
      </p:sp>
    </p:spTree>
    <p:extLst>
      <p:ext uri="{BB962C8B-B14F-4D97-AF65-F5344CB8AC3E}">
        <p14:creationId xmlns:p14="http://schemas.microsoft.com/office/powerpoint/2010/main" val="2796283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将来やりたいことがまだ決まっていないので、アーキテクチャに関する職業も個人的に調べたいです。これからよろしくお願いいたします。</a:t>
            </a:r>
            <a:endParaRPr kumimoji="1" lang="en-US" dirty="0"/>
          </a:p>
        </p:txBody>
      </p:sp>
    </p:spTree>
    <p:extLst>
      <p:ext uri="{BB962C8B-B14F-4D97-AF65-F5344CB8AC3E}">
        <p14:creationId xmlns:p14="http://schemas.microsoft.com/office/powerpoint/2010/main" val="3470070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ジャンプ命令 </a:t>
            </a:r>
            <a:r>
              <a:rPr lang="en-US" altLang="ja-JP" sz="2800" b="1" dirty="0">
                <a:solidFill>
                  <a:schemeClr val="bg1"/>
                </a:solidFill>
                <a:latin typeface="メイリオ" panose="020B0604030504040204" pitchFamily="50" charset="-128"/>
                <a:ea typeface="メイリオ" panose="020B0604030504040204" pitchFamily="50" charset="-128"/>
              </a:rPr>
              <a:t>(j: jump)</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676400"/>
            <a:ext cx="4950054" cy="4903788"/>
          </a:xfrm>
          <a:prstGeom prst="rect">
            <a:avLst/>
          </a:prstGeom>
        </p:spPr>
        <p:txBody>
          <a:bodyPr/>
          <a:lstStyle/>
          <a:p>
            <a:r>
              <a:rPr lang="en-US" altLang="ja-JP" dirty="0">
                <a:solidFill>
                  <a:schemeClr val="accent5"/>
                </a:solidFill>
                <a:latin typeface="Consolas" panose="020B0609020204030204" pitchFamily="49" charset="0"/>
              </a:rPr>
              <a:t>j</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N </a:t>
            </a:r>
          </a:p>
          <a:p>
            <a:pPr lvl="1"/>
            <a:r>
              <a:rPr lang="en-US" altLang="ja-JP" dirty="0">
                <a:latin typeface="Consolas" panose="020B0609020204030204" pitchFamily="49" charset="0"/>
              </a:rPr>
              <a:t>(N </a:t>
            </a:r>
            <a:r>
              <a:rPr lang="ja-JP" altLang="en-US" dirty="0">
                <a:latin typeface="Consolas" panose="020B0609020204030204" pitchFamily="49" charset="0"/>
              </a:rPr>
              <a:t>は任意の数字</a:t>
            </a:r>
            <a:r>
              <a:rPr lang="en-US" altLang="ja-JP" dirty="0">
                <a:latin typeface="Consolas" panose="020B0609020204030204" pitchFamily="49" charset="0"/>
              </a:rPr>
              <a:t>)</a:t>
            </a:r>
          </a:p>
          <a:p>
            <a:pPr lvl="1"/>
            <a:r>
              <a:rPr kumimoji="1" lang="en-US" altLang="ja-JP" dirty="0">
                <a:latin typeface="Consolas" panose="020B0609020204030204" pitchFamily="49" charset="0"/>
              </a:rPr>
              <a:t>PC </a:t>
            </a:r>
            <a:r>
              <a:rPr kumimoji="1" lang="ja-JP" altLang="en-US" dirty="0">
                <a:latin typeface="Consolas" panose="020B0609020204030204" pitchFamily="49" charset="0"/>
              </a:rPr>
              <a:t>を </a:t>
            </a:r>
            <a:r>
              <a:rPr kumimoji="1" lang="en-US" altLang="ja-JP" dirty="0">
                <a:latin typeface="Consolas" panose="020B0609020204030204" pitchFamily="49" charset="0"/>
              </a:rPr>
              <a:t>N </a:t>
            </a:r>
            <a:r>
              <a:rPr kumimoji="1" lang="ja-JP" altLang="en-US" dirty="0">
                <a:latin typeface="Consolas" panose="020B0609020204030204" pitchFamily="49" charset="0"/>
              </a:rPr>
              <a:t>に書き換える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次はアドレス </a:t>
            </a:r>
            <a:r>
              <a:rPr kumimoji="1" lang="en-US" altLang="ja-JP" dirty="0">
                <a:latin typeface="Consolas" panose="020B0609020204030204" pitchFamily="49" charset="0"/>
              </a:rPr>
              <a:t>N </a:t>
            </a:r>
            <a:r>
              <a:rPr kumimoji="1" lang="ja-JP" altLang="en-US" dirty="0">
                <a:latin typeface="Consolas" panose="020B0609020204030204" pitchFamily="49" charset="0"/>
              </a:rPr>
              <a:t>にある</a:t>
            </a:r>
            <a:br>
              <a:rPr kumimoji="1" lang="en-US" altLang="ja-JP" dirty="0">
                <a:latin typeface="Consolas" panose="020B0609020204030204" pitchFamily="49" charset="0"/>
              </a:rPr>
            </a:br>
            <a:r>
              <a:rPr kumimoji="1" lang="ja-JP" altLang="en-US" dirty="0">
                <a:latin typeface="Consolas" panose="020B0609020204030204" pitchFamily="49" charset="0"/>
              </a:rPr>
              <a:t>命令が実行される</a:t>
            </a:r>
            <a:endParaRPr kumimoji="1" lang="en-US" altLang="ja-JP" dirty="0">
              <a:latin typeface="Consolas" panose="020B0609020204030204" pitchFamily="49" charset="0"/>
            </a:endParaRPr>
          </a:p>
          <a:p>
            <a:r>
              <a:rPr kumimoji="1" lang="ja-JP" altLang="en-US" dirty="0">
                <a:latin typeface="Consolas" panose="020B0609020204030204" pitchFamily="49" charset="0"/>
              </a:rPr>
              <a:t>動作例</a:t>
            </a:r>
            <a:endParaRPr kumimoji="1" lang="en-US" altLang="ja-JP" dirty="0">
              <a:latin typeface="Consolas" panose="020B0609020204030204" pitchFamily="49" charset="0"/>
            </a:endParaRPr>
          </a:p>
          <a:p>
            <a:pPr marL="817200" lvl="1" indent="-457200">
              <a:buFont typeface="+mj-lt"/>
              <a:buAutoNum type="arabicPeriod"/>
            </a:pPr>
            <a:r>
              <a:rPr kumimoji="1" lang="en-US" altLang="ja-JP" dirty="0">
                <a:latin typeface="Consolas" panose="020B0609020204030204" pitchFamily="49" charset="0"/>
              </a:rPr>
              <a:t>j 3 </a:t>
            </a:r>
            <a:r>
              <a:rPr kumimoji="1" lang="ja-JP" altLang="en-US" dirty="0">
                <a:latin typeface="Consolas" panose="020B0609020204030204" pitchFamily="49" charset="0"/>
              </a:rPr>
              <a:t>をフェッチ</a:t>
            </a:r>
            <a:endParaRPr kumimoji="1"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PC </a:t>
            </a:r>
            <a:r>
              <a:rPr lang="ja-JP" altLang="en-US" dirty="0">
                <a:latin typeface="Consolas" panose="020B0609020204030204" pitchFamily="49" charset="0"/>
              </a:rPr>
              <a:t>を </a:t>
            </a:r>
            <a:r>
              <a:rPr lang="en-US" altLang="ja-JP" dirty="0">
                <a:latin typeface="Consolas" panose="020B0609020204030204" pitchFamily="49" charset="0"/>
              </a:rPr>
              <a:t>3 </a:t>
            </a:r>
            <a:r>
              <a:rPr lang="ja-JP" altLang="en-US" dirty="0">
                <a:latin typeface="Consolas" panose="020B0609020204030204" pitchFamily="49" charset="0"/>
              </a:rPr>
              <a:t>に書き換える</a:t>
            </a:r>
            <a:endParaRPr lang="en-US" altLang="ja-JP" dirty="0">
              <a:latin typeface="Consolas" panose="020B0609020204030204" pitchFamily="49" charset="0"/>
            </a:endParaRPr>
          </a:p>
          <a:p>
            <a:pPr marL="817200" lvl="1" indent="-457200">
              <a:buFont typeface="+mj-lt"/>
              <a:buAutoNum type="arabicPeriod"/>
            </a:pPr>
            <a:r>
              <a:rPr kumimoji="1" lang="ja-JP" altLang="en-US" dirty="0">
                <a:latin typeface="Consolas" panose="020B0609020204030204" pitchFamily="49" charset="0"/>
              </a:rPr>
              <a:t>アドレス </a:t>
            </a:r>
            <a:r>
              <a:rPr kumimoji="1" lang="en-US" altLang="ja-JP" dirty="0">
                <a:latin typeface="Consolas" panose="020B0609020204030204" pitchFamily="49" charset="0"/>
              </a:rPr>
              <a:t>3 </a:t>
            </a:r>
            <a:r>
              <a:rPr kumimoji="1" lang="ja-JP" altLang="en-US" dirty="0">
                <a:latin typeface="Consolas" panose="020B0609020204030204" pitchFamily="49" charset="0"/>
              </a:rPr>
              <a:t>にある </a:t>
            </a:r>
            <a:r>
              <a:rPr kumimoji="1" lang="en-US" altLang="ja-JP" dirty="0">
                <a:latin typeface="Consolas" panose="020B0609020204030204" pitchFamily="49" charset="0"/>
              </a:rPr>
              <a:t>add </a:t>
            </a:r>
            <a:r>
              <a:rPr kumimoji="1" lang="ja-JP" altLang="en-US" dirty="0">
                <a:latin typeface="Consolas" panose="020B0609020204030204" pitchFamily="49" charset="0"/>
              </a:rPr>
              <a:t>を実行</a:t>
            </a:r>
            <a:endParaRPr kumimoji="1" lang="en-US" altLang="ja-JP" dirty="0">
              <a:latin typeface="Consolas" panose="020B0609020204030204" pitchFamily="49" charset="0"/>
            </a:endParaRP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rgbClr val="FF0000"/>
                </a:solidFill>
                <a:latin typeface="Consolas" panose="020B0609020204030204" pitchFamily="49" charset="0"/>
              </a:rPr>
              <a:t>j 3</a:t>
            </a:r>
            <a:endParaRPr lang="ja-JP" altLang="en-US" dirty="0">
              <a:solidFill>
                <a:srgbClr val="FF0000"/>
              </a:solidFill>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add ...</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０</a:t>
            </a: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メイリオ" panose="020B0604030504040204" pitchFamily="50" charset="-128"/>
                <a:ea typeface="メイリオ" panose="020B0604030504040204" pitchFamily="50" charset="-128"/>
              </a:rPr>
              <a:t>3</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曲線コネクタ 66"/>
          <p:cNvCxnSpPr/>
          <p:nvPr/>
        </p:nvCxnSpPr>
        <p:spPr bwMode="auto">
          <a:xfrm flipV="1">
            <a:off x="6462021" y="2168986"/>
            <a:ext cx="630007" cy="180002"/>
          </a:xfrm>
          <a:prstGeom prst="curvedConnector3">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9" name="曲線コネクタ 48"/>
          <p:cNvCxnSpPr/>
          <p:nvPr/>
        </p:nvCxnSpPr>
        <p:spPr bwMode="auto">
          <a:xfrm rot="16200000" flipH="1" flipV="1">
            <a:off x="7277736" y="993267"/>
            <a:ext cx="180002" cy="2171437"/>
          </a:xfrm>
          <a:prstGeom prst="curvedConnector3">
            <a:avLst>
              <a:gd name="adj1" fmla="val -320522"/>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5742013" y="998973"/>
            <a:ext cx="3510039"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PC </a:t>
            </a:r>
            <a:r>
              <a:rPr kumimoji="1" lang="ja-JP" altLang="en-US" dirty="0">
                <a:solidFill>
                  <a:srgbClr val="FF0000"/>
                </a:solidFill>
                <a:latin typeface="メイリオ" panose="020B0604030504040204" pitchFamily="50" charset="-128"/>
                <a:ea typeface="メイリオ" panose="020B0604030504040204" pitchFamily="50" charset="-128"/>
              </a:rPr>
              <a:t>を </a:t>
            </a:r>
            <a:r>
              <a:rPr kumimoji="1" lang="en-US" altLang="ja-JP" dirty="0">
                <a:solidFill>
                  <a:srgbClr val="FF0000"/>
                </a:solidFill>
                <a:latin typeface="メイリオ" panose="020B0604030504040204" pitchFamily="50" charset="-128"/>
                <a:ea typeface="メイリオ" panose="020B0604030504040204" pitchFamily="50" charset="-128"/>
              </a:rPr>
              <a:t>0 </a:t>
            </a:r>
            <a:r>
              <a:rPr kumimoji="1" lang="ja-JP" altLang="en-US" dirty="0">
                <a:solidFill>
                  <a:srgbClr val="FF0000"/>
                </a:solidFill>
                <a:latin typeface="メイリオ" panose="020B0604030504040204" pitchFamily="50" charset="-128"/>
                <a:ea typeface="メイリオ" panose="020B0604030504040204" pitchFamily="50" charset="-128"/>
              </a:rPr>
              <a:t>から </a:t>
            </a:r>
            <a:r>
              <a:rPr kumimoji="1" lang="en-US" altLang="ja-JP" dirty="0">
                <a:solidFill>
                  <a:srgbClr val="FF0000"/>
                </a:solidFill>
                <a:latin typeface="メイリオ" panose="020B0604030504040204" pitchFamily="50" charset="-128"/>
                <a:ea typeface="メイリオ" panose="020B0604030504040204" pitchFamily="50" charset="-128"/>
              </a:rPr>
              <a:t>3 </a:t>
            </a:r>
            <a:r>
              <a:rPr kumimoji="1" lang="ja-JP" altLang="en-US" dirty="0">
                <a:solidFill>
                  <a:srgbClr val="FF0000"/>
                </a:solidFill>
                <a:latin typeface="メイリオ" panose="020B0604030504040204" pitchFamily="50" charset="-128"/>
                <a:ea typeface="メイリオ" panose="020B0604030504040204" pitchFamily="50" charset="-128"/>
              </a:rPr>
              <a:t>に書き換える</a:t>
            </a:r>
          </a:p>
        </p:txBody>
      </p:sp>
    </p:spTree>
    <p:extLst>
      <p:ext uri="{BB962C8B-B14F-4D97-AF65-F5344CB8AC3E}">
        <p14:creationId xmlns:p14="http://schemas.microsoft.com/office/powerpoint/2010/main" val="350999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2"/>
            <a:r>
              <a:rPr lang="ja-JP" altLang="en-US" sz="2800" b="1" dirty="0">
                <a:solidFill>
                  <a:schemeClr val="bg1"/>
                </a:solidFill>
                <a:latin typeface="メイリオ" panose="020B0604030504040204" pitchFamily="50" charset="-128"/>
                <a:ea typeface="メイリオ" panose="020B0604030504040204" pitchFamily="50" charset="-128"/>
              </a:rPr>
              <a:t>分岐命令 </a:t>
            </a:r>
            <a:r>
              <a:rPr lang="en-US" altLang="ja-JP" sz="2800" b="1" dirty="0">
                <a:solidFill>
                  <a:schemeClr val="bg1"/>
                </a:solidFill>
                <a:latin typeface="メイリオ" panose="020B0604030504040204" pitchFamily="50" charset="-128"/>
                <a:ea typeface="メイリオ" panose="020B0604030504040204" pitchFamily="50" charset="-128"/>
              </a:rPr>
              <a:t>(b: branch)</a:t>
            </a:r>
            <a:endParaRPr kumimoji="1" lang="ja-JP" altLang="en-US" sz="2800" b="1" dirty="0">
              <a:solidFill>
                <a:schemeClr val="bg1"/>
              </a:solidFill>
              <a:latin typeface="メイリオ" panose="020B0604030504040204" pitchFamily="50" charset="-128"/>
              <a:ea typeface="メイリオ" panose="020B0604030504040204" pitchFamily="50" charset="-128"/>
            </a:endParaRPr>
          </a:p>
        </p:txBody>
      </p:sp>
      <p:sp>
        <p:nvSpPr>
          <p:cNvPr id="3" name="コンテンツ プレースホルダー 2"/>
          <p:cNvSpPr>
            <a:spLocks noGrp="1"/>
          </p:cNvSpPr>
          <p:nvPr>
            <p:ph idx="4294967295"/>
          </p:nvPr>
        </p:nvSpPr>
        <p:spPr>
          <a:xfrm>
            <a:off x="161951" y="1676400"/>
            <a:ext cx="4950054" cy="4903788"/>
          </a:xfrm>
          <a:prstGeom prst="rect">
            <a:avLst/>
          </a:prstGeom>
        </p:spPr>
        <p:txBody>
          <a:bodyPr/>
          <a:lstStyle/>
          <a:p>
            <a:r>
              <a:rPr lang="en-US" altLang="ja-JP" dirty="0">
                <a:solidFill>
                  <a:schemeClr val="accent5"/>
                </a:solidFill>
                <a:latin typeface="Consolas" panose="020B0609020204030204" pitchFamily="49" charset="0"/>
              </a:rPr>
              <a:t>b</a:t>
            </a:r>
            <a:r>
              <a:rPr lang="ja-JP" altLang="en-US" dirty="0">
                <a:solidFill>
                  <a:schemeClr val="accent5"/>
                </a:solidFill>
                <a:latin typeface="Consolas" panose="020B0609020204030204" pitchFamily="49" charset="0"/>
              </a:rPr>
              <a:t> </a:t>
            </a:r>
            <a:r>
              <a:rPr lang="en-US" altLang="ja-JP" dirty="0">
                <a:solidFill>
                  <a:schemeClr val="accent5"/>
                </a:solidFill>
                <a:latin typeface="Consolas" panose="020B0609020204030204" pitchFamily="49" charset="0"/>
              </a:rPr>
              <a:t>A &lt; B, N</a:t>
            </a:r>
          </a:p>
          <a:p>
            <a:pPr lvl="1"/>
            <a:r>
              <a:rPr kumimoji="1" lang="ja-JP" altLang="en-US" dirty="0">
                <a:latin typeface="Consolas" panose="020B0609020204030204" pitchFamily="49" charset="0"/>
              </a:rPr>
              <a:t>レジスタを２つ読んで，</a:t>
            </a:r>
            <a:br>
              <a:rPr kumimoji="1" lang="en-US" altLang="ja-JP" dirty="0">
                <a:latin typeface="Consolas" panose="020B0609020204030204" pitchFamily="49" charset="0"/>
              </a:rPr>
            </a:br>
            <a:r>
              <a:rPr lang="en-US" altLang="ja-JP" dirty="0">
                <a:latin typeface="Consolas" panose="020B0609020204030204" pitchFamily="49" charset="0"/>
              </a:rPr>
              <a:t>A &lt; B </a:t>
            </a:r>
            <a:r>
              <a:rPr lang="ja-JP" altLang="en-US" dirty="0">
                <a:latin typeface="Consolas" panose="020B0609020204030204" pitchFamily="49" charset="0"/>
              </a:rPr>
              <a:t>なら，</a:t>
            </a:r>
            <a:r>
              <a:rPr lang="en-US" altLang="ja-JP" dirty="0">
                <a:latin typeface="Consolas" panose="020B0609020204030204" pitchFamily="49" charset="0"/>
              </a:rPr>
              <a:t>N </a:t>
            </a:r>
            <a:r>
              <a:rPr lang="ja-JP" altLang="en-US" dirty="0">
                <a:latin typeface="Consolas" panose="020B0609020204030204" pitchFamily="49" charset="0"/>
              </a:rPr>
              <a:t>に飛ぶ</a:t>
            </a:r>
            <a:endParaRPr kumimoji="1" lang="en-US" altLang="ja-JP" dirty="0">
              <a:latin typeface="Consolas" panose="020B0609020204030204" pitchFamily="49" charset="0"/>
            </a:endParaRPr>
          </a:p>
          <a:p>
            <a:r>
              <a:rPr lang="ja-JP" altLang="en-US" dirty="0">
                <a:latin typeface="Consolas" panose="020B0609020204030204" pitchFamily="49" charset="0"/>
              </a:rPr>
              <a:t>動作例</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 </a:t>
            </a:r>
            <a:r>
              <a:rPr lang="ja-JP" altLang="en-US" dirty="0">
                <a:latin typeface="Consolas" panose="020B0609020204030204" pitchFamily="49" charset="0"/>
              </a:rPr>
              <a:t>にある </a:t>
            </a:r>
            <a:r>
              <a:rPr lang="en-US" altLang="ja-JP" dirty="0">
                <a:latin typeface="Consolas" panose="020B0609020204030204" pitchFamily="49" charset="0"/>
              </a:rPr>
              <a:t>2 </a:t>
            </a:r>
            <a:r>
              <a:rPr lang="ja-JP" altLang="en-US" dirty="0">
                <a:latin typeface="Consolas" panose="020B0609020204030204" pitchFamily="49" charset="0"/>
              </a:rPr>
              <a:t>と </a:t>
            </a:r>
            <a:r>
              <a:rPr lang="en-US" altLang="ja-JP" dirty="0">
                <a:latin typeface="Consolas" panose="020B0609020204030204" pitchFamily="49" charset="0"/>
              </a:rPr>
              <a:t>B </a:t>
            </a:r>
            <a:r>
              <a:rPr lang="ja-JP" altLang="en-US" dirty="0">
                <a:latin typeface="Consolas" panose="020B0609020204030204" pitchFamily="49" charset="0"/>
              </a:rPr>
              <a:t>にある </a:t>
            </a:r>
            <a:r>
              <a:rPr lang="en-US" altLang="ja-JP" dirty="0">
                <a:latin typeface="Consolas" panose="020B0609020204030204" pitchFamily="49" charset="0"/>
              </a:rPr>
              <a:t>4 </a:t>
            </a:r>
            <a:r>
              <a:rPr lang="ja-JP" altLang="en-US" dirty="0">
                <a:latin typeface="Consolas" panose="020B0609020204030204" pitchFamily="49" charset="0"/>
              </a:rPr>
              <a:t>を</a:t>
            </a:r>
            <a:br>
              <a:rPr lang="en-US" altLang="ja-JP" dirty="0">
                <a:latin typeface="Consolas" panose="020B0609020204030204" pitchFamily="49" charset="0"/>
              </a:rPr>
            </a:br>
            <a:r>
              <a:rPr lang="ja-JP" altLang="en-US" dirty="0">
                <a:latin typeface="Consolas" panose="020B0609020204030204" pitchFamily="49" charset="0"/>
              </a:rPr>
              <a:t>読んで比較</a:t>
            </a:r>
            <a:endParaRPr lang="en-US" altLang="ja-JP" dirty="0">
              <a:latin typeface="Consolas" panose="020B0609020204030204" pitchFamily="49" charset="0"/>
            </a:endParaRPr>
          </a:p>
          <a:p>
            <a:pPr marL="817200" lvl="1" indent="-457200">
              <a:buFont typeface="+mj-lt"/>
              <a:buAutoNum type="arabicPeriod"/>
            </a:pPr>
            <a:r>
              <a:rPr lang="en-US" altLang="ja-JP" dirty="0">
                <a:latin typeface="Consolas" panose="020B0609020204030204" pitchFamily="49" charset="0"/>
              </a:rPr>
              <a:t>A &lt; B </a:t>
            </a:r>
            <a:r>
              <a:rPr lang="ja-JP" altLang="en-US" dirty="0">
                <a:latin typeface="Consolas" panose="020B0609020204030204" pitchFamily="49" charset="0"/>
              </a:rPr>
              <a:t>なので，</a:t>
            </a:r>
            <a:r>
              <a:rPr lang="en-US" altLang="ja-JP" dirty="0">
                <a:latin typeface="Consolas" panose="020B0609020204030204" pitchFamily="49" charset="0"/>
              </a:rPr>
              <a:t>PC </a:t>
            </a:r>
            <a:r>
              <a:rPr lang="ja-JP" altLang="en-US" dirty="0">
                <a:latin typeface="Consolas" panose="020B0609020204030204" pitchFamily="49" charset="0"/>
              </a:rPr>
              <a:t>を </a:t>
            </a:r>
            <a:r>
              <a:rPr lang="en-US" altLang="ja-JP" dirty="0">
                <a:latin typeface="Consolas" panose="020B0609020204030204" pitchFamily="49" charset="0"/>
              </a:rPr>
              <a:t>0 </a:t>
            </a:r>
            <a:r>
              <a:rPr lang="ja-JP" altLang="en-US" dirty="0">
                <a:latin typeface="Consolas" panose="020B0609020204030204" pitchFamily="49" charset="0"/>
              </a:rPr>
              <a:t>に</a:t>
            </a:r>
            <a:br>
              <a:rPr lang="en-US" altLang="ja-JP" dirty="0">
                <a:latin typeface="Consolas" panose="020B0609020204030204" pitchFamily="49" charset="0"/>
              </a:rPr>
            </a:br>
            <a:r>
              <a:rPr lang="ja-JP" altLang="en-US" dirty="0">
                <a:latin typeface="Consolas" panose="020B0609020204030204" pitchFamily="49" charset="0"/>
              </a:rPr>
              <a:t>書き換える</a:t>
            </a:r>
            <a:endParaRPr lang="en-US" altLang="ja-JP" dirty="0">
              <a:latin typeface="Consolas" panose="020B0609020204030204" pitchFamily="49" charset="0"/>
            </a:endParaRPr>
          </a:p>
          <a:p>
            <a:pPr marL="817200" lvl="1" indent="-457200">
              <a:buFont typeface="+mj-lt"/>
              <a:buAutoNum type="arabicPeriod"/>
            </a:pPr>
            <a:r>
              <a:rPr lang="ja-JP" altLang="en-US" dirty="0">
                <a:latin typeface="Consolas" panose="020B0609020204030204" pitchFamily="49" charset="0"/>
              </a:rPr>
              <a:t>次は アドレス </a:t>
            </a:r>
            <a:r>
              <a:rPr lang="en-US" altLang="ja-JP" dirty="0">
                <a:latin typeface="Consolas" panose="020B0609020204030204" pitchFamily="49" charset="0"/>
              </a:rPr>
              <a:t>0 </a:t>
            </a:r>
            <a:r>
              <a:rPr lang="ja-JP" altLang="en-US" dirty="0">
                <a:latin typeface="Consolas" panose="020B0609020204030204" pitchFamily="49" charset="0"/>
              </a:rPr>
              <a:t>にある命令が</a:t>
            </a:r>
            <a:br>
              <a:rPr lang="en-US" altLang="ja-JP" dirty="0">
                <a:latin typeface="Consolas" panose="020B0609020204030204" pitchFamily="49" charset="0"/>
              </a:rPr>
            </a:br>
            <a:r>
              <a:rPr lang="ja-JP" altLang="en-US" dirty="0">
                <a:latin typeface="Consolas" panose="020B0609020204030204" pitchFamily="49" charset="0"/>
              </a:rPr>
              <a:t>実行される</a:t>
            </a:r>
            <a:endParaRPr lang="en-US" altLang="ja-JP" dirty="0">
              <a:latin typeface="Consolas" panose="020B0609020204030204" pitchFamily="49" charset="0"/>
            </a:endParaRPr>
          </a:p>
        </p:txBody>
      </p:sp>
      <p:sp>
        <p:nvSpPr>
          <p:cNvPr id="5" name="正方形/長方形 4"/>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1" name="フローチャート: 手作業 1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8" name="正方形/長方形 1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lang="ja-JP" altLang="en-US" dirty="0">
              <a:solidFill>
                <a:srgbClr val="FF0000"/>
              </a:solidFill>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rgbClr val="FF0000"/>
                </a:solidFill>
                <a:latin typeface="メイリオ" panose="020B0604030504040204" pitchFamily="50" charset="-128"/>
                <a:ea typeface="メイリオ" panose="020B0604030504040204" pitchFamily="50" charset="-128"/>
              </a:rPr>
              <a:t>b A&lt;B,0</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rgbClr val="FF0000"/>
                </a:solidFill>
                <a:latin typeface="メイリオ" panose="020B0604030504040204" pitchFamily="50" charset="-128"/>
                <a:ea typeface="メイリオ" panose="020B0604030504040204" pitchFamily="50" charset="-128"/>
              </a:rPr>
              <a:t>3:</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2</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rgbClr val="FF0000"/>
                </a:solidFill>
                <a:latin typeface="メイリオ" panose="020B0604030504040204" pitchFamily="50" charset="-128"/>
                <a:ea typeface="メイリオ" panose="020B0604030504040204" pitchFamily="50" charset="-128"/>
              </a:rPr>
              <a:t>4</a:t>
            </a:r>
            <a:endParaRPr kumimoji="1" lang="ja-JP" altLang="en-US" sz="2000" b="1" dirty="0">
              <a:solidFill>
                <a:srgbClr val="FF0000"/>
              </a:solidFill>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0</a:t>
            </a:r>
            <a:endParaRPr kumimoji="1" lang="ja-JP" altLang="en-US" sz="2000" b="1" dirty="0">
              <a:latin typeface="メイリオ" panose="020B0604030504040204" pitchFamily="50" charset="-128"/>
              <a:ea typeface="メイリオ" panose="020B0604030504040204" pitchFamily="50" charset="-128"/>
            </a:endParaRPr>
          </a:p>
        </p:txBody>
      </p:sp>
      <p:sp>
        <p:nvSpPr>
          <p:cNvPr id="31" name="正方形/長方形 30"/>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b="1" dirty="0">
                <a:solidFill>
                  <a:schemeClr val="bg1"/>
                </a:solidFill>
                <a:latin typeface="メイリオ" panose="020B0604030504040204" pitchFamily="50" charset="-128"/>
                <a:ea typeface="メイリオ" panose="020B0604030504040204" pitchFamily="50" charset="-128"/>
              </a:rPr>
              <a:t>3</a:t>
            </a: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32" name="正方形/長方形 31"/>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0</a:t>
            </a:r>
            <a:endParaRPr kumimoji="1" lang="ja-JP" altLang="en-US" b="1"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b="1" dirty="0">
                <a:latin typeface="メイリオ" panose="020B0604030504040204" pitchFamily="50" charset="-128"/>
                <a:ea typeface="メイリオ" panose="020B0604030504040204" pitchFamily="50" charset="-128"/>
              </a:rPr>
              <a:t>3</a:t>
            </a:r>
            <a:endParaRPr kumimoji="1" lang="ja-JP" altLang="en-US" b="1" dirty="0">
              <a:latin typeface="メイリオ" panose="020B0604030504040204" pitchFamily="50" charset="-128"/>
              <a:ea typeface="メイリオ" panose="020B0604030504040204" pitchFamily="50" charset="-128"/>
            </a:endParaRPr>
          </a:p>
        </p:txBody>
      </p:sp>
      <p:cxnSp>
        <p:nvCxnSpPr>
          <p:cNvPr id="36" name="直線コネクタ 35"/>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1" name="直線コネクタ 40"/>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3" name="直線コネクタ 42"/>
          <p:cNvCxnSpPr/>
          <p:nvPr/>
        </p:nvCxnSpPr>
        <p:spPr bwMode="auto">
          <a:xfrm flipV="1">
            <a:off x="5292008" y="4329010"/>
            <a:ext cx="0" cy="360006"/>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46" name="直線コネクタ 45"/>
          <p:cNvCxnSpPr/>
          <p:nvPr/>
        </p:nvCxnSpPr>
        <p:spPr bwMode="auto">
          <a:xfrm flipH="1" flipV="1">
            <a:off x="5292008" y="4689014"/>
            <a:ext cx="540006" cy="1"/>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1" name="直線コネクタ 50"/>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3" name="直線コネクタ 52"/>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0" name="直線コネクタ 39"/>
          <p:cNvCxnSpPr/>
          <p:nvPr/>
        </p:nvCxnSpPr>
        <p:spPr bwMode="auto">
          <a:xfrm>
            <a:off x="5832014" y="4509012"/>
            <a:ext cx="0" cy="36000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4" name="直線コネクタ 43"/>
          <p:cNvCxnSpPr/>
          <p:nvPr/>
        </p:nvCxnSpPr>
        <p:spPr bwMode="auto">
          <a:xfrm flipH="1">
            <a:off x="5832015" y="4599013"/>
            <a:ext cx="720007"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62" name="直線コネクタ 61"/>
          <p:cNvCxnSpPr/>
          <p:nvPr/>
        </p:nvCxnSpPr>
        <p:spPr bwMode="auto">
          <a:xfrm flipH="1">
            <a:off x="5832014" y="4779015"/>
            <a:ext cx="990011" cy="1"/>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67" name="曲線コネクタ 66"/>
          <p:cNvCxnSpPr>
            <a:stCxn id="34" idx="3"/>
            <a:endCxn id="27" idx="1"/>
          </p:cNvCxnSpPr>
          <p:nvPr/>
        </p:nvCxnSpPr>
        <p:spPr bwMode="auto">
          <a:xfrm>
            <a:off x="6462021" y="2348988"/>
            <a:ext cx="630007" cy="900010"/>
          </a:xfrm>
          <a:prstGeom prst="curvedConnector3">
            <a:avLst>
              <a:gd name="adj1" fmla="val 50000"/>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7" name="曲線コネクタ 46"/>
          <p:cNvCxnSpPr/>
          <p:nvPr/>
        </p:nvCxnSpPr>
        <p:spPr bwMode="auto">
          <a:xfrm rot="16200000" flipV="1">
            <a:off x="7002027" y="1448978"/>
            <a:ext cx="900010" cy="2340026"/>
          </a:xfrm>
          <a:prstGeom prst="curvedConnector3">
            <a:avLst>
              <a:gd name="adj1" fmla="val 176603"/>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5" name="正方形/長方形 44"/>
          <p:cNvSpPr/>
          <p:nvPr/>
        </p:nvSpPr>
        <p:spPr bwMode="auto">
          <a:xfrm>
            <a:off x="5742013" y="908972"/>
            <a:ext cx="3510039"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kumimoji="1" lang="ja-JP" altLang="en-US" dirty="0">
                <a:solidFill>
                  <a:srgbClr val="FF0000"/>
                </a:solidFill>
                <a:latin typeface="メイリオ" panose="020B0604030504040204" pitchFamily="50" charset="-128"/>
                <a:ea typeface="メイリオ" panose="020B0604030504040204" pitchFamily="50" charset="-128"/>
              </a:rPr>
              <a:t>条件が成り立てば</a:t>
            </a:r>
            <a:br>
              <a:rPr kumimoji="1" lang="en-US" altLang="ja-JP" dirty="0">
                <a:solidFill>
                  <a:srgbClr val="FF0000"/>
                </a:solidFill>
                <a:latin typeface="メイリオ" panose="020B0604030504040204" pitchFamily="50" charset="-128"/>
                <a:ea typeface="メイリオ" panose="020B0604030504040204" pitchFamily="50" charset="-128"/>
              </a:rPr>
            </a:br>
            <a:r>
              <a:rPr kumimoji="1" lang="en-US" altLang="ja-JP" dirty="0">
                <a:solidFill>
                  <a:srgbClr val="FF0000"/>
                </a:solidFill>
                <a:latin typeface="メイリオ" panose="020B0604030504040204" pitchFamily="50" charset="-128"/>
                <a:ea typeface="メイリオ" panose="020B0604030504040204" pitchFamily="50" charset="-128"/>
              </a:rPr>
              <a:t>PC </a:t>
            </a:r>
            <a:r>
              <a:rPr kumimoji="1" lang="ja-JP" altLang="en-US" dirty="0">
                <a:solidFill>
                  <a:srgbClr val="FF0000"/>
                </a:solidFill>
                <a:latin typeface="メイリオ" panose="020B0604030504040204" pitchFamily="50" charset="-128"/>
                <a:ea typeface="メイリオ" panose="020B0604030504040204" pitchFamily="50" charset="-128"/>
              </a:rPr>
              <a:t>を </a:t>
            </a:r>
            <a:r>
              <a:rPr kumimoji="1" lang="en-US" altLang="ja-JP" dirty="0">
                <a:solidFill>
                  <a:srgbClr val="FF0000"/>
                </a:solidFill>
                <a:latin typeface="メイリオ" panose="020B0604030504040204" pitchFamily="50" charset="-128"/>
                <a:ea typeface="メイリオ" panose="020B0604030504040204" pitchFamily="50" charset="-128"/>
              </a:rPr>
              <a:t>3 </a:t>
            </a:r>
            <a:r>
              <a:rPr kumimoji="1" lang="ja-JP" altLang="en-US" dirty="0">
                <a:solidFill>
                  <a:srgbClr val="FF0000"/>
                </a:solidFill>
                <a:latin typeface="メイリオ" panose="020B0604030504040204" pitchFamily="50" charset="-128"/>
                <a:ea typeface="メイリオ" panose="020B0604030504040204" pitchFamily="50" charset="-128"/>
              </a:rPr>
              <a:t>から </a:t>
            </a:r>
            <a:r>
              <a:rPr kumimoji="1" lang="en-US" altLang="ja-JP" dirty="0">
                <a:solidFill>
                  <a:srgbClr val="FF0000"/>
                </a:solidFill>
                <a:latin typeface="メイリオ" panose="020B0604030504040204" pitchFamily="50" charset="-128"/>
                <a:ea typeface="メイリオ" panose="020B0604030504040204" pitchFamily="50" charset="-128"/>
              </a:rPr>
              <a:t>0 </a:t>
            </a:r>
            <a:r>
              <a:rPr kumimoji="1" lang="ja-JP" altLang="en-US" dirty="0">
                <a:solidFill>
                  <a:srgbClr val="FF0000"/>
                </a:solidFill>
                <a:latin typeface="メイリオ" panose="020B0604030504040204" pitchFamily="50" charset="-128"/>
                <a:ea typeface="メイリオ" panose="020B0604030504040204" pitchFamily="50" charset="-128"/>
              </a:rPr>
              <a:t>に書き換える</a:t>
            </a:r>
          </a:p>
        </p:txBody>
      </p:sp>
    </p:spTree>
    <p:extLst>
      <p:ext uri="{BB962C8B-B14F-4D97-AF65-F5344CB8AC3E}">
        <p14:creationId xmlns:p14="http://schemas.microsoft.com/office/powerpoint/2010/main" val="6599847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即値（レジスタの値の書き換え）</a:t>
            </a:r>
            <a:endParaRPr kumimoji="1" lang="ja-JP" altLang="en-US" dirty="0"/>
          </a:p>
        </p:txBody>
      </p:sp>
      <p:sp>
        <p:nvSpPr>
          <p:cNvPr id="3" name="テキスト プレースホルダー 2"/>
          <p:cNvSpPr>
            <a:spLocks noGrp="1"/>
          </p:cNvSpPr>
          <p:nvPr>
            <p:ph type="body" sz="quarter" idx="10"/>
          </p:nvPr>
        </p:nvSpPr>
        <p:spPr>
          <a:xfrm>
            <a:off x="611956" y="1088974"/>
            <a:ext cx="3960044" cy="5220058"/>
          </a:xfrm>
        </p:spPr>
        <p:txBody>
          <a:bodyPr/>
          <a:lstStyle/>
          <a:p>
            <a:r>
              <a:rPr lang="en-US" altLang="ja-JP" dirty="0">
                <a:latin typeface="Consolas" panose="020B0609020204030204" pitchFamily="49" charset="0"/>
              </a:rPr>
              <a:t>li 2 </a:t>
            </a:r>
            <a:r>
              <a:rPr lang="ja-JP" altLang="en-US" dirty="0">
                <a:latin typeface="Consolas" panose="020B0609020204030204" pitchFamily="49" charset="0"/>
              </a:rPr>
              <a:t>→ </a:t>
            </a:r>
            <a:r>
              <a:rPr lang="en-US" altLang="ja-JP" dirty="0">
                <a:latin typeface="Consolas" panose="020B0609020204030204" pitchFamily="49" charset="0"/>
              </a:rPr>
              <a:t>D</a:t>
            </a:r>
          </a:p>
          <a:p>
            <a:pPr lvl="1"/>
            <a:r>
              <a:rPr lang="en-US" altLang="ja-JP" dirty="0">
                <a:latin typeface="Consolas" panose="020B0609020204030204" pitchFamily="49" charset="0"/>
              </a:rPr>
              <a:t>(load immediate)</a:t>
            </a:r>
          </a:p>
          <a:p>
            <a:r>
              <a:rPr kumimoji="1" lang="ja-JP" altLang="en-US" dirty="0"/>
              <a:t>即値命令は命令の内の数字を，</a:t>
            </a:r>
            <a:br>
              <a:rPr kumimoji="1" lang="en-US" altLang="ja-JP" dirty="0"/>
            </a:br>
            <a:r>
              <a:rPr kumimoji="1" lang="ja-JP" altLang="en-US" dirty="0"/>
              <a:t>直接レジスタに書き込む</a:t>
            </a:r>
            <a:endParaRPr kumimoji="1" lang="en-US" altLang="ja-JP" dirty="0"/>
          </a:p>
          <a:p>
            <a:r>
              <a:rPr kumimoji="1" lang="ja-JP" altLang="en-US" dirty="0"/>
              <a:t>他の命令は，命令内の数字を</a:t>
            </a:r>
            <a:br>
              <a:rPr kumimoji="1" lang="en-US" altLang="ja-JP" dirty="0"/>
            </a:br>
            <a:r>
              <a:rPr kumimoji="1" lang="ja-JP" altLang="en-US" dirty="0"/>
              <a:t>「レジスタの位置」と解釈</a:t>
            </a:r>
            <a:endParaRPr kumimoji="1" lang="en-US" altLang="ja-JP" dirty="0"/>
          </a:p>
          <a:p>
            <a:r>
              <a:rPr kumimoji="1" lang="ja-JP" altLang="en-US" dirty="0"/>
              <a:t>レジスタの初期値を設定することなどに使用</a:t>
            </a:r>
          </a:p>
        </p:txBody>
      </p:sp>
      <p:sp>
        <p:nvSpPr>
          <p:cNvPr id="4" name="正方形/長方形 3"/>
          <p:cNvSpPr/>
          <p:nvPr/>
        </p:nvSpPr>
        <p:spPr bwMode="auto">
          <a:xfrm>
            <a:off x="4662000" y="1988985"/>
            <a:ext cx="2070023" cy="3330036"/>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7" name="正方形/長方形 6"/>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solidFill>
                <a:latin typeface="メイリオ" panose="020B0604030504040204" pitchFamily="50" charset="-128"/>
                <a:ea typeface="メイリオ" panose="020B0604030504040204" pitchFamily="50" charset="-128"/>
              </a:rPr>
              <a:t>*</a:t>
            </a:r>
            <a:r>
              <a:rPr kumimoji="1" lang="en-US" altLang="ja-JP" dirty="0">
                <a:solidFill>
                  <a:srgbClr val="FF0000"/>
                </a:solidFill>
                <a:latin typeface="メイリオ" panose="020B0604030504040204" pitchFamily="50" charset="-128"/>
                <a:ea typeface="メイリオ" panose="020B0604030504040204" pitchFamily="50" charset="-128"/>
              </a:rPr>
              <a:t>2</a:t>
            </a:r>
            <a:r>
              <a:rPr kumimoji="1" lang="en-US" altLang="ja-JP" dirty="0">
                <a:solidFill>
                  <a:schemeClr val="tx1"/>
                </a:solidFill>
                <a:latin typeface="メイリオ" panose="020B0604030504040204" pitchFamily="50" charset="-128"/>
                <a:ea typeface="メイリオ" panose="020B0604030504040204" pitchFamily="50" charset="-128"/>
              </a:rPr>
              <a:t>**</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4572000" y="1628980"/>
            <a:ext cx="216002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4752002" y="216898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5742013"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4752002" y="252899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4752002" y="288899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4752002" y="324899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1" name="フローチャート: 手作業 20"/>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4752002" y="360900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4752002" y="396900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5112006" y="216898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5112006" y="252899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5112006" y="288899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5112006" y="324899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rgbClr val="FF0000"/>
                </a:solidFill>
                <a:latin typeface="メイリオ" panose="020B0604030504040204" pitchFamily="50" charset="-128"/>
                <a:ea typeface="メイリオ" panose="020B0604030504040204" pitchFamily="50" charset="-128"/>
              </a:rPr>
              <a:t>2</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5112006" y="360900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9" name="正方形/長方形 28"/>
          <p:cNvSpPr/>
          <p:nvPr/>
        </p:nvSpPr>
        <p:spPr bwMode="auto">
          <a:xfrm>
            <a:off x="5112006" y="396900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31" name="直線コネクタ 30"/>
          <p:cNvCxnSpPr/>
          <p:nvPr/>
        </p:nvCxnSpPr>
        <p:spPr bwMode="auto">
          <a:xfrm>
            <a:off x="5562011"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2" name="直線コネクタ 31"/>
          <p:cNvCxnSpPr/>
          <p:nvPr/>
        </p:nvCxnSpPr>
        <p:spPr bwMode="auto">
          <a:xfrm>
            <a:off x="5652012" y="2168986"/>
            <a:ext cx="0" cy="2160024"/>
          </a:xfrm>
          <a:prstGeom prst="line">
            <a:avLst/>
          </a:prstGeom>
          <a:ln>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3" name="直線コネクタ 32"/>
          <p:cNvCxnSpPr/>
          <p:nvPr/>
        </p:nvCxnSpPr>
        <p:spPr bwMode="auto">
          <a:xfrm>
            <a:off x="5562011" y="2978995"/>
            <a:ext cx="540006"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bwMode="auto">
          <a:xfrm>
            <a:off x="5652012" y="3519001"/>
            <a:ext cx="450005"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5" name="直線コネクタ 34"/>
          <p:cNvCxnSpPr/>
          <p:nvPr/>
        </p:nvCxnSpPr>
        <p:spPr bwMode="auto">
          <a:xfrm flipV="1">
            <a:off x="5292008" y="4419011"/>
            <a:ext cx="0" cy="180002"/>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6" name="直線コネクタ 35"/>
          <p:cNvCxnSpPr/>
          <p:nvPr/>
        </p:nvCxnSpPr>
        <p:spPr bwMode="auto">
          <a:xfrm flipH="1">
            <a:off x="5292009" y="4599013"/>
            <a:ext cx="1260013"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8" name="直線コネクタ 37"/>
          <p:cNvCxnSpPr/>
          <p:nvPr/>
        </p:nvCxnSpPr>
        <p:spPr bwMode="auto">
          <a:xfrm flipV="1">
            <a:off x="6552022" y="3248998"/>
            <a:ext cx="1" cy="1350015"/>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9" name="正方形/長方形 38"/>
          <p:cNvSpPr/>
          <p:nvPr/>
        </p:nvSpPr>
        <p:spPr bwMode="auto">
          <a:xfrm>
            <a:off x="5292008" y="4869016"/>
            <a:ext cx="720008" cy="360004"/>
          </a:xfrm>
          <a:prstGeom prst="rect">
            <a:avLst/>
          </a:prstGeom>
          <a:noFill/>
          <a:ln>
            <a:solidFill>
              <a:schemeClr val="tx1">
                <a:lumMod val="75000"/>
                <a:lumOff val="25000"/>
              </a:schemeClr>
            </a:solid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solidFill>
                <a:latin typeface="メイリオ" panose="020B0604030504040204" pitchFamily="50" charset="-128"/>
                <a:ea typeface="メイリオ" panose="020B0604030504040204" pitchFamily="50" charset="-128"/>
              </a:rPr>
              <a:t>*</a:t>
            </a:r>
            <a:r>
              <a:rPr lang="en-US" altLang="ja-JP" dirty="0">
                <a:solidFill>
                  <a:srgbClr val="FF0000"/>
                </a:solidFill>
                <a:latin typeface="メイリオ" panose="020B0604030504040204" pitchFamily="50" charset="-128"/>
                <a:ea typeface="メイリオ" panose="020B0604030504040204" pitchFamily="50" charset="-128"/>
              </a:rPr>
              <a:t>2</a:t>
            </a:r>
            <a:r>
              <a:rPr lang="en-US" altLang="ja-JP" dirty="0">
                <a:solidFill>
                  <a:schemeClr val="tx1"/>
                </a:solidFill>
                <a:latin typeface="メイリオ" panose="020B0604030504040204" pitchFamily="50" charset="-128"/>
                <a:ea typeface="メイリオ" panose="020B0604030504040204" pitchFamily="50" charset="-128"/>
              </a:rPr>
              <a:t>*5</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254762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プログラムの例：</a:t>
            </a:r>
            <a:r>
              <a:rPr kumimoji="1" lang="en-US" altLang="ja-JP" dirty="0"/>
              <a:t>10</a:t>
            </a:r>
            <a:r>
              <a:rPr kumimoji="1" lang="ja-JP" altLang="en-US" dirty="0"/>
              <a:t>回だけ回るループ</a:t>
            </a:r>
          </a:p>
        </p:txBody>
      </p:sp>
      <p:sp>
        <p:nvSpPr>
          <p:cNvPr id="3" name="テキスト プレースホルダー 2"/>
          <p:cNvSpPr>
            <a:spLocks noGrp="1"/>
          </p:cNvSpPr>
          <p:nvPr>
            <p:ph type="body" sz="quarter" idx="10"/>
          </p:nvPr>
        </p:nvSpPr>
        <p:spPr>
          <a:xfrm>
            <a:off x="341953" y="1088974"/>
            <a:ext cx="7380082" cy="5219751"/>
          </a:xfrm>
        </p:spPr>
        <p:txBody>
          <a:bodyPr/>
          <a:lstStyle/>
          <a:p>
            <a:r>
              <a:rPr kumimoji="1" lang="ja-JP" altLang="en-US" dirty="0">
                <a:solidFill>
                  <a:schemeClr val="tx1">
                    <a:lumMod val="85000"/>
                    <a:lumOff val="15000"/>
                  </a:schemeClr>
                </a:solidFill>
                <a:latin typeface="Consolas" panose="020B0609020204030204" pitchFamily="49" charset="0"/>
              </a:rPr>
              <a:t>レジスタ初期値</a:t>
            </a:r>
            <a:endParaRPr kumimoji="1" lang="en-US" altLang="ja-JP" dirty="0">
              <a:solidFill>
                <a:schemeClr val="tx1">
                  <a:lumMod val="85000"/>
                  <a:lumOff val="1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PC</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0 </a:t>
            </a:r>
            <a:r>
              <a:rPr lang="en-US" altLang="ja-JP" dirty="0">
                <a:solidFill>
                  <a:schemeClr val="accent3">
                    <a:lumMod val="75000"/>
                  </a:schemeClr>
                </a:solidFill>
                <a:latin typeface="Consolas" panose="020B0609020204030204" pitchFamily="49" charset="0"/>
              </a:rPr>
              <a:t>// 0 </a:t>
            </a:r>
            <a:r>
              <a:rPr lang="ja-JP" altLang="en-US" dirty="0">
                <a:solidFill>
                  <a:schemeClr val="accent3">
                    <a:lumMod val="75000"/>
                  </a:schemeClr>
                </a:solidFill>
                <a:latin typeface="Consolas" panose="020B0609020204030204" pitchFamily="49" charset="0"/>
              </a:rPr>
              <a:t>番地の命令から開始</a:t>
            </a:r>
            <a:endParaRPr lang="en-US" altLang="ja-JP" dirty="0">
              <a:solidFill>
                <a:schemeClr val="accent3">
                  <a:lumMod val="7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A</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ループ・カウンタ</a:t>
            </a:r>
            <a:endParaRPr lang="en-US" altLang="ja-JP" dirty="0">
              <a:solidFill>
                <a:schemeClr val="accent3">
                  <a:lumMod val="75000"/>
                </a:schemeClr>
              </a:solidFill>
              <a:latin typeface="Consolas" panose="020B0609020204030204" pitchFamily="49" charset="0"/>
            </a:endParaRPr>
          </a:p>
          <a:p>
            <a:pPr lvl="1"/>
            <a:r>
              <a:rPr kumimoji="1" lang="en-US" altLang="ja-JP" dirty="0">
                <a:solidFill>
                  <a:schemeClr val="tx1">
                    <a:lumMod val="85000"/>
                    <a:lumOff val="15000"/>
                  </a:schemeClr>
                </a:solidFill>
                <a:latin typeface="Consolas" panose="020B0609020204030204" pitchFamily="49" charset="0"/>
              </a:rPr>
              <a:t>B</a:t>
            </a:r>
            <a:r>
              <a:rPr kumimoji="1" lang="ja-JP" altLang="en-US" dirty="0">
                <a:solidFill>
                  <a:schemeClr val="tx1">
                    <a:lumMod val="85000"/>
                    <a:lumOff val="15000"/>
                  </a:schemeClr>
                </a:solidFill>
                <a:latin typeface="Consolas" panose="020B0609020204030204" pitchFamily="49" charset="0"/>
              </a:rPr>
              <a:t>：</a:t>
            </a:r>
            <a:r>
              <a:rPr kumimoji="1" lang="en-US" altLang="ja-JP" dirty="0">
                <a:solidFill>
                  <a:schemeClr val="tx1">
                    <a:lumMod val="85000"/>
                    <a:lumOff val="15000"/>
                  </a:schemeClr>
                </a:solidFill>
                <a:latin typeface="Consolas" panose="020B0609020204030204" pitchFamily="49" charset="0"/>
              </a:rPr>
              <a:t>1  </a:t>
            </a:r>
            <a:r>
              <a:rPr kumimoji="1" lang="en-US" altLang="ja-JP" dirty="0">
                <a:solidFill>
                  <a:schemeClr val="accent3">
                    <a:lumMod val="75000"/>
                  </a:schemeClr>
                </a:solidFill>
                <a:latin typeface="Consolas" panose="020B0609020204030204" pitchFamily="49" charset="0"/>
              </a:rPr>
              <a:t>// </a:t>
            </a:r>
            <a:r>
              <a:rPr kumimoji="1" lang="ja-JP" altLang="en-US" dirty="0">
                <a:solidFill>
                  <a:schemeClr val="accent3">
                    <a:lumMod val="75000"/>
                  </a:schemeClr>
                </a:solidFill>
                <a:latin typeface="Consolas" panose="020B0609020204030204" pitchFamily="49" charset="0"/>
              </a:rPr>
              <a:t>インクリメント量</a:t>
            </a:r>
            <a:endParaRPr kumimoji="1" lang="en-US" altLang="ja-JP" dirty="0">
              <a:solidFill>
                <a:schemeClr val="accent3">
                  <a:lumMod val="75000"/>
                </a:schemeClr>
              </a:solidFill>
              <a:latin typeface="Consolas" panose="020B0609020204030204" pitchFamily="49" charset="0"/>
            </a:endParaRPr>
          </a:p>
          <a:p>
            <a:pPr lvl="1"/>
            <a:r>
              <a:rPr lang="en-US" altLang="ja-JP" dirty="0">
                <a:solidFill>
                  <a:schemeClr val="tx1">
                    <a:lumMod val="85000"/>
                    <a:lumOff val="15000"/>
                  </a:schemeClr>
                </a:solidFill>
                <a:latin typeface="Consolas" panose="020B0609020204030204" pitchFamily="49" charset="0"/>
              </a:rPr>
              <a:t>C</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10 </a:t>
            </a:r>
            <a:r>
              <a:rPr lang="en-US" altLang="ja-JP" dirty="0">
                <a:solidFill>
                  <a:schemeClr val="accent3">
                    <a:lumMod val="75000"/>
                  </a:schemeClr>
                </a:solidFill>
                <a:latin typeface="Consolas" panose="020B0609020204030204" pitchFamily="49" charset="0"/>
              </a:rPr>
              <a:t>// </a:t>
            </a:r>
            <a:r>
              <a:rPr lang="ja-JP" altLang="en-US" dirty="0">
                <a:solidFill>
                  <a:schemeClr val="accent3">
                    <a:lumMod val="75000"/>
                  </a:schemeClr>
                </a:solidFill>
                <a:latin typeface="Consolas" panose="020B0609020204030204" pitchFamily="49" charset="0"/>
              </a:rPr>
              <a:t>ループ回数</a:t>
            </a:r>
            <a:endParaRPr lang="en-US" altLang="ja-JP" dirty="0">
              <a:solidFill>
                <a:schemeClr val="accent3">
                  <a:lumMod val="75000"/>
                </a:schemeClr>
              </a:solidFill>
              <a:latin typeface="Consolas" panose="020B0609020204030204" pitchFamily="49" charset="0"/>
            </a:endParaRPr>
          </a:p>
          <a:p>
            <a:r>
              <a:rPr lang="ja-JP" altLang="en-US" dirty="0">
                <a:solidFill>
                  <a:schemeClr val="tx1">
                    <a:lumMod val="85000"/>
                    <a:lumOff val="15000"/>
                  </a:schemeClr>
                </a:solidFill>
                <a:latin typeface="Consolas" panose="020B0609020204030204" pitchFamily="49" charset="0"/>
              </a:rPr>
              <a:t>動作</a:t>
            </a:r>
            <a:endParaRPr lang="en-US" altLang="ja-JP" dirty="0">
              <a:solidFill>
                <a:schemeClr val="accent3">
                  <a:lumMod val="7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0: </a:t>
            </a:r>
            <a:r>
              <a:rPr lang="en-US" altLang="ja-JP" dirty="0">
                <a:solidFill>
                  <a:schemeClr val="accent5"/>
                </a:solidFill>
                <a:latin typeface="Consolas" panose="020B0609020204030204" pitchFamily="49" charset="0"/>
              </a:rPr>
              <a:t>add A+B</a:t>
            </a:r>
            <a:r>
              <a:rPr lang="ja-JP" altLang="en-US" dirty="0">
                <a:solidFill>
                  <a:schemeClr val="accent5"/>
                </a:solidFill>
                <a:latin typeface="Consolas" panose="020B0609020204030204" pitchFamily="49" charset="0"/>
              </a:rPr>
              <a:t>→</a:t>
            </a:r>
            <a:r>
              <a:rPr lang="en-US" altLang="ja-JP" dirty="0">
                <a:solidFill>
                  <a:schemeClr val="accent5"/>
                </a:solidFill>
                <a:latin typeface="Consolas" panose="020B0609020204030204" pitchFamily="49" charset="0"/>
              </a:rPr>
              <a:t>A</a:t>
            </a:r>
            <a:r>
              <a:rPr kumimoji="1" lang="en-US" altLang="ja-JP" dirty="0">
                <a:solidFill>
                  <a:schemeClr val="tx1">
                    <a:lumMod val="85000"/>
                    <a:lumOff val="15000"/>
                  </a:schemeClr>
                </a:solidFill>
                <a:latin typeface="Consolas" panose="020B0609020204030204" pitchFamily="49" charset="0"/>
              </a:rPr>
              <a:t>: </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 </a:t>
            </a:r>
            <a:r>
              <a:rPr kumimoji="1" lang="ja-JP" altLang="en-US" dirty="0">
                <a:solidFill>
                  <a:schemeClr val="tx1">
                    <a:lumMod val="85000"/>
                    <a:lumOff val="15000"/>
                  </a:schemeClr>
                </a:solidFill>
                <a:latin typeface="Consolas" panose="020B0609020204030204" pitchFamily="49" charset="0"/>
              </a:rPr>
              <a:t>に </a:t>
            </a:r>
            <a:r>
              <a:rPr kumimoji="1" lang="en-US" altLang="ja-JP" dirty="0">
                <a:solidFill>
                  <a:schemeClr val="tx1">
                    <a:lumMod val="85000"/>
                    <a:lumOff val="15000"/>
                  </a:schemeClr>
                </a:solidFill>
                <a:latin typeface="Consolas" panose="020B0609020204030204" pitchFamily="49" charset="0"/>
              </a:rPr>
              <a:t>B </a:t>
            </a:r>
            <a:r>
              <a:rPr kumimoji="1" lang="ja-JP" altLang="en-US" dirty="0">
                <a:solidFill>
                  <a:schemeClr val="tx1">
                    <a:lumMod val="85000"/>
                    <a:lumOff val="15000"/>
                  </a:schemeClr>
                </a:solidFill>
                <a:latin typeface="Consolas" panose="020B0609020204030204" pitchFamily="49" charset="0"/>
              </a:rPr>
              <a:t>を足して，</a:t>
            </a:r>
            <a:r>
              <a:rPr lang="en-US" altLang="ja-JP" dirty="0">
                <a:solidFill>
                  <a:schemeClr val="tx1">
                    <a:lumMod val="85000"/>
                    <a:lumOff val="15000"/>
                  </a:schemeClr>
                </a:solidFill>
                <a:latin typeface="Consolas" panose="020B0609020204030204" pitchFamily="49" charset="0"/>
              </a:rPr>
              <a:t>A </a:t>
            </a:r>
            <a:r>
              <a:rPr lang="ja-JP" altLang="en-US" dirty="0">
                <a:solidFill>
                  <a:schemeClr val="tx1">
                    <a:lumMod val="85000"/>
                    <a:lumOff val="15000"/>
                  </a:schemeClr>
                </a:solidFill>
                <a:latin typeface="Consolas" panose="020B0609020204030204" pitchFamily="49" charset="0"/>
              </a:rPr>
              <a:t>に書き戻す</a:t>
            </a:r>
            <a:endParaRPr lang="en-US" altLang="ja-JP" dirty="0">
              <a:solidFill>
                <a:schemeClr val="tx1">
                  <a:lumMod val="85000"/>
                  <a:lumOff val="1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1: </a:t>
            </a:r>
            <a:r>
              <a:rPr lang="en-US" altLang="ja-JP" dirty="0">
                <a:solidFill>
                  <a:schemeClr val="accent5"/>
                </a:solidFill>
                <a:latin typeface="Consolas" panose="020B0609020204030204" pitchFamily="49" charset="0"/>
              </a:rPr>
              <a:t>b A&lt;C,0</a:t>
            </a:r>
            <a:r>
              <a:rPr kumimoji="1" lang="en-US" altLang="ja-JP" dirty="0">
                <a:solidFill>
                  <a:schemeClr val="tx1">
                    <a:lumMod val="85000"/>
                    <a:lumOff val="15000"/>
                  </a:schemeClr>
                </a:solidFill>
                <a:latin typeface="Consolas" panose="020B0609020204030204" pitchFamily="49" charset="0"/>
              </a:rPr>
              <a:t> </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t>
            </a:r>
            <a:r>
              <a:rPr kumimoji="1" lang="ja-JP" altLang="en-US" dirty="0">
                <a:solidFill>
                  <a:schemeClr val="tx1">
                    <a:lumMod val="85000"/>
                    <a:lumOff val="15000"/>
                  </a:schemeClr>
                </a:solidFill>
                <a:latin typeface="Consolas" panose="020B0609020204030204" pitchFamily="49" charset="0"/>
              </a:rPr>
              <a:t>  </a:t>
            </a:r>
            <a:r>
              <a:rPr kumimoji="1" lang="en-US" altLang="ja-JP" dirty="0">
                <a:solidFill>
                  <a:schemeClr val="tx1">
                    <a:lumMod val="85000"/>
                    <a:lumOff val="15000"/>
                  </a:schemeClr>
                </a:solidFill>
                <a:latin typeface="Consolas" panose="020B0609020204030204" pitchFamily="49" charset="0"/>
              </a:rPr>
              <a:t>A &lt; C </a:t>
            </a:r>
            <a:r>
              <a:rPr kumimoji="1" lang="ja-JP" altLang="en-US" dirty="0">
                <a:solidFill>
                  <a:schemeClr val="tx1">
                    <a:lumMod val="85000"/>
                    <a:lumOff val="15000"/>
                  </a:schemeClr>
                </a:solidFill>
                <a:latin typeface="Consolas" panose="020B0609020204030204" pitchFamily="49" charset="0"/>
              </a:rPr>
              <a:t>ならアドレス </a:t>
            </a:r>
            <a:r>
              <a:rPr kumimoji="1" lang="en-US" altLang="ja-JP" dirty="0">
                <a:solidFill>
                  <a:schemeClr val="tx1">
                    <a:lumMod val="85000"/>
                    <a:lumOff val="15000"/>
                  </a:schemeClr>
                </a:solidFill>
                <a:latin typeface="Consolas" panose="020B0609020204030204" pitchFamily="49" charset="0"/>
              </a:rPr>
              <a:t>0 </a:t>
            </a:r>
            <a:r>
              <a:rPr kumimoji="1" lang="ja-JP" altLang="en-US" dirty="0">
                <a:solidFill>
                  <a:schemeClr val="tx1">
                    <a:lumMod val="85000"/>
                    <a:lumOff val="15000"/>
                  </a:schemeClr>
                </a:solidFill>
                <a:latin typeface="Consolas" panose="020B0609020204030204" pitchFamily="49" charset="0"/>
              </a:rPr>
              <a:t>に戻る</a:t>
            </a:r>
            <a:endParaRPr kumimoji="1" lang="en-US" altLang="ja-JP" dirty="0">
              <a:solidFill>
                <a:schemeClr val="tx1">
                  <a:lumMod val="85000"/>
                  <a:lumOff val="15000"/>
                </a:schemeClr>
              </a:solidFill>
              <a:latin typeface="Consolas" panose="020B0609020204030204" pitchFamily="49" charset="0"/>
            </a:endParaRPr>
          </a:p>
          <a:p>
            <a:pPr marL="360000" lvl="1" indent="0">
              <a:buNone/>
            </a:pPr>
            <a:r>
              <a:rPr lang="en-US" altLang="ja-JP" dirty="0">
                <a:solidFill>
                  <a:schemeClr val="tx1">
                    <a:lumMod val="85000"/>
                    <a:lumOff val="15000"/>
                  </a:schemeClr>
                </a:solidFill>
                <a:latin typeface="Consolas" panose="020B0609020204030204" pitchFamily="49" charset="0"/>
              </a:rPr>
              <a:t>               </a:t>
            </a:r>
            <a:r>
              <a:rPr lang="ja-JP" altLang="en-US" dirty="0">
                <a:solidFill>
                  <a:schemeClr val="tx1">
                    <a:lumMod val="85000"/>
                    <a:lumOff val="15000"/>
                  </a:schemeClr>
                </a:solidFill>
                <a:latin typeface="Consolas" panose="020B0609020204030204" pitchFamily="49" charset="0"/>
              </a:rPr>
              <a:t>もし </a:t>
            </a:r>
            <a:r>
              <a:rPr kumimoji="1" lang="en-US" altLang="ja-JP" dirty="0">
                <a:solidFill>
                  <a:schemeClr val="tx1">
                    <a:lumMod val="85000"/>
                    <a:lumOff val="15000"/>
                  </a:schemeClr>
                </a:solidFill>
                <a:latin typeface="Consolas" panose="020B0609020204030204" pitchFamily="49" charset="0"/>
              </a:rPr>
              <a:t>A &gt; C </a:t>
            </a:r>
            <a:r>
              <a:rPr kumimoji="1" lang="ja-JP" altLang="en-US" dirty="0">
                <a:solidFill>
                  <a:schemeClr val="tx1">
                    <a:lumMod val="85000"/>
                    <a:lumOff val="15000"/>
                  </a:schemeClr>
                </a:solidFill>
                <a:latin typeface="Consolas" panose="020B0609020204030204" pitchFamily="49" charset="0"/>
              </a:rPr>
              <a:t>ならアドレス </a:t>
            </a:r>
            <a:r>
              <a:rPr kumimoji="1" lang="en-US" altLang="ja-JP" dirty="0">
                <a:solidFill>
                  <a:schemeClr val="tx1">
                    <a:lumMod val="85000"/>
                    <a:lumOff val="15000"/>
                  </a:schemeClr>
                </a:solidFill>
                <a:latin typeface="Consolas" panose="020B0609020204030204" pitchFamily="49" charset="0"/>
              </a:rPr>
              <a:t>2 </a:t>
            </a:r>
            <a:r>
              <a:rPr kumimoji="1" lang="ja-JP" altLang="en-US" dirty="0">
                <a:solidFill>
                  <a:schemeClr val="tx1">
                    <a:lumMod val="85000"/>
                    <a:lumOff val="15000"/>
                  </a:schemeClr>
                </a:solidFill>
                <a:latin typeface="Consolas" panose="020B0609020204030204" pitchFamily="49" charset="0"/>
              </a:rPr>
              <a:t>に</a:t>
            </a:r>
            <a:endParaRPr kumimoji="1" lang="en-US" altLang="ja-JP" dirty="0">
              <a:solidFill>
                <a:schemeClr val="tx1">
                  <a:lumMod val="85000"/>
                  <a:lumOff val="15000"/>
                </a:schemeClr>
              </a:solidFill>
              <a:latin typeface="Consolas" panose="020B0609020204030204" pitchFamily="49" charset="0"/>
            </a:endParaRPr>
          </a:p>
        </p:txBody>
      </p:sp>
      <p:sp>
        <p:nvSpPr>
          <p:cNvPr id="4" name="正方形/長方形 3"/>
          <p:cNvSpPr/>
          <p:nvPr/>
        </p:nvSpPr>
        <p:spPr bwMode="auto">
          <a:xfrm>
            <a:off x="6912026"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6912026"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メモリ</a:t>
            </a:r>
          </a:p>
        </p:txBody>
      </p:sp>
      <p:sp>
        <p:nvSpPr>
          <p:cNvPr id="6" name="正方形/長方形 5"/>
          <p:cNvSpPr/>
          <p:nvPr/>
        </p:nvSpPr>
        <p:spPr bwMode="auto">
          <a:xfrm>
            <a:off x="6912026"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dirty="0">
                <a:solidFill>
                  <a:schemeClr val="tx1">
                    <a:lumMod val="85000"/>
                    <a:lumOff val="15000"/>
                  </a:schemeClr>
                </a:solidFill>
                <a:latin typeface="Consolas" panose="020B0609020204030204" pitchFamily="49" charset="0"/>
              </a:rPr>
              <a:t>add A+B</a:t>
            </a:r>
            <a:r>
              <a:rPr lang="ja-JP" altLang="en-US" dirty="0">
                <a:solidFill>
                  <a:schemeClr val="tx1">
                    <a:lumMod val="85000"/>
                    <a:lumOff val="15000"/>
                  </a:schemeClr>
                </a:solidFill>
                <a:latin typeface="Consolas" panose="020B0609020204030204" pitchFamily="49" charset="0"/>
              </a:rPr>
              <a:t>→</a:t>
            </a:r>
            <a:r>
              <a:rPr lang="en-US" altLang="ja-JP" dirty="0">
                <a:solidFill>
                  <a:schemeClr val="tx1">
                    <a:lumMod val="85000"/>
                    <a:lumOff val="15000"/>
                  </a:schemeClr>
                </a:solidFill>
                <a:latin typeface="Consolas" panose="020B0609020204030204" pitchFamily="49" charset="0"/>
              </a:rPr>
              <a:t>A</a:t>
            </a:r>
            <a:endParaRPr lang="ja-JP" altLang="en-US" dirty="0">
              <a:solidFill>
                <a:schemeClr val="tx1">
                  <a:lumMod val="85000"/>
                  <a:lumOff val="15000"/>
                </a:schemeClr>
              </a:solidFill>
              <a:latin typeface="Consolas" panose="020B0609020204030204" pitchFamily="49" charset="0"/>
            </a:endParaRPr>
          </a:p>
        </p:txBody>
      </p:sp>
      <p:sp>
        <p:nvSpPr>
          <p:cNvPr id="7" name="正方形/長方形 6"/>
          <p:cNvSpPr/>
          <p:nvPr/>
        </p:nvSpPr>
        <p:spPr bwMode="auto">
          <a:xfrm>
            <a:off x="6912026"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dirty="0">
                <a:solidFill>
                  <a:schemeClr val="tx1">
                    <a:lumMod val="85000"/>
                    <a:lumOff val="15000"/>
                  </a:schemeClr>
                </a:solidFill>
                <a:latin typeface="Consolas" panose="020B0609020204030204" pitchFamily="49" charset="0"/>
                <a:ea typeface="メイリオ" panose="020B0604030504040204" pitchFamily="50" charset="-128"/>
              </a:rPr>
              <a:t>b A&lt;C,0</a:t>
            </a:r>
            <a:endParaRPr lang="ja-JP" altLang="en-US" dirty="0">
              <a:solidFill>
                <a:schemeClr val="tx1">
                  <a:lumMod val="85000"/>
                  <a:lumOff val="15000"/>
                </a:schemeClr>
              </a:solidFill>
              <a:latin typeface="Consolas" panose="020B0609020204030204" pitchFamily="49" charset="0"/>
              <a:ea typeface="メイリオ" panose="020B0604030504040204" pitchFamily="50" charset="-128"/>
            </a:endParaRPr>
          </a:p>
          <a:p>
            <a:endParaRPr kumimoji="1" lang="ja-JP" altLang="en-US"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8" name="正方形/長方形 7"/>
          <p:cNvSpPr/>
          <p:nvPr/>
        </p:nvSpPr>
        <p:spPr bwMode="auto">
          <a:xfrm>
            <a:off x="6912026"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912026"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6552022"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6552022"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1:</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6552022"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2:</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552022"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3:</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5472010" y="198898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A</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5" name="正方形/長方形 14"/>
          <p:cNvSpPr/>
          <p:nvPr/>
        </p:nvSpPr>
        <p:spPr bwMode="auto">
          <a:xfrm>
            <a:off x="5472010" y="2348988"/>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B</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5472010" y="2708992"/>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5472010" y="3068996"/>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D</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5472010" y="3429000"/>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E</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472010" y="3789004"/>
            <a:ext cx="360004" cy="360004"/>
          </a:xfrm>
          <a:prstGeom prst="rect">
            <a:avLst/>
          </a:prstGeom>
          <a:noFill/>
          <a:ln>
            <a:no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F</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5832014" y="198898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０</a:t>
            </a:r>
          </a:p>
        </p:txBody>
      </p:sp>
      <p:sp>
        <p:nvSpPr>
          <p:cNvPr id="21" name="正方形/長方形 20"/>
          <p:cNvSpPr/>
          <p:nvPr/>
        </p:nvSpPr>
        <p:spPr bwMode="auto">
          <a:xfrm>
            <a:off x="5832014" y="2348988"/>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b="1" dirty="0">
                <a:solidFill>
                  <a:schemeClr val="bg1"/>
                </a:solidFill>
                <a:latin typeface="メイリオ" panose="020B0604030504040204" pitchFamily="50" charset="-128"/>
                <a:ea typeface="メイリオ" panose="020B0604030504040204" pitchFamily="50" charset="-128"/>
              </a:rPr>
              <a:t>1</a:t>
            </a:r>
            <a:endParaRPr kumimoji="1" lang="ja-JP" altLang="en-US" sz="2000" b="1" dirty="0">
              <a:solidFill>
                <a:schemeClr val="bg1"/>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5832014" y="2708992"/>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2000" b="1" dirty="0">
                <a:latin typeface="メイリオ" panose="020B0604030504040204" pitchFamily="50" charset="-128"/>
                <a:ea typeface="メイリオ" panose="020B0604030504040204" pitchFamily="50" charset="-128"/>
              </a:rPr>
              <a:t>10</a:t>
            </a:r>
            <a:endParaRPr kumimoji="1" lang="ja-JP" altLang="en-US" sz="2000" b="1"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3068996"/>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5832014" y="3429000"/>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5832014" y="3789004"/>
            <a:ext cx="360004" cy="360004"/>
          </a:xfrm>
          <a:prstGeom prst="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27" name="正方形/長方形 26"/>
          <p:cNvSpPr/>
          <p:nvPr/>
        </p:nvSpPr>
        <p:spPr bwMode="auto">
          <a:xfrm>
            <a:off x="5292008"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p>
        </p:txBody>
      </p:sp>
      <p:cxnSp>
        <p:nvCxnSpPr>
          <p:cNvPr id="28" name="曲線コネクタ 27"/>
          <p:cNvCxnSpPr>
            <a:stCxn id="7" idx="3"/>
            <a:endCxn id="6" idx="3"/>
          </p:cNvCxnSpPr>
          <p:nvPr/>
        </p:nvCxnSpPr>
        <p:spPr bwMode="auto">
          <a:xfrm flipV="1">
            <a:off x="8352042" y="2168986"/>
            <a:ext cx="12700" cy="360004"/>
          </a:xfrm>
          <a:prstGeom prst="curvedConnector3">
            <a:avLst>
              <a:gd name="adj1" fmla="val 1800000"/>
            </a:avLst>
          </a:prstGeom>
          <a:ln w="15875">
            <a:solidFill>
              <a:srgbClr val="FF0000"/>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394138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type="body" sz="quarter" idx="10"/>
          </p:nvPr>
        </p:nvSpPr>
        <p:spPr/>
        <p:txBody>
          <a:bodyPr/>
          <a:lstStyle/>
          <a:p>
            <a:r>
              <a:rPr lang="ja-JP" altLang="en-US" dirty="0"/>
              <a:t>単純な </a:t>
            </a:r>
            <a:r>
              <a:rPr lang="en-US" altLang="ja-JP" dirty="0"/>
              <a:t>CPU </a:t>
            </a:r>
            <a:r>
              <a:rPr lang="ja-JP" altLang="en-US" dirty="0"/>
              <a:t>の構造</a:t>
            </a:r>
            <a:endParaRPr lang="en-US" altLang="ja-JP" dirty="0"/>
          </a:p>
          <a:p>
            <a:pPr lvl="1"/>
            <a:r>
              <a:rPr kumimoji="1" lang="ja-JP" altLang="en-US" dirty="0"/>
              <a:t>演算器（</a:t>
            </a:r>
            <a:r>
              <a:rPr kumimoji="1" lang="en-US" altLang="ja-JP" dirty="0"/>
              <a:t>FU</a:t>
            </a:r>
            <a:r>
              <a:rPr kumimoji="1" lang="ja-JP" altLang="en-US" dirty="0"/>
              <a:t>），レジスタ</a:t>
            </a:r>
            <a:r>
              <a:rPr lang="ja-JP" altLang="en-US" dirty="0"/>
              <a:t>，</a:t>
            </a:r>
            <a:r>
              <a:rPr kumimoji="1" lang="en-US" altLang="ja-JP" dirty="0"/>
              <a:t>PC</a:t>
            </a:r>
          </a:p>
          <a:p>
            <a:r>
              <a:rPr kumimoji="1" lang="ja-JP" altLang="en-US" dirty="0"/>
              <a:t>動作：</a:t>
            </a:r>
            <a:endParaRPr kumimoji="1" lang="en-US" altLang="ja-JP" dirty="0"/>
          </a:p>
          <a:p>
            <a:pPr lvl="1"/>
            <a:r>
              <a:rPr kumimoji="1" lang="en-US" altLang="ja-JP" dirty="0"/>
              <a:t>PC </a:t>
            </a:r>
            <a:r>
              <a:rPr kumimoji="1" lang="ja-JP" altLang="en-US" dirty="0"/>
              <a:t>に従ってメモリから命令を読み出し，それを１つずつ処理</a:t>
            </a:r>
            <a:endParaRPr kumimoji="1" lang="en-US" altLang="ja-JP" dirty="0"/>
          </a:p>
          <a:p>
            <a:r>
              <a:rPr kumimoji="1" lang="ja-JP" altLang="en-US" dirty="0"/>
              <a:t>命令の例</a:t>
            </a:r>
            <a:endParaRPr kumimoji="1" lang="en-US" altLang="ja-JP" dirty="0"/>
          </a:p>
          <a:p>
            <a:pPr lvl="1"/>
            <a:r>
              <a:rPr kumimoji="1" lang="ja-JP" altLang="en-US" dirty="0"/>
              <a:t>演算，ロード</a:t>
            </a:r>
            <a:r>
              <a:rPr kumimoji="1" lang="en-US" altLang="ja-JP" dirty="0"/>
              <a:t>/</a:t>
            </a:r>
            <a:r>
              <a:rPr kumimoji="1" lang="ja-JP" altLang="en-US" dirty="0"/>
              <a:t>ストア，ジャンプ</a:t>
            </a:r>
            <a:r>
              <a:rPr kumimoji="1" lang="en-US" altLang="ja-JP" dirty="0"/>
              <a:t>/</a:t>
            </a:r>
            <a:r>
              <a:rPr kumimoji="1" lang="ja-JP" altLang="en-US" dirty="0"/>
              <a:t>分岐，即値</a:t>
            </a:r>
          </a:p>
        </p:txBody>
      </p:sp>
    </p:spTree>
    <p:extLst>
      <p:ext uri="{BB962C8B-B14F-4D97-AF65-F5344CB8AC3E}">
        <p14:creationId xmlns:p14="http://schemas.microsoft.com/office/powerpoint/2010/main" val="2833914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余談：メモリのみでもコンピュータは作れる</a:t>
            </a:r>
          </a:p>
        </p:txBody>
      </p:sp>
      <p:sp>
        <p:nvSpPr>
          <p:cNvPr id="3" name="テキスト プレースホルダー 2"/>
          <p:cNvSpPr>
            <a:spLocks noGrp="1"/>
          </p:cNvSpPr>
          <p:nvPr>
            <p:ph type="body" sz="quarter" idx="10"/>
          </p:nvPr>
        </p:nvSpPr>
        <p:spPr>
          <a:xfrm>
            <a:off x="611956" y="1088974"/>
            <a:ext cx="4680052" cy="5219751"/>
          </a:xfrm>
        </p:spPr>
        <p:txBody>
          <a:bodyPr/>
          <a:lstStyle/>
          <a:p>
            <a:r>
              <a:rPr kumimoji="1" lang="ja-JP" altLang="en-US" dirty="0"/>
              <a:t>レジスタは必須の存在ではない</a:t>
            </a:r>
            <a:endParaRPr kumimoji="1" lang="en-US" altLang="ja-JP" dirty="0"/>
          </a:p>
          <a:p>
            <a:r>
              <a:rPr lang="ja-JP" altLang="en-US" dirty="0"/>
              <a:t>メモリのみでも等価なものは作れる</a:t>
            </a:r>
            <a:endParaRPr lang="en-US" altLang="ja-JP" dirty="0"/>
          </a:p>
          <a:p>
            <a:pPr lvl="1"/>
            <a:r>
              <a:rPr kumimoji="1" lang="ja-JP" altLang="en-US" dirty="0"/>
              <a:t>命令中のレジスタの指定</a:t>
            </a:r>
            <a:br>
              <a:rPr kumimoji="1" lang="en-US" altLang="ja-JP" dirty="0"/>
            </a:br>
            <a:r>
              <a:rPr kumimoji="1" lang="ja-JP" altLang="en-US" dirty="0"/>
              <a:t>（</a:t>
            </a:r>
            <a:r>
              <a:rPr kumimoji="1" lang="en-US" altLang="ja-JP" dirty="0"/>
              <a:t>A, B, C ...</a:t>
            </a:r>
            <a:r>
              <a:rPr kumimoji="1" lang="ja-JP" altLang="en-US" dirty="0"/>
              <a:t>）をメモリの</a:t>
            </a:r>
            <a:br>
              <a:rPr kumimoji="1" lang="en-US" altLang="ja-JP" dirty="0"/>
            </a:br>
            <a:r>
              <a:rPr kumimoji="1" lang="ja-JP" altLang="en-US" dirty="0"/>
              <a:t>アドレスだと思えばよい</a:t>
            </a:r>
            <a:endParaRPr kumimoji="1" lang="en-US" altLang="ja-JP" dirty="0"/>
          </a:p>
          <a:p>
            <a:r>
              <a:rPr kumimoji="1" lang="ja-JP" altLang="en-US" dirty="0"/>
              <a:t>昔の命令セットでは，ほぼメモリのみで計算を行うものも実際ある</a:t>
            </a:r>
            <a:br>
              <a:rPr kumimoji="1" lang="en-US" altLang="ja-JP" dirty="0"/>
            </a:br>
            <a:endParaRPr kumimoji="1" lang="ja-JP" altLang="en-US" dirty="0"/>
          </a:p>
        </p:txBody>
      </p:sp>
      <p:sp>
        <p:nvSpPr>
          <p:cNvPr id="4" name="正方形/長方形 3"/>
          <p:cNvSpPr/>
          <p:nvPr/>
        </p:nvSpPr>
        <p:spPr bwMode="auto">
          <a:xfrm>
            <a:off x="5562011" y="1988985"/>
            <a:ext cx="1170012" cy="1890020"/>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5652012" y="2168986"/>
            <a:ext cx="360004" cy="360004"/>
          </a:xfrm>
          <a:prstGeom prst="rect">
            <a:avLst/>
          </a:prstGeom>
          <a:noFill/>
          <a:ln>
            <a:noFill/>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solidFill>
                <a:latin typeface="メイリオ" panose="020B0604030504040204" pitchFamily="50" charset="-128"/>
                <a:ea typeface="メイリオ" panose="020B0604030504040204" pitchFamily="50" charset="-128"/>
              </a:rPr>
              <a:t>PC</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10" name="フローチャート: 手作業 9"/>
          <p:cNvSpPr/>
          <p:nvPr/>
        </p:nvSpPr>
        <p:spPr bwMode="auto">
          <a:xfrm rot="16200000">
            <a:off x="5824819" y="3076191"/>
            <a:ext cx="914400" cy="360004"/>
          </a:xfrm>
          <a:prstGeom prst="flowChartManualOperation">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en-US" altLang="ja-JP" dirty="0">
                <a:latin typeface="メイリオ" panose="020B0604030504040204" pitchFamily="50" charset="-128"/>
                <a:ea typeface="メイリオ" panose="020B0604030504040204" pitchFamily="50" charset="-128"/>
              </a:rPr>
              <a:t>FU</a:t>
            </a:r>
            <a:endParaRPr kumimoji="1" lang="ja-JP" altLang="en-US" dirty="0">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7452032" y="1988983"/>
            <a:ext cx="1440016" cy="3330037"/>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正方形/長方形 13"/>
          <p:cNvSpPr/>
          <p:nvPr/>
        </p:nvSpPr>
        <p:spPr bwMode="auto">
          <a:xfrm>
            <a:off x="7452032" y="162898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15" name="正方形/長方形 1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a:latin typeface="メイリオ" panose="020B0604030504040204" pitchFamily="50" charset="-128"/>
                <a:ea typeface="メイリオ" panose="020B0604030504040204" pitchFamily="50" charset="-128"/>
              </a:rPr>
              <a:t>0235</a:t>
            </a:r>
            <a:endParaRPr kumimoji="1" lang="ja-JP" altLang="en-US" b="1" dirty="0">
              <a:latin typeface="メイリオ" panose="020B0604030504040204" pitchFamily="50" charset="-128"/>
              <a:ea typeface="メイリオ" panose="020B0604030504040204" pitchFamily="50" charset="-128"/>
            </a:endParaRPr>
          </a:p>
        </p:txBody>
      </p:sp>
      <p:sp>
        <p:nvSpPr>
          <p:cNvPr id="16" name="正方形/長方形 15"/>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b="1" dirty="0">
              <a:latin typeface="メイリオ" panose="020B0604030504040204" pitchFamily="50" charset="-128"/>
              <a:ea typeface="メイリオ" panose="020B0604030504040204" pitchFamily="50" charset="-128"/>
            </a:endParaRPr>
          </a:p>
        </p:txBody>
      </p:sp>
      <p:sp>
        <p:nvSpPr>
          <p:cNvPr id="17" name="正方形/長方形 16"/>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9" name="正方形/長方形 18"/>
          <p:cNvSpPr/>
          <p:nvPr/>
        </p:nvSpPr>
        <p:spPr bwMode="auto">
          <a:xfrm>
            <a:off x="5562010" y="1628980"/>
            <a:ext cx="1170013"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CPU</a:t>
            </a:r>
            <a:endParaRPr kumimoji="1" lang="ja-JP" altLang="en-US" dirty="0">
              <a:latin typeface="メイリオ" panose="020B0604030504040204" pitchFamily="50" charset="-128"/>
              <a:ea typeface="メイリオ" panose="020B0604030504040204" pitchFamily="50" charset="-128"/>
            </a:endParaRPr>
          </a:p>
        </p:txBody>
      </p:sp>
      <p:sp>
        <p:nvSpPr>
          <p:cNvPr id="20" name="正方形/長方形 19"/>
          <p:cNvSpPr/>
          <p:nvPr/>
        </p:nvSpPr>
        <p:spPr bwMode="auto">
          <a:xfrm>
            <a:off x="7092028" y="1988984"/>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sp>
        <p:nvSpPr>
          <p:cNvPr id="21" name="正方形/長方形 20"/>
          <p:cNvSpPr/>
          <p:nvPr/>
        </p:nvSpPr>
        <p:spPr bwMode="auto">
          <a:xfrm>
            <a:off x="7092028" y="2348988"/>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1:</a:t>
            </a:r>
            <a:endParaRPr kumimoji="1" lang="ja-JP" altLang="en-US" dirty="0">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7092028" y="2708992"/>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2:</a:t>
            </a:r>
            <a:endParaRPr kumimoji="1" lang="ja-JP" altLang="en-US"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7092028" y="3068996"/>
            <a:ext cx="360004"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pPr algn="ctr"/>
            <a:r>
              <a:rPr lang="en-US" altLang="ja-JP" dirty="0">
                <a:latin typeface="メイリオ" panose="020B0604030504040204" pitchFamily="50" charset="-128"/>
                <a:ea typeface="メイリオ" panose="020B0604030504040204" pitchFamily="50" charset="-128"/>
              </a:rPr>
              <a:t>3:</a:t>
            </a:r>
            <a:endParaRPr kumimoji="1" lang="ja-JP" altLang="en-US"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6102017" y="2168986"/>
            <a:ext cx="360004" cy="360004"/>
          </a:xfrm>
          <a:prstGeom prst="rect">
            <a:avLst/>
          </a:prstGeom>
          <a:ln>
            <a:headEnd/>
            <a:tailEnd type="triangl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latin typeface="メイリオ" panose="020B0604030504040204" pitchFamily="50" charset="-128"/>
                <a:ea typeface="メイリオ" panose="020B0604030504040204" pitchFamily="50" charset="-128"/>
              </a:rPr>
              <a:t>３</a:t>
            </a:r>
          </a:p>
        </p:txBody>
      </p:sp>
      <p:cxnSp>
        <p:nvCxnSpPr>
          <p:cNvPr id="33" name="直線コネクタ 32"/>
          <p:cNvCxnSpPr/>
          <p:nvPr/>
        </p:nvCxnSpPr>
        <p:spPr bwMode="auto">
          <a:xfrm>
            <a:off x="5832014" y="2978995"/>
            <a:ext cx="270003"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p:nvPr/>
        </p:nvCxnSpPr>
        <p:spPr bwMode="auto">
          <a:xfrm>
            <a:off x="5832014" y="3519001"/>
            <a:ext cx="270003" cy="0"/>
          </a:xfrm>
          <a:prstGeom prst="line">
            <a:avLst/>
          </a:prstGeom>
          <a:ln w="15875">
            <a:solidFill>
              <a:schemeClr val="tx1">
                <a:lumMod val="75000"/>
                <a:lumOff val="25000"/>
              </a:schemeClr>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37" name="直線コネクタ 36"/>
          <p:cNvCxnSpPr/>
          <p:nvPr/>
        </p:nvCxnSpPr>
        <p:spPr bwMode="auto">
          <a:xfrm flipH="1">
            <a:off x="6462021" y="3248998"/>
            <a:ext cx="90001" cy="0"/>
          </a:xfrm>
          <a:prstGeom prst="line">
            <a:avLst/>
          </a:prstGeom>
          <a:ln w="15875">
            <a:solidFill>
              <a:schemeClr val="tx1">
                <a:lumMod val="75000"/>
                <a:lumOff val="25000"/>
              </a:schemeClr>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842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dirty="0"/>
              <a:t>なぜレジスタとメモリがあるのか？</a:t>
            </a:r>
            <a:endParaRPr kumimoji="1" lang="ja-JP" altLang="en-US" dirty="0"/>
          </a:p>
        </p:txBody>
      </p:sp>
      <p:sp>
        <p:nvSpPr>
          <p:cNvPr id="4" name="テキスト プレースホルダー 3"/>
          <p:cNvSpPr>
            <a:spLocks noGrp="1"/>
          </p:cNvSpPr>
          <p:nvPr>
            <p:ph type="body" sz="quarter" idx="10"/>
          </p:nvPr>
        </p:nvSpPr>
        <p:spPr>
          <a:xfrm>
            <a:off x="611956" y="1088975"/>
            <a:ext cx="8280092" cy="1800020"/>
          </a:xfrm>
        </p:spPr>
        <p:txBody>
          <a:bodyPr/>
          <a:lstStyle/>
          <a:p>
            <a:pPr lvl="1"/>
            <a:r>
              <a:rPr kumimoji="1" lang="ja-JP" altLang="en-US" sz="2000" dirty="0"/>
              <a:t>問題：</a:t>
            </a:r>
            <a:r>
              <a:rPr kumimoji="1" lang="ja-JP" altLang="en-US" dirty="0"/>
              <a:t>メモリは大容量だが，その分遅い</a:t>
            </a:r>
            <a:endParaRPr kumimoji="1" lang="en-US" altLang="ja-JP" dirty="0"/>
          </a:p>
          <a:p>
            <a:pPr lvl="1"/>
            <a:r>
              <a:rPr lang="ja-JP" altLang="en-US" dirty="0"/>
              <a:t>小容量だけど，高速なレジスタを用意</a:t>
            </a:r>
            <a:endParaRPr lang="en-US" altLang="ja-JP" dirty="0"/>
          </a:p>
          <a:p>
            <a:pPr lvl="2"/>
            <a:r>
              <a:rPr lang="ja-JP" altLang="en-US" sz="2000" dirty="0"/>
              <a:t>一度利用した値を入れておくことで，</a:t>
            </a:r>
            <a:r>
              <a:rPr lang="en-US" altLang="ja-JP" sz="2000" dirty="0"/>
              <a:t>2</a:t>
            </a:r>
            <a:r>
              <a:rPr lang="ja-JP" altLang="en-US" sz="2000" dirty="0"/>
              <a:t>度目からは高速に</a:t>
            </a:r>
            <a:endParaRPr lang="en-US" altLang="ja-JP" sz="2000" dirty="0"/>
          </a:p>
          <a:p>
            <a:pPr lvl="2"/>
            <a:r>
              <a:rPr lang="ja-JP" altLang="en-US" dirty="0"/>
              <a:t>一度使用したデータは，また使う可能性が高い</a:t>
            </a:r>
            <a:endParaRPr lang="en-US" altLang="ja-JP" sz="2000" dirty="0"/>
          </a:p>
        </p:txBody>
      </p:sp>
      <p:sp>
        <p:nvSpPr>
          <p:cNvPr id="23" name="下矢印 22"/>
          <p:cNvSpPr/>
          <p:nvPr/>
        </p:nvSpPr>
        <p:spPr bwMode="auto">
          <a:xfrm>
            <a:off x="2591978" y="3969006"/>
            <a:ext cx="360004" cy="1440016"/>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下矢印 23"/>
          <p:cNvSpPr/>
          <p:nvPr/>
        </p:nvSpPr>
        <p:spPr bwMode="auto">
          <a:xfrm>
            <a:off x="5562011" y="3969006"/>
            <a:ext cx="360004" cy="45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5" name="下矢印 24"/>
          <p:cNvSpPr/>
          <p:nvPr/>
        </p:nvSpPr>
        <p:spPr bwMode="auto">
          <a:xfrm>
            <a:off x="5562011" y="4959017"/>
            <a:ext cx="360004" cy="450005"/>
          </a:xfrm>
          <a:prstGeom prst="downArrow">
            <a:avLst/>
          </a:prstGeom>
          <a:ln>
            <a:solidFill>
              <a:schemeClr val="tx1">
                <a:lumMod val="75000"/>
                <a:lumOff val="25000"/>
              </a:schemeClr>
            </a:solidFill>
            <a:prstDash val="sysDash"/>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1691968" y="5409022"/>
            <a:ext cx="2160024" cy="99001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2231974"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演算器</a:t>
            </a:r>
          </a:p>
        </p:txBody>
      </p:sp>
      <p:sp>
        <p:nvSpPr>
          <p:cNvPr id="16" name="正方形/長方形 15"/>
          <p:cNvSpPr/>
          <p:nvPr/>
        </p:nvSpPr>
        <p:spPr bwMode="auto">
          <a:xfrm>
            <a:off x="4662001" y="5409022"/>
            <a:ext cx="2160024" cy="925725"/>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17" name="角丸四角形 16"/>
          <p:cNvSpPr/>
          <p:nvPr/>
        </p:nvSpPr>
        <p:spPr bwMode="auto">
          <a:xfrm>
            <a:off x="5202007" y="342900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1600" dirty="0">
                <a:solidFill>
                  <a:schemeClr val="tx1">
                    <a:lumMod val="75000"/>
                    <a:lumOff val="25000"/>
                  </a:schemeClr>
                </a:solidFill>
                <a:latin typeface="+mn-ea"/>
              </a:rPr>
              <a:t>演算器</a:t>
            </a: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5202007" y="4419010"/>
            <a:ext cx="1080012" cy="540007"/>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lumMod val="75000"/>
                  </a:schemeClr>
                </a:solidFill>
                <a:latin typeface="+mn-ea"/>
              </a:rPr>
              <a:t>レジスタ</a:t>
            </a:r>
          </a:p>
        </p:txBody>
      </p:sp>
      <p:sp>
        <p:nvSpPr>
          <p:cNvPr id="26" name="正方形/長方形 25"/>
          <p:cNvSpPr/>
          <p:nvPr/>
        </p:nvSpPr>
        <p:spPr>
          <a:xfrm>
            <a:off x="2861981" y="4509012"/>
            <a:ext cx="424189" cy="400110"/>
          </a:xfrm>
          <a:prstGeom prst="rect">
            <a:avLst/>
          </a:prstGeom>
        </p:spPr>
        <p:txBody>
          <a:bodyPr wrap="none">
            <a:noAutofit/>
          </a:bodyPr>
          <a:lstStyle/>
          <a:p>
            <a:pPr marL="0" lvl="1"/>
            <a:r>
              <a:rPr lang="ja-JP" altLang="en-US" sz="2000" dirty="0">
                <a:solidFill>
                  <a:schemeClr val="accent5"/>
                </a:solidFill>
              </a:rPr>
              <a:t>長時間</a:t>
            </a:r>
          </a:p>
        </p:txBody>
      </p:sp>
      <p:sp>
        <p:nvSpPr>
          <p:cNvPr id="27" name="正方形/長方形 26"/>
          <p:cNvSpPr/>
          <p:nvPr/>
        </p:nvSpPr>
        <p:spPr>
          <a:xfrm>
            <a:off x="6372020" y="3969006"/>
            <a:ext cx="424189" cy="400110"/>
          </a:xfrm>
          <a:prstGeom prst="rect">
            <a:avLst/>
          </a:prstGeom>
        </p:spPr>
        <p:txBody>
          <a:bodyPr wrap="none">
            <a:noAutofit/>
          </a:bodyPr>
          <a:lstStyle/>
          <a:p>
            <a:pPr marL="0" lvl="1"/>
            <a:r>
              <a:rPr lang="ja-JP" altLang="en-US" sz="2000" dirty="0">
                <a:solidFill>
                  <a:schemeClr val="accent5"/>
                </a:solidFill>
              </a:rPr>
              <a:t>短時間</a:t>
            </a:r>
            <a:endParaRPr lang="en-US" altLang="ja-JP" sz="2000" dirty="0">
              <a:solidFill>
                <a:schemeClr val="accent5"/>
              </a:solidFill>
            </a:endParaRPr>
          </a:p>
          <a:p>
            <a:pPr marL="0" lvl="1"/>
            <a:r>
              <a:rPr lang="ja-JP" altLang="en-US" sz="2000" dirty="0">
                <a:solidFill>
                  <a:schemeClr val="accent5"/>
                </a:solidFill>
              </a:rPr>
              <a:t>（データがあれば）</a:t>
            </a:r>
          </a:p>
        </p:txBody>
      </p:sp>
    </p:spTree>
    <p:extLst>
      <p:ext uri="{BB962C8B-B14F-4D97-AF65-F5344CB8AC3E}">
        <p14:creationId xmlns:p14="http://schemas.microsoft.com/office/powerpoint/2010/main" val="3731941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lstStyle/>
          <a:p>
            <a:r>
              <a:rPr lang="ja-JP" altLang="en-US"/>
              <a:t>データをとってくるのに，どのぐらいかかるか？</a:t>
            </a:r>
            <a:endParaRPr lang="ja-JP" altLang="en-US" dirty="0"/>
          </a:p>
        </p:txBody>
      </p:sp>
      <p:sp>
        <p:nvSpPr>
          <p:cNvPr id="23" name="下矢印 22"/>
          <p:cNvSpPr/>
          <p:nvPr/>
        </p:nvSpPr>
        <p:spPr bwMode="auto">
          <a:xfrm>
            <a:off x="1511966" y="2258986"/>
            <a:ext cx="360004" cy="360005"/>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611956" y="270899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6" name="角丸四角形 5"/>
          <p:cNvSpPr/>
          <p:nvPr/>
        </p:nvSpPr>
        <p:spPr bwMode="auto">
          <a:xfrm>
            <a:off x="1151962" y="1628980"/>
            <a:ext cx="1080012" cy="540006"/>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CPU</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11956" y="4059007"/>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ハードディスク</a:t>
            </a:r>
          </a:p>
        </p:txBody>
      </p:sp>
      <p:sp>
        <p:nvSpPr>
          <p:cNvPr id="18" name="下矢印 17"/>
          <p:cNvSpPr/>
          <p:nvPr/>
        </p:nvSpPr>
        <p:spPr bwMode="auto">
          <a:xfrm>
            <a:off x="1511966" y="3609002"/>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611956" y="5409022"/>
            <a:ext cx="2160024" cy="810009"/>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光学ドライブ</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テープ・ドライブ</a:t>
            </a:r>
          </a:p>
        </p:txBody>
      </p:sp>
      <p:sp>
        <p:nvSpPr>
          <p:cNvPr id="21" name="下矢印 20"/>
          <p:cNvSpPr/>
          <p:nvPr/>
        </p:nvSpPr>
        <p:spPr bwMode="auto">
          <a:xfrm>
            <a:off x="1511966" y="4959017"/>
            <a:ext cx="360004" cy="360004"/>
          </a:xfrm>
          <a:prstGeom prst="downArrow">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a:xfrm>
            <a:off x="3041983" y="1718981"/>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1ns</a:t>
            </a:r>
            <a:endParaRPr lang="ja-JP" altLang="en-US" sz="2000" dirty="0">
              <a:solidFill>
                <a:schemeClr val="tx1">
                  <a:lumMod val="75000"/>
                  <a:lumOff val="25000"/>
                </a:schemeClr>
              </a:solidFill>
            </a:endParaRPr>
          </a:p>
        </p:txBody>
      </p:sp>
      <p:sp>
        <p:nvSpPr>
          <p:cNvPr id="28" name="正方形/長方形 27"/>
          <p:cNvSpPr/>
          <p:nvPr/>
        </p:nvSpPr>
        <p:spPr>
          <a:xfrm>
            <a:off x="3041983" y="2888994"/>
            <a:ext cx="424189" cy="400110"/>
          </a:xfrm>
          <a:prstGeom prst="rect">
            <a:avLst/>
          </a:prstGeom>
        </p:spPr>
        <p:txBody>
          <a:bodyPr wrap="none">
            <a:noAutofit/>
          </a:bodyPr>
          <a:lstStyle/>
          <a:p>
            <a:pPr marL="0" lvl="1"/>
            <a:r>
              <a:rPr lang="en-US" altLang="ja-JP" sz="2000" dirty="0">
                <a:solidFill>
                  <a:schemeClr val="tx1">
                    <a:lumMod val="75000"/>
                    <a:lumOff val="25000"/>
                  </a:schemeClr>
                </a:solidFill>
              </a:rPr>
              <a:t>100ns</a:t>
            </a:r>
            <a:endParaRPr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9" name="正方形/長方形 28"/>
              <p:cNvSpPr/>
              <p:nvPr/>
            </p:nvSpPr>
            <p:spPr>
              <a:xfrm>
                <a:off x="3067799" y="4239009"/>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i="1" dirty="0">
                            <a:solidFill>
                              <a:schemeClr val="tx1">
                                <a:lumMod val="75000"/>
                                <a:lumOff val="25000"/>
                              </a:schemeClr>
                            </a:solidFill>
                            <a:latin typeface="Cambria Math" panose="02040503050406030204" pitchFamily="18" charset="0"/>
                          </a:rPr>
                          <m:t>6</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067799" y="4239009"/>
                <a:ext cx="424189" cy="400110"/>
              </a:xfrm>
              <a:prstGeom prst="rect">
                <a:avLst/>
              </a:prstGeom>
              <a:blipFill rotWithShape="0">
                <a:blip r:embed="rId2"/>
                <a:stretch>
                  <a:fillRect t="-6061" r="-112857"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3041983" y="5589024"/>
                <a:ext cx="424189" cy="400110"/>
              </a:xfrm>
              <a:prstGeom prst="rect">
                <a:avLst/>
              </a:prstGeom>
            </p:spPr>
            <p:txBody>
              <a:bodyPr wrap="none">
                <a:noAutofit/>
              </a:bodyPr>
              <a:lstStyle/>
              <a:p>
                <a:pPr marL="0" lvl="1"/>
                <a14:m>
                  <m:oMath xmlns:m="http://schemas.openxmlformats.org/officeDocument/2006/math">
                    <m:sSup>
                      <m:sSupPr>
                        <m:ctrlPr>
                          <a:rPr lang="en-US" altLang="ja-JP" sz="2000" i="1" dirty="0" smtClean="0">
                            <a:solidFill>
                              <a:schemeClr val="tx1">
                                <a:lumMod val="75000"/>
                                <a:lumOff val="25000"/>
                              </a:schemeClr>
                            </a:solidFill>
                            <a:latin typeface="Cambria Math" panose="02040503050406030204" pitchFamily="18" charset="0"/>
                          </a:rPr>
                        </m:ctrlPr>
                      </m:sSupPr>
                      <m:e>
                        <m:r>
                          <a:rPr lang="en-US" altLang="ja-JP" sz="2000" i="1" dirty="0" smtClean="0">
                            <a:solidFill>
                              <a:schemeClr val="tx1">
                                <a:lumMod val="75000"/>
                                <a:lumOff val="25000"/>
                              </a:schemeClr>
                            </a:solidFill>
                            <a:latin typeface="Cambria Math" panose="02040503050406030204" pitchFamily="18" charset="0"/>
                          </a:rPr>
                          <m:t>10</m:t>
                        </m:r>
                      </m:e>
                      <m:sup>
                        <m:r>
                          <a:rPr lang="en-US" altLang="ja-JP" sz="2000" b="0" i="1" dirty="0" smtClean="0">
                            <a:solidFill>
                              <a:schemeClr val="tx1">
                                <a:lumMod val="75000"/>
                                <a:lumOff val="25000"/>
                              </a:schemeClr>
                            </a:solidFill>
                            <a:latin typeface="Cambria Math" panose="02040503050406030204" pitchFamily="18" charset="0"/>
                          </a:rPr>
                          <m:t>9</m:t>
                        </m:r>
                      </m:sup>
                    </m:sSup>
                  </m:oMath>
                </a14:m>
                <a:r>
                  <a:rPr lang="en-US" altLang="ja-JP" sz="2000" dirty="0">
                    <a:solidFill>
                      <a:schemeClr val="tx1">
                        <a:lumMod val="75000"/>
                        <a:lumOff val="25000"/>
                      </a:schemeClr>
                    </a:solidFill>
                  </a:rPr>
                  <a:t>ns</a:t>
                </a:r>
                <a:endParaRPr lang="ja-JP" altLang="en-US" sz="2000" dirty="0">
                  <a:solidFill>
                    <a:schemeClr val="tx1">
                      <a:lumMod val="75000"/>
                      <a:lumOff val="25000"/>
                    </a:schemeClr>
                  </a:solidFill>
                </a:endParaRPr>
              </a:p>
            </p:txBody>
          </p:sp>
        </mc:Choice>
        <mc:Fallback xmlns="">
          <p:sp>
            <p:nvSpPr>
              <p:cNvPr id="30" name="正方形/長方形 29"/>
              <p:cNvSpPr>
                <a:spLocks noRot="1" noChangeAspect="1" noMove="1" noResize="1" noEditPoints="1" noAdjustHandles="1" noChangeArrowheads="1" noChangeShapeType="1" noTextEdit="1"/>
              </p:cNvSpPr>
              <p:nvPr/>
            </p:nvSpPr>
            <p:spPr>
              <a:xfrm>
                <a:off x="3041983" y="5589024"/>
                <a:ext cx="424189" cy="400110"/>
              </a:xfrm>
              <a:prstGeom prst="rect">
                <a:avLst/>
              </a:prstGeom>
              <a:blipFill rotWithShape="0">
                <a:blip r:embed="rId3"/>
                <a:stretch>
                  <a:fillRect t="-7692" r="-111429" b="-29231"/>
                </a:stretch>
              </a:blipFill>
            </p:spPr>
            <p:txBody>
              <a:bodyPr/>
              <a:lstStyle/>
              <a:p>
                <a:r>
                  <a:rPr lang="ja-JP" altLang="en-US">
                    <a:noFill/>
                  </a:rPr>
                  <a:t> </a:t>
                </a:r>
              </a:p>
            </p:txBody>
          </p:sp>
        </mc:Fallback>
      </mc:AlternateContent>
      <p:grpSp>
        <p:nvGrpSpPr>
          <p:cNvPr id="10" name="グループ化 9"/>
          <p:cNvGrpSpPr/>
          <p:nvPr/>
        </p:nvGrpSpPr>
        <p:grpSpPr>
          <a:xfrm>
            <a:off x="5112006" y="1448978"/>
            <a:ext cx="1774204" cy="990011"/>
            <a:chOff x="5112006" y="1448978"/>
            <a:chExt cx="1774204" cy="990011"/>
          </a:xfrm>
        </p:grpSpPr>
        <p:pic>
          <p:nvPicPr>
            <p:cNvPr id="1032" name="Picture 8" descr="「本棚 イラスト」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12006" y="1448978"/>
              <a:ext cx="1111166" cy="990011"/>
            </a:xfrm>
            <a:prstGeom prst="rect">
              <a:avLst/>
            </a:prstGeom>
            <a:noFill/>
            <a:extLst>
              <a:ext uri="{909E8E84-426E-40DD-AFC4-6F175D3DCCD1}">
                <a14:hiddenFill xmlns:a14="http://schemas.microsoft.com/office/drawing/2010/main">
                  <a:solidFill>
                    <a:srgbClr val="FFFFFF"/>
                  </a:solidFill>
                </a14:hiddenFill>
              </a:ext>
            </a:extLst>
          </p:spPr>
        </p:pic>
        <p:sp>
          <p:nvSpPr>
            <p:cNvPr id="32" name="正方形/長方形 31"/>
            <p:cNvSpPr/>
            <p:nvPr/>
          </p:nvSpPr>
          <p:spPr>
            <a:xfrm>
              <a:off x="6462021" y="1628980"/>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マイ本棚：</a:t>
              </a:r>
              <a:br>
                <a:rPr lang="en-US" altLang="ja-JP" sz="2000" dirty="0">
                  <a:solidFill>
                    <a:schemeClr val="tx1">
                      <a:lumMod val="75000"/>
                      <a:lumOff val="25000"/>
                    </a:schemeClr>
                  </a:solidFill>
                </a:rPr>
              </a:br>
              <a:r>
                <a:rPr lang="en-US" altLang="ja-JP" sz="2000" dirty="0">
                  <a:solidFill>
                    <a:schemeClr val="tx1">
                      <a:lumMod val="75000"/>
                      <a:lumOff val="25000"/>
                    </a:schemeClr>
                  </a:solidFill>
                </a:rPr>
                <a:t>1</a:t>
              </a:r>
              <a:r>
                <a:rPr lang="ja-JP" altLang="en-US" sz="2000" dirty="0">
                  <a:solidFill>
                    <a:schemeClr val="tx1">
                      <a:lumMod val="75000"/>
                      <a:lumOff val="25000"/>
                    </a:schemeClr>
                  </a:solidFill>
                </a:rPr>
                <a:t>分（目的の本を探す）</a:t>
              </a:r>
            </a:p>
          </p:txBody>
        </p:sp>
      </p:grpSp>
      <p:grpSp>
        <p:nvGrpSpPr>
          <p:cNvPr id="12" name="グループ化 11"/>
          <p:cNvGrpSpPr/>
          <p:nvPr/>
        </p:nvGrpSpPr>
        <p:grpSpPr>
          <a:xfrm>
            <a:off x="4662001" y="3969006"/>
            <a:ext cx="2224209" cy="1080012"/>
            <a:chOff x="4662001" y="3969006"/>
            <a:chExt cx="2224209" cy="1080012"/>
          </a:xfrm>
        </p:grpSpPr>
        <p:pic>
          <p:nvPicPr>
            <p:cNvPr id="1048" name="Picture 24" descr="「木星」の画像検索結果"/>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2001" y="3969006"/>
              <a:ext cx="1608278" cy="108001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p:cNvSpPr/>
            <p:nvPr/>
          </p:nvSpPr>
          <p:spPr>
            <a:xfrm>
              <a:off x="6462021" y="4239009"/>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木星：</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a:t>
              </a:r>
              <a:r>
                <a:rPr lang="ja-JP" altLang="en-US" sz="2000" dirty="0">
                  <a:solidFill>
                    <a:schemeClr val="tx1">
                      <a:lumMod val="75000"/>
                      <a:lumOff val="25000"/>
                    </a:schemeClr>
                  </a:solidFill>
                </a:rPr>
                <a:t>年   （ロケット）</a:t>
              </a:r>
            </a:p>
          </p:txBody>
        </p:sp>
      </p:grpSp>
      <p:grpSp>
        <p:nvGrpSpPr>
          <p:cNvPr id="13" name="グループ化 12"/>
          <p:cNvGrpSpPr/>
          <p:nvPr/>
        </p:nvGrpSpPr>
        <p:grpSpPr>
          <a:xfrm>
            <a:off x="4301997" y="5409022"/>
            <a:ext cx="2584213" cy="900010"/>
            <a:chOff x="4301997" y="5409022"/>
            <a:chExt cx="2584213" cy="900010"/>
          </a:xfrm>
        </p:grpSpPr>
        <p:pic>
          <p:nvPicPr>
            <p:cNvPr id="1050" name="Picture 26" descr="http://www.skyfactory.org/deneb/Deneb_large.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1997" y="5409022"/>
              <a:ext cx="1960022" cy="900010"/>
            </a:xfrm>
            <a:prstGeom prst="rect">
              <a:avLst/>
            </a:prstGeom>
            <a:noFill/>
            <a:extLst>
              <a:ext uri="{909E8E84-426E-40DD-AFC4-6F175D3DCCD1}">
                <a14:hiddenFill xmlns:a14="http://schemas.microsoft.com/office/drawing/2010/main">
                  <a:solidFill>
                    <a:srgbClr val="FFFFFF"/>
                  </a:solidFill>
                </a14:hiddenFill>
              </a:ext>
            </a:extLst>
          </p:spPr>
        </p:pic>
        <p:sp>
          <p:nvSpPr>
            <p:cNvPr id="41" name="正方形/長方形 40"/>
            <p:cNvSpPr/>
            <p:nvPr/>
          </p:nvSpPr>
          <p:spPr>
            <a:xfrm>
              <a:off x="6462021" y="558902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白鳥座デネブ：</a:t>
              </a:r>
              <a:br>
                <a:rPr lang="en-US" altLang="ja-JP" sz="2000" dirty="0">
                  <a:solidFill>
                    <a:schemeClr val="tx1">
                      <a:lumMod val="75000"/>
                      <a:lumOff val="25000"/>
                    </a:schemeClr>
                  </a:solidFill>
                </a:rPr>
              </a:br>
              <a:r>
                <a:rPr lang="en-US" altLang="ja-JP" sz="2000" dirty="0">
                  <a:solidFill>
                    <a:schemeClr val="tx1">
                      <a:lumMod val="75000"/>
                      <a:lumOff val="25000"/>
                    </a:schemeClr>
                  </a:solidFill>
                </a:rPr>
                <a:t>2000</a:t>
              </a:r>
              <a:r>
                <a:rPr lang="ja-JP" altLang="en-US" sz="2000" dirty="0">
                  <a:solidFill>
                    <a:schemeClr val="tx1">
                      <a:lumMod val="75000"/>
                      <a:lumOff val="25000"/>
                    </a:schemeClr>
                  </a:solidFill>
                </a:rPr>
                <a:t>年（光速）</a:t>
              </a:r>
            </a:p>
          </p:txBody>
        </p:sp>
      </p:grpSp>
      <p:grpSp>
        <p:nvGrpSpPr>
          <p:cNvPr id="4" name="グループ化 3"/>
          <p:cNvGrpSpPr/>
          <p:nvPr/>
        </p:nvGrpSpPr>
        <p:grpSpPr>
          <a:xfrm>
            <a:off x="4301997" y="2528990"/>
            <a:ext cx="2584213" cy="1217149"/>
            <a:chOff x="4301997" y="2528990"/>
            <a:chExt cx="2584213" cy="1217149"/>
          </a:xfrm>
        </p:grpSpPr>
        <p:pic>
          <p:nvPicPr>
            <p:cNvPr id="1026" name="Picture 2" descr="https://4.bp.blogspot.com/-HXhQY5J5SKY/U7O8H5dFRcI/AAAAAAAAiaE/mHc90zyBI8w/s800/nagoya_syachihoko.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02007" y="2618991"/>
              <a:ext cx="1211986" cy="11271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ãã§ã®ã¢ã¼ãã³ã°ã»ããã®ã¤ã©ã¹ãï¼å°åãã¼ã¹ãï¼"/>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01997" y="2528990"/>
              <a:ext cx="1193595" cy="1050364"/>
            </a:xfrm>
            <a:prstGeom prst="rect">
              <a:avLst/>
            </a:prstGeom>
            <a:noFill/>
            <a:extLst>
              <a:ext uri="{909E8E84-426E-40DD-AFC4-6F175D3DCCD1}">
                <a14:hiddenFill xmlns:a14="http://schemas.microsoft.com/office/drawing/2010/main">
                  <a:solidFill>
                    <a:srgbClr val="FFFFFF"/>
                  </a:solidFill>
                </a14:hiddenFill>
              </a:ext>
            </a:extLst>
          </p:spPr>
        </p:pic>
        <p:sp>
          <p:nvSpPr>
            <p:cNvPr id="31" name="正方形/長方形 30"/>
            <p:cNvSpPr/>
            <p:nvPr/>
          </p:nvSpPr>
          <p:spPr>
            <a:xfrm>
              <a:off x="6462021" y="2888994"/>
              <a:ext cx="424189" cy="400110"/>
            </a:xfrm>
            <a:prstGeom prst="rect">
              <a:avLst/>
            </a:prstGeom>
          </p:spPr>
          <p:txBody>
            <a:bodyPr wrap="none">
              <a:noAutofit/>
            </a:bodyPr>
            <a:lstStyle/>
            <a:p>
              <a:pPr marL="0" lvl="1"/>
              <a:r>
                <a:rPr lang="ja-JP" altLang="en-US" sz="2000" dirty="0">
                  <a:solidFill>
                    <a:schemeClr val="tx1">
                      <a:lumMod val="75000"/>
                      <a:lumOff val="25000"/>
                    </a:schemeClr>
                  </a:solidFill>
                </a:rPr>
                <a:t>名古屋：</a:t>
              </a:r>
              <a:br>
                <a:rPr lang="en-US" altLang="ja-JP" sz="2000" dirty="0">
                  <a:solidFill>
                    <a:schemeClr val="tx1">
                      <a:lumMod val="75000"/>
                      <a:lumOff val="25000"/>
                    </a:schemeClr>
                  </a:solidFill>
                </a:rPr>
              </a:br>
              <a:r>
                <a:rPr lang="en-US" altLang="ja-JP" sz="2000" dirty="0">
                  <a:solidFill>
                    <a:schemeClr val="tx1">
                      <a:lumMod val="75000"/>
                      <a:lumOff val="25000"/>
                    </a:schemeClr>
                  </a:solidFill>
                </a:rPr>
                <a:t>95</a:t>
              </a:r>
              <a:r>
                <a:rPr lang="ja-JP" altLang="en-US" sz="2000" dirty="0">
                  <a:solidFill>
                    <a:schemeClr val="tx1">
                      <a:lumMod val="75000"/>
                      <a:lumOff val="25000"/>
                    </a:schemeClr>
                  </a:solidFill>
                </a:rPr>
                <a:t>分（新幹線）</a:t>
              </a:r>
            </a:p>
          </p:txBody>
        </p:sp>
      </p:grpSp>
    </p:spTree>
    <p:extLst>
      <p:ext uri="{BB962C8B-B14F-4D97-AF65-F5344CB8AC3E}">
        <p14:creationId xmlns:p14="http://schemas.microsoft.com/office/powerpoint/2010/main" val="13224433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en-US" altLang="ja-JP" dirty="0"/>
              <a:t>C </a:t>
            </a:r>
            <a:r>
              <a:rPr lang="ja-JP" altLang="en-US" dirty="0"/>
              <a:t>言語と機械語の対応</a:t>
            </a:r>
          </a:p>
        </p:txBody>
      </p:sp>
    </p:spTree>
    <p:extLst>
      <p:ext uri="{BB962C8B-B14F-4D97-AF65-F5344CB8AC3E}">
        <p14:creationId xmlns:p14="http://schemas.microsoft.com/office/powerpoint/2010/main" val="26728048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言語で書かれたプログラムを動作させるには</a:t>
            </a:r>
          </a:p>
        </p:txBody>
      </p:sp>
      <p:sp>
        <p:nvSpPr>
          <p:cNvPr id="3" name="テキスト プレースホルダー 2"/>
          <p:cNvSpPr>
            <a:spLocks noGrp="1"/>
          </p:cNvSpPr>
          <p:nvPr>
            <p:ph type="body" sz="quarter" idx="10"/>
          </p:nvPr>
        </p:nvSpPr>
        <p:spPr/>
        <p:txBody>
          <a:bodyPr/>
          <a:lstStyle/>
          <a:p>
            <a:r>
              <a:rPr lang="ja-JP" altLang="en-US" dirty="0"/>
              <a:t>ここまでに説明した </a:t>
            </a:r>
            <a:r>
              <a:rPr lang="en-US" altLang="ja-JP" dirty="0"/>
              <a:t>CPU </a:t>
            </a:r>
            <a:r>
              <a:rPr lang="ja-JP" altLang="en-US" dirty="0"/>
              <a:t>でも，大概のことはできそう</a:t>
            </a:r>
            <a:endParaRPr lang="en-US" altLang="ja-JP" dirty="0"/>
          </a:p>
          <a:p>
            <a:pPr lvl="1"/>
            <a:r>
              <a:rPr kumimoji="1" lang="ja-JP" altLang="en-US" dirty="0"/>
              <a:t>任意の場所のメモリの読み書き</a:t>
            </a:r>
            <a:endParaRPr kumimoji="1" lang="en-US" altLang="ja-JP" dirty="0"/>
          </a:p>
          <a:p>
            <a:pPr lvl="1"/>
            <a:r>
              <a:rPr kumimoji="1" lang="ja-JP" altLang="en-US" dirty="0"/>
              <a:t>ループ，分岐</a:t>
            </a:r>
            <a:endParaRPr kumimoji="1" lang="en-US" altLang="ja-JP" dirty="0"/>
          </a:p>
          <a:p>
            <a:r>
              <a:rPr kumimoji="1" lang="ja-JP" altLang="en-US" dirty="0"/>
              <a:t>コンパイラの</a:t>
            </a:r>
            <a:r>
              <a:rPr lang="ja-JP" altLang="en-US" dirty="0"/>
              <a:t>処理</a:t>
            </a:r>
            <a:r>
              <a:rPr kumimoji="1" lang="ja-JP" altLang="en-US" dirty="0"/>
              <a:t>：</a:t>
            </a:r>
            <a:endParaRPr kumimoji="1" lang="en-US" altLang="ja-JP" dirty="0"/>
          </a:p>
          <a:p>
            <a:pPr lvl="1"/>
            <a:r>
              <a:rPr kumimoji="1" lang="en-US" altLang="ja-JP" dirty="0"/>
              <a:t>C </a:t>
            </a:r>
            <a:r>
              <a:rPr kumimoji="1" lang="ja-JP" altLang="en-US" dirty="0"/>
              <a:t>言語で書いた各ステートメントを，対応する機械語</a:t>
            </a:r>
            <a:br>
              <a:rPr kumimoji="1" lang="en-US" altLang="ja-JP" dirty="0"/>
            </a:br>
            <a:r>
              <a:rPr kumimoji="1" lang="ja-JP" altLang="en-US" dirty="0"/>
              <a:t>に置き換える</a:t>
            </a:r>
            <a:endParaRPr kumimoji="1" lang="en-US" altLang="ja-JP" dirty="0"/>
          </a:p>
          <a:p>
            <a:pPr lvl="1"/>
            <a:r>
              <a:rPr kumimoji="1" lang="ja-JP" altLang="en-US" dirty="0"/>
              <a:t>基本的にはパターンマッチング</a:t>
            </a:r>
            <a:endParaRPr kumimoji="1" lang="en-US" altLang="ja-JP" dirty="0"/>
          </a:p>
        </p:txBody>
      </p:sp>
    </p:spTree>
    <p:extLst>
      <p:ext uri="{BB962C8B-B14F-4D97-AF65-F5344CB8AC3E}">
        <p14:creationId xmlns:p14="http://schemas.microsoft.com/office/powerpoint/2010/main" val="42502804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履修登録の段階ではコンピュータアーキテクチャが何なのか全く分かっていませんでしたが、コンピュータにおける設計や様式が何なのか、なぜ学ぶのかが何となく分かりました。</a:t>
            </a:r>
            <a:endParaRPr kumimoji="1" lang="en-US" dirty="0"/>
          </a:p>
        </p:txBody>
      </p:sp>
    </p:spTree>
    <p:extLst>
      <p:ext uri="{BB962C8B-B14F-4D97-AF65-F5344CB8AC3E}">
        <p14:creationId xmlns:p14="http://schemas.microsoft.com/office/powerpoint/2010/main" val="77105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言語で書かれたプログラムを動作させるには</a:t>
            </a:r>
          </a:p>
        </p:txBody>
      </p:sp>
      <p:sp>
        <p:nvSpPr>
          <p:cNvPr id="3" name="テキスト プレースホルダー 2"/>
          <p:cNvSpPr>
            <a:spLocks noGrp="1"/>
          </p:cNvSpPr>
          <p:nvPr>
            <p:ph type="body" sz="quarter" idx="10"/>
          </p:nvPr>
        </p:nvSpPr>
        <p:spPr/>
        <p:txBody>
          <a:bodyPr/>
          <a:lstStyle/>
          <a:p>
            <a:r>
              <a:rPr lang="ja-JP" altLang="en-US" dirty="0"/>
              <a:t>具体的に，</a:t>
            </a:r>
            <a:r>
              <a:rPr lang="en-US" altLang="ja-JP" dirty="0"/>
              <a:t>C </a:t>
            </a:r>
            <a:r>
              <a:rPr lang="ja-JP" altLang="en-US" dirty="0"/>
              <a:t>言語の構文をみていく</a:t>
            </a:r>
            <a:endParaRPr lang="en-US" altLang="ja-JP" dirty="0"/>
          </a:p>
          <a:p>
            <a:pPr lvl="1"/>
            <a:r>
              <a:rPr lang="ja-JP" altLang="en-US" dirty="0"/>
              <a:t>まずは例としてループを手でコンパイルしてみる</a:t>
            </a:r>
            <a:endParaRPr lang="en-US" altLang="ja-JP" dirty="0"/>
          </a:p>
          <a:p>
            <a:r>
              <a:rPr lang="en-US" altLang="ja-JP" dirty="0"/>
              <a:t>C </a:t>
            </a:r>
            <a:r>
              <a:rPr lang="ja-JP" altLang="en-US" dirty="0"/>
              <a:t>言語の構文から，どのような命令が必要なのかを検討</a:t>
            </a:r>
          </a:p>
        </p:txBody>
      </p:sp>
    </p:spTree>
    <p:extLst>
      <p:ext uri="{BB962C8B-B14F-4D97-AF65-F5344CB8AC3E}">
        <p14:creationId xmlns:p14="http://schemas.microsoft.com/office/powerpoint/2010/main" val="1901410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ja-JP" altLang="en-US" dirty="0"/>
              <a:t>言語のループ</a:t>
            </a:r>
          </a:p>
        </p:txBody>
      </p:sp>
      <p:sp>
        <p:nvSpPr>
          <p:cNvPr id="3" name="テキスト プレースホルダー 2"/>
          <p:cNvSpPr>
            <a:spLocks noGrp="1"/>
          </p:cNvSpPr>
          <p:nvPr>
            <p:ph type="body" sz="quarter" idx="10"/>
          </p:nvPr>
        </p:nvSpPr>
        <p:spPr>
          <a:xfrm>
            <a:off x="611956" y="1088975"/>
            <a:ext cx="8280092" cy="900010"/>
          </a:xfrm>
        </p:spPr>
        <p:txBody>
          <a:bodyPr/>
          <a:lstStyle/>
          <a:p>
            <a:r>
              <a:rPr lang="en-US" altLang="ja-JP" dirty="0"/>
              <a:t>C </a:t>
            </a:r>
            <a:r>
              <a:rPr lang="ja-JP" altLang="en-US" dirty="0"/>
              <a:t>言語のループについて考える</a:t>
            </a:r>
          </a:p>
        </p:txBody>
      </p:sp>
      <p:sp>
        <p:nvSpPr>
          <p:cNvPr id="4" name="テキスト プレースホルダー 2"/>
          <p:cNvSpPr txBox="1">
            <a:spLocks/>
          </p:cNvSpPr>
          <p:nvPr/>
        </p:nvSpPr>
        <p:spPr bwMode="auto">
          <a:xfrm>
            <a:off x="971960" y="4059007"/>
            <a:ext cx="654247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初期化部分</a:t>
            </a:r>
            <a:br>
              <a:rPr lang="en-US" altLang="ja-JP" kern="0" dirty="0">
                <a:latin typeface="Consolas" panose="020B0609020204030204" pitchFamily="49" charset="0"/>
              </a:rPr>
            </a:br>
            <a:r>
              <a:rPr lang="en-US" altLang="ja-JP" kern="0" dirty="0">
                <a:latin typeface="Consolas" panose="020B0609020204030204" pitchFamily="49" charset="0"/>
              </a:rPr>
              <a:t>2: LABEL: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ループの先頭</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カウンタの更新</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ループの継続判定</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 </a:t>
            </a:r>
            <a:r>
              <a:rPr lang="en-US" altLang="ja-JP" kern="0" dirty="0">
                <a:solidFill>
                  <a:schemeClr val="accent3">
                    <a:lumMod val="75000"/>
                  </a:schemeClr>
                </a:solidFill>
                <a:latin typeface="Consolas" panose="020B0609020204030204" pitchFamily="49" charset="0"/>
              </a:rPr>
              <a:t>// LABEL </a:t>
            </a:r>
            <a:r>
              <a:rPr lang="ja-JP" altLang="en-US" kern="0" dirty="0">
                <a:solidFill>
                  <a:schemeClr val="accent3">
                    <a:lumMod val="75000"/>
                  </a:schemeClr>
                </a:solidFill>
                <a:latin typeface="Consolas" panose="020B0609020204030204" pitchFamily="49" charset="0"/>
              </a:rPr>
              <a:t>に戻る</a:t>
            </a:r>
            <a:endParaRPr lang="ja-JP" altLang="en-US" kern="0" dirty="0">
              <a:latin typeface="Consolas" panose="020B0609020204030204" pitchFamily="49" charset="0"/>
            </a:endParaRPr>
          </a:p>
        </p:txBody>
      </p:sp>
      <p:sp>
        <p:nvSpPr>
          <p:cNvPr id="7" name="テキスト プレースホルダー 2"/>
          <p:cNvSpPr txBox="1">
            <a:spLocks/>
          </p:cNvSpPr>
          <p:nvPr/>
        </p:nvSpPr>
        <p:spPr bwMode="auto">
          <a:xfrm>
            <a:off x="881959" y="1718981"/>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solidFill>
                  <a:schemeClr val="tx1">
                    <a:lumMod val="85000"/>
                    <a:lumOff val="15000"/>
                  </a:schemeClr>
                </a:solidFill>
                <a:latin typeface="Consolas" panose="020B0609020204030204" pitchFamily="49" charset="0"/>
              </a:rPr>
              <a:t>1: </a:t>
            </a:r>
            <a:r>
              <a:rPr lang="en-US" altLang="ja-JP" kern="0" dirty="0">
                <a:solidFill>
                  <a:schemeClr val="accent1"/>
                </a:solidFill>
                <a:latin typeface="Consolas" panose="020B0609020204030204" pitchFamily="49" charset="0"/>
              </a:rPr>
              <a:t>for</a:t>
            </a:r>
            <a:r>
              <a:rPr lang="en-US" altLang="ja-JP" kern="0" dirty="0">
                <a:latin typeface="Consolas" panose="020B0609020204030204" pitchFamily="49" charset="0"/>
              </a:rPr>
              <a:t> (</a:t>
            </a:r>
            <a:r>
              <a:rPr lang="en-US" altLang="ja-JP" kern="0" dirty="0" err="1">
                <a:latin typeface="Consolas" panose="020B0609020204030204" pitchFamily="49" charset="0"/>
              </a:rPr>
              <a:t>i</a:t>
            </a:r>
            <a:r>
              <a:rPr lang="en-US" altLang="ja-JP" kern="0" dirty="0">
                <a:latin typeface="Consolas" panose="020B0609020204030204" pitchFamily="49" charset="0"/>
              </a:rPr>
              <a:t> = 0; </a:t>
            </a:r>
            <a:r>
              <a:rPr lang="en-US" altLang="ja-JP" kern="0" dirty="0" err="1">
                <a:latin typeface="Consolas" panose="020B0609020204030204" pitchFamily="49" charset="0"/>
              </a:rPr>
              <a:t>i</a:t>
            </a:r>
            <a:r>
              <a:rPr lang="en-US" altLang="ja-JP" kern="0" dirty="0">
                <a:latin typeface="Consolas" panose="020B0609020204030204" pitchFamily="49" charset="0"/>
              </a:rPr>
              <a:t> &lt; 10; </a:t>
            </a:r>
            <a:r>
              <a:rPr lang="en-US" altLang="ja-JP" kern="0" dirty="0" err="1">
                <a:latin typeface="Consolas" panose="020B0609020204030204" pitchFamily="49" charset="0"/>
              </a:rPr>
              <a:t>i</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2: }</a:t>
            </a:r>
            <a:endParaRPr lang="ja-JP" altLang="en-US" kern="0" dirty="0">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DD1AD174-BE77-F347-EA9A-6D4130CAA271}"/>
              </a:ext>
            </a:extLst>
          </p:cNvPr>
          <p:cNvSpPr txBox="1">
            <a:spLocks/>
          </p:cNvSpPr>
          <p:nvPr/>
        </p:nvSpPr>
        <p:spPr bwMode="auto">
          <a:xfrm>
            <a:off x="611956" y="3158997"/>
            <a:ext cx="8280092" cy="9000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1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1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a:lstStyle>
          <a:p>
            <a:r>
              <a:rPr lang="ja-JP" altLang="en-US" kern="0" dirty="0">
                <a:solidFill>
                  <a:schemeClr val="tx1">
                    <a:lumMod val="85000"/>
                    <a:lumOff val="15000"/>
                  </a:schemeClr>
                </a:solidFill>
                <a:latin typeface="Consolas" panose="020B0609020204030204" pitchFamily="49" charset="0"/>
              </a:rPr>
              <a:t>そのままだと考えづらいので，</a:t>
            </a:r>
            <a:br>
              <a:rPr lang="en-US" altLang="ja-JP" kern="0" dirty="0">
                <a:solidFill>
                  <a:schemeClr val="tx1">
                    <a:lumMod val="85000"/>
                    <a:lumOff val="15000"/>
                  </a:schemeClr>
                </a:solidFill>
                <a:latin typeface="Consolas" panose="020B0609020204030204" pitchFamily="49" charset="0"/>
              </a:rPr>
            </a:br>
            <a:r>
              <a:rPr lang="ja-JP" altLang="en-US" kern="0" dirty="0">
                <a:solidFill>
                  <a:schemeClr val="tx1">
                    <a:lumMod val="85000"/>
                    <a:lumOff val="15000"/>
                  </a:schemeClr>
                </a:solidFill>
                <a:latin typeface="Consolas" panose="020B0609020204030204" pitchFamily="49" charset="0"/>
              </a:rPr>
              <a:t>まず上記のループを下記の形に変換して考える</a:t>
            </a:r>
            <a:endParaRPr lang="ja-JP" altLang="en-US" kern="0" dirty="0">
              <a:solidFill>
                <a:schemeClr val="tx1">
                  <a:lumMod val="85000"/>
                  <a:lumOff val="15000"/>
                </a:schemeClr>
              </a:solidFill>
            </a:endParaRPr>
          </a:p>
        </p:txBody>
      </p:sp>
    </p:spTree>
    <p:extLst>
      <p:ext uri="{BB962C8B-B14F-4D97-AF65-F5344CB8AC3E}">
        <p14:creationId xmlns:p14="http://schemas.microsoft.com/office/powerpoint/2010/main" val="12759724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前準備：変数の割り当て</a:t>
            </a:r>
          </a:p>
        </p:txBody>
      </p:sp>
      <p:sp>
        <p:nvSpPr>
          <p:cNvPr id="4" name="テキスト プレースホルダー 2"/>
          <p:cNvSpPr txBox="1">
            <a:spLocks/>
          </p:cNvSpPr>
          <p:nvPr/>
        </p:nvSpPr>
        <p:spPr bwMode="auto">
          <a:xfrm>
            <a:off x="881959" y="1358977"/>
            <a:ext cx="369004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a:t>
            </a:r>
            <a:br>
              <a:rPr lang="en-US" altLang="ja-JP" kern="0" dirty="0">
                <a:latin typeface="Consolas" panose="020B0609020204030204" pitchFamily="49" charset="0"/>
              </a:rPr>
            </a:br>
            <a:r>
              <a:rPr lang="en-US" altLang="ja-JP" kern="0" dirty="0">
                <a:latin typeface="Consolas" panose="020B0609020204030204" pitchFamily="49" charset="0"/>
              </a:rPr>
              <a:t>2: LABEL:</a:t>
            </a:r>
            <a:br>
              <a:rPr lang="en-US" altLang="ja-JP" kern="0" dirty="0">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a:t>
            </a:r>
            <a:endParaRPr lang="ja-JP" altLang="en-US" kern="0" dirty="0">
              <a:latin typeface="Consolas" panose="020B0609020204030204" pitchFamily="49" charset="0"/>
            </a:endParaRPr>
          </a:p>
        </p:txBody>
      </p:sp>
      <p:graphicFrame>
        <p:nvGraphicFramePr>
          <p:cNvPr id="19" name="表 18"/>
          <p:cNvGraphicFramePr>
            <a:graphicFrameLocks noGrp="1"/>
          </p:cNvGraphicFramePr>
          <p:nvPr/>
        </p:nvGraphicFramePr>
        <p:xfrm>
          <a:off x="4572000" y="1623136"/>
          <a:ext cx="1800240" cy="725852"/>
        </p:xfrm>
        <a:graphic>
          <a:graphicData uri="http://schemas.openxmlformats.org/drawingml/2006/table">
            <a:tbl>
              <a:tblPr firstRow="1" bandRow="1">
                <a:tableStyleId>{5C22544A-7EE6-4342-B048-85BDC9FD1C3A}</a:tableStyleId>
              </a:tblPr>
              <a:tblGrid>
                <a:gridCol w="720096">
                  <a:extLst>
                    <a:ext uri="{9D8B030D-6E8A-4147-A177-3AD203B41FA5}">
                      <a16:colId xmlns:a16="http://schemas.microsoft.com/office/drawing/2014/main" val="20000"/>
                    </a:ext>
                  </a:extLst>
                </a:gridCol>
                <a:gridCol w="1080144">
                  <a:extLst>
                    <a:ext uri="{9D8B030D-6E8A-4147-A177-3AD203B41FA5}">
                      <a16:colId xmlns:a16="http://schemas.microsoft.com/office/drawing/2014/main" val="20001"/>
                    </a:ext>
                  </a:extLst>
                </a:gridCol>
              </a:tblGrid>
              <a:tr h="360092">
                <a:tc>
                  <a:txBody>
                    <a:bodyPr/>
                    <a:lstStyle/>
                    <a:p>
                      <a:pPr algn="ctr"/>
                      <a:r>
                        <a:rPr kumimoji="1" lang="ja-JP" altLang="en-US" sz="1400" dirty="0"/>
                        <a:t>変数</a:t>
                      </a:r>
                    </a:p>
                  </a:txBody>
                  <a:tcPr anchor="ctr"/>
                </a:tc>
                <a:tc>
                  <a:txBody>
                    <a:bodyPr/>
                    <a:lstStyle/>
                    <a:p>
                      <a:pPr algn="ctr"/>
                      <a:r>
                        <a:rPr kumimoji="1" lang="ja-JP" altLang="en-US" sz="1400" dirty="0">
                          <a:latin typeface="Consolas" panose="020B0609020204030204" pitchFamily="49" charset="0"/>
                        </a:rPr>
                        <a:t>アドレス</a:t>
                      </a:r>
                    </a:p>
                  </a:txBody>
                  <a:tcPr anchor="ctr"/>
                </a:tc>
                <a:extLst>
                  <a:ext uri="{0D108BD9-81ED-4DB2-BD59-A6C34878D82A}">
                    <a16:rowId xmlns:a16="http://schemas.microsoft.com/office/drawing/2014/main" val="10000"/>
                  </a:ext>
                </a:extLst>
              </a:tr>
              <a:tr h="360092">
                <a:tc>
                  <a:txBody>
                    <a:bodyPr/>
                    <a:lstStyle/>
                    <a:p>
                      <a:pPr algn="ctr"/>
                      <a:r>
                        <a:rPr kumimoji="1" lang="en-US" altLang="ja-JP" sz="1800" dirty="0" err="1">
                          <a:solidFill>
                            <a:srgbClr val="FF0000"/>
                          </a:solidFill>
                          <a:latin typeface="Consolas" panose="020B0609020204030204" pitchFamily="49" charset="0"/>
                          <a:ea typeface="ＭＳ ゴシック" pitchFamily="49" charset="-128"/>
                        </a:rPr>
                        <a:t>i</a:t>
                      </a:r>
                      <a:endParaRPr kumimoji="1" lang="ja-JP" altLang="en-US" sz="1400" dirty="0">
                        <a:solidFill>
                          <a:srgbClr val="FF0000"/>
                        </a:solidFill>
                        <a:latin typeface="Consolas" panose="020B0609020204030204" pitchFamily="49" charset="0"/>
                        <a:ea typeface="ＭＳ ゴシック" pitchFamily="49" charset="-128"/>
                      </a:endParaRPr>
                    </a:p>
                  </a:txBody>
                  <a:tcPr anchor="ctr"/>
                </a:tc>
                <a:tc>
                  <a:txBody>
                    <a:bodyPr/>
                    <a:lstStyle/>
                    <a:p>
                      <a:pPr algn="r"/>
                      <a:r>
                        <a:rPr kumimoji="1" lang="en-US" altLang="ja-JP" sz="1800" dirty="0">
                          <a:latin typeface="Consolas" panose="020B0609020204030204" pitchFamily="49" charset="0"/>
                          <a:ea typeface="ＭＳ ゴシック" pitchFamily="49" charset="-128"/>
                        </a:rPr>
                        <a:t>0x0f4</a:t>
                      </a:r>
                      <a:endParaRPr kumimoji="1" lang="ja-JP" altLang="en-US" sz="14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1"/>
                  </a:ext>
                </a:extLst>
              </a:tr>
            </a:tbl>
          </a:graphicData>
        </a:graphic>
      </p:graphicFrame>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3" name="Text Box 32"/>
          <p:cNvSpPr txBox="1">
            <a:spLocks noChangeArrowheads="1"/>
          </p:cNvSpPr>
          <p:nvPr/>
        </p:nvSpPr>
        <p:spPr bwMode="auto">
          <a:xfrm>
            <a:off x="4572000" y="1263308"/>
            <a:ext cx="1800240" cy="360049"/>
          </a:xfrm>
          <a:prstGeom prst="rect">
            <a:avLst/>
          </a:prstGeom>
          <a:noFill/>
          <a:ln w="38100">
            <a:noFill/>
            <a:miter lim="800000"/>
            <a:headEnd/>
            <a:tailEnd type="none" w="med" len="lg"/>
          </a:ln>
          <a:effectLst/>
        </p:spPr>
        <p:txBody>
          <a:bodyPr wrap="none" lIns="93600" tIns="46800" rIns="93600" bIns="46800">
            <a:noAutofit/>
          </a:bodyPr>
          <a:lstStyle/>
          <a:p>
            <a:pPr algn="ctr"/>
            <a:r>
              <a:rPr lang="ja-JP" altLang="en-US" dirty="0">
                <a:latin typeface="+mn-ea"/>
                <a:ea typeface="+mn-ea"/>
              </a:rPr>
              <a:t>変数表</a:t>
            </a:r>
            <a:endParaRPr lang="en-US" altLang="ja-JP" dirty="0">
              <a:latin typeface="+mn-ea"/>
              <a:ea typeface="+mn-ea"/>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b="1" dirty="0" err="1">
                <a:solidFill>
                  <a:srgbClr val="FF0000"/>
                </a:solidFill>
                <a:latin typeface="Consolas" panose="020B0609020204030204" pitchFamily="49" charset="0"/>
                <a:ea typeface="メイリオ" panose="020B0604030504040204" pitchFamily="50" charset="-128"/>
              </a:rPr>
              <a:t>i</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ja-JP" altLang="en-US" sz="1600" dirty="0">
                <a:solidFill>
                  <a:srgbClr val="FF0000"/>
                </a:solidFill>
                <a:latin typeface="メイリオ" panose="020B0604030504040204" pitchFamily="50" charset="-128"/>
                <a:ea typeface="メイリオ" panose="020B0604030504040204" pitchFamily="50" charset="-128"/>
              </a:rPr>
              <a:t>ここから命令</a:t>
            </a:r>
            <a:endParaRPr kumimoji="1" lang="ja-JP" altLang="en-US" sz="1600" dirty="0">
              <a:solidFill>
                <a:srgbClr val="FF0000"/>
              </a:solidFill>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1" name="テキスト プレースホルダー 2"/>
          <p:cNvSpPr>
            <a:spLocks noGrp="1"/>
          </p:cNvSpPr>
          <p:nvPr>
            <p:ph type="body" sz="quarter" idx="10"/>
          </p:nvPr>
        </p:nvSpPr>
        <p:spPr>
          <a:xfrm>
            <a:off x="431954" y="4059007"/>
            <a:ext cx="6120068" cy="1709712"/>
          </a:xfrm>
        </p:spPr>
        <p:txBody>
          <a:bodyPr/>
          <a:lstStyle/>
          <a:p>
            <a:r>
              <a:rPr kumimoji="1" lang="ja-JP" altLang="en-US" dirty="0">
                <a:latin typeface="Consolas" panose="020B0609020204030204" pitchFamily="49" charset="0"/>
              </a:rPr>
              <a:t>変数 </a:t>
            </a:r>
            <a:r>
              <a:rPr lang="en-US" altLang="ja-JP" dirty="0" err="1">
                <a:latin typeface="Consolas" panose="020B0609020204030204" pitchFamily="49" charset="0"/>
              </a:rPr>
              <a:t>i</a:t>
            </a:r>
            <a:r>
              <a:rPr lang="en-US" altLang="ja-JP" dirty="0">
                <a:latin typeface="Consolas" panose="020B0609020204030204" pitchFamily="49" charset="0"/>
              </a:rPr>
              <a:t> </a:t>
            </a:r>
            <a:r>
              <a:rPr lang="ja-JP" altLang="en-US" dirty="0" err="1">
                <a:latin typeface="Consolas" panose="020B0609020204030204" pitchFamily="49" charset="0"/>
              </a:rPr>
              <a:t>を</a:t>
            </a:r>
            <a:r>
              <a:rPr kumimoji="1" lang="ja-JP" altLang="en-US" dirty="0" err="1">
                <a:latin typeface="Consolas" panose="020B0609020204030204" pitchFamily="49" charset="0"/>
              </a:rPr>
              <a:t>メ</a:t>
            </a:r>
            <a:r>
              <a:rPr kumimoji="1" lang="ja-JP" altLang="en-US" dirty="0">
                <a:latin typeface="Consolas" panose="020B0609020204030204" pitchFamily="49" charset="0"/>
              </a:rPr>
              <a:t>モリの </a:t>
            </a:r>
            <a:r>
              <a:rPr kumimoji="1" lang="en-US" altLang="ja-JP" dirty="0">
                <a:latin typeface="Consolas" panose="020B0609020204030204" pitchFamily="49" charset="0"/>
              </a:rPr>
              <a:t>0x0f4 </a:t>
            </a:r>
            <a:r>
              <a:rPr kumimoji="1" lang="ja-JP" altLang="en-US" dirty="0">
                <a:latin typeface="Consolas" panose="020B0609020204030204" pitchFamily="49" charset="0"/>
              </a:rPr>
              <a:t>番地に割り当てる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グローバル変数だと思ってほしい</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変数は</a:t>
            </a:r>
            <a:r>
              <a:rPr kumimoji="1" lang="en-US" altLang="ja-JP" dirty="0">
                <a:latin typeface="Consolas" panose="020B0609020204030204" pitchFamily="49" charset="0"/>
              </a:rPr>
              <a:t>1</a:t>
            </a:r>
            <a:r>
              <a:rPr kumimoji="1" lang="ja-JP" altLang="en-US" dirty="0">
                <a:latin typeface="Consolas" panose="020B0609020204030204" pitchFamily="49" charset="0"/>
              </a:rPr>
              <a:t>つ</a:t>
            </a:r>
            <a:r>
              <a:rPr lang="en-US" altLang="ja-JP" dirty="0">
                <a:latin typeface="Consolas" panose="020B0609020204030204" pitchFamily="49" charset="0"/>
              </a:rPr>
              <a:t>4</a:t>
            </a:r>
            <a:r>
              <a:rPr lang="ja-JP" altLang="en-US" dirty="0">
                <a:latin typeface="Consolas" panose="020B0609020204030204" pitchFamily="49" charset="0"/>
              </a:rPr>
              <a:t>バイトとする</a:t>
            </a:r>
            <a:endParaRPr lang="en-US" altLang="ja-JP" dirty="0">
              <a:latin typeface="Consolas" panose="020B0609020204030204" pitchFamily="49" charset="0"/>
            </a:endParaRPr>
          </a:p>
          <a:p>
            <a:pPr lvl="1"/>
            <a:r>
              <a:rPr lang="ja-JP" altLang="en-US" dirty="0">
                <a:latin typeface="Consolas" panose="020B0609020204030204" pitchFamily="49" charset="0"/>
              </a:rPr>
              <a:t>適当にあいてるところを選んだだけで，</a:t>
            </a:r>
            <a:br>
              <a:rPr lang="en-US" altLang="ja-JP" dirty="0">
                <a:latin typeface="Consolas" panose="020B0609020204030204" pitchFamily="49" charset="0"/>
              </a:rPr>
            </a:br>
            <a:r>
              <a:rPr lang="ja-JP" altLang="en-US" dirty="0">
                <a:latin typeface="Consolas" panose="020B0609020204030204" pitchFamily="49" charset="0"/>
              </a:rPr>
              <a:t>番地の数字に意味はない</a:t>
            </a:r>
            <a:endParaRPr lang="en-US" altLang="ja-JP" dirty="0">
              <a:latin typeface="Consolas" panose="020B0609020204030204" pitchFamily="49" charset="0"/>
            </a:endParaRPr>
          </a:p>
          <a:p>
            <a:r>
              <a:rPr kumimoji="1" lang="ja-JP" altLang="en-US" dirty="0">
                <a:latin typeface="Consolas" panose="020B0609020204030204" pitchFamily="49" charset="0"/>
              </a:rPr>
              <a:t>命令は </a:t>
            </a:r>
            <a:r>
              <a:rPr kumimoji="1" lang="en-US" altLang="ja-JP" dirty="0">
                <a:latin typeface="Consolas" panose="020B0609020204030204" pitchFamily="49" charset="0"/>
              </a:rPr>
              <a:t>0x400 </a:t>
            </a:r>
            <a:r>
              <a:rPr kumimoji="1" lang="ja-JP" altLang="en-US" dirty="0">
                <a:latin typeface="Consolas" panose="020B0609020204030204" pitchFamily="49" charset="0"/>
              </a:rPr>
              <a:t>番地から開始するとする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命令も</a:t>
            </a:r>
            <a:r>
              <a:rPr kumimoji="1" lang="en-US" altLang="ja-JP" dirty="0">
                <a:latin typeface="Consolas" panose="020B0609020204030204" pitchFamily="49" charset="0"/>
              </a:rPr>
              <a:t>1</a:t>
            </a:r>
            <a:r>
              <a:rPr kumimoji="1" lang="ja-JP" altLang="en-US" dirty="0">
                <a:latin typeface="Consolas" panose="020B0609020204030204" pitchFamily="49" charset="0"/>
              </a:rPr>
              <a:t>つ</a:t>
            </a:r>
            <a:r>
              <a:rPr kumimoji="1" lang="en-US" altLang="ja-JP" dirty="0">
                <a:latin typeface="Consolas" panose="020B0609020204030204" pitchFamily="49" charset="0"/>
              </a:rPr>
              <a:t>4</a:t>
            </a:r>
            <a:r>
              <a:rPr kumimoji="1" lang="ja-JP" altLang="en-US" dirty="0">
                <a:latin typeface="Consolas" panose="020B0609020204030204" pitchFamily="49" charset="0"/>
              </a:rPr>
              <a:t>バイトとする</a:t>
            </a: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5398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１行目：変数 </a:t>
            </a:r>
            <a:r>
              <a:rPr lang="en-US" altLang="ja-JP" dirty="0" err="1">
                <a:latin typeface="Consolas" panose="020B0609020204030204" pitchFamily="49" charset="0"/>
              </a:rPr>
              <a:t>i</a:t>
            </a:r>
            <a:r>
              <a:rPr lang="en-US" altLang="ja-JP" dirty="0"/>
              <a:t> </a:t>
            </a:r>
            <a:r>
              <a:rPr lang="ja-JP" altLang="en-US" dirty="0" err="1"/>
              <a:t>への</a:t>
            </a:r>
            <a:r>
              <a:rPr lang="ja-JP" altLang="en-US" dirty="0"/>
              <a:t> </a:t>
            </a:r>
            <a:r>
              <a:rPr lang="en-US" altLang="ja-JP" dirty="0"/>
              <a:t>0 </a:t>
            </a:r>
            <a:r>
              <a:rPr lang="ja-JP" altLang="en-US" dirty="0"/>
              <a:t>の代入</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rgbClr val="FF0000"/>
                </a:solidFill>
                <a:latin typeface="Consolas" panose="020B0609020204030204" pitchFamily="49" charset="0"/>
                <a:ea typeface="メイリオ" panose="020B0604030504040204" pitchFamily="50" charset="-128"/>
              </a:rPr>
              <a:t>i: </a:t>
            </a:r>
            <a:r>
              <a:rPr kumimoji="1" lang="en-US" altLang="ja-JP" b="1" dirty="0">
                <a:solidFill>
                  <a:srgbClr val="FF0000"/>
                </a:solidFill>
                <a:latin typeface="Consolas" panose="020B0609020204030204" pitchFamily="49" charset="0"/>
                <a:ea typeface="メイリオ" panose="020B0604030504040204" pitchFamily="50" charset="-128"/>
              </a:rPr>
              <a:t>0</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r>
              <a:rPr lang="en-US" altLang="ja-JP" sz="2000" kern="0" dirty="0">
                <a:solidFill>
                  <a:schemeClr val="accent5"/>
                </a:solidFill>
                <a:latin typeface="Consolas" panose="020B0609020204030204" pitchFamily="49" charset="0"/>
              </a:rPr>
              <a:t>1: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0;</a:t>
            </a:r>
          </a:p>
          <a:p>
            <a:pPr>
              <a:lnSpc>
                <a:spcPct val="150000"/>
              </a:lnSpc>
            </a:pPr>
            <a:r>
              <a:rPr lang="en-US" altLang="ja-JP" sz="2000" kern="0" dirty="0">
                <a:solidFill>
                  <a:schemeClr val="accent5"/>
                </a:solidFill>
                <a:latin typeface="Consolas" panose="020B0609020204030204" pitchFamily="49" charset="0"/>
              </a:rPr>
              <a:t>   </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レジスタ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5"/>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0x400: li 0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0x0f4 (</a:t>
            </a:r>
            <a:r>
              <a:rPr lang="en-US" altLang="ja-JP" sz="2000" kern="0" dirty="0" err="1">
                <a:solidFill>
                  <a:schemeClr val="accent3">
                    <a:lumMod val="75000"/>
                  </a:schemeClr>
                </a:solidFill>
                <a:latin typeface="Consolas" panose="020B0609020204030204" pitchFamily="49" charset="0"/>
              </a:rPr>
              <a:t>i</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の番地</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0x404: li 0x0f4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A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(B) </a:t>
            </a:r>
            <a:r>
              <a:rPr lang="ja-JP" altLang="en-US" sz="2000" kern="0" dirty="0">
                <a:solidFill>
                  <a:schemeClr val="accent3">
                    <a:lumMod val="75000"/>
                  </a:schemeClr>
                </a:solidFill>
                <a:latin typeface="Consolas" panose="020B0609020204030204" pitchFamily="49" charset="0"/>
              </a:rPr>
              <a:t>にかきこむ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0x408</a:t>
            </a:r>
            <a:r>
              <a:rPr lang="en-US" altLang="ja-JP" sz="2000" kern="0">
                <a:solidFill>
                  <a:schemeClr val="tx1">
                    <a:lumMod val="85000"/>
                    <a:lumOff val="15000"/>
                  </a:schemeClr>
                </a:solidFill>
                <a:latin typeface="Consolas" panose="020B0609020204030204" pitchFamily="49" charset="0"/>
              </a:rPr>
              <a:t>: st </a:t>
            </a:r>
            <a:r>
              <a:rPr lang="en-US" altLang="ja-JP" sz="2000" kern="0" dirty="0">
                <a:solidFill>
                  <a:schemeClr val="tx1">
                    <a:lumMod val="85000"/>
                    <a:lumOff val="15000"/>
                  </a:schemeClr>
                </a:solidFill>
                <a:latin typeface="Consolas" panose="020B0609020204030204" pitchFamily="49" charset="0"/>
              </a:rPr>
              <a:t>A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endParaRPr lang="ja-JP" altLang="en-US" sz="2000" kern="0" dirty="0">
              <a:solidFill>
                <a:schemeClr val="accent3">
                  <a:lumMod val="75000"/>
                </a:schemeClr>
              </a:solidFill>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8" name="テキスト プレースホルダー 2"/>
          <p:cNvSpPr>
            <a:spLocks noGrp="1"/>
          </p:cNvSpPr>
          <p:nvPr>
            <p:ph type="body" sz="quarter" idx="10"/>
          </p:nvPr>
        </p:nvSpPr>
        <p:spPr>
          <a:xfrm>
            <a:off x="251952" y="5589024"/>
            <a:ext cx="7470083" cy="1079705"/>
          </a:xfrm>
        </p:spPr>
        <p:txBody>
          <a:bodyPr/>
          <a:lstStyle/>
          <a:p>
            <a:r>
              <a:rPr kumimoji="1" lang="ja-JP" altLang="en-US" dirty="0">
                <a:latin typeface="Consolas" panose="020B0609020204030204" pitchFamily="49" charset="0"/>
              </a:rPr>
              <a:t>グローバル変数の更新は，基本的にこのパターンでできる</a:t>
            </a:r>
            <a:endParaRPr kumimoji="1" lang="en-US" altLang="ja-JP" dirty="0">
              <a:latin typeface="Consolas" panose="020B0609020204030204" pitchFamily="49" charset="0"/>
            </a:endParaRPr>
          </a:p>
          <a:p>
            <a:pPr lvl="1"/>
            <a:r>
              <a:rPr lang="ja-JP" altLang="en-US" dirty="0">
                <a:latin typeface="Consolas" panose="020B0609020204030204" pitchFamily="49" charset="0"/>
              </a:rPr>
              <a:t>変数のアドレスを </a:t>
            </a:r>
            <a:r>
              <a:rPr lang="en-US" altLang="ja-JP" dirty="0">
                <a:latin typeface="Consolas" panose="020B0609020204030204" pitchFamily="49" charset="0"/>
              </a:rPr>
              <a:t>li </a:t>
            </a:r>
            <a:r>
              <a:rPr lang="ja-JP" altLang="en-US" dirty="0">
                <a:latin typeface="Consolas" panose="020B0609020204030204" pitchFamily="49" charset="0"/>
              </a:rPr>
              <a:t>で読んで，そこにストア</a:t>
            </a:r>
            <a:endParaRPr kumimoji="1" lang="ja-JP" altLang="en-US" dirty="0">
              <a:latin typeface="Consolas" panose="020B0609020204030204" pitchFamily="49" charset="0"/>
            </a:endParaRP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15766882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a:t>
            </a:r>
            <a:r>
              <a:rPr lang="ja-JP" altLang="en-US" dirty="0"/>
              <a:t>行目：ラベル</a:t>
            </a:r>
          </a:p>
        </p:txBody>
      </p:sp>
      <p:sp>
        <p:nvSpPr>
          <p:cNvPr id="4" name="テキスト プレースホルダー 2"/>
          <p:cNvSpPr txBox="1">
            <a:spLocks/>
          </p:cNvSpPr>
          <p:nvPr/>
        </p:nvSpPr>
        <p:spPr bwMode="auto">
          <a:xfrm>
            <a:off x="881959" y="1628980"/>
            <a:ext cx="3690041" cy="15021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Font typeface="Wingdings" panose="05000000000000000000" pitchFamily="2" charset="2"/>
              <a:buNone/>
            </a:pPr>
            <a:r>
              <a:rPr lang="en-US" altLang="ja-JP" kern="0" dirty="0">
                <a:latin typeface="Consolas" panose="020B0609020204030204" pitchFamily="49" charset="0"/>
              </a:rPr>
              <a:t>1:     </a:t>
            </a:r>
            <a:r>
              <a:rPr lang="en-US" altLang="ja-JP" kern="0" dirty="0" err="1">
                <a:latin typeface="Consolas" panose="020B0609020204030204" pitchFamily="49" charset="0"/>
              </a:rPr>
              <a:t>i</a:t>
            </a:r>
            <a:r>
              <a:rPr lang="en-US" altLang="ja-JP" kern="0" dirty="0">
                <a:latin typeface="Consolas" panose="020B0609020204030204" pitchFamily="49" charset="0"/>
              </a:rPr>
              <a:t> = 0;</a:t>
            </a:r>
            <a:br>
              <a:rPr lang="en-US" altLang="ja-JP" kern="0" dirty="0">
                <a:latin typeface="Consolas" panose="020B0609020204030204" pitchFamily="49" charset="0"/>
              </a:rPr>
            </a:br>
            <a:r>
              <a:rPr lang="en-US" altLang="ja-JP" kern="0" dirty="0">
                <a:solidFill>
                  <a:srgbClr val="FF0000"/>
                </a:solidFill>
                <a:latin typeface="Consolas" panose="020B0609020204030204" pitchFamily="49" charset="0"/>
              </a:rPr>
              <a:t>2: LABEL:</a:t>
            </a:r>
            <a:br>
              <a:rPr lang="en-US" altLang="ja-JP" kern="0" dirty="0">
                <a:solidFill>
                  <a:srgbClr val="FF0000"/>
                </a:solidFill>
                <a:latin typeface="Consolas" panose="020B0609020204030204" pitchFamily="49" charset="0"/>
              </a:rPr>
            </a:br>
            <a:r>
              <a:rPr lang="en-US" altLang="ja-JP" kern="0" dirty="0">
                <a:latin typeface="Consolas" panose="020B0609020204030204" pitchFamily="49" charset="0"/>
              </a:rPr>
              <a:t>3:     </a:t>
            </a:r>
            <a:r>
              <a:rPr lang="en-US" altLang="ja-JP" kern="0" dirty="0" err="1">
                <a:latin typeface="Consolas" panose="020B0609020204030204" pitchFamily="49" charset="0"/>
              </a:rPr>
              <a:t>i</a:t>
            </a:r>
            <a:r>
              <a:rPr lang="en-US" altLang="ja-JP" kern="0" dirty="0">
                <a:latin typeface="Consolas" panose="020B0609020204030204" pitchFamily="49" charset="0"/>
              </a:rPr>
              <a:t> = </a:t>
            </a:r>
            <a:r>
              <a:rPr lang="en-US" altLang="ja-JP" kern="0" dirty="0" err="1">
                <a:latin typeface="Consolas" panose="020B0609020204030204" pitchFamily="49" charset="0"/>
              </a:rPr>
              <a:t>i</a:t>
            </a:r>
            <a:r>
              <a:rPr lang="en-US" altLang="ja-JP" kern="0" dirty="0">
                <a:latin typeface="Consolas" panose="020B0609020204030204" pitchFamily="49" charset="0"/>
              </a:rPr>
              <a:t> + 1;</a:t>
            </a:r>
            <a:br>
              <a:rPr lang="en-US" altLang="ja-JP" kern="0" dirty="0">
                <a:latin typeface="Consolas" panose="020B0609020204030204" pitchFamily="49" charset="0"/>
              </a:rPr>
            </a:br>
            <a:r>
              <a:rPr lang="en-US" altLang="ja-JP" kern="0" dirty="0">
                <a:latin typeface="Consolas" panose="020B0609020204030204" pitchFamily="49" charset="0"/>
              </a:rPr>
              <a:t>4:     </a:t>
            </a:r>
            <a:r>
              <a:rPr lang="en-US" altLang="ja-JP" kern="0" dirty="0">
                <a:solidFill>
                  <a:schemeClr val="accent1"/>
                </a:solidFill>
                <a:latin typeface="Consolas" panose="020B0609020204030204" pitchFamily="49" charset="0"/>
              </a:rPr>
              <a:t>if </a:t>
            </a:r>
            <a:r>
              <a:rPr lang="en-US" altLang="ja-JP" kern="0" dirty="0">
                <a:latin typeface="Consolas" panose="020B0609020204030204" pitchFamily="49" charset="0"/>
              </a:rPr>
              <a:t>(</a:t>
            </a:r>
            <a:r>
              <a:rPr lang="en-US" altLang="ja-JP" kern="0" dirty="0" err="1">
                <a:latin typeface="Consolas" panose="020B0609020204030204" pitchFamily="49" charset="0"/>
              </a:rPr>
              <a:t>i</a:t>
            </a:r>
            <a:r>
              <a:rPr lang="en-US" altLang="ja-JP" kern="0" dirty="0">
                <a:latin typeface="Consolas" panose="020B0609020204030204" pitchFamily="49" charset="0"/>
              </a:rPr>
              <a:t> &lt; 10)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err="1">
                <a:solidFill>
                  <a:schemeClr val="accent1"/>
                </a:solidFill>
                <a:latin typeface="Consolas" panose="020B0609020204030204" pitchFamily="49" charset="0"/>
              </a:rPr>
              <a:t>goto</a:t>
            </a:r>
            <a:r>
              <a:rPr lang="en-US" altLang="ja-JP" kern="0" dirty="0">
                <a:solidFill>
                  <a:schemeClr val="accent1"/>
                </a:solidFill>
                <a:latin typeface="Consolas" panose="020B0609020204030204" pitchFamily="49" charset="0"/>
              </a:rPr>
              <a:t> </a:t>
            </a:r>
            <a:r>
              <a:rPr lang="en-US" altLang="ja-JP" kern="0" dirty="0">
                <a:latin typeface="Consolas" panose="020B0609020204030204" pitchFamily="49" charset="0"/>
              </a:rPr>
              <a:t>LABEL;</a:t>
            </a:r>
            <a:endParaRPr lang="ja-JP" altLang="en-US" kern="0" dirty="0">
              <a:latin typeface="Consolas" panose="020B0609020204030204" pitchFamily="49" charset="0"/>
            </a:endParaRPr>
          </a:p>
        </p:txBody>
      </p:sp>
      <p:sp>
        <p:nvSpPr>
          <p:cNvPr id="41" name="テキスト プレースホルダー 2"/>
          <p:cNvSpPr>
            <a:spLocks noGrp="1"/>
          </p:cNvSpPr>
          <p:nvPr>
            <p:ph type="body" sz="quarter" idx="10"/>
          </p:nvPr>
        </p:nvSpPr>
        <p:spPr>
          <a:xfrm>
            <a:off x="431954" y="4059007"/>
            <a:ext cx="6300070" cy="1709712"/>
          </a:xfrm>
        </p:spPr>
        <p:txBody>
          <a:bodyPr/>
          <a:lstStyle/>
          <a:p>
            <a:r>
              <a:rPr lang="ja-JP" altLang="en-US" dirty="0">
                <a:latin typeface="Consolas" panose="020B0609020204030204" pitchFamily="49" charset="0"/>
              </a:rPr>
              <a:t>次の３行目は，</a:t>
            </a:r>
            <a:r>
              <a:rPr lang="en-US" altLang="ja-JP" dirty="0">
                <a:solidFill>
                  <a:srgbClr val="FF0000"/>
                </a:solidFill>
                <a:latin typeface="Consolas" panose="020B0609020204030204" pitchFamily="49" charset="0"/>
              </a:rPr>
              <a:t>0x40C</a:t>
            </a:r>
            <a:r>
              <a:rPr lang="en-US" altLang="ja-JP" dirty="0">
                <a:latin typeface="Consolas" panose="020B0609020204030204" pitchFamily="49" charset="0"/>
              </a:rPr>
              <a:t> </a:t>
            </a:r>
            <a:r>
              <a:rPr lang="ja-JP" altLang="en-US" dirty="0">
                <a:latin typeface="Consolas" panose="020B0609020204030204" pitchFamily="49" charset="0"/>
              </a:rPr>
              <a:t>からはじまるので，</a:t>
            </a:r>
            <a:br>
              <a:rPr lang="en-US" altLang="ja-JP" dirty="0">
                <a:latin typeface="Consolas" panose="020B0609020204030204" pitchFamily="49" charset="0"/>
              </a:rPr>
            </a:br>
            <a:r>
              <a:rPr lang="en-US" altLang="ja-JP" dirty="0">
                <a:latin typeface="Consolas" panose="020B0609020204030204" pitchFamily="49" charset="0"/>
              </a:rPr>
              <a:t>LABEL=0x40C </a:t>
            </a:r>
            <a:r>
              <a:rPr lang="ja-JP" altLang="en-US" dirty="0">
                <a:latin typeface="Consolas" panose="020B0609020204030204" pitchFamily="49" charset="0"/>
              </a:rPr>
              <a:t>として憶えておく</a:t>
            </a:r>
            <a:br>
              <a:rPr lang="en-US" altLang="ja-JP" dirty="0">
                <a:latin typeface="Consolas" panose="020B0609020204030204" pitchFamily="49" charset="0"/>
              </a:rPr>
            </a:br>
            <a:endParaRPr kumimoji="1" lang="ja-JP" altLang="en-US" dirty="0">
              <a:latin typeface="Consolas" panose="020B0609020204030204" pitchFamily="49" charset="0"/>
            </a:endParaRPr>
          </a:p>
        </p:txBody>
      </p:sp>
      <p:sp>
        <p:nvSpPr>
          <p:cNvPr id="25" name="正方形/長方形 24"/>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6"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30"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31" name="正方形/長方形 30"/>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47" name="正方形/長方形 46"/>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chemeClr val="tx1">
                    <a:lumMod val="85000"/>
                    <a:lumOff val="15000"/>
                  </a:schemeClr>
                </a:solidFill>
                <a:latin typeface="Consolas" panose="020B0609020204030204" pitchFamily="49" charset="0"/>
                <a:ea typeface="メイリオ" panose="020B0604030504040204" pitchFamily="50" charset="-128"/>
              </a:rPr>
              <a:t>i: </a:t>
            </a:r>
            <a:r>
              <a:rPr kumimoji="1" lang="en-US" altLang="ja-JP" b="1" dirty="0">
                <a:solidFill>
                  <a:schemeClr val="tx1">
                    <a:lumMod val="85000"/>
                    <a:lumOff val="15000"/>
                  </a:schemeClr>
                </a:solidFill>
                <a:latin typeface="Consolas" panose="020B0609020204030204" pitchFamily="49" charset="0"/>
                <a:ea typeface="メイリオ" panose="020B0604030504040204" pitchFamily="50" charset="-128"/>
              </a:rPr>
              <a:t>0</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48" name="正方形/長方形 47"/>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49" name="正方形/長方形 48"/>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55"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56"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57" name="正方形/長方形 56"/>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58"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59" name="正方形/長方形 58"/>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61" name="正方形/長方形 60"/>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62" name="正方形/長方形 61"/>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63"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rgbClr val="FF0000"/>
                </a:solidFill>
                <a:latin typeface="Consolas" panose="020B0609020204030204" pitchFamily="49" charset="0"/>
              </a:rPr>
              <a:t>0x40C</a:t>
            </a:r>
            <a:endParaRPr lang="ja-JP" altLang="en-US" sz="16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1367022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ja-JP" altLang="en-US" dirty="0"/>
              <a:t>３行目：変数 </a:t>
            </a:r>
            <a:r>
              <a:rPr lang="en-US" altLang="ja-JP" dirty="0" err="1">
                <a:latin typeface="Consolas" panose="020B0609020204030204" pitchFamily="49" charset="0"/>
              </a:rPr>
              <a:t>i</a:t>
            </a:r>
            <a:r>
              <a:rPr lang="en-US" altLang="ja-JP" dirty="0"/>
              <a:t> </a:t>
            </a:r>
            <a:r>
              <a:rPr lang="ja-JP" altLang="en-US" dirty="0"/>
              <a:t>の インクリメント</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rgbClr val="FF0000"/>
                </a:solidFill>
                <a:latin typeface="Consolas" panose="020B0609020204030204" pitchFamily="49" charset="0"/>
                <a:ea typeface="メイリオ" panose="020B0604030504040204" pitchFamily="50" charset="-128"/>
              </a:rPr>
              <a:t>i: 1</a:t>
            </a:r>
            <a:endParaRPr kumimoji="1" lang="ja-JP" altLang="en-US" b="1" dirty="0">
              <a:solidFill>
                <a:srgbClr val="FF0000"/>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251952" y="180898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sz="2000" kern="0" dirty="0">
                <a:solidFill>
                  <a:schemeClr val="accent5"/>
                </a:solidFill>
                <a:latin typeface="Consolas" panose="020B0609020204030204" pitchFamily="49" charset="0"/>
              </a:rPr>
              <a:t>3: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a:t>
            </a:r>
            <a:r>
              <a:rPr lang="en-US" altLang="ja-JP" sz="2000" kern="0" dirty="0" err="1">
                <a:solidFill>
                  <a:schemeClr val="accent5"/>
                </a:solidFill>
                <a:latin typeface="Consolas" panose="020B0609020204030204" pitchFamily="49" charset="0"/>
              </a:rPr>
              <a:t>i</a:t>
            </a:r>
            <a:r>
              <a:rPr lang="en-US" altLang="ja-JP" sz="2000" kern="0" dirty="0">
                <a:solidFill>
                  <a:schemeClr val="accent5"/>
                </a:solidFill>
                <a:latin typeface="Consolas" panose="020B0609020204030204" pitchFamily="49" charset="0"/>
              </a:rPr>
              <a:t> + 1;</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0x0f4 (</a:t>
            </a:r>
            <a:r>
              <a:rPr lang="en-US" altLang="ja-JP" sz="2000" kern="0" dirty="0" err="1">
                <a:solidFill>
                  <a:schemeClr val="accent3">
                    <a:lumMod val="75000"/>
                  </a:schemeClr>
                </a:solidFill>
                <a:latin typeface="Consolas" panose="020B0609020204030204" pitchFamily="49" charset="0"/>
              </a:rPr>
              <a:t>i</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の番地</a:t>
            </a:r>
            <a:r>
              <a:rPr lang="en-US" altLang="ja-JP" sz="2000" kern="0" dirty="0">
                <a:solidFill>
                  <a:schemeClr val="accent3">
                    <a:lumMod val="75000"/>
                  </a:schemeClr>
                </a:solidFill>
                <a:latin typeface="Consolas" panose="020B0609020204030204" pitchFamily="49" charset="0"/>
              </a:rPr>
              <a:t>) </a:t>
            </a:r>
            <a:r>
              <a:rPr lang="ja-JP" altLang="en-US" sz="2000" kern="0" dirty="0">
                <a:solidFill>
                  <a:schemeClr val="accent3">
                    <a:lumMod val="75000"/>
                  </a:schemeClr>
                </a:solidFill>
                <a:latin typeface="Consolas" panose="020B0609020204030204" pitchFamily="49" charset="0"/>
              </a:rPr>
              <a:t>をいれる</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0x40C: li 0x0f4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に読み込む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0x410</a:t>
            </a:r>
            <a:r>
              <a:rPr lang="en-US" altLang="ja-JP" sz="2000" kern="0">
                <a:solidFill>
                  <a:schemeClr val="tx1">
                    <a:lumMod val="85000"/>
                    <a:lumOff val="15000"/>
                  </a:schemeClr>
                </a:solidFill>
                <a:latin typeface="Consolas" panose="020B0609020204030204" pitchFamily="49" charset="0"/>
              </a:rPr>
              <a:t>: ld </a:t>
            </a:r>
            <a:r>
              <a:rPr lang="en-US" altLang="ja-JP" sz="2000" kern="0" dirty="0">
                <a:solidFill>
                  <a:schemeClr val="tx1">
                    <a:lumMod val="85000"/>
                    <a:lumOff val="15000"/>
                  </a:schemeClr>
                </a:solidFill>
                <a:latin typeface="Consolas" panose="020B0609020204030204" pitchFamily="49" charset="0"/>
              </a:rPr>
              <a:t>(B)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1 </a:t>
            </a:r>
            <a:r>
              <a:rPr lang="ja-JP" altLang="en-US" sz="2000" kern="0" dirty="0">
                <a:solidFill>
                  <a:schemeClr val="accent3">
                    <a:lumMod val="75000"/>
                  </a:schemeClr>
                </a:solidFill>
                <a:latin typeface="Consolas" panose="020B0609020204030204" pitchFamily="49" charset="0"/>
              </a:rPr>
              <a:t>を足す</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0x414: add A,1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A</a:t>
            </a:r>
          </a:p>
          <a:p>
            <a:pPr>
              <a:lnSpc>
                <a:spcPct val="150000"/>
              </a:lnSpc>
            </a:pPr>
            <a:r>
              <a:rPr lang="en-US" altLang="ja-JP" sz="2000" kern="0" dirty="0">
                <a:solidFill>
                  <a:schemeClr val="accent3">
                    <a:lumMod val="75000"/>
                  </a:schemeClr>
                </a:solidFill>
                <a:latin typeface="Consolas" panose="020B0609020204030204" pitchFamily="49" charset="0"/>
              </a:rPr>
              <a:t>   // A </a:t>
            </a:r>
            <a:r>
              <a:rPr lang="ja-JP" altLang="en-US" sz="2000" kern="0" dirty="0">
                <a:solidFill>
                  <a:schemeClr val="accent3">
                    <a:lumMod val="75000"/>
                  </a:schemeClr>
                </a:solidFill>
                <a:latin typeface="Consolas" panose="020B0609020204030204" pitchFamily="49" charset="0"/>
              </a:rPr>
              <a:t>を </a:t>
            </a:r>
            <a:r>
              <a:rPr lang="en-US" altLang="ja-JP" sz="2000" kern="0" dirty="0">
                <a:solidFill>
                  <a:schemeClr val="accent3">
                    <a:lumMod val="75000"/>
                  </a:schemeClr>
                </a:solidFill>
                <a:latin typeface="Consolas" panose="020B0609020204030204" pitchFamily="49" charset="0"/>
              </a:rPr>
              <a:t>(B) </a:t>
            </a:r>
            <a:r>
              <a:rPr lang="ja-JP" altLang="en-US" sz="2000" kern="0" dirty="0">
                <a:solidFill>
                  <a:schemeClr val="accent3">
                    <a:lumMod val="75000"/>
                  </a:schemeClr>
                </a:solidFill>
                <a:latin typeface="Consolas" panose="020B0609020204030204" pitchFamily="49" charset="0"/>
              </a:rPr>
              <a:t>にかきこむ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0x418</a:t>
            </a:r>
            <a:r>
              <a:rPr lang="en-US" altLang="ja-JP" sz="2000" kern="0">
                <a:solidFill>
                  <a:schemeClr val="tx1">
                    <a:lumMod val="85000"/>
                    <a:lumOff val="15000"/>
                  </a:schemeClr>
                </a:solidFill>
                <a:latin typeface="Consolas" panose="020B0609020204030204" pitchFamily="49" charset="0"/>
              </a:rPr>
              <a:t>: st </a:t>
            </a:r>
            <a:r>
              <a:rPr lang="en-US" altLang="ja-JP" sz="2000" kern="0" dirty="0">
                <a:solidFill>
                  <a:schemeClr val="tx1">
                    <a:lumMod val="85000"/>
                    <a:lumOff val="15000"/>
                  </a:schemeClr>
                </a:solidFill>
                <a:latin typeface="Consolas" panose="020B0609020204030204" pitchFamily="49" charset="0"/>
              </a:rPr>
              <a:t>A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endParaRPr lang="ja-JP" altLang="en-US" sz="2000" kern="0" dirty="0">
              <a:solidFill>
                <a:schemeClr val="accent3">
                  <a:lumMod val="75000"/>
                </a:schemeClr>
              </a:solidFill>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pPr algn="ct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2520261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 name="タイトル 1"/>
          <p:cNvSpPr>
            <a:spLocks noGrp="1"/>
          </p:cNvSpPr>
          <p:nvPr>
            <p:ph type="title"/>
          </p:nvPr>
        </p:nvSpPr>
        <p:spPr/>
        <p:txBody>
          <a:bodyPr/>
          <a:lstStyle/>
          <a:p>
            <a:r>
              <a:rPr lang="en-US" altLang="ja-JP" dirty="0"/>
              <a:t>4-5</a:t>
            </a:r>
            <a:r>
              <a:rPr lang="ja-JP" altLang="en-US" dirty="0"/>
              <a:t>行目：ループの継続判定とジャンプ</a:t>
            </a:r>
          </a:p>
        </p:txBody>
      </p:sp>
      <p:sp>
        <p:nvSpPr>
          <p:cNvPr id="20"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0x0f8</a:t>
            </a:r>
            <a:endParaRPr lang="ja-JP" altLang="en-US" sz="1600" dirty="0">
              <a:latin typeface="Consolas" panose="020B0609020204030204" pitchFamily="49" charset="0"/>
            </a:endParaRPr>
          </a:p>
        </p:txBody>
      </p:sp>
      <p:sp>
        <p:nvSpPr>
          <p:cNvPr id="27"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0x0f4</a:t>
            </a:r>
            <a:endParaRPr lang="ja-JP" altLang="en-US" sz="1600" dirty="0">
              <a:latin typeface="Consolas" panose="020B0609020204030204" pitchFamily="49" charset="0"/>
            </a:endParaRPr>
          </a:p>
        </p:txBody>
      </p:sp>
      <p:sp>
        <p:nvSpPr>
          <p:cNvPr id="29" name="正方形/長方形 28"/>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latin typeface="メイリオ" panose="020B0604030504040204" pitchFamily="50" charset="-128"/>
                <a:ea typeface="メイリオ" panose="020B0604030504040204" pitchFamily="50" charset="-128"/>
              </a:rPr>
              <a:t>メモリ</a:t>
            </a:r>
          </a:p>
        </p:txBody>
      </p:sp>
      <p:sp>
        <p:nvSpPr>
          <p:cNvPr id="32" name="正方形/長方形 31"/>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b="1" dirty="0">
                <a:solidFill>
                  <a:schemeClr val="tx1">
                    <a:lumMod val="85000"/>
                    <a:lumOff val="15000"/>
                  </a:schemeClr>
                </a:solidFill>
                <a:latin typeface="Consolas" panose="020B0609020204030204" pitchFamily="49" charset="0"/>
                <a:ea typeface="メイリオ" panose="020B0604030504040204" pitchFamily="50" charset="-128"/>
              </a:rPr>
              <a:t>i: 1</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3" name="正方形/長方形 32"/>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4" name="正方形/長方形 33"/>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endParaRPr kumimoji="1" lang="ja-JP" altLang="en-US" sz="1600" dirty="0">
              <a:latin typeface="メイリオ" panose="020B0604030504040204" pitchFamily="50" charset="-128"/>
              <a:ea typeface="メイリオ" panose="020B0604030504040204" pitchFamily="50" charset="-128"/>
            </a:endParaRPr>
          </a:p>
        </p:txBody>
      </p:sp>
      <p:sp>
        <p:nvSpPr>
          <p:cNvPr id="40"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0x0f0</a:t>
            </a:r>
            <a:endParaRPr lang="ja-JP" altLang="en-US" sz="1600" dirty="0">
              <a:latin typeface="Consolas" panose="020B0609020204030204" pitchFamily="49" charset="0"/>
            </a:endParaRPr>
          </a:p>
        </p:txBody>
      </p:sp>
      <p:sp>
        <p:nvSpPr>
          <p:cNvPr id="42" name="Rectangle 17"/>
          <p:cNvSpPr>
            <a:spLocks noChangeArrowheads="1"/>
          </p:cNvSpPr>
          <p:nvPr/>
        </p:nvSpPr>
        <p:spPr bwMode="auto">
          <a:xfrm>
            <a:off x="6732024" y="414900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0x400</a:t>
            </a:r>
            <a:endParaRPr lang="ja-JP" altLang="en-US" sz="1600" dirty="0">
              <a:latin typeface="Consolas" panose="020B0609020204030204" pitchFamily="49" charset="0"/>
            </a:endParaRPr>
          </a:p>
        </p:txBody>
      </p:sp>
      <p:sp>
        <p:nvSpPr>
          <p:cNvPr id="43" name="正方形/長方形 4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dirty="0">
                <a:solidFill>
                  <a:schemeClr val="tx1">
                    <a:lumMod val="85000"/>
                    <a:lumOff val="15000"/>
                  </a:schemeClr>
                </a:solidFill>
                <a:latin typeface="Consolas" panose="020B0609020204030204" pitchFamily="49" charset="0"/>
              </a:rPr>
              <a:t>B</a:t>
            </a:r>
          </a:p>
          <a:p>
            <a:endParaRPr kumimoji="1" lang="ja-JP" altLang="en-US" dirty="0">
              <a:latin typeface="メイリオ" panose="020B0604030504040204" pitchFamily="50" charset="-128"/>
              <a:ea typeface="メイリオ" panose="020B0604030504040204" pitchFamily="50" charset="-128"/>
            </a:endParaRPr>
          </a:p>
        </p:txBody>
      </p:sp>
      <p:sp>
        <p:nvSpPr>
          <p:cNvPr id="44" name="Rectangle 17"/>
          <p:cNvSpPr>
            <a:spLocks noChangeArrowheads="1"/>
          </p:cNvSpPr>
          <p:nvPr/>
        </p:nvSpPr>
        <p:spPr bwMode="auto">
          <a:xfrm>
            <a:off x="6732024" y="450901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0x404</a:t>
            </a:r>
            <a:endParaRPr lang="ja-JP" altLang="en-US" sz="1600" dirty="0">
              <a:latin typeface="Consolas" panose="020B0609020204030204" pitchFamily="49" charset="0"/>
            </a:endParaRPr>
          </a:p>
        </p:txBody>
      </p:sp>
      <p:sp>
        <p:nvSpPr>
          <p:cNvPr id="45" name="正方形/長方形 44"/>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a:solidFill>
                  <a:schemeClr val="tx1">
                    <a:lumMod val="85000"/>
                    <a:lumOff val="15000"/>
                  </a:schemeClr>
                </a:solidFill>
                <a:latin typeface="Consolas" panose="020B0609020204030204" pitchFamily="49" charset="0"/>
              </a:rPr>
              <a:t>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endParaRPr lang="ja-JP" altLang="en-US" kern="0" dirty="0">
              <a:solidFill>
                <a:schemeClr val="accent3">
                  <a:lumMod val="75000"/>
                </a:schemeClr>
              </a:solidFill>
              <a:latin typeface="Consolas" panose="020B0609020204030204" pitchFamily="49" charset="0"/>
            </a:endParaRPr>
          </a:p>
          <a:p>
            <a:pPr algn="ctr"/>
            <a:endParaRPr kumimoji="1" lang="ja-JP" altLang="en-US" dirty="0">
              <a:latin typeface="メイリオ" panose="020B0604030504040204" pitchFamily="50" charset="-128"/>
              <a:ea typeface="メイリオ" panose="020B0604030504040204" pitchFamily="50" charset="-128"/>
            </a:endParaRPr>
          </a:p>
        </p:txBody>
      </p:sp>
      <p:sp>
        <p:nvSpPr>
          <p:cNvPr id="46" name="Rectangle 17"/>
          <p:cNvSpPr>
            <a:spLocks noChangeArrowheads="1"/>
          </p:cNvSpPr>
          <p:nvPr/>
        </p:nvSpPr>
        <p:spPr bwMode="auto">
          <a:xfrm>
            <a:off x="6732024" y="486901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0x408</a:t>
            </a:r>
            <a:endParaRPr lang="ja-JP" altLang="en-US" sz="1600" dirty="0">
              <a:latin typeface="Consolas" panose="020B0609020204030204" pitchFamily="49" charset="0"/>
            </a:endParaRPr>
          </a:p>
        </p:txBody>
      </p:sp>
      <p:sp>
        <p:nvSpPr>
          <p:cNvPr id="3" name="正方形/長方形 2"/>
          <p:cNvSpPr/>
          <p:nvPr/>
        </p:nvSpPr>
        <p:spPr bwMode="auto">
          <a:xfrm>
            <a:off x="161951" y="1628980"/>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r>
              <a:rPr lang="en-US" altLang="ja-JP" sz="2000" kern="0" dirty="0">
                <a:latin typeface="Consolas" panose="020B0609020204030204" pitchFamily="49" charset="0"/>
              </a:rPr>
              <a:t>2: LABEL:</a:t>
            </a:r>
            <a:br>
              <a:rPr lang="en-US" altLang="ja-JP" sz="2000" kern="0" dirty="0">
                <a:latin typeface="Consolas" panose="020B0609020204030204" pitchFamily="49" charset="0"/>
              </a:rPr>
            </a:br>
            <a:r>
              <a:rPr lang="en-US" altLang="ja-JP" sz="2000" kern="0" dirty="0">
                <a:latin typeface="Consolas" panose="020B0609020204030204" pitchFamily="49" charset="0"/>
              </a:rPr>
              <a:t>3:     </a:t>
            </a:r>
            <a:r>
              <a:rPr lang="en-US" altLang="ja-JP" sz="2000" kern="0" dirty="0" err="1">
                <a:latin typeface="Consolas" panose="020B0609020204030204" pitchFamily="49" charset="0"/>
              </a:rPr>
              <a:t>i</a:t>
            </a:r>
            <a:r>
              <a:rPr lang="en-US" altLang="ja-JP" sz="2000" kern="0" dirty="0">
                <a:latin typeface="Consolas" panose="020B0609020204030204" pitchFamily="49" charset="0"/>
              </a:rPr>
              <a:t> = </a:t>
            </a:r>
            <a:r>
              <a:rPr lang="en-US" altLang="ja-JP" sz="2000" kern="0" dirty="0" err="1">
                <a:latin typeface="Consolas" panose="020B0609020204030204" pitchFamily="49" charset="0"/>
              </a:rPr>
              <a:t>i</a:t>
            </a:r>
            <a:r>
              <a:rPr lang="en-US" altLang="ja-JP" sz="2000" kern="0" dirty="0">
                <a:latin typeface="Consolas" panose="020B0609020204030204" pitchFamily="49" charset="0"/>
              </a:rPr>
              <a:t> + 1;</a:t>
            </a:r>
            <a:br>
              <a:rPr lang="en-US" altLang="ja-JP" sz="2000" kern="0" dirty="0">
                <a:latin typeface="Consolas" panose="020B0609020204030204" pitchFamily="49" charset="0"/>
              </a:rPr>
            </a:br>
            <a:r>
              <a:rPr lang="en-US" altLang="ja-JP" sz="2000" kern="0" dirty="0">
                <a:latin typeface="Consolas" panose="020B0609020204030204" pitchFamily="49" charset="0"/>
              </a:rPr>
              <a:t>4:     </a:t>
            </a:r>
            <a:r>
              <a:rPr lang="en-US" altLang="ja-JP" sz="2000" kern="0" dirty="0">
                <a:solidFill>
                  <a:schemeClr val="accent1"/>
                </a:solidFill>
                <a:latin typeface="Consolas" panose="020B0609020204030204" pitchFamily="49" charset="0"/>
              </a:rPr>
              <a:t>if </a:t>
            </a:r>
            <a:r>
              <a:rPr lang="en-US" altLang="ja-JP" sz="2000" kern="0" dirty="0">
                <a:latin typeface="Consolas" panose="020B0609020204030204" pitchFamily="49" charset="0"/>
              </a:rPr>
              <a:t>(</a:t>
            </a:r>
            <a:r>
              <a:rPr lang="en-US" altLang="ja-JP" sz="2000" kern="0" dirty="0" err="1">
                <a:latin typeface="Consolas" panose="020B0609020204030204" pitchFamily="49" charset="0"/>
              </a:rPr>
              <a:t>i</a:t>
            </a:r>
            <a:r>
              <a:rPr lang="en-US" altLang="ja-JP" sz="2000" kern="0" dirty="0">
                <a:latin typeface="Consolas" panose="020B0609020204030204" pitchFamily="49" charset="0"/>
              </a:rPr>
              <a:t> &lt; 10) </a:t>
            </a:r>
          </a:p>
          <a:p>
            <a:r>
              <a:rPr lang="en-US" altLang="ja-JP" sz="2000" kern="0" dirty="0">
                <a:latin typeface="Consolas" panose="020B0609020204030204" pitchFamily="49" charset="0"/>
              </a:rPr>
              <a:t>5:        </a:t>
            </a:r>
            <a:r>
              <a:rPr lang="en-US" altLang="ja-JP" sz="2000" kern="0" dirty="0" err="1">
                <a:solidFill>
                  <a:schemeClr val="accent1"/>
                </a:solidFill>
                <a:latin typeface="Consolas" panose="020B0609020204030204" pitchFamily="49" charset="0"/>
              </a:rPr>
              <a:t>goto</a:t>
            </a:r>
            <a:r>
              <a:rPr lang="en-US" altLang="ja-JP" sz="2000" kern="0" dirty="0">
                <a:solidFill>
                  <a:schemeClr val="accent1"/>
                </a:solidFill>
                <a:latin typeface="Consolas" panose="020B0609020204030204" pitchFamily="49" charset="0"/>
              </a:rPr>
              <a:t> </a:t>
            </a:r>
            <a:r>
              <a:rPr lang="en-US" altLang="ja-JP" sz="2000" kern="0" dirty="0">
                <a:latin typeface="Consolas" panose="020B0609020204030204" pitchFamily="49" charset="0"/>
              </a:rPr>
              <a:t>LABEL;</a:t>
            </a:r>
            <a:br>
              <a:rPr lang="en-US" altLang="ja-JP" sz="2000" kern="0" dirty="0">
                <a:latin typeface="Consolas" panose="020B0609020204030204" pitchFamily="49" charset="0"/>
              </a:rPr>
            </a:br>
            <a:endParaRPr lang="en-US" altLang="ja-JP" sz="2000" kern="0" dirty="0">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 B </a:t>
            </a:r>
            <a:r>
              <a:rPr lang="ja-JP" altLang="en-US" sz="2000" kern="0" dirty="0">
                <a:solidFill>
                  <a:schemeClr val="accent3">
                    <a:lumMod val="75000"/>
                  </a:schemeClr>
                </a:solidFill>
                <a:latin typeface="Consolas" panose="020B0609020204030204" pitchFamily="49" charset="0"/>
              </a:rPr>
              <a:t>に </a:t>
            </a:r>
            <a:r>
              <a:rPr lang="en-US" altLang="ja-JP" sz="2000" kern="0" dirty="0">
                <a:solidFill>
                  <a:schemeClr val="accent3">
                    <a:lumMod val="75000"/>
                  </a:schemeClr>
                </a:solidFill>
                <a:latin typeface="Consolas" panose="020B0609020204030204" pitchFamily="49" charset="0"/>
              </a:rPr>
              <a:t>10 </a:t>
            </a:r>
            <a:r>
              <a:rPr lang="ja-JP" altLang="en-US" sz="2000" kern="0" dirty="0">
                <a:solidFill>
                  <a:schemeClr val="accent3">
                    <a:lumMod val="75000"/>
                  </a:schemeClr>
                </a:solidFill>
                <a:latin typeface="Consolas" panose="020B0609020204030204" pitchFamily="49" charset="0"/>
              </a:rPr>
              <a:t>を読み込む</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li 10 </a:t>
            </a:r>
            <a:r>
              <a:rPr lang="ja-JP" altLang="en-US" sz="2000" kern="0" dirty="0">
                <a:solidFill>
                  <a:schemeClr val="tx1">
                    <a:lumMod val="85000"/>
                    <a:lumOff val="15000"/>
                  </a:schemeClr>
                </a:solidFill>
                <a:latin typeface="Consolas" panose="020B0609020204030204" pitchFamily="49" charset="0"/>
              </a:rPr>
              <a:t>→ </a:t>
            </a:r>
            <a:r>
              <a:rPr lang="en-US" altLang="ja-JP" sz="2000" kern="0" dirty="0">
                <a:solidFill>
                  <a:schemeClr val="tx1">
                    <a:lumMod val="85000"/>
                    <a:lumOff val="15000"/>
                  </a:schemeClr>
                </a:solidFill>
                <a:latin typeface="Consolas" panose="020B0609020204030204" pitchFamily="49" charset="0"/>
              </a:rPr>
              <a:t>B</a:t>
            </a: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さっきのインクリメントの結果が残ってる </a:t>
            </a:r>
            <a:r>
              <a:rPr lang="en-US" altLang="ja-JP" sz="2000" kern="0" dirty="0">
                <a:solidFill>
                  <a:schemeClr val="accent3">
                    <a:lumMod val="75000"/>
                  </a:schemeClr>
                </a:solidFill>
                <a:latin typeface="Consolas" panose="020B0609020204030204" pitchFamily="49" charset="0"/>
              </a:rPr>
              <a:t>A </a:t>
            </a:r>
            <a:r>
              <a:rPr lang="ja-JP" altLang="en-US" sz="2000" kern="0" dirty="0">
                <a:solidFill>
                  <a:schemeClr val="accent3">
                    <a:lumMod val="75000"/>
                  </a:schemeClr>
                </a:solidFill>
                <a:latin typeface="Consolas" panose="020B0609020204030204" pitchFamily="49" charset="0"/>
              </a:rPr>
              <a:t>と</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比較し，条件がなりたっていたら </a:t>
            </a:r>
            <a:r>
              <a:rPr lang="en-US" altLang="ja-JP" sz="2000" kern="0" dirty="0">
                <a:solidFill>
                  <a:schemeClr val="accent3">
                    <a:lumMod val="75000"/>
                  </a:schemeClr>
                </a:solidFill>
                <a:latin typeface="Consolas" panose="020B0609020204030204" pitchFamily="49" charset="0"/>
              </a:rPr>
              <a:t>LABEL </a:t>
            </a:r>
            <a:r>
              <a:rPr lang="ja-JP" altLang="en-US" sz="2000" kern="0" dirty="0">
                <a:solidFill>
                  <a:schemeClr val="accent3">
                    <a:lumMod val="75000"/>
                  </a:schemeClr>
                </a:solidFill>
                <a:latin typeface="Consolas" panose="020B0609020204030204" pitchFamily="49" charset="0"/>
              </a:rPr>
              <a:t>に</a:t>
            </a:r>
            <a:endParaRPr lang="en-US" altLang="ja-JP" sz="2000" kern="0" dirty="0">
              <a:solidFill>
                <a:schemeClr val="accent3">
                  <a:lumMod val="75000"/>
                </a:schemeClr>
              </a:solidFill>
              <a:latin typeface="Consolas" panose="020B0609020204030204" pitchFamily="49" charset="0"/>
            </a:endParaRPr>
          </a:p>
          <a:p>
            <a:pPr>
              <a:lnSpc>
                <a:spcPct val="150000"/>
              </a:lnSpc>
            </a:pPr>
            <a:r>
              <a:rPr lang="en-US" altLang="ja-JP" sz="2000" kern="0" dirty="0">
                <a:solidFill>
                  <a:schemeClr val="tx1">
                    <a:lumMod val="85000"/>
                    <a:lumOff val="15000"/>
                  </a:schemeClr>
                </a:solidFill>
                <a:latin typeface="Consolas" panose="020B0609020204030204" pitchFamily="49" charset="0"/>
              </a:rPr>
              <a:t>   b A &lt; B, 0x40C</a:t>
            </a:r>
          </a:p>
          <a:p>
            <a:pPr>
              <a:lnSpc>
                <a:spcPct val="150000"/>
              </a:lnSpc>
            </a:pPr>
            <a:r>
              <a:rPr lang="en-US" altLang="ja-JP" sz="2000" kern="0" dirty="0">
                <a:solidFill>
                  <a:schemeClr val="accent3">
                    <a:lumMod val="75000"/>
                  </a:schemeClr>
                </a:solidFill>
                <a:latin typeface="Consolas" panose="020B0609020204030204" pitchFamily="49" charset="0"/>
              </a:rPr>
              <a:t>   // </a:t>
            </a:r>
            <a:r>
              <a:rPr lang="ja-JP" altLang="en-US" sz="2000" kern="0" dirty="0">
                <a:solidFill>
                  <a:schemeClr val="accent3">
                    <a:lumMod val="75000"/>
                  </a:schemeClr>
                </a:solidFill>
                <a:latin typeface="Consolas" panose="020B0609020204030204" pitchFamily="49" charset="0"/>
              </a:rPr>
              <a:t>条件がなりたっていなかったら，以降の命令に</a:t>
            </a:r>
            <a:endParaRPr lang="en-US" altLang="ja-JP" sz="2000" kern="0" dirty="0">
              <a:solidFill>
                <a:schemeClr val="accent3">
                  <a:lumMod val="75000"/>
                </a:schemeClr>
              </a:solidFill>
              <a:latin typeface="Consolas" panose="020B0609020204030204" pitchFamily="49" charset="0"/>
            </a:endParaRPr>
          </a:p>
          <a:p>
            <a:pPr>
              <a:lnSpc>
                <a:spcPct val="150000"/>
              </a:lnSpc>
            </a:pPr>
            <a:endParaRPr lang="ja-JP" altLang="en-US" sz="2000" kern="0" dirty="0">
              <a:latin typeface="Consolas" panose="020B0609020204030204" pitchFamily="49" charset="0"/>
            </a:endParaRPr>
          </a:p>
        </p:txBody>
      </p:sp>
      <p:sp>
        <p:nvSpPr>
          <p:cNvPr id="57" name="正方形/長方形 56"/>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r>
              <a:rPr lang="en-US" altLang="ja-JP" kern="0" dirty="0">
                <a:solidFill>
                  <a:schemeClr val="tx1">
                    <a:lumMod val="85000"/>
                    <a:lumOff val="15000"/>
                  </a:schemeClr>
                </a:solidFill>
                <a:latin typeface="Consolas" panose="020B0609020204030204" pitchFamily="49" charset="0"/>
              </a:rPr>
              <a:t>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p>
        </p:txBody>
      </p:sp>
      <p:sp>
        <p:nvSpPr>
          <p:cNvPr id="59" name="正方形/長方形 58"/>
          <p:cNvSpPr/>
          <p:nvPr/>
        </p:nvSpPr>
        <p:spPr bwMode="auto">
          <a:xfrm>
            <a:off x="7452032" y="522335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kern="0" dirty="0">
                <a:solidFill>
                  <a:schemeClr val="tx1">
                    <a:lumMod val="85000"/>
                    <a:lumOff val="15000"/>
                  </a:schemeClr>
                </a:solidFill>
                <a:latin typeface="Consolas" panose="020B0609020204030204" pitchFamily="49" charset="0"/>
              </a:rPr>
              <a:t>li 0x0f4</a:t>
            </a:r>
            <a:r>
              <a:rPr lang="ja-JP" altLang="en-US" kern="0" dirty="0">
                <a:solidFill>
                  <a:schemeClr val="tx1">
                    <a:lumMod val="85000"/>
                    <a:lumOff val="15000"/>
                  </a:schemeClr>
                </a:solidFill>
                <a:latin typeface="Consolas" panose="020B0609020204030204" pitchFamily="49" charset="0"/>
              </a:rPr>
              <a:t>→</a:t>
            </a:r>
            <a:r>
              <a:rPr lang="en-US" altLang="ja-JP" kern="0">
                <a:solidFill>
                  <a:schemeClr val="tx1">
                    <a:lumMod val="85000"/>
                    <a:lumOff val="15000"/>
                  </a:schemeClr>
                </a:solidFill>
                <a:latin typeface="Consolas" panose="020B0609020204030204" pitchFamily="49" charset="0"/>
              </a:rPr>
              <a:t>B</a:t>
            </a:r>
            <a:endParaRPr kumimoji="1" lang="ja-JP" altLang="en-US" dirty="0">
              <a:latin typeface="メイリオ" panose="020B0604030504040204" pitchFamily="50" charset="-128"/>
              <a:ea typeface="メイリオ" panose="020B0604030504040204" pitchFamily="50" charset="-128"/>
            </a:endParaRPr>
          </a:p>
        </p:txBody>
      </p:sp>
      <p:sp>
        <p:nvSpPr>
          <p:cNvPr id="60" name="Rectangle 17"/>
          <p:cNvSpPr>
            <a:spLocks noChangeArrowheads="1"/>
          </p:cNvSpPr>
          <p:nvPr/>
        </p:nvSpPr>
        <p:spPr bwMode="auto">
          <a:xfrm>
            <a:off x="6732024" y="52233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latin typeface="Consolas" panose="020B0609020204030204" pitchFamily="49" charset="0"/>
              </a:rPr>
              <a:t>0x40C</a:t>
            </a:r>
            <a:endParaRPr lang="ja-JP" altLang="en-US" sz="1600" dirty="0">
              <a:latin typeface="Consolas" panose="020B0609020204030204" pitchFamily="49" charset="0"/>
            </a:endParaRPr>
          </a:p>
        </p:txBody>
      </p:sp>
    </p:spTree>
    <p:extLst>
      <p:ext uri="{BB962C8B-B14F-4D97-AF65-F5344CB8AC3E}">
        <p14:creationId xmlns:p14="http://schemas.microsoft.com/office/powerpoint/2010/main" val="86535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全体</a:t>
            </a:r>
          </a:p>
        </p:txBody>
      </p:sp>
      <p:sp>
        <p:nvSpPr>
          <p:cNvPr id="3" name="正方形/長方形 2"/>
          <p:cNvSpPr/>
          <p:nvPr/>
        </p:nvSpPr>
        <p:spPr bwMode="auto">
          <a:xfrm>
            <a:off x="251952" y="908972"/>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150000"/>
              </a:lnSpc>
            </a:pPr>
            <a:r>
              <a:rPr lang="en-US" altLang="ja-JP" kern="0" dirty="0">
                <a:solidFill>
                  <a:schemeClr val="accent5"/>
                </a:solidFill>
                <a:latin typeface="Consolas" panose="020B0609020204030204" pitchFamily="49" charset="0"/>
              </a:rPr>
              <a:t>1: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0;</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0x400: li 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5"/>
                </a:solidFill>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レジスタ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0x404: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0x408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2: LABEL:</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3: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+ 1;</a:t>
            </a:r>
            <a:br>
              <a:rPr lang="en-US" altLang="ja-JP" kern="0" dirty="0">
                <a:latin typeface="Consolas" panose="020B0609020204030204" pitchFamily="49" charset="0"/>
              </a:rPr>
            </a:b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0x40C: li 0x0f4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0x0f4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の番地</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をいれる</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0x410</a:t>
            </a:r>
            <a:r>
              <a:rPr lang="en-US" altLang="ja-JP" kern="0">
                <a:solidFill>
                  <a:schemeClr val="tx1">
                    <a:lumMod val="85000"/>
                    <a:lumOff val="15000"/>
                  </a:schemeClr>
                </a:solidFill>
                <a:latin typeface="Consolas" panose="020B0609020204030204" pitchFamily="49" charset="0"/>
              </a:rPr>
              <a:t>: ld </a:t>
            </a:r>
            <a:r>
              <a:rPr lang="en-US" altLang="ja-JP" kern="0" dirty="0">
                <a:solidFill>
                  <a:schemeClr val="tx1">
                    <a:lumMod val="85000"/>
                    <a:lumOff val="15000"/>
                  </a:schemeClr>
                </a:solidFill>
                <a:latin typeface="Consolas" panose="020B0609020204030204" pitchFamily="49" charset="0"/>
              </a:rPr>
              <a:t>(B)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A </a:t>
            </a:r>
            <a:r>
              <a:rPr lang="ja-JP" altLang="en-US" kern="0" dirty="0">
                <a:solidFill>
                  <a:schemeClr val="accent3">
                    <a:lumMod val="75000"/>
                  </a:schemeClr>
                </a:solidFill>
                <a:latin typeface="Consolas" panose="020B0609020204030204" pitchFamily="49" charset="0"/>
              </a:rPr>
              <a:t>に読み込む（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0x414: add A,1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A</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 </a:t>
            </a:r>
            <a:r>
              <a:rPr lang="ja-JP" altLang="en-US" kern="0" dirty="0">
                <a:solidFill>
                  <a:schemeClr val="accent3">
                    <a:lumMod val="75000"/>
                  </a:schemeClr>
                </a:solidFill>
                <a:latin typeface="Consolas" panose="020B0609020204030204" pitchFamily="49" charset="0"/>
              </a:rPr>
              <a:t>を足す</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0x418</a:t>
            </a:r>
            <a:r>
              <a:rPr lang="en-US" altLang="ja-JP" kern="0">
                <a:solidFill>
                  <a:schemeClr val="tx1">
                    <a:lumMod val="85000"/>
                    <a:lumOff val="15000"/>
                  </a:schemeClr>
                </a:solidFill>
                <a:latin typeface="Consolas" panose="020B0609020204030204" pitchFamily="49" charset="0"/>
              </a:rPr>
              <a:t>: st </a:t>
            </a:r>
            <a:r>
              <a:rPr lang="en-US" altLang="ja-JP" kern="0" dirty="0">
                <a:solidFill>
                  <a:schemeClr val="tx1">
                    <a:lumMod val="85000"/>
                    <a:lumOff val="15000"/>
                  </a:schemeClr>
                </a:solidFill>
                <a:latin typeface="Consolas" panose="020B0609020204030204" pitchFamily="49" charset="0"/>
              </a:rPr>
              <a:t>A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a:t>
            </a:r>
            <a:r>
              <a:rPr lang="en-US" altLang="ja-JP" kern="0" dirty="0">
                <a:solidFill>
                  <a:schemeClr val="accent3">
                    <a:lumMod val="75000"/>
                  </a:schemeClr>
                </a:solidFill>
                <a:latin typeface="Consolas" panose="020B0609020204030204" pitchFamily="49" charset="0"/>
              </a:rPr>
              <a:t>     // A </a:t>
            </a:r>
            <a:r>
              <a:rPr lang="ja-JP" altLang="en-US" kern="0" dirty="0">
                <a:solidFill>
                  <a:schemeClr val="accent3">
                    <a:lumMod val="75000"/>
                  </a:schemeClr>
                </a:solidFill>
                <a:latin typeface="Consolas" panose="020B0609020204030204" pitchFamily="49" charset="0"/>
              </a:rPr>
              <a:t>を </a:t>
            </a:r>
            <a:r>
              <a:rPr lang="en-US" altLang="ja-JP" kern="0" dirty="0">
                <a:solidFill>
                  <a:schemeClr val="accent3">
                    <a:lumMod val="75000"/>
                  </a:schemeClr>
                </a:solidFill>
                <a:latin typeface="Consolas" panose="020B0609020204030204" pitchFamily="49" charset="0"/>
              </a:rPr>
              <a:t>(B) </a:t>
            </a:r>
            <a:r>
              <a:rPr lang="ja-JP" altLang="en-US" kern="0" dirty="0">
                <a:solidFill>
                  <a:schemeClr val="accent3">
                    <a:lumMod val="75000"/>
                  </a:schemeClr>
                </a:solidFill>
                <a:latin typeface="Consolas" panose="020B0609020204030204" pitchFamily="49" charset="0"/>
              </a:rPr>
              <a:t>にかきこむ（</a:t>
            </a:r>
            <a:r>
              <a:rPr lang="en-US" altLang="ja-JP" kern="0" dirty="0">
                <a:solidFill>
                  <a:schemeClr val="accent3">
                    <a:lumMod val="75000"/>
                  </a:schemeClr>
                </a:solidFill>
                <a:latin typeface="Consolas" panose="020B0609020204030204" pitchFamily="49" charset="0"/>
              </a:rPr>
              <a:t>= </a:t>
            </a:r>
            <a:r>
              <a:rPr lang="en-US" altLang="ja-JP" kern="0" dirty="0" err="1">
                <a:solidFill>
                  <a:schemeClr val="accent3">
                    <a:lumMod val="75000"/>
                  </a:schemeClr>
                </a:solidFill>
                <a:latin typeface="Consolas" panose="020B0609020204030204" pitchFamily="49" charset="0"/>
              </a:rPr>
              <a:t>i</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を更新）</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accent5"/>
                </a:solidFill>
                <a:latin typeface="Consolas" panose="020B0609020204030204" pitchFamily="49" charset="0"/>
              </a:rPr>
              <a:t>4:     if (</a:t>
            </a:r>
            <a:r>
              <a:rPr lang="en-US" altLang="ja-JP" kern="0" dirty="0" err="1">
                <a:solidFill>
                  <a:schemeClr val="accent5"/>
                </a:solidFill>
                <a:latin typeface="Consolas" panose="020B0609020204030204" pitchFamily="49" charset="0"/>
              </a:rPr>
              <a:t>i</a:t>
            </a:r>
            <a:r>
              <a:rPr lang="en-US" altLang="ja-JP" kern="0" dirty="0">
                <a:solidFill>
                  <a:schemeClr val="accent5"/>
                </a:solidFill>
                <a:latin typeface="Consolas" panose="020B0609020204030204" pitchFamily="49" charset="0"/>
              </a:rPr>
              <a:t> &lt; 10) </a:t>
            </a:r>
            <a:br>
              <a:rPr lang="en-US" altLang="ja-JP" kern="0" dirty="0">
                <a:solidFill>
                  <a:schemeClr val="accent5"/>
                </a:solidFill>
                <a:latin typeface="Consolas" panose="020B0609020204030204" pitchFamily="49" charset="0"/>
              </a:rPr>
            </a:br>
            <a:r>
              <a:rPr lang="en-US" altLang="ja-JP" kern="0" dirty="0">
                <a:solidFill>
                  <a:schemeClr val="accent5"/>
                </a:solidFill>
                <a:latin typeface="Consolas" panose="020B0609020204030204" pitchFamily="49" charset="0"/>
              </a:rPr>
              <a:t>5:        </a:t>
            </a:r>
            <a:r>
              <a:rPr lang="en-US" altLang="ja-JP" kern="0" dirty="0" err="1">
                <a:solidFill>
                  <a:schemeClr val="accent5"/>
                </a:solidFill>
                <a:latin typeface="Consolas" panose="020B0609020204030204" pitchFamily="49" charset="0"/>
              </a:rPr>
              <a:t>goto</a:t>
            </a:r>
            <a:r>
              <a:rPr lang="en-US" altLang="ja-JP" kern="0" dirty="0">
                <a:solidFill>
                  <a:schemeClr val="accent5"/>
                </a:solidFill>
                <a:latin typeface="Consolas" panose="020B0609020204030204" pitchFamily="49" charset="0"/>
              </a:rPr>
              <a:t> LABEL;</a:t>
            </a:r>
            <a:endParaRPr lang="ja-JP" altLang="en-US" kern="0" dirty="0">
              <a:solidFill>
                <a:schemeClr val="accent5"/>
              </a:solidFill>
              <a:latin typeface="Consolas" panose="020B0609020204030204" pitchFamily="49" charset="0"/>
            </a:endParaRPr>
          </a:p>
          <a:p>
            <a:pPr>
              <a:lnSpc>
                <a:spcPct val="150000"/>
              </a:lnSpc>
            </a:pPr>
            <a:r>
              <a:rPr lang="en-US" altLang="ja-JP" kern="0" dirty="0">
                <a:solidFill>
                  <a:schemeClr val="accent3">
                    <a:lumMod val="7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0x41c: li 10 </a:t>
            </a:r>
            <a:r>
              <a:rPr lang="ja-JP" altLang="en-US" kern="0" dirty="0">
                <a:solidFill>
                  <a:schemeClr val="tx1">
                    <a:lumMod val="85000"/>
                    <a:lumOff val="15000"/>
                  </a:schemeClr>
                </a:solidFill>
                <a:latin typeface="Consolas" panose="020B0609020204030204" pitchFamily="49" charset="0"/>
              </a:rPr>
              <a:t>→ </a:t>
            </a:r>
            <a:r>
              <a:rPr lang="en-US" altLang="ja-JP" kern="0" dirty="0">
                <a:solidFill>
                  <a:schemeClr val="tx1">
                    <a:lumMod val="85000"/>
                    <a:lumOff val="15000"/>
                  </a:schemeClr>
                </a:solidFill>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B </a:t>
            </a:r>
            <a:r>
              <a:rPr lang="ja-JP" altLang="en-US" kern="0" dirty="0">
                <a:solidFill>
                  <a:schemeClr val="accent3">
                    <a:lumMod val="75000"/>
                  </a:schemeClr>
                </a:solidFill>
                <a:latin typeface="Consolas" panose="020B0609020204030204" pitchFamily="49" charset="0"/>
              </a:rPr>
              <a:t>に </a:t>
            </a:r>
            <a:r>
              <a:rPr lang="en-US" altLang="ja-JP" kern="0" dirty="0">
                <a:solidFill>
                  <a:schemeClr val="accent3">
                    <a:lumMod val="75000"/>
                  </a:schemeClr>
                </a:solidFill>
                <a:latin typeface="Consolas" panose="020B0609020204030204" pitchFamily="49" charset="0"/>
              </a:rPr>
              <a:t>10 </a:t>
            </a:r>
            <a:r>
              <a:rPr lang="ja-JP" altLang="en-US" kern="0" dirty="0">
                <a:solidFill>
                  <a:schemeClr val="accent3">
                    <a:lumMod val="75000"/>
                  </a:schemeClr>
                </a:solidFill>
                <a:latin typeface="Consolas" panose="020B0609020204030204" pitchFamily="49" charset="0"/>
              </a:rPr>
              <a:t>を読み込む</a:t>
            </a:r>
            <a:endParaRPr lang="en-US" altLang="ja-JP" kern="0" dirty="0">
              <a:solidFill>
                <a:schemeClr val="accent3">
                  <a:lumMod val="75000"/>
                </a:schemeClr>
              </a:solidFill>
              <a:latin typeface="Consolas" panose="020B0609020204030204" pitchFamily="49" charset="0"/>
            </a:endParaRPr>
          </a:p>
          <a:p>
            <a:pPr>
              <a:lnSpc>
                <a:spcPct val="150000"/>
              </a:lnSpc>
            </a:pPr>
            <a:r>
              <a:rPr lang="en-US" altLang="ja-JP" kern="0" dirty="0">
                <a:solidFill>
                  <a:schemeClr val="tx1">
                    <a:lumMod val="85000"/>
                    <a:lumOff val="15000"/>
                  </a:schemeClr>
                </a:solidFill>
                <a:latin typeface="Consolas" panose="020B0609020204030204" pitchFamily="49" charset="0"/>
              </a:rPr>
              <a:t>       0x420: b A &lt; B, 0x40C </a:t>
            </a:r>
            <a:r>
              <a:rPr lang="en-US" altLang="ja-JP" kern="0" dirty="0">
                <a:solidFill>
                  <a:schemeClr val="accent3">
                    <a:lumMod val="75000"/>
                  </a:schemeClr>
                </a:solidFill>
                <a:latin typeface="Consolas" panose="020B0609020204030204" pitchFamily="49" charset="0"/>
              </a:rPr>
              <a:t>// </a:t>
            </a:r>
            <a:r>
              <a:rPr lang="ja-JP" altLang="en-US" kern="0" dirty="0">
                <a:solidFill>
                  <a:schemeClr val="accent3">
                    <a:lumMod val="75000"/>
                  </a:schemeClr>
                </a:solidFill>
                <a:latin typeface="Consolas" panose="020B0609020204030204" pitchFamily="49" charset="0"/>
              </a:rPr>
              <a:t>条件がなりたっていたら </a:t>
            </a:r>
            <a:r>
              <a:rPr lang="en-US" altLang="ja-JP" kern="0" dirty="0">
                <a:solidFill>
                  <a:schemeClr val="accent3">
                    <a:lumMod val="75000"/>
                  </a:schemeClr>
                </a:solidFill>
                <a:latin typeface="Consolas" panose="020B0609020204030204" pitchFamily="49" charset="0"/>
              </a:rPr>
              <a:t>LABEL </a:t>
            </a:r>
            <a:r>
              <a:rPr lang="ja-JP" altLang="en-US" kern="0" dirty="0">
                <a:solidFill>
                  <a:schemeClr val="accent3">
                    <a:lumMod val="75000"/>
                  </a:schemeClr>
                </a:solidFill>
                <a:latin typeface="Consolas" panose="020B0609020204030204" pitchFamily="49" charset="0"/>
              </a:rPr>
              <a:t>に</a:t>
            </a:r>
          </a:p>
        </p:txBody>
      </p:sp>
      <p:sp>
        <p:nvSpPr>
          <p:cNvPr id="25" name="正方形/長方形 24"/>
          <p:cNvSpPr/>
          <p:nvPr/>
        </p:nvSpPr>
        <p:spPr bwMode="auto">
          <a:xfrm>
            <a:off x="251952" y="2078985"/>
            <a:ext cx="4590051" cy="2700030"/>
          </a:xfrm>
          <a:prstGeom prst="rect">
            <a:avLst/>
          </a:prstGeom>
          <a:noFill/>
          <a:ln>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50000"/>
              </a:lnSpc>
            </a:pPr>
            <a:endParaRPr lang="ja-JP" altLang="en-US" sz="2000"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59405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言語への変換（コンパイル）</a:t>
            </a:r>
          </a:p>
        </p:txBody>
      </p:sp>
      <p:sp>
        <p:nvSpPr>
          <p:cNvPr id="3" name="テキスト プレースホルダー 2"/>
          <p:cNvSpPr>
            <a:spLocks noGrp="1"/>
          </p:cNvSpPr>
          <p:nvPr>
            <p:ph type="body" sz="quarter" idx="10"/>
          </p:nvPr>
        </p:nvSpPr>
        <p:spPr/>
        <p:txBody>
          <a:bodyPr/>
          <a:lstStyle/>
          <a:p>
            <a:r>
              <a:rPr lang="ja-JP" altLang="en-US" dirty="0"/>
              <a:t>基本的には１つ１つの文を，機械語に置換していけばよい</a:t>
            </a:r>
            <a:endParaRPr lang="en-US" altLang="ja-JP" dirty="0"/>
          </a:p>
          <a:p>
            <a:pPr lvl="1"/>
            <a:r>
              <a:rPr lang="ja-JP" altLang="en-US" dirty="0"/>
              <a:t>さっきの結果はかなり冗長なので，実際にはもっと最適化する</a:t>
            </a:r>
            <a:endParaRPr lang="en-US" altLang="ja-JP" dirty="0"/>
          </a:p>
          <a:p>
            <a:pPr lvl="1"/>
            <a:r>
              <a:rPr lang="ja-JP" altLang="en-US" dirty="0"/>
              <a:t>変数 </a:t>
            </a:r>
            <a:r>
              <a:rPr lang="en-US" altLang="ja-JP" dirty="0" err="1"/>
              <a:t>i</a:t>
            </a:r>
            <a:r>
              <a:rPr lang="en-US" altLang="ja-JP" dirty="0"/>
              <a:t> </a:t>
            </a:r>
            <a:r>
              <a:rPr lang="ja-JP" altLang="en-US" dirty="0"/>
              <a:t>を毎回メモリから読み書きしていたのを省略するとか</a:t>
            </a:r>
            <a:endParaRPr lang="en-US" altLang="ja-JP" dirty="0"/>
          </a:p>
          <a:p>
            <a:r>
              <a:rPr lang="ja-JP" altLang="en-US" dirty="0"/>
              <a:t>ただし，デバッグ用にコンパイルしたコードはさっきの例に近い</a:t>
            </a:r>
            <a:endParaRPr lang="en-US" altLang="ja-JP" dirty="0"/>
          </a:p>
          <a:p>
            <a:pPr lvl="1"/>
            <a:r>
              <a:rPr lang="ja-JP" altLang="en-US" dirty="0"/>
              <a:t>デバッガでステップ実行するためには，元の文と１：１に</a:t>
            </a:r>
            <a:br>
              <a:rPr lang="en-US" altLang="ja-JP" dirty="0"/>
            </a:br>
            <a:r>
              <a:rPr lang="ja-JP" altLang="en-US" dirty="0"/>
              <a:t>対応していた方が都合が良い</a:t>
            </a:r>
            <a:endParaRPr lang="en-US" altLang="ja-JP" dirty="0"/>
          </a:p>
          <a:p>
            <a:r>
              <a:rPr lang="en-US" altLang="ja-JP" dirty="0"/>
              <a:t>C</a:t>
            </a:r>
            <a:r>
              <a:rPr lang="ja-JP" altLang="en-US" dirty="0"/>
              <a:t> 言語の演算子と制御構文の全体について見ていく</a:t>
            </a:r>
            <a:endParaRPr kumimoji="1" lang="ja-JP" altLang="en-US" dirty="0"/>
          </a:p>
        </p:txBody>
      </p:sp>
    </p:spTree>
    <p:extLst>
      <p:ext uri="{BB962C8B-B14F-4D97-AF65-F5344CB8AC3E}">
        <p14:creationId xmlns:p14="http://schemas.microsoft.com/office/powerpoint/2010/main" val="657470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en-US" altLang="ja-JP" dirty="0"/>
              <a:t>C</a:t>
            </a:r>
            <a:r>
              <a:rPr kumimoji="1" lang="ja-JP" altLang="en-US" dirty="0"/>
              <a:t> 言語 の 演算子（優先順位順）</a:t>
            </a:r>
          </a:p>
        </p:txBody>
      </p:sp>
      <p:sp>
        <p:nvSpPr>
          <p:cNvPr id="4" name="スライド番号プレースホルダー 3"/>
          <p:cNvSpPr>
            <a:spLocks noGrp="1"/>
          </p:cNvSpPr>
          <p:nvPr>
            <p:ph type="sldNum" sz="quarter" idx="4"/>
          </p:nvPr>
        </p:nvSpPr>
        <p:spPr/>
        <p:txBody>
          <a:bodyPr/>
          <a:lstStyle/>
          <a:p>
            <a:fld id="{AB25FED9-6C1E-4BAE-9892-C02CADA97A8C}" type="slidenum">
              <a:rPr lang="ja-JP" altLang="en-US" smtClean="0"/>
              <a:pPr/>
              <a:t>79</a:t>
            </a:fld>
            <a:endParaRPr lang="ja-JP" altLang="en-US"/>
          </a:p>
        </p:txBody>
      </p:sp>
      <p:graphicFrame>
        <p:nvGraphicFramePr>
          <p:cNvPr id="7" name="コンテンツ プレースホルダー 6"/>
          <p:cNvGraphicFramePr>
            <a:graphicFrameLocks noGrp="1"/>
          </p:cNvGraphicFramePr>
          <p:nvPr>
            <p:ph sz="quarter" idx="4294967295"/>
            <p:extLst>
              <p:ext uri="{D42A27DB-BD31-4B8C-83A1-F6EECF244321}">
                <p14:modId xmlns:p14="http://schemas.microsoft.com/office/powerpoint/2010/main" val="3097746988"/>
              </p:ext>
            </p:extLst>
          </p:nvPr>
        </p:nvGraphicFramePr>
        <p:xfrm>
          <a:off x="251952" y="1268976"/>
          <a:ext cx="8623419" cy="4680000"/>
        </p:xfrm>
        <a:graphic>
          <a:graphicData uri="http://schemas.openxmlformats.org/drawingml/2006/table">
            <a:tbl>
              <a:tblPr firstRow="1">
                <a:tableStyleId>{5940675A-B579-460E-94D1-54222C63F5DA}</a:tableStyleId>
              </a:tblPr>
              <a:tblGrid>
                <a:gridCol w="346222">
                  <a:extLst>
                    <a:ext uri="{9D8B030D-6E8A-4147-A177-3AD203B41FA5}">
                      <a16:colId xmlns:a16="http://schemas.microsoft.com/office/drawing/2014/main" val="20000"/>
                    </a:ext>
                  </a:extLst>
                </a:gridCol>
                <a:gridCol w="691294">
                  <a:extLst>
                    <a:ext uri="{9D8B030D-6E8A-4147-A177-3AD203B41FA5}">
                      <a16:colId xmlns:a16="http://schemas.microsoft.com/office/drawing/2014/main" val="20001"/>
                    </a:ext>
                  </a:extLst>
                </a:gridCol>
                <a:gridCol w="691294">
                  <a:extLst>
                    <a:ext uri="{9D8B030D-6E8A-4147-A177-3AD203B41FA5}">
                      <a16:colId xmlns:a16="http://schemas.microsoft.com/office/drawing/2014/main" val="20002"/>
                    </a:ext>
                  </a:extLst>
                </a:gridCol>
                <a:gridCol w="1781658">
                  <a:extLst>
                    <a:ext uri="{9D8B030D-6E8A-4147-A177-3AD203B41FA5}">
                      <a16:colId xmlns:a16="http://schemas.microsoft.com/office/drawing/2014/main" val="20003"/>
                    </a:ext>
                  </a:extLst>
                </a:gridCol>
                <a:gridCol w="79388">
                  <a:extLst>
                    <a:ext uri="{9D8B030D-6E8A-4147-A177-3AD203B41FA5}">
                      <a16:colId xmlns:a16="http://schemas.microsoft.com/office/drawing/2014/main" val="20004"/>
                    </a:ext>
                  </a:extLst>
                </a:gridCol>
                <a:gridCol w="360000">
                  <a:extLst>
                    <a:ext uri="{9D8B030D-6E8A-4147-A177-3AD203B41FA5}">
                      <a16:colId xmlns:a16="http://schemas.microsoft.com/office/drawing/2014/main" val="20005"/>
                    </a:ext>
                  </a:extLst>
                </a:gridCol>
                <a:gridCol w="900000">
                  <a:extLst>
                    <a:ext uri="{9D8B030D-6E8A-4147-A177-3AD203B41FA5}">
                      <a16:colId xmlns:a16="http://schemas.microsoft.com/office/drawing/2014/main" val="20006"/>
                    </a:ext>
                  </a:extLst>
                </a:gridCol>
                <a:gridCol w="900000">
                  <a:extLst>
                    <a:ext uri="{9D8B030D-6E8A-4147-A177-3AD203B41FA5}">
                      <a16:colId xmlns:a16="http://schemas.microsoft.com/office/drawing/2014/main" val="20007"/>
                    </a:ext>
                  </a:extLst>
                </a:gridCol>
                <a:gridCol w="900000">
                  <a:extLst>
                    <a:ext uri="{9D8B030D-6E8A-4147-A177-3AD203B41FA5}">
                      <a16:colId xmlns:a16="http://schemas.microsoft.com/office/drawing/2014/main" val="20008"/>
                    </a:ext>
                  </a:extLst>
                </a:gridCol>
                <a:gridCol w="1973563">
                  <a:extLst>
                    <a:ext uri="{9D8B030D-6E8A-4147-A177-3AD203B41FA5}">
                      <a16:colId xmlns:a16="http://schemas.microsoft.com/office/drawing/2014/main" val="20009"/>
                    </a:ext>
                  </a:extLst>
                </a:gridCol>
              </a:tblGrid>
              <a:tr h="360000">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gridSpan="2">
                  <a:txBody>
                    <a:bodyPr/>
                    <a:lstStyle/>
                    <a:p>
                      <a:pPr>
                        <a:lnSpc>
                          <a:spcPct val="150000"/>
                        </a:lnSpc>
                      </a:pPr>
                      <a:r>
                        <a:rPr kumimoji="1" lang="ja-JP" altLang="en-US" sz="1400" dirty="0">
                          <a:solidFill>
                            <a:schemeClr val="bg1"/>
                          </a:solidFill>
                          <a:latin typeface="Consolas" panose="020B0609020204030204" pitchFamily="49" charset="0"/>
                        </a:rPr>
                        <a:t>記述例</a:t>
                      </a:r>
                    </a:p>
                  </a:txBody>
                  <a:tcPr marL="72000" marR="72000" marT="0" marB="0" anchor="ctr">
                    <a:solidFill>
                      <a:schemeClr val="accent4"/>
                    </a:solidFill>
                  </a:tcPr>
                </a:tc>
                <a:tc hMerge="1">
                  <a:txBody>
                    <a:bodyPr/>
                    <a:lstStyle/>
                    <a:p>
                      <a:endParaRPr kumimoji="1" lang="ja-JP" altLang="en-US" sz="1400"/>
                    </a:p>
                  </a:txBody>
                  <a:tcPr marL="72000" marR="72000" marT="0" marB="0" anchor="ctr">
                    <a:lnL w="12700" cmpd="sng">
                      <a:noFill/>
                    </a:lnL>
                  </a:tcPr>
                </a:tc>
                <a:tc>
                  <a:txBody>
                    <a:bodyPr/>
                    <a:lstStyle/>
                    <a:p>
                      <a:pPr>
                        <a:lnSpc>
                          <a:spcPct val="150000"/>
                        </a:lnSpc>
                      </a:pPr>
                      <a:r>
                        <a:rPr kumimoji="1" lang="ja-JP" altLang="en-US" sz="1400" dirty="0">
                          <a:solidFill>
                            <a:schemeClr val="bg1"/>
                          </a:solidFill>
                          <a:latin typeface="Consolas" panose="020B0609020204030204" pitchFamily="49" charset="0"/>
                        </a:rPr>
                        <a:t>説明</a:t>
                      </a:r>
                    </a:p>
                  </a:txBody>
                  <a:tcPr marL="72000" marR="72000" marT="0" marB="0" anchor="ctr">
                    <a:solidFill>
                      <a:schemeClr val="accent4"/>
                    </a:solidFill>
                  </a:tcPr>
                </a:tc>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0" marR="0" marT="0" marB="0" anchor="ctr">
                    <a:solidFill>
                      <a:schemeClr val="accent4"/>
                    </a:solidFill>
                  </a:tcPr>
                </a:tc>
                <a:tc>
                  <a:txBody>
                    <a:bodyPr/>
                    <a:lstStyle/>
                    <a:p>
                      <a:pPr algn="r">
                        <a:lnSpc>
                          <a:spcPct val="150000"/>
                        </a:lnSpc>
                      </a:pP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gridSpan="3">
                  <a:txBody>
                    <a:bodyPr/>
                    <a:lstStyle/>
                    <a:p>
                      <a:pPr>
                        <a:lnSpc>
                          <a:spcPct val="150000"/>
                        </a:lnSpc>
                      </a:pPr>
                      <a:r>
                        <a:rPr kumimoji="1" lang="ja-JP" altLang="en-US" sz="1400" dirty="0">
                          <a:solidFill>
                            <a:schemeClr val="bg1"/>
                          </a:solidFill>
                          <a:latin typeface="Consolas" panose="020B0609020204030204" pitchFamily="49" charset="0"/>
                        </a:rPr>
                        <a:t>記述例</a:t>
                      </a:r>
                    </a:p>
                  </a:txBody>
                  <a:tcPr marL="72000" marR="72000" marT="0" marB="0" anchor="ctr">
                    <a:solidFill>
                      <a:schemeClr val="accent4"/>
                    </a:solidFill>
                  </a:tcPr>
                </a:tc>
                <a:tc hMerge="1">
                  <a:txBody>
                    <a:bodyPr/>
                    <a:lstStyle/>
                    <a:p>
                      <a:endParaRPr kumimoji="1" lang="ja-JP" altLang="en-US"/>
                    </a:p>
                  </a:txBody>
                  <a:tcPr/>
                </a:tc>
                <a:tc hMerge="1">
                  <a:txBody>
                    <a:bodyPr/>
                    <a:lstStyle/>
                    <a:p>
                      <a:endParaRPr kumimoji="1" lang="ja-JP" altLang="en-US"/>
                    </a:p>
                  </a:txBody>
                  <a:tcPr/>
                </a:tc>
                <a:tc>
                  <a:txBody>
                    <a:bodyPr/>
                    <a:lstStyle/>
                    <a:p>
                      <a:pPr>
                        <a:lnSpc>
                          <a:spcPct val="150000"/>
                        </a:lnSpc>
                      </a:pPr>
                      <a:r>
                        <a:rPr kumimoji="1" lang="ja-JP" altLang="en-US" sz="1400" dirty="0">
                          <a:solidFill>
                            <a:schemeClr val="bg1"/>
                          </a:solidFill>
                          <a:latin typeface="Consolas" panose="020B0609020204030204" pitchFamily="49" charset="0"/>
                        </a:rPr>
                        <a:t>説明</a:t>
                      </a:r>
                    </a:p>
                  </a:txBody>
                  <a:tcPr marL="72000" marR="72000" marT="0" marB="0" anchor="ctr">
                    <a:solidFill>
                      <a:schemeClr val="accent4"/>
                    </a:solidFill>
                  </a:tcPr>
                </a:tc>
                <a:extLst>
                  <a:ext uri="{0D108BD9-81ED-4DB2-BD59-A6C34878D82A}">
                    <a16:rowId xmlns:a16="http://schemas.microsoft.com/office/drawing/2014/main" val="10000"/>
                  </a:ext>
                </a:extLst>
              </a:tr>
              <a:tr h="360000">
                <a:tc rowSpan="4">
                  <a:txBody>
                    <a:bodyPr/>
                    <a:lstStyle/>
                    <a:p>
                      <a:pPr algn="r">
                        <a:lnSpc>
                          <a:spcPct val="150000"/>
                        </a:lnSpc>
                      </a:pPr>
                      <a:r>
                        <a:rPr kumimoji="1" lang="en-US" altLang="ja-JP" sz="1400" dirty="0">
                          <a:solidFill>
                            <a:schemeClr val="bg1"/>
                          </a:solidFill>
                          <a:latin typeface="Consolas" panose="020B0609020204030204" pitchFamily="49" charset="0"/>
                        </a:rPr>
                        <a:t>1</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r>
                        <a:rPr lang="en-US" altLang="ja-JP" sz="1400" dirty="0" err="1">
                          <a:latin typeface="Consolas" panose="020B0609020204030204" pitchFamily="49" charset="0"/>
                          <a:ea typeface="ＭＳ ゴシック" pitchFamily="49" charset="-128"/>
                        </a:rPr>
                        <a:t>i</a:t>
                      </a:r>
                      <a:r>
                        <a:rPr lang="en-US" altLang="ja-JP" sz="1400" dirty="0">
                          <a:latin typeface="Consolas" panose="020B0609020204030204" pitchFamily="49" charset="0"/>
                          <a:ea typeface="ＭＳ ゴシック" pitchFamily="49" charset="-128"/>
                        </a:rPr>
                        <a:t>]</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配列アクセス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4</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乗除算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1"/>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f(a)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tcPr>
                </a:tc>
                <a:tc>
                  <a:txBody>
                    <a:bodyPr/>
                    <a:lstStyle/>
                    <a:p>
                      <a:pPr>
                        <a:lnSpc>
                          <a:spcPct val="150000"/>
                        </a:lnSpc>
                      </a:pPr>
                      <a:r>
                        <a:rPr kumimoji="1" lang="ja-JP" altLang="en-US" sz="1400" dirty="0">
                          <a:latin typeface="Consolas" panose="020B0609020204030204" pitchFamily="49" charset="0"/>
                        </a:rPr>
                        <a:t>関数呼び出し</a:t>
                      </a:r>
                    </a:p>
                  </a:txBody>
                  <a:tcPr marL="72000" marR="72000" marT="0" marB="0" anchor="ct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5</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加減算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2"/>
                  </a:ext>
                </a:extLst>
              </a:tr>
              <a:tr h="360000">
                <a:tc vMerge="1">
                  <a:txBody>
                    <a:bodyPr/>
                    <a:lstStyle/>
                    <a:p>
                      <a:endParaRPr kumimoji="1" lang="ja-JP" altLang="en-US" sz="1400"/>
                    </a:p>
                  </a:txBody>
                  <a:tcPr anchor="ctr"/>
                </a:tc>
                <a:tc>
                  <a:txBody>
                    <a:bodyPr/>
                    <a:lstStyle/>
                    <a:p>
                      <a:pPr>
                        <a:lnSpc>
                          <a:spcPct val="150000"/>
                        </a:lnSpc>
                      </a:pPr>
                      <a:r>
                        <a:rPr lang="en-US" altLang="ja-JP" sz="1400" dirty="0" err="1">
                          <a:latin typeface="Consolas" panose="020B0609020204030204" pitchFamily="49" charset="0"/>
                          <a:ea typeface="ＭＳ ゴシック" pitchFamily="49" charset="-128"/>
                        </a:rPr>
                        <a:t>s.m</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ja-JP" sz="1400" dirty="0">
                          <a:latin typeface="Consolas" panose="020B0609020204030204" pitchFamily="49" charset="0"/>
                          <a:ea typeface="ＭＳ ゴシック" pitchFamily="49" charset="-128"/>
                        </a:rPr>
                        <a:t>sp-&gt;m</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構造体アクセス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6</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&lt;&lt;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&gt;&gt;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シフト</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3"/>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rowSpan="2">
                  <a:txBody>
                    <a:bodyPr/>
                    <a:lstStyle/>
                    <a:p>
                      <a:pPr>
                        <a:lnSpc>
                          <a:spcPct val="150000"/>
                        </a:lnSpc>
                      </a:pPr>
                      <a:r>
                        <a:rPr kumimoji="1" lang="ja-JP" altLang="en-US" sz="1400" dirty="0">
                          <a:latin typeface="Consolas" panose="020B0609020204030204" pitchFamily="49" charset="0"/>
                        </a:rPr>
                        <a:t>インクリメント，</a:t>
                      </a:r>
                      <a:endParaRPr kumimoji="1" lang="en-US" altLang="ja-JP" sz="1400" dirty="0">
                        <a:latin typeface="Consolas" panose="020B0609020204030204" pitchFamily="49" charset="0"/>
                      </a:endParaRPr>
                    </a:p>
                    <a:p>
                      <a:pPr>
                        <a:lnSpc>
                          <a:spcPct val="150000"/>
                        </a:lnSpc>
                      </a:pPr>
                      <a:r>
                        <a:rPr kumimoji="1" lang="ja-JP" altLang="en-US" sz="1400" dirty="0">
                          <a:latin typeface="Consolas" panose="020B0609020204030204" pitchFamily="49" charset="0"/>
                        </a:rPr>
                        <a:t>デクリメント</a:t>
                      </a:r>
                    </a:p>
                  </a:txBody>
                  <a:tcPr marL="72000" marR="72000" marT="0" marB="0" anchor="ctr">
                    <a:solidFill>
                      <a:schemeClr val="accent5">
                        <a:lumMod val="20000"/>
                        <a:lumOff val="80000"/>
                      </a:schemeClr>
                    </a:solidFill>
                  </a:tcPr>
                </a:tc>
                <a:tc rowSpan="2">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rowSpan="2">
                  <a:txBody>
                    <a:bodyPr/>
                    <a:lstStyle/>
                    <a:p>
                      <a:pPr algn="r">
                        <a:lnSpc>
                          <a:spcPct val="150000"/>
                        </a:lnSpc>
                      </a:pPr>
                      <a:r>
                        <a:rPr kumimoji="1" lang="en-US" altLang="ja-JP" sz="1400" dirty="0">
                          <a:solidFill>
                            <a:schemeClr val="bg1"/>
                          </a:solidFill>
                          <a:latin typeface="Consolas" panose="020B0609020204030204" pitchFamily="49" charset="0"/>
                        </a:rPr>
                        <a:t>7</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&lt;=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rowSpan="3">
                  <a:txBody>
                    <a:bodyPr/>
                    <a:lstStyle/>
                    <a:p>
                      <a:pPr>
                        <a:lnSpc>
                          <a:spcPct val="150000"/>
                        </a:lnSpc>
                      </a:pPr>
                      <a:r>
                        <a:rPr kumimoji="1" lang="ja-JP" altLang="en-US" sz="1400" dirty="0">
                          <a:latin typeface="Consolas" panose="020B0609020204030204" pitchFamily="49" charset="0"/>
                        </a:rPr>
                        <a:t>比較</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4"/>
                  </a:ext>
                </a:extLst>
              </a:tr>
              <a:tr h="360000">
                <a:tc rowSpan="7">
                  <a:txBody>
                    <a:bodyPr/>
                    <a:lstStyle/>
                    <a:p>
                      <a:pPr algn="r">
                        <a:lnSpc>
                          <a:spcPct val="150000"/>
                        </a:lnSpc>
                      </a:pPr>
                      <a:r>
                        <a:rPr kumimoji="1" lang="en-US" altLang="ja-JP" sz="1400" dirty="0">
                          <a:solidFill>
                            <a:schemeClr val="bg1"/>
                          </a:solidFill>
                          <a:latin typeface="Consolas" panose="020B0609020204030204" pitchFamily="49" charset="0"/>
                        </a:rPr>
                        <a:t>2</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dirty="0"/>
                    </a:p>
                  </a:txBody>
                  <a:tcPr marL="72000" marR="72000" marT="0" marB="0" anchor="ctr">
                    <a:lnR w="28575" cap="flat" cmpd="sng" algn="ctr">
                      <a:solidFill>
                        <a:schemeClr val="tx2">
                          <a:lumMod val="60000"/>
                          <a:lumOff val="40000"/>
                        </a:schemeClr>
                      </a:solidFill>
                      <a:prstDash val="solid"/>
                      <a:round/>
                      <a:headEnd type="none" w="med" len="med"/>
                      <a:tailEnd type="none" w="med" len="med"/>
                    </a:lnR>
                  </a:tcPr>
                </a:tc>
                <a:tc vMerge="1">
                  <a:txBody>
                    <a:bodyPr/>
                    <a:lstStyle/>
                    <a:p>
                      <a:endParaRPr kumimoji="1" lang="ja-JP" altLang="en-US"/>
                    </a:p>
                  </a:txBody>
                  <a:tcPr/>
                </a:tc>
                <a:tc vMerge="1">
                  <a:txBody>
                    <a:bodyPr/>
                    <a:lstStyle/>
                    <a:p>
                      <a:endParaRPr kumimoji="1" lang="ja-JP" altLang="en-US" sz="1400" dirty="0"/>
                    </a:p>
                  </a:txBody>
                  <a:tcPr anchor="ctr">
                    <a:lnL w="28575" cap="flat" cmpd="sng" algn="ctr">
                      <a:solidFill>
                        <a:schemeClr val="bg1"/>
                      </a:solidFill>
                      <a:prstDash val="solid"/>
                      <a:round/>
                      <a:headEnd type="none" w="med" len="med"/>
                      <a:tailEnd type="none" w="med" len="med"/>
                    </a:lnL>
                  </a:tcPr>
                </a:tc>
                <a:tc>
                  <a:txBody>
                    <a:bodyPr/>
                    <a:lstStyle/>
                    <a:p>
                      <a:pPr>
                        <a:lnSpc>
                          <a:spcPct val="150000"/>
                        </a:lnSpc>
                      </a:pPr>
                      <a:r>
                        <a:rPr lang="en-US" altLang="ja-JP" sz="1400" dirty="0">
                          <a:latin typeface="Consolas" panose="020B0609020204030204" pitchFamily="49" charset="0"/>
                          <a:ea typeface="ＭＳ ゴシック" pitchFamily="49" charset="-128"/>
                        </a:rPr>
                        <a:t>a &gt;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&gt;=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a:p>
                  </a:txBody>
                  <a:tcPr marL="72000" marR="72000" marT="0" marB="0" anchor="ctr"/>
                </a:tc>
                <a:extLst>
                  <a:ext uri="{0D108BD9-81ED-4DB2-BD59-A6C34878D82A}">
                    <a16:rowId xmlns:a16="http://schemas.microsoft.com/office/drawing/2014/main" val="10005"/>
                  </a:ext>
                </a:extLst>
              </a:tr>
              <a:tr h="360000">
                <a:tc vMerge="1">
                  <a:txBody>
                    <a:bodyPr/>
                    <a:lstStyle/>
                    <a:p>
                      <a:endParaRPr kumimoji="1" lang="ja-JP" altLang="en-US" sz="1400" dirty="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&amp;a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アドレス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8</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vMerge="1">
                  <a:txBody>
                    <a:bodyPr/>
                    <a:lstStyle/>
                    <a:p>
                      <a:endParaRPr kumimoji="1" lang="ja-JP" altLang="en-US" sz="1400"/>
                    </a:p>
                  </a:txBody>
                  <a:tcPr marL="72000" marR="72000" marT="0" marB="0" anchor="ctr"/>
                </a:tc>
                <a:extLst>
                  <a:ext uri="{0D108BD9-81ED-4DB2-BD59-A6C34878D82A}">
                    <a16:rowId xmlns:a16="http://schemas.microsoft.com/office/drawing/2014/main" val="10006"/>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*p</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デリファレンス</a:t>
                      </a:r>
                    </a:p>
                  </a:txBody>
                  <a:tcPr marL="72000" marR="72000" marT="0" marB="0" anchor="ctr">
                    <a:solidFill>
                      <a:schemeClr val="accent3">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9</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&amp;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ビットごとの論理演算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7"/>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単項 </a:t>
                      </a:r>
                      <a:r>
                        <a:rPr kumimoji="1" lang="en-US" altLang="ja-JP" sz="1400" dirty="0">
                          <a:latin typeface="Consolas" panose="020B0609020204030204" pitchFamily="49" charset="0"/>
                        </a:rPr>
                        <a:t>+</a:t>
                      </a:r>
                      <a:r>
                        <a:rPr kumimoji="1" lang="ja-JP" altLang="en-US" sz="1400" dirty="0">
                          <a:latin typeface="Consolas" panose="020B0609020204030204" pitchFamily="49" charset="0"/>
                        </a:rPr>
                        <a:t> と −</a:t>
                      </a:r>
                    </a:p>
                  </a:txBody>
                  <a:tcPr marL="72000" marR="72000" marT="0" marB="0" anchor="ctr">
                    <a:solidFill>
                      <a:schemeClr val="accent5">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12</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&amp;&amp;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論理演算</a:t>
                      </a:r>
                    </a:p>
                  </a:txBody>
                  <a:tcPr marL="72000" marR="72000" marT="0" marB="0" anchor="ctr">
                    <a:solidFill>
                      <a:schemeClr val="accent5">
                        <a:lumMod val="20000"/>
                        <a:lumOff val="80000"/>
                      </a:schemeClr>
                    </a:solidFill>
                  </a:tcPr>
                </a:tc>
                <a:extLst>
                  <a:ext uri="{0D108BD9-81ED-4DB2-BD59-A6C34878D82A}">
                    <a16:rowId xmlns:a16="http://schemas.microsoft.com/office/drawing/2014/main" val="10008"/>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ビット反転</a:t>
                      </a:r>
                    </a:p>
                  </a:txBody>
                  <a:tcPr marL="72000" marR="72000" marT="0" marB="0" anchor="ctr">
                    <a:solidFill>
                      <a:schemeClr val="accent5">
                        <a:lumMod val="20000"/>
                        <a:lumOff val="80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14</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gridSpan="3">
                  <a:txBody>
                    <a:bodyPr/>
                    <a:lstStyle/>
                    <a:p>
                      <a:pPr>
                        <a:lnSpc>
                          <a:spcPct val="150000"/>
                        </a:lnSpc>
                      </a:pPr>
                      <a:r>
                        <a:rPr lang="en-US" altLang="ja-JP" sz="1400" dirty="0">
                          <a:latin typeface="Consolas" panose="020B0609020204030204" pitchFamily="49" charset="0"/>
                          <a:ea typeface="ＭＳ ゴシック" pitchFamily="49" charset="-128"/>
                        </a:rPr>
                        <a:t>c ? l : r</a:t>
                      </a:r>
                      <a:endParaRPr kumimoji="1"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pPr>
                        <a:lnSpc>
                          <a:spcPct val="150000"/>
                        </a:lnSpc>
                      </a:pPr>
                      <a:r>
                        <a:rPr kumimoji="1" lang="ja-JP" altLang="en-US" sz="1400" dirty="0">
                          <a:latin typeface="Consolas" panose="020B0609020204030204" pitchFamily="49" charset="0"/>
                        </a:rPr>
                        <a:t>条件</a:t>
                      </a:r>
                    </a:p>
                  </a:txBody>
                  <a:tcPr marL="72000" marR="72000" marT="0" marB="0" anchor="ctr">
                    <a:solidFill>
                      <a:schemeClr val="bg1">
                        <a:lumMod val="85000"/>
                      </a:schemeClr>
                    </a:solidFill>
                  </a:tcPr>
                </a:tc>
                <a:extLst>
                  <a:ext uri="{0D108BD9-81ED-4DB2-BD59-A6C34878D82A}">
                    <a16:rowId xmlns:a16="http://schemas.microsoft.com/office/drawing/2014/main" val="10009"/>
                  </a:ext>
                </a:extLst>
              </a:tr>
              <a:tr h="360000">
                <a:tc vMerge="1">
                  <a:txBody>
                    <a:bodyPr/>
                    <a:lstStyle/>
                    <a:p>
                      <a:endParaRPr kumimoji="1" lang="ja-JP" altLang="en-US" sz="1400"/>
                    </a:p>
                  </a:txBody>
                  <a:tcPr anchor="ctr"/>
                </a:tc>
                <a:tc>
                  <a:txBody>
                    <a:bodyPr/>
                    <a:lstStyle/>
                    <a:p>
                      <a:pPr>
                        <a:lnSpc>
                          <a:spcPct val="150000"/>
                        </a:lnSpc>
                      </a:pPr>
                      <a:r>
                        <a:rPr lang="en-US" altLang="ja-JP" sz="1400" dirty="0">
                          <a:latin typeface="Consolas" panose="020B0609020204030204" pitchFamily="49" charset="0"/>
                          <a:ea typeface="ＭＳ ゴシック" pitchFamily="49" charset="-128"/>
                        </a:rPr>
                        <a:t>!a</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5">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5">
                        <a:lumMod val="20000"/>
                        <a:lumOff val="80000"/>
                      </a:schemeClr>
                    </a:solidFill>
                  </a:tcPr>
                </a:tc>
                <a:tc>
                  <a:txBody>
                    <a:bodyPr/>
                    <a:lstStyle/>
                    <a:p>
                      <a:pPr>
                        <a:lnSpc>
                          <a:spcPct val="150000"/>
                        </a:lnSpc>
                      </a:pPr>
                      <a:r>
                        <a:rPr kumimoji="1" lang="ja-JP" altLang="en-US" sz="1400" dirty="0">
                          <a:latin typeface="Consolas" panose="020B0609020204030204" pitchFamily="49" charset="0"/>
                        </a:rPr>
                        <a:t>論理否定</a:t>
                      </a:r>
                    </a:p>
                  </a:txBody>
                  <a:tcPr marL="72000" marR="72000" marT="0" marB="0" anchor="ctr">
                    <a:solidFill>
                      <a:schemeClr val="accent5">
                        <a:lumMod val="20000"/>
                        <a:lumOff val="80000"/>
                      </a:schemeClr>
                    </a:solidFill>
                  </a:tcPr>
                </a:tc>
                <a:tc rowSpan="2">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rowSpan="2">
                  <a:txBody>
                    <a:bodyPr/>
                    <a:lstStyle/>
                    <a:p>
                      <a:pPr algn="r">
                        <a:lnSpc>
                          <a:spcPct val="150000"/>
                        </a:lnSpc>
                      </a:pPr>
                      <a:r>
                        <a:rPr kumimoji="1" lang="en-US" altLang="ja-JP" sz="1400" dirty="0">
                          <a:solidFill>
                            <a:schemeClr val="bg1"/>
                          </a:solidFill>
                          <a:latin typeface="Consolas" panose="020B0609020204030204" pitchFamily="49" charset="0"/>
                        </a:rPr>
                        <a:t>15</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代入</a:t>
                      </a:r>
                    </a:p>
                  </a:txBody>
                  <a:tcPr marL="72000" marR="72000" marT="0" marB="0" anchor="ctr">
                    <a:solidFill>
                      <a:schemeClr val="accent3">
                        <a:lumMod val="20000"/>
                        <a:lumOff val="80000"/>
                      </a:schemeClr>
                    </a:solidFill>
                  </a:tcPr>
                </a:tc>
                <a:extLst>
                  <a:ext uri="{0D108BD9-81ED-4DB2-BD59-A6C34878D82A}">
                    <a16:rowId xmlns:a16="http://schemas.microsoft.com/office/drawing/2014/main" val="10010"/>
                  </a:ext>
                </a:extLst>
              </a:tr>
              <a:tr h="360000">
                <a:tc vMerge="1">
                  <a:txBody>
                    <a:bodyPr/>
                    <a:lstStyle/>
                    <a:p>
                      <a:endParaRPr kumimoji="1" lang="ja-JP" altLang="en-US" sz="1400"/>
                    </a:p>
                  </a:txBody>
                  <a:tcPr anchor="ctr"/>
                </a:tc>
                <a:tc gridSpan="2">
                  <a:txBody>
                    <a:bodyPr/>
                    <a:lstStyle/>
                    <a:p>
                      <a:pPr>
                        <a:lnSpc>
                          <a:spcPct val="150000"/>
                        </a:lnSpc>
                      </a:pPr>
                      <a:r>
                        <a:rPr lang="en-US" altLang="ja-JP" sz="1400" dirty="0">
                          <a:latin typeface="Consolas" panose="020B0609020204030204" pitchFamily="49" charset="0"/>
                          <a:ea typeface="ＭＳ ゴシック" pitchFamily="49" charset="-128"/>
                        </a:rPr>
                        <a:t>sizeof a</a:t>
                      </a:r>
                      <a:endParaRPr kumimoji="1"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dirty="0">
                        <a:latin typeface="MeiryoKe_Console" pitchFamily="49" charset="-128"/>
                        <a:ea typeface="MeiryoKe_Console" pitchFamily="49" charset="-128"/>
                      </a:endParaRPr>
                    </a:p>
                  </a:txBody>
                  <a:tcPr>
                    <a:lnL w="12700" cmpd="sng">
                      <a:noFill/>
                    </a:lnL>
                  </a:tcPr>
                </a:tc>
                <a:tc>
                  <a:txBody>
                    <a:bodyPr/>
                    <a:lstStyle/>
                    <a:p>
                      <a:pPr>
                        <a:lnSpc>
                          <a:spcPct val="150000"/>
                        </a:lnSpc>
                      </a:pPr>
                      <a:r>
                        <a:rPr kumimoji="1" lang="ja-JP" altLang="en-US" sz="1400" dirty="0">
                          <a:latin typeface="Consolas" panose="020B0609020204030204" pitchFamily="49" charset="0"/>
                        </a:rPr>
                        <a:t>サイズ</a:t>
                      </a:r>
                    </a:p>
                  </a:txBody>
                  <a:tcPr marL="72000" marR="72000" marT="0" marB="0" anchor="ctr">
                    <a:solidFill>
                      <a:schemeClr val="bg1">
                        <a:lumMod val="85000"/>
                      </a:schemeClr>
                    </a:solidFill>
                  </a:tcPr>
                </a:tc>
                <a:tc vMerge="1">
                  <a:txBody>
                    <a:bodyPr/>
                    <a:lstStyle/>
                    <a:p>
                      <a:endParaRPr kumimoji="1" lang="ja-JP" altLang="en-US"/>
                    </a:p>
                  </a:txBody>
                  <a:tcPr/>
                </a:tc>
                <a:tc vMerge="1">
                  <a:txBody>
                    <a:bodyPr/>
                    <a:lstStyle/>
                    <a:p>
                      <a:pPr algn="r"/>
                      <a:endParaRPr kumimoji="1" lang="ja-JP" altLang="en-US" sz="1400" dirty="0"/>
                    </a:p>
                  </a:txBody>
                  <a:tcPr marL="72000" marR="72000" marT="0" marB="0" anchor="ctr">
                    <a:lnL w="28575" cap="flat" cmpd="sng" algn="ctr">
                      <a:solidFill>
                        <a:schemeClr val="bg1"/>
                      </a:solidFill>
                      <a:prstDash val="solid"/>
                      <a:round/>
                      <a:headEnd type="none" w="med" len="med"/>
                      <a:tailEnd type="none" w="med" len="med"/>
                    </a:lnL>
                  </a:tcPr>
                </a:tc>
                <a:tc>
                  <a:txBody>
                    <a:bodyPr/>
                    <a:lstStyle/>
                    <a:p>
                      <a:pPr>
                        <a:lnSpc>
                          <a:spcPct val="150000"/>
                        </a:lnSpc>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accent3">
                        <a:lumMod val="20000"/>
                        <a:lumOff val="80000"/>
                      </a:schemeClr>
                    </a:solidFill>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altLang="ja-JP" sz="1400" dirty="0">
                          <a:latin typeface="Consolas" panose="020B0609020204030204" pitchFamily="49" charset="0"/>
                          <a:ea typeface="ＭＳ ゴシック" pitchFamily="49" charset="-128"/>
                        </a:rPr>
                        <a:t>a -= b</a:t>
                      </a: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accent3">
                        <a:lumMod val="20000"/>
                        <a:lumOff val="80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accent3">
                        <a:lumMod val="20000"/>
                        <a:lumOff val="80000"/>
                      </a:schemeClr>
                    </a:solidFill>
                  </a:tcPr>
                </a:tc>
                <a:tc>
                  <a:txBody>
                    <a:bodyPr/>
                    <a:lstStyle/>
                    <a:p>
                      <a:pPr>
                        <a:lnSpc>
                          <a:spcPct val="150000"/>
                        </a:lnSpc>
                      </a:pPr>
                      <a:r>
                        <a:rPr kumimoji="1" lang="ja-JP" altLang="en-US" sz="1400" dirty="0">
                          <a:latin typeface="Consolas" panose="020B0609020204030204" pitchFamily="49" charset="0"/>
                        </a:rPr>
                        <a:t>演算 と 代入</a:t>
                      </a:r>
                    </a:p>
                  </a:txBody>
                  <a:tcPr marL="72000" marR="72000" marT="0" marB="0" anchor="ctr">
                    <a:solidFill>
                      <a:schemeClr val="accent3">
                        <a:lumMod val="20000"/>
                        <a:lumOff val="80000"/>
                      </a:schemeClr>
                    </a:solidFill>
                  </a:tcPr>
                </a:tc>
                <a:extLst>
                  <a:ext uri="{0D108BD9-81ED-4DB2-BD59-A6C34878D82A}">
                    <a16:rowId xmlns:a16="http://schemas.microsoft.com/office/drawing/2014/main" val="10011"/>
                  </a:ext>
                </a:extLst>
              </a:tr>
              <a:tr h="360000">
                <a:tc>
                  <a:txBody>
                    <a:bodyPr/>
                    <a:lstStyle/>
                    <a:p>
                      <a:pPr algn="r">
                        <a:lnSpc>
                          <a:spcPct val="150000"/>
                        </a:lnSpc>
                      </a:pPr>
                      <a:r>
                        <a:rPr kumimoji="1" lang="en-US" altLang="ja-JP" sz="1400" dirty="0">
                          <a:solidFill>
                            <a:schemeClr val="bg1"/>
                          </a:solidFill>
                          <a:latin typeface="Consolas" panose="020B0609020204030204" pitchFamily="49" charset="0"/>
                        </a:rPr>
                        <a:t>3</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gridSpan="2">
                  <a:txBody>
                    <a:bodyPr/>
                    <a:lstStyle/>
                    <a:p>
                      <a:pPr>
                        <a:lnSpc>
                          <a:spcPct val="150000"/>
                        </a:lnSpc>
                      </a:pPr>
                      <a:r>
                        <a:rPr lang="en-US" altLang="ja-JP" sz="1400" dirty="0">
                          <a:latin typeface="Consolas" panose="020B0609020204030204" pitchFamily="49" charset="0"/>
                          <a:ea typeface="ＭＳ ゴシック" pitchFamily="49" charset="-128"/>
                        </a:rPr>
                        <a:t>(t)a</a:t>
                      </a:r>
                      <a:endParaRPr lang="ja-JP" altLang="en-US" sz="1400" dirty="0">
                        <a:latin typeface="Consolas" panose="020B0609020204030204" pitchFamily="49" charset="0"/>
                        <a:ea typeface="ＭＳ ゴシック" pitchFamily="49" charset="-128"/>
                      </a:endParaRPr>
                    </a:p>
                  </a:txBody>
                  <a:tcPr marL="72000" marR="72000" marT="0" marB="0" anchor="ctr">
                    <a:solidFill>
                      <a:schemeClr val="bg1">
                        <a:lumMod val="85000"/>
                      </a:schemeClr>
                    </a:solidFill>
                  </a:tcPr>
                </a:tc>
                <a:tc hMerge="1">
                  <a:txBody>
                    <a:bodyPr/>
                    <a:lstStyle/>
                    <a:p>
                      <a:endParaRPr kumimoji="1" lang="ja-JP" altLang="en-US" dirty="0">
                        <a:latin typeface="MeiryoKe_Console" pitchFamily="49" charset="-128"/>
                        <a:ea typeface="MeiryoKe_Console" pitchFamily="49" charset="-128"/>
                      </a:endParaRPr>
                    </a:p>
                  </a:txBody>
                  <a:tcPr/>
                </a:tc>
                <a:tc>
                  <a:txBody>
                    <a:bodyPr/>
                    <a:lstStyle/>
                    <a:p>
                      <a:pPr>
                        <a:lnSpc>
                          <a:spcPct val="150000"/>
                        </a:lnSpc>
                      </a:pPr>
                      <a:r>
                        <a:rPr lang="ja-JP" altLang="en-US" sz="1400" dirty="0">
                          <a:latin typeface="Consolas" panose="020B0609020204030204" pitchFamily="49" charset="0"/>
                        </a:rPr>
                        <a:t>キャスト</a:t>
                      </a:r>
                    </a:p>
                  </a:txBody>
                  <a:tcPr marL="72000" marR="72000" marT="0" marB="0" anchor="ctr">
                    <a:solidFill>
                      <a:schemeClr val="bg1">
                        <a:lumMod val="85000"/>
                      </a:schemeClr>
                    </a:solidFill>
                  </a:tcPr>
                </a:tc>
                <a:tc>
                  <a:txBody>
                    <a:bodyPr/>
                    <a:lstStyle/>
                    <a:p>
                      <a:pPr algn="r">
                        <a:lnSpc>
                          <a:spcPct val="150000"/>
                        </a:lnSpc>
                      </a:pPr>
                      <a:endParaRPr kumimoji="1" lang="ja-JP" altLang="en-US" sz="1400" dirty="0">
                        <a:latin typeface="Consolas" panose="020B0609020204030204" pitchFamily="49" charset="0"/>
                      </a:endParaRPr>
                    </a:p>
                  </a:txBody>
                  <a:tcPr marL="0" marR="0" marT="0" marB="0" anchor="ctr"/>
                </a:tc>
                <a:tc>
                  <a:txBody>
                    <a:bodyPr/>
                    <a:lstStyle/>
                    <a:p>
                      <a:pPr algn="r">
                        <a:lnSpc>
                          <a:spcPct val="150000"/>
                        </a:lnSpc>
                      </a:pPr>
                      <a:r>
                        <a:rPr kumimoji="1" lang="en-US" altLang="ja-JP" sz="1400" dirty="0">
                          <a:solidFill>
                            <a:schemeClr val="bg1"/>
                          </a:solidFill>
                          <a:latin typeface="Consolas" panose="020B0609020204030204" pitchFamily="49" charset="0"/>
                        </a:rPr>
                        <a:t>16</a:t>
                      </a:r>
                      <a:endParaRPr kumimoji="1" lang="ja-JP" altLang="en-US" sz="1400" dirty="0">
                        <a:solidFill>
                          <a:schemeClr val="bg1"/>
                        </a:solidFill>
                        <a:latin typeface="Consolas" panose="020B0609020204030204" pitchFamily="49" charset="0"/>
                      </a:endParaRPr>
                    </a:p>
                  </a:txBody>
                  <a:tcPr marL="72000" marR="72000" marT="0" marB="0" anchor="ctr">
                    <a:solidFill>
                      <a:schemeClr val="accent4"/>
                    </a:solidFill>
                  </a:tcPr>
                </a:tc>
                <a:tc>
                  <a:txBody>
                    <a:bodyPr/>
                    <a:lstStyle/>
                    <a:p>
                      <a:pPr>
                        <a:lnSpc>
                          <a:spcPct val="150000"/>
                        </a:lnSpc>
                      </a:pPr>
                      <a:r>
                        <a:rPr lang="en-US" altLang="ja-JP" sz="1400" dirty="0">
                          <a:latin typeface="Consolas" panose="020B0609020204030204" pitchFamily="49" charset="0"/>
                          <a:ea typeface="ＭＳ ゴシック" pitchFamily="49" charset="-128"/>
                        </a:rPr>
                        <a:t>a, b</a:t>
                      </a:r>
                      <a:endParaRPr kumimoji="1" lang="ja-JP" altLang="en-US" sz="1400" dirty="0">
                        <a:latin typeface="Consolas" panose="020B0609020204030204" pitchFamily="49" charset="0"/>
                        <a:ea typeface="ＭＳ ゴシック" pitchFamily="49" charset="-128"/>
                      </a:endParaRPr>
                    </a:p>
                  </a:txBody>
                  <a:tcPr marL="72000" marR="72000" marT="0" marB="0" anchor="ctr">
                    <a:lnR w="12700" cmpd="sng">
                      <a:noFill/>
                    </a:lnR>
                    <a:solidFill>
                      <a:schemeClr val="bg1">
                        <a:lumMod val="85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lnR w="12700" cmpd="sng">
                      <a:noFill/>
                    </a:lnR>
                    <a:solidFill>
                      <a:schemeClr val="bg1">
                        <a:lumMod val="85000"/>
                      </a:schemeClr>
                    </a:solidFill>
                  </a:tcPr>
                </a:tc>
                <a:tc>
                  <a:txBody>
                    <a:bodyPr/>
                    <a:lstStyle/>
                    <a:p>
                      <a:pPr>
                        <a:lnSpc>
                          <a:spcPct val="150000"/>
                        </a:lnSpc>
                      </a:pPr>
                      <a:endParaRPr kumimoji="1" lang="ja-JP" altLang="en-US" sz="1400" dirty="0">
                        <a:latin typeface="Consolas" panose="020B0609020204030204" pitchFamily="49" charset="0"/>
                        <a:ea typeface="ＭＳ ゴシック" pitchFamily="49" charset="-128"/>
                      </a:endParaRPr>
                    </a:p>
                  </a:txBody>
                  <a:tcPr marL="72000" marR="72000" marT="0" marB="0" anchor="ctr">
                    <a:lnL w="12700" cmpd="sng">
                      <a:noFill/>
                    </a:lnL>
                    <a:solidFill>
                      <a:schemeClr val="bg1">
                        <a:lumMod val="85000"/>
                      </a:schemeClr>
                    </a:solidFill>
                  </a:tcPr>
                </a:tc>
                <a:tc>
                  <a:txBody>
                    <a:bodyPr/>
                    <a:lstStyle/>
                    <a:p>
                      <a:pPr>
                        <a:lnSpc>
                          <a:spcPct val="150000"/>
                        </a:lnSpc>
                      </a:pPr>
                      <a:r>
                        <a:rPr kumimoji="1" lang="ja-JP" altLang="en-US" sz="1400" dirty="0">
                          <a:latin typeface="Consolas" panose="020B0609020204030204" pitchFamily="49" charset="0"/>
                        </a:rPr>
                        <a:t>コンマ</a:t>
                      </a:r>
                    </a:p>
                  </a:txBody>
                  <a:tcPr marL="72000" marR="72000" marT="0" marB="0" anchor="ctr">
                    <a:solidFill>
                      <a:schemeClr val="bg1">
                        <a:lumMod val="85000"/>
                      </a:schemeClr>
                    </a:solidFill>
                  </a:tcPr>
                </a:tc>
                <a:extLst>
                  <a:ext uri="{0D108BD9-81ED-4DB2-BD59-A6C34878D82A}">
                    <a16:rowId xmlns:a16="http://schemas.microsoft.com/office/drawing/2014/main" val="10012"/>
                  </a:ext>
                </a:extLst>
              </a:tr>
            </a:tbl>
          </a:graphicData>
        </a:graphic>
      </p:graphicFrame>
      <p:sp>
        <p:nvSpPr>
          <p:cNvPr id="8" name="Text Box 33"/>
          <p:cNvSpPr txBox="1">
            <a:spLocks noChangeArrowheads="1"/>
          </p:cNvSpPr>
          <p:nvPr/>
        </p:nvSpPr>
        <p:spPr bwMode="auto">
          <a:xfrm>
            <a:off x="971520" y="6309384"/>
            <a:ext cx="2160288" cy="340735"/>
          </a:xfrm>
          <a:prstGeom prst="rect">
            <a:avLst/>
          </a:prstGeom>
          <a:solidFill>
            <a:schemeClr val="accent1">
              <a:lumMod val="20000"/>
              <a:lumOff val="80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算術・論理演算</a:t>
            </a:r>
            <a:endParaRPr lang="en-US" altLang="ja-JP" sz="1600" dirty="0">
              <a:latin typeface="+mn-ea"/>
              <a:ea typeface="+mn-ea"/>
            </a:endParaRPr>
          </a:p>
        </p:txBody>
      </p:sp>
      <p:sp>
        <p:nvSpPr>
          <p:cNvPr id="9" name="Text Box 33"/>
          <p:cNvSpPr txBox="1">
            <a:spLocks noChangeArrowheads="1"/>
          </p:cNvSpPr>
          <p:nvPr/>
        </p:nvSpPr>
        <p:spPr bwMode="auto">
          <a:xfrm>
            <a:off x="3491987" y="6309032"/>
            <a:ext cx="2250025" cy="340735"/>
          </a:xfrm>
          <a:prstGeom prst="rect">
            <a:avLst/>
          </a:prstGeom>
          <a:solidFill>
            <a:schemeClr val="accent3">
              <a:lumMod val="20000"/>
              <a:lumOff val="80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アドレス（ポインタ）</a:t>
            </a:r>
            <a:endParaRPr lang="en-US" altLang="ja-JP" sz="1600" dirty="0">
              <a:latin typeface="+mn-ea"/>
              <a:ea typeface="+mn-ea"/>
            </a:endParaRPr>
          </a:p>
        </p:txBody>
      </p:sp>
      <p:sp>
        <p:nvSpPr>
          <p:cNvPr id="10" name="Text Box 33"/>
          <p:cNvSpPr txBox="1">
            <a:spLocks noChangeArrowheads="1"/>
          </p:cNvSpPr>
          <p:nvPr/>
        </p:nvSpPr>
        <p:spPr bwMode="auto">
          <a:xfrm>
            <a:off x="6012192" y="6309384"/>
            <a:ext cx="2160288" cy="340735"/>
          </a:xfrm>
          <a:prstGeom prst="rect">
            <a:avLst/>
          </a:prstGeom>
          <a:solidFill>
            <a:schemeClr val="bg1">
              <a:lumMod val="85000"/>
            </a:schemeClr>
          </a:solidFill>
          <a:ln w="38100">
            <a:noFill/>
            <a:miter lim="800000"/>
            <a:headEnd/>
            <a:tailEnd type="none" w="med" len="lg"/>
          </a:ln>
          <a:effectLst/>
        </p:spPr>
        <p:txBody>
          <a:bodyPr wrap="square" lIns="93600" tIns="46800" rIns="93600" bIns="46800">
            <a:noAutofit/>
          </a:bodyPr>
          <a:lstStyle/>
          <a:p>
            <a:r>
              <a:rPr lang="ja-JP" altLang="en-US" sz="1600" dirty="0">
                <a:latin typeface="+mn-ea"/>
                <a:ea typeface="+mn-ea"/>
              </a:rPr>
              <a:t>その他言語上の作用</a:t>
            </a:r>
            <a:endParaRPr lang="en-US" altLang="ja-JP" sz="1600" dirty="0">
              <a:latin typeface="+mn-ea"/>
              <a:ea typeface="+mn-ea"/>
            </a:endParaRPr>
          </a:p>
        </p:txBody>
      </p:sp>
    </p:spTree>
    <p:extLst>
      <p:ext uri="{BB962C8B-B14F-4D97-AF65-F5344CB8AC3E}">
        <p14:creationId xmlns:p14="http://schemas.microsoft.com/office/powerpoint/2010/main" val="1604567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kumimoji="1" lang="ja-JP" altLang="en-US" dirty="0"/>
              <a:t>講義内で出てきた組み込みコンピュータは、小さいので高そうですが、目的が極めて限定されているため安くすんでいる、ということなのでしょうか。</a:t>
            </a:r>
            <a:endParaRPr kumimoji="1" lang="en-US" dirty="0"/>
          </a:p>
        </p:txBody>
      </p:sp>
    </p:spTree>
    <p:extLst>
      <p:ext uri="{BB962C8B-B14F-4D97-AF65-F5344CB8AC3E}">
        <p14:creationId xmlns:p14="http://schemas.microsoft.com/office/powerpoint/2010/main" val="16094802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a:t>変数，アドレス，ポインタ</a:t>
            </a:r>
          </a:p>
        </p:txBody>
      </p:sp>
      <p:sp>
        <p:nvSpPr>
          <p:cNvPr id="18" name="スライド番号プレースホルダー 17"/>
          <p:cNvSpPr>
            <a:spLocks noGrp="1"/>
          </p:cNvSpPr>
          <p:nvPr>
            <p:ph type="sldNum" sz="quarter" idx="4"/>
          </p:nvPr>
        </p:nvSpPr>
        <p:spPr/>
        <p:txBody>
          <a:bodyPr/>
          <a:lstStyle/>
          <a:p>
            <a:fld id="{AB25FED9-6C1E-4BAE-9892-C02CADA97A8C}" type="slidenum">
              <a:rPr lang="ja-JP" altLang="en-US" smtClean="0"/>
              <a:pPr/>
              <a:t>80</a:t>
            </a:fld>
            <a:endParaRPr lang="ja-JP" altLang="en-US"/>
          </a:p>
        </p:txBody>
      </p:sp>
      <p:sp>
        <p:nvSpPr>
          <p:cNvPr id="7" name="コンテンツ プレースホルダー 6"/>
          <p:cNvSpPr>
            <a:spLocks noGrp="1"/>
          </p:cNvSpPr>
          <p:nvPr>
            <p:ph sz="quarter" idx="4294967295"/>
          </p:nvPr>
        </p:nvSpPr>
        <p:spPr>
          <a:xfrm>
            <a:off x="251952" y="1268976"/>
            <a:ext cx="5130800" cy="5491162"/>
          </a:xfrm>
        </p:spPr>
        <p:txBody>
          <a:bodyPr>
            <a:normAutofit/>
          </a:bodyPr>
          <a:lstStyle/>
          <a:p>
            <a:r>
              <a:rPr kumimoji="1" lang="ja-JP" altLang="en-US" dirty="0">
                <a:latin typeface="Consolas" panose="020B0609020204030204" pitchFamily="49" charset="0"/>
                <a:ea typeface="+mn-ea"/>
              </a:rPr>
              <a:t>変数，配列，構造体アクセス</a:t>
            </a:r>
            <a:endParaRPr kumimoji="1"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変数の出現 </a:t>
            </a:r>
            <a:endParaRPr lang="en-US" altLang="ja-JP" dirty="0">
              <a:latin typeface="Consolas" panose="020B0609020204030204" pitchFamily="49" charset="0"/>
              <a:ea typeface="+mn-ea"/>
            </a:endParaRPr>
          </a:p>
          <a:p>
            <a:pPr lvl="2"/>
            <a:r>
              <a:rPr lang="en-US" altLang="ja-JP" dirty="0">
                <a:latin typeface="Consolas" panose="020B0609020204030204" pitchFamily="49" charset="0"/>
                <a:ea typeface="+mn-ea"/>
              </a:rPr>
              <a:t>x</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(&amp;x)</a:t>
            </a:r>
            <a:endParaRPr kumimoji="1"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配列 </a:t>
            </a:r>
            <a:endParaRPr lang="en-US" altLang="ja-JP" dirty="0">
              <a:latin typeface="Consolas" panose="020B0609020204030204" pitchFamily="49" charset="0"/>
              <a:ea typeface="+mn-ea"/>
            </a:endParaRPr>
          </a:p>
          <a:p>
            <a:pPr lvl="2"/>
            <a:r>
              <a:rPr lang="en-US" altLang="ja-JP" dirty="0">
                <a:latin typeface="Consolas" panose="020B0609020204030204" pitchFamily="49" charset="0"/>
                <a:ea typeface="+mn-ea"/>
              </a:rPr>
              <a:t>a[</a:t>
            </a:r>
            <a:r>
              <a:rPr lang="en-US" altLang="ja-JP" dirty="0" err="1">
                <a:latin typeface="Consolas" panose="020B0609020204030204" pitchFamily="49" charset="0"/>
                <a:ea typeface="+mn-ea"/>
              </a:rPr>
              <a:t>i</a:t>
            </a:r>
            <a:r>
              <a:rPr lang="en-US" altLang="ja-JP" dirty="0">
                <a:latin typeface="Consolas" panose="020B0609020204030204" pitchFamily="49" charset="0"/>
                <a:ea typeface="+mn-ea"/>
              </a:rPr>
              <a:t>]</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 + </a:t>
            </a:r>
            <a:r>
              <a:rPr lang="en-US" altLang="ja-JP" dirty="0" err="1">
                <a:latin typeface="Consolas" panose="020B0609020204030204" pitchFamily="49" charset="0"/>
                <a:ea typeface="+mn-ea"/>
              </a:rPr>
              <a:t>i</a:t>
            </a:r>
            <a:r>
              <a:rPr lang="en-US" altLang="ja-JP" dirty="0">
                <a:latin typeface="Consolas" panose="020B0609020204030204" pitchFamily="49" charset="0"/>
                <a:ea typeface="+mn-ea"/>
              </a:rPr>
              <a:t>)</a:t>
            </a:r>
          </a:p>
          <a:p>
            <a:pPr lvl="1"/>
            <a:r>
              <a:rPr kumimoji="1" lang="ja-JP" altLang="en-US" dirty="0">
                <a:latin typeface="Consolas" panose="020B0609020204030204" pitchFamily="49" charset="0"/>
                <a:ea typeface="+mn-ea"/>
              </a:rPr>
              <a:t>構造体</a:t>
            </a:r>
            <a:endParaRPr kumimoji="1" lang="en-US" altLang="ja-JP" dirty="0">
              <a:latin typeface="Consolas" panose="020B0609020204030204" pitchFamily="49" charset="0"/>
              <a:ea typeface="+mn-ea"/>
            </a:endParaRPr>
          </a:p>
          <a:p>
            <a:pPr lvl="2"/>
            <a:r>
              <a:rPr lang="en-US" altLang="ja-JP" dirty="0" err="1">
                <a:latin typeface="Consolas" panose="020B0609020204030204" pitchFamily="49" charset="0"/>
                <a:ea typeface="+mn-ea"/>
              </a:rPr>
              <a:t>s.m</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(&amp;s + </a:t>
            </a:r>
            <a:r>
              <a:rPr lang="en-US" altLang="ja-JP" i="1" dirty="0">
                <a:latin typeface="Consolas" panose="020B0609020204030204" pitchFamily="49" charset="0"/>
                <a:ea typeface="+mn-ea"/>
              </a:rPr>
              <a:t>offset</a:t>
            </a:r>
            <a:r>
              <a:rPr lang="en-US" altLang="ja-JP" dirty="0">
                <a:latin typeface="Consolas" panose="020B0609020204030204" pitchFamily="49" charset="0"/>
                <a:ea typeface="+mn-ea"/>
              </a:rPr>
              <a:t>)</a:t>
            </a:r>
          </a:p>
          <a:p>
            <a:pPr lvl="2"/>
            <a:r>
              <a:rPr lang="en-US" altLang="ja-JP" dirty="0">
                <a:latin typeface="Consolas" panose="020B0609020204030204" pitchFamily="49" charset="0"/>
                <a:ea typeface="+mn-ea"/>
              </a:rPr>
              <a:t>sp-&gt;m</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 </a:t>
            </a:r>
            <a:r>
              <a:rPr kumimoji="1" lang="ja-JP" altLang="en-US" dirty="0">
                <a:latin typeface="Consolas" panose="020B0609020204030204" pitchFamily="49" charset="0"/>
                <a:ea typeface="+mn-ea"/>
              </a:rPr>
              <a:t>*</a:t>
            </a:r>
            <a:r>
              <a:rPr kumimoji="1" lang="en-US" altLang="ja-JP" dirty="0">
                <a:latin typeface="Consolas" panose="020B0609020204030204" pitchFamily="49" charset="0"/>
                <a:ea typeface="+mn-ea"/>
              </a:rPr>
              <a:t>(sp + </a:t>
            </a:r>
            <a:r>
              <a:rPr kumimoji="1" lang="en-US" altLang="ja-JP" i="1" dirty="0">
                <a:latin typeface="Consolas" panose="020B0609020204030204" pitchFamily="49" charset="0"/>
                <a:ea typeface="+mn-ea"/>
              </a:rPr>
              <a:t>offset</a:t>
            </a:r>
            <a:r>
              <a:rPr kumimoji="1" lang="en-US" altLang="ja-JP" dirty="0">
                <a:latin typeface="Consolas" panose="020B0609020204030204" pitchFamily="49" charset="0"/>
                <a:ea typeface="+mn-ea"/>
              </a:rPr>
              <a:t>)</a:t>
            </a:r>
          </a:p>
          <a:p>
            <a:r>
              <a:rPr lang="ja-JP" altLang="en-US" dirty="0">
                <a:latin typeface="Consolas" panose="020B0609020204030204" pitchFamily="49" charset="0"/>
                <a:ea typeface="+mn-ea"/>
              </a:rPr>
              <a:t>下記があればよい：</a:t>
            </a:r>
            <a:endParaRPr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アドレスに対する演算</a:t>
            </a:r>
            <a:endParaRPr lang="en-US" altLang="ja-JP" dirty="0">
              <a:latin typeface="Consolas" panose="020B0609020204030204" pitchFamily="49" charset="0"/>
              <a:ea typeface="+mn-ea"/>
            </a:endParaRPr>
          </a:p>
          <a:p>
            <a:pPr lvl="1"/>
            <a:r>
              <a:rPr lang="ja-JP" altLang="en-US" dirty="0">
                <a:latin typeface="Consolas" panose="020B0609020204030204" pitchFamily="49" charset="0"/>
                <a:ea typeface="+mn-ea"/>
              </a:rPr>
              <a:t>アドレスを指定したロードとストア</a:t>
            </a:r>
            <a:endParaRPr kumimoji="1" lang="ja-JP" altLang="en-US" dirty="0">
              <a:latin typeface="Consolas" panose="020B0609020204030204" pitchFamily="49" charset="0"/>
              <a:ea typeface="+mn-ea"/>
            </a:endParaRPr>
          </a:p>
        </p:txBody>
      </p:sp>
      <p:graphicFrame>
        <p:nvGraphicFramePr>
          <p:cNvPr id="2" name="表 1"/>
          <p:cNvGraphicFramePr>
            <a:graphicFrameLocks noGrp="1"/>
          </p:cNvGraphicFramePr>
          <p:nvPr/>
        </p:nvGraphicFramePr>
        <p:xfrm>
          <a:off x="4662001" y="1628980"/>
          <a:ext cx="1800240" cy="2184050"/>
        </p:xfrm>
        <a:graphic>
          <a:graphicData uri="http://schemas.openxmlformats.org/drawingml/2006/table">
            <a:tbl>
              <a:tblPr firstRow="1" bandRow="1">
                <a:tableStyleId>{5C22544A-7EE6-4342-B048-85BDC9FD1C3A}</a:tableStyleId>
              </a:tblPr>
              <a:tblGrid>
                <a:gridCol w="720096">
                  <a:extLst>
                    <a:ext uri="{9D8B030D-6E8A-4147-A177-3AD203B41FA5}">
                      <a16:colId xmlns:a16="http://schemas.microsoft.com/office/drawing/2014/main" val="20000"/>
                    </a:ext>
                  </a:extLst>
                </a:gridCol>
                <a:gridCol w="1080144">
                  <a:extLst>
                    <a:ext uri="{9D8B030D-6E8A-4147-A177-3AD203B41FA5}">
                      <a16:colId xmlns:a16="http://schemas.microsoft.com/office/drawing/2014/main" val="20001"/>
                    </a:ext>
                  </a:extLst>
                </a:gridCol>
              </a:tblGrid>
              <a:tr h="436810">
                <a:tc>
                  <a:txBody>
                    <a:bodyPr/>
                    <a:lstStyle/>
                    <a:p>
                      <a:pPr algn="ctr"/>
                      <a:r>
                        <a:rPr kumimoji="1" lang="ja-JP" altLang="en-US" sz="1600" dirty="0">
                          <a:latin typeface="Consolas" panose="020B0609020204030204" pitchFamily="49" charset="0"/>
                        </a:rPr>
                        <a:t>変数</a:t>
                      </a:r>
                    </a:p>
                  </a:txBody>
                  <a:tcPr anchor="ctr"/>
                </a:tc>
                <a:tc>
                  <a:txBody>
                    <a:bodyPr/>
                    <a:lstStyle/>
                    <a:p>
                      <a:pPr algn="ctr"/>
                      <a:r>
                        <a:rPr kumimoji="1" lang="ja-JP" altLang="en-US" sz="1600" dirty="0">
                          <a:latin typeface="Consolas" panose="020B0609020204030204" pitchFamily="49" charset="0"/>
                        </a:rPr>
                        <a:t>アドレス</a:t>
                      </a:r>
                    </a:p>
                  </a:txBody>
                  <a:tcPr anchor="ctr"/>
                </a:tc>
                <a:extLst>
                  <a:ext uri="{0D108BD9-81ED-4DB2-BD59-A6C34878D82A}">
                    <a16:rowId xmlns:a16="http://schemas.microsoft.com/office/drawing/2014/main" val="10000"/>
                  </a:ext>
                </a:extLst>
              </a:tr>
              <a:tr h="436810">
                <a:tc>
                  <a:txBody>
                    <a:bodyPr/>
                    <a:lstStyle/>
                    <a:p>
                      <a:pPr algn="ctr"/>
                      <a:r>
                        <a:rPr kumimoji="1" lang="en-US" altLang="ja-JP" sz="1600" dirty="0">
                          <a:latin typeface="Consolas" panose="020B0609020204030204" pitchFamily="49" charset="0"/>
                          <a:ea typeface="ＭＳ ゴシック" pitchFamily="49" charset="-128"/>
                        </a:rPr>
                        <a:t>x</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0x0fc</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1"/>
                  </a:ext>
                </a:extLst>
              </a:tr>
              <a:tr h="436810">
                <a:tc>
                  <a:txBody>
                    <a:bodyPr/>
                    <a:lstStyle/>
                    <a:p>
                      <a:pPr algn="ctr"/>
                      <a:r>
                        <a:rPr lang="en-US" altLang="ja-JP" sz="1600" dirty="0">
                          <a:latin typeface="Consolas" panose="020B0609020204030204" pitchFamily="49" charset="0"/>
                          <a:ea typeface="ＭＳ ゴシック" pitchFamily="49" charset="-128"/>
                        </a:rPr>
                        <a:t>a</a:t>
                      </a:r>
                      <a:endParaRPr lang="ja-JP" altLang="en-US" sz="1600" dirty="0">
                        <a:latin typeface="Consolas" panose="020B0609020204030204" pitchFamily="49" charset="0"/>
                        <a:ea typeface="ＭＳ ゴシック" pitchFamily="49" charset="-128"/>
                      </a:endParaRPr>
                    </a:p>
                  </a:txBody>
                  <a:tcPr anchor="ctr"/>
                </a:tc>
                <a:tc>
                  <a:txBody>
                    <a:bodyPr/>
                    <a:lstStyle/>
                    <a:p>
                      <a:pPr algn="r"/>
                      <a:r>
                        <a:rPr lang="en-US" altLang="ja-JP" sz="1600" dirty="0">
                          <a:latin typeface="Consolas" panose="020B0609020204030204" pitchFamily="49" charset="0"/>
                          <a:ea typeface="ＭＳ ゴシック" pitchFamily="49" charset="-128"/>
                        </a:rPr>
                        <a:t>0x100</a:t>
                      </a:r>
                      <a:endParaRPr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2"/>
                  </a:ext>
                </a:extLst>
              </a:tr>
              <a:tr h="436810">
                <a:tc>
                  <a:txBody>
                    <a:bodyPr/>
                    <a:lstStyle/>
                    <a:p>
                      <a:pPr algn="ctr"/>
                      <a:r>
                        <a:rPr kumimoji="1" lang="en-US" altLang="ja-JP" sz="1600" dirty="0">
                          <a:latin typeface="Consolas" panose="020B0609020204030204" pitchFamily="49" charset="0"/>
                          <a:ea typeface="ＭＳ ゴシック" pitchFamily="49" charset="-128"/>
                        </a:rPr>
                        <a:t>s</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0x110</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3"/>
                  </a:ext>
                </a:extLst>
              </a:tr>
              <a:tr h="436810">
                <a:tc>
                  <a:txBody>
                    <a:bodyPr/>
                    <a:lstStyle/>
                    <a:p>
                      <a:pPr algn="ctr"/>
                      <a:r>
                        <a:rPr kumimoji="1" lang="en-US" altLang="ja-JP" sz="1600" dirty="0">
                          <a:latin typeface="Consolas" panose="020B0609020204030204" pitchFamily="49" charset="0"/>
                          <a:ea typeface="ＭＳ ゴシック" pitchFamily="49" charset="-128"/>
                        </a:rPr>
                        <a:t>m</a:t>
                      </a:r>
                      <a:endParaRPr kumimoji="1" lang="ja-JP" altLang="en-US" sz="1600" dirty="0">
                        <a:latin typeface="Consolas" panose="020B0609020204030204" pitchFamily="49" charset="0"/>
                        <a:ea typeface="ＭＳ ゴシック" pitchFamily="49" charset="-128"/>
                      </a:endParaRPr>
                    </a:p>
                  </a:txBody>
                  <a:tcPr anchor="ctr"/>
                </a:tc>
                <a:tc>
                  <a:txBody>
                    <a:bodyPr/>
                    <a:lstStyle/>
                    <a:p>
                      <a:pPr algn="r"/>
                      <a:r>
                        <a:rPr kumimoji="1" lang="en-US" altLang="ja-JP" sz="1600" dirty="0">
                          <a:latin typeface="Consolas" panose="020B0609020204030204" pitchFamily="49" charset="0"/>
                          <a:ea typeface="ＭＳ ゴシック" pitchFamily="49" charset="-128"/>
                        </a:rPr>
                        <a:t>0x4</a:t>
                      </a:r>
                      <a:endParaRPr kumimoji="1" lang="ja-JP" altLang="en-US" sz="1600" dirty="0">
                        <a:latin typeface="Consolas" panose="020B0609020204030204" pitchFamily="49" charset="0"/>
                        <a:ea typeface="ＭＳ ゴシック" pitchFamily="49" charset="-128"/>
                      </a:endParaRPr>
                    </a:p>
                  </a:txBody>
                  <a:tcPr anchor="ctr"/>
                </a:tc>
                <a:extLst>
                  <a:ext uri="{0D108BD9-81ED-4DB2-BD59-A6C34878D82A}">
                    <a16:rowId xmlns:a16="http://schemas.microsoft.com/office/drawing/2014/main" val="10004"/>
                  </a:ext>
                </a:extLst>
              </a:tr>
            </a:tbl>
          </a:graphicData>
        </a:graphic>
      </p:graphicFrame>
      <p:sp>
        <p:nvSpPr>
          <p:cNvPr id="25" name="Text Box 32"/>
          <p:cNvSpPr txBox="1">
            <a:spLocks noChangeArrowheads="1"/>
          </p:cNvSpPr>
          <p:nvPr/>
        </p:nvSpPr>
        <p:spPr bwMode="auto">
          <a:xfrm>
            <a:off x="4662001" y="1268931"/>
            <a:ext cx="1800240" cy="360049"/>
          </a:xfrm>
          <a:prstGeom prst="rect">
            <a:avLst/>
          </a:prstGeom>
          <a:noFill/>
          <a:ln w="38100">
            <a:noFill/>
            <a:miter lim="800000"/>
            <a:headEnd/>
            <a:tailEnd type="none" w="med" len="lg"/>
          </a:ln>
          <a:effectLst/>
        </p:spPr>
        <p:txBody>
          <a:bodyPr wrap="none" lIns="93600" tIns="46800" rIns="93600" bIns="46800">
            <a:noAutofit/>
          </a:bodyPr>
          <a:lstStyle/>
          <a:p>
            <a:r>
              <a:rPr lang="ja-JP" altLang="en-US" dirty="0">
                <a:solidFill>
                  <a:schemeClr val="tx1">
                    <a:lumMod val="85000"/>
                    <a:lumOff val="15000"/>
                  </a:schemeClr>
                </a:solidFill>
                <a:latin typeface="+mn-ea"/>
                <a:ea typeface="+mn-ea"/>
              </a:rPr>
              <a:t>変数表</a:t>
            </a:r>
            <a:endParaRPr lang="en-US" altLang="ja-JP" dirty="0">
              <a:solidFill>
                <a:schemeClr val="tx1">
                  <a:lumMod val="85000"/>
                  <a:lumOff val="15000"/>
                </a:schemeClr>
              </a:solidFill>
              <a:latin typeface="+mn-ea"/>
              <a:ea typeface="+mn-ea"/>
            </a:endParaRPr>
          </a:p>
        </p:txBody>
      </p:sp>
      <p:sp>
        <p:nvSpPr>
          <p:cNvPr id="51" name="正方形/長方形 50"/>
          <p:cNvSpPr/>
          <p:nvPr/>
        </p:nvSpPr>
        <p:spPr bwMode="auto">
          <a:xfrm>
            <a:off x="7452032" y="1628979"/>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2" name="Rectangle 17"/>
          <p:cNvSpPr>
            <a:spLocks noChangeArrowheads="1"/>
          </p:cNvSpPr>
          <p:nvPr/>
        </p:nvSpPr>
        <p:spPr bwMode="auto">
          <a:xfrm>
            <a:off x="6731936" y="270903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0x104</a:t>
            </a:r>
            <a:endParaRPr lang="ja-JP" altLang="en-US" sz="1600" dirty="0">
              <a:solidFill>
                <a:schemeClr val="tx1">
                  <a:lumMod val="85000"/>
                  <a:lumOff val="15000"/>
                </a:schemeClr>
              </a:solidFill>
              <a:latin typeface="Consolas" panose="020B0609020204030204" pitchFamily="49" charset="0"/>
            </a:endParaRPr>
          </a:p>
        </p:txBody>
      </p:sp>
      <p:sp>
        <p:nvSpPr>
          <p:cNvPr id="53" name="Rectangle 17"/>
          <p:cNvSpPr>
            <a:spLocks noChangeArrowheads="1"/>
          </p:cNvSpPr>
          <p:nvPr/>
        </p:nvSpPr>
        <p:spPr bwMode="auto">
          <a:xfrm>
            <a:off x="6731936" y="234898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0x100</a:t>
            </a:r>
            <a:endParaRPr lang="ja-JP" altLang="en-US" sz="1600" dirty="0">
              <a:solidFill>
                <a:schemeClr val="tx1">
                  <a:lumMod val="85000"/>
                  <a:lumOff val="15000"/>
                </a:schemeClr>
              </a:solidFill>
              <a:latin typeface="Consolas" panose="020B0609020204030204" pitchFamily="49" charset="0"/>
            </a:endParaRPr>
          </a:p>
        </p:txBody>
      </p:sp>
      <p:sp>
        <p:nvSpPr>
          <p:cNvPr id="54" name="正方形/長方形 53"/>
          <p:cNvSpPr/>
          <p:nvPr/>
        </p:nvSpPr>
        <p:spPr bwMode="auto">
          <a:xfrm>
            <a:off x="7452032" y="126897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メモリ</a:t>
            </a:r>
          </a:p>
        </p:txBody>
      </p:sp>
      <p:sp>
        <p:nvSpPr>
          <p:cNvPr id="55" name="正方形/長方形 54"/>
          <p:cNvSpPr/>
          <p:nvPr/>
        </p:nvSpPr>
        <p:spPr bwMode="auto">
          <a:xfrm>
            <a:off x="7452032" y="234898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7452032" y="270899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7" name="正方形/長方形 56"/>
          <p:cNvSpPr/>
          <p:nvPr/>
        </p:nvSpPr>
        <p:spPr bwMode="auto">
          <a:xfrm>
            <a:off x="7452032" y="162898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8" name="正方形/長方形 57"/>
          <p:cNvSpPr/>
          <p:nvPr/>
        </p:nvSpPr>
        <p:spPr bwMode="auto">
          <a:xfrm>
            <a:off x="7452032" y="198898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7452032" y="306899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0" name="正方形/長方形 59"/>
          <p:cNvSpPr/>
          <p:nvPr/>
        </p:nvSpPr>
        <p:spPr bwMode="auto">
          <a:xfrm>
            <a:off x="7452032" y="342900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1" name="正方形/長方形 60"/>
          <p:cNvSpPr/>
          <p:nvPr/>
        </p:nvSpPr>
        <p:spPr bwMode="auto">
          <a:xfrm>
            <a:off x="7452032" y="378900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63" name="Rectangle 17"/>
          <p:cNvSpPr>
            <a:spLocks noChangeArrowheads="1"/>
          </p:cNvSpPr>
          <p:nvPr/>
        </p:nvSpPr>
        <p:spPr bwMode="auto">
          <a:xfrm>
            <a:off x="6731936" y="198898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0x0fc</a:t>
            </a:r>
            <a:endParaRPr lang="ja-JP" altLang="en-US" sz="1600" dirty="0">
              <a:solidFill>
                <a:schemeClr val="tx1">
                  <a:lumMod val="85000"/>
                  <a:lumOff val="15000"/>
                </a:schemeClr>
              </a:solidFill>
              <a:latin typeface="Consolas" panose="020B0609020204030204" pitchFamily="49" charset="0"/>
            </a:endParaRPr>
          </a:p>
        </p:txBody>
      </p:sp>
      <p:sp>
        <p:nvSpPr>
          <p:cNvPr id="72" name="正方形/長方形 71"/>
          <p:cNvSpPr/>
          <p:nvPr/>
        </p:nvSpPr>
        <p:spPr bwMode="auto">
          <a:xfrm>
            <a:off x="7452032" y="414900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3" name="正方形/長方形 72"/>
          <p:cNvSpPr/>
          <p:nvPr/>
        </p:nvSpPr>
        <p:spPr bwMode="auto">
          <a:xfrm>
            <a:off x="7452032" y="450901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4" name="正方形/長方形 73"/>
          <p:cNvSpPr/>
          <p:nvPr/>
        </p:nvSpPr>
        <p:spPr bwMode="auto">
          <a:xfrm>
            <a:off x="7452032" y="486901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5" name="Rectangle 17"/>
          <p:cNvSpPr>
            <a:spLocks noChangeArrowheads="1"/>
          </p:cNvSpPr>
          <p:nvPr/>
        </p:nvSpPr>
        <p:spPr bwMode="auto">
          <a:xfrm>
            <a:off x="6732024" y="378900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0x110</a:t>
            </a:r>
            <a:endParaRPr lang="ja-JP" altLang="en-US" sz="1600" dirty="0">
              <a:solidFill>
                <a:schemeClr val="tx1">
                  <a:lumMod val="85000"/>
                  <a:lumOff val="15000"/>
                </a:schemeClr>
              </a:solidFill>
              <a:latin typeface="Consolas" panose="020B0609020204030204" pitchFamily="49" charset="0"/>
            </a:endParaRPr>
          </a:p>
        </p:txBody>
      </p:sp>
      <p:sp>
        <p:nvSpPr>
          <p:cNvPr id="76" name="Rectangle 17"/>
          <p:cNvSpPr>
            <a:spLocks noChangeArrowheads="1"/>
          </p:cNvSpPr>
          <p:nvPr/>
        </p:nvSpPr>
        <p:spPr bwMode="auto">
          <a:xfrm>
            <a:off x="6732024" y="342895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0x10C</a:t>
            </a:r>
            <a:endParaRPr lang="ja-JP" altLang="en-US" sz="1600" dirty="0">
              <a:solidFill>
                <a:schemeClr val="tx1">
                  <a:lumMod val="85000"/>
                  <a:lumOff val="15000"/>
                </a:schemeClr>
              </a:solidFill>
              <a:latin typeface="Consolas" panose="020B0609020204030204" pitchFamily="49" charset="0"/>
            </a:endParaRPr>
          </a:p>
        </p:txBody>
      </p:sp>
      <p:sp>
        <p:nvSpPr>
          <p:cNvPr id="77" name="Rectangle 17"/>
          <p:cNvSpPr>
            <a:spLocks noChangeArrowheads="1"/>
          </p:cNvSpPr>
          <p:nvPr/>
        </p:nvSpPr>
        <p:spPr bwMode="auto">
          <a:xfrm>
            <a:off x="6732024" y="306895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0x108</a:t>
            </a:r>
            <a:endParaRPr lang="ja-JP" altLang="en-US" sz="1600" dirty="0">
              <a:solidFill>
                <a:schemeClr val="tx1">
                  <a:lumMod val="85000"/>
                  <a:lumOff val="15000"/>
                </a:schemeClr>
              </a:solidFill>
              <a:latin typeface="Consolas" panose="020B0609020204030204" pitchFamily="49" charset="0"/>
            </a:endParaRPr>
          </a:p>
        </p:txBody>
      </p:sp>
    </p:spTree>
    <p:extLst>
      <p:ext uri="{BB962C8B-B14F-4D97-AF65-F5344CB8AC3E}">
        <p14:creationId xmlns:p14="http://schemas.microsoft.com/office/powerpoint/2010/main" val="106309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a:t>
            </a:r>
            <a:r>
              <a:rPr kumimoji="1" lang="ja-JP" altLang="en-US" dirty="0"/>
              <a:t>言語 の 実行順序の制御</a:t>
            </a:r>
          </a:p>
        </p:txBody>
      </p:sp>
      <p:sp>
        <p:nvSpPr>
          <p:cNvPr id="5" name="コンテンツ プレースホルダー 4"/>
          <p:cNvSpPr>
            <a:spLocks noGrp="1"/>
          </p:cNvSpPr>
          <p:nvPr>
            <p:ph sz="quarter" idx="10"/>
          </p:nvPr>
        </p:nvSpPr>
        <p:spPr>
          <a:prstGeom prst="rect">
            <a:avLst/>
          </a:prstGeom>
        </p:spPr>
        <p:txBody>
          <a:bodyPr>
            <a:normAutofit/>
          </a:bodyPr>
          <a:lstStyle/>
          <a:p>
            <a:r>
              <a:rPr lang="en-US" altLang="ja-JP" dirty="0">
                <a:latin typeface="+mn-ea"/>
                <a:ea typeface="+mn-ea"/>
              </a:rPr>
              <a:t>C</a:t>
            </a:r>
            <a:r>
              <a:rPr lang="ja-JP" altLang="en-US" dirty="0">
                <a:latin typeface="+mn-ea"/>
                <a:ea typeface="+mn-ea"/>
              </a:rPr>
              <a:t> 言語の制御構文</a:t>
            </a:r>
            <a:endParaRPr lang="en-US" altLang="ja-JP" dirty="0">
              <a:latin typeface="+mn-ea"/>
              <a:ea typeface="+mn-ea"/>
            </a:endParaRPr>
          </a:p>
          <a:p>
            <a:pPr lvl="1"/>
            <a:r>
              <a:rPr lang="en-US" altLang="ja-JP" dirty="0">
                <a:latin typeface="+mn-ea"/>
                <a:ea typeface="+mn-ea"/>
              </a:rPr>
              <a:t>if</a:t>
            </a:r>
            <a:r>
              <a:rPr lang="ja-JP" altLang="en-US" dirty="0">
                <a:latin typeface="+mn-ea"/>
                <a:ea typeface="+mn-ea"/>
              </a:rPr>
              <a:t> ～ </a:t>
            </a:r>
            <a:r>
              <a:rPr lang="en-US" altLang="ja-JP" dirty="0">
                <a:latin typeface="+mn-ea"/>
                <a:ea typeface="+mn-ea"/>
              </a:rPr>
              <a:t>else</a:t>
            </a:r>
            <a:endParaRPr lang="ja-JP" altLang="en-US" dirty="0">
              <a:latin typeface="+mn-ea"/>
              <a:ea typeface="+mn-ea"/>
            </a:endParaRPr>
          </a:p>
          <a:p>
            <a:pPr lvl="1"/>
            <a:r>
              <a:rPr lang="en-US" altLang="ja-JP" dirty="0">
                <a:latin typeface="+mn-ea"/>
                <a:ea typeface="+mn-ea"/>
              </a:rPr>
              <a:t>for</a:t>
            </a:r>
            <a:r>
              <a:rPr lang="ja-JP" altLang="en-US" dirty="0" err="1">
                <a:latin typeface="+mn-ea"/>
                <a:ea typeface="+mn-ea"/>
              </a:rPr>
              <a:t>，</a:t>
            </a:r>
            <a:r>
              <a:rPr lang="en-US" altLang="ja-JP" dirty="0">
                <a:latin typeface="+mn-ea"/>
                <a:ea typeface="+mn-ea"/>
              </a:rPr>
              <a:t>while</a:t>
            </a:r>
            <a:r>
              <a:rPr lang="ja-JP" altLang="en-US" dirty="0" err="1">
                <a:latin typeface="+mn-ea"/>
                <a:ea typeface="+mn-ea"/>
              </a:rPr>
              <a:t>，</a:t>
            </a:r>
            <a:r>
              <a:rPr lang="en-US" altLang="ja-JP" dirty="0">
                <a:latin typeface="+mn-ea"/>
                <a:ea typeface="+mn-ea"/>
              </a:rPr>
              <a:t>do</a:t>
            </a:r>
            <a:r>
              <a:rPr lang="ja-JP" altLang="en-US" dirty="0">
                <a:latin typeface="+mn-ea"/>
                <a:ea typeface="+mn-ea"/>
              </a:rPr>
              <a:t> ～ </a:t>
            </a:r>
            <a:r>
              <a:rPr lang="en-US" altLang="ja-JP" dirty="0">
                <a:latin typeface="+mn-ea"/>
                <a:ea typeface="+mn-ea"/>
              </a:rPr>
              <a:t>while</a:t>
            </a:r>
          </a:p>
          <a:p>
            <a:pPr lvl="1"/>
            <a:r>
              <a:rPr lang="en-US" altLang="ja-JP" dirty="0">
                <a:latin typeface="+mn-ea"/>
                <a:ea typeface="+mn-ea"/>
              </a:rPr>
              <a:t>switch</a:t>
            </a:r>
            <a:r>
              <a:rPr lang="ja-JP" altLang="en-US" dirty="0">
                <a:latin typeface="+mn-ea"/>
                <a:ea typeface="+mn-ea"/>
              </a:rPr>
              <a:t> ～ </a:t>
            </a:r>
            <a:r>
              <a:rPr lang="en-US" altLang="ja-JP" dirty="0">
                <a:latin typeface="+mn-ea"/>
                <a:ea typeface="+mn-ea"/>
              </a:rPr>
              <a:t>break, continue</a:t>
            </a:r>
          </a:p>
          <a:p>
            <a:pPr lvl="1"/>
            <a:r>
              <a:rPr lang="en-US" altLang="ja-JP" dirty="0">
                <a:latin typeface="+mn-ea"/>
                <a:ea typeface="+mn-ea"/>
              </a:rPr>
              <a:t>return </a:t>
            </a:r>
          </a:p>
          <a:p>
            <a:pPr lvl="1"/>
            <a:r>
              <a:rPr lang="en-US" altLang="ja-JP" dirty="0">
                <a:latin typeface="+mn-ea"/>
                <a:ea typeface="+mn-ea"/>
              </a:rPr>
              <a:t>goto</a:t>
            </a:r>
          </a:p>
          <a:p>
            <a:r>
              <a:rPr lang="ja-JP" altLang="en-US" dirty="0">
                <a:latin typeface="+mn-ea"/>
                <a:ea typeface="+mn-ea"/>
              </a:rPr>
              <a:t>これらは基本的にぜんぶ </a:t>
            </a:r>
            <a:r>
              <a:rPr lang="en-US" altLang="ja-JP" dirty="0">
                <a:latin typeface="+mn-ea"/>
                <a:ea typeface="+mn-ea"/>
              </a:rPr>
              <a:t>if </a:t>
            </a:r>
            <a:r>
              <a:rPr lang="ja-JP" altLang="en-US" dirty="0">
                <a:latin typeface="+mn-ea"/>
                <a:ea typeface="+mn-ea"/>
              </a:rPr>
              <a:t>～ </a:t>
            </a:r>
            <a:r>
              <a:rPr lang="en-US" altLang="ja-JP" dirty="0" err="1">
                <a:latin typeface="+mn-ea"/>
                <a:ea typeface="+mn-ea"/>
              </a:rPr>
              <a:t>goto</a:t>
            </a:r>
            <a:r>
              <a:rPr lang="ja-JP" altLang="en-US" dirty="0">
                <a:latin typeface="+mn-ea"/>
                <a:ea typeface="+mn-ea"/>
              </a:rPr>
              <a:t> に書き換え可能</a:t>
            </a:r>
            <a:endParaRPr lang="en-US" altLang="ja-JP" dirty="0">
              <a:latin typeface="+mn-ea"/>
              <a:ea typeface="+mn-ea"/>
            </a:endParaRPr>
          </a:p>
          <a:p>
            <a:pPr lvl="1"/>
            <a:r>
              <a:rPr lang="en-US" altLang="ja-JP" dirty="0">
                <a:latin typeface="+mn-ea"/>
              </a:rPr>
              <a:t>return</a:t>
            </a:r>
            <a:r>
              <a:rPr lang="ja-JP" altLang="en-US" dirty="0">
                <a:latin typeface="+mn-ea"/>
              </a:rPr>
              <a:t> だけ，これまでに説明した命令では作れない</a:t>
            </a:r>
            <a:endParaRPr lang="en-US" altLang="ja-JP" dirty="0">
              <a:latin typeface="+mn-ea"/>
            </a:endParaRPr>
          </a:p>
          <a:p>
            <a:pPr lvl="1"/>
            <a:r>
              <a:rPr lang="ja-JP" altLang="en-US" dirty="0">
                <a:latin typeface="+mn-ea"/>
                <a:ea typeface="+mn-ea"/>
              </a:rPr>
              <a:t>ジャンプするときに，</a:t>
            </a:r>
            <a:r>
              <a:rPr lang="en-US" altLang="ja-JP" dirty="0">
                <a:latin typeface="+mn-ea"/>
                <a:ea typeface="+mn-ea"/>
              </a:rPr>
              <a:t>PC </a:t>
            </a:r>
            <a:r>
              <a:rPr lang="ja-JP" altLang="en-US" dirty="0">
                <a:latin typeface="+mn-ea"/>
                <a:ea typeface="+mn-ea"/>
              </a:rPr>
              <a:t>が戻るアドレスを保存する命令が必要</a:t>
            </a:r>
            <a:endParaRPr lang="en-US" altLang="ja-JP" dirty="0">
              <a:latin typeface="+mn-ea"/>
              <a:ea typeface="+mn-ea"/>
            </a:endParaRPr>
          </a:p>
        </p:txBody>
      </p:sp>
    </p:spTree>
    <p:extLst>
      <p:ext uri="{BB962C8B-B14F-4D97-AF65-F5344CB8AC3E}">
        <p14:creationId xmlns:p14="http://schemas.microsoft.com/office/powerpoint/2010/main" val="70634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 </a:t>
            </a:r>
            <a:r>
              <a:rPr lang="ja-JP" altLang="en-US" dirty="0"/>
              <a:t>言語を実行するためには</a:t>
            </a:r>
          </a:p>
        </p:txBody>
      </p:sp>
      <p:sp>
        <p:nvSpPr>
          <p:cNvPr id="3" name="コンテンツ プレースホルダー 2"/>
          <p:cNvSpPr>
            <a:spLocks noGrp="1"/>
          </p:cNvSpPr>
          <p:nvPr>
            <p:ph sz="quarter" idx="10"/>
          </p:nvPr>
        </p:nvSpPr>
        <p:spPr/>
        <p:txBody>
          <a:bodyPr/>
          <a:lstStyle/>
          <a:p>
            <a:r>
              <a:rPr lang="ja-JP" altLang="en-US" dirty="0"/>
              <a:t>おおよそ </a:t>
            </a:r>
            <a:r>
              <a:rPr lang="en-US" altLang="ja-JP" dirty="0"/>
              <a:t>CPU </a:t>
            </a:r>
            <a:r>
              <a:rPr lang="ja-JP" altLang="en-US" dirty="0" err="1"/>
              <a:t>には</a:t>
            </a:r>
            <a:r>
              <a:rPr lang="ja-JP" altLang="en-US" dirty="0"/>
              <a:t>これだけの命令あればよい</a:t>
            </a:r>
            <a:endParaRPr lang="en-US" altLang="ja-JP" dirty="0"/>
          </a:p>
          <a:p>
            <a:pPr lvl="1"/>
            <a:r>
              <a:rPr lang="ja-JP" altLang="en-US" dirty="0"/>
              <a:t>各種演算，アドレス計算</a:t>
            </a:r>
            <a:endParaRPr lang="en-US" altLang="ja-JP" dirty="0"/>
          </a:p>
          <a:p>
            <a:pPr lvl="1"/>
            <a:r>
              <a:rPr lang="ja-JP" altLang="en-US" dirty="0"/>
              <a:t>アドレスを指定した読み書き</a:t>
            </a:r>
            <a:endParaRPr lang="en-US" altLang="ja-JP" dirty="0"/>
          </a:p>
          <a:p>
            <a:pPr lvl="1"/>
            <a:r>
              <a:rPr lang="en-US" altLang="ja-JP" dirty="0"/>
              <a:t>if</a:t>
            </a:r>
            <a:r>
              <a:rPr lang="ja-JP" altLang="en-US" dirty="0"/>
              <a:t> ～ </a:t>
            </a:r>
            <a:r>
              <a:rPr lang="en-US" altLang="ja-JP" dirty="0" err="1"/>
              <a:t>goto</a:t>
            </a:r>
            <a:r>
              <a:rPr lang="ja-JP" altLang="en-US" dirty="0"/>
              <a:t> 的な分岐 </a:t>
            </a:r>
            <a:r>
              <a:rPr lang="en-US" altLang="ja-JP" dirty="0"/>
              <a:t>+ return</a:t>
            </a:r>
            <a:endParaRPr lang="ja-JP" altLang="en-US" dirty="0"/>
          </a:p>
        </p:txBody>
      </p:sp>
    </p:spTree>
    <p:extLst>
      <p:ext uri="{BB962C8B-B14F-4D97-AF65-F5344CB8AC3E}">
        <p14:creationId xmlns:p14="http://schemas.microsoft.com/office/powerpoint/2010/main" val="32758165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 </a:t>
            </a:r>
            <a:r>
              <a:rPr kumimoji="1" lang="ja-JP" altLang="en-US" dirty="0"/>
              <a:t>言語と機械語は結構近い</a:t>
            </a:r>
          </a:p>
        </p:txBody>
      </p:sp>
      <p:sp>
        <p:nvSpPr>
          <p:cNvPr id="3" name="テキスト プレースホルダー 2"/>
          <p:cNvSpPr>
            <a:spLocks noGrp="1"/>
          </p:cNvSpPr>
          <p:nvPr>
            <p:ph sz="quarter" idx="10"/>
          </p:nvPr>
        </p:nvSpPr>
        <p:spPr/>
        <p:txBody>
          <a:bodyPr/>
          <a:lstStyle/>
          <a:p>
            <a:r>
              <a:rPr lang="ja-JP" altLang="en-US" dirty="0"/>
              <a:t>「</a:t>
            </a:r>
            <a:r>
              <a:rPr lang="en-US" altLang="ja-JP" dirty="0"/>
              <a:t>C</a:t>
            </a:r>
            <a:r>
              <a:rPr lang="ja-JP" altLang="en-US" dirty="0"/>
              <a:t> 言語がこうだから，コンピュータをこう作ろう」ではなく，</a:t>
            </a:r>
            <a:endParaRPr lang="en-US" altLang="ja-JP" dirty="0"/>
          </a:p>
          <a:p>
            <a:pPr lvl="1"/>
            <a:r>
              <a:rPr lang="ja-JP" altLang="en-US" dirty="0"/>
              <a:t>「コンピュータ がこうだから，</a:t>
            </a:r>
            <a:r>
              <a:rPr lang="en-US" altLang="ja-JP" dirty="0"/>
              <a:t>C</a:t>
            </a:r>
            <a:r>
              <a:rPr lang="ja-JP" altLang="en-US" dirty="0"/>
              <a:t>言語 がこうなった」</a:t>
            </a:r>
            <a:endParaRPr lang="en-US" altLang="ja-JP" dirty="0"/>
          </a:p>
          <a:p>
            <a:pPr lvl="1"/>
            <a:r>
              <a:rPr lang="ja-JP" altLang="en-US" dirty="0"/>
              <a:t>「</a:t>
            </a:r>
            <a:r>
              <a:rPr lang="en-US" altLang="ja-JP" dirty="0"/>
              <a:t>C</a:t>
            </a:r>
            <a:r>
              <a:rPr lang="ja-JP" altLang="en-US" dirty="0"/>
              <a:t> 言語は，読みやすいアセンブリ言語」とか言われる</a:t>
            </a:r>
            <a:endParaRPr kumimoji="1" lang="ja-JP" altLang="en-US" dirty="0"/>
          </a:p>
        </p:txBody>
      </p:sp>
    </p:spTree>
    <p:extLst>
      <p:ext uri="{BB962C8B-B14F-4D97-AF65-F5344CB8AC3E}">
        <p14:creationId xmlns:p14="http://schemas.microsoft.com/office/powerpoint/2010/main" val="1650310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ここまでのまとめ</a:t>
            </a:r>
          </a:p>
        </p:txBody>
      </p:sp>
      <p:sp>
        <p:nvSpPr>
          <p:cNvPr id="3" name="テキスト プレースホルダー 2"/>
          <p:cNvSpPr>
            <a:spLocks noGrp="1"/>
          </p:cNvSpPr>
          <p:nvPr>
            <p:ph sz="quarter" idx="10"/>
          </p:nvPr>
        </p:nvSpPr>
        <p:spPr/>
        <p:txBody>
          <a:bodyPr/>
          <a:lstStyle/>
          <a:p>
            <a:r>
              <a:rPr lang="en-US" altLang="ja-JP" dirty="0"/>
              <a:t>C </a:t>
            </a:r>
            <a:r>
              <a:rPr lang="ja-JP" altLang="en-US" dirty="0"/>
              <a:t>言語 コンパイラの処理：</a:t>
            </a:r>
            <a:endParaRPr lang="en-US" altLang="ja-JP" dirty="0"/>
          </a:p>
          <a:p>
            <a:pPr lvl="1"/>
            <a:r>
              <a:rPr lang="ja-JP" altLang="en-US" dirty="0"/>
              <a:t>各ステートメントを，対応する機械語に置き換える</a:t>
            </a:r>
            <a:endParaRPr lang="en-US" altLang="ja-JP" dirty="0"/>
          </a:p>
          <a:p>
            <a:pPr lvl="1"/>
            <a:r>
              <a:rPr lang="ja-JP" altLang="en-US" dirty="0"/>
              <a:t>基本的にはパターンマッチング</a:t>
            </a:r>
            <a:endParaRPr lang="en-US" altLang="ja-JP" dirty="0"/>
          </a:p>
          <a:p>
            <a:r>
              <a:rPr lang="en-US" altLang="ja-JP" dirty="0"/>
              <a:t>C </a:t>
            </a:r>
            <a:r>
              <a:rPr lang="ja-JP" altLang="en-US" dirty="0"/>
              <a:t>言語を動かすためには，たとえば下記があればよい</a:t>
            </a:r>
            <a:endParaRPr lang="en-US" altLang="ja-JP" dirty="0"/>
          </a:p>
          <a:p>
            <a:pPr lvl="1"/>
            <a:r>
              <a:rPr lang="ja-JP" altLang="en-US" dirty="0">
                <a:latin typeface="Consolas" panose="020B0609020204030204" pitchFamily="49" charset="0"/>
              </a:rPr>
              <a:t>各種演算，アドレス計算</a:t>
            </a:r>
            <a:endParaRPr lang="en-US" altLang="ja-JP" dirty="0">
              <a:latin typeface="Consolas" panose="020B0609020204030204" pitchFamily="49" charset="0"/>
            </a:endParaRPr>
          </a:p>
          <a:p>
            <a:pPr lvl="1"/>
            <a:r>
              <a:rPr lang="ja-JP" altLang="en-US" dirty="0">
                <a:latin typeface="Consolas" panose="020B0609020204030204" pitchFamily="49" charset="0"/>
              </a:rPr>
              <a:t>アドレスを指定した読み書き</a:t>
            </a:r>
            <a:endParaRPr lang="en-US" altLang="ja-JP" dirty="0">
              <a:latin typeface="Consolas" panose="020B0609020204030204" pitchFamily="49" charset="0"/>
            </a:endParaRPr>
          </a:p>
          <a:p>
            <a:pPr lvl="1"/>
            <a:r>
              <a:rPr lang="en-US" altLang="ja-JP" dirty="0">
                <a:latin typeface="Consolas" panose="020B0609020204030204" pitchFamily="49" charset="0"/>
                <a:ea typeface="ＭＳ ゴシック" pitchFamily="49" charset="-128"/>
              </a:rPr>
              <a:t>if</a:t>
            </a:r>
            <a:r>
              <a:rPr lang="ja-JP" altLang="en-US" dirty="0">
                <a:latin typeface="Consolas" panose="020B0609020204030204" pitchFamily="49" charset="0"/>
                <a:ea typeface="ＭＳ ゴシック" pitchFamily="49" charset="-128"/>
              </a:rPr>
              <a:t> ～ </a:t>
            </a:r>
            <a:r>
              <a:rPr lang="en-US" altLang="ja-JP" dirty="0" err="1">
                <a:latin typeface="Consolas" panose="020B0609020204030204" pitchFamily="49" charset="0"/>
                <a:ea typeface="ＭＳ ゴシック" pitchFamily="49" charset="-128"/>
              </a:rPr>
              <a:t>goto</a:t>
            </a:r>
            <a:r>
              <a:rPr lang="ja-JP" altLang="en-US" dirty="0">
                <a:latin typeface="Consolas" panose="020B0609020204030204" pitchFamily="49" charset="0"/>
              </a:rPr>
              <a:t> 的な分岐 </a:t>
            </a:r>
            <a:r>
              <a:rPr lang="en-US" altLang="ja-JP" dirty="0">
                <a:latin typeface="Consolas" panose="020B0609020204030204" pitchFamily="49" charset="0"/>
              </a:rPr>
              <a:t>+ return</a:t>
            </a:r>
            <a:endParaRPr lang="ja-JP" altLang="en-US" dirty="0">
              <a:latin typeface="Consolas" panose="020B0609020204030204" pitchFamily="49" charset="0"/>
            </a:endParaRPr>
          </a:p>
          <a:p>
            <a:endParaRPr kumimoji="1" lang="ja-JP" altLang="en-US" dirty="0"/>
          </a:p>
        </p:txBody>
      </p:sp>
    </p:spTree>
    <p:extLst>
      <p:ext uri="{BB962C8B-B14F-4D97-AF65-F5344CB8AC3E}">
        <p14:creationId xmlns:p14="http://schemas.microsoft.com/office/powerpoint/2010/main" val="2927076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実際の命令セットの例（やや発展）</a:t>
            </a:r>
          </a:p>
        </p:txBody>
      </p:sp>
    </p:spTree>
    <p:extLst>
      <p:ext uri="{BB962C8B-B14F-4D97-AF65-F5344CB8AC3E}">
        <p14:creationId xmlns:p14="http://schemas.microsoft.com/office/powerpoint/2010/main" val="32994638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実際の命令セットの例</a:t>
            </a:r>
            <a:endParaRPr kumimoji="1" lang="ja-JP" altLang="en-US" dirty="0"/>
          </a:p>
        </p:txBody>
      </p:sp>
      <p:sp>
        <p:nvSpPr>
          <p:cNvPr id="3" name="テキスト プレースホルダー 2"/>
          <p:cNvSpPr>
            <a:spLocks noGrp="1"/>
          </p:cNvSpPr>
          <p:nvPr>
            <p:ph sz="quarter" idx="10"/>
          </p:nvPr>
        </p:nvSpPr>
        <p:spPr/>
        <p:txBody>
          <a:bodyPr/>
          <a:lstStyle/>
          <a:p>
            <a:r>
              <a:rPr lang="ja-JP" altLang="en-US" sz="1800" dirty="0"/>
              <a:t>「</a:t>
            </a:r>
            <a:r>
              <a:rPr lang="en-US" altLang="ja-JP" sz="1800" dirty="0"/>
              <a:t>RISC-V</a:t>
            </a:r>
            <a:r>
              <a:rPr lang="ja-JP" altLang="en-US" sz="1800" dirty="0"/>
              <a:t>」を例としてとりあげる</a:t>
            </a:r>
            <a:endParaRPr lang="en-US" altLang="ja-JP" sz="1800" dirty="0"/>
          </a:p>
          <a:p>
            <a:pPr lvl="1"/>
            <a:r>
              <a:rPr kumimoji="1" lang="ja-JP" altLang="en-US" sz="1800" dirty="0"/>
              <a:t>比較的最近登場した，</a:t>
            </a:r>
            <a:r>
              <a:rPr kumimoji="1" lang="en-US" altLang="ja-JP" sz="1800" dirty="0"/>
              <a:t>CPU </a:t>
            </a:r>
            <a:r>
              <a:rPr kumimoji="1" lang="ja-JP" altLang="en-US" sz="1800" dirty="0"/>
              <a:t>の命令セットの</a:t>
            </a:r>
            <a:r>
              <a:rPr lang="ja-JP" altLang="en-US" sz="1800" dirty="0"/>
              <a:t>オープンな</a:t>
            </a:r>
            <a:r>
              <a:rPr kumimoji="1" lang="ja-JP" altLang="en-US" sz="1800" dirty="0"/>
              <a:t>規格</a:t>
            </a:r>
            <a:endParaRPr kumimoji="1" lang="en-US" altLang="ja-JP" sz="1800" dirty="0"/>
          </a:p>
          <a:p>
            <a:pPr lvl="1"/>
            <a:r>
              <a:rPr kumimoji="1" lang="ja-JP" altLang="en-US" sz="1800" dirty="0"/>
              <a:t>「オープン」とは，自由に互換品を作ってもよいということ</a:t>
            </a:r>
            <a:endParaRPr kumimoji="1" lang="en-US" altLang="ja-JP" sz="1800" dirty="0"/>
          </a:p>
          <a:p>
            <a:pPr lvl="2"/>
            <a:r>
              <a:rPr kumimoji="1" lang="ja-JP" altLang="en-US" sz="1800" dirty="0"/>
              <a:t>他の商用の命令セットの互換品を作って公開すると訴えられる</a:t>
            </a:r>
            <a:endParaRPr kumimoji="1" lang="en-US" altLang="ja-JP" sz="1800" dirty="0"/>
          </a:p>
          <a:p>
            <a:r>
              <a:rPr kumimoji="1" lang="ja-JP" altLang="en-US" sz="1800" dirty="0"/>
              <a:t>やや内容は発展的</a:t>
            </a:r>
            <a:endParaRPr kumimoji="1" lang="en-US" altLang="ja-JP" sz="1800" dirty="0"/>
          </a:p>
          <a:p>
            <a:pPr lvl="1"/>
            <a:r>
              <a:rPr kumimoji="1" lang="ja-JP" altLang="en-US" sz="1800" dirty="0"/>
              <a:t>大ざっぱにわかっていれば </a:t>
            </a:r>
            <a:r>
              <a:rPr kumimoji="1" lang="en-US" altLang="ja-JP" sz="1800" dirty="0"/>
              <a:t>OK</a:t>
            </a:r>
          </a:p>
        </p:txBody>
      </p:sp>
    </p:spTree>
    <p:extLst>
      <p:ext uri="{BB962C8B-B14F-4D97-AF65-F5344CB8AC3E}">
        <p14:creationId xmlns:p14="http://schemas.microsoft.com/office/powerpoint/2010/main" val="248535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a:t>
            </a:r>
            <a:br>
              <a:rPr kumimoji="1" lang="en-US" altLang="ja-JP" dirty="0"/>
            </a:br>
            <a:r>
              <a:rPr kumimoji="1" lang="en-US" altLang="ja-JP" sz="1600" dirty="0"/>
              <a:t>https://riscv.org/members/ </a:t>
            </a:r>
            <a:r>
              <a:rPr kumimoji="1" lang="ja-JP" altLang="en-US" sz="1600" dirty="0"/>
              <a:t>より</a:t>
            </a:r>
            <a:endParaRPr kumimoji="1" lang="ja-JP" altLang="en-US" dirty="0"/>
          </a:p>
        </p:txBody>
      </p:sp>
      <p:sp>
        <p:nvSpPr>
          <p:cNvPr id="3" name="テキスト プレースホルダー 2"/>
          <p:cNvSpPr>
            <a:spLocks noGrp="1"/>
          </p:cNvSpPr>
          <p:nvPr>
            <p:ph type="body" sz="quarter" idx="10"/>
          </p:nvPr>
        </p:nvSpPr>
        <p:spPr>
          <a:xfrm>
            <a:off x="431954" y="4149008"/>
            <a:ext cx="8550095" cy="2249718"/>
          </a:xfrm>
        </p:spPr>
        <p:txBody>
          <a:bodyPr/>
          <a:lstStyle/>
          <a:p>
            <a:r>
              <a:rPr lang="en-US" altLang="ja-JP" sz="1800" i="0" dirty="0">
                <a:solidFill>
                  <a:srgbClr val="5F6368"/>
                </a:solidFill>
                <a:effectLst/>
                <a:latin typeface="arial" panose="020B0604020202020204" pitchFamily="34" charset="0"/>
              </a:rPr>
              <a:t>RISC-V</a:t>
            </a:r>
            <a:r>
              <a:rPr lang="en-US" altLang="ja-JP" sz="1800" i="0" dirty="0">
                <a:solidFill>
                  <a:srgbClr val="4D5156"/>
                </a:solidFill>
                <a:effectLst/>
                <a:latin typeface="arial" panose="020B0604020202020204" pitchFamily="34" charset="0"/>
              </a:rPr>
              <a:t> International </a:t>
            </a:r>
            <a:r>
              <a:rPr lang="ja-JP" altLang="en-US" sz="1800" i="0" dirty="0">
                <a:solidFill>
                  <a:srgbClr val="4D5156"/>
                </a:solidFill>
                <a:effectLst/>
                <a:latin typeface="arial" panose="020B0604020202020204" pitchFamily="34" charset="0"/>
              </a:rPr>
              <a:t>の参加企業</a:t>
            </a:r>
            <a:endParaRPr lang="en-US" altLang="ja-JP" sz="1800" i="0" dirty="0">
              <a:solidFill>
                <a:srgbClr val="4D5156"/>
              </a:solidFill>
              <a:effectLst/>
              <a:latin typeface="arial" panose="020B0604020202020204" pitchFamily="34" charset="0"/>
            </a:endParaRPr>
          </a:p>
          <a:p>
            <a:pPr lvl="1"/>
            <a:r>
              <a:rPr kumimoji="1" lang="ja-JP" altLang="en-US" sz="1800" dirty="0"/>
              <a:t>左上がプレミアメンバー</a:t>
            </a:r>
            <a:endParaRPr kumimoji="1" lang="en-US" altLang="ja-JP" sz="1800" dirty="0"/>
          </a:p>
          <a:p>
            <a:pPr lvl="1"/>
            <a:r>
              <a:rPr kumimoji="1" lang="ja-JP" altLang="en-US" sz="1800" dirty="0"/>
              <a:t>右上が戦略メンバー</a:t>
            </a:r>
            <a:endParaRPr kumimoji="1" lang="en-US" altLang="ja-JP" sz="1800" dirty="0"/>
          </a:p>
          <a:p>
            <a:pPr lvl="2"/>
            <a:r>
              <a:rPr kumimoji="1" lang="ja-JP" altLang="en-US" sz="1800" dirty="0"/>
              <a:t>日本からは日立，ソニー，ルネサス，</a:t>
            </a:r>
            <a:r>
              <a:rPr kumimoji="1" lang="en-US" altLang="ja-JP" sz="1800" dirty="0"/>
              <a:t>NSITEXE</a:t>
            </a:r>
          </a:p>
        </p:txBody>
      </p:sp>
      <p:pic>
        <p:nvPicPr>
          <p:cNvPr id="6" name="図 5">
            <a:extLst>
              <a:ext uri="{FF2B5EF4-FFF2-40B4-BE49-F238E27FC236}">
                <a16:creationId xmlns:a16="http://schemas.microsoft.com/office/drawing/2014/main" id="{81FFCAC8-C158-7A83-7954-585AEFEBB2FD}"/>
              </a:ext>
            </a:extLst>
          </p:cNvPr>
          <p:cNvPicPr>
            <a:picLocks noChangeAspect="1"/>
          </p:cNvPicPr>
          <p:nvPr/>
        </p:nvPicPr>
        <p:blipFill>
          <a:blip r:embed="rId2"/>
          <a:stretch>
            <a:fillRect/>
          </a:stretch>
        </p:blipFill>
        <p:spPr>
          <a:xfrm>
            <a:off x="431954" y="1088974"/>
            <a:ext cx="3100230" cy="2798993"/>
          </a:xfrm>
          <a:prstGeom prst="rect">
            <a:avLst/>
          </a:prstGeom>
        </p:spPr>
      </p:pic>
      <p:pic>
        <p:nvPicPr>
          <p:cNvPr id="12" name="図 11">
            <a:extLst>
              <a:ext uri="{FF2B5EF4-FFF2-40B4-BE49-F238E27FC236}">
                <a16:creationId xmlns:a16="http://schemas.microsoft.com/office/drawing/2014/main" id="{70B63E99-928F-3AB4-7F41-1A9FF3EE6724}"/>
              </a:ext>
            </a:extLst>
          </p:cNvPr>
          <p:cNvPicPr>
            <a:picLocks noChangeAspect="1"/>
          </p:cNvPicPr>
          <p:nvPr/>
        </p:nvPicPr>
        <p:blipFill>
          <a:blip r:embed="rId3"/>
          <a:stretch>
            <a:fillRect/>
          </a:stretch>
        </p:blipFill>
        <p:spPr>
          <a:xfrm>
            <a:off x="6912026" y="1160244"/>
            <a:ext cx="1620018" cy="2547721"/>
          </a:xfrm>
          <a:prstGeom prst="rect">
            <a:avLst/>
          </a:prstGeom>
        </p:spPr>
      </p:pic>
      <p:pic>
        <p:nvPicPr>
          <p:cNvPr id="14" name="図 13">
            <a:extLst>
              <a:ext uri="{FF2B5EF4-FFF2-40B4-BE49-F238E27FC236}">
                <a16:creationId xmlns:a16="http://schemas.microsoft.com/office/drawing/2014/main" id="{559A88BE-0078-D347-D0CB-54AD9EB83E56}"/>
              </a:ext>
            </a:extLst>
          </p:cNvPr>
          <p:cNvPicPr>
            <a:picLocks noChangeAspect="1"/>
          </p:cNvPicPr>
          <p:nvPr/>
        </p:nvPicPr>
        <p:blipFill>
          <a:blip r:embed="rId4"/>
          <a:stretch>
            <a:fillRect/>
          </a:stretch>
        </p:blipFill>
        <p:spPr>
          <a:xfrm>
            <a:off x="6822025" y="3879005"/>
            <a:ext cx="1702064" cy="2168986"/>
          </a:xfrm>
          <a:prstGeom prst="rect">
            <a:avLst/>
          </a:prstGeom>
        </p:spPr>
      </p:pic>
      <p:pic>
        <p:nvPicPr>
          <p:cNvPr id="16" name="図 15">
            <a:extLst>
              <a:ext uri="{FF2B5EF4-FFF2-40B4-BE49-F238E27FC236}">
                <a16:creationId xmlns:a16="http://schemas.microsoft.com/office/drawing/2014/main" id="{5D32385E-ED30-E66B-E040-FD297C6F09C4}"/>
              </a:ext>
            </a:extLst>
          </p:cNvPr>
          <p:cNvPicPr>
            <a:picLocks noChangeAspect="1"/>
          </p:cNvPicPr>
          <p:nvPr/>
        </p:nvPicPr>
        <p:blipFill>
          <a:blip r:embed="rId5"/>
          <a:stretch>
            <a:fillRect/>
          </a:stretch>
        </p:blipFill>
        <p:spPr>
          <a:xfrm>
            <a:off x="3851992" y="1178975"/>
            <a:ext cx="1614884" cy="2275368"/>
          </a:xfrm>
          <a:prstGeom prst="rect">
            <a:avLst/>
          </a:prstGeom>
        </p:spPr>
      </p:pic>
      <p:pic>
        <p:nvPicPr>
          <p:cNvPr id="18" name="図 17">
            <a:extLst>
              <a:ext uri="{FF2B5EF4-FFF2-40B4-BE49-F238E27FC236}">
                <a16:creationId xmlns:a16="http://schemas.microsoft.com/office/drawing/2014/main" id="{EB599E62-232E-069A-FC7D-94F0ACAD26DA}"/>
              </a:ext>
            </a:extLst>
          </p:cNvPr>
          <p:cNvPicPr>
            <a:picLocks noChangeAspect="1"/>
          </p:cNvPicPr>
          <p:nvPr/>
        </p:nvPicPr>
        <p:blipFill>
          <a:blip r:embed="rId6"/>
          <a:stretch>
            <a:fillRect/>
          </a:stretch>
        </p:blipFill>
        <p:spPr>
          <a:xfrm>
            <a:off x="5472010" y="1178975"/>
            <a:ext cx="1463723" cy="2438989"/>
          </a:xfrm>
          <a:prstGeom prst="rect">
            <a:avLst/>
          </a:prstGeom>
        </p:spPr>
      </p:pic>
    </p:spTree>
    <p:extLst>
      <p:ext uri="{BB962C8B-B14F-4D97-AF65-F5344CB8AC3E}">
        <p14:creationId xmlns:p14="http://schemas.microsoft.com/office/powerpoint/2010/main" val="1620403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命令セットの基本</a:t>
            </a:r>
          </a:p>
        </p:txBody>
      </p:sp>
      <p:sp>
        <p:nvSpPr>
          <p:cNvPr id="3" name="テキスト プレースホルダー 2"/>
          <p:cNvSpPr>
            <a:spLocks noGrp="1"/>
          </p:cNvSpPr>
          <p:nvPr>
            <p:ph type="body" sz="quarter" idx="10"/>
          </p:nvPr>
        </p:nvSpPr>
        <p:spPr>
          <a:xfrm>
            <a:off x="161951" y="998973"/>
            <a:ext cx="6750075" cy="5219751"/>
          </a:xfrm>
        </p:spPr>
        <p:txBody>
          <a:bodyPr/>
          <a:lstStyle/>
          <a:p>
            <a:r>
              <a:rPr lang="ja-JP" altLang="en-US" dirty="0"/>
              <a:t>基本的な特徴：</a:t>
            </a:r>
            <a:endParaRPr lang="en-US" altLang="ja-JP" dirty="0"/>
          </a:p>
          <a:p>
            <a:pPr lvl="1"/>
            <a:r>
              <a:rPr lang="ja-JP" altLang="en-US" dirty="0"/>
              <a:t>各命令は４バイトのデータで構成</a:t>
            </a:r>
            <a:endParaRPr lang="en-US" altLang="ja-JP" dirty="0"/>
          </a:p>
          <a:p>
            <a:pPr lvl="1"/>
            <a:r>
              <a:rPr lang="ja-JP" altLang="en-US" dirty="0"/>
              <a:t>レジスタは </a:t>
            </a:r>
            <a:r>
              <a:rPr lang="en-US" altLang="ja-JP" dirty="0"/>
              <a:t>32</a:t>
            </a:r>
            <a:r>
              <a:rPr lang="ja-JP" altLang="en-US" dirty="0"/>
              <a:t>本 ある</a:t>
            </a:r>
            <a:endParaRPr lang="en-US" altLang="ja-JP" dirty="0"/>
          </a:p>
          <a:p>
            <a:pPr lvl="2"/>
            <a:r>
              <a:rPr lang="en-US" altLang="ja-JP" dirty="0"/>
              <a:t>A,B,C ... </a:t>
            </a:r>
            <a:r>
              <a:rPr lang="ja-JP" altLang="en-US" dirty="0"/>
              <a:t>ではなく，</a:t>
            </a:r>
            <a:r>
              <a:rPr lang="en-US" altLang="ja-JP" dirty="0"/>
              <a:t>x0, x1, x3... </a:t>
            </a:r>
            <a:r>
              <a:rPr lang="ja-JP" altLang="en-US" dirty="0"/>
              <a:t>と表記</a:t>
            </a:r>
            <a:endParaRPr lang="en-US" altLang="ja-JP" dirty="0"/>
          </a:p>
          <a:p>
            <a:pPr lvl="2"/>
            <a:r>
              <a:rPr lang="ja-JP" altLang="en-US" dirty="0"/>
              <a:t>うち１つはゼロレジスタ</a:t>
            </a:r>
            <a:br>
              <a:rPr lang="en-US" altLang="ja-JP" dirty="0"/>
            </a:br>
            <a:r>
              <a:rPr lang="ja-JP" altLang="en-US" dirty="0"/>
              <a:t>（常にゼロが入っている</a:t>
            </a:r>
            <a:endParaRPr lang="en-US" altLang="ja-JP" dirty="0"/>
          </a:p>
          <a:p>
            <a:pPr lvl="1"/>
            <a:r>
              <a:rPr lang="ja-JP" altLang="en-US" dirty="0"/>
              <a:t>各レジスタの幅は </a:t>
            </a:r>
            <a:r>
              <a:rPr lang="en-US" altLang="ja-JP" dirty="0"/>
              <a:t>32/64/128 bit </a:t>
            </a:r>
            <a:r>
              <a:rPr lang="ja-JP" altLang="en-US" dirty="0"/>
              <a:t>が規定されている</a:t>
            </a:r>
            <a:endParaRPr lang="en-US" altLang="ja-JP" dirty="0"/>
          </a:p>
          <a:p>
            <a:pPr lvl="2"/>
            <a:r>
              <a:rPr lang="ja-JP" altLang="en-US" dirty="0"/>
              <a:t>ここでは </a:t>
            </a:r>
            <a:r>
              <a:rPr lang="en-US" altLang="ja-JP" dirty="0"/>
              <a:t>32bit </a:t>
            </a:r>
            <a:r>
              <a:rPr lang="ja-JP" altLang="en-US" dirty="0"/>
              <a:t>のものをとりあげる</a:t>
            </a:r>
            <a:endParaRPr lang="en-US" altLang="ja-JP" dirty="0"/>
          </a:p>
          <a:p>
            <a:r>
              <a:rPr lang="ja-JP" altLang="en-US" dirty="0"/>
              <a:t>基本的には，今日前半で話した命令セットを</a:t>
            </a:r>
            <a:br>
              <a:rPr lang="en-US" altLang="ja-JP" dirty="0"/>
            </a:br>
            <a:r>
              <a:rPr lang="en-US" altLang="ja-JP" dirty="0"/>
              <a:t>2</a:t>
            </a:r>
            <a:r>
              <a:rPr lang="ja-JP" altLang="en-US" dirty="0"/>
              <a:t>進数ベースできちんと整理した感じ</a:t>
            </a:r>
            <a:endParaRPr lang="en-US" altLang="ja-JP" dirty="0"/>
          </a:p>
          <a:p>
            <a:pPr lvl="1"/>
            <a:r>
              <a:rPr lang="ja-JP" altLang="en-US" dirty="0"/>
              <a:t>前半の話では，なんとなく適当に</a:t>
            </a:r>
            <a:r>
              <a:rPr lang="en-US" altLang="ja-JP" dirty="0"/>
              <a:t>10</a:t>
            </a:r>
            <a:r>
              <a:rPr lang="ja-JP" altLang="en-US" dirty="0"/>
              <a:t>進数で</a:t>
            </a:r>
            <a:br>
              <a:rPr lang="en-US" altLang="ja-JP" dirty="0"/>
            </a:br>
            <a:r>
              <a:rPr lang="ja-JP" altLang="en-US" dirty="0"/>
              <a:t>話していた</a:t>
            </a:r>
            <a:endParaRPr lang="en-US" altLang="ja-JP" dirty="0"/>
          </a:p>
        </p:txBody>
      </p:sp>
      <p:sp>
        <p:nvSpPr>
          <p:cNvPr id="4" name="正方形/長方形 3"/>
          <p:cNvSpPr/>
          <p:nvPr/>
        </p:nvSpPr>
        <p:spPr bwMode="auto">
          <a:xfrm>
            <a:off x="7452032" y="1808981"/>
            <a:ext cx="1440016" cy="4320049"/>
          </a:xfrm>
          <a:prstGeom prst="rect">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tlCol="0" anchor="t"/>
          <a:lstStyle/>
          <a:p>
            <a:pPr algn="ct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正方形/長方形 6"/>
          <p:cNvSpPr/>
          <p:nvPr/>
        </p:nvSpPr>
        <p:spPr bwMode="auto">
          <a:xfrm>
            <a:off x="7452032" y="998973"/>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レジスタ</a:t>
            </a:r>
            <a:b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b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(32bit)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8" name="正方形/長方形 7"/>
          <p:cNvSpPr/>
          <p:nvPr/>
        </p:nvSpPr>
        <p:spPr bwMode="auto">
          <a:xfrm>
            <a:off x="7452032" y="2528990"/>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b="1"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7452032" y="288899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7452032" y="180898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0</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 name="正方形/長方形 10"/>
          <p:cNvSpPr/>
          <p:nvPr/>
        </p:nvSpPr>
        <p:spPr bwMode="auto">
          <a:xfrm>
            <a:off x="7452032" y="216898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 name="正方形/長方形 11"/>
          <p:cNvSpPr/>
          <p:nvPr/>
        </p:nvSpPr>
        <p:spPr bwMode="auto">
          <a:xfrm>
            <a:off x="7452032" y="324899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Rectangle 17"/>
          <p:cNvSpPr>
            <a:spLocks noChangeArrowheads="1"/>
          </p:cNvSpPr>
          <p:nvPr/>
        </p:nvSpPr>
        <p:spPr bwMode="auto">
          <a:xfrm>
            <a:off x="6732024" y="180898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x0</a:t>
            </a:r>
            <a:endParaRPr lang="ja-JP" altLang="en-US" sz="1600" dirty="0">
              <a:solidFill>
                <a:schemeClr val="tx1">
                  <a:lumMod val="85000"/>
                  <a:lumOff val="15000"/>
                </a:schemeClr>
              </a:solidFill>
              <a:latin typeface="Consolas" panose="020B0609020204030204" pitchFamily="49" charset="0"/>
            </a:endParaRPr>
          </a:p>
        </p:txBody>
      </p:sp>
      <p:sp>
        <p:nvSpPr>
          <p:cNvPr id="17" name="正方形/長方形 16"/>
          <p:cNvSpPr/>
          <p:nvPr/>
        </p:nvSpPr>
        <p:spPr bwMode="auto">
          <a:xfrm>
            <a:off x="7452032" y="4689014"/>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8" name="正方形/長方形 17"/>
          <p:cNvSpPr/>
          <p:nvPr/>
        </p:nvSpPr>
        <p:spPr bwMode="auto">
          <a:xfrm>
            <a:off x="7452032" y="5049018"/>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2" name="Rectangle 17"/>
          <p:cNvSpPr>
            <a:spLocks noChangeArrowheads="1"/>
          </p:cNvSpPr>
          <p:nvPr/>
        </p:nvSpPr>
        <p:spPr bwMode="auto">
          <a:xfrm>
            <a:off x="6732024" y="216898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x1</a:t>
            </a:r>
            <a:endParaRPr lang="ja-JP" altLang="en-US" sz="1600" dirty="0">
              <a:solidFill>
                <a:schemeClr val="tx1">
                  <a:lumMod val="85000"/>
                  <a:lumOff val="15000"/>
                </a:schemeClr>
              </a:solidFill>
              <a:latin typeface="Consolas" panose="020B0609020204030204" pitchFamily="49" charset="0"/>
            </a:endParaRPr>
          </a:p>
        </p:txBody>
      </p:sp>
      <p:sp>
        <p:nvSpPr>
          <p:cNvPr id="23" name="Rectangle 17"/>
          <p:cNvSpPr>
            <a:spLocks noChangeArrowheads="1"/>
          </p:cNvSpPr>
          <p:nvPr/>
        </p:nvSpPr>
        <p:spPr bwMode="auto">
          <a:xfrm>
            <a:off x="6732024" y="252899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a:t>
            </a:r>
            <a:endParaRPr lang="ja-JP" altLang="en-US" sz="1600" dirty="0">
              <a:solidFill>
                <a:schemeClr val="tx1">
                  <a:lumMod val="85000"/>
                  <a:lumOff val="15000"/>
                </a:schemeClr>
              </a:solidFill>
              <a:latin typeface="Consolas" panose="020B0609020204030204" pitchFamily="49" charset="0"/>
            </a:endParaRPr>
          </a:p>
        </p:txBody>
      </p:sp>
      <p:sp>
        <p:nvSpPr>
          <p:cNvPr id="24" name="Rectangle 17"/>
          <p:cNvSpPr>
            <a:spLocks noChangeArrowheads="1"/>
          </p:cNvSpPr>
          <p:nvPr/>
        </p:nvSpPr>
        <p:spPr bwMode="auto">
          <a:xfrm>
            <a:off x="6732024" y="288899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a:t>
            </a:r>
            <a:endParaRPr lang="ja-JP" altLang="en-US" sz="1600" dirty="0">
              <a:solidFill>
                <a:schemeClr val="tx1">
                  <a:lumMod val="85000"/>
                  <a:lumOff val="15000"/>
                </a:schemeClr>
              </a:solidFill>
              <a:latin typeface="Consolas" panose="020B0609020204030204" pitchFamily="49" charset="0"/>
            </a:endParaRPr>
          </a:p>
        </p:txBody>
      </p:sp>
      <p:sp>
        <p:nvSpPr>
          <p:cNvPr id="25" name="Rectangle 17"/>
          <p:cNvSpPr>
            <a:spLocks noChangeArrowheads="1"/>
          </p:cNvSpPr>
          <p:nvPr/>
        </p:nvSpPr>
        <p:spPr bwMode="auto">
          <a:xfrm>
            <a:off x="6732024" y="324899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sp>
        <p:nvSpPr>
          <p:cNvPr id="26" name="Rectangle 17"/>
          <p:cNvSpPr>
            <a:spLocks noChangeArrowheads="1"/>
          </p:cNvSpPr>
          <p:nvPr/>
        </p:nvSpPr>
        <p:spPr bwMode="auto">
          <a:xfrm>
            <a:off x="6732024" y="5769026"/>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x31</a:t>
            </a:r>
            <a:endParaRPr lang="ja-JP" altLang="en-US" sz="1600" dirty="0">
              <a:solidFill>
                <a:schemeClr val="tx1">
                  <a:lumMod val="85000"/>
                  <a:lumOff val="15000"/>
                </a:schemeClr>
              </a:solidFill>
              <a:latin typeface="Consolas" panose="020B0609020204030204" pitchFamily="49" charset="0"/>
            </a:endParaRPr>
          </a:p>
        </p:txBody>
      </p:sp>
      <p:sp>
        <p:nvSpPr>
          <p:cNvPr id="27" name="正方形/長方形 26"/>
          <p:cNvSpPr/>
          <p:nvPr/>
        </p:nvSpPr>
        <p:spPr bwMode="auto">
          <a:xfrm>
            <a:off x="7452032" y="5409022"/>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8" name="正方形/長方形 27"/>
          <p:cNvSpPr/>
          <p:nvPr/>
        </p:nvSpPr>
        <p:spPr bwMode="auto">
          <a:xfrm>
            <a:off x="7452032" y="5769026"/>
            <a:ext cx="1440016" cy="360004"/>
          </a:xfrm>
          <a:prstGeom prst="rect">
            <a:avLst/>
          </a:prstGeom>
          <a:noFill/>
          <a:ln>
            <a:solidFill>
              <a:schemeClr val="accent1">
                <a:shade val="95000"/>
                <a:satMod val="10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tlCol="0" anchor="t"/>
          <a:lstStyle/>
          <a:p>
            <a:pPr algn="ctr"/>
            <a:r>
              <a:rPr kumimoji="1" lang="en-US" altLang="ja-JP"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9" name="Rectangle 17"/>
          <p:cNvSpPr>
            <a:spLocks noChangeArrowheads="1"/>
          </p:cNvSpPr>
          <p:nvPr/>
        </p:nvSpPr>
        <p:spPr bwMode="auto">
          <a:xfrm>
            <a:off x="6732024" y="5409022"/>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x30</a:t>
            </a:r>
            <a:endParaRPr lang="ja-JP" altLang="en-US" sz="1600" dirty="0">
              <a:solidFill>
                <a:schemeClr val="tx1">
                  <a:lumMod val="85000"/>
                  <a:lumOff val="15000"/>
                </a:schemeClr>
              </a:solidFill>
              <a:latin typeface="Consolas" panose="020B0609020204030204" pitchFamily="49" charset="0"/>
            </a:endParaRPr>
          </a:p>
        </p:txBody>
      </p:sp>
      <p:sp>
        <p:nvSpPr>
          <p:cNvPr id="30" name="Rectangle 17"/>
          <p:cNvSpPr>
            <a:spLocks noChangeArrowheads="1"/>
          </p:cNvSpPr>
          <p:nvPr/>
        </p:nvSpPr>
        <p:spPr bwMode="auto">
          <a:xfrm>
            <a:off x="6732024" y="5049018"/>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x29</a:t>
            </a:r>
            <a:endParaRPr lang="ja-JP" altLang="en-US" sz="1600" dirty="0">
              <a:solidFill>
                <a:schemeClr val="tx1">
                  <a:lumMod val="85000"/>
                  <a:lumOff val="15000"/>
                </a:schemeClr>
              </a:solidFill>
              <a:latin typeface="Consolas" panose="020B0609020204030204" pitchFamily="49" charset="0"/>
            </a:endParaRPr>
          </a:p>
        </p:txBody>
      </p:sp>
      <p:sp>
        <p:nvSpPr>
          <p:cNvPr id="31" name="Rectangle 17"/>
          <p:cNvSpPr>
            <a:spLocks noChangeArrowheads="1"/>
          </p:cNvSpPr>
          <p:nvPr/>
        </p:nvSpPr>
        <p:spPr bwMode="auto">
          <a:xfrm>
            <a:off x="6732024" y="4689014"/>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x28</a:t>
            </a:r>
            <a:endParaRPr lang="ja-JP" altLang="en-US" sz="1600" dirty="0">
              <a:solidFill>
                <a:schemeClr val="tx1">
                  <a:lumMod val="85000"/>
                  <a:lumOff val="15000"/>
                </a:schemeClr>
              </a:solidFill>
              <a:latin typeface="Consolas" panose="020B0609020204030204" pitchFamily="49" charset="0"/>
            </a:endParaRPr>
          </a:p>
        </p:txBody>
      </p:sp>
      <p:sp>
        <p:nvSpPr>
          <p:cNvPr id="32" name="Rectangle 17"/>
          <p:cNvSpPr>
            <a:spLocks noChangeArrowheads="1"/>
          </p:cNvSpPr>
          <p:nvPr/>
        </p:nvSpPr>
        <p:spPr bwMode="auto">
          <a:xfrm>
            <a:off x="6732024" y="4329010"/>
            <a:ext cx="720096" cy="360047"/>
          </a:xfrm>
          <a:prstGeom prst="rect">
            <a:avLst/>
          </a:prstGeom>
          <a:noFill/>
          <a:ln>
            <a:noFill/>
            <a:headEnd/>
            <a:tailEnd type="none" w="med" len="lg"/>
          </a:ln>
          <a:effectLst/>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r>
              <a:rPr lang="en-US" altLang="ja-JP" sz="1600" dirty="0">
                <a:solidFill>
                  <a:schemeClr val="tx1">
                    <a:lumMod val="85000"/>
                    <a:lumOff val="15000"/>
                  </a:schemeClr>
                </a:solidFill>
                <a:latin typeface="Consolas" panose="020B0609020204030204" pitchFamily="49" charset="0"/>
              </a:rPr>
              <a:t>...</a:t>
            </a:r>
            <a:endParaRPr lang="ja-JP" altLang="en-US" sz="1600" dirty="0">
              <a:solidFill>
                <a:schemeClr val="tx1">
                  <a:lumMod val="85000"/>
                  <a:lumOff val="15000"/>
                </a:schemeClr>
              </a:solidFill>
              <a:latin typeface="Consolas" panose="020B0609020204030204" pitchFamily="49" charset="0"/>
            </a:endParaRPr>
          </a:p>
        </p:txBody>
      </p:sp>
      <p:cxnSp>
        <p:nvCxnSpPr>
          <p:cNvPr id="34" name="直線矢印コネクタ 33"/>
          <p:cNvCxnSpPr/>
          <p:nvPr/>
        </p:nvCxnSpPr>
        <p:spPr bwMode="auto">
          <a:xfrm>
            <a:off x="7452032" y="1628980"/>
            <a:ext cx="1440016" cy="0"/>
          </a:xfrm>
          <a:prstGeom prst="straightConnector1">
            <a:avLst/>
          </a:prstGeom>
          <a:noFill/>
          <a:ln w="9525" cap="flat" cmpd="sng" algn="ctr">
            <a:solidFill>
              <a:schemeClr val="tx1"/>
            </a:solidFill>
            <a:prstDash val="solid"/>
            <a:round/>
            <a:headEnd type="triangle" w="med" len="med"/>
            <a:tailEnd type="triangle"/>
          </a:ln>
          <a:effectLst/>
        </p:spPr>
      </p:cxnSp>
    </p:spTree>
    <p:extLst>
      <p:ext uri="{BB962C8B-B14F-4D97-AF65-F5344CB8AC3E}">
        <p14:creationId xmlns:p14="http://schemas.microsoft.com/office/powerpoint/2010/main" val="294038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kumimoji="1" lang="ja-JP" altLang="en-US" dirty="0"/>
              <a:t>質問や感想など</a:t>
            </a:r>
            <a:endParaRPr kumimoji="1"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endParaRPr kumimoji="1" lang="ja-JP" altLang="en-US" dirty="0"/>
          </a:p>
          <a:p>
            <a:r>
              <a:rPr kumimoji="1" lang="ja-JP" altLang="en-US" dirty="0"/>
              <a:t>広義のコンピュータアーキテクチャの範囲に、アプリケーション・ソフトウェアと集積回路</a:t>
            </a:r>
            <a:r>
              <a:rPr kumimoji="1" lang="en-US" altLang="ja-JP" dirty="0"/>
              <a:t>/</a:t>
            </a:r>
            <a:r>
              <a:rPr kumimoji="1" lang="ja-JP" altLang="en-US" dirty="0"/>
              <a:t>半導体デバイスが含まれないのはなぜなのか気になりました。</a:t>
            </a:r>
            <a:endParaRPr kumimoji="1" lang="en-US" dirty="0"/>
          </a:p>
        </p:txBody>
      </p:sp>
    </p:spTree>
    <p:extLst>
      <p:ext uri="{BB962C8B-B14F-4D97-AF65-F5344CB8AC3E}">
        <p14:creationId xmlns:p14="http://schemas.microsoft.com/office/powerpoint/2010/main" val="1429394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01957" y="3969006"/>
            <a:ext cx="7722035" cy="2020980"/>
          </a:xfrm>
          <a:prstGeom prst="rect">
            <a:avLst/>
          </a:prstGeom>
        </p:spPr>
      </p:pic>
      <p:sp>
        <p:nvSpPr>
          <p:cNvPr id="2" name="タイトル 1"/>
          <p:cNvSpPr>
            <a:spLocks noGrp="1"/>
          </p:cNvSpPr>
          <p:nvPr>
            <p:ph type="title"/>
          </p:nvPr>
        </p:nvSpPr>
        <p:spPr/>
        <p:txBody>
          <a:bodyPr/>
          <a:lstStyle/>
          <a:p>
            <a:r>
              <a:rPr kumimoji="1" lang="en-US" altLang="ja-JP" dirty="0"/>
              <a:t>RISC-V </a:t>
            </a:r>
            <a:r>
              <a:rPr kumimoji="1" lang="ja-JP" altLang="en-US" dirty="0"/>
              <a:t>の 基本整数命令の構造</a:t>
            </a:r>
          </a:p>
        </p:txBody>
      </p:sp>
      <p:sp>
        <p:nvSpPr>
          <p:cNvPr id="3" name="テキスト プレースホルダー 2"/>
          <p:cNvSpPr>
            <a:spLocks noGrp="1"/>
          </p:cNvSpPr>
          <p:nvPr>
            <p:ph type="body" sz="quarter" idx="10"/>
          </p:nvPr>
        </p:nvSpPr>
        <p:spPr>
          <a:xfrm>
            <a:off x="251951" y="998973"/>
            <a:ext cx="8730097" cy="1260014"/>
          </a:xfrm>
        </p:spPr>
        <p:txBody>
          <a:bodyPr anchor="t"/>
          <a:lstStyle/>
          <a:p>
            <a:r>
              <a:rPr kumimoji="1" lang="ja-JP" altLang="en-US" dirty="0"/>
              <a:t>エンコーディング：</a:t>
            </a:r>
            <a:r>
              <a:rPr kumimoji="1" lang="en-US" altLang="ja-JP" dirty="0"/>
              <a:t>R, I, S, U </a:t>
            </a:r>
            <a:r>
              <a:rPr kumimoji="1" lang="ja-JP" altLang="en-US" dirty="0"/>
              <a:t>の</a:t>
            </a:r>
            <a:r>
              <a:rPr kumimoji="1" lang="en-US" altLang="ja-JP" dirty="0"/>
              <a:t>4</a:t>
            </a:r>
            <a:r>
              <a:rPr kumimoji="1" lang="ja-JP" altLang="en-US" dirty="0"/>
              <a:t>タイプがある</a:t>
            </a:r>
            <a:endParaRPr kumimoji="1" lang="en-US" altLang="ja-JP" dirty="0"/>
          </a:p>
          <a:p>
            <a:pPr lvl="1"/>
            <a:r>
              <a:rPr lang="en-US" altLang="ja-JP" dirty="0"/>
              <a:t>opcode </a:t>
            </a:r>
            <a:r>
              <a:rPr lang="ja-JP" altLang="en-US" dirty="0"/>
              <a:t>によって，</a:t>
            </a:r>
            <a:r>
              <a:rPr lang="en-US" altLang="ja-JP" dirty="0"/>
              <a:t>32 bit </a:t>
            </a:r>
            <a:r>
              <a:rPr lang="ja-JP" altLang="en-US" dirty="0"/>
              <a:t>中をどう区切って解釈するかが変わる</a:t>
            </a:r>
            <a:endParaRPr lang="en-US" altLang="ja-JP" dirty="0"/>
          </a:p>
          <a:p>
            <a:pPr lvl="1"/>
            <a:r>
              <a:rPr lang="en-US" altLang="ja-JP" dirty="0" err="1"/>
              <a:t>funct</a:t>
            </a:r>
            <a:r>
              <a:rPr lang="en-US" altLang="ja-JP" dirty="0"/>
              <a:t> </a:t>
            </a:r>
            <a:r>
              <a:rPr lang="ja-JP" altLang="en-US" dirty="0"/>
              <a:t>は追加の </a:t>
            </a:r>
            <a:r>
              <a:rPr lang="en-US" altLang="ja-JP" dirty="0"/>
              <a:t>opcode (opcode </a:t>
            </a:r>
            <a:r>
              <a:rPr lang="ja-JP" altLang="en-US" dirty="0"/>
              <a:t>が大分類，</a:t>
            </a:r>
            <a:r>
              <a:rPr lang="en-US" altLang="ja-JP" dirty="0" err="1"/>
              <a:t>funct</a:t>
            </a:r>
            <a:r>
              <a:rPr lang="en-US" altLang="ja-JP" dirty="0"/>
              <a:t> </a:t>
            </a:r>
            <a:r>
              <a:rPr lang="ja-JP" altLang="en-US" dirty="0"/>
              <a:t>が小分類</a:t>
            </a:r>
            <a:endParaRPr lang="en-US" altLang="ja-JP" dirty="0"/>
          </a:p>
          <a:p>
            <a:r>
              <a:rPr lang="en-US" altLang="ja-JP" dirty="0"/>
              <a:t>rs1, rs2,</a:t>
            </a:r>
            <a:r>
              <a:rPr lang="ja-JP" altLang="en-US" dirty="0"/>
              <a:t> </a:t>
            </a:r>
            <a:r>
              <a:rPr lang="en-US" altLang="ja-JP" dirty="0" err="1"/>
              <a:t>rd</a:t>
            </a:r>
            <a:r>
              <a:rPr lang="en-US" altLang="ja-JP" dirty="0"/>
              <a:t> </a:t>
            </a:r>
            <a:r>
              <a:rPr lang="ja-JP" altLang="en-US" dirty="0"/>
              <a:t>はオペランド</a:t>
            </a:r>
            <a:endParaRPr lang="en-US" altLang="ja-JP" dirty="0"/>
          </a:p>
          <a:p>
            <a:pPr lvl="1"/>
            <a:r>
              <a:rPr lang="ja-JP" altLang="en-US" dirty="0"/>
              <a:t>それぞれ </a:t>
            </a:r>
            <a:r>
              <a:rPr lang="en-US" altLang="ja-JP" dirty="0"/>
              <a:t>5bit: 2^5=32</a:t>
            </a:r>
            <a:r>
              <a:rPr lang="ja-JP" altLang="en-US" dirty="0"/>
              <a:t>本のレジスタを指定可能</a:t>
            </a:r>
            <a:endParaRPr lang="en-US" altLang="ja-JP" dirty="0"/>
          </a:p>
          <a:p>
            <a:pPr lvl="1"/>
            <a:r>
              <a:rPr lang="en-US" altLang="ja-JP" dirty="0" err="1"/>
              <a:t>imm</a:t>
            </a:r>
            <a:r>
              <a:rPr lang="en-US" altLang="ja-JP" dirty="0"/>
              <a:t> </a:t>
            </a:r>
            <a:r>
              <a:rPr lang="ja-JP" altLang="en-US" dirty="0"/>
              <a:t>は即値</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sp>
        <p:nvSpPr>
          <p:cNvPr id="4" name="角丸四角形 3"/>
          <p:cNvSpPr/>
          <p:nvPr/>
        </p:nvSpPr>
        <p:spPr bwMode="auto">
          <a:xfrm>
            <a:off x="6282019" y="4149008"/>
            <a:ext cx="1440016" cy="189002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219004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888994"/>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52" name="Text Box 30"/>
          <p:cNvSpPr txBox="1">
            <a:spLocks noChangeArrowheads="1"/>
          </p:cNvSpPr>
          <p:nvPr/>
        </p:nvSpPr>
        <p:spPr bwMode="auto">
          <a:xfrm>
            <a:off x="5292008" y="3969006"/>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888994"/>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0110011</a:t>
            </a:r>
          </a:p>
        </p:txBody>
      </p:sp>
      <p:sp>
        <p:nvSpPr>
          <p:cNvPr id="53" name="Text Box 31"/>
          <p:cNvSpPr txBox="1">
            <a:spLocks noChangeArrowheads="1"/>
          </p:cNvSpPr>
          <p:nvPr/>
        </p:nvSpPr>
        <p:spPr bwMode="auto">
          <a:xfrm>
            <a:off x="6372020" y="3969006"/>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0110011</a:t>
            </a:r>
          </a:p>
        </p:txBody>
      </p:sp>
      <p:sp>
        <p:nvSpPr>
          <p:cNvPr id="18"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funct7</a:t>
            </a:r>
            <a:endParaRPr lang="ja-JP" altLang="ja-JP" dirty="0">
              <a:latin typeface="+mn-lt"/>
            </a:endParaRPr>
          </a:p>
        </p:txBody>
      </p:sp>
      <p:sp>
        <p:nvSpPr>
          <p:cNvPr id="37" name="Text Box 27"/>
          <p:cNvSpPr txBox="1">
            <a:spLocks noChangeArrowheads="1"/>
          </p:cNvSpPr>
          <p:nvPr/>
        </p:nvSpPr>
        <p:spPr bwMode="auto">
          <a:xfrm>
            <a:off x="611956" y="2888994"/>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56" name="Text Box 27"/>
          <p:cNvSpPr txBox="1">
            <a:spLocks noChangeArrowheads="1"/>
          </p:cNvSpPr>
          <p:nvPr/>
        </p:nvSpPr>
        <p:spPr bwMode="auto">
          <a:xfrm>
            <a:off x="611956" y="3969006"/>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dirty="0">
                <a:solidFill>
                  <a:srgbClr val="FF0000"/>
                </a:solidFill>
                <a:latin typeface="+mn-lt"/>
              </a:rPr>
              <a:t>1</a:t>
            </a:r>
            <a:r>
              <a:rPr lang="en-US" altLang="ja-JP" dirty="0">
                <a:latin typeface="+mn-lt"/>
              </a:rPr>
              <a:t>00000</a:t>
            </a:r>
            <a:endParaRPr lang="ja-JP" altLang="ja-JP" dirty="0">
              <a:latin typeface="+mn-lt"/>
            </a:endParaRPr>
          </a:p>
        </p:txBody>
      </p:sp>
      <p:sp>
        <p:nvSpPr>
          <p:cNvPr id="2" name="タイトル 1"/>
          <p:cNvSpPr>
            <a:spLocks noGrp="1"/>
          </p:cNvSpPr>
          <p:nvPr>
            <p:ph type="title"/>
          </p:nvPr>
        </p:nvSpPr>
        <p:spPr/>
        <p:txBody>
          <a:bodyPr/>
          <a:lstStyle/>
          <a:p>
            <a:r>
              <a:rPr lang="en-US" altLang="ja-JP" dirty="0"/>
              <a:t>R-Type </a:t>
            </a:r>
            <a:r>
              <a:rPr lang="ja-JP" altLang="en-US" dirty="0"/>
              <a:t>の演算命令</a:t>
            </a:r>
            <a:endParaRPr lang="en-US" altLang="ja-JP" dirty="0"/>
          </a:p>
        </p:txBody>
      </p:sp>
      <p:sp>
        <p:nvSpPr>
          <p:cNvPr id="7"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6" name="Rectangle 34"/>
          <p:cNvSpPr>
            <a:spLocks noChangeArrowheads="1"/>
          </p:cNvSpPr>
          <p:nvPr/>
        </p:nvSpPr>
        <p:spPr bwMode="auto">
          <a:xfrm>
            <a:off x="2231769"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24</a:t>
            </a:r>
          </a:p>
        </p:txBody>
      </p:sp>
      <p:sp>
        <p:nvSpPr>
          <p:cNvPr id="27" name="Rectangle 34"/>
          <p:cNvSpPr>
            <a:spLocks noChangeArrowheads="1"/>
          </p:cNvSpPr>
          <p:nvPr/>
        </p:nvSpPr>
        <p:spPr bwMode="auto">
          <a:xfrm>
            <a:off x="1961766"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25</a:t>
            </a:r>
          </a:p>
        </p:txBody>
      </p:sp>
      <p:sp>
        <p:nvSpPr>
          <p:cNvPr id="28" name="Rectangle 34"/>
          <p:cNvSpPr>
            <a:spLocks noChangeArrowheads="1"/>
          </p:cNvSpPr>
          <p:nvPr/>
        </p:nvSpPr>
        <p:spPr bwMode="auto">
          <a:xfrm>
            <a:off x="61175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0" name="Text Box 27"/>
          <p:cNvSpPr txBox="1">
            <a:spLocks noChangeArrowheads="1"/>
          </p:cNvSpPr>
          <p:nvPr/>
        </p:nvSpPr>
        <p:spPr bwMode="auto">
          <a:xfrm>
            <a:off x="2321975" y="2888994"/>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1" name="Text Box 28"/>
          <p:cNvSpPr txBox="1">
            <a:spLocks noChangeArrowheads="1"/>
          </p:cNvSpPr>
          <p:nvPr/>
        </p:nvSpPr>
        <p:spPr bwMode="auto">
          <a:xfrm>
            <a:off x="3401987" y="2888994"/>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888994"/>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49" name="Text Box 27"/>
          <p:cNvSpPr txBox="1">
            <a:spLocks noChangeArrowheads="1"/>
          </p:cNvSpPr>
          <p:nvPr/>
        </p:nvSpPr>
        <p:spPr bwMode="auto">
          <a:xfrm>
            <a:off x="2321975" y="3969006"/>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50" name="Text Box 28"/>
          <p:cNvSpPr txBox="1">
            <a:spLocks noChangeArrowheads="1"/>
          </p:cNvSpPr>
          <p:nvPr/>
        </p:nvSpPr>
        <p:spPr bwMode="auto">
          <a:xfrm>
            <a:off x="3401987" y="3969006"/>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51" name="Text Box 29"/>
          <p:cNvSpPr txBox="1">
            <a:spLocks noChangeArrowheads="1"/>
          </p:cNvSpPr>
          <p:nvPr/>
        </p:nvSpPr>
        <p:spPr bwMode="auto">
          <a:xfrm>
            <a:off x="4481998" y="3969006"/>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869016"/>
            <a:ext cx="7560084" cy="1260014"/>
          </a:xfrm>
        </p:spPr>
        <p:txBody>
          <a:bodyPr anchor="t"/>
          <a:lstStyle/>
          <a:p>
            <a:r>
              <a:rPr lang="en-US" altLang="ja-JP" dirty="0"/>
              <a:t>ADD </a:t>
            </a:r>
            <a:r>
              <a:rPr lang="ja-JP" altLang="en-US" dirty="0"/>
              <a:t>や </a:t>
            </a:r>
            <a:r>
              <a:rPr lang="en-US" altLang="ja-JP" dirty="0"/>
              <a:t>SUB </a:t>
            </a:r>
            <a:r>
              <a:rPr lang="ja-JP" altLang="en-US" dirty="0"/>
              <a:t>は </a:t>
            </a:r>
            <a:r>
              <a:rPr lang="en-US" altLang="ja-JP" dirty="0"/>
              <a:t>R-Type </a:t>
            </a:r>
            <a:r>
              <a:rPr lang="ja-JP" altLang="en-US" dirty="0"/>
              <a:t>となる</a:t>
            </a:r>
            <a:endParaRPr lang="en-US" altLang="ja-JP" dirty="0"/>
          </a:p>
          <a:p>
            <a:pPr lvl="1"/>
            <a:r>
              <a:rPr lang="en-US" altLang="ja-JP" dirty="0"/>
              <a:t>opcode = 0110011 </a:t>
            </a:r>
            <a:r>
              <a:rPr lang="ja-JP" altLang="en-US" dirty="0"/>
              <a:t>は </a:t>
            </a:r>
            <a:r>
              <a:rPr lang="en-US" altLang="ja-JP" dirty="0"/>
              <a:t>R-Type</a:t>
            </a:r>
          </a:p>
          <a:p>
            <a:pPr lvl="1"/>
            <a:r>
              <a:rPr lang="en-US" altLang="ja-JP" dirty="0"/>
              <a:t>funct7 </a:t>
            </a:r>
            <a:r>
              <a:rPr lang="ja-JP" altLang="en-US" dirty="0"/>
              <a:t>の部分で，さらに </a:t>
            </a:r>
            <a:r>
              <a:rPr lang="en-US" altLang="ja-JP" dirty="0"/>
              <a:t>ADD </a:t>
            </a:r>
            <a:r>
              <a:rPr lang="ja-JP" altLang="en-US" dirty="0"/>
              <a:t>や </a:t>
            </a:r>
            <a:r>
              <a:rPr lang="en-US" altLang="ja-JP" dirty="0"/>
              <a:t>SUB </a:t>
            </a:r>
            <a:r>
              <a:rPr lang="ja-JP" altLang="en-US" dirty="0"/>
              <a:t>を判別</a:t>
            </a:r>
            <a:endParaRPr lang="en-US" altLang="ja-JP" dirty="0"/>
          </a:p>
        </p:txBody>
      </p:sp>
      <p:sp>
        <p:nvSpPr>
          <p:cNvPr id="70" name="正方形/長方形 69"/>
          <p:cNvSpPr/>
          <p:nvPr/>
        </p:nvSpPr>
        <p:spPr bwMode="auto">
          <a:xfrm>
            <a:off x="521955" y="2528990"/>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71" name="正方形/長方形 70"/>
          <p:cNvSpPr/>
          <p:nvPr/>
        </p:nvSpPr>
        <p:spPr bwMode="auto">
          <a:xfrm>
            <a:off x="521955" y="3609002"/>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185289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0010011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の演算命令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611957" y="4239009"/>
            <a:ext cx="7560084" cy="1260014"/>
          </a:xfrm>
        </p:spPr>
        <p:txBody>
          <a:bodyPr anchor="t"/>
          <a:lstStyle/>
          <a:p>
            <a:r>
              <a:rPr lang="ja-JP" altLang="en-US" dirty="0"/>
              <a:t>レジスタを読んだ値ではなく，</a:t>
            </a:r>
            <a:r>
              <a:rPr lang="en-US" altLang="ja-JP" dirty="0"/>
              <a:t>immediate </a:t>
            </a:r>
            <a:r>
              <a:rPr lang="ja-JP" altLang="en-US" dirty="0"/>
              <a:t>の部分をそのまま演算する</a:t>
            </a:r>
            <a:endParaRPr lang="en-US" altLang="ja-JP" dirty="0"/>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accent5"/>
                </a:solidFill>
                <a:latin typeface="Consolas" panose="020B0609020204030204" pitchFamily="49" charset="0"/>
                <a:ea typeface="メイリオ" panose="020B0604030504040204" pitchFamily="50" charset="-128"/>
              </a:rPr>
              <a:t>ADDI</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807919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1538979"/>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1538979"/>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0010011</a:t>
            </a:r>
          </a:p>
        </p:txBody>
      </p:sp>
      <p:sp>
        <p:nvSpPr>
          <p:cNvPr id="2" name="タイトル 1"/>
          <p:cNvSpPr>
            <a:spLocks noGrp="1"/>
          </p:cNvSpPr>
          <p:nvPr>
            <p:ph type="title"/>
          </p:nvPr>
        </p:nvSpPr>
        <p:spPr/>
        <p:txBody>
          <a:bodyPr/>
          <a:lstStyle/>
          <a:p>
            <a:r>
              <a:rPr lang="en-US" altLang="ja-JP" dirty="0"/>
              <a:t>ADD </a:t>
            </a:r>
            <a:r>
              <a:rPr lang="ja-JP" altLang="en-US" dirty="0"/>
              <a:t>と </a:t>
            </a:r>
            <a:r>
              <a:rPr lang="en-US" altLang="ja-JP" dirty="0"/>
              <a:t>ADDI </a:t>
            </a:r>
            <a:r>
              <a:rPr lang="ja-JP" altLang="en-US" dirty="0"/>
              <a:t>の違い</a:t>
            </a:r>
            <a:endParaRPr lang="en-US" altLang="ja-JP" dirty="0"/>
          </a:p>
        </p:txBody>
      </p:sp>
      <p:sp>
        <p:nvSpPr>
          <p:cNvPr id="31" name="Text Box 28"/>
          <p:cNvSpPr txBox="1">
            <a:spLocks noChangeArrowheads="1"/>
          </p:cNvSpPr>
          <p:nvPr/>
        </p:nvSpPr>
        <p:spPr bwMode="auto">
          <a:xfrm>
            <a:off x="3401987" y="1538979"/>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1538979"/>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68" name="テキスト プレースホルダー 2"/>
          <p:cNvSpPr>
            <a:spLocks noGrp="1"/>
          </p:cNvSpPr>
          <p:nvPr>
            <p:ph type="body" sz="quarter" idx="10"/>
          </p:nvPr>
        </p:nvSpPr>
        <p:spPr>
          <a:xfrm>
            <a:off x="521955" y="4239009"/>
            <a:ext cx="7560084" cy="1260014"/>
          </a:xfrm>
        </p:spPr>
        <p:txBody>
          <a:bodyPr anchor="t"/>
          <a:lstStyle/>
          <a:p>
            <a:r>
              <a:rPr lang="en-US" altLang="ja-JP" dirty="0"/>
              <a:t>immediate </a:t>
            </a:r>
            <a:r>
              <a:rPr lang="ja-JP" altLang="en-US" dirty="0"/>
              <a:t>の部分はなるべくビット幅を大きく取りたい</a:t>
            </a:r>
            <a:endParaRPr lang="en-US" altLang="ja-JP" dirty="0"/>
          </a:p>
          <a:p>
            <a:pPr lvl="1"/>
            <a:r>
              <a:rPr lang="ja-JP" altLang="en-US" dirty="0"/>
              <a:t>その方がより大きな数が扱える</a:t>
            </a:r>
            <a:endParaRPr lang="en-US" altLang="ja-JP" dirty="0"/>
          </a:p>
          <a:p>
            <a:pPr lvl="1"/>
            <a:r>
              <a:rPr lang="en-US" altLang="ja-JP" dirty="0"/>
              <a:t>ADDI </a:t>
            </a:r>
            <a:r>
              <a:rPr lang="ja-JP" altLang="en-US" dirty="0" err="1"/>
              <a:t>には</a:t>
            </a:r>
            <a:r>
              <a:rPr lang="ja-JP" altLang="en-US" dirty="0"/>
              <a:t>専用の </a:t>
            </a:r>
            <a:r>
              <a:rPr lang="en-US" altLang="ja-JP" dirty="0"/>
              <a:t>opcode: 0010011 </a:t>
            </a:r>
            <a:r>
              <a:rPr lang="ja-JP" altLang="en-US" dirty="0"/>
              <a:t>を割り当てる</a:t>
            </a:r>
            <a:endParaRPr lang="en-US" altLang="ja-JP" dirty="0"/>
          </a:p>
          <a:p>
            <a:r>
              <a:rPr lang="en-US" altLang="ja-JP" dirty="0"/>
              <a:t>ADD </a:t>
            </a:r>
            <a:r>
              <a:rPr lang="ja-JP" altLang="en-US" dirty="0"/>
              <a:t>や </a:t>
            </a:r>
            <a:r>
              <a:rPr lang="en-US" altLang="ja-JP" dirty="0"/>
              <a:t>SUB </a:t>
            </a:r>
            <a:r>
              <a:rPr lang="ja-JP" altLang="en-US" dirty="0"/>
              <a:t>はレジスタ番号が表せる </a:t>
            </a:r>
            <a:r>
              <a:rPr lang="en-US" altLang="ja-JP" dirty="0"/>
              <a:t>5bit </a:t>
            </a:r>
            <a:r>
              <a:rPr lang="ja-JP" altLang="en-US" dirty="0"/>
              <a:t>があれば足りる</a:t>
            </a:r>
            <a:endParaRPr lang="en-US" altLang="ja-JP" dirty="0"/>
          </a:p>
          <a:p>
            <a:pPr lvl="1"/>
            <a:r>
              <a:rPr lang="ja-JP" altLang="en-US" dirty="0"/>
              <a:t>なので，</a:t>
            </a:r>
            <a:r>
              <a:rPr lang="en-US" altLang="ja-JP" dirty="0"/>
              <a:t>opcode </a:t>
            </a:r>
            <a:r>
              <a:rPr lang="ja-JP" altLang="en-US" dirty="0"/>
              <a:t>にまとめて </a:t>
            </a:r>
            <a:r>
              <a:rPr lang="en-US" altLang="ja-JP" dirty="0"/>
              <a:t>funct7 </a:t>
            </a:r>
            <a:r>
              <a:rPr lang="ja-JP" altLang="en-US" dirty="0"/>
              <a:t>で判別していた</a:t>
            </a:r>
            <a:endParaRPr lang="en-US" altLang="ja-JP" dirty="0"/>
          </a:p>
        </p:txBody>
      </p:sp>
      <p:sp>
        <p:nvSpPr>
          <p:cNvPr id="70" name="正方形/長方形 69"/>
          <p:cNvSpPr/>
          <p:nvPr/>
        </p:nvSpPr>
        <p:spPr bwMode="auto">
          <a:xfrm>
            <a:off x="521955" y="117897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ADDI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a:t>
            </a:r>
            <a:r>
              <a:rPr lang="en-US" altLang="ja-JP" sz="1600" b="1" dirty="0">
                <a:solidFill>
                  <a:schemeClr val="accent5"/>
                </a:solidFill>
                <a:latin typeface="Consolas" panose="020B0609020204030204" pitchFamily="49" charset="0"/>
                <a:ea typeface="メイリオ" panose="020B0604030504040204" pitchFamily="50" charset="-128"/>
              </a:rPr>
              <a:t>immediate</a:t>
            </a:r>
            <a:endParaRPr kumimoji="1" lang="ja-JP" altLang="en-US" sz="1600" b="1" dirty="0">
              <a:solidFill>
                <a:schemeClr val="accent5"/>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153897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
        <p:nvSpPr>
          <p:cNvPr id="38" name="Text Box 30"/>
          <p:cNvSpPr txBox="1">
            <a:spLocks noChangeArrowheads="1"/>
          </p:cNvSpPr>
          <p:nvPr/>
        </p:nvSpPr>
        <p:spPr bwMode="auto">
          <a:xfrm>
            <a:off x="5292008" y="2618991"/>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9" name="Text Box 31"/>
          <p:cNvSpPr txBox="1">
            <a:spLocks noChangeArrowheads="1"/>
          </p:cNvSpPr>
          <p:nvPr/>
        </p:nvSpPr>
        <p:spPr bwMode="auto">
          <a:xfrm>
            <a:off x="6372020" y="2618991"/>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0" name="Text Box 27"/>
          <p:cNvSpPr txBox="1">
            <a:spLocks noChangeArrowheads="1"/>
          </p:cNvSpPr>
          <p:nvPr/>
        </p:nvSpPr>
        <p:spPr bwMode="auto">
          <a:xfrm>
            <a:off x="611956" y="2618991"/>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0000000</a:t>
            </a:r>
            <a:endParaRPr lang="ja-JP" altLang="ja-JP" dirty="0">
              <a:latin typeface="+mn-lt"/>
            </a:endParaRPr>
          </a:p>
        </p:txBody>
      </p:sp>
      <p:sp>
        <p:nvSpPr>
          <p:cNvPr id="41" name="Text Box 27"/>
          <p:cNvSpPr txBox="1">
            <a:spLocks noChangeArrowheads="1"/>
          </p:cNvSpPr>
          <p:nvPr/>
        </p:nvSpPr>
        <p:spPr bwMode="auto">
          <a:xfrm>
            <a:off x="2321975" y="2618991"/>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2" name="Text Box 28"/>
          <p:cNvSpPr txBox="1">
            <a:spLocks noChangeArrowheads="1"/>
          </p:cNvSpPr>
          <p:nvPr/>
        </p:nvSpPr>
        <p:spPr bwMode="auto">
          <a:xfrm>
            <a:off x="3401987" y="2618991"/>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3" name="Text Box 29"/>
          <p:cNvSpPr txBox="1">
            <a:spLocks noChangeArrowheads="1"/>
          </p:cNvSpPr>
          <p:nvPr/>
        </p:nvSpPr>
        <p:spPr bwMode="auto">
          <a:xfrm>
            <a:off x="4481998" y="2618991"/>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4" name="正方形/長方形 43"/>
          <p:cNvSpPr/>
          <p:nvPr/>
        </p:nvSpPr>
        <p:spPr bwMode="auto">
          <a:xfrm>
            <a:off x="521955" y="2258987"/>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ADD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a:t>
            </a:r>
            <a:r>
              <a:rPr lang="en-US" altLang="ja-JP" sz="1600" b="1" dirty="0">
                <a:solidFill>
                  <a:schemeClr val="accent5"/>
                </a:solidFill>
                <a:latin typeface="Consolas" panose="020B0609020204030204" pitchFamily="49" charset="0"/>
                <a:ea typeface="メイリオ" panose="020B0604030504040204" pitchFamily="50" charset="-128"/>
              </a:rPr>
              <a:t>rs2</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5" name="Text Box 30"/>
          <p:cNvSpPr txBox="1">
            <a:spLocks noChangeArrowheads="1"/>
          </p:cNvSpPr>
          <p:nvPr/>
        </p:nvSpPr>
        <p:spPr bwMode="auto">
          <a:xfrm>
            <a:off x="5292008" y="3429000"/>
            <a:ext cx="108011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7" name="Text Box 31"/>
          <p:cNvSpPr txBox="1">
            <a:spLocks noChangeArrowheads="1"/>
          </p:cNvSpPr>
          <p:nvPr/>
        </p:nvSpPr>
        <p:spPr bwMode="auto">
          <a:xfrm>
            <a:off x="6372020" y="3429000"/>
            <a:ext cx="1439606"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0110011</a:t>
            </a:r>
          </a:p>
        </p:txBody>
      </p:sp>
      <p:sp>
        <p:nvSpPr>
          <p:cNvPr id="45" name="Text Box 27"/>
          <p:cNvSpPr txBox="1">
            <a:spLocks noChangeArrowheads="1"/>
          </p:cNvSpPr>
          <p:nvPr/>
        </p:nvSpPr>
        <p:spPr bwMode="auto">
          <a:xfrm>
            <a:off x="611956" y="3429000"/>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0</a:t>
            </a:r>
            <a:r>
              <a:rPr lang="en-US" altLang="ja-JP" u="sng" dirty="0">
                <a:solidFill>
                  <a:srgbClr val="FF0000"/>
                </a:solidFill>
                <a:latin typeface="+mn-lt"/>
              </a:rPr>
              <a:t>1</a:t>
            </a:r>
            <a:r>
              <a:rPr lang="en-US" altLang="ja-JP" dirty="0">
                <a:latin typeface="+mn-lt"/>
              </a:rPr>
              <a:t>00000</a:t>
            </a:r>
            <a:endParaRPr lang="ja-JP" altLang="ja-JP" dirty="0">
              <a:latin typeface="+mn-lt"/>
            </a:endParaRPr>
          </a:p>
        </p:txBody>
      </p:sp>
      <p:sp>
        <p:nvSpPr>
          <p:cNvPr id="46" name="Text Box 27"/>
          <p:cNvSpPr txBox="1">
            <a:spLocks noChangeArrowheads="1"/>
          </p:cNvSpPr>
          <p:nvPr/>
        </p:nvSpPr>
        <p:spPr bwMode="auto">
          <a:xfrm>
            <a:off x="2321975" y="3429000"/>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47" name="Text Box 28"/>
          <p:cNvSpPr txBox="1">
            <a:spLocks noChangeArrowheads="1"/>
          </p:cNvSpPr>
          <p:nvPr/>
        </p:nvSpPr>
        <p:spPr bwMode="auto">
          <a:xfrm>
            <a:off x="3401987" y="3429000"/>
            <a:ext cx="1080115"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rs1</a:t>
            </a:r>
          </a:p>
        </p:txBody>
      </p:sp>
      <p:sp>
        <p:nvSpPr>
          <p:cNvPr id="48" name="Text Box 29"/>
          <p:cNvSpPr txBox="1">
            <a:spLocks noChangeArrowheads="1"/>
          </p:cNvSpPr>
          <p:nvPr/>
        </p:nvSpPr>
        <p:spPr bwMode="auto">
          <a:xfrm>
            <a:off x="4481998" y="3429000"/>
            <a:ext cx="810111" cy="360362"/>
          </a:xfrm>
          <a:prstGeom prst="rect">
            <a:avLst/>
          </a:prstGeom>
          <a:ln>
            <a:headEnd/>
            <a:tailEnd/>
          </a:ln>
          <a:effectLst/>
        </p:spPr>
        <p:style>
          <a:lnRef idx="1">
            <a:schemeClr val="dk1"/>
          </a:lnRef>
          <a:fillRef idx="2">
            <a:schemeClr val="dk1"/>
          </a:fillRef>
          <a:effectRef idx="1">
            <a:schemeClr val="dk1"/>
          </a:effectRef>
          <a:fontRef idx="minor">
            <a:schemeClr val="dk1"/>
          </a:fontRef>
        </p:style>
        <p:txBody>
          <a:bodyPr wrap="none" anchor="ctr" anchorCtr="1"/>
          <a:lstStyle/>
          <a:p>
            <a:pPr eaLnBrk="1" hangingPunct="1"/>
            <a:r>
              <a:rPr lang="en-US" altLang="ja-JP" dirty="0">
                <a:latin typeface="+mn-lt"/>
              </a:rPr>
              <a:t>000</a:t>
            </a:r>
          </a:p>
        </p:txBody>
      </p:sp>
      <p:sp>
        <p:nvSpPr>
          <p:cNvPr id="49" name="正方形/長方形 48"/>
          <p:cNvSpPr/>
          <p:nvPr/>
        </p:nvSpPr>
        <p:spPr bwMode="auto">
          <a:xfrm>
            <a:off x="521955" y="3068996"/>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SUB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x[rs2]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Tree>
    <p:extLst>
      <p:ext uri="{BB962C8B-B14F-4D97-AF65-F5344CB8AC3E}">
        <p14:creationId xmlns:p14="http://schemas.microsoft.com/office/powerpoint/2010/main" val="3608581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11"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rd</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0000011</a:t>
            </a:r>
          </a:p>
        </p:txBody>
      </p:sp>
      <p:sp>
        <p:nvSpPr>
          <p:cNvPr id="18" name="Text Box 27"/>
          <p:cNvSpPr txBox="1">
            <a:spLocks noChangeArrowheads="1"/>
          </p:cNvSpPr>
          <p:nvPr/>
        </p:nvSpPr>
        <p:spPr bwMode="auto">
          <a:xfrm>
            <a:off x="611956" y="1448978"/>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latin typeface="+mn-lt"/>
              </a:rPr>
              <a:t>immediate[11:0]</a:t>
            </a:r>
            <a:endParaRPr lang="ja-JP" altLang="ja-JP" dirty="0">
              <a:latin typeface="+mn-lt"/>
            </a:endParaRPr>
          </a:p>
        </p:txBody>
      </p:sp>
      <p:sp>
        <p:nvSpPr>
          <p:cNvPr id="2" name="タイトル 1"/>
          <p:cNvSpPr>
            <a:spLocks noGrp="1"/>
          </p:cNvSpPr>
          <p:nvPr>
            <p:ph type="title"/>
          </p:nvPr>
        </p:nvSpPr>
        <p:spPr/>
        <p:txBody>
          <a:bodyPr/>
          <a:lstStyle/>
          <a:p>
            <a:r>
              <a:rPr lang="en-US" altLang="ja-JP" dirty="0"/>
              <a:t>I-Type </a:t>
            </a:r>
            <a:r>
              <a:rPr lang="ja-JP" altLang="en-US" dirty="0"/>
              <a:t>のロード命令</a:t>
            </a:r>
            <a:endParaRPr lang="en-US" altLang="ja-JP" dirty="0"/>
          </a:p>
        </p:txBody>
      </p:sp>
      <p:sp>
        <p:nvSpPr>
          <p:cNvPr id="8"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9"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LW</a:t>
            </a:r>
            <a:r>
              <a:rPr lang="ja-JP" altLang="en-US" dirty="0">
                <a:solidFill>
                  <a:schemeClr val="tx1">
                    <a:lumMod val="85000"/>
                    <a:lumOff val="15000"/>
                  </a:schemeClr>
                </a:solidFill>
              </a:rPr>
              <a:t>：</a:t>
            </a:r>
            <a:r>
              <a:rPr lang="en-US" altLang="ja-JP" dirty="0">
                <a:solidFill>
                  <a:schemeClr val="tx1">
                    <a:lumMod val="85000"/>
                    <a:lumOff val="15000"/>
                  </a:schemeClr>
                </a:solidFill>
              </a:rPr>
              <a:t>Load Word </a:t>
            </a:r>
            <a:r>
              <a:rPr lang="ja-JP" altLang="en-US" dirty="0">
                <a:solidFill>
                  <a:schemeClr val="tx1">
                    <a:lumMod val="85000"/>
                    <a:lumOff val="15000"/>
                  </a:schemeClr>
                </a:solidFill>
              </a:rPr>
              <a:t>命令（</a:t>
            </a:r>
            <a:r>
              <a:rPr lang="en-US" altLang="ja-JP" dirty="0">
                <a:solidFill>
                  <a:schemeClr val="tx1">
                    <a:lumMod val="85000"/>
                    <a:lumOff val="15000"/>
                  </a:schemeClr>
                </a:solidFill>
              </a:rPr>
              <a:t>4</a:t>
            </a:r>
            <a:r>
              <a:rPr lang="ja-JP" altLang="en-US" dirty="0">
                <a:solidFill>
                  <a:schemeClr val="tx1">
                    <a:lumMod val="85000"/>
                    <a:lumOff val="15000"/>
                  </a:schemeClr>
                </a:solidFill>
              </a:rPr>
              <a:t>バイトをロード）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0000011 </a:t>
            </a:r>
            <a:r>
              <a:rPr lang="ja-JP" altLang="en-US" dirty="0">
                <a:solidFill>
                  <a:schemeClr val="tx1">
                    <a:lumMod val="85000"/>
                    <a:lumOff val="15000"/>
                  </a:schemeClr>
                </a:solidFill>
              </a:rPr>
              <a:t>は ロード命令で </a:t>
            </a:r>
            <a:r>
              <a:rPr lang="en-US" altLang="ja-JP" dirty="0">
                <a:solidFill>
                  <a:schemeClr val="tx1">
                    <a:lumMod val="85000"/>
                    <a:lumOff val="15000"/>
                  </a:schemeClr>
                </a:solidFill>
              </a:rPr>
              <a:t>I-Type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部分がかわると，バイト数が異なる他のロードに</a:t>
            </a:r>
            <a:endParaRPr lang="en-US" altLang="ja-JP" dirty="0">
              <a:solidFill>
                <a:schemeClr val="tx1">
                  <a:lumMod val="85000"/>
                  <a:lumOff val="15000"/>
                </a:schemeClr>
              </a:solidFill>
            </a:endParaRPr>
          </a:p>
          <a:p>
            <a:r>
              <a:rPr lang="en-US" altLang="ja-JP" dirty="0">
                <a:solidFill>
                  <a:schemeClr val="tx1">
                    <a:lumMod val="85000"/>
                    <a:lumOff val="15000"/>
                  </a:schemeClr>
                </a:solidFill>
                <a:latin typeface="Consolas" panose="020B0609020204030204" pitchFamily="49" charset="0"/>
              </a:rPr>
              <a:t>(x[rs1] + immediate) </a:t>
            </a:r>
            <a:r>
              <a:rPr lang="ja-JP" altLang="en-US" dirty="0">
                <a:solidFill>
                  <a:schemeClr val="tx1">
                    <a:lumMod val="85000"/>
                    <a:lumOff val="15000"/>
                  </a:schemeClr>
                </a:solidFill>
                <a:latin typeface="Consolas" panose="020B0609020204030204" pitchFamily="49" charset="0"/>
              </a:rPr>
              <a:t>と加算が入っている</a:t>
            </a:r>
            <a:endParaRPr lang="en-US" altLang="ja-JP" dirty="0">
              <a:solidFill>
                <a:schemeClr val="tx1">
                  <a:lumMod val="85000"/>
                  <a:lumOff val="15000"/>
                </a:schemeClr>
              </a:solidFill>
              <a:latin typeface="Consolas" panose="020B0609020204030204" pitchFamily="49" charset="0"/>
            </a:endParaRPr>
          </a:p>
          <a:p>
            <a:pPr lvl="1"/>
            <a:r>
              <a:rPr lang="ja-JP" altLang="en-US" dirty="0">
                <a:solidFill>
                  <a:schemeClr val="tx1">
                    <a:lumMod val="85000"/>
                    <a:lumOff val="15000"/>
                  </a:schemeClr>
                </a:solidFill>
                <a:latin typeface="Consolas" panose="020B0609020204030204" pitchFamily="49" charset="0"/>
              </a:rPr>
              <a:t>レジスタ値に即値を加算してアドレスとできると便利だから</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latin typeface="Consolas" panose="020B0609020204030204" pitchFamily="49" charset="0"/>
              </a:rPr>
              <a:t>x[rs1] </a:t>
            </a:r>
            <a:r>
              <a:rPr lang="ja-JP" altLang="en-US" dirty="0">
                <a:solidFill>
                  <a:schemeClr val="tx1">
                    <a:lumMod val="85000"/>
                    <a:lumOff val="15000"/>
                  </a:schemeClr>
                </a:solidFill>
                <a:latin typeface="Consolas" panose="020B0609020204030204" pitchFamily="49" charset="0"/>
              </a:rPr>
              <a:t>に構造体の先頭，</a:t>
            </a:r>
            <a:r>
              <a:rPr lang="en-US" altLang="ja-JP" dirty="0">
                <a:solidFill>
                  <a:schemeClr val="tx1">
                    <a:lumMod val="85000"/>
                    <a:lumOff val="15000"/>
                  </a:schemeClr>
                </a:solidFill>
                <a:latin typeface="Consolas" panose="020B0609020204030204" pitchFamily="49" charset="0"/>
              </a:rPr>
              <a:t>immediate </a:t>
            </a:r>
            <a:r>
              <a:rPr lang="ja-JP" altLang="en-US" dirty="0">
                <a:solidFill>
                  <a:schemeClr val="tx1">
                    <a:lumMod val="85000"/>
                    <a:lumOff val="15000"/>
                  </a:schemeClr>
                </a:solidFill>
                <a:latin typeface="Consolas" panose="020B0609020204030204" pitchFamily="49" charset="0"/>
              </a:rPr>
              <a:t>がメンバへの</a:t>
            </a:r>
            <a:br>
              <a:rPr lang="en-US" altLang="ja-JP" dirty="0">
                <a:solidFill>
                  <a:schemeClr val="tx1">
                    <a:lumMod val="85000"/>
                    <a:lumOff val="15000"/>
                  </a:schemeClr>
                </a:solidFill>
                <a:latin typeface="Consolas" panose="020B0609020204030204" pitchFamily="49" charset="0"/>
              </a:rPr>
            </a:br>
            <a:r>
              <a:rPr lang="ja-JP" altLang="en-US" dirty="0">
                <a:solidFill>
                  <a:schemeClr val="tx1">
                    <a:lumMod val="85000"/>
                    <a:lumOff val="15000"/>
                  </a:schemeClr>
                </a:solidFill>
                <a:latin typeface="Consolas" panose="020B0609020204030204" pitchFamily="49" charset="0"/>
              </a:rPr>
              <a:t>オフセットとか</a:t>
            </a:r>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LW : x[</a:t>
            </a:r>
            <a:r>
              <a:rPr lang="en-US" altLang="ja-JP" sz="1600" dirty="0" err="1">
                <a:solidFill>
                  <a:schemeClr val="tx1">
                    <a:lumMod val="85000"/>
                    <a:lumOff val="15000"/>
                  </a:schemeClr>
                </a:solidFill>
                <a:latin typeface="Consolas" panose="020B0609020204030204" pitchFamily="49" charset="0"/>
                <a:ea typeface="メイリオ" panose="020B0604030504040204" pitchFamily="50" charset="-128"/>
              </a:rPr>
              <a:t>rd</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(x[rs1] + immediate)</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36" name="Text Box 27"/>
          <p:cNvSpPr txBox="1">
            <a:spLocks noChangeArrowheads="1"/>
          </p:cNvSpPr>
          <p:nvPr/>
        </p:nvSpPr>
        <p:spPr bwMode="auto">
          <a:xfrm>
            <a:off x="611956" y="2438989"/>
            <a:ext cx="2790031"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r>
              <a:rPr lang="en-US" altLang="ja-JP" dirty="0"/>
              <a:t>immediate[11:0]</a:t>
            </a:r>
            <a:endParaRPr lang="ja-JP" altLang="ja-JP" dirty="0"/>
          </a:p>
        </p:txBody>
      </p:sp>
    </p:spTree>
    <p:extLst>
      <p:ext uri="{BB962C8B-B14F-4D97-AF65-F5344CB8AC3E}">
        <p14:creationId xmlns:p14="http://schemas.microsoft.com/office/powerpoint/2010/main" val="32174114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Box 30"/>
          <p:cNvSpPr txBox="1">
            <a:spLocks noChangeArrowheads="1"/>
          </p:cNvSpPr>
          <p:nvPr/>
        </p:nvSpPr>
        <p:spPr bwMode="auto">
          <a:xfrm>
            <a:off x="5292008" y="2438989"/>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r>
              <a:rPr lang="en-US" altLang="ja-JP" dirty="0" err="1"/>
              <a:t>imm</a:t>
            </a:r>
            <a:r>
              <a:rPr lang="en-US" altLang="ja-JP" dirty="0"/>
              <a:t>[4:0]</a:t>
            </a:r>
            <a:endParaRPr lang="en-US" altLang="ja-JP" dirty="0">
              <a:latin typeface="+mn-lt"/>
            </a:endParaRPr>
          </a:p>
        </p:txBody>
      </p:sp>
      <p:sp>
        <p:nvSpPr>
          <p:cNvPr id="34" name="Text Box 31"/>
          <p:cNvSpPr txBox="1">
            <a:spLocks noChangeArrowheads="1"/>
          </p:cNvSpPr>
          <p:nvPr/>
        </p:nvSpPr>
        <p:spPr bwMode="auto">
          <a:xfrm>
            <a:off x="6372020" y="2438989"/>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0100011</a:t>
            </a:r>
          </a:p>
        </p:txBody>
      </p:sp>
      <p:sp>
        <p:nvSpPr>
          <p:cNvPr id="2" name="タイトル 1"/>
          <p:cNvSpPr>
            <a:spLocks noGrp="1"/>
          </p:cNvSpPr>
          <p:nvPr>
            <p:ph type="title"/>
          </p:nvPr>
        </p:nvSpPr>
        <p:spPr/>
        <p:txBody>
          <a:bodyPr/>
          <a:lstStyle/>
          <a:p>
            <a:r>
              <a:rPr lang="en-US" altLang="ja-JP" dirty="0"/>
              <a:t>S-Type </a:t>
            </a:r>
            <a:r>
              <a:rPr lang="ja-JP" altLang="en-US" dirty="0"/>
              <a:t>の命令</a:t>
            </a:r>
            <a:endParaRPr lang="en-US" altLang="ja-JP" dirty="0"/>
          </a:p>
        </p:txBody>
      </p:sp>
      <p:sp>
        <p:nvSpPr>
          <p:cNvPr id="12" name="Rectangle 32"/>
          <p:cNvSpPr>
            <a:spLocks noChangeArrowheads="1"/>
          </p:cNvSpPr>
          <p:nvPr/>
        </p:nvSpPr>
        <p:spPr bwMode="auto">
          <a:xfrm>
            <a:off x="7632034"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0</a:t>
            </a:r>
          </a:p>
        </p:txBody>
      </p:sp>
      <p:sp>
        <p:nvSpPr>
          <p:cNvPr id="14" name="Rectangle 34"/>
          <p:cNvSpPr>
            <a:spLocks noChangeArrowheads="1"/>
          </p:cNvSpPr>
          <p:nvPr/>
        </p:nvSpPr>
        <p:spPr bwMode="auto">
          <a:xfrm>
            <a:off x="6371815"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6</a:t>
            </a:r>
          </a:p>
        </p:txBody>
      </p:sp>
      <p:sp>
        <p:nvSpPr>
          <p:cNvPr id="19" name="Rectangle 34"/>
          <p:cNvSpPr>
            <a:spLocks noChangeArrowheads="1"/>
          </p:cNvSpPr>
          <p:nvPr/>
        </p:nvSpPr>
        <p:spPr bwMode="auto">
          <a:xfrm>
            <a:off x="6191813" y="1179718"/>
            <a:ext cx="179387" cy="253411"/>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7</a:t>
            </a:r>
          </a:p>
        </p:txBody>
      </p:sp>
      <p:sp>
        <p:nvSpPr>
          <p:cNvPr id="20" name="Rectangle 34"/>
          <p:cNvSpPr>
            <a:spLocks noChangeArrowheads="1"/>
          </p:cNvSpPr>
          <p:nvPr/>
        </p:nvSpPr>
        <p:spPr bwMode="auto">
          <a:xfrm>
            <a:off x="5291803"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11</a:t>
            </a:r>
          </a:p>
        </p:txBody>
      </p:sp>
      <p:sp>
        <p:nvSpPr>
          <p:cNvPr id="21" name="Rectangle 34"/>
          <p:cNvSpPr>
            <a:spLocks noChangeArrowheads="1"/>
          </p:cNvSpPr>
          <p:nvPr/>
        </p:nvSpPr>
        <p:spPr bwMode="auto">
          <a:xfrm>
            <a:off x="5021800"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12</a:t>
            </a:r>
          </a:p>
        </p:txBody>
      </p:sp>
      <p:sp>
        <p:nvSpPr>
          <p:cNvPr id="22" name="Rectangle 34"/>
          <p:cNvSpPr>
            <a:spLocks noChangeArrowheads="1"/>
          </p:cNvSpPr>
          <p:nvPr/>
        </p:nvSpPr>
        <p:spPr bwMode="auto">
          <a:xfrm>
            <a:off x="4481794"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14</a:t>
            </a:r>
          </a:p>
        </p:txBody>
      </p:sp>
      <p:sp>
        <p:nvSpPr>
          <p:cNvPr id="23" name="Rectangle 34"/>
          <p:cNvSpPr>
            <a:spLocks noChangeArrowheads="1"/>
          </p:cNvSpPr>
          <p:nvPr/>
        </p:nvSpPr>
        <p:spPr bwMode="auto">
          <a:xfrm>
            <a:off x="4211791" y="1179718"/>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15</a:t>
            </a:r>
          </a:p>
        </p:txBody>
      </p:sp>
      <p:sp>
        <p:nvSpPr>
          <p:cNvPr id="24" name="Rectangle 34"/>
          <p:cNvSpPr>
            <a:spLocks noChangeArrowheads="1"/>
          </p:cNvSpPr>
          <p:nvPr/>
        </p:nvSpPr>
        <p:spPr bwMode="auto">
          <a:xfrm>
            <a:off x="3311781"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19</a:t>
            </a:r>
          </a:p>
        </p:txBody>
      </p:sp>
      <p:sp>
        <p:nvSpPr>
          <p:cNvPr id="25" name="Rectangle 34"/>
          <p:cNvSpPr>
            <a:spLocks noChangeArrowheads="1"/>
          </p:cNvSpPr>
          <p:nvPr/>
        </p:nvSpPr>
        <p:spPr bwMode="auto">
          <a:xfrm>
            <a:off x="3041778"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20</a:t>
            </a:r>
          </a:p>
        </p:txBody>
      </p:sp>
      <p:sp>
        <p:nvSpPr>
          <p:cNvPr id="28" name="Rectangle 34"/>
          <p:cNvSpPr>
            <a:spLocks noChangeArrowheads="1"/>
          </p:cNvSpPr>
          <p:nvPr/>
        </p:nvSpPr>
        <p:spPr bwMode="auto">
          <a:xfrm>
            <a:off x="521955" y="1178975"/>
            <a:ext cx="179387" cy="241300"/>
          </a:xfrm>
          <a:prstGeom prst="rect">
            <a:avLst/>
          </a:prstGeom>
          <a:noFill/>
          <a:ln w="38100">
            <a:noFill/>
            <a:miter lim="800000"/>
            <a:headEnd/>
            <a:tailEnd type="none" w="med" len="lg"/>
          </a:ln>
          <a:effectLst/>
        </p:spPr>
        <p:txBody>
          <a:bodyPr wrap="none" lIns="93600" tIns="46800" rIns="93600" bIns="46800" anchor="ctr"/>
          <a:lstStyle/>
          <a:p>
            <a:r>
              <a:rPr lang="en-US" altLang="ja-JP" sz="1400" dirty="0">
                <a:latin typeface="+mn-lt"/>
              </a:rPr>
              <a:t>31</a:t>
            </a:r>
          </a:p>
        </p:txBody>
      </p:sp>
      <p:sp>
        <p:nvSpPr>
          <p:cNvPr id="31" name="Text Box 28"/>
          <p:cNvSpPr txBox="1">
            <a:spLocks noChangeArrowheads="1"/>
          </p:cNvSpPr>
          <p:nvPr/>
        </p:nvSpPr>
        <p:spPr bwMode="auto">
          <a:xfrm>
            <a:off x="3401987" y="2438989"/>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2" name="Text Box 29"/>
          <p:cNvSpPr txBox="1">
            <a:spLocks noChangeArrowheads="1"/>
          </p:cNvSpPr>
          <p:nvPr/>
        </p:nvSpPr>
        <p:spPr bwMode="auto">
          <a:xfrm>
            <a:off x="4481998" y="2438989"/>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010</a:t>
            </a:r>
          </a:p>
        </p:txBody>
      </p:sp>
      <p:sp>
        <p:nvSpPr>
          <p:cNvPr id="68" name="テキスト プレースホルダー 2"/>
          <p:cNvSpPr>
            <a:spLocks noGrp="1"/>
          </p:cNvSpPr>
          <p:nvPr>
            <p:ph type="body" sz="quarter" idx="10"/>
          </p:nvPr>
        </p:nvSpPr>
        <p:spPr>
          <a:xfrm>
            <a:off x="611956" y="3429000"/>
            <a:ext cx="8010088" cy="1260014"/>
          </a:xfrm>
        </p:spPr>
        <p:txBody>
          <a:bodyPr anchor="t"/>
          <a:lstStyle/>
          <a:p>
            <a:r>
              <a:rPr lang="en-US" altLang="ja-JP" dirty="0">
                <a:solidFill>
                  <a:schemeClr val="tx1">
                    <a:lumMod val="85000"/>
                    <a:lumOff val="15000"/>
                  </a:schemeClr>
                </a:solidFill>
              </a:rPr>
              <a:t>SW</a:t>
            </a:r>
            <a:r>
              <a:rPr lang="ja-JP" altLang="en-US" dirty="0">
                <a:solidFill>
                  <a:schemeClr val="tx1">
                    <a:lumMod val="85000"/>
                    <a:lumOff val="15000"/>
                  </a:schemeClr>
                </a:solidFill>
              </a:rPr>
              <a:t>：</a:t>
            </a:r>
            <a:r>
              <a:rPr lang="en-US" altLang="ja-JP" dirty="0">
                <a:solidFill>
                  <a:schemeClr val="tx1">
                    <a:lumMod val="85000"/>
                    <a:lumOff val="15000"/>
                  </a:schemeClr>
                </a:solidFill>
              </a:rPr>
              <a:t>Store Word </a:t>
            </a:r>
            <a:r>
              <a:rPr lang="ja-JP" altLang="en-US" dirty="0">
                <a:solidFill>
                  <a:schemeClr val="tx1">
                    <a:lumMod val="85000"/>
                    <a:lumOff val="15000"/>
                  </a:schemeClr>
                </a:solidFill>
              </a:rPr>
              <a:t>命令</a:t>
            </a:r>
            <a:endParaRPr lang="en-US" altLang="ja-JP" dirty="0">
              <a:solidFill>
                <a:schemeClr val="tx1">
                  <a:lumMod val="85000"/>
                  <a:lumOff val="15000"/>
                </a:schemeClr>
              </a:solidFill>
            </a:endParaRPr>
          </a:p>
          <a:p>
            <a:pPr lvl="1"/>
            <a:r>
              <a:rPr lang="en-US" altLang="ja-JP" dirty="0">
                <a:solidFill>
                  <a:schemeClr val="tx1">
                    <a:lumMod val="85000"/>
                    <a:lumOff val="15000"/>
                  </a:schemeClr>
                </a:solidFill>
              </a:rPr>
              <a:t>opcode: 0100011 </a:t>
            </a:r>
            <a:r>
              <a:rPr lang="ja-JP" altLang="en-US" dirty="0">
                <a:solidFill>
                  <a:schemeClr val="tx1">
                    <a:lumMod val="85000"/>
                    <a:lumOff val="15000"/>
                  </a:schemeClr>
                </a:solidFill>
              </a:rPr>
              <a:t>はロード命令で </a:t>
            </a:r>
            <a:r>
              <a:rPr lang="en-US" altLang="ja-JP" dirty="0">
                <a:solidFill>
                  <a:schemeClr val="tx1">
                    <a:lumMod val="85000"/>
                    <a:lumOff val="15000"/>
                  </a:schemeClr>
                </a:solidFill>
              </a:rPr>
              <a:t>S-Type</a:t>
            </a:r>
          </a:p>
          <a:p>
            <a:pPr lvl="1"/>
            <a:r>
              <a:rPr lang="en-US" altLang="ja-JP" dirty="0">
                <a:solidFill>
                  <a:schemeClr val="tx1">
                    <a:lumMod val="85000"/>
                    <a:lumOff val="15000"/>
                  </a:schemeClr>
                </a:solidFill>
              </a:rPr>
              <a:t>funct3 </a:t>
            </a:r>
            <a:r>
              <a:rPr lang="ja-JP" altLang="en-US" dirty="0">
                <a:solidFill>
                  <a:schemeClr val="tx1">
                    <a:lumMod val="85000"/>
                    <a:lumOff val="15000"/>
                  </a:schemeClr>
                </a:solidFill>
              </a:rPr>
              <a:t>部分がかわると，バイト数が異なる他のストアに</a:t>
            </a:r>
            <a:endParaRPr lang="en-US" altLang="ja-JP" dirty="0">
              <a:solidFill>
                <a:schemeClr val="tx1">
                  <a:lumMod val="85000"/>
                  <a:lumOff val="15000"/>
                </a:schemeClr>
              </a:solidFill>
            </a:endParaRPr>
          </a:p>
          <a:p>
            <a:endParaRPr lang="en-US" altLang="ja-JP" dirty="0">
              <a:solidFill>
                <a:schemeClr val="tx1">
                  <a:lumMod val="85000"/>
                  <a:lumOff val="15000"/>
                </a:schemeClr>
              </a:solidFill>
            </a:endParaRPr>
          </a:p>
        </p:txBody>
      </p:sp>
      <p:sp>
        <p:nvSpPr>
          <p:cNvPr id="70" name="正方形/長方形 69"/>
          <p:cNvSpPr/>
          <p:nvPr/>
        </p:nvSpPr>
        <p:spPr bwMode="auto">
          <a:xfrm>
            <a:off x="521955" y="2078985"/>
            <a:ext cx="1440016"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t"/>
          <a:lstStyle/>
          <a:p>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SW : (x[rs1] </a:t>
            </a:r>
            <a:r>
              <a:rPr lang="ja-JP" altLang="en-US" sz="1600" dirty="0">
                <a:solidFill>
                  <a:schemeClr val="tx1">
                    <a:lumMod val="85000"/>
                    <a:lumOff val="15000"/>
                  </a:schemeClr>
                </a:solidFill>
                <a:latin typeface="Consolas" panose="020B0609020204030204" pitchFamily="49" charset="0"/>
                <a:ea typeface="メイリオ" panose="020B0604030504040204" pitchFamily="50" charset="-128"/>
              </a:rPr>
              <a:t>←</a:t>
            </a:r>
            <a:r>
              <a:rPr lang="en-US" altLang="ja-JP" sz="1600" dirty="0">
                <a:solidFill>
                  <a:schemeClr val="tx1">
                    <a:lumMod val="85000"/>
                    <a:lumOff val="15000"/>
                  </a:schemeClr>
                </a:solidFill>
                <a:latin typeface="Consolas" panose="020B0609020204030204" pitchFamily="49" charset="0"/>
                <a:ea typeface="メイリオ" panose="020B0604030504040204" pitchFamily="50" charset="-128"/>
              </a:rPr>
              <a:t> immediate) = [rs2]</a:t>
            </a:r>
            <a:endParaRPr kumimoji="1" lang="ja-JP" altLang="en-US" sz="1600" dirty="0">
              <a:solidFill>
                <a:schemeClr val="tx1">
                  <a:lumMod val="85000"/>
                  <a:lumOff val="15000"/>
                </a:schemeClr>
              </a:solidFill>
              <a:latin typeface="Consolas" panose="020B0609020204030204" pitchFamily="49" charset="0"/>
              <a:ea typeface="メイリオ" panose="020B0604030504040204" pitchFamily="50" charset="-128"/>
            </a:endParaRPr>
          </a:p>
        </p:txBody>
      </p:sp>
      <p:sp>
        <p:nvSpPr>
          <p:cNvPr id="26" name="Text Box 30"/>
          <p:cNvSpPr txBox="1">
            <a:spLocks noChangeArrowheads="1"/>
          </p:cNvSpPr>
          <p:nvPr/>
        </p:nvSpPr>
        <p:spPr bwMode="auto">
          <a:xfrm>
            <a:off x="5292008" y="1448978"/>
            <a:ext cx="1080116" cy="360362"/>
          </a:xfrm>
          <a:prstGeom prst="rect">
            <a:avLst/>
          </a:prstGeom>
          <a:ln>
            <a:headEnd/>
            <a:tailEnd/>
          </a:ln>
          <a:effectLst/>
        </p:spPr>
        <p:style>
          <a:lnRef idx="1">
            <a:schemeClr val="accent5"/>
          </a:lnRef>
          <a:fillRef idx="2">
            <a:schemeClr val="accent5"/>
          </a:fillRef>
          <a:effectRef idx="1">
            <a:schemeClr val="accent5"/>
          </a:effectRef>
          <a:fontRef idx="minor">
            <a:schemeClr val="dk1"/>
          </a:fontRef>
        </p:style>
        <p:txBody>
          <a:bodyPr wrap="none" anchor="ctr" anchorCtr="1"/>
          <a:lstStyle/>
          <a:p>
            <a:pPr eaLnBrk="1" hangingPunct="1"/>
            <a:r>
              <a:rPr lang="en-US" altLang="ja-JP" dirty="0" err="1">
                <a:latin typeface="+mn-lt"/>
              </a:rPr>
              <a:t>imm</a:t>
            </a:r>
            <a:r>
              <a:rPr lang="en-US" altLang="ja-JP" dirty="0">
                <a:latin typeface="+mn-lt"/>
              </a:rPr>
              <a:t>[4:0]</a:t>
            </a:r>
          </a:p>
        </p:txBody>
      </p:sp>
      <p:sp>
        <p:nvSpPr>
          <p:cNvPr id="27" name="Text Box 31"/>
          <p:cNvSpPr txBox="1">
            <a:spLocks noChangeArrowheads="1"/>
          </p:cNvSpPr>
          <p:nvPr/>
        </p:nvSpPr>
        <p:spPr bwMode="auto">
          <a:xfrm>
            <a:off x="6372020" y="1448978"/>
            <a:ext cx="1439606" cy="360362"/>
          </a:xfrm>
          <a:prstGeom prst="rect">
            <a:avLst/>
          </a:prstGeom>
          <a:ln>
            <a:headEnd/>
            <a:tailEnd/>
          </a:ln>
          <a:effectLst/>
        </p:spPr>
        <p:style>
          <a:lnRef idx="1">
            <a:schemeClr val="accent2"/>
          </a:lnRef>
          <a:fillRef idx="2">
            <a:schemeClr val="accent2"/>
          </a:fillRef>
          <a:effectRef idx="1">
            <a:schemeClr val="accent2"/>
          </a:effectRef>
          <a:fontRef idx="minor">
            <a:schemeClr val="dk1"/>
          </a:fontRef>
        </p:style>
        <p:txBody>
          <a:bodyPr wrap="none" anchor="ctr" anchorCtr="1"/>
          <a:lstStyle/>
          <a:p>
            <a:pPr eaLnBrk="1" hangingPunct="1"/>
            <a:r>
              <a:rPr lang="en-US" altLang="ja-JP" dirty="0">
                <a:latin typeface="+mn-lt"/>
              </a:rPr>
              <a:t>opcode</a:t>
            </a:r>
          </a:p>
        </p:txBody>
      </p:sp>
      <p:sp>
        <p:nvSpPr>
          <p:cNvPr id="29" name="Text Box 27"/>
          <p:cNvSpPr txBox="1">
            <a:spLocks noChangeArrowheads="1"/>
          </p:cNvSpPr>
          <p:nvPr/>
        </p:nvSpPr>
        <p:spPr bwMode="auto">
          <a:xfrm>
            <a:off x="611956" y="1448978"/>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0" name="Text Box 27"/>
          <p:cNvSpPr txBox="1">
            <a:spLocks noChangeArrowheads="1"/>
          </p:cNvSpPr>
          <p:nvPr/>
        </p:nvSpPr>
        <p:spPr bwMode="auto">
          <a:xfrm>
            <a:off x="2321975" y="1448978"/>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
        <p:nvSpPr>
          <p:cNvPr id="35" name="Text Box 28"/>
          <p:cNvSpPr txBox="1">
            <a:spLocks noChangeArrowheads="1"/>
          </p:cNvSpPr>
          <p:nvPr/>
        </p:nvSpPr>
        <p:spPr bwMode="auto">
          <a:xfrm>
            <a:off x="3401987" y="1448978"/>
            <a:ext cx="1080115" cy="360362"/>
          </a:xfrm>
          <a:prstGeom prst="rect">
            <a:avLst/>
          </a:prstGeom>
          <a:ln>
            <a:headEnd/>
            <a:tailEnd/>
          </a:ln>
          <a:effectLst/>
        </p:spPr>
        <p:style>
          <a:lnRef idx="1">
            <a:schemeClr val="accent4"/>
          </a:lnRef>
          <a:fillRef idx="2">
            <a:schemeClr val="accent4"/>
          </a:fillRef>
          <a:effectRef idx="1">
            <a:schemeClr val="accent4"/>
          </a:effectRef>
          <a:fontRef idx="minor">
            <a:schemeClr val="dk1"/>
          </a:fontRef>
        </p:style>
        <p:txBody>
          <a:bodyPr wrap="none" anchor="ctr" anchorCtr="1"/>
          <a:lstStyle/>
          <a:p>
            <a:pPr eaLnBrk="1" hangingPunct="1"/>
            <a:r>
              <a:rPr lang="en-US" altLang="ja-JP" dirty="0">
                <a:latin typeface="+mn-lt"/>
              </a:rPr>
              <a:t>rs1</a:t>
            </a:r>
          </a:p>
        </p:txBody>
      </p:sp>
      <p:sp>
        <p:nvSpPr>
          <p:cNvPr id="37" name="Text Box 29"/>
          <p:cNvSpPr txBox="1">
            <a:spLocks noChangeArrowheads="1"/>
          </p:cNvSpPr>
          <p:nvPr/>
        </p:nvSpPr>
        <p:spPr bwMode="auto">
          <a:xfrm>
            <a:off x="4481998" y="1448978"/>
            <a:ext cx="810111" cy="360362"/>
          </a:xfrm>
          <a:prstGeom prst="rect">
            <a:avLst/>
          </a:prstGeom>
          <a:ln>
            <a:headEnd/>
            <a:tailEnd/>
          </a:ln>
          <a:effectLst/>
        </p:spPr>
        <p:style>
          <a:lnRef idx="1">
            <a:schemeClr val="accent3"/>
          </a:lnRef>
          <a:fillRef idx="2">
            <a:schemeClr val="accent3"/>
          </a:fillRef>
          <a:effectRef idx="1">
            <a:schemeClr val="accent3"/>
          </a:effectRef>
          <a:fontRef idx="minor">
            <a:schemeClr val="dk1"/>
          </a:fontRef>
        </p:style>
        <p:txBody>
          <a:bodyPr wrap="none" anchor="ctr" anchorCtr="1"/>
          <a:lstStyle/>
          <a:p>
            <a:pPr eaLnBrk="1" hangingPunct="1"/>
            <a:r>
              <a:rPr lang="en-US" altLang="ja-JP" dirty="0">
                <a:latin typeface="+mn-lt"/>
              </a:rPr>
              <a:t>funct3</a:t>
            </a:r>
          </a:p>
        </p:txBody>
      </p:sp>
      <p:sp>
        <p:nvSpPr>
          <p:cNvPr id="38" name="Text Box 27"/>
          <p:cNvSpPr txBox="1">
            <a:spLocks noChangeArrowheads="1"/>
          </p:cNvSpPr>
          <p:nvPr/>
        </p:nvSpPr>
        <p:spPr bwMode="auto">
          <a:xfrm>
            <a:off x="611956" y="2438989"/>
            <a:ext cx="1710019" cy="360362"/>
          </a:xfrm>
          <a:prstGeom prst="rect">
            <a:avLst/>
          </a:prstGeom>
          <a:ln>
            <a:headEnd/>
            <a:tailEnd/>
          </a:ln>
          <a:effectLst/>
        </p:spPr>
        <p:style>
          <a:lnRef idx="1">
            <a:schemeClr val="accent6"/>
          </a:lnRef>
          <a:fillRef idx="2">
            <a:schemeClr val="accent6"/>
          </a:fillRef>
          <a:effectRef idx="1">
            <a:schemeClr val="accent6"/>
          </a:effectRef>
          <a:fontRef idx="minor">
            <a:schemeClr val="dk1"/>
          </a:fontRef>
        </p:style>
        <p:txBody>
          <a:bodyPr wrap="none" anchor="ctr" anchorCtr="1"/>
          <a:lstStyle/>
          <a:p>
            <a:pPr eaLnBrk="1" hangingPunct="1"/>
            <a:r>
              <a:rPr lang="en-US" altLang="ja-JP" dirty="0"/>
              <a:t>immediate[</a:t>
            </a:r>
            <a:r>
              <a:rPr lang="en-US" altLang="ja-JP" dirty="0">
                <a:latin typeface="+mn-lt"/>
              </a:rPr>
              <a:t>11:5]</a:t>
            </a:r>
            <a:endParaRPr lang="ja-JP" altLang="ja-JP" dirty="0">
              <a:latin typeface="+mn-lt"/>
            </a:endParaRPr>
          </a:p>
        </p:txBody>
      </p:sp>
      <p:sp>
        <p:nvSpPr>
          <p:cNvPr id="39" name="Text Box 27"/>
          <p:cNvSpPr txBox="1">
            <a:spLocks noChangeArrowheads="1"/>
          </p:cNvSpPr>
          <p:nvPr/>
        </p:nvSpPr>
        <p:spPr bwMode="auto">
          <a:xfrm>
            <a:off x="2321975" y="2438989"/>
            <a:ext cx="1079500" cy="360362"/>
          </a:xfrm>
          <a:prstGeom prst="rect">
            <a:avLst/>
          </a:prstGeom>
          <a:ln>
            <a:headEnd/>
            <a:tailEnd/>
          </a:ln>
          <a:effectLst/>
        </p:spPr>
        <p:style>
          <a:lnRef idx="1">
            <a:schemeClr val="accent1"/>
          </a:lnRef>
          <a:fillRef idx="2">
            <a:schemeClr val="accent1"/>
          </a:fillRef>
          <a:effectRef idx="1">
            <a:schemeClr val="accent1"/>
          </a:effectRef>
          <a:fontRef idx="minor">
            <a:schemeClr val="dk1"/>
          </a:fontRef>
        </p:style>
        <p:txBody>
          <a:bodyPr wrap="none" anchor="ctr" anchorCtr="1"/>
          <a:lstStyle/>
          <a:p>
            <a:pPr eaLnBrk="1" hangingPunct="1"/>
            <a:r>
              <a:rPr lang="en-US" altLang="ja-JP" dirty="0"/>
              <a:t>rs2</a:t>
            </a:r>
            <a:endParaRPr lang="ja-JP" altLang="ja-JP" dirty="0">
              <a:latin typeface="+mn-lt"/>
            </a:endParaRPr>
          </a:p>
        </p:txBody>
      </p:sp>
    </p:spTree>
    <p:extLst>
      <p:ext uri="{BB962C8B-B14F-4D97-AF65-F5344CB8AC3E}">
        <p14:creationId xmlns:p14="http://schemas.microsoft.com/office/powerpoint/2010/main" val="677149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の命令フォーマット</a:t>
            </a:r>
          </a:p>
        </p:txBody>
      </p:sp>
      <p:sp>
        <p:nvSpPr>
          <p:cNvPr id="3" name="テキスト プレースホルダー 2"/>
          <p:cNvSpPr>
            <a:spLocks noGrp="1"/>
          </p:cNvSpPr>
          <p:nvPr>
            <p:ph type="body" sz="quarter" idx="10"/>
          </p:nvPr>
        </p:nvSpPr>
        <p:spPr/>
        <p:txBody>
          <a:bodyPr/>
          <a:lstStyle/>
          <a:p>
            <a:r>
              <a:rPr kumimoji="1" lang="ja-JP" altLang="en-US" dirty="0"/>
              <a:t>残りの命令は，大体これのバリエーション</a:t>
            </a:r>
          </a:p>
        </p:txBody>
      </p:sp>
    </p:spTree>
    <p:extLst>
      <p:ext uri="{BB962C8B-B14F-4D97-AF65-F5344CB8AC3E}">
        <p14:creationId xmlns:p14="http://schemas.microsoft.com/office/powerpoint/2010/main" val="4107486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98F28D-6DB1-F874-5F55-85AB6FA0F87A}"/>
              </a:ext>
            </a:extLst>
          </p:cNvPr>
          <p:cNvSpPr>
            <a:spLocks noGrp="1"/>
          </p:cNvSpPr>
          <p:nvPr>
            <p:ph type="title"/>
          </p:nvPr>
        </p:nvSpPr>
        <p:spPr/>
        <p:txBody>
          <a:bodyPr/>
          <a:lstStyle/>
          <a:p>
            <a:r>
              <a:rPr kumimoji="1" lang="ja-JP" altLang="en-US" dirty="0"/>
              <a:t>まとめ</a:t>
            </a:r>
            <a:endParaRPr kumimoji="1" lang="en-US" dirty="0"/>
          </a:p>
        </p:txBody>
      </p:sp>
      <p:sp>
        <p:nvSpPr>
          <p:cNvPr id="3" name="コンテンツ プレースホルダー 2">
            <a:extLst>
              <a:ext uri="{FF2B5EF4-FFF2-40B4-BE49-F238E27FC236}">
                <a16:creationId xmlns:a16="http://schemas.microsoft.com/office/drawing/2014/main" id="{67934DE3-C64F-A59F-BAB7-C78F096112E9}"/>
              </a:ext>
            </a:extLst>
          </p:cNvPr>
          <p:cNvSpPr>
            <a:spLocks noGrp="1"/>
          </p:cNvSpPr>
          <p:nvPr>
            <p:ph sz="quarter" idx="10"/>
          </p:nvPr>
        </p:nvSpPr>
        <p:spPr/>
        <p:txBody>
          <a:bodyPr/>
          <a:lstStyle/>
          <a:p>
            <a:r>
              <a:rPr lang="ja-JP" altLang="en-US" dirty="0"/>
              <a:t>今日の内容</a:t>
            </a:r>
            <a:endParaRPr lang="en-US" altLang="ja-JP" dirty="0"/>
          </a:p>
          <a:p>
            <a:pPr marL="817200" lvl="1" indent="-457200">
              <a:buFont typeface="+mj-lt"/>
              <a:buAutoNum type="arabicPeriod"/>
            </a:pPr>
            <a:r>
              <a:rPr lang="ja-JP" altLang="en-US" dirty="0"/>
              <a:t>命令やプログラム，機械語とはなにか</a:t>
            </a:r>
            <a:endParaRPr lang="en-US" altLang="ja-JP" dirty="0"/>
          </a:p>
          <a:p>
            <a:pPr marL="817200" lvl="1" indent="-457200">
              <a:buFont typeface="+mj-lt"/>
              <a:buAutoNum type="arabicPeriod"/>
            </a:pPr>
            <a:r>
              <a:rPr lang="ja-JP" altLang="en-US" dirty="0"/>
              <a:t>単純な </a:t>
            </a:r>
            <a:r>
              <a:rPr lang="en-US" altLang="ja-JP" dirty="0"/>
              <a:t>CPU </a:t>
            </a:r>
            <a:r>
              <a:rPr lang="ja-JP" altLang="en-US" dirty="0"/>
              <a:t>の構造と動作</a:t>
            </a:r>
            <a:endParaRPr lang="en-US" altLang="ja-JP" dirty="0"/>
          </a:p>
          <a:p>
            <a:pPr marL="817200" lvl="1" indent="-457200">
              <a:buFont typeface="+mj-lt"/>
              <a:buAutoNum type="arabicPeriod"/>
            </a:pPr>
            <a:r>
              <a:rPr lang="en-US" altLang="ja-JP" dirty="0"/>
              <a:t>C </a:t>
            </a:r>
            <a:r>
              <a:rPr lang="ja-JP" altLang="en-US" dirty="0"/>
              <a:t>言語と機械語の対応</a:t>
            </a:r>
            <a:endParaRPr lang="en-US" altLang="ja-JP" dirty="0"/>
          </a:p>
          <a:p>
            <a:pPr marL="817200" lvl="1" indent="-457200">
              <a:buFont typeface="+mj-lt"/>
              <a:buAutoNum type="arabicPeriod"/>
            </a:pPr>
            <a:r>
              <a:rPr kumimoji="1" lang="ja-JP" altLang="en-US" dirty="0"/>
              <a:t>実際の命令セットの例（やや発展）</a:t>
            </a:r>
            <a:endParaRPr kumimoji="1" lang="en-US" altLang="ja-JP" dirty="0"/>
          </a:p>
          <a:p>
            <a:pPr lvl="1"/>
            <a:endParaRPr kumimoji="1" lang="en-US" dirty="0"/>
          </a:p>
        </p:txBody>
      </p:sp>
    </p:spTree>
    <p:extLst>
      <p:ext uri="{BB962C8B-B14F-4D97-AF65-F5344CB8AC3E}">
        <p14:creationId xmlns:p14="http://schemas.microsoft.com/office/powerpoint/2010/main" val="36096779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dirty="0"/>
              <a:t>感想や質問を投稿してください</a:t>
            </a:r>
            <a:endParaRPr kumimoji="1" lang="en-US" altLang="ja-JP" dirty="0"/>
          </a:p>
          <a:p>
            <a:pPr lvl="1"/>
            <a:r>
              <a:rPr kumimoji="1" lang="en-US" altLang="ja-JP" dirty="0"/>
              <a:t>Moodle </a:t>
            </a:r>
            <a:r>
              <a:rPr kumimoji="1" lang="ja-JP" altLang="en-US" dirty="0"/>
              <a:t>の「感想や質問」のところからお願いします</a:t>
            </a:r>
            <a:endParaRPr kumimoji="1" lang="en-US" altLang="ja-JP" dirty="0"/>
          </a:p>
          <a:p>
            <a:pPr lvl="1"/>
            <a:r>
              <a:rPr kumimoji="1" lang="ja-JP" altLang="en-US" dirty="0"/>
              <a:t>締め切り：水曜日中</a:t>
            </a:r>
            <a:endParaRPr kumimoji="1" lang="en-US"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6833</Words>
  <Application>Microsoft Office PowerPoint</Application>
  <PresentationFormat>画面に合わせる (4:3)</PresentationFormat>
  <Paragraphs>1333</Paragraphs>
  <Slides>98</Slides>
  <Notes>4</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98</vt:i4>
      </vt:variant>
    </vt:vector>
  </HeadingPairs>
  <TitlesOfParts>
    <vt:vector size="109" baseType="lpstr">
      <vt:lpstr>HG丸ｺﾞｼｯｸM-PRO</vt:lpstr>
      <vt:lpstr>Meiryo</vt:lpstr>
      <vt:lpstr>Meiryo</vt:lpstr>
      <vt:lpstr>Arial</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PowerPoint プレゼンテーション</vt:lpstr>
      <vt:lpstr>コンピュータに関わる分野の階層関係</vt:lpstr>
      <vt:lpstr>今日の講義の進め方</vt:lpstr>
      <vt:lpstr>もくじ</vt:lpstr>
      <vt:lpstr>命令やプログラム，機械語とはなにか</vt:lpstr>
      <vt:lpstr>プログラム</vt:lpstr>
      <vt:lpstr>例：A + B - C</vt:lpstr>
      <vt:lpstr>例：A + B - C</vt:lpstr>
      <vt:lpstr>例：A + B - C</vt:lpstr>
      <vt:lpstr>プログラムの表現と用語（１）</vt:lpstr>
      <vt:lpstr>プログラムの表現と用語（２）</vt:lpstr>
      <vt:lpstr>命令セット・アーキテクチャ</vt:lpstr>
      <vt:lpstr>命令セット・アーキテクチャ</vt:lpstr>
      <vt:lpstr>ここまでのまとめ</vt:lpstr>
      <vt:lpstr>単純な CPU の構造と動作</vt:lpstr>
      <vt:lpstr>単純な CPU の構造と動作</vt:lpstr>
      <vt:lpstr>コンピュータ</vt:lpstr>
      <vt:lpstr>メモリ</vt:lpstr>
      <vt:lpstr>CPU</vt:lpstr>
      <vt:lpstr>CPU の動作</vt:lpstr>
      <vt:lpstr>CPU の動作は料理に似ている</vt:lpstr>
      <vt:lpstr>具体的な命令の処理</vt:lpstr>
      <vt:lpstr>0. 初期状態</vt:lpstr>
      <vt:lpstr>1. 命令の読み出し（フェッチ）</vt:lpstr>
      <vt:lpstr>２. 命令の解釈（デコード） オプコードやオペランドが何かを割り出す</vt:lpstr>
      <vt:lpstr>３. レジスタ読み出し</vt:lpstr>
      <vt:lpstr>4. 演算の実行</vt:lpstr>
      <vt:lpstr>5. レジスタへの結果の書き戻し</vt:lpstr>
      <vt:lpstr>6. 次の命令へ</vt:lpstr>
      <vt:lpstr>その他の命令</vt:lpstr>
      <vt:lpstr>メモリの読み書き</vt:lpstr>
      <vt:lpstr>ロード命令（ld: load）</vt:lpstr>
      <vt:lpstr>ストア命令 (st: store)</vt:lpstr>
      <vt:lpstr>制御命令</vt:lpstr>
      <vt:lpstr>ジャンプ命令 (j: jump)</vt:lpstr>
      <vt:lpstr>分岐命令 (b: branch)</vt:lpstr>
      <vt:lpstr>即値（レジスタの値の書き換え）</vt:lpstr>
      <vt:lpstr>プログラムの例：10回だけ回るループ</vt:lpstr>
      <vt:lpstr>ここまでのまとめ</vt:lpstr>
      <vt:lpstr>余談：メモリのみでもコンピュータは作れる</vt:lpstr>
      <vt:lpstr>なぜレジスタとメモリがあるのか？</vt:lpstr>
      <vt:lpstr>データをとってくるのに，どのぐらいかかるか？</vt:lpstr>
      <vt:lpstr>C 言語と機械語の対応</vt:lpstr>
      <vt:lpstr>C 言語で書かれたプログラムを動作させるには</vt:lpstr>
      <vt:lpstr>C 言語で書かれたプログラムを動作させるには</vt:lpstr>
      <vt:lpstr>C 言語のループ</vt:lpstr>
      <vt:lpstr>前準備：変数の割り当て</vt:lpstr>
      <vt:lpstr>１行目：変数 i への 0 の代入</vt:lpstr>
      <vt:lpstr>2行目：ラベル</vt:lpstr>
      <vt:lpstr>３行目：変数 i の インクリメント</vt:lpstr>
      <vt:lpstr>4-5行目：ループの継続判定とジャンプ</vt:lpstr>
      <vt:lpstr>全体</vt:lpstr>
      <vt:lpstr>C 言語への変換（コンパイル）</vt:lpstr>
      <vt:lpstr>C 言語 の 演算子（優先順位順）</vt:lpstr>
      <vt:lpstr>変数，アドレス，ポインタ</vt:lpstr>
      <vt:lpstr>C言語 の 実行順序の制御</vt:lpstr>
      <vt:lpstr>C 言語を実行するためには</vt:lpstr>
      <vt:lpstr>C 言語と機械語は結構近い</vt:lpstr>
      <vt:lpstr>ここまでのまとめ</vt:lpstr>
      <vt:lpstr>実際の命令セットの例（やや発展）</vt:lpstr>
      <vt:lpstr>実際の命令セットの例</vt:lpstr>
      <vt:lpstr>RISC-V https://riscv.org/members/ より</vt:lpstr>
      <vt:lpstr>RISC-V 命令セットの基本</vt:lpstr>
      <vt:lpstr>RISC-V の 基本整数命令</vt:lpstr>
      <vt:lpstr>RISC-V の 基本整数命令の構造</vt:lpstr>
      <vt:lpstr>R-Type の演算命令</vt:lpstr>
      <vt:lpstr>I-Type の演算命令</vt:lpstr>
      <vt:lpstr>ADD と ADDI の違い</vt:lpstr>
      <vt:lpstr>I-Type のロード命令</vt:lpstr>
      <vt:lpstr>S-Type の命令</vt:lpstr>
      <vt:lpstr>RISC-V の命令フォーマット</vt:lpstr>
      <vt:lpstr>まとめ</vt:lpstr>
      <vt:lpstr>課題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2023-04-24T03:59:26Z</dcterms:modified>
</cp:coreProperties>
</file>