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7"/>
  </p:notesMasterIdLst>
  <p:handoutMasterIdLst>
    <p:handoutMasterId r:id="rId88"/>
  </p:handoutMasterIdLst>
  <p:sldIdLst>
    <p:sldId id="455" r:id="rId2"/>
    <p:sldId id="805" r:id="rId3"/>
    <p:sldId id="883" r:id="rId4"/>
    <p:sldId id="986" r:id="rId5"/>
    <p:sldId id="987" r:id="rId6"/>
    <p:sldId id="983" r:id="rId7"/>
    <p:sldId id="988" r:id="rId8"/>
    <p:sldId id="989" r:id="rId9"/>
    <p:sldId id="984" r:id="rId10"/>
    <p:sldId id="918" r:id="rId11"/>
    <p:sldId id="919" r:id="rId12"/>
    <p:sldId id="944" r:id="rId13"/>
    <p:sldId id="968" r:id="rId14"/>
    <p:sldId id="980" r:id="rId15"/>
    <p:sldId id="945" r:id="rId16"/>
    <p:sldId id="936" r:id="rId17"/>
    <p:sldId id="938" r:id="rId18"/>
    <p:sldId id="939" r:id="rId19"/>
    <p:sldId id="940" r:id="rId20"/>
    <p:sldId id="943" r:id="rId21"/>
    <p:sldId id="981" r:id="rId22"/>
    <p:sldId id="934" r:id="rId23"/>
    <p:sldId id="942" r:id="rId24"/>
    <p:sldId id="967" r:id="rId25"/>
    <p:sldId id="966" r:id="rId26"/>
    <p:sldId id="941" r:id="rId27"/>
    <p:sldId id="947" r:id="rId28"/>
    <p:sldId id="948" r:id="rId29"/>
    <p:sldId id="949" r:id="rId30"/>
    <p:sldId id="961" r:id="rId31"/>
    <p:sldId id="946" r:id="rId32"/>
    <p:sldId id="950" r:id="rId33"/>
    <p:sldId id="952" r:id="rId34"/>
    <p:sldId id="954" r:id="rId35"/>
    <p:sldId id="955" r:id="rId36"/>
    <p:sldId id="956" r:id="rId37"/>
    <p:sldId id="960" r:id="rId38"/>
    <p:sldId id="957" r:id="rId39"/>
    <p:sldId id="958" r:id="rId40"/>
    <p:sldId id="962" r:id="rId41"/>
    <p:sldId id="963" r:id="rId42"/>
    <p:sldId id="959" r:id="rId43"/>
    <p:sldId id="969" r:id="rId44"/>
    <p:sldId id="970" r:id="rId45"/>
    <p:sldId id="965" r:id="rId46"/>
    <p:sldId id="971" r:id="rId47"/>
    <p:sldId id="972" r:id="rId48"/>
    <p:sldId id="979" r:id="rId49"/>
    <p:sldId id="964" r:id="rId50"/>
    <p:sldId id="973" r:id="rId51"/>
    <p:sldId id="974" r:id="rId52"/>
    <p:sldId id="978" r:id="rId53"/>
    <p:sldId id="975" r:id="rId54"/>
    <p:sldId id="976" r:id="rId55"/>
    <p:sldId id="977" r:id="rId56"/>
    <p:sldId id="882" r:id="rId57"/>
    <p:sldId id="1021" r:id="rId58"/>
    <p:sldId id="1019" r:id="rId59"/>
    <p:sldId id="696" r:id="rId60"/>
    <p:sldId id="1020" r:id="rId61"/>
    <p:sldId id="990" r:id="rId62"/>
    <p:sldId id="991" r:id="rId63"/>
    <p:sldId id="992" r:id="rId64"/>
    <p:sldId id="994" r:id="rId65"/>
    <p:sldId id="995" r:id="rId66"/>
    <p:sldId id="996" r:id="rId67"/>
    <p:sldId id="997" r:id="rId68"/>
    <p:sldId id="584" r:id="rId69"/>
    <p:sldId id="1015" r:id="rId70"/>
    <p:sldId id="998" r:id="rId71"/>
    <p:sldId id="999" r:id="rId72"/>
    <p:sldId id="1000" r:id="rId73"/>
    <p:sldId id="1022" r:id="rId74"/>
    <p:sldId id="1001" r:id="rId75"/>
    <p:sldId id="1002" r:id="rId76"/>
    <p:sldId id="1003" r:id="rId77"/>
    <p:sldId id="1004" r:id="rId78"/>
    <p:sldId id="1016" r:id="rId79"/>
    <p:sldId id="1005" r:id="rId80"/>
    <p:sldId id="908" r:id="rId81"/>
    <p:sldId id="1007" r:id="rId82"/>
    <p:sldId id="1008" r:id="rId83"/>
    <p:sldId id="1009" r:id="rId84"/>
    <p:sldId id="1017" r:id="rId85"/>
    <p:sldId id="1010" r:id="rId86"/>
  </p:sldIdLst>
  <p:sldSz cx="9144000" cy="6858000" type="screen4x3"/>
  <p:notesSz cx="6858000" cy="9144000"/>
  <p:custDataLst>
    <p:tags r:id="rId89"/>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7" autoAdjust="0"/>
    <p:restoredTop sz="97229" autoAdjust="0"/>
  </p:normalViewPr>
  <p:slideViewPr>
    <p:cSldViewPr>
      <p:cViewPr varScale="1">
        <p:scale>
          <a:sx n="153" d="100"/>
          <a:sy n="153" d="100"/>
        </p:scale>
        <p:origin x="1908"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11</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1</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25</m:t>
                        </m:r>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0.69=</m:t>
                    </m:r>
                    <m:r>
                      <a:rPr lang="en-US" altLang="ja-JP" i="1" dirty="0" smtClean="0">
                        <a:solidFill>
                          <a:schemeClr val="accent5"/>
                        </a:solidFill>
                        <a:latin typeface="Cambria Math" panose="02040503050406030204" pitchFamily="18" charset="0"/>
                      </a:rPr>
                      <m:t>1.38</m:t>
                    </m:r>
                  </m:oMath>
                </a14:m>
                <a:endParaRPr lang="en-US" altLang="ja-JP" i="1" dirty="0">
                  <a:solidFill>
                    <a:schemeClr val="accent5"/>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同じ分岐予測ミス発せ率でも，より大きく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0.2 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200MHz</a:t>
                </a:r>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7920088" cy="2520028"/>
              </a:xfrm>
              <a:blipFill>
                <a:blip r:embed="rId2"/>
                <a:stretch>
                  <a:fillRect l="-692"/>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319021"/>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769026"/>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779015"/>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419011"/>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+0.25×0.2×</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m:t>
                    </m:r>
                    <m:r>
                      <a:rPr lang="en-US" altLang="ja-JP" i="1" dirty="0">
                        <a:latin typeface="Cambria Math" panose="02040503050406030204" pitchFamily="18" charset="0"/>
                      </a:rPr>
                      <m:t>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m:t>
                    </m:r>
                    <m:r>
                      <a:rPr lang="en-US" altLang="ja-JP" i="1" dirty="0" smtClean="0">
                        <a:latin typeface="Cambria Math" panose="02040503050406030204" pitchFamily="18" charset="0"/>
                      </a:rPr>
                      <m:t>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=0.25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57</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58</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C</a:t>
            </a:r>
            <a:r>
              <a:rPr lang="ja-JP" altLang="en-US" dirty="0"/>
              <a:t>言語や</a:t>
            </a:r>
            <a:r>
              <a:rPr lang="en-US" altLang="ja-JP" dirty="0"/>
              <a:t>Java</a:t>
            </a:r>
            <a:r>
              <a:rPr lang="ja-JP" altLang="en-US" dirty="0"/>
              <a:t>等は静的プログラミング言語、</a:t>
            </a:r>
            <a:r>
              <a:rPr lang="en-US" altLang="ja-JP" dirty="0"/>
              <a:t>Python</a:t>
            </a:r>
            <a:r>
              <a:rPr lang="ja-JP" altLang="en-US" dirty="0"/>
              <a:t>等は動的プログラミング言語と言われますが、その所以がわかりました。（静的命令スケジューリング</a:t>
            </a:r>
            <a:r>
              <a:rPr lang="en-US" altLang="ja-JP" dirty="0"/>
              <a:t>or</a:t>
            </a:r>
            <a:r>
              <a:rPr lang="ja-JP" altLang="en-US" dirty="0"/>
              <a:t>動的命令スケジューリングを行うかどうか）</a:t>
            </a:r>
            <a:endParaRPr lang="en-US" altLang="ja-JP" dirty="0"/>
          </a:p>
          <a:p>
            <a:pPr lvl="1"/>
            <a:endParaRPr lang="en-US" dirty="0"/>
          </a:p>
          <a:p>
            <a:pPr lvl="1"/>
            <a:r>
              <a:rPr lang="ja-JP" altLang="en-US" dirty="0"/>
              <a:t>静的や動的，までは言葉の意味が同じなんだけど，スケジューリングを行うかどうかではなかったりです</a:t>
            </a:r>
            <a:endParaRPr lang="en-US" altLang="ja-JP" dirty="0"/>
          </a:p>
          <a:p>
            <a:r>
              <a:rPr lang="en-US" altLang="ja-JP" dirty="0"/>
              <a:t>Unity</a:t>
            </a:r>
            <a:r>
              <a:rPr lang="ja-JP" altLang="en-US" dirty="0"/>
              <a:t>で使用するため、</a:t>
            </a:r>
            <a:r>
              <a:rPr lang="en-US" altLang="ja-JP" dirty="0"/>
              <a:t>C#</a:t>
            </a:r>
            <a:r>
              <a:rPr lang="ja-JP" altLang="en-US" dirty="0"/>
              <a:t>を少しだけ学んでいるのですが、</a:t>
            </a:r>
            <a:r>
              <a:rPr lang="en-US" altLang="ja-JP" dirty="0"/>
              <a:t>C#</a:t>
            </a:r>
            <a:r>
              <a:rPr lang="ja-JP" altLang="en-US" dirty="0"/>
              <a:t>や</a:t>
            </a:r>
            <a:r>
              <a:rPr lang="en-US" altLang="ja-JP" dirty="0"/>
              <a:t>java</a:t>
            </a:r>
            <a:r>
              <a:rPr lang="ja-JP" altLang="en-US" dirty="0"/>
              <a:t>の</a:t>
            </a:r>
            <a:r>
              <a:rPr lang="en-US" altLang="ja-JP" dirty="0"/>
              <a:t>static</a:t>
            </a:r>
            <a:r>
              <a:rPr lang="ja-JP" altLang="en-US" dirty="0"/>
              <a:t>と静的命令スケジューリングには関係がありますか？</a:t>
            </a:r>
            <a:endParaRPr lang="en-US" altLang="ja-JP" dirty="0"/>
          </a:p>
          <a:p>
            <a:pPr lvl="1"/>
            <a:endParaRPr lang="en-US" dirty="0"/>
          </a:p>
          <a:p>
            <a:pPr lvl="1"/>
            <a:r>
              <a:rPr lang="ja-JP" altLang="en-US" dirty="0"/>
              <a:t>コンパイル時に決めて実行時に変化させないことを静的とか </a:t>
            </a:r>
            <a:r>
              <a:rPr lang="en-US" altLang="ja-JP" dirty="0"/>
              <a:t>static </a:t>
            </a:r>
            <a:r>
              <a:rPr lang="ja-JP" altLang="en-US" dirty="0"/>
              <a:t>といいます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51</a:t>
            </a:r>
            <a:r>
              <a:rPr lang="ja-JP" altLang="en-US" dirty="0"/>
              <a:t>ページのスーパスカラ・プロセッサの例で</a:t>
            </a:r>
            <a:r>
              <a:rPr lang="en-US" altLang="ja-JP" dirty="0"/>
              <a:t>ALU</a:t>
            </a:r>
            <a:r>
              <a:rPr lang="ja-JP" altLang="en-US" dirty="0"/>
              <a:t>２で演算した結果がデータ・メモリにいかずに書き込みデータ１に行ってますが、なんでデータ・メモリにいかないのか教えていただきたいです。</a:t>
            </a:r>
            <a:endParaRPr lang="en-US" altLang="ja-JP" dirty="0"/>
          </a:p>
          <a:p>
            <a:pPr lvl="1"/>
            <a:endParaRPr lang="en-US" dirty="0"/>
          </a:p>
          <a:p>
            <a:pPr lvl="1"/>
            <a:r>
              <a:rPr lang="ja-JP" altLang="en-US" dirty="0"/>
              <a:t>「上の方の </a:t>
            </a:r>
            <a:r>
              <a:rPr lang="en-US" altLang="ja-JP" dirty="0"/>
              <a:t>ALU</a:t>
            </a:r>
            <a:r>
              <a:rPr lang="ja-JP" altLang="en-US" dirty="0"/>
              <a:t> でのみメモリアクセス命令ができる」という構造にして構造を単純化しています</a:t>
            </a:r>
            <a:endParaRPr lang="en-US" dirty="0"/>
          </a:p>
        </p:txBody>
      </p:sp>
    </p:spTree>
    <p:extLst>
      <p:ext uri="{BB962C8B-B14F-4D97-AF65-F5344CB8AC3E}">
        <p14:creationId xmlns:p14="http://schemas.microsoft.com/office/powerpoint/2010/main" val="355426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sz="1800" dirty="0"/>
              <a:t>今回の課題はかなり難しかったです。</a:t>
            </a:r>
            <a:r>
              <a:rPr lang="en-US" altLang="ja-JP" sz="1800" dirty="0" err="1"/>
              <a:t>beq</a:t>
            </a:r>
            <a:r>
              <a:rPr lang="ja-JP" altLang="en-US" sz="1800" dirty="0"/>
              <a:t>やオペランド、フラッシュなどの言葉はせめてその講義資料に詳しく説明を書いて欲しかったです。そもそもの問題文の意味がわからないと解けるものも解けないなと思いました。</a:t>
            </a:r>
            <a:r>
              <a:rPr lang="en-US" altLang="ja-JP" sz="1800" dirty="0"/>
              <a:t>(</a:t>
            </a:r>
            <a:r>
              <a:rPr lang="ja-JP" altLang="en-US" sz="1800" dirty="0"/>
              <a:t>私の勉強不足ですが、、、すみません</a:t>
            </a:r>
            <a:r>
              <a:rPr lang="en-US" altLang="ja-JP" sz="1800" dirty="0"/>
              <a:t>)</a:t>
            </a:r>
          </a:p>
          <a:p>
            <a:r>
              <a:rPr lang="ja-JP" altLang="en-US" sz="1800" dirty="0"/>
              <a:t>また、このような問題は期末テストにも出す予定ですか？？</a:t>
            </a:r>
            <a:endParaRPr lang="en-US" altLang="ja-JP" sz="1800" dirty="0"/>
          </a:p>
          <a:p>
            <a:r>
              <a:rPr lang="ja-JP" altLang="en-US" sz="1800" dirty="0"/>
              <a:t>これはある程度は書いていたつもり：</a:t>
            </a:r>
            <a:endParaRPr lang="en-US" altLang="ja-JP" sz="1800" dirty="0"/>
          </a:p>
          <a:p>
            <a:pPr lvl="1"/>
            <a:r>
              <a:rPr lang="ja-JP" altLang="en-US" sz="1800" dirty="0"/>
              <a:t>「ここで </a:t>
            </a:r>
            <a:r>
              <a:rPr lang="en-US" altLang="ja-JP" sz="1800" dirty="0" err="1"/>
              <a:t>beq</a:t>
            </a:r>
            <a:r>
              <a:rPr lang="en-US" altLang="ja-JP" sz="1800" dirty="0"/>
              <a:t> </a:t>
            </a:r>
            <a:r>
              <a:rPr lang="ja-JP" altLang="en-US" sz="1800" dirty="0"/>
              <a:t>はオペランドが等しい時に分岐する分岐命令である」「</a:t>
            </a:r>
            <a:r>
              <a:rPr lang="en-US" altLang="ja-JP" sz="1800" dirty="0" err="1"/>
              <a:t>beq</a:t>
            </a:r>
            <a:r>
              <a:rPr lang="en-US" altLang="ja-JP" sz="1800" dirty="0"/>
              <a:t> </a:t>
            </a:r>
            <a:r>
              <a:rPr lang="ja-JP" altLang="en-US" sz="1800" dirty="0"/>
              <a:t>が分岐予測ミスを起こして </a:t>
            </a:r>
            <a:r>
              <a:rPr lang="en-US" altLang="ja-JP" sz="1800" dirty="0"/>
              <a:t>LABEL </a:t>
            </a:r>
            <a:r>
              <a:rPr lang="ja-JP" altLang="en-US" sz="1800" dirty="0"/>
              <a:t>に飛んだあとにフラッシュされてやり直した場合を想定せよ」</a:t>
            </a:r>
            <a:endParaRPr lang="en-US" altLang="ja-JP" sz="1800" dirty="0"/>
          </a:p>
          <a:p>
            <a:pPr lvl="2"/>
            <a:r>
              <a:rPr lang="ja-JP" altLang="en-US" sz="1800" dirty="0"/>
              <a:t>最初の文は，これが </a:t>
            </a:r>
            <a:r>
              <a:rPr lang="en-US" altLang="ja-JP" sz="1800" dirty="0" err="1"/>
              <a:t>beq</a:t>
            </a:r>
            <a:r>
              <a:rPr lang="en-US" altLang="ja-JP" sz="1800" dirty="0"/>
              <a:t> </a:t>
            </a:r>
            <a:r>
              <a:rPr lang="ja-JP" altLang="en-US" sz="1800" dirty="0"/>
              <a:t>命令の意味の説明になってるはず</a:t>
            </a:r>
            <a:endParaRPr lang="en-US" altLang="ja-JP" sz="1800" dirty="0"/>
          </a:p>
          <a:p>
            <a:pPr lvl="2"/>
            <a:r>
              <a:rPr lang="ja-JP" altLang="en-US" sz="1800" dirty="0"/>
              <a:t>「オペランド」は第２回の講義で説明して，以降も使っていたはず</a:t>
            </a:r>
            <a:endParaRPr lang="en-US" altLang="ja-JP" sz="1800" dirty="0"/>
          </a:p>
          <a:p>
            <a:pPr lvl="2"/>
            <a:r>
              <a:rPr lang="ja-JP" altLang="en-US" sz="1800" dirty="0"/>
              <a:t>「フラッシュ」は確かに言ってなかったかも．すいません</a:t>
            </a:r>
            <a:endParaRPr lang="en-US" altLang="ja-JP" sz="1800" dirty="0"/>
          </a:p>
          <a:p>
            <a:pPr lvl="3"/>
            <a:r>
              <a:rPr lang="ja-JP" altLang="en-US" sz="1800" dirty="0"/>
              <a:t>講義中では「取り消す」と言っていたと思う</a:t>
            </a:r>
            <a:endParaRPr lang="en-US" sz="1800" dirty="0"/>
          </a:p>
        </p:txBody>
      </p:sp>
    </p:spTree>
    <p:extLst>
      <p:ext uri="{BB962C8B-B14F-4D97-AF65-F5344CB8AC3E}">
        <p14:creationId xmlns:p14="http://schemas.microsoft.com/office/powerpoint/2010/main" val="75124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動的命令スケジューリングについて、性能で考えると</a:t>
            </a:r>
            <a:r>
              <a:rPr lang="en-US" altLang="ja-JP" dirty="0"/>
              <a:t>out of order</a:t>
            </a:r>
            <a:r>
              <a:rPr lang="ja-JP" altLang="en-US" dirty="0"/>
              <a:t>実行を使った方が良いのではと思ったのですが、</a:t>
            </a:r>
            <a:r>
              <a:rPr lang="en-US" altLang="ja-JP" dirty="0"/>
              <a:t>in order</a:t>
            </a:r>
            <a:r>
              <a:rPr lang="ja-JP" altLang="en-US" dirty="0"/>
              <a:t>実行の方が優っているケースなどはあるのでしょうか。</a:t>
            </a:r>
            <a:endParaRPr lang="en-US" altLang="ja-JP" dirty="0"/>
          </a:p>
          <a:p>
            <a:r>
              <a:rPr lang="ja-JP" altLang="en-US" dirty="0"/>
              <a:t>現在のプロセッサでは</a:t>
            </a:r>
            <a:r>
              <a:rPr lang="en-US" altLang="ja-JP" dirty="0"/>
              <a:t>in-order</a:t>
            </a:r>
            <a:r>
              <a:rPr lang="ja-JP" altLang="en-US" dirty="0"/>
              <a:t>を使われることは珍しいですか？</a:t>
            </a:r>
            <a:endParaRPr lang="en-US" altLang="ja-JP" dirty="0"/>
          </a:p>
          <a:p>
            <a:pPr lvl="1"/>
            <a:endParaRPr lang="en-US" dirty="0"/>
          </a:p>
          <a:p>
            <a:pPr lvl="1"/>
            <a:r>
              <a:rPr lang="ja-JP" altLang="en-US" dirty="0"/>
              <a:t>簡単な分，小さく安く省電力に作れるので，性能がいらないときにはよく使われます</a:t>
            </a:r>
            <a:endParaRPr lang="en-US" dirty="0"/>
          </a:p>
        </p:txBody>
      </p:sp>
    </p:spTree>
    <p:extLst>
      <p:ext uri="{BB962C8B-B14F-4D97-AF65-F5344CB8AC3E}">
        <p14:creationId xmlns:p14="http://schemas.microsoft.com/office/powerpoint/2010/main" val="5592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今回の、最初に講義をして、質問を最後にする授業だと集中できるので良かったです！</a:t>
            </a:r>
          </a:p>
          <a:p>
            <a:r>
              <a:rPr lang="ja-JP" altLang="en-US" dirty="0"/>
              <a:t>前回の授業の進め方とてもありがたいです。</a:t>
            </a:r>
          </a:p>
          <a:p>
            <a:endParaRPr lang="en-US" dirty="0"/>
          </a:p>
        </p:txBody>
      </p:sp>
    </p:spTree>
    <p:extLst>
      <p:ext uri="{BB962C8B-B14F-4D97-AF65-F5344CB8AC3E}">
        <p14:creationId xmlns:p14="http://schemas.microsoft.com/office/powerpoint/2010/main" val="300727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今回の講義の内容では無いのですが、前回の課題</a:t>
            </a:r>
            <a:r>
              <a:rPr lang="en-US" altLang="ja-JP" dirty="0"/>
              <a:t>6.1(4)</a:t>
            </a:r>
            <a:r>
              <a:rPr lang="ja-JP" altLang="en-US" dirty="0"/>
              <a:t>の解説について、</a:t>
            </a:r>
            <a:r>
              <a:rPr lang="en-US" altLang="ja-JP" dirty="0"/>
              <a:t>RV32I Base Instruction Set</a:t>
            </a:r>
            <a:r>
              <a:rPr lang="ja-JP" altLang="en-US" dirty="0"/>
              <a:t>の表を見ると</a:t>
            </a:r>
            <a:r>
              <a:rPr lang="en-US" altLang="ja-JP" dirty="0"/>
              <a:t>rs2</a:t>
            </a:r>
            <a:r>
              <a:rPr lang="ja-JP" altLang="en-US" dirty="0"/>
              <a:t>が左で</a:t>
            </a:r>
            <a:r>
              <a:rPr lang="en-US" altLang="ja-JP" dirty="0"/>
              <a:t>rs1</a:t>
            </a:r>
            <a:r>
              <a:rPr lang="ja-JP" altLang="en-US" dirty="0"/>
              <a:t>が右となっているため、</a:t>
            </a:r>
            <a:r>
              <a:rPr lang="en-US" altLang="ja-JP" dirty="0"/>
              <a:t>x3</a:t>
            </a:r>
            <a:r>
              <a:rPr lang="ja-JP" altLang="en-US" dirty="0"/>
              <a:t>と</a:t>
            </a:r>
            <a:r>
              <a:rPr lang="en-US" altLang="ja-JP" dirty="0"/>
              <a:t>x4</a:t>
            </a:r>
            <a:r>
              <a:rPr lang="ja-JP" altLang="en-US" dirty="0"/>
              <a:t>の順番は逆（</a:t>
            </a:r>
            <a:r>
              <a:rPr lang="en-US" altLang="ja-JP" dirty="0"/>
              <a:t>0000000 00010 00011 000 00010 0110011</a:t>
            </a:r>
            <a:r>
              <a:rPr lang="ja-JP" altLang="en-US" dirty="0"/>
              <a:t>→</a:t>
            </a:r>
            <a:r>
              <a:rPr lang="en-US" altLang="ja-JP" dirty="0"/>
              <a:t>0x00218133</a:t>
            </a:r>
            <a:r>
              <a:rPr lang="ja-JP" altLang="en-US" dirty="0"/>
              <a:t>）ではないのでしょうか。</a:t>
            </a:r>
            <a:endParaRPr lang="en-US" altLang="ja-JP" dirty="0"/>
          </a:p>
          <a:p>
            <a:pPr lvl="1"/>
            <a:endParaRPr lang="en-US" dirty="0"/>
          </a:p>
          <a:p>
            <a:pPr lvl="1"/>
            <a:r>
              <a:rPr lang="ja-JP" altLang="en-US" dirty="0"/>
              <a:t>すいません，その通りでした</a:t>
            </a:r>
            <a:endParaRPr lang="en-US" dirty="0"/>
          </a:p>
        </p:txBody>
      </p:sp>
    </p:spTree>
    <p:extLst>
      <p:ext uri="{BB962C8B-B14F-4D97-AF65-F5344CB8AC3E}">
        <p14:creationId xmlns:p14="http://schemas.microsoft.com/office/powerpoint/2010/main" val="271247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講義資料の図を見ていると、ストールした際のバブルがフェッチの後・デコードの前に入る場合とデコードの後・演算の前に入る場合がありますが（第</a:t>
            </a:r>
            <a:r>
              <a:rPr lang="en-US" altLang="ja-JP" dirty="0"/>
              <a:t>6</a:t>
            </a:r>
            <a:r>
              <a:rPr lang="ja-JP" altLang="en-US" dirty="0"/>
              <a:t>回</a:t>
            </a:r>
            <a:r>
              <a:rPr lang="en-US" altLang="ja-JP" dirty="0"/>
              <a:t>p78</a:t>
            </a:r>
            <a:r>
              <a:rPr lang="ja-JP" altLang="en-US" dirty="0"/>
              <a:t>の</a:t>
            </a:r>
            <a:r>
              <a:rPr lang="en-US" altLang="ja-JP" dirty="0"/>
              <a:t>I1</a:t>
            </a:r>
            <a:r>
              <a:rPr lang="ja-JP" altLang="en-US" dirty="0"/>
              <a:t>と第</a:t>
            </a:r>
            <a:r>
              <a:rPr lang="en-US" altLang="ja-JP" dirty="0"/>
              <a:t>7</a:t>
            </a:r>
            <a:r>
              <a:rPr lang="ja-JP" altLang="en-US" dirty="0"/>
              <a:t>回</a:t>
            </a:r>
            <a:r>
              <a:rPr lang="en-US" altLang="ja-JP" dirty="0"/>
              <a:t>p93</a:t>
            </a:r>
            <a:r>
              <a:rPr lang="ja-JP" altLang="en-US" dirty="0"/>
              <a:t>の</a:t>
            </a:r>
            <a:r>
              <a:rPr lang="en-US" altLang="ja-JP" dirty="0"/>
              <a:t>I2</a:t>
            </a:r>
            <a:r>
              <a:rPr lang="ja-JP" altLang="en-US" dirty="0"/>
              <a:t>など）、前者はフォワーディングをしておらず、後者はフォワーディングをしていることによる違いでしょうか。</a:t>
            </a:r>
            <a:endParaRPr lang="en-US" altLang="ja-JP" dirty="0"/>
          </a:p>
          <a:p>
            <a:pPr lvl="1"/>
            <a:endParaRPr lang="en-US" dirty="0"/>
          </a:p>
          <a:p>
            <a:pPr lvl="1"/>
            <a:r>
              <a:rPr lang="ja-JP" altLang="en-US" dirty="0"/>
              <a:t>その通りです</a:t>
            </a:r>
            <a:endParaRPr lang="en-US" dirty="0"/>
          </a:p>
        </p:txBody>
      </p:sp>
    </p:spTree>
    <p:extLst>
      <p:ext uri="{BB962C8B-B14F-4D97-AF65-F5344CB8AC3E}">
        <p14:creationId xmlns:p14="http://schemas.microsoft.com/office/powerpoint/2010/main" val="3392165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14ns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601201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646202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646202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91202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376199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3761991"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932004"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41" name="Rectangle 70">
            <a:extLst>
              <a:ext uri="{FF2B5EF4-FFF2-40B4-BE49-F238E27FC236}">
                <a16:creationId xmlns:a16="http://schemas.microsoft.com/office/drawing/2014/main" id="{8976A9CA-2B30-9F68-3475-15C93FC30726}"/>
              </a:ext>
            </a:extLst>
          </p:cNvPr>
          <p:cNvSpPr>
            <a:spLocks noChangeArrowheads="1"/>
          </p:cNvSpPr>
          <p:nvPr/>
        </p:nvSpPr>
        <p:spPr bwMode="auto">
          <a:xfrm>
            <a:off x="466200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2" name="Rectangle 70">
            <a:extLst>
              <a:ext uri="{FF2B5EF4-FFF2-40B4-BE49-F238E27FC236}">
                <a16:creationId xmlns:a16="http://schemas.microsoft.com/office/drawing/2014/main" id="{05CE1056-DA5A-AD08-BBEC-44278CDE6F53}"/>
              </a:ext>
            </a:extLst>
          </p:cNvPr>
          <p:cNvSpPr>
            <a:spLocks noChangeArrowheads="1"/>
          </p:cNvSpPr>
          <p:nvPr/>
        </p:nvSpPr>
        <p:spPr bwMode="auto">
          <a:xfrm>
            <a:off x="4662001"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0">
            <a:extLst>
              <a:ext uri="{FF2B5EF4-FFF2-40B4-BE49-F238E27FC236}">
                <a16:creationId xmlns:a16="http://schemas.microsoft.com/office/drawing/2014/main" id="{75EF5B24-F97D-9EB7-0677-650FAAA7BA6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0">
            <a:extLst>
              <a:ext uri="{FF2B5EF4-FFF2-40B4-BE49-F238E27FC236}">
                <a16:creationId xmlns:a16="http://schemas.microsoft.com/office/drawing/2014/main" id="{2409EB64-7C6E-2C15-79E8-CD9EC97B4FBF}"/>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課題に取り組んでいてわからなくなってしまったのですが、</a:t>
            </a:r>
            <a:r>
              <a:rPr lang="en-US" altLang="ja-JP" dirty="0"/>
              <a:t>MEM</a:t>
            </a:r>
            <a:r>
              <a:rPr lang="ja-JP" altLang="en-US" dirty="0"/>
              <a:t>や</a:t>
            </a:r>
            <a:r>
              <a:rPr lang="en-US" altLang="ja-JP" dirty="0"/>
              <a:t>WB</a:t>
            </a:r>
            <a:r>
              <a:rPr lang="ja-JP" altLang="en-US" dirty="0"/>
              <a:t>それぞれにおいて異なるレジスタでも同時に読み込み、書き込みはできないけど、</a:t>
            </a:r>
            <a:r>
              <a:rPr lang="en-US" altLang="ja-JP" dirty="0"/>
              <a:t>WB</a:t>
            </a:r>
            <a:r>
              <a:rPr lang="ja-JP" altLang="en-US" dirty="0"/>
              <a:t>と</a:t>
            </a:r>
            <a:r>
              <a:rPr lang="en-US" altLang="ja-JP" dirty="0"/>
              <a:t>ID</a:t>
            </a:r>
            <a:r>
              <a:rPr lang="ja-JP" altLang="en-US" dirty="0"/>
              <a:t>は重なっても読み込み、書き込みは同時にできるのはなぜですか？</a:t>
            </a:r>
            <a:endParaRPr lang="en-US" altLang="ja-JP" dirty="0"/>
          </a:p>
          <a:p>
            <a:pPr lvl="1"/>
            <a:endParaRPr lang="en-US" dirty="0"/>
          </a:p>
          <a:p>
            <a:pPr lvl="1"/>
            <a:r>
              <a:rPr lang="ja-JP" altLang="en-US" dirty="0"/>
              <a:t>レジスタファイルが同時に読みと書きができるように作られているからですが，ちょっと質問の意味がわかってないです</a:t>
            </a:r>
            <a:endParaRPr lang="en-US" dirty="0"/>
          </a:p>
        </p:txBody>
      </p:sp>
    </p:spTree>
    <p:extLst>
      <p:ext uri="{BB962C8B-B14F-4D97-AF65-F5344CB8AC3E}">
        <p14:creationId xmlns:p14="http://schemas.microsoft.com/office/powerpoint/2010/main" val="130665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静的スケジューリングについて、コンパイラが頑張って作っているという話でしたが、どのような感じで作っているのでしょうか？手当たり次第に交換してうまくいくか試しているのでしょうか？</a:t>
            </a:r>
            <a:endParaRPr lang="en-US" altLang="ja-JP" dirty="0"/>
          </a:p>
          <a:p>
            <a:pPr lvl="1"/>
            <a:endParaRPr lang="en-US" dirty="0"/>
          </a:p>
          <a:p>
            <a:pPr lvl="1"/>
            <a:r>
              <a:rPr lang="ja-JP" altLang="en-US" dirty="0"/>
              <a:t>内部で一種のシミュレーションをしてスケジュールするなど，色々な方法があります</a:t>
            </a:r>
            <a:endParaRPr lang="en-US" dirty="0"/>
          </a:p>
        </p:txBody>
      </p:sp>
    </p:spTree>
    <p:extLst>
      <p:ext uri="{BB962C8B-B14F-4D97-AF65-F5344CB8AC3E}">
        <p14:creationId xmlns:p14="http://schemas.microsoft.com/office/powerpoint/2010/main" val="172880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⑸の四つ目の命令は</a:t>
            </a:r>
            <a:r>
              <a:rPr lang="en-US" altLang="ja-JP" dirty="0"/>
              <a:t>3</a:t>
            </a:r>
            <a:r>
              <a:rPr lang="ja-JP" altLang="en-US" dirty="0"/>
              <a:t>つ目の命令で</a:t>
            </a:r>
            <a:r>
              <a:rPr lang="en-US" altLang="ja-JP" dirty="0"/>
              <a:t>x2</a:t>
            </a:r>
            <a:r>
              <a:rPr lang="ja-JP" altLang="en-US" dirty="0"/>
              <a:t>の演算を終えたら四つ目をスタートしてよいという解釈で合っていますか。つまり、</a:t>
            </a:r>
            <a:r>
              <a:rPr lang="en-US" altLang="ja-JP" dirty="0"/>
              <a:t>3</a:t>
            </a:r>
            <a:r>
              <a:rPr lang="ja-JP" altLang="en-US" dirty="0"/>
              <a:t>つ目の命令の</a:t>
            </a:r>
            <a:r>
              <a:rPr lang="en-US" altLang="ja-JP" dirty="0"/>
              <a:t>X</a:t>
            </a:r>
            <a:r>
              <a:rPr lang="ja-JP" altLang="en-US" dirty="0"/>
              <a:t>が終わったら四つ目の命令の</a:t>
            </a:r>
            <a:r>
              <a:rPr lang="en-US" altLang="ja-JP" dirty="0"/>
              <a:t>D</a:t>
            </a:r>
            <a:r>
              <a:rPr lang="ja-JP" altLang="en-US" dirty="0"/>
              <a:t>を始めるということです。</a:t>
            </a:r>
            <a:endParaRPr lang="en-US" dirty="0"/>
          </a:p>
        </p:txBody>
      </p:sp>
    </p:spTree>
    <p:extLst>
      <p:ext uri="{BB962C8B-B14F-4D97-AF65-F5344CB8AC3E}">
        <p14:creationId xmlns:p14="http://schemas.microsoft.com/office/powerpoint/2010/main" val="2725026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27460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先週の課題の解説を聞いて、</a:t>
            </a:r>
            <a:r>
              <a:rPr lang="en-US" altLang="ja-JP" dirty="0"/>
              <a:t>LABEL</a:t>
            </a:r>
            <a:r>
              <a:rPr lang="ja-JP" altLang="en-US" dirty="0"/>
              <a:t>と</a:t>
            </a:r>
            <a:r>
              <a:rPr lang="en-US" altLang="ja-JP" dirty="0"/>
              <a:t>EXIT</a:t>
            </a:r>
            <a:r>
              <a:rPr lang="ja-JP" altLang="en-US" dirty="0"/>
              <a:t>は同じような扱いでよいのかと気になりました。</a:t>
            </a:r>
            <a:endParaRPr lang="en-US" altLang="ja-JP" dirty="0"/>
          </a:p>
          <a:p>
            <a:pPr lvl="1"/>
            <a:endParaRPr lang="en-US" dirty="0"/>
          </a:p>
          <a:p>
            <a:pPr lvl="1"/>
            <a:r>
              <a:rPr lang="ja-JP" altLang="en-US" dirty="0"/>
              <a:t>ラベルは変数みたいなもので，任意の名前をつけられます</a:t>
            </a:r>
            <a:endParaRPr lang="en-US" altLang="ja-JP" dirty="0"/>
          </a:p>
          <a:p>
            <a:pPr lvl="1"/>
            <a:r>
              <a:rPr lang="en-US" altLang="ja-JP" dirty="0"/>
              <a:t>C </a:t>
            </a:r>
            <a:r>
              <a:rPr lang="ja-JP" altLang="en-US" dirty="0"/>
              <a:t>言語の </a:t>
            </a:r>
            <a:r>
              <a:rPr lang="en-US" altLang="ja-JP" dirty="0" err="1"/>
              <a:t>goto</a:t>
            </a:r>
            <a:r>
              <a:rPr lang="en-US" altLang="ja-JP" dirty="0"/>
              <a:t> </a:t>
            </a:r>
            <a:r>
              <a:rPr lang="ja-JP" altLang="en-US" dirty="0"/>
              <a:t>で使うラベルと同じです</a:t>
            </a:r>
            <a:endParaRPr lang="en-US" dirty="0"/>
          </a:p>
        </p:txBody>
      </p:sp>
    </p:spTree>
    <p:extLst>
      <p:ext uri="{BB962C8B-B14F-4D97-AF65-F5344CB8AC3E}">
        <p14:creationId xmlns:p14="http://schemas.microsoft.com/office/powerpoint/2010/main" val="364099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スライド</a:t>
            </a:r>
            <a:r>
              <a:rPr lang="en-US" altLang="ja-JP" dirty="0"/>
              <a:t>69</a:t>
            </a:r>
            <a:r>
              <a:rPr lang="ja-JP" altLang="en-US" dirty="0"/>
              <a:t>で、書き込むレジスタを</a:t>
            </a:r>
            <a:r>
              <a:rPr lang="en-US" altLang="ja-JP" dirty="0"/>
              <a:t>X1</a:t>
            </a:r>
            <a:r>
              <a:rPr lang="ja-JP" altLang="en-US" dirty="0"/>
              <a:t>から</a:t>
            </a:r>
            <a:r>
              <a:rPr lang="en-US" altLang="ja-JP" dirty="0"/>
              <a:t>X4</a:t>
            </a:r>
            <a:r>
              <a:rPr lang="ja-JP" altLang="en-US" dirty="0"/>
              <a:t>に置き換えてしまうと、順番は入れ替えても大丈夫なようになるかもしれないが、</a:t>
            </a:r>
            <a:r>
              <a:rPr lang="en-US" altLang="ja-JP" dirty="0"/>
              <a:t>X1</a:t>
            </a:r>
            <a:r>
              <a:rPr lang="ja-JP" altLang="en-US" dirty="0"/>
              <a:t>の値を、「</a:t>
            </a:r>
            <a:r>
              <a:rPr lang="en-US" altLang="ja-JP" dirty="0"/>
              <a:t>X2</a:t>
            </a:r>
            <a:r>
              <a:rPr lang="ja-JP" altLang="en-US" dirty="0"/>
              <a:t>＋</a:t>
            </a:r>
            <a:r>
              <a:rPr lang="en-US" altLang="ja-JP" dirty="0"/>
              <a:t>1</a:t>
            </a:r>
            <a:r>
              <a:rPr lang="ja-JP" altLang="en-US" dirty="0"/>
              <a:t>」から「</a:t>
            </a:r>
            <a:r>
              <a:rPr lang="en-US" altLang="ja-JP" dirty="0"/>
              <a:t>X3±1</a:t>
            </a:r>
            <a:r>
              <a:rPr lang="ja-JP" altLang="en-US" dirty="0"/>
              <a:t>」に書き換えるという内容であったときに</a:t>
            </a:r>
            <a:r>
              <a:rPr lang="en-US" altLang="ja-JP" dirty="0"/>
              <a:t>X1←X4</a:t>
            </a:r>
            <a:r>
              <a:rPr lang="ja-JP" altLang="en-US" dirty="0"/>
              <a:t>という工程が増えてしまうので結局速度的には何も変わらないのではないか（むしろ遅くなることもあり得るのではないか）と思いました。</a:t>
            </a:r>
            <a:endParaRPr lang="en-US" altLang="ja-JP" dirty="0"/>
          </a:p>
          <a:p>
            <a:pPr lvl="1"/>
            <a:endParaRPr lang="en-US" altLang="ja-JP" dirty="0"/>
          </a:p>
          <a:p>
            <a:pPr lvl="1"/>
            <a:r>
              <a:rPr lang="ja-JP" altLang="en-US" dirty="0"/>
              <a:t>これは </a:t>
            </a:r>
            <a:r>
              <a:rPr lang="en-US" altLang="ja-JP" dirty="0"/>
              <a:t>x1 </a:t>
            </a:r>
            <a:r>
              <a:rPr lang="ja-JP" altLang="en-US" dirty="0"/>
              <a:t>に書き込んでいた命令の書き込み先を </a:t>
            </a:r>
            <a:r>
              <a:rPr lang="en-US" altLang="ja-JP" dirty="0"/>
              <a:t>x4 </a:t>
            </a:r>
            <a:r>
              <a:rPr lang="ja-JP" altLang="en-US" dirty="0"/>
              <a:t>にできれば，工程は増えない</a:t>
            </a:r>
            <a:endParaRPr lang="en-US" altLang="ja-JP" dirty="0"/>
          </a:p>
          <a:p>
            <a:r>
              <a:rPr lang="ja-JP" altLang="en-US" dirty="0"/>
              <a:t>スライド</a:t>
            </a:r>
            <a:r>
              <a:rPr lang="en-US" altLang="ja-JP" dirty="0"/>
              <a:t>78</a:t>
            </a:r>
            <a:r>
              <a:rPr lang="ja-JP" altLang="en-US" dirty="0"/>
              <a:t>で分岐を乗り越えた並び替えが生じることがあると書いていたので、依存関係のある流れ全体をまとめて命令</a:t>
            </a:r>
            <a:r>
              <a:rPr lang="en-US" altLang="ja-JP" dirty="0"/>
              <a:t>1</a:t>
            </a:r>
            <a:r>
              <a:rPr lang="ja-JP" altLang="en-US" dirty="0"/>
              <a:t>つとした方がいいのではないかと考えました。</a:t>
            </a:r>
            <a:endParaRPr lang="en-US" altLang="ja-JP" dirty="0"/>
          </a:p>
        </p:txBody>
      </p:sp>
    </p:spTree>
    <p:extLst>
      <p:ext uri="{BB962C8B-B14F-4D97-AF65-F5344CB8AC3E}">
        <p14:creationId xmlns:p14="http://schemas.microsoft.com/office/powerpoint/2010/main" val="333070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パイプラインプロセッサで、命令と次の命令に依存関係がある時は、基本的に前の命令の演算</a:t>
            </a:r>
            <a:r>
              <a:rPr lang="en-US" altLang="ja-JP" dirty="0"/>
              <a:t>(X)</a:t>
            </a:r>
            <a:r>
              <a:rPr lang="ja-JP" altLang="en-US" dirty="0"/>
              <a:t>が終わったあとなら次の命令の演算ができるが、前の命令が</a:t>
            </a:r>
            <a:r>
              <a:rPr lang="en-US" altLang="ja-JP" dirty="0"/>
              <a:t>ld</a:t>
            </a:r>
            <a:r>
              <a:rPr lang="ja-JP" altLang="en-US" dirty="0"/>
              <a:t>の時はメモリアクセス</a:t>
            </a:r>
            <a:r>
              <a:rPr lang="en-US" altLang="ja-JP" dirty="0"/>
              <a:t>(M)</a:t>
            </a:r>
            <a:r>
              <a:rPr lang="ja-JP" altLang="en-US" dirty="0"/>
              <a:t>まで待ってから次の命令の演算をするという解釈で合っていますか？</a:t>
            </a:r>
            <a:endParaRPr lang="en-US" dirty="0"/>
          </a:p>
        </p:txBody>
      </p:sp>
    </p:spTree>
    <p:extLst>
      <p:ext uri="{BB962C8B-B14F-4D97-AF65-F5344CB8AC3E}">
        <p14:creationId xmlns:p14="http://schemas.microsoft.com/office/powerpoint/2010/main" val="327114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前回のスライドｐ９３にかかれているＩ２のＩＤはＩ１のＷＢが終了しないと処理できないと思っていたのですが、違うのでしょうか。これはＥＸがかぶらなければいいということですか。</a:t>
            </a:r>
            <a:endParaRPr lang="en-US" altLang="ja-JP" dirty="0"/>
          </a:p>
          <a:p>
            <a:pPr lvl="1"/>
            <a:endParaRPr lang="en-US" dirty="0"/>
          </a:p>
          <a:p>
            <a:pPr lvl="1"/>
            <a:r>
              <a:rPr lang="ja-JP" altLang="en-US" dirty="0"/>
              <a:t>フォワーディングを前提にしています</a:t>
            </a:r>
            <a:endParaRPr lang="en-US" altLang="ja-JP" dirty="0"/>
          </a:p>
          <a:p>
            <a:r>
              <a:rPr lang="en-US" altLang="ja-JP" dirty="0"/>
              <a:t>1</a:t>
            </a:r>
            <a:r>
              <a:rPr lang="ja-JP" altLang="en-US" dirty="0"/>
              <a:t>つ前で代入した数を演算で使いたい場合、</a:t>
            </a:r>
            <a:r>
              <a:rPr lang="en-US" altLang="ja-JP" dirty="0"/>
              <a:t>1</a:t>
            </a:r>
            <a:r>
              <a:rPr lang="ja-JP" altLang="en-US" dirty="0"/>
              <a:t>つ前の書き込みと今やりたい演算を同時に行うことは可能なのでしょうか。</a:t>
            </a:r>
            <a:endParaRPr lang="en-US" altLang="ja-JP" dirty="0"/>
          </a:p>
          <a:p>
            <a:pPr lvl="1"/>
            <a:endParaRPr lang="en-US" altLang="ja-JP" dirty="0"/>
          </a:p>
          <a:p>
            <a:pPr lvl="1"/>
            <a:r>
              <a:rPr lang="ja-JP" altLang="en-US" dirty="0"/>
              <a:t>フォワーディングすればできます</a:t>
            </a:r>
            <a:endParaRPr lang="en-US" altLang="ja-JP" dirty="0"/>
          </a:p>
          <a:p>
            <a:pPr lvl="1"/>
            <a:endParaRPr lang="en-US" altLang="ja-JP" dirty="0"/>
          </a:p>
          <a:p>
            <a:pPr lvl="1"/>
            <a:endParaRPr lang="en-US" dirty="0"/>
          </a:p>
        </p:txBody>
      </p:sp>
    </p:spTree>
    <p:extLst>
      <p:ext uri="{BB962C8B-B14F-4D97-AF65-F5344CB8AC3E}">
        <p14:creationId xmlns:p14="http://schemas.microsoft.com/office/powerpoint/2010/main" val="404142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46386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p:txBody>
          <a:bodyPr/>
          <a:lstStyle/>
          <a:p>
            <a:r>
              <a:rPr kumimoji="1" lang="ja-JP" altLang="en-US"/>
              <a:t>質問とか感想</a:t>
            </a:r>
            <a:endParaRPr kumimoji="1"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79</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が同じ場所を指している可能性がある、と言うのがよくわかりませんでした。具体的にどのような状況ですか。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int i = 0;</a:t>
            </a:r>
            <a:br>
              <a:rPr lang="en-US" dirty="0">
                <a:solidFill>
                  <a:srgbClr val="000000"/>
                </a:solidFill>
                <a:latin typeface="Meiryo" panose="020B0604030504040204" pitchFamily="50" charset="-128"/>
                <a:ea typeface="Meiryo" panose="020B0604030504040204" pitchFamily="50" charset="-128"/>
              </a:rPr>
            </a:br>
            <a:r>
              <a:rPr lang="en-US" dirty="0" err="1">
                <a:solidFill>
                  <a:srgbClr val="000000"/>
                </a:solidFill>
                <a:latin typeface="Meiryo" panose="020B0604030504040204" pitchFamily="50" charset="-128"/>
                <a:ea typeface="Meiryo" panose="020B0604030504040204" pitchFamily="50" charset="-128"/>
              </a:rPr>
              <a:t>func</a:t>
            </a:r>
            <a:r>
              <a:rPr lang="en-US" dirty="0">
                <a:solidFill>
                  <a:srgbClr val="000000"/>
                </a:solidFill>
                <a:latin typeface="Meiryo" panose="020B0604030504040204" pitchFamily="50" charset="-128"/>
                <a:ea typeface="Meiryo" panose="020B0604030504040204" pitchFamily="50" charset="-128"/>
              </a:rPr>
              <a:t>(&amp;i, &amp;i, 0);</a:t>
            </a:r>
            <a:br>
              <a:rPr lang="en-US" dirty="0">
                <a:solidFill>
                  <a:srgbClr val="000000"/>
                </a:solidFill>
                <a:latin typeface="Meiryo" panose="020B0604030504040204" pitchFamily="50" charset="-128"/>
                <a:ea typeface="Meiryo" panose="020B0604030504040204" pitchFamily="50" charset="-128"/>
              </a:rPr>
            </a:br>
            <a:r>
              <a:rPr lang="ja-JP" altLang="en-US" dirty="0">
                <a:solidFill>
                  <a:srgbClr val="000000"/>
                </a:solidFill>
                <a:latin typeface="Meiryo" panose="020B0604030504040204" pitchFamily="50" charset="-128"/>
                <a:ea typeface="Meiryo" panose="020B0604030504040204" pitchFamily="50" charset="-128"/>
              </a:rPr>
              <a:t>とした場合，</a:t>
            </a:r>
            <a:r>
              <a:rPr lang="en-US" altLang="ja-JP" dirty="0">
                <a:solidFill>
                  <a:srgbClr val="000000"/>
                </a:solidFill>
                <a:latin typeface="Meiryo" panose="020B0604030504040204" pitchFamily="50" charset="-128"/>
                <a:ea typeface="Meiryo" panose="020B0604030504040204" pitchFamily="50" charset="-128"/>
              </a:rPr>
              <a:t>a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b </a:t>
            </a:r>
            <a:r>
              <a:rPr lang="ja-JP" altLang="en-US" dirty="0">
                <a:solidFill>
                  <a:srgbClr val="000000"/>
                </a:solidFill>
                <a:latin typeface="Meiryo" panose="020B0604030504040204" pitchFamily="50" charset="-128"/>
                <a:ea typeface="Meiryo" panose="020B0604030504040204" pitchFamily="50" charset="-128"/>
              </a:rPr>
              <a:t>は同じ場所をさす</a:t>
            </a:r>
            <a:endParaRPr kumimoji="1" lang="en-US" dirty="0"/>
          </a:p>
        </p:txBody>
      </p:sp>
    </p:spTree>
    <p:extLst>
      <p:ext uri="{BB962C8B-B14F-4D97-AF65-F5344CB8AC3E}">
        <p14:creationId xmlns:p14="http://schemas.microsoft.com/office/powerpoint/2010/main" val="2302851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mul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+x4</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97196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142196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187197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232197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277198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0" name="直線矢印コネクタ 29">
            <a:extLst>
              <a:ext uri="{FF2B5EF4-FFF2-40B4-BE49-F238E27FC236}">
                <a16:creationId xmlns:a16="http://schemas.microsoft.com/office/drawing/2014/main" id="{ACACEFC8-ECDA-01B8-BED6-3CCD62FE1D46}"/>
              </a:ext>
            </a:extLst>
          </p:cNvPr>
          <p:cNvCxnSpPr/>
          <p:nvPr/>
        </p:nvCxnSpPr>
        <p:spPr bwMode="auto">
          <a:xfrm>
            <a:off x="2141973" y="4059007"/>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依存関係がある時のパイプラインの考え方がよく理解できていませんでした。</a:t>
            </a:r>
          </a:p>
          <a:p>
            <a:pPr lvl="1"/>
            <a:r>
              <a:rPr lang="ja-JP" altLang="en-US" dirty="0"/>
              <a:t>例えば</a:t>
            </a:r>
          </a:p>
          <a:p>
            <a:pPr lvl="1"/>
            <a:r>
              <a:rPr lang="en-US" altLang="ja-JP" dirty="0"/>
              <a:t>add x1&lt;-x2+x3…①</a:t>
            </a:r>
          </a:p>
          <a:p>
            <a:pPr lvl="1"/>
            <a:r>
              <a:rPr lang="en-US" altLang="ja-JP" dirty="0"/>
              <a:t>add x2&lt;-x1+X4…②</a:t>
            </a:r>
          </a:p>
          <a:p>
            <a:r>
              <a:rPr lang="ja-JP" altLang="en-US" dirty="0"/>
              <a:t>だと①が完了する前に②の実行が始まると①の結果が反映されないので①の実行が完了してから②の実行が始まりますか？</a:t>
            </a:r>
          </a:p>
          <a:p>
            <a:endParaRPr lang="en-US" dirty="0"/>
          </a:p>
        </p:txBody>
      </p:sp>
    </p:spTree>
    <p:extLst>
      <p:ext uri="{BB962C8B-B14F-4D97-AF65-F5344CB8AC3E}">
        <p14:creationId xmlns:p14="http://schemas.microsoft.com/office/powerpoint/2010/main" val="199924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フェッチやデコードの意味がイマイチ分かってなくて、課題をよく分からないまま進めてしまいました。フェッチやデコードの意味の解説と、どの命令でも</a:t>
            </a:r>
            <a:r>
              <a:rPr lang="en-US" altLang="ja-JP" dirty="0"/>
              <a:t>FDXMW</a:t>
            </a:r>
            <a:r>
              <a:rPr lang="ja-JP" altLang="en-US" dirty="0"/>
              <a:t>の工程を必ず踏むという認識でいいのか、教えていただきたいです。また周波数の求め方がよく分からなかったので、解説していただけると助かります。</a:t>
            </a:r>
            <a:endParaRPr lang="en-US" dirty="0"/>
          </a:p>
        </p:txBody>
      </p:sp>
    </p:spTree>
    <p:extLst>
      <p:ext uri="{BB962C8B-B14F-4D97-AF65-F5344CB8AC3E}">
        <p14:creationId xmlns:p14="http://schemas.microsoft.com/office/powerpoint/2010/main" val="2936775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スーパースカラプロセッサは、</a:t>
            </a:r>
            <a:r>
              <a:rPr lang="en-US" altLang="ja-JP" dirty="0"/>
              <a:t>2way</a:t>
            </a:r>
            <a:r>
              <a:rPr lang="ja-JP" altLang="en-US" dirty="0"/>
              <a:t>よりもたくさんの分岐を持つものも存在しますか？</a:t>
            </a:r>
          </a:p>
          <a:p>
            <a:r>
              <a:rPr lang="ja-JP" altLang="en-US" dirty="0"/>
              <a:t>また、分岐数を増やすとデータ依存も増えるため、どこかで性能が頭打ちになるのでしょうか？</a:t>
            </a:r>
          </a:p>
          <a:p>
            <a:endParaRPr lang="en-US" dirty="0"/>
          </a:p>
        </p:txBody>
      </p:sp>
    </p:spTree>
    <p:extLst>
      <p:ext uri="{BB962C8B-B14F-4D97-AF65-F5344CB8AC3E}">
        <p14:creationId xmlns:p14="http://schemas.microsoft.com/office/powerpoint/2010/main" val="204641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私には授業のスピードが速いです。スライドを理解している間に置いて行かれてしまいます。</a:t>
            </a:r>
          </a:p>
          <a:p>
            <a:endParaRPr lang="en-US" dirty="0"/>
          </a:p>
        </p:txBody>
      </p:sp>
    </p:spTree>
    <p:extLst>
      <p:ext uri="{BB962C8B-B14F-4D97-AF65-F5344CB8AC3E}">
        <p14:creationId xmlns:p14="http://schemas.microsoft.com/office/powerpoint/2010/main" val="27001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課題を解くのに例題をつけていただけるとありがたいです。自分では理解しているつもりでも、課題を解いている間にこの解き方であっているのかを確認する材料が欲しいです。</a:t>
            </a:r>
          </a:p>
          <a:p>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6751</Words>
  <Application>Microsoft Office PowerPoint</Application>
  <PresentationFormat>画面に合わせる (4:3)</PresentationFormat>
  <Paragraphs>1286</Paragraphs>
  <Slides>85</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85</vt:i4>
      </vt:variant>
    </vt:vector>
  </HeadingPairs>
  <TitlesOfParts>
    <vt:vector size="97"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7（2023/7/3訂正）</vt:lpstr>
      <vt:lpstr>課題 7</vt:lpstr>
      <vt:lpstr>課題 7（2023/7/3訂正）</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質問とか感想</vt:lpstr>
      <vt:lpstr>質問とか感想</vt:lpstr>
      <vt:lpstr>課題 7</vt:lpstr>
      <vt:lpstr>質問とか感想</vt:lpstr>
      <vt:lpstr>質問とか感想</vt:lpstr>
      <vt:lpstr>質問とか感想</vt:lpstr>
      <vt:lpstr>質問とか感想</vt:lpstr>
      <vt:lpstr>in-order 実行と out-of-order 実行の違い</vt:lpstr>
      <vt:lpstr>質問とか感想</vt:lpstr>
      <vt:lpstr>静的スケジューリングが難しい例２</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2023-07-03T05:08:22Z</dcterms:modified>
</cp:coreProperties>
</file>