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Lst>
  <p:notesMasterIdLst>
    <p:notesMasterId r:id="rId48"/>
  </p:notesMasterIdLst>
  <p:sldIdLst>
    <p:sldId id="455" r:id="rId2"/>
    <p:sldId id="257" r:id="rId3"/>
    <p:sldId id="463" r:id="rId4"/>
    <p:sldId id="261" r:id="rId5"/>
    <p:sldId id="458" r:id="rId6"/>
    <p:sldId id="462" r:id="rId7"/>
    <p:sldId id="465" r:id="rId8"/>
    <p:sldId id="687" r:id="rId9"/>
    <p:sldId id="466" r:id="rId10"/>
    <p:sldId id="464" r:id="rId11"/>
    <p:sldId id="682" r:id="rId12"/>
    <p:sldId id="695" r:id="rId13"/>
    <p:sldId id="472" r:id="rId14"/>
    <p:sldId id="697" r:id="rId15"/>
    <p:sldId id="690" r:id="rId16"/>
    <p:sldId id="470" r:id="rId17"/>
    <p:sldId id="457" r:id="rId18"/>
    <p:sldId id="456" r:id="rId19"/>
    <p:sldId id="260" r:id="rId20"/>
    <p:sldId id="459" r:id="rId21"/>
    <p:sldId id="460" r:id="rId22"/>
    <p:sldId id="467" r:id="rId23"/>
    <p:sldId id="468" r:id="rId24"/>
    <p:sldId id="683" r:id="rId25"/>
    <p:sldId id="689" r:id="rId26"/>
    <p:sldId id="674" r:id="rId27"/>
    <p:sldId id="673" r:id="rId28"/>
    <p:sldId id="677" r:id="rId29"/>
    <p:sldId id="678" r:id="rId30"/>
    <p:sldId id="679" r:id="rId31"/>
    <p:sldId id="680" r:id="rId32"/>
    <p:sldId id="681" r:id="rId33"/>
    <p:sldId id="676" r:id="rId34"/>
    <p:sldId id="684" r:id="rId35"/>
    <p:sldId id="686" r:id="rId36"/>
    <p:sldId id="685" r:id="rId37"/>
    <p:sldId id="688" r:id="rId38"/>
    <p:sldId id="691" r:id="rId39"/>
    <p:sldId id="671" r:id="rId40"/>
    <p:sldId id="651" r:id="rId41"/>
    <p:sldId id="652" r:id="rId42"/>
    <p:sldId id="653" r:id="rId43"/>
    <p:sldId id="670" r:id="rId44"/>
    <p:sldId id="654" r:id="rId45"/>
    <p:sldId id="693" r:id="rId46"/>
    <p:sldId id="696" r:id="rId47"/>
  </p:sldIdLst>
  <p:sldSz cx="9144000" cy="6858000" type="screen4x3"/>
  <p:notesSz cx="6858000" cy="9144000"/>
  <p:custDataLst>
    <p:tags r:id="rId49"/>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FAC9AA08-980F-4F24-925B-7983671240FD}">
          <p14:sldIdLst>
            <p14:sldId id="455"/>
            <p14:sldId id="257"/>
            <p14:sldId id="463"/>
            <p14:sldId id="261"/>
            <p14:sldId id="458"/>
            <p14:sldId id="462"/>
            <p14:sldId id="465"/>
            <p14:sldId id="687"/>
            <p14:sldId id="466"/>
            <p14:sldId id="464"/>
            <p14:sldId id="682"/>
            <p14:sldId id="695"/>
            <p14:sldId id="472"/>
            <p14:sldId id="697"/>
            <p14:sldId id="690"/>
            <p14:sldId id="470"/>
            <p14:sldId id="457"/>
            <p14:sldId id="456"/>
            <p14:sldId id="260"/>
            <p14:sldId id="459"/>
            <p14:sldId id="460"/>
            <p14:sldId id="467"/>
            <p14:sldId id="468"/>
            <p14:sldId id="683"/>
            <p14:sldId id="689"/>
            <p14:sldId id="674"/>
            <p14:sldId id="673"/>
            <p14:sldId id="677"/>
            <p14:sldId id="678"/>
            <p14:sldId id="679"/>
            <p14:sldId id="680"/>
            <p14:sldId id="681"/>
            <p14:sldId id="676"/>
            <p14:sldId id="684"/>
            <p14:sldId id="686"/>
            <p14:sldId id="685"/>
            <p14:sldId id="688"/>
            <p14:sldId id="691"/>
            <p14:sldId id="671"/>
            <p14:sldId id="651"/>
            <p14:sldId id="652"/>
            <p14:sldId id="653"/>
            <p14:sldId id="670"/>
            <p14:sldId id="654"/>
            <p14:sldId id="693"/>
            <p14:sldId id="69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B80"/>
    <a:srgbClr val="008000"/>
    <a:srgbClr val="0000FF"/>
    <a:srgbClr val="FFE8FF"/>
    <a:srgbClr val="F8E0FF"/>
    <a:srgbClr val="E4F0FF"/>
    <a:srgbClr val="E8F7FF"/>
    <a:srgbClr val="00FF00"/>
    <a:srgbClr val="FFFFE8"/>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35" autoAdjust="0"/>
    <p:restoredTop sz="96889" autoAdjust="0"/>
  </p:normalViewPr>
  <p:slideViewPr>
    <p:cSldViewPr>
      <p:cViewPr varScale="1">
        <p:scale>
          <a:sx n="155" d="100"/>
          <a:sy n="155" d="100"/>
        </p:scale>
        <p:origin x="1556" y="80"/>
      </p:cViewPr>
      <p:guideLst>
        <p:guide orient="horz" pos="2160"/>
        <p:guide pos="2880"/>
      </p:guideLst>
    </p:cSldViewPr>
  </p:slideViewPr>
  <p:notesTextViewPr>
    <p:cViewPr>
      <p:scale>
        <a:sx n="100" d="100"/>
        <a:sy n="100" d="100"/>
      </p:scale>
      <p:origin x="0" y="0"/>
    </p:cViewPr>
  </p:notesTextViewPr>
  <p:gridSpacing cx="90001" cy="90001"/>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56210E-A5EE-4707-8EFD-B2050EBAA0B3}" type="datetimeFigureOut">
              <a:rPr kumimoji="1" lang="ja-JP" altLang="en-US" smtClean="0"/>
              <a:t>2023/4/10</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E5C193-8E84-44DA-A08F-24EBD3FDF7D3}" type="slidenum">
              <a:rPr kumimoji="1" lang="ja-JP" altLang="en-US" smtClean="0"/>
              <a:t>‹#›</a:t>
            </a:fld>
            <a:endParaRPr kumimoji="1" lang="ja-JP" altLang="en-US"/>
          </a:p>
        </p:txBody>
      </p:sp>
    </p:spTree>
    <p:extLst>
      <p:ext uri="{BB962C8B-B14F-4D97-AF65-F5344CB8AC3E}">
        <p14:creationId xmlns:p14="http://schemas.microsoft.com/office/powerpoint/2010/main" val="4037547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4"/>
        </a:solidFill>
        <a:effectLst/>
      </p:bgPr>
    </p:bg>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b="1">
              <a:solidFill>
                <a:schemeClr val="bg1"/>
              </a:solidFill>
            </a:endParaRPr>
          </a:p>
        </p:txBody>
      </p:sp>
      <p:sp>
        <p:nvSpPr>
          <p:cNvPr id="7170" name="Rectangle 2"/>
          <p:cNvSpPr>
            <a:spLocks noGrp="1" noChangeArrowheads="1"/>
          </p:cNvSpPr>
          <p:nvPr>
            <p:ph type="ctrTitle"/>
          </p:nvPr>
        </p:nvSpPr>
        <p:spPr>
          <a:xfrm>
            <a:off x="701958" y="278965"/>
            <a:ext cx="7920088" cy="2340026"/>
          </a:xfrm>
          <a:prstGeom prst="rect">
            <a:avLst/>
          </a:prstGeom>
        </p:spPr>
        <p:txBody>
          <a:bodyPr anchor="ctr"/>
          <a:lstStyle>
            <a:lvl1pPr algn="ctr">
              <a:defRPr sz="2400" b="1">
                <a:solidFill>
                  <a:schemeClr val="bg1"/>
                </a:solidFill>
              </a:defRPr>
            </a:lvl1pPr>
          </a:lstStyle>
          <a:p>
            <a:r>
              <a:rPr lang="ja-JP" altLang="en-US"/>
              <a:t>マスター タイトルの書式設定</a:t>
            </a:r>
          </a:p>
        </p:txBody>
      </p:sp>
      <p:sp>
        <p:nvSpPr>
          <p:cNvPr id="7171" name="Rectangle 3"/>
          <p:cNvSpPr>
            <a:spLocks noGrp="1" noChangeArrowheads="1"/>
          </p:cNvSpPr>
          <p:nvPr>
            <p:ph type="subTitle" idx="1"/>
          </p:nvPr>
        </p:nvSpPr>
        <p:spPr>
          <a:xfrm>
            <a:off x="1691968" y="4149009"/>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p>
        </p:txBody>
      </p:sp>
      <p:sp>
        <p:nvSpPr>
          <p:cNvPr id="5" name="正方形/長方形 4"/>
          <p:cNvSpPr/>
          <p:nvPr/>
        </p:nvSpPr>
        <p:spPr bwMode="auto">
          <a:xfrm>
            <a:off x="0" y="0"/>
            <a:ext cx="9144000" cy="6858000"/>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b="1">
              <a:solidFill>
                <a:schemeClr val="bg1"/>
              </a:solidFill>
            </a:endParaRPr>
          </a:p>
        </p:txBody>
      </p:sp>
      <p:cxnSp>
        <p:nvCxnSpPr>
          <p:cNvPr id="6" name="直線コネクタ 5"/>
          <p:cNvCxnSpPr>
            <a:cxnSpLocks/>
          </p:cNvCxnSpPr>
          <p:nvPr/>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21028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611956" y="0"/>
            <a:ext cx="8532044"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8" name="Rectangle 20"/>
          <p:cNvSpPr txBox="1">
            <a:spLocks noChangeArrowheads="1"/>
          </p:cNvSpPr>
          <p:nvPr/>
        </p:nvSpPr>
        <p:spPr bwMode="auto">
          <a:xfrm>
            <a:off x="8172040" y="6309032"/>
            <a:ext cx="720008" cy="548971"/>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z="1500" smtClean="0"/>
              <a:pPr/>
              <a:t>‹#›</a:t>
            </a:fld>
            <a:endParaRPr kumimoji="1" lang="ja-JP" altLang="en-US" sz="1500" dirty="0"/>
          </a:p>
        </p:txBody>
      </p:sp>
      <p:sp>
        <p:nvSpPr>
          <p:cNvPr id="3" name="コンテンツ プレースホルダー 2">
            <a:extLst>
              <a:ext uri="{FF2B5EF4-FFF2-40B4-BE49-F238E27FC236}">
                <a16:creationId xmlns:a16="http://schemas.microsoft.com/office/drawing/2014/main" id="{ED3F4CC4-3DF1-E96F-EED4-9F7C4C9F5FFE}"/>
              </a:ext>
            </a:extLst>
          </p:cNvPr>
          <p:cNvSpPr>
            <a:spLocks noGrp="1"/>
          </p:cNvSpPr>
          <p:nvPr>
            <p:ph sz="quarter" idx="10"/>
          </p:nvPr>
        </p:nvSpPr>
        <p:spPr>
          <a:xfrm>
            <a:off x="611956" y="1088974"/>
            <a:ext cx="8280092" cy="522005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US"/>
          </a:p>
        </p:txBody>
      </p:sp>
    </p:spTree>
    <p:extLst>
      <p:ext uri="{BB962C8B-B14F-4D97-AF65-F5344CB8AC3E}">
        <p14:creationId xmlns:p14="http://schemas.microsoft.com/office/powerpoint/2010/main" val="3452607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7" name="Rectangle 20"/>
          <p:cNvSpPr>
            <a:spLocks noGrp="1" noChangeArrowheads="1"/>
          </p:cNvSpPr>
          <p:nvPr>
            <p:ph type="sldNum" sz="quarter" idx="4"/>
          </p:nvPr>
        </p:nvSpPr>
        <p:spPr bwMode="auto">
          <a:xfrm>
            <a:off x="8532044" y="6309032"/>
            <a:ext cx="611956"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4282763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22"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a:t>マスタ タイトルの書式設定</a:t>
            </a:r>
          </a:p>
        </p:txBody>
      </p:sp>
      <p:sp>
        <p:nvSpPr>
          <p:cNvPr id="6164" name="Rectangle 20"/>
          <p:cNvSpPr>
            <a:spLocks noGrp="1" noChangeArrowheads="1"/>
          </p:cNvSpPr>
          <p:nvPr>
            <p:ph type="sldNum" sz="quarter" idx="4"/>
          </p:nvPr>
        </p:nvSpPr>
        <p:spPr bwMode="auto">
          <a:xfrm>
            <a:off x="8172041" y="6309033"/>
            <a:ext cx="720008"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
        <p:nvSpPr>
          <p:cNvPr id="6" name="正方形/長方形 5"/>
          <p:cNvSpPr/>
          <p:nvPr/>
        </p:nvSpPr>
        <p:spPr bwMode="auto">
          <a:xfrm>
            <a:off x="0" y="0"/>
            <a:ext cx="9144000" cy="908972"/>
          </a:xfrm>
          <a:prstGeom prst="rect">
            <a:avLst/>
          </a:prstGeom>
          <a:solidFill>
            <a:srgbClr val="505B80"/>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3" name="正方形/長方形 2">
            <a:extLst>
              <a:ext uri="{FF2B5EF4-FFF2-40B4-BE49-F238E27FC236}">
                <a16:creationId xmlns:a16="http://schemas.microsoft.com/office/drawing/2014/main" id="{2AF63CA2-9471-8B7B-FC2C-3C5E975D06B8}"/>
              </a:ext>
            </a:extLst>
          </p:cNvPr>
          <p:cNvSpPr/>
          <p:nvPr userDrawn="1"/>
        </p:nvSpPr>
        <p:spPr bwMode="auto">
          <a:xfrm>
            <a:off x="0" y="0"/>
            <a:ext cx="9144000" cy="908972"/>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18063063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hf hdr="0" ftr="0" dt="0"/>
  <p:txStyles>
    <p:titleStyle>
      <a:lvl1pPr algn="l" rtl="0" eaLnBrk="1" fontAlgn="base" hangingPunct="1">
        <a:spcBef>
          <a:spcPct val="0"/>
        </a:spcBef>
        <a:spcAft>
          <a:spcPct val="0"/>
        </a:spcAft>
        <a:defRPr kumimoji="1" sz="21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1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1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hioyadan/advanced-computer-organization" TargetMode="External"/><Relationship Id="rId2" Type="http://schemas.openxmlformats.org/officeDocument/2006/relationships/hyperlink" Target="http://www.kasukawa.ne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mailto:shioya@ci.i.u-tokyo.ac.jp" TargetMode="External"/><Relationship Id="rId2" Type="http://schemas.openxmlformats.org/officeDocument/2006/relationships/hyperlink" Target="https://github.com/shioyadan/otya-computer-architecture-i"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956" y="3969006"/>
            <a:ext cx="7920088" cy="810153"/>
          </a:xfrm>
        </p:spPr>
        <p:txBody>
          <a:bodyPr>
            <a:noAutofit/>
          </a:bodyPr>
          <a:lstStyle/>
          <a:p>
            <a:pPr>
              <a:lnSpc>
                <a:spcPct val="150000"/>
              </a:lnSpc>
            </a:pPr>
            <a:r>
              <a:rPr lang="ja-JP" altLang="en-US" sz="1800" b="0" dirty="0"/>
              <a:t>塩谷 亮太 </a:t>
            </a:r>
            <a:r>
              <a:rPr lang="en-US" altLang="ja-JP" sz="1800" b="0" dirty="0"/>
              <a:t>(shioya@ci.i.u-tokyo.ac.jp)</a:t>
            </a:r>
            <a:br>
              <a:rPr lang="en-US" altLang="ja-JP" sz="1800" b="0" dirty="0"/>
            </a:br>
            <a:r>
              <a:rPr lang="ja-JP" altLang="en-US" sz="1800" b="0" dirty="0"/>
              <a:t>東京大学大学院情報理工学系研究科 創造情報学専攻</a:t>
            </a:r>
            <a:endParaRPr kumimoji="1" lang="ja-JP" altLang="en-US" sz="3200" b="0" dirty="0"/>
          </a:p>
        </p:txBody>
      </p:sp>
      <p:sp>
        <p:nvSpPr>
          <p:cNvPr id="5" name="スライド番号プレースホルダー 4"/>
          <p:cNvSpPr>
            <a:spLocks noGrp="1"/>
          </p:cNvSpPr>
          <p:nvPr>
            <p:ph type="sldNum" sz="quarter" idx="4294967295"/>
          </p:nvPr>
        </p:nvSpPr>
        <p:spPr>
          <a:xfrm>
            <a:off x="8172450" y="6489700"/>
            <a:ext cx="971550" cy="368300"/>
          </a:xfrm>
        </p:spPr>
        <p:txBody>
          <a:bodyPr/>
          <a:lstStyle/>
          <a:p>
            <a:fld id="{D2D8002D-B5B0-4BAC-B1F6-782DDCCE6D9C}" type="slidenum">
              <a:rPr kumimoji="1" lang="ja-JP" altLang="en-US" smtClean="0"/>
              <a:t>1</a:t>
            </a:fld>
            <a:endParaRPr kumimoji="1" lang="ja-JP" altLang="en-US"/>
          </a:p>
        </p:txBody>
      </p:sp>
      <p:sp>
        <p:nvSpPr>
          <p:cNvPr id="3" name="タイトル 1">
            <a:extLst>
              <a:ext uri="{FF2B5EF4-FFF2-40B4-BE49-F238E27FC236}">
                <a16:creationId xmlns:a16="http://schemas.microsoft.com/office/drawing/2014/main" id="{713FB59C-3249-0053-1C3A-F956B535D7B4}"/>
              </a:ext>
            </a:extLst>
          </p:cNvPr>
          <p:cNvSpPr txBox="1">
            <a:spLocks/>
          </p:cNvSpPr>
          <p:nvPr/>
        </p:nvSpPr>
        <p:spPr bwMode="auto">
          <a:xfrm>
            <a:off x="791958" y="2528990"/>
            <a:ext cx="7772400" cy="540006"/>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noAutofit/>
          </a:bodyPr>
          <a:lstStyle>
            <a:lvl1pPr algn="ctr" rtl="0" eaLnBrk="1" fontAlgn="base" hangingPunct="1">
              <a:spcBef>
                <a:spcPct val="0"/>
              </a:spcBef>
              <a:spcAft>
                <a:spcPct val="0"/>
              </a:spcAft>
              <a:defRPr kumimoji="1" sz="24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a:lstStyle>
          <a:p>
            <a:r>
              <a:rPr lang="ja-JP" altLang="en-US" sz="3200" kern="0" dirty="0"/>
              <a:t>コンピュータ アーキテクチャ</a:t>
            </a:r>
            <a:r>
              <a:rPr lang="en-US" altLang="ja-JP" sz="3200" kern="0" dirty="0"/>
              <a:t>Ⅰ</a:t>
            </a:r>
            <a:r>
              <a:rPr lang="ja-JP" altLang="en-US" sz="3200" kern="0" dirty="0"/>
              <a:t>  第</a:t>
            </a:r>
            <a:r>
              <a:rPr lang="en-US" altLang="ja-JP" sz="3200" kern="0" dirty="0"/>
              <a:t>1</a:t>
            </a:r>
            <a:r>
              <a:rPr lang="ja-JP" altLang="en-US" sz="3200" kern="0" dirty="0"/>
              <a:t>回</a:t>
            </a:r>
            <a:endParaRPr lang="ja-JP" altLang="en-US" sz="3200" b="0" kern="0" dirty="0"/>
          </a:p>
        </p:txBody>
      </p:sp>
    </p:spTree>
    <p:extLst>
      <p:ext uri="{BB962C8B-B14F-4D97-AF65-F5344CB8AC3E}">
        <p14:creationId xmlns:p14="http://schemas.microsoft.com/office/powerpoint/2010/main" val="233957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C00558-1672-310B-1C9E-5C0ED4BEC137}"/>
              </a:ext>
            </a:extLst>
          </p:cNvPr>
          <p:cNvSpPr>
            <a:spLocks noGrp="1"/>
          </p:cNvSpPr>
          <p:nvPr>
            <p:ph type="title"/>
          </p:nvPr>
        </p:nvSpPr>
        <p:spPr/>
        <p:txBody>
          <a:bodyPr/>
          <a:lstStyle/>
          <a:p>
            <a:r>
              <a:rPr kumimoji="1" lang="ja-JP" altLang="en-US" dirty="0"/>
              <a:t>参考資料２</a:t>
            </a:r>
            <a:endParaRPr kumimoji="1" lang="en-US" dirty="0"/>
          </a:p>
        </p:txBody>
      </p:sp>
      <p:sp>
        <p:nvSpPr>
          <p:cNvPr id="3" name="コンテンツ プレースホルダー 2">
            <a:extLst>
              <a:ext uri="{FF2B5EF4-FFF2-40B4-BE49-F238E27FC236}">
                <a16:creationId xmlns:a16="http://schemas.microsoft.com/office/drawing/2014/main" id="{8B84905E-1327-C7E5-7772-48D1151C5F09}"/>
              </a:ext>
            </a:extLst>
          </p:cNvPr>
          <p:cNvSpPr>
            <a:spLocks noGrp="1"/>
          </p:cNvSpPr>
          <p:nvPr>
            <p:ph sz="quarter" idx="10"/>
          </p:nvPr>
        </p:nvSpPr>
        <p:spPr/>
        <p:txBody>
          <a:bodyPr/>
          <a:lstStyle/>
          <a:p>
            <a:r>
              <a:rPr kumimoji="1" lang="ja-JP" altLang="en-US" dirty="0"/>
              <a:t>デイビッド・</a:t>
            </a:r>
            <a:r>
              <a:rPr kumimoji="1" lang="en-US" altLang="ja-JP" dirty="0"/>
              <a:t>A. </a:t>
            </a:r>
            <a:r>
              <a:rPr kumimoji="1" lang="ja-JP" altLang="en-US" dirty="0"/>
              <a:t>パターソン，ジョン・</a:t>
            </a:r>
            <a:r>
              <a:rPr kumimoji="1" lang="en-US" altLang="ja-JP" dirty="0"/>
              <a:t>L. </a:t>
            </a:r>
            <a:r>
              <a:rPr kumimoji="1" lang="ja-JP" altLang="en-US" dirty="0"/>
              <a:t>ヘネシー：</a:t>
            </a:r>
            <a:br>
              <a:rPr kumimoji="1" lang="en-US" altLang="ja-JP" dirty="0"/>
            </a:br>
            <a:r>
              <a:rPr kumimoji="1" lang="en-US" altLang="ja-JP" dirty="0"/>
              <a:t> </a:t>
            </a:r>
            <a:r>
              <a:rPr kumimoji="1" lang="ja-JP" altLang="en-US" dirty="0"/>
              <a:t>「コンピュータの構成と設計」第６版</a:t>
            </a:r>
            <a:endParaRPr kumimoji="1" lang="en-US" altLang="ja-JP" dirty="0"/>
          </a:p>
          <a:p>
            <a:pPr lvl="1"/>
            <a:r>
              <a:rPr kumimoji="1" lang="ja-JP" altLang="en-US" dirty="0"/>
              <a:t>通称「</a:t>
            </a:r>
            <a:r>
              <a:rPr kumimoji="1" lang="ja-JP" altLang="en-US" b="1" dirty="0">
                <a:solidFill>
                  <a:schemeClr val="accent3"/>
                </a:solidFill>
              </a:rPr>
              <a:t>パタ</a:t>
            </a:r>
            <a:r>
              <a:rPr kumimoji="1" lang="ja-JP" altLang="en-US" b="1" dirty="0">
                <a:solidFill>
                  <a:schemeClr val="accent6"/>
                </a:solidFill>
              </a:rPr>
              <a:t>ヘネ</a:t>
            </a:r>
            <a:r>
              <a:rPr kumimoji="1" lang="ja-JP" altLang="en-US" dirty="0"/>
              <a:t>」</a:t>
            </a:r>
            <a:endParaRPr kumimoji="1" lang="en-US" altLang="ja-JP" dirty="0"/>
          </a:p>
          <a:p>
            <a:pPr lvl="1"/>
            <a:r>
              <a:rPr kumimoji="1" lang="ja-JP" altLang="en-US" dirty="0"/>
              <a:t>アーキテクチャの教科書の世界的な鉄板その１</a:t>
            </a:r>
            <a:endParaRPr kumimoji="1" lang="en-US" altLang="ja-JP" dirty="0"/>
          </a:p>
          <a:p>
            <a:pPr lvl="1"/>
            <a:r>
              <a:rPr kumimoji="1" lang="ja-JP" altLang="en-US" dirty="0"/>
              <a:t>こっちの方が基礎的</a:t>
            </a:r>
            <a:endParaRPr kumimoji="1" lang="en-US" altLang="ja-JP" dirty="0"/>
          </a:p>
          <a:p>
            <a:r>
              <a:rPr kumimoji="1" lang="ja-JP" altLang="en-US" dirty="0"/>
              <a:t>ジョン・</a:t>
            </a:r>
            <a:r>
              <a:rPr kumimoji="1" lang="en-US" altLang="ja-JP" dirty="0"/>
              <a:t>L. </a:t>
            </a:r>
            <a:r>
              <a:rPr kumimoji="1" lang="ja-JP" altLang="en-US" dirty="0"/>
              <a:t>ヘネシー，デイビッド・</a:t>
            </a:r>
            <a:r>
              <a:rPr kumimoji="1" lang="en-US" altLang="ja-JP" dirty="0"/>
              <a:t>A. </a:t>
            </a:r>
            <a:r>
              <a:rPr kumimoji="1" lang="ja-JP" altLang="en-US" dirty="0"/>
              <a:t>パターソン</a:t>
            </a:r>
            <a:br>
              <a:rPr kumimoji="1" lang="en-US" altLang="ja-JP" dirty="0"/>
            </a:br>
            <a:r>
              <a:rPr kumimoji="1" lang="ja-JP" altLang="en-US" dirty="0"/>
              <a:t>「コンピュータアーキテクチャ 定量的アプローチ」第６版</a:t>
            </a:r>
            <a:endParaRPr kumimoji="1" lang="en-US" altLang="ja-JP" dirty="0"/>
          </a:p>
          <a:p>
            <a:pPr lvl="1"/>
            <a:r>
              <a:rPr kumimoji="1" lang="ja-JP" altLang="en-US" dirty="0"/>
              <a:t>通称「</a:t>
            </a:r>
            <a:r>
              <a:rPr kumimoji="1" lang="ja-JP" altLang="en-US" b="1" dirty="0">
                <a:solidFill>
                  <a:schemeClr val="accent6"/>
                </a:solidFill>
              </a:rPr>
              <a:t>ヘネ</a:t>
            </a:r>
            <a:r>
              <a:rPr kumimoji="1" lang="ja-JP" altLang="en-US" b="1" dirty="0">
                <a:solidFill>
                  <a:schemeClr val="accent3"/>
                </a:solidFill>
              </a:rPr>
              <a:t>パタ</a:t>
            </a:r>
            <a:r>
              <a:rPr kumimoji="1" lang="ja-JP" altLang="en-US" dirty="0"/>
              <a:t>」</a:t>
            </a:r>
            <a:endParaRPr kumimoji="1" lang="en-US" altLang="ja-JP" dirty="0"/>
          </a:p>
          <a:p>
            <a:pPr lvl="1"/>
            <a:r>
              <a:rPr kumimoji="1" lang="ja-JP" altLang="en-US" dirty="0"/>
              <a:t>アーキテクチャの教科書の世界的な鉄板その２</a:t>
            </a:r>
            <a:endParaRPr kumimoji="1" lang="en-US" altLang="ja-JP" dirty="0"/>
          </a:p>
          <a:p>
            <a:pPr lvl="1"/>
            <a:r>
              <a:rPr kumimoji="1" lang="ja-JP" altLang="en-US" dirty="0"/>
              <a:t>こっちの方が難しい</a:t>
            </a:r>
            <a:endParaRPr kumimoji="1" lang="en-US" altLang="ja-JP" dirty="0"/>
          </a:p>
        </p:txBody>
      </p:sp>
    </p:spTree>
    <p:extLst>
      <p:ext uri="{BB962C8B-B14F-4D97-AF65-F5344CB8AC3E}">
        <p14:creationId xmlns:p14="http://schemas.microsoft.com/office/powerpoint/2010/main" val="31971426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C00558-1672-310B-1C9E-5C0ED4BEC137}"/>
              </a:ext>
            </a:extLst>
          </p:cNvPr>
          <p:cNvSpPr>
            <a:spLocks noGrp="1"/>
          </p:cNvSpPr>
          <p:nvPr>
            <p:ph type="title"/>
          </p:nvPr>
        </p:nvSpPr>
        <p:spPr/>
        <p:txBody>
          <a:bodyPr/>
          <a:lstStyle/>
          <a:p>
            <a:r>
              <a:rPr kumimoji="1" lang="ja-JP" altLang="en-US" dirty="0"/>
              <a:t>参考資料３</a:t>
            </a:r>
            <a:endParaRPr kumimoji="1" lang="en-US" dirty="0"/>
          </a:p>
        </p:txBody>
      </p:sp>
      <p:sp>
        <p:nvSpPr>
          <p:cNvPr id="3" name="コンテンツ プレースホルダー 2">
            <a:extLst>
              <a:ext uri="{FF2B5EF4-FFF2-40B4-BE49-F238E27FC236}">
                <a16:creationId xmlns:a16="http://schemas.microsoft.com/office/drawing/2014/main" id="{8B84905E-1327-C7E5-7772-48D1151C5F09}"/>
              </a:ext>
            </a:extLst>
          </p:cNvPr>
          <p:cNvSpPr>
            <a:spLocks noGrp="1"/>
          </p:cNvSpPr>
          <p:nvPr>
            <p:ph sz="quarter" idx="10"/>
          </p:nvPr>
        </p:nvSpPr>
        <p:spPr/>
        <p:txBody>
          <a:bodyPr/>
          <a:lstStyle/>
          <a:p>
            <a:r>
              <a:rPr kumimoji="1" lang="en-US" altLang="ja-JP" dirty="0"/>
              <a:t>Noam Nisan</a:t>
            </a:r>
            <a:r>
              <a:rPr kumimoji="1" lang="ja-JP" altLang="en-US" dirty="0"/>
              <a:t>，</a:t>
            </a:r>
            <a:r>
              <a:rPr kumimoji="1" lang="en-US" altLang="ja-JP" dirty="0"/>
              <a:t>Shimon </a:t>
            </a:r>
            <a:r>
              <a:rPr kumimoji="1" lang="en-US" altLang="ja-JP" dirty="0" err="1"/>
              <a:t>Schocken</a:t>
            </a:r>
            <a:r>
              <a:rPr kumimoji="1" lang="ja-JP" altLang="en-US" dirty="0"/>
              <a:t>：</a:t>
            </a:r>
            <a:br>
              <a:rPr kumimoji="1" lang="en-US" altLang="ja-JP" dirty="0"/>
            </a:br>
            <a:r>
              <a:rPr kumimoji="1" lang="en-US" altLang="ja-JP" sz="1800" dirty="0"/>
              <a:t> </a:t>
            </a:r>
            <a:r>
              <a:rPr kumimoji="1" lang="ja-JP" altLang="en-US" sz="1800" dirty="0"/>
              <a:t>「コンピュータシステムの理論と実装 </a:t>
            </a:r>
            <a:r>
              <a:rPr kumimoji="1" lang="en-US" altLang="ja-JP" sz="1800" dirty="0"/>
              <a:t>―</a:t>
            </a:r>
            <a:r>
              <a:rPr kumimoji="1" lang="ja-JP" altLang="en-US" sz="1800" dirty="0"/>
              <a:t>モダンなコンピュータの作り方」</a:t>
            </a:r>
            <a:endParaRPr kumimoji="1" lang="en-US" altLang="ja-JP" sz="1800" dirty="0"/>
          </a:p>
          <a:p>
            <a:pPr lvl="1"/>
            <a:r>
              <a:rPr kumimoji="1" lang="ja-JP" altLang="en-US" dirty="0"/>
              <a:t>論理回路から </a:t>
            </a:r>
            <a:r>
              <a:rPr kumimoji="1" lang="en-US" altLang="ja-JP" dirty="0"/>
              <a:t>OS</a:t>
            </a:r>
            <a:r>
              <a:rPr kumimoji="1" lang="ja-JP" altLang="en-US" dirty="0"/>
              <a:t>，その上で動くアプリまでをカバー</a:t>
            </a:r>
            <a:endParaRPr kumimoji="1" lang="en-US" altLang="ja-JP" dirty="0"/>
          </a:p>
          <a:p>
            <a:pPr lvl="1"/>
            <a:r>
              <a:rPr lang="ja-JP" altLang="en-US" dirty="0"/>
              <a:t>「</a:t>
            </a:r>
            <a:r>
              <a:rPr lang="en-US" altLang="ja-JP" dirty="0"/>
              <a:t>NAND to Tetris</a:t>
            </a:r>
            <a:r>
              <a:rPr lang="ja-JP" altLang="en-US" dirty="0"/>
              <a:t>」</a:t>
            </a:r>
            <a:endParaRPr lang="en-US" altLang="ja-JP" dirty="0"/>
          </a:p>
          <a:p>
            <a:pPr lvl="2"/>
            <a:r>
              <a:rPr kumimoji="1" lang="en-US" altLang="ja-JP" dirty="0"/>
              <a:t>NAND</a:t>
            </a:r>
            <a:r>
              <a:rPr kumimoji="1" lang="ja-JP" altLang="en-US" dirty="0"/>
              <a:t>：もっとも基礎的な論理回路</a:t>
            </a:r>
            <a:endParaRPr kumimoji="1" lang="en-US" altLang="ja-JP" dirty="0"/>
          </a:p>
          <a:p>
            <a:pPr lvl="2"/>
            <a:r>
              <a:rPr kumimoji="1" lang="en-US" altLang="ja-JP" dirty="0"/>
              <a:t>Tetris</a:t>
            </a:r>
            <a:r>
              <a:rPr kumimoji="1" lang="ja-JP" altLang="en-US" dirty="0"/>
              <a:t>：有名なゲーム</a:t>
            </a:r>
            <a:endParaRPr kumimoji="1" lang="en-US" altLang="ja-JP" dirty="0"/>
          </a:p>
          <a:p>
            <a:pPr lvl="1"/>
            <a:r>
              <a:rPr kumimoji="1" lang="ja-JP" altLang="en-US" dirty="0"/>
              <a:t>全体にコンパクトかつ演習形式でまとまっている</a:t>
            </a:r>
            <a:endParaRPr kumimoji="1" lang="en-US" altLang="ja-JP" dirty="0"/>
          </a:p>
        </p:txBody>
      </p:sp>
    </p:spTree>
    <p:extLst>
      <p:ext uri="{BB962C8B-B14F-4D97-AF65-F5344CB8AC3E}">
        <p14:creationId xmlns:p14="http://schemas.microsoft.com/office/powerpoint/2010/main" val="2925803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0634D0-416C-82B8-59CE-3715DFEDD8DC}"/>
              </a:ext>
            </a:extLst>
          </p:cNvPr>
          <p:cNvSpPr>
            <a:spLocks noGrp="1"/>
          </p:cNvSpPr>
          <p:nvPr>
            <p:ph type="title"/>
          </p:nvPr>
        </p:nvSpPr>
        <p:spPr/>
        <p:txBody>
          <a:bodyPr/>
          <a:lstStyle/>
          <a:p>
            <a:r>
              <a:rPr kumimoji="1" lang="ja-JP" altLang="en-US" dirty="0"/>
              <a:t>その他の参考資料</a:t>
            </a:r>
            <a:endParaRPr kumimoji="1" lang="en-US" dirty="0"/>
          </a:p>
        </p:txBody>
      </p:sp>
      <p:sp>
        <p:nvSpPr>
          <p:cNvPr id="3" name="コンテンツ プレースホルダー 2">
            <a:extLst>
              <a:ext uri="{FF2B5EF4-FFF2-40B4-BE49-F238E27FC236}">
                <a16:creationId xmlns:a16="http://schemas.microsoft.com/office/drawing/2014/main" id="{6E31B21B-B8A3-848D-78EE-A5A59A2CFE52}"/>
              </a:ext>
            </a:extLst>
          </p:cNvPr>
          <p:cNvSpPr>
            <a:spLocks noGrp="1"/>
          </p:cNvSpPr>
          <p:nvPr>
            <p:ph sz="quarter" idx="10"/>
          </p:nvPr>
        </p:nvSpPr>
        <p:spPr/>
        <p:txBody>
          <a:bodyPr/>
          <a:lstStyle/>
          <a:p>
            <a:r>
              <a:rPr lang="ja-JP" altLang="en-US" dirty="0"/>
              <a:t>去年の粕川先生のコンピュータアーキテクチャの講義資料：</a:t>
            </a:r>
            <a:endParaRPr kumimoji="1" lang="en-US" dirty="0">
              <a:hlinkClick r:id="rId2"/>
            </a:endParaRPr>
          </a:p>
          <a:p>
            <a:pPr lvl="1"/>
            <a:r>
              <a:rPr kumimoji="1" lang="en-US" dirty="0">
                <a:hlinkClick r:id="rId2"/>
              </a:rPr>
              <a:t>http://www.kasukawa.net</a:t>
            </a:r>
            <a:endParaRPr kumimoji="1" lang="en-US" dirty="0"/>
          </a:p>
          <a:p>
            <a:r>
              <a:rPr lang="ja-JP" altLang="en-US" dirty="0"/>
              <a:t>塩谷が大学院でやっている「</a:t>
            </a:r>
            <a:r>
              <a:rPr lang="zh-TW" altLang="en-US" dirty="0"/>
              <a:t>先進計算機構成論</a:t>
            </a:r>
            <a:r>
              <a:rPr lang="ja-JP" altLang="en-US" dirty="0"/>
              <a:t>」の講義資料：</a:t>
            </a:r>
            <a:endParaRPr lang="en-US" altLang="ja-JP" dirty="0"/>
          </a:p>
          <a:p>
            <a:pPr lvl="1"/>
            <a:r>
              <a:rPr kumimoji="1" lang="en-US" dirty="0">
                <a:hlinkClick r:id="rId3"/>
              </a:rPr>
              <a:t>https://github.com/shioyadan/advanced-computer-organization</a:t>
            </a:r>
            <a:endParaRPr kumimoji="1" lang="en-US" dirty="0"/>
          </a:p>
          <a:p>
            <a:endParaRPr kumimoji="1" lang="en-US" dirty="0"/>
          </a:p>
        </p:txBody>
      </p:sp>
    </p:spTree>
    <p:extLst>
      <p:ext uri="{BB962C8B-B14F-4D97-AF65-F5344CB8AC3E}">
        <p14:creationId xmlns:p14="http://schemas.microsoft.com/office/powerpoint/2010/main" val="6307349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E42D20-CA4F-EEB5-C05E-94D39DC19958}"/>
              </a:ext>
            </a:extLst>
          </p:cNvPr>
          <p:cNvSpPr>
            <a:spLocks noGrp="1"/>
          </p:cNvSpPr>
          <p:nvPr>
            <p:ph type="title"/>
          </p:nvPr>
        </p:nvSpPr>
        <p:spPr/>
        <p:txBody>
          <a:bodyPr/>
          <a:lstStyle/>
          <a:p>
            <a:r>
              <a:rPr kumimoji="1" lang="ja-JP" altLang="en-US" dirty="0"/>
              <a:t>前提とする知識</a:t>
            </a:r>
            <a:endParaRPr kumimoji="1" lang="en-US" dirty="0"/>
          </a:p>
        </p:txBody>
      </p:sp>
      <p:sp>
        <p:nvSpPr>
          <p:cNvPr id="3" name="コンテンツ プレースホルダー 2">
            <a:extLst>
              <a:ext uri="{FF2B5EF4-FFF2-40B4-BE49-F238E27FC236}">
                <a16:creationId xmlns:a16="http://schemas.microsoft.com/office/drawing/2014/main" id="{7248FB22-76D5-5DC3-75E1-CF00C6B8B58C}"/>
              </a:ext>
            </a:extLst>
          </p:cNvPr>
          <p:cNvSpPr>
            <a:spLocks noGrp="1"/>
          </p:cNvSpPr>
          <p:nvPr>
            <p:ph sz="quarter" idx="10"/>
          </p:nvPr>
        </p:nvSpPr>
        <p:spPr/>
        <p:txBody>
          <a:bodyPr/>
          <a:lstStyle/>
          <a:p>
            <a:r>
              <a:rPr kumimoji="1" lang="ja-JP" altLang="en-US" dirty="0"/>
              <a:t>必修で１年生の時にやっていると聞いたので，</a:t>
            </a:r>
            <a:br>
              <a:rPr kumimoji="1" lang="en-US" altLang="ja-JP" dirty="0"/>
            </a:br>
            <a:r>
              <a:rPr kumimoji="1" lang="ja-JP" altLang="en-US" dirty="0"/>
              <a:t>以下の基本のきがわかっている前提で進めます</a:t>
            </a:r>
            <a:endParaRPr kumimoji="1" lang="en-US" altLang="ja-JP" dirty="0"/>
          </a:p>
          <a:p>
            <a:pPr lvl="1"/>
            <a:r>
              <a:rPr kumimoji="1" lang="en-US" altLang="ja-JP" dirty="0"/>
              <a:t>C </a:t>
            </a:r>
            <a:r>
              <a:rPr kumimoji="1" lang="ja-JP" altLang="en-US" dirty="0"/>
              <a:t>言語のプログラミング</a:t>
            </a:r>
            <a:endParaRPr kumimoji="1" lang="en-US" altLang="ja-JP" dirty="0"/>
          </a:p>
          <a:p>
            <a:pPr lvl="1"/>
            <a:r>
              <a:rPr kumimoji="1" lang="ja-JP" altLang="en-US" dirty="0"/>
              <a:t>論理回路</a:t>
            </a:r>
            <a:endParaRPr kumimoji="1" lang="en-US" altLang="ja-JP" dirty="0"/>
          </a:p>
          <a:p>
            <a:r>
              <a:rPr kumimoji="1" lang="ja-JP" altLang="en-US" dirty="0"/>
              <a:t>（と言う予定なんですが，大丈夫でしょうか？</a:t>
            </a:r>
            <a:endParaRPr kumimoji="1" lang="en-US" dirty="0"/>
          </a:p>
        </p:txBody>
      </p:sp>
    </p:spTree>
    <p:extLst>
      <p:ext uri="{BB962C8B-B14F-4D97-AF65-F5344CB8AC3E}">
        <p14:creationId xmlns:p14="http://schemas.microsoft.com/office/powerpoint/2010/main" val="33209312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490354-0B60-5F73-5B73-4AFE7C121AB1}"/>
              </a:ext>
            </a:extLst>
          </p:cNvPr>
          <p:cNvSpPr>
            <a:spLocks noGrp="1"/>
          </p:cNvSpPr>
          <p:nvPr>
            <p:ph type="title"/>
          </p:nvPr>
        </p:nvSpPr>
        <p:spPr/>
        <p:txBody>
          <a:bodyPr/>
          <a:lstStyle/>
          <a:p>
            <a:r>
              <a:rPr kumimoji="1" lang="ja-JP" altLang="en-US" dirty="0"/>
              <a:t>試験</a:t>
            </a:r>
            <a:endParaRPr kumimoji="1" lang="en-US" dirty="0"/>
          </a:p>
        </p:txBody>
      </p:sp>
      <p:sp>
        <p:nvSpPr>
          <p:cNvPr id="3" name="コンテンツ プレースホルダー 2">
            <a:extLst>
              <a:ext uri="{FF2B5EF4-FFF2-40B4-BE49-F238E27FC236}">
                <a16:creationId xmlns:a16="http://schemas.microsoft.com/office/drawing/2014/main" id="{EB276DF9-0D34-00DE-8970-203C95591DDA}"/>
              </a:ext>
            </a:extLst>
          </p:cNvPr>
          <p:cNvSpPr>
            <a:spLocks noGrp="1"/>
          </p:cNvSpPr>
          <p:nvPr>
            <p:ph sz="quarter" idx="10"/>
          </p:nvPr>
        </p:nvSpPr>
        <p:spPr/>
        <p:txBody>
          <a:bodyPr/>
          <a:lstStyle/>
          <a:p>
            <a:r>
              <a:rPr kumimoji="1" lang="ja-JP" altLang="en-US" dirty="0"/>
              <a:t>期末試験を行う予定です</a:t>
            </a:r>
            <a:endParaRPr kumimoji="1" lang="en-US" altLang="ja-JP" dirty="0"/>
          </a:p>
          <a:p>
            <a:pPr lvl="1"/>
            <a:r>
              <a:rPr kumimoji="1" lang="ja-JP" altLang="en-US" dirty="0"/>
              <a:t>普段の課題も成績に入れる予定です</a:t>
            </a:r>
            <a:endParaRPr kumimoji="1" lang="en-US" altLang="ja-JP" dirty="0"/>
          </a:p>
          <a:p>
            <a:pPr lvl="1"/>
            <a:r>
              <a:rPr kumimoji="1" lang="ja-JP" altLang="en-US" dirty="0"/>
              <a:t>･･･ が，試行錯誤して色々変更になるかもしれません</a:t>
            </a:r>
            <a:endParaRPr kumimoji="1" lang="en-US" dirty="0"/>
          </a:p>
        </p:txBody>
      </p:sp>
    </p:spTree>
    <p:extLst>
      <p:ext uri="{BB962C8B-B14F-4D97-AF65-F5344CB8AC3E}">
        <p14:creationId xmlns:p14="http://schemas.microsoft.com/office/powerpoint/2010/main" val="27861247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B60392-9052-F165-8AA7-A79BDF09E84B}"/>
              </a:ext>
            </a:extLst>
          </p:cNvPr>
          <p:cNvSpPr>
            <a:spLocks noGrp="1"/>
          </p:cNvSpPr>
          <p:nvPr>
            <p:ph type="title"/>
          </p:nvPr>
        </p:nvSpPr>
        <p:spPr/>
        <p:txBody>
          <a:bodyPr/>
          <a:lstStyle/>
          <a:p>
            <a:r>
              <a:rPr kumimoji="1" lang="ja-JP" altLang="en-US" dirty="0"/>
              <a:t>もくじ</a:t>
            </a:r>
            <a:endParaRPr kumimoji="1" lang="en-US" dirty="0"/>
          </a:p>
        </p:txBody>
      </p:sp>
      <p:sp>
        <p:nvSpPr>
          <p:cNvPr id="3" name="コンテンツ プレースホルダー 2">
            <a:extLst>
              <a:ext uri="{FF2B5EF4-FFF2-40B4-BE49-F238E27FC236}">
                <a16:creationId xmlns:a16="http://schemas.microsoft.com/office/drawing/2014/main" id="{F06D2B40-1D86-5495-30D8-A6ABBE7E9BF8}"/>
              </a:ext>
            </a:extLst>
          </p:cNvPr>
          <p:cNvSpPr>
            <a:spLocks noGrp="1"/>
          </p:cNvSpPr>
          <p:nvPr>
            <p:ph sz="quarter" idx="10"/>
          </p:nvPr>
        </p:nvSpPr>
        <p:spPr/>
        <p:txBody>
          <a:bodyPr/>
          <a:lstStyle/>
          <a:p>
            <a:pPr marL="457200" indent="-457200">
              <a:buFont typeface="+mj-lt"/>
              <a:buAutoNum type="arabicPeriod"/>
            </a:pPr>
            <a:r>
              <a:rPr kumimoji="1" lang="ja-JP" altLang="en-US" dirty="0">
                <a:solidFill>
                  <a:schemeClr val="accent6"/>
                </a:solidFill>
              </a:rPr>
              <a:t>コンピュータ・アーキテクチャとは？</a:t>
            </a:r>
            <a:endParaRPr kumimoji="1" lang="en-US" altLang="ja-JP" dirty="0">
              <a:solidFill>
                <a:schemeClr val="accent6"/>
              </a:solidFill>
            </a:endParaRPr>
          </a:p>
          <a:p>
            <a:pPr marL="457200" indent="-457200">
              <a:buFont typeface="+mj-lt"/>
              <a:buAutoNum type="arabicPeriod"/>
            </a:pPr>
            <a:r>
              <a:rPr kumimoji="1" lang="ja-JP" altLang="en-US" dirty="0"/>
              <a:t>コンピュータの種類</a:t>
            </a:r>
            <a:endParaRPr kumimoji="1" lang="en-US" altLang="ja-JP" dirty="0"/>
          </a:p>
          <a:p>
            <a:pPr marL="457200" indent="-457200">
              <a:buFont typeface="+mj-lt"/>
              <a:buAutoNum type="arabicPeriod"/>
            </a:pPr>
            <a:r>
              <a:rPr kumimoji="1" lang="ja-JP" altLang="en-US" dirty="0"/>
              <a:t>ソフトウェアとの関係</a:t>
            </a:r>
            <a:endParaRPr kumimoji="1" lang="en-US" dirty="0"/>
          </a:p>
        </p:txBody>
      </p:sp>
    </p:spTree>
    <p:extLst>
      <p:ext uri="{BB962C8B-B14F-4D97-AF65-F5344CB8AC3E}">
        <p14:creationId xmlns:p14="http://schemas.microsoft.com/office/powerpoint/2010/main" val="20662590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コンピュータ・アーキテクチャとは（再）</a:t>
            </a:r>
          </a:p>
        </p:txBody>
      </p:sp>
      <p:sp>
        <p:nvSpPr>
          <p:cNvPr id="3" name="テキスト プレースホルダー 2"/>
          <p:cNvSpPr>
            <a:spLocks noGrp="1"/>
          </p:cNvSpPr>
          <p:nvPr>
            <p:ph type="body" sz="quarter" idx="10"/>
          </p:nvPr>
        </p:nvSpPr>
        <p:spPr/>
        <p:txBody>
          <a:bodyPr/>
          <a:lstStyle/>
          <a:p>
            <a:r>
              <a:rPr kumimoji="1" lang="ja-JP" altLang="en-US" dirty="0"/>
              <a:t>「アーキテクチャ」</a:t>
            </a:r>
            <a:endParaRPr kumimoji="1" lang="en-US" altLang="ja-JP" dirty="0"/>
          </a:p>
          <a:p>
            <a:pPr lvl="1"/>
            <a:r>
              <a:rPr kumimoji="1" lang="ja-JP" altLang="en-US" dirty="0"/>
              <a:t>建築そのものや，建築における設計や様式のこと</a:t>
            </a:r>
            <a:endParaRPr kumimoji="1" lang="en-US" altLang="ja-JP" dirty="0"/>
          </a:p>
          <a:p>
            <a:r>
              <a:rPr kumimoji="1" lang="ja-JP" altLang="en-US" dirty="0"/>
              <a:t>「コンピュータ・アーキテクチャ」</a:t>
            </a:r>
            <a:endParaRPr kumimoji="1" lang="en-US" altLang="ja-JP" dirty="0"/>
          </a:p>
          <a:p>
            <a:pPr lvl="1"/>
            <a:r>
              <a:rPr kumimoji="1" lang="ja-JP" altLang="en-US" dirty="0"/>
              <a:t>コンピュータ</a:t>
            </a:r>
            <a:r>
              <a:rPr lang="ja-JP" altLang="en-US" dirty="0"/>
              <a:t>における設計や様式のこと</a:t>
            </a:r>
            <a:endParaRPr lang="en-US" altLang="ja-JP" dirty="0"/>
          </a:p>
          <a:p>
            <a:pPr lvl="1"/>
            <a:r>
              <a:rPr lang="ja-JP" altLang="en-US" dirty="0"/>
              <a:t>情報分野では単に「アーキテクチャ」と呼ぶことも多い</a:t>
            </a:r>
            <a:endParaRPr lang="en-US" altLang="ja-JP" dirty="0"/>
          </a:p>
        </p:txBody>
      </p:sp>
    </p:spTree>
    <p:extLst>
      <p:ext uri="{BB962C8B-B14F-4D97-AF65-F5344CB8AC3E}">
        <p14:creationId xmlns:p14="http://schemas.microsoft.com/office/powerpoint/2010/main" val="40969665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広義と狭義のコンピュータ・アーキテクチャ</a:t>
            </a:r>
            <a:endParaRPr lang="en-US" altLang="ja-JP" dirty="0"/>
          </a:p>
        </p:txBody>
      </p:sp>
      <p:sp>
        <p:nvSpPr>
          <p:cNvPr id="3" name="テキスト プレースホルダー 2"/>
          <p:cNvSpPr>
            <a:spLocks noGrp="1"/>
          </p:cNvSpPr>
          <p:nvPr>
            <p:ph type="body" sz="quarter" idx="10"/>
          </p:nvPr>
        </p:nvSpPr>
        <p:spPr/>
        <p:txBody>
          <a:bodyPr/>
          <a:lstStyle/>
          <a:p>
            <a:r>
              <a:rPr lang="ja-JP" altLang="en-US" dirty="0"/>
              <a:t>広義にはハードとソフトの双方を含めたコンピュータ全体の設計や様式をのことを言う（と思う）</a:t>
            </a:r>
            <a:endParaRPr lang="en-US" altLang="ja-JP" dirty="0"/>
          </a:p>
          <a:p>
            <a:pPr lvl="1"/>
            <a:r>
              <a:rPr lang="ja-JP" altLang="en-US" dirty="0">
                <a:solidFill>
                  <a:schemeClr val="accent6"/>
                </a:solidFill>
              </a:rPr>
              <a:t>この講義のタイトルはこちらの意味</a:t>
            </a:r>
            <a:endParaRPr lang="en-US" altLang="ja-JP" dirty="0">
              <a:solidFill>
                <a:schemeClr val="accent6"/>
              </a:solidFill>
            </a:endParaRPr>
          </a:p>
          <a:p>
            <a:r>
              <a:rPr lang="ja-JP" altLang="en-US" dirty="0"/>
              <a:t>狭義にはハードの設計や様式のことを言う</a:t>
            </a:r>
            <a:endParaRPr lang="en-US" altLang="ja-JP" dirty="0"/>
          </a:p>
          <a:p>
            <a:pPr lvl="1"/>
            <a:r>
              <a:rPr lang="ja-JP" altLang="en-US" dirty="0"/>
              <a:t>一般にはこちらの意味で使うことの方が多い</a:t>
            </a:r>
            <a:endParaRPr lang="en-US" altLang="ja-JP" dirty="0"/>
          </a:p>
          <a:p>
            <a:pPr lvl="1"/>
            <a:r>
              <a:rPr lang="ja-JP" altLang="en-US" dirty="0">
                <a:solidFill>
                  <a:schemeClr val="accent6"/>
                </a:solidFill>
              </a:rPr>
              <a:t>塩谷は口頭ではこっちの意味で使うことが多いと思う</a:t>
            </a:r>
            <a:endParaRPr lang="en-US" altLang="ja-JP" dirty="0">
              <a:solidFill>
                <a:schemeClr val="accent6"/>
              </a:solidFill>
            </a:endParaRPr>
          </a:p>
        </p:txBody>
      </p:sp>
    </p:spTree>
    <p:extLst>
      <p:ext uri="{BB962C8B-B14F-4D97-AF65-F5344CB8AC3E}">
        <p14:creationId xmlns:p14="http://schemas.microsoft.com/office/powerpoint/2010/main" val="20408995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960D55-0D8E-585C-92D7-E70C2E278D3E}"/>
              </a:ext>
            </a:extLst>
          </p:cNvPr>
          <p:cNvSpPr>
            <a:spLocks noGrp="1"/>
          </p:cNvSpPr>
          <p:nvPr>
            <p:ph type="title"/>
          </p:nvPr>
        </p:nvSpPr>
        <p:spPr/>
        <p:txBody>
          <a:bodyPr/>
          <a:lstStyle/>
          <a:p>
            <a:r>
              <a:rPr lang="ja-JP" altLang="en-US" dirty="0"/>
              <a:t>コンピュータ・アーキテクチャ </a:t>
            </a:r>
            <a:r>
              <a:rPr lang="en-US" altLang="ja-JP" dirty="0"/>
              <a:t>Ⅰ</a:t>
            </a:r>
            <a:r>
              <a:rPr lang="ja-JP" altLang="en-US" dirty="0"/>
              <a:t>と</a:t>
            </a:r>
            <a:r>
              <a:rPr lang="en-US" altLang="ja-JP" dirty="0"/>
              <a:t> Ⅱ</a:t>
            </a:r>
          </a:p>
        </p:txBody>
      </p:sp>
      <p:sp>
        <p:nvSpPr>
          <p:cNvPr id="3" name="コンテンツ プレースホルダー 2">
            <a:extLst>
              <a:ext uri="{FF2B5EF4-FFF2-40B4-BE49-F238E27FC236}">
                <a16:creationId xmlns:a16="http://schemas.microsoft.com/office/drawing/2014/main" id="{AD9FFBCF-98CB-73B9-CFF7-D6DE42A18F2E}"/>
              </a:ext>
            </a:extLst>
          </p:cNvPr>
          <p:cNvSpPr>
            <a:spLocks noGrp="1"/>
          </p:cNvSpPr>
          <p:nvPr>
            <p:ph sz="quarter" idx="10"/>
          </p:nvPr>
        </p:nvSpPr>
        <p:spPr/>
        <p:txBody>
          <a:bodyPr/>
          <a:lstStyle/>
          <a:p>
            <a:r>
              <a:rPr lang="ja-JP" altLang="en-US" dirty="0"/>
              <a:t>１学期と２学期に，それぞれ</a:t>
            </a:r>
            <a:r>
              <a:rPr lang="en-US" altLang="ja-JP" dirty="0"/>
              <a:t>Ⅰ</a:t>
            </a:r>
            <a:r>
              <a:rPr lang="ja-JP" altLang="en-US" dirty="0"/>
              <a:t>と</a:t>
            </a:r>
            <a:r>
              <a:rPr lang="en-US" altLang="ja-JP" dirty="0"/>
              <a:t>Ⅱ</a:t>
            </a:r>
            <a:r>
              <a:rPr lang="ja-JP" altLang="en-US" dirty="0"/>
              <a:t>があります</a:t>
            </a:r>
            <a:endParaRPr lang="en-US" altLang="ja-JP" dirty="0"/>
          </a:p>
          <a:p>
            <a:pPr lvl="1"/>
            <a:r>
              <a:rPr lang="ja-JP" altLang="en-US" dirty="0"/>
              <a:t>２学期の</a:t>
            </a:r>
            <a:r>
              <a:rPr lang="en-US" altLang="ja-JP" dirty="0"/>
              <a:t>Ⅱ</a:t>
            </a:r>
            <a:r>
              <a:rPr lang="ja-JP" altLang="en-US" dirty="0"/>
              <a:t>は東京農工大の山田先生が担当予定です</a:t>
            </a:r>
            <a:endParaRPr lang="en-US" altLang="ja-JP" dirty="0"/>
          </a:p>
          <a:p>
            <a:pPr lvl="1"/>
            <a:r>
              <a:rPr lang="ja-JP" altLang="en-US" dirty="0"/>
              <a:t>山田先生は日本を代表する </a:t>
            </a:r>
            <a:r>
              <a:rPr lang="en-US" altLang="ja-JP" dirty="0"/>
              <a:t>OS </a:t>
            </a:r>
            <a:r>
              <a:rPr lang="ja-JP" altLang="en-US" dirty="0"/>
              <a:t>の先生です</a:t>
            </a:r>
            <a:endParaRPr lang="en-US" altLang="ja-JP" dirty="0"/>
          </a:p>
          <a:p>
            <a:r>
              <a:rPr lang="ja-JP" altLang="en-US" dirty="0"/>
              <a:t>コンピュータ全体を，</a:t>
            </a:r>
            <a:endParaRPr lang="en-US" altLang="ja-JP" dirty="0"/>
          </a:p>
          <a:p>
            <a:pPr lvl="1"/>
            <a:r>
              <a:rPr lang="ja-JP" altLang="en-US" dirty="0"/>
              <a:t>アーキテクチャ</a:t>
            </a:r>
            <a:r>
              <a:rPr lang="en-US" altLang="ja-JP" dirty="0"/>
              <a:t>Ⅰ</a:t>
            </a:r>
            <a:r>
              <a:rPr lang="ja-JP" altLang="en-US" dirty="0"/>
              <a:t>の講義ではハードウェア面から</a:t>
            </a:r>
            <a:br>
              <a:rPr lang="en-US" altLang="ja-JP" dirty="0"/>
            </a:br>
            <a:r>
              <a:rPr lang="ja-JP" altLang="en-US" dirty="0"/>
              <a:t>アーキテクチャ</a:t>
            </a:r>
            <a:r>
              <a:rPr lang="en-US" altLang="ja-JP" dirty="0"/>
              <a:t>Ⅱ</a:t>
            </a:r>
            <a:r>
              <a:rPr lang="ja-JP" altLang="en-US" dirty="0"/>
              <a:t>の講義ではソフトウェア面から　見ていきます</a:t>
            </a:r>
            <a:endParaRPr lang="en-US" altLang="ja-JP" dirty="0"/>
          </a:p>
        </p:txBody>
      </p:sp>
    </p:spTree>
    <p:extLst>
      <p:ext uri="{BB962C8B-B14F-4D97-AF65-F5344CB8AC3E}">
        <p14:creationId xmlns:p14="http://schemas.microsoft.com/office/powerpoint/2010/main" val="40986229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四角形: 角を丸くする 12">
            <a:extLst>
              <a:ext uri="{FF2B5EF4-FFF2-40B4-BE49-F238E27FC236}">
                <a16:creationId xmlns:a16="http://schemas.microsoft.com/office/drawing/2014/main" id="{79CC3959-451E-EEEC-3A0A-E85B68DE4085}"/>
              </a:ext>
            </a:extLst>
          </p:cNvPr>
          <p:cNvSpPr/>
          <p:nvPr/>
        </p:nvSpPr>
        <p:spPr bwMode="auto">
          <a:xfrm>
            <a:off x="161951" y="2258987"/>
            <a:ext cx="8460094" cy="3420038"/>
          </a:xfrm>
          <a:prstGeom prst="roundRect">
            <a:avLst>
              <a:gd name="adj" fmla="val 6437"/>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2" name="タイトル 1"/>
          <p:cNvSpPr>
            <a:spLocks noGrp="1"/>
          </p:cNvSpPr>
          <p:nvPr>
            <p:ph type="title"/>
          </p:nvPr>
        </p:nvSpPr>
        <p:spPr/>
        <p:txBody>
          <a:bodyPr/>
          <a:lstStyle/>
          <a:p>
            <a:r>
              <a:rPr kumimoji="1" lang="ja-JP" altLang="en-US" dirty="0"/>
              <a:t>コンピュータに関わる分野の階層関係</a:t>
            </a:r>
            <a:br>
              <a:rPr lang="en-US" altLang="ja-JP" dirty="0"/>
            </a:br>
            <a:r>
              <a:rPr lang="ja-JP" altLang="en-US" sz="1800" dirty="0"/>
              <a:t>上にあるものは，その直下にあるものを使って構築されている</a:t>
            </a:r>
            <a:endParaRPr kumimoji="1" lang="ja-JP" altLang="en-US" dirty="0"/>
          </a:p>
        </p:txBody>
      </p:sp>
      <p:sp>
        <p:nvSpPr>
          <p:cNvPr id="4" name="角丸四角形 3"/>
          <p:cNvSpPr/>
          <p:nvPr/>
        </p:nvSpPr>
        <p:spPr bwMode="auto">
          <a:xfrm>
            <a:off x="3221661" y="2348988"/>
            <a:ext cx="5220058" cy="990010"/>
          </a:xfrm>
          <a:prstGeom prst="roundRect">
            <a:avLst/>
          </a:prstGeom>
          <a:solidFill>
            <a:schemeClr val="accent1"/>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b="1" dirty="0">
                <a:solidFill>
                  <a:schemeClr val="bg1"/>
                </a:solidFill>
              </a:rPr>
              <a:t>システム・ソフトウェア</a:t>
            </a:r>
            <a:endParaRPr kumimoji="1" lang="en-US" altLang="ja-JP" sz="1600" b="1" dirty="0">
              <a:solidFill>
                <a:schemeClr val="bg1"/>
              </a:solidFill>
            </a:endParaRPr>
          </a:p>
          <a:p>
            <a:pPr algn="ctr"/>
            <a:r>
              <a:rPr kumimoji="1" lang="en-US" altLang="ja-JP" sz="1600" b="1" dirty="0">
                <a:solidFill>
                  <a:schemeClr val="bg1"/>
                </a:solidFill>
              </a:rPr>
              <a:t>OS / </a:t>
            </a:r>
            <a:r>
              <a:rPr kumimoji="1" lang="ja-JP" altLang="en-US" sz="1600" b="1" dirty="0">
                <a:solidFill>
                  <a:schemeClr val="bg1"/>
                </a:solidFill>
              </a:rPr>
              <a:t>コンパイラ </a:t>
            </a:r>
            <a:r>
              <a:rPr kumimoji="1" lang="en-US" altLang="ja-JP" sz="1600" b="1" dirty="0">
                <a:solidFill>
                  <a:schemeClr val="bg1"/>
                </a:solidFill>
              </a:rPr>
              <a:t>/ </a:t>
            </a:r>
            <a:r>
              <a:rPr kumimoji="1" lang="ja-JP" altLang="en-US" sz="1600" b="1" dirty="0">
                <a:solidFill>
                  <a:schemeClr val="bg1"/>
                </a:solidFill>
              </a:rPr>
              <a:t>インタプリタ</a:t>
            </a:r>
          </a:p>
        </p:txBody>
      </p:sp>
      <p:sp>
        <p:nvSpPr>
          <p:cNvPr id="5" name="角丸四角形 4"/>
          <p:cNvSpPr/>
          <p:nvPr/>
        </p:nvSpPr>
        <p:spPr bwMode="auto">
          <a:xfrm>
            <a:off x="3221985" y="3519000"/>
            <a:ext cx="5220058" cy="990011"/>
          </a:xfrm>
          <a:prstGeom prst="roundRect">
            <a:avLst/>
          </a:prstGeom>
          <a:solidFill>
            <a:schemeClr val="accent1"/>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b="1" dirty="0">
                <a:solidFill>
                  <a:schemeClr val="bg1"/>
                </a:solidFill>
              </a:rPr>
              <a:t>（狭義の）コンピュータ</a:t>
            </a:r>
            <a:r>
              <a:rPr kumimoji="1" lang="ja-JP" altLang="en-US" sz="2000" b="1" dirty="0">
                <a:solidFill>
                  <a:schemeClr val="bg1"/>
                </a:solidFill>
              </a:rPr>
              <a:t>・アーキテクチャ</a:t>
            </a:r>
          </a:p>
        </p:txBody>
      </p:sp>
      <p:sp>
        <p:nvSpPr>
          <p:cNvPr id="6" name="角丸四角形 5"/>
          <p:cNvSpPr/>
          <p:nvPr/>
        </p:nvSpPr>
        <p:spPr bwMode="auto">
          <a:xfrm>
            <a:off x="3221985" y="1178974"/>
            <a:ext cx="5220058" cy="990011"/>
          </a:xfrm>
          <a:prstGeom prst="roundRect">
            <a:avLst/>
          </a:prstGeom>
          <a:solidFill>
            <a:schemeClr val="accent5"/>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solidFill>
                  <a:schemeClr val="bg1"/>
                </a:solidFill>
              </a:rPr>
              <a:t>アプリケーション・ソフトウェア</a:t>
            </a:r>
            <a:endParaRPr kumimoji="1" lang="en-US" altLang="ja-JP" sz="1600" dirty="0">
              <a:solidFill>
                <a:schemeClr val="bg1"/>
              </a:solidFill>
            </a:endParaRPr>
          </a:p>
          <a:p>
            <a:pPr algn="ctr"/>
            <a:r>
              <a:rPr lang="ja-JP" altLang="en-US" sz="1600" dirty="0">
                <a:solidFill>
                  <a:schemeClr val="bg1"/>
                </a:solidFill>
              </a:rPr>
              <a:t>画像処理 </a:t>
            </a:r>
            <a:r>
              <a:rPr lang="en-US" altLang="ja-JP" sz="1600" dirty="0">
                <a:solidFill>
                  <a:schemeClr val="bg1"/>
                </a:solidFill>
              </a:rPr>
              <a:t>/ </a:t>
            </a:r>
            <a:r>
              <a:rPr lang="ja-JP" altLang="en-US" sz="1600" dirty="0">
                <a:solidFill>
                  <a:schemeClr val="bg1"/>
                </a:solidFill>
              </a:rPr>
              <a:t>音声認識 </a:t>
            </a:r>
            <a:r>
              <a:rPr lang="en-US" altLang="ja-JP" sz="1600" dirty="0">
                <a:solidFill>
                  <a:schemeClr val="bg1"/>
                </a:solidFill>
              </a:rPr>
              <a:t>/ </a:t>
            </a:r>
            <a:r>
              <a:rPr lang="ja-JP" altLang="en-US" sz="1600" dirty="0">
                <a:solidFill>
                  <a:schemeClr val="bg1"/>
                </a:solidFill>
              </a:rPr>
              <a:t>言語処理 </a:t>
            </a:r>
            <a:r>
              <a:rPr lang="en-US" altLang="ja-JP" sz="1600" dirty="0">
                <a:solidFill>
                  <a:schemeClr val="bg1"/>
                </a:solidFill>
              </a:rPr>
              <a:t>/ </a:t>
            </a:r>
            <a:r>
              <a:rPr lang="ja-JP" altLang="en-US" sz="1600" dirty="0">
                <a:solidFill>
                  <a:schemeClr val="bg1"/>
                </a:solidFill>
              </a:rPr>
              <a:t>機械制御 </a:t>
            </a:r>
            <a:endParaRPr lang="en-US" altLang="ja-JP" sz="1600" dirty="0">
              <a:solidFill>
                <a:schemeClr val="bg1"/>
              </a:solidFill>
            </a:endParaRPr>
          </a:p>
          <a:p>
            <a:pPr algn="ctr"/>
            <a:r>
              <a:rPr lang="ja-JP" altLang="en-US" sz="1600" dirty="0">
                <a:solidFill>
                  <a:schemeClr val="bg1"/>
                </a:solidFill>
              </a:rPr>
              <a:t>機械学習 </a:t>
            </a:r>
            <a:r>
              <a:rPr lang="en-US" altLang="ja-JP" sz="1600" dirty="0">
                <a:solidFill>
                  <a:schemeClr val="bg1"/>
                </a:solidFill>
              </a:rPr>
              <a:t>/ AI / WEB </a:t>
            </a:r>
            <a:r>
              <a:rPr lang="ja-JP" altLang="en-US" sz="1600" dirty="0">
                <a:solidFill>
                  <a:schemeClr val="bg1"/>
                </a:solidFill>
              </a:rPr>
              <a:t>サービス </a:t>
            </a:r>
            <a:r>
              <a:rPr lang="en-US" altLang="ja-JP" sz="1600" dirty="0">
                <a:solidFill>
                  <a:schemeClr val="bg1"/>
                </a:solidFill>
              </a:rPr>
              <a:t>/ </a:t>
            </a:r>
            <a:r>
              <a:rPr lang="ja-JP" altLang="en-US" sz="1600" dirty="0">
                <a:solidFill>
                  <a:schemeClr val="bg1"/>
                </a:solidFill>
              </a:rPr>
              <a:t>暗号　</a:t>
            </a:r>
            <a:r>
              <a:rPr lang="en-US" altLang="ja-JP" sz="1600" dirty="0">
                <a:solidFill>
                  <a:schemeClr val="bg1"/>
                </a:solidFill>
              </a:rPr>
              <a:t>…</a:t>
            </a:r>
            <a:endParaRPr kumimoji="1" lang="en-US" altLang="ja-JP" sz="1600" dirty="0">
              <a:solidFill>
                <a:schemeClr val="bg1"/>
              </a:solidFill>
            </a:endParaRPr>
          </a:p>
        </p:txBody>
      </p:sp>
      <p:sp>
        <p:nvSpPr>
          <p:cNvPr id="7" name="角丸四角形 6"/>
          <p:cNvSpPr/>
          <p:nvPr/>
        </p:nvSpPr>
        <p:spPr bwMode="auto">
          <a:xfrm>
            <a:off x="3221985" y="4689013"/>
            <a:ext cx="5220058" cy="900010"/>
          </a:xfrm>
          <a:prstGeom prst="roundRect">
            <a:avLst/>
          </a:prstGeom>
          <a:solidFill>
            <a:schemeClr val="accent1"/>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b="1" dirty="0">
                <a:solidFill>
                  <a:schemeClr val="bg1"/>
                </a:solidFill>
              </a:rPr>
              <a:t>論理回路</a:t>
            </a:r>
          </a:p>
        </p:txBody>
      </p:sp>
      <p:sp>
        <p:nvSpPr>
          <p:cNvPr id="8" name="角丸四角形 7"/>
          <p:cNvSpPr/>
          <p:nvPr/>
        </p:nvSpPr>
        <p:spPr bwMode="auto">
          <a:xfrm>
            <a:off x="3221985" y="5769025"/>
            <a:ext cx="5220058" cy="900010"/>
          </a:xfrm>
          <a:prstGeom prst="roundRect">
            <a:avLst/>
          </a:prstGeom>
          <a:solidFill>
            <a:schemeClr val="accent4"/>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chemeClr val="bg1"/>
                </a:solidFill>
              </a:rPr>
              <a:t>集積回路 </a:t>
            </a:r>
            <a:r>
              <a:rPr kumimoji="1" lang="en-US" altLang="ja-JP" dirty="0">
                <a:solidFill>
                  <a:schemeClr val="bg1"/>
                </a:solidFill>
              </a:rPr>
              <a:t>/ </a:t>
            </a:r>
            <a:r>
              <a:rPr kumimoji="1" lang="ja-JP" altLang="en-US" dirty="0">
                <a:solidFill>
                  <a:schemeClr val="bg1"/>
                </a:solidFill>
              </a:rPr>
              <a:t>半導体デバイス</a:t>
            </a:r>
          </a:p>
        </p:txBody>
      </p:sp>
      <p:sp>
        <p:nvSpPr>
          <p:cNvPr id="9" name="テキスト ボックス 8">
            <a:extLst>
              <a:ext uri="{FF2B5EF4-FFF2-40B4-BE49-F238E27FC236}">
                <a16:creationId xmlns:a16="http://schemas.microsoft.com/office/drawing/2014/main" id="{93602472-01BB-F992-5072-F231478673B2}"/>
              </a:ext>
            </a:extLst>
          </p:cNvPr>
          <p:cNvSpPr txBox="1"/>
          <p:nvPr/>
        </p:nvSpPr>
        <p:spPr>
          <a:xfrm>
            <a:off x="341629" y="3158997"/>
            <a:ext cx="1620018" cy="369332"/>
          </a:xfrm>
          <a:prstGeom prst="rect">
            <a:avLst/>
          </a:prstGeom>
          <a:noFill/>
        </p:spPr>
        <p:txBody>
          <a:bodyPr wrap="none" rtlCol="0">
            <a:noAutofit/>
          </a:bodyPr>
          <a:lstStyle/>
          <a:p>
            <a:r>
              <a:rPr kumimoji="1" lang="ja-JP" altLang="en-US" sz="2000" b="1" dirty="0">
                <a:solidFill>
                  <a:schemeClr val="tx1">
                    <a:lumMod val="75000"/>
                    <a:lumOff val="25000"/>
                  </a:schemeClr>
                </a:solidFill>
              </a:rPr>
              <a:t>（広義の）</a:t>
            </a:r>
            <a:br>
              <a:rPr kumimoji="1" lang="en-US" altLang="ja-JP" sz="2000" b="1" dirty="0">
                <a:solidFill>
                  <a:schemeClr val="tx1">
                    <a:lumMod val="75000"/>
                    <a:lumOff val="25000"/>
                  </a:schemeClr>
                </a:solidFill>
              </a:rPr>
            </a:br>
            <a:r>
              <a:rPr kumimoji="1" lang="ja-JP" altLang="en-US" sz="2000" b="1" dirty="0">
                <a:solidFill>
                  <a:schemeClr val="tx1">
                    <a:lumMod val="75000"/>
                    <a:lumOff val="25000"/>
                  </a:schemeClr>
                </a:solidFill>
              </a:rPr>
              <a:t>コンピュータ</a:t>
            </a:r>
            <a:endParaRPr kumimoji="1" lang="en-US" altLang="ja-JP" sz="2000" b="1" dirty="0">
              <a:solidFill>
                <a:schemeClr val="tx1">
                  <a:lumMod val="75000"/>
                  <a:lumOff val="25000"/>
                </a:schemeClr>
              </a:solidFill>
            </a:endParaRPr>
          </a:p>
          <a:p>
            <a:r>
              <a:rPr kumimoji="1" lang="ja-JP" altLang="en-US" sz="2000" b="1" dirty="0">
                <a:solidFill>
                  <a:schemeClr val="tx1">
                    <a:lumMod val="75000"/>
                    <a:lumOff val="25000"/>
                  </a:schemeClr>
                </a:solidFill>
              </a:rPr>
              <a:t>アーキテクチャの範囲</a:t>
            </a:r>
          </a:p>
        </p:txBody>
      </p:sp>
    </p:spTree>
    <p:extLst>
      <p:ext uri="{BB962C8B-B14F-4D97-AF65-F5344CB8AC3E}">
        <p14:creationId xmlns:p14="http://schemas.microsoft.com/office/powerpoint/2010/main" val="4056287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自己紹介</a:t>
            </a:r>
          </a:p>
        </p:txBody>
      </p:sp>
      <p:sp>
        <p:nvSpPr>
          <p:cNvPr id="3" name="テキスト プレースホルダー 2"/>
          <p:cNvSpPr>
            <a:spLocks noGrp="1"/>
          </p:cNvSpPr>
          <p:nvPr>
            <p:ph type="body" sz="quarter" idx="10"/>
          </p:nvPr>
        </p:nvSpPr>
        <p:spPr/>
        <p:txBody>
          <a:bodyPr/>
          <a:lstStyle/>
          <a:p>
            <a:r>
              <a:rPr lang="ja-JP" altLang="en-US" dirty="0"/>
              <a:t>塩谷 亮太（しおや りょうた）</a:t>
            </a:r>
            <a:endParaRPr lang="en-US" altLang="ja-JP" dirty="0"/>
          </a:p>
          <a:p>
            <a:pPr lvl="1"/>
            <a:r>
              <a:rPr lang="ja-JP" altLang="en-US" dirty="0"/>
              <a:t>東京大学大学院 情報理工学系研究科 </a:t>
            </a:r>
            <a:br>
              <a:rPr lang="en-US" altLang="ja-JP" dirty="0"/>
            </a:br>
            <a:r>
              <a:rPr lang="ja-JP" altLang="en-US" dirty="0"/>
              <a:t>創造情報学専攻 准教授</a:t>
            </a:r>
            <a:endParaRPr lang="en-US" altLang="ja-JP" dirty="0"/>
          </a:p>
          <a:p>
            <a:pPr lvl="1"/>
            <a:r>
              <a:rPr lang="ja-JP" altLang="en-US" dirty="0"/>
              <a:t>お茶大には非常勤講師として来ています</a:t>
            </a:r>
            <a:endParaRPr lang="en-US" altLang="ja-JP" dirty="0"/>
          </a:p>
          <a:p>
            <a:r>
              <a:rPr lang="ja-JP" altLang="en-US" dirty="0"/>
              <a:t>専門：</a:t>
            </a:r>
            <a:endParaRPr lang="en-US" altLang="ja-JP" dirty="0"/>
          </a:p>
          <a:p>
            <a:pPr lvl="1"/>
            <a:r>
              <a:rPr lang="ja-JP" altLang="en-US" dirty="0"/>
              <a:t>コンピュータのハードウェア</a:t>
            </a:r>
            <a:endParaRPr lang="en-US" altLang="ja-JP" dirty="0"/>
          </a:p>
          <a:p>
            <a:pPr lvl="2"/>
            <a:r>
              <a:rPr lang="ja-JP" altLang="en-US" dirty="0"/>
              <a:t>特に </a:t>
            </a:r>
            <a:r>
              <a:rPr lang="en-US" altLang="ja-JP" dirty="0"/>
              <a:t>CPU </a:t>
            </a:r>
            <a:r>
              <a:rPr lang="ja-JP" altLang="en-US" dirty="0"/>
              <a:t>と呼ばれる部分が専門です</a:t>
            </a:r>
            <a:endParaRPr lang="en-US" altLang="ja-JP" dirty="0"/>
          </a:p>
          <a:p>
            <a:pPr lvl="1"/>
            <a:r>
              <a:rPr lang="ja-JP" altLang="en-US" dirty="0"/>
              <a:t>コンパイラとか </a:t>
            </a:r>
            <a:r>
              <a:rPr lang="en-US" altLang="ja-JP" dirty="0"/>
              <a:t>OS </a:t>
            </a:r>
            <a:r>
              <a:rPr lang="ja-JP" altLang="en-US" dirty="0"/>
              <a:t>などの基盤ソフトウェア</a:t>
            </a:r>
          </a:p>
        </p:txBody>
      </p:sp>
    </p:spTree>
    <p:extLst>
      <p:ext uri="{BB962C8B-B14F-4D97-AF65-F5344CB8AC3E}">
        <p14:creationId xmlns:p14="http://schemas.microsoft.com/office/powerpoint/2010/main" val="30511373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D9ECB33-5043-F270-9FF8-B1D202B17674}"/>
              </a:ext>
            </a:extLst>
          </p:cNvPr>
          <p:cNvSpPr/>
          <p:nvPr/>
        </p:nvSpPr>
        <p:spPr bwMode="auto">
          <a:xfrm>
            <a:off x="0" y="3158997"/>
            <a:ext cx="9144000" cy="2520028"/>
          </a:xfrm>
          <a:prstGeom prst="rect">
            <a:avLst/>
          </a:prstGeom>
          <a:gradFill>
            <a:gsLst>
              <a:gs pos="0">
                <a:schemeClr val="accent4">
                  <a:lumMod val="60000"/>
                  <a:lumOff val="40000"/>
                </a:schemeClr>
              </a:gs>
              <a:gs pos="33000">
                <a:schemeClr val="accent4">
                  <a:tint val="37000"/>
                  <a:satMod val="300000"/>
                </a:schemeClr>
              </a:gs>
              <a:gs pos="100000">
                <a:schemeClr val="bg1"/>
              </a:gs>
            </a:gsLst>
            <a:lin ang="16200000" scaled="1"/>
          </a:grad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2" name="タイトル 1"/>
          <p:cNvSpPr>
            <a:spLocks noGrp="1"/>
          </p:cNvSpPr>
          <p:nvPr>
            <p:ph type="title"/>
          </p:nvPr>
        </p:nvSpPr>
        <p:spPr/>
        <p:txBody>
          <a:bodyPr/>
          <a:lstStyle/>
          <a:p>
            <a:r>
              <a:rPr kumimoji="1" lang="ja-JP" altLang="en-US" dirty="0"/>
              <a:t>コンピュータ・アーキテクチャ</a:t>
            </a:r>
            <a:r>
              <a:rPr kumimoji="1" lang="en-US" altLang="ja-JP" dirty="0"/>
              <a:t>Ⅰ</a:t>
            </a:r>
            <a:r>
              <a:rPr kumimoji="1" lang="ja-JP" altLang="en-US" dirty="0"/>
              <a:t>では</a:t>
            </a:r>
            <a:br>
              <a:rPr kumimoji="1" lang="en-US" altLang="ja-JP" dirty="0"/>
            </a:br>
            <a:r>
              <a:rPr kumimoji="1" lang="ja-JP" altLang="en-US" dirty="0"/>
              <a:t>ハードウェア面からみた話題を中心に</a:t>
            </a:r>
          </a:p>
        </p:txBody>
      </p:sp>
      <p:sp>
        <p:nvSpPr>
          <p:cNvPr id="14" name="角丸四角形 3">
            <a:extLst>
              <a:ext uri="{FF2B5EF4-FFF2-40B4-BE49-F238E27FC236}">
                <a16:creationId xmlns:a16="http://schemas.microsoft.com/office/drawing/2014/main" id="{07D616F6-8DFB-AF49-6D89-EE7F9AEF6E3D}"/>
              </a:ext>
            </a:extLst>
          </p:cNvPr>
          <p:cNvSpPr/>
          <p:nvPr/>
        </p:nvSpPr>
        <p:spPr bwMode="auto">
          <a:xfrm>
            <a:off x="3221661" y="2348988"/>
            <a:ext cx="5220058" cy="990010"/>
          </a:xfrm>
          <a:prstGeom prst="roundRect">
            <a:avLst/>
          </a:prstGeom>
          <a:solidFill>
            <a:schemeClr val="accent1"/>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solidFill>
                  <a:schemeClr val="bg1"/>
                </a:solidFill>
              </a:rPr>
              <a:t>システム・ソフトウェア</a:t>
            </a:r>
            <a:endParaRPr kumimoji="1" lang="en-US" altLang="ja-JP" sz="1600" dirty="0">
              <a:solidFill>
                <a:schemeClr val="bg1"/>
              </a:solidFill>
            </a:endParaRPr>
          </a:p>
          <a:p>
            <a:pPr algn="ctr"/>
            <a:r>
              <a:rPr kumimoji="1" lang="en-US" altLang="ja-JP" sz="1600" dirty="0">
                <a:solidFill>
                  <a:schemeClr val="bg1"/>
                </a:solidFill>
              </a:rPr>
              <a:t>OS / </a:t>
            </a:r>
            <a:r>
              <a:rPr kumimoji="1" lang="ja-JP" altLang="en-US" sz="1600" dirty="0">
                <a:solidFill>
                  <a:schemeClr val="bg1"/>
                </a:solidFill>
              </a:rPr>
              <a:t>コンパイラ </a:t>
            </a:r>
            <a:r>
              <a:rPr kumimoji="1" lang="en-US" altLang="ja-JP" sz="1600" dirty="0">
                <a:solidFill>
                  <a:schemeClr val="bg1"/>
                </a:solidFill>
              </a:rPr>
              <a:t>/ </a:t>
            </a:r>
            <a:r>
              <a:rPr kumimoji="1" lang="ja-JP" altLang="en-US" sz="1600" dirty="0">
                <a:solidFill>
                  <a:schemeClr val="bg1"/>
                </a:solidFill>
              </a:rPr>
              <a:t>インタプリタ</a:t>
            </a:r>
          </a:p>
        </p:txBody>
      </p:sp>
      <p:sp>
        <p:nvSpPr>
          <p:cNvPr id="15" name="角丸四角形 4">
            <a:extLst>
              <a:ext uri="{FF2B5EF4-FFF2-40B4-BE49-F238E27FC236}">
                <a16:creationId xmlns:a16="http://schemas.microsoft.com/office/drawing/2014/main" id="{9E5A16AC-B4EE-CB53-FA4D-36998B991A16}"/>
              </a:ext>
            </a:extLst>
          </p:cNvPr>
          <p:cNvSpPr/>
          <p:nvPr/>
        </p:nvSpPr>
        <p:spPr bwMode="auto">
          <a:xfrm>
            <a:off x="3221985" y="3519000"/>
            <a:ext cx="5220058" cy="990011"/>
          </a:xfrm>
          <a:prstGeom prst="roundRect">
            <a:avLst/>
          </a:prstGeom>
          <a:solidFill>
            <a:schemeClr val="accent1"/>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dirty="0">
                <a:solidFill>
                  <a:schemeClr val="bg1"/>
                </a:solidFill>
              </a:rPr>
              <a:t>（狭義の）コンピュータ</a:t>
            </a:r>
            <a:r>
              <a:rPr kumimoji="1" lang="ja-JP" altLang="en-US" sz="2000" dirty="0">
                <a:solidFill>
                  <a:schemeClr val="bg1"/>
                </a:solidFill>
              </a:rPr>
              <a:t>・アーキテクチャ</a:t>
            </a:r>
          </a:p>
        </p:txBody>
      </p:sp>
      <p:sp>
        <p:nvSpPr>
          <p:cNvPr id="16" name="角丸四角形 5">
            <a:extLst>
              <a:ext uri="{FF2B5EF4-FFF2-40B4-BE49-F238E27FC236}">
                <a16:creationId xmlns:a16="http://schemas.microsoft.com/office/drawing/2014/main" id="{82171FB7-2479-6636-B5DD-766F29AE9F20}"/>
              </a:ext>
            </a:extLst>
          </p:cNvPr>
          <p:cNvSpPr/>
          <p:nvPr/>
        </p:nvSpPr>
        <p:spPr bwMode="auto">
          <a:xfrm>
            <a:off x="3221985" y="1178974"/>
            <a:ext cx="5220058" cy="990011"/>
          </a:xfrm>
          <a:prstGeom prst="roundRect">
            <a:avLst/>
          </a:prstGeom>
          <a:solidFill>
            <a:schemeClr val="accent5"/>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solidFill>
                  <a:schemeClr val="bg1"/>
                </a:solidFill>
              </a:rPr>
              <a:t>アプリケーション・ソフトウェア</a:t>
            </a:r>
            <a:endParaRPr kumimoji="1" lang="en-US" altLang="ja-JP" sz="1600" dirty="0">
              <a:solidFill>
                <a:schemeClr val="bg1"/>
              </a:solidFill>
            </a:endParaRPr>
          </a:p>
          <a:p>
            <a:pPr algn="ctr"/>
            <a:r>
              <a:rPr lang="ja-JP" altLang="en-US" sz="1600" dirty="0">
                <a:solidFill>
                  <a:schemeClr val="bg1"/>
                </a:solidFill>
              </a:rPr>
              <a:t>画像処理 </a:t>
            </a:r>
            <a:r>
              <a:rPr lang="en-US" altLang="ja-JP" sz="1600" dirty="0">
                <a:solidFill>
                  <a:schemeClr val="bg1"/>
                </a:solidFill>
              </a:rPr>
              <a:t>/ </a:t>
            </a:r>
            <a:r>
              <a:rPr lang="ja-JP" altLang="en-US" sz="1600" dirty="0">
                <a:solidFill>
                  <a:schemeClr val="bg1"/>
                </a:solidFill>
              </a:rPr>
              <a:t>音声認識 </a:t>
            </a:r>
            <a:r>
              <a:rPr lang="en-US" altLang="ja-JP" sz="1600" dirty="0">
                <a:solidFill>
                  <a:schemeClr val="bg1"/>
                </a:solidFill>
              </a:rPr>
              <a:t>/ </a:t>
            </a:r>
            <a:r>
              <a:rPr lang="ja-JP" altLang="en-US" sz="1600" dirty="0">
                <a:solidFill>
                  <a:schemeClr val="bg1"/>
                </a:solidFill>
              </a:rPr>
              <a:t>言語処理 </a:t>
            </a:r>
            <a:r>
              <a:rPr lang="en-US" altLang="ja-JP" sz="1600" dirty="0">
                <a:solidFill>
                  <a:schemeClr val="bg1"/>
                </a:solidFill>
              </a:rPr>
              <a:t>/ </a:t>
            </a:r>
            <a:r>
              <a:rPr lang="ja-JP" altLang="en-US" sz="1600" dirty="0">
                <a:solidFill>
                  <a:schemeClr val="bg1"/>
                </a:solidFill>
              </a:rPr>
              <a:t>機械制御 </a:t>
            </a:r>
            <a:endParaRPr lang="en-US" altLang="ja-JP" sz="1600" dirty="0">
              <a:solidFill>
                <a:schemeClr val="bg1"/>
              </a:solidFill>
            </a:endParaRPr>
          </a:p>
          <a:p>
            <a:pPr algn="ctr"/>
            <a:r>
              <a:rPr lang="ja-JP" altLang="en-US" sz="1600" dirty="0">
                <a:solidFill>
                  <a:schemeClr val="bg1"/>
                </a:solidFill>
              </a:rPr>
              <a:t>機械学習 </a:t>
            </a:r>
            <a:r>
              <a:rPr lang="en-US" altLang="ja-JP" sz="1600" dirty="0">
                <a:solidFill>
                  <a:schemeClr val="bg1"/>
                </a:solidFill>
              </a:rPr>
              <a:t>/ AI / WEB </a:t>
            </a:r>
            <a:r>
              <a:rPr lang="ja-JP" altLang="en-US" sz="1600" dirty="0">
                <a:solidFill>
                  <a:schemeClr val="bg1"/>
                </a:solidFill>
              </a:rPr>
              <a:t>サービス </a:t>
            </a:r>
            <a:r>
              <a:rPr lang="en-US" altLang="ja-JP" sz="1600" dirty="0">
                <a:solidFill>
                  <a:schemeClr val="bg1"/>
                </a:solidFill>
              </a:rPr>
              <a:t>/ </a:t>
            </a:r>
            <a:r>
              <a:rPr lang="ja-JP" altLang="en-US" sz="1600" dirty="0">
                <a:solidFill>
                  <a:schemeClr val="bg1"/>
                </a:solidFill>
              </a:rPr>
              <a:t>暗号　</a:t>
            </a:r>
            <a:r>
              <a:rPr lang="en-US" altLang="ja-JP" sz="1600" dirty="0">
                <a:solidFill>
                  <a:schemeClr val="bg1"/>
                </a:solidFill>
              </a:rPr>
              <a:t>…</a:t>
            </a:r>
            <a:endParaRPr kumimoji="1" lang="en-US" altLang="ja-JP" sz="1600" dirty="0">
              <a:solidFill>
                <a:schemeClr val="bg1"/>
              </a:solidFill>
            </a:endParaRPr>
          </a:p>
        </p:txBody>
      </p:sp>
      <p:sp>
        <p:nvSpPr>
          <p:cNvPr id="17" name="角丸四角形 6">
            <a:extLst>
              <a:ext uri="{FF2B5EF4-FFF2-40B4-BE49-F238E27FC236}">
                <a16:creationId xmlns:a16="http://schemas.microsoft.com/office/drawing/2014/main" id="{85B1502F-17E6-B8F0-78E4-DC6545184E9F}"/>
              </a:ext>
            </a:extLst>
          </p:cNvPr>
          <p:cNvSpPr/>
          <p:nvPr/>
        </p:nvSpPr>
        <p:spPr bwMode="auto">
          <a:xfrm>
            <a:off x="3221985" y="4689013"/>
            <a:ext cx="5220058" cy="900010"/>
          </a:xfrm>
          <a:prstGeom prst="roundRect">
            <a:avLst/>
          </a:prstGeom>
          <a:solidFill>
            <a:schemeClr val="accent1"/>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chemeClr val="bg1"/>
                </a:solidFill>
              </a:rPr>
              <a:t>論理回路</a:t>
            </a:r>
          </a:p>
        </p:txBody>
      </p:sp>
      <p:sp>
        <p:nvSpPr>
          <p:cNvPr id="18" name="角丸四角形 7">
            <a:extLst>
              <a:ext uri="{FF2B5EF4-FFF2-40B4-BE49-F238E27FC236}">
                <a16:creationId xmlns:a16="http://schemas.microsoft.com/office/drawing/2014/main" id="{31C73148-9700-8807-BEE0-DA92CCEA5F94}"/>
              </a:ext>
            </a:extLst>
          </p:cNvPr>
          <p:cNvSpPr/>
          <p:nvPr/>
        </p:nvSpPr>
        <p:spPr bwMode="auto">
          <a:xfrm>
            <a:off x="3221985" y="5769025"/>
            <a:ext cx="5220058" cy="900010"/>
          </a:xfrm>
          <a:prstGeom prst="roundRect">
            <a:avLst/>
          </a:prstGeom>
          <a:solidFill>
            <a:schemeClr val="accent4"/>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chemeClr val="bg1"/>
                </a:solidFill>
              </a:rPr>
              <a:t>集積回路 </a:t>
            </a:r>
            <a:r>
              <a:rPr kumimoji="1" lang="en-US" altLang="ja-JP" dirty="0">
                <a:solidFill>
                  <a:schemeClr val="bg1"/>
                </a:solidFill>
              </a:rPr>
              <a:t>/ </a:t>
            </a:r>
            <a:r>
              <a:rPr kumimoji="1" lang="ja-JP" altLang="en-US" dirty="0">
                <a:solidFill>
                  <a:schemeClr val="bg1"/>
                </a:solidFill>
              </a:rPr>
              <a:t>半導体デバイス</a:t>
            </a:r>
          </a:p>
        </p:txBody>
      </p:sp>
      <p:sp>
        <p:nvSpPr>
          <p:cNvPr id="19" name="矢印: 下 18">
            <a:extLst>
              <a:ext uri="{FF2B5EF4-FFF2-40B4-BE49-F238E27FC236}">
                <a16:creationId xmlns:a16="http://schemas.microsoft.com/office/drawing/2014/main" id="{BB982524-C1DB-9F14-48A8-0BE42AE2A5DE}"/>
              </a:ext>
            </a:extLst>
          </p:cNvPr>
          <p:cNvSpPr/>
          <p:nvPr/>
        </p:nvSpPr>
        <p:spPr bwMode="auto">
          <a:xfrm rot="10800000">
            <a:off x="2321972" y="2528989"/>
            <a:ext cx="630007" cy="2700031"/>
          </a:xfrm>
          <a:prstGeom prst="downArrow">
            <a:avLst/>
          </a:prstGeom>
          <a:noFill/>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20" name="テキスト ボックス 19">
            <a:extLst>
              <a:ext uri="{FF2B5EF4-FFF2-40B4-BE49-F238E27FC236}">
                <a16:creationId xmlns:a16="http://schemas.microsoft.com/office/drawing/2014/main" id="{3AE02A93-F7F6-BF65-5617-52FF3B1CA9AD}"/>
              </a:ext>
            </a:extLst>
          </p:cNvPr>
          <p:cNvSpPr txBox="1"/>
          <p:nvPr/>
        </p:nvSpPr>
        <p:spPr>
          <a:xfrm>
            <a:off x="431954" y="3519001"/>
            <a:ext cx="1620018" cy="369332"/>
          </a:xfrm>
          <a:prstGeom prst="rect">
            <a:avLst/>
          </a:prstGeom>
          <a:noFill/>
        </p:spPr>
        <p:txBody>
          <a:bodyPr wrap="none" rtlCol="0">
            <a:noAutofit/>
          </a:bodyPr>
          <a:lstStyle/>
          <a:p>
            <a:r>
              <a:rPr kumimoji="1" lang="ja-JP" altLang="en-US" sz="2000" b="1" dirty="0">
                <a:solidFill>
                  <a:schemeClr val="tx1">
                    <a:lumMod val="75000"/>
                    <a:lumOff val="25000"/>
                  </a:schemeClr>
                </a:solidFill>
              </a:rPr>
              <a:t>この講義では</a:t>
            </a:r>
            <a:br>
              <a:rPr kumimoji="1" lang="en-US" altLang="ja-JP" sz="2000" b="1" dirty="0">
                <a:solidFill>
                  <a:schemeClr val="tx1">
                    <a:lumMod val="75000"/>
                    <a:lumOff val="25000"/>
                  </a:schemeClr>
                </a:solidFill>
              </a:rPr>
            </a:br>
            <a:r>
              <a:rPr kumimoji="1" lang="ja-JP" altLang="en-US" sz="2000" b="1" dirty="0">
                <a:solidFill>
                  <a:schemeClr val="tx1">
                    <a:lumMod val="75000"/>
                    <a:lumOff val="25000"/>
                  </a:schemeClr>
                </a:solidFill>
              </a:rPr>
              <a:t>下側から見て</a:t>
            </a:r>
            <a:br>
              <a:rPr kumimoji="1" lang="en-US" altLang="ja-JP" sz="2000" b="1" dirty="0">
                <a:solidFill>
                  <a:schemeClr val="tx1">
                    <a:lumMod val="75000"/>
                    <a:lumOff val="25000"/>
                  </a:schemeClr>
                </a:solidFill>
              </a:rPr>
            </a:br>
            <a:r>
              <a:rPr kumimoji="1" lang="ja-JP" altLang="en-US" sz="2000" b="1" dirty="0">
                <a:solidFill>
                  <a:schemeClr val="tx1">
                    <a:lumMod val="75000"/>
                    <a:lumOff val="25000"/>
                  </a:schemeClr>
                </a:solidFill>
              </a:rPr>
              <a:t>説明</a:t>
            </a:r>
            <a:endParaRPr kumimoji="1" lang="en-US" altLang="ja-JP" sz="2000" b="1" dirty="0">
              <a:solidFill>
                <a:schemeClr val="tx1">
                  <a:lumMod val="75000"/>
                  <a:lumOff val="25000"/>
                </a:schemeClr>
              </a:solidFill>
            </a:endParaRPr>
          </a:p>
        </p:txBody>
      </p:sp>
    </p:spTree>
    <p:extLst>
      <p:ext uri="{BB962C8B-B14F-4D97-AF65-F5344CB8AC3E}">
        <p14:creationId xmlns:p14="http://schemas.microsoft.com/office/powerpoint/2010/main" val="35607237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D9ECB33-5043-F270-9FF8-B1D202B17674}"/>
              </a:ext>
            </a:extLst>
          </p:cNvPr>
          <p:cNvSpPr/>
          <p:nvPr/>
        </p:nvSpPr>
        <p:spPr bwMode="auto">
          <a:xfrm flipV="1">
            <a:off x="0" y="2258986"/>
            <a:ext cx="9144000" cy="2340026"/>
          </a:xfrm>
          <a:prstGeom prst="rect">
            <a:avLst/>
          </a:prstGeom>
          <a:gradFill>
            <a:gsLst>
              <a:gs pos="0">
                <a:schemeClr val="accent4">
                  <a:lumMod val="60000"/>
                  <a:lumOff val="40000"/>
                </a:schemeClr>
              </a:gs>
              <a:gs pos="33000">
                <a:schemeClr val="accent4">
                  <a:tint val="37000"/>
                  <a:satMod val="300000"/>
                </a:schemeClr>
              </a:gs>
              <a:gs pos="100000">
                <a:schemeClr val="bg1"/>
              </a:gs>
            </a:gsLst>
            <a:lin ang="16200000" scaled="1"/>
          </a:grad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2" name="タイトル 1"/>
          <p:cNvSpPr>
            <a:spLocks noGrp="1"/>
          </p:cNvSpPr>
          <p:nvPr>
            <p:ph type="title"/>
          </p:nvPr>
        </p:nvSpPr>
        <p:spPr/>
        <p:txBody>
          <a:bodyPr/>
          <a:lstStyle/>
          <a:p>
            <a:r>
              <a:rPr kumimoji="1" lang="ja-JP" altLang="en-US" dirty="0"/>
              <a:t>コンピュータ・アーキテクチャ</a:t>
            </a:r>
            <a:r>
              <a:rPr kumimoji="1" lang="en-US" altLang="ja-JP" dirty="0"/>
              <a:t>Ⅱ</a:t>
            </a:r>
            <a:r>
              <a:rPr kumimoji="1" lang="ja-JP" altLang="en-US" dirty="0"/>
              <a:t>では</a:t>
            </a:r>
            <a:br>
              <a:rPr kumimoji="1" lang="en-US" altLang="ja-JP" dirty="0"/>
            </a:br>
            <a:r>
              <a:rPr kumimoji="1" lang="ja-JP" altLang="en-US" dirty="0"/>
              <a:t>ソフトウェア面からみた話題を中心に</a:t>
            </a:r>
          </a:p>
        </p:txBody>
      </p:sp>
      <p:sp>
        <p:nvSpPr>
          <p:cNvPr id="14" name="角丸四角形 3">
            <a:extLst>
              <a:ext uri="{FF2B5EF4-FFF2-40B4-BE49-F238E27FC236}">
                <a16:creationId xmlns:a16="http://schemas.microsoft.com/office/drawing/2014/main" id="{07D616F6-8DFB-AF49-6D89-EE7F9AEF6E3D}"/>
              </a:ext>
            </a:extLst>
          </p:cNvPr>
          <p:cNvSpPr/>
          <p:nvPr/>
        </p:nvSpPr>
        <p:spPr bwMode="auto">
          <a:xfrm>
            <a:off x="3221661" y="2348988"/>
            <a:ext cx="5220058" cy="990010"/>
          </a:xfrm>
          <a:prstGeom prst="roundRect">
            <a:avLst/>
          </a:prstGeom>
          <a:solidFill>
            <a:schemeClr val="accent1"/>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solidFill>
                  <a:schemeClr val="bg1"/>
                </a:solidFill>
              </a:rPr>
              <a:t>システム・ソフトウェア</a:t>
            </a:r>
            <a:endParaRPr kumimoji="1" lang="en-US" altLang="ja-JP" sz="1600" dirty="0">
              <a:solidFill>
                <a:schemeClr val="bg1"/>
              </a:solidFill>
            </a:endParaRPr>
          </a:p>
          <a:p>
            <a:pPr algn="ctr"/>
            <a:r>
              <a:rPr kumimoji="1" lang="en-US" altLang="ja-JP" sz="1600" dirty="0">
                <a:solidFill>
                  <a:schemeClr val="bg1"/>
                </a:solidFill>
              </a:rPr>
              <a:t>OS / </a:t>
            </a:r>
            <a:r>
              <a:rPr kumimoji="1" lang="ja-JP" altLang="en-US" sz="1600" dirty="0">
                <a:solidFill>
                  <a:schemeClr val="bg1"/>
                </a:solidFill>
              </a:rPr>
              <a:t>コンパイラ </a:t>
            </a:r>
            <a:r>
              <a:rPr kumimoji="1" lang="en-US" altLang="ja-JP" sz="1600" dirty="0">
                <a:solidFill>
                  <a:schemeClr val="bg1"/>
                </a:solidFill>
              </a:rPr>
              <a:t>/ </a:t>
            </a:r>
            <a:r>
              <a:rPr kumimoji="1" lang="ja-JP" altLang="en-US" sz="1600" dirty="0">
                <a:solidFill>
                  <a:schemeClr val="bg1"/>
                </a:solidFill>
              </a:rPr>
              <a:t>インタプリタ</a:t>
            </a:r>
          </a:p>
        </p:txBody>
      </p:sp>
      <p:sp>
        <p:nvSpPr>
          <p:cNvPr id="15" name="角丸四角形 4">
            <a:extLst>
              <a:ext uri="{FF2B5EF4-FFF2-40B4-BE49-F238E27FC236}">
                <a16:creationId xmlns:a16="http://schemas.microsoft.com/office/drawing/2014/main" id="{9E5A16AC-B4EE-CB53-FA4D-36998B991A16}"/>
              </a:ext>
            </a:extLst>
          </p:cNvPr>
          <p:cNvSpPr/>
          <p:nvPr/>
        </p:nvSpPr>
        <p:spPr bwMode="auto">
          <a:xfrm>
            <a:off x="3221985" y="3519000"/>
            <a:ext cx="5220058" cy="990011"/>
          </a:xfrm>
          <a:prstGeom prst="roundRect">
            <a:avLst/>
          </a:prstGeom>
          <a:solidFill>
            <a:schemeClr val="accent1"/>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dirty="0">
                <a:solidFill>
                  <a:schemeClr val="bg1"/>
                </a:solidFill>
              </a:rPr>
              <a:t>（狭義の）コンピュータ</a:t>
            </a:r>
            <a:r>
              <a:rPr kumimoji="1" lang="ja-JP" altLang="en-US" sz="2000" dirty="0">
                <a:solidFill>
                  <a:schemeClr val="bg1"/>
                </a:solidFill>
              </a:rPr>
              <a:t>・アーキテクチャ</a:t>
            </a:r>
          </a:p>
        </p:txBody>
      </p:sp>
      <p:sp>
        <p:nvSpPr>
          <p:cNvPr id="16" name="角丸四角形 5">
            <a:extLst>
              <a:ext uri="{FF2B5EF4-FFF2-40B4-BE49-F238E27FC236}">
                <a16:creationId xmlns:a16="http://schemas.microsoft.com/office/drawing/2014/main" id="{82171FB7-2479-6636-B5DD-766F29AE9F20}"/>
              </a:ext>
            </a:extLst>
          </p:cNvPr>
          <p:cNvSpPr/>
          <p:nvPr/>
        </p:nvSpPr>
        <p:spPr bwMode="auto">
          <a:xfrm>
            <a:off x="3221985" y="1178974"/>
            <a:ext cx="5220058" cy="990011"/>
          </a:xfrm>
          <a:prstGeom prst="roundRect">
            <a:avLst/>
          </a:prstGeom>
          <a:solidFill>
            <a:schemeClr val="accent5"/>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solidFill>
                  <a:schemeClr val="bg1"/>
                </a:solidFill>
              </a:rPr>
              <a:t>アプリケーション・ソフトウェア</a:t>
            </a:r>
            <a:endParaRPr kumimoji="1" lang="en-US" altLang="ja-JP" sz="1600" dirty="0">
              <a:solidFill>
                <a:schemeClr val="bg1"/>
              </a:solidFill>
            </a:endParaRPr>
          </a:p>
          <a:p>
            <a:pPr algn="ctr"/>
            <a:r>
              <a:rPr lang="ja-JP" altLang="en-US" sz="1600" dirty="0">
                <a:solidFill>
                  <a:schemeClr val="bg1"/>
                </a:solidFill>
              </a:rPr>
              <a:t>画像処理 </a:t>
            </a:r>
            <a:r>
              <a:rPr lang="en-US" altLang="ja-JP" sz="1600" dirty="0">
                <a:solidFill>
                  <a:schemeClr val="bg1"/>
                </a:solidFill>
              </a:rPr>
              <a:t>/ </a:t>
            </a:r>
            <a:r>
              <a:rPr lang="ja-JP" altLang="en-US" sz="1600" dirty="0">
                <a:solidFill>
                  <a:schemeClr val="bg1"/>
                </a:solidFill>
              </a:rPr>
              <a:t>音声認識 </a:t>
            </a:r>
            <a:r>
              <a:rPr lang="en-US" altLang="ja-JP" sz="1600" dirty="0">
                <a:solidFill>
                  <a:schemeClr val="bg1"/>
                </a:solidFill>
              </a:rPr>
              <a:t>/ </a:t>
            </a:r>
            <a:r>
              <a:rPr lang="ja-JP" altLang="en-US" sz="1600" dirty="0">
                <a:solidFill>
                  <a:schemeClr val="bg1"/>
                </a:solidFill>
              </a:rPr>
              <a:t>言語処理 </a:t>
            </a:r>
            <a:r>
              <a:rPr lang="en-US" altLang="ja-JP" sz="1600" dirty="0">
                <a:solidFill>
                  <a:schemeClr val="bg1"/>
                </a:solidFill>
              </a:rPr>
              <a:t>/ </a:t>
            </a:r>
            <a:r>
              <a:rPr lang="ja-JP" altLang="en-US" sz="1600" dirty="0">
                <a:solidFill>
                  <a:schemeClr val="bg1"/>
                </a:solidFill>
              </a:rPr>
              <a:t>機械制御 </a:t>
            </a:r>
            <a:endParaRPr lang="en-US" altLang="ja-JP" sz="1600" dirty="0">
              <a:solidFill>
                <a:schemeClr val="bg1"/>
              </a:solidFill>
            </a:endParaRPr>
          </a:p>
          <a:p>
            <a:pPr algn="ctr"/>
            <a:r>
              <a:rPr lang="ja-JP" altLang="en-US" sz="1600" dirty="0">
                <a:solidFill>
                  <a:schemeClr val="bg1"/>
                </a:solidFill>
              </a:rPr>
              <a:t>機械学習 </a:t>
            </a:r>
            <a:r>
              <a:rPr lang="en-US" altLang="ja-JP" sz="1600" dirty="0">
                <a:solidFill>
                  <a:schemeClr val="bg1"/>
                </a:solidFill>
              </a:rPr>
              <a:t>/ AI / WEB </a:t>
            </a:r>
            <a:r>
              <a:rPr lang="ja-JP" altLang="en-US" sz="1600" dirty="0">
                <a:solidFill>
                  <a:schemeClr val="bg1"/>
                </a:solidFill>
              </a:rPr>
              <a:t>サービス </a:t>
            </a:r>
            <a:r>
              <a:rPr lang="en-US" altLang="ja-JP" sz="1600" dirty="0">
                <a:solidFill>
                  <a:schemeClr val="bg1"/>
                </a:solidFill>
              </a:rPr>
              <a:t>/ </a:t>
            </a:r>
            <a:r>
              <a:rPr lang="ja-JP" altLang="en-US" sz="1600" dirty="0">
                <a:solidFill>
                  <a:schemeClr val="bg1"/>
                </a:solidFill>
              </a:rPr>
              <a:t>暗号　</a:t>
            </a:r>
            <a:r>
              <a:rPr lang="en-US" altLang="ja-JP" sz="1600" dirty="0">
                <a:solidFill>
                  <a:schemeClr val="bg1"/>
                </a:solidFill>
              </a:rPr>
              <a:t>…</a:t>
            </a:r>
            <a:endParaRPr kumimoji="1" lang="en-US" altLang="ja-JP" sz="1600" dirty="0">
              <a:solidFill>
                <a:schemeClr val="bg1"/>
              </a:solidFill>
            </a:endParaRPr>
          </a:p>
        </p:txBody>
      </p:sp>
      <p:sp>
        <p:nvSpPr>
          <p:cNvPr id="17" name="角丸四角形 6">
            <a:extLst>
              <a:ext uri="{FF2B5EF4-FFF2-40B4-BE49-F238E27FC236}">
                <a16:creationId xmlns:a16="http://schemas.microsoft.com/office/drawing/2014/main" id="{85B1502F-17E6-B8F0-78E4-DC6545184E9F}"/>
              </a:ext>
            </a:extLst>
          </p:cNvPr>
          <p:cNvSpPr/>
          <p:nvPr/>
        </p:nvSpPr>
        <p:spPr bwMode="auto">
          <a:xfrm>
            <a:off x="3221985" y="4689013"/>
            <a:ext cx="5220058" cy="900010"/>
          </a:xfrm>
          <a:prstGeom prst="roundRect">
            <a:avLst/>
          </a:prstGeom>
          <a:solidFill>
            <a:schemeClr val="accent1"/>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chemeClr val="bg1"/>
                </a:solidFill>
              </a:rPr>
              <a:t>論理回路</a:t>
            </a:r>
          </a:p>
        </p:txBody>
      </p:sp>
      <p:sp>
        <p:nvSpPr>
          <p:cNvPr id="18" name="角丸四角形 7">
            <a:extLst>
              <a:ext uri="{FF2B5EF4-FFF2-40B4-BE49-F238E27FC236}">
                <a16:creationId xmlns:a16="http://schemas.microsoft.com/office/drawing/2014/main" id="{31C73148-9700-8807-BEE0-DA92CCEA5F94}"/>
              </a:ext>
            </a:extLst>
          </p:cNvPr>
          <p:cNvSpPr/>
          <p:nvPr/>
        </p:nvSpPr>
        <p:spPr bwMode="auto">
          <a:xfrm>
            <a:off x="3221985" y="5769025"/>
            <a:ext cx="5220058" cy="900010"/>
          </a:xfrm>
          <a:prstGeom prst="roundRect">
            <a:avLst/>
          </a:prstGeom>
          <a:solidFill>
            <a:schemeClr val="accent4"/>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chemeClr val="bg1"/>
                </a:solidFill>
              </a:rPr>
              <a:t>集積回路 </a:t>
            </a:r>
            <a:r>
              <a:rPr kumimoji="1" lang="en-US" altLang="ja-JP" dirty="0">
                <a:solidFill>
                  <a:schemeClr val="bg1"/>
                </a:solidFill>
              </a:rPr>
              <a:t>/ </a:t>
            </a:r>
            <a:r>
              <a:rPr kumimoji="1" lang="ja-JP" altLang="en-US" dirty="0">
                <a:solidFill>
                  <a:schemeClr val="bg1"/>
                </a:solidFill>
              </a:rPr>
              <a:t>半導体デバイス</a:t>
            </a:r>
          </a:p>
        </p:txBody>
      </p:sp>
      <p:sp>
        <p:nvSpPr>
          <p:cNvPr id="19" name="矢印: 下 18">
            <a:extLst>
              <a:ext uri="{FF2B5EF4-FFF2-40B4-BE49-F238E27FC236}">
                <a16:creationId xmlns:a16="http://schemas.microsoft.com/office/drawing/2014/main" id="{BB982524-C1DB-9F14-48A8-0BE42AE2A5DE}"/>
              </a:ext>
            </a:extLst>
          </p:cNvPr>
          <p:cNvSpPr/>
          <p:nvPr/>
        </p:nvSpPr>
        <p:spPr bwMode="auto">
          <a:xfrm>
            <a:off x="2501977" y="2708992"/>
            <a:ext cx="630007" cy="2610029"/>
          </a:xfrm>
          <a:prstGeom prst="downArrow">
            <a:avLst/>
          </a:prstGeom>
          <a:noFill/>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20" name="テキスト ボックス 19">
            <a:extLst>
              <a:ext uri="{FF2B5EF4-FFF2-40B4-BE49-F238E27FC236}">
                <a16:creationId xmlns:a16="http://schemas.microsoft.com/office/drawing/2014/main" id="{3AE02A93-F7F6-BF65-5617-52FF3B1CA9AD}"/>
              </a:ext>
            </a:extLst>
          </p:cNvPr>
          <p:cNvSpPr txBox="1"/>
          <p:nvPr/>
        </p:nvSpPr>
        <p:spPr>
          <a:xfrm>
            <a:off x="341953" y="2708992"/>
            <a:ext cx="1620018" cy="369332"/>
          </a:xfrm>
          <a:prstGeom prst="rect">
            <a:avLst/>
          </a:prstGeom>
          <a:noFill/>
        </p:spPr>
        <p:txBody>
          <a:bodyPr wrap="none" rtlCol="0">
            <a:noAutofit/>
          </a:bodyPr>
          <a:lstStyle/>
          <a:p>
            <a:r>
              <a:rPr kumimoji="1" lang="ja-JP" altLang="en-US" sz="2000" b="1" dirty="0">
                <a:solidFill>
                  <a:schemeClr val="tx1">
                    <a:lumMod val="75000"/>
                    <a:lumOff val="25000"/>
                  </a:schemeClr>
                </a:solidFill>
              </a:rPr>
              <a:t>来学期の</a:t>
            </a:r>
            <a:endParaRPr kumimoji="1" lang="en-US" altLang="ja-JP" sz="2000" b="1" dirty="0">
              <a:solidFill>
                <a:schemeClr val="tx1">
                  <a:lumMod val="75000"/>
                  <a:lumOff val="25000"/>
                </a:schemeClr>
              </a:solidFill>
            </a:endParaRPr>
          </a:p>
          <a:p>
            <a:r>
              <a:rPr kumimoji="1" lang="ja-JP" altLang="en-US" sz="2000" b="1" dirty="0">
                <a:solidFill>
                  <a:schemeClr val="tx1">
                    <a:lumMod val="75000"/>
                    <a:lumOff val="25000"/>
                  </a:schemeClr>
                </a:solidFill>
              </a:rPr>
              <a:t>コンピュータ</a:t>
            </a:r>
            <a:endParaRPr kumimoji="1" lang="en-US" altLang="ja-JP" sz="2000" b="1" dirty="0">
              <a:solidFill>
                <a:schemeClr val="tx1">
                  <a:lumMod val="75000"/>
                  <a:lumOff val="25000"/>
                </a:schemeClr>
              </a:solidFill>
            </a:endParaRPr>
          </a:p>
          <a:p>
            <a:r>
              <a:rPr kumimoji="1" lang="ja-JP" altLang="en-US" sz="2000" b="1" dirty="0">
                <a:solidFill>
                  <a:schemeClr val="tx1">
                    <a:lumMod val="75000"/>
                    <a:lumOff val="25000"/>
                  </a:schemeClr>
                </a:solidFill>
              </a:rPr>
              <a:t>アーキテクチャ</a:t>
            </a:r>
            <a:r>
              <a:rPr kumimoji="1" lang="en-US" altLang="ja-JP" sz="2000" b="1" dirty="0">
                <a:solidFill>
                  <a:schemeClr val="tx1">
                    <a:lumMod val="75000"/>
                    <a:lumOff val="25000"/>
                  </a:schemeClr>
                </a:solidFill>
              </a:rPr>
              <a:t>Ⅱ</a:t>
            </a:r>
          </a:p>
          <a:p>
            <a:r>
              <a:rPr kumimoji="1" lang="ja-JP" altLang="en-US" sz="2000" b="1" dirty="0">
                <a:solidFill>
                  <a:schemeClr val="tx1">
                    <a:lumMod val="75000"/>
                    <a:lumOff val="25000"/>
                  </a:schemeClr>
                </a:solidFill>
              </a:rPr>
              <a:t>では上側から見て</a:t>
            </a:r>
            <a:br>
              <a:rPr kumimoji="1" lang="en-US" altLang="ja-JP" sz="2000" b="1" dirty="0">
                <a:solidFill>
                  <a:schemeClr val="tx1">
                    <a:lumMod val="75000"/>
                    <a:lumOff val="25000"/>
                  </a:schemeClr>
                </a:solidFill>
              </a:rPr>
            </a:br>
            <a:r>
              <a:rPr kumimoji="1" lang="ja-JP" altLang="en-US" sz="2000" b="1" dirty="0">
                <a:solidFill>
                  <a:schemeClr val="tx1">
                    <a:lumMod val="75000"/>
                    <a:lumOff val="25000"/>
                  </a:schemeClr>
                </a:solidFill>
              </a:rPr>
              <a:t>説明</a:t>
            </a:r>
            <a:endParaRPr kumimoji="1" lang="en-US" altLang="ja-JP" sz="2000" b="1" dirty="0">
              <a:solidFill>
                <a:schemeClr val="tx1">
                  <a:lumMod val="75000"/>
                  <a:lumOff val="25000"/>
                </a:schemeClr>
              </a:solidFill>
            </a:endParaRPr>
          </a:p>
        </p:txBody>
      </p:sp>
    </p:spTree>
    <p:extLst>
      <p:ext uri="{BB962C8B-B14F-4D97-AF65-F5344CB8AC3E}">
        <p14:creationId xmlns:p14="http://schemas.microsoft.com/office/powerpoint/2010/main" val="16480836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A96684-4C4F-B55A-BCA4-86DC49FD8235}"/>
              </a:ext>
            </a:extLst>
          </p:cNvPr>
          <p:cNvSpPr>
            <a:spLocks noGrp="1"/>
          </p:cNvSpPr>
          <p:nvPr>
            <p:ph type="title"/>
          </p:nvPr>
        </p:nvSpPr>
        <p:spPr/>
        <p:txBody>
          <a:bodyPr/>
          <a:lstStyle/>
          <a:p>
            <a:r>
              <a:rPr kumimoji="1" lang="ja-JP" altLang="en-US" dirty="0"/>
              <a:t>余談：応用系と基盤系</a:t>
            </a:r>
            <a:endParaRPr kumimoji="1" lang="en-US" dirty="0"/>
          </a:p>
        </p:txBody>
      </p:sp>
      <p:sp>
        <p:nvSpPr>
          <p:cNvPr id="3" name="コンテンツ プレースホルダー 2">
            <a:extLst>
              <a:ext uri="{FF2B5EF4-FFF2-40B4-BE49-F238E27FC236}">
                <a16:creationId xmlns:a16="http://schemas.microsoft.com/office/drawing/2014/main" id="{9B302DCF-0FED-059D-D8BA-44972051CE56}"/>
              </a:ext>
            </a:extLst>
          </p:cNvPr>
          <p:cNvSpPr>
            <a:spLocks noGrp="1"/>
          </p:cNvSpPr>
          <p:nvPr>
            <p:ph sz="quarter" idx="10"/>
          </p:nvPr>
        </p:nvSpPr>
        <p:spPr>
          <a:xfrm>
            <a:off x="431954" y="1088974"/>
            <a:ext cx="8280092" cy="5220058"/>
          </a:xfrm>
        </p:spPr>
        <p:txBody>
          <a:bodyPr anchor="t"/>
          <a:lstStyle/>
          <a:p>
            <a:r>
              <a:rPr kumimoji="1" lang="ja-JP" altLang="en-US" b="1" dirty="0">
                <a:solidFill>
                  <a:schemeClr val="accent5"/>
                </a:solidFill>
              </a:rPr>
              <a:t>応用系（アプリ系とも）：</a:t>
            </a:r>
            <a:endParaRPr kumimoji="1" lang="en-US" altLang="ja-JP" b="1" dirty="0">
              <a:solidFill>
                <a:schemeClr val="accent5"/>
              </a:solidFill>
            </a:endParaRPr>
          </a:p>
          <a:p>
            <a:pPr lvl="1"/>
            <a:r>
              <a:rPr kumimoji="1" lang="ja-JP" altLang="en-US" dirty="0"/>
              <a:t>基盤となる分野を</a:t>
            </a:r>
            <a:br>
              <a:rPr kumimoji="1" lang="en-US" altLang="ja-JP" dirty="0"/>
            </a:br>
            <a:r>
              <a:rPr kumimoji="1" lang="ja-JP" altLang="en-US" dirty="0"/>
              <a:t>応用した分野</a:t>
            </a:r>
            <a:endParaRPr kumimoji="1" lang="en-US" altLang="ja-JP" dirty="0"/>
          </a:p>
          <a:p>
            <a:pPr lvl="1"/>
            <a:r>
              <a:rPr kumimoji="1" lang="ja-JP" altLang="en-US" dirty="0"/>
              <a:t>直接人が使う応用を</a:t>
            </a:r>
            <a:br>
              <a:rPr kumimoji="1" lang="en-US" altLang="ja-JP" dirty="0"/>
            </a:br>
            <a:r>
              <a:rPr kumimoji="1" lang="ja-JP" altLang="en-US" dirty="0"/>
              <a:t>扱う</a:t>
            </a:r>
            <a:endParaRPr kumimoji="1" lang="en-US" altLang="ja-JP" dirty="0"/>
          </a:p>
          <a:p>
            <a:pPr lvl="1"/>
            <a:r>
              <a:rPr kumimoji="1" lang="ja-JP" altLang="en-US" dirty="0"/>
              <a:t>割と派手でわかりやすい</a:t>
            </a:r>
            <a:endParaRPr kumimoji="1" lang="en-US" altLang="ja-JP" dirty="0"/>
          </a:p>
          <a:p>
            <a:r>
              <a:rPr kumimoji="1" lang="ja-JP" altLang="en-US" b="1" dirty="0">
                <a:solidFill>
                  <a:schemeClr val="accent1"/>
                </a:solidFill>
              </a:rPr>
              <a:t>基盤系（システム系とも）：</a:t>
            </a:r>
            <a:endParaRPr kumimoji="1" lang="en-US" altLang="ja-JP" b="1" dirty="0">
              <a:solidFill>
                <a:schemeClr val="accent1"/>
              </a:solidFill>
            </a:endParaRPr>
          </a:p>
          <a:p>
            <a:pPr lvl="1"/>
            <a:r>
              <a:rPr kumimoji="1" lang="ja-JP" altLang="en-US" dirty="0"/>
              <a:t>応用となる分野の</a:t>
            </a:r>
            <a:br>
              <a:rPr kumimoji="1" lang="en-US" altLang="ja-JP" dirty="0"/>
            </a:br>
            <a:r>
              <a:rPr kumimoji="1" lang="ja-JP" altLang="en-US" dirty="0"/>
              <a:t>基盤となる分野</a:t>
            </a:r>
            <a:endParaRPr kumimoji="1" lang="en-US" altLang="ja-JP" dirty="0"/>
          </a:p>
          <a:p>
            <a:pPr lvl="1"/>
            <a:r>
              <a:rPr kumimoji="1" lang="ja-JP" altLang="en-US" dirty="0"/>
              <a:t>直接人の目に触れない</a:t>
            </a:r>
            <a:br>
              <a:rPr kumimoji="1" lang="en-US" altLang="ja-JP" dirty="0"/>
            </a:br>
            <a:r>
              <a:rPr kumimoji="1" lang="ja-JP" altLang="en-US" dirty="0"/>
              <a:t>下支えをする部分を扱う</a:t>
            </a:r>
            <a:endParaRPr kumimoji="1" lang="en-US" altLang="ja-JP" dirty="0"/>
          </a:p>
          <a:p>
            <a:pPr lvl="1"/>
            <a:r>
              <a:rPr kumimoji="1" lang="ja-JP" altLang="en-US" dirty="0"/>
              <a:t>割と地味でわかりにくい</a:t>
            </a:r>
            <a:endParaRPr kumimoji="1" lang="en-US" altLang="ja-JP" dirty="0"/>
          </a:p>
          <a:p>
            <a:r>
              <a:rPr kumimoji="1" lang="ja-JP" altLang="en-US" dirty="0"/>
              <a:t>（あくまで傾向なので，右の図に直接当てはまらない場合もある</a:t>
            </a:r>
            <a:endParaRPr kumimoji="1" lang="en-US" dirty="0"/>
          </a:p>
        </p:txBody>
      </p:sp>
      <p:sp>
        <p:nvSpPr>
          <p:cNvPr id="4" name="角丸四角形 3">
            <a:extLst>
              <a:ext uri="{FF2B5EF4-FFF2-40B4-BE49-F238E27FC236}">
                <a16:creationId xmlns:a16="http://schemas.microsoft.com/office/drawing/2014/main" id="{91C72862-A9F8-3A73-FC27-4C77E1F779CA}"/>
              </a:ext>
            </a:extLst>
          </p:cNvPr>
          <p:cNvSpPr/>
          <p:nvPr/>
        </p:nvSpPr>
        <p:spPr bwMode="auto">
          <a:xfrm>
            <a:off x="4391998" y="3789004"/>
            <a:ext cx="4410049" cy="990010"/>
          </a:xfrm>
          <a:prstGeom prst="roundRect">
            <a:avLst/>
          </a:prstGeom>
          <a:solidFill>
            <a:schemeClr val="accent1"/>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solidFill>
                  <a:schemeClr val="bg1"/>
                </a:solidFill>
              </a:rPr>
              <a:t>システム・ソフトウェア</a:t>
            </a:r>
            <a:endParaRPr kumimoji="1" lang="en-US" altLang="ja-JP" sz="1600" dirty="0">
              <a:solidFill>
                <a:schemeClr val="bg1"/>
              </a:solidFill>
            </a:endParaRPr>
          </a:p>
          <a:p>
            <a:pPr algn="ctr"/>
            <a:r>
              <a:rPr kumimoji="1" lang="en-US" altLang="ja-JP" sz="1600" dirty="0">
                <a:solidFill>
                  <a:schemeClr val="bg1"/>
                </a:solidFill>
              </a:rPr>
              <a:t>OS / </a:t>
            </a:r>
            <a:r>
              <a:rPr kumimoji="1" lang="ja-JP" altLang="en-US" sz="1600" dirty="0">
                <a:solidFill>
                  <a:schemeClr val="bg1"/>
                </a:solidFill>
              </a:rPr>
              <a:t>コンパイラ </a:t>
            </a:r>
            <a:r>
              <a:rPr kumimoji="1" lang="en-US" altLang="ja-JP" sz="1600" dirty="0">
                <a:solidFill>
                  <a:schemeClr val="bg1"/>
                </a:solidFill>
              </a:rPr>
              <a:t>/ </a:t>
            </a:r>
            <a:r>
              <a:rPr kumimoji="1" lang="ja-JP" altLang="en-US" sz="1600" dirty="0">
                <a:solidFill>
                  <a:schemeClr val="bg1"/>
                </a:solidFill>
              </a:rPr>
              <a:t>インタプリタ</a:t>
            </a:r>
          </a:p>
        </p:txBody>
      </p:sp>
      <p:sp>
        <p:nvSpPr>
          <p:cNvPr id="5" name="角丸四角形 4">
            <a:extLst>
              <a:ext uri="{FF2B5EF4-FFF2-40B4-BE49-F238E27FC236}">
                <a16:creationId xmlns:a16="http://schemas.microsoft.com/office/drawing/2014/main" id="{7711FCE9-9FE1-304E-BC81-98B3FACDF786}"/>
              </a:ext>
            </a:extLst>
          </p:cNvPr>
          <p:cNvSpPr/>
          <p:nvPr/>
        </p:nvSpPr>
        <p:spPr bwMode="auto">
          <a:xfrm>
            <a:off x="4392322" y="4959016"/>
            <a:ext cx="4410049" cy="990011"/>
          </a:xfrm>
          <a:prstGeom prst="roundRect">
            <a:avLst/>
          </a:prstGeom>
          <a:solidFill>
            <a:schemeClr val="accent1"/>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dirty="0">
                <a:solidFill>
                  <a:schemeClr val="bg1"/>
                </a:solidFill>
              </a:rPr>
              <a:t>（狭義の）</a:t>
            </a:r>
            <a:endParaRPr lang="en-US" altLang="ja-JP" sz="2000" dirty="0">
              <a:solidFill>
                <a:schemeClr val="bg1"/>
              </a:solidFill>
            </a:endParaRPr>
          </a:p>
          <a:p>
            <a:pPr algn="ctr"/>
            <a:r>
              <a:rPr lang="ja-JP" altLang="en-US" sz="2000" dirty="0">
                <a:solidFill>
                  <a:schemeClr val="bg1"/>
                </a:solidFill>
              </a:rPr>
              <a:t>コンピュータ</a:t>
            </a:r>
            <a:r>
              <a:rPr kumimoji="1" lang="ja-JP" altLang="en-US" sz="2000" dirty="0">
                <a:solidFill>
                  <a:schemeClr val="bg1"/>
                </a:solidFill>
              </a:rPr>
              <a:t>・アーキテクチャ</a:t>
            </a:r>
          </a:p>
        </p:txBody>
      </p:sp>
      <p:sp>
        <p:nvSpPr>
          <p:cNvPr id="6" name="角丸四角形 5">
            <a:extLst>
              <a:ext uri="{FF2B5EF4-FFF2-40B4-BE49-F238E27FC236}">
                <a16:creationId xmlns:a16="http://schemas.microsoft.com/office/drawing/2014/main" id="{D04463B0-E47E-058E-B101-A7244B49E12D}"/>
              </a:ext>
            </a:extLst>
          </p:cNvPr>
          <p:cNvSpPr/>
          <p:nvPr/>
        </p:nvSpPr>
        <p:spPr bwMode="auto">
          <a:xfrm>
            <a:off x="4391998" y="1178975"/>
            <a:ext cx="4410049" cy="990011"/>
          </a:xfrm>
          <a:prstGeom prst="roundRect">
            <a:avLst/>
          </a:prstGeom>
          <a:solidFill>
            <a:schemeClr val="accent5"/>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solidFill>
                  <a:schemeClr val="bg1"/>
                </a:solidFill>
              </a:rPr>
              <a:t>アプリケーション・ソフトウェア</a:t>
            </a:r>
            <a:endParaRPr kumimoji="1" lang="en-US" altLang="ja-JP" sz="1600" dirty="0">
              <a:solidFill>
                <a:schemeClr val="bg1"/>
              </a:solidFill>
            </a:endParaRPr>
          </a:p>
          <a:p>
            <a:pPr algn="ctr"/>
            <a:r>
              <a:rPr lang="ja-JP" altLang="en-US" sz="1600" dirty="0">
                <a:solidFill>
                  <a:schemeClr val="bg1"/>
                </a:solidFill>
              </a:rPr>
              <a:t>画像処理 </a:t>
            </a:r>
            <a:r>
              <a:rPr lang="en-US" altLang="ja-JP" sz="1600" dirty="0">
                <a:solidFill>
                  <a:schemeClr val="bg1"/>
                </a:solidFill>
              </a:rPr>
              <a:t>/ </a:t>
            </a:r>
            <a:r>
              <a:rPr lang="ja-JP" altLang="en-US" sz="1600" dirty="0">
                <a:solidFill>
                  <a:schemeClr val="bg1"/>
                </a:solidFill>
              </a:rPr>
              <a:t>音声認識 </a:t>
            </a:r>
            <a:r>
              <a:rPr lang="en-US" altLang="ja-JP" sz="1600" dirty="0">
                <a:solidFill>
                  <a:schemeClr val="bg1"/>
                </a:solidFill>
              </a:rPr>
              <a:t>/ </a:t>
            </a:r>
            <a:r>
              <a:rPr lang="ja-JP" altLang="en-US" sz="1600" dirty="0">
                <a:solidFill>
                  <a:schemeClr val="bg1"/>
                </a:solidFill>
              </a:rPr>
              <a:t>言語処理 </a:t>
            </a:r>
            <a:r>
              <a:rPr lang="en-US" altLang="ja-JP" sz="1600" dirty="0">
                <a:solidFill>
                  <a:schemeClr val="bg1"/>
                </a:solidFill>
              </a:rPr>
              <a:t>/ </a:t>
            </a:r>
            <a:r>
              <a:rPr lang="ja-JP" altLang="en-US" sz="1600" dirty="0">
                <a:solidFill>
                  <a:schemeClr val="bg1"/>
                </a:solidFill>
              </a:rPr>
              <a:t>機械制御 </a:t>
            </a:r>
            <a:endParaRPr lang="en-US" altLang="ja-JP" sz="1600" dirty="0">
              <a:solidFill>
                <a:schemeClr val="bg1"/>
              </a:solidFill>
            </a:endParaRPr>
          </a:p>
          <a:p>
            <a:pPr algn="ctr"/>
            <a:r>
              <a:rPr lang="ja-JP" altLang="en-US" sz="1600" dirty="0">
                <a:solidFill>
                  <a:schemeClr val="bg1"/>
                </a:solidFill>
              </a:rPr>
              <a:t>機械学習 </a:t>
            </a:r>
            <a:r>
              <a:rPr lang="en-US" altLang="ja-JP" sz="1600" dirty="0">
                <a:solidFill>
                  <a:schemeClr val="bg1"/>
                </a:solidFill>
              </a:rPr>
              <a:t>/ AI / WEB </a:t>
            </a:r>
            <a:r>
              <a:rPr lang="ja-JP" altLang="en-US" sz="1600" dirty="0">
                <a:solidFill>
                  <a:schemeClr val="bg1"/>
                </a:solidFill>
              </a:rPr>
              <a:t>サービス </a:t>
            </a:r>
            <a:r>
              <a:rPr lang="en-US" altLang="ja-JP" sz="1600" dirty="0">
                <a:solidFill>
                  <a:schemeClr val="bg1"/>
                </a:solidFill>
              </a:rPr>
              <a:t>/ </a:t>
            </a:r>
            <a:r>
              <a:rPr lang="ja-JP" altLang="en-US" sz="1600" dirty="0">
                <a:solidFill>
                  <a:schemeClr val="bg1"/>
                </a:solidFill>
              </a:rPr>
              <a:t>暗号　</a:t>
            </a:r>
            <a:r>
              <a:rPr lang="en-US" altLang="ja-JP" sz="1600" dirty="0">
                <a:solidFill>
                  <a:schemeClr val="bg1"/>
                </a:solidFill>
              </a:rPr>
              <a:t>…</a:t>
            </a:r>
            <a:endParaRPr kumimoji="1" lang="en-US" altLang="ja-JP" sz="1600" dirty="0">
              <a:solidFill>
                <a:schemeClr val="bg1"/>
              </a:solidFill>
            </a:endParaRPr>
          </a:p>
        </p:txBody>
      </p:sp>
    </p:spTree>
    <p:extLst>
      <p:ext uri="{BB962C8B-B14F-4D97-AF65-F5344CB8AC3E}">
        <p14:creationId xmlns:p14="http://schemas.microsoft.com/office/powerpoint/2010/main" val="14988620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42958C-76A5-E319-8DAC-214AE2763976}"/>
              </a:ext>
            </a:extLst>
          </p:cNvPr>
          <p:cNvSpPr>
            <a:spLocks noGrp="1"/>
          </p:cNvSpPr>
          <p:nvPr>
            <p:ph type="title"/>
          </p:nvPr>
        </p:nvSpPr>
        <p:spPr/>
        <p:txBody>
          <a:bodyPr/>
          <a:lstStyle/>
          <a:p>
            <a:r>
              <a:rPr kumimoji="1" lang="ja-JP" altLang="en-US" dirty="0"/>
              <a:t>余談：応用系と基盤系</a:t>
            </a:r>
            <a:br>
              <a:rPr kumimoji="1" lang="en-US" altLang="ja-JP" sz="2800" dirty="0"/>
            </a:br>
            <a:r>
              <a:rPr kumimoji="1" lang="ja-JP" altLang="en-US" sz="2800" dirty="0"/>
              <a:t>処理の高速化を例とした場合の例</a:t>
            </a:r>
            <a:endParaRPr kumimoji="1" lang="en-US" altLang="ja-JP" sz="2800" dirty="0"/>
          </a:p>
        </p:txBody>
      </p:sp>
      <p:sp>
        <p:nvSpPr>
          <p:cNvPr id="3" name="コンテンツ プレースホルダー 2">
            <a:extLst>
              <a:ext uri="{FF2B5EF4-FFF2-40B4-BE49-F238E27FC236}">
                <a16:creationId xmlns:a16="http://schemas.microsoft.com/office/drawing/2014/main" id="{F7D3DFC6-6FAF-58B5-2930-427EBBDDFD01}"/>
              </a:ext>
            </a:extLst>
          </p:cNvPr>
          <p:cNvSpPr>
            <a:spLocks noGrp="1"/>
          </p:cNvSpPr>
          <p:nvPr>
            <p:ph sz="quarter" idx="10"/>
          </p:nvPr>
        </p:nvSpPr>
        <p:spPr>
          <a:xfrm>
            <a:off x="431955" y="1178976"/>
            <a:ext cx="4770052" cy="6120067"/>
          </a:xfrm>
        </p:spPr>
        <p:txBody>
          <a:bodyPr anchor="t"/>
          <a:lstStyle/>
          <a:p>
            <a:r>
              <a:rPr kumimoji="1" lang="ja-JP" altLang="en-US" sz="1600" dirty="0"/>
              <a:t>応用系</a:t>
            </a:r>
            <a:endParaRPr kumimoji="1" lang="en-US" altLang="ja-JP" sz="1600" dirty="0"/>
          </a:p>
          <a:p>
            <a:pPr lvl="1"/>
            <a:r>
              <a:rPr kumimoji="1" lang="ja-JP" altLang="en-US" sz="1600" dirty="0"/>
              <a:t>効果は特定アプリケーションのみだが，改善量が大きい</a:t>
            </a:r>
            <a:endParaRPr kumimoji="1" lang="en-US" altLang="ja-JP" sz="1600" dirty="0"/>
          </a:p>
          <a:p>
            <a:pPr lvl="1"/>
            <a:r>
              <a:rPr kumimoji="1" lang="ja-JP" altLang="en-US" sz="1600" dirty="0"/>
              <a:t>たとえば，あるアプリケーションを数倍～１桁速く出来れば凄い</a:t>
            </a:r>
            <a:br>
              <a:rPr kumimoji="1" lang="en-US" altLang="ja-JP" sz="1600" dirty="0"/>
            </a:br>
            <a:br>
              <a:rPr kumimoji="1" lang="en-US" altLang="ja-JP" sz="1600" dirty="0"/>
            </a:br>
            <a:endParaRPr kumimoji="1" lang="en-US" altLang="ja-JP" sz="1600" dirty="0"/>
          </a:p>
          <a:p>
            <a:r>
              <a:rPr kumimoji="1" lang="ja-JP" altLang="en-US" sz="1600" dirty="0"/>
              <a:t>基盤系</a:t>
            </a:r>
            <a:endParaRPr kumimoji="1" lang="en-US" altLang="ja-JP" sz="1600" dirty="0"/>
          </a:p>
          <a:p>
            <a:pPr lvl="1"/>
            <a:r>
              <a:rPr kumimoji="1" lang="ja-JP" altLang="en-US" sz="1600" dirty="0"/>
              <a:t>効果は広く薄く</a:t>
            </a:r>
            <a:endParaRPr kumimoji="1" lang="en-US" altLang="ja-JP" sz="1600" dirty="0"/>
          </a:p>
          <a:p>
            <a:pPr lvl="1"/>
            <a:r>
              <a:rPr kumimoji="1" lang="ja-JP" altLang="en-US" sz="1600" dirty="0"/>
              <a:t>色々なアプリケーション一般で</a:t>
            </a:r>
            <a:br>
              <a:rPr kumimoji="1" lang="en-US" altLang="ja-JP" sz="1600" dirty="0"/>
            </a:br>
            <a:r>
              <a:rPr kumimoji="1" lang="ja-JP" altLang="en-US" sz="1600" dirty="0"/>
              <a:t>平均 </a:t>
            </a:r>
            <a:r>
              <a:rPr kumimoji="1" lang="en-US" altLang="ja-JP" sz="1600" dirty="0"/>
              <a:t>5% </a:t>
            </a:r>
            <a:r>
              <a:rPr kumimoji="1" lang="ja-JP" altLang="en-US" sz="1600" dirty="0"/>
              <a:t>高速化できれば偉大な成果</a:t>
            </a:r>
            <a:endParaRPr kumimoji="1" lang="en-US" altLang="ja-JP" sz="1600" dirty="0"/>
          </a:p>
        </p:txBody>
      </p:sp>
      <p:grpSp>
        <p:nvGrpSpPr>
          <p:cNvPr id="44" name="グループ化 43">
            <a:extLst>
              <a:ext uri="{FF2B5EF4-FFF2-40B4-BE49-F238E27FC236}">
                <a16:creationId xmlns:a16="http://schemas.microsoft.com/office/drawing/2014/main" id="{C13F05B6-9B23-458E-AA61-E21DBE989E31}"/>
              </a:ext>
            </a:extLst>
          </p:cNvPr>
          <p:cNvGrpSpPr/>
          <p:nvPr/>
        </p:nvGrpSpPr>
        <p:grpSpPr>
          <a:xfrm>
            <a:off x="5292008" y="3699004"/>
            <a:ext cx="3510039" cy="2070023"/>
            <a:chOff x="4572000" y="1088974"/>
            <a:chExt cx="3510039" cy="2070023"/>
          </a:xfrm>
        </p:grpSpPr>
        <p:sp>
          <p:nvSpPr>
            <p:cNvPr id="13" name="角丸四角形 3">
              <a:extLst>
                <a:ext uri="{FF2B5EF4-FFF2-40B4-BE49-F238E27FC236}">
                  <a16:creationId xmlns:a16="http://schemas.microsoft.com/office/drawing/2014/main" id="{2B2224EC-F70D-17F4-C779-FE4E972A60FC}"/>
                </a:ext>
              </a:extLst>
            </p:cNvPr>
            <p:cNvSpPr/>
            <p:nvPr/>
          </p:nvSpPr>
          <p:spPr bwMode="auto">
            <a:xfrm>
              <a:off x="4572000" y="2168986"/>
              <a:ext cx="3510039" cy="990011"/>
            </a:xfrm>
            <a:prstGeom prst="roundRect">
              <a:avLst/>
            </a:prstGeom>
            <a:solidFill>
              <a:schemeClr val="accent1"/>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b="1" dirty="0">
                  <a:solidFill>
                    <a:schemeClr val="bg1"/>
                  </a:solidFill>
                </a:rPr>
                <a:t>基盤 </a:t>
              </a:r>
              <a:r>
                <a:rPr kumimoji="1" lang="en-US" altLang="ja-JP" sz="1600" b="1" dirty="0">
                  <a:solidFill>
                    <a:schemeClr val="bg1"/>
                  </a:solidFill>
                </a:rPr>
                <a:t>1.05 </a:t>
              </a:r>
              <a:r>
                <a:rPr kumimoji="1" lang="ja-JP" altLang="en-US" sz="1600" b="1" dirty="0">
                  <a:solidFill>
                    <a:schemeClr val="bg1"/>
                  </a:solidFill>
                </a:rPr>
                <a:t>倍</a:t>
              </a:r>
            </a:p>
          </p:txBody>
        </p:sp>
        <p:sp>
          <p:nvSpPr>
            <p:cNvPr id="14" name="角丸四角形 5">
              <a:extLst>
                <a:ext uri="{FF2B5EF4-FFF2-40B4-BE49-F238E27FC236}">
                  <a16:creationId xmlns:a16="http://schemas.microsoft.com/office/drawing/2014/main" id="{682BFDEA-7A39-87F6-B554-0C097CB73EA6}"/>
                </a:ext>
              </a:extLst>
            </p:cNvPr>
            <p:cNvSpPr/>
            <p:nvPr/>
          </p:nvSpPr>
          <p:spPr bwMode="auto">
            <a:xfrm>
              <a:off x="4572000" y="1088974"/>
              <a:ext cx="360004" cy="990011"/>
            </a:xfrm>
            <a:prstGeom prst="roundRect">
              <a:avLst/>
            </a:prstGeom>
            <a:solidFill>
              <a:schemeClr val="accent5"/>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solidFill>
                    <a:schemeClr val="bg1"/>
                  </a:solidFill>
                </a:rPr>
                <a:t>アプリ</a:t>
              </a:r>
              <a:endParaRPr kumimoji="1" lang="en-US" altLang="ja-JP" sz="1000" dirty="0">
                <a:solidFill>
                  <a:schemeClr val="bg1"/>
                </a:solidFill>
              </a:endParaRPr>
            </a:p>
            <a:p>
              <a:pPr algn="ctr"/>
              <a:r>
                <a:rPr lang="en-US" altLang="ja-JP" sz="1000" dirty="0">
                  <a:solidFill>
                    <a:schemeClr val="bg1"/>
                  </a:solidFill>
                </a:rPr>
                <a:t>A</a:t>
              </a:r>
              <a:endParaRPr kumimoji="1" lang="en-US" altLang="ja-JP" sz="1000" dirty="0">
                <a:solidFill>
                  <a:schemeClr val="bg1"/>
                </a:solidFill>
              </a:endParaRPr>
            </a:p>
            <a:p>
              <a:pPr algn="ctr"/>
              <a:r>
                <a:rPr lang="en-US" altLang="ja-JP" sz="1000" dirty="0">
                  <a:solidFill>
                    <a:schemeClr val="bg1"/>
                  </a:solidFill>
                </a:rPr>
                <a:t>+</a:t>
              </a:r>
              <a:r>
                <a:rPr kumimoji="1" lang="en-US" altLang="ja-JP" sz="1000" dirty="0">
                  <a:solidFill>
                    <a:schemeClr val="bg1"/>
                  </a:solidFill>
                </a:rPr>
                <a:t>5%</a:t>
              </a:r>
            </a:p>
          </p:txBody>
        </p:sp>
        <p:sp>
          <p:nvSpPr>
            <p:cNvPr id="29" name="角丸四角形 5">
              <a:extLst>
                <a:ext uri="{FF2B5EF4-FFF2-40B4-BE49-F238E27FC236}">
                  <a16:creationId xmlns:a16="http://schemas.microsoft.com/office/drawing/2014/main" id="{7AC8E79A-9D6F-0B72-749F-63E614E784B9}"/>
                </a:ext>
              </a:extLst>
            </p:cNvPr>
            <p:cNvSpPr/>
            <p:nvPr/>
          </p:nvSpPr>
          <p:spPr bwMode="auto">
            <a:xfrm>
              <a:off x="5022005" y="1088974"/>
              <a:ext cx="360004" cy="990011"/>
            </a:xfrm>
            <a:prstGeom prst="roundRect">
              <a:avLst/>
            </a:prstGeom>
            <a:solidFill>
              <a:schemeClr val="accent5"/>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solidFill>
                    <a:schemeClr val="bg1"/>
                  </a:solidFill>
                </a:rPr>
                <a:t>アプリ</a:t>
              </a:r>
              <a:endParaRPr kumimoji="1" lang="en-US" altLang="ja-JP" sz="1000" dirty="0">
                <a:solidFill>
                  <a:schemeClr val="bg1"/>
                </a:solidFill>
              </a:endParaRPr>
            </a:p>
            <a:p>
              <a:pPr algn="ctr"/>
              <a:r>
                <a:rPr kumimoji="1" lang="en-US" altLang="ja-JP" sz="1000" dirty="0">
                  <a:solidFill>
                    <a:schemeClr val="bg1"/>
                  </a:solidFill>
                </a:rPr>
                <a:t>B</a:t>
              </a:r>
            </a:p>
            <a:p>
              <a:pPr algn="ctr"/>
              <a:r>
                <a:rPr lang="en-US" altLang="ja-JP" sz="1000" dirty="0">
                  <a:solidFill>
                    <a:schemeClr val="bg1"/>
                  </a:solidFill>
                </a:rPr>
                <a:t>+</a:t>
              </a:r>
              <a:r>
                <a:rPr kumimoji="1" lang="en-US" altLang="ja-JP" sz="1000" dirty="0">
                  <a:solidFill>
                    <a:schemeClr val="bg1"/>
                  </a:solidFill>
                </a:rPr>
                <a:t>5%</a:t>
              </a:r>
            </a:p>
          </p:txBody>
        </p:sp>
        <p:sp>
          <p:nvSpPr>
            <p:cNvPr id="30" name="角丸四角形 5">
              <a:extLst>
                <a:ext uri="{FF2B5EF4-FFF2-40B4-BE49-F238E27FC236}">
                  <a16:creationId xmlns:a16="http://schemas.microsoft.com/office/drawing/2014/main" id="{5396F3EE-1FE8-8B7D-49AD-1316B40CAC9D}"/>
                </a:ext>
              </a:extLst>
            </p:cNvPr>
            <p:cNvSpPr/>
            <p:nvPr/>
          </p:nvSpPr>
          <p:spPr bwMode="auto">
            <a:xfrm>
              <a:off x="5472010" y="1088974"/>
              <a:ext cx="360004" cy="990011"/>
            </a:xfrm>
            <a:prstGeom prst="roundRect">
              <a:avLst/>
            </a:prstGeom>
            <a:solidFill>
              <a:schemeClr val="accent5"/>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solidFill>
                    <a:schemeClr val="bg1"/>
                  </a:solidFill>
                </a:rPr>
                <a:t>アプリ</a:t>
              </a:r>
              <a:endParaRPr kumimoji="1" lang="en-US" altLang="ja-JP" sz="1000" dirty="0">
                <a:solidFill>
                  <a:schemeClr val="bg1"/>
                </a:solidFill>
              </a:endParaRPr>
            </a:p>
            <a:p>
              <a:pPr algn="ctr"/>
              <a:r>
                <a:rPr kumimoji="1" lang="en-US" altLang="ja-JP" sz="1000" dirty="0">
                  <a:solidFill>
                    <a:schemeClr val="bg1"/>
                  </a:solidFill>
                </a:rPr>
                <a:t>C</a:t>
              </a:r>
            </a:p>
            <a:p>
              <a:pPr algn="ctr"/>
              <a:r>
                <a:rPr lang="en-US" altLang="ja-JP" sz="1000" dirty="0">
                  <a:solidFill>
                    <a:schemeClr val="bg1"/>
                  </a:solidFill>
                </a:rPr>
                <a:t>+</a:t>
              </a:r>
              <a:r>
                <a:rPr kumimoji="1" lang="en-US" altLang="ja-JP" sz="1000" dirty="0">
                  <a:solidFill>
                    <a:schemeClr val="bg1"/>
                  </a:solidFill>
                </a:rPr>
                <a:t>5%</a:t>
              </a:r>
            </a:p>
          </p:txBody>
        </p:sp>
        <p:sp>
          <p:nvSpPr>
            <p:cNvPr id="31" name="角丸四角形 5">
              <a:extLst>
                <a:ext uri="{FF2B5EF4-FFF2-40B4-BE49-F238E27FC236}">
                  <a16:creationId xmlns:a16="http://schemas.microsoft.com/office/drawing/2014/main" id="{EC7F17A1-7339-021F-CA85-76955DE87132}"/>
                </a:ext>
              </a:extLst>
            </p:cNvPr>
            <p:cNvSpPr/>
            <p:nvPr/>
          </p:nvSpPr>
          <p:spPr bwMode="auto">
            <a:xfrm>
              <a:off x="5922015" y="1088974"/>
              <a:ext cx="360004" cy="990011"/>
            </a:xfrm>
            <a:prstGeom prst="roundRect">
              <a:avLst/>
            </a:prstGeom>
            <a:solidFill>
              <a:schemeClr val="accent5"/>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solidFill>
                    <a:schemeClr val="bg1"/>
                  </a:solidFill>
                </a:rPr>
                <a:t>アプリ</a:t>
              </a:r>
              <a:endParaRPr kumimoji="1" lang="en-US" altLang="ja-JP" sz="1000" dirty="0">
                <a:solidFill>
                  <a:schemeClr val="bg1"/>
                </a:solidFill>
              </a:endParaRPr>
            </a:p>
            <a:p>
              <a:pPr algn="ctr"/>
              <a:r>
                <a:rPr kumimoji="1" lang="en-US" altLang="ja-JP" sz="1000" dirty="0">
                  <a:solidFill>
                    <a:schemeClr val="bg1"/>
                  </a:solidFill>
                </a:rPr>
                <a:t>D</a:t>
              </a:r>
            </a:p>
            <a:p>
              <a:pPr algn="ctr"/>
              <a:r>
                <a:rPr lang="en-US" altLang="ja-JP" sz="1000" dirty="0">
                  <a:solidFill>
                    <a:schemeClr val="bg1"/>
                  </a:solidFill>
                </a:rPr>
                <a:t>+</a:t>
              </a:r>
              <a:r>
                <a:rPr kumimoji="1" lang="en-US" altLang="ja-JP" sz="1000" dirty="0">
                  <a:solidFill>
                    <a:schemeClr val="bg1"/>
                  </a:solidFill>
                </a:rPr>
                <a:t>5%</a:t>
              </a:r>
            </a:p>
          </p:txBody>
        </p:sp>
        <p:sp>
          <p:nvSpPr>
            <p:cNvPr id="32" name="角丸四角形 5">
              <a:extLst>
                <a:ext uri="{FF2B5EF4-FFF2-40B4-BE49-F238E27FC236}">
                  <a16:creationId xmlns:a16="http://schemas.microsoft.com/office/drawing/2014/main" id="{059F7D7A-0219-F4CE-4E02-33C01F45EBD3}"/>
                </a:ext>
              </a:extLst>
            </p:cNvPr>
            <p:cNvSpPr/>
            <p:nvPr/>
          </p:nvSpPr>
          <p:spPr bwMode="auto">
            <a:xfrm>
              <a:off x="6372020" y="1088974"/>
              <a:ext cx="360004" cy="990011"/>
            </a:xfrm>
            <a:prstGeom prst="roundRect">
              <a:avLst/>
            </a:prstGeom>
            <a:solidFill>
              <a:schemeClr val="accent5"/>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solidFill>
                    <a:schemeClr val="bg1"/>
                  </a:solidFill>
                </a:rPr>
                <a:t>アプリ</a:t>
              </a:r>
              <a:endParaRPr kumimoji="1" lang="en-US" altLang="ja-JP" sz="1000" dirty="0">
                <a:solidFill>
                  <a:schemeClr val="bg1"/>
                </a:solidFill>
              </a:endParaRPr>
            </a:p>
            <a:p>
              <a:pPr algn="ctr"/>
              <a:r>
                <a:rPr lang="en-US" altLang="ja-JP" sz="1000" dirty="0">
                  <a:solidFill>
                    <a:schemeClr val="bg1"/>
                  </a:solidFill>
                </a:rPr>
                <a:t>E</a:t>
              </a:r>
              <a:endParaRPr kumimoji="1" lang="en-US" altLang="ja-JP" sz="1000" dirty="0">
                <a:solidFill>
                  <a:schemeClr val="bg1"/>
                </a:solidFill>
              </a:endParaRPr>
            </a:p>
            <a:p>
              <a:pPr algn="ctr"/>
              <a:r>
                <a:rPr lang="en-US" altLang="ja-JP" sz="1000" dirty="0">
                  <a:solidFill>
                    <a:schemeClr val="bg1"/>
                  </a:solidFill>
                </a:rPr>
                <a:t>+</a:t>
              </a:r>
              <a:r>
                <a:rPr kumimoji="1" lang="en-US" altLang="ja-JP" sz="1000" dirty="0">
                  <a:solidFill>
                    <a:schemeClr val="bg1"/>
                  </a:solidFill>
                </a:rPr>
                <a:t>5%</a:t>
              </a:r>
            </a:p>
          </p:txBody>
        </p:sp>
        <p:sp>
          <p:nvSpPr>
            <p:cNvPr id="33" name="角丸四角形 5">
              <a:extLst>
                <a:ext uri="{FF2B5EF4-FFF2-40B4-BE49-F238E27FC236}">
                  <a16:creationId xmlns:a16="http://schemas.microsoft.com/office/drawing/2014/main" id="{60FA64FF-C6B5-FE64-8E7E-A2169877F8BE}"/>
                </a:ext>
              </a:extLst>
            </p:cNvPr>
            <p:cNvSpPr/>
            <p:nvPr/>
          </p:nvSpPr>
          <p:spPr bwMode="auto">
            <a:xfrm>
              <a:off x="6822025" y="1088974"/>
              <a:ext cx="360004" cy="990011"/>
            </a:xfrm>
            <a:prstGeom prst="roundRect">
              <a:avLst/>
            </a:prstGeom>
            <a:solidFill>
              <a:schemeClr val="accent5"/>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solidFill>
                    <a:schemeClr val="bg1"/>
                  </a:solidFill>
                </a:rPr>
                <a:t>アプリ</a:t>
              </a:r>
              <a:endParaRPr kumimoji="1" lang="en-US" altLang="ja-JP" sz="1000" dirty="0">
                <a:solidFill>
                  <a:schemeClr val="bg1"/>
                </a:solidFill>
              </a:endParaRPr>
            </a:p>
            <a:p>
              <a:pPr algn="ctr"/>
              <a:r>
                <a:rPr kumimoji="1" lang="en-US" altLang="ja-JP" sz="1000" dirty="0">
                  <a:solidFill>
                    <a:schemeClr val="bg1"/>
                  </a:solidFill>
                </a:rPr>
                <a:t>F</a:t>
              </a:r>
            </a:p>
            <a:p>
              <a:pPr algn="ctr"/>
              <a:r>
                <a:rPr lang="en-US" altLang="ja-JP" sz="1000" dirty="0">
                  <a:solidFill>
                    <a:schemeClr val="bg1"/>
                  </a:solidFill>
                </a:rPr>
                <a:t>+</a:t>
              </a:r>
              <a:r>
                <a:rPr kumimoji="1" lang="en-US" altLang="ja-JP" sz="1000" dirty="0">
                  <a:solidFill>
                    <a:schemeClr val="bg1"/>
                  </a:solidFill>
                </a:rPr>
                <a:t>5%</a:t>
              </a:r>
            </a:p>
          </p:txBody>
        </p:sp>
        <p:sp>
          <p:nvSpPr>
            <p:cNvPr id="34" name="角丸四角形 5">
              <a:extLst>
                <a:ext uri="{FF2B5EF4-FFF2-40B4-BE49-F238E27FC236}">
                  <a16:creationId xmlns:a16="http://schemas.microsoft.com/office/drawing/2014/main" id="{0A06101A-DF39-92CC-B3DA-F87750F21860}"/>
                </a:ext>
              </a:extLst>
            </p:cNvPr>
            <p:cNvSpPr/>
            <p:nvPr/>
          </p:nvSpPr>
          <p:spPr bwMode="auto">
            <a:xfrm>
              <a:off x="7272030" y="1088974"/>
              <a:ext cx="360004" cy="990011"/>
            </a:xfrm>
            <a:prstGeom prst="roundRect">
              <a:avLst/>
            </a:prstGeom>
            <a:solidFill>
              <a:schemeClr val="accent5"/>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solidFill>
                    <a:schemeClr val="bg1"/>
                  </a:solidFill>
                </a:rPr>
                <a:t>アプリ</a:t>
              </a:r>
              <a:endParaRPr kumimoji="1" lang="en-US" altLang="ja-JP" sz="1000" dirty="0">
                <a:solidFill>
                  <a:schemeClr val="bg1"/>
                </a:solidFill>
              </a:endParaRPr>
            </a:p>
            <a:p>
              <a:pPr algn="ctr"/>
              <a:r>
                <a:rPr kumimoji="1" lang="en-US" altLang="ja-JP" sz="1000" dirty="0">
                  <a:solidFill>
                    <a:schemeClr val="bg1"/>
                  </a:solidFill>
                </a:rPr>
                <a:t>G</a:t>
              </a:r>
            </a:p>
            <a:p>
              <a:pPr algn="ctr"/>
              <a:r>
                <a:rPr lang="en-US" altLang="ja-JP" sz="1000" dirty="0">
                  <a:solidFill>
                    <a:schemeClr val="bg1"/>
                  </a:solidFill>
                </a:rPr>
                <a:t>+</a:t>
              </a:r>
              <a:r>
                <a:rPr kumimoji="1" lang="en-US" altLang="ja-JP" sz="1000" dirty="0">
                  <a:solidFill>
                    <a:schemeClr val="bg1"/>
                  </a:solidFill>
                </a:rPr>
                <a:t>5%</a:t>
              </a:r>
            </a:p>
          </p:txBody>
        </p:sp>
        <p:sp>
          <p:nvSpPr>
            <p:cNvPr id="35" name="角丸四角形 5">
              <a:extLst>
                <a:ext uri="{FF2B5EF4-FFF2-40B4-BE49-F238E27FC236}">
                  <a16:creationId xmlns:a16="http://schemas.microsoft.com/office/drawing/2014/main" id="{0558BEDF-45A8-7C1B-2C74-0D1E3BEB9581}"/>
                </a:ext>
              </a:extLst>
            </p:cNvPr>
            <p:cNvSpPr/>
            <p:nvPr/>
          </p:nvSpPr>
          <p:spPr bwMode="auto">
            <a:xfrm>
              <a:off x="7722035" y="1088974"/>
              <a:ext cx="360004" cy="990011"/>
            </a:xfrm>
            <a:prstGeom prst="roundRect">
              <a:avLst/>
            </a:prstGeom>
            <a:solidFill>
              <a:schemeClr val="accent5"/>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solidFill>
                    <a:schemeClr val="bg1"/>
                  </a:solidFill>
                </a:rPr>
                <a:t>アプリ</a:t>
              </a:r>
              <a:endParaRPr kumimoji="1" lang="en-US" altLang="ja-JP" sz="1000" dirty="0">
                <a:solidFill>
                  <a:schemeClr val="bg1"/>
                </a:solidFill>
              </a:endParaRPr>
            </a:p>
            <a:p>
              <a:pPr algn="ctr"/>
              <a:r>
                <a:rPr kumimoji="1" lang="en-US" altLang="ja-JP" sz="1000" dirty="0">
                  <a:solidFill>
                    <a:schemeClr val="bg1"/>
                  </a:solidFill>
                </a:rPr>
                <a:t>H</a:t>
              </a:r>
            </a:p>
            <a:p>
              <a:pPr algn="ctr"/>
              <a:r>
                <a:rPr lang="en-US" altLang="ja-JP" sz="1000" dirty="0">
                  <a:solidFill>
                    <a:schemeClr val="bg1"/>
                  </a:solidFill>
                </a:rPr>
                <a:t>+</a:t>
              </a:r>
              <a:r>
                <a:rPr kumimoji="1" lang="en-US" altLang="ja-JP" sz="1000" dirty="0">
                  <a:solidFill>
                    <a:schemeClr val="bg1"/>
                  </a:solidFill>
                </a:rPr>
                <a:t>5%</a:t>
              </a:r>
            </a:p>
          </p:txBody>
        </p:sp>
      </p:grpSp>
      <p:grpSp>
        <p:nvGrpSpPr>
          <p:cNvPr id="45" name="グループ化 44">
            <a:extLst>
              <a:ext uri="{FF2B5EF4-FFF2-40B4-BE49-F238E27FC236}">
                <a16:creationId xmlns:a16="http://schemas.microsoft.com/office/drawing/2014/main" id="{69A437F1-AF8D-4F7E-56D6-190744923486}"/>
              </a:ext>
            </a:extLst>
          </p:cNvPr>
          <p:cNvGrpSpPr/>
          <p:nvPr/>
        </p:nvGrpSpPr>
        <p:grpSpPr>
          <a:xfrm>
            <a:off x="5292008" y="1268977"/>
            <a:ext cx="3510039" cy="2070023"/>
            <a:chOff x="611956" y="1088974"/>
            <a:chExt cx="3510039" cy="2070023"/>
          </a:xfrm>
        </p:grpSpPr>
        <p:sp>
          <p:nvSpPr>
            <p:cNvPr id="4" name="角丸四角形 3">
              <a:extLst>
                <a:ext uri="{FF2B5EF4-FFF2-40B4-BE49-F238E27FC236}">
                  <a16:creationId xmlns:a16="http://schemas.microsoft.com/office/drawing/2014/main" id="{0D069E59-1DFC-DEBD-3EC6-C27F90660E0C}"/>
                </a:ext>
              </a:extLst>
            </p:cNvPr>
            <p:cNvSpPr/>
            <p:nvPr/>
          </p:nvSpPr>
          <p:spPr bwMode="auto">
            <a:xfrm>
              <a:off x="611956" y="2168986"/>
              <a:ext cx="3510039" cy="990011"/>
            </a:xfrm>
            <a:prstGeom prst="roundRect">
              <a:avLst/>
            </a:prstGeom>
            <a:solidFill>
              <a:schemeClr val="accent1">
                <a:lumMod val="60000"/>
                <a:lumOff val="40000"/>
              </a:schemeClr>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solidFill>
                    <a:schemeClr val="bg1"/>
                  </a:solidFill>
                </a:rPr>
                <a:t>基盤 </a:t>
              </a:r>
              <a:r>
                <a:rPr kumimoji="1" lang="en-US" altLang="ja-JP" sz="1600" dirty="0">
                  <a:solidFill>
                    <a:schemeClr val="bg1"/>
                  </a:solidFill>
                </a:rPr>
                <a:t>1 </a:t>
              </a:r>
              <a:r>
                <a:rPr kumimoji="1" lang="ja-JP" altLang="en-US" sz="1600" dirty="0">
                  <a:solidFill>
                    <a:schemeClr val="bg1"/>
                  </a:solidFill>
                </a:rPr>
                <a:t>倍</a:t>
              </a:r>
            </a:p>
          </p:txBody>
        </p:sp>
        <p:sp>
          <p:nvSpPr>
            <p:cNvPr id="36" name="角丸四角形 5">
              <a:extLst>
                <a:ext uri="{FF2B5EF4-FFF2-40B4-BE49-F238E27FC236}">
                  <a16:creationId xmlns:a16="http://schemas.microsoft.com/office/drawing/2014/main" id="{BFFDD13C-D450-BDE3-FD97-56E9A07E80DC}"/>
                </a:ext>
              </a:extLst>
            </p:cNvPr>
            <p:cNvSpPr/>
            <p:nvPr/>
          </p:nvSpPr>
          <p:spPr bwMode="auto">
            <a:xfrm>
              <a:off x="611956" y="1088974"/>
              <a:ext cx="360004" cy="990011"/>
            </a:xfrm>
            <a:prstGeom prst="roundRect">
              <a:avLst/>
            </a:prstGeom>
            <a:solidFill>
              <a:schemeClr val="accent5"/>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b="1" dirty="0">
                  <a:solidFill>
                    <a:schemeClr val="bg1"/>
                  </a:solidFill>
                </a:rPr>
                <a:t>アプリ</a:t>
              </a:r>
              <a:endParaRPr kumimoji="1" lang="en-US" altLang="ja-JP" sz="1000" b="1" dirty="0">
                <a:solidFill>
                  <a:schemeClr val="bg1"/>
                </a:solidFill>
              </a:endParaRPr>
            </a:p>
            <a:p>
              <a:pPr algn="ctr"/>
              <a:r>
                <a:rPr lang="en-US" altLang="ja-JP" sz="1000" b="1" dirty="0">
                  <a:solidFill>
                    <a:schemeClr val="bg1"/>
                  </a:solidFill>
                </a:rPr>
                <a:t>A</a:t>
              </a:r>
              <a:endParaRPr kumimoji="1" lang="en-US" altLang="ja-JP" sz="1000" b="1" dirty="0">
                <a:solidFill>
                  <a:schemeClr val="bg1"/>
                </a:solidFill>
              </a:endParaRPr>
            </a:p>
            <a:p>
              <a:pPr algn="ctr"/>
              <a:r>
                <a:rPr lang="en-US" altLang="ja-JP" sz="1400" b="1" dirty="0">
                  <a:solidFill>
                    <a:schemeClr val="bg1"/>
                  </a:solidFill>
                </a:rPr>
                <a:t>3</a:t>
              </a:r>
              <a:r>
                <a:rPr lang="ja-JP" altLang="en-US" sz="1400" b="1" dirty="0">
                  <a:solidFill>
                    <a:schemeClr val="bg1"/>
                  </a:solidFill>
                </a:rPr>
                <a:t>倍</a:t>
              </a:r>
              <a:endParaRPr kumimoji="1" lang="en-US" altLang="ja-JP" sz="1000" b="1" dirty="0">
                <a:solidFill>
                  <a:schemeClr val="bg1"/>
                </a:solidFill>
              </a:endParaRPr>
            </a:p>
          </p:txBody>
        </p:sp>
        <p:sp>
          <p:nvSpPr>
            <p:cNvPr id="37" name="角丸四角形 5">
              <a:extLst>
                <a:ext uri="{FF2B5EF4-FFF2-40B4-BE49-F238E27FC236}">
                  <a16:creationId xmlns:a16="http://schemas.microsoft.com/office/drawing/2014/main" id="{7A2C545E-702E-4986-5F22-6E7B5A62A4C5}"/>
                </a:ext>
              </a:extLst>
            </p:cNvPr>
            <p:cNvSpPr/>
            <p:nvPr/>
          </p:nvSpPr>
          <p:spPr bwMode="auto">
            <a:xfrm>
              <a:off x="1061961" y="1088974"/>
              <a:ext cx="360004" cy="990011"/>
            </a:xfrm>
            <a:prstGeom prst="roundRect">
              <a:avLst/>
            </a:prstGeom>
            <a:solidFill>
              <a:schemeClr val="accent5">
                <a:lumMod val="40000"/>
                <a:lumOff val="60000"/>
              </a:schemeClr>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solidFill>
                    <a:schemeClr val="bg1"/>
                  </a:solidFill>
                </a:rPr>
                <a:t>アプリ</a:t>
              </a:r>
              <a:endParaRPr kumimoji="1" lang="en-US" altLang="ja-JP" sz="1000" dirty="0">
                <a:solidFill>
                  <a:schemeClr val="bg1"/>
                </a:solidFill>
              </a:endParaRPr>
            </a:p>
            <a:p>
              <a:pPr algn="ctr"/>
              <a:r>
                <a:rPr kumimoji="1" lang="en-US" altLang="ja-JP" sz="1000" dirty="0">
                  <a:solidFill>
                    <a:schemeClr val="bg1"/>
                  </a:solidFill>
                </a:rPr>
                <a:t>B</a:t>
              </a:r>
            </a:p>
            <a:p>
              <a:pPr algn="ctr"/>
              <a:r>
                <a:rPr kumimoji="1" lang="en-US" altLang="ja-JP" sz="1000" dirty="0">
                  <a:solidFill>
                    <a:schemeClr val="bg1"/>
                  </a:solidFill>
                </a:rPr>
                <a:t>1</a:t>
              </a:r>
              <a:r>
                <a:rPr kumimoji="1" lang="ja-JP" altLang="en-US" sz="1000" dirty="0">
                  <a:solidFill>
                    <a:schemeClr val="bg1"/>
                  </a:solidFill>
                </a:rPr>
                <a:t>倍</a:t>
              </a:r>
              <a:endParaRPr kumimoji="1" lang="en-US" altLang="ja-JP" sz="1000" dirty="0">
                <a:solidFill>
                  <a:schemeClr val="bg1"/>
                </a:solidFill>
              </a:endParaRPr>
            </a:p>
          </p:txBody>
        </p:sp>
        <p:sp>
          <p:nvSpPr>
            <p:cNvPr id="38" name="角丸四角形 5">
              <a:extLst>
                <a:ext uri="{FF2B5EF4-FFF2-40B4-BE49-F238E27FC236}">
                  <a16:creationId xmlns:a16="http://schemas.microsoft.com/office/drawing/2014/main" id="{3489DA29-A870-883F-8D38-9EDC0BA3E3B5}"/>
                </a:ext>
              </a:extLst>
            </p:cNvPr>
            <p:cNvSpPr/>
            <p:nvPr/>
          </p:nvSpPr>
          <p:spPr bwMode="auto">
            <a:xfrm>
              <a:off x="1511966" y="1088974"/>
              <a:ext cx="360004" cy="990011"/>
            </a:xfrm>
            <a:prstGeom prst="roundRect">
              <a:avLst/>
            </a:prstGeom>
            <a:solidFill>
              <a:schemeClr val="accent5">
                <a:lumMod val="40000"/>
                <a:lumOff val="60000"/>
              </a:schemeClr>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solidFill>
                    <a:schemeClr val="bg1"/>
                  </a:solidFill>
                </a:rPr>
                <a:t>アプリ</a:t>
              </a:r>
              <a:endParaRPr kumimoji="1" lang="en-US" altLang="ja-JP" sz="1000" dirty="0">
                <a:solidFill>
                  <a:schemeClr val="bg1"/>
                </a:solidFill>
              </a:endParaRPr>
            </a:p>
            <a:p>
              <a:pPr algn="ctr"/>
              <a:r>
                <a:rPr kumimoji="1" lang="en-US" altLang="ja-JP" sz="1000" dirty="0">
                  <a:solidFill>
                    <a:schemeClr val="bg1"/>
                  </a:solidFill>
                </a:rPr>
                <a:t>C</a:t>
              </a:r>
            </a:p>
            <a:p>
              <a:pPr algn="ctr"/>
              <a:r>
                <a:rPr lang="en-US" altLang="ja-JP" sz="1000" dirty="0">
                  <a:solidFill>
                    <a:schemeClr val="bg1"/>
                  </a:solidFill>
                </a:rPr>
                <a:t>1</a:t>
              </a:r>
              <a:r>
                <a:rPr lang="ja-JP" altLang="en-US" sz="1000" dirty="0">
                  <a:solidFill>
                    <a:schemeClr val="bg1"/>
                  </a:solidFill>
                </a:rPr>
                <a:t>倍</a:t>
              </a:r>
              <a:endParaRPr kumimoji="1" lang="en-US" altLang="ja-JP" sz="1000" dirty="0">
                <a:solidFill>
                  <a:schemeClr val="bg1"/>
                </a:solidFill>
              </a:endParaRPr>
            </a:p>
          </p:txBody>
        </p:sp>
        <p:sp>
          <p:nvSpPr>
            <p:cNvPr id="39" name="角丸四角形 5">
              <a:extLst>
                <a:ext uri="{FF2B5EF4-FFF2-40B4-BE49-F238E27FC236}">
                  <a16:creationId xmlns:a16="http://schemas.microsoft.com/office/drawing/2014/main" id="{95230FA8-823C-23C1-3980-6FCA01678BA2}"/>
                </a:ext>
              </a:extLst>
            </p:cNvPr>
            <p:cNvSpPr/>
            <p:nvPr/>
          </p:nvSpPr>
          <p:spPr bwMode="auto">
            <a:xfrm>
              <a:off x="1961971" y="1088974"/>
              <a:ext cx="360004" cy="990011"/>
            </a:xfrm>
            <a:prstGeom prst="roundRect">
              <a:avLst/>
            </a:prstGeom>
            <a:solidFill>
              <a:schemeClr val="accent5">
                <a:lumMod val="40000"/>
                <a:lumOff val="60000"/>
              </a:schemeClr>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solidFill>
                    <a:schemeClr val="bg1"/>
                  </a:solidFill>
                </a:rPr>
                <a:t>アプリ</a:t>
              </a:r>
              <a:endParaRPr kumimoji="1" lang="en-US" altLang="ja-JP" sz="1000" dirty="0">
                <a:solidFill>
                  <a:schemeClr val="bg1"/>
                </a:solidFill>
              </a:endParaRPr>
            </a:p>
            <a:p>
              <a:pPr algn="ctr"/>
              <a:r>
                <a:rPr kumimoji="1" lang="en-US" altLang="ja-JP" sz="1000" dirty="0">
                  <a:solidFill>
                    <a:schemeClr val="bg1"/>
                  </a:solidFill>
                </a:rPr>
                <a:t>D</a:t>
              </a:r>
            </a:p>
            <a:p>
              <a:pPr algn="ctr"/>
              <a:r>
                <a:rPr lang="en-US" altLang="ja-JP" sz="1000" dirty="0">
                  <a:solidFill>
                    <a:schemeClr val="bg1"/>
                  </a:solidFill>
                </a:rPr>
                <a:t>1</a:t>
              </a:r>
              <a:r>
                <a:rPr lang="ja-JP" altLang="en-US" sz="1000" dirty="0">
                  <a:solidFill>
                    <a:schemeClr val="bg1"/>
                  </a:solidFill>
                </a:rPr>
                <a:t>倍</a:t>
              </a:r>
              <a:endParaRPr kumimoji="1" lang="en-US" altLang="ja-JP" sz="1000" dirty="0">
                <a:solidFill>
                  <a:schemeClr val="bg1"/>
                </a:solidFill>
              </a:endParaRPr>
            </a:p>
          </p:txBody>
        </p:sp>
        <p:sp>
          <p:nvSpPr>
            <p:cNvPr id="40" name="角丸四角形 5">
              <a:extLst>
                <a:ext uri="{FF2B5EF4-FFF2-40B4-BE49-F238E27FC236}">
                  <a16:creationId xmlns:a16="http://schemas.microsoft.com/office/drawing/2014/main" id="{5DC916AB-0D3C-B51C-3AD3-5B9F5AB8E652}"/>
                </a:ext>
              </a:extLst>
            </p:cNvPr>
            <p:cNvSpPr/>
            <p:nvPr/>
          </p:nvSpPr>
          <p:spPr bwMode="auto">
            <a:xfrm>
              <a:off x="2411976" y="1088974"/>
              <a:ext cx="360004" cy="990011"/>
            </a:xfrm>
            <a:prstGeom prst="roundRect">
              <a:avLst/>
            </a:prstGeom>
            <a:solidFill>
              <a:schemeClr val="accent5">
                <a:lumMod val="40000"/>
                <a:lumOff val="60000"/>
              </a:schemeClr>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solidFill>
                    <a:schemeClr val="bg1"/>
                  </a:solidFill>
                </a:rPr>
                <a:t>アプリ</a:t>
              </a:r>
              <a:endParaRPr kumimoji="1" lang="en-US" altLang="ja-JP" sz="1000" dirty="0">
                <a:solidFill>
                  <a:schemeClr val="bg1"/>
                </a:solidFill>
              </a:endParaRPr>
            </a:p>
            <a:p>
              <a:pPr algn="ctr"/>
              <a:r>
                <a:rPr lang="en-US" altLang="ja-JP" sz="1000" dirty="0">
                  <a:solidFill>
                    <a:schemeClr val="bg1"/>
                  </a:solidFill>
                </a:rPr>
                <a:t>E</a:t>
              </a:r>
              <a:endParaRPr kumimoji="1" lang="en-US" altLang="ja-JP" sz="1000" dirty="0">
                <a:solidFill>
                  <a:schemeClr val="bg1"/>
                </a:solidFill>
              </a:endParaRPr>
            </a:p>
            <a:p>
              <a:pPr algn="ctr"/>
              <a:r>
                <a:rPr lang="en-US" altLang="ja-JP" sz="1000" dirty="0">
                  <a:solidFill>
                    <a:schemeClr val="bg1"/>
                  </a:solidFill>
                </a:rPr>
                <a:t>1</a:t>
              </a:r>
              <a:r>
                <a:rPr lang="ja-JP" altLang="en-US" sz="1000" dirty="0">
                  <a:solidFill>
                    <a:schemeClr val="bg1"/>
                  </a:solidFill>
                </a:rPr>
                <a:t>倍</a:t>
              </a:r>
              <a:endParaRPr kumimoji="1" lang="en-US" altLang="ja-JP" sz="1000" dirty="0">
                <a:solidFill>
                  <a:schemeClr val="bg1"/>
                </a:solidFill>
              </a:endParaRPr>
            </a:p>
          </p:txBody>
        </p:sp>
        <p:sp>
          <p:nvSpPr>
            <p:cNvPr id="41" name="角丸四角形 5">
              <a:extLst>
                <a:ext uri="{FF2B5EF4-FFF2-40B4-BE49-F238E27FC236}">
                  <a16:creationId xmlns:a16="http://schemas.microsoft.com/office/drawing/2014/main" id="{58D339D4-0150-7562-CE3C-0BA53D866187}"/>
                </a:ext>
              </a:extLst>
            </p:cNvPr>
            <p:cNvSpPr/>
            <p:nvPr/>
          </p:nvSpPr>
          <p:spPr bwMode="auto">
            <a:xfrm>
              <a:off x="2861981" y="1088974"/>
              <a:ext cx="360004" cy="990011"/>
            </a:xfrm>
            <a:prstGeom prst="roundRect">
              <a:avLst/>
            </a:prstGeom>
            <a:solidFill>
              <a:schemeClr val="accent5">
                <a:lumMod val="40000"/>
                <a:lumOff val="60000"/>
              </a:schemeClr>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solidFill>
                    <a:schemeClr val="bg1"/>
                  </a:solidFill>
                </a:rPr>
                <a:t>アプリ</a:t>
              </a:r>
              <a:endParaRPr kumimoji="1" lang="en-US" altLang="ja-JP" sz="1000" dirty="0">
                <a:solidFill>
                  <a:schemeClr val="bg1"/>
                </a:solidFill>
              </a:endParaRPr>
            </a:p>
            <a:p>
              <a:pPr algn="ctr"/>
              <a:r>
                <a:rPr kumimoji="1" lang="en-US" altLang="ja-JP" sz="1000" dirty="0">
                  <a:solidFill>
                    <a:schemeClr val="bg1"/>
                  </a:solidFill>
                </a:rPr>
                <a:t>F</a:t>
              </a:r>
            </a:p>
            <a:p>
              <a:pPr algn="ctr"/>
              <a:r>
                <a:rPr lang="en-US" altLang="ja-JP" sz="1000" dirty="0">
                  <a:solidFill>
                    <a:schemeClr val="bg1"/>
                  </a:solidFill>
                </a:rPr>
                <a:t>1</a:t>
              </a:r>
              <a:r>
                <a:rPr lang="ja-JP" altLang="en-US" sz="1000" dirty="0">
                  <a:solidFill>
                    <a:schemeClr val="bg1"/>
                  </a:solidFill>
                </a:rPr>
                <a:t>倍</a:t>
              </a:r>
              <a:endParaRPr kumimoji="1" lang="en-US" altLang="ja-JP" sz="1000" dirty="0">
                <a:solidFill>
                  <a:schemeClr val="bg1"/>
                </a:solidFill>
              </a:endParaRPr>
            </a:p>
          </p:txBody>
        </p:sp>
        <p:sp>
          <p:nvSpPr>
            <p:cNvPr id="42" name="角丸四角形 5">
              <a:extLst>
                <a:ext uri="{FF2B5EF4-FFF2-40B4-BE49-F238E27FC236}">
                  <a16:creationId xmlns:a16="http://schemas.microsoft.com/office/drawing/2014/main" id="{D4D3D8B5-60F5-5838-0275-E0A6F14B0233}"/>
                </a:ext>
              </a:extLst>
            </p:cNvPr>
            <p:cNvSpPr/>
            <p:nvPr/>
          </p:nvSpPr>
          <p:spPr bwMode="auto">
            <a:xfrm>
              <a:off x="3311986" y="1088974"/>
              <a:ext cx="360004" cy="990011"/>
            </a:xfrm>
            <a:prstGeom prst="roundRect">
              <a:avLst/>
            </a:prstGeom>
            <a:solidFill>
              <a:schemeClr val="accent5">
                <a:lumMod val="40000"/>
                <a:lumOff val="60000"/>
              </a:schemeClr>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solidFill>
                    <a:schemeClr val="bg1"/>
                  </a:solidFill>
                </a:rPr>
                <a:t>アプリ</a:t>
              </a:r>
              <a:endParaRPr kumimoji="1" lang="en-US" altLang="ja-JP" sz="1000" dirty="0">
                <a:solidFill>
                  <a:schemeClr val="bg1"/>
                </a:solidFill>
              </a:endParaRPr>
            </a:p>
            <a:p>
              <a:pPr algn="ctr"/>
              <a:r>
                <a:rPr kumimoji="1" lang="en-US" altLang="ja-JP" sz="1000" dirty="0">
                  <a:solidFill>
                    <a:schemeClr val="bg1"/>
                  </a:solidFill>
                </a:rPr>
                <a:t>G</a:t>
              </a:r>
            </a:p>
            <a:p>
              <a:pPr algn="ctr"/>
              <a:r>
                <a:rPr lang="en-US" altLang="ja-JP" sz="1000" dirty="0">
                  <a:solidFill>
                    <a:schemeClr val="bg1"/>
                  </a:solidFill>
                </a:rPr>
                <a:t>1</a:t>
              </a:r>
              <a:r>
                <a:rPr lang="ja-JP" altLang="en-US" sz="1000" dirty="0">
                  <a:solidFill>
                    <a:schemeClr val="bg1"/>
                  </a:solidFill>
                </a:rPr>
                <a:t>倍</a:t>
              </a:r>
              <a:endParaRPr kumimoji="1" lang="en-US" altLang="ja-JP" sz="1000" dirty="0">
                <a:solidFill>
                  <a:schemeClr val="bg1"/>
                </a:solidFill>
              </a:endParaRPr>
            </a:p>
          </p:txBody>
        </p:sp>
        <p:sp>
          <p:nvSpPr>
            <p:cNvPr id="43" name="角丸四角形 5">
              <a:extLst>
                <a:ext uri="{FF2B5EF4-FFF2-40B4-BE49-F238E27FC236}">
                  <a16:creationId xmlns:a16="http://schemas.microsoft.com/office/drawing/2014/main" id="{677652A0-4E68-2898-516C-83400E2CCC22}"/>
                </a:ext>
              </a:extLst>
            </p:cNvPr>
            <p:cNvSpPr/>
            <p:nvPr/>
          </p:nvSpPr>
          <p:spPr bwMode="auto">
            <a:xfrm>
              <a:off x="3761991" y="1088974"/>
              <a:ext cx="360004" cy="990011"/>
            </a:xfrm>
            <a:prstGeom prst="roundRect">
              <a:avLst/>
            </a:prstGeom>
            <a:solidFill>
              <a:schemeClr val="accent5">
                <a:lumMod val="40000"/>
                <a:lumOff val="60000"/>
              </a:schemeClr>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solidFill>
                    <a:schemeClr val="bg1"/>
                  </a:solidFill>
                </a:rPr>
                <a:t>アプリ</a:t>
              </a:r>
              <a:endParaRPr kumimoji="1" lang="en-US" altLang="ja-JP" sz="1000" dirty="0">
                <a:solidFill>
                  <a:schemeClr val="bg1"/>
                </a:solidFill>
              </a:endParaRPr>
            </a:p>
            <a:p>
              <a:pPr algn="ctr"/>
              <a:r>
                <a:rPr kumimoji="1" lang="en-US" altLang="ja-JP" sz="1000" dirty="0">
                  <a:solidFill>
                    <a:schemeClr val="bg1"/>
                  </a:solidFill>
                </a:rPr>
                <a:t>H</a:t>
              </a:r>
            </a:p>
            <a:p>
              <a:pPr algn="ctr"/>
              <a:r>
                <a:rPr lang="en-US" altLang="ja-JP" sz="1000" dirty="0">
                  <a:solidFill>
                    <a:schemeClr val="bg1"/>
                  </a:solidFill>
                </a:rPr>
                <a:t>1</a:t>
              </a:r>
              <a:r>
                <a:rPr lang="ja-JP" altLang="en-US" sz="1000" dirty="0">
                  <a:solidFill>
                    <a:schemeClr val="bg1"/>
                  </a:solidFill>
                </a:rPr>
                <a:t>倍</a:t>
              </a:r>
              <a:endParaRPr kumimoji="1" lang="en-US" altLang="ja-JP" sz="1000" dirty="0">
                <a:solidFill>
                  <a:schemeClr val="bg1"/>
                </a:solidFill>
              </a:endParaRPr>
            </a:p>
          </p:txBody>
        </p:sp>
      </p:grpSp>
    </p:spTree>
    <p:extLst>
      <p:ext uri="{BB962C8B-B14F-4D97-AF65-F5344CB8AC3E}">
        <p14:creationId xmlns:p14="http://schemas.microsoft.com/office/powerpoint/2010/main" val="37297542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6B10EB-EE03-DE13-9A3F-C91C44E841A7}"/>
              </a:ext>
            </a:extLst>
          </p:cNvPr>
          <p:cNvSpPr>
            <a:spLocks noGrp="1"/>
          </p:cNvSpPr>
          <p:nvPr>
            <p:ph type="title"/>
          </p:nvPr>
        </p:nvSpPr>
        <p:spPr/>
        <p:txBody>
          <a:bodyPr/>
          <a:lstStyle/>
          <a:p>
            <a:r>
              <a:rPr lang="ja-JP" altLang="en-US" dirty="0"/>
              <a:t>余談：応用系と基盤系</a:t>
            </a:r>
            <a:endParaRPr lang="en-US" dirty="0"/>
          </a:p>
        </p:txBody>
      </p:sp>
      <p:sp>
        <p:nvSpPr>
          <p:cNvPr id="3" name="コンテンツ プレースホルダー 2">
            <a:extLst>
              <a:ext uri="{FF2B5EF4-FFF2-40B4-BE49-F238E27FC236}">
                <a16:creationId xmlns:a16="http://schemas.microsoft.com/office/drawing/2014/main" id="{F145260F-E895-012E-E3DC-BF66C46D3B1C}"/>
              </a:ext>
            </a:extLst>
          </p:cNvPr>
          <p:cNvSpPr>
            <a:spLocks noGrp="1"/>
          </p:cNvSpPr>
          <p:nvPr>
            <p:ph sz="quarter" idx="10"/>
          </p:nvPr>
        </p:nvSpPr>
        <p:spPr/>
        <p:txBody>
          <a:bodyPr/>
          <a:lstStyle/>
          <a:p>
            <a:r>
              <a:rPr lang="ja-JP" altLang="en-US" dirty="0"/>
              <a:t>応用系や基盤系の中にも，応用よりや基盤よりの部分がある</a:t>
            </a:r>
            <a:endParaRPr lang="en-US" altLang="ja-JP" dirty="0"/>
          </a:p>
          <a:p>
            <a:pPr lvl="1"/>
            <a:r>
              <a:rPr lang="ja-JP" altLang="en-US" dirty="0"/>
              <a:t>たとえば特定分野のアプリの中の基盤的な部分を作るとか</a:t>
            </a:r>
            <a:endParaRPr lang="en-US" altLang="ja-JP" dirty="0"/>
          </a:p>
          <a:p>
            <a:r>
              <a:rPr lang="ja-JP" altLang="en-US" dirty="0"/>
              <a:t>各人ごとに好みや相性がある</a:t>
            </a:r>
            <a:endParaRPr lang="en-US" altLang="ja-JP" dirty="0"/>
          </a:p>
          <a:p>
            <a:pPr lvl="1"/>
            <a:r>
              <a:rPr lang="ja-JP" altLang="en-US" dirty="0"/>
              <a:t>研究室配属や将来やりたいことを考える時に意識してみると</a:t>
            </a:r>
            <a:br>
              <a:rPr lang="en-US" altLang="ja-JP" dirty="0"/>
            </a:br>
            <a:r>
              <a:rPr lang="ja-JP" altLang="en-US" dirty="0"/>
              <a:t>良いかも</a:t>
            </a:r>
            <a:endParaRPr lang="en-US" altLang="ja-JP" dirty="0"/>
          </a:p>
        </p:txBody>
      </p:sp>
    </p:spTree>
    <p:extLst>
      <p:ext uri="{BB962C8B-B14F-4D97-AF65-F5344CB8AC3E}">
        <p14:creationId xmlns:p14="http://schemas.microsoft.com/office/powerpoint/2010/main" val="29818795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B60392-9052-F165-8AA7-A79BDF09E84B}"/>
              </a:ext>
            </a:extLst>
          </p:cNvPr>
          <p:cNvSpPr>
            <a:spLocks noGrp="1"/>
          </p:cNvSpPr>
          <p:nvPr>
            <p:ph type="title"/>
          </p:nvPr>
        </p:nvSpPr>
        <p:spPr/>
        <p:txBody>
          <a:bodyPr/>
          <a:lstStyle/>
          <a:p>
            <a:r>
              <a:rPr kumimoji="1" lang="ja-JP" altLang="en-US" dirty="0"/>
              <a:t>もくじ</a:t>
            </a:r>
            <a:endParaRPr kumimoji="1" lang="en-US" dirty="0"/>
          </a:p>
        </p:txBody>
      </p:sp>
      <p:sp>
        <p:nvSpPr>
          <p:cNvPr id="3" name="コンテンツ プレースホルダー 2">
            <a:extLst>
              <a:ext uri="{FF2B5EF4-FFF2-40B4-BE49-F238E27FC236}">
                <a16:creationId xmlns:a16="http://schemas.microsoft.com/office/drawing/2014/main" id="{F06D2B40-1D86-5495-30D8-A6ABBE7E9BF8}"/>
              </a:ext>
            </a:extLst>
          </p:cNvPr>
          <p:cNvSpPr>
            <a:spLocks noGrp="1"/>
          </p:cNvSpPr>
          <p:nvPr>
            <p:ph sz="quarter" idx="10"/>
          </p:nvPr>
        </p:nvSpPr>
        <p:spPr/>
        <p:txBody>
          <a:bodyPr/>
          <a:lstStyle/>
          <a:p>
            <a:pPr marL="457200" indent="-457200">
              <a:buFont typeface="+mj-lt"/>
              <a:buAutoNum type="arabicPeriod"/>
            </a:pPr>
            <a:r>
              <a:rPr kumimoji="1" lang="ja-JP" altLang="en-US" dirty="0"/>
              <a:t>コンピュータ・アーキテクチャとは？</a:t>
            </a:r>
            <a:endParaRPr kumimoji="1" lang="en-US" altLang="ja-JP" dirty="0"/>
          </a:p>
          <a:p>
            <a:pPr marL="457200" indent="-457200">
              <a:buFont typeface="+mj-lt"/>
              <a:buAutoNum type="arabicPeriod"/>
            </a:pPr>
            <a:r>
              <a:rPr kumimoji="1" lang="ja-JP" altLang="en-US" dirty="0">
                <a:solidFill>
                  <a:schemeClr val="accent6"/>
                </a:solidFill>
              </a:rPr>
              <a:t>コンピュータの種類</a:t>
            </a:r>
            <a:endParaRPr kumimoji="1" lang="en-US" altLang="ja-JP" dirty="0">
              <a:solidFill>
                <a:schemeClr val="accent6"/>
              </a:solidFill>
            </a:endParaRPr>
          </a:p>
          <a:p>
            <a:pPr marL="457200" indent="-457200">
              <a:buFont typeface="+mj-lt"/>
              <a:buAutoNum type="arabicPeriod"/>
            </a:pPr>
            <a:r>
              <a:rPr kumimoji="1" lang="ja-JP" altLang="en-US" dirty="0"/>
              <a:t>ソフトウェアとの関係</a:t>
            </a:r>
            <a:endParaRPr kumimoji="1" lang="en-US" dirty="0"/>
          </a:p>
        </p:txBody>
      </p:sp>
    </p:spTree>
    <p:extLst>
      <p:ext uri="{BB962C8B-B14F-4D97-AF65-F5344CB8AC3E}">
        <p14:creationId xmlns:p14="http://schemas.microsoft.com/office/powerpoint/2010/main" val="28225190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DD862E-39DC-1D32-1E5D-451F966DE427}"/>
              </a:ext>
            </a:extLst>
          </p:cNvPr>
          <p:cNvSpPr>
            <a:spLocks noGrp="1"/>
          </p:cNvSpPr>
          <p:nvPr>
            <p:ph type="title"/>
          </p:nvPr>
        </p:nvSpPr>
        <p:spPr/>
        <p:txBody>
          <a:bodyPr/>
          <a:lstStyle/>
          <a:p>
            <a:r>
              <a:rPr kumimoji="1" lang="ja-JP" altLang="en-US" dirty="0"/>
              <a:t>コンピュータの種類</a:t>
            </a:r>
            <a:endParaRPr kumimoji="1" lang="en-US" dirty="0"/>
          </a:p>
        </p:txBody>
      </p:sp>
      <p:sp>
        <p:nvSpPr>
          <p:cNvPr id="3" name="コンテンツ プレースホルダー 2">
            <a:extLst>
              <a:ext uri="{FF2B5EF4-FFF2-40B4-BE49-F238E27FC236}">
                <a16:creationId xmlns:a16="http://schemas.microsoft.com/office/drawing/2014/main" id="{B00C18F3-0837-AC74-A32D-B49D8059E566}"/>
              </a:ext>
            </a:extLst>
          </p:cNvPr>
          <p:cNvSpPr>
            <a:spLocks noGrp="1"/>
          </p:cNvSpPr>
          <p:nvPr>
            <p:ph sz="quarter" idx="10"/>
          </p:nvPr>
        </p:nvSpPr>
        <p:spPr/>
        <p:txBody>
          <a:bodyPr/>
          <a:lstStyle/>
          <a:p>
            <a:r>
              <a:rPr kumimoji="1" lang="ja-JP" altLang="en-US" dirty="0"/>
              <a:t>類型</a:t>
            </a:r>
            <a:endParaRPr kumimoji="1" lang="en-US" altLang="ja-JP" dirty="0"/>
          </a:p>
          <a:p>
            <a:pPr lvl="1"/>
            <a:r>
              <a:rPr kumimoji="1" lang="ja-JP" altLang="en-US" dirty="0"/>
              <a:t>組み込みコンピュータ</a:t>
            </a:r>
            <a:endParaRPr kumimoji="1" lang="en-US" altLang="ja-JP" dirty="0"/>
          </a:p>
          <a:p>
            <a:pPr lvl="1"/>
            <a:r>
              <a:rPr kumimoji="1" lang="ja-JP" altLang="en-US" dirty="0"/>
              <a:t>車載コンピュータ</a:t>
            </a:r>
            <a:endParaRPr kumimoji="1" lang="en-US" altLang="ja-JP" dirty="0"/>
          </a:p>
          <a:p>
            <a:pPr lvl="1"/>
            <a:r>
              <a:rPr kumimoji="1" lang="ja-JP" altLang="en-US" dirty="0"/>
              <a:t>スマホ，タブレット</a:t>
            </a:r>
            <a:endParaRPr kumimoji="1" lang="en-US" altLang="ja-JP" dirty="0"/>
          </a:p>
          <a:p>
            <a:pPr lvl="1"/>
            <a:r>
              <a:rPr kumimoji="1" lang="ja-JP" altLang="en-US" dirty="0"/>
              <a:t>ゲーム機</a:t>
            </a:r>
            <a:endParaRPr kumimoji="1" lang="en-US" altLang="ja-JP" dirty="0"/>
          </a:p>
          <a:p>
            <a:pPr lvl="1"/>
            <a:r>
              <a:rPr kumimoji="1" lang="ja-JP" altLang="en-US" dirty="0"/>
              <a:t>パソコン</a:t>
            </a:r>
            <a:endParaRPr kumimoji="1" lang="en-US" altLang="ja-JP" dirty="0"/>
          </a:p>
          <a:p>
            <a:pPr lvl="1"/>
            <a:r>
              <a:rPr kumimoji="1" lang="ja-JP" altLang="en-US" dirty="0"/>
              <a:t>サーバー</a:t>
            </a:r>
            <a:endParaRPr kumimoji="1" lang="en-US" altLang="ja-JP" dirty="0"/>
          </a:p>
          <a:p>
            <a:pPr lvl="1"/>
            <a:r>
              <a:rPr kumimoji="1" lang="ja-JP" altLang="en-US" dirty="0"/>
              <a:t>スーパーコンピュータ</a:t>
            </a:r>
            <a:endParaRPr kumimoji="1" lang="en-US" altLang="ja-JP" dirty="0"/>
          </a:p>
          <a:p>
            <a:r>
              <a:rPr kumimoji="1" lang="ja-JP" altLang="en-US" dirty="0"/>
              <a:t>備考</a:t>
            </a:r>
            <a:endParaRPr kumimoji="1" lang="en-US" altLang="ja-JP" dirty="0"/>
          </a:p>
          <a:p>
            <a:pPr lvl="1"/>
            <a:r>
              <a:rPr kumimoji="1" lang="ja-JP" altLang="en-US" dirty="0"/>
              <a:t>典型的には下に行くほど強力かつ大きくて，値段が高い</a:t>
            </a:r>
            <a:endParaRPr kumimoji="1" lang="en-US" altLang="ja-JP" dirty="0"/>
          </a:p>
          <a:p>
            <a:pPr lvl="1"/>
            <a:r>
              <a:rPr kumimoji="1" lang="ja-JP" altLang="en-US" dirty="0"/>
              <a:t>これは学術的なきちんとした分類ではあまりない</a:t>
            </a:r>
            <a:endParaRPr kumimoji="1" lang="en-US" altLang="ja-JP" dirty="0"/>
          </a:p>
          <a:p>
            <a:pPr lvl="2"/>
            <a:r>
              <a:rPr kumimoji="1" lang="ja-JP" altLang="en-US" dirty="0"/>
              <a:t>なんかこう言う分類が一般にされているかもぐらい</a:t>
            </a:r>
            <a:endParaRPr kumimoji="1" lang="en-US" dirty="0"/>
          </a:p>
        </p:txBody>
      </p:sp>
    </p:spTree>
    <p:extLst>
      <p:ext uri="{BB962C8B-B14F-4D97-AF65-F5344CB8AC3E}">
        <p14:creationId xmlns:p14="http://schemas.microsoft.com/office/powerpoint/2010/main" val="22544247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DA9387-92DE-071B-FEC9-42BDBF9BCA03}"/>
              </a:ext>
            </a:extLst>
          </p:cNvPr>
          <p:cNvSpPr>
            <a:spLocks noGrp="1"/>
          </p:cNvSpPr>
          <p:nvPr>
            <p:ph type="title"/>
          </p:nvPr>
        </p:nvSpPr>
        <p:spPr/>
        <p:txBody>
          <a:bodyPr/>
          <a:lstStyle/>
          <a:p>
            <a:r>
              <a:rPr kumimoji="1" lang="ja-JP" altLang="en-US" dirty="0"/>
              <a:t>組み込みコンピュータ</a:t>
            </a:r>
            <a:endParaRPr kumimoji="1" lang="en-US" dirty="0"/>
          </a:p>
        </p:txBody>
      </p:sp>
      <p:sp>
        <p:nvSpPr>
          <p:cNvPr id="3" name="コンテンツ プレースホルダー 2">
            <a:extLst>
              <a:ext uri="{FF2B5EF4-FFF2-40B4-BE49-F238E27FC236}">
                <a16:creationId xmlns:a16="http://schemas.microsoft.com/office/drawing/2014/main" id="{21C02E98-69F1-9AD4-CA09-F345802ED56C}"/>
              </a:ext>
            </a:extLst>
          </p:cNvPr>
          <p:cNvSpPr>
            <a:spLocks noGrp="1"/>
          </p:cNvSpPr>
          <p:nvPr>
            <p:ph sz="quarter" idx="10"/>
          </p:nvPr>
        </p:nvSpPr>
        <p:spPr/>
        <p:txBody>
          <a:bodyPr/>
          <a:lstStyle/>
          <a:p>
            <a:r>
              <a:rPr kumimoji="1" lang="ja-JP" altLang="en-US" dirty="0"/>
              <a:t>色々な機器に組み込まれて使用される小さいコンピュータ</a:t>
            </a:r>
            <a:endParaRPr kumimoji="1" lang="en-US" altLang="ja-JP" dirty="0"/>
          </a:p>
          <a:p>
            <a:pPr lvl="1"/>
            <a:r>
              <a:rPr kumimoji="1" lang="ja-JP" altLang="en-US" dirty="0"/>
              <a:t>それらの機器を制御するために使われる</a:t>
            </a:r>
            <a:endParaRPr kumimoji="1" lang="en-US" altLang="ja-JP" dirty="0"/>
          </a:p>
          <a:p>
            <a:r>
              <a:rPr kumimoji="1" lang="ja-JP" altLang="en-US" dirty="0"/>
              <a:t>身のまわりのありとあらゆる機器に組み込まれている</a:t>
            </a:r>
            <a:endParaRPr kumimoji="1" lang="en-US" altLang="ja-JP" dirty="0"/>
          </a:p>
          <a:p>
            <a:pPr lvl="1"/>
            <a:r>
              <a:rPr kumimoji="1" lang="ja-JP" altLang="en-US" dirty="0"/>
              <a:t>冷蔵庫，炊飯器，エアコン，洗濯機，お掃除ロボット，食洗機</a:t>
            </a:r>
            <a:endParaRPr kumimoji="1" lang="en-US" altLang="ja-JP" dirty="0"/>
          </a:p>
          <a:p>
            <a:pPr lvl="1"/>
            <a:r>
              <a:rPr kumimoji="1" lang="ja-JP" altLang="en-US" dirty="0"/>
              <a:t>時計，体重計，体温計，プリンタ，シュレッダー</a:t>
            </a:r>
            <a:endParaRPr kumimoji="1" lang="en-US" altLang="ja-JP" dirty="0"/>
          </a:p>
          <a:p>
            <a:pPr lvl="1"/>
            <a:r>
              <a:rPr kumimoji="1" lang="ja-JP" altLang="en-US" dirty="0"/>
              <a:t>ヘッドセット，空気清浄機，加湿器 ･･･</a:t>
            </a:r>
            <a:endParaRPr kumimoji="1" lang="en-US" altLang="ja-JP" dirty="0"/>
          </a:p>
          <a:p>
            <a:r>
              <a:rPr kumimoji="1" lang="ja-JP" altLang="en-US" dirty="0"/>
              <a:t>性能や記憶容量はかなり低いが，安い</a:t>
            </a:r>
            <a:endParaRPr kumimoji="1" lang="en-US" altLang="ja-JP" dirty="0"/>
          </a:p>
          <a:p>
            <a:pPr lvl="1"/>
            <a:r>
              <a:rPr kumimoji="1" lang="ja-JP" altLang="en-US" dirty="0"/>
              <a:t>数十円～数百円ぐらい</a:t>
            </a:r>
            <a:endParaRPr kumimoji="1" lang="en-US" altLang="ja-JP" dirty="0"/>
          </a:p>
        </p:txBody>
      </p:sp>
    </p:spTree>
    <p:extLst>
      <p:ext uri="{BB962C8B-B14F-4D97-AF65-F5344CB8AC3E}">
        <p14:creationId xmlns:p14="http://schemas.microsoft.com/office/powerpoint/2010/main" val="28925867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3E4A66-AF9D-74CE-29C0-94A6620641C6}"/>
              </a:ext>
            </a:extLst>
          </p:cNvPr>
          <p:cNvSpPr>
            <a:spLocks noGrp="1"/>
          </p:cNvSpPr>
          <p:nvPr>
            <p:ph type="title"/>
          </p:nvPr>
        </p:nvSpPr>
        <p:spPr/>
        <p:txBody>
          <a:bodyPr/>
          <a:lstStyle/>
          <a:p>
            <a:r>
              <a:rPr kumimoji="1" lang="ja-JP" altLang="en-US" dirty="0"/>
              <a:t>車載コンピュータ</a:t>
            </a:r>
            <a:endParaRPr kumimoji="1" lang="en-US" dirty="0"/>
          </a:p>
        </p:txBody>
      </p:sp>
      <p:sp>
        <p:nvSpPr>
          <p:cNvPr id="3" name="コンテンツ プレースホルダー 2">
            <a:extLst>
              <a:ext uri="{FF2B5EF4-FFF2-40B4-BE49-F238E27FC236}">
                <a16:creationId xmlns:a16="http://schemas.microsoft.com/office/drawing/2014/main" id="{E7B71C80-6D7D-5311-61B6-B633E1918073}"/>
              </a:ext>
            </a:extLst>
          </p:cNvPr>
          <p:cNvSpPr>
            <a:spLocks noGrp="1"/>
          </p:cNvSpPr>
          <p:nvPr>
            <p:ph sz="quarter" idx="10"/>
          </p:nvPr>
        </p:nvSpPr>
        <p:spPr/>
        <p:txBody>
          <a:bodyPr/>
          <a:lstStyle/>
          <a:p>
            <a:r>
              <a:rPr kumimoji="1" lang="ja-JP" altLang="en-US" dirty="0"/>
              <a:t>基本的には，組み込みコンピュータの一種</a:t>
            </a:r>
            <a:endParaRPr kumimoji="1" lang="en-US" altLang="ja-JP" dirty="0"/>
          </a:p>
          <a:p>
            <a:pPr lvl="1"/>
            <a:r>
              <a:rPr kumimoji="1" lang="ja-JP" altLang="en-US" dirty="0"/>
              <a:t>エンジンなどの制御は全部コンピュータで行われている</a:t>
            </a:r>
            <a:endParaRPr kumimoji="1" lang="en-US" altLang="ja-JP" dirty="0"/>
          </a:p>
          <a:p>
            <a:pPr lvl="1"/>
            <a:r>
              <a:rPr kumimoji="1" lang="ja-JP" altLang="en-US" dirty="0"/>
              <a:t>１台の車には結構な数の小さなコンピュータがのっている</a:t>
            </a:r>
            <a:endParaRPr kumimoji="1" lang="en-US" altLang="ja-JP" dirty="0"/>
          </a:p>
          <a:p>
            <a:r>
              <a:rPr kumimoji="1" lang="ja-JP" altLang="en-US" dirty="0"/>
              <a:t>自動運転の処理はもっと高い性能が要求される</a:t>
            </a:r>
            <a:endParaRPr kumimoji="1" lang="en-US" altLang="ja-JP" dirty="0"/>
          </a:p>
          <a:p>
            <a:pPr lvl="1"/>
            <a:r>
              <a:rPr kumimoji="1" lang="ja-JP" altLang="en-US" dirty="0"/>
              <a:t>自動運転の実現はかなり高度な計算が必要</a:t>
            </a:r>
            <a:endParaRPr kumimoji="1" lang="en-US" altLang="ja-JP" dirty="0"/>
          </a:p>
          <a:p>
            <a:pPr lvl="1"/>
            <a:r>
              <a:rPr kumimoji="1" lang="ja-JP" altLang="en-US" dirty="0"/>
              <a:t>「スーパーコンピュータを背負って走っている」と言われることもあるぐらい</a:t>
            </a:r>
            <a:endParaRPr kumimoji="1" lang="en-US" dirty="0"/>
          </a:p>
        </p:txBody>
      </p:sp>
    </p:spTree>
    <p:extLst>
      <p:ext uri="{BB962C8B-B14F-4D97-AF65-F5344CB8AC3E}">
        <p14:creationId xmlns:p14="http://schemas.microsoft.com/office/powerpoint/2010/main" val="24240848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3AB9EB-9896-C8AC-3513-387D7935035E}"/>
              </a:ext>
            </a:extLst>
          </p:cNvPr>
          <p:cNvSpPr>
            <a:spLocks noGrp="1"/>
          </p:cNvSpPr>
          <p:nvPr>
            <p:ph type="title"/>
          </p:nvPr>
        </p:nvSpPr>
        <p:spPr/>
        <p:txBody>
          <a:bodyPr/>
          <a:lstStyle/>
          <a:p>
            <a:r>
              <a:rPr kumimoji="1" lang="ja-JP" altLang="en-US" dirty="0"/>
              <a:t>スマホ，タブレット</a:t>
            </a:r>
            <a:endParaRPr kumimoji="1" lang="en-US" dirty="0"/>
          </a:p>
        </p:txBody>
      </p:sp>
      <p:sp>
        <p:nvSpPr>
          <p:cNvPr id="3" name="コンテンツ プレースホルダー 2">
            <a:extLst>
              <a:ext uri="{FF2B5EF4-FFF2-40B4-BE49-F238E27FC236}">
                <a16:creationId xmlns:a16="http://schemas.microsoft.com/office/drawing/2014/main" id="{8DCC8D43-E42D-3EC9-6652-A7B084A2CB4A}"/>
              </a:ext>
            </a:extLst>
          </p:cNvPr>
          <p:cNvSpPr>
            <a:spLocks noGrp="1"/>
          </p:cNvSpPr>
          <p:nvPr>
            <p:ph sz="quarter" idx="10"/>
          </p:nvPr>
        </p:nvSpPr>
        <p:spPr/>
        <p:txBody>
          <a:bodyPr/>
          <a:lstStyle/>
          <a:p>
            <a:r>
              <a:rPr kumimoji="1" lang="ja-JP" altLang="en-US" sz="1800" dirty="0"/>
              <a:t>スマホやタブレットは，いま最も高性能なコンピュータの１つ</a:t>
            </a:r>
            <a:endParaRPr kumimoji="1" lang="en-US" altLang="ja-JP" sz="1800" dirty="0"/>
          </a:p>
          <a:p>
            <a:pPr lvl="1"/>
            <a:r>
              <a:rPr kumimoji="1" lang="ja-JP" altLang="en-US" sz="1800" dirty="0"/>
              <a:t>いわゆるガラケーは組み込みコンピュータの一種だった</a:t>
            </a:r>
            <a:endParaRPr kumimoji="1" lang="en-US" altLang="ja-JP" sz="1800" dirty="0"/>
          </a:p>
          <a:p>
            <a:pPr lvl="1"/>
            <a:r>
              <a:rPr kumimoji="1" lang="ja-JP" altLang="en-US" sz="1800" dirty="0"/>
              <a:t>スマホでは高度なアプリを動かすためにどんどん高性能化していった</a:t>
            </a:r>
            <a:endParaRPr kumimoji="1" lang="en-US" altLang="ja-JP" sz="1800" dirty="0"/>
          </a:p>
          <a:p>
            <a:pPr lvl="2"/>
            <a:r>
              <a:rPr kumimoji="1" lang="en-US" altLang="ja-JP" sz="1800" dirty="0"/>
              <a:t>WEB </a:t>
            </a:r>
            <a:r>
              <a:rPr kumimoji="1" lang="ja-JP" altLang="en-US" sz="1800" dirty="0"/>
              <a:t>ブラウザの高度化も影響</a:t>
            </a:r>
            <a:endParaRPr kumimoji="1" lang="en-US" altLang="ja-JP" sz="1800" dirty="0"/>
          </a:p>
          <a:p>
            <a:r>
              <a:rPr kumimoji="1" lang="ja-JP" altLang="en-US" sz="1800" dirty="0"/>
              <a:t>消費電力の縛りが大きいため，あえてゆっくり動かされている事もある</a:t>
            </a:r>
            <a:endParaRPr kumimoji="1" lang="en-US" altLang="ja-JP" sz="1800" dirty="0"/>
          </a:p>
          <a:p>
            <a:pPr lvl="1"/>
            <a:r>
              <a:rPr kumimoji="1" lang="ja-JP" altLang="en-US" sz="1800" dirty="0"/>
              <a:t>バッテリー駆動される</a:t>
            </a:r>
            <a:endParaRPr kumimoji="1" lang="en-US" altLang="ja-JP" sz="1800" dirty="0"/>
          </a:p>
          <a:p>
            <a:pPr lvl="1"/>
            <a:r>
              <a:rPr kumimoji="1" lang="ja-JP" altLang="en-US" sz="1800" dirty="0"/>
              <a:t>冷却に制約がある（冷却ファンとか使えない）</a:t>
            </a:r>
            <a:endParaRPr kumimoji="1" lang="en-US" altLang="ja-JP" sz="1800" dirty="0"/>
          </a:p>
          <a:p>
            <a:r>
              <a:rPr kumimoji="1" lang="ja-JP" altLang="en-US" sz="1800" dirty="0"/>
              <a:t>お値段は数万円から最近は１０万円を超えることも</a:t>
            </a:r>
            <a:endParaRPr kumimoji="1" lang="en-US" altLang="ja-JP" sz="1800" dirty="0"/>
          </a:p>
        </p:txBody>
      </p:sp>
    </p:spTree>
    <p:extLst>
      <p:ext uri="{BB962C8B-B14F-4D97-AF65-F5344CB8AC3E}">
        <p14:creationId xmlns:p14="http://schemas.microsoft.com/office/powerpoint/2010/main" val="25195961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048D0C-2C38-B36F-6DA8-C501EF87EF08}"/>
              </a:ext>
            </a:extLst>
          </p:cNvPr>
          <p:cNvSpPr>
            <a:spLocks noGrp="1"/>
          </p:cNvSpPr>
          <p:nvPr>
            <p:ph type="title"/>
          </p:nvPr>
        </p:nvSpPr>
        <p:spPr/>
        <p:txBody>
          <a:bodyPr/>
          <a:lstStyle/>
          <a:p>
            <a:r>
              <a:rPr kumimoji="1" lang="ja-JP" altLang="en-US" dirty="0"/>
              <a:t>今年度特有の事情</a:t>
            </a:r>
            <a:endParaRPr kumimoji="1" lang="en-US" dirty="0"/>
          </a:p>
        </p:txBody>
      </p:sp>
      <p:sp>
        <p:nvSpPr>
          <p:cNvPr id="3" name="コンテンツ プレースホルダー 2">
            <a:extLst>
              <a:ext uri="{FF2B5EF4-FFF2-40B4-BE49-F238E27FC236}">
                <a16:creationId xmlns:a16="http://schemas.microsoft.com/office/drawing/2014/main" id="{94816288-377A-BD76-809D-64B7BDFCE61D}"/>
              </a:ext>
            </a:extLst>
          </p:cNvPr>
          <p:cNvSpPr>
            <a:spLocks noGrp="1"/>
          </p:cNvSpPr>
          <p:nvPr>
            <p:ph sz="quarter" idx="10"/>
          </p:nvPr>
        </p:nvSpPr>
        <p:spPr/>
        <p:txBody>
          <a:bodyPr/>
          <a:lstStyle/>
          <a:p>
            <a:r>
              <a:rPr kumimoji="1" lang="ja-JP" altLang="en-US" dirty="0"/>
              <a:t>昨年度まで担当されていた</a:t>
            </a:r>
            <a:r>
              <a:rPr lang="ja-JP" altLang="en-US" dirty="0"/>
              <a:t>粕川</a:t>
            </a:r>
            <a:r>
              <a:rPr kumimoji="1" lang="ja-JP" altLang="en-US" dirty="0"/>
              <a:t>先生から塩谷に急遽交代</a:t>
            </a:r>
            <a:endParaRPr kumimoji="1" lang="en-US" altLang="ja-JP" dirty="0"/>
          </a:p>
          <a:p>
            <a:r>
              <a:rPr kumimoji="1" lang="ja-JP" altLang="en-US" dirty="0"/>
              <a:t>なので，正直いろいろ手探りです</a:t>
            </a:r>
            <a:endParaRPr kumimoji="1" lang="en-US" altLang="ja-JP" dirty="0"/>
          </a:p>
          <a:p>
            <a:pPr lvl="1"/>
            <a:r>
              <a:rPr kumimoji="1" lang="ja-JP" altLang="en-US" dirty="0"/>
              <a:t>学部向けのアーキテクチャの講義を担当したことがない</a:t>
            </a:r>
            <a:endParaRPr kumimoji="1" lang="en-US" altLang="ja-JP" dirty="0"/>
          </a:p>
          <a:p>
            <a:pPr lvl="2"/>
            <a:r>
              <a:rPr kumimoji="1" lang="ja-JP" altLang="en-US" dirty="0"/>
              <a:t>講義資料のストックもない</a:t>
            </a:r>
            <a:endParaRPr kumimoji="1" lang="en-US" altLang="ja-JP" dirty="0"/>
          </a:p>
          <a:p>
            <a:pPr lvl="2"/>
            <a:r>
              <a:rPr kumimoji="1" lang="ja-JP" altLang="en-US" dirty="0"/>
              <a:t>（講義資料を作るのはめっさ大変です</a:t>
            </a:r>
            <a:endParaRPr kumimoji="1" lang="en-US" altLang="ja-JP" dirty="0"/>
          </a:p>
          <a:p>
            <a:pPr lvl="1"/>
            <a:r>
              <a:rPr kumimoji="1" lang="ja-JP" altLang="en-US" dirty="0"/>
              <a:t>お茶大の事もよくわからない</a:t>
            </a:r>
            <a:endParaRPr kumimoji="1" lang="en-US" altLang="ja-JP" dirty="0"/>
          </a:p>
          <a:p>
            <a:r>
              <a:rPr kumimoji="1" lang="ja-JP" altLang="en-US" dirty="0"/>
              <a:t>色々と試行錯誤しながら進めると思います</a:t>
            </a:r>
            <a:endParaRPr kumimoji="1" lang="en-US" altLang="ja-JP" dirty="0"/>
          </a:p>
          <a:p>
            <a:pPr lvl="1"/>
            <a:r>
              <a:rPr kumimoji="1" lang="ja-JP" altLang="en-US" dirty="0"/>
              <a:t>よろしくお願いします</a:t>
            </a:r>
            <a:endParaRPr kumimoji="1" lang="en-US" altLang="ja-JP" dirty="0"/>
          </a:p>
        </p:txBody>
      </p:sp>
    </p:spTree>
    <p:extLst>
      <p:ext uri="{BB962C8B-B14F-4D97-AF65-F5344CB8AC3E}">
        <p14:creationId xmlns:p14="http://schemas.microsoft.com/office/powerpoint/2010/main" val="37707771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AAB143-0252-0784-823B-D80B7ABF25B8}"/>
              </a:ext>
            </a:extLst>
          </p:cNvPr>
          <p:cNvSpPr>
            <a:spLocks noGrp="1"/>
          </p:cNvSpPr>
          <p:nvPr>
            <p:ph type="title"/>
          </p:nvPr>
        </p:nvSpPr>
        <p:spPr/>
        <p:txBody>
          <a:bodyPr/>
          <a:lstStyle/>
          <a:p>
            <a:r>
              <a:rPr kumimoji="1" lang="ja-JP" altLang="en-US" dirty="0"/>
              <a:t>ゲーム機</a:t>
            </a:r>
            <a:endParaRPr kumimoji="1" lang="en-US" dirty="0"/>
          </a:p>
        </p:txBody>
      </p:sp>
      <p:sp>
        <p:nvSpPr>
          <p:cNvPr id="3" name="コンテンツ プレースホルダー 2">
            <a:extLst>
              <a:ext uri="{FF2B5EF4-FFF2-40B4-BE49-F238E27FC236}">
                <a16:creationId xmlns:a16="http://schemas.microsoft.com/office/drawing/2014/main" id="{CCE417B2-704F-8976-C5EB-C3F5BCD4CC0A}"/>
              </a:ext>
            </a:extLst>
          </p:cNvPr>
          <p:cNvSpPr>
            <a:spLocks noGrp="1"/>
          </p:cNvSpPr>
          <p:nvPr>
            <p:ph sz="quarter" idx="10"/>
          </p:nvPr>
        </p:nvSpPr>
        <p:spPr/>
        <p:txBody>
          <a:bodyPr/>
          <a:lstStyle/>
          <a:p>
            <a:r>
              <a:rPr kumimoji="1" lang="ja-JP" altLang="en-US" dirty="0"/>
              <a:t>ゲーム機もかなり高性能な方</a:t>
            </a:r>
            <a:endParaRPr kumimoji="1" lang="en-US" altLang="ja-JP" dirty="0"/>
          </a:p>
          <a:p>
            <a:pPr lvl="1"/>
            <a:r>
              <a:rPr kumimoji="1" lang="ja-JP" altLang="en-US" dirty="0"/>
              <a:t>ゲーム機も大昔は組み込みコンピュータの一種だった</a:t>
            </a:r>
            <a:endParaRPr kumimoji="1" lang="en-US" altLang="ja-JP" dirty="0"/>
          </a:p>
          <a:p>
            <a:pPr lvl="1"/>
            <a:r>
              <a:rPr kumimoji="1" lang="ja-JP" altLang="en-US" dirty="0"/>
              <a:t>どんどん高性能化していった</a:t>
            </a:r>
            <a:endParaRPr kumimoji="1" lang="en-US" altLang="ja-JP" dirty="0"/>
          </a:p>
          <a:p>
            <a:r>
              <a:rPr kumimoji="1" lang="ja-JP" altLang="en-US" dirty="0"/>
              <a:t>パソコンやスマホと基本的な構造はあまり変わらない</a:t>
            </a:r>
            <a:endParaRPr kumimoji="1" lang="en-US" altLang="ja-JP" dirty="0"/>
          </a:p>
          <a:p>
            <a:pPr lvl="1"/>
            <a:r>
              <a:rPr lang="en-US" dirty="0"/>
              <a:t>PS5, XBOX ONE </a:t>
            </a:r>
            <a:r>
              <a:rPr lang="ja-JP" altLang="en-US" dirty="0"/>
              <a:t>は </a:t>
            </a:r>
            <a:r>
              <a:rPr lang="en-US" altLang="ja-JP" dirty="0"/>
              <a:t>PC </a:t>
            </a:r>
            <a:r>
              <a:rPr lang="ja-JP" altLang="en-US" dirty="0"/>
              <a:t>と，</a:t>
            </a:r>
            <a:r>
              <a:rPr lang="en-US" altLang="ja-JP" dirty="0"/>
              <a:t>Switch </a:t>
            </a:r>
            <a:r>
              <a:rPr lang="ja-JP" altLang="en-US" dirty="0"/>
              <a:t>は スマホとかなり似てる</a:t>
            </a:r>
            <a:endParaRPr lang="en-US" altLang="ja-JP" dirty="0"/>
          </a:p>
          <a:p>
            <a:r>
              <a:rPr kumimoji="1" lang="ja-JP" altLang="en-US" dirty="0"/>
              <a:t>お値段は数万円ぐらい</a:t>
            </a:r>
            <a:endParaRPr kumimoji="1" lang="en-US" dirty="0"/>
          </a:p>
        </p:txBody>
      </p:sp>
    </p:spTree>
    <p:extLst>
      <p:ext uri="{BB962C8B-B14F-4D97-AF65-F5344CB8AC3E}">
        <p14:creationId xmlns:p14="http://schemas.microsoft.com/office/powerpoint/2010/main" val="5196307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E046CB-66CA-E98F-0344-268A536D4959}"/>
              </a:ext>
            </a:extLst>
          </p:cNvPr>
          <p:cNvSpPr>
            <a:spLocks noGrp="1"/>
          </p:cNvSpPr>
          <p:nvPr>
            <p:ph type="title"/>
          </p:nvPr>
        </p:nvSpPr>
        <p:spPr/>
        <p:txBody>
          <a:bodyPr/>
          <a:lstStyle/>
          <a:p>
            <a:r>
              <a:rPr kumimoji="1" lang="ja-JP" altLang="en-US" dirty="0"/>
              <a:t>パソコン，サーバー</a:t>
            </a:r>
            <a:endParaRPr kumimoji="1" lang="en-US" dirty="0"/>
          </a:p>
        </p:txBody>
      </p:sp>
      <p:sp>
        <p:nvSpPr>
          <p:cNvPr id="3" name="コンテンツ プレースホルダー 2">
            <a:extLst>
              <a:ext uri="{FF2B5EF4-FFF2-40B4-BE49-F238E27FC236}">
                <a16:creationId xmlns:a16="http://schemas.microsoft.com/office/drawing/2014/main" id="{18CB197B-0C75-5F1D-4BD4-28EE270DB95E}"/>
              </a:ext>
            </a:extLst>
          </p:cNvPr>
          <p:cNvSpPr>
            <a:spLocks noGrp="1"/>
          </p:cNvSpPr>
          <p:nvPr>
            <p:ph sz="quarter" idx="10"/>
          </p:nvPr>
        </p:nvSpPr>
        <p:spPr/>
        <p:txBody>
          <a:bodyPr/>
          <a:lstStyle/>
          <a:p>
            <a:r>
              <a:rPr kumimoji="1" lang="ja-JP" altLang="en-US" dirty="0"/>
              <a:t>最も高性能なコンピュータの１つ</a:t>
            </a:r>
            <a:endParaRPr kumimoji="1" lang="en-US" altLang="ja-JP" dirty="0"/>
          </a:p>
          <a:p>
            <a:r>
              <a:rPr kumimoji="1" lang="ja-JP" altLang="en-US" dirty="0"/>
              <a:t>スマホやタブレットと比べると電力の縛りがかなり薄い</a:t>
            </a:r>
            <a:endParaRPr kumimoji="1" lang="en-US" altLang="ja-JP" dirty="0"/>
          </a:p>
          <a:p>
            <a:pPr lvl="1"/>
            <a:r>
              <a:rPr kumimoji="1" lang="ja-JP" altLang="en-US" dirty="0"/>
              <a:t>コンセントから電源が供給できる</a:t>
            </a:r>
            <a:endParaRPr kumimoji="1" lang="en-US" altLang="ja-JP" dirty="0"/>
          </a:p>
          <a:p>
            <a:pPr lvl="1"/>
            <a:r>
              <a:rPr kumimoji="1" lang="ja-JP" altLang="en-US" dirty="0"/>
              <a:t>冷却ファンが使える</a:t>
            </a:r>
            <a:endParaRPr kumimoji="1" lang="en-US" altLang="ja-JP" dirty="0"/>
          </a:p>
          <a:p>
            <a:r>
              <a:rPr kumimoji="1" lang="ja-JP" altLang="en-US" dirty="0"/>
              <a:t>パソコンとサーバーはほぼ同じ構造</a:t>
            </a:r>
            <a:endParaRPr kumimoji="1" lang="en-US" altLang="ja-JP" dirty="0"/>
          </a:p>
          <a:p>
            <a:pPr lvl="1"/>
            <a:r>
              <a:rPr kumimoji="1" lang="ja-JP" altLang="en-US" dirty="0"/>
              <a:t>アーキテクチャはまったく同じと言って良いほど</a:t>
            </a:r>
            <a:endParaRPr kumimoji="1" lang="en-US" altLang="ja-JP" dirty="0"/>
          </a:p>
          <a:p>
            <a:r>
              <a:rPr kumimoji="1" lang="ja-JP" altLang="en-US" dirty="0"/>
              <a:t>お値段は</a:t>
            </a:r>
            <a:endParaRPr kumimoji="1" lang="en-US" altLang="ja-JP" dirty="0"/>
          </a:p>
          <a:p>
            <a:pPr lvl="1"/>
            <a:r>
              <a:rPr kumimoji="1" lang="ja-JP" altLang="en-US" dirty="0"/>
              <a:t>パソコンなら数万から数十万円ぐらい</a:t>
            </a:r>
            <a:endParaRPr kumimoji="1" lang="en-US" altLang="ja-JP" dirty="0"/>
          </a:p>
          <a:p>
            <a:pPr lvl="1"/>
            <a:r>
              <a:rPr kumimoji="1" lang="ja-JP" altLang="en-US" dirty="0"/>
              <a:t>サーバーは数百万円するものもある</a:t>
            </a:r>
            <a:endParaRPr kumimoji="1" lang="en-US" altLang="ja-JP" dirty="0"/>
          </a:p>
        </p:txBody>
      </p:sp>
    </p:spTree>
    <p:extLst>
      <p:ext uri="{BB962C8B-B14F-4D97-AF65-F5344CB8AC3E}">
        <p14:creationId xmlns:p14="http://schemas.microsoft.com/office/powerpoint/2010/main" val="13549738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3A7317-39F9-0760-E7BE-79871DE3D9C3}"/>
              </a:ext>
            </a:extLst>
          </p:cNvPr>
          <p:cNvSpPr>
            <a:spLocks noGrp="1"/>
          </p:cNvSpPr>
          <p:nvPr>
            <p:ph type="title"/>
          </p:nvPr>
        </p:nvSpPr>
        <p:spPr/>
        <p:txBody>
          <a:bodyPr/>
          <a:lstStyle/>
          <a:p>
            <a:r>
              <a:rPr lang="ja-JP" altLang="en-US" dirty="0"/>
              <a:t>スーパーコンピュータ</a:t>
            </a:r>
            <a:endParaRPr lang="en-US" dirty="0"/>
          </a:p>
        </p:txBody>
      </p:sp>
      <p:sp>
        <p:nvSpPr>
          <p:cNvPr id="3" name="コンテンツ プレースホルダー 2">
            <a:extLst>
              <a:ext uri="{FF2B5EF4-FFF2-40B4-BE49-F238E27FC236}">
                <a16:creationId xmlns:a16="http://schemas.microsoft.com/office/drawing/2014/main" id="{8E9257D1-05CD-4479-8F19-798C2256C355}"/>
              </a:ext>
            </a:extLst>
          </p:cNvPr>
          <p:cNvSpPr>
            <a:spLocks noGrp="1"/>
          </p:cNvSpPr>
          <p:nvPr>
            <p:ph sz="quarter" idx="10"/>
          </p:nvPr>
        </p:nvSpPr>
        <p:spPr/>
        <p:txBody>
          <a:bodyPr/>
          <a:lstStyle/>
          <a:p>
            <a:r>
              <a:rPr lang="ja-JP" altLang="en-US" dirty="0"/>
              <a:t>スーパーコンピュータはパソコンやサーバー，スマホの</a:t>
            </a:r>
            <a:br>
              <a:rPr lang="en-US" altLang="ja-JP" dirty="0"/>
            </a:br>
            <a:r>
              <a:rPr lang="ja-JP" altLang="en-US" dirty="0"/>
              <a:t>上位互換ではない</a:t>
            </a:r>
            <a:endParaRPr lang="en-US" altLang="ja-JP" dirty="0"/>
          </a:p>
          <a:p>
            <a:pPr lvl="1"/>
            <a:r>
              <a:rPr lang="ja-JP" altLang="en-US" dirty="0"/>
              <a:t>それぞれ目的とする「速さ」が実は違う</a:t>
            </a:r>
            <a:endParaRPr lang="en-US" altLang="ja-JP" dirty="0"/>
          </a:p>
          <a:p>
            <a:pPr lvl="1"/>
            <a:r>
              <a:rPr lang="ja-JP" altLang="en-US" dirty="0"/>
              <a:t>パソコンやサーバーとはアーキテクチャがかなり違うことが多い</a:t>
            </a:r>
            <a:endParaRPr lang="en-US" dirty="0"/>
          </a:p>
        </p:txBody>
      </p:sp>
    </p:spTree>
    <p:extLst>
      <p:ext uri="{BB962C8B-B14F-4D97-AF65-F5344CB8AC3E}">
        <p14:creationId xmlns:p14="http://schemas.microsoft.com/office/powerpoint/2010/main" val="26878350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CFA4B1-6958-9F30-F780-CB8A55AFC3BA}"/>
              </a:ext>
            </a:extLst>
          </p:cNvPr>
          <p:cNvSpPr>
            <a:spLocks noGrp="1"/>
          </p:cNvSpPr>
          <p:nvPr>
            <p:ph type="title"/>
          </p:nvPr>
        </p:nvSpPr>
        <p:spPr/>
        <p:txBody>
          <a:bodyPr/>
          <a:lstStyle/>
          <a:p>
            <a:r>
              <a:rPr kumimoji="1" lang="ja-JP" altLang="en-US" dirty="0"/>
              <a:t>目的とする「速さ」の違い</a:t>
            </a:r>
            <a:endParaRPr kumimoji="1" lang="en-US" sz="3600" dirty="0"/>
          </a:p>
        </p:txBody>
      </p:sp>
      <p:sp>
        <p:nvSpPr>
          <p:cNvPr id="3" name="コンテンツ プレースホルダー 2">
            <a:extLst>
              <a:ext uri="{FF2B5EF4-FFF2-40B4-BE49-F238E27FC236}">
                <a16:creationId xmlns:a16="http://schemas.microsoft.com/office/drawing/2014/main" id="{D19F819A-7252-2029-7CED-96099BF29B0A}"/>
              </a:ext>
            </a:extLst>
          </p:cNvPr>
          <p:cNvSpPr>
            <a:spLocks noGrp="1"/>
          </p:cNvSpPr>
          <p:nvPr>
            <p:ph sz="quarter" idx="10"/>
          </p:nvPr>
        </p:nvSpPr>
        <p:spPr/>
        <p:txBody>
          <a:bodyPr/>
          <a:lstStyle/>
          <a:p>
            <a:r>
              <a:rPr kumimoji="1" lang="ja-JP" altLang="en-US" sz="1800" dirty="0"/>
              <a:t>スーパーコンピュータ</a:t>
            </a:r>
            <a:endParaRPr kumimoji="1" lang="en-US" altLang="ja-JP" sz="1800" dirty="0"/>
          </a:p>
          <a:p>
            <a:pPr lvl="1"/>
            <a:r>
              <a:rPr kumimoji="1" lang="ja-JP" altLang="en-US" sz="1800" dirty="0"/>
              <a:t>いかに多くの計算量をさばくかを重視</a:t>
            </a:r>
            <a:endParaRPr kumimoji="1" lang="en-US" altLang="ja-JP" sz="1800" dirty="0"/>
          </a:p>
          <a:p>
            <a:pPr lvl="2"/>
            <a:r>
              <a:rPr kumimoji="1" lang="ja-JP" altLang="en-US" sz="1800" dirty="0"/>
              <a:t>科学技術計算（気象のシミュレーションとか）が主な対象</a:t>
            </a:r>
            <a:endParaRPr kumimoji="1" lang="en-US" altLang="ja-JP" sz="1800" dirty="0"/>
          </a:p>
          <a:p>
            <a:pPr lvl="2"/>
            <a:r>
              <a:rPr kumimoji="1" lang="ja-JP" altLang="en-US" sz="1800" dirty="0"/>
              <a:t>地球を細かく区切ってシミュレーションとか</a:t>
            </a:r>
            <a:endParaRPr kumimoji="1" lang="en-US" altLang="ja-JP" sz="1800" dirty="0"/>
          </a:p>
          <a:p>
            <a:pPr lvl="1"/>
            <a:r>
              <a:rPr kumimoji="1" lang="ja-JP" altLang="en-US" sz="1800" dirty="0"/>
              <a:t>車で言うとダンプカーみたいなもの</a:t>
            </a:r>
            <a:endParaRPr kumimoji="1" lang="en-US" altLang="ja-JP" sz="1800" dirty="0"/>
          </a:p>
          <a:p>
            <a:pPr lvl="2"/>
            <a:r>
              <a:rPr kumimoji="1" lang="ja-JP" altLang="en-US" sz="1800" dirty="0"/>
              <a:t>時間あたりで大量の物資を運べるが，速度は速いわけではない</a:t>
            </a:r>
            <a:endParaRPr kumimoji="1" lang="en-US" altLang="ja-JP" sz="1800" dirty="0"/>
          </a:p>
          <a:p>
            <a:r>
              <a:rPr kumimoji="1" lang="ja-JP" altLang="en-US" sz="1800" dirty="0"/>
              <a:t>パソコンやスマホ</a:t>
            </a:r>
            <a:endParaRPr kumimoji="1" lang="en-US" altLang="ja-JP" sz="1800" dirty="0"/>
          </a:p>
          <a:p>
            <a:pPr lvl="1"/>
            <a:r>
              <a:rPr kumimoji="1" lang="ja-JP" altLang="en-US" sz="1800" dirty="0"/>
              <a:t>量は多くないが，いかに速く計算を終わらせる事を重視</a:t>
            </a:r>
            <a:endParaRPr kumimoji="1" lang="en-US" altLang="ja-JP" sz="1800" dirty="0"/>
          </a:p>
          <a:p>
            <a:pPr lvl="2"/>
            <a:r>
              <a:rPr kumimoji="1" lang="ja-JP" altLang="en-US" sz="1800" dirty="0"/>
              <a:t>ブラウザとかのアプリケーションが対象</a:t>
            </a:r>
            <a:endParaRPr kumimoji="1" lang="en-US" altLang="ja-JP" sz="1800" dirty="0"/>
          </a:p>
          <a:p>
            <a:pPr lvl="2"/>
            <a:r>
              <a:rPr kumimoji="1" lang="ja-JP" altLang="en-US" sz="1800" dirty="0"/>
              <a:t>タップしたらすぐに反応するようにとか</a:t>
            </a:r>
            <a:endParaRPr kumimoji="1" lang="en-US" altLang="ja-JP" sz="1800" dirty="0"/>
          </a:p>
          <a:p>
            <a:pPr lvl="1"/>
            <a:r>
              <a:rPr kumimoji="1" lang="ja-JP" altLang="en-US" sz="1800" dirty="0"/>
              <a:t>車でいうとレース用車のようなもの</a:t>
            </a:r>
            <a:endParaRPr kumimoji="1" lang="en-US" altLang="ja-JP" sz="1800" dirty="0"/>
          </a:p>
          <a:p>
            <a:pPr lvl="2"/>
            <a:r>
              <a:rPr kumimoji="1" lang="ja-JP" altLang="en-US" sz="1800" dirty="0"/>
              <a:t>速度は速いが，多くの量を運べるわけではない</a:t>
            </a:r>
            <a:endParaRPr kumimoji="1" lang="en-US" sz="1800" dirty="0"/>
          </a:p>
        </p:txBody>
      </p:sp>
    </p:spTree>
    <p:extLst>
      <p:ext uri="{BB962C8B-B14F-4D97-AF65-F5344CB8AC3E}">
        <p14:creationId xmlns:p14="http://schemas.microsoft.com/office/powerpoint/2010/main" val="3812860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3A7317-39F9-0760-E7BE-79871DE3D9C3}"/>
              </a:ext>
            </a:extLst>
          </p:cNvPr>
          <p:cNvSpPr>
            <a:spLocks noGrp="1"/>
          </p:cNvSpPr>
          <p:nvPr>
            <p:ph type="title"/>
          </p:nvPr>
        </p:nvSpPr>
        <p:spPr/>
        <p:txBody>
          <a:bodyPr/>
          <a:lstStyle/>
          <a:p>
            <a:r>
              <a:rPr kumimoji="1" lang="ja-JP" altLang="en-US" dirty="0"/>
              <a:t>スーパーコンピュータ</a:t>
            </a:r>
            <a:endParaRPr kumimoji="1" lang="en-US" dirty="0"/>
          </a:p>
        </p:txBody>
      </p:sp>
      <p:sp>
        <p:nvSpPr>
          <p:cNvPr id="3" name="コンテンツ プレースホルダー 2">
            <a:extLst>
              <a:ext uri="{FF2B5EF4-FFF2-40B4-BE49-F238E27FC236}">
                <a16:creationId xmlns:a16="http://schemas.microsoft.com/office/drawing/2014/main" id="{8E9257D1-05CD-4479-8F19-798C2256C355}"/>
              </a:ext>
            </a:extLst>
          </p:cNvPr>
          <p:cNvSpPr>
            <a:spLocks noGrp="1"/>
          </p:cNvSpPr>
          <p:nvPr>
            <p:ph sz="quarter" idx="10"/>
          </p:nvPr>
        </p:nvSpPr>
        <p:spPr>
          <a:xfrm>
            <a:off x="611956" y="1088974"/>
            <a:ext cx="8280092" cy="2610029"/>
          </a:xfrm>
        </p:spPr>
        <p:txBody>
          <a:bodyPr/>
          <a:lstStyle/>
          <a:p>
            <a:r>
              <a:rPr kumimoji="1" lang="ja-JP" altLang="en-US" sz="1800" dirty="0"/>
              <a:t>典型的には数千台とかのコンピュータを大量に束ねたものになっている</a:t>
            </a:r>
            <a:endParaRPr kumimoji="1" lang="en-US" altLang="ja-JP" sz="1800" dirty="0"/>
          </a:p>
          <a:p>
            <a:pPr lvl="1"/>
            <a:r>
              <a:rPr kumimoji="1" lang="ja-JP" altLang="en-US" sz="1800" dirty="0"/>
              <a:t>電力を供給するために専用の変電所を建てたりすることも</a:t>
            </a:r>
            <a:endParaRPr kumimoji="1" lang="en-US" altLang="ja-JP" sz="1800" dirty="0"/>
          </a:p>
          <a:p>
            <a:r>
              <a:rPr kumimoji="1" lang="ja-JP" altLang="en-US" sz="1800" dirty="0"/>
              <a:t>お値段は桁違いに高い</a:t>
            </a:r>
            <a:endParaRPr kumimoji="1" lang="en-US" altLang="ja-JP" sz="1800" dirty="0"/>
          </a:p>
          <a:p>
            <a:pPr lvl="1"/>
            <a:r>
              <a:rPr kumimoji="1" lang="ja-JP" altLang="en-US" sz="1800" dirty="0"/>
              <a:t>富岳の場合</a:t>
            </a:r>
            <a:r>
              <a:rPr kumimoji="1" lang="en-US" altLang="ja-JP" sz="1800" dirty="0"/>
              <a:t>1300 </a:t>
            </a:r>
            <a:r>
              <a:rPr kumimoji="1" lang="ja-JP" altLang="en-US" sz="1800" dirty="0"/>
              <a:t>億円</a:t>
            </a:r>
            <a:endParaRPr kumimoji="1" lang="en-US" altLang="ja-JP" sz="1800" dirty="0"/>
          </a:p>
          <a:p>
            <a:pPr lvl="1"/>
            <a:r>
              <a:rPr kumimoji="1" lang="ja-JP" altLang="en-US" sz="1800" dirty="0"/>
              <a:t>（以下は，富岳が設置されている神戸の理研に行った時の写真</a:t>
            </a:r>
            <a:endParaRPr kumimoji="1" lang="en-US" altLang="ja-JP" sz="1800" dirty="0"/>
          </a:p>
        </p:txBody>
      </p:sp>
      <p:pic>
        <p:nvPicPr>
          <p:cNvPr id="5" name="図 4" descr="建物, 座る, 立つ, 大きい が含まれている画像&#10;&#10;自動的に生成された説明">
            <a:extLst>
              <a:ext uri="{FF2B5EF4-FFF2-40B4-BE49-F238E27FC236}">
                <a16:creationId xmlns:a16="http://schemas.microsoft.com/office/drawing/2014/main" id="{09FB95C9-17F2-4625-251B-750CE9A910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1962" y="3969005"/>
            <a:ext cx="3000034" cy="2250025"/>
          </a:xfrm>
          <a:prstGeom prst="rect">
            <a:avLst/>
          </a:prstGeom>
        </p:spPr>
      </p:pic>
      <p:pic>
        <p:nvPicPr>
          <p:cNvPr id="7" name="図 6" descr="アパートのビル&#10;&#10;中程度の精度で自動的に生成された説明">
            <a:extLst>
              <a:ext uri="{FF2B5EF4-FFF2-40B4-BE49-F238E27FC236}">
                <a16:creationId xmlns:a16="http://schemas.microsoft.com/office/drawing/2014/main" id="{0A5F1BA9-CE6B-57D8-731F-67A806F8B3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2005" y="3969005"/>
            <a:ext cx="3027593" cy="2270695"/>
          </a:xfrm>
          <a:prstGeom prst="rect">
            <a:avLst/>
          </a:prstGeom>
        </p:spPr>
      </p:pic>
    </p:spTree>
    <p:extLst>
      <p:ext uri="{BB962C8B-B14F-4D97-AF65-F5344CB8AC3E}">
        <p14:creationId xmlns:p14="http://schemas.microsoft.com/office/powerpoint/2010/main" val="14095363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4C863B-F5B2-8976-CD05-78F980ED25B5}"/>
              </a:ext>
            </a:extLst>
          </p:cNvPr>
          <p:cNvSpPr>
            <a:spLocks noGrp="1"/>
          </p:cNvSpPr>
          <p:nvPr>
            <p:ph type="title"/>
          </p:nvPr>
        </p:nvSpPr>
        <p:spPr/>
        <p:txBody>
          <a:bodyPr/>
          <a:lstStyle/>
          <a:p>
            <a:r>
              <a:rPr kumimoji="1" lang="ja-JP" altLang="en-US" dirty="0"/>
              <a:t>余談：計算科学センター駅</a:t>
            </a:r>
            <a:endParaRPr kumimoji="1" lang="en-US" dirty="0"/>
          </a:p>
        </p:txBody>
      </p:sp>
      <p:sp>
        <p:nvSpPr>
          <p:cNvPr id="3" name="コンテンツ プレースホルダー 2">
            <a:extLst>
              <a:ext uri="{FF2B5EF4-FFF2-40B4-BE49-F238E27FC236}">
                <a16:creationId xmlns:a16="http://schemas.microsoft.com/office/drawing/2014/main" id="{7B6B9DDD-D2EE-0D12-182B-58C192E82670}"/>
              </a:ext>
            </a:extLst>
          </p:cNvPr>
          <p:cNvSpPr>
            <a:spLocks noGrp="1"/>
          </p:cNvSpPr>
          <p:nvPr>
            <p:ph sz="quarter" idx="10"/>
          </p:nvPr>
        </p:nvSpPr>
        <p:spPr>
          <a:xfrm>
            <a:off x="611956" y="1178975"/>
            <a:ext cx="8280092" cy="990011"/>
          </a:xfrm>
        </p:spPr>
        <p:txBody>
          <a:bodyPr/>
          <a:lstStyle/>
          <a:p>
            <a:r>
              <a:rPr lang="en-US" altLang="ja-JP" sz="1800" b="0" i="0" dirty="0">
                <a:solidFill>
                  <a:srgbClr val="333333"/>
                </a:solidFill>
                <a:effectLst/>
                <a:latin typeface="Lucida Grande"/>
              </a:rPr>
              <a:t>2021</a:t>
            </a:r>
            <a:r>
              <a:rPr lang="ja-JP" altLang="en-US" sz="1800" b="0" i="0" dirty="0">
                <a:solidFill>
                  <a:srgbClr val="333333"/>
                </a:solidFill>
                <a:effectLst/>
                <a:latin typeface="Lucida Grande"/>
              </a:rPr>
              <a:t>年に「京コンピュータ前駅」から「</a:t>
            </a:r>
            <a:r>
              <a:rPr kumimoji="1" lang="ja-JP" altLang="en-US" sz="1800" dirty="0"/>
              <a:t>計算科学センター駅</a:t>
            </a:r>
            <a:r>
              <a:rPr lang="ja-JP" altLang="en-US" sz="1800" b="0" i="0" dirty="0">
                <a:solidFill>
                  <a:srgbClr val="333333"/>
                </a:solidFill>
                <a:effectLst/>
                <a:latin typeface="Lucida Grande"/>
              </a:rPr>
              <a:t>」に変更</a:t>
            </a:r>
            <a:endParaRPr lang="en-US" altLang="ja-JP" sz="1800" b="0" i="0" dirty="0">
              <a:solidFill>
                <a:srgbClr val="333333"/>
              </a:solidFill>
              <a:effectLst/>
              <a:latin typeface="Lucida Grande"/>
            </a:endParaRPr>
          </a:p>
          <a:p>
            <a:pPr lvl="1"/>
            <a:r>
              <a:rPr kumimoji="1" lang="ja-JP" altLang="en-US" sz="1800" dirty="0"/>
              <a:t>京はここに設置されていた先代のスーパーコンピュータ</a:t>
            </a:r>
            <a:endParaRPr kumimoji="1" lang="en-US" altLang="ja-JP" sz="1800" dirty="0"/>
          </a:p>
          <a:p>
            <a:pPr lvl="1"/>
            <a:r>
              <a:rPr kumimoji="1" lang="ja-JP" altLang="en-US" sz="1800" dirty="0"/>
              <a:t>神戸のポートアイランドにある</a:t>
            </a:r>
            <a:endParaRPr kumimoji="1" lang="en-US" altLang="ja-JP" sz="1800" dirty="0"/>
          </a:p>
          <a:p>
            <a:pPr lvl="2"/>
            <a:r>
              <a:rPr kumimoji="1" lang="ja-JP" altLang="en-US" sz="1800" dirty="0"/>
              <a:t>三ノ宮からは（がんばれば）歩いて行ける</a:t>
            </a:r>
            <a:endParaRPr kumimoji="1" lang="en-US" sz="1800" dirty="0"/>
          </a:p>
        </p:txBody>
      </p:sp>
      <p:pic>
        <p:nvPicPr>
          <p:cNvPr id="5" name="図 4">
            <a:extLst>
              <a:ext uri="{FF2B5EF4-FFF2-40B4-BE49-F238E27FC236}">
                <a16:creationId xmlns:a16="http://schemas.microsoft.com/office/drawing/2014/main" id="{71193514-E0D0-1D76-86EA-08C94A6489C9}"/>
              </a:ext>
            </a:extLst>
          </p:cNvPr>
          <p:cNvPicPr>
            <a:picLocks noChangeAspect="1"/>
          </p:cNvPicPr>
          <p:nvPr/>
        </p:nvPicPr>
        <p:blipFill>
          <a:blip r:embed="rId2"/>
          <a:stretch>
            <a:fillRect/>
          </a:stretch>
        </p:blipFill>
        <p:spPr>
          <a:xfrm>
            <a:off x="701957" y="2548021"/>
            <a:ext cx="4990950" cy="4007071"/>
          </a:xfrm>
          <a:prstGeom prst="rect">
            <a:avLst/>
          </a:prstGeom>
        </p:spPr>
      </p:pic>
      <p:pic>
        <p:nvPicPr>
          <p:cNvPr id="7" name="図 6" descr="橋の下の道路&#10;&#10;中程度の精度で自動的に生成された説明">
            <a:extLst>
              <a:ext uri="{FF2B5EF4-FFF2-40B4-BE49-F238E27FC236}">
                <a16:creationId xmlns:a16="http://schemas.microsoft.com/office/drawing/2014/main" id="{25331974-825C-AB84-B426-BD43E764BA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32014" y="2528990"/>
            <a:ext cx="2880032" cy="2160024"/>
          </a:xfrm>
          <a:prstGeom prst="rect">
            <a:avLst/>
          </a:prstGeom>
        </p:spPr>
      </p:pic>
    </p:spTree>
    <p:extLst>
      <p:ext uri="{BB962C8B-B14F-4D97-AF65-F5344CB8AC3E}">
        <p14:creationId xmlns:p14="http://schemas.microsoft.com/office/powerpoint/2010/main" val="29127792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4DCC62-1385-B160-8E70-E9D3C43C9F20}"/>
              </a:ext>
            </a:extLst>
          </p:cNvPr>
          <p:cNvSpPr>
            <a:spLocks noGrp="1"/>
          </p:cNvSpPr>
          <p:nvPr>
            <p:ph type="title"/>
          </p:nvPr>
        </p:nvSpPr>
        <p:spPr/>
        <p:txBody>
          <a:bodyPr/>
          <a:lstStyle/>
          <a:p>
            <a:r>
              <a:rPr kumimoji="1" lang="ja-JP" altLang="en-US" dirty="0"/>
              <a:t>コンピュータの種類とアーキテクチャ</a:t>
            </a:r>
            <a:endParaRPr kumimoji="1" lang="en-US" dirty="0"/>
          </a:p>
        </p:txBody>
      </p:sp>
      <p:sp>
        <p:nvSpPr>
          <p:cNvPr id="3" name="コンテンツ プレースホルダー 2">
            <a:extLst>
              <a:ext uri="{FF2B5EF4-FFF2-40B4-BE49-F238E27FC236}">
                <a16:creationId xmlns:a16="http://schemas.microsoft.com/office/drawing/2014/main" id="{18DF5167-9AD6-B3CB-2A7F-0899AC607003}"/>
              </a:ext>
            </a:extLst>
          </p:cNvPr>
          <p:cNvSpPr>
            <a:spLocks noGrp="1"/>
          </p:cNvSpPr>
          <p:nvPr>
            <p:ph sz="quarter" idx="10"/>
          </p:nvPr>
        </p:nvSpPr>
        <p:spPr/>
        <p:txBody>
          <a:bodyPr/>
          <a:lstStyle/>
          <a:p>
            <a:r>
              <a:rPr kumimoji="1" lang="ja-JP" altLang="en-US" dirty="0"/>
              <a:t>さまざまなコンピュータが存在</a:t>
            </a:r>
            <a:endParaRPr kumimoji="1" lang="en-US" altLang="ja-JP" dirty="0"/>
          </a:p>
          <a:p>
            <a:pPr lvl="1"/>
            <a:r>
              <a:rPr kumimoji="1" lang="ja-JP" altLang="en-US" dirty="0"/>
              <a:t>値段も数十円から数千億円まで</a:t>
            </a:r>
            <a:endParaRPr kumimoji="1" lang="en-US" altLang="ja-JP" dirty="0"/>
          </a:p>
          <a:p>
            <a:pPr lvl="1"/>
            <a:r>
              <a:rPr kumimoji="1" lang="ja-JP" altLang="en-US" dirty="0"/>
              <a:t>それぞれの応用に合わせたアーキテクチャがある</a:t>
            </a:r>
            <a:endParaRPr kumimoji="1" lang="en-US" altLang="ja-JP" dirty="0"/>
          </a:p>
          <a:p>
            <a:r>
              <a:rPr kumimoji="1" lang="ja-JP" altLang="en-US" dirty="0"/>
              <a:t>色々なコンピュータで何がどう違うのかを理解するのも</a:t>
            </a:r>
            <a:br>
              <a:rPr kumimoji="1" lang="en-US" altLang="ja-JP" dirty="0"/>
            </a:br>
            <a:r>
              <a:rPr kumimoji="1" lang="ja-JP" altLang="en-US" dirty="0"/>
              <a:t>この講義の目的</a:t>
            </a:r>
            <a:endParaRPr kumimoji="1" lang="en-US" altLang="ja-JP" dirty="0"/>
          </a:p>
          <a:p>
            <a:r>
              <a:rPr lang="ja-JP" altLang="en-US" dirty="0"/>
              <a:t>みんな基本的には</a:t>
            </a:r>
            <a:br>
              <a:rPr lang="en-US" altLang="ja-JP" dirty="0"/>
            </a:br>
            <a:r>
              <a:rPr lang="ja-JP" altLang="en-US" dirty="0"/>
              <a:t>「ノイマン型アーキテクチャ」に従う</a:t>
            </a:r>
            <a:endParaRPr lang="en-US" altLang="ja-JP" dirty="0"/>
          </a:p>
          <a:p>
            <a:pPr lvl="1"/>
            <a:r>
              <a:rPr lang="en-US" altLang="ja-JP" b="0" i="0" dirty="0">
                <a:effectLst/>
                <a:latin typeface="Arial" panose="020B0604020202020204" pitchFamily="34" charset="0"/>
              </a:rPr>
              <a:t>John von Neumann (1903</a:t>
            </a:r>
            <a:r>
              <a:rPr lang="ja-JP" altLang="en-US" b="0" i="0" dirty="0">
                <a:effectLst/>
                <a:latin typeface="Arial" panose="020B0604020202020204" pitchFamily="34" charset="0"/>
              </a:rPr>
              <a:t>年 </a:t>
            </a:r>
            <a:r>
              <a:rPr lang="en-US" altLang="ja-JP" b="0" i="0" dirty="0">
                <a:effectLst/>
                <a:latin typeface="Arial" panose="020B0604020202020204" pitchFamily="34" charset="0"/>
              </a:rPr>
              <a:t>- 1957</a:t>
            </a:r>
            <a:r>
              <a:rPr lang="ja-JP" altLang="en-US" b="0" i="0" dirty="0">
                <a:effectLst/>
                <a:latin typeface="Arial" panose="020B0604020202020204" pitchFamily="34" charset="0"/>
              </a:rPr>
              <a:t>年</a:t>
            </a:r>
            <a:r>
              <a:rPr lang="en-US" altLang="ja-JP" b="0" i="0" dirty="0">
                <a:effectLst/>
                <a:latin typeface="Arial" panose="020B0604020202020204" pitchFamily="34" charset="0"/>
              </a:rPr>
              <a:t>)</a:t>
            </a:r>
          </a:p>
          <a:p>
            <a:pPr lvl="1"/>
            <a:r>
              <a:rPr lang="ja-JP" altLang="en-US" b="0" i="0" dirty="0">
                <a:effectLst/>
                <a:latin typeface="Arial" panose="020B0604020202020204" pitchFamily="34" charset="0"/>
              </a:rPr>
              <a:t>（写真は </a:t>
            </a:r>
            <a:r>
              <a:rPr lang="en-US" altLang="ja-JP" b="0" i="0" dirty="0">
                <a:effectLst/>
                <a:latin typeface="Arial" panose="020B0604020202020204" pitchFamily="34" charset="0"/>
              </a:rPr>
              <a:t>Wikipedia </a:t>
            </a:r>
            <a:r>
              <a:rPr lang="ja-JP" altLang="en-US" b="0" i="0" dirty="0">
                <a:effectLst/>
                <a:latin typeface="Arial" panose="020B0604020202020204" pitchFamily="34" charset="0"/>
              </a:rPr>
              <a:t>より</a:t>
            </a:r>
            <a:endParaRPr lang="en-US" altLang="ja-JP" b="0" i="0" dirty="0">
              <a:effectLst/>
              <a:latin typeface="Arial" panose="020B0604020202020204" pitchFamily="34" charset="0"/>
            </a:endParaRPr>
          </a:p>
          <a:p>
            <a:pPr lvl="1"/>
            <a:r>
              <a:rPr kumimoji="1" lang="ja-JP" altLang="en-US" dirty="0"/>
              <a:t>次回以降で説明</a:t>
            </a:r>
            <a:endParaRPr kumimoji="1" lang="en-US" altLang="ja-JP" dirty="0"/>
          </a:p>
        </p:txBody>
      </p:sp>
      <p:pic>
        <p:nvPicPr>
          <p:cNvPr id="5" name="図 4">
            <a:extLst>
              <a:ext uri="{FF2B5EF4-FFF2-40B4-BE49-F238E27FC236}">
                <a16:creationId xmlns:a16="http://schemas.microsoft.com/office/drawing/2014/main" id="{513F4158-1C5A-F868-26D5-F1B241992F92}"/>
              </a:ext>
            </a:extLst>
          </p:cNvPr>
          <p:cNvPicPr>
            <a:picLocks noChangeAspect="1"/>
          </p:cNvPicPr>
          <p:nvPr/>
        </p:nvPicPr>
        <p:blipFill>
          <a:blip r:embed="rId2"/>
          <a:stretch>
            <a:fillRect/>
          </a:stretch>
        </p:blipFill>
        <p:spPr>
          <a:xfrm>
            <a:off x="6282019" y="4149008"/>
            <a:ext cx="1800020" cy="2351150"/>
          </a:xfrm>
          <a:prstGeom prst="rect">
            <a:avLst/>
          </a:prstGeom>
        </p:spPr>
      </p:pic>
    </p:spTree>
    <p:extLst>
      <p:ext uri="{BB962C8B-B14F-4D97-AF65-F5344CB8AC3E}">
        <p14:creationId xmlns:p14="http://schemas.microsoft.com/office/powerpoint/2010/main" val="3586159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B60392-9052-F165-8AA7-A79BDF09E84B}"/>
              </a:ext>
            </a:extLst>
          </p:cNvPr>
          <p:cNvSpPr>
            <a:spLocks noGrp="1"/>
          </p:cNvSpPr>
          <p:nvPr>
            <p:ph type="title"/>
          </p:nvPr>
        </p:nvSpPr>
        <p:spPr/>
        <p:txBody>
          <a:bodyPr/>
          <a:lstStyle/>
          <a:p>
            <a:r>
              <a:rPr kumimoji="1" lang="ja-JP" altLang="en-US" dirty="0"/>
              <a:t>もくじ</a:t>
            </a:r>
            <a:endParaRPr kumimoji="1" lang="en-US" dirty="0"/>
          </a:p>
        </p:txBody>
      </p:sp>
      <p:sp>
        <p:nvSpPr>
          <p:cNvPr id="3" name="コンテンツ プレースホルダー 2">
            <a:extLst>
              <a:ext uri="{FF2B5EF4-FFF2-40B4-BE49-F238E27FC236}">
                <a16:creationId xmlns:a16="http://schemas.microsoft.com/office/drawing/2014/main" id="{F06D2B40-1D86-5495-30D8-A6ABBE7E9BF8}"/>
              </a:ext>
            </a:extLst>
          </p:cNvPr>
          <p:cNvSpPr>
            <a:spLocks noGrp="1"/>
          </p:cNvSpPr>
          <p:nvPr>
            <p:ph sz="quarter" idx="10"/>
          </p:nvPr>
        </p:nvSpPr>
        <p:spPr/>
        <p:txBody>
          <a:bodyPr/>
          <a:lstStyle/>
          <a:p>
            <a:pPr marL="457200" indent="-457200">
              <a:buFont typeface="+mj-lt"/>
              <a:buAutoNum type="arabicPeriod"/>
            </a:pPr>
            <a:r>
              <a:rPr kumimoji="1" lang="ja-JP" altLang="en-US" dirty="0"/>
              <a:t>コンピュータ・アーキテクチャとは？</a:t>
            </a:r>
            <a:endParaRPr kumimoji="1" lang="en-US" altLang="ja-JP" dirty="0"/>
          </a:p>
          <a:p>
            <a:pPr marL="457200" indent="-457200">
              <a:buFont typeface="+mj-lt"/>
              <a:buAutoNum type="arabicPeriod"/>
            </a:pPr>
            <a:r>
              <a:rPr kumimoji="1" lang="ja-JP" altLang="en-US" dirty="0"/>
              <a:t>コンピュータの種類</a:t>
            </a:r>
            <a:endParaRPr kumimoji="1" lang="en-US" altLang="ja-JP" dirty="0"/>
          </a:p>
          <a:p>
            <a:pPr marL="457200" indent="-457200">
              <a:buFont typeface="+mj-lt"/>
              <a:buAutoNum type="arabicPeriod"/>
            </a:pPr>
            <a:r>
              <a:rPr kumimoji="1" lang="ja-JP" altLang="en-US" dirty="0">
                <a:solidFill>
                  <a:schemeClr val="accent6"/>
                </a:solidFill>
              </a:rPr>
              <a:t>ソフトウェアとの関係</a:t>
            </a:r>
            <a:endParaRPr kumimoji="1" lang="en-US" dirty="0">
              <a:solidFill>
                <a:schemeClr val="accent6"/>
              </a:solidFill>
            </a:endParaRPr>
          </a:p>
        </p:txBody>
      </p:sp>
    </p:spTree>
    <p:extLst>
      <p:ext uri="{BB962C8B-B14F-4D97-AF65-F5344CB8AC3E}">
        <p14:creationId xmlns:p14="http://schemas.microsoft.com/office/powerpoint/2010/main" val="7497559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42F678-82DD-B536-B8DE-4B8BE9FF8133}"/>
              </a:ext>
            </a:extLst>
          </p:cNvPr>
          <p:cNvSpPr>
            <a:spLocks noGrp="1"/>
          </p:cNvSpPr>
          <p:nvPr>
            <p:ph type="title"/>
          </p:nvPr>
        </p:nvSpPr>
        <p:spPr/>
        <p:txBody>
          <a:bodyPr/>
          <a:lstStyle/>
          <a:p>
            <a:r>
              <a:rPr kumimoji="1" lang="ja-JP" altLang="en-US" dirty="0"/>
              <a:t>なんでアーキテクチャを学ぶのか？</a:t>
            </a:r>
            <a:endParaRPr kumimoji="1" lang="en-US" dirty="0"/>
          </a:p>
        </p:txBody>
      </p:sp>
      <p:sp>
        <p:nvSpPr>
          <p:cNvPr id="3" name="コンテンツ プレースホルダー 2">
            <a:extLst>
              <a:ext uri="{FF2B5EF4-FFF2-40B4-BE49-F238E27FC236}">
                <a16:creationId xmlns:a16="http://schemas.microsoft.com/office/drawing/2014/main" id="{61048F9C-2338-B8F0-0DC2-DC4932325144}"/>
              </a:ext>
            </a:extLst>
          </p:cNvPr>
          <p:cNvSpPr>
            <a:spLocks noGrp="1"/>
          </p:cNvSpPr>
          <p:nvPr>
            <p:ph sz="quarter" idx="10"/>
          </p:nvPr>
        </p:nvSpPr>
        <p:spPr>
          <a:xfrm>
            <a:off x="431954" y="1088974"/>
            <a:ext cx="8532044" cy="5220058"/>
          </a:xfrm>
        </p:spPr>
        <p:txBody>
          <a:bodyPr/>
          <a:lstStyle/>
          <a:p>
            <a:r>
              <a:rPr kumimoji="1" lang="ja-JP" altLang="en-US" dirty="0"/>
              <a:t>ありえる疑問：</a:t>
            </a:r>
            <a:endParaRPr kumimoji="1" lang="en-US" altLang="ja-JP" dirty="0"/>
          </a:p>
          <a:p>
            <a:pPr lvl="1"/>
            <a:r>
              <a:rPr kumimoji="1" lang="ja-JP" altLang="en-US" dirty="0"/>
              <a:t>将来ソフトを書くことがあっても，別にハードは作らないのでは？</a:t>
            </a:r>
            <a:endParaRPr kumimoji="1" lang="en-US" altLang="ja-JP" dirty="0"/>
          </a:p>
          <a:p>
            <a:pPr lvl="1"/>
            <a:r>
              <a:rPr kumimoji="1" lang="ja-JP" altLang="en-US" dirty="0"/>
              <a:t>別にハードの事を理解していなくても問題ないのでは？</a:t>
            </a:r>
            <a:endParaRPr kumimoji="1" lang="en-US" dirty="0"/>
          </a:p>
        </p:txBody>
      </p:sp>
    </p:spTree>
    <p:extLst>
      <p:ext uri="{BB962C8B-B14F-4D97-AF65-F5344CB8AC3E}">
        <p14:creationId xmlns:p14="http://schemas.microsoft.com/office/powerpoint/2010/main" val="33623554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9566DA-37A9-7889-B4CA-D93CC06A4040}"/>
              </a:ext>
            </a:extLst>
          </p:cNvPr>
          <p:cNvSpPr>
            <a:spLocks noGrp="1"/>
          </p:cNvSpPr>
          <p:nvPr>
            <p:ph type="title"/>
          </p:nvPr>
        </p:nvSpPr>
        <p:spPr/>
        <p:txBody>
          <a:bodyPr/>
          <a:lstStyle/>
          <a:p>
            <a:r>
              <a:rPr kumimoji="1" lang="ja-JP" altLang="en-US" dirty="0"/>
              <a:t>ソフトについて，この講義でわかること</a:t>
            </a:r>
            <a:endParaRPr kumimoji="1" lang="en-US" dirty="0"/>
          </a:p>
        </p:txBody>
      </p:sp>
      <p:sp>
        <p:nvSpPr>
          <p:cNvPr id="3" name="コンテンツ プレースホルダー 2">
            <a:extLst>
              <a:ext uri="{FF2B5EF4-FFF2-40B4-BE49-F238E27FC236}">
                <a16:creationId xmlns:a16="http://schemas.microsoft.com/office/drawing/2014/main" id="{BB16D68B-E439-969F-F51A-A91D75DAB1CB}"/>
              </a:ext>
            </a:extLst>
          </p:cNvPr>
          <p:cNvSpPr>
            <a:spLocks noGrp="1"/>
          </p:cNvSpPr>
          <p:nvPr>
            <p:ph sz="quarter" idx="10"/>
          </p:nvPr>
        </p:nvSpPr>
        <p:spPr/>
        <p:txBody>
          <a:bodyPr/>
          <a:lstStyle/>
          <a:p>
            <a:r>
              <a:rPr kumimoji="1" lang="ja-JP" altLang="en-US" dirty="0"/>
              <a:t>ソフトはどのようにハード上で実行されるのか？</a:t>
            </a:r>
            <a:endParaRPr kumimoji="1" lang="en-US" altLang="ja-JP" dirty="0"/>
          </a:p>
          <a:p>
            <a:pPr lvl="1"/>
            <a:r>
              <a:rPr kumimoji="1" lang="en-US" altLang="ja-JP" dirty="0"/>
              <a:t>C </a:t>
            </a:r>
            <a:r>
              <a:rPr kumimoji="1" lang="ja-JP" altLang="en-US" dirty="0"/>
              <a:t>や </a:t>
            </a:r>
            <a:r>
              <a:rPr kumimoji="1" lang="en-US" altLang="ja-JP" dirty="0"/>
              <a:t>Python </a:t>
            </a:r>
            <a:r>
              <a:rPr kumimoji="1" lang="ja-JP" altLang="en-US" dirty="0"/>
              <a:t>などで書かれたソフトは，</a:t>
            </a:r>
            <a:br>
              <a:rPr kumimoji="1" lang="en-US" altLang="ja-JP" dirty="0"/>
            </a:br>
            <a:r>
              <a:rPr kumimoji="1" lang="ja-JP" altLang="en-US" dirty="0"/>
              <a:t>どのように翻訳されて実行されるのか</a:t>
            </a:r>
            <a:endParaRPr kumimoji="1" lang="en-US" altLang="ja-JP" dirty="0"/>
          </a:p>
          <a:p>
            <a:r>
              <a:rPr kumimoji="1" lang="ja-JP" altLang="en-US" dirty="0"/>
              <a:t>ソフトとハードのインターフェースとは何か？</a:t>
            </a:r>
            <a:endParaRPr kumimoji="1" lang="en-US" altLang="ja-JP" dirty="0"/>
          </a:p>
          <a:p>
            <a:pPr lvl="1"/>
            <a:r>
              <a:rPr kumimoji="1" lang="ja-JP" altLang="en-US" dirty="0"/>
              <a:t>どのような理由でどう階層が切られているのか</a:t>
            </a:r>
            <a:endParaRPr kumimoji="1" lang="en-US" altLang="ja-JP" dirty="0"/>
          </a:p>
          <a:p>
            <a:pPr lvl="1"/>
            <a:r>
              <a:rPr kumimoji="1" lang="ja-JP" altLang="en-US" dirty="0"/>
              <a:t>ソフトはハードにどのような指示を出しているのか</a:t>
            </a:r>
            <a:endParaRPr kumimoji="1" lang="en-US" altLang="ja-JP" dirty="0"/>
          </a:p>
          <a:p>
            <a:r>
              <a:rPr kumimoji="1" lang="ja-JP" altLang="en-US" dirty="0">
                <a:solidFill>
                  <a:schemeClr val="accent6"/>
                </a:solidFill>
              </a:rPr>
              <a:t>ソフトの性能や特性はどのように決まるのか？</a:t>
            </a:r>
            <a:endParaRPr kumimoji="1" lang="en-US" altLang="ja-JP" dirty="0">
              <a:solidFill>
                <a:schemeClr val="accent6"/>
              </a:solidFill>
            </a:endParaRPr>
          </a:p>
          <a:p>
            <a:pPr lvl="1"/>
            <a:r>
              <a:rPr kumimoji="1" lang="ja-JP" altLang="en-US" dirty="0"/>
              <a:t>速いとか遅いとかは，どのようによって決まるのか</a:t>
            </a:r>
            <a:endParaRPr kumimoji="1" lang="en-US" altLang="ja-JP" dirty="0"/>
          </a:p>
          <a:p>
            <a:pPr lvl="1"/>
            <a:r>
              <a:rPr kumimoji="1" lang="ja-JP" altLang="en-US" dirty="0"/>
              <a:t>高いとか安いとか，電気を食うとか食わないとか･･･</a:t>
            </a:r>
            <a:endParaRPr kumimoji="1" lang="en-US" dirty="0"/>
          </a:p>
        </p:txBody>
      </p:sp>
    </p:spTree>
    <p:extLst>
      <p:ext uri="{BB962C8B-B14F-4D97-AF65-F5344CB8AC3E}">
        <p14:creationId xmlns:p14="http://schemas.microsoft.com/office/powerpoint/2010/main" val="34274335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コンピュータ・アーキテクチャとは</a:t>
            </a:r>
          </a:p>
        </p:txBody>
      </p:sp>
      <p:sp>
        <p:nvSpPr>
          <p:cNvPr id="3" name="テキスト プレースホルダー 2"/>
          <p:cNvSpPr>
            <a:spLocks noGrp="1"/>
          </p:cNvSpPr>
          <p:nvPr>
            <p:ph type="body" sz="quarter" idx="10"/>
          </p:nvPr>
        </p:nvSpPr>
        <p:spPr/>
        <p:txBody>
          <a:bodyPr/>
          <a:lstStyle/>
          <a:p>
            <a:r>
              <a:rPr kumimoji="1" lang="ja-JP" altLang="en-US" dirty="0"/>
              <a:t>「アーキテクチャ」</a:t>
            </a:r>
            <a:endParaRPr kumimoji="1" lang="en-US" altLang="ja-JP" dirty="0"/>
          </a:p>
          <a:p>
            <a:pPr lvl="1"/>
            <a:r>
              <a:rPr kumimoji="1" lang="ja-JP" altLang="en-US" dirty="0"/>
              <a:t>建築そのものや，建築における設計や様式のこと</a:t>
            </a:r>
            <a:endParaRPr kumimoji="1" lang="en-US" altLang="ja-JP" dirty="0"/>
          </a:p>
          <a:p>
            <a:r>
              <a:rPr kumimoji="1" lang="ja-JP" altLang="en-US" dirty="0"/>
              <a:t>「コンピュータ・アーキテクチャ」</a:t>
            </a:r>
            <a:endParaRPr kumimoji="1" lang="en-US" altLang="ja-JP" dirty="0"/>
          </a:p>
          <a:p>
            <a:pPr lvl="1"/>
            <a:r>
              <a:rPr kumimoji="1" lang="ja-JP" altLang="en-US" dirty="0"/>
              <a:t>コンピュータ</a:t>
            </a:r>
            <a:r>
              <a:rPr lang="ja-JP" altLang="en-US" dirty="0"/>
              <a:t>における設計や様式のこと</a:t>
            </a:r>
            <a:endParaRPr lang="en-US" altLang="ja-JP" dirty="0"/>
          </a:p>
          <a:p>
            <a:pPr lvl="1"/>
            <a:r>
              <a:rPr lang="ja-JP" altLang="en-US" dirty="0"/>
              <a:t>情報分野では単に「アーキテクチャ」と呼ぶことも多い</a:t>
            </a:r>
            <a:endParaRPr lang="en-US" altLang="ja-JP" dirty="0"/>
          </a:p>
        </p:txBody>
      </p:sp>
    </p:spTree>
    <p:extLst>
      <p:ext uri="{BB962C8B-B14F-4D97-AF65-F5344CB8AC3E}">
        <p14:creationId xmlns:p14="http://schemas.microsoft.com/office/powerpoint/2010/main" val="32867760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例：行列積の処理時間について考える</a:t>
            </a:r>
          </a:p>
        </p:txBody>
      </p:sp>
      <p:sp>
        <p:nvSpPr>
          <p:cNvPr id="4" name="テキスト プレースホルダー 3"/>
          <p:cNvSpPr>
            <a:spLocks noGrp="1"/>
          </p:cNvSpPr>
          <p:nvPr>
            <p:ph type="body" sz="quarter" idx="10"/>
          </p:nvPr>
        </p:nvSpPr>
        <p:spPr>
          <a:xfrm>
            <a:off x="1331964" y="5049018"/>
            <a:ext cx="7200080" cy="1259707"/>
          </a:xfrm>
        </p:spPr>
        <p:txBody>
          <a:bodyPr/>
          <a:lstStyle/>
          <a:p>
            <a:r>
              <a:rPr kumimoji="1" lang="ja-JP" altLang="en-US" dirty="0"/>
              <a:t>三重ループとして実現できる</a:t>
            </a:r>
            <a:endParaRPr kumimoji="1" lang="en-US" altLang="ja-JP" dirty="0"/>
          </a:p>
          <a:p>
            <a:pPr lvl="1"/>
            <a:r>
              <a:rPr kumimoji="1" lang="ja-JP" altLang="en-US" dirty="0"/>
              <a:t>このプログラムの性能について見てみる</a:t>
            </a:r>
          </a:p>
        </p:txBody>
      </p:sp>
      <p:sp>
        <p:nvSpPr>
          <p:cNvPr id="5" name="テキスト プレースホルダー 2"/>
          <p:cNvSpPr txBox="1">
            <a:spLocks/>
          </p:cNvSpPr>
          <p:nvPr/>
        </p:nvSpPr>
        <p:spPr bwMode="auto">
          <a:xfrm>
            <a:off x="971960" y="1358977"/>
            <a:ext cx="8100090" cy="33297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Font typeface="メイリオ" panose="020B0604030504040204" pitchFamily="50" charset="-128"/>
              <a:buNone/>
            </a:pPr>
            <a:r>
              <a:rPr lang="en-US" altLang="ja-JP" sz="2000" kern="0" dirty="0">
                <a:latin typeface="Consolas" panose="020B0609020204030204" pitchFamily="49" charset="0"/>
              </a:rPr>
              <a:t>for (int k = 0; k &lt; SIZE; k++) {</a:t>
            </a:r>
          </a:p>
          <a:p>
            <a:pPr marL="360000" lvl="1" indent="0">
              <a:buFont typeface="メイリオ" panose="020B0604030504040204" pitchFamily="50" charset="-128"/>
              <a:buNone/>
            </a:pPr>
            <a:r>
              <a:rPr lang="en-US" altLang="ja-JP" sz="2000" kern="0" dirty="0">
                <a:latin typeface="Consolas" panose="020B0609020204030204" pitchFamily="49" charset="0"/>
              </a:rPr>
              <a:t>    for (int j = 0; j &lt; SIZE; </a:t>
            </a:r>
            <a:r>
              <a:rPr lang="en-US" altLang="ja-JP" sz="2000" kern="0" dirty="0" err="1">
                <a:latin typeface="Consolas" panose="020B0609020204030204" pitchFamily="49" charset="0"/>
              </a:rPr>
              <a:t>j++</a:t>
            </a:r>
            <a:r>
              <a:rPr lang="en-US" altLang="ja-JP" sz="2000" kern="0" dirty="0">
                <a:latin typeface="Consolas" panose="020B0609020204030204" pitchFamily="49" charset="0"/>
              </a:rPr>
              <a:t>) {</a:t>
            </a:r>
          </a:p>
          <a:p>
            <a:pPr marL="360000" lvl="1" indent="0">
              <a:buFont typeface="メイリオ" panose="020B0604030504040204" pitchFamily="50" charset="-128"/>
              <a:buNone/>
            </a:pPr>
            <a:r>
              <a:rPr lang="en-US" altLang="ja-JP" sz="2000" kern="0" dirty="0">
                <a:latin typeface="Consolas" panose="020B0609020204030204" pitchFamily="49" charset="0"/>
              </a:rPr>
              <a:t>        for (int i = 0; i &lt; SIZE; i++) {</a:t>
            </a:r>
          </a:p>
          <a:p>
            <a:pPr marL="360000" lvl="1" indent="0">
              <a:buFont typeface="メイリオ" panose="020B0604030504040204" pitchFamily="50" charset="-128"/>
              <a:buNone/>
            </a:pPr>
            <a:r>
              <a:rPr lang="en-US" altLang="ja-JP" sz="2000" kern="0" dirty="0">
                <a:latin typeface="Consolas" panose="020B0609020204030204" pitchFamily="49" charset="0"/>
              </a:rPr>
              <a:t>            a[k][j] += b[k][i] * c[i][j];</a:t>
            </a:r>
          </a:p>
          <a:p>
            <a:pPr marL="360000" lvl="1" indent="0">
              <a:buFont typeface="メイリオ" panose="020B0604030504040204" pitchFamily="50" charset="-128"/>
              <a:buNone/>
            </a:pPr>
            <a:r>
              <a:rPr lang="en-US" altLang="ja-JP" sz="2000" kern="0" dirty="0">
                <a:latin typeface="Consolas" panose="020B0609020204030204" pitchFamily="49" charset="0"/>
              </a:rPr>
              <a:t>        }</a:t>
            </a:r>
          </a:p>
          <a:p>
            <a:pPr marL="360000" lvl="1" indent="0">
              <a:buFont typeface="メイリオ" panose="020B0604030504040204" pitchFamily="50" charset="-128"/>
              <a:buNone/>
            </a:pPr>
            <a:r>
              <a:rPr lang="en-US" altLang="ja-JP" sz="2000" kern="0" dirty="0">
                <a:latin typeface="Consolas" panose="020B0609020204030204" pitchFamily="49" charset="0"/>
              </a:rPr>
              <a:t>    }</a:t>
            </a:r>
          </a:p>
          <a:p>
            <a:pPr marL="360000" lvl="1" indent="0">
              <a:buFont typeface="メイリオ" panose="020B0604030504040204" pitchFamily="50" charset="-128"/>
              <a:buNone/>
            </a:pPr>
            <a:r>
              <a:rPr lang="en-US" altLang="ja-JP" sz="2000" kern="0" dirty="0">
                <a:latin typeface="Consolas" panose="020B0609020204030204" pitchFamily="49" charset="0"/>
              </a:rPr>
              <a:t>}</a:t>
            </a:r>
          </a:p>
        </p:txBody>
      </p:sp>
    </p:spTree>
    <p:extLst>
      <p:ext uri="{BB962C8B-B14F-4D97-AF65-F5344CB8AC3E}">
        <p14:creationId xmlns:p14="http://schemas.microsoft.com/office/powerpoint/2010/main" val="11732773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行列積のプログラムの構造</a:t>
            </a:r>
            <a:br>
              <a:rPr kumimoji="1" lang="en-US" altLang="ja-JP" dirty="0"/>
            </a:br>
            <a:r>
              <a:rPr kumimoji="1" lang="ja-JP" altLang="en-US" sz="1800" dirty="0"/>
              <a:t>（ここは今日は別にきちんと理解しないでも良い）</a:t>
            </a:r>
          </a:p>
        </p:txBody>
      </p:sp>
      <p:sp>
        <p:nvSpPr>
          <p:cNvPr id="4" name="テキスト プレースホルダー 3"/>
          <p:cNvSpPr>
            <a:spLocks noGrp="1"/>
          </p:cNvSpPr>
          <p:nvPr>
            <p:ph type="body" sz="quarter" idx="10"/>
          </p:nvPr>
        </p:nvSpPr>
        <p:spPr>
          <a:xfrm>
            <a:off x="431954" y="5229020"/>
            <a:ext cx="8100090" cy="1259707"/>
          </a:xfrm>
        </p:spPr>
        <p:txBody>
          <a:bodyPr/>
          <a:lstStyle/>
          <a:p>
            <a:r>
              <a:rPr lang="en-US" altLang="ja-JP" dirty="0"/>
              <a:t>a[k][j] </a:t>
            </a:r>
            <a:r>
              <a:rPr lang="ja-JP" altLang="en-US" dirty="0"/>
              <a:t>は，</a:t>
            </a:r>
            <a:r>
              <a:rPr lang="en-US" altLang="ja-JP" dirty="0">
                <a:solidFill>
                  <a:schemeClr val="accent4"/>
                </a:solidFill>
              </a:rPr>
              <a:t>b </a:t>
            </a:r>
            <a:r>
              <a:rPr lang="ja-JP" altLang="en-US" dirty="0">
                <a:solidFill>
                  <a:schemeClr val="accent4"/>
                </a:solidFill>
              </a:rPr>
              <a:t>の </a:t>
            </a:r>
            <a:r>
              <a:rPr lang="en-US" altLang="ja-JP" dirty="0">
                <a:solidFill>
                  <a:schemeClr val="accent4"/>
                </a:solidFill>
              </a:rPr>
              <a:t>k </a:t>
            </a:r>
            <a:r>
              <a:rPr lang="ja-JP" altLang="en-US" dirty="0">
                <a:solidFill>
                  <a:schemeClr val="accent4"/>
                </a:solidFill>
              </a:rPr>
              <a:t>行目（紫）</a:t>
            </a:r>
            <a:r>
              <a:rPr lang="ja-JP" altLang="en-US" dirty="0"/>
              <a:t>と，</a:t>
            </a:r>
            <a:r>
              <a:rPr lang="en-US" altLang="ja-JP" dirty="0">
                <a:solidFill>
                  <a:schemeClr val="accent3">
                    <a:lumMod val="75000"/>
                  </a:schemeClr>
                </a:solidFill>
              </a:rPr>
              <a:t>c </a:t>
            </a:r>
            <a:r>
              <a:rPr lang="ja-JP" altLang="en-US" dirty="0">
                <a:solidFill>
                  <a:schemeClr val="accent3">
                    <a:lumMod val="75000"/>
                  </a:schemeClr>
                </a:solidFill>
              </a:rPr>
              <a:t>のｊ列目（緑）</a:t>
            </a:r>
            <a:r>
              <a:rPr lang="ja-JP" altLang="en-US" dirty="0"/>
              <a:t>の各要素を</a:t>
            </a:r>
            <a:br>
              <a:rPr lang="en-US" altLang="ja-JP" dirty="0"/>
            </a:br>
            <a:r>
              <a:rPr lang="ja-JP" altLang="en-US" dirty="0"/>
              <a:t>乗算して累積することにより求まる</a:t>
            </a:r>
            <a:endParaRPr lang="en-US" altLang="ja-JP" dirty="0"/>
          </a:p>
          <a:p>
            <a:pPr lvl="1"/>
            <a:r>
              <a:rPr kumimoji="1" lang="ja-JP" altLang="en-US" dirty="0"/>
              <a:t>一番内側の </a:t>
            </a:r>
            <a:r>
              <a:rPr kumimoji="1" lang="en-US" altLang="ja-JP" dirty="0" err="1"/>
              <a:t>i</a:t>
            </a:r>
            <a:r>
              <a:rPr kumimoji="1" lang="en-US" altLang="ja-JP" dirty="0"/>
              <a:t> </a:t>
            </a:r>
            <a:r>
              <a:rPr kumimoji="1" lang="ja-JP" altLang="en-US" dirty="0"/>
              <a:t>はこの各要素を参照するために回る</a:t>
            </a:r>
          </a:p>
        </p:txBody>
      </p:sp>
      <p:sp>
        <p:nvSpPr>
          <p:cNvPr id="5" name="テキスト プレースホルダー 2"/>
          <p:cNvSpPr txBox="1">
            <a:spLocks/>
          </p:cNvSpPr>
          <p:nvPr/>
        </p:nvSpPr>
        <p:spPr bwMode="auto">
          <a:xfrm>
            <a:off x="971960" y="2978995"/>
            <a:ext cx="7470083" cy="243002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lnSpc>
                <a:spcPct val="100000"/>
              </a:lnSpc>
              <a:buFont typeface="メイリオ" panose="020B0604030504040204" pitchFamily="50" charset="-128"/>
              <a:buNone/>
            </a:pPr>
            <a:r>
              <a:rPr lang="en-US" altLang="ja-JP" sz="1800" kern="0" dirty="0">
                <a:latin typeface="Consolas" panose="020B0609020204030204" pitchFamily="49" charset="0"/>
              </a:rPr>
              <a:t>for (int k = 0; k &lt; SIZE; k++) {</a:t>
            </a:r>
          </a:p>
          <a:p>
            <a:pPr marL="360000" lvl="1" indent="0">
              <a:lnSpc>
                <a:spcPct val="100000"/>
              </a:lnSpc>
              <a:buFont typeface="メイリオ" panose="020B0604030504040204" pitchFamily="50" charset="-128"/>
              <a:buNone/>
            </a:pPr>
            <a:r>
              <a:rPr lang="en-US" altLang="ja-JP" sz="1800" kern="0" dirty="0">
                <a:latin typeface="Consolas" panose="020B0609020204030204" pitchFamily="49" charset="0"/>
              </a:rPr>
              <a:t>    for (int j = 0; j &lt; SIZE; </a:t>
            </a:r>
            <a:r>
              <a:rPr lang="en-US" altLang="ja-JP" sz="1800" kern="0" dirty="0" err="1">
                <a:latin typeface="Consolas" panose="020B0609020204030204" pitchFamily="49" charset="0"/>
              </a:rPr>
              <a:t>j++</a:t>
            </a:r>
            <a:r>
              <a:rPr lang="en-US" altLang="ja-JP" sz="1800" kern="0" dirty="0">
                <a:latin typeface="Consolas" panose="020B0609020204030204" pitchFamily="49" charset="0"/>
              </a:rPr>
              <a:t>) {</a:t>
            </a:r>
          </a:p>
          <a:p>
            <a:pPr marL="360000" lvl="1" indent="0">
              <a:lnSpc>
                <a:spcPct val="100000"/>
              </a:lnSpc>
              <a:buFont typeface="メイリオ" panose="020B0604030504040204" pitchFamily="50" charset="-128"/>
              <a:buNone/>
            </a:pPr>
            <a:r>
              <a:rPr lang="en-US" altLang="ja-JP" sz="1800" kern="0" dirty="0">
                <a:latin typeface="Consolas" panose="020B0609020204030204" pitchFamily="49" charset="0"/>
              </a:rPr>
              <a:t>        for (int i = 0; i &lt; SIZE; i++) {</a:t>
            </a:r>
          </a:p>
          <a:p>
            <a:pPr marL="360000" lvl="1" indent="0">
              <a:lnSpc>
                <a:spcPct val="100000"/>
              </a:lnSpc>
              <a:buFont typeface="メイリオ" panose="020B0604030504040204" pitchFamily="50" charset="-128"/>
              <a:buNone/>
            </a:pPr>
            <a:r>
              <a:rPr lang="en-US" altLang="ja-JP" sz="1800" kern="0" dirty="0">
                <a:latin typeface="Consolas" panose="020B0609020204030204" pitchFamily="49" charset="0"/>
              </a:rPr>
              <a:t>            a[k][j] += b[k][i] * c[i][j];</a:t>
            </a:r>
          </a:p>
          <a:p>
            <a:pPr marL="360000" lvl="1" indent="0">
              <a:lnSpc>
                <a:spcPct val="100000"/>
              </a:lnSpc>
              <a:buFont typeface="メイリオ" panose="020B0604030504040204" pitchFamily="50" charset="-128"/>
              <a:buNone/>
            </a:pPr>
            <a:r>
              <a:rPr lang="en-US" altLang="ja-JP" sz="1800" kern="0" dirty="0">
                <a:latin typeface="Consolas" panose="020B0609020204030204" pitchFamily="49" charset="0"/>
              </a:rPr>
              <a:t>        }</a:t>
            </a:r>
          </a:p>
          <a:p>
            <a:pPr marL="360000" lvl="1" indent="0">
              <a:lnSpc>
                <a:spcPct val="100000"/>
              </a:lnSpc>
              <a:buFont typeface="メイリオ" panose="020B0604030504040204" pitchFamily="50" charset="-128"/>
              <a:buNone/>
            </a:pPr>
            <a:r>
              <a:rPr lang="en-US" altLang="ja-JP" sz="1800" kern="0" dirty="0">
                <a:latin typeface="Consolas" panose="020B0609020204030204" pitchFamily="49" charset="0"/>
              </a:rPr>
              <a:t>    }</a:t>
            </a:r>
          </a:p>
          <a:p>
            <a:pPr marL="360000" lvl="1" indent="0">
              <a:lnSpc>
                <a:spcPct val="100000"/>
              </a:lnSpc>
              <a:buFont typeface="メイリオ" panose="020B0604030504040204" pitchFamily="50" charset="-128"/>
              <a:buNone/>
            </a:pPr>
            <a:r>
              <a:rPr lang="en-US" altLang="ja-JP" sz="1800" kern="0" dirty="0">
                <a:latin typeface="Consolas" panose="020B0609020204030204" pitchFamily="49" charset="0"/>
              </a:rPr>
              <a:t>}</a:t>
            </a:r>
          </a:p>
          <a:p>
            <a:pPr lvl="1">
              <a:lnSpc>
                <a:spcPct val="100000"/>
              </a:lnSpc>
            </a:pPr>
            <a:endParaRPr lang="ja-JP" altLang="en-US" sz="1800" kern="0" dirty="0">
              <a:latin typeface="Consolas" panose="020B0609020204030204" pitchFamily="49" charset="0"/>
            </a:endParaRPr>
          </a:p>
        </p:txBody>
      </p:sp>
      <p:sp>
        <p:nvSpPr>
          <p:cNvPr id="3" name="正方形/長方形 2"/>
          <p:cNvSpPr/>
          <p:nvPr/>
        </p:nvSpPr>
        <p:spPr bwMode="auto">
          <a:xfrm>
            <a:off x="1331964" y="1178975"/>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p:cNvSpPr/>
          <p:nvPr/>
        </p:nvSpPr>
        <p:spPr bwMode="auto">
          <a:xfrm>
            <a:off x="3491988" y="1178975"/>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p:cNvSpPr/>
          <p:nvPr/>
        </p:nvSpPr>
        <p:spPr bwMode="auto">
          <a:xfrm>
            <a:off x="5652012" y="1178975"/>
            <a:ext cx="1440016"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p:cNvSpPr/>
          <p:nvPr/>
        </p:nvSpPr>
        <p:spPr bwMode="auto">
          <a:xfrm>
            <a:off x="1691968"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3761991"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b</a:t>
            </a:r>
            <a:endParaRPr kumimoji="1" lang="ja-JP" altLang="en-US" sz="1600" dirty="0">
              <a:solidFill>
                <a:schemeClr val="tx1">
                  <a:lumMod val="75000"/>
                  <a:lumOff val="25000"/>
                </a:schemeClr>
              </a:solidFill>
              <a:latin typeface="+mn-ea"/>
            </a:endParaRPr>
          </a:p>
        </p:txBody>
      </p:sp>
      <p:sp>
        <p:nvSpPr>
          <p:cNvPr id="10" name="正方形/長方形 9"/>
          <p:cNvSpPr/>
          <p:nvPr/>
        </p:nvSpPr>
        <p:spPr bwMode="auto">
          <a:xfrm>
            <a:off x="6012016"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a:t>
            </a:r>
            <a:endParaRPr kumimoji="1" lang="ja-JP" altLang="en-US" sz="1600" dirty="0">
              <a:solidFill>
                <a:schemeClr val="tx1">
                  <a:lumMod val="75000"/>
                  <a:lumOff val="25000"/>
                </a:schemeClr>
              </a:solidFill>
              <a:latin typeface="+mn-ea"/>
            </a:endParaRPr>
          </a:p>
        </p:txBody>
      </p:sp>
      <p:sp>
        <p:nvSpPr>
          <p:cNvPr id="11" name="正方形/長方形 10"/>
          <p:cNvSpPr/>
          <p:nvPr/>
        </p:nvSpPr>
        <p:spPr bwMode="auto">
          <a:xfrm>
            <a:off x="1691968" y="1538979"/>
            <a:ext cx="360004" cy="36000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a[k][j]</a:t>
            </a:r>
            <a:endParaRPr kumimoji="1" lang="ja-JP" altLang="en-US" dirty="0">
              <a:solidFill>
                <a:schemeClr val="tx1">
                  <a:lumMod val="75000"/>
                  <a:lumOff val="25000"/>
                </a:schemeClr>
              </a:solidFill>
              <a:latin typeface="+mn-ea"/>
            </a:endParaRPr>
          </a:p>
        </p:txBody>
      </p:sp>
      <p:sp>
        <p:nvSpPr>
          <p:cNvPr id="12" name="正方形/長方形 11"/>
          <p:cNvSpPr/>
          <p:nvPr/>
        </p:nvSpPr>
        <p:spPr bwMode="auto">
          <a:xfrm>
            <a:off x="2771980"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4932004"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14" name="正方形/長方形 13"/>
          <p:cNvSpPr/>
          <p:nvPr/>
        </p:nvSpPr>
        <p:spPr bwMode="auto">
          <a:xfrm>
            <a:off x="3491988" y="1538979"/>
            <a:ext cx="1440016" cy="360004"/>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b[k][</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6012016" y="1178974"/>
            <a:ext cx="360004" cy="1350015"/>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c[</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][j]</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355202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重要なポイント</a:t>
            </a:r>
          </a:p>
        </p:txBody>
      </p:sp>
      <p:sp>
        <p:nvSpPr>
          <p:cNvPr id="4" name="テキスト プレースホルダー 3"/>
          <p:cNvSpPr>
            <a:spLocks noGrp="1"/>
          </p:cNvSpPr>
          <p:nvPr>
            <p:ph type="body" sz="quarter" idx="10"/>
          </p:nvPr>
        </p:nvSpPr>
        <p:spPr>
          <a:xfrm>
            <a:off x="431954" y="3699004"/>
            <a:ext cx="8460094" cy="3060034"/>
          </a:xfrm>
        </p:spPr>
        <p:txBody>
          <a:bodyPr/>
          <a:lstStyle/>
          <a:p>
            <a:r>
              <a:rPr kumimoji="1" lang="ja-JP" altLang="en-US" dirty="0"/>
              <a:t>（とりあえず三重ループでひたすら乗算と加算をしている事が</a:t>
            </a:r>
            <a:br>
              <a:rPr kumimoji="1" lang="en-US" altLang="ja-JP" dirty="0"/>
            </a:br>
            <a:r>
              <a:rPr kumimoji="1" lang="ja-JP" altLang="en-US" dirty="0"/>
              <a:t>　わかってればよい</a:t>
            </a:r>
            <a:endParaRPr kumimoji="1" lang="en-US" altLang="ja-JP" dirty="0"/>
          </a:p>
          <a:p>
            <a:r>
              <a:rPr kumimoji="1" lang="ja-JP" altLang="en-US" dirty="0"/>
              <a:t>このプログラムをよく見ると，</a:t>
            </a:r>
            <a:endParaRPr kumimoji="1" lang="en-US" altLang="ja-JP" dirty="0"/>
          </a:p>
          <a:p>
            <a:pPr lvl="1"/>
            <a:r>
              <a:rPr lang="en-US" altLang="ja-JP" dirty="0"/>
              <a:t>a[k][j] += </a:t>
            </a:r>
            <a:r>
              <a:rPr lang="ja-JP" altLang="en-US" dirty="0"/>
              <a:t>の部分の加算の順序は自由に入れ替え可能</a:t>
            </a:r>
            <a:endParaRPr lang="en-US" altLang="ja-JP" dirty="0"/>
          </a:p>
          <a:p>
            <a:pPr lvl="2"/>
            <a:r>
              <a:rPr lang="ja-JP" altLang="en-US" dirty="0"/>
              <a:t>加算はどのような順序でやってもよい</a:t>
            </a:r>
            <a:endParaRPr lang="en-US" altLang="ja-JP" dirty="0"/>
          </a:p>
          <a:p>
            <a:pPr lvl="1"/>
            <a:r>
              <a:rPr lang="ja-JP" altLang="en-US" dirty="0">
                <a:solidFill>
                  <a:schemeClr val="accent6"/>
                </a:solidFill>
              </a:rPr>
              <a:t>なので，ループの外側と内側を入れ替えても，結果は同じ</a:t>
            </a:r>
            <a:endParaRPr lang="en-US" altLang="ja-JP" dirty="0">
              <a:solidFill>
                <a:schemeClr val="accent6"/>
              </a:solidFill>
            </a:endParaRPr>
          </a:p>
        </p:txBody>
      </p:sp>
      <p:sp>
        <p:nvSpPr>
          <p:cNvPr id="5" name="テキスト プレースホルダー 2"/>
          <p:cNvSpPr txBox="1">
            <a:spLocks/>
          </p:cNvSpPr>
          <p:nvPr/>
        </p:nvSpPr>
        <p:spPr bwMode="auto">
          <a:xfrm>
            <a:off x="1331964" y="1358977"/>
            <a:ext cx="7470083" cy="243002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Font typeface="メイリオ" panose="020B0604030504040204" pitchFamily="50" charset="-128"/>
              <a:buNone/>
            </a:pPr>
            <a:r>
              <a:rPr lang="en-US" altLang="ja-JP" sz="1800" kern="0" dirty="0">
                <a:latin typeface="Consolas" panose="020B0609020204030204" pitchFamily="49" charset="0"/>
              </a:rPr>
              <a:t>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k = 0; k &lt; SIZE; k++) {</a:t>
            </a:r>
          </a:p>
          <a:p>
            <a:pPr marL="360000" lvl="1" indent="0">
              <a:buFont typeface="メイリオ" panose="020B0604030504040204" pitchFamily="50" charset="-128"/>
              <a:buNone/>
            </a:pPr>
            <a:r>
              <a:rPr lang="en-US" altLang="ja-JP" sz="1800" kern="0" dirty="0">
                <a:latin typeface="Consolas" panose="020B0609020204030204" pitchFamily="49" charset="0"/>
              </a:rPr>
              <a:t>    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j = 0; j &lt; SIZE; </a:t>
            </a:r>
            <a:r>
              <a:rPr lang="en-US" altLang="ja-JP" sz="1800" kern="0" dirty="0" err="1">
                <a:latin typeface="Consolas" panose="020B0609020204030204" pitchFamily="49" charset="0"/>
              </a:rPr>
              <a:t>j++</a:t>
            </a: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 0;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&lt; SIZE;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a[k][j] += b[k][</a:t>
            </a:r>
            <a:r>
              <a:rPr lang="en-US" altLang="ja-JP" sz="1800" kern="0" dirty="0" err="1">
                <a:latin typeface="Consolas" panose="020B0609020204030204" pitchFamily="49" charset="0"/>
              </a:rPr>
              <a:t>i</a:t>
            </a:r>
            <a:r>
              <a:rPr lang="en-US" altLang="ja-JP" sz="1800" kern="0" dirty="0">
                <a:latin typeface="Consolas" panose="020B0609020204030204" pitchFamily="49" charset="0"/>
              </a:rPr>
              <a:t>] * c[</a:t>
            </a:r>
            <a:r>
              <a:rPr lang="en-US" altLang="ja-JP" sz="1800" kern="0" dirty="0" err="1">
                <a:latin typeface="Consolas" panose="020B0609020204030204" pitchFamily="49" charset="0"/>
              </a:rPr>
              <a:t>i</a:t>
            </a:r>
            <a:r>
              <a:rPr lang="en-US" altLang="ja-JP" sz="1800" kern="0" dirty="0">
                <a:latin typeface="Consolas" panose="020B0609020204030204" pitchFamily="49" charset="0"/>
              </a:rPr>
              <a:t>][j];</a:t>
            </a:r>
          </a:p>
          <a:p>
            <a:pPr marL="360000" lvl="1" indent="0">
              <a:buFont typeface="メイリオ" panose="020B0604030504040204" pitchFamily="50" charset="-128"/>
              <a:buNone/>
            </a:pP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a:t>
            </a:r>
          </a:p>
          <a:p>
            <a:pPr lvl="1"/>
            <a:endParaRPr lang="ja-JP" altLang="en-US" sz="1800" kern="0" dirty="0">
              <a:latin typeface="Consolas" panose="020B0609020204030204" pitchFamily="49" charset="0"/>
            </a:endParaRPr>
          </a:p>
        </p:txBody>
      </p:sp>
    </p:spTree>
    <p:extLst>
      <p:ext uri="{BB962C8B-B14F-4D97-AF65-F5344CB8AC3E}">
        <p14:creationId xmlns:p14="http://schemas.microsoft.com/office/powerpoint/2010/main" val="36182029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行列積の実行時間の差</a:t>
            </a:r>
            <a:endParaRPr kumimoji="1" lang="ja-JP" altLang="en-US" dirty="0"/>
          </a:p>
        </p:txBody>
      </p:sp>
      <p:sp>
        <p:nvSpPr>
          <p:cNvPr id="9" name="コンテンツ プレースホルダー 8">
            <a:extLst>
              <a:ext uri="{FF2B5EF4-FFF2-40B4-BE49-F238E27FC236}">
                <a16:creationId xmlns:a16="http://schemas.microsoft.com/office/drawing/2014/main" id="{ABBD0A84-D1E9-7928-8859-4A2E6207BB5F}"/>
              </a:ext>
            </a:extLst>
          </p:cNvPr>
          <p:cNvSpPr>
            <a:spLocks noGrp="1"/>
          </p:cNvSpPr>
          <p:nvPr>
            <p:ph sz="quarter" idx="10"/>
          </p:nvPr>
        </p:nvSpPr>
        <p:spPr>
          <a:xfrm>
            <a:off x="611956" y="4599013"/>
            <a:ext cx="8280092" cy="1350015"/>
          </a:xfrm>
        </p:spPr>
        <p:txBody>
          <a:bodyPr/>
          <a:lstStyle/>
          <a:p>
            <a:r>
              <a:rPr lang="ja-JP" altLang="en-US" dirty="0"/>
              <a:t>上記のプログラムは，ループの順序を入れ替えただけ</a:t>
            </a:r>
            <a:endParaRPr lang="en-US" altLang="ja-JP" dirty="0"/>
          </a:p>
          <a:p>
            <a:pPr lvl="1"/>
            <a:r>
              <a:rPr lang="ja-JP" altLang="en-US" dirty="0"/>
              <a:t>したがって，左右で結果は変わらない</a:t>
            </a:r>
            <a:endParaRPr lang="en-US" altLang="ja-JP" dirty="0"/>
          </a:p>
          <a:p>
            <a:r>
              <a:rPr lang="ja-JP" altLang="en-US" dirty="0"/>
              <a:t>しかし，実行時間は大きく異なる</a:t>
            </a:r>
            <a:endParaRPr lang="en-US" altLang="ja-JP" dirty="0"/>
          </a:p>
          <a:p>
            <a:pPr lvl="1"/>
            <a:r>
              <a:rPr lang="en-US" altLang="ja-JP" dirty="0"/>
              <a:t>1100 </a:t>
            </a:r>
            <a:r>
              <a:rPr lang="ja-JP" altLang="en-US" dirty="0"/>
              <a:t>秒 </a:t>
            </a:r>
            <a:r>
              <a:rPr lang="en-US" altLang="ja-JP" dirty="0"/>
              <a:t>vs. 20 </a:t>
            </a:r>
            <a:r>
              <a:rPr lang="ja-JP" altLang="en-US" dirty="0"/>
              <a:t>秒</a:t>
            </a:r>
            <a:endParaRPr lang="en-US" altLang="ja-JP" dirty="0"/>
          </a:p>
          <a:p>
            <a:pPr lvl="1"/>
            <a:r>
              <a:rPr lang="ja-JP" altLang="en-US" dirty="0">
                <a:solidFill>
                  <a:schemeClr val="accent6"/>
                </a:solidFill>
              </a:rPr>
              <a:t>この理由を知るためにはアーキテクチャの知識が必要</a:t>
            </a:r>
            <a:endParaRPr lang="en-US" dirty="0">
              <a:solidFill>
                <a:schemeClr val="accent6"/>
              </a:solidFill>
            </a:endParaRPr>
          </a:p>
        </p:txBody>
      </p:sp>
      <p:sp>
        <p:nvSpPr>
          <p:cNvPr id="28" name="テキスト プレースホルダー 2"/>
          <p:cNvSpPr txBox="1">
            <a:spLocks/>
          </p:cNvSpPr>
          <p:nvPr/>
        </p:nvSpPr>
        <p:spPr bwMode="auto">
          <a:xfrm>
            <a:off x="4391998" y="1808982"/>
            <a:ext cx="5040056" cy="20700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None/>
            </a:pPr>
            <a:r>
              <a:rPr lang="en-US" altLang="ja-JP" sz="1400" b="1" kern="0" dirty="0">
                <a:solidFill>
                  <a:schemeClr val="accent2"/>
                </a:solidFill>
                <a:latin typeface="Consolas" panose="020B0609020204030204" pitchFamily="49" charset="0"/>
              </a:rPr>
              <a:t>// 20 </a:t>
            </a:r>
            <a:r>
              <a:rPr lang="ja-JP" altLang="en-US" sz="1400" b="1" kern="0" dirty="0">
                <a:solidFill>
                  <a:schemeClr val="accent2"/>
                </a:solidFill>
                <a:latin typeface="Consolas" panose="020B0609020204030204" pitchFamily="49" charset="0"/>
              </a:rPr>
              <a:t>秒で終わる</a:t>
            </a:r>
            <a:endParaRPr lang="en-US" altLang="ja-JP" sz="1400" b="1" kern="0" dirty="0">
              <a:solidFill>
                <a:schemeClr val="accent2"/>
              </a:solidFill>
              <a:latin typeface="Consolas" panose="020B0609020204030204" pitchFamily="49" charset="0"/>
            </a:endParaRPr>
          </a:p>
          <a:p>
            <a:pPr marL="360000" lvl="1" indent="0">
              <a:buNone/>
            </a:pPr>
            <a:r>
              <a:rPr lang="en-US" altLang="ja-JP" sz="1400" kern="0" dirty="0">
                <a:latin typeface="Consolas" panose="020B0609020204030204" pitchFamily="49" charset="0"/>
              </a:rPr>
              <a:t>for (int i = 0; i &lt; SIZE; i++) {</a:t>
            </a:r>
          </a:p>
          <a:p>
            <a:pPr marL="360000" lvl="1" indent="0">
              <a:buNone/>
            </a:pPr>
            <a:r>
              <a:rPr lang="en-US" altLang="ja-JP" sz="1400" kern="0" dirty="0">
                <a:latin typeface="Consolas" panose="020B0609020204030204" pitchFamily="49" charset="0"/>
              </a:rPr>
              <a:t>    </a:t>
            </a:r>
            <a:r>
              <a:rPr lang="en-US" altLang="ja-JP" sz="1400" kern="0" dirty="0">
                <a:solidFill>
                  <a:schemeClr val="accent6"/>
                </a:solidFill>
                <a:latin typeface="Consolas" panose="020B0609020204030204" pitchFamily="49" charset="0"/>
              </a:rPr>
              <a:t>for (int k = 0; k &lt; SIZE; k++) {</a:t>
            </a:r>
          </a:p>
          <a:p>
            <a:pPr marL="360000" lvl="1" indent="0">
              <a:buNone/>
            </a:pPr>
            <a:r>
              <a:rPr lang="ja-JP" altLang="en-US" sz="1400" kern="0" dirty="0">
                <a:latin typeface="Consolas" panose="020B0609020204030204" pitchFamily="49" charset="0"/>
              </a:rPr>
              <a:t>        </a:t>
            </a:r>
            <a:r>
              <a:rPr lang="en-US" altLang="ja-JP" sz="1400" kern="0" dirty="0">
                <a:solidFill>
                  <a:schemeClr val="accent3"/>
                </a:solidFill>
                <a:latin typeface="Consolas" panose="020B0609020204030204" pitchFamily="49" charset="0"/>
              </a:rPr>
              <a:t>for (int j = 0; j &lt; SIZE; </a:t>
            </a:r>
            <a:r>
              <a:rPr lang="en-US" altLang="ja-JP" sz="1400" kern="0" dirty="0" err="1">
                <a:solidFill>
                  <a:schemeClr val="accent3"/>
                </a:solidFill>
                <a:latin typeface="Consolas" panose="020B0609020204030204" pitchFamily="49" charset="0"/>
              </a:rPr>
              <a:t>j++</a:t>
            </a:r>
            <a:r>
              <a:rPr lang="en-US" altLang="ja-JP" sz="1400" kern="0" dirty="0">
                <a:solidFill>
                  <a:schemeClr val="accent3"/>
                </a:solidFill>
                <a:latin typeface="Consolas" panose="020B0609020204030204" pitchFamily="49" charset="0"/>
              </a:rPr>
              <a:t>) {</a:t>
            </a:r>
          </a:p>
          <a:p>
            <a:pPr marL="360000" lvl="1" indent="0">
              <a:buFont typeface="メイリオ" panose="020B0604030504040204" pitchFamily="50" charset="-128"/>
              <a:buNone/>
            </a:pPr>
            <a:r>
              <a:rPr lang="en-US" altLang="ja-JP" sz="1400" kern="0" dirty="0">
                <a:latin typeface="Consolas" panose="020B0609020204030204" pitchFamily="49" charset="0"/>
              </a:rPr>
              <a:t>            a[k][j] += b[k][i] * c[i][j];</a:t>
            </a:r>
          </a:p>
          <a:p>
            <a:pPr marL="360000" lvl="1" indent="0">
              <a:buFont typeface="メイリオ" panose="020B0604030504040204" pitchFamily="50" charset="-128"/>
              <a:buNone/>
            </a:pPr>
            <a:r>
              <a:rPr lang="en-US" altLang="ja-JP" sz="1400" kern="0" dirty="0">
                <a:latin typeface="Consolas" panose="020B0609020204030204" pitchFamily="49" charset="0"/>
              </a:rPr>
              <a:t>        }</a:t>
            </a:r>
          </a:p>
          <a:p>
            <a:pPr marL="360000" lvl="1" indent="0">
              <a:buFont typeface="メイリオ" panose="020B0604030504040204" pitchFamily="50" charset="-128"/>
              <a:buNone/>
            </a:pPr>
            <a:r>
              <a:rPr lang="ja-JP" altLang="en-US" sz="1400" kern="0" dirty="0">
                <a:latin typeface="Consolas" panose="020B0609020204030204" pitchFamily="49" charset="0"/>
              </a:rPr>
              <a:t>    </a:t>
            </a:r>
            <a:r>
              <a:rPr lang="en-US" altLang="ja-JP" sz="1400" kern="0" dirty="0">
                <a:latin typeface="Consolas" panose="020B0609020204030204" pitchFamily="49" charset="0"/>
              </a:rPr>
              <a:t>}</a:t>
            </a:r>
          </a:p>
          <a:p>
            <a:pPr marL="360000" lvl="1" indent="0">
              <a:buFont typeface="メイリオ" panose="020B0604030504040204" pitchFamily="50" charset="-128"/>
              <a:buNone/>
            </a:pPr>
            <a:r>
              <a:rPr lang="en-US" altLang="ja-JP" sz="1400" kern="0" dirty="0">
                <a:latin typeface="Consolas" panose="020B0609020204030204" pitchFamily="49" charset="0"/>
              </a:rPr>
              <a:t>}</a:t>
            </a:r>
            <a:endParaRPr lang="ja-JP" altLang="en-US" sz="1400" b="1" kern="0" dirty="0">
              <a:solidFill>
                <a:schemeClr val="accent5"/>
              </a:solidFill>
              <a:latin typeface="Consolas" panose="020B0609020204030204" pitchFamily="49" charset="0"/>
            </a:endParaRPr>
          </a:p>
          <a:p>
            <a:pPr marL="360000" lvl="1" indent="0">
              <a:buNone/>
            </a:pPr>
            <a:endParaRPr lang="ja-JP" altLang="en-US" sz="1400" b="1" kern="0" dirty="0">
              <a:solidFill>
                <a:schemeClr val="accent5"/>
              </a:solidFill>
              <a:latin typeface="Consolas" panose="020B0609020204030204" pitchFamily="49" charset="0"/>
            </a:endParaRPr>
          </a:p>
        </p:txBody>
      </p:sp>
      <p:sp>
        <p:nvSpPr>
          <p:cNvPr id="46" name="テキスト プレースホルダー 2">
            <a:extLst>
              <a:ext uri="{FF2B5EF4-FFF2-40B4-BE49-F238E27FC236}">
                <a16:creationId xmlns:a16="http://schemas.microsoft.com/office/drawing/2014/main" id="{DE9E16F8-A8A2-437A-AB3A-4DE2EBD703AE}"/>
              </a:ext>
            </a:extLst>
          </p:cNvPr>
          <p:cNvSpPr txBox="1">
            <a:spLocks/>
          </p:cNvSpPr>
          <p:nvPr/>
        </p:nvSpPr>
        <p:spPr bwMode="auto">
          <a:xfrm>
            <a:off x="-108052" y="1628980"/>
            <a:ext cx="4770053" cy="21600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None/>
            </a:pPr>
            <a:r>
              <a:rPr lang="en-US" altLang="ja-JP" sz="1400" b="1" kern="0" dirty="0">
                <a:solidFill>
                  <a:schemeClr val="accent2"/>
                </a:solidFill>
                <a:latin typeface="Consolas" panose="020B0609020204030204" pitchFamily="49" charset="0"/>
              </a:rPr>
              <a:t>// 1100 </a:t>
            </a:r>
            <a:r>
              <a:rPr lang="ja-JP" altLang="en-US" sz="1400" b="1" kern="0" dirty="0">
                <a:solidFill>
                  <a:schemeClr val="accent2"/>
                </a:solidFill>
                <a:latin typeface="Consolas" panose="020B0609020204030204" pitchFamily="49" charset="0"/>
              </a:rPr>
              <a:t>秒かかる</a:t>
            </a:r>
            <a:endParaRPr lang="en-US" altLang="ja-JP" sz="1400" b="1" kern="0" dirty="0">
              <a:solidFill>
                <a:schemeClr val="accent2"/>
              </a:solidFill>
              <a:latin typeface="Consolas" panose="020B0609020204030204" pitchFamily="49" charset="0"/>
            </a:endParaRPr>
          </a:p>
          <a:p>
            <a:pPr marL="360000" lvl="1" indent="0">
              <a:buNone/>
            </a:pPr>
            <a:r>
              <a:rPr lang="en-US" altLang="ja-JP" sz="1400" kern="0" dirty="0">
                <a:latin typeface="Consolas" panose="020B0609020204030204" pitchFamily="49" charset="0"/>
              </a:rPr>
              <a:t>for (int i = 0; i &lt; SIZE; i++) {</a:t>
            </a:r>
          </a:p>
          <a:p>
            <a:pPr marL="360000" lvl="1" indent="0">
              <a:buNone/>
            </a:pPr>
            <a:r>
              <a:rPr lang="en-US" altLang="ja-JP" sz="1400" kern="0" dirty="0">
                <a:latin typeface="Consolas" panose="020B0609020204030204" pitchFamily="49" charset="0"/>
              </a:rPr>
              <a:t>    </a:t>
            </a:r>
            <a:r>
              <a:rPr lang="en-US" altLang="ja-JP" sz="1400" kern="0" dirty="0">
                <a:solidFill>
                  <a:schemeClr val="accent3"/>
                </a:solidFill>
                <a:latin typeface="Consolas" panose="020B0609020204030204" pitchFamily="49" charset="0"/>
              </a:rPr>
              <a:t>for (</a:t>
            </a:r>
            <a:r>
              <a:rPr lang="en-US" altLang="ja-JP" sz="1400" kern="0" dirty="0" err="1">
                <a:solidFill>
                  <a:schemeClr val="accent3"/>
                </a:solidFill>
                <a:latin typeface="Consolas" panose="020B0609020204030204" pitchFamily="49" charset="0"/>
              </a:rPr>
              <a:t>int</a:t>
            </a:r>
            <a:r>
              <a:rPr lang="en-US" altLang="ja-JP" sz="1400" kern="0" dirty="0">
                <a:solidFill>
                  <a:schemeClr val="accent3"/>
                </a:solidFill>
                <a:latin typeface="Consolas" panose="020B0609020204030204" pitchFamily="49" charset="0"/>
              </a:rPr>
              <a:t> j = 0; j &lt; SIZE; </a:t>
            </a:r>
            <a:r>
              <a:rPr lang="en-US" altLang="ja-JP" sz="1400" kern="0" dirty="0" err="1">
                <a:solidFill>
                  <a:schemeClr val="accent3"/>
                </a:solidFill>
                <a:latin typeface="Consolas" panose="020B0609020204030204" pitchFamily="49" charset="0"/>
              </a:rPr>
              <a:t>j++</a:t>
            </a:r>
            <a:r>
              <a:rPr lang="en-US" altLang="ja-JP" sz="1400" kern="0" dirty="0">
                <a:solidFill>
                  <a:schemeClr val="accent3"/>
                </a:solidFill>
                <a:latin typeface="Consolas" panose="020B0609020204030204" pitchFamily="49" charset="0"/>
              </a:rPr>
              <a:t>) {</a:t>
            </a:r>
          </a:p>
          <a:p>
            <a:pPr marL="360000" lvl="1" indent="0">
              <a:buNone/>
            </a:pPr>
            <a:r>
              <a:rPr lang="ja-JP" altLang="en-US" sz="1400" kern="0" dirty="0">
                <a:latin typeface="Consolas" panose="020B0609020204030204" pitchFamily="49" charset="0"/>
              </a:rPr>
              <a:t>        </a:t>
            </a:r>
            <a:r>
              <a:rPr lang="en-US" altLang="ja-JP" sz="1400" kern="0" dirty="0">
                <a:solidFill>
                  <a:schemeClr val="accent6"/>
                </a:solidFill>
                <a:latin typeface="Consolas" panose="020B0609020204030204" pitchFamily="49" charset="0"/>
              </a:rPr>
              <a:t>for (int k = 0; k &lt; SIZE; k++) {</a:t>
            </a:r>
          </a:p>
          <a:p>
            <a:pPr marL="360000" lvl="1" indent="0">
              <a:buFont typeface="メイリオ" panose="020B0604030504040204" pitchFamily="50" charset="-128"/>
              <a:buNone/>
            </a:pPr>
            <a:r>
              <a:rPr lang="en-US" altLang="ja-JP" sz="1400" kern="0" dirty="0">
                <a:latin typeface="Consolas" panose="020B0609020204030204" pitchFamily="49" charset="0"/>
              </a:rPr>
              <a:t>            a[k][j] += b[k][i] * c[i][j];</a:t>
            </a:r>
          </a:p>
          <a:p>
            <a:pPr marL="360000" lvl="1" indent="0">
              <a:buFont typeface="メイリオ" panose="020B0604030504040204" pitchFamily="50" charset="-128"/>
              <a:buNone/>
            </a:pPr>
            <a:r>
              <a:rPr lang="en-US" altLang="ja-JP" sz="1400" kern="0" dirty="0">
                <a:latin typeface="Consolas" panose="020B0609020204030204" pitchFamily="49" charset="0"/>
              </a:rPr>
              <a:t>        }</a:t>
            </a:r>
          </a:p>
          <a:p>
            <a:pPr marL="360000" lvl="1" indent="0">
              <a:buFont typeface="メイリオ" panose="020B0604030504040204" pitchFamily="50" charset="-128"/>
              <a:buNone/>
            </a:pPr>
            <a:r>
              <a:rPr lang="en-US" altLang="ja-JP" sz="1400" kern="0" dirty="0">
                <a:latin typeface="Consolas" panose="020B0609020204030204" pitchFamily="49" charset="0"/>
              </a:rPr>
              <a:t>    }</a:t>
            </a:r>
          </a:p>
          <a:p>
            <a:pPr marL="360000" lvl="1" indent="0">
              <a:buFont typeface="メイリオ" panose="020B0604030504040204" pitchFamily="50" charset="-128"/>
              <a:buNone/>
            </a:pPr>
            <a:r>
              <a:rPr lang="en-US" altLang="ja-JP" sz="1400" kern="0" dirty="0">
                <a:latin typeface="Consolas" panose="020B0609020204030204" pitchFamily="49" charset="0"/>
              </a:rPr>
              <a:t>}</a:t>
            </a:r>
            <a:endParaRPr lang="ja-JP" altLang="en-US" sz="1400" b="1" kern="0" dirty="0">
              <a:solidFill>
                <a:schemeClr val="accent5"/>
              </a:solidFill>
              <a:latin typeface="Consolas" panose="020B0609020204030204" pitchFamily="49" charset="0"/>
            </a:endParaRPr>
          </a:p>
        </p:txBody>
      </p:sp>
      <p:cxnSp>
        <p:nvCxnSpPr>
          <p:cNvPr id="5" name="直線矢印コネクタ 4">
            <a:extLst>
              <a:ext uri="{FF2B5EF4-FFF2-40B4-BE49-F238E27FC236}">
                <a16:creationId xmlns:a16="http://schemas.microsoft.com/office/drawing/2014/main" id="{D4B16908-BA8E-C9E3-76E1-39423BC2D8EB}"/>
              </a:ext>
            </a:extLst>
          </p:cNvPr>
          <p:cNvCxnSpPr/>
          <p:nvPr/>
        </p:nvCxnSpPr>
        <p:spPr bwMode="auto">
          <a:xfrm>
            <a:off x="4121995" y="2258987"/>
            <a:ext cx="990011" cy="270003"/>
          </a:xfrm>
          <a:prstGeom prst="straightConnector1">
            <a:avLst/>
          </a:prstGeom>
          <a:noFill/>
          <a:ln w="9525" cap="flat" cmpd="sng" algn="ctr">
            <a:solidFill>
              <a:schemeClr val="tx1"/>
            </a:solidFill>
            <a:prstDash val="solid"/>
            <a:round/>
            <a:headEnd type="none" w="med" len="med"/>
            <a:tailEnd type="triangle"/>
          </a:ln>
          <a:effectLst/>
        </p:spPr>
      </p:cxnSp>
      <p:cxnSp>
        <p:nvCxnSpPr>
          <p:cNvPr id="6" name="直線矢印コネクタ 5">
            <a:extLst>
              <a:ext uri="{FF2B5EF4-FFF2-40B4-BE49-F238E27FC236}">
                <a16:creationId xmlns:a16="http://schemas.microsoft.com/office/drawing/2014/main" id="{879A897B-8BB1-9DE7-0CCF-F4D5202C842F}"/>
              </a:ext>
            </a:extLst>
          </p:cNvPr>
          <p:cNvCxnSpPr>
            <a:cxnSpLocks/>
          </p:cNvCxnSpPr>
          <p:nvPr/>
        </p:nvCxnSpPr>
        <p:spPr bwMode="auto">
          <a:xfrm flipV="1">
            <a:off x="4391998" y="2258987"/>
            <a:ext cx="720008" cy="270003"/>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8380642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550922-68E7-1BF0-90DD-EA69CF33A0C1}"/>
              </a:ext>
            </a:extLst>
          </p:cNvPr>
          <p:cNvSpPr>
            <a:spLocks noGrp="1"/>
          </p:cNvSpPr>
          <p:nvPr>
            <p:ph type="title"/>
          </p:nvPr>
        </p:nvSpPr>
        <p:spPr/>
        <p:txBody>
          <a:bodyPr/>
          <a:lstStyle/>
          <a:p>
            <a:r>
              <a:rPr kumimoji="1" lang="ja-JP" altLang="en-US" dirty="0"/>
              <a:t>なんでアーキテクチャを学ぶのか？</a:t>
            </a:r>
            <a:endParaRPr kumimoji="1" lang="en-US" dirty="0"/>
          </a:p>
        </p:txBody>
      </p:sp>
      <p:sp>
        <p:nvSpPr>
          <p:cNvPr id="3" name="コンテンツ プレースホルダー 2">
            <a:extLst>
              <a:ext uri="{FF2B5EF4-FFF2-40B4-BE49-F238E27FC236}">
                <a16:creationId xmlns:a16="http://schemas.microsoft.com/office/drawing/2014/main" id="{42E05A52-8FB1-EC65-383E-8A16A5073793}"/>
              </a:ext>
            </a:extLst>
          </p:cNvPr>
          <p:cNvSpPr>
            <a:spLocks noGrp="1"/>
          </p:cNvSpPr>
          <p:nvPr>
            <p:ph sz="quarter" idx="10"/>
          </p:nvPr>
        </p:nvSpPr>
        <p:spPr/>
        <p:txBody>
          <a:bodyPr/>
          <a:lstStyle/>
          <a:p>
            <a:r>
              <a:rPr kumimoji="1" lang="ja-JP" altLang="en-US" dirty="0"/>
              <a:t>ハードを作る人，いじる人にはそりゃ当然に重要</a:t>
            </a:r>
            <a:endParaRPr kumimoji="1" lang="en-US" altLang="ja-JP" dirty="0"/>
          </a:p>
          <a:p>
            <a:r>
              <a:rPr kumimoji="1" lang="ja-JP" altLang="en-US" dirty="0"/>
              <a:t>ソフトしか作らない人にも重要</a:t>
            </a:r>
            <a:endParaRPr kumimoji="1" lang="en-US" altLang="ja-JP" dirty="0"/>
          </a:p>
          <a:p>
            <a:pPr lvl="1"/>
            <a:r>
              <a:rPr kumimoji="1" lang="ja-JP" altLang="en-US" dirty="0"/>
              <a:t>処理速度やコストの問題は常につきまとう</a:t>
            </a:r>
            <a:endParaRPr kumimoji="1" lang="en-US" altLang="ja-JP" dirty="0"/>
          </a:p>
          <a:p>
            <a:pPr lvl="1"/>
            <a:r>
              <a:rPr kumimoji="1" lang="ja-JP" altLang="en-US" dirty="0"/>
              <a:t>アプリのバグの原因は，その下にあるハードや </a:t>
            </a:r>
            <a:r>
              <a:rPr kumimoji="1" lang="en-US" altLang="ja-JP" dirty="0"/>
              <a:t>OS</a:t>
            </a:r>
            <a:r>
              <a:rPr kumimoji="1" lang="ja-JP" altLang="en-US" dirty="0"/>
              <a:t>，コンパイラの仕組みを理解してないとわからい事が多い</a:t>
            </a:r>
            <a:br>
              <a:rPr kumimoji="1" lang="en-US" altLang="ja-JP" dirty="0"/>
            </a:br>
            <a:endParaRPr kumimoji="1" lang="en-US" altLang="ja-JP" dirty="0"/>
          </a:p>
          <a:p>
            <a:pPr lvl="1"/>
            <a:r>
              <a:rPr kumimoji="1" lang="ja-JP" altLang="en-US" dirty="0"/>
              <a:t>これらの事を理解するためにはハードや </a:t>
            </a:r>
            <a:r>
              <a:rPr lang="en-US" altLang="ja-JP" dirty="0"/>
              <a:t>OS </a:t>
            </a:r>
            <a:r>
              <a:rPr lang="ja-JP" altLang="en-US" dirty="0"/>
              <a:t>などの理解が必要</a:t>
            </a:r>
            <a:endParaRPr kumimoji="1" lang="en-US" altLang="ja-JP" dirty="0"/>
          </a:p>
          <a:p>
            <a:pPr lvl="2"/>
            <a:r>
              <a:rPr kumimoji="1" lang="ja-JP" altLang="en-US" dirty="0"/>
              <a:t>一流になるか二流になるかの違いになりえる</a:t>
            </a:r>
            <a:endParaRPr kumimoji="1" lang="en-US" dirty="0"/>
          </a:p>
        </p:txBody>
      </p:sp>
    </p:spTree>
    <p:extLst>
      <p:ext uri="{BB962C8B-B14F-4D97-AF65-F5344CB8AC3E}">
        <p14:creationId xmlns:p14="http://schemas.microsoft.com/office/powerpoint/2010/main" val="2234685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B60392-9052-F165-8AA7-A79BDF09E84B}"/>
              </a:ext>
            </a:extLst>
          </p:cNvPr>
          <p:cNvSpPr>
            <a:spLocks noGrp="1"/>
          </p:cNvSpPr>
          <p:nvPr>
            <p:ph type="title"/>
          </p:nvPr>
        </p:nvSpPr>
        <p:spPr/>
        <p:txBody>
          <a:bodyPr/>
          <a:lstStyle/>
          <a:p>
            <a:r>
              <a:rPr kumimoji="1" lang="ja-JP" altLang="en-US" dirty="0"/>
              <a:t>まとめ</a:t>
            </a:r>
            <a:endParaRPr kumimoji="1" lang="en-US" dirty="0"/>
          </a:p>
        </p:txBody>
      </p:sp>
      <p:sp>
        <p:nvSpPr>
          <p:cNvPr id="3" name="コンテンツ プレースホルダー 2">
            <a:extLst>
              <a:ext uri="{FF2B5EF4-FFF2-40B4-BE49-F238E27FC236}">
                <a16:creationId xmlns:a16="http://schemas.microsoft.com/office/drawing/2014/main" id="{F06D2B40-1D86-5495-30D8-A6ABBE7E9BF8}"/>
              </a:ext>
            </a:extLst>
          </p:cNvPr>
          <p:cNvSpPr>
            <a:spLocks noGrp="1"/>
          </p:cNvSpPr>
          <p:nvPr>
            <p:ph sz="quarter" idx="10"/>
          </p:nvPr>
        </p:nvSpPr>
        <p:spPr/>
        <p:txBody>
          <a:bodyPr/>
          <a:lstStyle/>
          <a:p>
            <a:r>
              <a:rPr kumimoji="1" lang="ja-JP" altLang="en-US" dirty="0"/>
              <a:t>今日の内容</a:t>
            </a:r>
            <a:endParaRPr kumimoji="1" lang="en-US" altLang="ja-JP" dirty="0"/>
          </a:p>
          <a:p>
            <a:pPr lvl="1"/>
            <a:r>
              <a:rPr kumimoji="1" lang="ja-JP" altLang="en-US" dirty="0"/>
              <a:t>コンピュータ・アーキテクチャとは？</a:t>
            </a:r>
            <a:endParaRPr kumimoji="1" lang="en-US" altLang="ja-JP" dirty="0"/>
          </a:p>
          <a:p>
            <a:pPr lvl="1"/>
            <a:r>
              <a:rPr kumimoji="1" lang="ja-JP" altLang="en-US" dirty="0"/>
              <a:t>コンピュータの種類</a:t>
            </a:r>
            <a:endParaRPr kumimoji="1" lang="en-US" altLang="ja-JP" dirty="0"/>
          </a:p>
          <a:p>
            <a:pPr lvl="1"/>
            <a:r>
              <a:rPr kumimoji="1" lang="ja-JP" altLang="en-US" dirty="0"/>
              <a:t>ソフトウェアとの関係</a:t>
            </a:r>
            <a:endParaRPr kumimoji="1" lang="en-US" altLang="ja-JP" dirty="0"/>
          </a:p>
          <a:p>
            <a:r>
              <a:rPr kumimoji="1" lang="ja-JP" altLang="en-US" dirty="0"/>
              <a:t>正直いろいろ手探りで</a:t>
            </a:r>
            <a:endParaRPr kumimoji="1" lang="en-US" altLang="ja-JP" dirty="0"/>
          </a:p>
          <a:p>
            <a:pPr lvl="1"/>
            <a:r>
              <a:rPr kumimoji="1" lang="ja-JP" altLang="en-US" dirty="0"/>
              <a:t>色々と試行錯誤しながら進めると思います</a:t>
            </a:r>
            <a:endParaRPr kumimoji="1" lang="en-US" altLang="ja-JP" dirty="0"/>
          </a:p>
          <a:p>
            <a:pPr lvl="1"/>
            <a:r>
              <a:rPr kumimoji="1" lang="ja-JP" altLang="en-US" dirty="0"/>
              <a:t>よろしくお願いします</a:t>
            </a:r>
            <a:endParaRPr kumimoji="1" lang="en-US" dirty="0"/>
          </a:p>
        </p:txBody>
      </p:sp>
    </p:spTree>
    <p:extLst>
      <p:ext uri="{BB962C8B-B14F-4D97-AF65-F5344CB8AC3E}">
        <p14:creationId xmlns:p14="http://schemas.microsoft.com/office/powerpoint/2010/main" val="42625758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p:txBody>
          <a:bodyPr/>
          <a:lstStyle/>
          <a:p>
            <a:r>
              <a:rPr kumimoji="1" lang="ja-JP" altLang="en-US" dirty="0"/>
              <a:t>課題</a:t>
            </a:r>
            <a:endParaRPr kumimoji="1" lang="en-US" dirty="0"/>
          </a:p>
        </p:txBody>
      </p:sp>
      <p:sp>
        <p:nvSpPr>
          <p:cNvPr id="3" name="コンテンツ プレースホルダー 2">
            <a:extLst>
              <a:ext uri="{FF2B5EF4-FFF2-40B4-BE49-F238E27FC236}">
                <a16:creationId xmlns:a16="http://schemas.microsoft.com/office/drawing/2014/main" id="{B171FBA6-7482-3F67-1F81-B0AD70367ED7}"/>
              </a:ext>
            </a:extLst>
          </p:cNvPr>
          <p:cNvSpPr>
            <a:spLocks noGrp="1"/>
          </p:cNvSpPr>
          <p:nvPr>
            <p:ph sz="quarter" idx="10"/>
          </p:nvPr>
        </p:nvSpPr>
        <p:spPr/>
        <p:txBody>
          <a:bodyPr/>
          <a:lstStyle/>
          <a:p>
            <a:r>
              <a:rPr kumimoji="1" lang="ja-JP" altLang="en-US" dirty="0"/>
              <a:t>感想や質問を投稿してください</a:t>
            </a:r>
            <a:endParaRPr kumimoji="1" lang="en-US" altLang="ja-JP" dirty="0"/>
          </a:p>
          <a:p>
            <a:pPr lvl="1"/>
            <a:r>
              <a:rPr kumimoji="1" lang="en-US" altLang="ja-JP" dirty="0"/>
              <a:t>Moodle </a:t>
            </a:r>
            <a:r>
              <a:rPr kumimoji="1" lang="ja-JP" altLang="en-US" dirty="0"/>
              <a:t>の「感想や質問」のところからお願いします</a:t>
            </a:r>
            <a:endParaRPr kumimoji="1" lang="en-US" altLang="ja-JP" dirty="0"/>
          </a:p>
          <a:p>
            <a:pPr lvl="1"/>
            <a:r>
              <a:rPr kumimoji="1" lang="ja-JP" altLang="en-US" dirty="0"/>
              <a:t>締め切り：来週の講義開始時まで</a:t>
            </a:r>
            <a:endParaRPr kumimoji="1" lang="en-US" dirty="0"/>
          </a:p>
        </p:txBody>
      </p:sp>
    </p:spTree>
    <p:extLst>
      <p:ext uri="{BB962C8B-B14F-4D97-AF65-F5344CB8AC3E}">
        <p14:creationId xmlns:p14="http://schemas.microsoft.com/office/powerpoint/2010/main" val="22617826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ソフトウェアとハードウェア</a:t>
            </a:r>
            <a:endParaRPr kumimoji="1" lang="ja-JP" altLang="en-US" dirty="0"/>
          </a:p>
        </p:txBody>
      </p:sp>
      <p:grpSp>
        <p:nvGrpSpPr>
          <p:cNvPr id="4" name="グループ化 3"/>
          <p:cNvGrpSpPr/>
          <p:nvPr/>
        </p:nvGrpSpPr>
        <p:grpSpPr>
          <a:xfrm>
            <a:off x="1061961" y="1178975"/>
            <a:ext cx="990011" cy="1362730"/>
            <a:chOff x="782449" y="2107410"/>
            <a:chExt cx="1289862" cy="1722734"/>
          </a:xfrm>
          <a:effectLst/>
        </p:grpSpPr>
        <p:pic>
          <p:nvPicPr>
            <p:cNvPr id="5" name="図 4"/>
            <p:cNvPicPr>
              <a:picLocks noChangeAspect="1"/>
            </p:cNvPicPr>
            <p:nvPr/>
          </p:nvPicPr>
          <p:blipFill>
            <a:blip r:embed="rId2"/>
            <a:stretch>
              <a:fillRect/>
            </a:stretch>
          </p:blipFill>
          <p:spPr>
            <a:xfrm rot="20190373">
              <a:off x="1013249" y="2107410"/>
              <a:ext cx="734880" cy="676863"/>
            </a:xfrm>
            <a:prstGeom prst="rect">
              <a:avLst/>
            </a:prstGeom>
            <a:ln>
              <a:noFill/>
            </a:ln>
            <a:effectLst/>
          </p:spPr>
        </p:pic>
        <p:pic>
          <p:nvPicPr>
            <p:cNvPr id="6" name="図 5"/>
            <p:cNvPicPr>
              <a:picLocks noChangeAspect="1"/>
            </p:cNvPicPr>
            <p:nvPr/>
          </p:nvPicPr>
          <p:blipFill>
            <a:blip r:embed="rId3"/>
            <a:stretch>
              <a:fillRect/>
            </a:stretch>
          </p:blipFill>
          <p:spPr>
            <a:xfrm rot="1188460">
              <a:off x="818792" y="2618991"/>
              <a:ext cx="1253519" cy="630007"/>
            </a:xfrm>
            <a:prstGeom prst="rect">
              <a:avLst/>
            </a:prstGeom>
            <a:ln>
              <a:noFill/>
            </a:ln>
            <a:effectLst/>
          </p:spPr>
        </p:pic>
        <p:pic>
          <p:nvPicPr>
            <p:cNvPr id="7" name="図 6"/>
            <p:cNvPicPr>
              <a:picLocks noChangeAspect="1"/>
            </p:cNvPicPr>
            <p:nvPr/>
          </p:nvPicPr>
          <p:blipFill>
            <a:blip r:embed="rId4"/>
            <a:stretch>
              <a:fillRect/>
            </a:stretch>
          </p:blipFill>
          <p:spPr>
            <a:xfrm rot="20840149">
              <a:off x="782449" y="3200137"/>
              <a:ext cx="1266252" cy="630007"/>
            </a:xfrm>
            <a:prstGeom prst="rect">
              <a:avLst/>
            </a:prstGeom>
            <a:ln>
              <a:noFill/>
            </a:ln>
            <a:effectLst/>
          </p:spPr>
        </p:pic>
      </p:grpSp>
      <p:pic>
        <p:nvPicPr>
          <p:cNvPr id="8" name="図 7"/>
          <p:cNvPicPr>
            <a:picLocks noChangeAspect="1"/>
          </p:cNvPicPr>
          <p:nvPr/>
        </p:nvPicPr>
        <p:blipFill>
          <a:blip r:embed="rId5"/>
          <a:stretch>
            <a:fillRect/>
          </a:stretch>
        </p:blipFill>
        <p:spPr>
          <a:xfrm>
            <a:off x="3491988" y="1178975"/>
            <a:ext cx="1588187" cy="1542447"/>
          </a:xfrm>
          <a:prstGeom prst="rect">
            <a:avLst/>
          </a:prstGeom>
          <a:effectLst/>
          <a:scene3d>
            <a:camera prst="perspectiveHeroicExtremeLeftFacing"/>
            <a:lightRig rig="threePt" dir="t"/>
          </a:scene3d>
        </p:spPr>
      </p:pic>
      <p:grpSp>
        <p:nvGrpSpPr>
          <p:cNvPr id="12" name="グループ化 11"/>
          <p:cNvGrpSpPr/>
          <p:nvPr/>
        </p:nvGrpSpPr>
        <p:grpSpPr>
          <a:xfrm>
            <a:off x="5562011" y="1808982"/>
            <a:ext cx="720009" cy="540006"/>
            <a:chOff x="5382008" y="2888994"/>
            <a:chExt cx="720009" cy="540006"/>
          </a:xfrm>
        </p:grpSpPr>
        <p:cxnSp>
          <p:nvCxnSpPr>
            <p:cNvPr id="13" name="直線コネクタ 12"/>
            <p:cNvCxnSpPr/>
            <p:nvPr/>
          </p:nvCxnSpPr>
          <p:spPr bwMode="auto">
            <a:xfrm>
              <a:off x="5382008" y="3158997"/>
              <a:ext cx="720008" cy="0"/>
            </a:xfrm>
            <a:prstGeom prst="line">
              <a:avLst/>
            </a:prstGeom>
            <a:noFill/>
            <a:ln w="12700" cap="flat" cmpd="sng" algn="ctr">
              <a:solidFill>
                <a:schemeClr val="accent4"/>
              </a:solidFill>
              <a:prstDash val="solid"/>
              <a:round/>
              <a:headEnd type="none" w="med" len="med"/>
              <a:tailEnd type="none" w="med" len="med"/>
            </a:ln>
            <a:effectLst/>
          </p:spPr>
        </p:cxnSp>
        <p:cxnSp>
          <p:nvCxnSpPr>
            <p:cNvPr id="14" name="直線コネクタ 13"/>
            <p:cNvCxnSpPr/>
            <p:nvPr/>
          </p:nvCxnSpPr>
          <p:spPr bwMode="auto">
            <a:xfrm flipH="1" flipV="1">
              <a:off x="5832013" y="2888994"/>
              <a:ext cx="270003" cy="270003"/>
            </a:xfrm>
            <a:prstGeom prst="line">
              <a:avLst/>
            </a:prstGeom>
            <a:noFill/>
            <a:ln w="12700" cap="flat" cmpd="sng" algn="ctr">
              <a:solidFill>
                <a:schemeClr val="accent4"/>
              </a:solidFill>
              <a:prstDash val="solid"/>
              <a:round/>
              <a:headEnd type="none" w="med" len="med"/>
              <a:tailEnd type="none" w="med" len="med"/>
            </a:ln>
            <a:effectLst/>
          </p:spPr>
        </p:cxnSp>
        <p:cxnSp>
          <p:nvCxnSpPr>
            <p:cNvPr id="15" name="直線コネクタ 14"/>
            <p:cNvCxnSpPr/>
            <p:nvPr/>
          </p:nvCxnSpPr>
          <p:spPr bwMode="auto">
            <a:xfrm flipH="1">
              <a:off x="5832013" y="3158997"/>
              <a:ext cx="270004" cy="270003"/>
            </a:xfrm>
            <a:prstGeom prst="line">
              <a:avLst/>
            </a:prstGeom>
            <a:noFill/>
            <a:ln w="12700" cap="flat" cmpd="sng" algn="ctr">
              <a:solidFill>
                <a:schemeClr val="accent4"/>
              </a:solidFill>
              <a:prstDash val="solid"/>
              <a:round/>
              <a:headEnd type="none" w="med" len="med"/>
              <a:tailEnd type="none" w="med" len="med"/>
            </a:ln>
            <a:effectLst/>
          </p:spPr>
        </p:cxnSp>
      </p:grpSp>
      <p:grpSp>
        <p:nvGrpSpPr>
          <p:cNvPr id="16" name="グループ化 15"/>
          <p:cNvGrpSpPr/>
          <p:nvPr/>
        </p:nvGrpSpPr>
        <p:grpSpPr>
          <a:xfrm rot="5400000">
            <a:off x="7182028" y="3879006"/>
            <a:ext cx="720009" cy="540006"/>
            <a:chOff x="6143425" y="3248998"/>
            <a:chExt cx="720009" cy="540006"/>
          </a:xfrm>
        </p:grpSpPr>
        <p:cxnSp>
          <p:nvCxnSpPr>
            <p:cNvPr id="17" name="直線コネクタ 16"/>
            <p:cNvCxnSpPr/>
            <p:nvPr/>
          </p:nvCxnSpPr>
          <p:spPr bwMode="auto">
            <a:xfrm>
              <a:off x="6143425" y="3519001"/>
              <a:ext cx="720008" cy="0"/>
            </a:xfrm>
            <a:prstGeom prst="line">
              <a:avLst/>
            </a:prstGeom>
            <a:noFill/>
            <a:ln w="12700" cap="flat" cmpd="sng" algn="ctr">
              <a:solidFill>
                <a:schemeClr val="accent4"/>
              </a:solidFill>
              <a:prstDash val="solid"/>
              <a:round/>
              <a:headEnd type="none" w="med" len="med"/>
              <a:tailEnd type="none" w="med" len="med"/>
            </a:ln>
            <a:effectLst/>
          </p:spPr>
        </p:cxnSp>
        <p:cxnSp>
          <p:nvCxnSpPr>
            <p:cNvPr id="18" name="直線コネクタ 17"/>
            <p:cNvCxnSpPr/>
            <p:nvPr/>
          </p:nvCxnSpPr>
          <p:spPr bwMode="auto">
            <a:xfrm flipH="1" flipV="1">
              <a:off x="6593430" y="3248998"/>
              <a:ext cx="270003" cy="270003"/>
            </a:xfrm>
            <a:prstGeom prst="line">
              <a:avLst/>
            </a:prstGeom>
            <a:noFill/>
            <a:ln w="12700" cap="flat" cmpd="sng" algn="ctr">
              <a:solidFill>
                <a:schemeClr val="accent4"/>
              </a:solidFill>
              <a:prstDash val="solid"/>
              <a:round/>
              <a:headEnd type="none" w="med" len="med"/>
              <a:tailEnd type="none" w="med" len="med"/>
            </a:ln>
            <a:effectLst/>
          </p:spPr>
        </p:cxnSp>
        <p:cxnSp>
          <p:nvCxnSpPr>
            <p:cNvPr id="19" name="直線コネクタ 18"/>
            <p:cNvCxnSpPr/>
            <p:nvPr/>
          </p:nvCxnSpPr>
          <p:spPr bwMode="auto">
            <a:xfrm flipH="1">
              <a:off x="6593430" y="3519001"/>
              <a:ext cx="270004" cy="270003"/>
            </a:xfrm>
            <a:prstGeom prst="line">
              <a:avLst/>
            </a:prstGeom>
            <a:noFill/>
            <a:ln w="12700" cap="flat" cmpd="sng" algn="ctr">
              <a:solidFill>
                <a:schemeClr val="accent4"/>
              </a:solidFill>
              <a:prstDash val="solid"/>
              <a:round/>
              <a:headEnd type="none" w="med" len="med"/>
              <a:tailEnd type="none" w="med" len="med"/>
            </a:ln>
            <a:effectLst/>
          </p:spPr>
        </p:cxnSp>
      </p:grpSp>
      <p:sp>
        <p:nvSpPr>
          <p:cNvPr id="21" name="テキスト ボックス 20"/>
          <p:cNvSpPr txBox="1"/>
          <p:nvPr/>
        </p:nvSpPr>
        <p:spPr>
          <a:xfrm>
            <a:off x="701957" y="2978995"/>
            <a:ext cx="1620018" cy="369332"/>
          </a:xfrm>
          <a:prstGeom prst="rect">
            <a:avLst/>
          </a:prstGeom>
          <a:noFill/>
        </p:spPr>
        <p:txBody>
          <a:bodyPr wrap="none" rtlCol="0">
            <a:noAutofit/>
          </a:bodyPr>
          <a:lstStyle/>
          <a:p>
            <a:r>
              <a:rPr kumimoji="1" lang="ja-JP" altLang="en-US" sz="2000" dirty="0">
                <a:solidFill>
                  <a:schemeClr val="tx1">
                    <a:lumMod val="75000"/>
                    <a:lumOff val="25000"/>
                  </a:schemeClr>
                </a:solidFill>
              </a:rPr>
              <a:t>ソフトウェアに</a:t>
            </a:r>
          </a:p>
        </p:txBody>
      </p:sp>
      <p:sp>
        <p:nvSpPr>
          <p:cNvPr id="22" name="テキスト ボックス 21"/>
          <p:cNvSpPr txBox="1"/>
          <p:nvPr/>
        </p:nvSpPr>
        <p:spPr>
          <a:xfrm>
            <a:off x="2861981" y="2978995"/>
            <a:ext cx="1620018" cy="369332"/>
          </a:xfrm>
          <a:prstGeom prst="rect">
            <a:avLst/>
          </a:prstGeom>
          <a:noFill/>
        </p:spPr>
        <p:txBody>
          <a:bodyPr wrap="none" rtlCol="0">
            <a:noAutofit/>
          </a:bodyPr>
          <a:lstStyle/>
          <a:p>
            <a:r>
              <a:rPr kumimoji="1" lang="ja-JP" altLang="en-US" sz="2000" dirty="0">
                <a:solidFill>
                  <a:schemeClr val="tx1">
                    <a:lumMod val="75000"/>
                    <a:lumOff val="25000"/>
                  </a:schemeClr>
                </a:solidFill>
              </a:rPr>
              <a:t>書かれている命令に従って</a:t>
            </a:r>
          </a:p>
        </p:txBody>
      </p:sp>
      <p:sp>
        <p:nvSpPr>
          <p:cNvPr id="23" name="テキスト ボックス 22"/>
          <p:cNvSpPr txBox="1"/>
          <p:nvPr/>
        </p:nvSpPr>
        <p:spPr>
          <a:xfrm>
            <a:off x="6732024" y="2978995"/>
            <a:ext cx="1620018" cy="369332"/>
          </a:xfrm>
          <a:prstGeom prst="rect">
            <a:avLst/>
          </a:prstGeom>
          <a:noFill/>
        </p:spPr>
        <p:txBody>
          <a:bodyPr wrap="none" rtlCol="0">
            <a:noAutofit/>
          </a:bodyPr>
          <a:lstStyle/>
          <a:p>
            <a:pPr algn="ctr"/>
            <a:r>
              <a:rPr kumimoji="1" lang="ja-JP" altLang="en-US" sz="2000" dirty="0">
                <a:solidFill>
                  <a:schemeClr val="tx1">
                    <a:lumMod val="75000"/>
                    <a:lumOff val="25000"/>
                  </a:schemeClr>
                </a:solidFill>
              </a:rPr>
              <a:t>ハードウェアは</a:t>
            </a:r>
            <a:br>
              <a:rPr kumimoji="1" lang="en-US" altLang="ja-JP" sz="2000" dirty="0">
                <a:solidFill>
                  <a:schemeClr val="tx1">
                    <a:lumMod val="75000"/>
                    <a:lumOff val="25000"/>
                  </a:schemeClr>
                </a:solidFill>
              </a:rPr>
            </a:br>
            <a:r>
              <a:rPr kumimoji="1" lang="ja-JP" altLang="en-US" sz="2000" dirty="0">
                <a:solidFill>
                  <a:schemeClr val="tx1">
                    <a:lumMod val="75000"/>
                    <a:lumOff val="25000"/>
                  </a:schemeClr>
                </a:solidFill>
              </a:rPr>
              <a:t>計算して結果を出力</a:t>
            </a:r>
          </a:p>
        </p:txBody>
      </p:sp>
      <p:pic>
        <p:nvPicPr>
          <p:cNvPr id="1028" name="Picture 4">
            <a:extLst>
              <a:ext uri="{FF2B5EF4-FFF2-40B4-BE49-F238E27FC236}">
                <a16:creationId xmlns:a16="http://schemas.microsoft.com/office/drawing/2014/main" id="{41750E57-2FAF-7D1C-38D2-07243719DEE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42023" y="1358977"/>
            <a:ext cx="1672150" cy="1442229"/>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グループ化 25">
            <a:extLst>
              <a:ext uri="{FF2B5EF4-FFF2-40B4-BE49-F238E27FC236}">
                <a16:creationId xmlns:a16="http://schemas.microsoft.com/office/drawing/2014/main" id="{0899DC63-8056-D81B-1549-8D26E289F00E}"/>
              </a:ext>
            </a:extLst>
          </p:cNvPr>
          <p:cNvGrpSpPr/>
          <p:nvPr/>
        </p:nvGrpSpPr>
        <p:grpSpPr>
          <a:xfrm>
            <a:off x="2411976" y="1718981"/>
            <a:ext cx="720009" cy="540006"/>
            <a:chOff x="5382008" y="2888994"/>
            <a:chExt cx="720009" cy="540006"/>
          </a:xfrm>
        </p:grpSpPr>
        <p:cxnSp>
          <p:nvCxnSpPr>
            <p:cNvPr id="27" name="直線コネクタ 26">
              <a:extLst>
                <a:ext uri="{FF2B5EF4-FFF2-40B4-BE49-F238E27FC236}">
                  <a16:creationId xmlns:a16="http://schemas.microsoft.com/office/drawing/2014/main" id="{1277E6F1-6217-AFD8-412E-5D339B155DFD}"/>
                </a:ext>
              </a:extLst>
            </p:cNvPr>
            <p:cNvCxnSpPr/>
            <p:nvPr/>
          </p:nvCxnSpPr>
          <p:spPr bwMode="auto">
            <a:xfrm>
              <a:off x="5382008" y="3158997"/>
              <a:ext cx="720008" cy="0"/>
            </a:xfrm>
            <a:prstGeom prst="line">
              <a:avLst/>
            </a:prstGeom>
            <a:noFill/>
            <a:ln w="12700" cap="flat" cmpd="sng" algn="ctr">
              <a:solidFill>
                <a:schemeClr val="accent4"/>
              </a:solidFill>
              <a:prstDash val="solid"/>
              <a:round/>
              <a:headEnd type="none" w="med" len="med"/>
              <a:tailEnd type="none" w="med" len="med"/>
            </a:ln>
            <a:effectLst/>
          </p:spPr>
        </p:cxnSp>
        <p:cxnSp>
          <p:nvCxnSpPr>
            <p:cNvPr id="28" name="直線コネクタ 27">
              <a:extLst>
                <a:ext uri="{FF2B5EF4-FFF2-40B4-BE49-F238E27FC236}">
                  <a16:creationId xmlns:a16="http://schemas.microsoft.com/office/drawing/2014/main" id="{D90D69D0-A664-8283-740B-80B0D8FF6FCF}"/>
                </a:ext>
              </a:extLst>
            </p:cNvPr>
            <p:cNvCxnSpPr/>
            <p:nvPr/>
          </p:nvCxnSpPr>
          <p:spPr bwMode="auto">
            <a:xfrm flipH="1" flipV="1">
              <a:off x="5832013" y="2888994"/>
              <a:ext cx="270003" cy="270003"/>
            </a:xfrm>
            <a:prstGeom prst="line">
              <a:avLst/>
            </a:prstGeom>
            <a:noFill/>
            <a:ln w="12700" cap="flat" cmpd="sng" algn="ctr">
              <a:solidFill>
                <a:schemeClr val="accent4"/>
              </a:solidFill>
              <a:prstDash val="solid"/>
              <a:round/>
              <a:headEnd type="none" w="med" len="med"/>
              <a:tailEnd type="none" w="med" len="med"/>
            </a:ln>
            <a:effectLst/>
          </p:spPr>
        </p:cxnSp>
        <p:cxnSp>
          <p:nvCxnSpPr>
            <p:cNvPr id="29" name="直線コネクタ 28">
              <a:extLst>
                <a:ext uri="{FF2B5EF4-FFF2-40B4-BE49-F238E27FC236}">
                  <a16:creationId xmlns:a16="http://schemas.microsoft.com/office/drawing/2014/main" id="{46BEFEB8-1026-4BFC-4AE0-21233070E4BE}"/>
                </a:ext>
              </a:extLst>
            </p:cNvPr>
            <p:cNvCxnSpPr/>
            <p:nvPr/>
          </p:nvCxnSpPr>
          <p:spPr bwMode="auto">
            <a:xfrm flipH="1">
              <a:off x="5832013" y="3158997"/>
              <a:ext cx="270004" cy="270003"/>
            </a:xfrm>
            <a:prstGeom prst="line">
              <a:avLst/>
            </a:prstGeom>
            <a:noFill/>
            <a:ln w="12700" cap="flat" cmpd="sng" algn="ctr">
              <a:solidFill>
                <a:schemeClr val="accent4"/>
              </a:solidFill>
              <a:prstDash val="solid"/>
              <a:round/>
              <a:headEnd type="none" w="med" len="med"/>
              <a:tailEnd type="none" w="med" len="med"/>
            </a:ln>
            <a:effectLst/>
          </p:spPr>
        </p:cxnSp>
      </p:grpSp>
      <p:pic>
        <p:nvPicPr>
          <p:cNvPr id="1032" name="Picture 8">
            <a:extLst>
              <a:ext uri="{FF2B5EF4-FFF2-40B4-BE49-F238E27FC236}">
                <a16:creationId xmlns:a16="http://schemas.microsoft.com/office/drawing/2014/main" id="{C267B65F-0567-1B4E-CD35-5781004C29B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42023" y="4689014"/>
            <a:ext cx="1442420" cy="10800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BED937F-6490-D253-2EA1-3A6C94098F48}"/>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362031" y="5049018"/>
            <a:ext cx="1086185" cy="1178975"/>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プレースホルダー 2">
            <a:extLst>
              <a:ext uri="{FF2B5EF4-FFF2-40B4-BE49-F238E27FC236}">
                <a16:creationId xmlns:a16="http://schemas.microsoft.com/office/drawing/2014/main" id="{8125CF97-7347-42D1-EC7F-2F03B9FD15BD}"/>
              </a:ext>
            </a:extLst>
          </p:cNvPr>
          <p:cNvSpPr txBox="1">
            <a:spLocks/>
          </p:cNvSpPr>
          <p:nvPr/>
        </p:nvSpPr>
        <p:spPr bwMode="auto">
          <a:xfrm>
            <a:off x="71950" y="3609002"/>
            <a:ext cx="5574768" cy="27000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1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1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ja-JP" altLang="en-US" kern="0" dirty="0"/>
              <a:t>コンピュータは</a:t>
            </a:r>
            <a:br>
              <a:rPr lang="en-US" altLang="ja-JP" kern="0" dirty="0"/>
            </a:br>
            <a:r>
              <a:rPr lang="ja-JP" altLang="en-US" kern="0" dirty="0"/>
              <a:t>ソフトウェアとハードウェアからなる</a:t>
            </a:r>
            <a:br>
              <a:rPr lang="en-US" altLang="ja-JP" kern="0" dirty="0"/>
            </a:br>
            <a:endParaRPr lang="en-US" altLang="ja-JP" kern="0" dirty="0"/>
          </a:p>
          <a:p>
            <a:pPr lvl="1"/>
            <a:r>
              <a:rPr lang="ja-JP" altLang="en-US" kern="0" dirty="0">
                <a:solidFill>
                  <a:schemeClr val="accent6"/>
                </a:solidFill>
              </a:rPr>
              <a:t>コンピュータが</a:t>
            </a:r>
            <a:br>
              <a:rPr lang="en-US" altLang="ja-JP" kern="0" dirty="0">
                <a:solidFill>
                  <a:schemeClr val="accent6"/>
                </a:solidFill>
              </a:rPr>
            </a:br>
            <a:r>
              <a:rPr lang="ja-JP" altLang="en-US" kern="0" dirty="0">
                <a:solidFill>
                  <a:schemeClr val="accent6"/>
                </a:solidFill>
              </a:rPr>
              <a:t>「どうやって動いているのか？」</a:t>
            </a:r>
            <a:br>
              <a:rPr lang="en-US" altLang="ja-JP" kern="0" dirty="0">
                <a:solidFill>
                  <a:schemeClr val="accent6"/>
                </a:solidFill>
              </a:rPr>
            </a:br>
            <a:r>
              <a:rPr lang="ja-JP" altLang="en-US" kern="0" dirty="0">
                <a:solidFill>
                  <a:schemeClr val="accent6"/>
                </a:solidFill>
              </a:rPr>
              <a:t>「どう作られているのか？」を</a:t>
            </a:r>
            <a:br>
              <a:rPr lang="en-US" altLang="ja-JP" kern="0" dirty="0">
                <a:solidFill>
                  <a:schemeClr val="accent6"/>
                </a:solidFill>
              </a:rPr>
            </a:br>
            <a:r>
              <a:rPr lang="en-US" altLang="ja-JP" kern="0" dirty="0">
                <a:solidFill>
                  <a:schemeClr val="accent6"/>
                </a:solidFill>
              </a:rPr>
              <a:t> </a:t>
            </a:r>
            <a:r>
              <a:rPr lang="ja-JP" altLang="en-US" kern="0" dirty="0">
                <a:solidFill>
                  <a:schemeClr val="accent6"/>
                </a:solidFill>
              </a:rPr>
              <a:t>理解するのがこの講義の目的</a:t>
            </a:r>
            <a:endParaRPr lang="en-US" altLang="ja-JP" kern="0" dirty="0">
              <a:solidFill>
                <a:schemeClr val="accent6"/>
              </a:solidFill>
            </a:endParaRPr>
          </a:p>
        </p:txBody>
      </p:sp>
    </p:spTree>
    <p:extLst>
      <p:ext uri="{BB962C8B-B14F-4D97-AF65-F5344CB8AC3E}">
        <p14:creationId xmlns:p14="http://schemas.microsoft.com/office/powerpoint/2010/main" val="6259884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416162-DCE0-44A0-A9B5-DBA6D16C207B}"/>
              </a:ext>
            </a:extLst>
          </p:cNvPr>
          <p:cNvSpPr>
            <a:spLocks noGrp="1"/>
          </p:cNvSpPr>
          <p:nvPr>
            <p:ph type="title"/>
          </p:nvPr>
        </p:nvSpPr>
        <p:spPr/>
        <p:txBody>
          <a:bodyPr/>
          <a:lstStyle/>
          <a:p>
            <a:r>
              <a:rPr lang="ja-JP" altLang="en-US" dirty="0"/>
              <a:t>講義の進め方：</a:t>
            </a:r>
            <a:br>
              <a:rPr lang="en-US" altLang="ja-JP" dirty="0"/>
            </a:br>
            <a:r>
              <a:rPr lang="ja-JP" altLang="en-US" dirty="0"/>
              <a:t>基本的には去年の内容をそのままカバーする予定</a:t>
            </a:r>
            <a:endParaRPr lang="en-US" dirty="0"/>
          </a:p>
        </p:txBody>
      </p:sp>
      <p:sp>
        <p:nvSpPr>
          <p:cNvPr id="3" name="コンテンツ プレースホルダー 2">
            <a:extLst>
              <a:ext uri="{FF2B5EF4-FFF2-40B4-BE49-F238E27FC236}">
                <a16:creationId xmlns:a16="http://schemas.microsoft.com/office/drawing/2014/main" id="{965BC914-2459-7742-C4AC-88DF3A8013EC}"/>
              </a:ext>
            </a:extLst>
          </p:cNvPr>
          <p:cNvSpPr>
            <a:spLocks noGrp="1"/>
          </p:cNvSpPr>
          <p:nvPr>
            <p:ph sz="quarter" idx="10"/>
          </p:nvPr>
        </p:nvSpPr>
        <p:spPr/>
        <p:txBody>
          <a:bodyPr/>
          <a:lstStyle/>
          <a:p>
            <a:r>
              <a:rPr lang="ja-JP" altLang="en-US" dirty="0"/>
              <a:t>去年の内容：</a:t>
            </a:r>
            <a:endParaRPr lang="en-US" altLang="ja-JP" dirty="0"/>
          </a:p>
          <a:p>
            <a:pPr lvl="1"/>
            <a:r>
              <a:rPr lang="ja-JP" altLang="en-US" dirty="0"/>
              <a:t>ノイマン型コンピュータ</a:t>
            </a:r>
          </a:p>
          <a:p>
            <a:pPr lvl="1"/>
            <a:r>
              <a:rPr lang="ja-JP" altLang="en-US" dirty="0"/>
              <a:t>コンパイラや </a:t>
            </a:r>
            <a:r>
              <a:rPr lang="en-US" altLang="ja-JP" dirty="0"/>
              <a:t>OS</a:t>
            </a:r>
            <a:r>
              <a:rPr lang="ja-JP" altLang="en-US" dirty="0"/>
              <a:t>，仮想マシンなどの階層化</a:t>
            </a:r>
          </a:p>
          <a:p>
            <a:pPr lvl="1"/>
            <a:r>
              <a:rPr lang="ja-JP" altLang="en-US" dirty="0"/>
              <a:t>バスや </a:t>
            </a:r>
            <a:r>
              <a:rPr lang="en-US" altLang="ja-JP" dirty="0"/>
              <a:t>CPU</a:t>
            </a:r>
            <a:r>
              <a:rPr lang="ja-JP" altLang="en-US" dirty="0"/>
              <a:t>，</a:t>
            </a:r>
            <a:r>
              <a:rPr lang="en-US" altLang="ja-JP" dirty="0"/>
              <a:t>ALU </a:t>
            </a:r>
            <a:r>
              <a:rPr lang="ja-JP" altLang="en-US" dirty="0"/>
              <a:t>のコンピュータ構造，命令</a:t>
            </a:r>
          </a:p>
          <a:p>
            <a:pPr lvl="1"/>
            <a:r>
              <a:rPr lang="en-US" altLang="ja-JP" dirty="0"/>
              <a:t>IPC </a:t>
            </a:r>
            <a:r>
              <a:rPr lang="ja-JP" altLang="en-US" dirty="0"/>
              <a:t>などの性能指標，</a:t>
            </a:r>
            <a:r>
              <a:rPr lang="en-US" altLang="ja-JP" dirty="0"/>
              <a:t>RISC/CISC</a:t>
            </a:r>
          </a:p>
          <a:p>
            <a:pPr lvl="1"/>
            <a:r>
              <a:rPr lang="ja-JP" altLang="en-US" dirty="0"/>
              <a:t>パイプライン化，スーパスカラ，投機，</a:t>
            </a:r>
          </a:p>
          <a:p>
            <a:pPr lvl="1"/>
            <a:r>
              <a:rPr lang="ja-JP" altLang="en-US" dirty="0"/>
              <a:t>割り込み，</a:t>
            </a:r>
            <a:r>
              <a:rPr lang="en-US" altLang="ja-JP" dirty="0"/>
              <a:t>DMA</a:t>
            </a:r>
          </a:p>
          <a:p>
            <a:pPr lvl="1"/>
            <a:r>
              <a:rPr lang="ja-JP" altLang="en-US" dirty="0"/>
              <a:t>論理回路，</a:t>
            </a:r>
            <a:r>
              <a:rPr lang="en-US" altLang="ja-JP" dirty="0"/>
              <a:t>ALU</a:t>
            </a:r>
            <a:r>
              <a:rPr lang="ja-JP" altLang="en-US" dirty="0"/>
              <a:t>，遅延，カルノー図による最適化</a:t>
            </a:r>
          </a:p>
          <a:p>
            <a:pPr lvl="1"/>
            <a:r>
              <a:rPr lang="ja-JP" altLang="en-US" dirty="0"/>
              <a:t>キャッシュ，局所性，メモリの種類</a:t>
            </a:r>
          </a:p>
          <a:p>
            <a:pPr lvl="1"/>
            <a:r>
              <a:rPr lang="ja-JP" altLang="en-US" dirty="0"/>
              <a:t>仮想記憶，</a:t>
            </a:r>
            <a:r>
              <a:rPr lang="en-US" altLang="ja-JP" dirty="0"/>
              <a:t>MMU</a:t>
            </a:r>
            <a:r>
              <a:rPr lang="ja-JP" altLang="en-US" dirty="0"/>
              <a:t>，浮動小数点数</a:t>
            </a:r>
            <a:endParaRPr lang="en-US" dirty="0"/>
          </a:p>
        </p:txBody>
      </p:sp>
    </p:spTree>
    <p:extLst>
      <p:ext uri="{BB962C8B-B14F-4D97-AF65-F5344CB8AC3E}">
        <p14:creationId xmlns:p14="http://schemas.microsoft.com/office/powerpoint/2010/main" val="28530612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EA044C-6930-733F-CA80-F43C7AB32675}"/>
              </a:ext>
            </a:extLst>
          </p:cNvPr>
          <p:cNvSpPr>
            <a:spLocks noGrp="1"/>
          </p:cNvSpPr>
          <p:nvPr>
            <p:ph type="title"/>
          </p:nvPr>
        </p:nvSpPr>
        <p:spPr/>
        <p:txBody>
          <a:bodyPr/>
          <a:lstStyle/>
          <a:p>
            <a:r>
              <a:rPr kumimoji="1" lang="ja-JP" altLang="en-US" dirty="0"/>
              <a:t>講義資料と連絡先</a:t>
            </a:r>
            <a:endParaRPr kumimoji="1" lang="en-US" dirty="0"/>
          </a:p>
        </p:txBody>
      </p:sp>
      <p:sp>
        <p:nvSpPr>
          <p:cNvPr id="3" name="コンテンツ プレースホルダー 2">
            <a:extLst>
              <a:ext uri="{FF2B5EF4-FFF2-40B4-BE49-F238E27FC236}">
                <a16:creationId xmlns:a16="http://schemas.microsoft.com/office/drawing/2014/main" id="{2536E1C9-E633-9DD3-41D4-1946544486A5}"/>
              </a:ext>
            </a:extLst>
          </p:cNvPr>
          <p:cNvSpPr>
            <a:spLocks noGrp="1"/>
          </p:cNvSpPr>
          <p:nvPr>
            <p:ph sz="quarter" idx="10"/>
          </p:nvPr>
        </p:nvSpPr>
        <p:spPr/>
        <p:txBody>
          <a:bodyPr/>
          <a:lstStyle/>
          <a:p>
            <a:r>
              <a:rPr kumimoji="1" lang="ja-JP" altLang="en-US" dirty="0"/>
              <a:t>講義資料は以下にアップロードします</a:t>
            </a:r>
            <a:endParaRPr kumimoji="1" lang="en-US" altLang="ja-JP" dirty="0"/>
          </a:p>
          <a:p>
            <a:pPr lvl="1"/>
            <a:r>
              <a:rPr kumimoji="1" lang="en-US" altLang="ja-JP" dirty="0">
                <a:hlinkClick r:id="rId2"/>
              </a:rPr>
              <a:t>https://github.com/shioyadan/otya-computer-architecture-i</a:t>
            </a:r>
            <a:endParaRPr kumimoji="1" lang="en-US" altLang="ja-JP" dirty="0"/>
          </a:p>
          <a:p>
            <a:r>
              <a:rPr kumimoji="1" lang="ja-JP" altLang="en-US" dirty="0"/>
              <a:t>連絡先：以下のメールまでお願いします</a:t>
            </a:r>
            <a:endParaRPr kumimoji="1" lang="en-US" altLang="ja-JP" dirty="0"/>
          </a:p>
          <a:p>
            <a:pPr lvl="1"/>
            <a:r>
              <a:rPr lang="en-US" dirty="0">
                <a:hlinkClick r:id="rId3"/>
              </a:rPr>
              <a:t>shioya@ci.i.u-tokyo.ac.jp</a:t>
            </a:r>
            <a:endParaRPr lang="en-US" dirty="0"/>
          </a:p>
          <a:p>
            <a:r>
              <a:rPr kumimoji="1" lang="ja-JP" altLang="en-US" dirty="0"/>
              <a:t>これらの情報はオンラインのシラバスにも書いておいたので，</a:t>
            </a:r>
            <a:br>
              <a:rPr kumimoji="1" lang="en-US" altLang="ja-JP" dirty="0"/>
            </a:br>
            <a:r>
              <a:rPr kumimoji="1" lang="ja-JP" altLang="en-US" dirty="0"/>
              <a:t>必要な場合はそちらから</a:t>
            </a:r>
            <a:endParaRPr kumimoji="1" lang="en-US" dirty="0"/>
          </a:p>
        </p:txBody>
      </p:sp>
    </p:spTree>
    <p:extLst>
      <p:ext uri="{BB962C8B-B14F-4D97-AF65-F5344CB8AC3E}">
        <p14:creationId xmlns:p14="http://schemas.microsoft.com/office/powerpoint/2010/main" val="35941053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709E47-0B6D-10A3-79A4-5CC73E98457E}"/>
              </a:ext>
            </a:extLst>
          </p:cNvPr>
          <p:cNvSpPr>
            <a:spLocks noGrp="1"/>
          </p:cNvSpPr>
          <p:nvPr>
            <p:ph type="title"/>
          </p:nvPr>
        </p:nvSpPr>
        <p:spPr/>
        <p:txBody>
          <a:bodyPr/>
          <a:lstStyle/>
          <a:p>
            <a:r>
              <a:rPr kumimoji="1" lang="ja-JP" altLang="en-US" dirty="0"/>
              <a:t>参考資料</a:t>
            </a:r>
            <a:endParaRPr kumimoji="1" lang="en-US" dirty="0"/>
          </a:p>
        </p:txBody>
      </p:sp>
      <p:pic>
        <p:nvPicPr>
          <p:cNvPr id="9" name="コンテンツ プレースホルダー 8" descr="テキスト&#10;&#10;自動的に生成された説明">
            <a:extLst>
              <a:ext uri="{FF2B5EF4-FFF2-40B4-BE49-F238E27FC236}">
                <a16:creationId xmlns:a16="http://schemas.microsoft.com/office/drawing/2014/main" id="{83C981F6-A1D5-6482-92CF-D9E0C0E56952}"/>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1331964" y="1358977"/>
            <a:ext cx="6449662" cy="4837247"/>
          </a:xfrm>
        </p:spPr>
      </p:pic>
    </p:spTree>
    <p:extLst>
      <p:ext uri="{BB962C8B-B14F-4D97-AF65-F5344CB8AC3E}">
        <p14:creationId xmlns:p14="http://schemas.microsoft.com/office/powerpoint/2010/main" val="24826031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C00558-1672-310B-1C9E-5C0ED4BEC137}"/>
              </a:ext>
            </a:extLst>
          </p:cNvPr>
          <p:cNvSpPr>
            <a:spLocks noGrp="1"/>
          </p:cNvSpPr>
          <p:nvPr>
            <p:ph type="title"/>
          </p:nvPr>
        </p:nvSpPr>
        <p:spPr/>
        <p:txBody>
          <a:bodyPr/>
          <a:lstStyle/>
          <a:p>
            <a:r>
              <a:rPr kumimoji="1" lang="ja-JP" altLang="en-US" dirty="0"/>
              <a:t>参考資料１</a:t>
            </a:r>
            <a:endParaRPr kumimoji="1" lang="en-US" dirty="0"/>
          </a:p>
        </p:txBody>
      </p:sp>
      <p:sp>
        <p:nvSpPr>
          <p:cNvPr id="3" name="コンテンツ プレースホルダー 2">
            <a:extLst>
              <a:ext uri="{FF2B5EF4-FFF2-40B4-BE49-F238E27FC236}">
                <a16:creationId xmlns:a16="http://schemas.microsoft.com/office/drawing/2014/main" id="{8B84905E-1327-C7E5-7772-48D1151C5F09}"/>
              </a:ext>
            </a:extLst>
          </p:cNvPr>
          <p:cNvSpPr>
            <a:spLocks noGrp="1"/>
          </p:cNvSpPr>
          <p:nvPr>
            <p:ph sz="quarter" idx="10"/>
          </p:nvPr>
        </p:nvSpPr>
        <p:spPr/>
        <p:txBody>
          <a:bodyPr/>
          <a:lstStyle/>
          <a:p>
            <a:r>
              <a:rPr lang="ja-JP" altLang="en-US" dirty="0"/>
              <a:t>アンドリュー・</a:t>
            </a:r>
            <a:r>
              <a:rPr lang="en-US" altLang="ja-JP" dirty="0"/>
              <a:t>S. </a:t>
            </a:r>
            <a:r>
              <a:rPr lang="ja-JP" altLang="en-US" dirty="0"/>
              <a:t>タネンバウム：</a:t>
            </a:r>
            <a:br>
              <a:rPr lang="en-US" altLang="ja-JP" dirty="0"/>
            </a:br>
            <a:r>
              <a:rPr lang="ja-JP" altLang="en-US" dirty="0"/>
              <a:t>「構造化コンピュータ構成 」</a:t>
            </a:r>
            <a:endParaRPr lang="en-US" altLang="ja-JP" dirty="0"/>
          </a:p>
          <a:p>
            <a:pPr lvl="1"/>
            <a:r>
              <a:rPr kumimoji="1" lang="ja-JP" altLang="en-US" dirty="0"/>
              <a:t>去年までの講義はこの教科書の内容に沿っていた･･･ らしい</a:t>
            </a:r>
            <a:endParaRPr kumimoji="1" lang="en-US" altLang="ja-JP" dirty="0"/>
          </a:p>
          <a:p>
            <a:pPr lvl="1"/>
            <a:r>
              <a:rPr kumimoji="1" lang="ja-JP" altLang="en-US" dirty="0"/>
              <a:t>コンピュータのハードから </a:t>
            </a:r>
            <a:r>
              <a:rPr kumimoji="1" lang="en-US" altLang="ja-JP" dirty="0"/>
              <a:t>OS </a:t>
            </a:r>
            <a:r>
              <a:rPr kumimoji="1" lang="ja-JP" altLang="en-US" dirty="0"/>
              <a:t>まで広くカバー</a:t>
            </a:r>
            <a:endParaRPr kumimoji="1" lang="en-US" altLang="ja-JP" dirty="0"/>
          </a:p>
          <a:p>
            <a:pPr lvl="1"/>
            <a:r>
              <a:rPr kumimoji="1" lang="en-US" altLang="ja-JP" dirty="0"/>
              <a:t>20</a:t>
            </a:r>
            <a:r>
              <a:rPr kumimoji="1" lang="ja-JP" altLang="en-US" dirty="0"/>
              <a:t>年前の出版なので，やや内容が古いかもしれない</a:t>
            </a:r>
            <a:endParaRPr kumimoji="1" lang="en-US" altLang="ja-JP" dirty="0"/>
          </a:p>
        </p:txBody>
      </p:sp>
    </p:spTree>
    <p:extLst>
      <p:ext uri="{BB962C8B-B14F-4D97-AF65-F5344CB8AC3E}">
        <p14:creationId xmlns:p14="http://schemas.microsoft.com/office/powerpoint/2010/main" val="39644007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RSTFOOOFO@ELLEIXSFUVW0Y5HA" val="4663"/>
</p:tagLst>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5C6994"/>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コーパス爆発の対策</Template>
  <TotalTime>0</TotalTime>
  <Words>3145</Words>
  <Application>Microsoft Office PowerPoint</Application>
  <PresentationFormat>画面に合わせる (4:3)</PresentationFormat>
  <Paragraphs>415</Paragraphs>
  <Slides>46</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46</vt:i4>
      </vt:variant>
    </vt:vector>
  </HeadingPairs>
  <TitlesOfParts>
    <vt:vector size="55" baseType="lpstr">
      <vt:lpstr>HG丸ｺﾞｼｯｸM-PRO</vt:lpstr>
      <vt:lpstr>Lucida Grande</vt:lpstr>
      <vt:lpstr>メイリオ</vt:lpstr>
      <vt:lpstr>Arial</vt:lpstr>
      <vt:lpstr>Calibri</vt:lpstr>
      <vt:lpstr>Consolas</vt:lpstr>
      <vt:lpstr>Segoe UI</vt:lpstr>
      <vt:lpstr>Wingdings</vt:lpstr>
      <vt:lpstr>cerulean</vt:lpstr>
      <vt:lpstr>塩谷 亮太 (shioya@ci.i.u-tokyo.ac.jp) 東京大学大学院情報理工学系研究科 創造情報学専攻</vt:lpstr>
      <vt:lpstr>自己紹介</vt:lpstr>
      <vt:lpstr>今年度特有の事情</vt:lpstr>
      <vt:lpstr>コンピュータ・アーキテクチャとは</vt:lpstr>
      <vt:lpstr>ソフトウェアとハードウェア</vt:lpstr>
      <vt:lpstr>講義の進め方： 基本的には去年の内容をそのままカバーする予定</vt:lpstr>
      <vt:lpstr>講義資料と連絡先</vt:lpstr>
      <vt:lpstr>参考資料</vt:lpstr>
      <vt:lpstr>参考資料１</vt:lpstr>
      <vt:lpstr>参考資料２</vt:lpstr>
      <vt:lpstr>参考資料３</vt:lpstr>
      <vt:lpstr>その他の参考資料</vt:lpstr>
      <vt:lpstr>前提とする知識</vt:lpstr>
      <vt:lpstr>試験</vt:lpstr>
      <vt:lpstr>もくじ</vt:lpstr>
      <vt:lpstr>コンピュータ・アーキテクチャとは（再）</vt:lpstr>
      <vt:lpstr>広義と狭義のコンピュータ・アーキテクチャ</vt:lpstr>
      <vt:lpstr>コンピュータ・アーキテクチャ Ⅰと Ⅱ</vt:lpstr>
      <vt:lpstr>コンピュータに関わる分野の階層関係 上にあるものは，その直下にあるものを使って構築されている</vt:lpstr>
      <vt:lpstr>コンピュータ・アーキテクチャⅠでは ハードウェア面からみた話題を中心に</vt:lpstr>
      <vt:lpstr>コンピュータ・アーキテクチャⅡでは ソフトウェア面からみた話題を中心に</vt:lpstr>
      <vt:lpstr>余談：応用系と基盤系</vt:lpstr>
      <vt:lpstr>余談：応用系と基盤系 処理の高速化を例とした場合の例</vt:lpstr>
      <vt:lpstr>余談：応用系と基盤系</vt:lpstr>
      <vt:lpstr>もくじ</vt:lpstr>
      <vt:lpstr>コンピュータの種類</vt:lpstr>
      <vt:lpstr>組み込みコンピュータ</vt:lpstr>
      <vt:lpstr>車載コンピュータ</vt:lpstr>
      <vt:lpstr>スマホ，タブレット</vt:lpstr>
      <vt:lpstr>ゲーム機</vt:lpstr>
      <vt:lpstr>パソコン，サーバー</vt:lpstr>
      <vt:lpstr>スーパーコンピュータ</vt:lpstr>
      <vt:lpstr>目的とする「速さ」の違い</vt:lpstr>
      <vt:lpstr>スーパーコンピュータ</vt:lpstr>
      <vt:lpstr>余談：計算科学センター駅</vt:lpstr>
      <vt:lpstr>コンピュータの種類とアーキテクチャ</vt:lpstr>
      <vt:lpstr>もくじ</vt:lpstr>
      <vt:lpstr>なんでアーキテクチャを学ぶのか？</vt:lpstr>
      <vt:lpstr>ソフトについて，この講義でわかること</vt:lpstr>
      <vt:lpstr>例：行列積の処理時間について考える</vt:lpstr>
      <vt:lpstr>行列積のプログラムの構造 （ここは今日は別にきちんと理解しないでも良い）</vt:lpstr>
      <vt:lpstr>重要なポイント</vt:lpstr>
      <vt:lpstr>行列積の実行時間の差</vt:lpstr>
      <vt:lpstr>なんでアーキテクチャを学ぶのか？</vt:lpstr>
      <vt:lpstr>まとめ</vt:lpstr>
      <vt:lpstr>課題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2023-04-04T03:22:42Z</dcterms:created>
  <dcterms:modified xsi:type="dcterms:W3CDTF">2023-04-10T03:48:02Z</dcterms:modified>
</cp:coreProperties>
</file>