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4" r:id="rId1"/>
  </p:sldMasterIdLst>
  <p:notesMasterIdLst>
    <p:notesMasterId r:id="rId109"/>
  </p:notesMasterIdLst>
  <p:handoutMasterIdLst>
    <p:handoutMasterId r:id="rId110"/>
  </p:handoutMasterIdLst>
  <p:sldIdLst>
    <p:sldId id="455" r:id="rId2"/>
    <p:sldId id="805" r:id="rId3"/>
    <p:sldId id="1094" r:id="rId4"/>
    <p:sldId id="949" r:id="rId5"/>
    <p:sldId id="946" r:id="rId6"/>
    <p:sldId id="950" r:id="rId7"/>
    <p:sldId id="952" r:id="rId8"/>
    <p:sldId id="964" r:id="rId9"/>
    <p:sldId id="973" r:id="rId10"/>
    <p:sldId id="1060" r:id="rId11"/>
    <p:sldId id="1061" r:id="rId12"/>
    <p:sldId id="1063" r:id="rId13"/>
    <p:sldId id="1062" r:id="rId14"/>
    <p:sldId id="1064" r:id="rId15"/>
    <p:sldId id="1019" r:id="rId16"/>
    <p:sldId id="1065" r:id="rId17"/>
    <p:sldId id="1059" r:id="rId18"/>
    <p:sldId id="1054" r:id="rId19"/>
    <p:sldId id="1023" r:id="rId20"/>
    <p:sldId id="1052" r:id="rId21"/>
    <p:sldId id="280" r:id="rId22"/>
    <p:sldId id="638" r:id="rId23"/>
    <p:sldId id="596" r:id="rId24"/>
    <p:sldId id="603" r:id="rId25"/>
    <p:sldId id="598" r:id="rId26"/>
    <p:sldId id="599" r:id="rId27"/>
    <p:sldId id="600" r:id="rId28"/>
    <p:sldId id="601" r:id="rId29"/>
    <p:sldId id="602" r:id="rId30"/>
    <p:sldId id="605" r:id="rId31"/>
    <p:sldId id="607" r:id="rId32"/>
    <p:sldId id="637" r:id="rId33"/>
    <p:sldId id="584" r:id="rId34"/>
    <p:sldId id="604" r:id="rId35"/>
    <p:sldId id="631" r:id="rId36"/>
    <p:sldId id="1027" r:id="rId37"/>
    <p:sldId id="1028" r:id="rId38"/>
    <p:sldId id="636" r:id="rId39"/>
    <p:sldId id="609" r:id="rId40"/>
    <p:sldId id="589" r:id="rId41"/>
    <p:sldId id="590" r:id="rId42"/>
    <p:sldId id="1057" r:id="rId43"/>
    <p:sldId id="613" r:id="rId44"/>
    <p:sldId id="591" r:id="rId45"/>
    <p:sldId id="1058" r:id="rId46"/>
    <p:sldId id="615" r:id="rId47"/>
    <p:sldId id="616" r:id="rId48"/>
    <p:sldId id="635" r:id="rId49"/>
    <p:sldId id="619" r:id="rId50"/>
    <p:sldId id="475" r:id="rId51"/>
    <p:sldId id="476" r:id="rId52"/>
    <p:sldId id="477" r:id="rId53"/>
    <p:sldId id="478" r:id="rId54"/>
    <p:sldId id="562" r:id="rId55"/>
    <p:sldId id="563" r:id="rId56"/>
    <p:sldId id="1053" r:id="rId57"/>
    <p:sldId id="1055" r:id="rId58"/>
    <p:sldId id="1024" r:id="rId59"/>
    <p:sldId id="579" r:id="rId60"/>
    <p:sldId id="580" r:id="rId61"/>
    <p:sldId id="581" r:id="rId62"/>
    <p:sldId id="656" r:id="rId63"/>
    <p:sldId id="625" r:id="rId64"/>
    <p:sldId id="1029" r:id="rId65"/>
    <p:sldId id="592" r:id="rId66"/>
    <p:sldId id="593" r:id="rId67"/>
    <p:sldId id="594" r:id="rId68"/>
    <p:sldId id="667" r:id="rId69"/>
    <p:sldId id="680" r:id="rId70"/>
    <p:sldId id="658" r:id="rId71"/>
    <p:sldId id="663" r:id="rId72"/>
    <p:sldId id="664" r:id="rId73"/>
    <p:sldId id="882" r:id="rId74"/>
    <p:sldId id="1021" r:id="rId75"/>
    <p:sldId id="1066" r:id="rId76"/>
    <p:sldId id="1067" r:id="rId77"/>
    <p:sldId id="696" r:id="rId78"/>
    <p:sldId id="1020" r:id="rId79"/>
    <p:sldId id="990" r:id="rId80"/>
    <p:sldId id="1068" r:id="rId81"/>
    <p:sldId id="1069" r:id="rId82"/>
    <p:sldId id="988" r:id="rId83"/>
    <p:sldId id="1090" r:id="rId84"/>
    <p:sldId id="1070" r:id="rId85"/>
    <p:sldId id="984" r:id="rId86"/>
    <p:sldId id="1071" r:id="rId87"/>
    <p:sldId id="1072" r:id="rId88"/>
    <p:sldId id="1073" r:id="rId89"/>
    <p:sldId id="1074" r:id="rId90"/>
    <p:sldId id="1075" r:id="rId91"/>
    <p:sldId id="1076" r:id="rId92"/>
    <p:sldId id="939" r:id="rId93"/>
    <p:sldId id="1078" r:id="rId94"/>
    <p:sldId id="1079" r:id="rId95"/>
    <p:sldId id="1081" r:id="rId96"/>
    <p:sldId id="1082" r:id="rId97"/>
    <p:sldId id="1083" r:id="rId98"/>
    <p:sldId id="1080" r:id="rId99"/>
    <p:sldId id="1077" r:id="rId100"/>
    <p:sldId id="1091" r:id="rId101"/>
    <p:sldId id="1092" r:id="rId102"/>
    <p:sldId id="1056" r:id="rId103"/>
    <p:sldId id="610" r:id="rId104"/>
    <p:sldId id="611" r:id="rId105"/>
    <p:sldId id="612" r:id="rId106"/>
    <p:sldId id="617" r:id="rId107"/>
    <p:sldId id="614" r:id="rId108"/>
  </p:sldIdLst>
  <p:sldSz cx="9144000" cy="6858000" type="screen4x3"/>
  <p:notesSz cx="6858000" cy="9144000"/>
  <p:custDataLst>
    <p:tags r:id="rId111"/>
  </p:custData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B80"/>
    <a:srgbClr val="008000"/>
    <a:srgbClr val="0000FF"/>
    <a:srgbClr val="FFE8FF"/>
    <a:srgbClr val="F8E0FF"/>
    <a:srgbClr val="E4F0FF"/>
    <a:srgbClr val="E8F7FF"/>
    <a:srgbClr val="00FF00"/>
    <a:srgbClr val="FFFFE8"/>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75" autoAdjust="0"/>
    <p:restoredTop sz="97229" autoAdjust="0"/>
  </p:normalViewPr>
  <p:slideViewPr>
    <p:cSldViewPr>
      <p:cViewPr varScale="1">
        <p:scale>
          <a:sx n="153" d="100"/>
          <a:sy n="153" d="100"/>
        </p:scale>
        <p:origin x="1924" y="72"/>
      </p:cViewPr>
      <p:guideLst>
        <p:guide orient="horz" pos="2160"/>
        <p:guide pos="2880"/>
      </p:guideLst>
    </p:cSldViewPr>
  </p:slideViewPr>
  <p:notesTextViewPr>
    <p:cViewPr>
      <p:scale>
        <a:sx n="100" d="100"/>
        <a:sy n="100" d="100"/>
      </p:scale>
      <p:origin x="0" y="0"/>
    </p:cViewPr>
  </p:notesTextViewPr>
  <p:notesViewPr>
    <p:cSldViewPr>
      <p:cViewPr varScale="1">
        <p:scale>
          <a:sx n="121" d="100"/>
          <a:sy n="121" d="100"/>
        </p:scale>
        <p:origin x="5020" y="64"/>
      </p:cViewPr>
      <p:guideLst/>
    </p:cSldViewPr>
  </p:notesViewPr>
  <p:gridSpacing cx="90001" cy="90001"/>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handoutMaster" Target="handoutMasters/handoutMaster1.xml"/><Relationship Id="rId115"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gs" Target="tags/tag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576771369207009"/>
          <c:y val="4.1972583283353591E-2"/>
          <c:w val="0.8852608070436645"/>
          <c:h val="0.75852409720700076"/>
        </c:manualLayout>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dat!$A$1:$BD$1</c:f>
              <c:numCache>
                <c:formatCode>General</c:formatCode>
                <c:ptCount val="56"/>
                <c:pt idx="0">
                  <c:v>4</c:v>
                </c:pt>
                <c:pt idx="1">
                  <c:v>5</c:v>
                </c:pt>
                <c:pt idx="2">
                  <c:v>6</c:v>
                </c:pt>
                <c:pt idx="3">
                  <c:v>7</c:v>
                </c:pt>
                <c:pt idx="4">
                  <c:v>9</c:v>
                </c:pt>
                <c:pt idx="5">
                  <c:v>12</c:v>
                </c:pt>
                <c:pt idx="6">
                  <c:v>15</c:v>
                </c:pt>
                <c:pt idx="7">
                  <c:v>19</c:v>
                </c:pt>
                <c:pt idx="8">
                  <c:v>23</c:v>
                </c:pt>
                <c:pt idx="9">
                  <c:v>29</c:v>
                </c:pt>
                <c:pt idx="10">
                  <c:v>37</c:v>
                </c:pt>
                <c:pt idx="11">
                  <c:v>46</c:v>
                </c:pt>
                <c:pt idx="12">
                  <c:v>58</c:v>
                </c:pt>
                <c:pt idx="13">
                  <c:v>72</c:v>
                </c:pt>
                <c:pt idx="14">
                  <c:v>90</c:v>
                </c:pt>
                <c:pt idx="15">
                  <c:v>113</c:v>
                </c:pt>
                <c:pt idx="16">
                  <c:v>142</c:v>
                </c:pt>
                <c:pt idx="17">
                  <c:v>177</c:v>
                </c:pt>
                <c:pt idx="18">
                  <c:v>221</c:v>
                </c:pt>
                <c:pt idx="19">
                  <c:v>277</c:v>
                </c:pt>
                <c:pt idx="20">
                  <c:v>346</c:v>
                </c:pt>
                <c:pt idx="21">
                  <c:v>433</c:v>
                </c:pt>
                <c:pt idx="22">
                  <c:v>541</c:v>
                </c:pt>
                <c:pt idx="23">
                  <c:v>677</c:v>
                </c:pt>
                <c:pt idx="24">
                  <c:v>846</c:v>
                </c:pt>
                <c:pt idx="25">
                  <c:v>1058</c:v>
                </c:pt>
                <c:pt idx="26">
                  <c:v>1322</c:v>
                </c:pt>
                <c:pt idx="27">
                  <c:v>1653</c:v>
                </c:pt>
                <c:pt idx="28">
                  <c:v>2066</c:v>
                </c:pt>
                <c:pt idx="29">
                  <c:v>2583</c:v>
                </c:pt>
                <c:pt idx="30">
                  <c:v>3229</c:v>
                </c:pt>
                <c:pt idx="31">
                  <c:v>4036</c:v>
                </c:pt>
                <c:pt idx="32">
                  <c:v>5046</c:v>
                </c:pt>
                <c:pt idx="33">
                  <c:v>6307</c:v>
                </c:pt>
                <c:pt idx="34">
                  <c:v>7884</c:v>
                </c:pt>
                <c:pt idx="35">
                  <c:v>9855</c:v>
                </c:pt>
                <c:pt idx="36">
                  <c:v>12319</c:v>
                </c:pt>
                <c:pt idx="37">
                  <c:v>15399</c:v>
                </c:pt>
                <c:pt idx="38">
                  <c:v>19249</c:v>
                </c:pt>
                <c:pt idx="39">
                  <c:v>24061</c:v>
                </c:pt>
                <c:pt idx="40">
                  <c:v>30076</c:v>
                </c:pt>
                <c:pt idx="41">
                  <c:v>37595</c:v>
                </c:pt>
                <c:pt idx="42">
                  <c:v>46994</c:v>
                </c:pt>
                <c:pt idx="43">
                  <c:v>58743</c:v>
                </c:pt>
                <c:pt idx="44">
                  <c:v>73429</c:v>
                </c:pt>
                <c:pt idx="45">
                  <c:v>91786</c:v>
                </c:pt>
                <c:pt idx="46">
                  <c:v>114733</c:v>
                </c:pt>
                <c:pt idx="47">
                  <c:v>143416</c:v>
                </c:pt>
                <c:pt idx="48">
                  <c:v>179271</c:v>
                </c:pt>
                <c:pt idx="49">
                  <c:v>224088</c:v>
                </c:pt>
                <c:pt idx="50">
                  <c:v>280110</c:v>
                </c:pt>
                <c:pt idx="51">
                  <c:v>350138</c:v>
                </c:pt>
                <c:pt idx="52">
                  <c:v>437673</c:v>
                </c:pt>
                <c:pt idx="53">
                  <c:v>547091</c:v>
                </c:pt>
                <c:pt idx="54">
                  <c:v>683864</c:v>
                </c:pt>
                <c:pt idx="55">
                  <c:v>854830</c:v>
                </c:pt>
              </c:numCache>
            </c:numRef>
          </c:xVal>
          <c:yVal>
            <c:numRef>
              <c:f>dat!$A$2:$BD$2</c:f>
              <c:numCache>
                <c:formatCode>General</c:formatCode>
                <c:ptCount val="56"/>
                <c:pt idx="0">
                  <c:v>1.3709070000000001</c:v>
                </c:pt>
                <c:pt idx="1">
                  <c:v>1.4007309999999999</c:v>
                </c:pt>
                <c:pt idx="2">
                  <c:v>1.400744</c:v>
                </c:pt>
                <c:pt idx="3">
                  <c:v>1.4007270000000001</c:v>
                </c:pt>
                <c:pt idx="4">
                  <c:v>1.40079</c:v>
                </c:pt>
                <c:pt idx="5">
                  <c:v>1.4007639999999999</c:v>
                </c:pt>
                <c:pt idx="6">
                  <c:v>1.4007879999999999</c:v>
                </c:pt>
                <c:pt idx="7">
                  <c:v>1.400728</c:v>
                </c:pt>
                <c:pt idx="8">
                  <c:v>1.3711370000000001</c:v>
                </c:pt>
                <c:pt idx="9">
                  <c:v>1.4008449999999999</c:v>
                </c:pt>
                <c:pt idx="10">
                  <c:v>1.877983</c:v>
                </c:pt>
                <c:pt idx="11">
                  <c:v>1.848344</c:v>
                </c:pt>
                <c:pt idx="12">
                  <c:v>2.3253360000000001</c:v>
                </c:pt>
                <c:pt idx="13">
                  <c:v>2.8018190000000001</c:v>
                </c:pt>
                <c:pt idx="14">
                  <c:v>2.8030460000000001</c:v>
                </c:pt>
                <c:pt idx="15">
                  <c:v>2.802559</c:v>
                </c:pt>
                <c:pt idx="16">
                  <c:v>2.7739859999999998</c:v>
                </c:pt>
                <c:pt idx="17">
                  <c:v>3.2793160000000001</c:v>
                </c:pt>
                <c:pt idx="18">
                  <c:v>2.8042250000000002</c:v>
                </c:pt>
                <c:pt idx="19">
                  <c:v>4.6538690000000003</c:v>
                </c:pt>
                <c:pt idx="20">
                  <c:v>6.5437510000000003</c:v>
                </c:pt>
                <c:pt idx="21">
                  <c:v>8.8328070000000007</c:v>
                </c:pt>
                <c:pt idx="22">
                  <c:v>10.290729000000001</c:v>
                </c:pt>
                <c:pt idx="23">
                  <c:v>12.611046999999999</c:v>
                </c:pt>
                <c:pt idx="24">
                  <c:v>13.123219000000001</c:v>
                </c:pt>
                <c:pt idx="25">
                  <c:v>13.594751</c:v>
                </c:pt>
                <c:pt idx="26">
                  <c:v>14.437044999999999</c:v>
                </c:pt>
                <c:pt idx="27">
                  <c:v>16.357583999999999</c:v>
                </c:pt>
                <c:pt idx="28">
                  <c:v>14.519575</c:v>
                </c:pt>
                <c:pt idx="29">
                  <c:v>15.119558</c:v>
                </c:pt>
                <c:pt idx="30">
                  <c:v>16.540811000000001</c:v>
                </c:pt>
                <c:pt idx="31">
                  <c:v>17.508476999999999</c:v>
                </c:pt>
                <c:pt idx="32">
                  <c:v>19.353065999999998</c:v>
                </c:pt>
                <c:pt idx="33">
                  <c:v>20.808419000000001</c:v>
                </c:pt>
                <c:pt idx="34">
                  <c:v>27.094306</c:v>
                </c:pt>
                <c:pt idx="35">
                  <c:v>34.299608999999997</c:v>
                </c:pt>
                <c:pt idx="36">
                  <c:v>42.615662999999998</c:v>
                </c:pt>
                <c:pt idx="37">
                  <c:v>52.032969999999999</c:v>
                </c:pt>
                <c:pt idx="38">
                  <c:v>58.647277000000003</c:v>
                </c:pt>
                <c:pt idx="39">
                  <c:v>63.412117000000002</c:v>
                </c:pt>
                <c:pt idx="40">
                  <c:v>70.003345999999993</c:v>
                </c:pt>
                <c:pt idx="41">
                  <c:v>71.968807999999996</c:v>
                </c:pt>
                <c:pt idx="42">
                  <c:v>78.590768999999995</c:v>
                </c:pt>
                <c:pt idx="43">
                  <c:v>78.466092000000003</c:v>
                </c:pt>
                <c:pt idx="44">
                  <c:v>79.796029000000004</c:v>
                </c:pt>
                <c:pt idx="45">
                  <c:v>82.434617000000003</c:v>
                </c:pt>
                <c:pt idx="46">
                  <c:v>87.226635999999999</c:v>
                </c:pt>
                <c:pt idx="47">
                  <c:v>87.676049000000006</c:v>
                </c:pt>
                <c:pt idx="48">
                  <c:v>88.858136999999999</c:v>
                </c:pt>
                <c:pt idx="49">
                  <c:v>93.695436999999998</c:v>
                </c:pt>
                <c:pt idx="50">
                  <c:v>91.732626999999994</c:v>
                </c:pt>
                <c:pt idx="51">
                  <c:v>93.088116999999997</c:v>
                </c:pt>
                <c:pt idx="52">
                  <c:v>93.712869999999995</c:v>
                </c:pt>
                <c:pt idx="53">
                  <c:v>96.054799000000003</c:v>
                </c:pt>
                <c:pt idx="54">
                  <c:v>97.281456000000006</c:v>
                </c:pt>
                <c:pt idx="55">
                  <c:v>103.319064</c:v>
                </c:pt>
              </c:numCache>
            </c:numRef>
          </c:yVal>
          <c:smooth val="0"/>
          <c:extLst>
            <c:ext xmlns:c16="http://schemas.microsoft.com/office/drawing/2014/chart" uri="{C3380CC4-5D6E-409C-BE32-E72D297353CC}">
              <c16:uniqueId val="{00000000-C4D8-4234-888E-219CA0370C94}"/>
            </c:ext>
          </c:extLst>
        </c:ser>
        <c:dLbls>
          <c:showLegendKey val="0"/>
          <c:showVal val="0"/>
          <c:showCatName val="0"/>
          <c:showSerName val="0"/>
          <c:showPercent val="0"/>
          <c:showBubbleSize val="0"/>
        </c:dLbls>
        <c:axId val="627551624"/>
        <c:axId val="627543392"/>
      </c:scatterChart>
      <c:valAx>
        <c:axId val="627551624"/>
        <c:scaling>
          <c:logBase val="2"/>
          <c:orientation val="minMax"/>
          <c:min val="4"/>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altLang="ja-JP" sz="1600" dirty="0"/>
                  <a:t>SIZE = </a:t>
                </a:r>
                <a:r>
                  <a:rPr lang="ja-JP" altLang="en-US" sz="1600" dirty="0"/>
                  <a:t>アクセス範囲（</a:t>
                </a:r>
                <a:r>
                  <a:rPr lang="en-US" altLang="ja-JP" sz="1600" dirty="0"/>
                  <a:t>KB</a:t>
                </a:r>
                <a:r>
                  <a:rPr lang="ja-JP" altLang="en-US" sz="1600" dirty="0"/>
                  <a:t>）</a:t>
                </a:r>
              </a:p>
            </c:rich>
          </c:tx>
          <c:layout>
            <c:manualLayout>
              <c:xMode val="edge"/>
              <c:yMode val="edge"/>
              <c:x val="0.35931869762850593"/>
              <c:y val="0.90968989233452957"/>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5400000" spcFirstLastPara="1" vertOverflow="ellipsis"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crossAx val="627543392"/>
        <c:crosses val="autoZero"/>
        <c:crossBetween val="midCat"/>
        <c:majorUnit val="2"/>
      </c:valAx>
      <c:valAx>
        <c:axId val="627543392"/>
        <c:scaling>
          <c:logBase val="10"/>
          <c:orientation val="minMax"/>
          <c:max val="11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ja-JP" altLang="en-US" sz="1600" dirty="0"/>
                  <a:t>アクセス時間（</a:t>
                </a:r>
                <a:r>
                  <a:rPr lang="en-US" altLang="ja-JP" sz="1600"/>
                  <a:t>nano sec</a:t>
                </a:r>
                <a:r>
                  <a:rPr lang="ja-JP" altLang="en-US" sz="1600" dirty="0"/>
                  <a:t>）</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crossAx val="62755162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CE415D75-4CAE-15A9-D899-49A856941C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en-US"/>
          </a:p>
        </p:txBody>
      </p:sp>
      <p:sp>
        <p:nvSpPr>
          <p:cNvPr id="3" name="日付プレースホルダー 2">
            <a:extLst>
              <a:ext uri="{FF2B5EF4-FFF2-40B4-BE49-F238E27FC236}">
                <a16:creationId xmlns:a16="http://schemas.microsoft.com/office/drawing/2014/main" id="{96B6FC8F-672D-0C9B-883F-429FE5BFF4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F0D877F-F984-4AF8-9DD3-1EDD0240AB14}" type="datetimeFigureOut">
              <a:rPr kumimoji="1" lang="en-US" smtClean="0"/>
              <a:t>7/24/2023</a:t>
            </a:fld>
            <a:endParaRPr kumimoji="1" lang="en-US"/>
          </a:p>
        </p:txBody>
      </p:sp>
      <p:sp>
        <p:nvSpPr>
          <p:cNvPr id="4" name="フッター プレースホルダー 3">
            <a:extLst>
              <a:ext uri="{FF2B5EF4-FFF2-40B4-BE49-F238E27FC236}">
                <a16:creationId xmlns:a16="http://schemas.microsoft.com/office/drawing/2014/main" id="{A49831F7-A7E2-B057-CA7D-BF4A5D256B0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en-US"/>
          </a:p>
        </p:txBody>
      </p:sp>
      <p:sp>
        <p:nvSpPr>
          <p:cNvPr id="5" name="スライド番号プレースホルダー 4">
            <a:extLst>
              <a:ext uri="{FF2B5EF4-FFF2-40B4-BE49-F238E27FC236}">
                <a16:creationId xmlns:a16="http://schemas.microsoft.com/office/drawing/2014/main" id="{C915A581-8333-6E1F-684C-607B3F07B9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CF5AA5-7A9C-4B37-BC55-3EC5404452FB}" type="slidenum">
              <a:rPr kumimoji="1" lang="en-US" smtClean="0"/>
              <a:t>‹#›</a:t>
            </a:fld>
            <a:endParaRPr kumimoji="1" lang="en-US"/>
          </a:p>
        </p:txBody>
      </p:sp>
    </p:spTree>
    <p:extLst>
      <p:ext uri="{BB962C8B-B14F-4D97-AF65-F5344CB8AC3E}">
        <p14:creationId xmlns:p14="http://schemas.microsoft.com/office/powerpoint/2010/main" val="7991511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56210E-A5EE-4707-8EFD-B2050EBAA0B3}" type="datetimeFigureOut">
              <a:rPr kumimoji="1" lang="ja-JP" altLang="en-US" smtClean="0"/>
              <a:t>2023/7/24</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E5C193-8E84-44DA-A08F-24EBD3FDF7D3}" type="slidenum">
              <a:rPr kumimoji="1" lang="ja-JP" altLang="en-US" smtClean="0"/>
              <a:t>‹#›</a:t>
            </a:fld>
            <a:endParaRPr kumimoji="1" lang="ja-JP" altLang="en-US"/>
          </a:p>
        </p:txBody>
      </p:sp>
    </p:spTree>
    <p:extLst>
      <p:ext uri="{BB962C8B-B14F-4D97-AF65-F5344CB8AC3E}">
        <p14:creationId xmlns:p14="http://schemas.microsoft.com/office/powerpoint/2010/main" val="40375478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accent4"/>
        </a:solidFill>
        <a:effectLst/>
      </p:bgPr>
    </p:bg>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b="1">
              <a:solidFill>
                <a:schemeClr val="bg1"/>
              </a:solidFill>
            </a:endParaRPr>
          </a:p>
        </p:txBody>
      </p:sp>
      <p:sp>
        <p:nvSpPr>
          <p:cNvPr id="7170" name="Rectangle 2"/>
          <p:cNvSpPr>
            <a:spLocks noGrp="1" noChangeArrowheads="1"/>
          </p:cNvSpPr>
          <p:nvPr>
            <p:ph type="ctrTitle"/>
          </p:nvPr>
        </p:nvSpPr>
        <p:spPr>
          <a:xfrm>
            <a:off x="701958" y="278965"/>
            <a:ext cx="7920088" cy="2340026"/>
          </a:xfrm>
          <a:prstGeom prst="rect">
            <a:avLst/>
          </a:prstGeom>
        </p:spPr>
        <p:txBody>
          <a:bodyPr anchor="ctr"/>
          <a:lstStyle>
            <a:lvl1pPr algn="ctr">
              <a:defRPr sz="2400" b="1">
                <a:solidFill>
                  <a:schemeClr val="bg1"/>
                </a:solidFill>
              </a:defRPr>
            </a:lvl1pPr>
          </a:lstStyle>
          <a:p>
            <a:r>
              <a:rPr lang="ja-JP" altLang="en-US"/>
              <a:t>マスター タイトルの書式設定</a:t>
            </a:r>
          </a:p>
        </p:txBody>
      </p:sp>
      <p:sp>
        <p:nvSpPr>
          <p:cNvPr id="7171" name="Rectangle 3"/>
          <p:cNvSpPr>
            <a:spLocks noGrp="1" noChangeArrowheads="1"/>
          </p:cNvSpPr>
          <p:nvPr>
            <p:ph type="subTitle" idx="1"/>
          </p:nvPr>
        </p:nvSpPr>
        <p:spPr>
          <a:xfrm>
            <a:off x="1691968" y="4149009"/>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p>
        </p:txBody>
      </p:sp>
      <p:cxnSp>
        <p:nvCxnSpPr>
          <p:cNvPr id="6" name="直線コネクタ 5"/>
          <p:cNvCxnSpPr>
            <a:cxnSpLocks/>
          </p:cNvCxnSpPr>
          <p:nvPr/>
        </p:nvCxnSpPr>
        <p:spPr bwMode="auto">
          <a:xfrm>
            <a:off x="611956" y="3068996"/>
            <a:ext cx="7920088" cy="0"/>
          </a:xfrm>
          <a:prstGeom prst="line">
            <a:avLst/>
          </a:prstGeom>
          <a:noFill/>
          <a:ln w="9525" cap="flat" cmpd="sng" algn="ctr">
            <a:solidFill>
              <a:schemeClr val="accent4">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210289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611956" y="0"/>
            <a:ext cx="8532044"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8" name="Rectangle 20"/>
          <p:cNvSpPr txBox="1">
            <a:spLocks noChangeArrowheads="1"/>
          </p:cNvSpPr>
          <p:nvPr/>
        </p:nvSpPr>
        <p:spPr bwMode="auto">
          <a:xfrm>
            <a:off x="8172040" y="6309032"/>
            <a:ext cx="720008" cy="548971"/>
          </a:xfrm>
          <a:prstGeom prst="rect">
            <a:avLst/>
          </a:prstGeom>
          <a:noFill/>
          <a:ln w="9525">
            <a:noFill/>
            <a:miter lim="800000"/>
            <a:headEnd/>
            <a:tailEnd/>
          </a:ln>
          <a:effectLst/>
        </p:spPr>
        <p:txBody>
          <a:bodyPr vert="horz" wrap="none" lIns="68580" tIns="34290" rIns="68580" bIns="3429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z="1500" smtClean="0"/>
              <a:pPr/>
              <a:t>‹#›</a:t>
            </a:fld>
            <a:endParaRPr kumimoji="1" lang="ja-JP" altLang="en-US" sz="1500" dirty="0"/>
          </a:p>
        </p:txBody>
      </p:sp>
      <p:sp>
        <p:nvSpPr>
          <p:cNvPr id="3" name="コンテンツ プレースホルダー 2">
            <a:extLst>
              <a:ext uri="{FF2B5EF4-FFF2-40B4-BE49-F238E27FC236}">
                <a16:creationId xmlns:a16="http://schemas.microsoft.com/office/drawing/2014/main" id="{ED3F4CC4-3DF1-E96F-EED4-9F7C4C9F5FFE}"/>
              </a:ext>
            </a:extLst>
          </p:cNvPr>
          <p:cNvSpPr>
            <a:spLocks noGrp="1"/>
          </p:cNvSpPr>
          <p:nvPr>
            <p:ph sz="quarter" idx="10"/>
          </p:nvPr>
        </p:nvSpPr>
        <p:spPr>
          <a:xfrm>
            <a:off x="611956" y="1088974"/>
            <a:ext cx="7920088" cy="522005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en-US"/>
          </a:p>
        </p:txBody>
      </p:sp>
    </p:spTree>
    <p:extLst>
      <p:ext uri="{BB962C8B-B14F-4D97-AF65-F5344CB8AC3E}">
        <p14:creationId xmlns:p14="http://schemas.microsoft.com/office/powerpoint/2010/main" val="34526078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7" name="Rectangle 20"/>
          <p:cNvSpPr>
            <a:spLocks noGrp="1" noChangeArrowheads="1"/>
          </p:cNvSpPr>
          <p:nvPr>
            <p:ph type="sldNum" sz="quarter" idx="4"/>
          </p:nvPr>
        </p:nvSpPr>
        <p:spPr bwMode="auto">
          <a:xfrm>
            <a:off x="8532044" y="6309032"/>
            <a:ext cx="611956"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4282763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cSld name="セクションタイトル">
    <p:bg>
      <p:bgPr>
        <a:solidFill>
          <a:schemeClr val="accent4"/>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2078985"/>
            <a:ext cx="7920088" cy="990011"/>
          </a:xfrm>
        </p:spPr>
        <p:txBody>
          <a:bodyPr anchor="b"/>
          <a:lstStyle>
            <a:lvl1pPr algn="ctr">
              <a:defRPr sz="3200" b="1"/>
            </a:lvl1pPr>
          </a:lstStyle>
          <a:p>
            <a:r>
              <a:rPr kumimoji="1" lang="ja-JP" altLang="en-US"/>
              <a:t>マスター タイトルの書式設定</a:t>
            </a:r>
            <a:endParaRPr kumimoji="1" lang="ja-JP" altLang="en-US" dirty="0"/>
          </a:p>
        </p:txBody>
      </p:sp>
      <p:cxnSp>
        <p:nvCxnSpPr>
          <p:cNvPr id="5" name="直線コネクタ 4">
            <a:extLst>
              <a:ext uri="{FF2B5EF4-FFF2-40B4-BE49-F238E27FC236}">
                <a16:creationId xmlns:a16="http://schemas.microsoft.com/office/drawing/2014/main" id="{4BFA6771-4A43-A7D9-54D9-CCBD4E6DE8B7}"/>
              </a:ext>
            </a:extLst>
          </p:cNvPr>
          <p:cNvCxnSpPr>
            <a:cxnSpLocks/>
          </p:cNvCxnSpPr>
          <p:nvPr userDrawn="1"/>
        </p:nvCxnSpPr>
        <p:spPr bwMode="auto">
          <a:xfrm>
            <a:off x="611956" y="3068996"/>
            <a:ext cx="7920088" cy="0"/>
          </a:xfrm>
          <a:prstGeom prst="line">
            <a:avLst/>
          </a:prstGeom>
          <a:noFill/>
          <a:ln w="9525" cap="flat" cmpd="sng" algn="ctr">
            <a:solidFill>
              <a:schemeClr val="accent4">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409703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タイトルのみ">
    <p:spTree>
      <p:nvGrpSpPr>
        <p:cNvPr id="1" name=""/>
        <p:cNvGrpSpPr/>
        <p:nvPr/>
      </p:nvGrpSpPr>
      <p:grpSpPr>
        <a:xfrm>
          <a:off x="0" y="0"/>
          <a:ext cx="0" cy="0"/>
          <a:chOff x="0" y="0"/>
          <a:chExt cx="0" cy="0"/>
        </a:xfrm>
      </p:grpSpPr>
      <p:sp>
        <p:nvSpPr>
          <p:cNvPr id="3" name="スライド番号プレースホルダ 2"/>
          <p:cNvSpPr>
            <a:spLocks noGrp="1"/>
          </p:cNvSpPr>
          <p:nvPr>
            <p:ph type="sldNum" sz="quarter" idx="10"/>
          </p:nvPr>
        </p:nvSpPr>
        <p:spPr/>
        <p:txBody>
          <a:bodyPr/>
          <a:lstStyle>
            <a:lvl1pPr>
              <a:defRPr>
                <a:solidFill>
                  <a:srgbClr val="686D6D"/>
                </a:solidFill>
              </a:defRPr>
            </a:lvl1pPr>
          </a:lstStyle>
          <a:p>
            <a:fld id="{D2D8002D-B5B0-4BAC-B1F6-782DDCCE6D9C}" type="slidenum">
              <a:rPr kumimoji="1" lang="ja-JP" altLang="en-US" smtClean="0"/>
              <a:pPr/>
              <a:t>‹#›</a:t>
            </a:fld>
            <a:endParaRPr kumimoji="1" lang="ja-JP" altLang="en-US" dirty="0"/>
          </a:p>
        </p:txBody>
      </p:sp>
      <p:sp>
        <p:nvSpPr>
          <p:cNvPr id="5" name="タイトル 4"/>
          <p:cNvSpPr>
            <a:spLocks noGrp="1"/>
          </p:cNvSpPr>
          <p:nvPr>
            <p:ph type="title"/>
          </p:nvPr>
        </p:nvSpPr>
        <p:spPr/>
        <p:txBody>
          <a:bodyPr/>
          <a:lstStyle>
            <a:lvl1pPr>
              <a:defRPr>
                <a:solidFill>
                  <a:schemeClr val="bg1"/>
                </a:solidFill>
              </a:defRPr>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3663301245"/>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7920088" cy="52200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22"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a:t>マスタ タイトルの書式設定</a:t>
            </a:r>
          </a:p>
        </p:txBody>
      </p:sp>
      <p:sp>
        <p:nvSpPr>
          <p:cNvPr id="6164" name="Rectangle 20"/>
          <p:cNvSpPr>
            <a:spLocks noGrp="1" noChangeArrowheads="1"/>
          </p:cNvSpPr>
          <p:nvPr>
            <p:ph type="sldNum" sz="quarter" idx="4"/>
          </p:nvPr>
        </p:nvSpPr>
        <p:spPr bwMode="auto">
          <a:xfrm>
            <a:off x="8172041" y="6309033"/>
            <a:ext cx="720008"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
        <p:nvSpPr>
          <p:cNvPr id="6" name="正方形/長方形 5"/>
          <p:cNvSpPr/>
          <p:nvPr/>
        </p:nvSpPr>
        <p:spPr bwMode="auto">
          <a:xfrm>
            <a:off x="0" y="0"/>
            <a:ext cx="9144000" cy="908972"/>
          </a:xfrm>
          <a:prstGeom prst="rect">
            <a:avLst/>
          </a:prstGeom>
          <a:solidFill>
            <a:srgbClr val="505B80"/>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3" name="正方形/長方形 2">
            <a:extLst>
              <a:ext uri="{FF2B5EF4-FFF2-40B4-BE49-F238E27FC236}">
                <a16:creationId xmlns:a16="http://schemas.microsoft.com/office/drawing/2014/main" id="{2AF63CA2-9471-8B7B-FC2C-3C5E975D06B8}"/>
              </a:ext>
            </a:extLst>
          </p:cNvPr>
          <p:cNvSpPr/>
          <p:nvPr userDrawn="1"/>
        </p:nvSpPr>
        <p:spPr bwMode="auto">
          <a:xfrm>
            <a:off x="0" y="0"/>
            <a:ext cx="9144000" cy="908972"/>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18063063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71" r:id="rId5"/>
  </p:sldLayoutIdLst>
  <p:hf hdr="0" ftr="0" dt="0"/>
  <p:txStyles>
    <p:titleStyle>
      <a:lvl1pPr algn="l" rtl="0" eaLnBrk="1" fontAlgn="base" hangingPunct="1">
        <a:spcBef>
          <a:spcPct val="0"/>
        </a:spcBef>
        <a:spcAft>
          <a:spcPct val="0"/>
        </a:spcAft>
        <a:defRPr kumimoji="1" sz="21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956" y="3969006"/>
            <a:ext cx="7920088" cy="810153"/>
          </a:xfrm>
        </p:spPr>
        <p:txBody>
          <a:bodyPr>
            <a:noAutofit/>
          </a:bodyPr>
          <a:lstStyle/>
          <a:p>
            <a:pPr>
              <a:lnSpc>
                <a:spcPct val="150000"/>
              </a:lnSpc>
            </a:pPr>
            <a:r>
              <a:rPr lang="ja-JP" altLang="en-US" sz="1800" b="0" dirty="0"/>
              <a:t>塩谷 亮太 </a:t>
            </a:r>
            <a:r>
              <a:rPr lang="en-US" altLang="ja-JP" sz="1800" b="0" dirty="0"/>
              <a:t>(shioya@ci.i.u-tokyo.ac.jp)</a:t>
            </a:r>
            <a:br>
              <a:rPr lang="en-US" altLang="ja-JP" sz="1800" b="0" dirty="0"/>
            </a:br>
            <a:r>
              <a:rPr lang="ja-JP" altLang="en-US" sz="1800" b="0" dirty="0"/>
              <a:t>東京大学大学院情報理工学系研究科 創造情報学専攻</a:t>
            </a:r>
            <a:endParaRPr kumimoji="1" lang="ja-JP" altLang="en-US" sz="3200" b="0" dirty="0"/>
          </a:p>
        </p:txBody>
      </p:sp>
      <p:sp>
        <p:nvSpPr>
          <p:cNvPr id="5" name="スライド番号プレースホルダー 4"/>
          <p:cNvSpPr>
            <a:spLocks noGrp="1"/>
          </p:cNvSpPr>
          <p:nvPr>
            <p:ph type="sldNum" sz="quarter" idx="4294967295"/>
          </p:nvPr>
        </p:nvSpPr>
        <p:spPr>
          <a:xfrm>
            <a:off x="8172450" y="6489700"/>
            <a:ext cx="971550" cy="368300"/>
          </a:xfrm>
        </p:spPr>
        <p:txBody>
          <a:bodyPr/>
          <a:lstStyle/>
          <a:p>
            <a:fld id="{D2D8002D-B5B0-4BAC-B1F6-782DDCCE6D9C}" type="slidenum">
              <a:rPr kumimoji="1" lang="ja-JP" altLang="en-US" smtClean="0"/>
              <a:t>1</a:t>
            </a:fld>
            <a:endParaRPr kumimoji="1" lang="ja-JP" altLang="en-US"/>
          </a:p>
        </p:txBody>
      </p:sp>
      <p:sp>
        <p:nvSpPr>
          <p:cNvPr id="3" name="タイトル 1">
            <a:extLst>
              <a:ext uri="{FF2B5EF4-FFF2-40B4-BE49-F238E27FC236}">
                <a16:creationId xmlns:a16="http://schemas.microsoft.com/office/drawing/2014/main" id="{713FB59C-3249-0053-1C3A-F956B535D7B4}"/>
              </a:ext>
            </a:extLst>
          </p:cNvPr>
          <p:cNvSpPr txBox="1">
            <a:spLocks/>
          </p:cNvSpPr>
          <p:nvPr/>
        </p:nvSpPr>
        <p:spPr bwMode="auto">
          <a:xfrm>
            <a:off x="791958" y="2528990"/>
            <a:ext cx="7772400" cy="540006"/>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noAutofit/>
          </a:bodyPr>
          <a:lstStyle>
            <a:lvl1pPr algn="ctr" rtl="0" eaLnBrk="1" fontAlgn="base" hangingPunct="1">
              <a:spcBef>
                <a:spcPct val="0"/>
              </a:spcBef>
              <a:spcAft>
                <a:spcPct val="0"/>
              </a:spcAft>
              <a:defRPr kumimoji="1" sz="24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a:lstStyle>
          <a:p>
            <a:r>
              <a:rPr lang="ja-JP" altLang="en-US" sz="3200" kern="0" dirty="0"/>
              <a:t>コンピュータ アーキテクチャ</a:t>
            </a:r>
            <a:r>
              <a:rPr lang="en-US" altLang="ja-JP" sz="3200" kern="0" dirty="0"/>
              <a:t>Ⅰ</a:t>
            </a:r>
            <a:r>
              <a:rPr lang="ja-JP" altLang="en-US" sz="3200" kern="0" dirty="0"/>
              <a:t>  第９回</a:t>
            </a:r>
            <a:endParaRPr lang="ja-JP" altLang="en-US" sz="3200" b="0" kern="0" dirty="0"/>
          </a:p>
        </p:txBody>
      </p:sp>
    </p:spTree>
    <p:extLst>
      <p:ext uri="{BB962C8B-B14F-4D97-AF65-F5344CB8AC3E}">
        <p14:creationId xmlns:p14="http://schemas.microsoft.com/office/powerpoint/2010/main" val="2339571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a:t>課題 ８</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ja-JP" altLang="en-US" sz="1600" dirty="0"/>
              <a:t>以下のような条件を考える</a:t>
            </a:r>
            <a:endParaRPr lang="en-US" altLang="ja-JP" sz="1600" dirty="0"/>
          </a:p>
          <a:p>
            <a:pPr lvl="1"/>
            <a:r>
              <a:rPr lang="en-US" altLang="ja-JP" sz="1600" dirty="0"/>
              <a:t>10</a:t>
            </a:r>
            <a:r>
              <a:rPr lang="ja-JP" altLang="en-US" sz="1600" dirty="0"/>
              <a:t>段のパイプラインを持つ </a:t>
            </a:r>
            <a:r>
              <a:rPr lang="en-US" altLang="ja-JP" sz="1600" dirty="0"/>
              <a:t>2-way </a:t>
            </a:r>
            <a:r>
              <a:rPr lang="ja-JP" altLang="en-US" sz="1600" dirty="0"/>
              <a:t>スーパスカラプロセッサであり，理想的には </a:t>
            </a:r>
            <a:r>
              <a:rPr lang="en-US" altLang="ja-JP" sz="1600" dirty="0"/>
              <a:t>IPC=2 </a:t>
            </a:r>
            <a:r>
              <a:rPr lang="ja-JP" altLang="en-US" sz="1600" dirty="0"/>
              <a:t>で実行できる</a:t>
            </a:r>
            <a:endParaRPr lang="en-US" altLang="ja-JP" sz="1600" dirty="0"/>
          </a:p>
          <a:p>
            <a:pPr lvl="1"/>
            <a:r>
              <a:rPr lang="ja-JP" altLang="en-US" sz="1600" dirty="0"/>
              <a:t>全実行命令におけるなんらかのデータハザードの発生率は </a:t>
            </a:r>
            <a:r>
              <a:rPr lang="en-US" altLang="ja-JP" sz="1600" dirty="0"/>
              <a:t>0.2 </a:t>
            </a:r>
          </a:p>
          <a:p>
            <a:pPr lvl="1"/>
            <a:r>
              <a:rPr lang="ja-JP" altLang="en-US" sz="1600" dirty="0"/>
              <a:t>このデータハザード発生時は </a:t>
            </a:r>
            <a:r>
              <a:rPr lang="en-US" altLang="ja-JP" sz="1600" dirty="0"/>
              <a:t>1 </a:t>
            </a:r>
            <a:r>
              <a:rPr lang="ja-JP" altLang="en-US" sz="1600" dirty="0"/>
              <a:t>サイクル実行時間が伸びるものとする</a:t>
            </a:r>
            <a:endParaRPr lang="en-US" altLang="ja-JP" sz="1600" dirty="0"/>
          </a:p>
          <a:p>
            <a:pPr lvl="1"/>
            <a:r>
              <a:rPr lang="ja-JP" altLang="en-US" sz="1600" dirty="0"/>
              <a:t>全実行命令における分岐命令の出現率は </a:t>
            </a:r>
            <a:r>
              <a:rPr lang="en-US" altLang="ja-JP" sz="1600" dirty="0"/>
              <a:t>0.2</a:t>
            </a:r>
          </a:p>
          <a:p>
            <a:pPr lvl="1"/>
            <a:r>
              <a:rPr lang="ja-JP" altLang="en-US" sz="1600" dirty="0"/>
              <a:t>分岐予測ミス率は </a:t>
            </a:r>
            <a:r>
              <a:rPr lang="en-US" altLang="ja-JP" sz="1600" dirty="0"/>
              <a:t>0.3</a:t>
            </a:r>
          </a:p>
          <a:p>
            <a:r>
              <a:rPr lang="en-US" altLang="ja-JP" sz="1600" dirty="0"/>
              <a:t>(1) </a:t>
            </a:r>
            <a:r>
              <a:rPr lang="ja-JP" altLang="en-US" sz="1600" dirty="0"/>
              <a:t>この </a:t>
            </a:r>
            <a:r>
              <a:rPr lang="en-US" altLang="ja-JP" sz="1600" dirty="0"/>
              <a:t>CPU </a:t>
            </a:r>
            <a:r>
              <a:rPr lang="ja-JP" altLang="en-US" sz="1600" dirty="0"/>
              <a:t>を改良する際，</a:t>
            </a:r>
            <a:br>
              <a:rPr lang="en-US" altLang="ja-JP" sz="1600" dirty="0"/>
            </a:br>
            <a:r>
              <a:rPr lang="ja-JP" altLang="en-US" sz="1600" dirty="0"/>
              <a:t>「</a:t>
            </a:r>
            <a:r>
              <a:rPr lang="en-US" altLang="ja-JP" sz="1600" dirty="0"/>
              <a:t>3-way </a:t>
            </a:r>
            <a:r>
              <a:rPr lang="ja-JP" altLang="en-US" sz="1600" dirty="0"/>
              <a:t>スーパスカラにする」</a:t>
            </a:r>
            <a:br>
              <a:rPr lang="en-US" altLang="ja-JP" sz="1600" dirty="0"/>
            </a:br>
            <a:r>
              <a:rPr lang="ja-JP" altLang="en-US" sz="1600" dirty="0"/>
              <a:t>「</a:t>
            </a:r>
            <a:r>
              <a:rPr lang="en-US" altLang="ja-JP" sz="1600" dirty="0"/>
              <a:t>2-way </a:t>
            </a:r>
            <a:r>
              <a:rPr lang="ja-JP" altLang="en-US" sz="1600" dirty="0"/>
              <a:t>のまま</a:t>
            </a:r>
            <a:r>
              <a:rPr lang="en-US" altLang="ja-JP" sz="1600" dirty="0"/>
              <a:t>15</a:t>
            </a:r>
            <a:r>
              <a:rPr lang="ja-JP" altLang="en-US" sz="1600" dirty="0"/>
              <a:t>段パイプラインにする」</a:t>
            </a:r>
            <a:br>
              <a:rPr lang="en-US" altLang="ja-JP" sz="1600" dirty="0"/>
            </a:br>
            <a:r>
              <a:rPr lang="ja-JP" altLang="en-US" sz="1600" dirty="0"/>
              <a:t>「</a:t>
            </a:r>
            <a:r>
              <a:rPr lang="en-US" altLang="ja-JP" sz="1600" dirty="0"/>
              <a:t>2-way </a:t>
            </a:r>
            <a:r>
              <a:rPr lang="ja-JP" altLang="en-US" sz="1600" dirty="0"/>
              <a:t>のまま分岐予測器を改良する」</a:t>
            </a:r>
            <a:br>
              <a:rPr lang="en-US" altLang="ja-JP" sz="1600" dirty="0"/>
            </a:br>
            <a:r>
              <a:rPr lang="ja-JP" altLang="en-US" sz="1600" dirty="0"/>
              <a:t>のどれが最も性能が上がるかを性能を計算して検討せよ</a:t>
            </a:r>
            <a:endParaRPr lang="en-US" altLang="ja-JP" sz="1600" dirty="0"/>
          </a:p>
          <a:p>
            <a:pPr lvl="1"/>
            <a:r>
              <a:rPr lang="ja-JP" altLang="en-US" sz="1600" dirty="0"/>
              <a:t>この </a:t>
            </a:r>
            <a:r>
              <a:rPr lang="en-US" altLang="ja-JP" sz="1600" dirty="0"/>
              <a:t>CPU </a:t>
            </a:r>
            <a:r>
              <a:rPr lang="ja-JP" altLang="en-US" sz="1600" dirty="0"/>
              <a:t>を </a:t>
            </a:r>
            <a:r>
              <a:rPr lang="en-US" altLang="ja-JP" sz="1600" dirty="0"/>
              <a:t>3-way </a:t>
            </a:r>
            <a:r>
              <a:rPr lang="ja-JP" altLang="en-US" sz="1600" dirty="0"/>
              <a:t>スーパスカラにすると理想的には </a:t>
            </a:r>
            <a:r>
              <a:rPr lang="en-US" altLang="ja-JP" sz="1600" dirty="0"/>
              <a:t>IPC=3 </a:t>
            </a:r>
            <a:r>
              <a:rPr lang="ja-JP" altLang="en-US" sz="1600" dirty="0"/>
              <a:t>で実行できるがデータハザードの発生率は </a:t>
            </a:r>
            <a:r>
              <a:rPr lang="en-US" altLang="ja-JP" sz="1600" dirty="0"/>
              <a:t>0.3 </a:t>
            </a:r>
            <a:r>
              <a:rPr lang="ja-JP" altLang="en-US" sz="1600" dirty="0"/>
              <a:t>に上昇するとする</a:t>
            </a:r>
            <a:endParaRPr lang="en-US" altLang="ja-JP" sz="1600" dirty="0"/>
          </a:p>
          <a:p>
            <a:pPr lvl="1"/>
            <a:r>
              <a:rPr lang="ja-JP" altLang="en-US" sz="1600" dirty="0"/>
              <a:t>また，分岐予測器を改良すると分岐予測ミス率が </a:t>
            </a:r>
            <a:r>
              <a:rPr lang="en-US" altLang="ja-JP" sz="1600" dirty="0"/>
              <a:t>0.2 </a:t>
            </a:r>
            <a:r>
              <a:rPr lang="ja-JP" altLang="en-US" sz="1600" dirty="0"/>
              <a:t>にまで削減されるとする</a:t>
            </a:r>
            <a:endParaRPr lang="en-US" altLang="ja-JP" sz="1600"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10</a:t>
            </a:fld>
            <a:endParaRPr kumimoji="1" lang="ja-JP" altLang="en-US" dirty="0"/>
          </a:p>
        </p:txBody>
      </p:sp>
    </p:spTree>
    <p:extLst>
      <p:ext uri="{BB962C8B-B14F-4D97-AF65-F5344CB8AC3E}">
        <p14:creationId xmlns:p14="http://schemas.microsoft.com/office/powerpoint/2010/main" val="15437760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apple-system"/>
              </a:rPr>
              <a:t>お子さんの最新ショットを見せてください！</a:t>
            </a:r>
            <a:endParaRPr lang="en-US" dirty="0"/>
          </a:p>
        </p:txBody>
      </p:sp>
    </p:spTree>
    <p:extLst>
      <p:ext uri="{BB962C8B-B14F-4D97-AF65-F5344CB8AC3E}">
        <p14:creationId xmlns:p14="http://schemas.microsoft.com/office/powerpoint/2010/main" val="11730821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質問とか感想ではないですが</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431954" y="1088974"/>
            <a:ext cx="8280092" cy="5220058"/>
          </a:xfrm>
        </p:spPr>
        <p:txBody>
          <a:bodyPr/>
          <a:lstStyle/>
          <a:p>
            <a:r>
              <a:rPr lang="ja-JP" altLang="en-US" dirty="0"/>
              <a:t>自転車で来ているのですが，帰りがけに嫁さんへのお土産にケーキやおかし等を買っています</a:t>
            </a:r>
            <a:endParaRPr lang="en-US" altLang="ja-JP" dirty="0"/>
          </a:p>
          <a:p>
            <a:pPr lvl="1"/>
            <a:r>
              <a:rPr lang="ja-JP" altLang="en-US" dirty="0"/>
              <a:t>なかなか家から出れないので</a:t>
            </a:r>
            <a:endParaRPr lang="en-US" altLang="ja-JP" dirty="0"/>
          </a:p>
          <a:p>
            <a:r>
              <a:rPr lang="ja-JP" altLang="en-US" dirty="0"/>
              <a:t>この辺のオススメのお店とかがあったら，よければ教えてください</a:t>
            </a:r>
            <a:endParaRPr lang="en-US" dirty="0"/>
          </a:p>
        </p:txBody>
      </p:sp>
    </p:spTree>
    <p:extLst>
      <p:ext uri="{BB962C8B-B14F-4D97-AF65-F5344CB8AC3E}">
        <p14:creationId xmlns:p14="http://schemas.microsoft.com/office/powerpoint/2010/main" val="2793615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F954A2-E86F-EB6E-605A-765244A29FFE}"/>
              </a:ext>
            </a:extLst>
          </p:cNvPr>
          <p:cNvSpPr>
            <a:spLocks noGrp="1"/>
          </p:cNvSpPr>
          <p:nvPr>
            <p:ph type="title"/>
          </p:nvPr>
        </p:nvSpPr>
        <p:spPr/>
        <p:txBody>
          <a:bodyPr/>
          <a:lstStyle/>
          <a:p>
            <a:r>
              <a:rPr kumimoji="1" lang="ja-JP" altLang="en-US" dirty="0"/>
              <a:t>付録</a:t>
            </a:r>
            <a:endParaRPr kumimoji="1" lang="en-US" dirty="0"/>
          </a:p>
        </p:txBody>
      </p:sp>
      <p:sp>
        <p:nvSpPr>
          <p:cNvPr id="3" name="コンテンツ プレースホルダー 2">
            <a:extLst>
              <a:ext uri="{FF2B5EF4-FFF2-40B4-BE49-F238E27FC236}">
                <a16:creationId xmlns:a16="http://schemas.microsoft.com/office/drawing/2014/main" id="{1FD1B593-A3D0-F24C-D5E4-A9D1D645B452}"/>
              </a:ext>
            </a:extLst>
          </p:cNvPr>
          <p:cNvSpPr>
            <a:spLocks noGrp="1"/>
          </p:cNvSpPr>
          <p:nvPr>
            <p:ph sz="quarter" idx="10"/>
          </p:nvPr>
        </p:nvSpPr>
        <p:spPr/>
        <p:txBody>
          <a:bodyPr/>
          <a:lstStyle/>
          <a:p>
            <a:endParaRPr kumimoji="1" lang="en-US"/>
          </a:p>
        </p:txBody>
      </p:sp>
    </p:spTree>
    <p:extLst>
      <p:ext uri="{BB962C8B-B14F-4D97-AF65-F5344CB8AC3E}">
        <p14:creationId xmlns:p14="http://schemas.microsoft.com/office/powerpoint/2010/main" val="40076109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正方形/長方形 50">
            <a:extLst>
              <a:ext uri="{FF2B5EF4-FFF2-40B4-BE49-F238E27FC236}">
                <a16:creationId xmlns:a16="http://schemas.microsoft.com/office/drawing/2014/main" id="{3DD7262D-3274-473E-B2E1-F40123548E2F}"/>
              </a:ext>
            </a:extLst>
          </p:cNvPr>
          <p:cNvSpPr/>
          <p:nvPr/>
        </p:nvSpPr>
        <p:spPr bwMode="auto">
          <a:xfrm>
            <a:off x="3491988" y="2258987"/>
            <a:ext cx="1440016" cy="720008"/>
          </a:xfrm>
          <a:prstGeom prst="rect">
            <a:avLst/>
          </a:prstGeom>
          <a:noFill/>
          <a:ln w="9525">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 name="タイトル 1">
            <a:extLst>
              <a:ext uri="{FF2B5EF4-FFF2-40B4-BE49-F238E27FC236}">
                <a16:creationId xmlns:a16="http://schemas.microsoft.com/office/drawing/2014/main" id="{D920B7C0-D0C9-41DE-A307-859A7517D5C9}"/>
              </a:ext>
            </a:extLst>
          </p:cNvPr>
          <p:cNvSpPr>
            <a:spLocks noGrp="1"/>
          </p:cNvSpPr>
          <p:nvPr>
            <p:ph type="title"/>
          </p:nvPr>
        </p:nvSpPr>
        <p:spPr/>
        <p:txBody>
          <a:bodyPr/>
          <a:lstStyle/>
          <a:p>
            <a:r>
              <a:rPr kumimoji="1" lang="en-US" altLang="ja-JP" dirty="0"/>
              <a:t>SRAM </a:t>
            </a:r>
            <a:r>
              <a:rPr kumimoji="1" lang="ja-JP" altLang="en-US" dirty="0"/>
              <a:t>の読み出し</a:t>
            </a:r>
          </a:p>
        </p:txBody>
      </p:sp>
      <p:sp>
        <p:nvSpPr>
          <p:cNvPr id="3" name="テキスト プレースホルダー 2">
            <a:extLst>
              <a:ext uri="{FF2B5EF4-FFF2-40B4-BE49-F238E27FC236}">
                <a16:creationId xmlns:a16="http://schemas.microsoft.com/office/drawing/2014/main" id="{E6AEB639-6947-4C06-A6E1-A480E0492DB5}"/>
              </a:ext>
            </a:extLst>
          </p:cNvPr>
          <p:cNvSpPr>
            <a:spLocks noGrp="1"/>
          </p:cNvSpPr>
          <p:nvPr>
            <p:ph type="body" sz="quarter" idx="10"/>
          </p:nvPr>
        </p:nvSpPr>
        <p:spPr>
          <a:xfrm>
            <a:off x="611956" y="4059007"/>
            <a:ext cx="8280092" cy="2249718"/>
          </a:xfrm>
        </p:spPr>
        <p:txBody>
          <a:bodyPr/>
          <a:lstStyle/>
          <a:p>
            <a:pPr marL="817200" lvl="1" indent="-457200">
              <a:buFont typeface="+mj-lt"/>
              <a:buAutoNum type="arabicPeriod"/>
            </a:pPr>
            <a:r>
              <a:rPr kumimoji="1" lang="ja-JP" altLang="en-US" dirty="0"/>
              <a:t>ビットラインのプリチャージ</a:t>
            </a:r>
            <a:endParaRPr kumimoji="1" lang="en-US" altLang="ja-JP" dirty="0"/>
          </a:p>
          <a:p>
            <a:pPr lvl="2"/>
            <a:r>
              <a:rPr kumimoji="1" lang="ja-JP" altLang="en-US" dirty="0"/>
              <a:t>ビットラインをあらかじめ高電位（１）にチャージする</a:t>
            </a:r>
            <a:endParaRPr kumimoji="1" lang="en-US" altLang="ja-JP" dirty="0"/>
          </a:p>
          <a:p>
            <a:pPr marL="817200" lvl="1" indent="-457200">
              <a:buFont typeface="+mj-lt"/>
              <a:buAutoNum type="arabicPeriod"/>
            </a:pPr>
            <a:r>
              <a:rPr kumimoji="1" lang="ja-JP" altLang="en-US" dirty="0"/>
              <a:t>ワードラインをアサート</a:t>
            </a:r>
            <a:endParaRPr kumimoji="1" lang="en-US" altLang="ja-JP" dirty="0"/>
          </a:p>
          <a:p>
            <a:pPr lvl="2"/>
            <a:r>
              <a:rPr lang="ja-JP" altLang="en-US" dirty="0"/>
              <a:t>ループの右にある </a:t>
            </a:r>
            <a:r>
              <a:rPr lang="en-US" altLang="ja-JP" dirty="0"/>
              <a:t>NMOS </a:t>
            </a:r>
            <a:r>
              <a:rPr lang="ja-JP" altLang="en-US" dirty="0"/>
              <a:t>が </a:t>
            </a:r>
            <a:r>
              <a:rPr lang="en-US" altLang="ja-JP" dirty="0"/>
              <a:t>ON </a:t>
            </a:r>
            <a:r>
              <a:rPr lang="ja-JP" altLang="en-US" dirty="0"/>
              <a:t>に</a:t>
            </a:r>
            <a:endParaRPr lang="en-US" altLang="ja-JP" dirty="0"/>
          </a:p>
          <a:p>
            <a:pPr lvl="2"/>
            <a:r>
              <a:rPr kumimoji="1" lang="ja-JP" altLang="en-US" dirty="0"/>
              <a:t>ループとビットラインが接続される</a:t>
            </a:r>
            <a:endParaRPr kumimoji="1" lang="en-US" altLang="ja-JP" dirty="0"/>
          </a:p>
          <a:p>
            <a:pPr marL="817200" lvl="1" indent="-457200">
              <a:buFont typeface="+mj-lt"/>
              <a:buAutoNum type="arabicPeriod"/>
            </a:pPr>
            <a:r>
              <a:rPr kumimoji="1" lang="ja-JP" altLang="en-US" dirty="0"/>
              <a:t>ビットラインのディスチャージ</a:t>
            </a:r>
            <a:endParaRPr kumimoji="1" lang="en-US" altLang="ja-JP" dirty="0"/>
          </a:p>
          <a:p>
            <a:pPr lvl="2"/>
            <a:r>
              <a:rPr kumimoji="1" lang="ja-JP" altLang="en-US" dirty="0"/>
              <a:t>ループの右が </a:t>
            </a:r>
            <a:r>
              <a:rPr lang="en-US" altLang="ja-JP" dirty="0"/>
              <a:t>0 </a:t>
            </a:r>
            <a:r>
              <a:rPr lang="ja-JP" altLang="en-US" dirty="0"/>
              <a:t>なら，ビットラインが０に</a:t>
            </a:r>
            <a:endParaRPr lang="en-US" altLang="ja-JP" dirty="0"/>
          </a:p>
          <a:p>
            <a:pPr lvl="2"/>
            <a:r>
              <a:rPr lang="ja-JP" altLang="en-US" dirty="0"/>
              <a:t>ループの右が１ならそのまま</a:t>
            </a:r>
            <a:endParaRPr lang="en-US" altLang="ja-JP" dirty="0"/>
          </a:p>
        </p:txBody>
      </p:sp>
      <p:pic>
        <p:nvPicPr>
          <p:cNvPr id="5" name="Picture 30" descr="NOT">
            <a:extLst>
              <a:ext uri="{FF2B5EF4-FFF2-40B4-BE49-F238E27FC236}">
                <a16:creationId xmlns:a16="http://schemas.microsoft.com/office/drawing/2014/main" id="{0794AC19-A550-4240-83B1-11644B63A990}"/>
              </a:ext>
            </a:extLst>
          </p:cNvPr>
          <p:cNvPicPr>
            <a:picLocks noChangeAspect="1" noChangeArrowheads="1"/>
          </p:cNvPicPr>
          <p:nvPr/>
        </p:nvPicPr>
        <p:blipFill>
          <a:blip r:embed="rId2" cstate="print"/>
          <a:srcRect/>
          <a:stretch>
            <a:fillRect/>
          </a:stretch>
        </p:blipFill>
        <p:spPr bwMode="auto">
          <a:xfrm flipH="1">
            <a:off x="3941993" y="1897549"/>
            <a:ext cx="717550" cy="720725"/>
          </a:xfrm>
          <a:prstGeom prst="rect">
            <a:avLst/>
          </a:prstGeom>
          <a:noFill/>
        </p:spPr>
      </p:pic>
      <p:pic>
        <p:nvPicPr>
          <p:cNvPr id="6" name="Picture 31" descr="NOT">
            <a:extLst>
              <a:ext uri="{FF2B5EF4-FFF2-40B4-BE49-F238E27FC236}">
                <a16:creationId xmlns:a16="http://schemas.microsoft.com/office/drawing/2014/main" id="{0CB53EC0-4D6B-4A82-AA1A-BDBC8EBBB1B0}"/>
              </a:ext>
            </a:extLst>
          </p:cNvPr>
          <p:cNvPicPr>
            <a:picLocks noChangeAspect="1" noChangeArrowheads="1"/>
          </p:cNvPicPr>
          <p:nvPr/>
        </p:nvPicPr>
        <p:blipFill>
          <a:blip r:embed="rId2" cstate="print"/>
          <a:srcRect/>
          <a:stretch>
            <a:fillRect/>
          </a:stretch>
        </p:blipFill>
        <p:spPr bwMode="auto">
          <a:xfrm>
            <a:off x="3941993" y="2618274"/>
            <a:ext cx="717550" cy="720725"/>
          </a:xfrm>
          <a:prstGeom prst="rect">
            <a:avLst/>
          </a:prstGeom>
          <a:noFill/>
        </p:spPr>
      </p:pic>
      <p:grpSp>
        <p:nvGrpSpPr>
          <p:cNvPr id="43" name="グループ化 42">
            <a:extLst>
              <a:ext uri="{FF2B5EF4-FFF2-40B4-BE49-F238E27FC236}">
                <a16:creationId xmlns:a16="http://schemas.microsoft.com/office/drawing/2014/main" id="{2E2C44F0-1023-431F-9CAE-76D98F4DEBBA}"/>
              </a:ext>
            </a:extLst>
          </p:cNvPr>
          <p:cNvGrpSpPr/>
          <p:nvPr/>
        </p:nvGrpSpPr>
        <p:grpSpPr>
          <a:xfrm>
            <a:off x="5292008" y="2258987"/>
            <a:ext cx="360004" cy="360004"/>
            <a:chOff x="4932004" y="2708992"/>
            <a:chExt cx="360004" cy="360004"/>
          </a:xfrm>
        </p:grpSpPr>
        <p:cxnSp>
          <p:nvCxnSpPr>
            <p:cNvPr id="26" name="直線コネクタ 25">
              <a:extLst>
                <a:ext uri="{FF2B5EF4-FFF2-40B4-BE49-F238E27FC236}">
                  <a16:creationId xmlns:a16="http://schemas.microsoft.com/office/drawing/2014/main" id="{C6C212B0-E8E2-4305-B0F4-EC4C04DC91AC}"/>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DADA5CC7-BFCA-4009-B807-BDA44F510924}"/>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6CE11CEA-71E0-4C39-9D33-FDB216731682}"/>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763186B6-1209-4A10-8E6C-4E78E05E46D5}"/>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8" name="直線コネクタ 17">
            <a:extLst>
              <a:ext uri="{FF2B5EF4-FFF2-40B4-BE49-F238E27FC236}">
                <a16:creationId xmlns:a16="http://schemas.microsoft.com/office/drawing/2014/main" id="{DE0A7002-3073-49D6-8ABC-00E0FF26DECF}"/>
              </a:ext>
            </a:extLst>
          </p:cNvPr>
          <p:cNvCxnSpPr>
            <a:cxnSpLocks/>
          </p:cNvCxnSpPr>
          <p:nvPr/>
        </p:nvCxnSpPr>
        <p:spPr>
          <a:xfrm>
            <a:off x="4932004" y="2618991"/>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grpSp>
        <p:nvGrpSpPr>
          <p:cNvPr id="45" name="グループ化 44">
            <a:extLst>
              <a:ext uri="{FF2B5EF4-FFF2-40B4-BE49-F238E27FC236}">
                <a16:creationId xmlns:a16="http://schemas.microsoft.com/office/drawing/2014/main" id="{D778BFE3-A03E-473D-B803-AF62F6EBF32C}"/>
              </a:ext>
            </a:extLst>
          </p:cNvPr>
          <p:cNvGrpSpPr/>
          <p:nvPr/>
        </p:nvGrpSpPr>
        <p:grpSpPr>
          <a:xfrm>
            <a:off x="2771980" y="2258987"/>
            <a:ext cx="360004" cy="360004"/>
            <a:chOff x="4932004" y="2708992"/>
            <a:chExt cx="360004" cy="360004"/>
          </a:xfrm>
        </p:grpSpPr>
        <p:cxnSp>
          <p:nvCxnSpPr>
            <p:cNvPr id="46" name="直線コネクタ 45">
              <a:extLst>
                <a:ext uri="{FF2B5EF4-FFF2-40B4-BE49-F238E27FC236}">
                  <a16:creationId xmlns:a16="http://schemas.microsoft.com/office/drawing/2014/main" id="{2E28824E-1E7E-4E4D-9CBA-A7B6CD2A6BBD}"/>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5CC2CA34-64C3-4BE7-98C2-FCE52CD4767F}"/>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3D8A6EFF-4579-4DC4-B286-B180B064FD90}"/>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629DA5D9-3BEF-4286-838C-85F006AE79DE}"/>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50" name="直線コネクタ 49">
            <a:extLst>
              <a:ext uri="{FF2B5EF4-FFF2-40B4-BE49-F238E27FC236}">
                <a16:creationId xmlns:a16="http://schemas.microsoft.com/office/drawing/2014/main" id="{6DA9E334-E262-4D78-AE9F-D066AE5E5934}"/>
              </a:ext>
            </a:extLst>
          </p:cNvPr>
          <p:cNvCxnSpPr>
            <a:cxnSpLocks/>
            <a:stCxn id="51" idx="1"/>
          </p:cNvCxnSpPr>
          <p:nvPr/>
        </p:nvCxnSpPr>
        <p:spPr>
          <a:xfrm flipH="1">
            <a:off x="3131984" y="2618991"/>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F6001733-09AD-4DAC-8BA5-9A735951D417}"/>
              </a:ext>
            </a:extLst>
          </p:cNvPr>
          <p:cNvCxnSpPr>
            <a:cxnSpLocks/>
          </p:cNvCxnSpPr>
          <p:nvPr/>
        </p:nvCxnSpPr>
        <p:spPr>
          <a:xfrm>
            <a:off x="5652012" y="2618991"/>
            <a:ext cx="360006" cy="1"/>
          </a:xfrm>
          <a:prstGeom prst="line">
            <a:avLst/>
          </a:prstGeom>
          <a:ln w="9525" cap="rnd">
            <a:solidFill>
              <a:srgbClr val="000000"/>
            </a:soli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5135806F-DC95-4CE1-B9BE-E5FB3FE0437F}"/>
              </a:ext>
            </a:extLst>
          </p:cNvPr>
          <p:cNvCxnSpPr>
            <a:cxnSpLocks/>
          </p:cNvCxnSpPr>
          <p:nvPr/>
        </p:nvCxnSpPr>
        <p:spPr>
          <a:xfrm>
            <a:off x="2411976" y="2618991"/>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A1E25F94-64AD-4B0B-BA8A-8E0E99ACC480}"/>
              </a:ext>
            </a:extLst>
          </p:cNvPr>
          <p:cNvCxnSpPr>
            <a:cxnSpLocks/>
          </p:cNvCxnSpPr>
          <p:nvPr/>
        </p:nvCxnSpPr>
        <p:spPr>
          <a:xfrm flipV="1">
            <a:off x="2411976" y="1538979"/>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4428BCDB-12D7-414C-92E6-903ABDFB1719}"/>
              </a:ext>
            </a:extLst>
          </p:cNvPr>
          <p:cNvCxnSpPr>
            <a:cxnSpLocks/>
          </p:cNvCxnSpPr>
          <p:nvPr/>
        </p:nvCxnSpPr>
        <p:spPr>
          <a:xfrm flipV="1">
            <a:off x="6012016" y="1538979"/>
            <a:ext cx="0" cy="1800021"/>
          </a:xfrm>
          <a:prstGeom prst="line">
            <a:avLst/>
          </a:prstGeom>
          <a:ln>
            <a:headEnd type="none" w="sm" len="sm"/>
          </a:ln>
        </p:spPr>
        <p:style>
          <a:lnRef idx="3">
            <a:schemeClr val="accent6"/>
          </a:lnRef>
          <a:fillRef idx="0">
            <a:schemeClr val="accent6"/>
          </a:fillRef>
          <a:effectRef idx="2">
            <a:schemeClr val="accent6"/>
          </a:effectRef>
          <a:fontRef idx="minor">
            <a:schemeClr val="tx1"/>
          </a:fontRef>
        </p:style>
      </p:cxnSp>
      <p:cxnSp>
        <p:nvCxnSpPr>
          <p:cNvPr id="83" name="直線コネクタ 82">
            <a:extLst>
              <a:ext uri="{FF2B5EF4-FFF2-40B4-BE49-F238E27FC236}">
                <a16:creationId xmlns:a16="http://schemas.microsoft.com/office/drawing/2014/main" id="{36809C4F-E919-4760-95DB-403B2392206B}"/>
              </a:ext>
            </a:extLst>
          </p:cNvPr>
          <p:cNvCxnSpPr>
            <a:cxnSpLocks/>
          </p:cNvCxnSpPr>
          <p:nvPr/>
        </p:nvCxnSpPr>
        <p:spPr>
          <a:xfrm flipV="1">
            <a:off x="5472010" y="1898983"/>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991E2654-AFE3-433F-9E80-1A3D175E7AF8}"/>
              </a:ext>
            </a:extLst>
          </p:cNvPr>
          <p:cNvCxnSpPr>
            <a:cxnSpLocks/>
          </p:cNvCxnSpPr>
          <p:nvPr/>
        </p:nvCxnSpPr>
        <p:spPr>
          <a:xfrm flipV="1">
            <a:off x="2951982" y="1898983"/>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5DF913E5-9D7D-4CB2-BF16-5C60949ABA57}"/>
              </a:ext>
            </a:extLst>
          </p:cNvPr>
          <p:cNvCxnSpPr>
            <a:cxnSpLocks/>
          </p:cNvCxnSpPr>
          <p:nvPr/>
        </p:nvCxnSpPr>
        <p:spPr>
          <a:xfrm>
            <a:off x="2051972" y="1898983"/>
            <a:ext cx="4320048"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sp>
        <p:nvSpPr>
          <p:cNvPr id="53" name="正方形/長方形 52"/>
          <p:cNvSpPr/>
          <p:nvPr/>
        </p:nvSpPr>
        <p:spPr>
          <a:xfrm>
            <a:off x="3221985" y="1448978"/>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a:t>
            </a:r>
            <a:endParaRPr kumimoji="1" lang="ja-JP" altLang="en-US" sz="1600" dirty="0">
              <a:latin typeface="Arial Narrow" pitchFamily="34" charset="0"/>
            </a:endParaRPr>
          </a:p>
        </p:txBody>
      </p:sp>
      <p:sp>
        <p:nvSpPr>
          <p:cNvPr id="54" name="正方形/長方形 53"/>
          <p:cNvSpPr/>
          <p:nvPr/>
        </p:nvSpPr>
        <p:spPr>
          <a:xfrm>
            <a:off x="2051972" y="1088974"/>
            <a:ext cx="630007"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a:t>
            </a:r>
            <a:endParaRPr kumimoji="1" lang="ja-JP" altLang="en-US" sz="1600" dirty="0">
              <a:latin typeface="Arial Narrow" pitchFamily="34" charset="0"/>
            </a:endParaRPr>
          </a:p>
        </p:txBody>
      </p:sp>
      <p:sp>
        <p:nvSpPr>
          <p:cNvPr id="64" name="正方形/長方形 63"/>
          <p:cNvSpPr/>
          <p:nvPr/>
        </p:nvSpPr>
        <p:spPr>
          <a:xfrm>
            <a:off x="5742013" y="1088974"/>
            <a:ext cx="630007"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a:t>
            </a:r>
            <a:endParaRPr kumimoji="1" lang="ja-JP" altLang="en-US" sz="1600" dirty="0">
              <a:latin typeface="Arial Narrow" pitchFamily="34" charset="0"/>
            </a:endParaRPr>
          </a:p>
        </p:txBody>
      </p:sp>
      <p:sp>
        <p:nvSpPr>
          <p:cNvPr id="31" name="正方形/長方形 30"/>
          <p:cNvSpPr/>
          <p:nvPr/>
        </p:nvSpPr>
        <p:spPr>
          <a:xfrm>
            <a:off x="4391998" y="2168986"/>
            <a:ext cx="71998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2400" dirty="0">
                <a:solidFill>
                  <a:schemeClr val="accent6"/>
                </a:solidFill>
                <a:latin typeface="Arial Narrow" pitchFamily="34" charset="0"/>
              </a:rPr>
              <a:t>0</a:t>
            </a:r>
            <a:endParaRPr kumimoji="1" lang="ja-JP" altLang="en-US" sz="2400" dirty="0">
              <a:solidFill>
                <a:schemeClr val="accent6"/>
              </a:solidFill>
              <a:latin typeface="Arial Narrow" pitchFamily="34" charset="0"/>
            </a:endParaRPr>
          </a:p>
        </p:txBody>
      </p:sp>
      <p:sp>
        <p:nvSpPr>
          <p:cNvPr id="32" name="正方形/長方形 31"/>
          <p:cNvSpPr/>
          <p:nvPr/>
        </p:nvSpPr>
        <p:spPr>
          <a:xfrm>
            <a:off x="5112006" y="1808982"/>
            <a:ext cx="71998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solidFill>
                  <a:schemeClr val="accent6"/>
                </a:solidFill>
                <a:latin typeface="Arial Narrow" pitchFamily="34" charset="0"/>
              </a:rPr>
              <a:t>2. NMOS</a:t>
            </a:r>
            <a:endParaRPr kumimoji="1" lang="ja-JP" altLang="en-US" sz="1600" dirty="0">
              <a:solidFill>
                <a:schemeClr val="accent6"/>
              </a:solidFill>
              <a:latin typeface="Arial Narrow" pitchFamily="34" charset="0"/>
            </a:endParaRPr>
          </a:p>
        </p:txBody>
      </p:sp>
      <p:sp>
        <p:nvSpPr>
          <p:cNvPr id="33" name="正方形/長方形 32"/>
          <p:cNvSpPr/>
          <p:nvPr/>
        </p:nvSpPr>
        <p:spPr>
          <a:xfrm>
            <a:off x="6102017" y="1358977"/>
            <a:ext cx="71998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kumimoji="1" lang="en-US" altLang="ja-JP" dirty="0">
                <a:solidFill>
                  <a:schemeClr val="accent6"/>
                </a:solidFill>
                <a:latin typeface="Arial Narrow" pitchFamily="34" charset="0"/>
              </a:rPr>
              <a:t>1. pre charge</a:t>
            </a:r>
            <a:endParaRPr kumimoji="1" lang="ja-JP" altLang="en-US" dirty="0">
              <a:solidFill>
                <a:schemeClr val="accent6"/>
              </a:solidFill>
              <a:latin typeface="Arial Narrow" pitchFamily="34" charset="0"/>
            </a:endParaRPr>
          </a:p>
        </p:txBody>
      </p:sp>
      <p:sp>
        <p:nvSpPr>
          <p:cNvPr id="34" name="Freeform 10">
            <a:extLst>
              <a:ext uri="{FF2B5EF4-FFF2-40B4-BE49-F238E27FC236}">
                <a16:creationId xmlns:a16="http://schemas.microsoft.com/office/drawing/2014/main" id="{594994CD-2E8A-4F58-A850-5DAC43A07B36}"/>
              </a:ext>
            </a:extLst>
          </p:cNvPr>
          <p:cNvSpPr>
            <a:spLocks/>
          </p:cNvSpPr>
          <p:nvPr/>
        </p:nvSpPr>
        <p:spPr bwMode="auto">
          <a:xfrm flipV="1">
            <a:off x="5022005" y="2708992"/>
            <a:ext cx="990011"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3">
            <a:schemeClr val="accent6"/>
          </a:lnRef>
          <a:fillRef idx="0">
            <a:schemeClr val="accent6"/>
          </a:fillRef>
          <a:effectRef idx="2">
            <a:schemeClr val="accent6"/>
          </a:effectRef>
          <a:fontRef idx="minor">
            <a:schemeClr val="tx1"/>
          </a:fontRef>
        </p:style>
        <p:txBody>
          <a:bodyPr/>
          <a:lstStyle/>
          <a:p>
            <a:endParaRPr lang="ja-JP" altLang="en-US">
              <a:latin typeface="+mn-ea"/>
              <a:cs typeface="Times New Roman" pitchFamily="18" charset="0"/>
            </a:endParaRPr>
          </a:p>
        </p:txBody>
      </p:sp>
      <p:sp>
        <p:nvSpPr>
          <p:cNvPr id="35" name="正方形/長方形 34"/>
          <p:cNvSpPr/>
          <p:nvPr/>
        </p:nvSpPr>
        <p:spPr>
          <a:xfrm>
            <a:off x="3311986" y="2168986"/>
            <a:ext cx="71998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2400" dirty="0">
                <a:solidFill>
                  <a:schemeClr val="accent6"/>
                </a:solidFill>
                <a:latin typeface="Arial Narrow" pitchFamily="34" charset="0"/>
              </a:rPr>
              <a:t>1</a:t>
            </a:r>
            <a:endParaRPr kumimoji="1" lang="ja-JP" altLang="en-US" sz="2400" dirty="0">
              <a:solidFill>
                <a:schemeClr val="accent6"/>
              </a:solidFill>
              <a:latin typeface="Arial Narrow" pitchFamily="34" charset="0"/>
            </a:endParaRPr>
          </a:p>
        </p:txBody>
      </p:sp>
    </p:spTree>
    <p:extLst>
      <p:ext uri="{BB962C8B-B14F-4D97-AF65-F5344CB8AC3E}">
        <p14:creationId xmlns:p14="http://schemas.microsoft.com/office/powerpoint/2010/main" val="2251689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正方形/長方形 50">
            <a:extLst>
              <a:ext uri="{FF2B5EF4-FFF2-40B4-BE49-F238E27FC236}">
                <a16:creationId xmlns:a16="http://schemas.microsoft.com/office/drawing/2014/main" id="{3DD7262D-3274-473E-B2E1-F40123548E2F}"/>
              </a:ext>
            </a:extLst>
          </p:cNvPr>
          <p:cNvSpPr/>
          <p:nvPr/>
        </p:nvSpPr>
        <p:spPr bwMode="auto">
          <a:xfrm>
            <a:off x="3491988" y="2258987"/>
            <a:ext cx="1440016" cy="720008"/>
          </a:xfrm>
          <a:prstGeom prst="rect">
            <a:avLst/>
          </a:prstGeom>
          <a:noFill/>
          <a:ln w="9525">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 name="タイトル 1">
            <a:extLst>
              <a:ext uri="{FF2B5EF4-FFF2-40B4-BE49-F238E27FC236}">
                <a16:creationId xmlns:a16="http://schemas.microsoft.com/office/drawing/2014/main" id="{D920B7C0-D0C9-41DE-A307-859A7517D5C9}"/>
              </a:ext>
            </a:extLst>
          </p:cNvPr>
          <p:cNvSpPr>
            <a:spLocks noGrp="1"/>
          </p:cNvSpPr>
          <p:nvPr>
            <p:ph type="title"/>
          </p:nvPr>
        </p:nvSpPr>
        <p:spPr/>
        <p:txBody>
          <a:bodyPr/>
          <a:lstStyle/>
          <a:p>
            <a:r>
              <a:rPr kumimoji="1" lang="ja-JP" altLang="en-US" dirty="0"/>
              <a:t>なぜプリチャージが必要なのか？</a:t>
            </a:r>
          </a:p>
        </p:txBody>
      </p:sp>
      <p:sp>
        <p:nvSpPr>
          <p:cNvPr id="3" name="テキスト プレースホルダー 2">
            <a:extLst>
              <a:ext uri="{FF2B5EF4-FFF2-40B4-BE49-F238E27FC236}">
                <a16:creationId xmlns:a16="http://schemas.microsoft.com/office/drawing/2014/main" id="{E6AEB639-6947-4C06-A6E1-A480E0492DB5}"/>
              </a:ext>
            </a:extLst>
          </p:cNvPr>
          <p:cNvSpPr>
            <a:spLocks noGrp="1"/>
          </p:cNvSpPr>
          <p:nvPr>
            <p:ph type="body" sz="quarter" idx="10"/>
          </p:nvPr>
        </p:nvSpPr>
        <p:spPr>
          <a:xfrm>
            <a:off x="341953" y="4059007"/>
            <a:ext cx="8280092" cy="2249718"/>
          </a:xfrm>
        </p:spPr>
        <p:txBody>
          <a:bodyPr/>
          <a:lstStyle/>
          <a:p>
            <a:r>
              <a:rPr lang="ja-JP" altLang="en-US" dirty="0"/>
              <a:t>単にループとビットラインが接続されるだけではダメ</a:t>
            </a:r>
            <a:endParaRPr lang="en-US" altLang="ja-JP" dirty="0"/>
          </a:p>
          <a:p>
            <a:pPr lvl="1"/>
            <a:r>
              <a:rPr lang="en-US" altLang="ja-JP" dirty="0"/>
              <a:t>NMOS </a:t>
            </a:r>
            <a:r>
              <a:rPr lang="ja-JP" altLang="en-US" dirty="0"/>
              <a:t>が高電位をうまく伝えられないから</a:t>
            </a:r>
            <a:endParaRPr lang="en-US" altLang="ja-JP" dirty="0"/>
          </a:p>
          <a:p>
            <a:pPr lvl="2"/>
            <a:r>
              <a:rPr lang="ja-JP" altLang="en-US" dirty="0"/>
              <a:t>もしループの右側が１で </a:t>
            </a:r>
            <a:r>
              <a:rPr lang="en-US" altLang="ja-JP" dirty="0"/>
              <a:t>NMOS </a:t>
            </a:r>
            <a:r>
              <a:rPr lang="ja-JP" altLang="en-US" dirty="0"/>
              <a:t>が </a:t>
            </a:r>
            <a:r>
              <a:rPr lang="en-US" altLang="ja-JP" dirty="0"/>
              <a:t>ON </a:t>
            </a:r>
            <a:r>
              <a:rPr lang="ja-JP" altLang="en-US" dirty="0"/>
              <a:t>になっても，</a:t>
            </a:r>
            <a:br>
              <a:rPr lang="en-US" altLang="ja-JP" dirty="0"/>
            </a:br>
            <a:r>
              <a:rPr lang="ja-JP" altLang="en-US" dirty="0"/>
              <a:t>ビットラインを１に引き上げることはできない</a:t>
            </a:r>
            <a:endParaRPr lang="en-US" altLang="ja-JP" dirty="0"/>
          </a:p>
          <a:p>
            <a:pPr lvl="1"/>
            <a:r>
              <a:rPr lang="en-US" altLang="ja-JP" dirty="0"/>
              <a:t>PMOS </a:t>
            </a:r>
            <a:r>
              <a:rPr lang="ja-JP" altLang="en-US" dirty="0"/>
              <a:t>を追加すればできるが，なるべく小さく作りたいから嫌だ</a:t>
            </a:r>
            <a:endParaRPr lang="en-US" altLang="ja-JP" dirty="0"/>
          </a:p>
          <a:p>
            <a:r>
              <a:rPr lang="en-US" altLang="ja-JP" dirty="0"/>
              <a:t>NMOS </a:t>
            </a:r>
            <a:r>
              <a:rPr lang="ja-JP" altLang="en-US" dirty="0"/>
              <a:t>を介してビットラインの電位を下げることだけができる</a:t>
            </a:r>
            <a:endParaRPr lang="en-US" altLang="ja-JP" dirty="0"/>
          </a:p>
          <a:p>
            <a:pPr lvl="1"/>
            <a:r>
              <a:rPr lang="en-US" altLang="ja-JP" dirty="0"/>
              <a:t>= </a:t>
            </a:r>
            <a:r>
              <a:rPr lang="ja-JP" altLang="en-US" dirty="0"/>
              <a:t>あらかじめ電位を上げておいて，下がったかどうかで判定</a:t>
            </a:r>
            <a:endParaRPr lang="en-US" altLang="ja-JP" dirty="0"/>
          </a:p>
        </p:txBody>
      </p:sp>
      <p:pic>
        <p:nvPicPr>
          <p:cNvPr id="5" name="Picture 30" descr="NOT">
            <a:extLst>
              <a:ext uri="{FF2B5EF4-FFF2-40B4-BE49-F238E27FC236}">
                <a16:creationId xmlns:a16="http://schemas.microsoft.com/office/drawing/2014/main" id="{0794AC19-A550-4240-83B1-11644B63A990}"/>
              </a:ext>
            </a:extLst>
          </p:cNvPr>
          <p:cNvPicPr>
            <a:picLocks noChangeAspect="1" noChangeArrowheads="1"/>
          </p:cNvPicPr>
          <p:nvPr/>
        </p:nvPicPr>
        <p:blipFill>
          <a:blip r:embed="rId2" cstate="print"/>
          <a:srcRect/>
          <a:stretch>
            <a:fillRect/>
          </a:stretch>
        </p:blipFill>
        <p:spPr bwMode="auto">
          <a:xfrm flipH="1">
            <a:off x="3941993" y="1897549"/>
            <a:ext cx="717550" cy="720725"/>
          </a:xfrm>
          <a:prstGeom prst="rect">
            <a:avLst/>
          </a:prstGeom>
          <a:noFill/>
        </p:spPr>
      </p:pic>
      <p:pic>
        <p:nvPicPr>
          <p:cNvPr id="6" name="Picture 31" descr="NOT">
            <a:extLst>
              <a:ext uri="{FF2B5EF4-FFF2-40B4-BE49-F238E27FC236}">
                <a16:creationId xmlns:a16="http://schemas.microsoft.com/office/drawing/2014/main" id="{0CB53EC0-4D6B-4A82-AA1A-BDBC8EBBB1B0}"/>
              </a:ext>
            </a:extLst>
          </p:cNvPr>
          <p:cNvPicPr>
            <a:picLocks noChangeAspect="1" noChangeArrowheads="1"/>
          </p:cNvPicPr>
          <p:nvPr/>
        </p:nvPicPr>
        <p:blipFill>
          <a:blip r:embed="rId2" cstate="print"/>
          <a:srcRect/>
          <a:stretch>
            <a:fillRect/>
          </a:stretch>
        </p:blipFill>
        <p:spPr bwMode="auto">
          <a:xfrm>
            <a:off x="3941993" y="2618274"/>
            <a:ext cx="717550" cy="720725"/>
          </a:xfrm>
          <a:prstGeom prst="rect">
            <a:avLst/>
          </a:prstGeom>
          <a:noFill/>
        </p:spPr>
      </p:pic>
      <p:grpSp>
        <p:nvGrpSpPr>
          <p:cNvPr id="43" name="グループ化 42">
            <a:extLst>
              <a:ext uri="{FF2B5EF4-FFF2-40B4-BE49-F238E27FC236}">
                <a16:creationId xmlns:a16="http://schemas.microsoft.com/office/drawing/2014/main" id="{2E2C44F0-1023-431F-9CAE-76D98F4DEBBA}"/>
              </a:ext>
            </a:extLst>
          </p:cNvPr>
          <p:cNvGrpSpPr/>
          <p:nvPr/>
        </p:nvGrpSpPr>
        <p:grpSpPr>
          <a:xfrm>
            <a:off x="5292008" y="2258987"/>
            <a:ext cx="360004" cy="360004"/>
            <a:chOff x="4932004" y="2708992"/>
            <a:chExt cx="360004" cy="360004"/>
          </a:xfrm>
        </p:grpSpPr>
        <p:cxnSp>
          <p:nvCxnSpPr>
            <p:cNvPr id="26" name="直線コネクタ 25">
              <a:extLst>
                <a:ext uri="{FF2B5EF4-FFF2-40B4-BE49-F238E27FC236}">
                  <a16:creationId xmlns:a16="http://schemas.microsoft.com/office/drawing/2014/main" id="{C6C212B0-E8E2-4305-B0F4-EC4C04DC91AC}"/>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DADA5CC7-BFCA-4009-B807-BDA44F510924}"/>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6CE11CEA-71E0-4C39-9D33-FDB216731682}"/>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763186B6-1209-4A10-8E6C-4E78E05E46D5}"/>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8" name="直線コネクタ 17">
            <a:extLst>
              <a:ext uri="{FF2B5EF4-FFF2-40B4-BE49-F238E27FC236}">
                <a16:creationId xmlns:a16="http://schemas.microsoft.com/office/drawing/2014/main" id="{DE0A7002-3073-49D6-8ABC-00E0FF26DECF}"/>
              </a:ext>
            </a:extLst>
          </p:cNvPr>
          <p:cNvCxnSpPr>
            <a:cxnSpLocks/>
          </p:cNvCxnSpPr>
          <p:nvPr/>
        </p:nvCxnSpPr>
        <p:spPr>
          <a:xfrm>
            <a:off x="4932004" y="2618991"/>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grpSp>
        <p:nvGrpSpPr>
          <p:cNvPr id="45" name="グループ化 44">
            <a:extLst>
              <a:ext uri="{FF2B5EF4-FFF2-40B4-BE49-F238E27FC236}">
                <a16:creationId xmlns:a16="http://schemas.microsoft.com/office/drawing/2014/main" id="{D778BFE3-A03E-473D-B803-AF62F6EBF32C}"/>
              </a:ext>
            </a:extLst>
          </p:cNvPr>
          <p:cNvGrpSpPr/>
          <p:nvPr/>
        </p:nvGrpSpPr>
        <p:grpSpPr>
          <a:xfrm>
            <a:off x="2771980" y="2258987"/>
            <a:ext cx="360004" cy="360004"/>
            <a:chOff x="4932004" y="2708992"/>
            <a:chExt cx="360004" cy="360004"/>
          </a:xfrm>
        </p:grpSpPr>
        <p:cxnSp>
          <p:nvCxnSpPr>
            <p:cNvPr id="46" name="直線コネクタ 45">
              <a:extLst>
                <a:ext uri="{FF2B5EF4-FFF2-40B4-BE49-F238E27FC236}">
                  <a16:creationId xmlns:a16="http://schemas.microsoft.com/office/drawing/2014/main" id="{2E28824E-1E7E-4E4D-9CBA-A7B6CD2A6BBD}"/>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5CC2CA34-64C3-4BE7-98C2-FCE52CD4767F}"/>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3D8A6EFF-4579-4DC4-B286-B180B064FD90}"/>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629DA5D9-3BEF-4286-838C-85F006AE79DE}"/>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50" name="直線コネクタ 49">
            <a:extLst>
              <a:ext uri="{FF2B5EF4-FFF2-40B4-BE49-F238E27FC236}">
                <a16:creationId xmlns:a16="http://schemas.microsoft.com/office/drawing/2014/main" id="{6DA9E334-E262-4D78-AE9F-D066AE5E5934}"/>
              </a:ext>
            </a:extLst>
          </p:cNvPr>
          <p:cNvCxnSpPr>
            <a:cxnSpLocks/>
            <a:stCxn id="51" idx="1"/>
          </p:cNvCxnSpPr>
          <p:nvPr/>
        </p:nvCxnSpPr>
        <p:spPr>
          <a:xfrm flipH="1">
            <a:off x="3131984" y="2618991"/>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F6001733-09AD-4DAC-8BA5-9A735951D417}"/>
              </a:ext>
            </a:extLst>
          </p:cNvPr>
          <p:cNvCxnSpPr>
            <a:cxnSpLocks/>
          </p:cNvCxnSpPr>
          <p:nvPr/>
        </p:nvCxnSpPr>
        <p:spPr>
          <a:xfrm>
            <a:off x="5652012" y="2618991"/>
            <a:ext cx="360006" cy="1"/>
          </a:xfrm>
          <a:prstGeom prst="line">
            <a:avLst/>
          </a:prstGeom>
          <a:ln w="9525" cap="rnd">
            <a:solidFill>
              <a:srgbClr val="000000"/>
            </a:soli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5135806F-DC95-4CE1-B9BE-E5FB3FE0437F}"/>
              </a:ext>
            </a:extLst>
          </p:cNvPr>
          <p:cNvCxnSpPr>
            <a:cxnSpLocks/>
          </p:cNvCxnSpPr>
          <p:nvPr/>
        </p:nvCxnSpPr>
        <p:spPr>
          <a:xfrm>
            <a:off x="2411976" y="2618991"/>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A1E25F94-64AD-4B0B-BA8A-8E0E99ACC480}"/>
              </a:ext>
            </a:extLst>
          </p:cNvPr>
          <p:cNvCxnSpPr>
            <a:cxnSpLocks/>
          </p:cNvCxnSpPr>
          <p:nvPr/>
        </p:nvCxnSpPr>
        <p:spPr>
          <a:xfrm flipV="1">
            <a:off x="2411976" y="1538979"/>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4428BCDB-12D7-414C-92E6-903ABDFB1719}"/>
              </a:ext>
            </a:extLst>
          </p:cNvPr>
          <p:cNvCxnSpPr>
            <a:cxnSpLocks/>
          </p:cNvCxnSpPr>
          <p:nvPr/>
        </p:nvCxnSpPr>
        <p:spPr>
          <a:xfrm flipV="1">
            <a:off x="6012016" y="1538979"/>
            <a:ext cx="0" cy="1800021"/>
          </a:xfrm>
          <a:prstGeom prst="line">
            <a:avLst/>
          </a:prstGeom>
          <a:ln>
            <a:headEnd type="none" w="sm" len="sm"/>
          </a:ln>
        </p:spPr>
        <p:style>
          <a:lnRef idx="3">
            <a:schemeClr val="accent6"/>
          </a:lnRef>
          <a:fillRef idx="0">
            <a:schemeClr val="accent6"/>
          </a:fillRef>
          <a:effectRef idx="2">
            <a:schemeClr val="accent6"/>
          </a:effectRef>
          <a:fontRef idx="minor">
            <a:schemeClr val="tx1"/>
          </a:fontRef>
        </p:style>
      </p:cxnSp>
      <p:cxnSp>
        <p:nvCxnSpPr>
          <p:cNvPr id="83" name="直線コネクタ 82">
            <a:extLst>
              <a:ext uri="{FF2B5EF4-FFF2-40B4-BE49-F238E27FC236}">
                <a16:creationId xmlns:a16="http://schemas.microsoft.com/office/drawing/2014/main" id="{36809C4F-E919-4760-95DB-403B2392206B}"/>
              </a:ext>
            </a:extLst>
          </p:cNvPr>
          <p:cNvCxnSpPr>
            <a:cxnSpLocks/>
          </p:cNvCxnSpPr>
          <p:nvPr/>
        </p:nvCxnSpPr>
        <p:spPr>
          <a:xfrm flipV="1">
            <a:off x="5472010" y="1898983"/>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991E2654-AFE3-433F-9E80-1A3D175E7AF8}"/>
              </a:ext>
            </a:extLst>
          </p:cNvPr>
          <p:cNvCxnSpPr>
            <a:cxnSpLocks/>
          </p:cNvCxnSpPr>
          <p:nvPr/>
        </p:nvCxnSpPr>
        <p:spPr>
          <a:xfrm flipV="1">
            <a:off x="2951982" y="1898983"/>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5DF913E5-9D7D-4CB2-BF16-5C60949ABA57}"/>
              </a:ext>
            </a:extLst>
          </p:cNvPr>
          <p:cNvCxnSpPr>
            <a:cxnSpLocks/>
          </p:cNvCxnSpPr>
          <p:nvPr/>
        </p:nvCxnSpPr>
        <p:spPr>
          <a:xfrm>
            <a:off x="2051972" y="1898983"/>
            <a:ext cx="4320048"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sp>
        <p:nvSpPr>
          <p:cNvPr id="53" name="正方形/長方形 52"/>
          <p:cNvSpPr/>
          <p:nvPr/>
        </p:nvSpPr>
        <p:spPr>
          <a:xfrm>
            <a:off x="3221985" y="1448978"/>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a:t>
            </a:r>
            <a:endParaRPr kumimoji="1" lang="ja-JP" altLang="en-US" sz="1600" dirty="0">
              <a:latin typeface="Arial Narrow" pitchFamily="34" charset="0"/>
            </a:endParaRPr>
          </a:p>
        </p:txBody>
      </p:sp>
      <p:sp>
        <p:nvSpPr>
          <p:cNvPr id="54" name="正方形/長方形 53"/>
          <p:cNvSpPr/>
          <p:nvPr/>
        </p:nvSpPr>
        <p:spPr>
          <a:xfrm>
            <a:off x="2051972" y="1088974"/>
            <a:ext cx="630007"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a:t>
            </a:r>
            <a:endParaRPr kumimoji="1" lang="ja-JP" altLang="en-US" sz="1600" dirty="0">
              <a:latin typeface="Arial Narrow" pitchFamily="34" charset="0"/>
            </a:endParaRPr>
          </a:p>
        </p:txBody>
      </p:sp>
      <p:sp>
        <p:nvSpPr>
          <p:cNvPr id="64" name="正方形/長方形 63"/>
          <p:cNvSpPr/>
          <p:nvPr/>
        </p:nvSpPr>
        <p:spPr>
          <a:xfrm>
            <a:off x="5742013" y="1088974"/>
            <a:ext cx="630007"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a:t>
            </a:r>
            <a:endParaRPr kumimoji="1" lang="ja-JP" altLang="en-US" sz="1600" dirty="0">
              <a:latin typeface="Arial Narrow" pitchFamily="34" charset="0"/>
            </a:endParaRPr>
          </a:p>
        </p:txBody>
      </p:sp>
      <p:sp>
        <p:nvSpPr>
          <p:cNvPr id="31" name="正方形/長方形 30"/>
          <p:cNvSpPr/>
          <p:nvPr/>
        </p:nvSpPr>
        <p:spPr>
          <a:xfrm>
            <a:off x="4391998" y="2168986"/>
            <a:ext cx="71998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2400" dirty="0">
                <a:solidFill>
                  <a:schemeClr val="accent6"/>
                </a:solidFill>
                <a:latin typeface="Arial Narrow" pitchFamily="34" charset="0"/>
              </a:rPr>
              <a:t>0</a:t>
            </a:r>
            <a:endParaRPr kumimoji="1" lang="ja-JP" altLang="en-US" sz="2400" dirty="0">
              <a:solidFill>
                <a:schemeClr val="accent6"/>
              </a:solidFill>
              <a:latin typeface="Arial Narrow" pitchFamily="34" charset="0"/>
            </a:endParaRPr>
          </a:p>
        </p:txBody>
      </p:sp>
      <p:sp>
        <p:nvSpPr>
          <p:cNvPr id="32" name="正方形/長方形 31"/>
          <p:cNvSpPr/>
          <p:nvPr/>
        </p:nvSpPr>
        <p:spPr>
          <a:xfrm>
            <a:off x="5112006" y="1808982"/>
            <a:ext cx="71998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solidFill>
                  <a:schemeClr val="accent6"/>
                </a:solidFill>
                <a:latin typeface="Arial Narrow" pitchFamily="34" charset="0"/>
              </a:rPr>
              <a:t>2. NMOS</a:t>
            </a:r>
            <a:endParaRPr kumimoji="1" lang="ja-JP" altLang="en-US" sz="1600" dirty="0">
              <a:solidFill>
                <a:schemeClr val="accent6"/>
              </a:solidFill>
              <a:latin typeface="Arial Narrow" pitchFamily="34" charset="0"/>
            </a:endParaRPr>
          </a:p>
        </p:txBody>
      </p:sp>
      <p:sp>
        <p:nvSpPr>
          <p:cNvPr id="33" name="正方形/長方形 32"/>
          <p:cNvSpPr/>
          <p:nvPr/>
        </p:nvSpPr>
        <p:spPr>
          <a:xfrm>
            <a:off x="6102017" y="1358977"/>
            <a:ext cx="71998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kumimoji="1" lang="en-US" altLang="ja-JP" dirty="0">
                <a:solidFill>
                  <a:schemeClr val="accent6"/>
                </a:solidFill>
                <a:latin typeface="Arial Narrow" pitchFamily="34" charset="0"/>
              </a:rPr>
              <a:t>1. pre charge</a:t>
            </a:r>
            <a:endParaRPr kumimoji="1" lang="ja-JP" altLang="en-US" dirty="0">
              <a:solidFill>
                <a:schemeClr val="accent6"/>
              </a:solidFill>
              <a:latin typeface="Arial Narrow" pitchFamily="34" charset="0"/>
            </a:endParaRPr>
          </a:p>
        </p:txBody>
      </p:sp>
      <p:sp>
        <p:nvSpPr>
          <p:cNvPr id="34" name="Freeform 10">
            <a:extLst>
              <a:ext uri="{FF2B5EF4-FFF2-40B4-BE49-F238E27FC236}">
                <a16:creationId xmlns:a16="http://schemas.microsoft.com/office/drawing/2014/main" id="{594994CD-2E8A-4F58-A850-5DAC43A07B36}"/>
              </a:ext>
            </a:extLst>
          </p:cNvPr>
          <p:cNvSpPr>
            <a:spLocks/>
          </p:cNvSpPr>
          <p:nvPr/>
        </p:nvSpPr>
        <p:spPr bwMode="auto">
          <a:xfrm flipV="1">
            <a:off x="5022005" y="2708992"/>
            <a:ext cx="990011"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3">
            <a:schemeClr val="accent6"/>
          </a:lnRef>
          <a:fillRef idx="0">
            <a:schemeClr val="accent6"/>
          </a:fillRef>
          <a:effectRef idx="2">
            <a:schemeClr val="accent6"/>
          </a:effectRef>
          <a:fontRef idx="minor">
            <a:schemeClr val="tx1"/>
          </a:fontRef>
        </p:style>
        <p:txBody>
          <a:bodyPr/>
          <a:lstStyle/>
          <a:p>
            <a:endParaRPr lang="ja-JP" altLang="en-US">
              <a:latin typeface="+mn-ea"/>
              <a:cs typeface="Times New Roman" pitchFamily="18" charset="0"/>
            </a:endParaRPr>
          </a:p>
        </p:txBody>
      </p:sp>
      <p:sp>
        <p:nvSpPr>
          <p:cNvPr id="35" name="正方形/長方形 34"/>
          <p:cNvSpPr/>
          <p:nvPr/>
        </p:nvSpPr>
        <p:spPr>
          <a:xfrm>
            <a:off x="3311986" y="2168986"/>
            <a:ext cx="71998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2400" dirty="0">
                <a:solidFill>
                  <a:schemeClr val="accent6"/>
                </a:solidFill>
                <a:latin typeface="Arial Narrow" pitchFamily="34" charset="0"/>
              </a:rPr>
              <a:t>1</a:t>
            </a:r>
            <a:endParaRPr kumimoji="1" lang="ja-JP" altLang="en-US" sz="2400" dirty="0">
              <a:solidFill>
                <a:schemeClr val="accent6"/>
              </a:solidFill>
              <a:latin typeface="Arial Narrow" pitchFamily="34" charset="0"/>
            </a:endParaRPr>
          </a:p>
        </p:txBody>
      </p:sp>
    </p:spTree>
    <p:extLst>
      <p:ext uri="{BB962C8B-B14F-4D97-AF65-F5344CB8AC3E}">
        <p14:creationId xmlns:p14="http://schemas.microsoft.com/office/powerpoint/2010/main" val="36587804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SRAM </a:t>
            </a:r>
            <a:r>
              <a:rPr kumimoji="1" lang="ja-JP" altLang="en-US" dirty="0"/>
              <a:t>の書き込み</a:t>
            </a:r>
          </a:p>
        </p:txBody>
      </p:sp>
      <p:sp>
        <p:nvSpPr>
          <p:cNvPr id="3" name="テキスト プレースホルダー 2"/>
          <p:cNvSpPr>
            <a:spLocks noGrp="1"/>
          </p:cNvSpPr>
          <p:nvPr>
            <p:ph type="body" sz="quarter" idx="10"/>
          </p:nvPr>
        </p:nvSpPr>
        <p:spPr>
          <a:xfrm>
            <a:off x="251952" y="4419011"/>
            <a:ext cx="8640096" cy="1529710"/>
          </a:xfrm>
        </p:spPr>
        <p:txBody>
          <a:bodyPr/>
          <a:lstStyle/>
          <a:p>
            <a:r>
              <a:rPr kumimoji="1" lang="ja-JP" altLang="en-US" dirty="0"/>
              <a:t>書き込み手順</a:t>
            </a:r>
            <a:endParaRPr kumimoji="1" lang="en-US" altLang="ja-JP" dirty="0"/>
          </a:p>
          <a:p>
            <a:pPr marL="817200" lvl="1" indent="-457200">
              <a:buFont typeface="+mj-lt"/>
              <a:buAutoNum type="arabicPeriod"/>
            </a:pPr>
            <a:r>
              <a:rPr kumimoji="1" lang="ja-JP" altLang="en-US" dirty="0"/>
              <a:t>ループ左右のどちらか０にしたい方のビットラインの電位を下げる</a:t>
            </a:r>
            <a:endParaRPr kumimoji="1" lang="en-US" altLang="ja-JP" dirty="0"/>
          </a:p>
          <a:p>
            <a:pPr marL="817200" lvl="1" indent="-457200">
              <a:buFont typeface="+mj-lt"/>
              <a:buAutoNum type="arabicPeriod"/>
            </a:pPr>
            <a:r>
              <a:rPr kumimoji="1" lang="ja-JP" altLang="en-US" dirty="0"/>
              <a:t>ワードラインをアサートして </a:t>
            </a:r>
            <a:r>
              <a:rPr kumimoji="1" lang="en-US" altLang="ja-JP" dirty="0"/>
              <a:t>NMOS </a:t>
            </a:r>
            <a:r>
              <a:rPr kumimoji="1" lang="ja-JP" altLang="en-US" dirty="0"/>
              <a:t>を </a:t>
            </a:r>
            <a:r>
              <a:rPr kumimoji="1" lang="en-US" altLang="ja-JP" dirty="0"/>
              <a:t>ON </a:t>
            </a:r>
            <a:r>
              <a:rPr kumimoji="1" lang="ja-JP" altLang="en-US" dirty="0"/>
              <a:t>に</a:t>
            </a:r>
            <a:endParaRPr kumimoji="1" lang="en-US" altLang="ja-JP" dirty="0"/>
          </a:p>
          <a:p>
            <a:pPr marL="817200" lvl="1" indent="-457200">
              <a:buFont typeface="+mj-lt"/>
              <a:buAutoNum type="arabicPeriod"/>
            </a:pPr>
            <a:r>
              <a:rPr kumimoji="1" lang="ja-JP" altLang="en-US" dirty="0"/>
              <a:t>インバータの状態を強制的にビットライン側から低電位にする</a:t>
            </a:r>
            <a:endParaRPr kumimoji="1" lang="en-US" altLang="ja-JP" dirty="0"/>
          </a:p>
          <a:p>
            <a:r>
              <a:rPr kumimoji="1" lang="en-US" altLang="ja-JP" dirty="0"/>
              <a:t>NMOS </a:t>
            </a:r>
            <a:r>
              <a:rPr kumimoji="1" lang="ja-JP" altLang="en-US" dirty="0"/>
              <a:t>が低電位しか通せないので，書き込みには２本いる</a:t>
            </a:r>
          </a:p>
        </p:txBody>
      </p:sp>
      <p:sp>
        <p:nvSpPr>
          <p:cNvPr id="4" name="正方形/長方形 3">
            <a:extLst>
              <a:ext uri="{FF2B5EF4-FFF2-40B4-BE49-F238E27FC236}">
                <a16:creationId xmlns:a16="http://schemas.microsoft.com/office/drawing/2014/main" id="{3DD7262D-3274-473E-B2E1-F40123548E2F}"/>
              </a:ext>
            </a:extLst>
          </p:cNvPr>
          <p:cNvSpPr/>
          <p:nvPr/>
        </p:nvSpPr>
        <p:spPr bwMode="auto">
          <a:xfrm>
            <a:off x="3491988" y="2708992"/>
            <a:ext cx="1440016" cy="720008"/>
          </a:xfrm>
          <a:prstGeom prst="rect">
            <a:avLst/>
          </a:prstGeom>
          <a:noFill/>
          <a:ln w="9525">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pic>
        <p:nvPicPr>
          <p:cNvPr id="5" name="Picture 30" descr="NOT">
            <a:extLst>
              <a:ext uri="{FF2B5EF4-FFF2-40B4-BE49-F238E27FC236}">
                <a16:creationId xmlns:a16="http://schemas.microsoft.com/office/drawing/2014/main" id="{0794AC19-A550-4240-83B1-11644B63A990}"/>
              </a:ext>
            </a:extLst>
          </p:cNvPr>
          <p:cNvPicPr>
            <a:picLocks noChangeAspect="1" noChangeArrowheads="1"/>
          </p:cNvPicPr>
          <p:nvPr/>
        </p:nvPicPr>
        <p:blipFill>
          <a:blip r:embed="rId2" cstate="print"/>
          <a:srcRect/>
          <a:stretch>
            <a:fillRect/>
          </a:stretch>
        </p:blipFill>
        <p:spPr bwMode="auto">
          <a:xfrm flipH="1">
            <a:off x="3941993" y="2347554"/>
            <a:ext cx="717550" cy="720725"/>
          </a:xfrm>
          <a:prstGeom prst="rect">
            <a:avLst/>
          </a:prstGeom>
          <a:noFill/>
        </p:spPr>
      </p:pic>
      <p:pic>
        <p:nvPicPr>
          <p:cNvPr id="6" name="Picture 31" descr="NOT">
            <a:extLst>
              <a:ext uri="{FF2B5EF4-FFF2-40B4-BE49-F238E27FC236}">
                <a16:creationId xmlns:a16="http://schemas.microsoft.com/office/drawing/2014/main" id="{0CB53EC0-4D6B-4A82-AA1A-BDBC8EBBB1B0}"/>
              </a:ext>
            </a:extLst>
          </p:cNvPr>
          <p:cNvPicPr>
            <a:picLocks noChangeAspect="1" noChangeArrowheads="1"/>
          </p:cNvPicPr>
          <p:nvPr/>
        </p:nvPicPr>
        <p:blipFill>
          <a:blip r:embed="rId2" cstate="print"/>
          <a:srcRect/>
          <a:stretch>
            <a:fillRect/>
          </a:stretch>
        </p:blipFill>
        <p:spPr bwMode="auto">
          <a:xfrm>
            <a:off x="3941993" y="3068279"/>
            <a:ext cx="717550" cy="720725"/>
          </a:xfrm>
          <a:prstGeom prst="rect">
            <a:avLst/>
          </a:prstGeom>
          <a:noFill/>
        </p:spPr>
      </p:pic>
      <p:grpSp>
        <p:nvGrpSpPr>
          <p:cNvPr id="7" name="グループ化 6">
            <a:extLst>
              <a:ext uri="{FF2B5EF4-FFF2-40B4-BE49-F238E27FC236}">
                <a16:creationId xmlns:a16="http://schemas.microsoft.com/office/drawing/2014/main" id="{2E2C44F0-1023-431F-9CAE-76D98F4DEBBA}"/>
              </a:ext>
            </a:extLst>
          </p:cNvPr>
          <p:cNvGrpSpPr/>
          <p:nvPr/>
        </p:nvGrpSpPr>
        <p:grpSpPr>
          <a:xfrm>
            <a:off x="5292008" y="2708992"/>
            <a:ext cx="360004" cy="360004"/>
            <a:chOff x="4932004" y="2708992"/>
            <a:chExt cx="360004" cy="360004"/>
          </a:xfrm>
        </p:grpSpPr>
        <p:cxnSp>
          <p:nvCxnSpPr>
            <p:cNvPr id="8" name="直線コネクタ 7">
              <a:extLst>
                <a:ext uri="{FF2B5EF4-FFF2-40B4-BE49-F238E27FC236}">
                  <a16:creationId xmlns:a16="http://schemas.microsoft.com/office/drawing/2014/main" id="{C6C212B0-E8E2-4305-B0F4-EC4C04DC91AC}"/>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DADA5CC7-BFCA-4009-B807-BDA44F510924}"/>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6CE11CEA-71E0-4C39-9D33-FDB216731682}"/>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763186B6-1209-4A10-8E6C-4E78E05E46D5}"/>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2" name="直線コネクタ 11">
            <a:extLst>
              <a:ext uri="{FF2B5EF4-FFF2-40B4-BE49-F238E27FC236}">
                <a16:creationId xmlns:a16="http://schemas.microsoft.com/office/drawing/2014/main" id="{DE0A7002-3073-49D6-8ABC-00E0FF26DECF}"/>
              </a:ext>
            </a:extLst>
          </p:cNvPr>
          <p:cNvCxnSpPr>
            <a:cxnSpLocks/>
          </p:cNvCxnSpPr>
          <p:nvPr/>
        </p:nvCxnSpPr>
        <p:spPr>
          <a:xfrm>
            <a:off x="4932004" y="3068996"/>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grpSp>
        <p:nvGrpSpPr>
          <p:cNvPr id="13" name="グループ化 12">
            <a:extLst>
              <a:ext uri="{FF2B5EF4-FFF2-40B4-BE49-F238E27FC236}">
                <a16:creationId xmlns:a16="http://schemas.microsoft.com/office/drawing/2014/main" id="{D778BFE3-A03E-473D-B803-AF62F6EBF32C}"/>
              </a:ext>
            </a:extLst>
          </p:cNvPr>
          <p:cNvGrpSpPr/>
          <p:nvPr/>
        </p:nvGrpSpPr>
        <p:grpSpPr>
          <a:xfrm>
            <a:off x="2771980" y="2708992"/>
            <a:ext cx="360004" cy="360004"/>
            <a:chOff x="4932004" y="2708992"/>
            <a:chExt cx="360004" cy="360004"/>
          </a:xfrm>
        </p:grpSpPr>
        <p:cxnSp>
          <p:nvCxnSpPr>
            <p:cNvPr id="14" name="直線コネクタ 13">
              <a:extLst>
                <a:ext uri="{FF2B5EF4-FFF2-40B4-BE49-F238E27FC236}">
                  <a16:creationId xmlns:a16="http://schemas.microsoft.com/office/drawing/2014/main" id="{2E28824E-1E7E-4E4D-9CBA-A7B6CD2A6BBD}"/>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5CC2CA34-64C3-4BE7-98C2-FCE52CD4767F}"/>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3D8A6EFF-4579-4DC4-B286-B180B064FD90}"/>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629DA5D9-3BEF-4286-838C-85F006AE79DE}"/>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8" name="直線コネクタ 17">
            <a:extLst>
              <a:ext uri="{FF2B5EF4-FFF2-40B4-BE49-F238E27FC236}">
                <a16:creationId xmlns:a16="http://schemas.microsoft.com/office/drawing/2014/main" id="{6DA9E334-E262-4D78-AE9F-D066AE5E5934}"/>
              </a:ext>
            </a:extLst>
          </p:cNvPr>
          <p:cNvCxnSpPr>
            <a:cxnSpLocks/>
            <a:stCxn id="4" idx="1"/>
          </p:cNvCxnSpPr>
          <p:nvPr/>
        </p:nvCxnSpPr>
        <p:spPr>
          <a:xfrm flipH="1">
            <a:off x="3131984" y="3068996"/>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F6001733-09AD-4DAC-8BA5-9A735951D417}"/>
              </a:ext>
            </a:extLst>
          </p:cNvPr>
          <p:cNvCxnSpPr>
            <a:cxnSpLocks/>
          </p:cNvCxnSpPr>
          <p:nvPr/>
        </p:nvCxnSpPr>
        <p:spPr>
          <a:xfrm>
            <a:off x="5652012" y="3068996"/>
            <a:ext cx="360006" cy="1"/>
          </a:xfrm>
          <a:prstGeom prst="line">
            <a:avLst/>
          </a:prstGeom>
          <a:ln w="9525" cap="rnd">
            <a:solidFill>
              <a:srgbClr val="000000"/>
            </a:soli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5135806F-DC95-4CE1-B9BE-E5FB3FE0437F}"/>
              </a:ext>
            </a:extLst>
          </p:cNvPr>
          <p:cNvCxnSpPr>
            <a:cxnSpLocks/>
          </p:cNvCxnSpPr>
          <p:nvPr/>
        </p:nvCxnSpPr>
        <p:spPr>
          <a:xfrm>
            <a:off x="2411976" y="3068996"/>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A1E25F94-64AD-4B0B-BA8A-8E0E99ACC480}"/>
              </a:ext>
            </a:extLst>
          </p:cNvPr>
          <p:cNvCxnSpPr>
            <a:cxnSpLocks/>
          </p:cNvCxnSpPr>
          <p:nvPr/>
        </p:nvCxnSpPr>
        <p:spPr>
          <a:xfrm flipV="1">
            <a:off x="2411976" y="1988984"/>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4428BCDB-12D7-414C-92E6-903ABDFB1719}"/>
              </a:ext>
            </a:extLst>
          </p:cNvPr>
          <p:cNvCxnSpPr>
            <a:cxnSpLocks/>
          </p:cNvCxnSpPr>
          <p:nvPr/>
        </p:nvCxnSpPr>
        <p:spPr>
          <a:xfrm flipV="1">
            <a:off x="6012016" y="1988984"/>
            <a:ext cx="0" cy="1800021"/>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36809C4F-E919-4760-95DB-403B2392206B}"/>
              </a:ext>
            </a:extLst>
          </p:cNvPr>
          <p:cNvCxnSpPr>
            <a:cxnSpLocks/>
          </p:cNvCxnSpPr>
          <p:nvPr/>
        </p:nvCxnSpPr>
        <p:spPr>
          <a:xfrm flipV="1">
            <a:off x="5472010" y="2348988"/>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991E2654-AFE3-433F-9E80-1A3D175E7AF8}"/>
              </a:ext>
            </a:extLst>
          </p:cNvPr>
          <p:cNvCxnSpPr>
            <a:cxnSpLocks/>
          </p:cNvCxnSpPr>
          <p:nvPr/>
        </p:nvCxnSpPr>
        <p:spPr>
          <a:xfrm flipV="1">
            <a:off x="2951982" y="2348988"/>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5DF913E5-9D7D-4CB2-BF16-5C60949ABA57}"/>
              </a:ext>
            </a:extLst>
          </p:cNvPr>
          <p:cNvCxnSpPr>
            <a:cxnSpLocks/>
          </p:cNvCxnSpPr>
          <p:nvPr/>
        </p:nvCxnSpPr>
        <p:spPr>
          <a:xfrm>
            <a:off x="2051972" y="2348988"/>
            <a:ext cx="4320048"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sp>
        <p:nvSpPr>
          <p:cNvPr id="26" name="正方形/長方形 25"/>
          <p:cNvSpPr/>
          <p:nvPr/>
        </p:nvSpPr>
        <p:spPr>
          <a:xfrm>
            <a:off x="3221985" y="1898983"/>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a:t>
            </a:r>
            <a:endParaRPr kumimoji="1" lang="ja-JP" altLang="en-US" sz="1600" dirty="0">
              <a:latin typeface="Arial Narrow" pitchFamily="34" charset="0"/>
            </a:endParaRPr>
          </a:p>
        </p:txBody>
      </p:sp>
      <p:sp>
        <p:nvSpPr>
          <p:cNvPr id="27" name="正方形/長方形 26"/>
          <p:cNvSpPr/>
          <p:nvPr/>
        </p:nvSpPr>
        <p:spPr>
          <a:xfrm>
            <a:off x="2051972" y="1538979"/>
            <a:ext cx="630007"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a:t>
            </a:r>
            <a:endParaRPr kumimoji="1" lang="ja-JP" altLang="en-US" sz="1600" dirty="0">
              <a:latin typeface="Arial Narrow" pitchFamily="34" charset="0"/>
            </a:endParaRPr>
          </a:p>
        </p:txBody>
      </p:sp>
      <p:sp>
        <p:nvSpPr>
          <p:cNvPr id="28" name="正方形/長方形 27"/>
          <p:cNvSpPr/>
          <p:nvPr/>
        </p:nvSpPr>
        <p:spPr>
          <a:xfrm>
            <a:off x="5742013" y="1538979"/>
            <a:ext cx="630007"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a:t>
            </a:r>
            <a:endParaRPr kumimoji="1" lang="ja-JP" altLang="en-US" sz="1600" dirty="0">
              <a:latin typeface="Arial Narrow" pitchFamily="34" charset="0"/>
            </a:endParaRPr>
          </a:p>
        </p:txBody>
      </p:sp>
    </p:spTree>
    <p:extLst>
      <p:ext uri="{BB962C8B-B14F-4D97-AF65-F5344CB8AC3E}">
        <p14:creationId xmlns:p14="http://schemas.microsoft.com/office/powerpoint/2010/main" val="40440525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DRAM </a:t>
            </a:r>
            <a:r>
              <a:rPr kumimoji="1" lang="ja-JP" altLang="en-US" dirty="0"/>
              <a:t>の読み出し</a:t>
            </a:r>
          </a:p>
        </p:txBody>
      </p:sp>
      <p:sp>
        <p:nvSpPr>
          <p:cNvPr id="3" name="テキスト プレースホルダー 2"/>
          <p:cNvSpPr>
            <a:spLocks noGrp="1"/>
          </p:cNvSpPr>
          <p:nvPr>
            <p:ph type="body" sz="quarter" idx="10"/>
          </p:nvPr>
        </p:nvSpPr>
        <p:spPr>
          <a:xfrm>
            <a:off x="611956" y="4329010"/>
            <a:ext cx="8280092" cy="1439709"/>
          </a:xfrm>
        </p:spPr>
        <p:txBody>
          <a:bodyPr/>
          <a:lstStyle/>
          <a:p>
            <a:r>
              <a:rPr kumimoji="1" lang="ja-JP" altLang="en-US" dirty="0"/>
              <a:t>読み出しは，基本的には </a:t>
            </a:r>
            <a:r>
              <a:rPr kumimoji="1" lang="en-US" altLang="ja-JP" dirty="0"/>
              <a:t>SRAM </a:t>
            </a:r>
            <a:r>
              <a:rPr kumimoji="1" lang="ja-JP" altLang="en-US" dirty="0"/>
              <a:t>と同じ</a:t>
            </a:r>
            <a:endParaRPr kumimoji="1" lang="en-US" altLang="ja-JP" dirty="0"/>
          </a:p>
          <a:p>
            <a:pPr lvl="1"/>
            <a:r>
              <a:rPr kumimoji="1" lang="ja-JP" altLang="en-US" dirty="0"/>
              <a:t>ビットラインをプリチャージ</a:t>
            </a:r>
            <a:endParaRPr kumimoji="1" lang="en-US" altLang="ja-JP" dirty="0"/>
          </a:p>
          <a:p>
            <a:pPr lvl="1"/>
            <a:r>
              <a:rPr kumimoji="1" lang="ja-JP" altLang="en-US" dirty="0"/>
              <a:t>ワードラインをアサート</a:t>
            </a:r>
            <a:endParaRPr kumimoji="1" lang="en-US" altLang="ja-JP" dirty="0"/>
          </a:p>
          <a:p>
            <a:pPr lvl="1"/>
            <a:r>
              <a:rPr kumimoji="1" lang="ja-JP" altLang="en-US" dirty="0"/>
              <a:t>セルの状態に応じてディスチャージが起きる</a:t>
            </a:r>
            <a:endParaRPr kumimoji="1" lang="en-US" altLang="ja-JP" dirty="0"/>
          </a:p>
        </p:txBody>
      </p:sp>
      <p:grpSp>
        <p:nvGrpSpPr>
          <p:cNvPr id="4" name="グループ化 3">
            <a:extLst>
              <a:ext uri="{FF2B5EF4-FFF2-40B4-BE49-F238E27FC236}">
                <a16:creationId xmlns:a16="http://schemas.microsoft.com/office/drawing/2014/main" id="{B2772659-A00E-4413-9EB6-D696321711C2}"/>
              </a:ext>
            </a:extLst>
          </p:cNvPr>
          <p:cNvGrpSpPr/>
          <p:nvPr/>
        </p:nvGrpSpPr>
        <p:grpSpPr>
          <a:xfrm>
            <a:off x="4121995" y="2348988"/>
            <a:ext cx="360004" cy="360004"/>
            <a:chOff x="4932004" y="2708992"/>
            <a:chExt cx="360004" cy="360004"/>
          </a:xfrm>
        </p:grpSpPr>
        <p:cxnSp>
          <p:nvCxnSpPr>
            <p:cNvPr id="5" name="直線コネクタ 4">
              <a:extLst>
                <a:ext uri="{FF2B5EF4-FFF2-40B4-BE49-F238E27FC236}">
                  <a16:creationId xmlns:a16="http://schemas.microsoft.com/office/drawing/2014/main" id="{CE9B70D6-1D90-4E04-BD88-F8DF94F7C494}"/>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EE431212-3CD4-45B0-9ECD-BB573F590178}"/>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54CA5229-7377-4A1B-A728-E763A120F77E}"/>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D57B5B47-028B-4E3D-8FB3-5490133D576B}"/>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9" name="直線コネクタ 8">
            <a:extLst>
              <a:ext uri="{FF2B5EF4-FFF2-40B4-BE49-F238E27FC236}">
                <a16:creationId xmlns:a16="http://schemas.microsoft.com/office/drawing/2014/main" id="{04ACCC42-4E49-4867-BFDC-671C90B11355}"/>
              </a:ext>
            </a:extLst>
          </p:cNvPr>
          <p:cNvCxnSpPr>
            <a:cxnSpLocks/>
          </p:cNvCxnSpPr>
          <p:nvPr/>
        </p:nvCxnSpPr>
        <p:spPr>
          <a:xfrm>
            <a:off x="3761991" y="2708992"/>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9FA852A0-5D43-4C5B-8D71-AF1C94363457}"/>
              </a:ext>
            </a:extLst>
          </p:cNvPr>
          <p:cNvCxnSpPr>
            <a:cxnSpLocks/>
          </p:cNvCxnSpPr>
          <p:nvPr/>
        </p:nvCxnSpPr>
        <p:spPr>
          <a:xfrm>
            <a:off x="4481999" y="2708992"/>
            <a:ext cx="360006" cy="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0DDEA31C-DEA3-4027-A96D-5EC4FD0DCD35}"/>
              </a:ext>
            </a:extLst>
          </p:cNvPr>
          <p:cNvCxnSpPr>
            <a:cxnSpLocks/>
          </p:cNvCxnSpPr>
          <p:nvPr/>
        </p:nvCxnSpPr>
        <p:spPr>
          <a:xfrm flipV="1">
            <a:off x="3761991" y="1628980"/>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12" name="グループ化 11">
            <a:extLst>
              <a:ext uri="{FF2B5EF4-FFF2-40B4-BE49-F238E27FC236}">
                <a16:creationId xmlns:a16="http://schemas.microsoft.com/office/drawing/2014/main" id="{DE115225-CFB0-4004-A206-CB9F39CB2EA1}"/>
              </a:ext>
            </a:extLst>
          </p:cNvPr>
          <p:cNvGrpSpPr/>
          <p:nvPr/>
        </p:nvGrpSpPr>
        <p:grpSpPr>
          <a:xfrm>
            <a:off x="4662001" y="2888994"/>
            <a:ext cx="360004" cy="90003"/>
            <a:chOff x="7272030" y="3789004"/>
            <a:chExt cx="360004" cy="90003"/>
          </a:xfrm>
        </p:grpSpPr>
        <p:cxnSp>
          <p:nvCxnSpPr>
            <p:cNvPr id="13" name="直線コネクタ 12">
              <a:extLst>
                <a:ext uri="{FF2B5EF4-FFF2-40B4-BE49-F238E27FC236}">
                  <a16:creationId xmlns:a16="http://schemas.microsoft.com/office/drawing/2014/main" id="{2BAEB49E-1596-4709-9456-587CECEF00D8}"/>
                </a:ext>
              </a:extLst>
            </p:cNvPr>
            <p:cNvCxnSpPr>
              <a:cxnSpLocks/>
            </p:cNvCxnSpPr>
            <p:nvPr/>
          </p:nvCxnSpPr>
          <p:spPr>
            <a:xfrm flipH="1" flipV="1">
              <a:off x="7272030" y="3789004"/>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52D2BEEE-C054-4362-879D-B947D019F20F}"/>
                </a:ext>
              </a:extLst>
            </p:cNvPr>
            <p:cNvCxnSpPr>
              <a:cxnSpLocks/>
            </p:cNvCxnSpPr>
            <p:nvPr/>
          </p:nvCxnSpPr>
          <p:spPr>
            <a:xfrm flipH="1" flipV="1">
              <a:off x="7272030" y="3879005"/>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5" name="直線コネクタ 14">
            <a:extLst>
              <a:ext uri="{FF2B5EF4-FFF2-40B4-BE49-F238E27FC236}">
                <a16:creationId xmlns:a16="http://schemas.microsoft.com/office/drawing/2014/main" id="{980D156E-BEF6-49E5-BEDB-E654CED1DF10}"/>
              </a:ext>
            </a:extLst>
          </p:cNvPr>
          <p:cNvCxnSpPr>
            <a:cxnSpLocks/>
          </p:cNvCxnSpPr>
          <p:nvPr/>
        </p:nvCxnSpPr>
        <p:spPr>
          <a:xfrm flipV="1">
            <a:off x="4842003" y="2708992"/>
            <a:ext cx="0" cy="180002"/>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DDF1097C-113D-483C-86EC-803338665142}"/>
              </a:ext>
            </a:extLst>
          </p:cNvPr>
          <p:cNvCxnSpPr>
            <a:cxnSpLocks/>
          </p:cNvCxnSpPr>
          <p:nvPr/>
        </p:nvCxnSpPr>
        <p:spPr>
          <a:xfrm flipV="1">
            <a:off x="4842003" y="2978995"/>
            <a:ext cx="0" cy="270003"/>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17" name="グループ化 16">
            <a:extLst>
              <a:ext uri="{FF2B5EF4-FFF2-40B4-BE49-F238E27FC236}">
                <a16:creationId xmlns:a16="http://schemas.microsoft.com/office/drawing/2014/main" id="{38D32D1F-3EE8-498D-B8DB-C60684B30C49}"/>
              </a:ext>
            </a:extLst>
          </p:cNvPr>
          <p:cNvGrpSpPr/>
          <p:nvPr/>
        </p:nvGrpSpPr>
        <p:grpSpPr>
          <a:xfrm>
            <a:off x="4662001" y="3248998"/>
            <a:ext cx="326325" cy="117556"/>
            <a:chOff x="2531592" y="5357236"/>
            <a:chExt cx="326325" cy="117556"/>
          </a:xfrm>
        </p:grpSpPr>
        <p:cxnSp>
          <p:nvCxnSpPr>
            <p:cNvPr id="18" name="直線コネクタ 17">
              <a:extLst>
                <a:ext uri="{FF2B5EF4-FFF2-40B4-BE49-F238E27FC236}">
                  <a16:creationId xmlns:a16="http://schemas.microsoft.com/office/drawing/2014/main" id="{1F5D5F47-3829-4D33-B94F-0FE22B8C22B5}"/>
                </a:ext>
              </a:extLst>
            </p:cNvPr>
            <p:cNvCxnSpPr/>
            <p:nvPr/>
          </p:nvCxnSpPr>
          <p:spPr>
            <a:xfrm flipV="1">
              <a:off x="2531592" y="5357236"/>
              <a:ext cx="326325"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51117BCE-AACC-4BD5-8C7D-FBCAFDFD8FAD}"/>
                </a:ext>
              </a:extLst>
            </p:cNvPr>
            <p:cNvCxnSpPr/>
            <p:nvPr/>
          </p:nvCxnSpPr>
          <p:spPr>
            <a:xfrm flipV="1">
              <a:off x="2592779" y="5416014"/>
              <a:ext cx="203953"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360640C4-3A38-49F5-ACDD-637737FC5B10}"/>
                </a:ext>
              </a:extLst>
            </p:cNvPr>
            <p:cNvCxnSpPr/>
            <p:nvPr/>
          </p:nvCxnSpPr>
          <p:spPr>
            <a:xfrm flipV="1">
              <a:off x="2653965" y="5474792"/>
              <a:ext cx="81582"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1" name="直線コネクタ 20">
            <a:extLst>
              <a:ext uri="{FF2B5EF4-FFF2-40B4-BE49-F238E27FC236}">
                <a16:creationId xmlns:a16="http://schemas.microsoft.com/office/drawing/2014/main" id="{5C16D03F-62AA-402B-A9AC-ADCF020FC7D6}"/>
              </a:ext>
            </a:extLst>
          </p:cNvPr>
          <p:cNvCxnSpPr>
            <a:cxnSpLocks/>
          </p:cNvCxnSpPr>
          <p:nvPr/>
        </p:nvCxnSpPr>
        <p:spPr>
          <a:xfrm flipV="1">
            <a:off x="4301997" y="1988984"/>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287BB93E-CC11-4F3A-AF7A-8FAF390455E8}"/>
              </a:ext>
            </a:extLst>
          </p:cNvPr>
          <p:cNvCxnSpPr>
            <a:cxnSpLocks/>
          </p:cNvCxnSpPr>
          <p:nvPr/>
        </p:nvCxnSpPr>
        <p:spPr>
          <a:xfrm>
            <a:off x="3401987" y="1988984"/>
            <a:ext cx="1800020"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sp>
        <p:nvSpPr>
          <p:cNvPr id="23" name="正方形/長方形 22"/>
          <p:cNvSpPr/>
          <p:nvPr/>
        </p:nvSpPr>
        <p:spPr>
          <a:xfrm>
            <a:off x="4572000" y="1718981"/>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a:t>
            </a:r>
            <a:endParaRPr kumimoji="1" lang="ja-JP" altLang="en-US" sz="1600" dirty="0">
              <a:latin typeface="Arial Narrow" pitchFamily="34" charset="0"/>
            </a:endParaRPr>
          </a:p>
        </p:txBody>
      </p:sp>
      <p:sp>
        <p:nvSpPr>
          <p:cNvPr id="24" name="正方形/長方形 23"/>
          <p:cNvSpPr/>
          <p:nvPr/>
        </p:nvSpPr>
        <p:spPr>
          <a:xfrm>
            <a:off x="3491988" y="1178975"/>
            <a:ext cx="630007"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a:t>
            </a:r>
            <a:endParaRPr kumimoji="1" lang="ja-JP" altLang="en-US" sz="1600" dirty="0">
              <a:latin typeface="Arial Narrow" pitchFamily="34" charset="0"/>
            </a:endParaRPr>
          </a:p>
        </p:txBody>
      </p:sp>
    </p:spTree>
    <p:extLst>
      <p:ext uri="{BB962C8B-B14F-4D97-AF65-F5344CB8AC3E}">
        <p14:creationId xmlns:p14="http://schemas.microsoft.com/office/powerpoint/2010/main" val="39041912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DRAM </a:t>
            </a:r>
            <a:r>
              <a:rPr kumimoji="1" lang="ja-JP" altLang="en-US" dirty="0"/>
              <a:t>の書き込み</a:t>
            </a:r>
          </a:p>
        </p:txBody>
      </p:sp>
      <p:sp>
        <p:nvSpPr>
          <p:cNvPr id="3" name="テキスト プレースホルダー 2"/>
          <p:cNvSpPr>
            <a:spLocks noGrp="1"/>
          </p:cNvSpPr>
          <p:nvPr>
            <p:ph type="body" sz="quarter" idx="10"/>
          </p:nvPr>
        </p:nvSpPr>
        <p:spPr>
          <a:xfrm>
            <a:off x="161951" y="4329010"/>
            <a:ext cx="8730097" cy="1439709"/>
          </a:xfrm>
        </p:spPr>
        <p:txBody>
          <a:bodyPr/>
          <a:lstStyle/>
          <a:p>
            <a:r>
              <a:rPr kumimoji="1" lang="ja-JP" altLang="en-US" dirty="0"/>
              <a:t>書き込みは，</a:t>
            </a:r>
            <a:r>
              <a:rPr kumimoji="1" lang="en-US" altLang="ja-JP" dirty="0"/>
              <a:t>NMOS </a:t>
            </a:r>
            <a:r>
              <a:rPr kumimoji="1" lang="ja-JP" altLang="en-US" dirty="0"/>
              <a:t>でも </a:t>
            </a:r>
            <a:r>
              <a:rPr kumimoji="1" lang="en-US" altLang="ja-JP" dirty="0"/>
              <a:t>0.5 </a:t>
            </a:r>
            <a:r>
              <a:rPr kumimoji="1" lang="ja-JP" altLang="en-US" dirty="0"/>
              <a:t>までは上げられるのでそれで行う（多分）</a:t>
            </a:r>
            <a:endParaRPr kumimoji="1" lang="en-US" altLang="ja-JP" dirty="0"/>
          </a:p>
          <a:p>
            <a:pPr lvl="1"/>
            <a:r>
              <a:rPr kumimoji="1" lang="en-US" altLang="ja-JP" dirty="0"/>
              <a:t>SRAM </a:t>
            </a:r>
            <a:r>
              <a:rPr kumimoji="1" lang="ja-JP" altLang="en-US" dirty="0"/>
              <a:t>ではインバータをひっくり返す必要があるので，</a:t>
            </a:r>
            <a:br>
              <a:rPr kumimoji="1" lang="en-US" altLang="ja-JP" dirty="0"/>
            </a:br>
            <a:r>
              <a:rPr kumimoji="1" lang="en-US" altLang="ja-JP" dirty="0"/>
              <a:t>0.5 </a:t>
            </a:r>
            <a:r>
              <a:rPr kumimoji="1" lang="ja-JP" altLang="en-US" dirty="0"/>
              <a:t>ではダメだった</a:t>
            </a:r>
            <a:endParaRPr kumimoji="1" lang="en-US" altLang="ja-JP" dirty="0"/>
          </a:p>
          <a:p>
            <a:r>
              <a:rPr kumimoji="1" lang="en-US" altLang="ja-JP" dirty="0"/>
              <a:t>DRAM </a:t>
            </a:r>
            <a:r>
              <a:rPr kumimoji="1" lang="ja-JP" altLang="en-US" dirty="0"/>
              <a:t>では 低電位（</a:t>
            </a:r>
            <a:r>
              <a:rPr kumimoji="1" lang="en-US" altLang="ja-JP" dirty="0"/>
              <a:t>0</a:t>
            </a:r>
            <a:r>
              <a:rPr kumimoji="1" lang="ja-JP" altLang="en-US" dirty="0"/>
              <a:t>）</a:t>
            </a:r>
            <a:r>
              <a:rPr kumimoji="1" lang="en-US" altLang="ja-JP" dirty="0"/>
              <a:t>or </a:t>
            </a:r>
            <a:r>
              <a:rPr kumimoji="1" lang="ja-JP" altLang="en-US" dirty="0"/>
              <a:t>中間電位（</a:t>
            </a:r>
            <a:r>
              <a:rPr kumimoji="1" lang="en-US" altLang="ja-JP" dirty="0"/>
              <a:t>0.5</a:t>
            </a:r>
            <a:r>
              <a:rPr kumimoji="1" lang="ja-JP" altLang="en-US" dirty="0"/>
              <a:t>）を記録する</a:t>
            </a:r>
            <a:endParaRPr kumimoji="1" lang="en-US" altLang="ja-JP" dirty="0"/>
          </a:p>
          <a:p>
            <a:pPr lvl="1"/>
            <a:r>
              <a:rPr kumimoji="1" lang="ja-JP" altLang="en-US" dirty="0"/>
              <a:t>読み出し時のプリチャージの電圧を </a:t>
            </a:r>
            <a:r>
              <a:rPr kumimoji="1" lang="en-US" altLang="ja-JP" dirty="0"/>
              <a:t>0.5 </a:t>
            </a:r>
            <a:r>
              <a:rPr kumimoji="1" lang="ja-JP" altLang="en-US" dirty="0"/>
              <a:t>にして，下がったか</a:t>
            </a:r>
            <a:br>
              <a:rPr kumimoji="1" lang="en-US" altLang="ja-JP" dirty="0"/>
            </a:br>
            <a:r>
              <a:rPr kumimoji="1" lang="ja-JP" altLang="en-US" dirty="0"/>
              <a:t>どうかで判定</a:t>
            </a:r>
            <a:endParaRPr kumimoji="1" lang="en-US" altLang="ja-JP" dirty="0"/>
          </a:p>
        </p:txBody>
      </p:sp>
      <p:grpSp>
        <p:nvGrpSpPr>
          <p:cNvPr id="4" name="グループ化 3">
            <a:extLst>
              <a:ext uri="{FF2B5EF4-FFF2-40B4-BE49-F238E27FC236}">
                <a16:creationId xmlns:a16="http://schemas.microsoft.com/office/drawing/2014/main" id="{B2772659-A00E-4413-9EB6-D696321711C2}"/>
              </a:ext>
            </a:extLst>
          </p:cNvPr>
          <p:cNvGrpSpPr/>
          <p:nvPr/>
        </p:nvGrpSpPr>
        <p:grpSpPr>
          <a:xfrm>
            <a:off x="4121995" y="2078985"/>
            <a:ext cx="360004" cy="360004"/>
            <a:chOff x="4932004" y="2708992"/>
            <a:chExt cx="360004" cy="360004"/>
          </a:xfrm>
        </p:grpSpPr>
        <p:cxnSp>
          <p:nvCxnSpPr>
            <p:cNvPr id="5" name="直線コネクタ 4">
              <a:extLst>
                <a:ext uri="{FF2B5EF4-FFF2-40B4-BE49-F238E27FC236}">
                  <a16:creationId xmlns:a16="http://schemas.microsoft.com/office/drawing/2014/main" id="{CE9B70D6-1D90-4E04-BD88-F8DF94F7C494}"/>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EE431212-3CD4-45B0-9ECD-BB573F590178}"/>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54CA5229-7377-4A1B-A728-E763A120F77E}"/>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D57B5B47-028B-4E3D-8FB3-5490133D576B}"/>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9" name="直線コネクタ 8">
            <a:extLst>
              <a:ext uri="{FF2B5EF4-FFF2-40B4-BE49-F238E27FC236}">
                <a16:creationId xmlns:a16="http://schemas.microsoft.com/office/drawing/2014/main" id="{04ACCC42-4E49-4867-BFDC-671C90B11355}"/>
              </a:ext>
            </a:extLst>
          </p:cNvPr>
          <p:cNvCxnSpPr>
            <a:cxnSpLocks/>
          </p:cNvCxnSpPr>
          <p:nvPr/>
        </p:nvCxnSpPr>
        <p:spPr>
          <a:xfrm>
            <a:off x="3761991" y="2438989"/>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9FA852A0-5D43-4C5B-8D71-AF1C94363457}"/>
              </a:ext>
            </a:extLst>
          </p:cNvPr>
          <p:cNvCxnSpPr>
            <a:cxnSpLocks/>
          </p:cNvCxnSpPr>
          <p:nvPr/>
        </p:nvCxnSpPr>
        <p:spPr>
          <a:xfrm>
            <a:off x="4481999" y="2438989"/>
            <a:ext cx="360006" cy="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0DDEA31C-DEA3-4027-A96D-5EC4FD0DCD35}"/>
              </a:ext>
            </a:extLst>
          </p:cNvPr>
          <p:cNvCxnSpPr>
            <a:cxnSpLocks/>
          </p:cNvCxnSpPr>
          <p:nvPr/>
        </p:nvCxnSpPr>
        <p:spPr>
          <a:xfrm flipV="1">
            <a:off x="3761991" y="1358977"/>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12" name="グループ化 11">
            <a:extLst>
              <a:ext uri="{FF2B5EF4-FFF2-40B4-BE49-F238E27FC236}">
                <a16:creationId xmlns:a16="http://schemas.microsoft.com/office/drawing/2014/main" id="{DE115225-CFB0-4004-A206-CB9F39CB2EA1}"/>
              </a:ext>
            </a:extLst>
          </p:cNvPr>
          <p:cNvGrpSpPr/>
          <p:nvPr/>
        </p:nvGrpSpPr>
        <p:grpSpPr>
          <a:xfrm>
            <a:off x="4662001" y="2618991"/>
            <a:ext cx="360004" cy="90003"/>
            <a:chOff x="7272030" y="3789004"/>
            <a:chExt cx="360004" cy="90003"/>
          </a:xfrm>
        </p:grpSpPr>
        <p:cxnSp>
          <p:nvCxnSpPr>
            <p:cNvPr id="13" name="直線コネクタ 12">
              <a:extLst>
                <a:ext uri="{FF2B5EF4-FFF2-40B4-BE49-F238E27FC236}">
                  <a16:creationId xmlns:a16="http://schemas.microsoft.com/office/drawing/2014/main" id="{2BAEB49E-1596-4709-9456-587CECEF00D8}"/>
                </a:ext>
              </a:extLst>
            </p:cNvPr>
            <p:cNvCxnSpPr>
              <a:cxnSpLocks/>
            </p:cNvCxnSpPr>
            <p:nvPr/>
          </p:nvCxnSpPr>
          <p:spPr>
            <a:xfrm flipH="1" flipV="1">
              <a:off x="7272030" y="3789004"/>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52D2BEEE-C054-4362-879D-B947D019F20F}"/>
                </a:ext>
              </a:extLst>
            </p:cNvPr>
            <p:cNvCxnSpPr>
              <a:cxnSpLocks/>
            </p:cNvCxnSpPr>
            <p:nvPr/>
          </p:nvCxnSpPr>
          <p:spPr>
            <a:xfrm flipH="1" flipV="1">
              <a:off x="7272030" y="3879005"/>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5" name="直線コネクタ 14">
            <a:extLst>
              <a:ext uri="{FF2B5EF4-FFF2-40B4-BE49-F238E27FC236}">
                <a16:creationId xmlns:a16="http://schemas.microsoft.com/office/drawing/2014/main" id="{980D156E-BEF6-49E5-BEDB-E654CED1DF10}"/>
              </a:ext>
            </a:extLst>
          </p:cNvPr>
          <p:cNvCxnSpPr>
            <a:cxnSpLocks/>
          </p:cNvCxnSpPr>
          <p:nvPr/>
        </p:nvCxnSpPr>
        <p:spPr>
          <a:xfrm flipV="1">
            <a:off x="4842003" y="2438989"/>
            <a:ext cx="0" cy="180002"/>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DDF1097C-113D-483C-86EC-803338665142}"/>
              </a:ext>
            </a:extLst>
          </p:cNvPr>
          <p:cNvCxnSpPr>
            <a:cxnSpLocks/>
          </p:cNvCxnSpPr>
          <p:nvPr/>
        </p:nvCxnSpPr>
        <p:spPr>
          <a:xfrm flipV="1">
            <a:off x="4842003" y="2708992"/>
            <a:ext cx="0" cy="270003"/>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17" name="グループ化 16">
            <a:extLst>
              <a:ext uri="{FF2B5EF4-FFF2-40B4-BE49-F238E27FC236}">
                <a16:creationId xmlns:a16="http://schemas.microsoft.com/office/drawing/2014/main" id="{38D32D1F-3EE8-498D-B8DB-C60684B30C49}"/>
              </a:ext>
            </a:extLst>
          </p:cNvPr>
          <p:cNvGrpSpPr/>
          <p:nvPr/>
        </p:nvGrpSpPr>
        <p:grpSpPr>
          <a:xfrm>
            <a:off x="4662001" y="2978995"/>
            <a:ext cx="326325" cy="117556"/>
            <a:chOff x="2531592" y="5357236"/>
            <a:chExt cx="326325" cy="117556"/>
          </a:xfrm>
        </p:grpSpPr>
        <p:cxnSp>
          <p:nvCxnSpPr>
            <p:cNvPr id="18" name="直線コネクタ 17">
              <a:extLst>
                <a:ext uri="{FF2B5EF4-FFF2-40B4-BE49-F238E27FC236}">
                  <a16:creationId xmlns:a16="http://schemas.microsoft.com/office/drawing/2014/main" id="{1F5D5F47-3829-4D33-B94F-0FE22B8C22B5}"/>
                </a:ext>
              </a:extLst>
            </p:cNvPr>
            <p:cNvCxnSpPr/>
            <p:nvPr/>
          </p:nvCxnSpPr>
          <p:spPr>
            <a:xfrm flipV="1">
              <a:off x="2531592" y="5357236"/>
              <a:ext cx="326325"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51117BCE-AACC-4BD5-8C7D-FBCAFDFD8FAD}"/>
                </a:ext>
              </a:extLst>
            </p:cNvPr>
            <p:cNvCxnSpPr/>
            <p:nvPr/>
          </p:nvCxnSpPr>
          <p:spPr>
            <a:xfrm flipV="1">
              <a:off x="2592779" y="5416014"/>
              <a:ext cx="203953"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360640C4-3A38-49F5-ACDD-637737FC5B10}"/>
                </a:ext>
              </a:extLst>
            </p:cNvPr>
            <p:cNvCxnSpPr/>
            <p:nvPr/>
          </p:nvCxnSpPr>
          <p:spPr>
            <a:xfrm flipV="1">
              <a:off x="2653965" y="5474792"/>
              <a:ext cx="81582"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1" name="直線コネクタ 20">
            <a:extLst>
              <a:ext uri="{FF2B5EF4-FFF2-40B4-BE49-F238E27FC236}">
                <a16:creationId xmlns:a16="http://schemas.microsoft.com/office/drawing/2014/main" id="{5C16D03F-62AA-402B-A9AC-ADCF020FC7D6}"/>
              </a:ext>
            </a:extLst>
          </p:cNvPr>
          <p:cNvCxnSpPr>
            <a:cxnSpLocks/>
          </p:cNvCxnSpPr>
          <p:nvPr/>
        </p:nvCxnSpPr>
        <p:spPr>
          <a:xfrm flipV="1">
            <a:off x="4301997" y="1718981"/>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287BB93E-CC11-4F3A-AF7A-8FAF390455E8}"/>
              </a:ext>
            </a:extLst>
          </p:cNvPr>
          <p:cNvCxnSpPr>
            <a:cxnSpLocks/>
          </p:cNvCxnSpPr>
          <p:nvPr/>
        </p:nvCxnSpPr>
        <p:spPr>
          <a:xfrm>
            <a:off x="3401987" y="1718981"/>
            <a:ext cx="1800020"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sp>
        <p:nvSpPr>
          <p:cNvPr id="23" name="正方形/長方形 22"/>
          <p:cNvSpPr/>
          <p:nvPr/>
        </p:nvSpPr>
        <p:spPr>
          <a:xfrm>
            <a:off x="4572000" y="1448978"/>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a:t>
            </a:r>
            <a:endParaRPr kumimoji="1" lang="ja-JP" altLang="en-US" sz="1600" dirty="0">
              <a:latin typeface="Arial Narrow" pitchFamily="34" charset="0"/>
            </a:endParaRPr>
          </a:p>
        </p:txBody>
      </p:sp>
      <p:sp>
        <p:nvSpPr>
          <p:cNvPr id="24" name="正方形/長方形 23"/>
          <p:cNvSpPr/>
          <p:nvPr/>
        </p:nvSpPr>
        <p:spPr>
          <a:xfrm>
            <a:off x="3491988" y="908972"/>
            <a:ext cx="630007"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a:t>
            </a:r>
            <a:endParaRPr kumimoji="1" lang="ja-JP" altLang="en-US" sz="1600" dirty="0">
              <a:latin typeface="Arial Narrow" pitchFamily="34" charset="0"/>
            </a:endParaRPr>
          </a:p>
        </p:txBody>
      </p:sp>
    </p:spTree>
    <p:extLst>
      <p:ext uri="{BB962C8B-B14F-4D97-AF65-F5344CB8AC3E}">
        <p14:creationId xmlns:p14="http://schemas.microsoft.com/office/powerpoint/2010/main" val="5952941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ADF894-1ABC-DCEB-605B-347568341D78}"/>
              </a:ext>
            </a:extLst>
          </p:cNvPr>
          <p:cNvSpPr>
            <a:spLocks noGrp="1"/>
          </p:cNvSpPr>
          <p:nvPr>
            <p:ph type="title"/>
          </p:nvPr>
        </p:nvSpPr>
        <p:spPr/>
        <p:txBody>
          <a:bodyPr/>
          <a:lstStyle/>
          <a:p>
            <a:r>
              <a:rPr kumimoji="1" lang="ja-JP" altLang="en-US" dirty="0"/>
              <a:t>課題８（１）</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C99FF6DC-7DB5-2610-B5A6-DCA71AC44616}"/>
                  </a:ext>
                </a:extLst>
              </p:cNvPr>
              <p:cNvSpPr>
                <a:spLocks noGrp="1"/>
              </p:cNvSpPr>
              <p:nvPr>
                <p:ph sz="quarter" idx="10"/>
              </p:nvPr>
            </p:nvSpPr>
            <p:spPr>
              <a:xfrm>
                <a:off x="611956" y="1088974"/>
                <a:ext cx="7740086" cy="5220058"/>
              </a:xfrm>
            </p:spPr>
            <p:txBody>
              <a:bodyPr/>
              <a:lstStyle/>
              <a:p>
                <a:r>
                  <a:rPr lang="ja-JP" altLang="en-US" sz="1200" dirty="0"/>
                  <a:t>以下のような条件を考える</a:t>
                </a:r>
                <a:endParaRPr lang="en-US" altLang="ja-JP" sz="1200" dirty="0"/>
              </a:p>
              <a:p>
                <a:pPr lvl="1"/>
                <a:r>
                  <a:rPr lang="en-US" altLang="ja-JP" sz="1200" dirty="0"/>
                  <a:t>10</a:t>
                </a:r>
                <a:r>
                  <a:rPr lang="ja-JP" altLang="en-US" sz="1200" dirty="0"/>
                  <a:t>段のパイプラインを持つ </a:t>
                </a:r>
                <a:r>
                  <a:rPr lang="en-US" altLang="ja-JP" sz="1200" dirty="0"/>
                  <a:t>2-way </a:t>
                </a:r>
                <a:r>
                  <a:rPr lang="ja-JP" altLang="en-US" sz="1200" dirty="0"/>
                  <a:t>スーパスカラプロセッサであり，理想的には </a:t>
                </a:r>
                <a:r>
                  <a:rPr lang="en-US" altLang="ja-JP" sz="1200" dirty="0"/>
                  <a:t>IPC=2 </a:t>
                </a:r>
                <a:r>
                  <a:rPr lang="ja-JP" altLang="en-US" sz="1200" dirty="0"/>
                  <a:t>で実行できる</a:t>
                </a:r>
                <a:endParaRPr lang="en-US" altLang="ja-JP" sz="1200" dirty="0"/>
              </a:p>
              <a:p>
                <a:pPr lvl="1"/>
                <a:r>
                  <a:rPr lang="ja-JP" altLang="en-US" sz="1200" dirty="0"/>
                  <a:t>全実行命令におけるなんらかのデータハザードの発生率は </a:t>
                </a:r>
                <a:r>
                  <a:rPr lang="en-US" altLang="ja-JP" sz="1200" dirty="0"/>
                  <a:t>0.2 </a:t>
                </a:r>
              </a:p>
              <a:p>
                <a:pPr lvl="1"/>
                <a:r>
                  <a:rPr lang="ja-JP" altLang="en-US" sz="1200" dirty="0"/>
                  <a:t>このデータハザード発生時は </a:t>
                </a:r>
                <a:r>
                  <a:rPr lang="en-US" altLang="ja-JP" sz="1200" dirty="0"/>
                  <a:t>1 </a:t>
                </a:r>
                <a:r>
                  <a:rPr lang="ja-JP" altLang="en-US" sz="1200" dirty="0"/>
                  <a:t>サイクル実行時間が伸びるものとする</a:t>
                </a:r>
                <a:endParaRPr lang="en-US" altLang="ja-JP" sz="1200" dirty="0"/>
              </a:p>
              <a:p>
                <a:pPr lvl="1"/>
                <a:r>
                  <a:rPr lang="ja-JP" altLang="en-US" sz="1200" dirty="0"/>
                  <a:t>全実行命令における分岐命令の出現率は </a:t>
                </a:r>
                <a:r>
                  <a:rPr lang="en-US" altLang="ja-JP" sz="1200" dirty="0"/>
                  <a:t>0.2</a:t>
                </a:r>
              </a:p>
              <a:p>
                <a:pPr lvl="1"/>
                <a:r>
                  <a:rPr lang="ja-JP" altLang="en-US" sz="1200" dirty="0"/>
                  <a:t>分岐予測ミス率は </a:t>
                </a:r>
                <a:r>
                  <a:rPr lang="en-US" altLang="ja-JP" sz="1200" dirty="0"/>
                  <a:t>0.3</a:t>
                </a:r>
              </a:p>
              <a:p>
                <a:r>
                  <a:rPr kumimoji="1" lang="ja-JP" altLang="en-US" dirty="0"/>
                  <a:t>上記のベースライン </a:t>
                </a:r>
                <a:r>
                  <a:rPr kumimoji="1" lang="en-US" altLang="ja-JP" dirty="0"/>
                  <a:t>CPU </a:t>
                </a:r>
                <a:r>
                  <a:rPr kumimoji="1" lang="ja-JP" altLang="en-US" dirty="0"/>
                  <a:t>の 実行サイクル数は，実行命令数を </a:t>
                </a:r>
                <a14:m>
                  <m:oMath xmlns:m="http://schemas.openxmlformats.org/officeDocument/2006/math">
                    <m:r>
                      <a:rPr kumimoji="1" lang="en-US" altLang="ja-JP" i="1" dirty="0" smtClean="0">
                        <a:latin typeface="Cambria Math" panose="02040503050406030204" pitchFamily="18" charset="0"/>
                      </a:rPr>
                      <m:t>𝑁𝑖</m:t>
                    </m:r>
                  </m:oMath>
                </a14:m>
                <a:r>
                  <a:rPr kumimoji="1" lang="en-US" altLang="ja-JP" dirty="0"/>
                  <a:t> </a:t>
                </a:r>
                <a:r>
                  <a:rPr kumimoji="1" lang="ja-JP" altLang="en-US" dirty="0"/>
                  <a:t>とすると</a:t>
                </a:r>
                <a:endParaRPr kumimoji="1" lang="en-US" altLang="ja-JP" dirty="0"/>
              </a:p>
              <a:p>
                <a:pPr lvl="1"/>
                <a14:m>
                  <m:oMath xmlns:m="http://schemas.openxmlformats.org/officeDocument/2006/math">
                    <m:r>
                      <a:rPr lang="en-US" altLang="ja-JP" i="1" dirty="0" smtClean="0">
                        <a:latin typeface="Cambria Math" panose="02040503050406030204" pitchFamily="18" charset="0"/>
                      </a:rPr>
                      <m:t>𝐶𝑟</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𝐶𝑡</m:t>
                    </m:r>
                    <m:r>
                      <a:rPr lang="en-US" altLang="ja-JP" i="1" dirty="0" smtClean="0">
                        <a:latin typeface="Cambria Math" panose="02040503050406030204" pitchFamily="18" charset="0"/>
                      </a:rPr>
                      <m:t> + </m:t>
                    </m:r>
                    <m:r>
                      <a:rPr lang="en-US" altLang="ja-JP" i="1" dirty="0" smtClean="0">
                        <a:solidFill>
                          <a:schemeClr val="accent5"/>
                        </a:solidFill>
                        <a:latin typeface="Cambria Math" panose="02040503050406030204" pitchFamily="18" charset="0"/>
                      </a:rPr>
                      <m:t>𝑁𝑚𝑎</m:t>
                    </m:r>
                    <m:r>
                      <a:rPr lang="en-US" altLang="ja-JP" i="1" dirty="0">
                        <a:solidFill>
                          <a:schemeClr val="accent5"/>
                        </a:solidFill>
                        <a:latin typeface="Cambria Math" panose="02040503050406030204" pitchFamily="18" charset="0"/>
                      </a:rPr>
                      <m:t>×</m:t>
                    </m:r>
                    <m:r>
                      <a:rPr lang="en-US" altLang="ja-JP" b="0" i="1" dirty="0" smtClean="0">
                        <a:solidFill>
                          <a:schemeClr val="accent5"/>
                        </a:solidFill>
                        <a:latin typeface="Cambria Math" panose="02040503050406030204" pitchFamily="18" charset="0"/>
                      </a:rPr>
                      <m:t>𝐶𝑝𝑎</m:t>
                    </m:r>
                    <m:r>
                      <a:rPr lang="en-US" altLang="ja-JP" b="0" i="1" dirty="0" smtClean="0">
                        <a:latin typeface="Cambria Math" panose="02040503050406030204" pitchFamily="18" charset="0"/>
                      </a:rPr>
                      <m:t>+ </m:t>
                    </m:r>
                    <m:r>
                      <a:rPr lang="en-US" altLang="ja-JP" i="1" dirty="0" smtClean="0">
                        <a:solidFill>
                          <a:schemeClr val="accent6"/>
                        </a:solidFill>
                        <a:latin typeface="Cambria Math" panose="02040503050406030204" pitchFamily="18" charset="0"/>
                      </a:rPr>
                      <m:t>𝑁𝑚𝑏</m:t>
                    </m:r>
                    <m:r>
                      <a:rPr lang="en-US" altLang="ja-JP" i="1" dirty="0" smtClean="0">
                        <a:solidFill>
                          <a:schemeClr val="accent6"/>
                        </a:solidFill>
                        <a:latin typeface="Cambria Math" panose="02040503050406030204" pitchFamily="18" charset="0"/>
                      </a:rPr>
                      <m:t>×</m:t>
                    </m:r>
                    <m:r>
                      <a:rPr lang="en-US" altLang="ja-JP" i="1" dirty="0" smtClean="0">
                        <a:solidFill>
                          <a:schemeClr val="accent6"/>
                        </a:solidFill>
                        <a:latin typeface="Cambria Math" panose="02040503050406030204" pitchFamily="18" charset="0"/>
                      </a:rPr>
                      <m:t>𝐶𝑝𝑏</m:t>
                    </m:r>
                  </m:oMath>
                </a14:m>
                <a:endParaRPr lang="en-US" altLang="ja-JP" i="1" dirty="0">
                  <a:solidFill>
                    <a:schemeClr val="accent6"/>
                  </a:solidFill>
                  <a:latin typeface="Cambria Math" panose="02040503050406030204" pitchFamily="18" charset="0"/>
                </a:endParaRPr>
              </a:p>
              <a:p>
                <a:pPr lvl="1"/>
                <a:r>
                  <a:rPr lang="en-US" altLang="ja-JP" b="0" dirty="0">
                    <a:solidFill>
                      <a:schemeClr val="tx1">
                        <a:lumMod val="75000"/>
                        <a:lumOff val="25000"/>
                      </a:schemeClr>
                    </a:solidFill>
                  </a:rPr>
                  <a:t>     </a:t>
                </a:r>
                <a14:m>
                  <m:oMath xmlns:m="http://schemas.openxmlformats.org/officeDocument/2006/math">
                    <m:r>
                      <a:rPr lang="en-US" altLang="ja-JP" b="0" i="1" dirty="0" smtClean="0">
                        <a:solidFill>
                          <a:schemeClr val="tx1">
                            <a:lumMod val="75000"/>
                            <a:lumOff val="25000"/>
                          </a:schemeClr>
                        </a:solidFill>
                        <a:latin typeface="Cambria Math" panose="02040503050406030204" pitchFamily="18" charset="0"/>
                      </a:rPr>
                      <m:t>=</m:t>
                    </m:r>
                    <m:f>
                      <m:fPr>
                        <m:ctrlPr>
                          <a:rPr lang="en-US" altLang="ja-JP" b="0" i="1" dirty="0" smtClean="0">
                            <a:solidFill>
                              <a:schemeClr val="tx1">
                                <a:lumMod val="75000"/>
                                <a:lumOff val="25000"/>
                              </a:schemeClr>
                            </a:solidFill>
                            <a:latin typeface="Cambria Math" panose="02040503050406030204" pitchFamily="18" charset="0"/>
                          </a:rPr>
                        </m:ctrlPr>
                      </m:fPr>
                      <m:num>
                        <m:r>
                          <a:rPr lang="en-US" altLang="ja-JP" b="0" i="1" dirty="0" smtClean="0">
                            <a:solidFill>
                              <a:schemeClr val="tx1">
                                <a:lumMod val="75000"/>
                                <a:lumOff val="25000"/>
                              </a:schemeClr>
                            </a:solidFill>
                            <a:latin typeface="Cambria Math" panose="02040503050406030204" pitchFamily="18" charset="0"/>
                          </a:rPr>
                          <m:t>𝑁𝑖</m:t>
                        </m:r>
                      </m:num>
                      <m:den>
                        <m:r>
                          <a:rPr lang="en-US" altLang="ja-JP" b="0" i="1" dirty="0" smtClean="0">
                            <a:solidFill>
                              <a:schemeClr val="tx1">
                                <a:lumMod val="75000"/>
                                <a:lumOff val="25000"/>
                              </a:schemeClr>
                            </a:solidFill>
                            <a:latin typeface="Cambria Math" panose="02040503050406030204" pitchFamily="18" charset="0"/>
                          </a:rPr>
                          <m:t>𝐼𝑃𝐶𝑡</m:t>
                        </m:r>
                      </m:den>
                    </m:f>
                    <m:r>
                      <a:rPr lang="en-US" altLang="ja-JP" i="1" dirty="0">
                        <a:latin typeface="Cambria Math" panose="02040503050406030204" pitchFamily="18" charset="0"/>
                      </a:rPr>
                      <m:t>+</m:t>
                    </m:r>
                    <m:d>
                      <m:dPr>
                        <m:ctrlPr>
                          <a:rPr lang="en-US" altLang="ja-JP" b="0" i="1" dirty="0" smtClean="0">
                            <a:latin typeface="Cambria Math" panose="02040503050406030204" pitchFamily="18" charset="0"/>
                          </a:rPr>
                        </m:ctrlPr>
                      </m:dPr>
                      <m:e>
                        <m:r>
                          <a:rPr lang="en-US" altLang="ja-JP" i="1" dirty="0">
                            <a:latin typeface="Cambria Math" panose="02040503050406030204" pitchFamily="18" charset="0"/>
                          </a:rPr>
                          <m:t>𝑁𝑖</m:t>
                        </m:r>
                        <m:r>
                          <a:rPr lang="en-US" altLang="ja-JP" i="1" dirty="0">
                            <a:latin typeface="Cambria Math" panose="02040503050406030204" pitchFamily="18" charset="0"/>
                          </a:rPr>
                          <m:t>×0.2</m:t>
                        </m:r>
                      </m:e>
                    </m:d>
                    <m:r>
                      <a:rPr lang="en-US" altLang="ja-JP" i="1" dirty="0">
                        <a:latin typeface="Cambria Math" panose="02040503050406030204" pitchFamily="18" charset="0"/>
                      </a:rPr>
                      <m:t>×1+</m:t>
                    </m:r>
                    <m:d>
                      <m:dPr>
                        <m:ctrlPr>
                          <a:rPr lang="en-US" altLang="ja-JP" b="0" i="1" dirty="0" smtClean="0">
                            <a:latin typeface="Cambria Math" panose="02040503050406030204" pitchFamily="18" charset="0"/>
                          </a:rPr>
                        </m:ctrlPr>
                      </m:dPr>
                      <m:e>
                        <m:r>
                          <a:rPr lang="en-US" altLang="ja-JP" b="0" i="1" dirty="0" smtClean="0">
                            <a:latin typeface="Cambria Math" panose="02040503050406030204" pitchFamily="18" charset="0"/>
                          </a:rPr>
                          <m:t>𝑁𝑖</m:t>
                        </m:r>
                        <m:r>
                          <a:rPr lang="en-US" altLang="ja-JP" b="0" i="1" dirty="0" smtClean="0">
                            <a:latin typeface="Cambria Math" panose="02040503050406030204" pitchFamily="18" charset="0"/>
                          </a:rPr>
                          <m:t>×0.2×0.3</m:t>
                        </m:r>
                      </m:e>
                    </m:d>
                    <m:r>
                      <a:rPr lang="en-US" altLang="ja-JP" b="0" i="1" dirty="0" smtClean="0">
                        <a:latin typeface="Cambria Math" panose="02040503050406030204" pitchFamily="18" charset="0"/>
                      </a:rPr>
                      <m:t>×9</m:t>
                    </m:r>
                  </m:oMath>
                </a14:m>
                <a:endParaRPr lang="en-US" altLang="ja-JP" b="0" dirty="0"/>
              </a:p>
              <a:p>
                <a:pPr lvl="1"/>
                <a:r>
                  <a:rPr lang="en-US" altLang="ja-JP" i="1" dirty="0">
                    <a:latin typeface="Cambria Math" panose="02040503050406030204" pitchFamily="18" charset="0"/>
                  </a:rPr>
                  <a:t>      </a:t>
                </a:r>
                <a14:m>
                  <m:oMath xmlns:m="http://schemas.openxmlformats.org/officeDocument/2006/math">
                    <m:r>
                      <a:rPr lang="en-US" altLang="ja-JP" b="0" i="1" dirty="0" smtClean="0">
                        <a:solidFill>
                          <a:schemeClr val="tx1">
                            <a:lumMod val="75000"/>
                            <a:lumOff val="25000"/>
                          </a:schemeClr>
                        </a:solidFill>
                        <a:latin typeface="Cambria Math" panose="02040503050406030204" pitchFamily="18" charset="0"/>
                      </a:rPr>
                      <m:t>=</m:t>
                    </m:r>
                    <m:f>
                      <m:fPr>
                        <m:ctrlPr>
                          <a:rPr lang="en-US" altLang="ja-JP" b="0" i="1" dirty="0" smtClean="0">
                            <a:solidFill>
                              <a:schemeClr val="tx1">
                                <a:lumMod val="75000"/>
                                <a:lumOff val="25000"/>
                              </a:schemeClr>
                            </a:solidFill>
                            <a:latin typeface="Cambria Math" panose="02040503050406030204" pitchFamily="18" charset="0"/>
                          </a:rPr>
                        </m:ctrlPr>
                      </m:fPr>
                      <m:num>
                        <m:r>
                          <a:rPr lang="en-US" altLang="ja-JP" b="0" i="1" dirty="0" smtClean="0">
                            <a:solidFill>
                              <a:schemeClr val="tx1">
                                <a:lumMod val="75000"/>
                                <a:lumOff val="25000"/>
                              </a:schemeClr>
                            </a:solidFill>
                            <a:latin typeface="Cambria Math" panose="02040503050406030204" pitchFamily="18" charset="0"/>
                          </a:rPr>
                          <m:t>𝑁𝑖</m:t>
                        </m:r>
                      </m:num>
                      <m:den>
                        <m:r>
                          <a:rPr lang="en-US" altLang="ja-JP" b="0" i="1" dirty="0" smtClean="0">
                            <a:solidFill>
                              <a:schemeClr val="tx1">
                                <a:lumMod val="75000"/>
                                <a:lumOff val="25000"/>
                              </a:schemeClr>
                            </a:solidFill>
                            <a:latin typeface="Cambria Math" panose="02040503050406030204" pitchFamily="18" charset="0"/>
                          </a:rPr>
                          <m:t>2</m:t>
                        </m:r>
                      </m:den>
                    </m:f>
                    <m:r>
                      <a:rPr lang="en-US" altLang="ja-JP" i="1" dirty="0">
                        <a:latin typeface="Cambria Math" panose="02040503050406030204" pitchFamily="18" charset="0"/>
                      </a:rPr>
                      <m:t>+</m:t>
                    </m:r>
                    <m:r>
                      <a:rPr lang="en-US" altLang="ja-JP" i="1" dirty="0">
                        <a:latin typeface="Cambria Math" panose="02040503050406030204" pitchFamily="18" charset="0"/>
                      </a:rPr>
                      <m:t>𝑁𝑖</m:t>
                    </m:r>
                    <m:r>
                      <a:rPr lang="en-US" altLang="ja-JP" i="1" dirty="0">
                        <a:latin typeface="Cambria Math" panose="02040503050406030204" pitchFamily="18" charset="0"/>
                      </a:rPr>
                      <m:t>×0.2+</m:t>
                    </m:r>
                    <m:r>
                      <a:rPr lang="en-US" altLang="ja-JP" i="1" dirty="0">
                        <a:latin typeface="Cambria Math" panose="02040503050406030204" pitchFamily="18" charset="0"/>
                      </a:rPr>
                      <m:t>𝑁𝑖</m:t>
                    </m:r>
                    <m:r>
                      <a:rPr lang="en-US" altLang="ja-JP" i="1" dirty="0">
                        <a:latin typeface="Cambria Math" panose="02040503050406030204" pitchFamily="18" charset="0"/>
                      </a:rPr>
                      <m:t>×0.54=1.24×</m:t>
                    </m:r>
                    <m:r>
                      <a:rPr lang="en-US" altLang="ja-JP" b="0" i="1" dirty="0" smtClean="0">
                        <a:latin typeface="Cambria Math" panose="02040503050406030204" pitchFamily="18" charset="0"/>
                      </a:rPr>
                      <m:t>𝑁𝑖</m:t>
                    </m:r>
                  </m:oMath>
                </a14:m>
                <a:endParaRPr lang="en-US" altLang="ja-JP" i="1" dirty="0">
                  <a:latin typeface="Cambria Math" panose="02040503050406030204" pitchFamily="18" charset="0"/>
                </a:endParaRPr>
              </a:p>
              <a:p>
                <a14:m>
                  <m:oMath xmlns:m="http://schemas.openxmlformats.org/officeDocument/2006/math">
                    <m:r>
                      <a:rPr lang="en-US" altLang="ja-JP" i="1" dirty="0" smtClean="0">
                        <a:latin typeface="Cambria Math" panose="02040503050406030204" pitchFamily="18" charset="0"/>
                      </a:rPr>
                      <m:t>𝐼𝑃𝐶𝑟</m:t>
                    </m:r>
                  </m:oMath>
                </a14:m>
                <a:r>
                  <a:rPr lang="en-US" altLang="ja-JP" i="1" dirty="0">
                    <a:latin typeface="Cambria Math" panose="02040503050406030204" pitchFamily="18" charset="0"/>
                  </a:rPr>
                  <a:t> </a:t>
                </a:r>
                <a:r>
                  <a:rPr lang="ja-JP" altLang="en-US" i="1" dirty="0">
                    <a:latin typeface="Cambria Math" panose="02040503050406030204" pitchFamily="18" charset="0"/>
                  </a:rPr>
                  <a:t>は </a:t>
                </a:r>
                <a14:m>
                  <m:oMath xmlns:m="http://schemas.openxmlformats.org/officeDocument/2006/math">
                    <m:r>
                      <a:rPr lang="en-US" altLang="ja-JP" i="1" dirty="0">
                        <a:latin typeface="Cambria Math" panose="02040503050406030204" pitchFamily="18" charset="0"/>
                      </a:rPr>
                      <m:t>𝑁𝑖</m:t>
                    </m:r>
                  </m:oMath>
                </a14:m>
                <a:r>
                  <a:rPr lang="en-US" altLang="ja-JP" i="1" dirty="0">
                    <a:latin typeface="Cambria Math" panose="02040503050406030204" pitchFamily="18" charset="0"/>
                  </a:rPr>
                  <a:t> </a:t>
                </a:r>
                <a:r>
                  <a:rPr lang="ja-JP" altLang="en-US" i="1" dirty="0">
                    <a:latin typeface="Cambria Math" panose="02040503050406030204" pitchFamily="18" charset="0"/>
                  </a:rPr>
                  <a:t>を </a:t>
                </a:r>
                <a14:m>
                  <m:oMath xmlns:m="http://schemas.openxmlformats.org/officeDocument/2006/math">
                    <m:r>
                      <a:rPr lang="en-US" altLang="ja-JP" i="1" dirty="0">
                        <a:latin typeface="Cambria Math" panose="02040503050406030204" pitchFamily="18" charset="0"/>
                      </a:rPr>
                      <m:t>𝐶𝑟</m:t>
                    </m:r>
                  </m:oMath>
                </a14:m>
                <a:r>
                  <a:rPr lang="ja-JP" altLang="en-US" i="1" dirty="0">
                    <a:latin typeface="Cambria Math" panose="02040503050406030204" pitchFamily="18" charset="0"/>
                  </a:rPr>
                  <a:t> で正規化したものなので，</a:t>
                </a:r>
                <a:endParaRPr lang="en-US" altLang="ja-JP" i="1" dirty="0">
                  <a:latin typeface="Cambria Math" panose="02040503050406030204" pitchFamily="18" charset="0"/>
                </a:endParaRPr>
              </a:p>
              <a:p>
                <a:pPr lvl="1"/>
                <a14:m>
                  <m:oMath xmlns:m="http://schemas.openxmlformats.org/officeDocument/2006/math">
                    <m:r>
                      <a:rPr lang="en-US" altLang="ja-JP" i="1" dirty="0" smtClean="0">
                        <a:latin typeface="Cambria Math" panose="02040503050406030204" pitchFamily="18" charset="0"/>
                      </a:rPr>
                      <m:t>𝐼𝑃𝐶𝑟</m:t>
                    </m:r>
                    <m:r>
                      <m:rPr>
                        <m:nor/>
                      </m:rPr>
                      <a:rPr lang="en-US" altLang="ja-JP" dirty="0"/>
                      <m:t>=</m:t>
                    </m:r>
                    <m:f>
                      <m:fPr>
                        <m:ctrlPr>
                          <a:rPr lang="en-US" altLang="ja-JP" i="1" dirty="0">
                            <a:latin typeface="Cambria Math" panose="02040503050406030204" pitchFamily="18" charset="0"/>
                          </a:rPr>
                        </m:ctrlPr>
                      </m:fPr>
                      <m:num>
                        <m:r>
                          <a:rPr lang="en-US" altLang="ja-JP" b="0" i="1" dirty="0" smtClean="0">
                            <a:latin typeface="Cambria Math" panose="02040503050406030204" pitchFamily="18" charset="0"/>
                          </a:rPr>
                          <m:t>𝑁𝑖</m:t>
                        </m:r>
                      </m:num>
                      <m:den>
                        <m:r>
                          <a:rPr lang="en-US" altLang="ja-JP" b="0" i="1" dirty="0" smtClean="0">
                            <a:latin typeface="Cambria Math" panose="02040503050406030204" pitchFamily="18" charset="0"/>
                          </a:rPr>
                          <m:t>𝐶𝑟</m:t>
                        </m:r>
                      </m:den>
                    </m:f>
                    <m:r>
                      <a:rPr lang="en-US" altLang="ja-JP" b="0" i="1" dirty="0" smtClean="0">
                        <a:latin typeface="Cambria Math" panose="02040503050406030204" pitchFamily="18" charset="0"/>
                      </a:rPr>
                      <m:t>=</m:t>
                    </m:r>
                    <m:f>
                      <m:fPr>
                        <m:ctrlPr>
                          <a:rPr lang="en-US" altLang="ja-JP" b="0" i="1" dirty="0" smtClean="0">
                            <a:latin typeface="Cambria Math" panose="02040503050406030204" pitchFamily="18" charset="0"/>
                          </a:rPr>
                        </m:ctrlPr>
                      </m:fPr>
                      <m:num>
                        <m:r>
                          <a:rPr lang="en-US" altLang="ja-JP" b="0" i="1" dirty="0" smtClean="0">
                            <a:latin typeface="Cambria Math" panose="02040503050406030204" pitchFamily="18" charset="0"/>
                          </a:rPr>
                          <m:t>𝑁𝑖</m:t>
                        </m:r>
                      </m:num>
                      <m:den>
                        <m:r>
                          <a:rPr lang="en-US" altLang="ja-JP" b="0" i="1" dirty="0" smtClean="0">
                            <a:latin typeface="Cambria Math" panose="02040503050406030204" pitchFamily="18" charset="0"/>
                          </a:rPr>
                          <m:t>1.24×</m:t>
                        </m:r>
                        <m:r>
                          <a:rPr lang="en-US" altLang="ja-JP" b="0" i="1" dirty="0" smtClean="0">
                            <a:latin typeface="Cambria Math" panose="02040503050406030204" pitchFamily="18" charset="0"/>
                          </a:rPr>
                          <m:t>𝑁𝑖</m:t>
                        </m:r>
                      </m:den>
                    </m:f>
                    <m:r>
                      <a:rPr lang="en-US" altLang="ja-JP" b="0" i="1" dirty="0" smtClean="0">
                        <a:latin typeface="Cambria Math" panose="02040503050406030204" pitchFamily="18" charset="0"/>
                        <a:ea typeface="Cambria Math" panose="02040503050406030204" pitchFamily="18" charset="0"/>
                      </a:rPr>
                      <m:t>≈</m:t>
                    </m:r>
                    <m:r>
                      <a:rPr lang="en-US" altLang="ja-JP" b="0" i="1" dirty="0" smtClean="0">
                        <a:latin typeface="Cambria Math" panose="02040503050406030204" pitchFamily="18" charset="0"/>
                      </a:rPr>
                      <m:t>0.81</m:t>
                    </m:r>
                  </m:oMath>
                </a14:m>
                <a:endParaRPr lang="en-US" altLang="ja-JP" b="0" dirty="0"/>
              </a:p>
            </p:txBody>
          </p:sp>
        </mc:Choice>
        <mc:Fallback xmlns="">
          <p:sp>
            <p:nvSpPr>
              <p:cNvPr id="3" name="コンテンツ プレースホルダー 2">
                <a:extLst>
                  <a:ext uri="{FF2B5EF4-FFF2-40B4-BE49-F238E27FC236}">
                    <a16:creationId xmlns:a16="http://schemas.microsoft.com/office/drawing/2014/main" id="{C99FF6DC-7DB5-2610-B5A6-DCA71AC44616}"/>
                  </a:ext>
                </a:extLst>
              </p:cNvPr>
              <p:cNvSpPr>
                <a:spLocks noGrp="1" noRot="1" noChangeAspect="1" noMove="1" noResize="1" noEditPoints="1" noAdjustHandles="1" noChangeArrowheads="1" noChangeShapeType="1" noTextEdit="1"/>
              </p:cNvSpPr>
              <p:nvPr>
                <p:ph sz="quarter" idx="10"/>
              </p:nvPr>
            </p:nvSpPr>
            <p:spPr>
              <a:xfrm>
                <a:off x="611956" y="1088974"/>
                <a:ext cx="7740086" cy="5220058"/>
              </a:xfrm>
              <a:blipFill>
                <a:blip r:embed="rId2"/>
                <a:stretch>
                  <a:fillRect l="-709" t="-3271" b="-268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134023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ADF894-1ABC-DCEB-605B-347568341D78}"/>
              </a:ext>
            </a:extLst>
          </p:cNvPr>
          <p:cNvSpPr>
            <a:spLocks noGrp="1"/>
          </p:cNvSpPr>
          <p:nvPr>
            <p:ph type="title"/>
          </p:nvPr>
        </p:nvSpPr>
        <p:spPr/>
        <p:txBody>
          <a:bodyPr/>
          <a:lstStyle/>
          <a:p>
            <a:r>
              <a:rPr kumimoji="1" lang="ja-JP" altLang="en-US" dirty="0"/>
              <a:t>課題８（１）</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C99FF6DC-7DB5-2610-B5A6-DCA71AC44616}"/>
                  </a:ext>
                </a:extLst>
              </p:cNvPr>
              <p:cNvSpPr>
                <a:spLocks noGrp="1"/>
              </p:cNvSpPr>
              <p:nvPr>
                <p:ph sz="quarter" idx="10"/>
              </p:nvPr>
            </p:nvSpPr>
            <p:spPr/>
            <p:txBody>
              <a:bodyPr/>
              <a:lstStyle/>
              <a:p>
                <a:r>
                  <a:rPr kumimoji="1" lang="ja-JP" altLang="en-US" dirty="0"/>
                  <a:t>ベースライン </a:t>
                </a:r>
                <a:r>
                  <a:rPr kumimoji="1" lang="en-US" altLang="ja-JP" dirty="0"/>
                  <a:t>CPU </a:t>
                </a:r>
                <a:r>
                  <a:rPr kumimoji="1" lang="ja-JP" altLang="en-US" dirty="0"/>
                  <a:t>の動作周波数を </a:t>
                </a:r>
                <a:r>
                  <a:rPr kumimoji="1" lang="en-US" altLang="ja-JP" dirty="0"/>
                  <a:t>1 </a:t>
                </a:r>
                <a:r>
                  <a:rPr kumimoji="1" lang="ja-JP" altLang="en-US" dirty="0"/>
                  <a:t>とすると，その性能は</a:t>
                </a:r>
                <a:br>
                  <a:rPr kumimoji="1" lang="en-US" altLang="ja-JP" dirty="0"/>
                </a:br>
                <a:r>
                  <a:rPr kumimoji="1" lang="ja-JP" altLang="en-US" dirty="0"/>
                  <a:t>周波数 </a:t>
                </a:r>
                <a:r>
                  <a:rPr kumimoji="1" lang="en-US" altLang="ja-JP" dirty="0"/>
                  <a:t>1 </a:t>
                </a:r>
                <a14:m>
                  <m:oMath xmlns:m="http://schemas.openxmlformats.org/officeDocument/2006/math">
                    <m:r>
                      <a:rPr kumimoji="1" lang="en-US" altLang="ja-JP" i="1" dirty="0" smtClean="0">
                        <a:latin typeface="Cambria Math" panose="02040503050406030204" pitchFamily="18" charset="0"/>
                      </a:rPr>
                      <m:t>×</m:t>
                    </m:r>
                  </m:oMath>
                </a14:m>
                <a:r>
                  <a:rPr kumimoji="1" lang="en-US" altLang="ja-JP" dirty="0"/>
                  <a:t> IPC 0.81 = 0.81</a:t>
                </a:r>
              </a:p>
              <a:p>
                <a:r>
                  <a:rPr lang="ja-JP" altLang="en-US" sz="2000" dirty="0"/>
                  <a:t>「</a:t>
                </a:r>
                <a:r>
                  <a:rPr lang="en-US" altLang="ja-JP" sz="2000" dirty="0"/>
                  <a:t>3-way </a:t>
                </a:r>
                <a:r>
                  <a:rPr lang="ja-JP" altLang="en-US" sz="2000" dirty="0"/>
                  <a:t>スーパスカラにする」</a:t>
                </a:r>
                <a:endParaRPr lang="en-US" altLang="ja-JP" sz="2000" dirty="0"/>
              </a:p>
              <a:p>
                <a:pPr lvl="1"/>
                <a14:m>
                  <m:oMath xmlns:m="http://schemas.openxmlformats.org/officeDocument/2006/math">
                    <m:r>
                      <a:rPr kumimoji="1" lang="en-US" altLang="ja-JP" i="1" dirty="0" smtClean="0">
                        <a:solidFill>
                          <a:schemeClr val="tx1">
                            <a:lumMod val="75000"/>
                            <a:lumOff val="25000"/>
                          </a:schemeClr>
                        </a:solidFill>
                        <a:latin typeface="Cambria Math" panose="02040503050406030204" pitchFamily="18" charset="0"/>
                      </a:rPr>
                      <m:t>𝐼𝑃𝐶𝑟</m:t>
                    </m:r>
                  </m:oMath>
                </a14:m>
                <a:r>
                  <a:rPr kumimoji="1" lang="en-US" altLang="ja-JP" dirty="0">
                    <a:solidFill>
                      <a:schemeClr val="tx1">
                        <a:lumMod val="75000"/>
                        <a:lumOff val="25000"/>
                      </a:schemeClr>
                    </a:solidFill>
                  </a:rPr>
                  <a:t>=</a:t>
                </a:r>
                <a14:m>
                  <m:oMath xmlns:m="http://schemas.openxmlformats.org/officeDocument/2006/math">
                    <m:f>
                      <m:fPr>
                        <m:ctrlPr>
                          <a:rPr lang="en-US" altLang="ja-JP" i="1" dirty="0">
                            <a:solidFill>
                              <a:schemeClr val="tx1">
                                <a:lumMod val="75000"/>
                                <a:lumOff val="25000"/>
                              </a:schemeClr>
                            </a:solidFill>
                            <a:latin typeface="Cambria Math" panose="02040503050406030204" pitchFamily="18" charset="0"/>
                          </a:rPr>
                        </m:ctrlPr>
                      </m:fPr>
                      <m:num>
                        <m:r>
                          <a:rPr lang="en-US" altLang="ja-JP" i="1" dirty="0">
                            <a:solidFill>
                              <a:schemeClr val="tx1">
                                <a:lumMod val="75000"/>
                                <a:lumOff val="25000"/>
                              </a:schemeClr>
                            </a:solidFill>
                            <a:latin typeface="Cambria Math" panose="02040503050406030204" pitchFamily="18" charset="0"/>
                          </a:rPr>
                          <m:t>1</m:t>
                        </m:r>
                      </m:num>
                      <m:den>
                        <m:f>
                          <m:fPr>
                            <m:ctrlPr>
                              <a:rPr lang="en-US" altLang="ja-JP" b="1" i="1" dirty="0" smtClean="0">
                                <a:solidFill>
                                  <a:schemeClr val="accent5"/>
                                </a:solidFill>
                                <a:latin typeface="Cambria Math" panose="02040503050406030204" pitchFamily="18" charset="0"/>
                              </a:rPr>
                            </m:ctrlPr>
                          </m:fPr>
                          <m:num>
                            <m:r>
                              <a:rPr lang="en-US" altLang="ja-JP" b="1" i="1" dirty="0" smtClean="0">
                                <a:solidFill>
                                  <a:schemeClr val="accent5"/>
                                </a:solidFill>
                                <a:latin typeface="Cambria Math" panose="02040503050406030204" pitchFamily="18" charset="0"/>
                              </a:rPr>
                              <m:t>𝟏</m:t>
                            </m:r>
                          </m:num>
                          <m:den>
                            <m:r>
                              <a:rPr lang="en-US" altLang="ja-JP" b="1" i="1" dirty="0" smtClean="0">
                                <a:solidFill>
                                  <a:schemeClr val="accent5"/>
                                </a:solidFill>
                                <a:latin typeface="Cambria Math" panose="02040503050406030204" pitchFamily="18" charset="0"/>
                              </a:rPr>
                              <m:t>𝟑</m:t>
                            </m:r>
                          </m:den>
                        </m:f>
                        <m:r>
                          <a:rPr lang="en-US" altLang="ja-JP" b="1" i="1" dirty="0">
                            <a:solidFill>
                              <a:schemeClr val="accent5"/>
                            </a:solidFill>
                            <a:latin typeface="Cambria Math" panose="02040503050406030204" pitchFamily="18" charset="0"/>
                          </a:rPr>
                          <m:t> </m:t>
                        </m:r>
                        <m:r>
                          <a:rPr lang="en-US" altLang="ja-JP" i="1" dirty="0">
                            <a:solidFill>
                              <a:schemeClr val="tx1">
                                <a:lumMod val="75000"/>
                                <a:lumOff val="25000"/>
                              </a:schemeClr>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𝟎</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𝟑</m:t>
                        </m:r>
                        <m:r>
                          <a:rPr lang="en-US" altLang="ja-JP" i="1" dirty="0">
                            <a:solidFill>
                              <a:schemeClr val="tx1">
                                <a:lumMod val="75000"/>
                                <a:lumOff val="25000"/>
                              </a:schemeClr>
                            </a:solidFill>
                            <a:latin typeface="Cambria Math" panose="02040503050406030204" pitchFamily="18" charset="0"/>
                          </a:rPr>
                          <m:t>×</m:t>
                        </m:r>
                        <m:r>
                          <a:rPr lang="en-US" altLang="ja-JP" b="0" i="1" dirty="0" smtClean="0">
                            <a:solidFill>
                              <a:schemeClr val="tx1">
                                <a:lumMod val="75000"/>
                                <a:lumOff val="25000"/>
                              </a:schemeClr>
                            </a:solidFill>
                            <a:latin typeface="Cambria Math" panose="02040503050406030204" pitchFamily="18" charset="0"/>
                          </a:rPr>
                          <m:t>1+0.2</m:t>
                        </m:r>
                        <m:r>
                          <a:rPr lang="en-US" altLang="ja-JP" i="1" dirty="0">
                            <a:latin typeface="Cambria Math" panose="02040503050406030204" pitchFamily="18" charset="0"/>
                          </a:rPr>
                          <m:t>×</m:t>
                        </m:r>
                        <m:r>
                          <a:rPr lang="en-US" altLang="ja-JP" b="0" i="1" dirty="0" smtClean="0">
                            <a:latin typeface="Cambria Math" panose="02040503050406030204" pitchFamily="18" charset="0"/>
                          </a:rPr>
                          <m:t>0.3</m:t>
                        </m:r>
                        <m:r>
                          <a:rPr lang="en-US" altLang="ja-JP" i="1" dirty="0">
                            <a:latin typeface="Cambria Math" panose="02040503050406030204" pitchFamily="18" charset="0"/>
                          </a:rPr>
                          <m:t>×</m:t>
                        </m:r>
                        <m:r>
                          <a:rPr lang="en-US" altLang="ja-JP" i="1" dirty="0" smtClean="0">
                            <a:latin typeface="Cambria Math" panose="02040503050406030204" pitchFamily="18" charset="0"/>
                          </a:rPr>
                          <m:t>9</m:t>
                        </m:r>
                      </m:den>
                    </m:f>
                    <m:r>
                      <a:rPr lang="en-US" altLang="ja-JP" b="0" i="1" dirty="0" smtClean="0">
                        <a:solidFill>
                          <a:schemeClr val="tx1">
                            <a:lumMod val="75000"/>
                            <a:lumOff val="25000"/>
                          </a:schemeClr>
                        </a:solidFill>
                        <a:latin typeface="Cambria Math" panose="02040503050406030204" pitchFamily="18" charset="0"/>
                        <a:ea typeface="Cambria Math" panose="02040503050406030204" pitchFamily="18" charset="0"/>
                      </a:rPr>
                      <m:t>≈</m:t>
                    </m:r>
                    <m:f>
                      <m:fPr>
                        <m:ctrlPr>
                          <a:rPr lang="en-US" altLang="ja-JP" b="0" i="1" dirty="0" smtClean="0">
                            <a:solidFill>
                              <a:schemeClr val="tx1">
                                <a:lumMod val="75000"/>
                                <a:lumOff val="25000"/>
                              </a:schemeClr>
                            </a:solidFill>
                            <a:latin typeface="Cambria Math" panose="02040503050406030204" pitchFamily="18" charset="0"/>
                            <a:ea typeface="Cambria Math" panose="02040503050406030204" pitchFamily="18" charset="0"/>
                          </a:rPr>
                        </m:ctrlPr>
                      </m:fPr>
                      <m:num>
                        <m:r>
                          <a:rPr lang="en-US" altLang="ja-JP" b="0" i="1" dirty="0" smtClean="0">
                            <a:solidFill>
                              <a:schemeClr val="tx1">
                                <a:lumMod val="75000"/>
                                <a:lumOff val="25000"/>
                              </a:schemeClr>
                            </a:solidFill>
                            <a:latin typeface="Cambria Math" panose="02040503050406030204" pitchFamily="18" charset="0"/>
                            <a:ea typeface="Cambria Math" panose="02040503050406030204" pitchFamily="18" charset="0"/>
                          </a:rPr>
                          <m:t>1</m:t>
                        </m:r>
                      </m:num>
                      <m:den>
                        <m:r>
                          <a:rPr lang="en-US" altLang="ja-JP" b="0" i="1" dirty="0" smtClean="0">
                            <a:solidFill>
                              <a:schemeClr val="tx1">
                                <a:lumMod val="75000"/>
                                <a:lumOff val="25000"/>
                              </a:schemeClr>
                            </a:solidFill>
                            <a:latin typeface="Cambria Math" panose="02040503050406030204" pitchFamily="18" charset="0"/>
                            <a:ea typeface="Cambria Math" panose="02040503050406030204" pitchFamily="18" charset="0"/>
                          </a:rPr>
                          <m:t>1.17</m:t>
                        </m:r>
                      </m:den>
                    </m:f>
                    <m:r>
                      <a:rPr lang="en-US" altLang="ja-JP" i="1" dirty="0">
                        <a:latin typeface="Cambria Math" panose="02040503050406030204" pitchFamily="18" charset="0"/>
                        <a:ea typeface="Cambria Math" panose="02040503050406030204" pitchFamily="18" charset="0"/>
                      </a:rPr>
                      <m:t>≈</m:t>
                    </m:r>
                    <m:r>
                      <a:rPr lang="en-US" altLang="ja-JP" b="0" i="1" dirty="0" smtClean="0">
                        <a:latin typeface="Cambria Math" panose="02040503050406030204" pitchFamily="18" charset="0"/>
                        <a:ea typeface="Cambria Math" panose="02040503050406030204" pitchFamily="18" charset="0"/>
                      </a:rPr>
                      <m:t>0.85</m:t>
                    </m:r>
                  </m:oMath>
                </a14:m>
                <a:endParaRPr lang="en-US" altLang="ja-JP" b="0" dirty="0">
                  <a:ea typeface="Cambria Math" panose="02040503050406030204" pitchFamily="18" charset="0"/>
                </a:endParaRPr>
              </a:p>
              <a:p>
                <a:pPr lvl="2"/>
                <a:r>
                  <a:rPr lang="ja-JP" altLang="en-US" dirty="0"/>
                  <a:t>先ほどは丁寧にサイクル数を１回計算したが，最初から「１命令あたりのサイクル数」として考えて </a:t>
                </a:r>
                <a:r>
                  <a:rPr lang="en-US" altLang="ja-JP" dirty="0"/>
                  <a:t>IPC </a:t>
                </a:r>
                <a:r>
                  <a:rPr lang="ja-JP" altLang="en-US" dirty="0"/>
                  <a:t>をいきなり求めても結果は同じ</a:t>
                </a:r>
                <a:endParaRPr lang="en-US" altLang="ja-JP" dirty="0"/>
              </a:p>
              <a:p>
                <a:pPr lvl="1"/>
                <a:r>
                  <a:rPr lang="ja-JP" altLang="en-US" dirty="0"/>
                  <a:t>周波数は変わらず１なら性能も </a:t>
                </a:r>
                <a:r>
                  <a:rPr lang="en-US" altLang="ja-JP" dirty="0"/>
                  <a:t>0.85</a:t>
                </a:r>
                <a:endParaRPr kumimoji="1" lang="en-US" dirty="0"/>
              </a:p>
            </p:txBody>
          </p:sp>
        </mc:Choice>
        <mc:Fallback xmlns="">
          <p:sp>
            <p:nvSpPr>
              <p:cNvPr id="3" name="コンテンツ プレースホルダー 2">
                <a:extLst>
                  <a:ext uri="{FF2B5EF4-FFF2-40B4-BE49-F238E27FC236}">
                    <a16:creationId xmlns:a16="http://schemas.microsoft.com/office/drawing/2014/main" id="{C99FF6DC-7DB5-2610-B5A6-DCA71AC44616}"/>
                  </a:ext>
                </a:extLst>
              </p:cNvPr>
              <p:cNvSpPr>
                <a:spLocks noGrp="1" noRot="1" noChangeAspect="1" noMove="1" noResize="1" noEditPoints="1" noAdjustHandles="1" noChangeArrowheads="1" noChangeShapeType="1" noTextEdit="1"/>
              </p:cNvSpPr>
              <p:nvPr>
                <p:ph sz="quarter" idx="10"/>
              </p:nvPr>
            </p:nvSpPr>
            <p:spPr>
              <a:blipFill>
                <a:blip r:embed="rId2"/>
                <a:stretch>
                  <a:fillRect l="-692" r="-231"/>
                </a:stretch>
              </a:blipFill>
            </p:spPr>
            <p:txBody>
              <a:bodyPr/>
              <a:lstStyle/>
              <a:p>
                <a:r>
                  <a:rPr lang="en-US">
                    <a:noFill/>
                  </a:rPr>
                  <a:t> </a:t>
                </a:r>
              </a:p>
            </p:txBody>
          </p:sp>
        </mc:Fallback>
      </mc:AlternateContent>
    </p:spTree>
    <p:extLst>
      <p:ext uri="{BB962C8B-B14F-4D97-AF65-F5344CB8AC3E}">
        <p14:creationId xmlns:p14="http://schemas.microsoft.com/office/powerpoint/2010/main" val="38331968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554171-C8D6-1147-D6C3-5E7B67AFFBD4}"/>
              </a:ext>
            </a:extLst>
          </p:cNvPr>
          <p:cNvSpPr>
            <a:spLocks noGrp="1"/>
          </p:cNvSpPr>
          <p:nvPr>
            <p:ph type="title"/>
          </p:nvPr>
        </p:nvSpPr>
        <p:spPr/>
        <p:txBody>
          <a:bodyPr/>
          <a:lstStyle/>
          <a:p>
            <a:r>
              <a:rPr kumimoji="1" lang="ja-JP" altLang="en-US" dirty="0"/>
              <a:t>課題８（１）</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752EAB5-659C-EC6B-B959-E5D2B5B59298}"/>
                  </a:ext>
                </a:extLst>
              </p:cNvPr>
              <p:cNvSpPr>
                <a:spLocks noGrp="1"/>
              </p:cNvSpPr>
              <p:nvPr>
                <p:ph sz="quarter" idx="10"/>
              </p:nvPr>
            </p:nvSpPr>
            <p:spPr/>
            <p:txBody>
              <a:bodyPr/>
              <a:lstStyle/>
              <a:p>
                <a:r>
                  <a:rPr lang="ja-JP" altLang="en-US" dirty="0"/>
                  <a:t>「</a:t>
                </a:r>
                <a:r>
                  <a:rPr lang="en-US" altLang="ja-JP" dirty="0"/>
                  <a:t>2-way </a:t>
                </a:r>
                <a:r>
                  <a:rPr lang="ja-JP" altLang="en-US" dirty="0"/>
                  <a:t>のまま</a:t>
                </a:r>
                <a:r>
                  <a:rPr lang="en-US" altLang="ja-JP" dirty="0"/>
                  <a:t>15</a:t>
                </a:r>
                <a:r>
                  <a:rPr lang="ja-JP" altLang="en-US" dirty="0"/>
                  <a:t>段パイプラインにする」</a:t>
                </a:r>
                <a:endParaRPr lang="en-US" altLang="ja-JP" dirty="0"/>
              </a:p>
              <a:p>
                <a:pPr lvl="1"/>
                <a14:m>
                  <m:oMath xmlns:m="http://schemas.openxmlformats.org/officeDocument/2006/math">
                    <m:r>
                      <a:rPr kumimoji="1" lang="en-US" altLang="ja-JP" i="1" dirty="0" smtClean="0">
                        <a:solidFill>
                          <a:schemeClr val="tx1">
                            <a:lumMod val="75000"/>
                            <a:lumOff val="25000"/>
                          </a:schemeClr>
                        </a:solidFill>
                        <a:latin typeface="Cambria Math" panose="02040503050406030204" pitchFamily="18" charset="0"/>
                      </a:rPr>
                      <m:t>𝐼𝑃𝐶𝑟</m:t>
                    </m:r>
                  </m:oMath>
                </a14:m>
                <a:r>
                  <a:rPr kumimoji="1" lang="en-US" altLang="ja-JP" dirty="0">
                    <a:solidFill>
                      <a:schemeClr val="tx1">
                        <a:lumMod val="75000"/>
                        <a:lumOff val="25000"/>
                      </a:schemeClr>
                    </a:solidFill>
                  </a:rPr>
                  <a:t>=</a:t>
                </a:r>
                <a14:m>
                  <m:oMath xmlns:m="http://schemas.openxmlformats.org/officeDocument/2006/math">
                    <m:f>
                      <m:fPr>
                        <m:ctrlPr>
                          <a:rPr lang="en-US" altLang="ja-JP" i="1" dirty="0">
                            <a:solidFill>
                              <a:schemeClr val="tx1">
                                <a:lumMod val="75000"/>
                                <a:lumOff val="25000"/>
                              </a:schemeClr>
                            </a:solidFill>
                            <a:latin typeface="Cambria Math" panose="02040503050406030204" pitchFamily="18" charset="0"/>
                          </a:rPr>
                        </m:ctrlPr>
                      </m:fPr>
                      <m:num>
                        <m:r>
                          <a:rPr lang="en-US" altLang="ja-JP" i="1" dirty="0">
                            <a:solidFill>
                              <a:schemeClr val="tx1">
                                <a:lumMod val="75000"/>
                                <a:lumOff val="25000"/>
                              </a:schemeClr>
                            </a:solidFill>
                            <a:latin typeface="Cambria Math" panose="02040503050406030204" pitchFamily="18" charset="0"/>
                          </a:rPr>
                          <m:t>1</m:t>
                        </m:r>
                      </m:num>
                      <m:den>
                        <m:f>
                          <m:fPr>
                            <m:ctrlPr>
                              <a:rPr lang="en-US" altLang="ja-JP" b="0" i="1" dirty="0" smtClean="0">
                                <a:solidFill>
                                  <a:schemeClr val="tx1">
                                    <a:lumMod val="75000"/>
                                    <a:lumOff val="25000"/>
                                  </a:schemeClr>
                                </a:solidFill>
                                <a:latin typeface="Cambria Math" panose="02040503050406030204" pitchFamily="18" charset="0"/>
                              </a:rPr>
                            </m:ctrlPr>
                          </m:fPr>
                          <m:num>
                            <m:r>
                              <a:rPr lang="en-US" altLang="ja-JP" b="0" i="1" dirty="0" smtClean="0">
                                <a:solidFill>
                                  <a:schemeClr val="tx1">
                                    <a:lumMod val="75000"/>
                                    <a:lumOff val="25000"/>
                                  </a:schemeClr>
                                </a:solidFill>
                                <a:latin typeface="Cambria Math" panose="02040503050406030204" pitchFamily="18" charset="0"/>
                              </a:rPr>
                              <m:t>1</m:t>
                            </m:r>
                          </m:num>
                          <m:den>
                            <m:r>
                              <a:rPr lang="en-US" altLang="ja-JP" b="0" i="1" dirty="0" smtClean="0">
                                <a:solidFill>
                                  <a:schemeClr val="tx1">
                                    <a:lumMod val="75000"/>
                                    <a:lumOff val="25000"/>
                                  </a:schemeClr>
                                </a:solidFill>
                                <a:latin typeface="Cambria Math" panose="02040503050406030204" pitchFamily="18" charset="0"/>
                              </a:rPr>
                              <m:t>2</m:t>
                            </m:r>
                          </m:den>
                        </m:f>
                        <m:r>
                          <a:rPr lang="en-US" altLang="ja-JP" i="1" dirty="0">
                            <a:solidFill>
                              <a:schemeClr val="tx1">
                                <a:lumMod val="75000"/>
                                <a:lumOff val="25000"/>
                              </a:schemeClr>
                            </a:solidFill>
                            <a:latin typeface="Cambria Math" panose="02040503050406030204" pitchFamily="18" charset="0"/>
                          </a:rPr>
                          <m:t> +</m:t>
                        </m:r>
                        <m:r>
                          <a:rPr lang="en-US" altLang="ja-JP" b="0" i="1" dirty="0" smtClean="0">
                            <a:solidFill>
                              <a:schemeClr val="tx1">
                                <a:lumMod val="75000"/>
                                <a:lumOff val="25000"/>
                              </a:schemeClr>
                            </a:solidFill>
                            <a:latin typeface="Cambria Math" panose="02040503050406030204" pitchFamily="18" charset="0"/>
                          </a:rPr>
                          <m:t>0.2</m:t>
                        </m:r>
                        <m:r>
                          <a:rPr lang="en-US" altLang="ja-JP" i="1" dirty="0">
                            <a:solidFill>
                              <a:schemeClr val="tx1">
                                <a:lumMod val="75000"/>
                                <a:lumOff val="25000"/>
                              </a:schemeClr>
                            </a:solidFill>
                            <a:latin typeface="Cambria Math" panose="02040503050406030204" pitchFamily="18" charset="0"/>
                          </a:rPr>
                          <m:t>×</m:t>
                        </m:r>
                        <m:r>
                          <a:rPr lang="en-US" altLang="ja-JP" b="0" i="1" dirty="0" smtClean="0">
                            <a:solidFill>
                              <a:schemeClr val="tx1">
                                <a:lumMod val="75000"/>
                                <a:lumOff val="25000"/>
                              </a:schemeClr>
                            </a:solidFill>
                            <a:latin typeface="Cambria Math" panose="02040503050406030204" pitchFamily="18" charset="0"/>
                          </a:rPr>
                          <m:t>1+0.2</m:t>
                        </m:r>
                        <m:r>
                          <a:rPr lang="en-US" altLang="ja-JP" i="1" dirty="0">
                            <a:latin typeface="Cambria Math" panose="02040503050406030204" pitchFamily="18" charset="0"/>
                          </a:rPr>
                          <m:t>×</m:t>
                        </m:r>
                        <m:r>
                          <a:rPr lang="en-US" altLang="ja-JP" b="0" i="1" dirty="0" smtClean="0">
                            <a:latin typeface="Cambria Math" panose="02040503050406030204" pitchFamily="18" charset="0"/>
                          </a:rPr>
                          <m:t>0.3</m:t>
                        </m:r>
                        <m:r>
                          <a:rPr lang="en-US" altLang="ja-JP" i="1" dirty="0">
                            <a:latin typeface="Cambria Math" panose="02040503050406030204" pitchFamily="18" charset="0"/>
                          </a:rPr>
                          <m:t>×</m:t>
                        </m:r>
                        <m:r>
                          <a:rPr lang="en-US" altLang="ja-JP" b="1" i="1" dirty="0" smtClean="0">
                            <a:solidFill>
                              <a:schemeClr val="accent5"/>
                            </a:solidFill>
                            <a:latin typeface="Cambria Math" panose="02040503050406030204" pitchFamily="18" charset="0"/>
                          </a:rPr>
                          <m:t>𝟏𝟒</m:t>
                        </m:r>
                      </m:den>
                    </m:f>
                    <m:r>
                      <a:rPr lang="en-US" altLang="ja-JP" b="0" i="1" dirty="0" smtClean="0">
                        <a:solidFill>
                          <a:schemeClr val="tx1">
                            <a:lumMod val="75000"/>
                            <a:lumOff val="25000"/>
                          </a:schemeClr>
                        </a:solidFill>
                        <a:latin typeface="Cambria Math" panose="02040503050406030204" pitchFamily="18" charset="0"/>
                        <a:ea typeface="Cambria Math" panose="02040503050406030204" pitchFamily="18" charset="0"/>
                      </a:rPr>
                      <m:t>≈</m:t>
                    </m:r>
                    <m:f>
                      <m:fPr>
                        <m:ctrlPr>
                          <a:rPr lang="en-US" altLang="ja-JP" b="0" i="1" dirty="0" smtClean="0">
                            <a:solidFill>
                              <a:schemeClr val="tx1">
                                <a:lumMod val="75000"/>
                                <a:lumOff val="25000"/>
                              </a:schemeClr>
                            </a:solidFill>
                            <a:latin typeface="Cambria Math" panose="02040503050406030204" pitchFamily="18" charset="0"/>
                            <a:ea typeface="Cambria Math" panose="02040503050406030204" pitchFamily="18" charset="0"/>
                          </a:rPr>
                        </m:ctrlPr>
                      </m:fPr>
                      <m:num>
                        <m:r>
                          <a:rPr lang="en-US" altLang="ja-JP" b="0" i="1" dirty="0" smtClean="0">
                            <a:solidFill>
                              <a:schemeClr val="tx1">
                                <a:lumMod val="75000"/>
                                <a:lumOff val="25000"/>
                              </a:schemeClr>
                            </a:solidFill>
                            <a:latin typeface="Cambria Math" panose="02040503050406030204" pitchFamily="18" charset="0"/>
                            <a:ea typeface="Cambria Math" panose="02040503050406030204" pitchFamily="18" charset="0"/>
                          </a:rPr>
                          <m:t>1</m:t>
                        </m:r>
                      </m:num>
                      <m:den>
                        <m:r>
                          <a:rPr lang="en-US" altLang="ja-JP" b="0" i="1" dirty="0" smtClean="0">
                            <a:solidFill>
                              <a:schemeClr val="tx1">
                                <a:lumMod val="75000"/>
                                <a:lumOff val="25000"/>
                              </a:schemeClr>
                            </a:solidFill>
                            <a:latin typeface="Cambria Math" panose="02040503050406030204" pitchFamily="18" charset="0"/>
                            <a:ea typeface="Cambria Math" panose="02040503050406030204" pitchFamily="18" charset="0"/>
                          </a:rPr>
                          <m:t>1.54</m:t>
                        </m:r>
                      </m:den>
                    </m:f>
                    <m:r>
                      <a:rPr lang="en-US" altLang="ja-JP" i="1" dirty="0">
                        <a:latin typeface="Cambria Math" panose="02040503050406030204" pitchFamily="18" charset="0"/>
                        <a:ea typeface="Cambria Math" panose="02040503050406030204" pitchFamily="18" charset="0"/>
                      </a:rPr>
                      <m:t>≈</m:t>
                    </m:r>
                    <m:r>
                      <a:rPr lang="en-US" altLang="ja-JP" b="0" i="1" dirty="0" smtClean="0">
                        <a:latin typeface="Cambria Math" panose="02040503050406030204" pitchFamily="18" charset="0"/>
                        <a:ea typeface="Cambria Math" panose="02040503050406030204" pitchFamily="18" charset="0"/>
                      </a:rPr>
                      <m:t>0.65</m:t>
                    </m:r>
                  </m:oMath>
                </a14:m>
                <a:endParaRPr lang="en-US" altLang="ja-JP" b="0" dirty="0">
                  <a:ea typeface="Cambria Math" panose="02040503050406030204" pitchFamily="18" charset="0"/>
                </a:endParaRPr>
              </a:p>
              <a:p>
                <a:pPr lvl="2"/>
                <a:r>
                  <a:rPr lang="ja-JP" altLang="en-US" dirty="0"/>
                  <a:t>分岐予測ミスペナルティが </a:t>
                </a:r>
                <a:r>
                  <a:rPr lang="en-US" altLang="ja-JP" dirty="0"/>
                  <a:t>10 </a:t>
                </a:r>
                <a:r>
                  <a:rPr lang="ja-JP" altLang="en-US" dirty="0"/>
                  <a:t>から </a:t>
                </a:r>
                <a:r>
                  <a:rPr lang="en-US" altLang="ja-JP" dirty="0"/>
                  <a:t>15 </a:t>
                </a:r>
                <a:r>
                  <a:rPr lang="ja-JP" altLang="en-US" dirty="0"/>
                  <a:t>に</a:t>
                </a:r>
                <a:endParaRPr lang="en-US" altLang="ja-JP" dirty="0"/>
              </a:p>
              <a:p>
                <a:pPr lvl="1"/>
                <a:r>
                  <a:rPr lang="en-US" altLang="ja-JP" dirty="0"/>
                  <a:t>10 </a:t>
                </a:r>
                <a:r>
                  <a:rPr lang="ja-JP" altLang="en-US" dirty="0"/>
                  <a:t>→ </a:t>
                </a:r>
                <a:r>
                  <a:rPr lang="en-US" altLang="ja-JP" dirty="0"/>
                  <a:t>15 </a:t>
                </a:r>
                <a:r>
                  <a:rPr lang="ja-JP" altLang="en-US" dirty="0"/>
                  <a:t>段になったことにより周波数が </a:t>
                </a:r>
                <a:r>
                  <a:rPr lang="en-US" altLang="ja-JP" dirty="0"/>
                  <a:t>1.5 </a:t>
                </a:r>
                <a:r>
                  <a:rPr lang="ja-JP" altLang="en-US" dirty="0"/>
                  <a:t>倍に</a:t>
                </a:r>
                <a:endParaRPr lang="en-US" altLang="ja-JP" dirty="0"/>
              </a:p>
              <a:p>
                <a:pPr lvl="1"/>
                <a:r>
                  <a:rPr lang="ja-JP" altLang="en-US" dirty="0"/>
                  <a:t>性能は </a:t>
                </a:r>
                <a:r>
                  <a:rPr lang="en-US" altLang="ja-JP" dirty="0"/>
                  <a:t>1.5 </a:t>
                </a:r>
                <a14:m>
                  <m:oMath xmlns:m="http://schemas.openxmlformats.org/officeDocument/2006/math">
                    <m:r>
                      <a:rPr lang="en-US" altLang="ja-JP" i="1" dirty="0" smtClean="0">
                        <a:latin typeface="Cambria Math" panose="02040503050406030204" pitchFamily="18" charset="0"/>
                      </a:rPr>
                      <m:t>×</m:t>
                    </m:r>
                  </m:oMath>
                </a14:m>
                <a:r>
                  <a:rPr lang="en-US" altLang="ja-JP" dirty="0"/>
                  <a:t> 0.65=0.97</a:t>
                </a:r>
              </a:p>
              <a:p>
                <a:r>
                  <a:rPr lang="ja-JP" altLang="en-US" dirty="0"/>
                  <a:t>「</a:t>
                </a:r>
                <a:r>
                  <a:rPr lang="en-US" altLang="ja-JP" dirty="0"/>
                  <a:t>2-way </a:t>
                </a:r>
                <a:r>
                  <a:rPr lang="ja-JP" altLang="en-US" dirty="0"/>
                  <a:t>のまま分岐予測器を改良する」</a:t>
                </a:r>
                <a:endParaRPr lang="en-US" altLang="ja-JP" dirty="0"/>
              </a:p>
              <a:p>
                <a:pPr lvl="1"/>
                <a14:m>
                  <m:oMath xmlns:m="http://schemas.openxmlformats.org/officeDocument/2006/math">
                    <m:r>
                      <a:rPr kumimoji="1" lang="en-US" altLang="ja-JP" i="1" dirty="0" smtClean="0">
                        <a:solidFill>
                          <a:schemeClr val="tx1">
                            <a:lumMod val="75000"/>
                            <a:lumOff val="25000"/>
                          </a:schemeClr>
                        </a:solidFill>
                        <a:latin typeface="Cambria Math" panose="02040503050406030204" pitchFamily="18" charset="0"/>
                      </a:rPr>
                      <m:t>𝐼𝑃𝐶𝑟</m:t>
                    </m:r>
                  </m:oMath>
                </a14:m>
                <a:r>
                  <a:rPr kumimoji="1" lang="en-US" altLang="ja-JP" dirty="0">
                    <a:solidFill>
                      <a:schemeClr val="tx1">
                        <a:lumMod val="75000"/>
                        <a:lumOff val="25000"/>
                      </a:schemeClr>
                    </a:solidFill>
                  </a:rPr>
                  <a:t>=</a:t>
                </a:r>
                <a14:m>
                  <m:oMath xmlns:m="http://schemas.openxmlformats.org/officeDocument/2006/math">
                    <m:f>
                      <m:fPr>
                        <m:ctrlPr>
                          <a:rPr lang="en-US" altLang="ja-JP" i="1" dirty="0">
                            <a:solidFill>
                              <a:schemeClr val="tx1">
                                <a:lumMod val="75000"/>
                                <a:lumOff val="25000"/>
                              </a:schemeClr>
                            </a:solidFill>
                            <a:latin typeface="Cambria Math" panose="02040503050406030204" pitchFamily="18" charset="0"/>
                          </a:rPr>
                        </m:ctrlPr>
                      </m:fPr>
                      <m:num>
                        <m:r>
                          <a:rPr lang="en-US" altLang="ja-JP" i="1" dirty="0">
                            <a:solidFill>
                              <a:schemeClr val="tx1">
                                <a:lumMod val="75000"/>
                                <a:lumOff val="25000"/>
                              </a:schemeClr>
                            </a:solidFill>
                            <a:latin typeface="Cambria Math" panose="02040503050406030204" pitchFamily="18" charset="0"/>
                          </a:rPr>
                          <m:t>1</m:t>
                        </m:r>
                      </m:num>
                      <m:den>
                        <m:f>
                          <m:fPr>
                            <m:ctrlPr>
                              <a:rPr lang="en-US" altLang="ja-JP" b="0" i="1" dirty="0" smtClean="0">
                                <a:solidFill>
                                  <a:schemeClr val="tx1">
                                    <a:lumMod val="75000"/>
                                    <a:lumOff val="25000"/>
                                  </a:schemeClr>
                                </a:solidFill>
                                <a:latin typeface="Cambria Math" panose="02040503050406030204" pitchFamily="18" charset="0"/>
                              </a:rPr>
                            </m:ctrlPr>
                          </m:fPr>
                          <m:num>
                            <m:r>
                              <a:rPr lang="en-US" altLang="ja-JP" b="0" i="1" dirty="0" smtClean="0">
                                <a:solidFill>
                                  <a:schemeClr val="tx1">
                                    <a:lumMod val="75000"/>
                                    <a:lumOff val="25000"/>
                                  </a:schemeClr>
                                </a:solidFill>
                                <a:latin typeface="Cambria Math" panose="02040503050406030204" pitchFamily="18" charset="0"/>
                              </a:rPr>
                              <m:t>1</m:t>
                            </m:r>
                          </m:num>
                          <m:den>
                            <m:r>
                              <a:rPr lang="en-US" altLang="ja-JP" b="0" i="1" dirty="0" smtClean="0">
                                <a:solidFill>
                                  <a:schemeClr val="tx1">
                                    <a:lumMod val="75000"/>
                                    <a:lumOff val="25000"/>
                                  </a:schemeClr>
                                </a:solidFill>
                                <a:latin typeface="Cambria Math" panose="02040503050406030204" pitchFamily="18" charset="0"/>
                              </a:rPr>
                              <m:t>2</m:t>
                            </m:r>
                          </m:den>
                        </m:f>
                        <m:r>
                          <a:rPr lang="en-US" altLang="ja-JP" i="1" dirty="0">
                            <a:solidFill>
                              <a:schemeClr val="tx1">
                                <a:lumMod val="75000"/>
                                <a:lumOff val="25000"/>
                              </a:schemeClr>
                            </a:solidFill>
                            <a:latin typeface="Cambria Math" panose="02040503050406030204" pitchFamily="18" charset="0"/>
                          </a:rPr>
                          <m:t> +</m:t>
                        </m:r>
                        <m:r>
                          <a:rPr lang="en-US" altLang="ja-JP" b="0" i="1" dirty="0" smtClean="0">
                            <a:solidFill>
                              <a:schemeClr val="tx1">
                                <a:lumMod val="75000"/>
                                <a:lumOff val="25000"/>
                              </a:schemeClr>
                            </a:solidFill>
                            <a:latin typeface="Cambria Math" panose="02040503050406030204" pitchFamily="18" charset="0"/>
                          </a:rPr>
                          <m:t>0.2</m:t>
                        </m:r>
                        <m:r>
                          <a:rPr lang="en-US" altLang="ja-JP" i="1" dirty="0">
                            <a:solidFill>
                              <a:schemeClr val="tx1">
                                <a:lumMod val="75000"/>
                                <a:lumOff val="25000"/>
                              </a:schemeClr>
                            </a:solidFill>
                            <a:latin typeface="Cambria Math" panose="02040503050406030204" pitchFamily="18" charset="0"/>
                          </a:rPr>
                          <m:t>×</m:t>
                        </m:r>
                        <m:r>
                          <a:rPr lang="en-US" altLang="ja-JP" b="0" i="1" dirty="0" smtClean="0">
                            <a:solidFill>
                              <a:schemeClr val="tx1">
                                <a:lumMod val="75000"/>
                                <a:lumOff val="25000"/>
                              </a:schemeClr>
                            </a:solidFill>
                            <a:latin typeface="Cambria Math" panose="02040503050406030204" pitchFamily="18" charset="0"/>
                          </a:rPr>
                          <m:t>1+0.2</m:t>
                        </m:r>
                        <m:r>
                          <a:rPr lang="en-US" altLang="ja-JP" i="1" dirty="0">
                            <a:latin typeface="Cambria Math" panose="02040503050406030204" pitchFamily="18" charset="0"/>
                          </a:rPr>
                          <m:t>×</m:t>
                        </m:r>
                        <m:r>
                          <a:rPr lang="en-US" altLang="ja-JP" b="1" i="1" dirty="0" smtClean="0">
                            <a:solidFill>
                              <a:schemeClr val="accent5"/>
                            </a:solidFill>
                            <a:latin typeface="Cambria Math" panose="02040503050406030204" pitchFamily="18" charset="0"/>
                          </a:rPr>
                          <m:t>𝟎</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𝟐</m:t>
                        </m:r>
                        <m:r>
                          <a:rPr lang="en-US" altLang="ja-JP" b="0" i="1" dirty="0">
                            <a:solidFill>
                              <a:schemeClr val="tx1">
                                <a:lumMod val="75000"/>
                                <a:lumOff val="25000"/>
                              </a:schemeClr>
                            </a:solidFill>
                            <a:latin typeface="Cambria Math" panose="02040503050406030204" pitchFamily="18" charset="0"/>
                          </a:rPr>
                          <m:t>×</m:t>
                        </m:r>
                        <m:r>
                          <a:rPr lang="en-US" altLang="ja-JP" b="1" i="1" dirty="0" smtClean="0">
                            <a:solidFill>
                              <a:schemeClr val="tx1">
                                <a:lumMod val="75000"/>
                                <a:lumOff val="25000"/>
                              </a:schemeClr>
                            </a:solidFill>
                            <a:latin typeface="Cambria Math" panose="02040503050406030204" pitchFamily="18" charset="0"/>
                          </a:rPr>
                          <m:t>𝟗</m:t>
                        </m:r>
                      </m:den>
                    </m:f>
                    <m:r>
                      <a:rPr lang="en-US" altLang="ja-JP" b="1" i="1" dirty="0" smtClean="0">
                        <a:solidFill>
                          <a:schemeClr val="tx1">
                            <a:lumMod val="75000"/>
                            <a:lumOff val="25000"/>
                          </a:schemeClr>
                        </a:solidFill>
                        <a:latin typeface="Cambria Math" panose="02040503050406030204" pitchFamily="18" charset="0"/>
                      </a:rPr>
                      <m:t>=</m:t>
                    </m:r>
                    <m:f>
                      <m:fPr>
                        <m:ctrlPr>
                          <a:rPr lang="en-US" altLang="ja-JP" b="0" i="1" dirty="0" smtClean="0">
                            <a:solidFill>
                              <a:schemeClr val="tx1">
                                <a:lumMod val="75000"/>
                                <a:lumOff val="25000"/>
                              </a:schemeClr>
                            </a:solidFill>
                            <a:latin typeface="Cambria Math" panose="02040503050406030204" pitchFamily="18" charset="0"/>
                            <a:ea typeface="Cambria Math" panose="02040503050406030204" pitchFamily="18" charset="0"/>
                          </a:rPr>
                        </m:ctrlPr>
                      </m:fPr>
                      <m:num>
                        <m:r>
                          <a:rPr lang="en-US" altLang="ja-JP" b="0" i="1" dirty="0" smtClean="0">
                            <a:solidFill>
                              <a:schemeClr val="tx1">
                                <a:lumMod val="75000"/>
                                <a:lumOff val="25000"/>
                              </a:schemeClr>
                            </a:solidFill>
                            <a:latin typeface="Cambria Math" panose="02040503050406030204" pitchFamily="18" charset="0"/>
                            <a:ea typeface="Cambria Math" panose="02040503050406030204" pitchFamily="18" charset="0"/>
                          </a:rPr>
                          <m:t>1</m:t>
                        </m:r>
                      </m:num>
                      <m:den>
                        <m:r>
                          <a:rPr lang="en-US" altLang="ja-JP" b="0" i="1" dirty="0" smtClean="0">
                            <a:solidFill>
                              <a:schemeClr val="tx1">
                                <a:lumMod val="75000"/>
                                <a:lumOff val="25000"/>
                              </a:schemeClr>
                            </a:solidFill>
                            <a:latin typeface="Cambria Math" panose="02040503050406030204" pitchFamily="18" charset="0"/>
                            <a:ea typeface="Cambria Math" panose="02040503050406030204" pitchFamily="18" charset="0"/>
                          </a:rPr>
                          <m:t>1.1</m:t>
                        </m:r>
                      </m:den>
                    </m:f>
                    <m:r>
                      <a:rPr lang="en-US" altLang="ja-JP" i="1" dirty="0">
                        <a:latin typeface="Cambria Math" panose="02040503050406030204" pitchFamily="18" charset="0"/>
                        <a:ea typeface="Cambria Math" panose="02040503050406030204" pitchFamily="18" charset="0"/>
                      </a:rPr>
                      <m:t>≈</m:t>
                    </m:r>
                    <m:r>
                      <a:rPr lang="en-US" altLang="ja-JP" b="0" i="1" dirty="0" smtClean="0">
                        <a:latin typeface="Cambria Math" panose="02040503050406030204" pitchFamily="18" charset="0"/>
                        <a:ea typeface="Cambria Math" panose="02040503050406030204" pitchFamily="18" charset="0"/>
                      </a:rPr>
                      <m:t>0.94</m:t>
                    </m:r>
                  </m:oMath>
                </a14:m>
                <a:endParaRPr lang="en-US" altLang="ja-JP" b="0" dirty="0">
                  <a:ea typeface="Cambria Math" panose="02040503050406030204" pitchFamily="18" charset="0"/>
                </a:endParaRPr>
              </a:p>
              <a:p>
                <a:pPr marL="360000" lvl="1" indent="0">
                  <a:buNone/>
                </a:pPr>
                <a:endParaRPr lang="en-US" altLang="ja-JP" b="0" dirty="0">
                  <a:ea typeface="Cambria Math" panose="02040503050406030204" pitchFamily="18" charset="0"/>
                </a:endParaRPr>
              </a:p>
              <a:p>
                <a:pPr lvl="1"/>
                <a:r>
                  <a:rPr lang="ja-JP" altLang="en-US" dirty="0"/>
                  <a:t>周波数は変わらないので，性能も </a:t>
                </a:r>
                <a:r>
                  <a:rPr lang="en-US" altLang="ja-JP" dirty="0"/>
                  <a:t>0.94</a:t>
                </a:r>
                <a:endParaRPr kumimoji="1" lang="en-US" altLang="ja-JP" dirty="0"/>
              </a:p>
              <a:p>
                <a:endParaRPr kumimoji="1" lang="en-US" dirty="0"/>
              </a:p>
            </p:txBody>
          </p:sp>
        </mc:Choice>
        <mc:Fallback xmlns="">
          <p:sp>
            <p:nvSpPr>
              <p:cNvPr id="3" name="コンテンツ プレースホルダー 2">
                <a:extLst>
                  <a:ext uri="{FF2B5EF4-FFF2-40B4-BE49-F238E27FC236}">
                    <a16:creationId xmlns:a16="http://schemas.microsoft.com/office/drawing/2014/main" id="{F752EAB5-659C-EC6B-B959-E5D2B5B59298}"/>
                  </a:ext>
                </a:extLst>
              </p:cNvPr>
              <p:cNvSpPr>
                <a:spLocks noGrp="1" noRot="1" noChangeAspect="1" noMove="1" noResize="1" noEditPoints="1" noAdjustHandles="1" noChangeArrowheads="1" noChangeShapeType="1" noTextEdit="1"/>
              </p:cNvSpPr>
              <p:nvPr>
                <p:ph sz="quarter" idx="10"/>
              </p:nvPr>
            </p:nvSpPr>
            <p:spPr>
              <a:blipFill>
                <a:blip r:embed="rId2"/>
                <a:stretch>
                  <a:fillRect l="-692" t="-935"/>
                </a:stretch>
              </a:blipFill>
            </p:spPr>
            <p:txBody>
              <a:bodyPr/>
              <a:lstStyle/>
              <a:p>
                <a:r>
                  <a:rPr lang="en-US">
                    <a:noFill/>
                  </a:rPr>
                  <a:t> </a:t>
                </a:r>
              </a:p>
            </p:txBody>
          </p:sp>
        </mc:Fallback>
      </mc:AlternateContent>
    </p:spTree>
    <p:extLst>
      <p:ext uri="{BB962C8B-B14F-4D97-AF65-F5344CB8AC3E}">
        <p14:creationId xmlns:p14="http://schemas.microsoft.com/office/powerpoint/2010/main" val="36221932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CA6708-BF63-DF04-8D87-7C8157DEE63E}"/>
              </a:ext>
            </a:extLst>
          </p:cNvPr>
          <p:cNvSpPr>
            <a:spLocks noGrp="1"/>
          </p:cNvSpPr>
          <p:nvPr>
            <p:ph type="title"/>
          </p:nvPr>
        </p:nvSpPr>
        <p:spPr/>
        <p:txBody>
          <a:bodyPr/>
          <a:lstStyle/>
          <a:p>
            <a:r>
              <a:rPr kumimoji="1" lang="ja-JP" altLang="en-US" dirty="0"/>
              <a:t>課題８（１）</a:t>
            </a:r>
            <a:endParaRPr kumimoji="1" lang="en-US" dirty="0"/>
          </a:p>
        </p:txBody>
      </p:sp>
      <p:sp>
        <p:nvSpPr>
          <p:cNvPr id="3" name="コンテンツ プレースホルダー 2">
            <a:extLst>
              <a:ext uri="{FF2B5EF4-FFF2-40B4-BE49-F238E27FC236}">
                <a16:creationId xmlns:a16="http://schemas.microsoft.com/office/drawing/2014/main" id="{DDB65E16-B00E-164C-39CC-453627341CCA}"/>
              </a:ext>
            </a:extLst>
          </p:cNvPr>
          <p:cNvSpPr>
            <a:spLocks noGrp="1"/>
          </p:cNvSpPr>
          <p:nvPr>
            <p:ph sz="quarter" idx="10"/>
          </p:nvPr>
        </p:nvSpPr>
        <p:spPr/>
        <p:txBody>
          <a:bodyPr/>
          <a:lstStyle/>
          <a:p>
            <a:r>
              <a:rPr kumimoji="1" lang="ja-JP" altLang="en-US" dirty="0"/>
              <a:t>まとめると，</a:t>
            </a:r>
            <a:endParaRPr kumimoji="1" lang="en-US" altLang="ja-JP" dirty="0"/>
          </a:p>
          <a:p>
            <a:pPr lvl="1"/>
            <a:r>
              <a:rPr kumimoji="1" lang="ja-JP" altLang="en-US" dirty="0"/>
              <a:t>ベースライン：</a:t>
            </a:r>
            <a:r>
              <a:rPr kumimoji="1" lang="en-US" altLang="ja-JP" dirty="0"/>
              <a:t>0.81</a:t>
            </a:r>
          </a:p>
          <a:p>
            <a:pPr marL="817200" lvl="1" indent="-457200">
              <a:buFont typeface="+mj-lt"/>
              <a:buAutoNum type="arabicPeriod"/>
            </a:pPr>
            <a:r>
              <a:rPr lang="en-US" altLang="ja-JP" sz="2000" dirty="0"/>
              <a:t>3-way </a:t>
            </a:r>
            <a:r>
              <a:rPr lang="ja-JP" altLang="en-US" sz="2000" dirty="0"/>
              <a:t>スーパスカラにする：</a:t>
            </a:r>
            <a:r>
              <a:rPr lang="en-US" altLang="ja-JP" sz="2000" dirty="0"/>
              <a:t>0.85</a:t>
            </a:r>
          </a:p>
          <a:p>
            <a:pPr marL="817200" lvl="1" indent="-457200">
              <a:buFont typeface="+mj-lt"/>
              <a:buAutoNum type="arabicPeriod"/>
            </a:pPr>
            <a:r>
              <a:rPr lang="en-US" altLang="ja-JP" sz="2000" dirty="0"/>
              <a:t>2-way </a:t>
            </a:r>
            <a:r>
              <a:rPr lang="ja-JP" altLang="en-US" sz="2000" dirty="0"/>
              <a:t>のまま</a:t>
            </a:r>
            <a:r>
              <a:rPr lang="en-US" altLang="ja-JP" sz="2000" dirty="0"/>
              <a:t>15</a:t>
            </a:r>
            <a:r>
              <a:rPr lang="ja-JP" altLang="en-US" sz="2000" dirty="0"/>
              <a:t>段パイプラインにする：</a:t>
            </a:r>
            <a:r>
              <a:rPr lang="en-US" altLang="ja-JP" sz="2000" dirty="0"/>
              <a:t>0.97 </a:t>
            </a:r>
            <a:r>
              <a:rPr lang="ja-JP" altLang="en-US" sz="2000" dirty="0"/>
              <a:t>最も速い</a:t>
            </a:r>
            <a:endParaRPr lang="en-US" altLang="ja-JP" sz="2000" dirty="0"/>
          </a:p>
          <a:p>
            <a:pPr marL="817200" lvl="1" indent="-457200">
              <a:buFont typeface="+mj-lt"/>
              <a:buAutoNum type="arabicPeriod"/>
            </a:pPr>
            <a:r>
              <a:rPr lang="en-US" altLang="ja-JP" sz="2000" dirty="0"/>
              <a:t>2-way </a:t>
            </a:r>
            <a:r>
              <a:rPr lang="ja-JP" altLang="en-US" sz="2000" dirty="0"/>
              <a:t>のまま分岐予測器を改良する：</a:t>
            </a:r>
            <a:r>
              <a:rPr lang="en-US" altLang="ja-JP" sz="2000" dirty="0"/>
              <a:t>0.94</a:t>
            </a:r>
            <a:endParaRPr kumimoji="1" lang="en-US" dirty="0"/>
          </a:p>
        </p:txBody>
      </p:sp>
    </p:spTree>
    <p:extLst>
      <p:ext uri="{BB962C8B-B14F-4D97-AF65-F5344CB8AC3E}">
        <p14:creationId xmlns:p14="http://schemas.microsoft.com/office/powerpoint/2010/main" val="9872130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８（２）</a:t>
            </a:r>
            <a:endParaRPr lang="en-US" dirty="0"/>
          </a:p>
        </p:txBody>
      </p:sp>
      <mc:AlternateContent xmlns:mc="http://schemas.openxmlformats.org/markup-compatibility/2006" xmlns:a14="http://schemas.microsoft.com/office/drawing/2010/main">
        <mc:Choice Requires="a14">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en-US" altLang="ja-JP" sz="1600" dirty="0"/>
                  <a:t>(2) </a:t>
                </a:r>
                <a:r>
                  <a:rPr lang="ja-JP" altLang="en-US" sz="1600" dirty="0"/>
                  <a:t>ここで効率を表す「性能エネルギー比（性能 </a:t>
                </a:r>
                <a:r>
                  <a:rPr lang="en-US" altLang="ja-JP" sz="1600" dirty="0"/>
                  <a:t>/ </a:t>
                </a:r>
                <a:r>
                  <a:rPr lang="ja-JP" altLang="en-US" sz="1600" dirty="0"/>
                  <a:t>消費エネルギー）」という指標を導入する．この数字が大きいほど小さなエネルギーで速く動くことを意味する．前述の３つの改良方針のうち，以下の追加の条件のもとで，最も性能エネルギー比が良いものはどれかを計算して検討せよ．</a:t>
                </a:r>
                <a:endParaRPr lang="en-US" altLang="ja-JP" sz="1600" dirty="0"/>
              </a:p>
              <a:p>
                <a:pPr lvl="1"/>
                <a:r>
                  <a:rPr lang="ja-JP" altLang="en-US" sz="1600" dirty="0"/>
                  <a:t>クロック周波数を </a:t>
                </a:r>
                <a:r>
                  <a:rPr lang="en-US" altLang="ja-JP" sz="1600" dirty="0"/>
                  <a:t>N </a:t>
                </a:r>
                <a:r>
                  <a:rPr lang="ja-JP" altLang="en-US" sz="1600" dirty="0"/>
                  <a:t>倍にすると，消費エネルギーは </a:t>
                </a:r>
                <a14:m>
                  <m:oMath xmlns:m="http://schemas.openxmlformats.org/officeDocument/2006/math">
                    <m:sSup>
                      <m:sSupPr>
                        <m:ctrlPr>
                          <a:rPr lang="en-US" altLang="ja-JP" sz="1600" i="1" dirty="0" smtClean="0">
                            <a:latin typeface="Cambria Math" panose="02040503050406030204" pitchFamily="18" charset="0"/>
                          </a:rPr>
                        </m:ctrlPr>
                      </m:sSupPr>
                      <m:e>
                        <m:r>
                          <a:rPr lang="en-US" altLang="ja-JP" sz="1600" i="1" dirty="0" smtClean="0">
                            <a:latin typeface="Cambria Math" panose="02040503050406030204" pitchFamily="18" charset="0"/>
                          </a:rPr>
                          <m:t>𝑁</m:t>
                        </m:r>
                      </m:e>
                      <m:sup>
                        <m:r>
                          <a:rPr lang="en-US" altLang="ja-JP" sz="1600" i="1" dirty="0" smtClean="0">
                            <a:latin typeface="Cambria Math" panose="02040503050406030204" pitchFamily="18" charset="0"/>
                          </a:rPr>
                          <m:t>2</m:t>
                        </m:r>
                      </m:sup>
                    </m:sSup>
                  </m:oMath>
                </a14:m>
                <a:r>
                  <a:rPr lang="ja-JP" altLang="en-US" sz="1600" dirty="0"/>
                  <a:t> 倍増える</a:t>
                </a:r>
                <a:endParaRPr lang="en-US" altLang="ja-JP" sz="1600" dirty="0"/>
              </a:p>
              <a:p>
                <a:pPr lvl="1"/>
                <a:r>
                  <a:rPr lang="en-US" altLang="ja-JP" sz="1600" dirty="0"/>
                  <a:t>3-way </a:t>
                </a:r>
                <a:r>
                  <a:rPr lang="ja-JP" altLang="en-US" sz="1600" dirty="0"/>
                  <a:t>スーパースカラにすると消費エネルギーは </a:t>
                </a:r>
                <a:r>
                  <a:rPr lang="en-US" altLang="ja-JP" sz="1600" dirty="0"/>
                  <a:t>1.5 </a:t>
                </a:r>
                <a:r>
                  <a:rPr lang="ja-JP" altLang="en-US" sz="1600" dirty="0"/>
                  <a:t>倍になる</a:t>
                </a:r>
                <a:endParaRPr lang="en-US" altLang="ja-JP" sz="1600" dirty="0"/>
              </a:p>
              <a:p>
                <a:pPr lvl="1"/>
                <a:r>
                  <a:rPr lang="ja-JP" altLang="en-US" sz="1600" dirty="0"/>
                  <a:t>分岐予測器を改良すると消費エネルギーは </a:t>
                </a:r>
                <a:r>
                  <a:rPr lang="en-US" altLang="ja-JP" sz="1600" dirty="0"/>
                  <a:t>1.1 </a:t>
                </a:r>
                <a:r>
                  <a:rPr lang="ja-JP" altLang="en-US" sz="1600" dirty="0"/>
                  <a:t>倍になる</a:t>
                </a:r>
                <a:endParaRPr lang="en-US" altLang="ja-JP" sz="1600" dirty="0"/>
              </a:p>
            </p:txBody>
          </p:sp>
        </mc:Choice>
        <mc:Fallback xmlns="">
          <p:sp>
            <p:nvSpPr>
              <p:cNvPr id="7" name="コンテンツ プレースホルダー 2">
                <a:extLst>
                  <a:ext uri="{FF2B5EF4-FFF2-40B4-BE49-F238E27FC236}">
                    <a16:creationId xmlns:a16="http://schemas.microsoft.com/office/drawing/2014/main" id="{E21D1133-FC57-F955-23BE-11C267021F5C}"/>
                  </a:ext>
                </a:extLst>
              </p:cNvPr>
              <p:cNvSpPr>
                <a:spLocks noGrp="1" noRot="1" noChangeAspect="1" noMove="1" noResize="1" noEditPoints="1" noAdjustHandles="1" noChangeArrowheads="1" noChangeShapeType="1" noTextEdit="1"/>
              </p:cNvSpPr>
              <p:nvPr>
                <p:ph sz="quarter" idx="10"/>
              </p:nvPr>
            </p:nvSpPr>
            <p:spPr>
              <a:xfrm>
                <a:off x="611955" y="1088974"/>
                <a:ext cx="7830087" cy="5220057"/>
              </a:xfrm>
              <a:blipFill>
                <a:blip r:embed="rId2"/>
                <a:stretch>
                  <a:fillRect l="-311"/>
                </a:stretch>
              </a:blipFill>
            </p:spPr>
            <p:txBody>
              <a:bodyPr/>
              <a:lstStyle/>
              <a:p>
                <a:r>
                  <a:rPr lang="ja-JP" altLang="en-US">
                    <a:noFill/>
                  </a:rPr>
                  <a:t> </a:t>
                </a:r>
              </a:p>
            </p:txBody>
          </p:sp>
        </mc:Fallback>
      </mc:AlternateContent>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15</a:t>
            </a:fld>
            <a:endParaRPr kumimoji="1" lang="ja-JP" altLang="en-US" dirty="0"/>
          </a:p>
        </p:txBody>
      </p:sp>
    </p:spTree>
    <p:extLst>
      <p:ext uri="{BB962C8B-B14F-4D97-AF65-F5344CB8AC3E}">
        <p14:creationId xmlns:p14="http://schemas.microsoft.com/office/powerpoint/2010/main" val="35873086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８（２）</a:t>
            </a:r>
            <a:endParaRPr lang="en-US" dirty="0"/>
          </a:p>
        </p:txBody>
      </p:sp>
      <mc:AlternateContent xmlns:mc="http://schemas.openxmlformats.org/markup-compatibility/2006" xmlns:a14="http://schemas.microsoft.com/office/drawing/2010/main">
        <mc:Choice Requires="a14">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kumimoji="1" lang="ja-JP" altLang="en-US" dirty="0"/>
                  <a:t>ベースラインの消費エネルギーを１とすると：</a:t>
                </a:r>
                <a:r>
                  <a:rPr kumimoji="1" lang="en-US" altLang="ja-JP" dirty="0"/>
                  <a:t>0.81/1=0.81</a:t>
                </a:r>
              </a:p>
              <a:p>
                <a:pPr marL="457200" indent="-457200">
                  <a:buFont typeface="+mj-lt"/>
                  <a:buAutoNum type="arabicPeriod"/>
                </a:pPr>
                <a:r>
                  <a:rPr lang="en-US" altLang="ja-JP" dirty="0"/>
                  <a:t>3-way </a:t>
                </a:r>
                <a:r>
                  <a:rPr lang="ja-JP" altLang="en-US" dirty="0"/>
                  <a:t>スーパスカラにする：</a:t>
                </a:r>
                <a14:m>
                  <m:oMath xmlns:m="http://schemas.openxmlformats.org/officeDocument/2006/math">
                    <m:r>
                      <a:rPr lang="en-US" altLang="ja-JP" i="1" dirty="0" smtClean="0">
                        <a:latin typeface="Cambria Math" panose="02040503050406030204" pitchFamily="18" charset="0"/>
                      </a:rPr>
                      <m:t>0.8</m:t>
                    </m:r>
                    <m:r>
                      <a:rPr lang="en-US" altLang="ja-JP" b="0" i="1" dirty="0" smtClean="0">
                        <a:latin typeface="Cambria Math" panose="02040503050406030204" pitchFamily="18" charset="0"/>
                      </a:rPr>
                      <m:t>5</m:t>
                    </m:r>
                    <m:r>
                      <a:rPr lang="en-US" altLang="ja-JP" i="1" dirty="0" smtClean="0">
                        <a:latin typeface="Cambria Math" panose="02040503050406030204" pitchFamily="18" charset="0"/>
                      </a:rPr>
                      <m:t>/1.5</m:t>
                    </m:r>
                    <m:r>
                      <a:rPr lang="en-US" altLang="ja-JP" i="1" dirty="0" smtClean="0">
                        <a:latin typeface="Cambria Math" panose="02040503050406030204" pitchFamily="18" charset="0"/>
                        <a:ea typeface="Cambria Math" panose="02040503050406030204" pitchFamily="18" charset="0"/>
                      </a:rPr>
                      <m:t>≈</m:t>
                    </m:r>
                    <m:r>
                      <a:rPr lang="en-US" altLang="ja-JP" i="1" dirty="0" smtClean="0">
                        <a:latin typeface="Cambria Math" panose="02040503050406030204" pitchFamily="18" charset="0"/>
                      </a:rPr>
                      <m:t>0.57</m:t>
                    </m:r>
                  </m:oMath>
                </a14:m>
                <a:endParaRPr lang="en-US" altLang="ja-JP" dirty="0"/>
              </a:p>
              <a:p>
                <a:pPr marL="457200" indent="-457200">
                  <a:buFont typeface="+mj-lt"/>
                  <a:buAutoNum type="arabicPeriod"/>
                </a:pPr>
                <a:r>
                  <a:rPr lang="en-US" altLang="ja-JP" dirty="0"/>
                  <a:t>2-way </a:t>
                </a:r>
                <a:r>
                  <a:rPr lang="ja-JP" altLang="en-US" dirty="0"/>
                  <a:t>のまま</a:t>
                </a:r>
                <a:r>
                  <a:rPr lang="en-US" altLang="ja-JP" dirty="0"/>
                  <a:t>15</a:t>
                </a:r>
                <a:r>
                  <a:rPr lang="ja-JP" altLang="en-US" dirty="0"/>
                  <a:t>段パイプラインにする：</a:t>
                </a:r>
                <a14:m>
                  <m:oMath xmlns:m="http://schemas.openxmlformats.org/officeDocument/2006/math">
                    <m:f>
                      <m:fPr>
                        <m:ctrlPr>
                          <a:rPr lang="en-US" altLang="ja-JP" i="1" dirty="0" smtClean="0">
                            <a:latin typeface="Cambria Math" panose="02040503050406030204" pitchFamily="18" charset="0"/>
                          </a:rPr>
                        </m:ctrlPr>
                      </m:fPr>
                      <m:num>
                        <m:r>
                          <a:rPr lang="en-US" altLang="ja-JP" i="1" dirty="0" smtClean="0">
                            <a:latin typeface="Cambria Math" panose="02040503050406030204" pitchFamily="18" charset="0"/>
                          </a:rPr>
                          <m:t>0.9</m:t>
                        </m:r>
                        <m:r>
                          <a:rPr lang="en-US" altLang="ja-JP" b="0" i="1" dirty="0" smtClean="0">
                            <a:latin typeface="Cambria Math" panose="02040503050406030204" pitchFamily="18" charset="0"/>
                          </a:rPr>
                          <m:t>7</m:t>
                        </m:r>
                      </m:num>
                      <m:den>
                        <m:sSup>
                          <m:sSupPr>
                            <m:ctrlPr>
                              <a:rPr lang="en-US" altLang="ja-JP" i="1" dirty="0" smtClean="0">
                                <a:latin typeface="Cambria Math" panose="02040503050406030204" pitchFamily="18" charset="0"/>
                              </a:rPr>
                            </m:ctrlPr>
                          </m:sSupPr>
                          <m:e>
                            <m:r>
                              <a:rPr lang="en-US" altLang="ja-JP" i="1" dirty="0" smtClean="0">
                                <a:latin typeface="Cambria Math" panose="02040503050406030204" pitchFamily="18" charset="0"/>
                              </a:rPr>
                              <m:t>1.5</m:t>
                            </m:r>
                          </m:e>
                          <m:sup>
                            <m:r>
                              <a:rPr lang="en-US" altLang="ja-JP" i="1" dirty="0" smtClean="0">
                                <a:latin typeface="Cambria Math" panose="02040503050406030204" pitchFamily="18" charset="0"/>
                              </a:rPr>
                              <m:t>2</m:t>
                            </m:r>
                          </m:sup>
                        </m:sSup>
                      </m:den>
                    </m:f>
                    <m:r>
                      <a:rPr lang="en-US" altLang="ja-JP" b="0" i="1" dirty="0" smtClean="0">
                        <a:latin typeface="Cambria Math" panose="02040503050406030204" pitchFamily="18" charset="0"/>
                      </a:rPr>
                      <m:t>≈0.4</m:t>
                    </m:r>
                    <m:r>
                      <a:rPr lang="en-US" altLang="ja-JP" i="1" dirty="0" smtClean="0">
                        <a:latin typeface="Cambria Math" panose="02040503050406030204" pitchFamily="18" charset="0"/>
                      </a:rPr>
                      <m:t>3</m:t>
                    </m:r>
                  </m:oMath>
                </a14:m>
                <a:endParaRPr lang="en-US" altLang="ja-JP" dirty="0"/>
              </a:p>
              <a:p>
                <a:pPr marL="457200" indent="-457200">
                  <a:buFont typeface="+mj-lt"/>
                  <a:buAutoNum type="arabicPeriod"/>
                </a:pPr>
                <a:r>
                  <a:rPr lang="en-US" altLang="ja-JP" dirty="0"/>
                  <a:t>2-way </a:t>
                </a:r>
                <a:r>
                  <a:rPr lang="ja-JP" altLang="en-US" dirty="0"/>
                  <a:t>のまま分岐予測器を改良する：</a:t>
                </a:r>
                <a14:m>
                  <m:oMath xmlns:m="http://schemas.openxmlformats.org/officeDocument/2006/math">
                    <m:f>
                      <m:fPr>
                        <m:ctrlPr>
                          <a:rPr lang="en-US" altLang="ja-JP" i="1" dirty="0" smtClean="0">
                            <a:latin typeface="Cambria Math" panose="02040503050406030204" pitchFamily="18" charset="0"/>
                          </a:rPr>
                        </m:ctrlPr>
                      </m:fPr>
                      <m:num>
                        <m:r>
                          <a:rPr lang="en-US" altLang="ja-JP" i="1" dirty="0" smtClean="0">
                            <a:latin typeface="Cambria Math" panose="02040503050406030204" pitchFamily="18" charset="0"/>
                          </a:rPr>
                          <m:t>0.9</m:t>
                        </m:r>
                        <m:r>
                          <a:rPr lang="en-US" altLang="ja-JP" b="0" i="1" dirty="0" smtClean="0">
                            <a:latin typeface="Cambria Math" panose="02040503050406030204" pitchFamily="18" charset="0"/>
                          </a:rPr>
                          <m:t>4</m:t>
                        </m:r>
                      </m:num>
                      <m:den>
                        <m:r>
                          <a:rPr lang="en-US" altLang="ja-JP" i="1" dirty="0" smtClean="0">
                            <a:latin typeface="Cambria Math" panose="02040503050406030204" pitchFamily="18" charset="0"/>
                          </a:rPr>
                          <m:t>1.1</m:t>
                        </m:r>
                      </m:den>
                    </m:f>
                    <m:r>
                      <a:rPr lang="en-US" altLang="ja-JP" b="0" i="1" dirty="0" smtClean="0">
                        <a:latin typeface="Cambria Math" panose="02040503050406030204" pitchFamily="18" charset="0"/>
                      </a:rPr>
                      <m:t>≈0.85</m:t>
                    </m:r>
                  </m:oMath>
                </a14:m>
                <a:endParaRPr lang="en-US" altLang="ja-JP" b="0" dirty="0"/>
              </a:p>
              <a:p>
                <a:pPr marL="457200" indent="-457200">
                  <a:buFont typeface="+mj-lt"/>
                  <a:buAutoNum type="arabicPeriod"/>
                </a:pPr>
                <a:endParaRPr kumimoji="1" lang="en-US" altLang="ja-JP" dirty="0"/>
              </a:p>
            </p:txBody>
          </p:sp>
        </mc:Choice>
        <mc:Fallback xmlns="">
          <p:sp>
            <p:nvSpPr>
              <p:cNvPr id="7" name="コンテンツ プレースホルダー 2">
                <a:extLst>
                  <a:ext uri="{FF2B5EF4-FFF2-40B4-BE49-F238E27FC236}">
                    <a16:creationId xmlns:a16="http://schemas.microsoft.com/office/drawing/2014/main" id="{E21D1133-FC57-F955-23BE-11C267021F5C}"/>
                  </a:ext>
                </a:extLst>
              </p:cNvPr>
              <p:cNvSpPr>
                <a:spLocks noGrp="1" noRot="1" noChangeAspect="1" noMove="1" noResize="1" noEditPoints="1" noAdjustHandles="1" noChangeArrowheads="1" noChangeShapeType="1" noTextEdit="1"/>
              </p:cNvSpPr>
              <p:nvPr>
                <p:ph sz="quarter" idx="10"/>
              </p:nvPr>
            </p:nvSpPr>
            <p:spPr>
              <a:xfrm>
                <a:off x="611955" y="1088974"/>
                <a:ext cx="7830087" cy="5220057"/>
              </a:xfrm>
              <a:blipFill>
                <a:blip r:embed="rId2"/>
                <a:stretch>
                  <a:fillRect l="-1012"/>
                </a:stretch>
              </a:blipFill>
            </p:spPr>
            <p:txBody>
              <a:bodyPr/>
              <a:lstStyle/>
              <a:p>
                <a:r>
                  <a:rPr lang="en-US">
                    <a:noFill/>
                  </a:rPr>
                  <a:t> </a:t>
                </a:r>
              </a:p>
            </p:txBody>
          </p:sp>
        </mc:Fallback>
      </mc:AlternateContent>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16</a:t>
            </a:fld>
            <a:endParaRPr kumimoji="1" lang="ja-JP" altLang="en-US" dirty="0"/>
          </a:p>
        </p:txBody>
      </p:sp>
    </p:spTree>
    <p:extLst>
      <p:ext uri="{BB962C8B-B14F-4D97-AF65-F5344CB8AC3E}">
        <p14:creationId xmlns:p14="http://schemas.microsoft.com/office/powerpoint/2010/main" val="38930795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A71D11E-8112-2FA2-FA79-FFC28F7BE0B5}"/>
              </a:ext>
            </a:extLst>
          </p:cNvPr>
          <p:cNvSpPr>
            <a:spLocks noGrp="1"/>
          </p:cNvSpPr>
          <p:nvPr>
            <p:ph type="sldNum" sz="quarter" idx="10"/>
          </p:nvPr>
        </p:nvSpPr>
        <p:spPr/>
        <p:txBody>
          <a:bodyPr/>
          <a:lstStyle/>
          <a:p>
            <a:fld id="{D2D8002D-B5B0-4BAC-B1F6-782DDCCE6D9C}" type="slidenum">
              <a:rPr kumimoji="1" lang="ja-JP" altLang="en-US" smtClean="0"/>
              <a:pPr/>
              <a:t>17</a:t>
            </a:fld>
            <a:endParaRPr kumimoji="1" lang="ja-JP" altLang="en-US"/>
          </a:p>
        </p:txBody>
      </p:sp>
      <p:sp>
        <p:nvSpPr>
          <p:cNvPr id="3" name="タイトル 2">
            <a:extLst>
              <a:ext uri="{FF2B5EF4-FFF2-40B4-BE49-F238E27FC236}">
                <a16:creationId xmlns:a16="http://schemas.microsoft.com/office/drawing/2014/main" id="{62F2C409-B5E7-7F76-673F-6504E455E5CA}"/>
              </a:ext>
            </a:extLst>
          </p:cNvPr>
          <p:cNvSpPr>
            <a:spLocks noGrp="1"/>
          </p:cNvSpPr>
          <p:nvPr>
            <p:ph type="title"/>
          </p:nvPr>
        </p:nvSpPr>
        <p:spPr/>
        <p:txBody>
          <a:bodyPr/>
          <a:lstStyle/>
          <a:p>
            <a:r>
              <a:rPr kumimoji="1" lang="ja-JP" altLang="en-US" dirty="0"/>
              <a:t>メモリと，キャッシュの基本</a:t>
            </a:r>
            <a:endParaRPr kumimoji="1" lang="en-US" dirty="0"/>
          </a:p>
        </p:txBody>
      </p:sp>
    </p:spTree>
    <p:extLst>
      <p:ext uri="{BB962C8B-B14F-4D97-AF65-F5344CB8AC3E}">
        <p14:creationId xmlns:p14="http://schemas.microsoft.com/office/powerpoint/2010/main" val="2851520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BAE0C569-28B0-BC2B-BFAA-8E0974E9742B}"/>
              </a:ext>
            </a:extLst>
          </p:cNvPr>
          <p:cNvSpPr>
            <a:spLocks noGrp="1"/>
          </p:cNvSpPr>
          <p:nvPr>
            <p:ph type="title"/>
          </p:nvPr>
        </p:nvSpPr>
        <p:spPr/>
        <p:txBody>
          <a:bodyPr/>
          <a:lstStyle/>
          <a:p>
            <a:r>
              <a:rPr lang="ja-JP" altLang="en-US" dirty="0"/>
              <a:t>今日の内容</a:t>
            </a:r>
            <a:endParaRPr lang="en-US" dirty="0"/>
          </a:p>
        </p:txBody>
      </p:sp>
      <p:sp>
        <p:nvSpPr>
          <p:cNvPr id="5" name="コンテンツ プレースホルダー 4">
            <a:extLst>
              <a:ext uri="{FF2B5EF4-FFF2-40B4-BE49-F238E27FC236}">
                <a16:creationId xmlns:a16="http://schemas.microsoft.com/office/drawing/2014/main" id="{2357C782-95FE-C89C-7A97-8FEF9676050A}"/>
              </a:ext>
            </a:extLst>
          </p:cNvPr>
          <p:cNvSpPr>
            <a:spLocks noGrp="1"/>
          </p:cNvSpPr>
          <p:nvPr>
            <p:ph sz="quarter" idx="10"/>
          </p:nvPr>
        </p:nvSpPr>
        <p:spPr/>
        <p:txBody>
          <a:bodyPr/>
          <a:lstStyle/>
          <a:p>
            <a:pPr marL="457200" indent="-457200">
              <a:buFont typeface="+mj-lt"/>
              <a:buAutoNum type="arabicPeriod"/>
            </a:pPr>
            <a:r>
              <a:rPr lang="ja-JP" altLang="en-US" dirty="0"/>
              <a:t>メモリ</a:t>
            </a:r>
            <a:endParaRPr lang="en-US" altLang="ja-JP" dirty="0"/>
          </a:p>
          <a:p>
            <a:pPr marL="457200" indent="-457200">
              <a:buFont typeface="+mj-lt"/>
              <a:buAutoNum type="arabicPeriod"/>
            </a:pPr>
            <a:r>
              <a:rPr lang="ja-JP" altLang="en-US" dirty="0"/>
              <a:t>キャッシュの基本</a:t>
            </a:r>
            <a:endParaRPr lang="en-US" altLang="ja-JP" dirty="0"/>
          </a:p>
        </p:txBody>
      </p:sp>
      <p:sp>
        <p:nvSpPr>
          <p:cNvPr id="2" name="スライド番号プレースホルダー 1">
            <a:extLst>
              <a:ext uri="{FF2B5EF4-FFF2-40B4-BE49-F238E27FC236}">
                <a16:creationId xmlns:a16="http://schemas.microsoft.com/office/drawing/2014/main" id="{A7460468-D73A-4F2A-CAEC-31FD11E7023E}"/>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18</a:t>
            </a:fld>
            <a:endParaRPr kumimoji="1" lang="ja-JP" altLang="en-US"/>
          </a:p>
        </p:txBody>
      </p:sp>
    </p:spTree>
    <p:extLst>
      <p:ext uri="{BB962C8B-B14F-4D97-AF65-F5344CB8AC3E}">
        <p14:creationId xmlns:p14="http://schemas.microsoft.com/office/powerpoint/2010/main" val="2959814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A71D11E-8112-2FA2-FA79-FFC28F7BE0B5}"/>
              </a:ext>
            </a:extLst>
          </p:cNvPr>
          <p:cNvSpPr>
            <a:spLocks noGrp="1"/>
          </p:cNvSpPr>
          <p:nvPr>
            <p:ph type="sldNum" sz="quarter" idx="10"/>
          </p:nvPr>
        </p:nvSpPr>
        <p:spPr/>
        <p:txBody>
          <a:bodyPr/>
          <a:lstStyle/>
          <a:p>
            <a:fld id="{D2D8002D-B5B0-4BAC-B1F6-782DDCCE6D9C}" type="slidenum">
              <a:rPr kumimoji="1" lang="ja-JP" altLang="en-US" smtClean="0"/>
              <a:pPr/>
              <a:t>19</a:t>
            </a:fld>
            <a:endParaRPr kumimoji="1" lang="ja-JP" altLang="en-US"/>
          </a:p>
        </p:txBody>
      </p:sp>
      <p:sp>
        <p:nvSpPr>
          <p:cNvPr id="3" name="タイトル 2">
            <a:extLst>
              <a:ext uri="{FF2B5EF4-FFF2-40B4-BE49-F238E27FC236}">
                <a16:creationId xmlns:a16="http://schemas.microsoft.com/office/drawing/2014/main" id="{62F2C409-B5E7-7F76-673F-6504E455E5CA}"/>
              </a:ext>
            </a:extLst>
          </p:cNvPr>
          <p:cNvSpPr>
            <a:spLocks noGrp="1"/>
          </p:cNvSpPr>
          <p:nvPr>
            <p:ph type="title"/>
          </p:nvPr>
        </p:nvSpPr>
        <p:spPr/>
        <p:txBody>
          <a:bodyPr/>
          <a:lstStyle/>
          <a:p>
            <a:r>
              <a:rPr kumimoji="1" lang="ja-JP" altLang="en-US" dirty="0"/>
              <a:t>メモリ</a:t>
            </a:r>
            <a:endParaRPr kumimoji="1" lang="en-US" dirty="0"/>
          </a:p>
        </p:txBody>
      </p:sp>
    </p:spTree>
    <p:extLst>
      <p:ext uri="{BB962C8B-B14F-4D97-AF65-F5344CB8AC3E}">
        <p14:creationId xmlns:p14="http://schemas.microsoft.com/office/powerpoint/2010/main" val="84767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A71D11E-8112-2FA2-FA79-FFC28F7BE0B5}"/>
              </a:ext>
            </a:extLst>
          </p:cNvPr>
          <p:cNvSpPr>
            <a:spLocks noGrp="1"/>
          </p:cNvSpPr>
          <p:nvPr>
            <p:ph type="sldNum" sz="quarter" idx="10"/>
          </p:nvPr>
        </p:nvSpPr>
        <p:spPr/>
        <p:txBody>
          <a:bodyPr/>
          <a:lstStyle/>
          <a:p>
            <a:fld id="{D2D8002D-B5B0-4BAC-B1F6-782DDCCE6D9C}" type="slidenum">
              <a:rPr kumimoji="1" lang="ja-JP" altLang="en-US" smtClean="0"/>
              <a:pPr/>
              <a:t>2</a:t>
            </a:fld>
            <a:endParaRPr kumimoji="1" lang="ja-JP" altLang="en-US"/>
          </a:p>
        </p:txBody>
      </p:sp>
      <p:sp>
        <p:nvSpPr>
          <p:cNvPr id="3" name="タイトル 2">
            <a:extLst>
              <a:ext uri="{FF2B5EF4-FFF2-40B4-BE49-F238E27FC236}">
                <a16:creationId xmlns:a16="http://schemas.microsoft.com/office/drawing/2014/main" id="{62F2C409-B5E7-7F76-673F-6504E455E5CA}"/>
              </a:ext>
            </a:extLst>
          </p:cNvPr>
          <p:cNvSpPr>
            <a:spLocks noGrp="1"/>
          </p:cNvSpPr>
          <p:nvPr>
            <p:ph type="title"/>
          </p:nvPr>
        </p:nvSpPr>
        <p:spPr/>
        <p:txBody>
          <a:bodyPr/>
          <a:lstStyle/>
          <a:p>
            <a:r>
              <a:rPr kumimoji="1" lang="ja-JP" altLang="en-US" dirty="0"/>
              <a:t>課題の解説</a:t>
            </a:r>
            <a:endParaRPr kumimoji="1" lang="en-US" dirty="0"/>
          </a:p>
        </p:txBody>
      </p:sp>
    </p:spTree>
    <p:extLst>
      <p:ext uri="{BB962C8B-B14F-4D97-AF65-F5344CB8AC3E}">
        <p14:creationId xmlns:p14="http://schemas.microsoft.com/office/powerpoint/2010/main" val="14874634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5E16E-4E07-4DD3-B7AE-30384DEDA7DA}"/>
              </a:ext>
            </a:extLst>
          </p:cNvPr>
          <p:cNvSpPr>
            <a:spLocks noGrp="1"/>
          </p:cNvSpPr>
          <p:nvPr>
            <p:ph type="title"/>
          </p:nvPr>
        </p:nvSpPr>
        <p:spPr/>
        <p:txBody>
          <a:bodyPr/>
          <a:lstStyle/>
          <a:p>
            <a:r>
              <a:rPr kumimoji="1" lang="ja-JP" altLang="en-US" dirty="0"/>
              <a:t>メモリ</a:t>
            </a:r>
          </a:p>
        </p:txBody>
      </p:sp>
      <p:sp>
        <p:nvSpPr>
          <p:cNvPr id="3" name="テキスト プレースホルダー 2">
            <a:extLst>
              <a:ext uri="{FF2B5EF4-FFF2-40B4-BE49-F238E27FC236}">
                <a16:creationId xmlns:a16="http://schemas.microsoft.com/office/drawing/2014/main" id="{85BC6282-73C9-4184-B25A-1BBCEB8615BE}"/>
              </a:ext>
            </a:extLst>
          </p:cNvPr>
          <p:cNvSpPr>
            <a:spLocks noGrp="1"/>
          </p:cNvSpPr>
          <p:nvPr>
            <p:ph type="body" sz="quarter" idx="10"/>
          </p:nvPr>
        </p:nvSpPr>
        <p:spPr>
          <a:xfrm>
            <a:off x="521955" y="1448978"/>
            <a:ext cx="8280092" cy="5219751"/>
          </a:xfrm>
        </p:spPr>
        <p:txBody>
          <a:bodyPr/>
          <a:lstStyle/>
          <a:p>
            <a:r>
              <a:rPr kumimoji="1" lang="ja-JP" altLang="en-US" dirty="0"/>
              <a:t>メモリ：</a:t>
            </a:r>
            <a:r>
              <a:rPr lang="en-US" altLang="ja-JP" dirty="0"/>
              <a:t>RAM</a:t>
            </a:r>
            <a:r>
              <a:rPr lang="ja-JP" altLang="en-US" dirty="0"/>
              <a:t>（</a:t>
            </a:r>
            <a:r>
              <a:rPr lang="en-US" altLang="ja-JP" dirty="0"/>
              <a:t>Random Access Memory</a:t>
            </a:r>
            <a:r>
              <a:rPr lang="ja-JP" altLang="en-US" dirty="0"/>
              <a:t>）</a:t>
            </a:r>
            <a:endParaRPr kumimoji="1" lang="en-US" altLang="ja-JP" dirty="0"/>
          </a:p>
          <a:p>
            <a:pPr lvl="1"/>
            <a:r>
              <a:rPr kumimoji="1" lang="ja-JP" altLang="en-US" dirty="0"/>
              <a:t>複数のデータを記憶する回路</a:t>
            </a:r>
            <a:endParaRPr kumimoji="1" lang="en-US" altLang="ja-JP" dirty="0"/>
          </a:p>
          <a:p>
            <a:pPr lvl="1"/>
            <a:r>
              <a:rPr kumimoji="1" lang="ja-JP" altLang="en-US" dirty="0"/>
              <a:t>配列のように，位置を指定して読み書きする</a:t>
            </a:r>
            <a:endParaRPr kumimoji="1" lang="en-US" altLang="ja-JP" dirty="0"/>
          </a:p>
        </p:txBody>
      </p:sp>
    </p:spTree>
    <p:extLst>
      <p:ext uri="{BB962C8B-B14F-4D97-AF65-F5344CB8AC3E}">
        <p14:creationId xmlns:p14="http://schemas.microsoft.com/office/powerpoint/2010/main" val="39581856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メモリ</a:t>
            </a:r>
            <a:endParaRPr kumimoji="1" lang="ja-JP" altLang="en-US" dirty="0"/>
          </a:p>
        </p:txBody>
      </p:sp>
      <p:sp>
        <p:nvSpPr>
          <p:cNvPr id="3" name="コンテンツ プレースホルダー 2"/>
          <p:cNvSpPr>
            <a:spLocks noGrp="1"/>
          </p:cNvSpPr>
          <p:nvPr>
            <p:ph idx="4294967295"/>
          </p:nvPr>
        </p:nvSpPr>
        <p:spPr>
          <a:xfrm>
            <a:off x="611956" y="2528989"/>
            <a:ext cx="7848600" cy="3690041"/>
          </a:xfrm>
          <a:prstGeom prst="rect">
            <a:avLst/>
          </a:prstGeom>
        </p:spPr>
        <p:txBody>
          <a:bodyPr/>
          <a:lstStyle/>
          <a:p>
            <a:r>
              <a:rPr lang="ja-JP" altLang="en-US" dirty="0"/>
              <a:t>メモリは命令列と，計算するデータを保持する</a:t>
            </a:r>
            <a:endParaRPr lang="en-US" altLang="ja-JP" dirty="0"/>
          </a:p>
          <a:p>
            <a:pPr lvl="1"/>
            <a:r>
              <a:rPr lang="ja-JP" altLang="en-US" dirty="0"/>
              <a:t>単一の巨大な配列があると思えばよい</a:t>
            </a:r>
            <a:endParaRPr lang="en-US" altLang="ja-JP" dirty="0"/>
          </a:p>
          <a:p>
            <a:pPr lvl="1"/>
            <a:r>
              <a:rPr lang="en-US" altLang="ja-JP" dirty="0"/>
              <a:t>C </a:t>
            </a:r>
            <a:r>
              <a:rPr lang="ja-JP" altLang="en-US" dirty="0"/>
              <a:t>言語の配列は，これを切り出してユーザーに見せている</a:t>
            </a:r>
            <a:endParaRPr lang="en-US" altLang="ja-JP" dirty="0"/>
          </a:p>
          <a:p>
            <a:r>
              <a:rPr lang="ja-JP" altLang="en-US" dirty="0"/>
              <a:t>数字が入る箱がたくさん並んでいるイメージ</a:t>
            </a:r>
            <a:endParaRPr lang="en-US" altLang="ja-JP" dirty="0"/>
          </a:p>
          <a:p>
            <a:pPr lvl="1"/>
            <a:r>
              <a:rPr lang="ja-JP" altLang="en-US" dirty="0"/>
              <a:t>アドレス：箱の通し番号（住所）</a:t>
            </a:r>
            <a:endParaRPr lang="en-US" altLang="ja-JP" dirty="0"/>
          </a:p>
          <a:p>
            <a:pPr lvl="1"/>
            <a:r>
              <a:rPr lang="ja-JP" altLang="en-US" dirty="0"/>
              <a:t>データ　：箱の中身の数字</a:t>
            </a:r>
            <a:endParaRPr lang="en-US" altLang="ja-JP" dirty="0"/>
          </a:p>
        </p:txBody>
      </p:sp>
      <p:sp>
        <p:nvSpPr>
          <p:cNvPr id="4" name="Freeform 10"/>
          <p:cNvSpPr>
            <a:spLocks/>
          </p:cNvSpPr>
          <p:nvPr/>
        </p:nvSpPr>
        <p:spPr bwMode="auto">
          <a:xfrm rot="16200000">
            <a:off x="4706977" y="1494004"/>
            <a:ext cx="450059" cy="54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 name="connsiteX0" fmla="*/ 0 w 10000"/>
              <a:gd name="connsiteY0" fmla="*/ 0 h 10000"/>
              <a:gd name="connsiteX1" fmla="*/ 19 w 10000"/>
              <a:gd name="connsiteY1" fmla="*/ 12 h 10000"/>
              <a:gd name="connsiteX2" fmla="*/ 0 w 10000"/>
              <a:gd name="connsiteY2" fmla="*/ 10000 h 10000"/>
              <a:gd name="connsiteX3" fmla="*/ 10000 w 10000"/>
              <a:gd name="connsiteY3" fmla="*/ 10000 h 10000"/>
              <a:gd name="connsiteX0" fmla="*/ 0 w 10000"/>
              <a:gd name="connsiteY0" fmla="*/ 54 h 10054"/>
              <a:gd name="connsiteX1" fmla="*/ 3828 w 10000"/>
              <a:gd name="connsiteY1" fmla="*/ 0 h 10054"/>
              <a:gd name="connsiteX2" fmla="*/ 0 w 10000"/>
              <a:gd name="connsiteY2" fmla="*/ 10054 h 10054"/>
              <a:gd name="connsiteX3" fmla="*/ 10000 w 10000"/>
              <a:gd name="connsiteY3" fmla="*/ 10054 h 10054"/>
              <a:gd name="connsiteX0" fmla="*/ 9471 w 10000"/>
              <a:gd name="connsiteY0" fmla="*/ 87 h 10054"/>
              <a:gd name="connsiteX1" fmla="*/ 3828 w 10000"/>
              <a:gd name="connsiteY1" fmla="*/ 0 h 10054"/>
              <a:gd name="connsiteX2" fmla="*/ 0 w 10000"/>
              <a:gd name="connsiteY2" fmla="*/ 10054 h 10054"/>
              <a:gd name="connsiteX3" fmla="*/ 10000 w 10000"/>
              <a:gd name="connsiteY3" fmla="*/ 10054 h 10054"/>
              <a:gd name="connsiteX0" fmla="*/ 10053 w 10053"/>
              <a:gd name="connsiteY0" fmla="*/ 21 h 10054"/>
              <a:gd name="connsiteX1" fmla="*/ 3828 w 10053"/>
              <a:gd name="connsiteY1" fmla="*/ 0 h 10054"/>
              <a:gd name="connsiteX2" fmla="*/ 0 w 10053"/>
              <a:gd name="connsiteY2" fmla="*/ 10054 h 10054"/>
              <a:gd name="connsiteX3" fmla="*/ 10000 w 10053"/>
              <a:gd name="connsiteY3" fmla="*/ 10054 h 10054"/>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106 w 10106"/>
              <a:gd name="connsiteY0" fmla="*/ 55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88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0 h 10033"/>
              <a:gd name="connsiteX1" fmla="*/ 71 w 10106"/>
              <a:gd name="connsiteY1" fmla="*/ 12 h 10033"/>
              <a:gd name="connsiteX2" fmla="*/ 0 w 10106"/>
              <a:gd name="connsiteY2" fmla="*/ 10033 h 10033"/>
              <a:gd name="connsiteX3" fmla="*/ 10000 w 10106"/>
              <a:gd name="connsiteY3" fmla="*/ 10033 h 10033"/>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22 h 10022"/>
              <a:gd name="connsiteX1" fmla="*/ 71 w 10106"/>
              <a:gd name="connsiteY1" fmla="*/ 1 h 10022"/>
              <a:gd name="connsiteX2" fmla="*/ 0 w 10106"/>
              <a:gd name="connsiteY2" fmla="*/ 10022 h 10022"/>
              <a:gd name="connsiteX3" fmla="*/ 10000 w 10106"/>
              <a:gd name="connsiteY3" fmla="*/ 10022 h 10022"/>
              <a:gd name="connsiteX0" fmla="*/ 9894 w 10000"/>
              <a:gd name="connsiteY0" fmla="*/ 22 h 10022"/>
              <a:gd name="connsiteX1" fmla="*/ 71 w 10000"/>
              <a:gd name="connsiteY1" fmla="*/ 1 h 10022"/>
              <a:gd name="connsiteX2" fmla="*/ 0 w 10000"/>
              <a:gd name="connsiteY2" fmla="*/ 10022 h 10022"/>
              <a:gd name="connsiteX3" fmla="*/ 10000 w 10000"/>
              <a:gd name="connsiteY3" fmla="*/ 10022 h 10022"/>
            </a:gdLst>
            <a:ahLst/>
            <a:cxnLst>
              <a:cxn ang="0">
                <a:pos x="connsiteX0" y="connsiteY0"/>
              </a:cxn>
              <a:cxn ang="0">
                <a:pos x="connsiteX1" y="connsiteY1"/>
              </a:cxn>
              <a:cxn ang="0">
                <a:pos x="connsiteX2" y="connsiteY2"/>
              </a:cxn>
              <a:cxn ang="0">
                <a:pos x="connsiteX3" y="connsiteY3"/>
              </a:cxn>
            </a:cxnLst>
            <a:rect l="l" t="t" r="r" b="b"/>
            <a:pathLst>
              <a:path w="10000" h="10022">
                <a:moveTo>
                  <a:pt x="9894" y="22"/>
                </a:moveTo>
                <a:cubicBezTo>
                  <a:pt x="9900" y="26"/>
                  <a:pt x="65" y="-3"/>
                  <a:pt x="71" y="1"/>
                </a:cubicBezTo>
                <a:cubicBezTo>
                  <a:pt x="65" y="3330"/>
                  <a:pt x="6" y="6693"/>
                  <a:pt x="0" y="10022"/>
                </a:cubicBezTo>
                <a:lnTo>
                  <a:pt x="10000" y="10022"/>
                </a:lnTo>
              </a:path>
            </a:pathLst>
          </a:custGeom>
          <a:ln>
            <a:headEnd/>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dirty="0">
              <a:solidFill>
                <a:schemeClr val="tx1">
                  <a:lumMod val="75000"/>
                  <a:lumOff val="25000"/>
                </a:schemeClr>
              </a:solidFill>
              <a:latin typeface="Arial Narrow" pitchFamily="34" charset="0"/>
              <a:cs typeface="Times New Roman" pitchFamily="18" charset="0"/>
            </a:endParaRPr>
          </a:p>
        </p:txBody>
      </p:sp>
      <p:sp>
        <p:nvSpPr>
          <p:cNvPr id="7" name="正方形/長方形 6"/>
          <p:cNvSpPr/>
          <p:nvPr/>
        </p:nvSpPr>
        <p:spPr bwMode="auto">
          <a:xfrm>
            <a:off x="4572000" y="1538978"/>
            <a:ext cx="720009" cy="450005"/>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000" dirty="0">
                <a:solidFill>
                  <a:schemeClr val="tx1">
                    <a:lumMod val="75000"/>
                    <a:lumOff val="25000"/>
                  </a:schemeClr>
                </a:solidFill>
                <a:latin typeface="メイリオ" panose="020B0604030504040204" pitchFamily="50" charset="-128"/>
                <a:ea typeface="メイリオ" panose="020B0604030504040204" pitchFamily="50" charset="-128"/>
              </a:rPr>
              <a:t>3Eh</a:t>
            </a:r>
            <a:endParaRPr kumimoji="1" lang="ja-JP" altLang="en-US" sz="20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8" name="Freeform 10"/>
          <p:cNvSpPr>
            <a:spLocks/>
          </p:cNvSpPr>
          <p:nvPr/>
        </p:nvSpPr>
        <p:spPr bwMode="auto">
          <a:xfrm rot="16200000">
            <a:off x="5426986" y="1494004"/>
            <a:ext cx="450059" cy="54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 name="connsiteX0" fmla="*/ 0 w 10000"/>
              <a:gd name="connsiteY0" fmla="*/ 0 h 10000"/>
              <a:gd name="connsiteX1" fmla="*/ 19 w 10000"/>
              <a:gd name="connsiteY1" fmla="*/ 12 h 10000"/>
              <a:gd name="connsiteX2" fmla="*/ 0 w 10000"/>
              <a:gd name="connsiteY2" fmla="*/ 10000 h 10000"/>
              <a:gd name="connsiteX3" fmla="*/ 10000 w 10000"/>
              <a:gd name="connsiteY3" fmla="*/ 10000 h 10000"/>
              <a:gd name="connsiteX0" fmla="*/ 0 w 10000"/>
              <a:gd name="connsiteY0" fmla="*/ 54 h 10054"/>
              <a:gd name="connsiteX1" fmla="*/ 3828 w 10000"/>
              <a:gd name="connsiteY1" fmla="*/ 0 h 10054"/>
              <a:gd name="connsiteX2" fmla="*/ 0 w 10000"/>
              <a:gd name="connsiteY2" fmla="*/ 10054 h 10054"/>
              <a:gd name="connsiteX3" fmla="*/ 10000 w 10000"/>
              <a:gd name="connsiteY3" fmla="*/ 10054 h 10054"/>
              <a:gd name="connsiteX0" fmla="*/ 9471 w 10000"/>
              <a:gd name="connsiteY0" fmla="*/ 87 h 10054"/>
              <a:gd name="connsiteX1" fmla="*/ 3828 w 10000"/>
              <a:gd name="connsiteY1" fmla="*/ 0 h 10054"/>
              <a:gd name="connsiteX2" fmla="*/ 0 w 10000"/>
              <a:gd name="connsiteY2" fmla="*/ 10054 h 10054"/>
              <a:gd name="connsiteX3" fmla="*/ 10000 w 10000"/>
              <a:gd name="connsiteY3" fmla="*/ 10054 h 10054"/>
              <a:gd name="connsiteX0" fmla="*/ 10053 w 10053"/>
              <a:gd name="connsiteY0" fmla="*/ 21 h 10054"/>
              <a:gd name="connsiteX1" fmla="*/ 3828 w 10053"/>
              <a:gd name="connsiteY1" fmla="*/ 0 h 10054"/>
              <a:gd name="connsiteX2" fmla="*/ 0 w 10053"/>
              <a:gd name="connsiteY2" fmla="*/ 10054 h 10054"/>
              <a:gd name="connsiteX3" fmla="*/ 10000 w 10053"/>
              <a:gd name="connsiteY3" fmla="*/ 10054 h 10054"/>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106 w 10106"/>
              <a:gd name="connsiteY0" fmla="*/ 55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88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0 h 10033"/>
              <a:gd name="connsiteX1" fmla="*/ 71 w 10106"/>
              <a:gd name="connsiteY1" fmla="*/ 12 h 10033"/>
              <a:gd name="connsiteX2" fmla="*/ 0 w 10106"/>
              <a:gd name="connsiteY2" fmla="*/ 10033 h 10033"/>
              <a:gd name="connsiteX3" fmla="*/ 10000 w 10106"/>
              <a:gd name="connsiteY3" fmla="*/ 10033 h 10033"/>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22 h 10022"/>
              <a:gd name="connsiteX1" fmla="*/ 71 w 10106"/>
              <a:gd name="connsiteY1" fmla="*/ 1 h 10022"/>
              <a:gd name="connsiteX2" fmla="*/ 0 w 10106"/>
              <a:gd name="connsiteY2" fmla="*/ 10022 h 10022"/>
              <a:gd name="connsiteX3" fmla="*/ 10000 w 10106"/>
              <a:gd name="connsiteY3" fmla="*/ 10022 h 10022"/>
              <a:gd name="connsiteX0" fmla="*/ 9894 w 10000"/>
              <a:gd name="connsiteY0" fmla="*/ 22 h 10022"/>
              <a:gd name="connsiteX1" fmla="*/ 71 w 10000"/>
              <a:gd name="connsiteY1" fmla="*/ 1 h 10022"/>
              <a:gd name="connsiteX2" fmla="*/ 0 w 10000"/>
              <a:gd name="connsiteY2" fmla="*/ 10022 h 10022"/>
              <a:gd name="connsiteX3" fmla="*/ 10000 w 10000"/>
              <a:gd name="connsiteY3" fmla="*/ 10022 h 10022"/>
            </a:gdLst>
            <a:ahLst/>
            <a:cxnLst>
              <a:cxn ang="0">
                <a:pos x="connsiteX0" y="connsiteY0"/>
              </a:cxn>
              <a:cxn ang="0">
                <a:pos x="connsiteX1" y="connsiteY1"/>
              </a:cxn>
              <a:cxn ang="0">
                <a:pos x="connsiteX2" y="connsiteY2"/>
              </a:cxn>
              <a:cxn ang="0">
                <a:pos x="connsiteX3" y="connsiteY3"/>
              </a:cxn>
            </a:cxnLst>
            <a:rect l="l" t="t" r="r" b="b"/>
            <a:pathLst>
              <a:path w="10000" h="10022">
                <a:moveTo>
                  <a:pt x="9894" y="22"/>
                </a:moveTo>
                <a:cubicBezTo>
                  <a:pt x="9900" y="26"/>
                  <a:pt x="65" y="-3"/>
                  <a:pt x="71" y="1"/>
                </a:cubicBezTo>
                <a:cubicBezTo>
                  <a:pt x="65" y="3330"/>
                  <a:pt x="6" y="6693"/>
                  <a:pt x="0" y="10022"/>
                </a:cubicBezTo>
                <a:lnTo>
                  <a:pt x="10000" y="10022"/>
                </a:lnTo>
              </a:path>
            </a:pathLst>
          </a:custGeom>
          <a:ln>
            <a:headEnd/>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dirty="0">
              <a:solidFill>
                <a:schemeClr val="tx1">
                  <a:lumMod val="75000"/>
                  <a:lumOff val="25000"/>
                </a:schemeClr>
              </a:solidFill>
              <a:latin typeface="Arial Narrow" pitchFamily="34" charset="0"/>
              <a:cs typeface="Times New Roman" pitchFamily="18" charset="0"/>
            </a:endParaRPr>
          </a:p>
        </p:txBody>
      </p:sp>
      <p:sp>
        <p:nvSpPr>
          <p:cNvPr id="9" name="正方形/長方形 8"/>
          <p:cNvSpPr/>
          <p:nvPr/>
        </p:nvSpPr>
        <p:spPr bwMode="auto">
          <a:xfrm>
            <a:off x="5292009" y="1538978"/>
            <a:ext cx="720009" cy="450005"/>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000" dirty="0">
                <a:solidFill>
                  <a:schemeClr val="tx1">
                    <a:lumMod val="75000"/>
                    <a:lumOff val="25000"/>
                  </a:schemeClr>
                </a:solidFill>
                <a:latin typeface="メイリオ" panose="020B0604030504040204" pitchFamily="50" charset="-128"/>
                <a:ea typeface="メイリオ" panose="020B0604030504040204" pitchFamily="50" charset="-128"/>
              </a:rPr>
              <a:t>01h</a:t>
            </a:r>
            <a:endParaRPr kumimoji="1" lang="ja-JP" altLang="en-US" sz="20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0" name="Freeform 10"/>
          <p:cNvSpPr>
            <a:spLocks/>
          </p:cNvSpPr>
          <p:nvPr/>
        </p:nvSpPr>
        <p:spPr bwMode="auto">
          <a:xfrm rot="16200000">
            <a:off x="6146991" y="1494005"/>
            <a:ext cx="450059" cy="54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 name="connsiteX0" fmla="*/ 0 w 10000"/>
              <a:gd name="connsiteY0" fmla="*/ 0 h 10000"/>
              <a:gd name="connsiteX1" fmla="*/ 19 w 10000"/>
              <a:gd name="connsiteY1" fmla="*/ 12 h 10000"/>
              <a:gd name="connsiteX2" fmla="*/ 0 w 10000"/>
              <a:gd name="connsiteY2" fmla="*/ 10000 h 10000"/>
              <a:gd name="connsiteX3" fmla="*/ 10000 w 10000"/>
              <a:gd name="connsiteY3" fmla="*/ 10000 h 10000"/>
              <a:gd name="connsiteX0" fmla="*/ 0 w 10000"/>
              <a:gd name="connsiteY0" fmla="*/ 54 h 10054"/>
              <a:gd name="connsiteX1" fmla="*/ 3828 w 10000"/>
              <a:gd name="connsiteY1" fmla="*/ 0 h 10054"/>
              <a:gd name="connsiteX2" fmla="*/ 0 w 10000"/>
              <a:gd name="connsiteY2" fmla="*/ 10054 h 10054"/>
              <a:gd name="connsiteX3" fmla="*/ 10000 w 10000"/>
              <a:gd name="connsiteY3" fmla="*/ 10054 h 10054"/>
              <a:gd name="connsiteX0" fmla="*/ 9471 w 10000"/>
              <a:gd name="connsiteY0" fmla="*/ 87 h 10054"/>
              <a:gd name="connsiteX1" fmla="*/ 3828 w 10000"/>
              <a:gd name="connsiteY1" fmla="*/ 0 h 10054"/>
              <a:gd name="connsiteX2" fmla="*/ 0 w 10000"/>
              <a:gd name="connsiteY2" fmla="*/ 10054 h 10054"/>
              <a:gd name="connsiteX3" fmla="*/ 10000 w 10000"/>
              <a:gd name="connsiteY3" fmla="*/ 10054 h 10054"/>
              <a:gd name="connsiteX0" fmla="*/ 10053 w 10053"/>
              <a:gd name="connsiteY0" fmla="*/ 21 h 10054"/>
              <a:gd name="connsiteX1" fmla="*/ 3828 w 10053"/>
              <a:gd name="connsiteY1" fmla="*/ 0 h 10054"/>
              <a:gd name="connsiteX2" fmla="*/ 0 w 10053"/>
              <a:gd name="connsiteY2" fmla="*/ 10054 h 10054"/>
              <a:gd name="connsiteX3" fmla="*/ 10000 w 10053"/>
              <a:gd name="connsiteY3" fmla="*/ 10054 h 10054"/>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106 w 10106"/>
              <a:gd name="connsiteY0" fmla="*/ 55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88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0 h 10033"/>
              <a:gd name="connsiteX1" fmla="*/ 71 w 10106"/>
              <a:gd name="connsiteY1" fmla="*/ 12 h 10033"/>
              <a:gd name="connsiteX2" fmla="*/ 0 w 10106"/>
              <a:gd name="connsiteY2" fmla="*/ 10033 h 10033"/>
              <a:gd name="connsiteX3" fmla="*/ 10000 w 10106"/>
              <a:gd name="connsiteY3" fmla="*/ 10033 h 10033"/>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22 h 10022"/>
              <a:gd name="connsiteX1" fmla="*/ 71 w 10106"/>
              <a:gd name="connsiteY1" fmla="*/ 1 h 10022"/>
              <a:gd name="connsiteX2" fmla="*/ 0 w 10106"/>
              <a:gd name="connsiteY2" fmla="*/ 10022 h 10022"/>
              <a:gd name="connsiteX3" fmla="*/ 10000 w 10106"/>
              <a:gd name="connsiteY3" fmla="*/ 10022 h 10022"/>
              <a:gd name="connsiteX0" fmla="*/ 9894 w 10000"/>
              <a:gd name="connsiteY0" fmla="*/ 22 h 10022"/>
              <a:gd name="connsiteX1" fmla="*/ 71 w 10000"/>
              <a:gd name="connsiteY1" fmla="*/ 1 h 10022"/>
              <a:gd name="connsiteX2" fmla="*/ 0 w 10000"/>
              <a:gd name="connsiteY2" fmla="*/ 10022 h 10022"/>
              <a:gd name="connsiteX3" fmla="*/ 10000 w 10000"/>
              <a:gd name="connsiteY3" fmla="*/ 10022 h 10022"/>
            </a:gdLst>
            <a:ahLst/>
            <a:cxnLst>
              <a:cxn ang="0">
                <a:pos x="connsiteX0" y="connsiteY0"/>
              </a:cxn>
              <a:cxn ang="0">
                <a:pos x="connsiteX1" y="connsiteY1"/>
              </a:cxn>
              <a:cxn ang="0">
                <a:pos x="connsiteX2" y="connsiteY2"/>
              </a:cxn>
              <a:cxn ang="0">
                <a:pos x="connsiteX3" y="connsiteY3"/>
              </a:cxn>
            </a:cxnLst>
            <a:rect l="l" t="t" r="r" b="b"/>
            <a:pathLst>
              <a:path w="10000" h="10022">
                <a:moveTo>
                  <a:pt x="9894" y="22"/>
                </a:moveTo>
                <a:cubicBezTo>
                  <a:pt x="9900" y="26"/>
                  <a:pt x="65" y="-3"/>
                  <a:pt x="71" y="1"/>
                </a:cubicBezTo>
                <a:cubicBezTo>
                  <a:pt x="65" y="3330"/>
                  <a:pt x="6" y="6693"/>
                  <a:pt x="0" y="10022"/>
                </a:cubicBezTo>
                <a:lnTo>
                  <a:pt x="10000" y="10022"/>
                </a:lnTo>
              </a:path>
            </a:pathLst>
          </a:custGeom>
          <a:ln>
            <a:headEnd/>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dirty="0">
              <a:solidFill>
                <a:schemeClr val="tx1">
                  <a:lumMod val="75000"/>
                  <a:lumOff val="25000"/>
                </a:schemeClr>
              </a:solidFill>
              <a:latin typeface="Arial Narrow" pitchFamily="34" charset="0"/>
              <a:cs typeface="Times New Roman" pitchFamily="18" charset="0"/>
            </a:endParaRPr>
          </a:p>
        </p:txBody>
      </p:sp>
      <p:sp>
        <p:nvSpPr>
          <p:cNvPr id="11" name="正方形/長方形 10"/>
          <p:cNvSpPr/>
          <p:nvPr/>
        </p:nvSpPr>
        <p:spPr bwMode="auto">
          <a:xfrm>
            <a:off x="6012017" y="1538978"/>
            <a:ext cx="720009" cy="450005"/>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000" dirty="0">
                <a:solidFill>
                  <a:schemeClr val="tx1">
                    <a:lumMod val="75000"/>
                    <a:lumOff val="25000"/>
                  </a:schemeClr>
                </a:solidFill>
                <a:latin typeface="メイリオ" panose="020B0604030504040204" pitchFamily="50" charset="-128"/>
                <a:ea typeface="メイリオ" panose="020B0604030504040204" pitchFamily="50" charset="-128"/>
              </a:rPr>
              <a:t>32h</a:t>
            </a:r>
            <a:endParaRPr kumimoji="1" lang="ja-JP" altLang="en-US" sz="20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2" name="Freeform 10"/>
          <p:cNvSpPr>
            <a:spLocks/>
          </p:cNvSpPr>
          <p:nvPr/>
        </p:nvSpPr>
        <p:spPr bwMode="auto">
          <a:xfrm rot="16200000">
            <a:off x="6866999" y="1494005"/>
            <a:ext cx="450059" cy="54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 name="connsiteX0" fmla="*/ 0 w 10000"/>
              <a:gd name="connsiteY0" fmla="*/ 0 h 10000"/>
              <a:gd name="connsiteX1" fmla="*/ 19 w 10000"/>
              <a:gd name="connsiteY1" fmla="*/ 12 h 10000"/>
              <a:gd name="connsiteX2" fmla="*/ 0 w 10000"/>
              <a:gd name="connsiteY2" fmla="*/ 10000 h 10000"/>
              <a:gd name="connsiteX3" fmla="*/ 10000 w 10000"/>
              <a:gd name="connsiteY3" fmla="*/ 10000 h 10000"/>
              <a:gd name="connsiteX0" fmla="*/ 0 w 10000"/>
              <a:gd name="connsiteY0" fmla="*/ 54 h 10054"/>
              <a:gd name="connsiteX1" fmla="*/ 3828 w 10000"/>
              <a:gd name="connsiteY1" fmla="*/ 0 h 10054"/>
              <a:gd name="connsiteX2" fmla="*/ 0 w 10000"/>
              <a:gd name="connsiteY2" fmla="*/ 10054 h 10054"/>
              <a:gd name="connsiteX3" fmla="*/ 10000 w 10000"/>
              <a:gd name="connsiteY3" fmla="*/ 10054 h 10054"/>
              <a:gd name="connsiteX0" fmla="*/ 9471 w 10000"/>
              <a:gd name="connsiteY0" fmla="*/ 87 h 10054"/>
              <a:gd name="connsiteX1" fmla="*/ 3828 w 10000"/>
              <a:gd name="connsiteY1" fmla="*/ 0 h 10054"/>
              <a:gd name="connsiteX2" fmla="*/ 0 w 10000"/>
              <a:gd name="connsiteY2" fmla="*/ 10054 h 10054"/>
              <a:gd name="connsiteX3" fmla="*/ 10000 w 10000"/>
              <a:gd name="connsiteY3" fmla="*/ 10054 h 10054"/>
              <a:gd name="connsiteX0" fmla="*/ 10053 w 10053"/>
              <a:gd name="connsiteY0" fmla="*/ 21 h 10054"/>
              <a:gd name="connsiteX1" fmla="*/ 3828 w 10053"/>
              <a:gd name="connsiteY1" fmla="*/ 0 h 10054"/>
              <a:gd name="connsiteX2" fmla="*/ 0 w 10053"/>
              <a:gd name="connsiteY2" fmla="*/ 10054 h 10054"/>
              <a:gd name="connsiteX3" fmla="*/ 10000 w 10053"/>
              <a:gd name="connsiteY3" fmla="*/ 10054 h 10054"/>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106 w 10106"/>
              <a:gd name="connsiteY0" fmla="*/ 55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88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0 h 10033"/>
              <a:gd name="connsiteX1" fmla="*/ 71 w 10106"/>
              <a:gd name="connsiteY1" fmla="*/ 12 h 10033"/>
              <a:gd name="connsiteX2" fmla="*/ 0 w 10106"/>
              <a:gd name="connsiteY2" fmla="*/ 10033 h 10033"/>
              <a:gd name="connsiteX3" fmla="*/ 10000 w 10106"/>
              <a:gd name="connsiteY3" fmla="*/ 10033 h 10033"/>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22 h 10022"/>
              <a:gd name="connsiteX1" fmla="*/ 71 w 10106"/>
              <a:gd name="connsiteY1" fmla="*/ 1 h 10022"/>
              <a:gd name="connsiteX2" fmla="*/ 0 w 10106"/>
              <a:gd name="connsiteY2" fmla="*/ 10022 h 10022"/>
              <a:gd name="connsiteX3" fmla="*/ 10000 w 10106"/>
              <a:gd name="connsiteY3" fmla="*/ 10022 h 10022"/>
              <a:gd name="connsiteX0" fmla="*/ 9894 w 10000"/>
              <a:gd name="connsiteY0" fmla="*/ 22 h 10022"/>
              <a:gd name="connsiteX1" fmla="*/ 71 w 10000"/>
              <a:gd name="connsiteY1" fmla="*/ 1 h 10022"/>
              <a:gd name="connsiteX2" fmla="*/ 0 w 10000"/>
              <a:gd name="connsiteY2" fmla="*/ 10022 h 10022"/>
              <a:gd name="connsiteX3" fmla="*/ 10000 w 10000"/>
              <a:gd name="connsiteY3" fmla="*/ 10022 h 10022"/>
            </a:gdLst>
            <a:ahLst/>
            <a:cxnLst>
              <a:cxn ang="0">
                <a:pos x="connsiteX0" y="connsiteY0"/>
              </a:cxn>
              <a:cxn ang="0">
                <a:pos x="connsiteX1" y="connsiteY1"/>
              </a:cxn>
              <a:cxn ang="0">
                <a:pos x="connsiteX2" y="connsiteY2"/>
              </a:cxn>
              <a:cxn ang="0">
                <a:pos x="connsiteX3" y="connsiteY3"/>
              </a:cxn>
            </a:cxnLst>
            <a:rect l="l" t="t" r="r" b="b"/>
            <a:pathLst>
              <a:path w="10000" h="10022">
                <a:moveTo>
                  <a:pt x="9894" y="22"/>
                </a:moveTo>
                <a:cubicBezTo>
                  <a:pt x="9900" y="26"/>
                  <a:pt x="65" y="-3"/>
                  <a:pt x="71" y="1"/>
                </a:cubicBezTo>
                <a:cubicBezTo>
                  <a:pt x="65" y="3330"/>
                  <a:pt x="6" y="6693"/>
                  <a:pt x="0" y="10022"/>
                </a:cubicBezTo>
                <a:lnTo>
                  <a:pt x="10000" y="10022"/>
                </a:lnTo>
              </a:path>
            </a:pathLst>
          </a:custGeom>
          <a:ln>
            <a:headEnd/>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dirty="0">
              <a:solidFill>
                <a:schemeClr val="tx1">
                  <a:lumMod val="75000"/>
                  <a:lumOff val="25000"/>
                </a:schemeClr>
              </a:solidFill>
              <a:latin typeface="Arial Narrow" pitchFamily="34" charset="0"/>
              <a:cs typeface="Times New Roman" pitchFamily="18" charset="0"/>
            </a:endParaRPr>
          </a:p>
        </p:txBody>
      </p:sp>
      <p:sp>
        <p:nvSpPr>
          <p:cNvPr id="13" name="正方形/長方形 12"/>
          <p:cNvSpPr/>
          <p:nvPr/>
        </p:nvSpPr>
        <p:spPr bwMode="auto">
          <a:xfrm>
            <a:off x="6732025" y="1538978"/>
            <a:ext cx="720009" cy="450005"/>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000" dirty="0">
                <a:solidFill>
                  <a:schemeClr val="tx1">
                    <a:lumMod val="75000"/>
                    <a:lumOff val="25000"/>
                  </a:schemeClr>
                </a:solidFill>
                <a:latin typeface="メイリオ" panose="020B0604030504040204" pitchFamily="50" charset="-128"/>
                <a:ea typeface="メイリオ" panose="020B0604030504040204" pitchFamily="50" charset="-128"/>
              </a:rPr>
              <a:t>20h</a:t>
            </a:r>
            <a:endParaRPr kumimoji="1" lang="ja-JP" altLang="en-US" sz="20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4" name="Freeform 10"/>
          <p:cNvSpPr>
            <a:spLocks/>
          </p:cNvSpPr>
          <p:nvPr/>
        </p:nvSpPr>
        <p:spPr bwMode="auto">
          <a:xfrm rot="16200000">
            <a:off x="7587007" y="1494005"/>
            <a:ext cx="450059" cy="54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 name="connsiteX0" fmla="*/ 0 w 10000"/>
              <a:gd name="connsiteY0" fmla="*/ 0 h 10000"/>
              <a:gd name="connsiteX1" fmla="*/ 19 w 10000"/>
              <a:gd name="connsiteY1" fmla="*/ 12 h 10000"/>
              <a:gd name="connsiteX2" fmla="*/ 0 w 10000"/>
              <a:gd name="connsiteY2" fmla="*/ 10000 h 10000"/>
              <a:gd name="connsiteX3" fmla="*/ 10000 w 10000"/>
              <a:gd name="connsiteY3" fmla="*/ 10000 h 10000"/>
              <a:gd name="connsiteX0" fmla="*/ 0 w 10000"/>
              <a:gd name="connsiteY0" fmla="*/ 54 h 10054"/>
              <a:gd name="connsiteX1" fmla="*/ 3828 w 10000"/>
              <a:gd name="connsiteY1" fmla="*/ 0 h 10054"/>
              <a:gd name="connsiteX2" fmla="*/ 0 w 10000"/>
              <a:gd name="connsiteY2" fmla="*/ 10054 h 10054"/>
              <a:gd name="connsiteX3" fmla="*/ 10000 w 10000"/>
              <a:gd name="connsiteY3" fmla="*/ 10054 h 10054"/>
              <a:gd name="connsiteX0" fmla="*/ 9471 w 10000"/>
              <a:gd name="connsiteY0" fmla="*/ 87 h 10054"/>
              <a:gd name="connsiteX1" fmla="*/ 3828 w 10000"/>
              <a:gd name="connsiteY1" fmla="*/ 0 h 10054"/>
              <a:gd name="connsiteX2" fmla="*/ 0 w 10000"/>
              <a:gd name="connsiteY2" fmla="*/ 10054 h 10054"/>
              <a:gd name="connsiteX3" fmla="*/ 10000 w 10000"/>
              <a:gd name="connsiteY3" fmla="*/ 10054 h 10054"/>
              <a:gd name="connsiteX0" fmla="*/ 10053 w 10053"/>
              <a:gd name="connsiteY0" fmla="*/ 21 h 10054"/>
              <a:gd name="connsiteX1" fmla="*/ 3828 w 10053"/>
              <a:gd name="connsiteY1" fmla="*/ 0 h 10054"/>
              <a:gd name="connsiteX2" fmla="*/ 0 w 10053"/>
              <a:gd name="connsiteY2" fmla="*/ 10054 h 10054"/>
              <a:gd name="connsiteX3" fmla="*/ 10000 w 10053"/>
              <a:gd name="connsiteY3" fmla="*/ 10054 h 10054"/>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106 w 10106"/>
              <a:gd name="connsiteY0" fmla="*/ 55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88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0 h 10033"/>
              <a:gd name="connsiteX1" fmla="*/ 71 w 10106"/>
              <a:gd name="connsiteY1" fmla="*/ 12 h 10033"/>
              <a:gd name="connsiteX2" fmla="*/ 0 w 10106"/>
              <a:gd name="connsiteY2" fmla="*/ 10033 h 10033"/>
              <a:gd name="connsiteX3" fmla="*/ 10000 w 10106"/>
              <a:gd name="connsiteY3" fmla="*/ 10033 h 10033"/>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22 h 10022"/>
              <a:gd name="connsiteX1" fmla="*/ 71 w 10106"/>
              <a:gd name="connsiteY1" fmla="*/ 1 h 10022"/>
              <a:gd name="connsiteX2" fmla="*/ 0 w 10106"/>
              <a:gd name="connsiteY2" fmla="*/ 10022 h 10022"/>
              <a:gd name="connsiteX3" fmla="*/ 10000 w 10106"/>
              <a:gd name="connsiteY3" fmla="*/ 10022 h 10022"/>
              <a:gd name="connsiteX0" fmla="*/ 9894 w 10000"/>
              <a:gd name="connsiteY0" fmla="*/ 22 h 10022"/>
              <a:gd name="connsiteX1" fmla="*/ 71 w 10000"/>
              <a:gd name="connsiteY1" fmla="*/ 1 h 10022"/>
              <a:gd name="connsiteX2" fmla="*/ 0 w 10000"/>
              <a:gd name="connsiteY2" fmla="*/ 10022 h 10022"/>
              <a:gd name="connsiteX3" fmla="*/ 10000 w 10000"/>
              <a:gd name="connsiteY3" fmla="*/ 10022 h 10022"/>
            </a:gdLst>
            <a:ahLst/>
            <a:cxnLst>
              <a:cxn ang="0">
                <a:pos x="connsiteX0" y="connsiteY0"/>
              </a:cxn>
              <a:cxn ang="0">
                <a:pos x="connsiteX1" y="connsiteY1"/>
              </a:cxn>
              <a:cxn ang="0">
                <a:pos x="connsiteX2" y="connsiteY2"/>
              </a:cxn>
              <a:cxn ang="0">
                <a:pos x="connsiteX3" y="connsiteY3"/>
              </a:cxn>
            </a:cxnLst>
            <a:rect l="l" t="t" r="r" b="b"/>
            <a:pathLst>
              <a:path w="10000" h="10022">
                <a:moveTo>
                  <a:pt x="9894" y="22"/>
                </a:moveTo>
                <a:cubicBezTo>
                  <a:pt x="9900" y="26"/>
                  <a:pt x="65" y="-3"/>
                  <a:pt x="71" y="1"/>
                </a:cubicBezTo>
                <a:cubicBezTo>
                  <a:pt x="65" y="3330"/>
                  <a:pt x="6" y="6693"/>
                  <a:pt x="0" y="10022"/>
                </a:cubicBezTo>
                <a:lnTo>
                  <a:pt x="10000" y="10022"/>
                </a:lnTo>
              </a:path>
            </a:pathLst>
          </a:custGeom>
          <a:ln>
            <a:headEnd/>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dirty="0">
              <a:solidFill>
                <a:schemeClr val="tx1">
                  <a:lumMod val="75000"/>
                  <a:lumOff val="25000"/>
                </a:schemeClr>
              </a:solidFill>
              <a:latin typeface="Arial Narrow" pitchFamily="34" charset="0"/>
              <a:cs typeface="Times New Roman" pitchFamily="18" charset="0"/>
            </a:endParaRPr>
          </a:p>
        </p:txBody>
      </p:sp>
      <p:sp>
        <p:nvSpPr>
          <p:cNvPr id="15" name="正方形/長方形 14"/>
          <p:cNvSpPr/>
          <p:nvPr/>
        </p:nvSpPr>
        <p:spPr bwMode="auto">
          <a:xfrm>
            <a:off x="7452033" y="1538978"/>
            <a:ext cx="720009" cy="450005"/>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000" dirty="0">
                <a:solidFill>
                  <a:schemeClr val="tx1">
                    <a:lumMod val="75000"/>
                    <a:lumOff val="25000"/>
                  </a:schemeClr>
                </a:solidFill>
                <a:latin typeface="メイリオ" panose="020B0604030504040204" pitchFamily="50" charset="-128"/>
                <a:ea typeface="メイリオ" panose="020B0604030504040204" pitchFamily="50" charset="-128"/>
              </a:rPr>
              <a:t>80h</a:t>
            </a:r>
            <a:endParaRPr kumimoji="1" lang="ja-JP" altLang="en-US" sz="20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6" name="Freeform 10"/>
          <p:cNvSpPr>
            <a:spLocks/>
          </p:cNvSpPr>
          <p:nvPr/>
        </p:nvSpPr>
        <p:spPr bwMode="auto">
          <a:xfrm rot="16200000">
            <a:off x="1826945" y="1494006"/>
            <a:ext cx="450059" cy="54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 name="connsiteX0" fmla="*/ 0 w 10000"/>
              <a:gd name="connsiteY0" fmla="*/ 0 h 10000"/>
              <a:gd name="connsiteX1" fmla="*/ 19 w 10000"/>
              <a:gd name="connsiteY1" fmla="*/ 12 h 10000"/>
              <a:gd name="connsiteX2" fmla="*/ 0 w 10000"/>
              <a:gd name="connsiteY2" fmla="*/ 10000 h 10000"/>
              <a:gd name="connsiteX3" fmla="*/ 10000 w 10000"/>
              <a:gd name="connsiteY3" fmla="*/ 10000 h 10000"/>
              <a:gd name="connsiteX0" fmla="*/ 0 w 10000"/>
              <a:gd name="connsiteY0" fmla="*/ 54 h 10054"/>
              <a:gd name="connsiteX1" fmla="*/ 3828 w 10000"/>
              <a:gd name="connsiteY1" fmla="*/ 0 h 10054"/>
              <a:gd name="connsiteX2" fmla="*/ 0 w 10000"/>
              <a:gd name="connsiteY2" fmla="*/ 10054 h 10054"/>
              <a:gd name="connsiteX3" fmla="*/ 10000 w 10000"/>
              <a:gd name="connsiteY3" fmla="*/ 10054 h 10054"/>
              <a:gd name="connsiteX0" fmla="*/ 9471 w 10000"/>
              <a:gd name="connsiteY0" fmla="*/ 87 h 10054"/>
              <a:gd name="connsiteX1" fmla="*/ 3828 w 10000"/>
              <a:gd name="connsiteY1" fmla="*/ 0 h 10054"/>
              <a:gd name="connsiteX2" fmla="*/ 0 w 10000"/>
              <a:gd name="connsiteY2" fmla="*/ 10054 h 10054"/>
              <a:gd name="connsiteX3" fmla="*/ 10000 w 10000"/>
              <a:gd name="connsiteY3" fmla="*/ 10054 h 10054"/>
              <a:gd name="connsiteX0" fmla="*/ 10053 w 10053"/>
              <a:gd name="connsiteY0" fmla="*/ 21 h 10054"/>
              <a:gd name="connsiteX1" fmla="*/ 3828 w 10053"/>
              <a:gd name="connsiteY1" fmla="*/ 0 h 10054"/>
              <a:gd name="connsiteX2" fmla="*/ 0 w 10053"/>
              <a:gd name="connsiteY2" fmla="*/ 10054 h 10054"/>
              <a:gd name="connsiteX3" fmla="*/ 10000 w 10053"/>
              <a:gd name="connsiteY3" fmla="*/ 10054 h 10054"/>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106 w 10106"/>
              <a:gd name="connsiteY0" fmla="*/ 55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88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0 h 10033"/>
              <a:gd name="connsiteX1" fmla="*/ 71 w 10106"/>
              <a:gd name="connsiteY1" fmla="*/ 12 h 10033"/>
              <a:gd name="connsiteX2" fmla="*/ 0 w 10106"/>
              <a:gd name="connsiteY2" fmla="*/ 10033 h 10033"/>
              <a:gd name="connsiteX3" fmla="*/ 10000 w 10106"/>
              <a:gd name="connsiteY3" fmla="*/ 10033 h 10033"/>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22 h 10022"/>
              <a:gd name="connsiteX1" fmla="*/ 71 w 10106"/>
              <a:gd name="connsiteY1" fmla="*/ 1 h 10022"/>
              <a:gd name="connsiteX2" fmla="*/ 0 w 10106"/>
              <a:gd name="connsiteY2" fmla="*/ 10022 h 10022"/>
              <a:gd name="connsiteX3" fmla="*/ 10000 w 10106"/>
              <a:gd name="connsiteY3" fmla="*/ 10022 h 10022"/>
              <a:gd name="connsiteX0" fmla="*/ 9894 w 10000"/>
              <a:gd name="connsiteY0" fmla="*/ 22 h 10022"/>
              <a:gd name="connsiteX1" fmla="*/ 71 w 10000"/>
              <a:gd name="connsiteY1" fmla="*/ 1 h 10022"/>
              <a:gd name="connsiteX2" fmla="*/ 0 w 10000"/>
              <a:gd name="connsiteY2" fmla="*/ 10022 h 10022"/>
              <a:gd name="connsiteX3" fmla="*/ 10000 w 10000"/>
              <a:gd name="connsiteY3" fmla="*/ 10022 h 10022"/>
            </a:gdLst>
            <a:ahLst/>
            <a:cxnLst>
              <a:cxn ang="0">
                <a:pos x="connsiteX0" y="connsiteY0"/>
              </a:cxn>
              <a:cxn ang="0">
                <a:pos x="connsiteX1" y="connsiteY1"/>
              </a:cxn>
              <a:cxn ang="0">
                <a:pos x="connsiteX2" y="connsiteY2"/>
              </a:cxn>
              <a:cxn ang="0">
                <a:pos x="connsiteX3" y="connsiteY3"/>
              </a:cxn>
            </a:cxnLst>
            <a:rect l="l" t="t" r="r" b="b"/>
            <a:pathLst>
              <a:path w="10000" h="10022">
                <a:moveTo>
                  <a:pt x="9894" y="22"/>
                </a:moveTo>
                <a:cubicBezTo>
                  <a:pt x="9900" y="26"/>
                  <a:pt x="65" y="-3"/>
                  <a:pt x="71" y="1"/>
                </a:cubicBezTo>
                <a:cubicBezTo>
                  <a:pt x="65" y="3330"/>
                  <a:pt x="6" y="6693"/>
                  <a:pt x="0" y="10022"/>
                </a:cubicBezTo>
                <a:lnTo>
                  <a:pt x="10000" y="10022"/>
                </a:lnTo>
              </a:path>
            </a:pathLst>
          </a:custGeom>
          <a:ln>
            <a:headEnd/>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dirty="0">
              <a:solidFill>
                <a:schemeClr val="tx1">
                  <a:lumMod val="75000"/>
                  <a:lumOff val="25000"/>
                </a:schemeClr>
              </a:solidFill>
              <a:latin typeface="Arial Narrow" pitchFamily="34" charset="0"/>
              <a:cs typeface="Times New Roman" pitchFamily="18" charset="0"/>
            </a:endParaRPr>
          </a:p>
        </p:txBody>
      </p:sp>
      <p:sp>
        <p:nvSpPr>
          <p:cNvPr id="17" name="正方形/長方形 16"/>
          <p:cNvSpPr/>
          <p:nvPr/>
        </p:nvSpPr>
        <p:spPr bwMode="auto">
          <a:xfrm>
            <a:off x="1691968" y="1538980"/>
            <a:ext cx="720009" cy="450005"/>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000" dirty="0">
                <a:solidFill>
                  <a:schemeClr val="tx1">
                    <a:lumMod val="75000"/>
                    <a:lumOff val="25000"/>
                  </a:schemeClr>
                </a:solidFill>
                <a:latin typeface="メイリオ" panose="020B0604030504040204" pitchFamily="50" charset="-128"/>
                <a:ea typeface="メイリオ" panose="020B0604030504040204" pitchFamily="50" charset="-128"/>
              </a:rPr>
              <a:t>07h</a:t>
            </a:r>
            <a:endParaRPr kumimoji="1" lang="ja-JP" altLang="en-US" sz="20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8" name="Freeform 10"/>
          <p:cNvSpPr>
            <a:spLocks/>
          </p:cNvSpPr>
          <p:nvPr/>
        </p:nvSpPr>
        <p:spPr bwMode="auto">
          <a:xfrm rot="16200000">
            <a:off x="2546954" y="1494006"/>
            <a:ext cx="450059" cy="54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 name="connsiteX0" fmla="*/ 0 w 10000"/>
              <a:gd name="connsiteY0" fmla="*/ 0 h 10000"/>
              <a:gd name="connsiteX1" fmla="*/ 19 w 10000"/>
              <a:gd name="connsiteY1" fmla="*/ 12 h 10000"/>
              <a:gd name="connsiteX2" fmla="*/ 0 w 10000"/>
              <a:gd name="connsiteY2" fmla="*/ 10000 h 10000"/>
              <a:gd name="connsiteX3" fmla="*/ 10000 w 10000"/>
              <a:gd name="connsiteY3" fmla="*/ 10000 h 10000"/>
              <a:gd name="connsiteX0" fmla="*/ 0 w 10000"/>
              <a:gd name="connsiteY0" fmla="*/ 54 h 10054"/>
              <a:gd name="connsiteX1" fmla="*/ 3828 w 10000"/>
              <a:gd name="connsiteY1" fmla="*/ 0 h 10054"/>
              <a:gd name="connsiteX2" fmla="*/ 0 w 10000"/>
              <a:gd name="connsiteY2" fmla="*/ 10054 h 10054"/>
              <a:gd name="connsiteX3" fmla="*/ 10000 w 10000"/>
              <a:gd name="connsiteY3" fmla="*/ 10054 h 10054"/>
              <a:gd name="connsiteX0" fmla="*/ 9471 w 10000"/>
              <a:gd name="connsiteY0" fmla="*/ 87 h 10054"/>
              <a:gd name="connsiteX1" fmla="*/ 3828 w 10000"/>
              <a:gd name="connsiteY1" fmla="*/ 0 h 10054"/>
              <a:gd name="connsiteX2" fmla="*/ 0 w 10000"/>
              <a:gd name="connsiteY2" fmla="*/ 10054 h 10054"/>
              <a:gd name="connsiteX3" fmla="*/ 10000 w 10000"/>
              <a:gd name="connsiteY3" fmla="*/ 10054 h 10054"/>
              <a:gd name="connsiteX0" fmla="*/ 10053 w 10053"/>
              <a:gd name="connsiteY0" fmla="*/ 21 h 10054"/>
              <a:gd name="connsiteX1" fmla="*/ 3828 w 10053"/>
              <a:gd name="connsiteY1" fmla="*/ 0 h 10054"/>
              <a:gd name="connsiteX2" fmla="*/ 0 w 10053"/>
              <a:gd name="connsiteY2" fmla="*/ 10054 h 10054"/>
              <a:gd name="connsiteX3" fmla="*/ 10000 w 10053"/>
              <a:gd name="connsiteY3" fmla="*/ 10054 h 10054"/>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106 w 10106"/>
              <a:gd name="connsiteY0" fmla="*/ 55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88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0 h 10033"/>
              <a:gd name="connsiteX1" fmla="*/ 71 w 10106"/>
              <a:gd name="connsiteY1" fmla="*/ 12 h 10033"/>
              <a:gd name="connsiteX2" fmla="*/ 0 w 10106"/>
              <a:gd name="connsiteY2" fmla="*/ 10033 h 10033"/>
              <a:gd name="connsiteX3" fmla="*/ 10000 w 10106"/>
              <a:gd name="connsiteY3" fmla="*/ 10033 h 10033"/>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22 h 10022"/>
              <a:gd name="connsiteX1" fmla="*/ 71 w 10106"/>
              <a:gd name="connsiteY1" fmla="*/ 1 h 10022"/>
              <a:gd name="connsiteX2" fmla="*/ 0 w 10106"/>
              <a:gd name="connsiteY2" fmla="*/ 10022 h 10022"/>
              <a:gd name="connsiteX3" fmla="*/ 10000 w 10106"/>
              <a:gd name="connsiteY3" fmla="*/ 10022 h 10022"/>
              <a:gd name="connsiteX0" fmla="*/ 9894 w 10000"/>
              <a:gd name="connsiteY0" fmla="*/ 22 h 10022"/>
              <a:gd name="connsiteX1" fmla="*/ 71 w 10000"/>
              <a:gd name="connsiteY1" fmla="*/ 1 h 10022"/>
              <a:gd name="connsiteX2" fmla="*/ 0 w 10000"/>
              <a:gd name="connsiteY2" fmla="*/ 10022 h 10022"/>
              <a:gd name="connsiteX3" fmla="*/ 10000 w 10000"/>
              <a:gd name="connsiteY3" fmla="*/ 10022 h 10022"/>
            </a:gdLst>
            <a:ahLst/>
            <a:cxnLst>
              <a:cxn ang="0">
                <a:pos x="connsiteX0" y="connsiteY0"/>
              </a:cxn>
              <a:cxn ang="0">
                <a:pos x="connsiteX1" y="connsiteY1"/>
              </a:cxn>
              <a:cxn ang="0">
                <a:pos x="connsiteX2" y="connsiteY2"/>
              </a:cxn>
              <a:cxn ang="0">
                <a:pos x="connsiteX3" y="connsiteY3"/>
              </a:cxn>
            </a:cxnLst>
            <a:rect l="l" t="t" r="r" b="b"/>
            <a:pathLst>
              <a:path w="10000" h="10022">
                <a:moveTo>
                  <a:pt x="9894" y="22"/>
                </a:moveTo>
                <a:cubicBezTo>
                  <a:pt x="9900" y="26"/>
                  <a:pt x="65" y="-3"/>
                  <a:pt x="71" y="1"/>
                </a:cubicBezTo>
                <a:cubicBezTo>
                  <a:pt x="65" y="3330"/>
                  <a:pt x="6" y="6693"/>
                  <a:pt x="0" y="10022"/>
                </a:cubicBezTo>
                <a:lnTo>
                  <a:pt x="10000" y="10022"/>
                </a:lnTo>
              </a:path>
            </a:pathLst>
          </a:custGeom>
          <a:ln>
            <a:headEnd/>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dirty="0">
              <a:solidFill>
                <a:schemeClr val="tx1">
                  <a:lumMod val="75000"/>
                  <a:lumOff val="25000"/>
                </a:schemeClr>
              </a:solidFill>
              <a:latin typeface="Arial Narrow" pitchFamily="34" charset="0"/>
              <a:cs typeface="Times New Roman" pitchFamily="18" charset="0"/>
            </a:endParaRPr>
          </a:p>
        </p:txBody>
      </p:sp>
      <p:sp>
        <p:nvSpPr>
          <p:cNvPr id="19" name="正方形/長方形 18"/>
          <p:cNvSpPr/>
          <p:nvPr/>
        </p:nvSpPr>
        <p:spPr bwMode="auto">
          <a:xfrm>
            <a:off x="2411977" y="1538980"/>
            <a:ext cx="720009" cy="450005"/>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000" dirty="0">
                <a:solidFill>
                  <a:schemeClr val="tx1">
                    <a:lumMod val="75000"/>
                    <a:lumOff val="25000"/>
                  </a:schemeClr>
                </a:solidFill>
                <a:latin typeface="メイリオ" panose="020B0604030504040204" pitchFamily="50" charset="-128"/>
                <a:ea typeface="メイリオ" panose="020B0604030504040204" pitchFamily="50" charset="-128"/>
              </a:rPr>
              <a:t>10h</a:t>
            </a:r>
            <a:endParaRPr kumimoji="1" lang="ja-JP" altLang="en-US" sz="20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0" name="正方形/長方形 19"/>
          <p:cNvSpPr/>
          <p:nvPr/>
        </p:nvSpPr>
        <p:spPr bwMode="auto">
          <a:xfrm>
            <a:off x="1691968" y="2078985"/>
            <a:ext cx="720009"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0h</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1" name="正方形/長方形 20"/>
          <p:cNvSpPr/>
          <p:nvPr/>
        </p:nvSpPr>
        <p:spPr bwMode="auto">
          <a:xfrm>
            <a:off x="2411976" y="2078984"/>
            <a:ext cx="720009"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1h</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2" name="Freeform 10"/>
          <p:cNvSpPr>
            <a:spLocks/>
          </p:cNvSpPr>
          <p:nvPr/>
        </p:nvSpPr>
        <p:spPr bwMode="auto">
          <a:xfrm rot="16200000">
            <a:off x="3266958" y="1494005"/>
            <a:ext cx="450059" cy="54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 name="connsiteX0" fmla="*/ 0 w 10000"/>
              <a:gd name="connsiteY0" fmla="*/ 0 h 10000"/>
              <a:gd name="connsiteX1" fmla="*/ 19 w 10000"/>
              <a:gd name="connsiteY1" fmla="*/ 12 h 10000"/>
              <a:gd name="connsiteX2" fmla="*/ 0 w 10000"/>
              <a:gd name="connsiteY2" fmla="*/ 10000 h 10000"/>
              <a:gd name="connsiteX3" fmla="*/ 10000 w 10000"/>
              <a:gd name="connsiteY3" fmla="*/ 10000 h 10000"/>
              <a:gd name="connsiteX0" fmla="*/ 0 w 10000"/>
              <a:gd name="connsiteY0" fmla="*/ 54 h 10054"/>
              <a:gd name="connsiteX1" fmla="*/ 3828 w 10000"/>
              <a:gd name="connsiteY1" fmla="*/ 0 h 10054"/>
              <a:gd name="connsiteX2" fmla="*/ 0 w 10000"/>
              <a:gd name="connsiteY2" fmla="*/ 10054 h 10054"/>
              <a:gd name="connsiteX3" fmla="*/ 10000 w 10000"/>
              <a:gd name="connsiteY3" fmla="*/ 10054 h 10054"/>
              <a:gd name="connsiteX0" fmla="*/ 9471 w 10000"/>
              <a:gd name="connsiteY0" fmla="*/ 87 h 10054"/>
              <a:gd name="connsiteX1" fmla="*/ 3828 w 10000"/>
              <a:gd name="connsiteY1" fmla="*/ 0 h 10054"/>
              <a:gd name="connsiteX2" fmla="*/ 0 w 10000"/>
              <a:gd name="connsiteY2" fmla="*/ 10054 h 10054"/>
              <a:gd name="connsiteX3" fmla="*/ 10000 w 10000"/>
              <a:gd name="connsiteY3" fmla="*/ 10054 h 10054"/>
              <a:gd name="connsiteX0" fmla="*/ 10053 w 10053"/>
              <a:gd name="connsiteY0" fmla="*/ 21 h 10054"/>
              <a:gd name="connsiteX1" fmla="*/ 3828 w 10053"/>
              <a:gd name="connsiteY1" fmla="*/ 0 h 10054"/>
              <a:gd name="connsiteX2" fmla="*/ 0 w 10053"/>
              <a:gd name="connsiteY2" fmla="*/ 10054 h 10054"/>
              <a:gd name="connsiteX3" fmla="*/ 10000 w 10053"/>
              <a:gd name="connsiteY3" fmla="*/ 10054 h 10054"/>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106 w 10106"/>
              <a:gd name="connsiteY0" fmla="*/ 55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88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0 h 10033"/>
              <a:gd name="connsiteX1" fmla="*/ 71 w 10106"/>
              <a:gd name="connsiteY1" fmla="*/ 12 h 10033"/>
              <a:gd name="connsiteX2" fmla="*/ 0 w 10106"/>
              <a:gd name="connsiteY2" fmla="*/ 10033 h 10033"/>
              <a:gd name="connsiteX3" fmla="*/ 10000 w 10106"/>
              <a:gd name="connsiteY3" fmla="*/ 10033 h 10033"/>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22 h 10022"/>
              <a:gd name="connsiteX1" fmla="*/ 71 w 10106"/>
              <a:gd name="connsiteY1" fmla="*/ 1 h 10022"/>
              <a:gd name="connsiteX2" fmla="*/ 0 w 10106"/>
              <a:gd name="connsiteY2" fmla="*/ 10022 h 10022"/>
              <a:gd name="connsiteX3" fmla="*/ 10000 w 10106"/>
              <a:gd name="connsiteY3" fmla="*/ 10022 h 10022"/>
              <a:gd name="connsiteX0" fmla="*/ 9894 w 10000"/>
              <a:gd name="connsiteY0" fmla="*/ 22 h 10022"/>
              <a:gd name="connsiteX1" fmla="*/ 71 w 10000"/>
              <a:gd name="connsiteY1" fmla="*/ 1 h 10022"/>
              <a:gd name="connsiteX2" fmla="*/ 0 w 10000"/>
              <a:gd name="connsiteY2" fmla="*/ 10022 h 10022"/>
              <a:gd name="connsiteX3" fmla="*/ 10000 w 10000"/>
              <a:gd name="connsiteY3" fmla="*/ 10022 h 10022"/>
            </a:gdLst>
            <a:ahLst/>
            <a:cxnLst>
              <a:cxn ang="0">
                <a:pos x="connsiteX0" y="connsiteY0"/>
              </a:cxn>
              <a:cxn ang="0">
                <a:pos x="connsiteX1" y="connsiteY1"/>
              </a:cxn>
              <a:cxn ang="0">
                <a:pos x="connsiteX2" y="connsiteY2"/>
              </a:cxn>
              <a:cxn ang="0">
                <a:pos x="connsiteX3" y="connsiteY3"/>
              </a:cxn>
            </a:cxnLst>
            <a:rect l="l" t="t" r="r" b="b"/>
            <a:pathLst>
              <a:path w="10000" h="10022">
                <a:moveTo>
                  <a:pt x="9894" y="22"/>
                </a:moveTo>
                <a:cubicBezTo>
                  <a:pt x="9900" y="26"/>
                  <a:pt x="65" y="-3"/>
                  <a:pt x="71" y="1"/>
                </a:cubicBezTo>
                <a:cubicBezTo>
                  <a:pt x="65" y="3330"/>
                  <a:pt x="6" y="6693"/>
                  <a:pt x="0" y="10022"/>
                </a:cubicBezTo>
                <a:lnTo>
                  <a:pt x="10000" y="10022"/>
                </a:lnTo>
              </a:path>
            </a:pathLst>
          </a:custGeom>
          <a:ln>
            <a:headEnd/>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dirty="0">
              <a:solidFill>
                <a:schemeClr val="tx1">
                  <a:lumMod val="75000"/>
                  <a:lumOff val="25000"/>
                </a:schemeClr>
              </a:solidFill>
              <a:latin typeface="Arial Narrow" pitchFamily="34" charset="0"/>
              <a:cs typeface="Times New Roman" pitchFamily="18" charset="0"/>
            </a:endParaRPr>
          </a:p>
        </p:txBody>
      </p:sp>
      <p:sp>
        <p:nvSpPr>
          <p:cNvPr id="23" name="正方形/長方形 22"/>
          <p:cNvSpPr/>
          <p:nvPr/>
        </p:nvSpPr>
        <p:spPr bwMode="auto">
          <a:xfrm>
            <a:off x="3131981" y="1538979"/>
            <a:ext cx="720009" cy="450005"/>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000" dirty="0">
                <a:solidFill>
                  <a:schemeClr val="tx1">
                    <a:lumMod val="75000"/>
                    <a:lumOff val="25000"/>
                  </a:schemeClr>
                </a:solidFill>
                <a:latin typeface="メイリオ" panose="020B0604030504040204" pitchFamily="50" charset="-128"/>
                <a:ea typeface="メイリオ" panose="020B0604030504040204" pitchFamily="50" charset="-128"/>
              </a:rPr>
              <a:t>30h</a:t>
            </a:r>
            <a:endParaRPr kumimoji="1" lang="ja-JP" altLang="en-US" sz="20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4" name="正方形/長方形 23"/>
          <p:cNvSpPr/>
          <p:nvPr/>
        </p:nvSpPr>
        <p:spPr bwMode="auto">
          <a:xfrm>
            <a:off x="3131980" y="2078983"/>
            <a:ext cx="720009"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2h</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5" name="正方形/長方形 24"/>
          <p:cNvSpPr/>
          <p:nvPr/>
        </p:nvSpPr>
        <p:spPr bwMode="auto">
          <a:xfrm>
            <a:off x="4572000" y="2078984"/>
            <a:ext cx="720009"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8000h</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6" name="正方形/長方形 25"/>
          <p:cNvSpPr/>
          <p:nvPr/>
        </p:nvSpPr>
        <p:spPr bwMode="auto">
          <a:xfrm>
            <a:off x="5292008" y="2078983"/>
            <a:ext cx="720009"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8001h</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7" name="正方形/長方形 26"/>
          <p:cNvSpPr/>
          <p:nvPr/>
        </p:nvSpPr>
        <p:spPr bwMode="auto">
          <a:xfrm>
            <a:off x="6012012" y="2078982"/>
            <a:ext cx="720009"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8002h</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9" name="正方形/長方形 28"/>
          <p:cNvSpPr/>
          <p:nvPr/>
        </p:nvSpPr>
        <p:spPr bwMode="auto">
          <a:xfrm>
            <a:off x="6732024" y="2078984"/>
            <a:ext cx="720009"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8003h</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0" name="正方形/長方形 29"/>
          <p:cNvSpPr/>
          <p:nvPr/>
        </p:nvSpPr>
        <p:spPr bwMode="auto">
          <a:xfrm>
            <a:off x="7452032" y="2078984"/>
            <a:ext cx="720009"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8004h</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1" name="正方形/長方形 30"/>
          <p:cNvSpPr/>
          <p:nvPr/>
        </p:nvSpPr>
        <p:spPr bwMode="auto">
          <a:xfrm>
            <a:off x="3851992" y="1718980"/>
            <a:ext cx="720007"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2" name="正方形/長方形 31"/>
          <p:cNvSpPr/>
          <p:nvPr/>
        </p:nvSpPr>
        <p:spPr bwMode="auto">
          <a:xfrm>
            <a:off x="8172040" y="1718980"/>
            <a:ext cx="720007"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3" name="正方形/長方形 32"/>
          <p:cNvSpPr/>
          <p:nvPr/>
        </p:nvSpPr>
        <p:spPr bwMode="auto">
          <a:xfrm>
            <a:off x="8172040" y="2078984"/>
            <a:ext cx="720007"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4" name="正方形/長方形 33"/>
          <p:cNvSpPr/>
          <p:nvPr/>
        </p:nvSpPr>
        <p:spPr bwMode="auto">
          <a:xfrm>
            <a:off x="3851992" y="2078984"/>
            <a:ext cx="720007"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5" name="正方形/長方形 34"/>
          <p:cNvSpPr/>
          <p:nvPr/>
        </p:nvSpPr>
        <p:spPr bwMode="auto">
          <a:xfrm>
            <a:off x="701956" y="2078984"/>
            <a:ext cx="720009"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アドレス：</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6" name="正方形/長方形 35"/>
          <p:cNvSpPr/>
          <p:nvPr/>
        </p:nvSpPr>
        <p:spPr bwMode="auto">
          <a:xfrm>
            <a:off x="701956" y="1628979"/>
            <a:ext cx="720009"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データ：</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228014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9A7C45-7EB0-4F27-BADC-7782B7AF473B}"/>
              </a:ext>
            </a:extLst>
          </p:cNvPr>
          <p:cNvSpPr>
            <a:spLocks noGrp="1"/>
          </p:cNvSpPr>
          <p:nvPr>
            <p:ph type="title"/>
          </p:nvPr>
        </p:nvSpPr>
        <p:spPr/>
        <p:txBody>
          <a:bodyPr/>
          <a:lstStyle/>
          <a:p>
            <a:r>
              <a:rPr kumimoji="1" lang="ja-JP" altLang="en-US" dirty="0"/>
              <a:t>メモリ</a:t>
            </a:r>
          </a:p>
        </p:txBody>
      </p:sp>
      <p:sp>
        <p:nvSpPr>
          <p:cNvPr id="3" name="テキスト プレースホルダー 2">
            <a:extLst>
              <a:ext uri="{FF2B5EF4-FFF2-40B4-BE49-F238E27FC236}">
                <a16:creationId xmlns:a16="http://schemas.microsoft.com/office/drawing/2014/main" id="{9A9554BA-573E-4373-B0CB-9B8794EA0391}"/>
              </a:ext>
            </a:extLst>
          </p:cNvPr>
          <p:cNvSpPr>
            <a:spLocks noGrp="1"/>
          </p:cNvSpPr>
          <p:nvPr>
            <p:ph type="body" sz="quarter" idx="10"/>
          </p:nvPr>
        </p:nvSpPr>
        <p:spPr/>
        <p:txBody>
          <a:bodyPr/>
          <a:lstStyle/>
          <a:p>
            <a:pPr marL="457200" indent="-457200">
              <a:buFont typeface="+mj-lt"/>
              <a:buAutoNum type="arabicPeriod"/>
            </a:pPr>
            <a:r>
              <a:rPr kumimoji="1" lang="ja-JP" altLang="en-US" b="1" dirty="0"/>
              <a:t>メモリの基本</a:t>
            </a:r>
            <a:endParaRPr kumimoji="1" lang="en-US" altLang="ja-JP" b="1" dirty="0"/>
          </a:p>
          <a:p>
            <a:pPr marL="817200" lvl="1" indent="-457200">
              <a:buFont typeface="+mj-lt"/>
              <a:buAutoNum type="arabicPeriod"/>
            </a:pPr>
            <a:r>
              <a:rPr kumimoji="1" lang="ja-JP" altLang="en-US" dirty="0"/>
              <a:t>構造</a:t>
            </a:r>
            <a:endParaRPr kumimoji="1" lang="en-US" altLang="ja-JP" dirty="0"/>
          </a:p>
          <a:p>
            <a:pPr marL="817200" lvl="1" indent="-457200">
              <a:buFont typeface="+mj-lt"/>
              <a:buAutoNum type="arabicPeriod"/>
            </a:pPr>
            <a:r>
              <a:rPr kumimoji="1" lang="ja-JP" altLang="en-US" dirty="0"/>
              <a:t>動作</a:t>
            </a:r>
            <a:endParaRPr kumimoji="1" lang="en-US" altLang="ja-JP" dirty="0"/>
          </a:p>
          <a:p>
            <a:pPr marL="817200" lvl="1" indent="-457200">
              <a:buFont typeface="+mj-lt"/>
              <a:buAutoNum type="arabicPeriod"/>
            </a:pPr>
            <a:r>
              <a:rPr lang="ja-JP" altLang="en-US" dirty="0"/>
              <a:t>容量と速度</a:t>
            </a:r>
            <a:endParaRPr lang="en-US" altLang="ja-JP" dirty="0"/>
          </a:p>
          <a:p>
            <a:pPr marL="457200" indent="-457200">
              <a:buFont typeface="+mj-lt"/>
              <a:buAutoNum type="arabicPeriod"/>
            </a:pPr>
            <a:r>
              <a:rPr kumimoji="1" lang="ja-JP" altLang="en-US" dirty="0"/>
              <a:t>メモリの詳細</a:t>
            </a:r>
            <a:endParaRPr kumimoji="1" lang="en-US" altLang="ja-JP" dirty="0"/>
          </a:p>
          <a:p>
            <a:pPr marL="817200" lvl="1" indent="-457200">
              <a:buFont typeface="+mj-lt"/>
              <a:buAutoNum type="arabicPeriod"/>
            </a:pPr>
            <a:r>
              <a:rPr lang="en-US" altLang="ja-JP" dirty="0"/>
              <a:t>SRAM </a:t>
            </a:r>
            <a:r>
              <a:rPr lang="ja-JP" altLang="en-US" dirty="0"/>
              <a:t>と </a:t>
            </a:r>
            <a:r>
              <a:rPr kumimoji="1" lang="en-US" altLang="ja-JP" dirty="0"/>
              <a:t>DRAM</a:t>
            </a:r>
          </a:p>
          <a:p>
            <a:pPr marL="817200" lvl="1" indent="-457200">
              <a:buFont typeface="+mj-lt"/>
              <a:buAutoNum type="arabicPeriod"/>
            </a:pPr>
            <a:r>
              <a:rPr lang="ja-JP" altLang="en-US" dirty="0"/>
              <a:t>なぜメモリが存在するのか？</a:t>
            </a:r>
            <a:endParaRPr lang="en-US" altLang="ja-JP" dirty="0"/>
          </a:p>
        </p:txBody>
      </p:sp>
    </p:spTree>
    <p:extLst>
      <p:ext uri="{BB962C8B-B14F-4D97-AF65-F5344CB8AC3E}">
        <p14:creationId xmlns:p14="http://schemas.microsoft.com/office/powerpoint/2010/main" val="22082351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メモリの基本構造：セルを行列状に配置</a:t>
            </a:r>
          </a:p>
        </p:txBody>
      </p:sp>
      <p:sp>
        <p:nvSpPr>
          <p:cNvPr id="3" name="テキスト プレースホルダー 2"/>
          <p:cNvSpPr>
            <a:spLocks noGrp="1"/>
          </p:cNvSpPr>
          <p:nvPr>
            <p:ph type="body" sz="quarter" idx="10"/>
          </p:nvPr>
        </p:nvSpPr>
        <p:spPr>
          <a:xfrm>
            <a:off x="4932004" y="1088974"/>
            <a:ext cx="3870042" cy="5309752"/>
          </a:xfrm>
        </p:spPr>
        <p:txBody>
          <a:bodyPr anchor="t"/>
          <a:lstStyle/>
          <a:p>
            <a:pPr lvl="1"/>
            <a:r>
              <a:rPr kumimoji="1" lang="ja-JP" altLang="en-US" dirty="0"/>
              <a:t>セル：</a:t>
            </a:r>
            <a:endParaRPr kumimoji="1" lang="en-US" altLang="ja-JP" dirty="0"/>
          </a:p>
          <a:p>
            <a:pPr lvl="2"/>
            <a:r>
              <a:rPr kumimoji="1" lang="en-US" altLang="ja-JP" dirty="0"/>
              <a:t>1</a:t>
            </a:r>
            <a:r>
              <a:rPr kumimoji="1" lang="ja-JP" altLang="en-US" dirty="0"/>
              <a:t>ビットの情報を記憶</a:t>
            </a:r>
            <a:endParaRPr kumimoji="1" lang="en-US" altLang="ja-JP" dirty="0"/>
          </a:p>
          <a:p>
            <a:pPr lvl="1"/>
            <a:r>
              <a:rPr kumimoji="1" lang="ja-JP" altLang="en-US" dirty="0"/>
              <a:t>ビットライン：</a:t>
            </a:r>
            <a:endParaRPr kumimoji="1" lang="en-US" altLang="ja-JP" dirty="0"/>
          </a:p>
          <a:p>
            <a:pPr lvl="2"/>
            <a:r>
              <a:rPr kumimoji="1" lang="ja-JP" altLang="en-US" dirty="0"/>
              <a:t>列方向の配線</a:t>
            </a:r>
            <a:endParaRPr kumimoji="1" lang="en-US" altLang="ja-JP" dirty="0"/>
          </a:p>
          <a:p>
            <a:pPr lvl="1"/>
            <a:r>
              <a:rPr kumimoji="1" lang="ja-JP" altLang="en-US" dirty="0"/>
              <a:t>ワードライン</a:t>
            </a:r>
            <a:r>
              <a:rPr lang="ja-JP" altLang="en-US" dirty="0"/>
              <a:t>：</a:t>
            </a:r>
            <a:endParaRPr kumimoji="1" lang="en-US" altLang="ja-JP" dirty="0"/>
          </a:p>
          <a:p>
            <a:pPr lvl="2"/>
            <a:r>
              <a:rPr kumimoji="1" lang="ja-JP" altLang="en-US" dirty="0"/>
              <a:t>行方向の配線</a:t>
            </a:r>
            <a:endParaRPr kumimoji="1" lang="en-US" altLang="ja-JP" dirty="0"/>
          </a:p>
          <a:p>
            <a:pPr lvl="1"/>
            <a:r>
              <a:rPr kumimoji="1" lang="ja-JP" altLang="en-US" dirty="0"/>
              <a:t>デコーダ</a:t>
            </a:r>
            <a:r>
              <a:rPr lang="ja-JP" altLang="en-US" dirty="0"/>
              <a:t>：</a:t>
            </a:r>
            <a:endParaRPr kumimoji="1" lang="en-US" altLang="ja-JP" dirty="0"/>
          </a:p>
          <a:p>
            <a:pPr lvl="2"/>
            <a:r>
              <a:rPr kumimoji="1" lang="ja-JP" altLang="en-US" dirty="0"/>
              <a:t>アドレスをデコードしてワードラインをアサート</a:t>
            </a:r>
            <a:endParaRPr kumimoji="1" lang="en-US" altLang="ja-JP" dirty="0"/>
          </a:p>
          <a:p>
            <a:pPr lvl="1"/>
            <a:r>
              <a:rPr kumimoji="1" lang="ja-JP" altLang="en-US" dirty="0"/>
              <a:t>カラム・セレクタ</a:t>
            </a:r>
            <a:r>
              <a:rPr lang="ja-JP" altLang="en-US" dirty="0"/>
              <a:t>：</a:t>
            </a:r>
            <a:endParaRPr kumimoji="1" lang="en-US" altLang="ja-JP" dirty="0"/>
          </a:p>
          <a:p>
            <a:pPr lvl="2"/>
            <a:r>
              <a:rPr kumimoji="1" lang="ja-JP" altLang="en-US" dirty="0"/>
              <a:t>ビットライン出力から１つを選んで出力</a:t>
            </a:r>
          </a:p>
        </p:txBody>
      </p:sp>
      <p:sp>
        <p:nvSpPr>
          <p:cNvPr id="4" name="正方形/長方形 3"/>
          <p:cNvSpPr/>
          <p:nvPr/>
        </p:nvSpPr>
        <p:spPr>
          <a:xfrm>
            <a:off x="1601996" y="162898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5" name="正方形/長方形 4"/>
          <p:cNvSpPr/>
          <p:nvPr/>
        </p:nvSpPr>
        <p:spPr>
          <a:xfrm>
            <a:off x="2411993"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6" name="正方形/長方形 5"/>
          <p:cNvSpPr/>
          <p:nvPr/>
        </p:nvSpPr>
        <p:spPr>
          <a:xfrm>
            <a:off x="322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7" name="正方形/長方形 6"/>
          <p:cNvSpPr/>
          <p:nvPr/>
        </p:nvSpPr>
        <p:spPr>
          <a:xfrm>
            <a:off x="403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8" name="直線コネクタ 7"/>
          <p:cNvCxnSpPr/>
          <p:nvPr/>
        </p:nvCxnSpPr>
        <p:spPr>
          <a:xfrm flipV="1">
            <a:off x="1151962" y="1898980"/>
            <a:ext cx="3690032" cy="3"/>
          </a:xfrm>
          <a:prstGeom prst="line">
            <a:avLst/>
          </a:prstGeom>
          <a:ln w="3175"/>
        </p:spPr>
        <p:style>
          <a:lnRef idx="1">
            <a:schemeClr val="dk1"/>
          </a:lnRef>
          <a:fillRef idx="0">
            <a:schemeClr val="dk1"/>
          </a:fillRef>
          <a:effectRef idx="0">
            <a:schemeClr val="dk1"/>
          </a:effectRef>
          <a:fontRef idx="minor">
            <a:schemeClr val="tx1"/>
          </a:fontRef>
        </p:style>
      </p:cxnSp>
      <p:sp>
        <p:nvSpPr>
          <p:cNvPr id="9" name="正方形/長方形 8"/>
          <p:cNvSpPr/>
          <p:nvPr/>
        </p:nvSpPr>
        <p:spPr>
          <a:xfrm>
            <a:off x="1601993" y="243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10" name="正方形/長方形 9"/>
          <p:cNvSpPr/>
          <p:nvPr/>
        </p:nvSpPr>
        <p:spPr>
          <a:xfrm>
            <a:off x="2411990"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sz="1600" dirty="0">
                <a:latin typeface="Arial Narrow" pitchFamily="34" charset="0"/>
              </a:rPr>
              <a:t>0</a:t>
            </a:r>
            <a:endParaRPr kumimoji="1" lang="ja-JP" altLang="en-US" sz="1600" dirty="0">
              <a:latin typeface="Arial Narrow" pitchFamily="34" charset="0"/>
            </a:endParaRPr>
          </a:p>
        </p:txBody>
      </p:sp>
      <p:sp>
        <p:nvSpPr>
          <p:cNvPr id="11" name="正方形/長方形 10"/>
          <p:cNvSpPr/>
          <p:nvPr/>
        </p:nvSpPr>
        <p:spPr>
          <a:xfrm>
            <a:off x="3221991"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2" name="正方形/長方形 11"/>
          <p:cNvSpPr/>
          <p:nvPr/>
        </p:nvSpPr>
        <p:spPr>
          <a:xfrm>
            <a:off x="4031991"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13" name="直線コネクタ 12"/>
          <p:cNvCxnSpPr/>
          <p:nvPr/>
        </p:nvCxnSpPr>
        <p:spPr>
          <a:xfrm flipV="1">
            <a:off x="1151962" y="2708977"/>
            <a:ext cx="3690029" cy="15"/>
          </a:xfrm>
          <a:prstGeom prst="line">
            <a:avLst/>
          </a:prstGeom>
          <a:ln w="3175"/>
        </p:spPr>
        <p:style>
          <a:lnRef idx="1">
            <a:schemeClr val="dk1"/>
          </a:lnRef>
          <a:fillRef idx="0">
            <a:schemeClr val="dk1"/>
          </a:fillRef>
          <a:effectRef idx="0">
            <a:schemeClr val="dk1"/>
          </a:effectRef>
          <a:fontRef idx="minor">
            <a:schemeClr val="tx1"/>
          </a:fontRef>
        </p:style>
      </p:cxnSp>
      <p:sp>
        <p:nvSpPr>
          <p:cNvPr id="14" name="正方形/長方形 13"/>
          <p:cNvSpPr/>
          <p:nvPr/>
        </p:nvSpPr>
        <p:spPr>
          <a:xfrm>
            <a:off x="1601993" y="324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5" name="正方形/長方形 14"/>
          <p:cNvSpPr/>
          <p:nvPr/>
        </p:nvSpPr>
        <p:spPr>
          <a:xfrm>
            <a:off x="2411990"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6" name="正方形/長方形 15"/>
          <p:cNvSpPr/>
          <p:nvPr/>
        </p:nvSpPr>
        <p:spPr>
          <a:xfrm>
            <a:off x="322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7" name="正方形/長方形 16"/>
          <p:cNvSpPr/>
          <p:nvPr/>
        </p:nvSpPr>
        <p:spPr>
          <a:xfrm>
            <a:off x="403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18" name="直線コネクタ 17"/>
          <p:cNvCxnSpPr/>
          <p:nvPr/>
        </p:nvCxnSpPr>
        <p:spPr>
          <a:xfrm flipV="1">
            <a:off x="1151962" y="3518977"/>
            <a:ext cx="3690029" cy="24"/>
          </a:xfrm>
          <a:prstGeom prst="line">
            <a:avLst/>
          </a:prstGeom>
          <a:ln w="3175"/>
        </p:spPr>
        <p:style>
          <a:lnRef idx="1">
            <a:schemeClr val="dk1"/>
          </a:lnRef>
          <a:fillRef idx="0">
            <a:schemeClr val="dk1"/>
          </a:fillRef>
          <a:effectRef idx="0">
            <a:schemeClr val="dk1"/>
          </a:effectRef>
          <a:fontRef idx="minor">
            <a:schemeClr val="tx1"/>
          </a:fontRef>
        </p:style>
      </p:cxnSp>
      <p:sp>
        <p:nvSpPr>
          <p:cNvPr id="19" name="正方形/長方形 18"/>
          <p:cNvSpPr/>
          <p:nvPr/>
        </p:nvSpPr>
        <p:spPr>
          <a:xfrm>
            <a:off x="1601993" y="405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0" name="正方形/長方形 19"/>
          <p:cNvSpPr/>
          <p:nvPr/>
        </p:nvSpPr>
        <p:spPr>
          <a:xfrm>
            <a:off x="2411990"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1" name="正方形/長方形 20"/>
          <p:cNvSpPr/>
          <p:nvPr/>
        </p:nvSpPr>
        <p:spPr>
          <a:xfrm>
            <a:off x="322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2" name="正方形/長方形 21"/>
          <p:cNvSpPr/>
          <p:nvPr/>
        </p:nvSpPr>
        <p:spPr>
          <a:xfrm>
            <a:off x="403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23" name="直線コネクタ 22"/>
          <p:cNvCxnSpPr/>
          <p:nvPr/>
        </p:nvCxnSpPr>
        <p:spPr>
          <a:xfrm flipV="1">
            <a:off x="1151962" y="4328977"/>
            <a:ext cx="3690029" cy="33"/>
          </a:xfrm>
          <a:prstGeom prst="line">
            <a:avLst/>
          </a:prstGeom>
          <a:ln w="3175"/>
        </p:spPr>
        <p:style>
          <a:lnRef idx="1">
            <a:schemeClr val="dk1"/>
          </a:lnRef>
          <a:fillRef idx="0">
            <a:schemeClr val="dk1"/>
          </a:fillRef>
          <a:effectRef idx="0">
            <a:schemeClr val="dk1"/>
          </a:effectRef>
          <a:fontRef idx="minor">
            <a:schemeClr val="tx1"/>
          </a:fontRef>
        </p:style>
      </p:cxnSp>
      <p:cxnSp>
        <p:nvCxnSpPr>
          <p:cNvPr id="24" name="直線コネクタ 23"/>
          <p:cNvCxnSpPr/>
          <p:nvPr/>
        </p:nvCxnSpPr>
        <p:spPr>
          <a:xfrm flipV="1">
            <a:off x="187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5" name="直線コネクタ 24"/>
          <p:cNvCxnSpPr/>
          <p:nvPr/>
        </p:nvCxnSpPr>
        <p:spPr>
          <a:xfrm flipV="1">
            <a:off x="268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6" name="直線コネクタ 25"/>
          <p:cNvCxnSpPr/>
          <p:nvPr/>
        </p:nvCxnSpPr>
        <p:spPr>
          <a:xfrm flipV="1">
            <a:off x="349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7" name="直線コネクタ 26"/>
          <p:cNvCxnSpPr/>
          <p:nvPr/>
        </p:nvCxnSpPr>
        <p:spPr>
          <a:xfrm flipV="1">
            <a:off x="430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sp>
        <p:nvSpPr>
          <p:cNvPr id="28" name="台形 27"/>
          <p:cNvSpPr/>
          <p:nvPr/>
        </p:nvSpPr>
        <p:spPr>
          <a:xfrm flipV="1">
            <a:off x="1601993" y="5138977"/>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cxnSp>
        <p:nvCxnSpPr>
          <p:cNvPr id="29" name="直線コネクタ 28"/>
          <p:cNvCxnSpPr/>
          <p:nvPr/>
        </p:nvCxnSpPr>
        <p:spPr>
          <a:xfrm flipV="1">
            <a:off x="3061975" y="5408980"/>
            <a:ext cx="0" cy="540000"/>
          </a:xfrm>
          <a:prstGeom prst="line">
            <a:avLst/>
          </a:prstGeom>
          <a:ln w="3175">
            <a:headEnd type="triangle"/>
          </a:ln>
        </p:spPr>
        <p:style>
          <a:lnRef idx="1">
            <a:schemeClr val="dk1"/>
          </a:lnRef>
          <a:fillRef idx="0">
            <a:schemeClr val="dk1"/>
          </a:fillRef>
          <a:effectRef idx="0">
            <a:schemeClr val="dk1"/>
          </a:effectRef>
          <a:fontRef idx="minor">
            <a:schemeClr val="tx1"/>
          </a:fontRef>
        </p:style>
      </p:cxnSp>
      <p:sp>
        <p:nvSpPr>
          <p:cNvPr id="30" name="正方形/長方形 29"/>
          <p:cNvSpPr/>
          <p:nvPr/>
        </p:nvSpPr>
        <p:spPr>
          <a:xfrm rot="16200000">
            <a:off x="3942004" y="3248987"/>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lines</a:t>
            </a:r>
            <a:endParaRPr kumimoji="1" lang="ja-JP" altLang="en-US" sz="1600" dirty="0">
              <a:latin typeface="Arial Narrow" pitchFamily="34" charset="0"/>
            </a:endParaRPr>
          </a:p>
        </p:txBody>
      </p:sp>
      <p:sp>
        <p:nvSpPr>
          <p:cNvPr id="31" name="正方形/長方形 30"/>
          <p:cNvSpPr/>
          <p:nvPr/>
        </p:nvSpPr>
        <p:spPr>
          <a:xfrm>
            <a:off x="4211996" y="1358977"/>
            <a:ext cx="1080001"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cell</a:t>
            </a:r>
            <a:endParaRPr kumimoji="1" lang="ja-JP" altLang="en-US" sz="1600" dirty="0">
              <a:latin typeface="Arial Narrow" pitchFamily="34" charset="0"/>
            </a:endParaRPr>
          </a:p>
        </p:txBody>
      </p:sp>
      <p:sp>
        <p:nvSpPr>
          <p:cNvPr id="127" name="正方形/長方形 126"/>
          <p:cNvSpPr/>
          <p:nvPr/>
        </p:nvSpPr>
        <p:spPr>
          <a:xfrm>
            <a:off x="1871970" y="908972"/>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lines</a:t>
            </a:r>
            <a:endParaRPr kumimoji="1" lang="ja-JP" altLang="en-US" sz="1600" dirty="0">
              <a:latin typeface="Arial Narrow" pitchFamily="34" charset="0"/>
            </a:endParaRPr>
          </a:p>
        </p:txBody>
      </p:sp>
      <p:sp>
        <p:nvSpPr>
          <p:cNvPr id="129" name="台形 128"/>
          <p:cNvSpPr/>
          <p:nvPr/>
        </p:nvSpPr>
        <p:spPr>
          <a:xfrm rot="5400000" flipV="1">
            <a:off x="-468043" y="2978983"/>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sp>
        <p:nvSpPr>
          <p:cNvPr id="134" name="正方形/長方形 133"/>
          <p:cNvSpPr/>
          <p:nvPr/>
        </p:nvSpPr>
        <p:spPr>
          <a:xfrm>
            <a:off x="1871970" y="4959017"/>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column selector</a:t>
            </a:r>
            <a:endParaRPr kumimoji="1" lang="ja-JP" altLang="en-US" sz="1600" dirty="0">
              <a:latin typeface="Arial Narrow" pitchFamily="34" charset="0"/>
            </a:endParaRPr>
          </a:p>
        </p:txBody>
      </p:sp>
      <p:sp>
        <p:nvSpPr>
          <p:cNvPr id="135" name="正方形/長方形 134"/>
          <p:cNvSpPr/>
          <p:nvPr/>
        </p:nvSpPr>
        <p:spPr>
          <a:xfrm rot="16200000">
            <a:off x="-243043" y="2663980"/>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decoder</a:t>
            </a:r>
            <a:endParaRPr kumimoji="1" lang="ja-JP" altLang="en-US" sz="1600" dirty="0">
              <a:latin typeface="Arial Narrow" pitchFamily="34" charset="0"/>
            </a:endParaRPr>
          </a:p>
        </p:txBody>
      </p:sp>
      <p:cxnSp>
        <p:nvCxnSpPr>
          <p:cNvPr id="136" name="直線コネクタ 135"/>
          <p:cNvCxnSpPr/>
          <p:nvPr/>
        </p:nvCxnSpPr>
        <p:spPr>
          <a:xfrm flipV="1">
            <a:off x="71950" y="3068996"/>
            <a:ext cx="810009" cy="34"/>
          </a:xfrm>
          <a:prstGeom prst="line">
            <a:avLst/>
          </a:prstGeom>
          <a:ln w="3175">
            <a:tailEnd type="triangle"/>
          </a:ln>
        </p:spPr>
        <p:style>
          <a:lnRef idx="1">
            <a:schemeClr val="dk1"/>
          </a:lnRef>
          <a:fillRef idx="0">
            <a:schemeClr val="dk1"/>
          </a:fillRef>
          <a:effectRef idx="0">
            <a:schemeClr val="dk1"/>
          </a:effectRef>
          <a:fontRef idx="minor">
            <a:schemeClr val="tx1"/>
          </a:fontRef>
        </p:style>
      </p:cxnSp>
      <p:sp>
        <p:nvSpPr>
          <p:cNvPr id="138" name="正方形/長方形 137"/>
          <p:cNvSpPr/>
          <p:nvPr/>
        </p:nvSpPr>
        <p:spPr>
          <a:xfrm>
            <a:off x="-108052" y="2618991"/>
            <a:ext cx="114010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address</a:t>
            </a:r>
            <a:endParaRPr kumimoji="1" lang="ja-JP" altLang="en-US" sz="1600" dirty="0">
              <a:latin typeface="Arial Narrow" pitchFamily="34" charset="0"/>
            </a:endParaRPr>
          </a:p>
        </p:txBody>
      </p:sp>
      <p:sp>
        <p:nvSpPr>
          <p:cNvPr id="139" name="正方形/長方形 138"/>
          <p:cNvSpPr/>
          <p:nvPr/>
        </p:nvSpPr>
        <p:spPr>
          <a:xfrm>
            <a:off x="1781969" y="5769026"/>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data</a:t>
            </a:r>
            <a:endParaRPr kumimoji="1" lang="ja-JP" altLang="en-US" sz="1600" dirty="0">
              <a:latin typeface="Arial Narrow" pitchFamily="34" charset="0"/>
            </a:endParaRPr>
          </a:p>
        </p:txBody>
      </p:sp>
    </p:spTree>
    <p:extLst>
      <p:ext uri="{BB962C8B-B14F-4D97-AF65-F5344CB8AC3E}">
        <p14:creationId xmlns:p14="http://schemas.microsoft.com/office/powerpoint/2010/main" val="40560205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メモリの読み出し操作</a:t>
            </a:r>
          </a:p>
        </p:txBody>
      </p:sp>
      <p:sp>
        <p:nvSpPr>
          <p:cNvPr id="3" name="テキスト プレースホルダー 2"/>
          <p:cNvSpPr>
            <a:spLocks noGrp="1"/>
          </p:cNvSpPr>
          <p:nvPr>
            <p:ph type="body" sz="quarter" idx="10"/>
          </p:nvPr>
        </p:nvSpPr>
        <p:spPr>
          <a:xfrm>
            <a:off x="4932004" y="1088974"/>
            <a:ext cx="3870042" cy="5309752"/>
          </a:xfrm>
        </p:spPr>
        <p:txBody>
          <a:bodyPr anchor="t"/>
          <a:lstStyle/>
          <a:p>
            <a:pPr marL="817200" lvl="1" indent="-457200">
              <a:buFont typeface="+mj-lt"/>
              <a:buAutoNum type="arabicPeriod"/>
            </a:pPr>
            <a:r>
              <a:rPr kumimoji="1" lang="ja-JP" altLang="en-US" dirty="0"/>
              <a:t>アドレスのデコード</a:t>
            </a:r>
            <a:endParaRPr kumimoji="1" lang="en-US" altLang="ja-JP" dirty="0"/>
          </a:p>
          <a:p>
            <a:pPr marL="817200" lvl="1" indent="-457200">
              <a:buFont typeface="+mj-lt"/>
              <a:buAutoNum type="arabicPeriod"/>
            </a:pPr>
            <a:r>
              <a:rPr kumimoji="1" lang="ja-JP" altLang="en-US" dirty="0"/>
              <a:t>ワードラインのアサート</a:t>
            </a:r>
            <a:br>
              <a:rPr kumimoji="1" lang="en-US" altLang="ja-JP" dirty="0"/>
            </a:br>
            <a:r>
              <a:rPr kumimoji="1" lang="ja-JP" altLang="en-US" dirty="0"/>
              <a:t>（行の指定）</a:t>
            </a:r>
            <a:endParaRPr kumimoji="1" lang="en-US" altLang="ja-JP" dirty="0"/>
          </a:p>
          <a:p>
            <a:pPr marL="817200" lvl="1" indent="-457200">
              <a:buFont typeface="+mj-lt"/>
              <a:buAutoNum type="arabicPeriod"/>
            </a:pPr>
            <a:r>
              <a:rPr kumimoji="1" lang="ja-JP" altLang="en-US" dirty="0"/>
              <a:t>ビットラインへの１行分のデータの読み出し</a:t>
            </a:r>
            <a:endParaRPr kumimoji="1" lang="en-US" altLang="ja-JP" dirty="0"/>
          </a:p>
          <a:p>
            <a:pPr marL="817200" lvl="1" indent="-457200">
              <a:buFont typeface="+mj-lt"/>
              <a:buAutoNum type="arabicPeriod"/>
            </a:pPr>
            <a:r>
              <a:rPr kumimoji="1" lang="ja-JP" altLang="en-US" dirty="0"/>
              <a:t>カラムセレクタによる</a:t>
            </a:r>
            <a:br>
              <a:rPr kumimoji="1" lang="en-US" altLang="ja-JP" dirty="0"/>
            </a:br>
            <a:r>
              <a:rPr kumimoji="1" lang="ja-JP" altLang="en-US" dirty="0"/>
              <a:t>目的のビットの選択</a:t>
            </a:r>
            <a:endParaRPr kumimoji="1" lang="en-US" altLang="ja-JP" dirty="0"/>
          </a:p>
          <a:p>
            <a:pPr marL="817200" lvl="1" indent="-457200">
              <a:buFont typeface="+mj-lt"/>
              <a:buAutoNum type="arabicPeriod"/>
            </a:pPr>
            <a:endParaRPr lang="en-US" altLang="ja-JP" dirty="0"/>
          </a:p>
          <a:p>
            <a:pPr lvl="1"/>
            <a:r>
              <a:rPr kumimoji="1" lang="ja-JP" altLang="en-US" dirty="0"/>
              <a:t>（書き込みはこれの逆を</a:t>
            </a:r>
            <a:br>
              <a:rPr kumimoji="1" lang="en-US" altLang="ja-JP" dirty="0"/>
            </a:br>
            <a:r>
              <a:rPr kumimoji="1" lang="ja-JP" altLang="en-US" dirty="0"/>
              <a:t>　行う</a:t>
            </a:r>
            <a:endParaRPr kumimoji="1" lang="en-US" altLang="ja-JP" dirty="0"/>
          </a:p>
          <a:p>
            <a:pPr lvl="1"/>
            <a:endParaRPr kumimoji="1" lang="ja-JP" altLang="en-US" dirty="0"/>
          </a:p>
        </p:txBody>
      </p:sp>
      <p:sp>
        <p:nvSpPr>
          <p:cNvPr id="4" name="正方形/長方形 3"/>
          <p:cNvSpPr/>
          <p:nvPr/>
        </p:nvSpPr>
        <p:spPr>
          <a:xfrm>
            <a:off x="1601996" y="162898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5" name="正方形/長方形 4"/>
          <p:cNvSpPr/>
          <p:nvPr/>
        </p:nvSpPr>
        <p:spPr>
          <a:xfrm>
            <a:off x="2411993"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6" name="正方形/長方形 5"/>
          <p:cNvSpPr/>
          <p:nvPr/>
        </p:nvSpPr>
        <p:spPr>
          <a:xfrm>
            <a:off x="322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7" name="正方形/長方形 6"/>
          <p:cNvSpPr/>
          <p:nvPr/>
        </p:nvSpPr>
        <p:spPr>
          <a:xfrm>
            <a:off x="403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8" name="直線コネクタ 7"/>
          <p:cNvCxnSpPr/>
          <p:nvPr/>
        </p:nvCxnSpPr>
        <p:spPr>
          <a:xfrm flipV="1">
            <a:off x="1151962" y="1898980"/>
            <a:ext cx="3690032" cy="3"/>
          </a:xfrm>
          <a:prstGeom prst="line">
            <a:avLst/>
          </a:prstGeom>
          <a:ln w="3175"/>
        </p:spPr>
        <p:style>
          <a:lnRef idx="1">
            <a:schemeClr val="dk1"/>
          </a:lnRef>
          <a:fillRef idx="0">
            <a:schemeClr val="dk1"/>
          </a:fillRef>
          <a:effectRef idx="0">
            <a:schemeClr val="dk1"/>
          </a:effectRef>
          <a:fontRef idx="minor">
            <a:schemeClr val="tx1"/>
          </a:fontRef>
        </p:style>
      </p:cxnSp>
      <p:sp>
        <p:nvSpPr>
          <p:cNvPr id="9" name="正方形/長方形 8"/>
          <p:cNvSpPr/>
          <p:nvPr/>
        </p:nvSpPr>
        <p:spPr>
          <a:xfrm>
            <a:off x="1601993" y="243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10" name="正方形/長方形 9"/>
          <p:cNvSpPr/>
          <p:nvPr/>
        </p:nvSpPr>
        <p:spPr>
          <a:xfrm>
            <a:off x="2411990"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sz="1600" dirty="0">
                <a:latin typeface="Arial Narrow" pitchFamily="34" charset="0"/>
              </a:rPr>
              <a:t>0</a:t>
            </a:r>
            <a:endParaRPr kumimoji="1" lang="ja-JP" altLang="en-US" sz="1600" dirty="0">
              <a:latin typeface="Arial Narrow" pitchFamily="34" charset="0"/>
            </a:endParaRPr>
          </a:p>
        </p:txBody>
      </p:sp>
      <p:sp>
        <p:nvSpPr>
          <p:cNvPr id="11" name="正方形/長方形 10"/>
          <p:cNvSpPr/>
          <p:nvPr/>
        </p:nvSpPr>
        <p:spPr>
          <a:xfrm>
            <a:off x="3221991"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2" name="正方形/長方形 11"/>
          <p:cNvSpPr/>
          <p:nvPr/>
        </p:nvSpPr>
        <p:spPr>
          <a:xfrm>
            <a:off x="4031991"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13" name="直線コネクタ 12"/>
          <p:cNvCxnSpPr/>
          <p:nvPr/>
        </p:nvCxnSpPr>
        <p:spPr>
          <a:xfrm flipV="1">
            <a:off x="1151962" y="2708977"/>
            <a:ext cx="3690029" cy="15"/>
          </a:xfrm>
          <a:prstGeom prst="line">
            <a:avLst/>
          </a:prstGeom>
          <a:ln w="3175"/>
        </p:spPr>
        <p:style>
          <a:lnRef idx="1">
            <a:schemeClr val="dk1"/>
          </a:lnRef>
          <a:fillRef idx="0">
            <a:schemeClr val="dk1"/>
          </a:fillRef>
          <a:effectRef idx="0">
            <a:schemeClr val="dk1"/>
          </a:effectRef>
          <a:fontRef idx="minor">
            <a:schemeClr val="tx1"/>
          </a:fontRef>
        </p:style>
      </p:cxnSp>
      <p:sp>
        <p:nvSpPr>
          <p:cNvPr id="14" name="正方形/長方形 13"/>
          <p:cNvSpPr/>
          <p:nvPr/>
        </p:nvSpPr>
        <p:spPr>
          <a:xfrm>
            <a:off x="1601993" y="324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5" name="正方形/長方形 14"/>
          <p:cNvSpPr/>
          <p:nvPr/>
        </p:nvSpPr>
        <p:spPr>
          <a:xfrm>
            <a:off x="2411990"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6" name="正方形/長方形 15"/>
          <p:cNvSpPr/>
          <p:nvPr/>
        </p:nvSpPr>
        <p:spPr>
          <a:xfrm>
            <a:off x="322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7" name="正方形/長方形 16"/>
          <p:cNvSpPr/>
          <p:nvPr/>
        </p:nvSpPr>
        <p:spPr>
          <a:xfrm>
            <a:off x="403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18" name="直線コネクタ 17"/>
          <p:cNvCxnSpPr/>
          <p:nvPr/>
        </p:nvCxnSpPr>
        <p:spPr>
          <a:xfrm flipV="1">
            <a:off x="1151962" y="3518977"/>
            <a:ext cx="3690029" cy="24"/>
          </a:xfrm>
          <a:prstGeom prst="line">
            <a:avLst/>
          </a:prstGeom>
          <a:ln w="3175"/>
        </p:spPr>
        <p:style>
          <a:lnRef idx="1">
            <a:schemeClr val="dk1"/>
          </a:lnRef>
          <a:fillRef idx="0">
            <a:schemeClr val="dk1"/>
          </a:fillRef>
          <a:effectRef idx="0">
            <a:schemeClr val="dk1"/>
          </a:effectRef>
          <a:fontRef idx="minor">
            <a:schemeClr val="tx1"/>
          </a:fontRef>
        </p:style>
      </p:cxnSp>
      <p:sp>
        <p:nvSpPr>
          <p:cNvPr id="19" name="正方形/長方形 18"/>
          <p:cNvSpPr/>
          <p:nvPr/>
        </p:nvSpPr>
        <p:spPr>
          <a:xfrm>
            <a:off x="1601993" y="405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0" name="正方形/長方形 19"/>
          <p:cNvSpPr/>
          <p:nvPr/>
        </p:nvSpPr>
        <p:spPr>
          <a:xfrm>
            <a:off x="2411990"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1" name="正方形/長方形 20"/>
          <p:cNvSpPr/>
          <p:nvPr/>
        </p:nvSpPr>
        <p:spPr>
          <a:xfrm>
            <a:off x="322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2" name="正方形/長方形 21"/>
          <p:cNvSpPr/>
          <p:nvPr/>
        </p:nvSpPr>
        <p:spPr>
          <a:xfrm>
            <a:off x="403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23" name="直線コネクタ 22"/>
          <p:cNvCxnSpPr/>
          <p:nvPr/>
        </p:nvCxnSpPr>
        <p:spPr>
          <a:xfrm flipV="1">
            <a:off x="1151962" y="4328977"/>
            <a:ext cx="3690029" cy="33"/>
          </a:xfrm>
          <a:prstGeom prst="line">
            <a:avLst/>
          </a:prstGeom>
          <a:ln w="3175"/>
        </p:spPr>
        <p:style>
          <a:lnRef idx="1">
            <a:schemeClr val="dk1"/>
          </a:lnRef>
          <a:fillRef idx="0">
            <a:schemeClr val="dk1"/>
          </a:fillRef>
          <a:effectRef idx="0">
            <a:schemeClr val="dk1"/>
          </a:effectRef>
          <a:fontRef idx="minor">
            <a:schemeClr val="tx1"/>
          </a:fontRef>
        </p:style>
      </p:cxnSp>
      <p:cxnSp>
        <p:nvCxnSpPr>
          <p:cNvPr id="24" name="直線コネクタ 23"/>
          <p:cNvCxnSpPr/>
          <p:nvPr/>
        </p:nvCxnSpPr>
        <p:spPr>
          <a:xfrm flipV="1">
            <a:off x="187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5" name="直線コネクタ 24"/>
          <p:cNvCxnSpPr/>
          <p:nvPr/>
        </p:nvCxnSpPr>
        <p:spPr>
          <a:xfrm flipV="1">
            <a:off x="268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6" name="直線コネクタ 25"/>
          <p:cNvCxnSpPr/>
          <p:nvPr/>
        </p:nvCxnSpPr>
        <p:spPr>
          <a:xfrm flipV="1">
            <a:off x="349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7" name="直線コネクタ 26"/>
          <p:cNvCxnSpPr/>
          <p:nvPr/>
        </p:nvCxnSpPr>
        <p:spPr>
          <a:xfrm flipV="1">
            <a:off x="430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sp>
        <p:nvSpPr>
          <p:cNvPr id="28" name="台形 27"/>
          <p:cNvSpPr/>
          <p:nvPr/>
        </p:nvSpPr>
        <p:spPr>
          <a:xfrm flipV="1">
            <a:off x="1601993" y="5138977"/>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cxnSp>
        <p:nvCxnSpPr>
          <p:cNvPr id="29" name="直線コネクタ 28"/>
          <p:cNvCxnSpPr/>
          <p:nvPr/>
        </p:nvCxnSpPr>
        <p:spPr>
          <a:xfrm flipV="1">
            <a:off x="3061975" y="5408980"/>
            <a:ext cx="0" cy="540000"/>
          </a:xfrm>
          <a:prstGeom prst="line">
            <a:avLst/>
          </a:prstGeom>
          <a:ln w="3175">
            <a:headEnd type="triangle"/>
          </a:ln>
        </p:spPr>
        <p:style>
          <a:lnRef idx="1">
            <a:schemeClr val="dk1"/>
          </a:lnRef>
          <a:fillRef idx="0">
            <a:schemeClr val="dk1"/>
          </a:fillRef>
          <a:effectRef idx="0">
            <a:schemeClr val="dk1"/>
          </a:effectRef>
          <a:fontRef idx="minor">
            <a:schemeClr val="tx1"/>
          </a:fontRef>
        </p:style>
      </p:cxnSp>
      <p:sp>
        <p:nvSpPr>
          <p:cNvPr id="30" name="正方形/長方形 29"/>
          <p:cNvSpPr/>
          <p:nvPr/>
        </p:nvSpPr>
        <p:spPr>
          <a:xfrm rot="16200000">
            <a:off x="3942004" y="3248987"/>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lines</a:t>
            </a:r>
            <a:endParaRPr kumimoji="1" lang="ja-JP" altLang="en-US" sz="1600" dirty="0">
              <a:latin typeface="Arial Narrow" pitchFamily="34" charset="0"/>
            </a:endParaRPr>
          </a:p>
        </p:txBody>
      </p:sp>
      <p:sp>
        <p:nvSpPr>
          <p:cNvPr id="31" name="正方形/長方形 30"/>
          <p:cNvSpPr/>
          <p:nvPr/>
        </p:nvSpPr>
        <p:spPr>
          <a:xfrm>
            <a:off x="4211996" y="1358977"/>
            <a:ext cx="1080001"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cell</a:t>
            </a:r>
            <a:endParaRPr kumimoji="1" lang="ja-JP" altLang="en-US" sz="1600" dirty="0">
              <a:latin typeface="Arial Narrow" pitchFamily="34" charset="0"/>
            </a:endParaRPr>
          </a:p>
        </p:txBody>
      </p:sp>
      <p:sp>
        <p:nvSpPr>
          <p:cNvPr id="127" name="正方形/長方形 126"/>
          <p:cNvSpPr/>
          <p:nvPr/>
        </p:nvSpPr>
        <p:spPr>
          <a:xfrm>
            <a:off x="1871970" y="908972"/>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lines</a:t>
            </a:r>
            <a:endParaRPr kumimoji="1" lang="ja-JP" altLang="en-US" sz="1600" dirty="0">
              <a:latin typeface="Arial Narrow" pitchFamily="34" charset="0"/>
            </a:endParaRPr>
          </a:p>
        </p:txBody>
      </p:sp>
      <p:sp>
        <p:nvSpPr>
          <p:cNvPr id="129" name="台形 128"/>
          <p:cNvSpPr/>
          <p:nvPr/>
        </p:nvSpPr>
        <p:spPr>
          <a:xfrm rot="5400000" flipV="1">
            <a:off x="-468043" y="2978983"/>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sp>
        <p:nvSpPr>
          <p:cNvPr id="134" name="正方形/長方形 133"/>
          <p:cNvSpPr/>
          <p:nvPr/>
        </p:nvSpPr>
        <p:spPr>
          <a:xfrm>
            <a:off x="1871970" y="4959017"/>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column selector</a:t>
            </a:r>
            <a:endParaRPr kumimoji="1" lang="ja-JP" altLang="en-US" sz="1600" dirty="0">
              <a:latin typeface="Arial Narrow" pitchFamily="34" charset="0"/>
            </a:endParaRPr>
          </a:p>
        </p:txBody>
      </p:sp>
      <p:sp>
        <p:nvSpPr>
          <p:cNvPr id="135" name="正方形/長方形 134"/>
          <p:cNvSpPr/>
          <p:nvPr/>
        </p:nvSpPr>
        <p:spPr>
          <a:xfrm rot="16200000">
            <a:off x="-243043" y="2663980"/>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decoder</a:t>
            </a:r>
            <a:endParaRPr kumimoji="1" lang="ja-JP" altLang="en-US" sz="1600" dirty="0">
              <a:latin typeface="Arial Narrow" pitchFamily="34" charset="0"/>
            </a:endParaRPr>
          </a:p>
        </p:txBody>
      </p:sp>
      <p:cxnSp>
        <p:nvCxnSpPr>
          <p:cNvPr id="136" name="直線コネクタ 135"/>
          <p:cNvCxnSpPr/>
          <p:nvPr/>
        </p:nvCxnSpPr>
        <p:spPr>
          <a:xfrm flipV="1">
            <a:off x="71950" y="3068996"/>
            <a:ext cx="810009" cy="34"/>
          </a:xfrm>
          <a:prstGeom prst="line">
            <a:avLst/>
          </a:prstGeom>
          <a:ln w="3175">
            <a:tailEnd type="triangle"/>
          </a:ln>
        </p:spPr>
        <p:style>
          <a:lnRef idx="1">
            <a:schemeClr val="dk1"/>
          </a:lnRef>
          <a:fillRef idx="0">
            <a:schemeClr val="dk1"/>
          </a:fillRef>
          <a:effectRef idx="0">
            <a:schemeClr val="dk1"/>
          </a:effectRef>
          <a:fontRef idx="minor">
            <a:schemeClr val="tx1"/>
          </a:fontRef>
        </p:style>
      </p:cxnSp>
      <p:sp>
        <p:nvSpPr>
          <p:cNvPr id="138" name="正方形/長方形 137"/>
          <p:cNvSpPr/>
          <p:nvPr/>
        </p:nvSpPr>
        <p:spPr>
          <a:xfrm>
            <a:off x="-108052" y="2618991"/>
            <a:ext cx="114010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address</a:t>
            </a:r>
            <a:endParaRPr kumimoji="1" lang="ja-JP" altLang="en-US" sz="1600" dirty="0">
              <a:latin typeface="Arial Narrow" pitchFamily="34" charset="0"/>
            </a:endParaRPr>
          </a:p>
        </p:txBody>
      </p:sp>
      <p:sp>
        <p:nvSpPr>
          <p:cNvPr id="139" name="正方形/長方形 138"/>
          <p:cNvSpPr/>
          <p:nvPr/>
        </p:nvSpPr>
        <p:spPr>
          <a:xfrm>
            <a:off x="1781969" y="5769026"/>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data</a:t>
            </a:r>
            <a:endParaRPr kumimoji="1" lang="ja-JP" altLang="en-US" sz="1600" dirty="0">
              <a:latin typeface="Arial Narrow" pitchFamily="34" charset="0"/>
            </a:endParaRPr>
          </a:p>
        </p:txBody>
      </p:sp>
    </p:spTree>
    <p:extLst>
      <p:ext uri="{BB962C8B-B14F-4D97-AF65-F5344CB8AC3E}">
        <p14:creationId xmlns:p14="http://schemas.microsoft.com/office/powerpoint/2010/main" val="40513129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メモリの読み出し動作の例</a:t>
            </a:r>
          </a:p>
        </p:txBody>
      </p:sp>
      <mc:AlternateContent xmlns:mc="http://schemas.openxmlformats.org/markup-compatibility/2006" xmlns:a14="http://schemas.microsoft.com/office/drawing/2010/main">
        <mc:Choice Requires="a14">
          <p:sp>
            <p:nvSpPr>
              <p:cNvPr id="3" name="テキスト プレースホルダー 2"/>
              <p:cNvSpPr>
                <a:spLocks noGrp="1"/>
              </p:cNvSpPr>
              <p:nvPr>
                <p:ph type="body" sz="quarter" idx="10"/>
              </p:nvPr>
            </p:nvSpPr>
            <p:spPr>
              <a:xfrm>
                <a:off x="5022005" y="1088974"/>
                <a:ext cx="3870042" cy="5309752"/>
              </a:xfrm>
            </p:spPr>
            <p:txBody>
              <a:bodyPr anchor="t"/>
              <a:lstStyle/>
              <a:p>
                <a:r>
                  <a:rPr kumimoji="1" lang="ja-JP" altLang="en-US" dirty="0"/>
                  <a:t>要素数 </a:t>
                </a:r>
                <a14:m>
                  <m:oMath xmlns:m="http://schemas.openxmlformats.org/officeDocument/2006/math">
                    <m:sSup>
                      <m:sSupPr>
                        <m:ctrlPr>
                          <a:rPr kumimoji="1" lang="en-US" altLang="ja-JP" i="1" dirty="0" smtClean="0">
                            <a:latin typeface="Cambria Math" panose="02040503050406030204" pitchFamily="18" charset="0"/>
                          </a:rPr>
                        </m:ctrlPr>
                      </m:sSupPr>
                      <m:e>
                        <m:r>
                          <a:rPr kumimoji="1" lang="en-US" altLang="ja-JP" b="0" i="1" dirty="0" smtClean="0">
                            <a:latin typeface="Cambria Math" panose="02040503050406030204" pitchFamily="18" charset="0"/>
                          </a:rPr>
                          <m:t>16=</m:t>
                        </m:r>
                        <m:r>
                          <a:rPr kumimoji="1" lang="en-US" altLang="ja-JP" i="1" dirty="0" smtClean="0">
                            <a:latin typeface="Cambria Math" panose="02040503050406030204" pitchFamily="18" charset="0"/>
                          </a:rPr>
                          <m:t>2</m:t>
                        </m:r>
                      </m:e>
                      <m:sup>
                        <m:r>
                          <a:rPr kumimoji="1" lang="en-US" altLang="ja-JP" i="1" dirty="0" smtClean="0">
                            <a:latin typeface="Cambria Math" panose="02040503050406030204" pitchFamily="18" charset="0"/>
                          </a:rPr>
                          <m:t>4</m:t>
                        </m:r>
                      </m:sup>
                    </m:sSup>
                  </m:oMath>
                </a14:m>
                <a:endParaRPr kumimoji="1" lang="en-US" altLang="ja-JP" dirty="0"/>
              </a:p>
              <a:p>
                <a:pPr lvl="1"/>
                <a:r>
                  <a:rPr kumimoji="1" lang="ja-JP" altLang="en-US" dirty="0"/>
                  <a:t>アドレスは</a:t>
                </a:r>
                <a:r>
                  <a:rPr kumimoji="1" lang="en-US" altLang="ja-JP" dirty="0"/>
                  <a:t>4</a:t>
                </a:r>
                <a:r>
                  <a:rPr kumimoji="1" lang="ja-JP" altLang="en-US" dirty="0"/>
                  <a:t>ビット</a:t>
                </a:r>
                <a:endParaRPr kumimoji="1" lang="en-US" altLang="ja-JP" dirty="0"/>
              </a:p>
              <a:p>
                <a:pPr lvl="1"/>
                <a:r>
                  <a:rPr kumimoji="1" lang="ja-JP" altLang="en-US" dirty="0"/>
                  <a:t>各セルの右上の数字が</a:t>
                </a:r>
                <a:br>
                  <a:rPr kumimoji="1" lang="en-US" altLang="ja-JP" dirty="0"/>
                </a:br>
                <a:r>
                  <a:rPr kumimoji="1" lang="ja-JP" altLang="en-US" dirty="0"/>
                  <a:t>アドレス</a:t>
                </a:r>
                <a:endParaRPr kumimoji="1" lang="en-US" altLang="ja-JP" dirty="0"/>
              </a:p>
              <a:p>
                <a:r>
                  <a:rPr kumimoji="1" lang="ja-JP" altLang="en-US" dirty="0"/>
                  <a:t>このメモリの読み出し操作を例として説明</a:t>
                </a:r>
                <a:endParaRPr kumimoji="1" lang="en-US" altLang="ja-JP" dirty="0"/>
              </a:p>
              <a:p>
                <a:pPr lvl="1"/>
                <a:r>
                  <a:rPr kumimoji="1" lang="ja-JP" altLang="en-US" dirty="0"/>
                  <a:t>アドレス６のセルを</a:t>
                </a:r>
                <a:br>
                  <a:rPr kumimoji="1" lang="en-US" altLang="ja-JP" dirty="0"/>
                </a:br>
                <a:r>
                  <a:rPr kumimoji="1" lang="ja-JP" altLang="en-US" dirty="0"/>
                  <a:t>読み出す</a:t>
                </a:r>
                <a:endParaRPr kumimoji="1" lang="en-US" altLang="ja-JP" dirty="0"/>
              </a:p>
              <a:p>
                <a:endParaRPr kumimoji="1" lang="en-US" altLang="ja-JP" dirty="0"/>
              </a:p>
            </p:txBody>
          </p:sp>
        </mc:Choice>
        <mc:Fallback xmlns="">
          <p:sp>
            <p:nvSpPr>
              <p:cNvPr id="3" name="テキスト プレースホルダー 2"/>
              <p:cNvSpPr>
                <a:spLocks noGrp="1" noRot="1" noChangeAspect="1" noMove="1" noResize="1" noEditPoints="1" noAdjustHandles="1" noChangeArrowheads="1" noChangeShapeType="1" noTextEdit="1"/>
              </p:cNvSpPr>
              <p:nvPr>
                <p:ph type="body" sz="quarter" idx="10"/>
              </p:nvPr>
            </p:nvSpPr>
            <p:spPr>
              <a:xfrm>
                <a:off x="5022005" y="1088974"/>
                <a:ext cx="3870042" cy="5309752"/>
              </a:xfrm>
              <a:blipFill rotWithShape="0">
                <a:blip r:embed="rId2"/>
                <a:stretch>
                  <a:fillRect l="-1417" t="-344" r="-1417"/>
                </a:stretch>
              </a:blipFill>
            </p:spPr>
            <p:txBody>
              <a:bodyPr/>
              <a:lstStyle/>
              <a:p>
                <a:r>
                  <a:rPr lang="ja-JP" altLang="en-US">
                    <a:noFill/>
                  </a:rPr>
                  <a:t> </a:t>
                </a:r>
              </a:p>
            </p:txBody>
          </p:sp>
        </mc:Fallback>
      </mc:AlternateContent>
      <p:sp>
        <p:nvSpPr>
          <p:cNvPr id="4" name="正方形/長方形 3"/>
          <p:cNvSpPr/>
          <p:nvPr/>
        </p:nvSpPr>
        <p:spPr>
          <a:xfrm>
            <a:off x="1601996" y="162898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5" name="正方形/長方形 4"/>
          <p:cNvSpPr/>
          <p:nvPr/>
        </p:nvSpPr>
        <p:spPr>
          <a:xfrm>
            <a:off x="2411993"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6" name="正方形/長方形 5"/>
          <p:cNvSpPr/>
          <p:nvPr/>
        </p:nvSpPr>
        <p:spPr>
          <a:xfrm>
            <a:off x="322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7" name="正方形/長方形 6"/>
          <p:cNvSpPr/>
          <p:nvPr/>
        </p:nvSpPr>
        <p:spPr>
          <a:xfrm>
            <a:off x="403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8" name="直線コネクタ 7"/>
          <p:cNvCxnSpPr/>
          <p:nvPr/>
        </p:nvCxnSpPr>
        <p:spPr>
          <a:xfrm flipV="1">
            <a:off x="1151962" y="1898980"/>
            <a:ext cx="3690032" cy="3"/>
          </a:xfrm>
          <a:prstGeom prst="line">
            <a:avLst/>
          </a:prstGeom>
          <a:ln w="3175"/>
        </p:spPr>
        <p:style>
          <a:lnRef idx="1">
            <a:schemeClr val="dk1"/>
          </a:lnRef>
          <a:fillRef idx="0">
            <a:schemeClr val="dk1"/>
          </a:fillRef>
          <a:effectRef idx="0">
            <a:schemeClr val="dk1"/>
          </a:effectRef>
          <a:fontRef idx="minor">
            <a:schemeClr val="tx1"/>
          </a:fontRef>
        </p:style>
      </p:cxnSp>
      <p:sp>
        <p:nvSpPr>
          <p:cNvPr id="9" name="正方形/長方形 8"/>
          <p:cNvSpPr/>
          <p:nvPr/>
        </p:nvSpPr>
        <p:spPr>
          <a:xfrm>
            <a:off x="1601993" y="243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10" name="正方形/長方形 9"/>
          <p:cNvSpPr/>
          <p:nvPr/>
        </p:nvSpPr>
        <p:spPr>
          <a:xfrm>
            <a:off x="2411990"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sz="1600" dirty="0">
                <a:latin typeface="Arial Narrow" pitchFamily="34" charset="0"/>
              </a:rPr>
              <a:t>0</a:t>
            </a:r>
            <a:endParaRPr kumimoji="1" lang="ja-JP" altLang="en-US" sz="1600" dirty="0">
              <a:latin typeface="Arial Narrow" pitchFamily="34" charset="0"/>
            </a:endParaRPr>
          </a:p>
        </p:txBody>
      </p:sp>
      <p:sp>
        <p:nvSpPr>
          <p:cNvPr id="11" name="正方形/長方形 10"/>
          <p:cNvSpPr/>
          <p:nvPr/>
        </p:nvSpPr>
        <p:spPr>
          <a:xfrm>
            <a:off x="3221991" y="2438977"/>
            <a:ext cx="540000" cy="5400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2" name="正方形/長方形 11"/>
          <p:cNvSpPr/>
          <p:nvPr/>
        </p:nvSpPr>
        <p:spPr>
          <a:xfrm>
            <a:off x="4031991"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13" name="直線コネクタ 12"/>
          <p:cNvCxnSpPr/>
          <p:nvPr/>
        </p:nvCxnSpPr>
        <p:spPr>
          <a:xfrm flipV="1">
            <a:off x="1151962" y="2708977"/>
            <a:ext cx="3690029" cy="15"/>
          </a:xfrm>
          <a:prstGeom prst="line">
            <a:avLst/>
          </a:prstGeom>
          <a:ln w="3175"/>
        </p:spPr>
        <p:style>
          <a:lnRef idx="1">
            <a:schemeClr val="dk1"/>
          </a:lnRef>
          <a:fillRef idx="0">
            <a:schemeClr val="dk1"/>
          </a:fillRef>
          <a:effectRef idx="0">
            <a:schemeClr val="dk1"/>
          </a:effectRef>
          <a:fontRef idx="minor">
            <a:schemeClr val="tx1"/>
          </a:fontRef>
        </p:style>
      </p:cxnSp>
      <p:sp>
        <p:nvSpPr>
          <p:cNvPr id="14" name="正方形/長方形 13"/>
          <p:cNvSpPr/>
          <p:nvPr/>
        </p:nvSpPr>
        <p:spPr>
          <a:xfrm>
            <a:off x="1601993" y="324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5" name="正方形/長方形 14"/>
          <p:cNvSpPr/>
          <p:nvPr/>
        </p:nvSpPr>
        <p:spPr>
          <a:xfrm>
            <a:off x="2411990"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6" name="正方形/長方形 15"/>
          <p:cNvSpPr/>
          <p:nvPr/>
        </p:nvSpPr>
        <p:spPr>
          <a:xfrm>
            <a:off x="322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7" name="正方形/長方形 16"/>
          <p:cNvSpPr/>
          <p:nvPr/>
        </p:nvSpPr>
        <p:spPr>
          <a:xfrm>
            <a:off x="403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18" name="直線コネクタ 17"/>
          <p:cNvCxnSpPr/>
          <p:nvPr/>
        </p:nvCxnSpPr>
        <p:spPr>
          <a:xfrm flipV="1">
            <a:off x="1151962" y="3518977"/>
            <a:ext cx="3690029" cy="24"/>
          </a:xfrm>
          <a:prstGeom prst="line">
            <a:avLst/>
          </a:prstGeom>
          <a:ln w="3175"/>
        </p:spPr>
        <p:style>
          <a:lnRef idx="1">
            <a:schemeClr val="dk1"/>
          </a:lnRef>
          <a:fillRef idx="0">
            <a:schemeClr val="dk1"/>
          </a:fillRef>
          <a:effectRef idx="0">
            <a:schemeClr val="dk1"/>
          </a:effectRef>
          <a:fontRef idx="minor">
            <a:schemeClr val="tx1"/>
          </a:fontRef>
        </p:style>
      </p:cxnSp>
      <p:sp>
        <p:nvSpPr>
          <p:cNvPr id="19" name="正方形/長方形 18"/>
          <p:cNvSpPr/>
          <p:nvPr/>
        </p:nvSpPr>
        <p:spPr>
          <a:xfrm>
            <a:off x="1601993" y="405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0" name="正方形/長方形 19"/>
          <p:cNvSpPr/>
          <p:nvPr/>
        </p:nvSpPr>
        <p:spPr>
          <a:xfrm>
            <a:off x="2411990"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1" name="正方形/長方形 20"/>
          <p:cNvSpPr/>
          <p:nvPr/>
        </p:nvSpPr>
        <p:spPr>
          <a:xfrm>
            <a:off x="322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2" name="正方形/長方形 21"/>
          <p:cNvSpPr/>
          <p:nvPr/>
        </p:nvSpPr>
        <p:spPr>
          <a:xfrm>
            <a:off x="403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23" name="直線コネクタ 22"/>
          <p:cNvCxnSpPr/>
          <p:nvPr/>
        </p:nvCxnSpPr>
        <p:spPr>
          <a:xfrm flipV="1">
            <a:off x="1151962" y="4328977"/>
            <a:ext cx="3690029" cy="33"/>
          </a:xfrm>
          <a:prstGeom prst="line">
            <a:avLst/>
          </a:prstGeom>
          <a:ln w="3175"/>
        </p:spPr>
        <p:style>
          <a:lnRef idx="1">
            <a:schemeClr val="dk1"/>
          </a:lnRef>
          <a:fillRef idx="0">
            <a:schemeClr val="dk1"/>
          </a:fillRef>
          <a:effectRef idx="0">
            <a:schemeClr val="dk1"/>
          </a:effectRef>
          <a:fontRef idx="minor">
            <a:schemeClr val="tx1"/>
          </a:fontRef>
        </p:style>
      </p:cxnSp>
      <p:cxnSp>
        <p:nvCxnSpPr>
          <p:cNvPr id="24" name="直線コネクタ 23"/>
          <p:cNvCxnSpPr/>
          <p:nvPr/>
        </p:nvCxnSpPr>
        <p:spPr>
          <a:xfrm flipV="1">
            <a:off x="187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5" name="直線コネクタ 24"/>
          <p:cNvCxnSpPr/>
          <p:nvPr/>
        </p:nvCxnSpPr>
        <p:spPr>
          <a:xfrm flipV="1">
            <a:off x="268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6" name="直線コネクタ 25"/>
          <p:cNvCxnSpPr/>
          <p:nvPr/>
        </p:nvCxnSpPr>
        <p:spPr>
          <a:xfrm flipV="1">
            <a:off x="349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7" name="直線コネクタ 26"/>
          <p:cNvCxnSpPr/>
          <p:nvPr/>
        </p:nvCxnSpPr>
        <p:spPr>
          <a:xfrm flipV="1">
            <a:off x="430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sp>
        <p:nvSpPr>
          <p:cNvPr id="28" name="台形 27"/>
          <p:cNvSpPr/>
          <p:nvPr/>
        </p:nvSpPr>
        <p:spPr>
          <a:xfrm flipV="1">
            <a:off x="1601993" y="5138977"/>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cxnSp>
        <p:nvCxnSpPr>
          <p:cNvPr id="29" name="直線コネクタ 28"/>
          <p:cNvCxnSpPr/>
          <p:nvPr/>
        </p:nvCxnSpPr>
        <p:spPr>
          <a:xfrm flipV="1">
            <a:off x="3061975" y="5408980"/>
            <a:ext cx="0" cy="540000"/>
          </a:xfrm>
          <a:prstGeom prst="line">
            <a:avLst/>
          </a:prstGeom>
          <a:ln w="3175">
            <a:headEnd type="triangle"/>
          </a:ln>
        </p:spPr>
        <p:style>
          <a:lnRef idx="1">
            <a:schemeClr val="dk1"/>
          </a:lnRef>
          <a:fillRef idx="0">
            <a:schemeClr val="dk1"/>
          </a:fillRef>
          <a:effectRef idx="0">
            <a:schemeClr val="dk1"/>
          </a:effectRef>
          <a:fontRef idx="minor">
            <a:schemeClr val="tx1"/>
          </a:fontRef>
        </p:style>
      </p:cxnSp>
      <p:sp>
        <p:nvSpPr>
          <p:cNvPr id="30" name="正方形/長方形 29"/>
          <p:cNvSpPr/>
          <p:nvPr/>
        </p:nvSpPr>
        <p:spPr>
          <a:xfrm rot="16200000">
            <a:off x="3942004" y="3248987"/>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lines</a:t>
            </a:r>
            <a:endParaRPr kumimoji="1" lang="ja-JP" altLang="en-US" sz="1600" dirty="0">
              <a:latin typeface="Arial Narrow" pitchFamily="34" charset="0"/>
            </a:endParaRPr>
          </a:p>
        </p:txBody>
      </p:sp>
      <p:sp>
        <p:nvSpPr>
          <p:cNvPr id="31" name="正方形/長方形 30"/>
          <p:cNvSpPr/>
          <p:nvPr/>
        </p:nvSpPr>
        <p:spPr>
          <a:xfrm>
            <a:off x="4211996" y="1358977"/>
            <a:ext cx="1080001"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cell</a:t>
            </a:r>
            <a:endParaRPr kumimoji="1" lang="ja-JP" altLang="en-US" sz="1600" dirty="0">
              <a:latin typeface="Arial Narrow" pitchFamily="34" charset="0"/>
            </a:endParaRPr>
          </a:p>
        </p:txBody>
      </p:sp>
      <p:sp>
        <p:nvSpPr>
          <p:cNvPr id="127" name="正方形/長方形 126"/>
          <p:cNvSpPr/>
          <p:nvPr/>
        </p:nvSpPr>
        <p:spPr>
          <a:xfrm>
            <a:off x="1871970" y="908972"/>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lines</a:t>
            </a:r>
            <a:endParaRPr kumimoji="1" lang="ja-JP" altLang="en-US" sz="1600" dirty="0">
              <a:latin typeface="Arial Narrow" pitchFamily="34" charset="0"/>
            </a:endParaRPr>
          </a:p>
        </p:txBody>
      </p:sp>
      <p:sp>
        <p:nvSpPr>
          <p:cNvPr id="129" name="台形 128"/>
          <p:cNvSpPr/>
          <p:nvPr/>
        </p:nvSpPr>
        <p:spPr>
          <a:xfrm rot="5400000" flipV="1">
            <a:off x="-468043" y="2978983"/>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sp>
        <p:nvSpPr>
          <p:cNvPr id="134" name="正方形/長方形 133"/>
          <p:cNvSpPr/>
          <p:nvPr/>
        </p:nvSpPr>
        <p:spPr>
          <a:xfrm>
            <a:off x="1871970" y="4959017"/>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column selector</a:t>
            </a:r>
            <a:endParaRPr kumimoji="1" lang="ja-JP" altLang="en-US" sz="1600" dirty="0">
              <a:latin typeface="Arial Narrow" pitchFamily="34" charset="0"/>
            </a:endParaRPr>
          </a:p>
        </p:txBody>
      </p:sp>
      <p:sp>
        <p:nvSpPr>
          <p:cNvPr id="135" name="正方形/長方形 134"/>
          <p:cNvSpPr/>
          <p:nvPr/>
        </p:nvSpPr>
        <p:spPr>
          <a:xfrm rot="16200000">
            <a:off x="-243043" y="2663980"/>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decoder</a:t>
            </a:r>
            <a:endParaRPr kumimoji="1" lang="ja-JP" altLang="en-US" sz="1600" dirty="0">
              <a:latin typeface="Arial Narrow" pitchFamily="34" charset="0"/>
            </a:endParaRPr>
          </a:p>
        </p:txBody>
      </p:sp>
      <p:cxnSp>
        <p:nvCxnSpPr>
          <p:cNvPr id="136" name="直線コネクタ 135"/>
          <p:cNvCxnSpPr/>
          <p:nvPr/>
        </p:nvCxnSpPr>
        <p:spPr>
          <a:xfrm flipV="1">
            <a:off x="71950" y="3068996"/>
            <a:ext cx="810009" cy="34"/>
          </a:xfrm>
          <a:prstGeom prst="line">
            <a:avLst/>
          </a:prstGeom>
          <a:ln w="3175">
            <a:tailEnd type="triangle"/>
          </a:ln>
        </p:spPr>
        <p:style>
          <a:lnRef idx="1">
            <a:schemeClr val="dk1"/>
          </a:lnRef>
          <a:fillRef idx="0">
            <a:schemeClr val="dk1"/>
          </a:fillRef>
          <a:effectRef idx="0">
            <a:schemeClr val="dk1"/>
          </a:effectRef>
          <a:fontRef idx="minor">
            <a:schemeClr val="tx1"/>
          </a:fontRef>
        </p:style>
      </p:cxnSp>
      <p:sp>
        <p:nvSpPr>
          <p:cNvPr id="138" name="正方形/長方形 137"/>
          <p:cNvSpPr/>
          <p:nvPr/>
        </p:nvSpPr>
        <p:spPr>
          <a:xfrm>
            <a:off x="-108052" y="2618991"/>
            <a:ext cx="114010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address</a:t>
            </a:r>
            <a:endParaRPr kumimoji="1" lang="ja-JP" altLang="en-US" sz="1600" dirty="0">
              <a:latin typeface="Arial Narrow" pitchFamily="34" charset="0"/>
            </a:endParaRPr>
          </a:p>
        </p:txBody>
      </p:sp>
      <p:sp>
        <p:nvSpPr>
          <p:cNvPr id="139" name="正方形/長方形 138"/>
          <p:cNvSpPr/>
          <p:nvPr/>
        </p:nvSpPr>
        <p:spPr>
          <a:xfrm>
            <a:off x="1781969" y="5769026"/>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data</a:t>
            </a:r>
            <a:endParaRPr kumimoji="1" lang="ja-JP" altLang="en-US" sz="1600" dirty="0">
              <a:latin typeface="Arial Narrow" pitchFamily="34" charset="0"/>
            </a:endParaRPr>
          </a:p>
        </p:txBody>
      </p:sp>
      <p:sp>
        <p:nvSpPr>
          <p:cNvPr id="39" name="正方形/長方形 38"/>
          <p:cNvSpPr/>
          <p:nvPr/>
        </p:nvSpPr>
        <p:spPr>
          <a:xfrm>
            <a:off x="1871970"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b="1" dirty="0">
                <a:solidFill>
                  <a:schemeClr val="accent5"/>
                </a:solidFill>
                <a:latin typeface="Arial Narrow" pitchFamily="34" charset="0"/>
              </a:rPr>
              <a:t>０</a:t>
            </a:r>
            <a:endParaRPr kumimoji="1" lang="ja-JP" altLang="en-US" b="1" dirty="0">
              <a:solidFill>
                <a:schemeClr val="accent5"/>
              </a:solidFill>
              <a:latin typeface="Arial Narrow" pitchFamily="34" charset="0"/>
            </a:endParaRPr>
          </a:p>
        </p:txBody>
      </p:sp>
      <p:sp>
        <p:nvSpPr>
          <p:cNvPr id="40" name="正方形/長方形 39"/>
          <p:cNvSpPr/>
          <p:nvPr/>
        </p:nvSpPr>
        <p:spPr>
          <a:xfrm>
            <a:off x="2681979"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b="1">
                <a:solidFill>
                  <a:schemeClr val="accent5"/>
                </a:solidFill>
                <a:latin typeface="Arial Narrow" pitchFamily="34" charset="0"/>
              </a:rPr>
              <a:t>１</a:t>
            </a:r>
            <a:endParaRPr kumimoji="1" lang="ja-JP" altLang="en-US" b="1" dirty="0">
              <a:solidFill>
                <a:schemeClr val="accent5"/>
              </a:solidFill>
              <a:latin typeface="Arial Narrow" pitchFamily="34" charset="0"/>
            </a:endParaRPr>
          </a:p>
        </p:txBody>
      </p:sp>
      <p:sp>
        <p:nvSpPr>
          <p:cNvPr id="41" name="正方形/長方形 40"/>
          <p:cNvSpPr/>
          <p:nvPr/>
        </p:nvSpPr>
        <p:spPr>
          <a:xfrm>
            <a:off x="3491988"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b="1">
                <a:solidFill>
                  <a:schemeClr val="accent5"/>
                </a:solidFill>
                <a:latin typeface="Arial Narrow" pitchFamily="34" charset="0"/>
              </a:rPr>
              <a:t>２</a:t>
            </a:r>
            <a:endParaRPr kumimoji="1" lang="ja-JP" altLang="en-US" b="1" dirty="0">
              <a:solidFill>
                <a:schemeClr val="accent5"/>
              </a:solidFill>
              <a:latin typeface="Arial Narrow" pitchFamily="34" charset="0"/>
            </a:endParaRPr>
          </a:p>
        </p:txBody>
      </p:sp>
      <p:sp>
        <p:nvSpPr>
          <p:cNvPr id="42" name="正方形/長方形 41"/>
          <p:cNvSpPr/>
          <p:nvPr/>
        </p:nvSpPr>
        <p:spPr>
          <a:xfrm>
            <a:off x="4301997"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b="1">
                <a:solidFill>
                  <a:schemeClr val="accent5"/>
                </a:solidFill>
                <a:latin typeface="Arial Narrow" pitchFamily="34" charset="0"/>
              </a:rPr>
              <a:t>３</a:t>
            </a:r>
            <a:endParaRPr kumimoji="1" lang="ja-JP" altLang="en-US" b="1" dirty="0">
              <a:solidFill>
                <a:schemeClr val="accent5"/>
              </a:solidFill>
              <a:latin typeface="Arial Narrow" pitchFamily="34" charset="0"/>
            </a:endParaRPr>
          </a:p>
        </p:txBody>
      </p:sp>
      <p:sp>
        <p:nvSpPr>
          <p:cNvPr id="43" name="正方形/長方形 42"/>
          <p:cNvSpPr/>
          <p:nvPr/>
        </p:nvSpPr>
        <p:spPr>
          <a:xfrm>
            <a:off x="1871970"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b="1">
                <a:solidFill>
                  <a:schemeClr val="accent5"/>
                </a:solidFill>
                <a:latin typeface="Arial Narrow" pitchFamily="34" charset="0"/>
              </a:rPr>
              <a:t>４</a:t>
            </a:r>
            <a:endParaRPr kumimoji="1" lang="ja-JP" altLang="en-US" b="1" dirty="0">
              <a:solidFill>
                <a:schemeClr val="accent5"/>
              </a:solidFill>
              <a:latin typeface="Arial Narrow" pitchFamily="34" charset="0"/>
            </a:endParaRPr>
          </a:p>
        </p:txBody>
      </p:sp>
      <p:sp>
        <p:nvSpPr>
          <p:cNvPr id="44" name="正方形/長方形 43"/>
          <p:cNvSpPr/>
          <p:nvPr/>
        </p:nvSpPr>
        <p:spPr>
          <a:xfrm>
            <a:off x="2681979"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b="1" dirty="0">
                <a:solidFill>
                  <a:schemeClr val="accent5"/>
                </a:solidFill>
                <a:latin typeface="Arial Narrow" pitchFamily="34" charset="0"/>
              </a:rPr>
              <a:t>５</a:t>
            </a:r>
            <a:endParaRPr kumimoji="1" lang="ja-JP" altLang="en-US" b="1" dirty="0">
              <a:solidFill>
                <a:schemeClr val="accent5"/>
              </a:solidFill>
              <a:latin typeface="Arial Narrow" pitchFamily="34" charset="0"/>
            </a:endParaRPr>
          </a:p>
        </p:txBody>
      </p:sp>
      <p:sp>
        <p:nvSpPr>
          <p:cNvPr id="45" name="正方形/長方形 44"/>
          <p:cNvSpPr/>
          <p:nvPr/>
        </p:nvSpPr>
        <p:spPr>
          <a:xfrm>
            <a:off x="3491988"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b="1">
                <a:solidFill>
                  <a:schemeClr val="accent5"/>
                </a:solidFill>
                <a:latin typeface="Arial Narrow" pitchFamily="34" charset="0"/>
              </a:rPr>
              <a:t>６</a:t>
            </a:r>
            <a:endParaRPr kumimoji="1" lang="ja-JP" altLang="en-US" b="1" dirty="0">
              <a:solidFill>
                <a:schemeClr val="accent5"/>
              </a:solidFill>
              <a:latin typeface="Arial Narrow" pitchFamily="34" charset="0"/>
            </a:endParaRPr>
          </a:p>
        </p:txBody>
      </p:sp>
      <p:sp>
        <p:nvSpPr>
          <p:cNvPr id="46" name="正方形/長方形 45"/>
          <p:cNvSpPr/>
          <p:nvPr/>
        </p:nvSpPr>
        <p:spPr>
          <a:xfrm>
            <a:off x="4301997"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b="1" dirty="0">
                <a:solidFill>
                  <a:schemeClr val="accent5"/>
                </a:solidFill>
                <a:latin typeface="Arial Narrow" pitchFamily="34" charset="0"/>
              </a:rPr>
              <a:t>７</a:t>
            </a:r>
            <a:endParaRPr kumimoji="1" lang="ja-JP" altLang="en-US" b="1" dirty="0">
              <a:solidFill>
                <a:schemeClr val="accent5"/>
              </a:solidFill>
              <a:latin typeface="Arial Narrow" pitchFamily="34" charset="0"/>
            </a:endParaRPr>
          </a:p>
        </p:txBody>
      </p:sp>
      <p:sp>
        <p:nvSpPr>
          <p:cNvPr id="47" name="正方形/長方形 46"/>
          <p:cNvSpPr/>
          <p:nvPr/>
        </p:nvSpPr>
        <p:spPr>
          <a:xfrm>
            <a:off x="1871970"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b="1" dirty="0">
                <a:solidFill>
                  <a:schemeClr val="accent5"/>
                </a:solidFill>
                <a:latin typeface="Arial Narrow" pitchFamily="34" charset="0"/>
              </a:rPr>
              <a:t>８</a:t>
            </a:r>
            <a:endParaRPr kumimoji="1" lang="ja-JP" altLang="en-US" b="1" dirty="0">
              <a:solidFill>
                <a:schemeClr val="accent5"/>
              </a:solidFill>
              <a:latin typeface="Arial Narrow" pitchFamily="34" charset="0"/>
            </a:endParaRPr>
          </a:p>
        </p:txBody>
      </p:sp>
      <p:sp>
        <p:nvSpPr>
          <p:cNvPr id="48" name="正方形/長方形 47"/>
          <p:cNvSpPr/>
          <p:nvPr/>
        </p:nvSpPr>
        <p:spPr>
          <a:xfrm>
            <a:off x="2681979"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ja-JP" altLang="en-US" b="1" dirty="0">
                <a:solidFill>
                  <a:schemeClr val="accent5"/>
                </a:solidFill>
                <a:latin typeface="Arial Narrow" pitchFamily="34" charset="0"/>
              </a:rPr>
              <a:t>９</a:t>
            </a:r>
          </a:p>
        </p:txBody>
      </p:sp>
      <p:sp>
        <p:nvSpPr>
          <p:cNvPr id="49" name="正方形/長方形 48"/>
          <p:cNvSpPr/>
          <p:nvPr/>
        </p:nvSpPr>
        <p:spPr>
          <a:xfrm>
            <a:off x="3491988"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b="1" dirty="0">
                <a:solidFill>
                  <a:schemeClr val="accent5"/>
                </a:solidFill>
                <a:latin typeface="Arial Narrow" pitchFamily="34" charset="0"/>
              </a:rPr>
              <a:t>１０</a:t>
            </a:r>
            <a:endParaRPr kumimoji="1" lang="ja-JP" altLang="en-US" b="1" dirty="0">
              <a:solidFill>
                <a:schemeClr val="accent5"/>
              </a:solidFill>
              <a:latin typeface="Arial Narrow" pitchFamily="34" charset="0"/>
            </a:endParaRPr>
          </a:p>
        </p:txBody>
      </p:sp>
      <p:sp>
        <p:nvSpPr>
          <p:cNvPr id="50" name="正方形/長方形 49"/>
          <p:cNvSpPr/>
          <p:nvPr/>
        </p:nvSpPr>
        <p:spPr>
          <a:xfrm>
            <a:off x="4301997"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b="1" dirty="0">
                <a:solidFill>
                  <a:schemeClr val="accent5"/>
                </a:solidFill>
                <a:latin typeface="Arial Narrow" pitchFamily="34" charset="0"/>
              </a:rPr>
              <a:t>１１</a:t>
            </a:r>
            <a:endParaRPr kumimoji="1" lang="ja-JP" altLang="en-US" b="1" dirty="0">
              <a:solidFill>
                <a:schemeClr val="accent5"/>
              </a:solidFill>
              <a:latin typeface="Arial Narrow" pitchFamily="34" charset="0"/>
            </a:endParaRPr>
          </a:p>
        </p:txBody>
      </p:sp>
      <p:sp>
        <p:nvSpPr>
          <p:cNvPr id="51" name="正方形/長方形 50"/>
          <p:cNvSpPr/>
          <p:nvPr/>
        </p:nvSpPr>
        <p:spPr>
          <a:xfrm>
            <a:off x="1871970"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b="1" dirty="0">
                <a:solidFill>
                  <a:schemeClr val="accent5"/>
                </a:solidFill>
                <a:latin typeface="Arial Narrow" pitchFamily="34" charset="0"/>
              </a:rPr>
              <a:t>１２</a:t>
            </a:r>
            <a:endParaRPr kumimoji="1" lang="ja-JP" altLang="en-US" b="1" dirty="0">
              <a:solidFill>
                <a:schemeClr val="accent5"/>
              </a:solidFill>
              <a:latin typeface="Arial Narrow" pitchFamily="34" charset="0"/>
            </a:endParaRPr>
          </a:p>
        </p:txBody>
      </p:sp>
      <p:sp>
        <p:nvSpPr>
          <p:cNvPr id="52" name="正方形/長方形 51"/>
          <p:cNvSpPr/>
          <p:nvPr/>
        </p:nvSpPr>
        <p:spPr>
          <a:xfrm>
            <a:off x="2681979"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b="1" dirty="0">
                <a:solidFill>
                  <a:schemeClr val="accent5"/>
                </a:solidFill>
                <a:latin typeface="Arial Narrow" pitchFamily="34" charset="0"/>
              </a:rPr>
              <a:t>１３</a:t>
            </a:r>
            <a:endParaRPr kumimoji="1" lang="ja-JP" altLang="en-US" b="1" dirty="0">
              <a:solidFill>
                <a:schemeClr val="accent5"/>
              </a:solidFill>
              <a:latin typeface="Arial Narrow" pitchFamily="34" charset="0"/>
            </a:endParaRPr>
          </a:p>
        </p:txBody>
      </p:sp>
      <p:sp>
        <p:nvSpPr>
          <p:cNvPr id="53" name="正方形/長方形 52"/>
          <p:cNvSpPr/>
          <p:nvPr/>
        </p:nvSpPr>
        <p:spPr>
          <a:xfrm>
            <a:off x="3491988"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b="1" dirty="0">
                <a:solidFill>
                  <a:schemeClr val="accent5"/>
                </a:solidFill>
                <a:latin typeface="Arial Narrow" pitchFamily="34" charset="0"/>
              </a:rPr>
              <a:t>１４</a:t>
            </a:r>
            <a:endParaRPr kumimoji="1" lang="ja-JP" altLang="en-US" b="1" dirty="0">
              <a:solidFill>
                <a:schemeClr val="accent5"/>
              </a:solidFill>
              <a:latin typeface="Arial Narrow" pitchFamily="34" charset="0"/>
            </a:endParaRPr>
          </a:p>
        </p:txBody>
      </p:sp>
      <p:sp>
        <p:nvSpPr>
          <p:cNvPr id="54" name="正方形/長方形 53"/>
          <p:cNvSpPr/>
          <p:nvPr/>
        </p:nvSpPr>
        <p:spPr>
          <a:xfrm>
            <a:off x="4301997"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b="1" dirty="0">
                <a:solidFill>
                  <a:schemeClr val="accent5"/>
                </a:solidFill>
                <a:latin typeface="Arial Narrow" pitchFamily="34" charset="0"/>
              </a:rPr>
              <a:t>１５</a:t>
            </a:r>
            <a:endParaRPr kumimoji="1" lang="ja-JP" altLang="en-US" b="1" dirty="0">
              <a:solidFill>
                <a:schemeClr val="accent5"/>
              </a:solidFill>
              <a:latin typeface="Arial Narrow" pitchFamily="34" charset="0"/>
            </a:endParaRPr>
          </a:p>
        </p:txBody>
      </p:sp>
    </p:spTree>
    <p:extLst>
      <p:ext uri="{BB962C8B-B14F-4D97-AF65-F5344CB8AC3E}">
        <p14:creationId xmlns:p14="http://schemas.microsoft.com/office/powerpoint/2010/main" val="10593921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メモリの読み出し動作（１）</a:t>
            </a:r>
            <a:br>
              <a:rPr lang="en-US" altLang="ja-JP" dirty="0"/>
            </a:br>
            <a:r>
              <a:rPr lang="ja-JP" altLang="en-US" dirty="0"/>
              <a:t>アドレスのデコード</a:t>
            </a:r>
            <a:endParaRPr kumimoji="1" lang="ja-JP" altLang="en-US" dirty="0"/>
          </a:p>
        </p:txBody>
      </p:sp>
      <p:sp>
        <p:nvSpPr>
          <p:cNvPr id="3" name="テキスト プレースホルダー 2"/>
          <p:cNvSpPr>
            <a:spLocks noGrp="1"/>
          </p:cNvSpPr>
          <p:nvPr>
            <p:ph type="body" sz="quarter" idx="10"/>
          </p:nvPr>
        </p:nvSpPr>
        <p:spPr>
          <a:xfrm>
            <a:off x="5022004" y="1088974"/>
            <a:ext cx="4121995" cy="5309752"/>
          </a:xfrm>
        </p:spPr>
        <p:txBody>
          <a:bodyPr anchor="t"/>
          <a:lstStyle/>
          <a:p>
            <a:r>
              <a:rPr kumimoji="1" lang="ja-JP" altLang="en-US" dirty="0"/>
              <a:t>どの行を読むか決める</a:t>
            </a:r>
            <a:endParaRPr kumimoji="1" lang="en-US" altLang="ja-JP" dirty="0"/>
          </a:p>
          <a:p>
            <a:pPr lvl="1"/>
            <a:r>
              <a:rPr kumimoji="1" lang="ja-JP" altLang="en-US" dirty="0"/>
              <a:t>各行は４つセルがある</a:t>
            </a:r>
            <a:endParaRPr kumimoji="1" lang="en-US" altLang="ja-JP" dirty="0"/>
          </a:p>
          <a:p>
            <a:pPr lvl="1"/>
            <a:r>
              <a:rPr kumimoji="1" lang="ja-JP" altLang="en-US" dirty="0"/>
              <a:t>アドレスを４で割って</a:t>
            </a:r>
            <a:br>
              <a:rPr kumimoji="1" lang="en-US" altLang="ja-JP" dirty="0"/>
            </a:br>
            <a:r>
              <a:rPr kumimoji="1" lang="ja-JP" altLang="en-US" dirty="0"/>
              <a:t>切り捨てた行目が</a:t>
            </a:r>
            <a:br>
              <a:rPr kumimoji="1" lang="en-US" altLang="ja-JP" dirty="0"/>
            </a:br>
            <a:r>
              <a:rPr kumimoji="1" lang="ja-JP" altLang="en-US" dirty="0"/>
              <a:t>読むべき場所</a:t>
            </a:r>
            <a:endParaRPr kumimoji="1" lang="en-US" altLang="ja-JP" dirty="0"/>
          </a:p>
          <a:p>
            <a:pPr lvl="1"/>
            <a:r>
              <a:rPr kumimoji="1" lang="ja-JP" altLang="en-US" dirty="0"/>
              <a:t>６</a:t>
            </a:r>
            <a:r>
              <a:rPr kumimoji="1" lang="en-US" altLang="ja-JP" dirty="0"/>
              <a:t>=</a:t>
            </a:r>
            <a:r>
              <a:rPr kumimoji="1" lang="en-US" altLang="ja-JP" dirty="0">
                <a:solidFill>
                  <a:schemeClr val="accent5"/>
                </a:solidFill>
              </a:rPr>
              <a:t>01</a:t>
            </a:r>
            <a:r>
              <a:rPr kumimoji="1" lang="en-US" altLang="ja-JP" dirty="0"/>
              <a:t>10</a:t>
            </a:r>
            <a:r>
              <a:rPr kumimoji="1" lang="ja-JP" altLang="en-US" dirty="0"/>
              <a:t>（２進数）</a:t>
            </a:r>
            <a:endParaRPr kumimoji="1" lang="en-US" altLang="ja-JP" dirty="0"/>
          </a:p>
          <a:p>
            <a:r>
              <a:rPr kumimoji="1" lang="ja-JP" altLang="en-US" dirty="0"/>
              <a:t>デコーダ</a:t>
            </a:r>
            <a:endParaRPr kumimoji="1" lang="en-US" altLang="ja-JP" dirty="0"/>
          </a:p>
          <a:p>
            <a:pPr lvl="1"/>
            <a:r>
              <a:rPr kumimoji="1" lang="ja-JP" altLang="en-US" dirty="0"/>
              <a:t>数字を対応するワンホット信号に変換する回路</a:t>
            </a:r>
            <a:endParaRPr kumimoji="1" lang="en-US" altLang="ja-JP" dirty="0"/>
          </a:p>
          <a:p>
            <a:pPr lvl="1"/>
            <a:r>
              <a:rPr kumimoji="1" lang="ja-JP" altLang="en-US" dirty="0"/>
              <a:t>ワンホット信号：</a:t>
            </a:r>
            <a:endParaRPr lang="en-US" altLang="ja-JP" dirty="0"/>
          </a:p>
          <a:p>
            <a:pPr lvl="2"/>
            <a:r>
              <a:rPr kumimoji="1" lang="en-US" altLang="ja-JP" dirty="0"/>
              <a:t>n </a:t>
            </a:r>
            <a:r>
              <a:rPr kumimoji="1" lang="ja-JP" altLang="en-US" dirty="0"/>
              <a:t>本のうち，１つだけが１で他が０の信号</a:t>
            </a:r>
            <a:endParaRPr kumimoji="1" lang="en-US" altLang="ja-JP" dirty="0"/>
          </a:p>
          <a:p>
            <a:pPr lvl="1"/>
            <a:r>
              <a:rPr kumimoji="1" lang="ja-JP" altLang="en-US" dirty="0"/>
              <a:t>アドレス上位の２ビットを</a:t>
            </a:r>
            <a:br>
              <a:rPr kumimoji="1" lang="en-US" altLang="ja-JP" dirty="0"/>
            </a:br>
            <a:r>
              <a:rPr kumimoji="1" lang="ja-JP" altLang="en-US" dirty="0"/>
              <a:t>デコード</a:t>
            </a:r>
            <a:endParaRPr kumimoji="1" lang="en-US" altLang="ja-JP" dirty="0"/>
          </a:p>
        </p:txBody>
      </p:sp>
      <p:sp>
        <p:nvSpPr>
          <p:cNvPr id="4" name="正方形/長方形 3"/>
          <p:cNvSpPr/>
          <p:nvPr/>
        </p:nvSpPr>
        <p:spPr>
          <a:xfrm>
            <a:off x="1601996" y="162898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5" name="正方形/長方形 4"/>
          <p:cNvSpPr/>
          <p:nvPr/>
        </p:nvSpPr>
        <p:spPr>
          <a:xfrm>
            <a:off x="2411993"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6" name="正方形/長方形 5"/>
          <p:cNvSpPr/>
          <p:nvPr/>
        </p:nvSpPr>
        <p:spPr>
          <a:xfrm>
            <a:off x="322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7" name="正方形/長方形 6"/>
          <p:cNvSpPr/>
          <p:nvPr/>
        </p:nvSpPr>
        <p:spPr>
          <a:xfrm>
            <a:off x="403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8" name="直線コネクタ 7"/>
          <p:cNvCxnSpPr/>
          <p:nvPr/>
        </p:nvCxnSpPr>
        <p:spPr>
          <a:xfrm flipV="1">
            <a:off x="1151962" y="1898980"/>
            <a:ext cx="3690032" cy="3"/>
          </a:xfrm>
          <a:prstGeom prst="line">
            <a:avLst/>
          </a:prstGeom>
          <a:ln w="3175"/>
        </p:spPr>
        <p:style>
          <a:lnRef idx="1">
            <a:schemeClr val="dk1"/>
          </a:lnRef>
          <a:fillRef idx="0">
            <a:schemeClr val="dk1"/>
          </a:fillRef>
          <a:effectRef idx="0">
            <a:schemeClr val="dk1"/>
          </a:effectRef>
          <a:fontRef idx="minor">
            <a:schemeClr val="tx1"/>
          </a:fontRef>
        </p:style>
      </p:cxnSp>
      <p:sp>
        <p:nvSpPr>
          <p:cNvPr id="9" name="正方形/長方形 8"/>
          <p:cNvSpPr/>
          <p:nvPr/>
        </p:nvSpPr>
        <p:spPr>
          <a:xfrm>
            <a:off x="1601993" y="243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10" name="正方形/長方形 9"/>
          <p:cNvSpPr/>
          <p:nvPr/>
        </p:nvSpPr>
        <p:spPr>
          <a:xfrm>
            <a:off x="2411990"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sz="1600" dirty="0">
                <a:latin typeface="Arial Narrow" pitchFamily="34" charset="0"/>
              </a:rPr>
              <a:t>0</a:t>
            </a:r>
            <a:endParaRPr kumimoji="1" lang="ja-JP" altLang="en-US" sz="1600" dirty="0">
              <a:latin typeface="Arial Narrow" pitchFamily="34" charset="0"/>
            </a:endParaRPr>
          </a:p>
        </p:txBody>
      </p:sp>
      <p:sp>
        <p:nvSpPr>
          <p:cNvPr id="11" name="正方形/長方形 10"/>
          <p:cNvSpPr/>
          <p:nvPr/>
        </p:nvSpPr>
        <p:spPr>
          <a:xfrm>
            <a:off x="3221991" y="2438977"/>
            <a:ext cx="540000" cy="5400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2" name="正方形/長方形 11"/>
          <p:cNvSpPr/>
          <p:nvPr/>
        </p:nvSpPr>
        <p:spPr>
          <a:xfrm>
            <a:off x="4031991"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13" name="直線コネクタ 12"/>
          <p:cNvCxnSpPr/>
          <p:nvPr/>
        </p:nvCxnSpPr>
        <p:spPr>
          <a:xfrm flipV="1">
            <a:off x="1151962" y="2708977"/>
            <a:ext cx="3690029" cy="15"/>
          </a:xfrm>
          <a:prstGeom prst="line">
            <a:avLst/>
          </a:prstGeom>
          <a:ln w="3175"/>
        </p:spPr>
        <p:style>
          <a:lnRef idx="1">
            <a:schemeClr val="dk1"/>
          </a:lnRef>
          <a:fillRef idx="0">
            <a:schemeClr val="dk1"/>
          </a:fillRef>
          <a:effectRef idx="0">
            <a:schemeClr val="dk1"/>
          </a:effectRef>
          <a:fontRef idx="minor">
            <a:schemeClr val="tx1"/>
          </a:fontRef>
        </p:style>
      </p:cxnSp>
      <p:sp>
        <p:nvSpPr>
          <p:cNvPr id="14" name="正方形/長方形 13"/>
          <p:cNvSpPr/>
          <p:nvPr/>
        </p:nvSpPr>
        <p:spPr>
          <a:xfrm>
            <a:off x="1601993" y="324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5" name="正方形/長方形 14"/>
          <p:cNvSpPr/>
          <p:nvPr/>
        </p:nvSpPr>
        <p:spPr>
          <a:xfrm>
            <a:off x="2411990"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6" name="正方形/長方形 15"/>
          <p:cNvSpPr/>
          <p:nvPr/>
        </p:nvSpPr>
        <p:spPr>
          <a:xfrm>
            <a:off x="322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7" name="正方形/長方形 16"/>
          <p:cNvSpPr/>
          <p:nvPr/>
        </p:nvSpPr>
        <p:spPr>
          <a:xfrm>
            <a:off x="403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18" name="直線コネクタ 17"/>
          <p:cNvCxnSpPr/>
          <p:nvPr/>
        </p:nvCxnSpPr>
        <p:spPr>
          <a:xfrm flipV="1">
            <a:off x="1151962" y="3518977"/>
            <a:ext cx="3690029" cy="24"/>
          </a:xfrm>
          <a:prstGeom prst="line">
            <a:avLst/>
          </a:prstGeom>
          <a:ln w="3175"/>
        </p:spPr>
        <p:style>
          <a:lnRef idx="1">
            <a:schemeClr val="dk1"/>
          </a:lnRef>
          <a:fillRef idx="0">
            <a:schemeClr val="dk1"/>
          </a:fillRef>
          <a:effectRef idx="0">
            <a:schemeClr val="dk1"/>
          </a:effectRef>
          <a:fontRef idx="minor">
            <a:schemeClr val="tx1"/>
          </a:fontRef>
        </p:style>
      </p:cxnSp>
      <p:sp>
        <p:nvSpPr>
          <p:cNvPr id="19" name="正方形/長方形 18"/>
          <p:cNvSpPr/>
          <p:nvPr/>
        </p:nvSpPr>
        <p:spPr>
          <a:xfrm>
            <a:off x="1601993" y="405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0" name="正方形/長方形 19"/>
          <p:cNvSpPr/>
          <p:nvPr/>
        </p:nvSpPr>
        <p:spPr>
          <a:xfrm>
            <a:off x="2411990"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1" name="正方形/長方形 20"/>
          <p:cNvSpPr/>
          <p:nvPr/>
        </p:nvSpPr>
        <p:spPr>
          <a:xfrm>
            <a:off x="322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2" name="正方形/長方形 21"/>
          <p:cNvSpPr/>
          <p:nvPr/>
        </p:nvSpPr>
        <p:spPr>
          <a:xfrm>
            <a:off x="403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23" name="直線コネクタ 22"/>
          <p:cNvCxnSpPr/>
          <p:nvPr/>
        </p:nvCxnSpPr>
        <p:spPr>
          <a:xfrm flipV="1">
            <a:off x="1151962" y="4328977"/>
            <a:ext cx="3690029" cy="33"/>
          </a:xfrm>
          <a:prstGeom prst="line">
            <a:avLst/>
          </a:prstGeom>
          <a:ln w="3175"/>
        </p:spPr>
        <p:style>
          <a:lnRef idx="1">
            <a:schemeClr val="dk1"/>
          </a:lnRef>
          <a:fillRef idx="0">
            <a:schemeClr val="dk1"/>
          </a:fillRef>
          <a:effectRef idx="0">
            <a:schemeClr val="dk1"/>
          </a:effectRef>
          <a:fontRef idx="minor">
            <a:schemeClr val="tx1"/>
          </a:fontRef>
        </p:style>
      </p:cxnSp>
      <p:cxnSp>
        <p:nvCxnSpPr>
          <p:cNvPr id="24" name="直線コネクタ 23"/>
          <p:cNvCxnSpPr/>
          <p:nvPr/>
        </p:nvCxnSpPr>
        <p:spPr>
          <a:xfrm flipV="1">
            <a:off x="187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5" name="直線コネクタ 24"/>
          <p:cNvCxnSpPr/>
          <p:nvPr/>
        </p:nvCxnSpPr>
        <p:spPr>
          <a:xfrm flipV="1">
            <a:off x="268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6" name="直線コネクタ 25"/>
          <p:cNvCxnSpPr/>
          <p:nvPr/>
        </p:nvCxnSpPr>
        <p:spPr>
          <a:xfrm flipV="1">
            <a:off x="349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7" name="直線コネクタ 26"/>
          <p:cNvCxnSpPr/>
          <p:nvPr/>
        </p:nvCxnSpPr>
        <p:spPr>
          <a:xfrm flipV="1">
            <a:off x="430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sp>
        <p:nvSpPr>
          <p:cNvPr id="28" name="台形 27"/>
          <p:cNvSpPr/>
          <p:nvPr/>
        </p:nvSpPr>
        <p:spPr>
          <a:xfrm flipV="1">
            <a:off x="1601993" y="5138977"/>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cxnSp>
        <p:nvCxnSpPr>
          <p:cNvPr id="29" name="直線コネクタ 28"/>
          <p:cNvCxnSpPr/>
          <p:nvPr/>
        </p:nvCxnSpPr>
        <p:spPr>
          <a:xfrm flipV="1">
            <a:off x="3061975" y="5408980"/>
            <a:ext cx="0" cy="540000"/>
          </a:xfrm>
          <a:prstGeom prst="line">
            <a:avLst/>
          </a:prstGeom>
          <a:ln w="3175">
            <a:headEnd type="triangle"/>
          </a:ln>
        </p:spPr>
        <p:style>
          <a:lnRef idx="1">
            <a:schemeClr val="dk1"/>
          </a:lnRef>
          <a:fillRef idx="0">
            <a:schemeClr val="dk1"/>
          </a:fillRef>
          <a:effectRef idx="0">
            <a:schemeClr val="dk1"/>
          </a:effectRef>
          <a:fontRef idx="minor">
            <a:schemeClr val="tx1"/>
          </a:fontRef>
        </p:style>
      </p:cxnSp>
      <p:sp>
        <p:nvSpPr>
          <p:cNvPr id="30" name="正方形/長方形 29"/>
          <p:cNvSpPr/>
          <p:nvPr/>
        </p:nvSpPr>
        <p:spPr>
          <a:xfrm rot="16200000">
            <a:off x="3942004" y="3248987"/>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lines</a:t>
            </a:r>
            <a:endParaRPr kumimoji="1" lang="ja-JP" altLang="en-US" sz="1600" dirty="0">
              <a:latin typeface="Arial Narrow" pitchFamily="34" charset="0"/>
            </a:endParaRPr>
          </a:p>
        </p:txBody>
      </p:sp>
      <p:sp>
        <p:nvSpPr>
          <p:cNvPr id="31" name="正方形/長方形 30"/>
          <p:cNvSpPr/>
          <p:nvPr/>
        </p:nvSpPr>
        <p:spPr>
          <a:xfrm>
            <a:off x="4211996" y="1358977"/>
            <a:ext cx="1080001"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400" dirty="0">
                <a:latin typeface="Arial Narrow" pitchFamily="34" charset="0"/>
              </a:rPr>
              <a:t>cell</a:t>
            </a:r>
            <a:endParaRPr kumimoji="1" lang="ja-JP" altLang="en-US" sz="1400" dirty="0">
              <a:latin typeface="Arial Narrow" pitchFamily="34" charset="0"/>
            </a:endParaRPr>
          </a:p>
        </p:txBody>
      </p:sp>
      <p:sp>
        <p:nvSpPr>
          <p:cNvPr id="127" name="正方形/長方形 126"/>
          <p:cNvSpPr/>
          <p:nvPr/>
        </p:nvSpPr>
        <p:spPr>
          <a:xfrm>
            <a:off x="1871970" y="908972"/>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lines</a:t>
            </a:r>
            <a:endParaRPr kumimoji="1" lang="ja-JP" altLang="en-US" sz="1600" dirty="0">
              <a:latin typeface="Arial Narrow" pitchFamily="34" charset="0"/>
            </a:endParaRPr>
          </a:p>
        </p:txBody>
      </p:sp>
      <p:sp>
        <p:nvSpPr>
          <p:cNvPr id="129" name="台形 128"/>
          <p:cNvSpPr/>
          <p:nvPr/>
        </p:nvSpPr>
        <p:spPr>
          <a:xfrm rot="5400000" flipV="1">
            <a:off x="-468043" y="2978983"/>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sp>
        <p:nvSpPr>
          <p:cNvPr id="134" name="正方形/長方形 133"/>
          <p:cNvSpPr/>
          <p:nvPr/>
        </p:nvSpPr>
        <p:spPr>
          <a:xfrm>
            <a:off x="1871970" y="4959017"/>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column selector</a:t>
            </a:r>
            <a:endParaRPr kumimoji="1" lang="ja-JP" altLang="en-US" sz="1600" dirty="0">
              <a:latin typeface="Arial Narrow" pitchFamily="34" charset="0"/>
            </a:endParaRPr>
          </a:p>
        </p:txBody>
      </p:sp>
      <p:sp>
        <p:nvSpPr>
          <p:cNvPr id="135" name="正方形/長方形 134"/>
          <p:cNvSpPr/>
          <p:nvPr/>
        </p:nvSpPr>
        <p:spPr>
          <a:xfrm rot="16200000">
            <a:off x="-243043" y="2663980"/>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decoder</a:t>
            </a:r>
            <a:endParaRPr kumimoji="1" lang="ja-JP" altLang="en-US" sz="1600" dirty="0">
              <a:latin typeface="Arial Narrow" pitchFamily="34" charset="0"/>
            </a:endParaRPr>
          </a:p>
        </p:txBody>
      </p:sp>
      <p:cxnSp>
        <p:nvCxnSpPr>
          <p:cNvPr id="136" name="直線コネクタ 135"/>
          <p:cNvCxnSpPr/>
          <p:nvPr/>
        </p:nvCxnSpPr>
        <p:spPr>
          <a:xfrm flipV="1">
            <a:off x="71950" y="3068996"/>
            <a:ext cx="810009" cy="34"/>
          </a:xfrm>
          <a:prstGeom prst="line">
            <a:avLst/>
          </a:prstGeom>
          <a:ln w="3175">
            <a:tailEnd type="triangle"/>
          </a:ln>
        </p:spPr>
        <p:style>
          <a:lnRef idx="1">
            <a:schemeClr val="dk1"/>
          </a:lnRef>
          <a:fillRef idx="0">
            <a:schemeClr val="dk1"/>
          </a:fillRef>
          <a:effectRef idx="0">
            <a:schemeClr val="dk1"/>
          </a:effectRef>
          <a:fontRef idx="minor">
            <a:schemeClr val="tx1"/>
          </a:fontRef>
        </p:style>
      </p:cxnSp>
      <p:sp>
        <p:nvSpPr>
          <p:cNvPr id="138" name="正方形/長方形 137"/>
          <p:cNvSpPr/>
          <p:nvPr/>
        </p:nvSpPr>
        <p:spPr>
          <a:xfrm>
            <a:off x="-108052" y="2618991"/>
            <a:ext cx="114010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latin typeface="Arial Narrow" pitchFamily="34" charset="0"/>
              </a:rPr>
              <a:t>６</a:t>
            </a:r>
            <a:endParaRPr kumimoji="1" lang="ja-JP" altLang="en-US" sz="1600" dirty="0">
              <a:latin typeface="Arial Narrow" pitchFamily="34" charset="0"/>
            </a:endParaRPr>
          </a:p>
        </p:txBody>
      </p:sp>
      <p:sp>
        <p:nvSpPr>
          <p:cNvPr id="139" name="正方形/長方形 138"/>
          <p:cNvSpPr/>
          <p:nvPr/>
        </p:nvSpPr>
        <p:spPr>
          <a:xfrm>
            <a:off x="1781969" y="5769026"/>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data</a:t>
            </a:r>
            <a:endParaRPr kumimoji="1" lang="ja-JP" altLang="en-US" sz="1600" dirty="0">
              <a:latin typeface="Arial Narrow" pitchFamily="34" charset="0"/>
            </a:endParaRPr>
          </a:p>
        </p:txBody>
      </p:sp>
      <p:sp>
        <p:nvSpPr>
          <p:cNvPr id="39" name="正方形/長方形 38"/>
          <p:cNvSpPr/>
          <p:nvPr/>
        </p:nvSpPr>
        <p:spPr>
          <a:xfrm>
            <a:off x="1871970"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０</a:t>
            </a:r>
            <a:endParaRPr kumimoji="1" lang="ja-JP" altLang="en-US" sz="1600" dirty="0">
              <a:solidFill>
                <a:schemeClr val="accent5"/>
              </a:solidFill>
              <a:latin typeface="Arial Narrow" pitchFamily="34" charset="0"/>
            </a:endParaRPr>
          </a:p>
        </p:txBody>
      </p:sp>
      <p:sp>
        <p:nvSpPr>
          <p:cNvPr id="40" name="正方形/長方形 39"/>
          <p:cNvSpPr/>
          <p:nvPr/>
        </p:nvSpPr>
        <p:spPr>
          <a:xfrm>
            <a:off x="2681979"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a:solidFill>
                  <a:schemeClr val="accent5"/>
                </a:solidFill>
                <a:latin typeface="Arial Narrow" pitchFamily="34" charset="0"/>
              </a:rPr>
              <a:t>１</a:t>
            </a:r>
            <a:endParaRPr kumimoji="1" lang="ja-JP" altLang="en-US" sz="1600" dirty="0">
              <a:solidFill>
                <a:schemeClr val="accent5"/>
              </a:solidFill>
              <a:latin typeface="Arial Narrow" pitchFamily="34" charset="0"/>
            </a:endParaRPr>
          </a:p>
        </p:txBody>
      </p:sp>
      <p:sp>
        <p:nvSpPr>
          <p:cNvPr id="41" name="正方形/長方形 40"/>
          <p:cNvSpPr/>
          <p:nvPr/>
        </p:nvSpPr>
        <p:spPr>
          <a:xfrm>
            <a:off x="3491988"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a:solidFill>
                  <a:schemeClr val="accent5"/>
                </a:solidFill>
                <a:latin typeface="Arial Narrow" pitchFamily="34" charset="0"/>
              </a:rPr>
              <a:t>２</a:t>
            </a:r>
            <a:endParaRPr kumimoji="1" lang="ja-JP" altLang="en-US" sz="1600" dirty="0">
              <a:solidFill>
                <a:schemeClr val="accent5"/>
              </a:solidFill>
              <a:latin typeface="Arial Narrow" pitchFamily="34" charset="0"/>
            </a:endParaRPr>
          </a:p>
        </p:txBody>
      </p:sp>
      <p:sp>
        <p:nvSpPr>
          <p:cNvPr id="42" name="正方形/長方形 41"/>
          <p:cNvSpPr/>
          <p:nvPr/>
        </p:nvSpPr>
        <p:spPr>
          <a:xfrm>
            <a:off x="4301997"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３</a:t>
            </a:r>
            <a:endParaRPr kumimoji="1" lang="ja-JP" altLang="en-US" sz="1600" dirty="0">
              <a:solidFill>
                <a:schemeClr val="accent5"/>
              </a:solidFill>
              <a:latin typeface="Arial Narrow" pitchFamily="34" charset="0"/>
            </a:endParaRPr>
          </a:p>
        </p:txBody>
      </p:sp>
      <p:sp>
        <p:nvSpPr>
          <p:cNvPr id="43" name="正方形/長方形 42"/>
          <p:cNvSpPr/>
          <p:nvPr/>
        </p:nvSpPr>
        <p:spPr>
          <a:xfrm>
            <a:off x="1871970"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a:solidFill>
                  <a:schemeClr val="accent5"/>
                </a:solidFill>
                <a:latin typeface="Arial Narrow" pitchFamily="34" charset="0"/>
              </a:rPr>
              <a:t>４</a:t>
            </a:r>
            <a:endParaRPr kumimoji="1" lang="ja-JP" altLang="en-US" sz="1600" dirty="0">
              <a:solidFill>
                <a:schemeClr val="accent5"/>
              </a:solidFill>
              <a:latin typeface="Arial Narrow" pitchFamily="34" charset="0"/>
            </a:endParaRPr>
          </a:p>
        </p:txBody>
      </p:sp>
      <p:sp>
        <p:nvSpPr>
          <p:cNvPr id="44" name="正方形/長方形 43"/>
          <p:cNvSpPr/>
          <p:nvPr/>
        </p:nvSpPr>
        <p:spPr>
          <a:xfrm>
            <a:off x="2681979"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５</a:t>
            </a:r>
            <a:endParaRPr kumimoji="1" lang="ja-JP" altLang="en-US" sz="1600" dirty="0">
              <a:solidFill>
                <a:schemeClr val="accent5"/>
              </a:solidFill>
              <a:latin typeface="Arial Narrow" pitchFamily="34" charset="0"/>
            </a:endParaRPr>
          </a:p>
        </p:txBody>
      </p:sp>
      <p:sp>
        <p:nvSpPr>
          <p:cNvPr id="45" name="正方形/長方形 44"/>
          <p:cNvSpPr/>
          <p:nvPr/>
        </p:nvSpPr>
        <p:spPr>
          <a:xfrm>
            <a:off x="3491988"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a:solidFill>
                  <a:schemeClr val="accent5"/>
                </a:solidFill>
                <a:latin typeface="Arial Narrow" pitchFamily="34" charset="0"/>
              </a:rPr>
              <a:t>６</a:t>
            </a:r>
            <a:endParaRPr kumimoji="1" lang="ja-JP" altLang="en-US" sz="1600" dirty="0">
              <a:solidFill>
                <a:schemeClr val="accent5"/>
              </a:solidFill>
              <a:latin typeface="Arial Narrow" pitchFamily="34" charset="0"/>
            </a:endParaRPr>
          </a:p>
        </p:txBody>
      </p:sp>
      <p:sp>
        <p:nvSpPr>
          <p:cNvPr id="46" name="正方形/長方形 45"/>
          <p:cNvSpPr/>
          <p:nvPr/>
        </p:nvSpPr>
        <p:spPr>
          <a:xfrm>
            <a:off x="4301997"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７</a:t>
            </a:r>
            <a:endParaRPr kumimoji="1" lang="ja-JP" altLang="en-US" sz="1600" dirty="0">
              <a:solidFill>
                <a:schemeClr val="accent5"/>
              </a:solidFill>
              <a:latin typeface="Arial Narrow" pitchFamily="34" charset="0"/>
            </a:endParaRPr>
          </a:p>
        </p:txBody>
      </p:sp>
      <p:sp>
        <p:nvSpPr>
          <p:cNvPr id="47" name="正方形/長方形 46"/>
          <p:cNvSpPr/>
          <p:nvPr/>
        </p:nvSpPr>
        <p:spPr>
          <a:xfrm>
            <a:off x="1871970"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８</a:t>
            </a:r>
            <a:endParaRPr kumimoji="1" lang="ja-JP" altLang="en-US" sz="1600" dirty="0">
              <a:solidFill>
                <a:schemeClr val="accent5"/>
              </a:solidFill>
              <a:latin typeface="Arial Narrow" pitchFamily="34" charset="0"/>
            </a:endParaRPr>
          </a:p>
        </p:txBody>
      </p:sp>
      <p:sp>
        <p:nvSpPr>
          <p:cNvPr id="48" name="正方形/長方形 47"/>
          <p:cNvSpPr/>
          <p:nvPr/>
        </p:nvSpPr>
        <p:spPr>
          <a:xfrm>
            <a:off x="2681979"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ja-JP" altLang="en-US" sz="1600" dirty="0">
                <a:solidFill>
                  <a:schemeClr val="accent5"/>
                </a:solidFill>
                <a:latin typeface="Arial Narrow" pitchFamily="34" charset="0"/>
              </a:rPr>
              <a:t>９</a:t>
            </a:r>
          </a:p>
        </p:txBody>
      </p:sp>
      <p:sp>
        <p:nvSpPr>
          <p:cNvPr id="49" name="正方形/長方形 48"/>
          <p:cNvSpPr/>
          <p:nvPr/>
        </p:nvSpPr>
        <p:spPr>
          <a:xfrm>
            <a:off x="3491988"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１０</a:t>
            </a:r>
            <a:endParaRPr kumimoji="1" lang="ja-JP" altLang="en-US" sz="1600" dirty="0">
              <a:solidFill>
                <a:schemeClr val="accent5"/>
              </a:solidFill>
              <a:latin typeface="Arial Narrow" pitchFamily="34" charset="0"/>
            </a:endParaRPr>
          </a:p>
        </p:txBody>
      </p:sp>
      <p:sp>
        <p:nvSpPr>
          <p:cNvPr id="50" name="正方形/長方形 49"/>
          <p:cNvSpPr/>
          <p:nvPr/>
        </p:nvSpPr>
        <p:spPr>
          <a:xfrm>
            <a:off x="4301997"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１１</a:t>
            </a:r>
            <a:endParaRPr kumimoji="1" lang="ja-JP" altLang="en-US" sz="1600" dirty="0">
              <a:solidFill>
                <a:schemeClr val="accent5"/>
              </a:solidFill>
              <a:latin typeface="Arial Narrow" pitchFamily="34" charset="0"/>
            </a:endParaRPr>
          </a:p>
        </p:txBody>
      </p:sp>
      <p:sp>
        <p:nvSpPr>
          <p:cNvPr id="51" name="正方形/長方形 50"/>
          <p:cNvSpPr/>
          <p:nvPr/>
        </p:nvSpPr>
        <p:spPr>
          <a:xfrm>
            <a:off x="1871970"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１２</a:t>
            </a:r>
            <a:endParaRPr kumimoji="1" lang="ja-JP" altLang="en-US" sz="1600" dirty="0">
              <a:solidFill>
                <a:schemeClr val="accent5"/>
              </a:solidFill>
              <a:latin typeface="Arial Narrow" pitchFamily="34" charset="0"/>
            </a:endParaRPr>
          </a:p>
        </p:txBody>
      </p:sp>
      <p:sp>
        <p:nvSpPr>
          <p:cNvPr id="52" name="正方形/長方形 51"/>
          <p:cNvSpPr/>
          <p:nvPr/>
        </p:nvSpPr>
        <p:spPr>
          <a:xfrm>
            <a:off x="2681979"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１３</a:t>
            </a:r>
            <a:endParaRPr kumimoji="1" lang="ja-JP" altLang="en-US" sz="1600" dirty="0">
              <a:solidFill>
                <a:schemeClr val="accent5"/>
              </a:solidFill>
              <a:latin typeface="Arial Narrow" pitchFamily="34" charset="0"/>
            </a:endParaRPr>
          </a:p>
        </p:txBody>
      </p:sp>
      <p:sp>
        <p:nvSpPr>
          <p:cNvPr id="53" name="正方形/長方形 52"/>
          <p:cNvSpPr/>
          <p:nvPr/>
        </p:nvSpPr>
        <p:spPr>
          <a:xfrm>
            <a:off x="3491988"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１４</a:t>
            </a:r>
            <a:endParaRPr kumimoji="1" lang="ja-JP" altLang="en-US" sz="1600" dirty="0">
              <a:solidFill>
                <a:schemeClr val="accent5"/>
              </a:solidFill>
              <a:latin typeface="Arial Narrow" pitchFamily="34" charset="0"/>
            </a:endParaRPr>
          </a:p>
        </p:txBody>
      </p:sp>
      <p:sp>
        <p:nvSpPr>
          <p:cNvPr id="54" name="正方形/長方形 53"/>
          <p:cNvSpPr/>
          <p:nvPr/>
        </p:nvSpPr>
        <p:spPr>
          <a:xfrm>
            <a:off x="4301997"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１５</a:t>
            </a:r>
            <a:endParaRPr kumimoji="1" lang="ja-JP" altLang="en-US" sz="1600" dirty="0">
              <a:solidFill>
                <a:schemeClr val="accent5"/>
              </a:solidFill>
              <a:latin typeface="Arial Narrow" pitchFamily="34" charset="0"/>
            </a:endParaRPr>
          </a:p>
        </p:txBody>
      </p:sp>
    </p:spTree>
    <p:extLst>
      <p:ext uri="{BB962C8B-B14F-4D97-AF65-F5344CB8AC3E}">
        <p14:creationId xmlns:p14="http://schemas.microsoft.com/office/powerpoint/2010/main" val="30923493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メモリの読み出し動作（２）</a:t>
            </a:r>
            <a:br>
              <a:rPr lang="en-US" altLang="ja-JP" dirty="0"/>
            </a:br>
            <a:r>
              <a:rPr lang="ja-JP" altLang="en-US" dirty="0"/>
              <a:t>ワードラインのアサート</a:t>
            </a:r>
            <a:endParaRPr kumimoji="1" lang="ja-JP" altLang="en-US" dirty="0"/>
          </a:p>
        </p:txBody>
      </p:sp>
      <p:sp>
        <p:nvSpPr>
          <p:cNvPr id="3" name="テキスト プレースホルダー 2"/>
          <p:cNvSpPr>
            <a:spLocks noGrp="1"/>
          </p:cNvSpPr>
          <p:nvPr>
            <p:ph type="body" sz="quarter" idx="10"/>
          </p:nvPr>
        </p:nvSpPr>
        <p:spPr>
          <a:xfrm>
            <a:off x="5022005" y="1088974"/>
            <a:ext cx="3870042" cy="5309752"/>
          </a:xfrm>
        </p:spPr>
        <p:txBody>
          <a:bodyPr anchor="t"/>
          <a:lstStyle/>
          <a:p>
            <a:r>
              <a:rPr kumimoji="1" lang="ja-JP" altLang="en-US" dirty="0"/>
              <a:t>読み出す行に対応した</a:t>
            </a:r>
            <a:br>
              <a:rPr kumimoji="1" lang="en-US" altLang="ja-JP" dirty="0"/>
            </a:br>
            <a:r>
              <a:rPr kumimoji="1" lang="ja-JP" altLang="en-US" dirty="0"/>
              <a:t>ワードラインをアサート</a:t>
            </a:r>
            <a:endParaRPr kumimoji="1" lang="en-US" altLang="ja-JP" dirty="0"/>
          </a:p>
          <a:p>
            <a:pPr lvl="1"/>
            <a:r>
              <a:rPr lang="ja-JP" altLang="en-US" dirty="0"/>
              <a:t>先ほどのデコード結果を使う</a:t>
            </a:r>
            <a:br>
              <a:rPr lang="en-US" altLang="ja-JP" dirty="0"/>
            </a:br>
            <a:endParaRPr kumimoji="1" lang="en-US" altLang="ja-JP" dirty="0"/>
          </a:p>
          <a:p>
            <a:endParaRPr kumimoji="1" lang="en-US" altLang="ja-JP" dirty="0"/>
          </a:p>
        </p:txBody>
      </p:sp>
      <p:sp>
        <p:nvSpPr>
          <p:cNvPr id="4" name="正方形/長方形 3"/>
          <p:cNvSpPr/>
          <p:nvPr/>
        </p:nvSpPr>
        <p:spPr>
          <a:xfrm>
            <a:off x="1601996" y="162898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5" name="正方形/長方形 4"/>
          <p:cNvSpPr/>
          <p:nvPr/>
        </p:nvSpPr>
        <p:spPr>
          <a:xfrm>
            <a:off x="2411993"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6" name="正方形/長方形 5"/>
          <p:cNvSpPr/>
          <p:nvPr/>
        </p:nvSpPr>
        <p:spPr>
          <a:xfrm>
            <a:off x="322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7" name="正方形/長方形 6"/>
          <p:cNvSpPr/>
          <p:nvPr/>
        </p:nvSpPr>
        <p:spPr>
          <a:xfrm>
            <a:off x="403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8" name="直線コネクタ 7"/>
          <p:cNvCxnSpPr/>
          <p:nvPr/>
        </p:nvCxnSpPr>
        <p:spPr>
          <a:xfrm flipV="1">
            <a:off x="1151962" y="1898980"/>
            <a:ext cx="3690032" cy="3"/>
          </a:xfrm>
          <a:prstGeom prst="line">
            <a:avLst/>
          </a:prstGeom>
          <a:ln w="3175"/>
        </p:spPr>
        <p:style>
          <a:lnRef idx="1">
            <a:schemeClr val="dk1"/>
          </a:lnRef>
          <a:fillRef idx="0">
            <a:schemeClr val="dk1"/>
          </a:fillRef>
          <a:effectRef idx="0">
            <a:schemeClr val="dk1"/>
          </a:effectRef>
          <a:fontRef idx="minor">
            <a:schemeClr val="tx1"/>
          </a:fontRef>
        </p:style>
      </p:cxnSp>
      <p:sp>
        <p:nvSpPr>
          <p:cNvPr id="9" name="正方形/長方形 8"/>
          <p:cNvSpPr/>
          <p:nvPr/>
        </p:nvSpPr>
        <p:spPr>
          <a:xfrm>
            <a:off x="1601993" y="243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10" name="正方形/長方形 9"/>
          <p:cNvSpPr/>
          <p:nvPr/>
        </p:nvSpPr>
        <p:spPr>
          <a:xfrm>
            <a:off x="2411990"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sz="1600" dirty="0">
                <a:latin typeface="Arial Narrow" pitchFamily="34" charset="0"/>
              </a:rPr>
              <a:t>0</a:t>
            </a:r>
            <a:endParaRPr kumimoji="1" lang="ja-JP" altLang="en-US" sz="1600" dirty="0">
              <a:latin typeface="Arial Narrow" pitchFamily="34" charset="0"/>
            </a:endParaRPr>
          </a:p>
        </p:txBody>
      </p:sp>
      <p:sp>
        <p:nvSpPr>
          <p:cNvPr id="11" name="正方形/長方形 10"/>
          <p:cNvSpPr/>
          <p:nvPr/>
        </p:nvSpPr>
        <p:spPr>
          <a:xfrm>
            <a:off x="3221991" y="2438977"/>
            <a:ext cx="540000" cy="5400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2" name="正方形/長方形 11"/>
          <p:cNvSpPr/>
          <p:nvPr/>
        </p:nvSpPr>
        <p:spPr>
          <a:xfrm>
            <a:off x="4031991"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13" name="直線コネクタ 12"/>
          <p:cNvCxnSpPr/>
          <p:nvPr/>
        </p:nvCxnSpPr>
        <p:spPr>
          <a:xfrm flipV="1">
            <a:off x="1151962" y="2708977"/>
            <a:ext cx="3690029" cy="15"/>
          </a:xfrm>
          <a:prstGeom prst="line">
            <a:avLst/>
          </a:prstGeom>
          <a:ln>
            <a:tailEnd type="triangle"/>
          </a:ln>
        </p:spPr>
        <p:style>
          <a:lnRef idx="3">
            <a:schemeClr val="accent6"/>
          </a:lnRef>
          <a:fillRef idx="0">
            <a:schemeClr val="accent6"/>
          </a:fillRef>
          <a:effectRef idx="2">
            <a:schemeClr val="accent6"/>
          </a:effectRef>
          <a:fontRef idx="minor">
            <a:schemeClr val="tx1"/>
          </a:fontRef>
        </p:style>
      </p:cxnSp>
      <p:sp>
        <p:nvSpPr>
          <p:cNvPr id="14" name="正方形/長方形 13"/>
          <p:cNvSpPr/>
          <p:nvPr/>
        </p:nvSpPr>
        <p:spPr>
          <a:xfrm>
            <a:off x="1601993" y="324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5" name="正方形/長方形 14"/>
          <p:cNvSpPr/>
          <p:nvPr/>
        </p:nvSpPr>
        <p:spPr>
          <a:xfrm>
            <a:off x="2411990"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6" name="正方形/長方形 15"/>
          <p:cNvSpPr/>
          <p:nvPr/>
        </p:nvSpPr>
        <p:spPr>
          <a:xfrm>
            <a:off x="322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7" name="正方形/長方形 16"/>
          <p:cNvSpPr/>
          <p:nvPr/>
        </p:nvSpPr>
        <p:spPr>
          <a:xfrm>
            <a:off x="403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18" name="直線コネクタ 17"/>
          <p:cNvCxnSpPr/>
          <p:nvPr/>
        </p:nvCxnSpPr>
        <p:spPr>
          <a:xfrm flipV="1">
            <a:off x="1151962" y="3518977"/>
            <a:ext cx="3690029" cy="24"/>
          </a:xfrm>
          <a:prstGeom prst="line">
            <a:avLst/>
          </a:prstGeom>
          <a:ln w="3175"/>
        </p:spPr>
        <p:style>
          <a:lnRef idx="1">
            <a:schemeClr val="dk1"/>
          </a:lnRef>
          <a:fillRef idx="0">
            <a:schemeClr val="dk1"/>
          </a:fillRef>
          <a:effectRef idx="0">
            <a:schemeClr val="dk1"/>
          </a:effectRef>
          <a:fontRef idx="minor">
            <a:schemeClr val="tx1"/>
          </a:fontRef>
        </p:style>
      </p:cxnSp>
      <p:sp>
        <p:nvSpPr>
          <p:cNvPr id="19" name="正方形/長方形 18"/>
          <p:cNvSpPr/>
          <p:nvPr/>
        </p:nvSpPr>
        <p:spPr>
          <a:xfrm>
            <a:off x="1601993" y="405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0" name="正方形/長方形 19"/>
          <p:cNvSpPr/>
          <p:nvPr/>
        </p:nvSpPr>
        <p:spPr>
          <a:xfrm>
            <a:off x="2411990"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1" name="正方形/長方形 20"/>
          <p:cNvSpPr/>
          <p:nvPr/>
        </p:nvSpPr>
        <p:spPr>
          <a:xfrm>
            <a:off x="322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2" name="正方形/長方形 21"/>
          <p:cNvSpPr/>
          <p:nvPr/>
        </p:nvSpPr>
        <p:spPr>
          <a:xfrm>
            <a:off x="403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23" name="直線コネクタ 22"/>
          <p:cNvCxnSpPr/>
          <p:nvPr/>
        </p:nvCxnSpPr>
        <p:spPr>
          <a:xfrm flipV="1">
            <a:off x="1151962" y="4328977"/>
            <a:ext cx="3690029" cy="33"/>
          </a:xfrm>
          <a:prstGeom prst="line">
            <a:avLst/>
          </a:prstGeom>
          <a:ln w="3175"/>
        </p:spPr>
        <p:style>
          <a:lnRef idx="1">
            <a:schemeClr val="dk1"/>
          </a:lnRef>
          <a:fillRef idx="0">
            <a:schemeClr val="dk1"/>
          </a:fillRef>
          <a:effectRef idx="0">
            <a:schemeClr val="dk1"/>
          </a:effectRef>
          <a:fontRef idx="minor">
            <a:schemeClr val="tx1"/>
          </a:fontRef>
        </p:style>
      </p:cxnSp>
      <p:cxnSp>
        <p:nvCxnSpPr>
          <p:cNvPr id="24" name="直線コネクタ 23"/>
          <p:cNvCxnSpPr/>
          <p:nvPr/>
        </p:nvCxnSpPr>
        <p:spPr>
          <a:xfrm flipV="1">
            <a:off x="187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5" name="直線コネクタ 24"/>
          <p:cNvCxnSpPr/>
          <p:nvPr/>
        </p:nvCxnSpPr>
        <p:spPr>
          <a:xfrm flipV="1">
            <a:off x="268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6" name="直線コネクタ 25"/>
          <p:cNvCxnSpPr/>
          <p:nvPr/>
        </p:nvCxnSpPr>
        <p:spPr>
          <a:xfrm flipV="1">
            <a:off x="349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7" name="直線コネクタ 26"/>
          <p:cNvCxnSpPr/>
          <p:nvPr/>
        </p:nvCxnSpPr>
        <p:spPr>
          <a:xfrm flipV="1">
            <a:off x="430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sp>
        <p:nvSpPr>
          <p:cNvPr id="28" name="台形 27"/>
          <p:cNvSpPr/>
          <p:nvPr/>
        </p:nvSpPr>
        <p:spPr>
          <a:xfrm flipV="1">
            <a:off x="1601993" y="5138977"/>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cxnSp>
        <p:nvCxnSpPr>
          <p:cNvPr id="29" name="直線コネクタ 28"/>
          <p:cNvCxnSpPr/>
          <p:nvPr/>
        </p:nvCxnSpPr>
        <p:spPr>
          <a:xfrm flipV="1">
            <a:off x="3061975" y="5408980"/>
            <a:ext cx="0" cy="540000"/>
          </a:xfrm>
          <a:prstGeom prst="line">
            <a:avLst/>
          </a:prstGeom>
          <a:ln w="3175">
            <a:headEnd type="triangle"/>
          </a:ln>
        </p:spPr>
        <p:style>
          <a:lnRef idx="1">
            <a:schemeClr val="dk1"/>
          </a:lnRef>
          <a:fillRef idx="0">
            <a:schemeClr val="dk1"/>
          </a:fillRef>
          <a:effectRef idx="0">
            <a:schemeClr val="dk1"/>
          </a:effectRef>
          <a:fontRef idx="minor">
            <a:schemeClr val="tx1"/>
          </a:fontRef>
        </p:style>
      </p:cxnSp>
      <p:sp>
        <p:nvSpPr>
          <p:cNvPr id="30" name="正方形/長方形 29"/>
          <p:cNvSpPr/>
          <p:nvPr/>
        </p:nvSpPr>
        <p:spPr>
          <a:xfrm rot="16200000">
            <a:off x="3942004" y="3248987"/>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lines</a:t>
            </a:r>
            <a:endParaRPr kumimoji="1" lang="ja-JP" altLang="en-US" sz="1600" dirty="0">
              <a:latin typeface="Arial Narrow" pitchFamily="34" charset="0"/>
            </a:endParaRPr>
          </a:p>
        </p:txBody>
      </p:sp>
      <p:sp>
        <p:nvSpPr>
          <p:cNvPr id="31" name="正方形/長方形 30"/>
          <p:cNvSpPr/>
          <p:nvPr/>
        </p:nvSpPr>
        <p:spPr>
          <a:xfrm>
            <a:off x="4211996" y="1358977"/>
            <a:ext cx="1080001"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400" dirty="0">
                <a:latin typeface="Arial Narrow" pitchFamily="34" charset="0"/>
              </a:rPr>
              <a:t>cell</a:t>
            </a:r>
            <a:endParaRPr kumimoji="1" lang="ja-JP" altLang="en-US" sz="1400" dirty="0">
              <a:latin typeface="Arial Narrow" pitchFamily="34" charset="0"/>
            </a:endParaRPr>
          </a:p>
        </p:txBody>
      </p:sp>
      <p:sp>
        <p:nvSpPr>
          <p:cNvPr id="127" name="正方形/長方形 126"/>
          <p:cNvSpPr/>
          <p:nvPr/>
        </p:nvSpPr>
        <p:spPr>
          <a:xfrm>
            <a:off x="1871970" y="908972"/>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lines</a:t>
            </a:r>
            <a:endParaRPr kumimoji="1" lang="ja-JP" altLang="en-US" sz="1600" dirty="0">
              <a:latin typeface="Arial Narrow" pitchFamily="34" charset="0"/>
            </a:endParaRPr>
          </a:p>
        </p:txBody>
      </p:sp>
      <p:sp>
        <p:nvSpPr>
          <p:cNvPr id="129" name="台形 128"/>
          <p:cNvSpPr/>
          <p:nvPr/>
        </p:nvSpPr>
        <p:spPr>
          <a:xfrm rot="5400000" flipV="1">
            <a:off x="-468043" y="2978983"/>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sp>
        <p:nvSpPr>
          <p:cNvPr id="134" name="正方形/長方形 133"/>
          <p:cNvSpPr/>
          <p:nvPr/>
        </p:nvSpPr>
        <p:spPr>
          <a:xfrm>
            <a:off x="1871970" y="4959017"/>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column selector</a:t>
            </a:r>
            <a:endParaRPr kumimoji="1" lang="ja-JP" altLang="en-US" sz="1600" dirty="0">
              <a:latin typeface="Arial Narrow" pitchFamily="34" charset="0"/>
            </a:endParaRPr>
          </a:p>
        </p:txBody>
      </p:sp>
      <p:sp>
        <p:nvSpPr>
          <p:cNvPr id="135" name="正方形/長方形 134"/>
          <p:cNvSpPr/>
          <p:nvPr/>
        </p:nvSpPr>
        <p:spPr>
          <a:xfrm rot="16200000">
            <a:off x="-243043" y="2663980"/>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decoder</a:t>
            </a:r>
            <a:endParaRPr kumimoji="1" lang="ja-JP" altLang="en-US" sz="1600" dirty="0">
              <a:latin typeface="Arial Narrow" pitchFamily="34" charset="0"/>
            </a:endParaRPr>
          </a:p>
        </p:txBody>
      </p:sp>
      <p:cxnSp>
        <p:nvCxnSpPr>
          <p:cNvPr id="136" name="直線コネクタ 135"/>
          <p:cNvCxnSpPr/>
          <p:nvPr/>
        </p:nvCxnSpPr>
        <p:spPr>
          <a:xfrm flipV="1">
            <a:off x="71950" y="3068996"/>
            <a:ext cx="810009" cy="34"/>
          </a:xfrm>
          <a:prstGeom prst="line">
            <a:avLst/>
          </a:prstGeom>
          <a:ln w="3175">
            <a:tailEnd type="triangle"/>
          </a:ln>
        </p:spPr>
        <p:style>
          <a:lnRef idx="1">
            <a:schemeClr val="dk1"/>
          </a:lnRef>
          <a:fillRef idx="0">
            <a:schemeClr val="dk1"/>
          </a:fillRef>
          <a:effectRef idx="0">
            <a:schemeClr val="dk1"/>
          </a:effectRef>
          <a:fontRef idx="minor">
            <a:schemeClr val="tx1"/>
          </a:fontRef>
        </p:style>
      </p:cxnSp>
      <p:sp>
        <p:nvSpPr>
          <p:cNvPr id="138" name="正方形/長方形 137"/>
          <p:cNvSpPr/>
          <p:nvPr/>
        </p:nvSpPr>
        <p:spPr>
          <a:xfrm>
            <a:off x="-108052" y="2618991"/>
            <a:ext cx="114010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latin typeface="Arial Narrow" pitchFamily="34" charset="0"/>
              </a:rPr>
              <a:t>６</a:t>
            </a:r>
            <a:endParaRPr kumimoji="1" lang="ja-JP" altLang="en-US" sz="1600" dirty="0">
              <a:latin typeface="Arial Narrow" pitchFamily="34" charset="0"/>
            </a:endParaRPr>
          </a:p>
        </p:txBody>
      </p:sp>
      <p:sp>
        <p:nvSpPr>
          <p:cNvPr id="139" name="正方形/長方形 138"/>
          <p:cNvSpPr/>
          <p:nvPr/>
        </p:nvSpPr>
        <p:spPr>
          <a:xfrm>
            <a:off x="1781969" y="5769026"/>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data</a:t>
            </a:r>
            <a:endParaRPr kumimoji="1" lang="ja-JP" altLang="en-US" sz="1600" dirty="0">
              <a:latin typeface="Arial Narrow" pitchFamily="34" charset="0"/>
            </a:endParaRPr>
          </a:p>
        </p:txBody>
      </p:sp>
      <p:sp>
        <p:nvSpPr>
          <p:cNvPr id="39" name="正方形/長方形 38"/>
          <p:cNvSpPr/>
          <p:nvPr/>
        </p:nvSpPr>
        <p:spPr>
          <a:xfrm>
            <a:off x="1871970"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０</a:t>
            </a:r>
            <a:endParaRPr kumimoji="1" lang="ja-JP" altLang="en-US" sz="1600" dirty="0">
              <a:solidFill>
                <a:schemeClr val="accent5"/>
              </a:solidFill>
              <a:latin typeface="Arial Narrow" pitchFamily="34" charset="0"/>
            </a:endParaRPr>
          </a:p>
        </p:txBody>
      </p:sp>
      <p:sp>
        <p:nvSpPr>
          <p:cNvPr id="40" name="正方形/長方形 39"/>
          <p:cNvSpPr/>
          <p:nvPr/>
        </p:nvSpPr>
        <p:spPr>
          <a:xfrm>
            <a:off x="2681979"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a:solidFill>
                  <a:schemeClr val="accent5"/>
                </a:solidFill>
                <a:latin typeface="Arial Narrow" pitchFamily="34" charset="0"/>
              </a:rPr>
              <a:t>１</a:t>
            </a:r>
            <a:endParaRPr kumimoji="1" lang="ja-JP" altLang="en-US" sz="1600" dirty="0">
              <a:solidFill>
                <a:schemeClr val="accent5"/>
              </a:solidFill>
              <a:latin typeface="Arial Narrow" pitchFamily="34" charset="0"/>
            </a:endParaRPr>
          </a:p>
        </p:txBody>
      </p:sp>
      <p:sp>
        <p:nvSpPr>
          <p:cNvPr id="41" name="正方形/長方形 40"/>
          <p:cNvSpPr/>
          <p:nvPr/>
        </p:nvSpPr>
        <p:spPr>
          <a:xfrm>
            <a:off x="3491988"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a:solidFill>
                  <a:schemeClr val="accent5"/>
                </a:solidFill>
                <a:latin typeface="Arial Narrow" pitchFamily="34" charset="0"/>
              </a:rPr>
              <a:t>２</a:t>
            </a:r>
            <a:endParaRPr kumimoji="1" lang="ja-JP" altLang="en-US" sz="1600" dirty="0">
              <a:solidFill>
                <a:schemeClr val="accent5"/>
              </a:solidFill>
              <a:latin typeface="Arial Narrow" pitchFamily="34" charset="0"/>
            </a:endParaRPr>
          </a:p>
        </p:txBody>
      </p:sp>
      <p:sp>
        <p:nvSpPr>
          <p:cNvPr id="42" name="正方形/長方形 41"/>
          <p:cNvSpPr/>
          <p:nvPr/>
        </p:nvSpPr>
        <p:spPr>
          <a:xfrm>
            <a:off x="4301997"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３</a:t>
            </a:r>
            <a:endParaRPr kumimoji="1" lang="ja-JP" altLang="en-US" sz="1600" dirty="0">
              <a:solidFill>
                <a:schemeClr val="accent5"/>
              </a:solidFill>
              <a:latin typeface="Arial Narrow" pitchFamily="34" charset="0"/>
            </a:endParaRPr>
          </a:p>
        </p:txBody>
      </p:sp>
      <p:sp>
        <p:nvSpPr>
          <p:cNvPr id="43" name="正方形/長方形 42"/>
          <p:cNvSpPr/>
          <p:nvPr/>
        </p:nvSpPr>
        <p:spPr>
          <a:xfrm>
            <a:off x="1871970"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a:solidFill>
                  <a:schemeClr val="accent5"/>
                </a:solidFill>
                <a:latin typeface="Arial Narrow" pitchFamily="34" charset="0"/>
              </a:rPr>
              <a:t>４</a:t>
            </a:r>
            <a:endParaRPr kumimoji="1" lang="ja-JP" altLang="en-US" sz="1600" dirty="0">
              <a:solidFill>
                <a:schemeClr val="accent5"/>
              </a:solidFill>
              <a:latin typeface="Arial Narrow" pitchFamily="34" charset="0"/>
            </a:endParaRPr>
          </a:p>
        </p:txBody>
      </p:sp>
      <p:sp>
        <p:nvSpPr>
          <p:cNvPr id="44" name="正方形/長方形 43"/>
          <p:cNvSpPr/>
          <p:nvPr/>
        </p:nvSpPr>
        <p:spPr>
          <a:xfrm>
            <a:off x="2681979"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５</a:t>
            </a:r>
            <a:endParaRPr kumimoji="1" lang="ja-JP" altLang="en-US" sz="1600" dirty="0">
              <a:solidFill>
                <a:schemeClr val="accent5"/>
              </a:solidFill>
              <a:latin typeface="Arial Narrow" pitchFamily="34" charset="0"/>
            </a:endParaRPr>
          </a:p>
        </p:txBody>
      </p:sp>
      <p:sp>
        <p:nvSpPr>
          <p:cNvPr id="45" name="正方形/長方形 44"/>
          <p:cNvSpPr/>
          <p:nvPr/>
        </p:nvSpPr>
        <p:spPr>
          <a:xfrm>
            <a:off x="3491988"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a:solidFill>
                  <a:schemeClr val="accent5"/>
                </a:solidFill>
                <a:latin typeface="Arial Narrow" pitchFamily="34" charset="0"/>
              </a:rPr>
              <a:t>６</a:t>
            </a:r>
            <a:endParaRPr kumimoji="1" lang="ja-JP" altLang="en-US" sz="1600" dirty="0">
              <a:solidFill>
                <a:schemeClr val="accent5"/>
              </a:solidFill>
              <a:latin typeface="Arial Narrow" pitchFamily="34" charset="0"/>
            </a:endParaRPr>
          </a:p>
        </p:txBody>
      </p:sp>
      <p:sp>
        <p:nvSpPr>
          <p:cNvPr id="46" name="正方形/長方形 45"/>
          <p:cNvSpPr/>
          <p:nvPr/>
        </p:nvSpPr>
        <p:spPr>
          <a:xfrm>
            <a:off x="4301997"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７</a:t>
            </a:r>
            <a:endParaRPr kumimoji="1" lang="ja-JP" altLang="en-US" sz="1600" dirty="0">
              <a:solidFill>
                <a:schemeClr val="accent5"/>
              </a:solidFill>
              <a:latin typeface="Arial Narrow" pitchFamily="34" charset="0"/>
            </a:endParaRPr>
          </a:p>
        </p:txBody>
      </p:sp>
      <p:sp>
        <p:nvSpPr>
          <p:cNvPr id="47" name="正方形/長方形 46"/>
          <p:cNvSpPr/>
          <p:nvPr/>
        </p:nvSpPr>
        <p:spPr>
          <a:xfrm>
            <a:off x="1871970"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８</a:t>
            </a:r>
            <a:endParaRPr kumimoji="1" lang="ja-JP" altLang="en-US" sz="1600" dirty="0">
              <a:solidFill>
                <a:schemeClr val="accent5"/>
              </a:solidFill>
              <a:latin typeface="Arial Narrow" pitchFamily="34" charset="0"/>
            </a:endParaRPr>
          </a:p>
        </p:txBody>
      </p:sp>
      <p:sp>
        <p:nvSpPr>
          <p:cNvPr id="48" name="正方形/長方形 47"/>
          <p:cNvSpPr/>
          <p:nvPr/>
        </p:nvSpPr>
        <p:spPr>
          <a:xfrm>
            <a:off x="2681979"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ja-JP" altLang="en-US" sz="1600" dirty="0">
                <a:solidFill>
                  <a:schemeClr val="accent5"/>
                </a:solidFill>
                <a:latin typeface="Arial Narrow" pitchFamily="34" charset="0"/>
              </a:rPr>
              <a:t>９</a:t>
            </a:r>
          </a:p>
        </p:txBody>
      </p:sp>
      <p:sp>
        <p:nvSpPr>
          <p:cNvPr id="49" name="正方形/長方形 48"/>
          <p:cNvSpPr/>
          <p:nvPr/>
        </p:nvSpPr>
        <p:spPr>
          <a:xfrm>
            <a:off x="3491988"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１０</a:t>
            </a:r>
            <a:endParaRPr kumimoji="1" lang="ja-JP" altLang="en-US" sz="1600" dirty="0">
              <a:solidFill>
                <a:schemeClr val="accent5"/>
              </a:solidFill>
              <a:latin typeface="Arial Narrow" pitchFamily="34" charset="0"/>
            </a:endParaRPr>
          </a:p>
        </p:txBody>
      </p:sp>
      <p:sp>
        <p:nvSpPr>
          <p:cNvPr id="50" name="正方形/長方形 49"/>
          <p:cNvSpPr/>
          <p:nvPr/>
        </p:nvSpPr>
        <p:spPr>
          <a:xfrm>
            <a:off x="4301997"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１１</a:t>
            </a:r>
            <a:endParaRPr kumimoji="1" lang="ja-JP" altLang="en-US" sz="1600" dirty="0">
              <a:solidFill>
                <a:schemeClr val="accent5"/>
              </a:solidFill>
              <a:latin typeface="Arial Narrow" pitchFamily="34" charset="0"/>
            </a:endParaRPr>
          </a:p>
        </p:txBody>
      </p:sp>
      <p:sp>
        <p:nvSpPr>
          <p:cNvPr id="51" name="正方形/長方形 50"/>
          <p:cNvSpPr/>
          <p:nvPr/>
        </p:nvSpPr>
        <p:spPr>
          <a:xfrm>
            <a:off x="1871970"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１２</a:t>
            </a:r>
            <a:endParaRPr kumimoji="1" lang="ja-JP" altLang="en-US" sz="1600" dirty="0">
              <a:solidFill>
                <a:schemeClr val="accent5"/>
              </a:solidFill>
              <a:latin typeface="Arial Narrow" pitchFamily="34" charset="0"/>
            </a:endParaRPr>
          </a:p>
        </p:txBody>
      </p:sp>
      <p:sp>
        <p:nvSpPr>
          <p:cNvPr id="52" name="正方形/長方形 51"/>
          <p:cNvSpPr/>
          <p:nvPr/>
        </p:nvSpPr>
        <p:spPr>
          <a:xfrm>
            <a:off x="2681979"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１３</a:t>
            </a:r>
            <a:endParaRPr kumimoji="1" lang="ja-JP" altLang="en-US" sz="1600" dirty="0">
              <a:solidFill>
                <a:schemeClr val="accent5"/>
              </a:solidFill>
              <a:latin typeface="Arial Narrow" pitchFamily="34" charset="0"/>
            </a:endParaRPr>
          </a:p>
        </p:txBody>
      </p:sp>
      <p:sp>
        <p:nvSpPr>
          <p:cNvPr id="53" name="正方形/長方形 52"/>
          <p:cNvSpPr/>
          <p:nvPr/>
        </p:nvSpPr>
        <p:spPr>
          <a:xfrm>
            <a:off x="3491988"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１４</a:t>
            </a:r>
            <a:endParaRPr kumimoji="1" lang="ja-JP" altLang="en-US" sz="1600" dirty="0">
              <a:solidFill>
                <a:schemeClr val="accent5"/>
              </a:solidFill>
              <a:latin typeface="Arial Narrow" pitchFamily="34" charset="0"/>
            </a:endParaRPr>
          </a:p>
        </p:txBody>
      </p:sp>
      <p:sp>
        <p:nvSpPr>
          <p:cNvPr id="54" name="正方形/長方形 53"/>
          <p:cNvSpPr/>
          <p:nvPr/>
        </p:nvSpPr>
        <p:spPr>
          <a:xfrm>
            <a:off x="4301997"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１５</a:t>
            </a:r>
            <a:endParaRPr kumimoji="1" lang="ja-JP" altLang="en-US" sz="1600" dirty="0">
              <a:solidFill>
                <a:schemeClr val="accent5"/>
              </a:solidFill>
              <a:latin typeface="Arial Narrow" pitchFamily="34" charset="0"/>
            </a:endParaRPr>
          </a:p>
        </p:txBody>
      </p:sp>
      <p:sp>
        <p:nvSpPr>
          <p:cNvPr id="55" name="正方形/長方形 54"/>
          <p:cNvSpPr/>
          <p:nvPr/>
        </p:nvSpPr>
        <p:spPr>
          <a:xfrm>
            <a:off x="3761991" y="2258987"/>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solidFill>
                  <a:schemeClr val="accent6"/>
                </a:solidFill>
                <a:latin typeface="Arial Narrow" pitchFamily="34" charset="0"/>
              </a:rPr>
              <a:t>assert</a:t>
            </a:r>
            <a:endParaRPr kumimoji="1" lang="ja-JP" altLang="en-US" sz="1600" dirty="0">
              <a:solidFill>
                <a:schemeClr val="accent6"/>
              </a:solidFill>
              <a:latin typeface="Arial Narrow" pitchFamily="34" charset="0"/>
            </a:endParaRPr>
          </a:p>
        </p:txBody>
      </p:sp>
    </p:spTree>
    <p:extLst>
      <p:ext uri="{BB962C8B-B14F-4D97-AF65-F5344CB8AC3E}">
        <p14:creationId xmlns:p14="http://schemas.microsoft.com/office/powerpoint/2010/main" val="11628740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メモリの読み出し動作（３）</a:t>
            </a:r>
            <a:br>
              <a:rPr lang="en-US" altLang="ja-JP" dirty="0"/>
            </a:br>
            <a:r>
              <a:rPr lang="ja-JP" altLang="en-US" dirty="0"/>
              <a:t>ワード（１行分のデータ）の読み出し</a:t>
            </a:r>
            <a:endParaRPr kumimoji="1" lang="ja-JP" altLang="en-US" dirty="0"/>
          </a:p>
        </p:txBody>
      </p:sp>
      <p:sp>
        <p:nvSpPr>
          <p:cNvPr id="3" name="テキスト プレースホルダー 2"/>
          <p:cNvSpPr>
            <a:spLocks noGrp="1"/>
          </p:cNvSpPr>
          <p:nvPr>
            <p:ph type="body" sz="quarter" idx="10"/>
          </p:nvPr>
        </p:nvSpPr>
        <p:spPr>
          <a:xfrm>
            <a:off x="5022005" y="1088974"/>
            <a:ext cx="3870042" cy="5309752"/>
          </a:xfrm>
        </p:spPr>
        <p:txBody>
          <a:bodyPr anchor="t"/>
          <a:lstStyle/>
          <a:p>
            <a:r>
              <a:rPr kumimoji="1" lang="ja-JP" altLang="en-US" dirty="0"/>
              <a:t>ワードラインがアサートされると，</a:t>
            </a:r>
            <a:br>
              <a:rPr kumimoji="1" lang="en-US" altLang="ja-JP" dirty="0"/>
            </a:br>
            <a:r>
              <a:rPr kumimoji="1" lang="ja-JP" altLang="en-US" dirty="0"/>
              <a:t>そこに接続されたセルがビットラインに自身の中身を流す</a:t>
            </a:r>
            <a:endParaRPr kumimoji="1" lang="en-US" altLang="ja-JP" dirty="0"/>
          </a:p>
          <a:p>
            <a:r>
              <a:rPr lang="ja-JP" altLang="en-US" dirty="0"/>
              <a:t>これにより，１行分のデータが読み出される</a:t>
            </a:r>
            <a:endParaRPr kumimoji="1" lang="en-US" altLang="ja-JP" dirty="0"/>
          </a:p>
        </p:txBody>
      </p:sp>
      <p:sp>
        <p:nvSpPr>
          <p:cNvPr id="4" name="正方形/長方形 3"/>
          <p:cNvSpPr/>
          <p:nvPr/>
        </p:nvSpPr>
        <p:spPr>
          <a:xfrm>
            <a:off x="1601996" y="162898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5" name="正方形/長方形 4"/>
          <p:cNvSpPr/>
          <p:nvPr/>
        </p:nvSpPr>
        <p:spPr>
          <a:xfrm>
            <a:off x="2411993"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6" name="正方形/長方形 5"/>
          <p:cNvSpPr/>
          <p:nvPr/>
        </p:nvSpPr>
        <p:spPr>
          <a:xfrm>
            <a:off x="322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7" name="正方形/長方形 6"/>
          <p:cNvSpPr/>
          <p:nvPr/>
        </p:nvSpPr>
        <p:spPr>
          <a:xfrm>
            <a:off x="403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8" name="直線コネクタ 7"/>
          <p:cNvCxnSpPr/>
          <p:nvPr/>
        </p:nvCxnSpPr>
        <p:spPr>
          <a:xfrm flipV="1">
            <a:off x="1151962" y="1898980"/>
            <a:ext cx="3690032" cy="3"/>
          </a:xfrm>
          <a:prstGeom prst="line">
            <a:avLst/>
          </a:prstGeom>
          <a:ln w="3175"/>
        </p:spPr>
        <p:style>
          <a:lnRef idx="1">
            <a:schemeClr val="dk1"/>
          </a:lnRef>
          <a:fillRef idx="0">
            <a:schemeClr val="dk1"/>
          </a:fillRef>
          <a:effectRef idx="0">
            <a:schemeClr val="dk1"/>
          </a:effectRef>
          <a:fontRef idx="minor">
            <a:schemeClr val="tx1"/>
          </a:fontRef>
        </p:style>
      </p:cxnSp>
      <p:sp>
        <p:nvSpPr>
          <p:cNvPr id="9" name="正方形/長方形 8"/>
          <p:cNvSpPr/>
          <p:nvPr/>
        </p:nvSpPr>
        <p:spPr>
          <a:xfrm>
            <a:off x="1601993" y="243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2400" b="1" dirty="0">
                <a:solidFill>
                  <a:schemeClr val="accent6"/>
                </a:solidFill>
                <a:latin typeface="Arial Narrow" pitchFamily="34" charset="0"/>
              </a:rPr>
              <a:t>1</a:t>
            </a:r>
            <a:endParaRPr kumimoji="1" lang="ja-JP" altLang="en-US" sz="2400" b="1" dirty="0">
              <a:solidFill>
                <a:schemeClr val="accent6"/>
              </a:solidFill>
              <a:latin typeface="Arial Narrow" pitchFamily="34" charset="0"/>
            </a:endParaRPr>
          </a:p>
        </p:txBody>
      </p:sp>
      <p:sp>
        <p:nvSpPr>
          <p:cNvPr id="10" name="正方形/長方形 9"/>
          <p:cNvSpPr/>
          <p:nvPr/>
        </p:nvSpPr>
        <p:spPr>
          <a:xfrm>
            <a:off x="2411990"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sz="2400" b="1" dirty="0">
                <a:solidFill>
                  <a:schemeClr val="accent6"/>
                </a:solidFill>
                <a:latin typeface="Arial Narrow" pitchFamily="34" charset="0"/>
              </a:rPr>
              <a:t>0</a:t>
            </a:r>
            <a:endParaRPr kumimoji="1" lang="ja-JP" altLang="en-US" sz="2400" b="1" dirty="0">
              <a:solidFill>
                <a:schemeClr val="accent6"/>
              </a:solidFill>
              <a:latin typeface="Arial Narrow" pitchFamily="34" charset="0"/>
            </a:endParaRPr>
          </a:p>
        </p:txBody>
      </p:sp>
      <p:sp>
        <p:nvSpPr>
          <p:cNvPr id="11" name="正方形/長方形 10"/>
          <p:cNvSpPr/>
          <p:nvPr/>
        </p:nvSpPr>
        <p:spPr>
          <a:xfrm>
            <a:off x="3221991" y="2438977"/>
            <a:ext cx="540000" cy="5400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2400" b="1" dirty="0">
                <a:solidFill>
                  <a:schemeClr val="accent6"/>
                </a:solidFill>
                <a:latin typeface="Arial Narrow" pitchFamily="34" charset="0"/>
              </a:rPr>
              <a:t>0</a:t>
            </a:r>
            <a:endParaRPr kumimoji="1" lang="ja-JP" altLang="en-US" sz="2400" b="1" dirty="0">
              <a:solidFill>
                <a:schemeClr val="accent6"/>
              </a:solidFill>
              <a:latin typeface="Arial Narrow" pitchFamily="34" charset="0"/>
            </a:endParaRPr>
          </a:p>
        </p:txBody>
      </p:sp>
      <p:sp>
        <p:nvSpPr>
          <p:cNvPr id="12" name="正方形/長方形 11"/>
          <p:cNvSpPr/>
          <p:nvPr/>
        </p:nvSpPr>
        <p:spPr>
          <a:xfrm>
            <a:off x="4031991"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2400" b="1" dirty="0">
                <a:solidFill>
                  <a:schemeClr val="accent6"/>
                </a:solidFill>
                <a:latin typeface="Arial Narrow" pitchFamily="34" charset="0"/>
              </a:rPr>
              <a:t>1</a:t>
            </a:r>
            <a:endParaRPr kumimoji="1" lang="ja-JP" altLang="en-US" sz="2400" b="1" dirty="0">
              <a:solidFill>
                <a:schemeClr val="accent6"/>
              </a:solidFill>
              <a:latin typeface="Arial Narrow" pitchFamily="34" charset="0"/>
            </a:endParaRPr>
          </a:p>
        </p:txBody>
      </p:sp>
      <p:sp>
        <p:nvSpPr>
          <p:cNvPr id="14" name="正方形/長方形 13"/>
          <p:cNvSpPr/>
          <p:nvPr/>
        </p:nvSpPr>
        <p:spPr>
          <a:xfrm>
            <a:off x="1601993" y="324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5" name="正方形/長方形 14"/>
          <p:cNvSpPr/>
          <p:nvPr/>
        </p:nvSpPr>
        <p:spPr>
          <a:xfrm>
            <a:off x="2411990"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6" name="正方形/長方形 15"/>
          <p:cNvSpPr/>
          <p:nvPr/>
        </p:nvSpPr>
        <p:spPr>
          <a:xfrm>
            <a:off x="322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7" name="正方形/長方形 16"/>
          <p:cNvSpPr/>
          <p:nvPr/>
        </p:nvSpPr>
        <p:spPr>
          <a:xfrm>
            <a:off x="403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18" name="直線コネクタ 17"/>
          <p:cNvCxnSpPr/>
          <p:nvPr/>
        </p:nvCxnSpPr>
        <p:spPr>
          <a:xfrm flipV="1">
            <a:off x="1151962" y="3518977"/>
            <a:ext cx="3690029" cy="24"/>
          </a:xfrm>
          <a:prstGeom prst="line">
            <a:avLst/>
          </a:prstGeom>
          <a:ln w="3175"/>
        </p:spPr>
        <p:style>
          <a:lnRef idx="1">
            <a:schemeClr val="dk1"/>
          </a:lnRef>
          <a:fillRef idx="0">
            <a:schemeClr val="dk1"/>
          </a:fillRef>
          <a:effectRef idx="0">
            <a:schemeClr val="dk1"/>
          </a:effectRef>
          <a:fontRef idx="minor">
            <a:schemeClr val="tx1"/>
          </a:fontRef>
        </p:style>
      </p:cxnSp>
      <p:sp>
        <p:nvSpPr>
          <p:cNvPr id="19" name="正方形/長方形 18"/>
          <p:cNvSpPr/>
          <p:nvPr/>
        </p:nvSpPr>
        <p:spPr>
          <a:xfrm>
            <a:off x="1601993" y="405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0" name="正方形/長方形 19"/>
          <p:cNvSpPr/>
          <p:nvPr/>
        </p:nvSpPr>
        <p:spPr>
          <a:xfrm>
            <a:off x="2411990"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1" name="正方形/長方形 20"/>
          <p:cNvSpPr/>
          <p:nvPr/>
        </p:nvSpPr>
        <p:spPr>
          <a:xfrm>
            <a:off x="322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2" name="正方形/長方形 21"/>
          <p:cNvSpPr/>
          <p:nvPr/>
        </p:nvSpPr>
        <p:spPr>
          <a:xfrm>
            <a:off x="403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23" name="直線コネクタ 22"/>
          <p:cNvCxnSpPr/>
          <p:nvPr/>
        </p:nvCxnSpPr>
        <p:spPr>
          <a:xfrm flipV="1">
            <a:off x="1151962" y="4328977"/>
            <a:ext cx="3690029" cy="33"/>
          </a:xfrm>
          <a:prstGeom prst="line">
            <a:avLst/>
          </a:prstGeom>
          <a:ln w="3175"/>
        </p:spPr>
        <p:style>
          <a:lnRef idx="1">
            <a:schemeClr val="dk1"/>
          </a:lnRef>
          <a:fillRef idx="0">
            <a:schemeClr val="dk1"/>
          </a:fillRef>
          <a:effectRef idx="0">
            <a:schemeClr val="dk1"/>
          </a:effectRef>
          <a:fontRef idx="minor">
            <a:schemeClr val="tx1"/>
          </a:fontRef>
        </p:style>
      </p:cxnSp>
      <p:cxnSp>
        <p:nvCxnSpPr>
          <p:cNvPr id="24" name="直線コネクタ 23"/>
          <p:cNvCxnSpPr/>
          <p:nvPr/>
        </p:nvCxnSpPr>
        <p:spPr>
          <a:xfrm flipV="1">
            <a:off x="187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5" name="直線コネクタ 24"/>
          <p:cNvCxnSpPr/>
          <p:nvPr/>
        </p:nvCxnSpPr>
        <p:spPr>
          <a:xfrm flipV="1">
            <a:off x="268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6" name="直線コネクタ 25"/>
          <p:cNvCxnSpPr/>
          <p:nvPr/>
        </p:nvCxnSpPr>
        <p:spPr>
          <a:xfrm flipV="1">
            <a:off x="349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7" name="直線コネクタ 26"/>
          <p:cNvCxnSpPr/>
          <p:nvPr/>
        </p:nvCxnSpPr>
        <p:spPr>
          <a:xfrm flipV="1">
            <a:off x="430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sp>
        <p:nvSpPr>
          <p:cNvPr id="28" name="台形 27"/>
          <p:cNvSpPr/>
          <p:nvPr/>
        </p:nvSpPr>
        <p:spPr>
          <a:xfrm flipV="1">
            <a:off x="1601993" y="5138977"/>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cxnSp>
        <p:nvCxnSpPr>
          <p:cNvPr id="29" name="直線コネクタ 28"/>
          <p:cNvCxnSpPr/>
          <p:nvPr/>
        </p:nvCxnSpPr>
        <p:spPr>
          <a:xfrm flipV="1">
            <a:off x="3061975" y="5408980"/>
            <a:ext cx="0" cy="540000"/>
          </a:xfrm>
          <a:prstGeom prst="line">
            <a:avLst/>
          </a:prstGeom>
          <a:ln w="3175">
            <a:headEnd type="triangle"/>
          </a:ln>
        </p:spPr>
        <p:style>
          <a:lnRef idx="1">
            <a:schemeClr val="dk1"/>
          </a:lnRef>
          <a:fillRef idx="0">
            <a:schemeClr val="dk1"/>
          </a:fillRef>
          <a:effectRef idx="0">
            <a:schemeClr val="dk1"/>
          </a:effectRef>
          <a:fontRef idx="minor">
            <a:schemeClr val="tx1"/>
          </a:fontRef>
        </p:style>
      </p:cxnSp>
      <p:sp>
        <p:nvSpPr>
          <p:cNvPr id="30" name="正方形/長方形 29"/>
          <p:cNvSpPr/>
          <p:nvPr/>
        </p:nvSpPr>
        <p:spPr>
          <a:xfrm rot="16200000">
            <a:off x="3942004" y="3248987"/>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lines</a:t>
            </a:r>
            <a:endParaRPr kumimoji="1" lang="ja-JP" altLang="en-US" sz="1600" dirty="0">
              <a:latin typeface="Arial Narrow" pitchFamily="34" charset="0"/>
            </a:endParaRPr>
          </a:p>
        </p:txBody>
      </p:sp>
      <p:sp>
        <p:nvSpPr>
          <p:cNvPr id="31" name="正方形/長方形 30"/>
          <p:cNvSpPr/>
          <p:nvPr/>
        </p:nvSpPr>
        <p:spPr>
          <a:xfrm>
            <a:off x="4211996" y="1358977"/>
            <a:ext cx="1080001"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400" dirty="0">
                <a:latin typeface="Arial Narrow" pitchFamily="34" charset="0"/>
              </a:rPr>
              <a:t>cell</a:t>
            </a:r>
            <a:endParaRPr kumimoji="1" lang="ja-JP" altLang="en-US" sz="1400" dirty="0">
              <a:latin typeface="Arial Narrow" pitchFamily="34" charset="0"/>
            </a:endParaRPr>
          </a:p>
        </p:txBody>
      </p:sp>
      <p:sp>
        <p:nvSpPr>
          <p:cNvPr id="127" name="正方形/長方形 126"/>
          <p:cNvSpPr/>
          <p:nvPr/>
        </p:nvSpPr>
        <p:spPr>
          <a:xfrm>
            <a:off x="1871970" y="908972"/>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lines</a:t>
            </a:r>
            <a:endParaRPr kumimoji="1" lang="ja-JP" altLang="en-US" sz="1600" dirty="0">
              <a:latin typeface="Arial Narrow" pitchFamily="34" charset="0"/>
            </a:endParaRPr>
          </a:p>
        </p:txBody>
      </p:sp>
      <p:sp>
        <p:nvSpPr>
          <p:cNvPr id="129" name="台形 128"/>
          <p:cNvSpPr/>
          <p:nvPr/>
        </p:nvSpPr>
        <p:spPr>
          <a:xfrm rot="5400000" flipV="1">
            <a:off x="-468043" y="2978983"/>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sp>
        <p:nvSpPr>
          <p:cNvPr id="134" name="正方形/長方形 133"/>
          <p:cNvSpPr/>
          <p:nvPr/>
        </p:nvSpPr>
        <p:spPr>
          <a:xfrm>
            <a:off x="1871970" y="4959017"/>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column selector</a:t>
            </a:r>
            <a:endParaRPr kumimoji="1" lang="ja-JP" altLang="en-US" sz="1600" dirty="0">
              <a:latin typeface="Arial Narrow" pitchFamily="34" charset="0"/>
            </a:endParaRPr>
          </a:p>
        </p:txBody>
      </p:sp>
      <p:sp>
        <p:nvSpPr>
          <p:cNvPr id="135" name="正方形/長方形 134"/>
          <p:cNvSpPr/>
          <p:nvPr/>
        </p:nvSpPr>
        <p:spPr>
          <a:xfrm rot="16200000">
            <a:off x="-243043" y="2663980"/>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decoder</a:t>
            </a:r>
            <a:endParaRPr kumimoji="1" lang="ja-JP" altLang="en-US" sz="1600" dirty="0">
              <a:latin typeface="Arial Narrow" pitchFamily="34" charset="0"/>
            </a:endParaRPr>
          </a:p>
        </p:txBody>
      </p:sp>
      <p:cxnSp>
        <p:nvCxnSpPr>
          <p:cNvPr id="136" name="直線コネクタ 135"/>
          <p:cNvCxnSpPr/>
          <p:nvPr/>
        </p:nvCxnSpPr>
        <p:spPr>
          <a:xfrm flipV="1">
            <a:off x="71950" y="3068996"/>
            <a:ext cx="810009" cy="34"/>
          </a:xfrm>
          <a:prstGeom prst="line">
            <a:avLst/>
          </a:prstGeom>
          <a:ln w="3175">
            <a:tailEnd type="triangle"/>
          </a:ln>
        </p:spPr>
        <p:style>
          <a:lnRef idx="1">
            <a:schemeClr val="dk1"/>
          </a:lnRef>
          <a:fillRef idx="0">
            <a:schemeClr val="dk1"/>
          </a:fillRef>
          <a:effectRef idx="0">
            <a:schemeClr val="dk1"/>
          </a:effectRef>
          <a:fontRef idx="minor">
            <a:schemeClr val="tx1"/>
          </a:fontRef>
        </p:style>
      </p:cxnSp>
      <p:sp>
        <p:nvSpPr>
          <p:cNvPr id="138" name="正方形/長方形 137"/>
          <p:cNvSpPr/>
          <p:nvPr/>
        </p:nvSpPr>
        <p:spPr>
          <a:xfrm>
            <a:off x="-108052" y="2618991"/>
            <a:ext cx="114010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latin typeface="Arial Narrow" pitchFamily="34" charset="0"/>
              </a:rPr>
              <a:t>６</a:t>
            </a:r>
            <a:endParaRPr kumimoji="1" lang="ja-JP" altLang="en-US" sz="1600" dirty="0">
              <a:latin typeface="Arial Narrow" pitchFamily="34" charset="0"/>
            </a:endParaRPr>
          </a:p>
        </p:txBody>
      </p:sp>
      <p:sp>
        <p:nvSpPr>
          <p:cNvPr id="139" name="正方形/長方形 138"/>
          <p:cNvSpPr/>
          <p:nvPr/>
        </p:nvSpPr>
        <p:spPr>
          <a:xfrm>
            <a:off x="1781969" y="5769026"/>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data</a:t>
            </a:r>
            <a:endParaRPr kumimoji="1" lang="ja-JP" altLang="en-US" sz="1600" dirty="0">
              <a:latin typeface="Arial Narrow" pitchFamily="34" charset="0"/>
            </a:endParaRPr>
          </a:p>
        </p:txBody>
      </p:sp>
      <p:sp>
        <p:nvSpPr>
          <p:cNvPr id="39" name="正方形/長方形 38"/>
          <p:cNvSpPr/>
          <p:nvPr/>
        </p:nvSpPr>
        <p:spPr>
          <a:xfrm>
            <a:off x="1871970"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０</a:t>
            </a:r>
            <a:endParaRPr kumimoji="1" lang="ja-JP" altLang="en-US" sz="1600" dirty="0">
              <a:solidFill>
                <a:schemeClr val="accent5"/>
              </a:solidFill>
              <a:latin typeface="Arial Narrow" pitchFamily="34" charset="0"/>
            </a:endParaRPr>
          </a:p>
        </p:txBody>
      </p:sp>
      <p:sp>
        <p:nvSpPr>
          <p:cNvPr id="40" name="正方形/長方形 39"/>
          <p:cNvSpPr/>
          <p:nvPr/>
        </p:nvSpPr>
        <p:spPr>
          <a:xfrm>
            <a:off x="2681979"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a:solidFill>
                  <a:schemeClr val="accent5"/>
                </a:solidFill>
                <a:latin typeface="Arial Narrow" pitchFamily="34" charset="0"/>
              </a:rPr>
              <a:t>１</a:t>
            </a:r>
            <a:endParaRPr kumimoji="1" lang="ja-JP" altLang="en-US" sz="1600" dirty="0">
              <a:solidFill>
                <a:schemeClr val="accent5"/>
              </a:solidFill>
              <a:latin typeface="Arial Narrow" pitchFamily="34" charset="0"/>
            </a:endParaRPr>
          </a:p>
        </p:txBody>
      </p:sp>
      <p:sp>
        <p:nvSpPr>
          <p:cNvPr id="41" name="正方形/長方形 40"/>
          <p:cNvSpPr/>
          <p:nvPr/>
        </p:nvSpPr>
        <p:spPr>
          <a:xfrm>
            <a:off x="3491988"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a:solidFill>
                  <a:schemeClr val="accent5"/>
                </a:solidFill>
                <a:latin typeface="Arial Narrow" pitchFamily="34" charset="0"/>
              </a:rPr>
              <a:t>２</a:t>
            </a:r>
            <a:endParaRPr kumimoji="1" lang="ja-JP" altLang="en-US" sz="1600" dirty="0">
              <a:solidFill>
                <a:schemeClr val="accent5"/>
              </a:solidFill>
              <a:latin typeface="Arial Narrow" pitchFamily="34" charset="0"/>
            </a:endParaRPr>
          </a:p>
        </p:txBody>
      </p:sp>
      <p:sp>
        <p:nvSpPr>
          <p:cNvPr id="42" name="正方形/長方形 41"/>
          <p:cNvSpPr/>
          <p:nvPr/>
        </p:nvSpPr>
        <p:spPr>
          <a:xfrm>
            <a:off x="4301997"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３</a:t>
            </a:r>
            <a:endParaRPr kumimoji="1" lang="ja-JP" altLang="en-US" sz="1600" dirty="0">
              <a:solidFill>
                <a:schemeClr val="accent5"/>
              </a:solidFill>
              <a:latin typeface="Arial Narrow" pitchFamily="34" charset="0"/>
            </a:endParaRPr>
          </a:p>
        </p:txBody>
      </p:sp>
      <p:sp>
        <p:nvSpPr>
          <p:cNvPr id="43" name="正方形/長方形 42"/>
          <p:cNvSpPr/>
          <p:nvPr/>
        </p:nvSpPr>
        <p:spPr>
          <a:xfrm>
            <a:off x="1871970"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a:solidFill>
                  <a:schemeClr val="accent5"/>
                </a:solidFill>
                <a:latin typeface="Arial Narrow" pitchFamily="34" charset="0"/>
              </a:rPr>
              <a:t>４</a:t>
            </a:r>
            <a:endParaRPr kumimoji="1" lang="ja-JP" altLang="en-US" sz="1600" dirty="0">
              <a:solidFill>
                <a:schemeClr val="accent5"/>
              </a:solidFill>
              <a:latin typeface="Arial Narrow" pitchFamily="34" charset="0"/>
            </a:endParaRPr>
          </a:p>
        </p:txBody>
      </p:sp>
      <p:sp>
        <p:nvSpPr>
          <p:cNvPr id="44" name="正方形/長方形 43"/>
          <p:cNvSpPr/>
          <p:nvPr/>
        </p:nvSpPr>
        <p:spPr>
          <a:xfrm>
            <a:off x="2681979"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５</a:t>
            </a:r>
            <a:endParaRPr kumimoji="1" lang="ja-JP" altLang="en-US" sz="1600" dirty="0">
              <a:solidFill>
                <a:schemeClr val="accent5"/>
              </a:solidFill>
              <a:latin typeface="Arial Narrow" pitchFamily="34" charset="0"/>
            </a:endParaRPr>
          </a:p>
        </p:txBody>
      </p:sp>
      <p:sp>
        <p:nvSpPr>
          <p:cNvPr id="45" name="正方形/長方形 44"/>
          <p:cNvSpPr/>
          <p:nvPr/>
        </p:nvSpPr>
        <p:spPr>
          <a:xfrm>
            <a:off x="3491988"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a:solidFill>
                  <a:schemeClr val="accent5"/>
                </a:solidFill>
                <a:latin typeface="Arial Narrow" pitchFamily="34" charset="0"/>
              </a:rPr>
              <a:t>６</a:t>
            </a:r>
            <a:endParaRPr kumimoji="1" lang="ja-JP" altLang="en-US" sz="1600" dirty="0">
              <a:solidFill>
                <a:schemeClr val="accent5"/>
              </a:solidFill>
              <a:latin typeface="Arial Narrow" pitchFamily="34" charset="0"/>
            </a:endParaRPr>
          </a:p>
        </p:txBody>
      </p:sp>
      <p:sp>
        <p:nvSpPr>
          <p:cNvPr id="46" name="正方形/長方形 45"/>
          <p:cNvSpPr/>
          <p:nvPr/>
        </p:nvSpPr>
        <p:spPr>
          <a:xfrm>
            <a:off x="4301997"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７</a:t>
            </a:r>
            <a:endParaRPr kumimoji="1" lang="ja-JP" altLang="en-US" sz="1600" dirty="0">
              <a:solidFill>
                <a:schemeClr val="accent5"/>
              </a:solidFill>
              <a:latin typeface="Arial Narrow" pitchFamily="34" charset="0"/>
            </a:endParaRPr>
          </a:p>
        </p:txBody>
      </p:sp>
      <p:sp>
        <p:nvSpPr>
          <p:cNvPr id="47" name="正方形/長方形 46"/>
          <p:cNvSpPr/>
          <p:nvPr/>
        </p:nvSpPr>
        <p:spPr>
          <a:xfrm>
            <a:off x="1871970"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８</a:t>
            </a:r>
            <a:endParaRPr kumimoji="1" lang="ja-JP" altLang="en-US" sz="1600" dirty="0">
              <a:solidFill>
                <a:schemeClr val="accent5"/>
              </a:solidFill>
              <a:latin typeface="Arial Narrow" pitchFamily="34" charset="0"/>
            </a:endParaRPr>
          </a:p>
        </p:txBody>
      </p:sp>
      <p:sp>
        <p:nvSpPr>
          <p:cNvPr id="48" name="正方形/長方形 47"/>
          <p:cNvSpPr/>
          <p:nvPr/>
        </p:nvSpPr>
        <p:spPr>
          <a:xfrm>
            <a:off x="2681979"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ja-JP" altLang="en-US" sz="1600" dirty="0">
                <a:solidFill>
                  <a:schemeClr val="accent5"/>
                </a:solidFill>
                <a:latin typeface="Arial Narrow" pitchFamily="34" charset="0"/>
              </a:rPr>
              <a:t>９</a:t>
            </a:r>
          </a:p>
        </p:txBody>
      </p:sp>
      <p:sp>
        <p:nvSpPr>
          <p:cNvPr id="49" name="正方形/長方形 48"/>
          <p:cNvSpPr/>
          <p:nvPr/>
        </p:nvSpPr>
        <p:spPr>
          <a:xfrm>
            <a:off x="3491988"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１０</a:t>
            </a:r>
            <a:endParaRPr kumimoji="1" lang="ja-JP" altLang="en-US" sz="1600" dirty="0">
              <a:solidFill>
                <a:schemeClr val="accent5"/>
              </a:solidFill>
              <a:latin typeface="Arial Narrow" pitchFamily="34" charset="0"/>
            </a:endParaRPr>
          </a:p>
        </p:txBody>
      </p:sp>
      <p:sp>
        <p:nvSpPr>
          <p:cNvPr id="50" name="正方形/長方形 49"/>
          <p:cNvSpPr/>
          <p:nvPr/>
        </p:nvSpPr>
        <p:spPr>
          <a:xfrm>
            <a:off x="4301997"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１１</a:t>
            </a:r>
            <a:endParaRPr kumimoji="1" lang="ja-JP" altLang="en-US" sz="1600" dirty="0">
              <a:solidFill>
                <a:schemeClr val="accent5"/>
              </a:solidFill>
              <a:latin typeface="Arial Narrow" pitchFamily="34" charset="0"/>
            </a:endParaRPr>
          </a:p>
        </p:txBody>
      </p:sp>
      <p:sp>
        <p:nvSpPr>
          <p:cNvPr id="51" name="正方形/長方形 50"/>
          <p:cNvSpPr/>
          <p:nvPr/>
        </p:nvSpPr>
        <p:spPr>
          <a:xfrm>
            <a:off x="1871970"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１２</a:t>
            </a:r>
            <a:endParaRPr kumimoji="1" lang="ja-JP" altLang="en-US" sz="1600" dirty="0">
              <a:solidFill>
                <a:schemeClr val="accent5"/>
              </a:solidFill>
              <a:latin typeface="Arial Narrow" pitchFamily="34" charset="0"/>
            </a:endParaRPr>
          </a:p>
        </p:txBody>
      </p:sp>
      <p:sp>
        <p:nvSpPr>
          <p:cNvPr id="52" name="正方形/長方形 51"/>
          <p:cNvSpPr/>
          <p:nvPr/>
        </p:nvSpPr>
        <p:spPr>
          <a:xfrm>
            <a:off x="2681979"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１３</a:t>
            </a:r>
            <a:endParaRPr kumimoji="1" lang="ja-JP" altLang="en-US" sz="1600" dirty="0">
              <a:solidFill>
                <a:schemeClr val="accent5"/>
              </a:solidFill>
              <a:latin typeface="Arial Narrow" pitchFamily="34" charset="0"/>
            </a:endParaRPr>
          </a:p>
        </p:txBody>
      </p:sp>
      <p:sp>
        <p:nvSpPr>
          <p:cNvPr id="53" name="正方形/長方形 52"/>
          <p:cNvSpPr/>
          <p:nvPr/>
        </p:nvSpPr>
        <p:spPr>
          <a:xfrm>
            <a:off x="3491988"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１４</a:t>
            </a:r>
            <a:endParaRPr kumimoji="1" lang="ja-JP" altLang="en-US" sz="1600" dirty="0">
              <a:solidFill>
                <a:schemeClr val="accent5"/>
              </a:solidFill>
              <a:latin typeface="Arial Narrow" pitchFamily="34" charset="0"/>
            </a:endParaRPr>
          </a:p>
        </p:txBody>
      </p:sp>
      <p:sp>
        <p:nvSpPr>
          <p:cNvPr id="54" name="正方形/長方形 53"/>
          <p:cNvSpPr/>
          <p:nvPr/>
        </p:nvSpPr>
        <p:spPr>
          <a:xfrm>
            <a:off x="4301997"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１５</a:t>
            </a:r>
            <a:endParaRPr kumimoji="1" lang="ja-JP" altLang="en-US" sz="1600" dirty="0">
              <a:solidFill>
                <a:schemeClr val="accent5"/>
              </a:solidFill>
              <a:latin typeface="Arial Narrow" pitchFamily="34" charset="0"/>
            </a:endParaRPr>
          </a:p>
        </p:txBody>
      </p:sp>
      <p:cxnSp>
        <p:nvCxnSpPr>
          <p:cNvPr id="56" name="直線コネクタ 55"/>
          <p:cNvCxnSpPr/>
          <p:nvPr/>
        </p:nvCxnSpPr>
        <p:spPr>
          <a:xfrm flipV="1">
            <a:off x="1151962" y="2708992"/>
            <a:ext cx="3690032" cy="3"/>
          </a:xfrm>
          <a:prstGeom prst="line">
            <a:avLst/>
          </a:prstGeom>
          <a:ln w="3175"/>
        </p:spPr>
        <p:style>
          <a:lnRef idx="1">
            <a:schemeClr val="dk1"/>
          </a:lnRef>
          <a:fillRef idx="0">
            <a:schemeClr val="dk1"/>
          </a:fillRef>
          <a:effectRef idx="0">
            <a:schemeClr val="dk1"/>
          </a:effectRef>
          <a:fontRef idx="minor">
            <a:schemeClr val="tx1"/>
          </a:fontRef>
        </p:style>
      </p:cxnSp>
      <p:sp>
        <p:nvSpPr>
          <p:cNvPr id="57" name="正方形/長方形 56"/>
          <p:cNvSpPr/>
          <p:nvPr/>
        </p:nvSpPr>
        <p:spPr>
          <a:xfrm>
            <a:off x="1691997" y="4779018"/>
            <a:ext cx="540000" cy="5400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b="1" dirty="0">
                <a:solidFill>
                  <a:schemeClr val="accent6"/>
                </a:solidFill>
                <a:latin typeface="Arial Narrow" pitchFamily="34" charset="0"/>
              </a:rPr>
              <a:t>1</a:t>
            </a:r>
            <a:endParaRPr kumimoji="1" lang="ja-JP" altLang="en-US" sz="2400" b="1" dirty="0">
              <a:solidFill>
                <a:schemeClr val="accent6"/>
              </a:solidFill>
              <a:latin typeface="Arial Narrow" pitchFamily="34" charset="0"/>
            </a:endParaRPr>
          </a:p>
        </p:txBody>
      </p:sp>
      <p:sp>
        <p:nvSpPr>
          <p:cNvPr id="58" name="正方形/長方形 57"/>
          <p:cNvSpPr/>
          <p:nvPr/>
        </p:nvSpPr>
        <p:spPr>
          <a:xfrm>
            <a:off x="2501994" y="4779015"/>
            <a:ext cx="540000" cy="5400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400" b="1" dirty="0">
                <a:solidFill>
                  <a:schemeClr val="accent6"/>
                </a:solidFill>
                <a:latin typeface="Arial Narrow" pitchFamily="34" charset="0"/>
              </a:rPr>
              <a:t>0</a:t>
            </a:r>
            <a:endParaRPr kumimoji="1" lang="ja-JP" altLang="en-US" sz="2400" b="1" dirty="0">
              <a:solidFill>
                <a:schemeClr val="accent6"/>
              </a:solidFill>
              <a:latin typeface="Arial Narrow" pitchFamily="34" charset="0"/>
            </a:endParaRPr>
          </a:p>
        </p:txBody>
      </p:sp>
      <p:sp>
        <p:nvSpPr>
          <p:cNvPr id="59" name="正方形/長方形 58"/>
          <p:cNvSpPr/>
          <p:nvPr/>
        </p:nvSpPr>
        <p:spPr>
          <a:xfrm>
            <a:off x="3311995" y="4779015"/>
            <a:ext cx="540000" cy="5400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b="1" dirty="0">
                <a:solidFill>
                  <a:schemeClr val="accent6"/>
                </a:solidFill>
                <a:latin typeface="Arial Narrow" pitchFamily="34" charset="0"/>
              </a:rPr>
              <a:t>0</a:t>
            </a:r>
            <a:endParaRPr kumimoji="1" lang="ja-JP" altLang="en-US" sz="2400" b="1" dirty="0">
              <a:solidFill>
                <a:schemeClr val="accent6"/>
              </a:solidFill>
              <a:latin typeface="Arial Narrow" pitchFamily="34" charset="0"/>
            </a:endParaRPr>
          </a:p>
        </p:txBody>
      </p:sp>
      <p:sp>
        <p:nvSpPr>
          <p:cNvPr id="60" name="正方形/長方形 59"/>
          <p:cNvSpPr/>
          <p:nvPr/>
        </p:nvSpPr>
        <p:spPr>
          <a:xfrm>
            <a:off x="4121995" y="4779015"/>
            <a:ext cx="540000" cy="5400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b="1" dirty="0">
                <a:solidFill>
                  <a:schemeClr val="accent6"/>
                </a:solidFill>
                <a:latin typeface="Arial Narrow" pitchFamily="34" charset="0"/>
              </a:rPr>
              <a:t>1</a:t>
            </a:r>
            <a:endParaRPr kumimoji="1" lang="ja-JP" altLang="en-US" sz="2400" b="1" dirty="0">
              <a:solidFill>
                <a:schemeClr val="accent6"/>
              </a:solidFill>
              <a:latin typeface="Arial Narrow" pitchFamily="34" charset="0"/>
            </a:endParaRPr>
          </a:p>
        </p:txBody>
      </p:sp>
      <p:cxnSp>
        <p:nvCxnSpPr>
          <p:cNvPr id="33" name="直線矢印コネクタ 32"/>
          <p:cNvCxnSpPr/>
          <p:nvPr/>
        </p:nvCxnSpPr>
        <p:spPr bwMode="auto">
          <a:xfrm flipH="1">
            <a:off x="1871970" y="2888994"/>
            <a:ext cx="23" cy="1980037"/>
          </a:xfrm>
          <a:prstGeom prst="straightConnector1">
            <a:avLst/>
          </a:prstGeom>
          <a:ln>
            <a:headEnd type="none" w="med" len="med"/>
            <a:tailEnd type="triangle"/>
          </a:ln>
        </p:spPr>
        <p:style>
          <a:lnRef idx="3">
            <a:schemeClr val="accent6"/>
          </a:lnRef>
          <a:fillRef idx="0">
            <a:schemeClr val="accent6"/>
          </a:fillRef>
          <a:effectRef idx="2">
            <a:schemeClr val="accent6"/>
          </a:effectRef>
          <a:fontRef idx="minor">
            <a:schemeClr val="tx1"/>
          </a:fontRef>
        </p:style>
      </p:cxnSp>
      <p:cxnSp>
        <p:nvCxnSpPr>
          <p:cNvPr id="63" name="直線矢印コネクタ 62"/>
          <p:cNvCxnSpPr/>
          <p:nvPr/>
        </p:nvCxnSpPr>
        <p:spPr bwMode="auto">
          <a:xfrm flipH="1">
            <a:off x="2681979" y="2888994"/>
            <a:ext cx="23" cy="1980037"/>
          </a:xfrm>
          <a:prstGeom prst="straightConnector1">
            <a:avLst/>
          </a:prstGeom>
          <a:ln>
            <a:headEnd type="none" w="med" len="med"/>
            <a:tailEnd type="triangle"/>
          </a:ln>
        </p:spPr>
        <p:style>
          <a:lnRef idx="3">
            <a:schemeClr val="accent6"/>
          </a:lnRef>
          <a:fillRef idx="0">
            <a:schemeClr val="accent6"/>
          </a:fillRef>
          <a:effectRef idx="2">
            <a:schemeClr val="accent6"/>
          </a:effectRef>
          <a:fontRef idx="minor">
            <a:schemeClr val="tx1"/>
          </a:fontRef>
        </p:style>
      </p:cxnSp>
      <p:cxnSp>
        <p:nvCxnSpPr>
          <p:cNvPr id="64" name="直線矢印コネクタ 63"/>
          <p:cNvCxnSpPr/>
          <p:nvPr/>
        </p:nvCxnSpPr>
        <p:spPr bwMode="auto">
          <a:xfrm flipH="1">
            <a:off x="3491988" y="2888994"/>
            <a:ext cx="23" cy="1980037"/>
          </a:xfrm>
          <a:prstGeom prst="straightConnector1">
            <a:avLst/>
          </a:prstGeom>
          <a:ln>
            <a:headEnd type="none" w="med" len="med"/>
            <a:tailEnd type="triangle"/>
          </a:ln>
        </p:spPr>
        <p:style>
          <a:lnRef idx="3">
            <a:schemeClr val="accent6"/>
          </a:lnRef>
          <a:fillRef idx="0">
            <a:schemeClr val="accent6"/>
          </a:fillRef>
          <a:effectRef idx="2">
            <a:schemeClr val="accent6"/>
          </a:effectRef>
          <a:fontRef idx="minor">
            <a:schemeClr val="tx1"/>
          </a:fontRef>
        </p:style>
      </p:cxnSp>
      <p:cxnSp>
        <p:nvCxnSpPr>
          <p:cNvPr id="65" name="直線矢印コネクタ 64"/>
          <p:cNvCxnSpPr/>
          <p:nvPr/>
        </p:nvCxnSpPr>
        <p:spPr bwMode="auto">
          <a:xfrm flipH="1">
            <a:off x="4301997" y="2888994"/>
            <a:ext cx="23" cy="1980037"/>
          </a:xfrm>
          <a:prstGeom prst="straightConnector1">
            <a:avLst/>
          </a:prstGeom>
          <a:ln>
            <a:headEnd type="none" w="med" len="med"/>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5216579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メモリの読み出し動作（４）</a:t>
            </a:r>
            <a:br>
              <a:rPr lang="en-US" altLang="ja-JP" dirty="0"/>
            </a:br>
            <a:r>
              <a:rPr lang="ja-JP" altLang="en-US" dirty="0"/>
              <a:t>列の選択</a:t>
            </a:r>
            <a:endParaRPr kumimoji="1" lang="ja-JP" altLang="en-US" dirty="0"/>
          </a:p>
        </p:txBody>
      </p:sp>
      <p:sp>
        <p:nvSpPr>
          <p:cNvPr id="3" name="テキスト プレースホルダー 2"/>
          <p:cNvSpPr>
            <a:spLocks noGrp="1"/>
          </p:cNvSpPr>
          <p:nvPr>
            <p:ph type="body" sz="quarter" idx="10"/>
          </p:nvPr>
        </p:nvSpPr>
        <p:spPr>
          <a:xfrm>
            <a:off x="5022004" y="1088974"/>
            <a:ext cx="4050045" cy="5309752"/>
          </a:xfrm>
        </p:spPr>
        <p:txBody>
          <a:bodyPr anchor="t"/>
          <a:lstStyle/>
          <a:p>
            <a:r>
              <a:rPr kumimoji="1" lang="ja-JP" altLang="en-US" dirty="0"/>
              <a:t>読み出された１行分のデータから，最終的に必要な１ビットを選択</a:t>
            </a:r>
            <a:endParaRPr kumimoji="1" lang="en-US" altLang="ja-JP" dirty="0"/>
          </a:p>
          <a:p>
            <a:r>
              <a:rPr lang="ja-JP" altLang="en-US" dirty="0"/>
              <a:t>どの列を読むか決める</a:t>
            </a:r>
            <a:endParaRPr lang="en-US" altLang="ja-JP" dirty="0"/>
          </a:p>
          <a:p>
            <a:pPr lvl="1"/>
            <a:r>
              <a:rPr lang="ja-JP" altLang="en-US" dirty="0"/>
              <a:t>各列は４つセルがある</a:t>
            </a:r>
            <a:endParaRPr lang="en-US" altLang="ja-JP" dirty="0"/>
          </a:p>
          <a:p>
            <a:pPr lvl="1"/>
            <a:r>
              <a:rPr lang="ja-JP" altLang="en-US" dirty="0"/>
              <a:t>アドレスを４で割った余りの列が読むべき場所</a:t>
            </a:r>
            <a:endParaRPr lang="en-US" altLang="ja-JP" dirty="0"/>
          </a:p>
          <a:p>
            <a:pPr lvl="1"/>
            <a:r>
              <a:rPr lang="ja-JP" altLang="en-US" dirty="0"/>
              <a:t>６</a:t>
            </a:r>
            <a:r>
              <a:rPr lang="en-US" altLang="ja-JP" dirty="0"/>
              <a:t>=</a:t>
            </a:r>
            <a:r>
              <a:rPr lang="en-US" altLang="ja-JP" dirty="0">
                <a:solidFill>
                  <a:schemeClr val="tx1"/>
                </a:solidFill>
              </a:rPr>
              <a:t>01</a:t>
            </a:r>
            <a:r>
              <a:rPr lang="en-US" altLang="ja-JP" dirty="0">
                <a:solidFill>
                  <a:schemeClr val="accent5"/>
                </a:solidFill>
              </a:rPr>
              <a:t>10</a:t>
            </a:r>
            <a:r>
              <a:rPr lang="ja-JP" altLang="en-US" dirty="0"/>
              <a:t>（２進数）</a:t>
            </a:r>
            <a:endParaRPr lang="en-US" altLang="ja-JP" dirty="0"/>
          </a:p>
          <a:p>
            <a:r>
              <a:rPr lang="ja-JP" altLang="en-US" dirty="0"/>
              <a:t>カラム・セレクタにより</a:t>
            </a:r>
            <a:br>
              <a:rPr lang="en-US" altLang="ja-JP" dirty="0"/>
            </a:br>
            <a:r>
              <a:rPr lang="ja-JP" altLang="en-US" dirty="0"/>
              <a:t>ビットを選択する</a:t>
            </a:r>
            <a:endParaRPr lang="en-US" altLang="ja-JP" dirty="0"/>
          </a:p>
          <a:p>
            <a:pPr lvl="1"/>
            <a:r>
              <a:rPr lang="ja-JP" altLang="en-US" dirty="0"/>
              <a:t>読み出し幅によっては</a:t>
            </a:r>
            <a:br>
              <a:rPr lang="en-US" altLang="ja-JP" dirty="0"/>
            </a:br>
            <a:r>
              <a:rPr lang="ja-JP" altLang="en-US" dirty="0"/>
              <a:t>この部分がないこともある</a:t>
            </a:r>
            <a:endParaRPr lang="en-US" altLang="ja-JP" dirty="0"/>
          </a:p>
        </p:txBody>
      </p:sp>
      <p:sp>
        <p:nvSpPr>
          <p:cNvPr id="4" name="正方形/長方形 3"/>
          <p:cNvSpPr/>
          <p:nvPr/>
        </p:nvSpPr>
        <p:spPr>
          <a:xfrm>
            <a:off x="1601996" y="162898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5" name="正方形/長方形 4"/>
          <p:cNvSpPr/>
          <p:nvPr/>
        </p:nvSpPr>
        <p:spPr>
          <a:xfrm>
            <a:off x="2411993"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6" name="正方形/長方形 5"/>
          <p:cNvSpPr/>
          <p:nvPr/>
        </p:nvSpPr>
        <p:spPr>
          <a:xfrm>
            <a:off x="322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7" name="正方形/長方形 6"/>
          <p:cNvSpPr/>
          <p:nvPr/>
        </p:nvSpPr>
        <p:spPr>
          <a:xfrm>
            <a:off x="403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8" name="直線コネクタ 7"/>
          <p:cNvCxnSpPr/>
          <p:nvPr/>
        </p:nvCxnSpPr>
        <p:spPr>
          <a:xfrm flipV="1">
            <a:off x="1151962" y="1898980"/>
            <a:ext cx="3690032" cy="3"/>
          </a:xfrm>
          <a:prstGeom prst="line">
            <a:avLst/>
          </a:prstGeom>
          <a:ln w="3175"/>
        </p:spPr>
        <p:style>
          <a:lnRef idx="1">
            <a:schemeClr val="dk1"/>
          </a:lnRef>
          <a:fillRef idx="0">
            <a:schemeClr val="dk1"/>
          </a:fillRef>
          <a:effectRef idx="0">
            <a:schemeClr val="dk1"/>
          </a:effectRef>
          <a:fontRef idx="minor">
            <a:schemeClr val="tx1"/>
          </a:fontRef>
        </p:style>
      </p:cxnSp>
      <p:sp>
        <p:nvSpPr>
          <p:cNvPr id="9" name="正方形/長方形 8"/>
          <p:cNvSpPr/>
          <p:nvPr/>
        </p:nvSpPr>
        <p:spPr>
          <a:xfrm>
            <a:off x="1601993" y="243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solidFill>
                  <a:schemeClr val="tx1"/>
                </a:solidFill>
                <a:latin typeface="Arial Narrow" pitchFamily="34" charset="0"/>
              </a:rPr>
              <a:t>1</a:t>
            </a:r>
            <a:endParaRPr kumimoji="1" lang="ja-JP" altLang="en-US" sz="1600" dirty="0">
              <a:solidFill>
                <a:schemeClr val="tx1"/>
              </a:solidFill>
              <a:latin typeface="Arial Narrow" pitchFamily="34" charset="0"/>
            </a:endParaRPr>
          </a:p>
        </p:txBody>
      </p:sp>
      <p:sp>
        <p:nvSpPr>
          <p:cNvPr id="10" name="正方形/長方形 9"/>
          <p:cNvSpPr/>
          <p:nvPr/>
        </p:nvSpPr>
        <p:spPr>
          <a:xfrm>
            <a:off x="2411990"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sz="1600" dirty="0">
                <a:solidFill>
                  <a:schemeClr val="tx1"/>
                </a:solidFill>
                <a:latin typeface="Arial Narrow" pitchFamily="34" charset="0"/>
              </a:rPr>
              <a:t>0</a:t>
            </a:r>
            <a:endParaRPr kumimoji="1" lang="ja-JP" altLang="en-US" sz="1600" dirty="0">
              <a:solidFill>
                <a:schemeClr val="tx1"/>
              </a:solidFill>
              <a:latin typeface="Arial Narrow" pitchFamily="34" charset="0"/>
            </a:endParaRPr>
          </a:p>
        </p:txBody>
      </p:sp>
      <p:sp>
        <p:nvSpPr>
          <p:cNvPr id="11" name="正方形/長方形 10"/>
          <p:cNvSpPr/>
          <p:nvPr/>
        </p:nvSpPr>
        <p:spPr>
          <a:xfrm>
            <a:off x="3221991" y="2438977"/>
            <a:ext cx="540000" cy="5400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2400" b="1" dirty="0">
                <a:solidFill>
                  <a:schemeClr val="accent6"/>
                </a:solidFill>
                <a:latin typeface="Arial Narrow" pitchFamily="34" charset="0"/>
              </a:rPr>
              <a:t>0</a:t>
            </a:r>
            <a:endParaRPr kumimoji="1" lang="ja-JP" altLang="en-US" sz="2400" b="1" dirty="0">
              <a:solidFill>
                <a:schemeClr val="accent6"/>
              </a:solidFill>
              <a:latin typeface="Arial Narrow" pitchFamily="34" charset="0"/>
            </a:endParaRPr>
          </a:p>
        </p:txBody>
      </p:sp>
      <p:sp>
        <p:nvSpPr>
          <p:cNvPr id="12" name="正方形/長方形 11"/>
          <p:cNvSpPr/>
          <p:nvPr/>
        </p:nvSpPr>
        <p:spPr>
          <a:xfrm>
            <a:off x="4031991"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solidFill>
                  <a:schemeClr val="tx1"/>
                </a:solidFill>
                <a:latin typeface="Arial Narrow" pitchFamily="34" charset="0"/>
              </a:rPr>
              <a:t>1</a:t>
            </a:r>
            <a:endParaRPr kumimoji="1" lang="ja-JP" altLang="en-US" sz="1600" dirty="0">
              <a:solidFill>
                <a:schemeClr val="tx1"/>
              </a:solidFill>
              <a:latin typeface="Arial Narrow" pitchFamily="34" charset="0"/>
            </a:endParaRPr>
          </a:p>
        </p:txBody>
      </p:sp>
      <p:sp>
        <p:nvSpPr>
          <p:cNvPr id="14" name="正方形/長方形 13"/>
          <p:cNvSpPr/>
          <p:nvPr/>
        </p:nvSpPr>
        <p:spPr>
          <a:xfrm>
            <a:off x="1601993" y="324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5" name="正方形/長方形 14"/>
          <p:cNvSpPr/>
          <p:nvPr/>
        </p:nvSpPr>
        <p:spPr>
          <a:xfrm>
            <a:off x="2411990"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6" name="正方形/長方形 15"/>
          <p:cNvSpPr/>
          <p:nvPr/>
        </p:nvSpPr>
        <p:spPr>
          <a:xfrm>
            <a:off x="322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7" name="正方形/長方形 16"/>
          <p:cNvSpPr/>
          <p:nvPr/>
        </p:nvSpPr>
        <p:spPr>
          <a:xfrm>
            <a:off x="403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18" name="直線コネクタ 17"/>
          <p:cNvCxnSpPr/>
          <p:nvPr/>
        </p:nvCxnSpPr>
        <p:spPr>
          <a:xfrm flipV="1">
            <a:off x="1151962" y="3518977"/>
            <a:ext cx="3690029" cy="24"/>
          </a:xfrm>
          <a:prstGeom prst="line">
            <a:avLst/>
          </a:prstGeom>
          <a:ln w="3175"/>
        </p:spPr>
        <p:style>
          <a:lnRef idx="1">
            <a:schemeClr val="dk1"/>
          </a:lnRef>
          <a:fillRef idx="0">
            <a:schemeClr val="dk1"/>
          </a:fillRef>
          <a:effectRef idx="0">
            <a:schemeClr val="dk1"/>
          </a:effectRef>
          <a:fontRef idx="minor">
            <a:schemeClr val="tx1"/>
          </a:fontRef>
        </p:style>
      </p:cxnSp>
      <p:sp>
        <p:nvSpPr>
          <p:cNvPr id="19" name="正方形/長方形 18"/>
          <p:cNvSpPr/>
          <p:nvPr/>
        </p:nvSpPr>
        <p:spPr>
          <a:xfrm>
            <a:off x="1601993" y="405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0" name="正方形/長方形 19"/>
          <p:cNvSpPr/>
          <p:nvPr/>
        </p:nvSpPr>
        <p:spPr>
          <a:xfrm>
            <a:off x="2411990"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1" name="正方形/長方形 20"/>
          <p:cNvSpPr/>
          <p:nvPr/>
        </p:nvSpPr>
        <p:spPr>
          <a:xfrm>
            <a:off x="322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2" name="正方形/長方形 21"/>
          <p:cNvSpPr/>
          <p:nvPr/>
        </p:nvSpPr>
        <p:spPr>
          <a:xfrm>
            <a:off x="403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23" name="直線コネクタ 22"/>
          <p:cNvCxnSpPr/>
          <p:nvPr/>
        </p:nvCxnSpPr>
        <p:spPr>
          <a:xfrm flipV="1">
            <a:off x="1151962" y="4328977"/>
            <a:ext cx="3690029" cy="33"/>
          </a:xfrm>
          <a:prstGeom prst="line">
            <a:avLst/>
          </a:prstGeom>
          <a:ln w="3175"/>
        </p:spPr>
        <p:style>
          <a:lnRef idx="1">
            <a:schemeClr val="dk1"/>
          </a:lnRef>
          <a:fillRef idx="0">
            <a:schemeClr val="dk1"/>
          </a:fillRef>
          <a:effectRef idx="0">
            <a:schemeClr val="dk1"/>
          </a:effectRef>
          <a:fontRef idx="minor">
            <a:schemeClr val="tx1"/>
          </a:fontRef>
        </p:style>
      </p:cxnSp>
      <p:cxnSp>
        <p:nvCxnSpPr>
          <p:cNvPr id="24" name="直線コネクタ 23"/>
          <p:cNvCxnSpPr/>
          <p:nvPr/>
        </p:nvCxnSpPr>
        <p:spPr>
          <a:xfrm flipV="1">
            <a:off x="187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5" name="直線コネクタ 24"/>
          <p:cNvCxnSpPr/>
          <p:nvPr/>
        </p:nvCxnSpPr>
        <p:spPr>
          <a:xfrm flipV="1">
            <a:off x="268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6" name="直線コネクタ 25"/>
          <p:cNvCxnSpPr/>
          <p:nvPr/>
        </p:nvCxnSpPr>
        <p:spPr>
          <a:xfrm flipV="1">
            <a:off x="349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7" name="直線コネクタ 26"/>
          <p:cNvCxnSpPr/>
          <p:nvPr/>
        </p:nvCxnSpPr>
        <p:spPr>
          <a:xfrm flipV="1">
            <a:off x="430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sp>
        <p:nvSpPr>
          <p:cNvPr id="28" name="台形 27"/>
          <p:cNvSpPr/>
          <p:nvPr/>
        </p:nvSpPr>
        <p:spPr>
          <a:xfrm flipV="1">
            <a:off x="1601993" y="5138977"/>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cxnSp>
        <p:nvCxnSpPr>
          <p:cNvPr id="29" name="直線コネクタ 28"/>
          <p:cNvCxnSpPr/>
          <p:nvPr/>
        </p:nvCxnSpPr>
        <p:spPr>
          <a:xfrm flipV="1">
            <a:off x="3061975" y="5408980"/>
            <a:ext cx="0" cy="540000"/>
          </a:xfrm>
          <a:prstGeom prst="line">
            <a:avLst/>
          </a:prstGeom>
          <a:ln w="3175">
            <a:headEnd type="triangle"/>
          </a:ln>
        </p:spPr>
        <p:style>
          <a:lnRef idx="1">
            <a:schemeClr val="dk1"/>
          </a:lnRef>
          <a:fillRef idx="0">
            <a:schemeClr val="dk1"/>
          </a:fillRef>
          <a:effectRef idx="0">
            <a:schemeClr val="dk1"/>
          </a:effectRef>
          <a:fontRef idx="minor">
            <a:schemeClr val="tx1"/>
          </a:fontRef>
        </p:style>
      </p:cxnSp>
      <p:sp>
        <p:nvSpPr>
          <p:cNvPr id="30" name="正方形/長方形 29"/>
          <p:cNvSpPr/>
          <p:nvPr/>
        </p:nvSpPr>
        <p:spPr>
          <a:xfrm rot="16200000">
            <a:off x="3942004" y="3248987"/>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lines</a:t>
            </a:r>
            <a:endParaRPr kumimoji="1" lang="ja-JP" altLang="en-US" sz="1600" dirty="0">
              <a:latin typeface="Arial Narrow" pitchFamily="34" charset="0"/>
            </a:endParaRPr>
          </a:p>
        </p:txBody>
      </p:sp>
      <p:sp>
        <p:nvSpPr>
          <p:cNvPr id="31" name="正方形/長方形 30"/>
          <p:cNvSpPr/>
          <p:nvPr/>
        </p:nvSpPr>
        <p:spPr>
          <a:xfrm>
            <a:off x="4211996" y="1358977"/>
            <a:ext cx="1080001"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400" dirty="0">
                <a:latin typeface="Arial Narrow" pitchFamily="34" charset="0"/>
              </a:rPr>
              <a:t>cell</a:t>
            </a:r>
            <a:endParaRPr kumimoji="1" lang="ja-JP" altLang="en-US" sz="1400" dirty="0">
              <a:latin typeface="Arial Narrow" pitchFamily="34" charset="0"/>
            </a:endParaRPr>
          </a:p>
        </p:txBody>
      </p:sp>
      <p:sp>
        <p:nvSpPr>
          <p:cNvPr id="127" name="正方形/長方形 126"/>
          <p:cNvSpPr/>
          <p:nvPr/>
        </p:nvSpPr>
        <p:spPr>
          <a:xfrm>
            <a:off x="1871970" y="908972"/>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lines</a:t>
            </a:r>
            <a:endParaRPr kumimoji="1" lang="ja-JP" altLang="en-US" sz="1600" dirty="0">
              <a:latin typeface="Arial Narrow" pitchFamily="34" charset="0"/>
            </a:endParaRPr>
          </a:p>
        </p:txBody>
      </p:sp>
      <p:sp>
        <p:nvSpPr>
          <p:cNvPr id="129" name="台形 128"/>
          <p:cNvSpPr/>
          <p:nvPr/>
        </p:nvSpPr>
        <p:spPr>
          <a:xfrm rot="5400000" flipV="1">
            <a:off x="-468043" y="2978983"/>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sp>
        <p:nvSpPr>
          <p:cNvPr id="134" name="正方形/長方形 133"/>
          <p:cNvSpPr/>
          <p:nvPr/>
        </p:nvSpPr>
        <p:spPr>
          <a:xfrm>
            <a:off x="1871970" y="4959017"/>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column selector</a:t>
            </a:r>
            <a:endParaRPr kumimoji="1" lang="ja-JP" altLang="en-US" sz="1600" dirty="0">
              <a:latin typeface="Arial Narrow" pitchFamily="34" charset="0"/>
            </a:endParaRPr>
          </a:p>
        </p:txBody>
      </p:sp>
      <p:sp>
        <p:nvSpPr>
          <p:cNvPr id="135" name="正方形/長方形 134"/>
          <p:cNvSpPr/>
          <p:nvPr/>
        </p:nvSpPr>
        <p:spPr>
          <a:xfrm rot="16200000">
            <a:off x="-243043" y="2663980"/>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decoder</a:t>
            </a:r>
            <a:endParaRPr kumimoji="1" lang="ja-JP" altLang="en-US" sz="1600" dirty="0">
              <a:latin typeface="Arial Narrow" pitchFamily="34" charset="0"/>
            </a:endParaRPr>
          </a:p>
        </p:txBody>
      </p:sp>
      <p:cxnSp>
        <p:nvCxnSpPr>
          <p:cNvPr id="136" name="直線コネクタ 135"/>
          <p:cNvCxnSpPr/>
          <p:nvPr/>
        </p:nvCxnSpPr>
        <p:spPr>
          <a:xfrm flipV="1">
            <a:off x="71950" y="3068996"/>
            <a:ext cx="810009" cy="34"/>
          </a:xfrm>
          <a:prstGeom prst="line">
            <a:avLst/>
          </a:prstGeom>
          <a:ln w="3175">
            <a:tailEnd type="triangle"/>
          </a:ln>
        </p:spPr>
        <p:style>
          <a:lnRef idx="1">
            <a:schemeClr val="dk1"/>
          </a:lnRef>
          <a:fillRef idx="0">
            <a:schemeClr val="dk1"/>
          </a:fillRef>
          <a:effectRef idx="0">
            <a:schemeClr val="dk1"/>
          </a:effectRef>
          <a:fontRef idx="minor">
            <a:schemeClr val="tx1"/>
          </a:fontRef>
        </p:style>
      </p:cxnSp>
      <p:sp>
        <p:nvSpPr>
          <p:cNvPr id="138" name="正方形/長方形 137"/>
          <p:cNvSpPr/>
          <p:nvPr/>
        </p:nvSpPr>
        <p:spPr>
          <a:xfrm>
            <a:off x="-108052" y="2618991"/>
            <a:ext cx="114010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latin typeface="Arial Narrow" pitchFamily="34" charset="0"/>
              </a:rPr>
              <a:t>６</a:t>
            </a:r>
            <a:endParaRPr kumimoji="1" lang="ja-JP" altLang="en-US" sz="1600" dirty="0">
              <a:latin typeface="Arial Narrow" pitchFamily="34" charset="0"/>
            </a:endParaRPr>
          </a:p>
        </p:txBody>
      </p:sp>
      <p:sp>
        <p:nvSpPr>
          <p:cNvPr id="139" name="正方形/長方形 138"/>
          <p:cNvSpPr/>
          <p:nvPr/>
        </p:nvSpPr>
        <p:spPr>
          <a:xfrm>
            <a:off x="1781969" y="5769026"/>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data</a:t>
            </a:r>
            <a:endParaRPr kumimoji="1" lang="ja-JP" altLang="en-US" sz="1600" dirty="0">
              <a:latin typeface="Arial Narrow" pitchFamily="34" charset="0"/>
            </a:endParaRPr>
          </a:p>
        </p:txBody>
      </p:sp>
      <p:sp>
        <p:nvSpPr>
          <p:cNvPr id="39" name="正方形/長方形 38"/>
          <p:cNvSpPr/>
          <p:nvPr/>
        </p:nvSpPr>
        <p:spPr>
          <a:xfrm>
            <a:off x="1871970"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０</a:t>
            </a:r>
            <a:endParaRPr kumimoji="1" lang="ja-JP" altLang="en-US" sz="1600" dirty="0">
              <a:solidFill>
                <a:schemeClr val="accent5"/>
              </a:solidFill>
              <a:latin typeface="Arial Narrow" pitchFamily="34" charset="0"/>
            </a:endParaRPr>
          </a:p>
        </p:txBody>
      </p:sp>
      <p:sp>
        <p:nvSpPr>
          <p:cNvPr id="40" name="正方形/長方形 39"/>
          <p:cNvSpPr/>
          <p:nvPr/>
        </p:nvSpPr>
        <p:spPr>
          <a:xfrm>
            <a:off x="2681979"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a:solidFill>
                  <a:schemeClr val="accent5"/>
                </a:solidFill>
                <a:latin typeface="Arial Narrow" pitchFamily="34" charset="0"/>
              </a:rPr>
              <a:t>１</a:t>
            </a:r>
            <a:endParaRPr kumimoji="1" lang="ja-JP" altLang="en-US" sz="1600" dirty="0">
              <a:solidFill>
                <a:schemeClr val="accent5"/>
              </a:solidFill>
              <a:latin typeface="Arial Narrow" pitchFamily="34" charset="0"/>
            </a:endParaRPr>
          </a:p>
        </p:txBody>
      </p:sp>
      <p:sp>
        <p:nvSpPr>
          <p:cNvPr id="41" name="正方形/長方形 40"/>
          <p:cNvSpPr/>
          <p:nvPr/>
        </p:nvSpPr>
        <p:spPr>
          <a:xfrm>
            <a:off x="3491988"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a:solidFill>
                  <a:schemeClr val="accent5"/>
                </a:solidFill>
                <a:latin typeface="Arial Narrow" pitchFamily="34" charset="0"/>
              </a:rPr>
              <a:t>２</a:t>
            </a:r>
            <a:endParaRPr kumimoji="1" lang="ja-JP" altLang="en-US" sz="1600" dirty="0">
              <a:solidFill>
                <a:schemeClr val="accent5"/>
              </a:solidFill>
              <a:latin typeface="Arial Narrow" pitchFamily="34" charset="0"/>
            </a:endParaRPr>
          </a:p>
        </p:txBody>
      </p:sp>
      <p:sp>
        <p:nvSpPr>
          <p:cNvPr id="42" name="正方形/長方形 41"/>
          <p:cNvSpPr/>
          <p:nvPr/>
        </p:nvSpPr>
        <p:spPr>
          <a:xfrm>
            <a:off x="4301997"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３</a:t>
            </a:r>
            <a:endParaRPr kumimoji="1" lang="ja-JP" altLang="en-US" sz="1600" dirty="0">
              <a:solidFill>
                <a:schemeClr val="accent5"/>
              </a:solidFill>
              <a:latin typeface="Arial Narrow" pitchFamily="34" charset="0"/>
            </a:endParaRPr>
          </a:p>
        </p:txBody>
      </p:sp>
      <p:sp>
        <p:nvSpPr>
          <p:cNvPr id="43" name="正方形/長方形 42"/>
          <p:cNvSpPr/>
          <p:nvPr/>
        </p:nvSpPr>
        <p:spPr>
          <a:xfrm>
            <a:off x="1871970"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a:solidFill>
                  <a:schemeClr val="accent5"/>
                </a:solidFill>
                <a:latin typeface="Arial Narrow" pitchFamily="34" charset="0"/>
              </a:rPr>
              <a:t>４</a:t>
            </a:r>
            <a:endParaRPr kumimoji="1" lang="ja-JP" altLang="en-US" sz="1600" dirty="0">
              <a:solidFill>
                <a:schemeClr val="accent5"/>
              </a:solidFill>
              <a:latin typeface="Arial Narrow" pitchFamily="34" charset="0"/>
            </a:endParaRPr>
          </a:p>
        </p:txBody>
      </p:sp>
      <p:sp>
        <p:nvSpPr>
          <p:cNvPr id="44" name="正方形/長方形 43"/>
          <p:cNvSpPr/>
          <p:nvPr/>
        </p:nvSpPr>
        <p:spPr>
          <a:xfrm>
            <a:off x="2681979"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５</a:t>
            </a:r>
            <a:endParaRPr kumimoji="1" lang="ja-JP" altLang="en-US" sz="1600" dirty="0">
              <a:solidFill>
                <a:schemeClr val="accent5"/>
              </a:solidFill>
              <a:latin typeface="Arial Narrow" pitchFamily="34" charset="0"/>
            </a:endParaRPr>
          </a:p>
        </p:txBody>
      </p:sp>
      <p:sp>
        <p:nvSpPr>
          <p:cNvPr id="45" name="正方形/長方形 44"/>
          <p:cNvSpPr/>
          <p:nvPr/>
        </p:nvSpPr>
        <p:spPr>
          <a:xfrm>
            <a:off x="3491988"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a:solidFill>
                  <a:schemeClr val="accent5"/>
                </a:solidFill>
                <a:latin typeface="Arial Narrow" pitchFamily="34" charset="0"/>
              </a:rPr>
              <a:t>６</a:t>
            </a:r>
            <a:endParaRPr kumimoji="1" lang="ja-JP" altLang="en-US" sz="1600" dirty="0">
              <a:solidFill>
                <a:schemeClr val="accent5"/>
              </a:solidFill>
              <a:latin typeface="Arial Narrow" pitchFamily="34" charset="0"/>
            </a:endParaRPr>
          </a:p>
        </p:txBody>
      </p:sp>
      <p:sp>
        <p:nvSpPr>
          <p:cNvPr id="46" name="正方形/長方形 45"/>
          <p:cNvSpPr/>
          <p:nvPr/>
        </p:nvSpPr>
        <p:spPr>
          <a:xfrm>
            <a:off x="4301997"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７</a:t>
            </a:r>
            <a:endParaRPr kumimoji="1" lang="ja-JP" altLang="en-US" sz="1600" dirty="0">
              <a:solidFill>
                <a:schemeClr val="accent5"/>
              </a:solidFill>
              <a:latin typeface="Arial Narrow" pitchFamily="34" charset="0"/>
            </a:endParaRPr>
          </a:p>
        </p:txBody>
      </p:sp>
      <p:sp>
        <p:nvSpPr>
          <p:cNvPr id="47" name="正方形/長方形 46"/>
          <p:cNvSpPr/>
          <p:nvPr/>
        </p:nvSpPr>
        <p:spPr>
          <a:xfrm>
            <a:off x="1871970"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８</a:t>
            </a:r>
            <a:endParaRPr kumimoji="1" lang="ja-JP" altLang="en-US" sz="1600" dirty="0">
              <a:solidFill>
                <a:schemeClr val="accent5"/>
              </a:solidFill>
              <a:latin typeface="Arial Narrow" pitchFamily="34" charset="0"/>
            </a:endParaRPr>
          </a:p>
        </p:txBody>
      </p:sp>
      <p:sp>
        <p:nvSpPr>
          <p:cNvPr id="48" name="正方形/長方形 47"/>
          <p:cNvSpPr/>
          <p:nvPr/>
        </p:nvSpPr>
        <p:spPr>
          <a:xfrm>
            <a:off x="2681979"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ja-JP" altLang="en-US" sz="1600" dirty="0">
                <a:solidFill>
                  <a:schemeClr val="accent5"/>
                </a:solidFill>
                <a:latin typeface="Arial Narrow" pitchFamily="34" charset="0"/>
              </a:rPr>
              <a:t>９</a:t>
            </a:r>
          </a:p>
        </p:txBody>
      </p:sp>
      <p:sp>
        <p:nvSpPr>
          <p:cNvPr id="49" name="正方形/長方形 48"/>
          <p:cNvSpPr/>
          <p:nvPr/>
        </p:nvSpPr>
        <p:spPr>
          <a:xfrm>
            <a:off x="3491988"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１０</a:t>
            </a:r>
            <a:endParaRPr kumimoji="1" lang="ja-JP" altLang="en-US" sz="1600" dirty="0">
              <a:solidFill>
                <a:schemeClr val="accent5"/>
              </a:solidFill>
              <a:latin typeface="Arial Narrow" pitchFamily="34" charset="0"/>
            </a:endParaRPr>
          </a:p>
        </p:txBody>
      </p:sp>
      <p:sp>
        <p:nvSpPr>
          <p:cNvPr id="50" name="正方形/長方形 49"/>
          <p:cNvSpPr/>
          <p:nvPr/>
        </p:nvSpPr>
        <p:spPr>
          <a:xfrm>
            <a:off x="4301997"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１１</a:t>
            </a:r>
            <a:endParaRPr kumimoji="1" lang="ja-JP" altLang="en-US" sz="1600" dirty="0">
              <a:solidFill>
                <a:schemeClr val="accent5"/>
              </a:solidFill>
              <a:latin typeface="Arial Narrow" pitchFamily="34" charset="0"/>
            </a:endParaRPr>
          </a:p>
        </p:txBody>
      </p:sp>
      <p:sp>
        <p:nvSpPr>
          <p:cNvPr id="51" name="正方形/長方形 50"/>
          <p:cNvSpPr/>
          <p:nvPr/>
        </p:nvSpPr>
        <p:spPr>
          <a:xfrm>
            <a:off x="1871970"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１２</a:t>
            </a:r>
            <a:endParaRPr kumimoji="1" lang="ja-JP" altLang="en-US" sz="1600" dirty="0">
              <a:solidFill>
                <a:schemeClr val="accent5"/>
              </a:solidFill>
              <a:latin typeface="Arial Narrow" pitchFamily="34" charset="0"/>
            </a:endParaRPr>
          </a:p>
        </p:txBody>
      </p:sp>
      <p:sp>
        <p:nvSpPr>
          <p:cNvPr id="52" name="正方形/長方形 51"/>
          <p:cNvSpPr/>
          <p:nvPr/>
        </p:nvSpPr>
        <p:spPr>
          <a:xfrm>
            <a:off x="2681979"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１３</a:t>
            </a:r>
            <a:endParaRPr kumimoji="1" lang="ja-JP" altLang="en-US" sz="1600" dirty="0">
              <a:solidFill>
                <a:schemeClr val="accent5"/>
              </a:solidFill>
              <a:latin typeface="Arial Narrow" pitchFamily="34" charset="0"/>
            </a:endParaRPr>
          </a:p>
        </p:txBody>
      </p:sp>
      <p:sp>
        <p:nvSpPr>
          <p:cNvPr id="53" name="正方形/長方形 52"/>
          <p:cNvSpPr/>
          <p:nvPr/>
        </p:nvSpPr>
        <p:spPr>
          <a:xfrm>
            <a:off x="3491988"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１４</a:t>
            </a:r>
            <a:endParaRPr kumimoji="1" lang="ja-JP" altLang="en-US" sz="1600" dirty="0">
              <a:solidFill>
                <a:schemeClr val="accent5"/>
              </a:solidFill>
              <a:latin typeface="Arial Narrow" pitchFamily="34" charset="0"/>
            </a:endParaRPr>
          </a:p>
        </p:txBody>
      </p:sp>
      <p:sp>
        <p:nvSpPr>
          <p:cNvPr id="54" name="正方形/長方形 53"/>
          <p:cNvSpPr/>
          <p:nvPr/>
        </p:nvSpPr>
        <p:spPr>
          <a:xfrm>
            <a:off x="4301997"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１５</a:t>
            </a:r>
            <a:endParaRPr kumimoji="1" lang="ja-JP" altLang="en-US" sz="1600" dirty="0">
              <a:solidFill>
                <a:schemeClr val="accent5"/>
              </a:solidFill>
              <a:latin typeface="Arial Narrow" pitchFamily="34" charset="0"/>
            </a:endParaRPr>
          </a:p>
        </p:txBody>
      </p:sp>
      <p:cxnSp>
        <p:nvCxnSpPr>
          <p:cNvPr id="56" name="直線コネクタ 55"/>
          <p:cNvCxnSpPr/>
          <p:nvPr/>
        </p:nvCxnSpPr>
        <p:spPr>
          <a:xfrm flipV="1">
            <a:off x="1151962" y="2708992"/>
            <a:ext cx="3690032" cy="3"/>
          </a:xfrm>
          <a:prstGeom prst="line">
            <a:avLst/>
          </a:prstGeom>
          <a:ln w="3175"/>
        </p:spPr>
        <p:style>
          <a:lnRef idx="1">
            <a:schemeClr val="dk1"/>
          </a:lnRef>
          <a:fillRef idx="0">
            <a:schemeClr val="dk1"/>
          </a:fillRef>
          <a:effectRef idx="0">
            <a:schemeClr val="dk1"/>
          </a:effectRef>
          <a:fontRef idx="minor">
            <a:schemeClr val="tx1"/>
          </a:fontRef>
        </p:style>
      </p:cxnSp>
      <p:sp>
        <p:nvSpPr>
          <p:cNvPr id="57" name="正方形/長方形 56"/>
          <p:cNvSpPr/>
          <p:nvPr/>
        </p:nvSpPr>
        <p:spPr>
          <a:xfrm>
            <a:off x="1691997" y="4779018"/>
            <a:ext cx="540000" cy="5400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b="1" dirty="0">
                <a:solidFill>
                  <a:schemeClr val="tx1"/>
                </a:solidFill>
                <a:latin typeface="Arial Narrow" pitchFamily="34" charset="0"/>
              </a:rPr>
              <a:t>1</a:t>
            </a:r>
            <a:endParaRPr kumimoji="1" lang="ja-JP" altLang="en-US" sz="2400" b="1" dirty="0">
              <a:solidFill>
                <a:schemeClr val="tx1"/>
              </a:solidFill>
              <a:latin typeface="Arial Narrow" pitchFamily="34" charset="0"/>
            </a:endParaRPr>
          </a:p>
        </p:txBody>
      </p:sp>
      <p:sp>
        <p:nvSpPr>
          <p:cNvPr id="58" name="正方形/長方形 57"/>
          <p:cNvSpPr/>
          <p:nvPr/>
        </p:nvSpPr>
        <p:spPr>
          <a:xfrm>
            <a:off x="2501994" y="4779015"/>
            <a:ext cx="540000" cy="5400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400" b="1" dirty="0">
                <a:solidFill>
                  <a:schemeClr val="tx1"/>
                </a:solidFill>
                <a:latin typeface="Arial Narrow" pitchFamily="34" charset="0"/>
              </a:rPr>
              <a:t>0</a:t>
            </a:r>
            <a:endParaRPr kumimoji="1" lang="ja-JP" altLang="en-US" sz="2400" b="1" dirty="0">
              <a:solidFill>
                <a:schemeClr val="tx1"/>
              </a:solidFill>
              <a:latin typeface="Arial Narrow" pitchFamily="34" charset="0"/>
            </a:endParaRPr>
          </a:p>
        </p:txBody>
      </p:sp>
      <p:sp>
        <p:nvSpPr>
          <p:cNvPr id="59" name="正方形/長方形 58"/>
          <p:cNvSpPr/>
          <p:nvPr/>
        </p:nvSpPr>
        <p:spPr>
          <a:xfrm>
            <a:off x="3311995" y="4779015"/>
            <a:ext cx="540000" cy="5400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b="1" dirty="0">
                <a:solidFill>
                  <a:schemeClr val="accent6"/>
                </a:solidFill>
                <a:latin typeface="Arial Narrow" pitchFamily="34" charset="0"/>
              </a:rPr>
              <a:t>0</a:t>
            </a:r>
            <a:endParaRPr kumimoji="1" lang="ja-JP" altLang="en-US" sz="2400" b="1" dirty="0">
              <a:solidFill>
                <a:schemeClr val="accent6"/>
              </a:solidFill>
              <a:latin typeface="Arial Narrow" pitchFamily="34" charset="0"/>
            </a:endParaRPr>
          </a:p>
        </p:txBody>
      </p:sp>
      <p:sp>
        <p:nvSpPr>
          <p:cNvPr id="60" name="正方形/長方形 59"/>
          <p:cNvSpPr/>
          <p:nvPr/>
        </p:nvSpPr>
        <p:spPr>
          <a:xfrm>
            <a:off x="4121995" y="4779015"/>
            <a:ext cx="540000" cy="5400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b="1" dirty="0">
                <a:solidFill>
                  <a:schemeClr val="tx1"/>
                </a:solidFill>
                <a:latin typeface="Arial Narrow" pitchFamily="34" charset="0"/>
              </a:rPr>
              <a:t>1</a:t>
            </a:r>
            <a:endParaRPr kumimoji="1" lang="ja-JP" altLang="en-US" sz="2400" b="1" dirty="0">
              <a:solidFill>
                <a:schemeClr val="tx1"/>
              </a:solidFill>
              <a:latin typeface="Arial Narrow" pitchFamily="34" charset="0"/>
            </a:endParaRPr>
          </a:p>
        </p:txBody>
      </p:sp>
      <p:sp>
        <p:nvSpPr>
          <p:cNvPr id="66" name="正方形/長方形 65"/>
          <p:cNvSpPr/>
          <p:nvPr/>
        </p:nvSpPr>
        <p:spPr>
          <a:xfrm>
            <a:off x="2951982" y="5499023"/>
            <a:ext cx="540000" cy="5400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b="1" dirty="0">
                <a:solidFill>
                  <a:schemeClr val="accent6"/>
                </a:solidFill>
                <a:latin typeface="Arial Narrow" pitchFamily="34" charset="0"/>
              </a:rPr>
              <a:t>0</a:t>
            </a:r>
            <a:endParaRPr kumimoji="1" lang="ja-JP" altLang="en-US" sz="2400" b="1" dirty="0">
              <a:solidFill>
                <a:schemeClr val="accent6"/>
              </a:solidFill>
              <a:latin typeface="Arial Narrow" pitchFamily="34" charset="0"/>
            </a:endParaRPr>
          </a:p>
        </p:txBody>
      </p:sp>
    </p:spTree>
    <p:extLst>
      <p:ext uri="{BB962C8B-B14F-4D97-AF65-F5344CB8AC3E}">
        <p14:creationId xmlns:p14="http://schemas.microsoft.com/office/powerpoint/2010/main" val="36736606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C651A35-0ADE-F899-6E2F-37445A9D3263}"/>
              </a:ext>
            </a:extLst>
          </p:cNvPr>
          <p:cNvSpPr>
            <a:spLocks noGrp="1"/>
          </p:cNvSpPr>
          <p:nvPr>
            <p:ph type="title"/>
          </p:nvPr>
        </p:nvSpPr>
        <p:spPr/>
        <p:txBody>
          <a:bodyPr/>
          <a:lstStyle/>
          <a:p>
            <a:r>
              <a:rPr lang="ja-JP" altLang="en-US" dirty="0"/>
              <a:t>すいません</a:t>
            </a:r>
          </a:p>
        </p:txBody>
      </p:sp>
      <p:sp>
        <p:nvSpPr>
          <p:cNvPr id="5" name="コンテンツ プレースホルダー 4">
            <a:extLst>
              <a:ext uri="{FF2B5EF4-FFF2-40B4-BE49-F238E27FC236}">
                <a16:creationId xmlns:a16="http://schemas.microsoft.com/office/drawing/2014/main" id="{88233E73-FCF3-6426-80AE-9BC26DF12209}"/>
              </a:ext>
            </a:extLst>
          </p:cNvPr>
          <p:cNvSpPr>
            <a:spLocks noGrp="1"/>
          </p:cNvSpPr>
          <p:nvPr>
            <p:ph sz="quarter" idx="10"/>
          </p:nvPr>
        </p:nvSpPr>
        <p:spPr/>
        <p:txBody>
          <a:bodyPr/>
          <a:lstStyle/>
          <a:p>
            <a:r>
              <a:rPr lang="ja-JP" altLang="en-US" dirty="0"/>
              <a:t>難易度のバランス調整を間違った気がします</a:t>
            </a:r>
            <a:endParaRPr lang="en-US" altLang="ja-JP" dirty="0"/>
          </a:p>
          <a:p>
            <a:pPr lvl="1"/>
            <a:r>
              <a:rPr lang="ja-JP" altLang="en-US" dirty="0"/>
              <a:t>かなり正答率が低かった</a:t>
            </a:r>
          </a:p>
        </p:txBody>
      </p:sp>
      <p:sp>
        <p:nvSpPr>
          <p:cNvPr id="2" name="スライド番号プレースホルダー 1">
            <a:extLst>
              <a:ext uri="{FF2B5EF4-FFF2-40B4-BE49-F238E27FC236}">
                <a16:creationId xmlns:a16="http://schemas.microsoft.com/office/drawing/2014/main" id="{37B0FD06-BD1A-40E1-18A1-DCC61FA316D3}"/>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3</a:t>
            </a:fld>
            <a:endParaRPr kumimoji="1" lang="ja-JP" altLang="en-US"/>
          </a:p>
        </p:txBody>
      </p:sp>
    </p:spTree>
    <p:extLst>
      <p:ext uri="{BB962C8B-B14F-4D97-AF65-F5344CB8AC3E}">
        <p14:creationId xmlns:p14="http://schemas.microsoft.com/office/powerpoint/2010/main" val="21078237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400" dirty="0"/>
              <a:t>AMD Zen </a:t>
            </a:r>
            <a:r>
              <a:rPr lang="ja-JP" altLang="en-US" sz="2400" dirty="0"/>
              <a:t>という </a:t>
            </a:r>
            <a:r>
              <a:rPr lang="en-US" altLang="ja-JP" sz="2400" dirty="0"/>
              <a:t>CPU </a:t>
            </a:r>
            <a:r>
              <a:rPr lang="ja-JP" altLang="en-US" sz="2400" dirty="0"/>
              <a:t>のチップ写真</a:t>
            </a:r>
            <a:br>
              <a:rPr lang="en-US" altLang="ja-JP" sz="2400" dirty="0"/>
            </a:br>
            <a:r>
              <a:rPr lang="en-US" altLang="ja-JP" sz="1600" dirty="0" err="1"/>
              <a:t>Teja</a:t>
            </a:r>
            <a:r>
              <a:rPr lang="en-US" altLang="ja-JP" sz="1600" dirty="0"/>
              <a:t> Singh et al., Zen: An Energy-Efficient High-Performance ×86 Core </a:t>
            </a:r>
            <a:r>
              <a:rPr lang="ja-JP" altLang="en-US" sz="1600" dirty="0"/>
              <a:t>より</a:t>
            </a:r>
            <a:endParaRPr kumimoji="1" lang="ja-JP" altLang="en-US" sz="1600" dirty="0"/>
          </a:p>
        </p:txBody>
      </p:sp>
      <p:sp>
        <p:nvSpPr>
          <p:cNvPr id="3" name="テキスト プレースホルダー 2"/>
          <p:cNvSpPr>
            <a:spLocks noGrp="1"/>
          </p:cNvSpPr>
          <p:nvPr>
            <p:ph type="body" sz="quarter" idx="10"/>
          </p:nvPr>
        </p:nvSpPr>
        <p:spPr>
          <a:xfrm>
            <a:off x="521955" y="6129030"/>
            <a:ext cx="8280092" cy="449698"/>
          </a:xfrm>
        </p:spPr>
        <p:txBody>
          <a:bodyPr/>
          <a:lstStyle/>
          <a:p>
            <a:pPr lvl="1"/>
            <a:r>
              <a:rPr kumimoji="1" lang="ja-JP" altLang="en-US" dirty="0"/>
              <a:t>赤や紫の「田」の字の構造の部分が全部メモリ（</a:t>
            </a:r>
            <a:r>
              <a:rPr kumimoji="1" lang="en-US" altLang="ja-JP" dirty="0"/>
              <a:t>SRAM</a:t>
            </a:r>
            <a:r>
              <a:rPr kumimoji="1" lang="ja-JP" altLang="en-US" dirty="0"/>
              <a:t>）</a:t>
            </a:r>
            <a:endParaRPr kumimoji="1" lang="en-US" altLang="ja-JP" dirty="0"/>
          </a:p>
          <a:p>
            <a:pPr lvl="2"/>
            <a:r>
              <a:rPr kumimoji="1" lang="ja-JP" altLang="en-US" dirty="0"/>
              <a:t>レジスタやキャッシュ，各種テーブルなど</a:t>
            </a:r>
          </a:p>
        </p:txBody>
      </p:sp>
      <p:pic>
        <p:nvPicPr>
          <p:cNvPr id="5" name="図 4"/>
          <p:cNvPicPr>
            <a:picLocks noChangeAspect="1"/>
          </p:cNvPicPr>
          <p:nvPr/>
        </p:nvPicPr>
        <p:blipFill>
          <a:blip r:embed="rId2"/>
          <a:stretch>
            <a:fillRect/>
          </a:stretch>
        </p:blipFill>
        <p:spPr>
          <a:xfrm>
            <a:off x="1601967" y="1088974"/>
            <a:ext cx="6034158" cy="4785028"/>
          </a:xfrm>
          <a:prstGeom prst="rect">
            <a:avLst/>
          </a:prstGeom>
        </p:spPr>
      </p:pic>
    </p:spTree>
    <p:extLst>
      <p:ext uri="{BB962C8B-B14F-4D97-AF65-F5344CB8AC3E}">
        <p14:creationId xmlns:p14="http://schemas.microsoft.com/office/powerpoint/2010/main" val="35350233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「田」の字の構造</a:t>
            </a:r>
          </a:p>
        </p:txBody>
      </p:sp>
      <p:sp>
        <p:nvSpPr>
          <p:cNvPr id="3" name="テキスト プレースホルダー 2"/>
          <p:cNvSpPr>
            <a:spLocks noGrp="1"/>
          </p:cNvSpPr>
          <p:nvPr>
            <p:ph type="body" sz="quarter" idx="10"/>
          </p:nvPr>
        </p:nvSpPr>
        <p:spPr>
          <a:xfrm>
            <a:off x="611956" y="5859027"/>
            <a:ext cx="8280092" cy="449698"/>
          </a:xfrm>
        </p:spPr>
        <p:txBody>
          <a:bodyPr/>
          <a:lstStyle/>
          <a:p>
            <a:r>
              <a:rPr lang="ja-JP" altLang="en-US" dirty="0"/>
              <a:t>「田」の字の構造になっているのは，</a:t>
            </a:r>
            <a:endParaRPr lang="en-US" altLang="ja-JP" dirty="0"/>
          </a:p>
          <a:p>
            <a:pPr lvl="1"/>
            <a:r>
              <a:rPr lang="ja-JP" altLang="en-US" dirty="0"/>
              <a:t>縦線がデコーダで左右に対してワードラインをアサート</a:t>
            </a:r>
            <a:endParaRPr lang="en-US" altLang="ja-JP" dirty="0"/>
          </a:p>
          <a:p>
            <a:pPr lvl="1"/>
            <a:r>
              <a:rPr lang="ja-JP" altLang="en-US" dirty="0"/>
              <a:t>横線でビットラインのデータを拾う</a:t>
            </a:r>
          </a:p>
        </p:txBody>
      </p:sp>
      <p:grpSp>
        <p:nvGrpSpPr>
          <p:cNvPr id="46" name="グループ化 45"/>
          <p:cNvGrpSpPr/>
          <p:nvPr/>
        </p:nvGrpSpPr>
        <p:grpSpPr>
          <a:xfrm>
            <a:off x="4572000" y="998973"/>
            <a:ext cx="1980000" cy="2070000"/>
            <a:chOff x="881959" y="1358983"/>
            <a:chExt cx="3960035" cy="4140037"/>
          </a:xfrm>
        </p:grpSpPr>
        <p:sp>
          <p:nvSpPr>
            <p:cNvPr id="34" name="正方形/長方形 33"/>
            <p:cNvSpPr/>
            <p:nvPr/>
          </p:nvSpPr>
          <p:spPr>
            <a:xfrm>
              <a:off x="4031965" y="2438986"/>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35" name="正方形/長方形 34"/>
            <p:cNvSpPr/>
            <p:nvPr/>
          </p:nvSpPr>
          <p:spPr>
            <a:xfrm>
              <a:off x="3221985" y="2438989"/>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36" name="正方形/長方形 35"/>
            <p:cNvSpPr/>
            <p:nvPr/>
          </p:nvSpPr>
          <p:spPr>
            <a:xfrm>
              <a:off x="2411947" y="2438986"/>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37" name="正方形/長方形 36"/>
            <p:cNvSpPr/>
            <p:nvPr/>
          </p:nvSpPr>
          <p:spPr>
            <a:xfrm>
              <a:off x="1601967" y="2438989"/>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38" name="正方形/長方形 37"/>
            <p:cNvSpPr/>
            <p:nvPr/>
          </p:nvSpPr>
          <p:spPr>
            <a:xfrm>
              <a:off x="4031994" y="3248998"/>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39" name="正方形/長方形 38"/>
            <p:cNvSpPr/>
            <p:nvPr/>
          </p:nvSpPr>
          <p:spPr>
            <a:xfrm>
              <a:off x="3222014" y="3249001"/>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40" name="正方形/長方形 39"/>
            <p:cNvSpPr/>
            <p:nvPr/>
          </p:nvSpPr>
          <p:spPr>
            <a:xfrm>
              <a:off x="2411976" y="3248998"/>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41" name="正方形/長方形 40"/>
            <p:cNvSpPr/>
            <p:nvPr/>
          </p:nvSpPr>
          <p:spPr>
            <a:xfrm>
              <a:off x="1601996" y="3249001"/>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42" name="正方形/長方形 41"/>
            <p:cNvSpPr/>
            <p:nvPr/>
          </p:nvSpPr>
          <p:spPr>
            <a:xfrm>
              <a:off x="4031965" y="4059004"/>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43" name="正方形/長方形 42"/>
            <p:cNvSpPr/>
            <p:nvPr/>
          </p:nvSpPr>
          <p:spPr>
            <a:xfrm>
              <a:off x="3221985" y="405900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44" name="正方形/長方形 43"/>
            <p:cNvSpPr/>
            <p:nvPr/>
          </p:nvSpPr>
          <p:spPr>
            <a:xfrm>
              <a:off x="2411947" y="4059004"/>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45" name="正方形/長方形 44"/>
            <p:cNvSpPr/>
            <p:nvPr/>
          </p:nvSpPr>
          <p:spPr>
            <a:xfrm>
              <a:off x="1601967" y="405900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32" name="正方形/長方形 31"/>
            <p:cNvSpPr/>
            <p:nvPr/>
          </p:nvSpPr>
          <p:spPr>
            <a:xfrm>
              <a:off x="403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33" name="正方形/長方形 32"/>
            <p:cNvSpPr/>
            <p:nvPr/>
          </p:nvSpPr>
          <p:spPr>
            <a:xfrm>
              <a:off x="3222014" y="162898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31" name="正方形/長方形 30"/>
            <p:cNvSpPr/>
            <p:nvPr/>
          </p:nvSpPr>
          <p:spPr>
            <a:xfrm>
              <a:off x="2411976"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4" name="正方形/長方形 3"/>
            <p:cNvSpPr/>
            <p:nvPr/>
          </p:nvSpPr>
          <p:spPr>
            <a:xfrm>
              <a:off x="1601996" y="162898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cxnSp>
          <p:nvCxnSpPr>
            <p:cNvPr id="8" name="直線コネクタ 7"/>
            <p:cNvCxnSpPr/>
            <p:nvPr/>
          </p:nvCxnSpPr>
          <p:spPr>
            <a:xfrm flipV="1">
              <a:off x="1151962" y="1898980"/>
              <a:ext cx="3690032" cy="3"/>
            </a:xfrm>
            <a:prstGeom prst="line">
              <a:avLst/>
            </a:prstGeom>
            <a:ln w="3175"/>
          </p:spPr>
          <p:style>
            <a:lnRef idx="1">
              <a:schemeClr val="dk1"/>
            </a:lnRef>
            <a:fillRef idx="0">
              <a:schemeClr val="dk1"/>
            </a:fillRef>
            <a:effectRef idx="0">
              <a:schemeClr val="dk1"/>
            </a:effectRef>
            <a:fontRef idx="minor">
              <a:schemeClr val="tx1"/>
            </a:fontRef>
          </p:style>
        </p:cxnSp>
        <p:cxnSp>
          <p:nvCxnSpPr>
            <p:cNvPr id="13" name="直線コネクタ 12"/>
            <p:cNvCxnSpPr/>
            <p:nvPr/>
          </p:nvCxnSpPr>
          <p:spPr>
            <a:xfrm flipV="1">
              <a:off x="1151962" y="2708977"/>
              <a:ext cx="3690029" cy="15"/>
            </a:xfrm>
            <a:prstGeom prst="line">
              <a:avLst/>
            </a:prstGeom>
            <a:ln w="3175"/>
          </p:spPr>
          <p:style>
            <a:lnRef idx="1">
              <a:schemeClr val="dk1"/>
            </a:lnRef>
            <a:fillRef idx="0">
              <a:schemeClr val="dk1"/>
            </a:fillRef>
            <a:effectRef idx="0">
              <a:schemeClr val="dk1"/>
            </a:effectRef>
            <a:fontRef idx="minor">
              <a:schemeClr val="tx1"/>
            </a:fontRef>
          </p:style>
        </p:cxnSp>
        <p:cxnSp>
          <p:nvCxnSpPr>
            <p:cNvPr id="18" name="直線コネクタ 17"/>
            <p:cNvCxnSpPr/>
            <p:nvPr/>
          </p:nvCxnSpPr>
          <p:spPr>
            <a:xfrm flipV="1">
              <a:off x="1151962" y="3518977"/>
              <a:ext cx="3690029" cy="24"/>
            </a:xfrm>
            <a:prstGeom prst="line">
              <a:avLst/>
            </a:prstGeom>
            <a:ln w="3175"/>
          </p:spPr>
          <p:style>
            <a:lnRef idx="1">
              <a:schemeClr val="dk1"/>
            </a:lnRef>
            <a:fillRef idx="0">
              <a:schemeClr val="dk1"/>
            </a:fillRef>
            <a:effectRef idx="0">
              <a:schemeClr val="dk1"/>
            </a:effectRef>
            <a:fontRef idx="minor">
              <a:schemeClr val="tx1"/>
            </a:fontRef>
          </p:style>
        </p:cxnSp>
        <p:cxnSp>
          <p:nvCxnSpPr>
            <p:cNvPr id="23" name="直線コネクタ 22"/>
            <p:cNvCxnSpPr/>
            <p:nvPr/>
          </p:nvCxnSpPr>
          <p:spPr>
            <a:xfrm flipV="1">
              <a:off x="1151962" y="4328977"/>
              <a:ext cx="3690029" cy="33"/>
            </a:xfrm>
            <a:prstGeom prst="line">
              <a:avLst/>
            </a:prstGeom>
            <a:ln w="3175"/>
          </p:spPr>
          <p:style>
            <a:lnRef idx="1">
              <a:schemeClr val="dk1"/>
            </a:lnRef>
            <a:fillRef idx="0">
              <a:schemeClr val="dk1"/>
            </a:fillRef>
            <a:effectRef idx="0">
              <a:schemeClr val="dk1"/>
            </a:effectRef>
            <a:fontRef idx="minor">
              <a:schemeClr val="tx1"/>
            </a:fontRef>
          </p:style>
        </p:cxnSp>
        <p:cxnSp>
          <p:nvCxnSpPr>
            <p:cNvPr id="24" name="直線コネクタ 23"/>
            <p:cNvCxnSpPr/>
            <p:nvPr/>
          </p:nvCxnSpPr>
          <p:spPr>
            <a:xfrm flipV="1">
              <a:off x="187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5" name="直線コネクタ 24"/>
            <p:cNvCxnSpPr/>
            <p:nvPr/>
          </p:nvCxnSpPr>
          <p:spPr>
            <a:xfrm flipV="1">
              <a:off x="268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6" name="直線コネクタ 25"/>
            <p:cNvCxnSpPr/>
            <p:nvPr/>
          </p:nvCxnSpPr>
          <p:spPr>
            <a:xfrm flipV="1">
              <a:off x="349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7" name="直線コネクタ 26"/>
            <p:cNvCxnSpPr/>
            <p:nvPr/>
          </p:nvCxnSpPr>
          <p:spPr>
            <a:xfrm flipV="1">
              <a:off x="430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sp>
          <p:nvSpPr>
            <p:cNvPr id="28" name="台形 27"/>
            <p:cNvSpPr/>
            <p:nvPr/>
          </p:nvSpPr>
          <p:spPr>
            <a:xfrm flipV="1">
              <a:off x="1601993" y="5138977"/>
              <a:ext cx="2970002" cy="269997"/>
            </a:xfrm>
            <a:prstGeom prst="trapezoid">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Arial Narrow" pitchFamily="34" charset="0"/>
              </a:endParaRPr>
            </a:p>
          </p:txBody>
        </p:sp>
        <p:sp>
          <p:nvSpPr>
            <p:cNvPr id="29" name="台形 28"/>
            <p:cNvSpPr/>
            <p:nvPr/>
          </p:nvSpPr>
          <p:spPr>
            <a:xfrm rot="5400000" flipV="1">
              <a:off x="-468043" y="2978983"/>
              <a:ext cx="2970002" cy="269997"/>
            </a:xfrm>
            <a:prstGeom prst="trapezoid">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Arial Narrow" pitchFamily="34" charset="0"/>
              </a:endParaRPr>
            </a:p>
          </p:txBody>
        </p:sp>
        <p:sp>
          <p:nvSpPr>
            <p:cNvPr id="30" name="正方形/長方形 29"/>
            <p:cNvSpPr/>
            <p:nvPr/>
          </p:nvSpPr>
          <p:spPr>
            <a:xfrm>
              <a:off x="1871970" y="4959017"/>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kumimoji="1" lang="ja-JP" altLang="en-US" sz="1600" dirty="0">
                <a:latin typeface="Arial Narrow" pitchFamily="34" charset="0"/>
              </a:endParaRPr>
            </a:p>
          </p:txBody>
        </p:sp>
      </p:grpSp>
      <p:grpSp>
        <p:nvGrpSpPr>
          <p:cNvPr id="47" name="グループ化 46"/>
          <p:cNvGrpSpPr/>
          <p:nvPr/>
        </p:nvGrpSpPr>
        <p:grpSpPr>
          <a:xfrm flipV="1">
            <a:off x="4572000" y="3068996"/>
            <a:ext cx="1980000" cy="2070023"/>
            <a:chOff x="881959" y="1358983"/>
            <a:chExt cx="3960035" cy="4140037"/>
          </a:xfrm>
        </p:grpSpPr>
        <p:sp>
          <p:nvSpPr>
            <p:cNvPr id="48" name="正方形/長方形 47"/>
            <p:cNvSpPr/>
            <p:nvPr/>
          </p:nvSpPr>
          <p:spPr>
            <a:xfrm>
              <a:off x="4031965" y="2438986"/>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49" name="正方形/長方形 48"/>
            <p:cNvSpPr/>
            <p:nvPr/>
          </p:nvSpPr>
          <p:spPr>
            <a:xfrm>
              <a:off x="3221985" y="2438989"/>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50" name="正方形/長方形 49"/>
            <p:cNvSpPr/>
            <p:nvPr/>
          </p:nvSpPr>
          <p:spPr>
            <a:xfrm>
              <a:off x="2411947" y="2438986"/>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51" name="正方形/長方形 50"/>
            <p:cNvSpPr/>
            <p:nvPr/>
          </p:nvSpPr>
          <p:spPr>
            <a:xfrm>
              <a:off x="1601967" y="2438989"/>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52" name="正方形/長方形 51"/>
            <p:cNvSpPr/>
            <p:nvPr/>
          </p:nvSpPr>
          <p:spPr>
            <a:xfrm>
              <a:off x="4031994" y="3248998"/>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53" name="正方形/長方形 52"/>
            <p:cNvSpPr/>
            <p:nvPr/>
          </p:nvSpPr>
          <p:spPr>
            <a:xfrm>
              <a:off x="3222014" y="3249001"/>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54" name="正方形/長方形 53"/>
            <p:cNvSpPr/>
            <p:nvPr/>
          </p:nvSpPr>
          <p:spPr>
            <a:xfrm>
              <a:off x="2411976" y="3248998"/>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55" name="正方形/長方形 54"/>
            <p:cNvSpPr/>
            <p:nvPr/>
          </p:nvSpPr>
          <p:spPr>
            <a:xfrm>
              <a:off x="1601996" y="3249001"/>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56" name="正方形/長方形 55"/>
            <p:cNvSpPr/>
            <p:nvPr/>
          </p:nvSpPr>
          <p:spPr>
            <a:xfrm>
              <a:off x="4031965" y="4059004"/>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57" name="正方形/長方形 56"/>
            <p:cNvSpPr/>
            <p:nvPr/>
          </p:nvSpPr>
          <p:spPr>
            <a:xfrm>
              <a:off x="3221985" y="405900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58" name="正方形/長方形 57"/>
            <p:cNvSpPr/>
            <p:nvPr/>
          </p:nvSpPr>
          <p:spPr>
            <a:xfrm>
              <a:off x="2411947" y="4059004"/>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59" name="正方形/長方形 58"/>
            <p:cNvSpPr/>
            <p:nvPr/>
          </p:nvSpPr>
          <p:spPr>
            <a:xfrm>
              <a:off x="1601967" y="405900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60" name="正方形/長方形 59"/>
            <p:cNvSpPr/>
            <p:nvPr/>
          </p:nvSpPr>
          <p:spPr>
            <a:xfrm>
              <a:off x="403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61" name="正方形/長方形 60"/>
            <p:cNvSpPr/>
            <p:nvPr/>
          </p:nvSpPr>
          <p:spPr>
            <a:xfrm>
              <a:off x="3222014" y="162898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62" name="正方形/長方形 61"/>
            <p:cNvSpPr/>
            <p:nvPr/>
          </p:nvSpPr>
          <p:spPr>
            <a:xfrm>
              <a:off x="2411976"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63" name="正方形/長方形 62"/>
            <p:cNvSpPr/>
            <p:nvPr/>
          </p:nvSpPr>
          <p:spPr>
            <a:xfrm>
              <a:off x="1601996" y="162898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cxnSp>
          <p:nvCxnSpPr>
            <p:cNvPr id="64" name="直線コネクタ 63"/>
            <p:cNvCxnSpPr/>
            <p:nvPr/>
          </p:nvCxnSpPr>
          <p:spPr>
            <a:xfrm flipV="1">
              <a:off x="1151962" y="1898980"/>
              <a:ext cx="3690032" cy="3"/>
            </a:xfrm>
            <a:prstGeom prst="line">
              <a:avLst/>
            </a:prstGeom>
            <a:ln w="3175"/>
          </p:spPr>
          <p:style>
            <a:lnRef idx="1">
              <a:schemeClr val="dk1"/>
            </a:lnRef>
            <a:fillRef idx="0">
              <a:schemeClr val="dk1"/>
            </a:fillRef>
            <a:effectRef idx="0">
              <a:schemeClr val="dk1"/>
            </a:effectRef>
            <a:fontRef idx="minor">
              <a:schemeClr val="tx1"/>
            </a:fontRef>
          </p:style>
        </p:cxnSp>
        <p:cxnSp>
          <p:nvCxnSpPr>
            <p:cNvPr id="65" name="直線コネクタ 64"/>
            <p:cNvCxnSpPr/>
            <p:nvPr/>
          </p:nvCxnSpPr>
          <p:spPr>
            <a:xfrm flipV="1">
              <a:off x="1151962" y="2708977"/>
              <a:ext cx="3690029" cy="15"/>
            </a:xfrm>
            <a:prstGeom prst="line">
              <a:avLst/>
            </a:prstGeom>
            <a:ln w="3175"/>
          </p:spPr>
          <p:style>
            <a:lnRef idx="1">
              <a:schemeClr val="dk1"/>
            </a:lnRef>
            <a:fillRef idx="0">
              <a:schemeClr val="dk1"/>
            </a:fillRef>
            <a:effectRef idx="0">
              <a:schemeClr val="dk1"/>
            </a:effectRef>
            <a:fontRef idx="minor">
              <a:schemeClr val="tx1"/>
            </a:fontRef>
          </p:style>
        </p:cxnSp>
        <p:cxnSp>
          <p:nvCxnSpPr>
            <p:cNvPr id="66" name="直線コネクタ 65"/>
            <p:cNvCxnSpPr/>
            <p:nvPr/>
          </p:nvCxnSpPr>
          <p:spPr>
            <a:xfrm flipV="1">
              <a:off x="1151962" y="3518977"/>
              <a:ext cx="3690029" cy="24"/>
            </a:xfrm>
            <a:prstGeom prst="line">
              <a:avLst/>
            </a:prstGeom>
            <a:ln w="3175"/>
          </p:spPr>
          <p:style>
            <a:lnRef idx="1">
              <a:schemeClr val="dk1"/>
            </a:lnRef>
            <a:fillRef idx="0">
              <a:schemeClr val="dk1"/>
            </a:fillRef>
            <a:effectRef idx="0">
              <a:schemeClr val="dk1"/>
            </a:effectRef>
            <a:fontRef idx="minor">
              <a:schemeClr val="tx1"/>
            </a:fontRef>
          </p:style>
        </p:cxnSp>
        <p:cxnSp>
          <p:nvCxnSpPr>
            <p:cNvPr id="67" name="直線コネクタ 66"/>
            <p:cNvCxnSpPr/>
            <p:nvPr/>
          </p:nvCxnSpPr>
          <p:spPr>
            <a:xfrm flipV="1">
              <a:off x="1151962" y="4328977"/>
              <a:ext cx="3690029" cy="33"/>
            </a:xfrm>
            <a:prstGeom prst="line">
              <a:avLst/>
            </a:prstGeom>
            <a:ln w="3175"/>
          </p:spPr>
          <p:style>
            <a:lnRef idx="1">
              <a:schemeClr val="dk1"/>
            </a:lnRef>
            <a:fillRef idx="0">
              <a:schemeClr val="dk1"/>
            </a:fillRef>
            <a:effectRef idx="0">
              <a:schemeClr val="dk1"/>
            </a:effectRef>
            <a:fontRef idx="minor">
              <a:schemeClr val="tx1"/>
            </a:fontRef>
          </p:style>
        </p:cxnSp>
        <p:cxnSp>
          <p:nvCxnSpPr>
            <p:cNvPr id="68" name="直線コネクタ 67"/>
            <p:cNvCxnSpPr/>
            <p:nvPr/>
          </p:nvCxnSpPr>
          <p:spPr>
            <a:xfrm flipV="1">
              <a:off x="187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69" name="直線コネクタ 68"/>
            <p:cNvCxnSpPr/>
            <p:nvPr/>
          </p:nvCxnSpPr>
          <p:spPr>
            <a:xfrm flipV="1">
              <a:off x="268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70" name="直線コネクタ 69"/>
            <p:cNvCxnSpPr/>
            <p:nvPr/>
          </p:nvCxnSpPr>
          <p:spPr>
            <a:xfrm flipV="1">
              <a:off x="349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71" name="直線コネクタ 70"/>
            <p:cNvCxnSpPr/>
            <p:nvPr/>
          </p:nvCxnSpPr>
          <p:spPr>
            <a:xfrm flipV="1">
              <a:off x="430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sp>
          <p:nvSpPr>
            <p:cNvPr id="72" name="台形 71"/>
            <p:cNvSpPr/>
            <p:nvPr/>
          </p:nvSpPr>
          <p:spPr>
            <a:xfrm flipV="1">
              <a:off x="1601993" y="5138977"/>
              <a:ext cx="2970002" cy="269997"/>
            </a:xfrm>
            <a:prstGeom prst="trapezoid">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Arial Narrow" pitchFamily="34" charset="0"/>
              </a:endParaRPr>
            </a:p>
          </p:txBody>
        </p:sp>
        <p:sp>
          <p:nvSpPr>
            <p:cNvPr id="73" name="台形 72"/>
            <p:cNvSpPr/>
            <p:nvPr/>
          </p:nvSpPr>
          <p:spPr>
            <a:xfrm rot="5400000" flipV="1">
              <a:off x="-468043" y="2978983"/>
              <a:ext cx="2970002" cy="269997"/>
            </a:xfrm>
            <a:prstGeom prst="trapezoid">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Arial Narrow" pitchFamily="34" charset="0"/>
              </a:endParaRPr>
            </a:p>
          </p:txBody>
        </p:sp>
        <p:sp>
          <p:nvSpPr>
            <p:cNvPr id="74" name="正方形/長方形 73"/>
            <p:cNvSpPr/>
            <p:nvPr/>
          </p:nvSpPr>
          <p:spPr>
            <a:xfrm>
              <a:off x="1871970" y="4959017"/>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kumimoji="1" lang="ja-JP" altLang="en-US" sz="1600" dirty="0">
                <a:latin typeface="Arial Narrow" pitchFamily="34" charset="0"/>
              </a:endParaRPr>
            </a:p>
          </p:txBody>
        </p:sp>
      </p:grpSp>
      <p:grpSp>
        <p:nvGrpSpPr>
          <p:cNvPr id="75" name="グループ化 74"/>
          <p:cNvGrpSpPr/>
          <p:nvPr/>
        </p:nvGrpSpPr>
        <p:grpSpPr>
          <a:xfrm flipH="1">
            <a:off x="2411976" y="998973"/>
            <a:ext cx="2070023" cy="2070000"/>
            <a:chOff x="881959" y="1358983"/>
            <a:chExt cx="3960035" cy="4140037"/>
          </a:xfrm>
        </p:grpSpPr>
        <p:sp>
          <p:nvSpPr>
            <p:cNvPr id="76" name="正方形/長方形 75"/>
            <p:cNvSpPr/>
            <p:nvPr/>
          </p:nvSpPr>
          <p:spPr>
            <a:xfrm>
              <a:off x="4031965" y="2438986"/>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77" name="正方形/長方形 76"/>
            <p:cNvSpPr/>
            <p:nvPr/>
          </p:nvSpPr>
          <p:spPr>
            <a:xfrm>
              <a:off x="3221985" y="2438989"/>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78" name="正方形/長方形 77"/>
            <p:cNvSpPr/>
            <p:nvPr/>
          </p:nvSpPr>
          <p:spPr>
            <a:xfrm>
              <a:off x="2411947" y="2438986"/>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79" name="正方形/長方形 78"/>
            <p:cNvSpPr/>
            <p:nvPr/>
          </p:nvSpPr>
          <p:spPr>
            <a:xfrm>
              <a:off x="1601967" y="2438989"/>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80" name="正方形/長方形 79"/>
            <p:cNvSpPr/>
            <p:nvPr/>
          </p:nvSpPr>
          <p:spPr>
            <a:xfrm>
              <a:off x="4031994" y="3248998"/>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81" name="正方形/長方形 80"/>
            <p:cNvSpPr/>
            <p:nvPr/>
          </p:nvSpPr>
          <p:spPr>
            <a:xfrm>
              <a:off x="3222014" y="3249001"/>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82" name="正方形/長方形 81"/>
            <p:cNvSpPr/>
            <p:nvPr/>
          </p:nvSpPr>
          <p:spPr>
            <a:xfrm>
              <a:off x="2411976" y="3248998"/>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83" name="正方形/長方形 82"/>
            <p:cNvSpPr/>
            <p:nvPr/>
          </p:nvSpPr>
          <p:spPr>
            <a:xfrm>
              <a:off x="1601996" y="3249001"/>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84" name="正方形/長方形 83"/>
            <p:cNvSpPr/>
            <p:nvPr/>
          </p:nvSpPr>
          <p:spPr>
            <a:xfrm>
              <a:off x="4031965" y="4059004"/>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85" name="正方形/長方形 84"/>
            <p:cNvSpPr/>
            <p:nvPr/>
          </p:nvSpPr>
          <p:spPr>
            <a:xfrm>
              <a:off x="3221985" y="405900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86" name="正方形/長方形 85"/>
            <p:cNvSpPr/>
            <p:nvPr/>
          </p:nvSpPr>
          <p:spPr>
            <a:xfrm>
              <a:off x="2411947" y="4059004"/>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87" name="正方形/長方形 86"/>
            <p:cNvSpPr/>
            <p:nvPr/>
          </p:nvSpPr>
          <p:spPr>
            <a:xfrm>
              <a:off x="1601967" y="405900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88" name="正方形/長方形 87"/>
            <p:cNvSpPr/>
            <p:nvPr/>
          </p:nvSpPr>
          <p:spPr>
            <a:xfrm>
              <a:off x="403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89" name="正方形/長方形 88"/>
            <p:cNvSpPr/>
            <p:nvPr/>
          </p:nvSpPr>
          <p:spPr>
            <a:xfrm>
              <a:off x="3222014" y="162898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90" name="正方形/長方形 89"/>
            <p:cNvSpPr/>
            <p:nvPr/>
          </p:nvSpPr>
          <p:spPr>
            <a:xfrm>
              <a:off x="2411976"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91" name="正方形/長方形 90"/>
            <p:cNvSpPr/>
            <p:nvPr/>
          </p:nvSpPr>
          <p:spPr>
            <a:xfrm>
              <a:off x="1601996" y="162898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cxnSp>
          <p:nvCxnSpPr>
            <p:cNvPr id="92" name="直線コネクタ 91"/>
            <p:cNvCxnSpPr/>
            <p:nvPr/>
          </p:nvCxnSpPr>
          <p:spPr>
            <a:xfrm flipV="1">
              <a:off x="1151962" y="1898980"/>
              <a:ext cx="3690032" cy="3"/>
            </a:xfrm>
            <a:prstGeom prst="line">
              <a:avLst/>
            </a:prstGeom>
            <a:ln w="3175"/>
          </p:spPr>
          <p:style>
            <a:lnRef idx="1">
              <a:schemeClr val="dk1"/>
            </a:lnRef>
            <a:fillRef idx="0">
              <a:schemeClr val="dk1"/>
            </a:fillRef>
            <a:effectRef idx="0">
              <a:schemeClr val="dk1"/>
            </a:effectRef>
            <a:fontRef idx="minor">
              <a:schemeClr val="tx1"/>
            </a:fontRef>
          </p:style>
        </p:cxnSp>
        <p:cxnSp>
          <p:nvCxnSpPr>
            <p:cNvPr id="93" name="直線コネクタ 92"/>
            <p:cNvCxnSpPr/>
            <p:nvPr/>
          </p:nvCxnSpPr>
          <p:spPr>
            <a:xfrm flipV="1">
              <a:off x="1151962" y="2708977"/>
              <a:ext cx="3690029" cy="15"/>
            </a:xfrm>
            <a:prstGeom prst="line">
              <a:avLst/>
            </a:prstGeom>
            <a:ln w="3175"/>
          </p:spPr>
          <p:style>
            <a:lnRef idx="1">
              <a:schemeClr val="dk1"/>
            </a:lnRef>
            <a:fillRef idx="0">
              <a:schemeClr val="dk1"/>
            </a:fillRef>
            <a:effectRef idx="0">
              <a:schemeClr val="dk1"/>
            </a:effectRef>
            <a:fontRef idx="minor">
              <a:schemeClr val="tx1"/>
            </a:fontRef>
          </p:style>
        </p:cxnSp>
        <p:cxnSp>
          <p:nvCxnSpPr>
            <p:cNvPr id="94" name="直線コネクタ 93"/>
            <p:cNvCxnSpPr/>
            <p:nvPr/>
          </p:nvCxnSpPr>
          <p:spPr>
            <a:xfrm flipV="1">
              <a:off x="1151962" y="3518977"/>
              <a:ext cx="3690029" cy="24"/>
            </a:xfrm>
            <a:prstGeom prst="line">
              <a:avLst/>
            </a:prstGeom>
            <a:ln w="3175"/>
          </p:spPr>
          <p:style>
            <a:lnRef idx="1">
              <a:schemeClr val="dk1"/>
            </a:lnRef>
            <a:fillRef idx="0">
              <a:schemeClr val="dk1"/>
            </a:fillRef>
            <a:effectRef idx="0">
              <a:schemeClr val="dk1"/>
            </a:effectRef>
            <a:fontRef idx="minor">
              <a:schemeClr val="tx1"/>
            </a:fontRef>
          </p:style>
        </p:cxnSp>
        <p:cxnSp>
          <p:nvCxnSpPr>
            <p:cNvPr id="95" name="直線コネクタ 94"/>
            <p:cNvCxnSpPr/>
            <p:nvPr/>
          </p:nvCxnSpPr>
          <p:spPr>
            <a:xfrm flipV="1">
              <a:off x="1151962" y="4328977"/>
              <a:ext cx="3690029" cy="33"/>
            </a:xfrm>
            <a:prstGeom prst="line">
              <a:avLst/>
            </a:prstGeom>
            <a:ln w="3175"/>
          </p:spPr>
          <p:style>
            <a:lnRef idx="1">
              <a:schemeClr val="dk1"/>
            </a:lnRef>
            <a:fillRef idx="0">
              <a:schemeClr val="dk1"/>
            </a:fillRef>
            <a:effectRef idx="0">
              <a:schemeClr val="dk1"/>
            </a:effectRef>
            <a:fontRef idx="minor">
              <a:schemeClr val="tx1"/>
            </a:fontRef>
          </p:style>
        </p:cxnSp>
        <p:cxnSp>
          <p:nvCxnSpPr>
            <p:cNvPr id="96" name="直線コネクタ 95"/>
            <p:cNvCxnSpPr/>
            <p:nvPr/>
          </p:nvCxnSpPr>
          <p:spPr>
            <a:xfrm flipV="1">
              <a:off x="187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97" name="直線コネクタ 96"/>
            <p:cNvCxnSpPr/>
            <p:nvPr/>
          </p:nvCxnSpPr>
          <p:spPr>
            <a:xfrm flipV="1">
              <a:off x="268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98" name="直線コネクタ 97"/>
            <p:cNvCxnSpPr/>
            <p:nvPr/>
          </p:nvCxnSpPr>
          <p:spPr>
            <a:xfrm flipV="1">
              <a:off x="349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99" name="直線コネクタ 98"/>
            <p:cNvCxnSpPr/>
            <p:nvPr/>
          </p:nvCxnSpPr>
          <p:spPr>
            <a:xfrm flipV="1">
              <a:off x="430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sp>
          <p:nvSpPr>
            <p:cNvPr id="100" name="台形 99"/>
            <p:cNvSpPr/>
            <p:nvPr/>
          </p:nvSpPr>
          <p:spPr>
            <a:xfrm flipV="1">
              <a:off x="1601993" y="5138977"/>
              <a:ext cx="2970002" cy="269997"/>
            </a:xfrm>
            <a:prstGeom prst="trapezoid">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Arial Narrow" pitchFamily="34" charset="0"/>
              </a:endParaRPr>
            </a:p>
          </p:txBody>
        </p:sp>
        <p:sp>
          <p:nvSpPr>
            <p:cNvPr id="101" name="台形 100"/>
            <p:cNvSpPr/>
            <p:nvPr/>
          </p:nvSpPr>
          <p:spPr>
            <a:xfrm rot="5400000" flipV="1">
              <a:off x="-468043" y="2978983"/>
              <a:ext cx="2970002" cy="269997"/>
            </a:xfrm>
            <a:prstGeom prst="trapezoid">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Arial Narrow" pitchFamily="34" charset="0"/>
              </a:endParaRPr>
            </a:p>
          </p:txBody>
        </p:sp>
        <p:sp>
          <p:nvSpPr>
            <p:cNvPr id="102" name="正方形/長方形 101"/>
            <p:cNvSpPr/>
            <p:nvPr/>
          </p:nvSpPr>
          <p:spPr>
            <a:xfrm>
              <a:off x="1871970" y="4959017"/>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kumimoji="1" lang="ja-JP" altLang="en-US" sz="1600" dirty="0">
                <a:latin typeface="Arial Narrow" pitchFamily="34" charset="0"/>
              </a:endParaRPr>
            </a:p>
          </p:txBody>
        </p:sp>
      </p:grpSp>
      <p:grpSp>
        <p:nvGrpSpPr>
          <p:cNvPr id="103" name="グループ化 102"/>
          <p:cNvGrpSpPr/>
          <p:nvPr/>
        </p:nvGrpSpPr>
        <p:grpSpPr>
          <a:xfrm flipH="1" flipV="1">
            <a:off x="2411976" y="3068995"/>
            <a:ext cx="2070023" cy="2070023"/>
            <a:chOff x="881959" y="1358983"/>
            <a:chExt cx="3960035" cy="4140037"/>
          </a:xfrm>
        </p:grpSpPr>
        <p:sp>
          <p:nvSpPr>
            <p:cNvPr id="104" name="正方形/長方形 103"/>
            <p:cNvSpPr/>
            <p:nvPr/>
          </p:nvSpPr>
          <p:spPr>
            <a:xfrm>
              <a:off x="4031965" y="2438986"/>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105" name="正方形/長方形 104"/>
            <p:cNvSpPr/>
            <p:nvPr/>
          </p:nvSpPr>
          <p:spPr>
            <a:xfrm>
              <a:off x="3221985" y="2438989"/>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106" name="正方形/長方形 105"/>
            <p:cNvSpPr/>
            <p:nvPr/>
          </p:nvSpPr>
          <p:spPr>
            <a:xfrm>
              <a:off x="2411947" y="2438986"/>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107" name="正方形/長方形 106"/>
            <p:cNvSpPr/>
            <p:nvPr/>
          </p:nvSpPr>
          <p:spPr>
            <a:xfrm>
              <a:off x="1601967" y="2438989"/>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108" name="正方形/長方形 107"/>
            <p:cNvSpPr/>
            <p:nvPr/>
          </p:nvSpPr>
          <p:spPr>
            <a:xfrm>
              <a:off x="4031994" y="3248998"/>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109" name="正方形/長方形 108"/>
            <p:cNvSpPr/>
            <p:nvPr/>
          </p:nvSpPr>
          <p:spPr>
            <a:xfrm>
              <a:off x="3222014" y="3249001"/>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110" name="正方形/長方形 109"/>
            <p:cNvSpPr/>
            <p:nvPr/>
          </p:nvSpPr>
          <p:spPr>
            <a:xfrm>
              <a:off x="2411976" y="3248998"/>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111" name="正方形/長方形 110"/>
            <p:cNvSpPr/>
            <p:nvPr/>
          </p:nvSpPr>
          <p:spPr>
            <a:xfrm>
              <a:off x="1601996" y="3249001"/>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112" name="正方形/長方形 111"/>
            <p:cNvSpPr/>
            <p:nvPr/>
          </p:nvSpPr>
          <p:spPr>
            <a:xfrm>
              <a:off x="4031965" y="4059004"/>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113" name="正方形/長方形 112"/>
            <p:cNvSpPr/>
            <p:nvPr/>
          </p:nvSpPr>
          <p:spPr>
            <a:xfrm>
              <a:off x="3221985" y="405900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114" name="正方形/長方形 113"/>
            <p:cNvSpPr/>
            <p:nvPr/>
          </p:nvSpPr>
          <p:spPr>
            <a:xfrm>
              <a:off x="2411947" y="4059004"/>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115" name="正方形/長方形 114"/>
            <p:cNvSpPr/>
            <p:nvPr/>
          </p:nvSpPr>
          <p:spPr>
            <a:xfrm>
              <a:off x="1601967" y="405900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116" name="正方形/長方形 115"/>
            <p:cNvSpPr/>
            <p:nvPr/>
          </p:nvSpPr>
          <p:spPr>
            <a:xfrm>
              <a:off x="403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117" name="正方形/長方形 116"/>
            <p:cNvSpPr/>
            <p:nvPr/>
          </p:nvSpPr>
          <p:spPr>
            <a:xfrm>
              <a:off x="3222014" y="162898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118" name="正方形/長方形 117"/>
            <p:cNvSpPr/>
            <p:nvPr/>
          </p:nvSpPr>
          <p:spPr>
            <a:xfrm>
              <a:off x="2411976"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119" name="正方形/長方形 118"/>
            <p:cNvSpPr/>
            <p:nvPr/>
          </p:nvSpPr>
          <p:spPr>
            <a:xfrm>
              <a:off x="1601996" y="162898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cxnSp>
          <p:nvCxnSpPr>
            <p:cNvPr id="120" name="直線コネクタ 119"/>
            <p:cNvCxnSpPr/>
            <p:nvPr/>
          </p:nvCxnSpPr>
          <p:spPr>
            <a:xfrm flipV="1">
              <a:off x="1151962" y="1898980"/>
              <a:ext cx="3690032" cy="3"/>
            </a:xfrm>
            <a:prstGeom prst="line">
              <a:avLst/>
            </a:prstGeom>
            <a:ln w="3175"/>
          </p:spPr>
          <p:style>
            <a:lnRef idx="1">
              <a:schemeClr val="dk1"/>
            </a:lnRef>
            <a:fillRef idx="0">
              <a:schemeClr val="dk1"/>
            </a:fillRef>
            <a:effectRef idx="0">
              <a:schemeClr val="dk1"/>
            </a:effectRef>
            <a:fontRef idx="minor">
              <a:schemeClr val="tx1"/>
            </a:fontRef>
          </p:style>
        </p:cxnSp>
        <p:cxnSp>
          <p:nvCxnSpPr>
            <p:cNvPr id="121" name="直線コネクタ 120"/>
            <p:cNvCxnSpPr/>
            <p:nvPr/>
          </p:nvCxnSpPr>
          <p:spPr>
            <a:xfrm flipV="1">
              <a:off x="1151962" y="2708977"/>
              <a:ext cx="3690029" cy="15"/>
            </a:xfrm>
            <a:prstGeom prst="line">
              <a:avLst/>
            </a:prstGeom>
            <a:ln w="3175"/>
          </p:spPr>
          <p:style>
            <a:lnRef idx="1">
              <a:schemeClr val="dk1"/>
            </a:lnRef>
            <a:fillRef idx="0">
              <a:schemeClr val="dk1"/>
            </a:fillRef>
            <a:effectRef idx="0">
              <a:schemeClr val="dk1"/>
            </a:effectRef>
            <a:fontRef idx="minor">
              <a:schemeClr val="tx1"/>
            </a:fontRef>
          </p:style>
        </p:cxnSp>
        <p:cxnSp>
          <p:nvCxnSpPr>
            <p:cNvPr id="122" name="直線コネクタ 121"/>
            <p:cNvCxnSpPr/>
            <p:nvPr/>
          </p:nvCxnSpPr>
          <p:spPr>
            <a:xfrm flipV="1">
              <a:off x="1151962" y="3518977"/>
              <a:ext cx="3690029" cy="24"/>
            </a:xfrm>
            <a:prstGeom prst="line">
              <a:avLst/>
            </a:prstGeom>
            <a:ln w="3175"/>
          </p:spPr>
          <p:style>
            <a:lnRef idx="1">
              <a:schemeClr val="dk1"/>
            </a:lnRef>
            <a:fillRef idx="0">
              <a:schemeClr val="dk1"/>
            </a:fillRef>
            <a:effectRef idx="0">
              <a:schemeClr val="dk1"/>
            </a:effectRef>
            <a:fontRef idx="minor">
              <a:schemeClr val="tx1"/>
            </a:fontRef>
          </p:style>
        </p:cxnSp>
        <p:cxnSp>
          <p:nvCxnSpPr>
            <p:cNvPr id="123" name="直線コネクタ 122"/>
            <p:cNvCxnSpPr/>
            <p:nvPr/>
          </p:nvCxnSpPr>
          <p:spPr>
            <a:xfrm flipV="1">
              <a:off x="1151962" y="4328977"/>
              <a:ext cx="3690029" cy="33"/>
            </a:xfrm>
            <a:prstGeom prst="line">
              <a:avLst/>
            </a:prstGeom>
            <a:ln w="3175"/>
          </p:spPr>
          <p:style>
            <a:lnRef idx="1">
              <a:schemeClr val="dk1"/>
            </a:lnRef>
            <a:fillRef idx="0">
              <a:schemeClr val="dk1"/>
            </a:fillRef>
            <a:effectRef idx="0">
              <a:schemeClr val="dk1"/>
            </a:effectRef>
            <a:fontRef idx="minor">
              <a:schemeClr val="tx1"/>
            </a:fontRef>
          </p:style>
        </p:cxnSp>
        <p:cxnSp>
          <p:nvCxnSpPr>
            <p:cNvPr id="124" name="直線コネクタ 123"/>
            <p:cNvCxnSpPr/>
            <p:nvPr/>
          </p:nvCxnSpPr>
          <p:spPr>
            <a:xfrm flipV="1">
              <a:off x="187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125" name="直線コネクタ 124"/>
            <p:cNvCxnSpPr/>
            <p:nvPr/>
          </p:nvCxnSpPr>
          <p:spPr>
            <a:xfrm flipV="1">
              <a:off x="268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126" name="直線コネクタ 125"/>
            <p:cNvCxnSpPr/>
            <p:nvPr/>
          </p:nvCxnSpPr>
          <p:spPr>
            <a:xfrm flipV="1">
              <a:off x="349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127" name="直線コネクタ 126"/>
            <p:cNvCxnSpPr/>
            <p:nvPr/>
          </p:nvCxnSpPr>
          <p:spPr>
            <a:xfrm flipV="1">
              <a:off x="430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sp>
          <p:nvSpPr>
            <p:cNvPr id="128" name="台形 127"/>
            <p:cNvSpPr/>
            <p:nvPr/>
          </p:nvSpPr>
          <p:spPr>
            <a:xfrm flipV="1">
              <a:off x="1601993" y="5138977"/>
              <a:ext cx="2970002" cy="269997"/>
            </a:xfrm>
            <a:prstGeom prst="trapezoid">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Arial Narrow" pitchFamily="34" charset="0"/>
              </a:endParaRPr>
            </a:p>
          </p:txBody>
        </p:sp>
        <p:sp>
          <p:nvSpPr>
            <p:cNvPr id="129" name="台形 128"/>
            <p:cNvSpPr/>
            <p:nvPr/>
          </p:nvSpPr>
          <p:spPr>
            <a:xfrm rot="5400000" flipV="1">
              <a:off x="-468043" y="2978983"/>
              <a:ext cx="2970002" cy="269997"/>
            </a:xfrm>
            <a:prstGeom prst="trapezoid">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Arial Narrow" pitchFamily="34" charset="0"/>
              </a:endParaRPr>
            </a:p>
          </p:txBody>
        </p:sp>
        <p:sp>
          <p:nvSpPr>
            <p:cNvPr id="130" name="正方形/長方形 129"/>
            <p:cNvSpPr/>
            <p:nvPr/>
          </p:nvSpPr>
          <p:spPr>
            <a:xfrm>
              <a:off x="1871970" y="4959017"/>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kumimoji="1" lang="ja-JP" altLang="en-US" sz="1600" dirty="0">
                <a:latin typeface="Arial Narrow" pitchFamily="34" charset="0"/>
              </a:endParaRPr>
            </a:p>
          </p:txBody>
        </p:sp>
      </p:grpSp>
    </p:spTree>
    <p:extLst>
      <p:ext uri="{BB962C8B-B14F-4D97-AF65-F5344CB8AC3E}">
        <p14:creationId xmlns:p14="http://schemas.microsoft.com/office/powerpoint/2010/main" val="35238089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9A7C45-7EB0-4F27-BADC-7782B7AF473B}"/>
              </a:ext>
            </a:extLst>
          </p:cNvPr>
          <p:cNvSpPr>
            <a:spLocks noGrp="1"/>
          </p:cNvSpPr>
          <p:nvPr>
            <p:ph type="title"/>
          </p:nvPr>
        </p:nvSpPr>
        <p:spPr/>
        <p:txBody>
          <a:bodyPr/>
          <a:lstStyle/>
          <a:p>
            <a:r>
              <a:rPr kumimoji="1" lang="ja-JP" altLang="en-US" dirty="0"/>
              <a:t>メモリ</a:t>
            </a:r>
          </a:p>
        </p:txBody>
      </p:sp>
      <p:sp>
        <p:nvSpPr>
          <p:cNvPr id="3" name="テキスト プレースホルダー 2">
            <a:extLst>
              <a:ext uri="{FF2B5EF4-FFF2-40B4-BE49-F238E27FC236}">
                <a16:creationId xmlns:a16="http://schemas.microsoft.com/office/drawing/2014/main" id="{9A9554BA-573E-4373-B0CB-9B8794EA0391}"/>
              </a:ext>
            </a:extLst>
          </p:cNvPr>
          <p:cNvSpPr>
            <a:spLocks noGrp="1"/>
          </p:cNvSpPr>
          <p:nvPr>
            <p:ph type="body" sz="quarter" idx="10"/>
          </p:nvPr>
        </p:nvSpPr>
        <p:spPr/>
        <p:txBody>
          <a:bodyPr/>
          <a:lstStyle/>
          <a:p>
            <a:pPr marL="457200" indent="-457200">
              <a:buFont typeface="+mj-lt"/>
              <a:buAutoNum type="arabicPeriod"/>
            </a:pPr>
            <a:r>
              <a:rPr lang="ja-JP" altLang="en-US" dirty="0"/>
              <a:t>メモリの基本</a:t>
            </a:r>
            <a:endParaRPr lang="en-US" altLang="ja-JP" dirty="0"/>
          </a:p>
          <a:p>
            <a:pPr marL="817200" lvl="1" indent="-457200">
              <a:buFont typeface="+mj-lt"/>
              <a:buAutoNum type="arabicPeriod"/>
            </a:pPr>
            <a:r>
              <a:rPr lang="ja-JP" altLang="en-US" dirty="0"/>
              <a:t>構造</a:t>
            </a:r>
            <a:endParaRPr lang="en-US" altLang="ja-JP" dirty="0"/>
          </a:p>
          <a:p>
            <a:pPr marL="817200" lvl="1" indent="-457200">
              <a:buFont typeface="+mj-lt"/>
              <a:buAutoNum type="arabicPeriod"/>
            </a:pPr>
            <a:r>
              <a:rPr lang="ja-JP" altLang="en-US" dirty="0"/>
              <a:t>動作</a:t>
            </a:r>
            <a:endParaRPr lang="en-US" altLang="ja-JP" dirty="0"/>
          </a:p>
          <a:p>
            <a:pPr marL="817200" lvl="1" indent="-457200">
              <a:buFont typeface="+mj-lt"/>
              <a:buAutoNum type="arabicPeriod"/>
            </a:pPr>
            <a:r>
              <a:rPr lang="ja-JP" altLang="en-US" b="1" dirty="0"/>
              <a:t>容量と速度</a:t>
            </a:r>
            <a:endParaRPr lang="en-US" altLang="ja-JP" b="1" dirty="0"/>
          </a:p>
          <a:p>
            <a:pPr marL="457200" indent="-457200">
              <a:buFont typeface="+mj-lt"/>
              <a:buAutoNum type="arabicPeriod"/>
            </a:pPr>
            <a:r>
              <a:rPr lang="ja-JP" altLang="en-US" dirty="0"/>
              <a:t>メモリの詳細</a:t>
            </a:r>
            <a:endParaRPr lang="en-US" altLang="ja-JP" dirty="0"/>
          </a:p>
          <a:p>
            <a:pPr marL="817200" lvl="1" indent="-457200">
              <a:buFont typeface="+mj-lt"/>
              <a:buAutoNum type="arabicPeriod"/>
            </a:pPr>
            <a:r>
              <a:rPr lang="en-US" altLang="ja-JP" dirty="0"/>
              <a:t>SRAM </a:t>
            </a:r>
            <a:r>
              <a:rPr lang="ja-JP" altLang="en-US" dirty="0"/>
              <a:t>と </a:t>
            </a:r>
            <a:r>
              <a:rPr lang="en-US" altLang="ja-JP" dirty="0"/>
              <a:t>DRAM</a:t>
            </a:r>
          </a:p>
          <a:p>
            <a:pPr marL="817200" lvl="1" indent="-457200">
              <a:buFont typeface="+mj-lt"/>
              <a:buAutoNum type="arabicPeriod"/>
            </a:pPr>
            <a:r>
              <a:rPr lang="ja-JP" altLang="en-US" dirty="0"/>
              <a:t>なぜメモリが存在するのか？</a:t>
            </a:r>
            <a:endParaRPr lang="en-US" altLang="ja-JP" dirty="0"/>
          </a:p>
          <a:p>
            <a:pPr marL="817200" lvl="1" indent="-457200">
              <a:buFont typeface="+mj-lt"/>
              <a:buAutoNum type="arabicPeriod"/>
            </a:pPr>
            <a:r>
              <a:rPr lang="ja-JP" altLang="en-US" dirty="0"/>
              <a:t>マルチポート・メモリ</a:t>
            </a:r>
            <a:endParaRPr lang="en-US" altLang="ja-JP" dirty="0"/>
          </a:p>
          <a:p>
            <a:pPr marL="817200" lvl="1" indent="-457200">
              <a:buFont typeface="+mj-lt"/>
              <a:buAutoNum type="arabicPeriod"/>
            </a:pPr>
            <a:r>
              <a:rPr lang="ja-JP" altLang="en-US" dirty="0"/>
              <a:t>メモリを対象にしたアタック</a:t>
            </a:r>
          </a:p>
        </p:txBody>
      </p:sp>
    </p:spTree>
    <p:extLst>
      <p:ext uri="{BB962C8B-B14F-4D97-AF65-F5344CB8AC3E}">
        <p14:creationId xmlns:p14="http://schemas.microsoft.com/office/powerpoint/2010/main" val="18413483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メモリの性質</a:t>
            </a:r>
          </a:p>
        </p:txBody>
      </p:sp>
      <p:sp>
        <p:nvSpPr>
          <p:cNvPr id="3" name="テキスト プレースホルダー 2"/>
          <p:cNvSpPr>
            <a:spLocks noGrp="1"/>
          </p:cNvSpPr>
          <p:nvPr>
            <p:ph type="body" sz="quarter" idx="10"/>
          </p:nvPr>
        </p:nvSpPr>
        <p:spPr/>
        <p:txBody>
          <a:bodyPr/>
          <a:lstStyle/>
          <a:p>
            <a:r>
              <a:rPr kumimoji="1" lang="ja-JP" altLang="en-US" dirty="0"/>
              <a:t>容量（大きい </a:t>
            </a:r>
            <a:r>
              <a:rPr kumimoji="1" lang="en-US" altLang="ja-JP" dirty="0"/>
              <a:t>or </a:t>
            </a:r>
            <a:r>
              <a:rPr kumimoji="1" lang="ja-JP" altLang="en-US" dirty="0"/>
              <a:t>小さい）</a:t>
            </a:r>
            <a:endParaRPr kumimoji="1" lang="en-US" altLang="ja-JP" dirty="0"/>
          </a:p>
          <a:p>
            <a:pPr lvl="1"/>
            <a:r>
              <a:rPr kumimoji="1" lang="ja-JP" altLang="en-US" dirty="0"/>
              <a:t>どのぐらい数のデータを覚えることができるか</a:t>
            </a:r>
            <a:endParaRPr kumimoji="1" lang="en-US" altLang="ja-JP" dirty="0"/>
          </a:p>
          <a:p>
            <a:r>
              <a:rPr kumimoji="1" lang="ja-JP" altLang="en-US" dirty="0"/>
              <a:t>速度（速い </a:t>
            </a:r>
            <a:r>
              <a:rPr kumimoji="1" lang="en-US" altLang="ja-JP" dirty="0"/>
              <a:t>or </a:t>
            </a:r>
            <a:r>
              <a:rPr kumimoji="1" lang="ja-JP" altLang="en-US" dirty="0"/>
              <a:t>遅い）</a:t>
            </a:r>
            <a:endParaRPr kumimoji="1" lang="en-US" altLang="ja-JP" dirty="0"/>
          </a:p>
          <a:p>
            <a:pPr lvl="1"/>
            <a:r>
              <a:rPr kumimoji="1" lang="ja-JP" altLang="en-US" dirty="0"/>
              <a:t>どのぐらいの速さで読み書きできるか</a:t>
            </a:r>
            <a:endParaRPr kumimoji="1" lang="en-US" altLang="ja-JP" dirty="0"/>
          </a:p>
          <a:p>
            <a:r>
              <a:rPr lang="ja-JP" altLang="en-US" dirty="0"/>
              <a:t>容量と速度にはトレードオフがある</a:t>
            </a:r>
            <a:endParaRPr lang="en-US" altLang="ja-JP" dirty="0"/>
          </a:p>
          <a:p>
            <a:pPr lvl="1"/>
            <a:r>
              <a:rPr lang="ja-JP" altLang="en-US" dirty="0">
                <a:solidFill>
                  <a:schemeClr val="accent5"/>
                </a:solidFill>
              </a:rPr>
              <a:t>「大きくて速くいメモリ」は作ることができない</a:t>
            </a:r>
            <a:endParaRPr kumimoji="1" lang="ja-JP" altLang="en-US" dirty="0">
              <a:solidFill>
                <a:schemeClr val="accent5"/>
              </a:solidFill>
            </a:endParaRPr>
          </a:p>
        </p:txBody>
      </p:sp>
    </p:spTree>
    <p:extLst>
      <p:ext uri="{BB962C8B-B14F-4D97-AF65-F5344CB8AC3E}">
        <p14:creationId xmlns:p14="http://schemas.microsoft.com/office/powerpoint/2010/main" val="23205119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アクセス時間は容量の平方根ぐらいに比例</a:t>
            </a:r>
            <a:endParaRPr kumimoji="1" lang="ja-JP" altLang="en-US" dirty="0"/>
          </a:p>
        </p:txBody>
      </p:sp>
      <mc:AlternateContent xmlns:mc="http://schemas.openxmlformats.org/markup-compatibility/2006" xmlns:a14="http://schemas.microsoft.com/office/drawing/2010/main">
        <mc:Choice Requires="a14">
          <p:sp>
            <p:nvSpPr>
              <p:cNvPr id="3" name="テキスト プレースホルダー 2"/>
              <p:cNvSpPr>
                <a:spLocks noGrp="1"/>
              </p:cNvSpPr>
              <p:nvPr>
                <p:ph type="body" sz="quarter" idx="10"/>
              </p:nvPr>
            </p:nvSpPr>
            <p:spPr>
              <a:xfrm>
                <a:off x="5292008" y="1088974"/>
                <a:ext cx="3600040" cy="5219751"/>
              </a:xfrm>
            </p:spPr>
            <p:txBody>
              <a:bodyPr anchor="t"/>
              <a:lstStyle/>
              <a:p>
                <a:r>
                  <a:rPr lang="ja-JP" altLang="en-US" dirty="0"/>
                  <a:t>格子状に並んだセルの</a:t>
                </a:r>
                <a:r>
                  <a:rPr lang="ja-JP" altLang="en-US" dirty="0">
                    <a:solidFill>
                      <a:schemeClr val="accent5"/>
                    </a:solidFill>
                  </a:rPr>
                  <a:t>外周部の信号線の長さ</a:t>
                </a:r>
                <a:r>
                  <a:rPr lang="ja-JP" altLang="en-US" dirty="0"/>
                  <a:t>がアクセス時間を決める</a:t>
                </a:r>
                <a:endParaRPr lang="en-US" altLang="ja-JP" dirty="0"/>
              </a:p>
              <a:p>
                <a:r>
                  <a:rPr kumimoji="1" lang="ja-JP" altLang="en-US" dirty="0"/>
                  <a:t>容量（セルの数）が一定の場合，正方形に近くするのが最も経路が短くなる</a:t>
                </a:r>
                <a:endParaRPr kumimoji="1" lang="en-US" altLang="ja-JP" dirty="0"/>
              </a:p>
              <a:p>
                <a:r>
                  <a:rPr lang="ja-JP" altLang="en-US" dirty="0">
                    <a:solidFill>
                      <a:schemeClr val="accent5"/>
                    </a:solidFill>
                  </a:rPr>
                  <a:t>メモリ容量 </a:t>
                </a:r>
                <a:r>
                  <a:rPr lang="en-US" altLang="ja-JP" dirty="0">
                    <a:solidFill>
                      <a:schemeClr val="accent5"/>
                    </a:solidFill>
                  </a:rPr>
                  <a:t>=</a:t>
                </a:r>
                <a14:m>
                  <m:oMath xmlns:m="http://schemas.openxmlformats.org/officeDocument/2006/math">
                    <m:sSup>
                      <m:sSupPr>
                        <m:ctrlPr>
                          <a:rPr lang="en-US" altLang="ja-JP" i="1" dirty="0">
                            <a:solidFill>
                              <a:schemeClr val="accent5"/>
                            </a:solidFill>
                            <a:latin typeface="Cambria Math" panose="02040503050406030204" pitchFamily="18" charset="0"/>
                          </a:rPr>
                        </m:ctrlPr>
                      </m:sSupPr>
                      <m:e>
                        <m:r>
                          <m:rPr>
                            <m:nor/>
                          </m:rPr>
                          <a:rPr lang="en-US" altLang="ja-JP" dirty="0">
                            <a:solidFill>
                              <a:schemeClr val="accent5"/>
                            </a:solidFill>
                          </a:rPr>
                          <m:t> (</m:t>
                        </m:r>
                        <m:r>
                          <m:rPr>
                            <m:nor/>
                          </m:rPr>
                          <a:rPr lang="ja-JP" altLang="en-US" dirty="0">
                            <a:solidFill>
                              <a:schemeClr val="accent5"/>
                            </a:solidFill>
                          </a:rPr>
                          <m:t>外周部の長さ</m:t>
                        </m:r>
                        <m:r>
                          <a:rPr lang="en-US" altLang="ja-JP" i="1" dirty="0">
                            <a:solidFill>
                              <a:schemeClr val="accent5"/>
                            </a:solidFill>
                            <a:latin typeface="Cambria Math" panose="02040503050406030204" pitchFamily="18" charset="0"/>
                          </a:rPr>
                          <m:t>)</m:t>
                        </m:r>
                      </m:e>
                      <m:sup>
                        <m:r>
                          <a:rPr lang="en-US" altLang="ja-JP" i="1" dirty="0">
                            <a:solidFill>
                              <a:schemeClr val="accent5"/>
                            </a:solidFill>
                            <a:latin typeface="Cambria Math" panose="02040503050406030204" pitchFamily="18" charset="0"/>
                          </a:rPr>
                          <m:t>2</m:t>
                        </m:r>
                      </m:sup>
                    </m:sSup>
                  </m:oMath>
                </a14:m>
                <a:endParaRPr kumimoji="1" lang="en-US" altLang="ja-JP" dirty="0"/>
              </a:p>
            </p:txBody>
          </p:sp>
        </mc:Choice>
        <mc:Fallback xmlns="">
          <p:sp>
            <p:nvSpPr>
              <p:cNvPr id="3" name="テキスト プレースホルダー 2"/>
              <p:cNvSpPr>
                <a:spLocks noGrp="1" noRot="1" noChangeAspect="1" noMove="1" noResize="1" noEditPoints="1" noAdjustHandles="1" noChangeArrowheads="1" noChangeShapeType="1" noTextEdit="1"/>
              </p:cNvSpPr>
              <p:nvPr>
                <p:ph type="body" sz="quarter" idx="10"/>
              </p:nvPr>
            </p:nvSpPr>
            <p:spPr>
              <a:xfrm>
                <a:off x="5292008" y="1088974"/>
                <a:ext cx="3600040" cy="5219751"/>
              </a:xfrm>
              <a:blipFill>
                <a:blip r:embed="rId2"/>
                <a:stretch>
                  <a:fillRect l="-1523" t="-350" r="-1692"/>
                </a:stretch>
              </a:blipFill>
            </p:spPr>
            <p:txBody>
              <a:bodyPr/>
              <a:lstStyle/>
              <a:p>
                <a:r>
                  <a:rPr lang="en-US">
                    <a:noFill/>
                  </a:rPr>
                  <a:t> </a:t>
                </a:r>
              </a:p>
            </p:txBody>
          </p:sp>
        </mc:Fallback>
      </mc:AlternateContent>
      <p:sp>
        <p:nvSpPr>
          <p:cNvPr id="4" name="正方形/長方形 3"/>
          <p:cNvSpPr/>
          <p:nvPr/>
        </p:nvSpPr>
        <p:spPr>
          <a:xfrm>
            <a:off x="1601996" y="162898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5" name="正方形/長方形 4"/>
          <p:cNvSpPr/>
          <p:nvPr/>
        </p:nvSpPr>
        <p:spPr>
          <a:xfrm>
            <a:off x="2411993"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6" name="正方形/長方形 5"/>
          <p:cNvSpPr/>
          <p:nvPr/>
        </p:nvSpPr>
        <p:spPr>
          <a:xfrm>
            <a:off x="322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7" name="正方形/長方形 6"/>
          <p:cNvSpPr/>
          <p:nvPr/>
        </p:nvSpPr>
        <p:spPr>
          <a:xfrm>
            <a:off x="403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8" name="直線コネクタ 7"/>
          <p:cNvCxnSpPr/>
          <p:nvPr/>
        </p:nvCxnSpPr>
        <p:spPr>
          <a:xfrm flipV="1">
            <a:off x="1151962" y="1898980"/>
            <a:ext cx="3690032" cy="3"/>
          </a:xfrm>
          <a:prstGeom prst="line">
            <a:avLst/>
          </a:prstGeom>
          <a:ln w="3175"/>
        </p:spPr>
        <p:style>
          <a:lnRef idx="1">
            <a:schemeClr val="dk1"/>
          </a:lnRef>
          <a:fillRef idx="0">
            <a:schemeClr val="dk1"/>
          </a:fillRef>
          <a:effectRef idx="0">
            <a:schemeClr val="dk1"/>
          </a:effectRef>
          <a:fontRef idx="minor">
            <a:schemeClr val="tx1"/>
          </a:fontRef>
        </p:style>
      </p:cxnSp>
      <p:sp>
        <p:nvSpPr>
          <p:cNvPr id="9" name="正方形/長方形 8"/>
          <p:cNvSpPr/>
          <p:nvPr/>
        </p:nvSpPr>
        <p:spPr>
          <a:xfrm>
            <a:off x="1601993" y="243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10" name="正方形/長方形 9"/>
          <p:cNvSpPr/>
          <p:nvPr/>
        </p:nvSpPr>
        <p:spPr>
          <a:xfrm>
            <a:off x="2411990"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sz="1600" dirty="0">
                <a:latin typeface="Arial Narrow" pitchFamily="34" charset="0"/>
              </a:rPr>
              <a:t>0</a:t>
            </a:r>
            <a:endParaRPr kumimoji="1" lang="ja-JP" altLang="en-US" sz="1600" dirty="0">
              <a:latin typeface="Arial Narrow" pitchFamily="34" charset="0"/>
            </a:endParaRPr>
          </a:p>
        </p:txBody>
      </p:sp>
      <p:sp>
        <p:nvSpPr>
          <p:cNvPr id="11" name="正方形/長方形 10"/>
          <p:cNvSpPr/>
          <p:nvPr/>
        </p:nvSpPr>
        <p:spPr>
          <a:xfrm>
            <a:off x="3221991"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2" name="正方形/長方形 11"/>
          <p:cNvSpPr/>
          <p:nvPr/>
        </p:nvSpPr>
        <p:spPr>
          <a:xfrm>
            <a:off x="4031991"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13" name="直線コネクタ 12"/>
          <p:cNvCxnSpPr/>
          <p:nvPr/>
        </p:nvCxnSpPr>
        <p:spPr>
          <a:xfrm flipV="1">
            <a:off x="1151962" y="2708977"/>
            <a:ext cx="3690029" cy="15"/>
          </a:xfrm>
          <a:prstGeom prst="line">
            <a:avLst/>
          </a:prstGeom>
          <a:ln w="3175"/>
        </p:spPr>
        <p:style>
          <a:lnRef idx="1">
            <a:schemeClr val="dk1"/>
          </a:lnRef>
          <a:fillRef idx="0">
            <a:schemeClr val="dk1"/>
          </a:fillRef>
          <a:effectRef idx="0">
            <a:schemeClr val="dk1"/>
          </a:effectRef>
          <a:fontRef idx="minor">
            <a:schemeClr val="tx1"/>
          </a:fontRef>
        </p:style>
      </p:cxnSp>
      <p:sp>
        <p:nvSpPr>
          <p:cNvPr id="14" name="正方形/長方形 13"/>
          <p:cNvSpPr/>
          <p:nvPr/>
        </p:nvSpPr>
        <p:spPr>
          <a:xfrm>
            <a:off x="1601993" y="324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5" name="正方形/長方形 14"/>
          <p:cNvSpPr/>
          <p:nvPr/>
        </p:nvSpPr>
        <p:spPr>
          <a:xfrm>
            <a:off x="2411990"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6" name="正方形/長方形 15"/>
          <p:cNvSpPr/>
          <p:nvPr/>
        </p:nvSpPr>
        <p:spPr>
          <a:xfrm>
            <a:off x="322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7" name="正方形/長方形 16"/>
          <p:cNvSpPr/>
          <p:nvPr/>
        </p:nvSpPr>
        <p:spPr>
          <a:xfrm>
            <a:off x="403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18" name="直線コネクタ 17"/>
          <p:cNvCxnSpPr/>
          <p:nvPr/>
        </p:nvCxnSpPr>
        <p:spPr>
          <a:xfrm flipV="1">
            <a:off x="1151962" y="3518977"/>
            <a:ext cx="3690029" cy="24"/>
          </a:xfrm>
          <a:prstGeom prst="line">
            <a:avLst/>
          </a:prstGeom>
          <a:ln w="3175"/>
        </p:spPr>
        <p:style>
          <a:lnRef idx="1">
            <a:schemeClr val="dk1"/>
          </a:lnRef>
          <a:fillRef idx="0">
            <a:schemeClr val="dk1"/>
          </a:fillRef>
          <a:effectRef idx="0">
            <a:schemeClr val="dk1"/>
          </a:effectRef>
          <a:fontRef idx="minor">
            <a:schemeClr val="tx1"/>
          </a:fontRef>
        </p:style>
      </p:cxnSp>
      <p:sp>
        <p:nvSpPr>
          <p:cNvPr id="19" name="正方形/長方形 18"/>
          <p:cNvSpPr/>
          <p:nvPr/>
        </p:nvSpPr>
        <p:spPr>
          <a:xfrm>
            <a:off x="1601993" y="405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0" name="正方形/長方形 19"/>
          <p:cNvSpPr/>
          <p:nvPr/>
        </p:nvSpPr>
        <p:spPr>
          <a:xfrm>
            <a:off x="2411990"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1" name="正方形/長方形 20"/>
          <p:cNvSpPr/>
          <p:nvPr/>
        </p:nvSpPr>
        <p:spPr>
          <a:xfrm>
            <a:off x="322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2" name="正方形/長方形 21"/>
          <p:cNvSpPr/>
          <p:nvPr/>
        </p:nvSpPr>
        <p:spPr>
          <a:xfrm>
            <a:off x="403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23" name="直線コネクタ 22"/>
          <p:cNvCxnSpPr/>
          <p:nvPr/>
        </p:nvCxnSpPr>
        <p:spPr>
          <a:xfrm flipV="1">
            <a:off x="1151962" y="4328977"/>
            <a:ext cx="3690029" cy="33"/>
          </a:xfrm>
          <a:prstGeom prst="line">
            <a:avLst/>
          </a:prstGeom>
          <a:ln w="3175"/>
        </p:spPr>
        <p:style>
          <a:lnRef idx="1">
            <a:schemeClr val="dk1"/>
          </a:lnRef>
          <a:fillRef idx="0">
            <a:schemeClr val="dk1"/>
          </a:fillRef>
          <a:effectRef idx="0">
            <a:schemeClr val="dk1"/>
          </a:effectRef>
          <a:fontRef idx="minor">
            <a:schemeClr val="tx1"/>
          </a:fontRef>
        </p:style>
      </p:cxnSp>
      <p:cxnSp>
        <p:nvCxnSpPr>
          <p:cNvPr id="24" name="直線コネクタ 23"/>
          <p:cNvCxnSpPr/>
          <p:nvPr/>
        </p:nvCxnSpPr>
        <p:spPr>
          <a:xfrm flipV="1">
            <a:off x="187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5" name="直線コネクタ 24"/>
          <p:cNvCxnSpPr/>
          <p:nvPr/>
        </p:nvCxnSpPr>
        <p:spPr>
          <a:xfrm flipV="1">
            <a:off x="268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6" name="直線コネクタ 25"/>
          <p:cNvCxnSpPr/>
          <p:nvPr/>
        </p:nvCxnSpPr>
        <p:spPr>
          <a:xfrm flipV="1">
            <a:off x="349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7" name="直線コネクタ 26"/>
          <p:cNvCxnSpPr/>
          <p:nvPr/>
        </p:nvCxnSpPr>
        <p:spPr>
          <a:xfrm flipV="1">
            <a:off x="430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sp>
        <p:nvSpPr>
          <p:cNvPr id="28" name="台形 27"/>
          <p:cNvSpPr/>
          <p:nvPr/>
        </p:nvSpPr>
        <p:spPr>
          <a:xfrm flipV="1">
            <a:off x="1601993" y="5138977"/>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cxnSp>
        <p:nvCxnSpPr>
          <p:cNvPr id="29" name="直線コネクタ 28"/>
          <p:cNvCxnSpPr/>
          <p:nvPr/>
        </p:nvCxnSpPr>
        <p:spPr>
          <a:xfrm flipV="1">
            <a:off x="3061975" y="5408980"/>
            <a:ext cx="0" cy="540000"/>
          </a:xfrm>
          <a:prstGeom prst="line">
            <a:avLst/>
          </a:prstGeom>
          <a:ln w="3175">
            <a:headEnd type="triangle"/>
          </a:ln>
        </p:spPr>
        <p:style>
          <a:lnRef idx="1">
            <a:schemeClr val="dk1"/>
          </a:lnRef>
          <a:fillRef idx="0">
            <a:schemeClr val="dk1"/>
          </a:fillRef>
          <a:effectRef idx="0">
            <a:schemeClr val="dk1"/>
          </a:effectRef>
          <a:fontRef idx="minor">
            <a:schemeClr val="tx1"/>
          </a:fontRef>
        </p:style>
      </p:cxnSp>
      <p:sp>
        <p:nvSpPr>
          <p:cNvPr id="30" name="正方形/長方形 29"/>
          <p:cNvSpPr/>
          <p:nvPr/>
        </p:nvSpPr>
        <p:spPr>
          <a:xfrm rot="16200000">
            <a:off x="3942004" y="3248987"/>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lines</a:t>
            </a:r>
            <a:endParaRPr kumimoji="1" lang="ja-JP" altLang="en-US" sz="1600" dirty="0">
              <a:latin typeface="Arial Narrow" pitchFamily="34" charset="0"/>
            </a:endParaRPr>
          </a:p>
        </p:txBody>
      </p:sp>
      <p:sp>
        <p:nvSpPr>
          <p:cNvPr id="31" name="正方形/長方形 30"/>
          <p:cNvSpPr/>
          <p:nvPr/>
        </p:nvSpPr>
        <p:spPr>
          <a:xfrm>
            <a:off x="4211996" y="1358977"/>
            <a:ext cx="1080001"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cell</a:t>
            </a:r>
            <a:endParaRPr kumimoji="1" lang="ja-JP" altLang="en-US" sz="1600" dirty="0">
              <a:latin typeface="Arial Narrow" pitchFamily="34" charset="0"/>
            </a:endParaRPr>
          </a:p>
        </p:txBody>
      </p:sp>
      <p:sp>
        <p:nvSpPr>
          <p:cNvPr id="32" name="台形 31"/>
          <p:cNvSpPr/>
          <p:nvPr/>
        </p:nvSpPr>
        <p:spPr>
          <a:xfrm rot="5400000" flipV="1">
            <a:off x="-468043" y="2978983"/>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sp>
        <p:nvSpPr>
          <p:cNvPr id="33" name="正方形/長方形 32"/>
          <p:cNvSpPr/>
          <p:nvPr/>
        </p:nvSpPr>
        <p:spPr>
          <a:xfrm>
            <a:off x="1871970" y="4959017"/>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column selector</a:t>
            </a:r>
            <a:endParaRPr kumimoji="1" lang="ja-JP" altLang="en-US" sz="1600" dirty="0">
              <a:latin typeface="Arial Narrow" pitchFamily="34" charset="0"/>
            </a:endParaRPr>
          </a:p>
        </p:txBody>
      </p:sp>
      <p:sp>
        <p:nvSpPr>
          <p:cNvPr id="34" name="正方形/長方形 33"/>
          <p:cNvSpPr/>
          <p:nvPr/>
        </p:nvSpPr>
        <p:spPr>
          <a:xfrm rot="16200000">
            <a:off x="-243043" y="2663980"/>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decoder</a:t>
            </a:r>
            <a:endParaRPr kumimoji="1" lang="ja-JP" altLang="en-US" sz="1600" dirty="0">
              <a:latin typeface="Arial Narrow" pitchFamily="34" charset="0"/>
            </a:endParaRPr>
          </a:p>
        </p:txBody>
      </p:sp>
      <p:cxnSp>
        <p:nvCxnSpPr>
          <p:cNvPr id="35" name="直線コネクタ 34"/>
          <p:cNvCxnSpPr/>
          <p:nvPr/>
        </p:nvCxnSpPr>
        <p:spPr>
          <a:xfrm flipV="1">
            <a:off x="71950" y="3068996"/>
            <a:ext cx="810009" cy="34"/>
          </a:xfrm>
          <a:prstGeom prst="line">
            <a:avLst/>
          </a:prstGeom>
          <a:ln w="3175">
            <a:tailEnd type="triangle"/>
          </a:ln>
        </p:spPr>
        <p:style>
          <a:lnRef idx="1">
            <a:schemeClr val="dk1"/>
          </a:lnRef>
          <a:fillRef idx="0">
            <a:schemeClr val="dk1"/>
          </a:fillRef>
          <a:effectRef idx="0">
            <a:schemeClr val="dk1"/>
          </a:effectRef>
          <a:fontRef idx="minor">
            <a:schemeClr val="tx1"/>
          </a:fontRef>
        </p:style>
      </p:cxnSp>
      <p:sp>
        <p:nvSpPr>
          <p:cNvPr id="36" name="正方形/長方形 35"/>
          <p:cNvSpPr/>
          <p:nvPr/>
        </p:nvSpPr>
        <p:spPr>
          <a:xfrm>
            <a:off x="1781969" y="5769026"/>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data</a:t>
            </a:r>
            <a:endParaRPr kumimoji="1" lang="ja-JP" altLang="en-US" sz="1600" dirty="0">
              <a:latin typeface="Arial Narrow" pitchFamily="34" charset="0"/>
            </a:endParaRPr>
          </a:p>
        </p:txBody>
      </p:sp>
      <p:cxnSp>
        <p:nvCxnSpPr>
          <p:cNvPr id="38" name="直線コネクタ 37"/>
          <p:cNvCxnSpPr/>
          <p:nvPr/>
        </p:nvCxnSpPr>
        <p:spPr bwMode="auto">
          <a:xfrm>
            <a:off x="71950" y="2978995"/>
            <a:ext cx="900010" cy="0"/>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9" name="直線コネクタ 38"/>
          <p:cNvCxnSpPr/>
          <p:nvPr/>
        </p:nvCxnSpPr>
        <p:spPr bwMode="auto">
          <a:xfrm flipV="1">
            <a:off x="971960" y="1898983"/>
            <a:ext cx="0" cy="1080012"/>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41" name="直線コネクタ 40"/>
          <p:cNvCxnSpPr/>
          <p:nvPr/>
        </p:nvCxnSpPr>
        <p:spPr bwMode="auto">
          <a:xfrm flipH="1">
            <a:off x="971960" y="1898983"/>
            <a:ext cx="3330037" cy="1"/>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45" name="直線コネクタ 44"/>
          <p:cNvCxnSpPr/>
          <p:nvPr/>
        </p:nvCxnSpPr>
        <p:spPr bwMode="auto">
          <a:xfrm flipV="1">
            <a:off x="4301997" y="1898985"/>
            <a:ext cx="1" cy="3330035"/>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47" name="直線コネクタ 46"/>
          <p:cNvCxnSpPr/>
          <p:nvPr/>
        </p:nvCxnSpPr>
        <p:spPr bwMode="auto">
          <a:xfrm>
            <a:off x="3041983" y="5229020"/>
            <a:ext cx="0" cy="720008"/>
          </a:xfrm>
          <a:prstGeom prst="line">
            <a:avLst/>
          </a:prstGeom>
          <a:ln>
            <a:headEnd type="non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48" name="直線コネクタ 47"/>
          <p:cNvCxnSpPr/>
          <p:nvPr/>
        </p:nvCxnSpPr>
        <p:spPr bwMode="auto">
          <a:xfrm>
            <a:off x="3041983" y="5229020"/>
            <a:ext cx="1260014" cy="1"/>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8110749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アクセス時間は容量に直接は比例しない</a:t>
            </a:r>
            <a:br>
              <a:rPr kumimoji="1" lang="en-US" altLang="ja-JP" dirty="0"/>
            </a:br>
            <a:r>
              <a:rPr kumimoji="1" lang="ja-JP" altLang="en-US" sz="2000" dirty="0"/>
              <a:t>（容量の平方根ぐらいに比例</a:t>
            </a:r>
            <a:endParaRPr kumimoji="1" lang="ja-JP" altLang="en-US" dirty="0"/>
          </a:p>
        </p:txBody>
      </p:sp>
      <mc:AlternateContent xmlns:mc="http://schemas.openxmlformats.org/markup-compatibility/2006" xmlns:a14="http://schemas.microsoft.com/office/drawing/2010/main">
        <mc:Choice Requires="a14">
          <p:sp>
            <p:nvSpPr>
              <p:cNvPr id="3" name="テキスト プレースホルダー 2"/>
              <p:cNvSpPr>
                <a:spLocks noGrp="1"/>
              </p:cNvSpPr>
              <p:nvPr>
                <p:ph type="body" sz="quarter" idx="10"/>
              </p:nvPr>
            </p:nvSpPr>
            <p:spPr>
              <a:xfrm>
                <a:off x="611956" y="4959017"/>
                <a:ext cx="8280092" cy="1349708"/>
              </a:xfrm>
            </p:spPr>
            <p:txBody>
              <a:bodyPr/>
              <a:lstStyle/>
              <a:p>
                <a:r>
                  <a:rPr kumimoji="1" lang="ja-JP" altLang="en-US" dirty="0"/>
                  <a:t>格子状に並んだセルの外周部の長さがアクセス時間を決めるから</a:t>
                </a:r>
                <a:endParaRPr kumimoji="1" lang="en-US" altLang="ja-JP" dirty="0"/>
              </a:p>
              <a:p>
                <a:pPr lvl="1"/>
                <a:r>
                  <a:rPr kumimoji="1" lang="ja-JP" altLang="en-US" dirty="0"/>
                  <a:t>メモリ容量 </a:t>
                </a:r>
                <a:r>
                  <a:rPr kumimoji="1" lang="en-US" altLang="ja-JP" dirty="0"/>
                  <a:t>=</a:t>
                </a:r>
                <a14:m>
                  <m:oMath xmlns:m="http://schemas.openxmlformats.org/officeDocument/2006/math">
                    <m:sSup>
                      <m:sSupPr>
                        <m:ctrlPr>
                          <a:rPr kumimoji="1" lang="en-US" altLang="ja-JP" b="0" i="1" dirty="0" smtClean="0">
                            <a:latin typeface="Cambria Math" panose="02040503050406030204" pitchFamily="18" charset="0"/>
                          </a:rPr>
                        </m:ctrlPr>
                      </m:sSupPr>
                      <m:e>
                        <m:r>
                          <m:rPr>
                            <m:nor/>
                          </m:rPr>
                          <a:rPr lang="en-US" altLang="ja-JP" dirty="0"/>
                          <m:t> (</m:t>
                        </m:r>
                        <m:r>
                          <m:rPr>
                            <m:nor/>
                          </m:rPr>
                          <a:rPr lang="ja-JP" altLang="en-US" dirty="0"/>
                          <m:t>外周部の長さ</m:t>
                        </m:r>
                        <m:r>
                          <a:rPr lang="en-US" altLang="ja-JP" i="1" dirty="0">
                            <a:latin typeface="Cambria Math" panose="02040503050406030204" pitchFamily="18" charset="0"/>
                          </a:rPr>
                          <m:t>)</m:t>
                        </m:r>
                      </m:e>
                      <m:sup>
                        <m:r>
                          <a:rPr kumimoji="1" lang="en-US" altLang="ja-JP" i="1" dirty="0" smtClean="0">
                            <a:latin typeface="Cambria Math" panose="02040503050406030204" pitchFamily="18" charset="0"/>
                          </a:rPr>
                          <m:t>2</m:t>
                        </m:r>
                      </m:sup>
                    </m:sSup>
                  </m:oMath>
                </a14:m>
                <a:endParaRPr kumimoji="1" lang="en-US" altLang="ja-JP" dirty="0"/>
              </a:p>
              <a:p>
                <a:pPr lvl="1"/>
                <a:r>
                  <a:rPr kumimoji="1" lang="ja-JP" altLang="en-US" dirty="0"/>
                  <a:t>アクセス時間は，容量に対して線形には伸びない</a:t>
                </a:r>
              </a:p>
            </p:txBody>
          </p:sp>
        </mc:Choice>
        <mc:Fallback xmlns="">
          <p:sp>
            <p:nvSpPr>
              <p:cNvPr id="3" name="テキスト プレースホルダー 2"/>
              <p:cNvSpPr>
                <a:spLocks noGrp="1" noRot="1" noChangeAspect="1" noMove="1" noResize="1" noEditPoints="1" noAdjustHandles="1" noChangeArrowheads="1" noChangeShapeType="1" noTextEdit="1"/>
              </p:cNvSpPr>
              <p:nvPr>
                <p:ph type="body" sz="quarter" idx="10"/>
              </p:nvPr>
            </p:nvSpPr>
            <p:spPr>
              <a:xfrm>
                <a:off x="611956" y="4959017"/>
                <a:ext cx="8280092" cy="1349708"/>
              </a:xfrm>
              <a:blipFill>
                <a:blip r:embed="rId2"/>
                <a:stretch>
                  <a:fillRect l="-662" b="-5856"/>
                </a:stretch>
              </a:blipFill>
            </p:spPr>
            <p:txBody>
              <a:bodyPr/>
              <a:lstStyle/>
              <a:p>
                <a:r>
                  <a:rPr lang="en-US">
                    <a:noFill/>
                  </a:rPr>
                  <a:t> </a:t>
                </a:r>
              </a:p>
            </p:txBody>
          </p:sp>
        </mc:Fallback>
      </mc:AlternateContent>
      <p:sp>
        <p:nvSpPr>
          <p:cNvPr id="4" name="下矢印 3"/>
          <p:cNvSpPr/>
          <p:nvPr/>
        </p:nvSpPr>
        <p:spPr bwMode="auto">
          <a:xfrm>
            <a:off x="3761991" y="2348987"/>
            <a:ext cx="360004" cy="360005"/>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p:cNvSpPr/>
          <p:nvPr/>
        </p:nvSpPr>
        <p:spPr bwMode="auto">
          <a:xfrm>
            <a:off x="2861981" y="2798993"/>
            <a:ext cx="2160024" cy="810009"/>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tx1">
                    <a:lumMod val="75000"/>
                    <a:lumOff val="25000"/>
                  </a:schemeClr>
                </a:solidFill>
                <a:latin typeface="+mn-ea"/>
              </a:rPr>
              <a:t>メインメモリ：</a:t>
            </a:r>
            <a:r>
              <a:rPr kumimoji="1" lang="en-US" altLang="ja-JP" sz="1600" b="1" dirty="0">
                <a:solidFill>
                  <a:schemeClr val="tx1">
                    <a:lumMod val="75000"/>
                    <a:lumOff val="25000"/>
                  </a:schemeClr>
                </a:solidFill>
                <a:latin typeface="+mn-ea"/>
              </a:rPr>
              <a:t>32GB</a:t>
            </a:r>
            <a:endParaRPr kumimoji="1" lang="ja-JP" altLang="en-US" sz="1600" b="1" dirty="0">
              <a:solidFill>
                <a:schemeClr val="tx1">
                  <a:lumMod val="75000"/>
                  <a:lumOff val="25000"/>
                </a:schemeClr>
              </a:solidFill>
              <a:latin typeface="+mn-ea"/>
            </a:endParaRPr>
          </a:p>
        </p:txBody>
      </p:sp>
      <p:sp>
        <p:nvSpPr>
          <p:cNvPr id="6" name="角丸四角形 5"/>
          <p:cNvSpPr/>
          <p:nvPr/>
        </p:nvSpPr>
        <p:spPr bwMode="auto">
          <a:xfrm>
            <a:off x="3221985" y="1718981"/>
            <a:ext cx="1440016" cy="540006"/>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tx1">
                    <a:lumMod val="75000"/>
                    <a:lumOff val="25000"/>
                  </a:schemeClr>
                </a:solidFill>
                <a:latin typeface="+mn-ea"/>
              </a:rPr>
              <a:t>CPU</a:t>
            </a:r>
            <a:r>
              <a:rPr kumimoji="1" lang="ja-JP" altLang="en-US" sz="1600" b="1" dirty="0">
                <a:solidFill>
                  <a:schemeClr val="tx1">
                    <a:lumMod val="75000"/>
                    <a:lumOff val="25000"/>
                  </a:schemeClr>
                </a:solidFill>
                <a:latin typeface="+mn-ea"/>
              </a:rPr>
              <a:t>内：</a:t>
            </a:r>
            <a:r>
              <a:rPr kumimoji="1" lang="en-US" altLang="ja-JP" sz="1600" b="1" dirty="0">
                <a:solidFill>
                  <a:schemeClr val="tx1">
                    <a:lumMod val="75000"/>
                    <a:lumOff val="25000"/>
                  </a:schemeClr>
                </a:solidFill>
                <a:latin typeface="+mn-ea"/>
              </a:rPr>
              <a:t>32KB</a:t>
            </a:r>
            <a:endParaRPr kumimoji="1" lang="ja-JP" altLang="en-US" sz="1600" b="1" dirty="0">
              <a:solidFill>
                <a:schemeClr val="tx1">
                  <a:lumMod val="75000"/>
                  <a:lumOff val="25000"/>
                </a:schemeClr>
              </a:solidFill>
              <a:latin typeface="+mn-ea"/>
            </a:endParaRPr>
          </a:p>
        </p:txBody>
      </p:sp>
      <p:sp>
        <p:nvSpPr>
          <p:cNvPr id="7" name="正方形/長方形 6"/>
          <p:cNvSpPr/>
          <p:nvPr/>
        </p:nvSpPr>
        <p:spPr>
          <a:xfrm>
            <a:off x="5292008" y="1808982"/>
            <a:ext cx="424189" cy="400110"/>
          </a:xfrm>
          <a:prstGeom prst="rect">
            <a:avLst/>
          </a:prstGeom>
        </p:spPr>
        <p:txBody>
          <a:bodyPr wrap="none">
            <a:noAutofit/>
          </a:bodyPr>
          <a:lstStyle/>
          <a:p>
            <a:pPr marL="0" lvl="1"/>
            <a:r>
              <a:rPr lang="en-US" altLang="ja-JP" sz="2000" dirty="0">
                <a:solidFill>
                  <a:schemeClr val="tx1">
                    <a:lumMod val="75000"/>
                    <a:lumOff val="25000"/>
                  </a:schemeClr>
                </a:solidFill>
              </a:rPr>
              <a:t>1ns</a:t>
            </a:r>
            <a:endParaRPr lang="ja-JP" altLang="en-US" sz="2000" dirty="0">
              <a:solidFill>
                <a:schemeClr val="tx1">
                  <a:lumMod val="75000"/>
                  <a:lumOff val="25000"/>
                </a:schemeClr>
              </a:solidFill>
            </a:endParaRPr>
          </a:p>
        </p:txBody>
      </p:sp>
      <p:sp>
        <p:nvSpPr>
          <p:cNvPr id="8" name="正方形/長方形 7"/>
          <p:cNvSpPr/>
          <p:nvPr/>
        </p:nvSpPr>
        <p:spPr>
          <a:xfrm>
            <a:off x="5292008" y="2978995"/>
            <a:ext cx="424189" cy="400110"/>
          </a:xfrm>
          <a:prstGeom prst="rect">
            <a:avLst/>
          </a:prstGeom>
        </p:spPr>
        <p:txBody>
          <a:bodyPr wrap="none">
            <a:noAutofit/>
          </a:bodyPr>
          <a:lstStyle/>
          <a:p>
            <a:pPr marL="0" lvl="1"/>
            <a:r>
              <a:rPr lang="ja-JP" altLang="en-US" sz="2000" dirty="0">
                <a:solidFill>
                  <a:schemeClr val="tx1">
                    <a:lumMod val="75000"/>
                    <a:lumOff val="25000"/>
                  </a:schemeClr>
                </a:solidFill>
              </a:rPr>
              <a:t>数百</a:t>
            </a:r>
            <a:r>
              <a:rPr lang="en-US" altLang="ja-JP" sz="2000" dirty="0">
                <a:solidFill>
                  <a:schemeClr val="tx1">
                    <a:lumMod val="75000"/>
                    <a:lumOff val="25000"/>
                  </a:schemeClr>
                </a:solidFill>
              </a:rPr>
              <a:t>ns</a:t>
            </a:r>
            <a:endParaRPr lang="ja-JP" altLang="en-US" sz="2000" dirty="0">
              <a:solidFill>
                <a:schemeClr val="tx1">
                  <a:lumMod val="75000"/>
                  <a:lumOff val="25000"/>
                </a:schemeClr>
              </a:solidFill>
            </a:endParaRPr>
          </a:p>
        </p:txBody>
      </p:sp>
    </p:spTree>
    <p:extLst>
      <p:ext uri="{BB962C8B-B14F-4D97-AF65-F5344CB8AC3E}">
        <p14:creationId xmlns:p14="http://schemas.microsoft.com/office/powerpoint/2010/main" val="12672672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速度</a:t>
            </a:r>
          </a:p>
        </p:txBody>
      </p:sp>
      <p:sp>
        <p:nvSpPr>
          <p:cNvPr id="3" name="テキスト プレースホルダー 2"/>
          <p:cNvSpPr>
            <a:spLocks noGrp="1"/>
          </p:cNvSpPr>
          <p:nvPr>
            <p:ph type="body" sz="quarter" idx="10"/>
          </p:nvPr>
        </p:nvSpPr>
        <p:spPr>
          <a:xfrm>
            <a:off x="341953" y="1088974"/>
            <a:ext cx="8640096" cy="5219751"/>
          </a:xfrm>
        </p:spPr>
        <p:txBody>
          <a:bodyPr/>
          <a:lstStyle/>
          <a:p>
            <a:r>
              <a:rPr kumimoji="1" lang="ja-JP" altLang="en-US" dirty="0"/>
              <a:t>信号線の長さがなぜ問題に？</a:t>
            </a:r>
            <a:endParaRPr kumimoji="1" lang="en-US" altLang="ja-JP" dirty="0"/>
          </a:p>
          <a:p>
            <a:pPr lvl="1"/>
            <a:r>
              <a:rPr lang="ja-JP" altLang="en-US" dirty="0"/>
              <a:t>電気信号が伝わる速度はとても速いのでは？</a:t>
            </a:r>
            <a:r>
              <a:rPr lang="en-US" altLang="ja-JP" dirty="0"/>
              <a:t>	</a:t>
            </a:r>
          </a:p>
          <a:p>
            <a:r>
              <a:rPr kumimoji="1" lang="ja-JP" altLang="en-US" dirty="0"/>
              <a:t>計算してみる：</a:t>
            </a:r>
            <a:endParaRPr kumimoji="1" lang="en-US" altLang="ja-JP" dirty="0"/>
          </a:p>
          <a:p>
            <a:pPr lvl="1"/>
            <a:r>
              <a:rPr kumimoji="1" lang="ja-JP" altLang="en-US" dirty="0"/>
              <a:t>光の速度：</a:t>
            </a:r>
            <a:r>
              <a:rPr kumimoji="1" lang="en-US" altLang="ja-JP" dirty="0"/>
              <a:t>		</a:t>
            </a:r>
            <a:r>
              <a:rPr kumimoji="1" lang="ja-JP" altLang="en-US" dirty="0"/>
              <a:t> 秒速 </a:t>
            </a:r>
            <a:r>
              <a:rPr kumimoji="1" lang="en-US" altLang="ja-JP" dirty="0"/>
              <a:t>30</a:t>
            </a:r>
            <a:r>
              <a:rPr kumimoji="1" lang="ja-JP" altLang="en-US" dirty="0"/>
              <a:t>万</a:t>
            </a:r>
            <a:r>
              <a:rPr kumimoji="1" lang="en-US" altLang="ja-JP" dirty="0"/>
              <a:t>Km</a:t>
            </a:r>
            <a:r>
              <a:rPr kumimoji="1" lang="ja-JP" altLang="en-US" dirty="0"/>
              <a:t>  </a:t>
            </a:r>
            <a:r>
              <a:rPr kumimoji="1" lang="en-US" altLang="ja-JP" dirty="0"/>
              <a:t>=  </a:t>
            </a:r>
            <a:r>
              <a:rPr kumimoji="1" lang="en-US" altLang="ja-JP" dirty="0">
                <a:solidFill>
                  <a:schemeClr val="accent5"/>
                </a:solidFill>
              </a:rPr>
              <a:t>3×10^8</a:t>
            </a:r>
            <a:r>
              <a:rPr kumimoji="1" lang="en-US" altLang="ja-JP" dirty="0"/>
              <a:t> m</a:t>
            </a:r>
          </a:p>
          <a:p>
            <a:pPr lvl="1"/>
            <a:r>
              <a:rPr lang="en-US" altLang="ja-JP" dirty="0"/>
              <a:t>CPU </a:t>
            </a:r>
            <a:r>
              <a:rPr lang="ja-JP" altLang="en-US" dirty="0"/>
              <a:t>の動作周波数：　　  </a:t>
            </a:r>
            <a:r>
              <a:rPr lang="en-US" altLang="ja-JP" dirty="0"/>
              <a:t>3GHz      =  </a:t>
            </a:r>
            <a:r>
              <a:rPr lang="en-US" altLang="ja-JP" dirty="0">
                <a:solidFill>
                  <a:schemeClr val="accent3">
                    <a:lumMod val="75000"/>
                  </a:schemeClr>
                </a:solidFill>
              </a:rPr>
              <a:t>3×10^9</a:t>
            </a:r>
            <a:r>
              <a:rPr lang="en-US" altLang="ja-JP" dirty="0">
                <a:solidFill>
                  <a:schemeClr val="accent6"/>
                </a:solidFill>
              </a:rPr>
              <a:t> </a:t>
            </a:r>
            <a:r>
              <a:rPr lang="en-US" altLang="ja-JP" dirty="0"/>
              <a:t>Hz</a:t>
            </a:r>
          </a:p>
          <a:p>
            <a:pPr lvl="1"/>
            <a:r>
              <a:rPr kumimoji="1" lang="en-US" altLang="ja-JP" dirty="0"/>
              <a:t>1</a:t>
            </a:r>
            <a:r>
              <a:rPr kumimoji="1" lang="ja-JP" altLang="en-US" dirty="0"/>
              <a:t>回の処理で光が進める長さ </a:t>
            </a:r>
            <a:r>
              <a:rPr kumimoji="1" lang="en-US" altLang="ja-JP" dirty="0"/>
              <a:t>= (</a:t>
            </a:r>
            <a:r>
              <a:rPr lang="en-US" altLang="ja-JP" dirty="0">
                <a:solidFill>
                  <a:schemeClr val="accent5"/>
                </a:solidFill>
              </a:rPr>
              <a:t>3×10^8</a:t>
            </a:r>
            <a:r>
              <a:rPr lang="en-US" altLang="ja-JP" dirty="0"/>
              <a:t>) / (</a:t>
            </a:r>
            <a:r>
              <a:rPr lang="en-US" altLang="ja-JP" dirty="0">
                <a:solidFill>
                  <a:schemeClr val="accent3">
                    <a:lumMod val="75000"/>
                  </a:schemeClr>
                </a:solidFill>
              </a:rPr>
              <a:t>3×10^9</a:t>
            </a:r>
            <a:r>
              <a:rPr lang="en-US" altLang="ja-JP" dirty="0"/>
              <a:t>) = </a:t>
            </a:r>
            <a:r>
              <a:rPr lang="en-US" altLang="ja-JP" dirty="0">
                <a:solidFill>
                  <a:schemeClr val="accent6"/>
                </a:solidFill>
              </a:rPr>
              <a:t>0.1m</a:t>
            </a:r>
            <a:r>
              <a:rPr lang="en-US" altLang="ja-JP" dirty="0"/>
              <a:t> = </a:t>
            </a:r>
            <a:r>
              <a:rPr lang="en-US" altLang="ja-JP" dirty="0">
                <a:solidFill>
                  <a:schemeClr val="accent6"/>
                </a:solidFill>
              </a:rPr>
              <a:t>10cm</a:t>
            </a:r>
          </a:p>
          <a:p>
            <a:r>
              <a:rPr kumimoji="1" lang="ja-JP" altLang="en-US" dirty="0"/>
              <a:t>光の速度でも大して進めないぐらい，今のコンピュータは速い</a:t>
            </a:r>
            <a:endParaRPr kumimoji="1" lang="en-US" altLang="ja-JP" dirty="0"/>
          </a:p>
          <a:p>
            <a:pPr lvl="1"/>
            <a:r>
              <a:rPr kumimoji="1" lang="ja-JP" altLang="en-US" dirty="0"/>
              <a:t>回路中の電気信号の伝達は光よりもだいぶ遅い</a:t>
            </a:r>
          </a:p>
        </p:txBody>
      </p:sp>
    </p:spTree>
    <p:extLst>
      <p:ext uri="{BB962C8B-B14F-4D97-AF65-F5344CB8AC3E}">
        <p14:creationId xmlns:p14="http://schemas.microsoft.com/office/powerpoint/2010/main" val="27202013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メモリの速度と容量のまとめ</a:t>
            </a:r>
          </a:p>
        </p:txBody>
      </p:sp>
      <p:sp>
        <p:nvSpPr>
          <p:cNvPr id="3" name="テキスト プレースホルダー 2"/>
          <p:cNvSpPr>
            <a:spLocks noGrp="1"/>
          </p:cNvSpPr>
          <p:nvPr>
            <p:ph type="body" sz="quarter" idx="10"/>
          </p:nvPr>
        </p:nvSpPr>
        <p:spPr>
          <a:xfrm>
            <a:off x="431954" y="1088974"/>
            <a:ext cx="8460094" cy="5219751"/>
          </a:xfrm>
        </p:spPr>
        <p:txBody>
          <a:bodyPr/>
          <a:lstStyle/>
          <a:p>
            <a:r>
              <a:rPr kumimoji="1" lang="ja-JP" altLang="en-US" dirty="0">
                <a:solidFill>
                  <a:schemeClr val="accent5"/>
                </a:solidFill>
              </a:rPr>
              <a:t>速さと大きさにはトレードオフがある</a:t>
            </a:r>
            <a:endParaRPr kumimoji="1" lang="en-US" altLang="ja-JP" dirty="0">
              <a:solidFill>
                <a:schemeClr val="accent5"/>
              </a:solidFill>
            </a:endParaRPr>
          </a:p>
          <a:p>
            <a:pPr lvl="1"/>
            <a:r>
              <a:rPr kumimoji="1" lang="ja-JP" altLang="en-US" dirty="0"/>
              <a:t>「大きくて遅いメモリ」か「小さくて速いメモリ」しか作れない</a:t>
            </a:r>
            <a:endParaRPr kumimoji="1" lang="en-US" altLang="ja-JP" dirty="0"/>
          </a:p>
          <a:p>
            <a:pPr lvl="1"/>
            <a:r>
              <a:rPr kumimoji="1" lang="ja-JP" altLang="en-US" dirty="0"/>
              <a:t>容量を大きくすると，その分メモリ内の信号線が伸びる</a:t>
            </a:r>
            <a:endParaRPr kumimoji="1" lang="en-US" altLang="ja-JP" dirty="0"/>
          </a:p>
          <a:p>
            <a:r>
              <a:rPr kumimoji="1" lang="ja-JP" altLang="en-US" dirty="0"/>
              <a:t>実際には，セルをどのような方式で作るかでも大きく変わる</a:t>
            </a:r>
            <a:endParaRPr kumimoji="1" lang="en-US" altLang="ja-JP" dirty="0"/>
          </a:p>
          <a:p>
            <a:pPr lvl="1"/>
            <a:r>
              <a:rPr kumimoji="1" lang="ja-JP" altLang="en-US" dirty="0"/>
              <a:t>しかし，上記のトレードオフは常になりたつ</a:t>
            </a:r>
          </a:p>
        </p:txBody>
      </p:sp>
    </p:spTree>
    <p:extLst>
      <p:ext uri="{BB962C8B-B14F-4D97-AF65-F5344CB8AC3E}">
        <p14:creationId xmlns:p14="http://schemas.microsoft.com/office/powerpoint/2010/main" val="31974594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9A7C45-7EB0-4F27-BADC-7782B7AF473B}"/>
              </a:ext>
            </a:extLst>
          </p:cNvPr>
          <p:cNvSpPr>
            <a:spLocks noGrp="1"/>
          </p:cNvSpPr>
          <p:nvPr>
            <p:ph type="title"/>
          </p:nvPr>
        </p:nvSpPr>
        <p:spPr/>
        <p:txBody>
          <a:bodyPr/>
          <a:lstStyle/>
          <a:p>
            <a:r>
              <a:rPr kumimoji="1" lang="ja-JP" altLang="en-US" dirty="0"/>
              <a:t>メモリ</a:t>
            </a:r>
          </a:p>
        </p:txBody>
      </p:sp>
      <p:sp>
        <p:nvSpPr>
          <p:cNvPr id="3" name="テキスト プレースホルダー 2">
            <a:extLst>
              <a:ext uri="{FF2B5EF4-FFF2-40B4-BE49-F238E27FC236}">
                <a16:creationId xmlns:a16="http://schemas.microsoft.com/office/drawing/2014/main" id="{9A9554BA-573E-4373-B0CB-9B8794EA0391}"/>
              </a:ext>
            </a:extLst>
          </p:cNvPr>
          <p:cNvSpPr>
            <a:spLocks noGrp="1"/>
          </p:cNvSpPr>
          <p:nvPr>
            <p:ph type="body" sz="quarter" idx="10"/>
          </p:nvPr>
        </p:nvSpPr>
        <p:spPr/>
        <p:txBody>
          <a:bodyPr/>
          <a:lstStyle/>
          <a:p>
            <a:pPr marL="457200" indent="-457200">
              <a:buFont typeface="+mj-lt"/>
              <a:buAutoNum type="arabicPeriod"/>
            </a:pPr>
            <a:r>
              <a:rPr lang="ja-JP" altLang="en-US" dirty="0"/>
              <a:t>メモリの基本</a:t>
            </a:r>
            <a:endParaRPr lang="en-US" altLang="ja-JP" dirty="0"/>
          </a:p>
          <a:p>
            <a:pPr marL="817200" lvl="1" indent="-457200">
              <a:buFont typeface="+mj-lt"/>
              <a:buAutoNum type="arabicPeriod"/>
            </a:pPr>
            <a:r>
              <a:rPr lang="ja-JP" altLang="en-US" dirty="0"/>
              <a:t>構造</a:t>
            </a:r>
            <a:endParaRPr lang="en-US" altLang="ja-JP" dirty="0"/>
          </a:p>
          <a:p>
            <a:pPr marL="817200" lvl="1" indent="-457200">
              <a:buFont typeface="+mj-lt"/>
              <a:buAutoNum type="arabicPeriod"/>
            </a:pPr>
            <a:r>
              <a:rPr lang="ja-JP" altLang="en-US" dirty="0"/>
              <a:t>動作</a:t>
            </a:r>
            <a:endParaRPr lang="en-US" altLang="ja-JP" dirty="0"/>
          </a:p>
          <a:p>
            <a:pPr marL="817200" lvl="1" indent="-457200">
              <a:buFont typeface="+mj-lt"/>
              <a:buAutoNum type="arabicPeriod"/>
            </a:pPr>
            <a:r>
              <a:rPr lang="ja-JP" altLang="en-US" dirty="0"/>
              <a:t>アクセス時間</a:t>
            </a:r>
            <a:endParaRPr lang="en-US" altLang="ja-JP" dirty="0"/>
          </a:p>
          <a:p>
            <a:pPr marL="457200" indent="-457200">
              <a:buFont typeface="+mj-lt"/>
              <a:buAutoNum type="arabicPeriod"/>
            </a:pPr>
            <a:r>
              <a:rPr lang="ja-JP" altLang="en-US" b="1" dirty="0"/>
              <a:t>メモリの詳細</a:t>
            </a:r>
            <a:endParaRPr lang="en-US" altLang="ja-JP" b="1" dirty="0"/>
          </a:p>
          <a:p>
            <a:pPr marL="817200" lvl="1" indent="-457200">
              <a:buFont typeface="+mj-lt"/>
              <a:buAutoNum type="arabicPeriod"/>
            </a:pPr>
            <a:r>
              <a:rPr lang="en-US" altLang="ja-JP" dirty="0"/>
              <a:t>SRAM </a:t>
            </a:r>
            <a:r>
              <a:rPr lang="ja-JP" altLang="en-US" dirty="0"/>
              <a:t>と </a:t>
            </a:r>
            <a:r>
              <a:rPr lang="en-US" altLang="ja-JP" dirty="0"/>
              <a:t>DRAM</a:t>
            </a:r>
          </a:p>
          <a:p>
            <a:pPr marL="817200" lvl="1" indent="-457200">
              <a:buFont typeface="+mj-lt"/>
              <a:buAutoNum type="arabicPeriod"/>
            </a:pPr>
            <a:r>
              <a:rPr lang="ja-JP" altLang="en-US" dirty="0"/>
              <a:t>なぜメモリが存在するのか？</a:t>
            </a:r>
          </a:p>
        </p:txBody>
      </p:sp>
    </p:spTree>
    <p:extLst>
      <p:ext uri="{BB962C8B-B14F-4D97-AF65-F5344CB8AC3E}">
        <p14:creationId xmlns:p14="http://schemas.microsoft.com/office/powerpoint/2010/main" val="33286418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メモリのバリエーション</a:t>
            </a:r>
          </a:p>
        </p:txBody>
      </p:sp>
      <p:sp>
        <p:nvSpPr>
          <p:cNvPr id="3" name="テキスト プレースホルダー 2"/>
          <p:cNvSpPr>
            <a:spLocks noGrp="1"/>
          </p:cNvSpPr>
          <p:nvPr>
            <p:ph type="body" sz="quarter" idx="10"/>
          </p:nvPr>
        </p:nvSpPr>
        <p:spPr/>
        <p:txBody>
          <a:bodyPr/>
          <a:lstStyle/>
          <a:p>
            <a:r>
              <a:rPr kumimoji="1" lang="ja-JP" altLang="en-US" dirty="0"/>
              <a:t>メモリは基本的にはみな同じ構造を取る</a:t>
            </a:r>
            <a:endParaRPr kumimoji="1" lang="en-US" altLang="ja-JP" dirty="0"/>
          </a:p>
          <a:p>
            <a:pPr lvl="1"/>
            <a:r>
              <a:rPr kumimoji="1" lang="ja-JP" altLang="en-US" dirty="0"/>
              <a:t>情報を記憶するセルの中身が方式ごとに異なる</a:t>
            </a:r>
            <a:endParaRPr kumimoji="1" lang="en-US" altLang="ja-JP" dirty="0"/>
          </a:p>
          <a:p>
            <a:r>
              <a:rPr lang="en-US" altLang="ja-JP" dirty="0"/>
              <a:t>SRAM </a:t>
            </a:r>
            <a:r>
              <a:rPr lang="ja-JP" altLang="en-US" dirty="0"/>
              <a:t>と </a:t>
            </a:r>
            <a:r>
              <a:rPr lang="en-US" altLang="ja-JP" dirty="0"/>
              <a:t>DRAM </a:t>
            </a:r>
            <a:r>
              <a:rPr lang="ja-JP" altLang="en-US" dirty="0"/>
              <a:t>を簡単に紹介</a:t>
            </a:r>
            <a:endParaRPr lang="en-US" altLang="ja-JP" dirty="0"/>
          </a:p>
          <a:p>
            <a:pPr lvl="1"/>
            <a:r>
              <a:rPr kumimoji="1" lang="ja-JP" altLang="en-US" dirty="0"/>
              <a:t>現代のコンピュータはおおよそこの２種類で作られている</a:t>
            </a:r>
            <a:endParaRPr kumimoji="1" lang="en-US" altLang="ja-JP" dirty="0"/>
          </a:p>
          <a:p>
            <a:pPr lvl="1"/>
            <a:r>
              <a:rPr kumimoji="1" lang="ja-JP" altLang="en-US" dirty="0">
                <a:solidFill>
                  <a:schemeClr val="accent5"/>
                </a:solidFill>
              </a:rPr>
              <a:t>この講義的には性質の大ざっぱな違いがわかっていればよい</a:t>
            </a:r>
            <a:endParaRPr kumimoji="1" lang="en-US" altLang="ja-JP" dirty="0">
              <a:solidFill>
                <a:schemeClr val="accent5"/>
              </a:solidFill>
            </a:endParaRPr>
          </a:p>
          <a:p>
            <a:pPr lvl="1"/>
            <a:r>
              <a:rPr kumimoji="1" lang="ja-JP" altLang="en-US" dirty="0">
                <a:solidFill>
                  <a:schemeClr val="accent5"/>
                </a:solidFill>
              </a:rPr>
              <a:t>（細かい動作まではあまりわかってなくても良い</a:t>
            </a:r>
          </a:p>
        </p:txBody>
      </p:sp>
    </p:spTree>
    <p:extLst>
      <p:ext uri="{BB962C8B-B14F-4D97-AF65-F5344CB8AC3E}">
        <p14:creationId xmlns:p14="http://schemas.microsoft.com/office/powerpoint/2010/main" val="38805324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C5A7B2-C863-927A-116C-8C441C160174}"/>
              </a:ext>
            </a:extLst>
          </p:cNvPr>
          <p:cNvSpPr>
            <a:spLocks noGrp="1"/>
          </p:cNvSpPr>
          <p:nvPr>
            <p:ph type="title"/>
          </p:nvPr>
        </p:nvSpPr>
        <p:spPr/>
        <p:txBody>
          <a:bodyPr/>
          <a:lstStyle/>
          <a:p>
            <a:r>
              <a:rPr lang="ja-JP" altLang="en-US" dirty="0"/>
              <a:t>分岐予測ミスによる実行サイクルの増加のモデル</a:t>
            </a:r>
            <a:endParaRPr kumimoji="1" lang="en-US" dirty="0"/>
          </a:p>
        </p:txBody>
      </p:sp>
      <p:sp>
        <p:nvSpPr>
          <p:cNvPr id="3" name="コンテンツ プレースホルダー 2">
            <a:extLst>
              <a:ext uri="{FF2B5EF4-FFF2-40B4-BE49-F238E27FC236}">
                <a16:creationId xmlns:a16="http://schemas.microsoft.com/office/drawing/2014/main" id="{7A388F3E-9D46-BE60-22D7-DE67BE9600EC}"/>
              </a:ext>
            </a:extLst>
          </p:cNvPr>
          <p:cNvSpPr>
            <a:spLocks noGrp="1"/>
          </p:cNvSpPr>
          <p:nvPr>
            <p:ph sz="quarter" idx="10"/>
          </p:nvPr>
        </p:nvSpPr>
        <p:spPr/>
        <p:txBody>
          <a:bodyPr/>
          <a:lstStyle/>
          <a:p>
            <a:r>
              <a:rPr kumimoji="1" lang="ja-JP" altLang="en-US" dirty="0"/>
              <a:t>まとめると･･･</a:t>
            </a:r>
            <a:endParaRPr kumimoji="1" lang="en-US" altLang="ja-JP" dirty="0"/>
          </a:p>
          <a:p>
            <a:pPr lvl="1"/>
            <a:r>
              <a:rPr kumimoji="1" lang="ja-JP" altLang="en-US" dirty="0">
                <a:solidFill>
                  <a:schemeClr val="accent5"/>
                </a:solidFill>
              </a:rPr>
              <a:t>予測ミス毎に，実行サイクル数がペナルティの分だけ伸びる</a:t>
            </a:r>
            <a:endParaRPr kumimoji="1" lang="en-US" altLang="ja-JP" dirty="0">
              <a:solidFill>
                <a:schemeClr val="accent5"/>
              </a:solidFill>
            </a:endParaRPr>
          </a:p>
          <a:p>
            <a:pPr lvl="2"/>
            <a:r>
              <a:rPr kumimoji="1" lang="ja-JP" altLang="en-US" dirty="0"/>
              <a:t>ペナルティは（パイプライン段数 </a:t>
            </a:r>
            <a:r>
              <a:rPr kumimoji="1" lang="en-US" altLang="ja-JP" dirty="0"/>
              <a:t>– 1</a:t>
            </a:r>
            <a:r>
              <a:rPr kumimoji="1" lang="ja-JP" altLang="en-US" dirty="0"/>
              <a:t>）サイクル</a:t>
            </a:r>
            <a:endParaRPr kumimoji="1" lang="en-US" altLang="ja-JP" dirty="0"/>
          </a:p>
          <a:p>
            <a:pPr lvl="2"/>
            <a:r>
              <a:rPr kumimoji="1" lang="ja-JP" altLang="en-US" dirty="0"/>
              <a:t>スカラでもスーパスカラでも同じ</a:t>
            </a:r>
            <a:endParaRPr kumimoji="1" lang="en-US" dirty="0"/>
          </a:p>
        </p:txBody>
      </p:sp>
    </p:spTree>
    <p:extLst>
      <p:ext uri="{BB962C8B-B14F-4D97-AF65-F5344CB8AC3E}">
        <p14:creationId xmlns:p14="http://schemas.microsoft.com/office/powerpoint/2010/main" val="40040871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Static Random Access Memory (SRAM)</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セルにインバータ（</a:t>
            </a:r>
            <a:r>
              <a:rPr kumimoji="1" lang="en-US" altLang="ja-JP" dirty="0"/>
              <a:t>NOT </a:t>
            </a:r>
            <a:r>
              <a:rPr kumimoji="1" lang="ja-JP" altLang="en-US" dirty="0"/>
              <a:t>ゲート）のループを使った方式</a:t>
            </a:r>
            <a:endParaRPr kumimoji="1" lang="en-US" altLang="ja-JP" dirty="0"/>
          </a:p>
          <a:p>
            <a:r>
              <a:rPr kumimoji="1" lang="en-US" altLang="ja-JP" dirty="0"/>
              <a:t>Static</a:t>
            </a:r>
            <a:r>
              <a:rPr lang="ja-JP" altLang="en-US" dirty="0"/>
              <a:t> とはどう言う意味か？</a:t>
            </a:r>
            <a:endParaRPr kumimoji="1" lang="en-US" altLang="ja-JP" dirty="0"/>
          </a:p>
          <a:p>
            <a:pPr lvl="1"/>
            <a:r>
              <a:rPr lang="ja-JP" altLang="en-US" dirty="0"/>
              <a:t>動作が静的（何もしなければ電流をほとんど消費しない）</a:t>
            </a:r>
            <a:endParaRPr lang="en-US" altLang="ja-JP" dirty="0"/>
          </a:p>
          <a:p>
            <a:pPr lvl="1"/>
            <a:r>
              <a:rPr kumimoji="1" lang="ja-JP" altLang="en-US" dirty="0"/>
              <a:t>電源を入れている限りは内容が消えない</a:t>
            </a:r>
            <a:endParaRPr kumimoji="1" lang="en-US" altLang="ja-JP" dirty="0"/>
          </a:p>
          <a:p>
            <a:r>
              <a:rPr kumimoji="1" lang="ja-JP" altLang="en-US" dirty="0"/>
              <a:t>一般的にはメモリの中で最も高速</a:t>
            </a:r>
            <a:endParaRPr kumimoji="1" lang="en-US" altLang="ja-JP" dirty="0"/>
          </a:p>
          <a:p>
            <a:pPr lvl="1"/>
            <a:r>
              <a:rPr kumimoji="1" lang="en-US" altLang="ja-JP" dirty="0"/>
              <a:t>CPU </a:t>
            </a:r>
            <a:r>
              <a:rPr kumimoji="1" lang="ja-JP" altLang="en-US" dirty="0"/>
              <a:t>内の論理回路と同じトランジスタを使って作るから</a:t>
            </a:r>
            <a:endParaRPr kumimoji="1" lang="en-US" altLang="ja-JP" dirty="0"/>
          </a:p>
          <a:p>
            <a:pPr lvl="1"/>
            <a:r>
              <a:rPr kumimoji="1" lang="ja-JP" altLang="en-US" dirty="0"/>
              <a:t>レジスタなどは </a:t>
            </a:r>
            <a:r>
              <a:rPr kumimoji="1" lang="en-US" altLang="ja-JP" dirty="0"/>
              <a:t>SRAM </a:t>
            </a:r>
            <a:r>
              <a:rPr kumimoji="1" lang="ja-JP" altLang="en-US" dirty="0"/>
              <a:t>で作られている</a:t>
            </a:r>
          </a:p>
        </p:txBody>
      </p:sp>
    </p:spTree>
    <p:extLst>
      <p:ext uri="{BB962C8B-B14F-4D97-AF65-F5344CB8AC3E}">
        <p14:creationId xmlns:p14="http://schemas.microsoft.com/office/powerpoint/2010/main" val="20772364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正方形/長方形 50">
            <a:extLst>
              <a:ext uri="{FF2B5EF4-FFF2-40B4-BE49-F238E27FC236}">
                <a16:creationId xmlns:a16="http://schemas.microsoft.com/office/drawing/2014/main" id="{3DD7262D-3274-473E-B2E1-F40123548E2F}"/>
              </a:ext>
            </a:extLst>
          </p:cNvPr>
          <p:cNvSpPr/>
          <p:nvPr/>
        </p:nvSpPr>
        <p:spPr bwMode="auto">
          <a:xfrm>
            <a:off x="3491988" y="2708992"/>
            <a:ext cx="1440016" cy="720008"/>
          </a:xfrm>
          <a:prstGeom prst="rect">
            <a:avLst/>
          </a:prstGeom>
          <a:noFill/>
          <a:ln w="9525">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 name="タイトル 1">
            <a:extLst>
              <a:ext uri="{FF2B5EF4-FFF2-40B4-BE49-F238E27FC236}">
                <a16:creationId xmlns:a16="http://schemas.microsoft.com/office/drawing/2014/main" id="{D920B7C0-D0C9-41DE-A307-859A7517D5C9}"/>
              </a:ext>
            </a:extLst>
          </p:cNvPr>
          <p:cNvSpPr>
            <a:spLocks noGrp="1"/>
          </p:cNvSpPr>
          <p:nvPr>
            <p:ph type="title"/>
          </p:nvPr>
        </p:nvSpPr>
        <p:spPr/>
        <p:txBody>
          <a:bodyPr/>
          <a:lstStyle/>
          <a:p>
            <a:r>
              <a:rPr kumimoji="1" lang="en-US" altLang="ja-JP" dirty="0"/>
              <a:t>SRAM </a:t>
            </a:r>
            <a:r>
              <a:rPr kumimoji="1" lang="ja-JP" altLang="en-US" dirty="0"/>
              <a:t>のセル（</a:t>
            </a:r>
            <a:r>
              <a:rPr kumimoji="1" lang="en-US" altLang="ja-JP" dirty="0"/>
              <a:t>1bit</a:t>
            </a:r>
            <a:r>
              <a:rPr kumimoji="1" lang="ja-JP" altLang="en-US" dirty="0"/>
              <a:t>）</a:t>
            </a:r>
          </a:p>
        </p:txBody>
      </p:sp>
      <p:sp>
        <p:nvSpPr>
          <p:cNvPr id="3" name="テキスト プレースホルダー 2">
            <a:extLst>
              <a:ext uri="{FF2B5EF4-FFF2-40B4-BE49-F238E27FC236}">
                <a16:creationId xmlns:a16="http://schemas.microsoft.com/office/drawing/2014/main" id="{E6AEB639-6947-4C06-A6E1-A480E0492DB5}"/>
              </a:ext>
            </a:extLst>
          </p:cNvPr>
          <p:cNvSpPr>
            <a:spLocks noGrp="1"/>
          </p:cNvSpPr>
          <p:nvPr>
            <p:ph type="body" sz="quarter" idx="10"/>
          </p:nvPr>
        </p:nvSpPr>
        <p:spPr>
          <a:xfrm>
            <a:off x="611956" y="4059007"/>
            <a:ext cx="8280092" cy="2249718"/>
          </a:xfrm>
        </p:spPr>
        <p:txBody>
          <a:bodyPr/>
          <a:lstStyle/>
          <a:p>
            <a:r>
              <a:rPr kumimoji="1" lang="ja-JP" altLang="en-US" dirty="0"/>
              <a:t>インバータのループに</a:t>
            </a:r>
            <a:r>
              <a:rPr lang="ja-JP" altLang="en-US" dirty="0"/>
              <a:t>より </a:t>
            </a:r>
            <a:r>
              <a:rPr lang="en-US" altLang="ja-JP" dirty="0"/>
              <a:t>1</a:t>
            </a:r>
            <a:r>
              <a:rPr lang="ja-JP" altLang="en-US" dirty="0"/>
              <a:t> </a:t>
            </a:r>
            <a:r>
              <a:rPr lang="en-US" altLang="ja-JP" dirty="0"/>
              <a:t>bit </a:t>
            </a:r>
            <a:r>
              <a:rPr lang="ja-JP" altLang="en-US" dirty="0"/>
              <a:t>を記録</a:t>
            </a:r>
            <a:endParaRPr lang="en-US" altLang="ja-JP" dirty="0"/>
          </a:p>
          <a:p>
            <a:pPr lvl="1"/>
            <a:r>
              <a:rPr kumimoji="1" lang="ja-JP" altLang="en-US" dirty="0"/>
              <a:t>ループの左右が </a:t>
            </a:r>
            <a:r>
              <a:rPr kumimoji="1" lang="en-US" altLang="ja-JP" dirty="0"/>
              <a:t>[1:0] </a:t>
            </a:r>
            <a:r>
              <a:rPr kumimoji="1" lang="ja-JP" altLang="en-US" dirty="0"/>
              <a:t>あるいは </a:t>
            </a:r>
            <a:r>
              <a:rPr kumimoji="1" lang="en-US" altLang="ja-JP" dirty="0"/>
              <a:t>[0:1] </a:t>
            </a:r>
            <a:r>
              <a:rPr kumimoji="1" lang="ja-JP" altLang="en-US" dirty="0"/>
              <a:t>の２つの定常状態を持つ</a:t>
            </a:r>
            <a:endParaRPr kumimoji="1" lang="en-US" altLang="ja-JP" dirty="0"/>
          </a:p>
          <a:p>
            <a:r>
              <a:rPr kumimoji="1" lang="en-US" altLang="ja-JP" dirty="0"/>
              <a:t>D-FF </a:t>
            </a:r>
            <a:r>
              <a:rPr kumimoji="1" lang="ja-JP" altLang="en-US" dirty="0"/>
              <a:t>とかと同じ原理</a:t>
            </a:r>
            <a:endParaRPr kumimoji="1" lang="en-US" altLang="ja-JP" dirty="0"/>
          </a:p>
          <a:p>
            <a:pPr lvl="1"/>
            <a:r>
              <a:rPr kumimoji="1" lang="ja-JP" altLang="en-US" dirty="0"/>
              <a:t>ただし，クロックに同期させるための仕組みがない分単純</a:t>
            </a:r>
          </a:p>
        </p:txBody>
      </p:sp>
      <p:pic>
        <p:nvPicPr>
          <p:cNvPr id="5" name="Picture 30" descr="NOT">
            <a:extLst>
              <a:ext uri="{FF2B5EF4-FFF2-40B4-BE49-F238E27FC236}">
                <a16:creationId xmlns:a16="http://schemas.microsoft.com/office/drawing/2014/main" id="{0794AC19-A550-4240-83B1-11644B63A990}"/>
              </a:ext>
            </a:extLst>
          </p:cNvPr>
          <p:cNvPicPr>
            <a:picLocks noChangeAspect="1" noChangeArrowheads="1"/>
          </p:cNvPicPr>
          <p:nvPr/>
        </p:nvPicPr>
        <p:blipFill>
          <a:blip r:embed="rId2" cstate="print"/>
          <a:srcRect/>
          <a:stretch>
            <a:fillRect/>
          </a:stretch>
        </p:blipFill>
        <p:spPr bwMode="auto">
          <a:xfrm flipH="1">
            <a:off x="3941993" y="2347554"/>
            <a:ext cx="717550" cy="720725"/>
          </a:xfrm>
          <a:prstGeom prst="rect">
            <a:avLst/>
          </a:prstGeom>
          <a:noFill/>
        </p:spPr>
      </p:pic>
      <p:pic>
        <p:nvPicPr>
          <p:cNvPr id="6" name="Picture 31" descr="NOT">
            <a:extLst>
              <a:ext uri="{FF2B5EF4-FFF2-40B4-BE49-F238E27FC236}">
                <a16:creationId xmlns:a16="http://schemas.microsoft.com/office/drawing/2014/main" id="{0CB53EC0-4D6B-4A82-AA1A-BDBC8EBBB1B0}"/>
              </a:ext>
            </a:extLst>
          </p:cNvPr>
          <p:cNvPicPr>
            <a:picLocks noChangeAspect="1" noChangeArrowheads="1"/>
          </p:cNvPicPr>
          <p:nvPr/>
        </p:nvPicPr>
        <p:blipFill>
          <a:blip r:embed="rId2" cstate="print"/>
          <a:srcRect/>
          <a:stretch>
            <a:fillRect/>
          </a:stretch>
        </p:blipFill>
        <p:spPr bwMode="auto">
          <a:xfrm>
            <a:off x="3941993" y="3068279"/>
            <a:ext cx="717550" cy="720725"/>
          </a:xfrm>
          <a:prstGeom prst="rect">
            <a:avLst/>
          </a:prstGeom>
          <a:noFill/>
        </p:spPr>
      </p:pic>
      <p:grpSp>
        <p:nvGrpSpPr>
          <p:cNvPr id="43" name="グループ化 42">
            <a:extLst>
              <a:ext uri="{FF2B5EF4-FFF2-40B4-BE49-F238E27FC236}">
                <a16:creationId xmlns:a16="http://schemas.microsoft.com/office/drawing/2014/main" id="{2E2C44F0-1023-431F-9CAE-76D98F4DEBBA}"/>
              </a:ext>
            </a:extLst>
          </p:cNvPr>
          <p:cNvGrpSpPr/>
          <p:nvPr/>
        </p:nvGrpSpPr>
        <p:grpSpPr>
          <a:xfrm>
            <a:off x="5292008" y="2708992"/>
            <a:ext cx="360004" cy="360004"/>
            <a:chOff x="4932004" y="2708992"/>
            <a:chExt cx="360004" cy="360004"/>
          </a:xfrm>
        </p:grpSpPr>
        <p:cxnSp>
          <p:nvCxnSpPr>
            <p:cNvPr id="26" name="直線コネクタ 25">
              <a:extLst>
                <a:ext uri="{FF2B5EF4-FFF2-40B4-BE49-F238E27FC236}">
                  <a16:creationId xmlns:a16="http://schemas.microsoft.com/office/drawing/2014/main" id="{C6C212B0-E8E2-4305-B0F4-EC4C04DC91AC}"/>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DADA5CC7-BFCA-4009-B807-BDA44F510924}"/>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6CE11CEA-71E0-4C39-9D33-FDB216731682}"/>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763186B6-1209-4A10-8E6C-4E78E05E46D5}"/>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8" name="直線コネクタ 17">
            <a:extLst>
              <a:ext uri="{FF2B5EF4-FFF2-40B4-BE49-F238E27FC236}">
                <a16:creationId xmlns:a16="http://schemas.microsoft.com/office/drawing/2014/main" id="{DE0A7002-3073-49D6-8ABC-00E0FF26DECF}"/>
              </a:ext>
            </a:extLst>
          </p:cNvPr>
          <p:cNvCxnSpPr>
            <a:cxnSpLocks/>
          </p:cNvCxnSpPr>
          <p:nvPr/>
        </p:nvCxnSpPr>
        <p:spPr>
          <a:xfrm>
            <a:off x="4932004" y="3068996"/>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grpSp>
        <p:nvGrpSpPr>
          <p:cNvPr id="45" name="グループ化 44">
            <a:extLst>
              <a:ext uri="{FF2B5EF4-FFF2-40B4-BE49-F238E27FC236}">
                <a16:creationId xmlns:a16="http://schemas.microsoft.com/office/drawing/2014/main" id="{D778BFE3-A03E-473D-B803-AF62F6EBF32C}"/>
              </a:ext>
            </a:extLst>
          </p:cNvPr>
          <p:cNvGrpSpPr/>
          <p:nvPr/>
        </p:nvGrpSpPr>
        <p:grpSpPr>
          <a:xfrm>
            <a:off x="2771980" y="2708992"/>
            <a:ext cx="360004" cy="360004"/>
            <a:chOff x="4932004" y="2708992"/>
            <a:chExt cx="360004" cy="360004"/>
          </a:xfrm>
        </p:grpSpPr>
        <p:cxnSp>
          <p:nvCxnSpPr>
            <p:cNvPr id="46" name="直線コネクタ 45">
              <a:extLst>
                <a:ext uri="{FF2B5EF4-FFF2-40B4-BE49-F238E27FC236}">
                  <a16:creationId xmlns:a16="http://schemas.microsoft.com/office/drawing/2014/main" id="{2E28824E-1E7E-4E4D-9CBA-A7B6CD2A6BBD}"/>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5CC2CA34-64C3-4BE7-98C2-FCE52CD4767F}"/>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3D8A6EFF-4579-4DC4-B286-B180B064FD90}"/>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629DA5D9-3BEF-4286-838C-85F006AE79DE}"/>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50" name="直線コネクタ 49">
            <a:extLst>
              <a:ext uri="{FF2B5EF4-FFF2-40B4-BE49-F238E27FC236}">
                <a16:creationId xmlns:a16="http://schemas.microsoft.com/office/drawing/2014/main" id="{6DA9E334-E262-4D78-AE9F-D066AE5E5934}"/>
              </a:ext>
            </a:extLst>
          </p:cNvPr>
          <p:cNvCxnSpPr>
            <a:cxnSpLocks/>
            <a:stCxn id="51" idx="1"/>
          </p:cNvCxnSpPr>
          <p:nvPr/>
        </p:nvCxnSpPr>
        <p:spPr>
          <a:xfrm flipH="1">
            <a:off x="3131984" y="3068996"/>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F6001733-09AD-4DAC-8BA5-9A735951D417}"/>
              </a:ext>
            </a:extLst>
          </p:cNvPr>
          <p:cNvCxnSpPr>
            <a:cxnSpLocks/>
          </p:cNvCxnSpPr>
          <p:nvPr/>
        </p:nvCxnSpPr>
        <p:spPr>
          <a:xfrm>
            <a:off x="5652012" y="3068996"/>
            <a:ext cx="360006" cy="1"/>
          </a:xfrm>
          <a:prstGeom prst="line">
            <a:avLst/>
          </a:prstGeom>
          <a:ln w="9525" cap="rnd">
            <a:solidFill>
              <a:srgbClr val="000000"/>
            </a:soli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5135806F-DC95-4CE1-B9BE-E5FB3FE0437F}"/>
              </a:ext>
            </a:extLst>
          </p:cNvPr>
          <p:cNvCxnSpPr>
            <a:cxnSpLocks/>
          </p:cNvCxnSpPr>
          <p:nvPr/>
        </p:nvCxnSpPr>
        <p:spPr>
          <a:xfrm>
            <a:off x="2411976" y="3068996"/>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A1E25F94-64AD-4B0B-BA8A-8E0E99ACC480}"/>
              </a:ext>
            </a:extLst>
          </p:cNvPr>
          <p:cNvCxnSpPr>
            <a:cxnSpLocks/>
          </p:cNvCxnSpPr>
          <p:nvPr/>
        </p:nvCxnSpPr>
        <p:spPr>
          <a:xfrm flipV="1">
            <a:off x="2411976" y="1988984"/>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4428BCDB-12D7-414C-92E6-903ABDFB1719}"/>
              </a:ext>
            </a:extLst>
          </p:cNvPr>
          <p:cNvCxnSpPr>
            <a:cxnSpLocks/>
          </p:cNvCxnSpPr>
          <p:nvPr/>
        </p:nvCxnSpPr>
        <p:spPr>
          <a:xfrm flipV="1">
            <a:off x="6012016" y="1988984"/>
            <a:ext cx="0" cy="1800021"/>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36809C4F-E919-4760-95DB-403B2392206B}"/>
              </a:ext>
            </a:extLst>
          </p:cNvPr>
          <p:cNvCxnSpPr>
            <a:cxnSpLocks/>
          </p:cNvCxnSpPr>
          <p:nvPr/>
        </p:nvCxnSpPr>
        <p:spPr>
          <a:xfrm flipV="1">
            <a:off x="5472010" y="2348988"/>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991E2654-AFE3-433F-9E80-1A3D175E7AF8}"/>
              </a:ext>
            </a:extLst>
          </p:cNvPr>
          <p:cNvCxnSpPr>
            <a:cxnSpLocks/>
          </p:cNvCxnSpPr>
          <p:nvPr/>
        </p:nvCxnSpPr>
        <p:spPr>
          <a:xfrm flipV="1">
            <a:off x="2951982" y="2348988"/>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5DF913E5-9D7D-4CB2-BF16-5C60949ABA57}"/>
              </a:ext>
            </a:extLst>
          </p:cNvPr>
          <p:cNvCxnSpPr>
            <a:cxnSpLocks/>
          </p:cNvCxnSpPr>
          <p:nvPr/>
        </p:nvCxnSpPr>
        <p:spPr>
          <a:xfrm>
            <a:off x="2051972" y="2348988"/>
            <a:ext cx="4320048"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sp>
        <p:nvSpPr>
          <p:cNvPr id="53" name="正方形/長方形 52"/>
          <p:cNvSpPr/>
          <p:nvPr/>
        </p:nvSpPr>
        <p:spPr>
          <a:xfrm>
            <a:off x="3221985" y="1898983"/>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a:t>
            </a:r>
            <a:endParaRPr kumimoji="1" lang="ja-JP" altLang="en-US" sz="1600" dirty="0">
              <a:latin typeface="Arial Narrow" pitchFamily="34" charset="0"/>
            </a:endParaRPr>
          </a:p>
        </p:txBody>
      </p:sp>
      <p:sp>
        <p:nvSpPr>
          <p:cNvPr id="54" name="正方形/長方形 53"/>
          <p:cNvSpPr/>
          <p:nvPr/>
        </p:nvSpPr>
        <p:spPr>
          <a:xfrm>
            <a:off x="2051972" y="1538979"/>
            <a:ext cx="630007"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a:t>
            </a:r>
            <a:endParaRPr kumimoji="1" lang="ja-JP" altLang="en-US" sz="1600" dirty="0">
              <a:latin typeface="Arial Narrow" pitchFamily="34" charset="0"/>
            </a:endParaRPr>
          </a:p>
        </p:txBody>
      </p:sp>
      <p:sp>
        <p:nvSpPr>
          <p:cNvPr id="64" name="正方形/長方形 63"/>
          <p:cNvSpPr/>
          <p:nvPr/>
        </p:nvSpPr>
        <p:spPr>
          <a:xfrm>
            <a:off x="5742013" y="1538979"/>
            <a:ext cx="630007"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a:t>
            </a:r>
            <a:endParaRPr kumimoji="1" lang="ja-JP" altLang="en-US" sz="1600" dirty="0">
              <a:latin typeface="Arial Narrow" pitchFamily="34" charset="0"/>
            </a:endParaRPr>
          </a:p>
        </p:txBody>
      </p:sp>
    </p:spTree>
    <p:extLst>
      <p:ext uri="{BB962C8B-B14F-4D97-AF65-F5344CB8AC3E}">
        <p14:creationId xmlns:p14="http://schemas.microsoft.com/office/powerpoint/2010/main" val="20173784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正方形/長方形 50">
            <a:extLst>
              <a:ext uri="{FF2B5EF4-FFF2-40B4-BE49-F238E27FC236}">
                <a16:creationId xmlns:a16="http://schemas.microsoft.com/office/drawing/2014/main" id="{3DD7262D-3274-473E-B2E1-F40123548E2F}"/>
              </a:ext>
            </a:extLst>
          </p:cNvPr>
          <p:cNvSpPr/>
          <p:nvPr/>
        </p:nvSpPr>
        <p:spPr bwMode="auto">
          <a:xfrm>
            <a:off x="3491988" y="2258987"/>
            <a:ext cx="1440016" cy="720008"/>
          </a:xfrm>
          <a:prstGeom prst="rect">
            <a:avLst/>
          </a:prstGeom>
          <a:noFill/>
          <a:ln w="9525">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 name="タイトル 1">
            <a:extLst>
              <a:ext uri="{FF2B5EF4-FFF2-40B4-BE49-F238E27FC236}">
                <a16:creationId xmlns:a16="http://schemas.microsoft.com/office/drawing/2014/main" id="{D920B7C0-D0C9-41DE-A307-859A7517D5C9}"/>
              </a:ext>
            </a:extLst>
          </p:cNvPr>
          <p:cNvSpPr>
            <a:spLocks noGrp="1"/>
          </p:cNvSpPr>
          <p:nvPr>
            <p:ph type="title"/>
          </p:nvPr>
        </p:nvSpPr>
        <p:spPr/>
        <p:txBody>
          <a:bodyPr/>
          <a:lstStyle/>
          <a:p>
            <a:r>
              <a:rPr kumimoji="1" lang="en-US" altLang="ja-JP" dirty="0"/>
              <a:t>SRAM </a:t>
            </a:r>
            <a:r>
              <a:rPr kumimoji="1" lang="ja-JP" altLang="en-US" dirty="0"/>
              <a:t>の読み出し</a:t>
            </a:r>
          </a:p>
        </p:txBody>
      </p:sp>
      <p:sp>
        <p:nvSpPr>
          <p:cNvPr id="3" name="テキスト プレースホルダー 2">
            <a:extLst>
              <a:ext uri="{FF2B5EF4-FFF2-40B4-BE49-F238E27FC236}">
                <a16:creationId xmlns:a16="http://schemas.microsoft.com/office/drawing/2014/main" id="{E6AEB639-6947-4C06-A6E1-A480E0492DB5}"/>
              </a:ext>
            </a:extLst>
          </p:cNvPr>
          <p:cNvSpPr>
            <a:spLocks noGrp="1"/>
          </p:cNvSpPr>
          <p:nvPr>
            <p:ph type="body" sz="quarter" idx="10"/>
          </p:nvPr>
        </p:nvSpPr>
        <p:spPr>
          <a:xfrm>
            <a:off x="431954" y="4059007"/>
            <a:ext cx="8460094" cy="2249718"/>
          </a:xfrm>
        </p:spPr>
        <p:txBody>
          <a:bodyPr/>
          <a:lstStyle/>
          <a:p>
            <a:pPr marL="817200" lvl="1" indent="-457200">
              <a:buFont typeface="+mj-lt"/>
              <a:buAutoNum type="arabicPeriod"/>
            </a:pPr>
            <a:r>
              <a:rPr lang="ja-JP" altLang="en-US" dirty="0"/>
              <a:t>読み出す行のワードラインが高電位（</a:t>
            </a:r>
            <a:r>
              <a:rPr lang="en-US" altLang="ja-JP" dirty="0"/>
              <a:t>1</a:t>
            </a:r>
            <a:r>
              <a:rPr lang="ja-JP" altLang="en-US" dirty="0"/>
              <a:t>）に</a:t>
            </a:r>
            <a:endParaRPr lang="en-US" altLang="ja-JP" dirty="0"/>
          </a:p>
          <a:p>
            <a:pPr marL="817200" lvl="1" indent="-457200">
              <a:buFont typeface="+mj-lt"/>
              <a:buAutoNum type="arabicPeriod"/>
            </a:pPr>
            <a:r>
              <a:rPr lang="ja-JP" altLang="en-US" dirty="0"/>
              <a:t>その行の </a:t>
            </a:r>
            <a:r>
              <a:rPr lang="en-US" altLang="ja-JP" dirty="0"/>
              <a:t>NMOS </a:t>
            </a:r>
            <a:r>
              <a:rPr lang="ja-JP" altLang="en-US" dirty="0"/>
              <a:t>が </a:t>
            </a:r>
            <a:r>
              <a:rPr lang="en-US" altLang="ja-JP" dirty="0"/>
              <a:t>ON </a:t>
            </a:r>
            <a:r>
              <a:rPr lang="ja-JP" altLang="en-US" dirty="0"/>
              <a:t>になりビットラインとインバータが接続</a:t>
            </a:r>
            <a:endParaRPr lang="en-US" altLang="ja-JP" dirty="0"/>
          </a:p>
          <a:p>
            <a:pPr marL="817200" lvl="1" indent="-457200">
              <a:buFont typeface="+mj-lt"/>
              <a:buAutoNum type="arabicPeriod"/>
            </a:pPr>
            <a:r>
              <a:rPr lang="ja-JP" altLang="en-US" dirty="0"/>
              <a:t>ビットラインを通じてセルの内容が伝えられる</a:t>
            </a:r>
            <a:endParaRPr lang="en-US" altLang="ja-JP" dirty="0"/>
          </a:p>
        </p:txBody>
      </p:sp>
      <p:pic>
        <p:nvPicPr>
          <p:cNvPr id="5" name="Picture 30" descr="NOT">
            <a:extLst>
              <a:ext uri="{FF2B5EF4-FFF2-40B4-BE49-F238E27FC236}">
                <a16:creationId xmlns:a16="http://schemas.microsoft.com/office/drawing/2014/main" id="{0794AC19-A550-4240-83B1-11644B63A990}"/>
              </a:ext>
            </a:extLst>
          </p:cNvPr>
          <p:cNvPicPr>
            <a:picLocks noChangeAspect="1" noChangeArrowheads="1"/>
          </p:cNvPicPr>
          <p:nvPr/>
        </p:nvPicPr>
        <p:blipFill>
          <a:blip r:embed="rId2" cstate="print"/>
          <a:srcRect/>
          <a:stretch>
            <a:fillRect/>
          </a:stretch>
        </p:blipFill>
        <p:spPr bwMode="auto">
          <a:xfrm flipH="1">
            <a:off x="3941993" y="1897549"/>
            <a:ext cx="717550" cy="720725"/>
          </a:xfrm>
          <a:prstGeom prst="rect">
            <a:avLst/>
          </a:prstGeom>
          <a:noFill/>
        </p:spPr>
      </p:pic>
      <p:pic>
        <p:nvPicPr>
          <p:cNvPr id="6" name="Picture 31" descr="NOT">
            <a:extLst>
              <a:ext uri="{FF2B5EF4-FFF2-40B4-BE49-F238E27FC236}">
                <a16:creationId xmlns:a16="http://schemas.microsoft.com/office/drawing/2014/main" id="{0CB53EC0-4D6B-4A82-AA1A-BDBC8EBBB1B0}"/>
              </a:ext>
            </a:extLst>
          </p:cNvPr>
          <p:cNvPicPr>
            <a:picLocks noChangeAspect="1" noChangeArrowheads="1"/>
          </p:cNvPicPr>
          <p:nvPr/>
        </p:nvPicPr>
        <p:blipFill>
          <a:blip r:embed="rId2" cstate="print"/>
          <a:srcRect/>
          <a:stretch>
            <a:fillRect/>
          </a:stretch>
        </p:blipFill>
        <p:spPr bwMode="auto">
          <a:xfrm>
            <a:off x="3941993" y="2618274"/>
            <a:ext cx="717550" cy="720725"/>
          </a:xfrm>
          <a:prstGeom prst="rect">
            <a:avLst/>
          </a:prstGeom>
          <a:noFill/>
        </p:spPr>
      </p:pic>
      <p:grpSp>
        <p:nvGrpSpPr>
          <p:cNvPr id="43" name="グループ化 42">
            <a:extLst>
              <a:ext uri="{FF2B5EF4-FFF2-40B4-BE49-F238E27FC236}">
                <a16:creationId xmlns:a16="http://schemas.microsoft.com/office/drawing/2014/main" id="{2E2C44F0-1023-431F-9CAE-76D98F4DEBBA}"/>
              </a:ext>
            </a:extLst>
          </p:cNvPr>
          <p:cNvGrpSpPr/>
          <p:nvPr/>
        </p:nvGrpSpPr>
        <p:grpSpPr>
          <a:xfrm>
            <a:off x="5292008" y="2258987"/>
            <a:ext cx="360004" cy="360004"/>
            <a:chOff x="4932004" y="2708992"/>
            <a:chExt cx="360004" cy="360004"/>
          </a:xfrm>
        </p:grpSpPr>
        <p:cxnSp>
          <p:nvCxnSpPr>
            <p:cNvPr id="26" name="直線コネクタ 25">
              <a:extLst>
                <a:ext uri="{FF2B5EF4-FFF2-40B4-BE49-F238E27FC236}">
                  <a16:creationId xmlns:a16="http://schemas.microsoft.com/office/drawing/2014/main" id="{C6C212B0-E8E2-4305-B0F4-EC4C04DC91AC}"/>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DADA5CC7-BFCA-4009-B807-BDA44F510924}"/>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6CE11CEA-71E0-4C39-9D33-FDB216731682}"/>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763186B6-1209-4A10-8E6C-4E78E05E46D5}"/>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8" name="直線コネクタ 17">
            <a:extLst>
              <a:ext uri="{FF2B5EF4-FFF2-40B4-BE49-F238E27FC236}">
                <a16:creationId xmlns:a16="http://schemas.microsoft.com/office/drawing/2014/main" id="{DE0A7002-3073-49D6-8ABC-00E0FF26DECF}"/>
              </a:ext>
            </a:extLst>
          </p:cNvPr>
          <p:cNvCxnSpPr>
            <a:cxnSpLocks/>
          </p:cNvCxnSpPr>
          <p:nvPr/>
        </p:nvCxnSpPr>
        <p:spPr>
          <a:xfrm>
            <a:off x="4932004" y="2618991"/>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grpSp>
        <p:nvGrpSpPr>
          <p:cNvPr id="45" name="グループ化 44">
            <a:extLst>
              <a:ext uri="{FF2B5EF4-FFF2-40B4-BE49-F238E27FC236}">
                <a16:creationId xmlns:a16="http://schemas.microsoft.com/office/drawing/2014/main" id="{D778BFE3-A03E-473D-B803-AF62F6EBF32C}"/>
              </a:ext>
            </a:extLst>
          </p:cNvPr>
          <p:cNvGrpSpPr/>
          <p:nvPr/>
        </p:nvGrpSpPr>
        <p:grpSpPr>
          <a:xfrm>
            <a:off x="2771980" y="2258987"/>
            <a:ext cx="360004" cy="360004"/>
            <a:chOff x="4932004" y="2708992"/>
            <a:chExt cx="360004" cy="360004"/>
          </a:xfrm>
        </p:grpSpPr>
        <p:cxnSp>
          <p:nvCxnSpPr>
            <p:cNvPr id="46" name="直線コネクタ 45">
              <a:extLst>
                <a:ext uri="{FF2B5EF4-FFF2-40B4-BE49-F238E27FC236}">
                  <a16:creationId xmlns:a16="http://schemas.microsoft.com/office/drawing/2014/main" id="{2E28824E-1E7E-4E4D-9CBA-A7B6CD2A6BBD}"/>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5CC2CA34-64C3-4BE7-98C2-FCE52CD4767F}"/>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3D8A6EFF-4579-4DC4-B286-B180B064FD90}"/>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629DA5D9-3BEF-4286-838C-85F006AE79DE}"/>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50" name="直線コネクタ 49">
            <a:extLst>
              <a:ext uri="{FF2B5EF4-FFF2-40B4-BE49-F238E27FC236}">
                <a16:creationId xmlns:a16="http://schemas.microsoft.com/office/drawing/2014/main" id="{6DA9E334-E262-4D78-AE9F-D066AE5E5934}"/>
              </a:ext>
            </a:extLst>
          </p:cNvPr>
          <p:cNvCxnSpPr>
            <a:cxnSpLocks/>
            <a:stCxn id="51" idx="1"/>
          </p:cNvCxnSpPr>
          <p:nvPr/>
        </p:nvCxnSpPr>
        <p:spPr>
          <a:xfrm flipH="1">
            <a:off x="3131984" y="2618991"/>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F6001733-09AD-4DAC-8BA5-9A735951D417}"/>
              </a:ext>
            </a:extLst>
          </p:cNvPr>
          <p:cNvCxnSpPr>
            <a:cxnSpLocks/>
          </p:cNvCxnSpPr>
          <p:nvPr/>
        </p:nvCxnSpPr>
        <p:spPr>
          <a:xfrm>
            <a:off x="5652012" y="2618991"/>
            <a:ext cx="360006" cy="1"/>
          </a:xfrm>
          <a:prstGeom prst="line">
            <a:avLst/>
          </a:prstGeom>
          <a:ln w="9525" cap="rnd">
            <a:solidFill>
              <a:srgbClr val="000000"/>
            </a:soli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5135806F-DC95-4CE1-B9BE-E5FB3FE0437F}"/>
              </a:ext>
            </a:extLst>
          </p:cNvPr>
          <p:cNvCxnSpPr>
            <a:cxnSpLocks/>
          </p:cNvCxnSpPr>
          <p:nvPr/>
        </p:nvCxnSpPr>
        <p:spPr>
          <a:xfrm>
            <a:off x="2411976" y="2618991"/>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A1E25F94-64AD-4B0B-BA8A-8E0E99ACC480}"/>
              </a:ext>
            </a:extLst>
          </p:cNvPr>
          <p:cNvCxnSpPr>
            <a:cxnSpLocks/>
          </p:cNvCxnSpPr>
          <p:nvPr/>
        </p:nvCxnSpPr>
        <p:spPr>
          <a:xfrm flipV="1">
            <a:off x="2411976" y="1538979"/>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36809C4F-E919-4760-95DB-403B2392206B}"/>
              </a:ext>
            </a:extLst>
          </p:cNvPr>
          <p:cNvCxnSpPr>
            <a:cxnSpLocks/>
          </p:cNvCxnSpPr>
          <p:nvPr/>
        </p:nvCxnSpPr>
        <p:spPr>
          <a:xfrm flipV="1">
            <a:off x="5472010" y="1898983"/>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991E2654-AFE3-433F-9E80-1A3D175E7AF8}"/>
              </a:ext>
            </a:extLst>
          </p:cNvPr>
          <p:cNvCxnSpPr>
            <a:cxnSpLocks/>
          </p:cNvCxnSpPr>
          <p:nvPr/>
        </p:nvCxnSpPr>
        <p:spPr>
          <a:xfrm flipV="1">
            <a:off x="2951982" y="1898983"/>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5DF913E5-9D7D-4CB2-BF16-5C60949ABA57}"/>
              </a:ext>
            </a:extLst>
          </p:cNvPr>
          <p:cNvCxnSpPr>
            <a:cxnSpLocks/>
          </p:cNvCxnSpPr>
          <p:nvPr/>
        </p:nvCxnSpPr>
        <p:spPr>
          <a:xfrm>
            <a:off x="2051972" y="1898983"/>
            <a:ext cx="4320048"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sp>
        <p:nvSpPr>
          <p:cNvPr id="53" name="正方形/長方形 52"/>
          <p:cNvSpPr/>
          <p:nvPr/>
        </p:nvSpPr>
        <p:spPr>
          <a:xfrm>
            <a:off x="3221985" y="1448978"/>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a:t>
            </a:r>
            <a:endParaRPr kumimoji="1" lang="ja-JP" altLang="en-US" sz="1600" dirty="0">
              <a:latin typeface="Arial Narrow" pitchFamily="34" charset="0"/>
            </a:endParaRPr>
          </a:p>
        </p:txBody>
      </p:sp>
      <p:sp>
        <p:nvSpPr>
          <p:cNvPr id="54" name="正方形/長方形 53"/>
          <p:cNvSpPr/>
          <p:nvPr/>
        </p:nvSpPr>
        <p:spPr>
          <a:xfrm>
            <a:off x="2051972" y="1088974"/>
            <a:ext cx="630007"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a:t>
            </a:r>
            <a:endParaRPr kumimoji="1" lang="ja-JP" altLang="en-US" sz="1600" dirty="0">
              <a:latin typeface="Arial Narrow" pitchFamily="34" charset="0"/>
            </a:endParaRPr>
          </a:p>
        </p:txBody>
      </p:sp>
      <p:sp>
        <p:nvSpPr>
          <p:cNvPr id="64" name="正方形/長方形 63"/>
          <p:cNvSpPr/>
          <p:nvPr/>
        </p:nvSpPr>
        <p:spPr>
          <a:xfrm>
            <a:off x="5742013" y="1088974"/>
            <a:ext cx="630007"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a:t>
            </a:r>
            <a:endParaRPr kumimoji="1" lang="ja-JP" altLang="en-US" sz="1600" dirty="0">
              <a:latin typeface="Arial Narrow" pitchFamily="34" charset="0"/>
            </a:endParaRPr>
          </a:p>
        </p:txBody>
      </p:sp>
      <p:sp>
        <p:nvSpPr>
          <p:cNvPr id="31" name="正方形/長方形 30"/>
          <p:cNvSpPr/>
          <p:nvPr/>
        </p:nvSpPr>
        <p:spPr>
          <a:xfrm>
            <a:off x="4391998" y="2168986"/>
            <a:ext cx="71998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2400" dirty="0">
                <a:solidFill>
                  <a:schemeClr val="accent6"/>
                </a:solidFill>
                <a:latin typeface="Arial Narrow" pitchFamily="34" charset="0"/>
              </a:rPr>
              <a:t>0</a:t>
            </a:r>
            <a:endParaRPr kumimoji="1" lang="ja-JP" altLang="en-US" sz="2400" dirty="0">
              <a:solidFill>
                <a:schemeClr val="accent6"/>
              </a:solidFill>
              <a:latin typeface="Arial Narrow" pitchFamily="34" charset="0"/>
            </a:endParaRPr>
          </a:p>
        </p:txBody>
      </p:sp>
      <p:sp>
        <p:nvSpPr>
          <p:cNvPr id="32" name="正方形/長方形 31"/>
          <p:cNvSpPr/>
          <p:nvPr/>
        </p:nvSpPr>
        <p:spPr>
          <a:xfrm>
            <a:off x="5112006" y="1808982"/>
            <a:ext cx="71998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solidFill>
                  <a:schemeClr val="accent6"/>
                </a:solidFill>
                <a:latin typeface="Arial Narrow" pitchFamily="34" charset="0"/>
              </a:rPr>
              <a:t>NMOS</a:t>
            </a:r>
            <a:endParaRPr kumimoji="1" lang="ja-JP" altLang="en-US" sz="1600" dirty="0">
              <a:solidFill>
                <a:schemeClr val="accent6"/>
              </a:solidFill>
              <a:latin typeface="Arial Narrow" pitchFamily="34" charset="0"/>
            </a:endParaRPr>
          </a:p>
        </p:txBody>
      </p:sp>
      <p:sp>
        <p:nvSpPr>
          <p:cNvPr id="35" name="正方形/長方形 34"/>
          <p:cNvSpPr/>
          <p:nvPr/>
        </p:nvSpPr>
        <p:spPr>
          <a:xfrm>
            <a:off x="3311986" y="2168986"/>
            <a:ext cx="71998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2400" dirty="0">
                <a:solidFill>
                  <a:schemeClr val="accent6"/>
                </a:solidFill>
                <a:latin typeface="Arial Narrow" pitchFamily="34" charset="0"/>
              </a:rPr>
              <a:t>1</a:t>
            </a:r>
            <a:endParaRPr kumimoji="1" lang="ja-JP" altLang="en-US" sz="2400" dirty="0">
              <a:solidFill>
                <a:schemeClr val="accent6"/>
              </a:solidFill>
              <a:latin typeface="Arial Narrow" pitchFamily="34" charset="0"/>
            </a:endParaRPr>
          </a:p>
        </p:txBody>
      </p:sp>
      <p:sp>
        <p:nvSpPr>
          <p:cNvPr id="4" name="正方形/長方形 3">
            <a:extLst>
              <a:ext uri="{FF2B5EF4-FFF2-40B4-BE49-F238E27FC236}">
                <a16:creationId xmlns:a16="http://schemas.microsoft.com/office/drawing/2014/main" id="{510D2009-9B1B-79E2-5B24-41BD8A13DB9F}"/>
              </a:ext>
            </a:extLst>
          </p:cNvPr>
          <p:cNvSpPr/>
          <p:nvPr/>
        </p:nvSpPr>
        <p:spPr>
          <a:xfrm>
            <a:off x="2591978" y="1808982"/>
            <a:ext cx="71998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solidFill>
                  <a:schemeClr val="accent6"/>
                </a:solidFill>
                <a:latin typeface="Arial Narrow" pitchFamily="34" charset="0"/>
              </a:rPr>
              <a:t>NMOS</a:t>
            </a:r>
            <a:endParaRPr kumimoji="1" lang="ja-JP" altLang="en-US" sz="1600" dirty="0">
              <a:solidFill>
                <a:schemeClr val="accent6"/>
              </a:solidFill>
              <a:latin typeface="Arial Narrow" pitchFamily="34" charset="0"/>
            </a:endParaRPr>
          </a:p>
        </p:txBody>
      </p:sp>
      <p:cxnSp>
        <p:nvCxnSpPr>
          <p:cNvPr id="7" name="直線コネクタ 6">
            <a:extLst>
              <a:ext uri="{FF2B5EF4-FFF2-40B4-BE49-F238E27FC236}">
                <a16:creationId xmlns:a16="http://schemas.microsoft.com/office/drawing/2014/main" id="{6C636806-429D-C3C0-18FC-8EBF4B4680C9}"/>
              </a:ext>
            </a:extLst>
          </p:cNvPr>
          <p:cNvCxnSpPr>
            <a:cxnSpLocks/>
          </p:cNvCxnSpPr>
          <p:nvPr/>
        </p:nvCxnSpPr>
        <p:spPr>
          <a:xfrm flipV="1">
            <a:off x="6012016" y="1448978"/>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01485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Dynamic Random Access Memory (DRAM)</a:t>
            </a:r>
            <a:endParaRPr kumimoji="1" lang="ja-JP" altLang="en-US" dirty="0"/>
          </a:p>
        </p:txBody>
      </p:sp>
      <p:sp>
        <p:nvSpPr>
          <p:cNvPr id="3" name="テキスト プレースホルダー 2"/>
          <p:cNvSpPr>
            <a:spLocks noGrp="1"/>
          </p:cNvSpPr>
          <p:nvPr>
            <p:ph type="body" sz="quarter" idx="10"/>
          </p:nvPr>
        </p:nvSpPr>
        <p:spPr>
          <a:xfrm>
            <a:off x="701956" y="1088974"/>
            <a:ext cx="8190091" cy="5219751"/>
          </a:xfrm>
        </p:spPr>
        <p:txBody>
          <a:bodyPr/>
          <a:lstStyle/>
          <a:p>
            <a:r>
              <a:rPr lang="ja-JP" altLang="en-US" dirty="0"/>
              <a:t>セルにコンデンサを使った方式</a:t>
            </a:r>
            <a:endParaRPr lang="en-US" altLang="ja-JP" dirty="0"/>
          </a:p>
          <a:p>
            <a:r>
              <a:rPr lang="en-US" altLang="ja-JP" dirty="0"/>
              <a:t>Dynamic</a:t>
            </a:r>
            <a:r>
              <a:rPr lang="ja-JP" altLang="en-US" dirty="0"/>
              <a:t> とはどう言う意味か？</a:t>
            </a:r>
            <a:endParaRPr kumimoji="1" lang="en-US" altLang="ja-JP" dirty="0"/>
          </a:p>
          <a:p>
            <a:pPr lvl="1"/>
            <a:r>
              <a:rPr lang="ja-JP" altLang="en-US" dirty="0"/>
              <a:t>動作が動的：電荷がもれて記憶が消えていく</a:t>
            </a:r>
            <a:endParaRPr kumimoji="1" lang="en-US" altLang="ja-JP" dirty="0"/>
          </a:p>
          <a:p>
            <a:r>
              <a:rPr kumimoji="1" lang="ja-JP" altLang="en-US" dirty="0"/>
              <a:t>速度は遅いが，セルを小さく作れるので容量が稼げる</a:t>
            </a:r>
            <a:endParaRPr kumimoji="1" lang="en-US" altLang="ja-JP" dirty="0"/>
          </a:p>
          <a:p>
            <a:pPr lvl="1"/>
            <a:r>
              <a:rPr kumimoji="1" lang="ja-JP" altLang="en-US" dirty="0"/>
              <a:t>メイン・メモリは </a:t>
            </a:r>
            <a:r>
              <a:rPr kumimoji="1" lang="en-US" altLang="ja-JP" dirty="0"/>
              <a:t>DRAM </a:t>
            </a:r>
            <a:r>
              <a:rPr kumimoji="1" lang="ja-JP" altLang="en-US" dirty="0" err="1"/>
              <a:t>で</a:t>
            </a:r>
            <a:r>
              <a:rPr kumimoji="1" lang="ja-JP" altLang="en-US" dirty="0"/>
              <a:t>出来ているのが普通</a:t>
            </a:r>
            <a:endParaRPr kumimoji="1" lang="en-US" altLang="ja-JP" dirty="0"/>
          </a:p>
        </p:txBody>
      </p:sp>
    </p:spTree>
    <p:extLst>
      <p:ext uri="{BB962C8B-B14F-4D97-AF65-F5344CB8AC3E}">
        <p14:creationId xmlns:p14="http://schemas.microsoft.com/office/powerpoint/2010/main" val="10541410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DRAM </a:t>
            </a:r>
            <a:r>
              <a:rPr kumimoji="1" lang="ja-JP" altLang="en-US" dirty="0"/>
              <a:t>のセル</a:t>
            </a:r>
          </a:p>
        </p:txBody>
      </p:sp>
      <p:sp>
        <p:nvSpPr>
          <p:cNvPr id="3" name="テキスト プレースホルダー 2"/>
          <p:cNvSpPr>
            <a:spLocks noGrp="1"/>
          </p:cNvSpPr>
          <p:nvPr>
            <p:ph type="body" sz="quarter" idx="10"/>
          </p:nvPr>
        </p:nvSpPr>
        <p:spPr>
          <a:xfrm>
            <a:off x="611956" y="4329010"/>
            <a:ext cx="8280092" cy="1979715"/>
          </a:xfrm>
        </p:spPr>
        <p:txBody>
          <a:bodyPr/>
          <a:lstStyle/>
          <a:p>
            <a:r>
              <a:rPr lang="ja-JP" altLang="en-US" dirty="0"/>
              <a:t>セルをコンデンサによって構成</a:t>
            </a:r>
            <a:endParaRPr lang="en-US" altLang="ja-JP" dirty="0"/>
          </a:p>
          <a:p>
            <a:pPr lvl="1"/>
            <a:r>
              <a:rPr lang="ja-JP" altLang="en-US" dirty="0"/>
              <a:t>電荷がたまっていれば１，そうでなければ０</a:t>
            </a:r>
            <a:endParaRPr lang="en-US" altLang="ja-JP" dirty="0"/>
          </a:p>
          <a:p>
            <a:pPr lvl="1"/>
            <a:r>
              <a:rPr lang="ja-JP" altLang="en-US" dirty="0"/>
              <a:t>時間が経つと自然に電荷が抜けてデータが消える</a:t>
            </a:r>
            <a:endParaRPr lang="en-US" altLang="ja-JP" dirty="0"/>
          </a:p>
          <a:p>
            <a:r>
              <a:rPr lang="ja-JP" altLang="en-US" dirty="0"/>
              <a:t>電荷を維持するため，定期的にリフレッシュと呼ばれる操作を行う</a:t>
            </a:r>
            <a:endParaRPr lang="en-US" altLang="ja-JP" dirty="0"/>
          </a:p>
          <a:p>
            <a:pPr lvl="1"/>
            <a:r>
              <a:rPr lang="ja-JP" altLang="en-US" dirty="0"/>
              <a:t>具体的には，一回読んで同じデータを書き戻す</a:t>
            </a:r>
            <a:endParaRPr lang="en-US" altLang="ja-JP" dirty="0"/>
          </a:p>
        </p:txBody>
      </p:sp>
      <p:grpSp>
        <p:nvGrpSpPr>
          <p:cNvPr id="4" name="グループ化 3">
            <a:extLst>
              <a:ext uri="{FF2B5EF4-FFF2-40B4-BE49-F238E27FC236}">
                <a16:creationId xmlns:a16="http://schemas.microsoft.com/office/drawing/2014/main" id="{B2772659-A00E-4413-9EB6-D696321711C2}"/>
              </a:ext>
            </a:extLst>
          </p:cNvPr>
          <p:cNvGrpSpPr/>
          <p:nvPr/>
        </p:nvGrpSpPr>
        <p:grpSpPr>
          <a:xfrm>
            <a:off x="4211996" y="2348988"/>
            <a:ext cx="360004" cy="360004"/>
            <a:chOff x="4932004" y="2708992"/>
            <a:chExt cx="360004" cy="360004"/>
          </a:xfrm>
        </p:grpSpPr>
        <p:cxnSp>
          <p:nvCxnSpPr>
            <p:cNvPr id="5" name="直線コネクタ 4">
              <a:extLst>
                <a:ext uri="{FF2B5EF4-FFF2-40B4-BE49-F238E27FC236}">
                  <a16:creationId xmlns:a16="http://schemas.microsoft.com/office/drawing/2014/main" id="{CE9B70D6-1D90-4E04-BD88-F8DF94F7C494}"/>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EE431212-3CD4-45B0-9ECD-BB573F590178}"/>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54CA5229-7377-4A1B-A728-E763A120F77E}"/>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D57B5B47-028B-4E3D-8FB3-5490133D576B}"/>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9" name="直線コネクタ 8">
            <a:extLst>
              <a:ext uri="{FF2B5EF4-FFF2-40B4-BE49-F238E27FC236}">
                <a16:creationId xmlns:a16="http://schemas.microsoft.com/office/drawing/2014/main" id="{04ACCC42-4E49-4867-BFDC-671C90B11355}"/>
              </a:ext>
            </a:extLst>
          </p:cNvPr>
          <p:cNvCxnSpPr>
            <a:cxnSpLocks/>
          </p:cNvCxnSpPr>
          <p:nvPr/>
        </p:nvCxnSpPr>
        <p:spPr>
          <a:xfrm>
            <a:off x="3851992" y="2708992"/>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9FA852A0-5D43-4C5B-8D71-AF1C94363457}"/>
              </a:ext>
            </a:extLst>
          </p:cNvPr>
          <p:cNvCxnSpPr>
            <a:cxnSpLocks/>
          </p:cNvCxnSpPr>
          <p:nvPr/>
        </p:nvCxnSpPr>
        <p:spPr>
          <a:xfrm>
            <a:off x="4572000" y="2708992"/>
            <a:ext cx="360006" cy="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0DDEA31C-DEA3-4027-A96D-5EC4FD0DCD35}"/>
              </a:ext>
            </a:extLst>
          </p:cNvPr>
          <p:cNvCxnSpPr>
            <a:cxnSpLocks/>
          </p:cNvCxnSpPr>
          <p:nvPr/>
        </p:nvCxnSpPr>
        <p:spPr>
          <a:xfrm flipV="1">
            <a:off x="3851992" y="1628980"/>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12" name="グループ化 11">
            <a:extLst>
              <a:ext uri="{FF2B5EF4-FFF2-40B4-BE49-F238E27FC236}">
                <a16:creationId xmlns:a16="http://schemas.microsoft.com/office/drawing/2014/main" id="{DE115225-CFB0-4004-A206-CB9F39CB2EA1}"/>
              </a:ext>
            </a:extLst>
          </p:cNvPr>
          <p:cNvGrpSpPr/>
          <p:nvPr/>
        </p:nvGrpSpPr>
        <p:grpSpPr>
          <a:xfrm>
            <a:off x="4752002" y="2888994"/>
            <a:ext cx="360004" cy="90003"/>
            <a:chOff x="7272030" y="3789004"/>
            <a:chExt cx="360004" cy="90003"/>
          </a:xfrm>
        </p:grpSpPr>
        <p:cxnSp>
          <p:nvCxnSpPr>
            <p:cNvPr id="13" name="直線コネクタ 12">
              <a:extLst>
                <a:ext uri="{FF2B5EF4-FFF2-40B4-BE49-F238E27FC236}">
                  <a16:creationId xmlns:a16="http://schemas.microsoft.com/office/drawing/2014/main" id="{2BAEB49E-1596-4709-9456-587CECEF00D8}"/>
                </a:ext>
              </a:extLst>
            </p:cNvPr>
            <p:cNvCxnSpPr>
              <a:cxnSpLocks/>
            </p:cNvCxnSpPr>
            <p:nvPr/>
          </p:nvCxnSpPr>
          <p:spPr>
            <a:xfrm flipH="1" flipV="1">
              <a:off x="7272030" y="3789004"/>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52D2BEEE-C054-4362-879D-B947D019F20F}"/>
                </a:ext>
              </a:extLst>
            </p:cNvPr>
            <p:cNvCxnSpPr>
              <a:cxnSpLocks/>
            </p:cNvCxnSpPr>
            <p:nvPr/>
          </p:nvCxnSpPr>
          <p:spPr>
            <a:xfrm flipH="1" flipV="1">
              <a:off x="7272030" y="3879005"/>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5" name="直線コネクタ 14">
            <a:extLst>
              <a:ext uri="{FF2B5EF4-FFF2-40B4-BE49-F238E27FC236}">
                <a16:creationId xmlns:a16="http://schemas.microsoft.com/office/drawing/2014/main" id="{980D156E-BEF6-49E5-BEDB-E654CED1DF10}"/>
              </a:ext>
            </a:extLst>
          </p:cNvPr>
          <p:cNvCxnSpPr>
            <a:cxnSpLocks/>
          </p:cNvCxnSpPr>
          <p:nvPr/>
        </p:nvCxnSpPr>
        <p:spPr>
          <a:xfrm flipV="1">
            <a:off x="4932004" y="2708992"/>
            <a:ext cx="0" cy="180002"/>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DDF1097C-113D-483C-86EC-803338665142}"/>
              </a:ext>
            </a:extLst>
          </p:cNvPr>
          <p:cNvCxnSpPr>
            <a:cxnSpLocks/>
          </p:cNvCxnSpPr>
          <p:nvPr/>
        </p:nvCxnSpPr>
        <p:spPr>
          <a:xfrm flipV="1">
            <a:off x="4932004" y="2978995"/>
            <a:ext cx="0" cy="270003"/>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17" name="グループ化 16">
            <a:extLst>
              <a:ext uri="{FF2B5EF4-FFF2-40B4-BE49-F238E27FC236}">
                <a16:creationId xmlns:a16="http://schemas.microsoft.com/office/drawing/2014/main" id="{38D32D1F-3EE8-498D-B8DB-C60684B30C49}"/>
              </a:ext>
            </a:extLst>
          </p:cNvPr>
          <p:cNvGrpSpPr/>
          <p:nvPr/>
        </p:nvGrpSpPr>
        <p:grpSpPr>
          <a:xfrm>
            <a:off x="4752002" y="3248998"/>
            <a:ext cx="326325" cy="117556"/>
            <a:chOff x="2531592" y="5357236"/>
            <a:chExt cx="326325" cy="117556"/>
          </a:xfrm>
        </p:grpSpPr>
        <p:cxnSp>
          <p:nvCxnSpPr>
            <p:cNvPr id="18" name="直線コネクタ 17">
              <a:extLst>
                <a:ext uri="{FF2B5EF4-FFF2-40B4-BE49-F238E27FC236}">
                  <a16:creationId xmlns:a16="http://schemas.microsoft.com/office/drawing/2014/main" id="{1F5D5F47-3829-4D33-B94F-0FE22B8C22B5}"/>
                </a:ext>
              </a:extLst>
            </p:cNvPr>
            <p:cNvCxnSpPr/>
            <p:nvPr/>
          </p:nvCxnSpPr>
          <p:spPr>
            <a:xfrm flipV="1">
              <a:off x="2531592" y="5357236"/>
              <a:ext cx="326325"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51117BCE-AACC-4BD5-8C7D-FBCAFDFD8FAD}"/>
                </a:ext>
              </a:extLst>
            </p:cNvPr>
            <p:cNvCxnSpPr/>
            <p:nvPr/>
          </p:nvCxnSpPr>
          <p:spPr>
            <a:xfrm flipV="1">
              <a:off x="2592779" y="5416014"/>
              <a:ext cx="203953"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360640C4-3A38-49F5-ACDD-637737FC5B10}"/>
                </a:ext>
              </a:extLst>
            </p:cNvPr>
            <p:cNvCxnSpPr/>
            <p:nvPr/>
          </p:nvCxnSpPr>
          <p:spPr>
            <a:xfrm flipV="1">
              <a:off x="2653965" y="5474792"/>
              <a:ext cx="81582"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1" name="直線コネクタ 20">
            <a:extLst>
              <a:ext uri="{FF2B5EF4-FFF2-40B4-BE49-F238E27FC236}">
                <a16:creationId xmlns:a16="http://schemas.microsoft.com/office/drawing/2014/main" id="{5C16D03F-62AA-402B-A9AC-ADCF020FC7D6}"/>
              </a:ext>
            </a:extLst>
          </p:cNvPr>
          <p:cNvCxnSpPr>
            <a:cxnSpLocks/>
          </p:cNvCxnSpPr>
          <p:nvPr/>
        </p:nvCxnSpPr>
        <p:spPr>
          <a:xfrm flipV="1">
            <a:off x="4391998" y="1988984"/>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287BB93E-CC11-4F3A-AF7A-8FAF390455E8}"/>
              </a:ext>
            </a:extLst>
          </p:cNvPr>
          <p:cNvCxnSpPr>
            <a:cxnSpLocks/>
          </p:cNvCxnSpPr>
          <p:nvPr/>
        </p:nvCxnSpPr>
        <p:spPr>
          <a:xfrm>
            <a:off x="3491988" y="1988984"/>
            <a:ext cx="1800020"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sp>
        <p:nvSpPr>
          <p:cNvPr id="23" name="正方形/長方形 22"/>
          <p:cNvSpPr/>
          <p:nvPr/>
        </p:nvSpPr>
        <p:spPr>
          <a:xfrm>
            <a:off x="4662001" y="1718981"/>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a:t>
            </a:r>
            <a:endParaRPr kumimoji="1" lang="ja-JP" altLang="en-US" sz="1600" dirty="0">
              <a:latin typeface="Arial Narrow" pitchFamily="34" charset="0"/>
            </a:endParaRPr>
          </a:p>
        </p:txBody>
      </p:sp>
      <p:sp>
        <p:nvSpPr>
          <p:cNvPr id="24" name="正方形/長方形 23"/>
          <p:cNvSpPr/>
          <p:nvPr/>
        </p:nvSpPr>
        <p:spPr>
          <a:xfrm>
            <a:off x="3581989" y="1178975"/>
            <a:ext cx="630007"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a:t>
            </a:r>
            <a:endParaRPr kumimoji="1" lang="ja-JP" altLang="en-US" sz="1600" dirty="0">
              <a:latin typeface="Arial Narrow" pitchFamily="34" charset="0"/>
            </a:endParaRPr>
          </a:p>
        </p:txBody>
      </p:sp>
    </p:spTree>
    <p:extLst>
      <p:ext uri="{BB962C8B-B14F-4D97-AF65-F5344CB8AC3E}">
        <p14:creationId xmlns:p14="http://schemas.microsoft.com/office/powerpoint/2010/main" val="27994140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DRAM </a:t>
            </a:r>
            <a:r>
              <a:rPr kumimoji="1" lang="ja-JP" altLang="en-US" dirty="0"/>
              <a:t>の読み出し</a:t>
            </a:r>
          </a:p>
        </p:txBody>
      </p:sp>
      <p:sp>
        <p:nvSpPr>
          <p:cNvPr id="3" name="テキスト プレースホルダー 2"/>
          <p:cNvSpPr>
            <a:spLocks noGrp="1"/>
          </p:cNvSpPr>
          <p:nvPr>
            <p:ph type="body" sz="quarter" idx="10"/>
          </p:nvPr>
        </p:nvSpPr>
        <p:spPr>
          <a:xfrm>
            <a:off x="611956" y="4329010"/>
            <a:ext cx="8280092" cy="1439709"/>
          </a:xfrm>
        </p:spPr>
        <p:txBody>
          <a:bodyPr/>
          <a:lstStyle/>
          <a:p>
            <a:pPr marL="817200" lvl="1" indent="-457200">
              <a:buFont typeface="+mj-lt"/>
              <a:buAutoNum type="arabicPeriod"/>
            </a:pPr>
            <a:r>
              <a:rPr kumimoji="1" lang="ja-JP" altLang="en-US" dirty="0"/>
              <a:t>ビットラインに電荷をプリチャージ</a:t>
            </a:r>
            <a:endParaRPr kumimoji="1" lang="en-US" altLang="ja-JP" dirty="0"/>
          </a:p>
          <a:p>
            <a:pPr lvl="2"/>
            <a:r>
              <a:rPr kumimoji="1" lang="ja-JP" altLang="en-US" dirty="0"/>
              <a:t>ビットライン全体を一種のコンデンサだと思う</a:t>
            </a:r>
            <a:endParaRPr kumimoji="1" lang="en-US" altLang="ja-JP" dirty="0"/>
          </a:p>
          <a:p>
            <a:pPr lvl="2"/>
            <a:r>
              <a:rPr kumimoji="1" lang="ja-JP" altLang="en-US" dirty="0"/>
              <a:t>高電位にして電荷を信号線にためる</a:t>
            </a:r>
            <a:endParaRPr kumimoji="1" lang="en-US" altLang="ja-JP" dirty="0"/>
          </a:p>
          <a:p>
            <a:pPr marL="817200" lvl="1" indent="-457200">
              <a:buFont typeface="+mj-lt"/>
              <a:buAutoNum type="arabicPeriod"/>
            </a:pPr>
            <a:r>
              <a:rPr kumimoji="1" lang="ja-JP" altLang="en-US" dirty="0"/>
              <a:t>読み出す行のワードラインを高電位に</a:t>
            </a:r>
            <a:endParaRPr kumimoji="1" lang="en-US" altLang="ja-JP" dirty="0"/>
          </a:p>
          <a:p>
            <a:pPr lvl="2"/>
            <a:r>
              <a:rPr kumimoji="1" lang="en-US" altLang="ja-JP" dirty="0"/>
              <a:t>NMOS </a:t>
            </a:r>
            <a:r>
              <a:rPr kumimoji="1" lang="ja-JP" altLang="en-US" dirty="0"/>
              <a:t>が </a:t>
            </a:r>
            <a:r>
              <a:rPr kumimoji="1" lang="en-US" altLang="ja-JP" dirty="0"/>
              <a:t>ON </a:t>
            </a:r>
            <a:r>
              <a:rPr kumimoji="1" lang="ja-JP" altLang="en-US" dirty="0"/>
              <a:t>になりビットラインと接続</a:t>
            </a:r>
            <a:endParaRPr kumimoji="1" lang="en-US" altLang="ja-JP" dirty="0"/>
          </a:p>
          <a:p>
            <a:pPr marL="817200" lvl="1" indent="-457200">
              <a:buFont typeface="+mj-lt"/>
              <a:buAutoNum type="arabicPeriod"/>
            </a:pPr>
            <a:r>
              <a:rPr kumimoji="1" lang="ja-JP" altLang="en-US" dirty="0"/>
              <a:t>セルの状態に応じてディスチャージが起きる</a:t>
            </a:r>
            <a:endParaRPr kumimoji="1" lang="en-US" altLang="ja-JP" dirty="0"/>
          </a:p>
          <a:p>
            <a:pPr lvl="2"/>
            <a:r>
              <a:rPr kumimoji="1" lang="ja-JP" altLang="en-US" dirty="0"/>
              <a:t>セルに電荷がある（１）→ ビットラインの状態は変わらない</a:t>
            </a:r>
            <a:endParaRPr kumimoji="1" lang="en-US" altLang="ja-JP" dirty="0"/>
          </a:p>
          <a:p>
            <a:pPr lvl="2"/>
            <a:r>
              <a:rPr kumimoji="1" lang="ja-JP" altLang="en-US" dirty="0"/>
              <a:t>セルに電荷がない（０）→ ビットラインの電位が下がる</a:t>
            </a:r>
            <a:endParaRPr kumimoji="1" lang="en-US" altLang="ja-JP" dirty="0"/>
          </a:p>
        </p:txBody>
      </p:sp>
      <p:grpSp>
        <p:nvGrpSpPr>
          <p:cNvPr id="4" name="グループ化 3">
            <a:extLst>
              <a:ext uri="{FF2B5EF4-FFF2-40B4-BE49-F238E27FC236}">
                <a16:creationId xmlns:a16="http://schemas.microsoft.com/office/drawing/2014/main" id="{B2772659-A00E-4413-9EB6-D696321711C2}"/>
              </a:ext>
            </a:extLst>
          </p:cNvPr>
          <p:cNvGrpSpPr/>
          <p:nvPr/>
        </p:nvGrpSpPr>
        <p:grpSpPr>
          <a:xfrm>
            <a:off x="4211996" y="1988984"/>
            <a:ext cx="360004" cy="360004"/>
            <a:chOff x="4932004" y="2708992"/>
            <a:chExt cx="360004" cy="360004"/>
          </a:xfrm>
        </p:grpSpPr>
        <p:cxnSp>
          <p:nvCxnSpPr>
            <p:cNvPr id="5" name="直線コネクタ 4">
              <a:extLst>
                <a:ext uri="{FF2B5EF4-FFF2-40B4-BE49-F238E27FC236}">
                  <a16:creationId xmlns:a16="http://schemas.microsoft.com/office/drawing/2014/main" id="{CE9B70D6-1D90-4E04-BD88-F8DF94F7C494}"/>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EE431212-3CD4-45B0-9ECD-BB573F590178}"/>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54CA5229-7377-4A1B-A728-E763A120F77E}"/>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D57B5B47-028B-4E3D-8FB3-5490133D576B}"/>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9" name="直線コネクタ 8">
            <a:extLst>
              <a:ext uri="{FF2B5EF4-FFF2-40B4-BE49-F238E27FC236}">
                <a16:creationId xmlns:a16="http://schemas.microsoft.com/office/drawing/2014/main" id="{04ACCC42-4E49-4867-BFDC-671C90B11355}"/>
              </a:ext>
            </a:extLst>
          </p:cNvPr>
          <p:cNvCxnSpPr>
            <a:cxnSpLocks/>
          </p:cNvCxnSpPr>
          <p:nvPr/>
        </p:nvCxnSpPr>
        <p:spPr>
          <a:xfrm>
            <a:off x="3851992" y="2348988"/>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9FA852A0-5D43-4C5B-8D71-AF1C94363457}"/>
              </a:ext>
            </a:extLst>
          </p:cNvPr>
          <p:cNvCxnSpPr>
            <a:cxnSpLocks/>
          </p:cNvCxnSpPr>
          <p:nvPr/>
        </p:nvCxnSpPr>
        <p:spPr>
          <a:xfrm>
            <a:off x="4572000" y="2348988"/>
            <a:ext cx="360006" cy="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0DDEA31C-DEA3-4027-A96D-5EC4FD0DCD35}"/>
              </a:ext>
            </a:extLst>
          </p:cNvPr>
          <p:cNvCxnSpPr>
            <a:cxnSpLocks/>
          </p:cNvCxnSpPr>
          <p:nvPr/>
        </p:nvCxnSpPr>
        <p:spPr>
          <a:xfrm flipV="1">
            <a:off x="3851992" y="1268976"/>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12" name="グループ化 11">
            <a:extLst>
              <a:ext uri="{FF2B5EF4-FFF2-40B4-BE49-F238E27FC236}">
                <a16:creationId xmlns:a16="http://schemas.microsoft.com/office/drawing/2014/main" id="{DE115225-CFB0-4004-A206-CB9F39CB2EA1}"/>
              </a:ext>
            </a:extLst>
          </p:cNvPr>
          <p:cNvGrpSpPr/>
          <p:nvPr/>
        </p:nvGrpSpPr>
        <p:grpSpPr>
          <a:xfrm>
            <a:off x="4752002" y="2528990"/>
            <a:ext cx="360004" cy="90003"/>
            <a:chOff x="7272030" y="3789004"/>
            <a:chExt cx="360004" cy="90003"/>
          </a:xfrm>
        </p:grpSpPr>
        <p:cxnSp>
          <p:nvCxnSpPr>
            <p:cNvPr id="13" name="直線コネクタ 12">
              <a:extLst>
                <a:ext uri="{FF2B5EF4-FFF2-40B4-BE49-F238E27FC236}">
                  <a16:creationId xmlns:a16="http://schemas.microsoft.com/office/drawing/2014/main" id="{2BAEB49E-1596-4709-9456-587CECEF00D8}"/>
                </a:ext>
              </a:extLst>
            </p:cNvPr>
            <p:cNvCxnSpPr>
              <a:cxnSpLocks/>
            </p:cNvCxnSpPr>
            <p:nvPr/>
          </p:nvCxnSpPr>
          <p:spPr>
            <a:xfrm flipH="1" flipV="1">
              <a:off x="7272030" y="3789004"/>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52D2BEEE-C054-4362-879D-B947D019F20F}"/>
                </a:ext>
              </a:extLst>
            </p:cNvPr>
            <p:cNvCxnSpPr>
              <a:cxnSpLocks/>
            </p:cNvCxnSpPr>
            <p:nvPr/>
          </p:nvCxnSpPr>
          <p:spPr>
            <a:xfrm flipH="1" flipV="1">
              <a:off x="7272030" y="3879005"/>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5" name="直線コネクタ 14">
            <a:extLst>
              <a:ext uri="{FF2B5EF4-FFF2-40B4-BE49-F238E27FC236}">
                <a16:creationId xmlns:a16="http://schemas.microsoft.com/office/drawing/2014/main" id="{980D156E-BEF6-49E5-BEDB-E654CED1DF10}"/>
              </a:ext>
            </a:extLst>
          </p:cNvPr>
          <p:cNvCxnSpPr>
            <a:cxnSpLocks/>
          </p:cNvCxnSpPr>
          <p:nvPr/>
        </p:nvCxnSpPr>
        <p:spPr>
          <a:xfrm flipV="1">
            <a:off x="4932004" y="2348988"/>
            <a:ext cx="0" cy="180002"/>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DDF1097C-113D-483C-86EC-803338665142}"/>
              </a:ext>
            </a:extLst>
          </p:cNvPr>
          <p:cNvCxnSpPr>
            <a:cxnSpLocks/>
          </p:cNvCxnSpPr>
          <p:nvPr/>
        </p:nvCxnSpPr>
        <p:spPr>
          <a:xfrm flipV="1">
            <a:off x="4932004" y="2618991"/>
            <a:ext cx="0" cy="270003"/>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17" name="グループ化 16">
            <a:extLst>
              <a:ext uri="{FF2B5EF4-FFF2-40B4-BE49-F238E27FC236}">
                <a16:creationId xmlns:a16="http://schemas.microsoft.com/office/drawing/2014/main" id="{38D32D1F-3EE8-498D-B8DB-C60684B30C49}"/>
              </a:ext>
            </a:extLst>
          </p:cNvPr>
          <p:cNvGrpSpPr/>
          <p:nvPr/>
        </p:nvGrpSpPr>
        <p:grpSpPr>
          <a:xfrm>
            <a:off x="4752002" y="2888994"/>
            <a:ext cx="326325" cy="117556"/>
            <a:chOff x="2531592" y="5357236"/>
            <a:chExt cx="326325" cy="117556"/>
          </a:xfrm>
        </p:grpSpPr>
        <p:cxnSp>
          <p:nvCxnSpPr>
            <p:cNvPr id="18" name="直線コネクタ 17">
              <a:extLst>
                <a:ext uri="{FF2B5EF4-FFF2-40B4-BE49-F238E27FC236}">
                  <a16:creationId xmlns:a16="http://schemas.microsoft.com/office/drawing/2014/main" id="{1F5D5F47-3829-4D33-B94F-0FE22B8C22B5}"/>
                </a:ext>
              </a:extLst>
            </p:cNvPr>
            <p:cNvCxnSpPr/>
            <p:nvPr/>
          </p:nvCxnSpPr>
          <p:spPr>
            <a:xfrm flipV="1">
              <a:off x="2531592" y="5357236"/>
              <a:ext cx="326325"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51117BCE-AACC-4BD5-8C7D-FBCAFDFD8FAD}"/>
                </a:ext>
              </a:extLst>
            </p:cNvPr>
            <p:cNvCxnSpPr/>
            <p:nvPr/>
          </p:nvCxnSpPr>
          <p:spPr>
            <a:xfrm flipV="1">
              <a:off x="2592779" y="5416014"/>
              <a:ext cx="203953"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360640C4-3A38-49F5-ACDD-637737FC5B10}"/>
                </a:ext>
              </a:extLst>
            </p:cNvPr>
            <p:cNvCxnSpPr/>
            <p:nvPr/>
          </p:nvCxnSpPr>
          <p:spPr>
            <a:xfrm flipV="1">
              <a:off x="2653965" y="5474792"/>
              <a:ext cx="81582"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1" name="直線コネクタ 20">
            <a:extLst>
              <a:ext uri="{FF2B5EF4-FFF2-40B4-BE49-F238E27FC236}">
                <a16:creationId xmlns:a16="http://schemas.microsoft.com/office/drawing/2014/main" id="{5C16D03F-62AA-402B-A9AC-ADCF020FC7D6}"/>
              </a:ext>
            </a:extLst>
          </p:cNvPr>
          <p:cNvCxnSpPr>
            <a:cxnSpLocks/>
          </p:cNvCxnSpPr>
          <p:nvPr/>
        </p:nvCxnSpPr>
        <p:spPr>
          <a:xfrm flipV="1">
            <a:off x="4391998" y="1628980"/>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287BB93E-CC11-4F3A-AF7A-8FAF390455E8}"/>
              </a:ext>
            </a:extLst>
          </p:cNvPr>
          <p:cNvCxnSpPr>
            <a:cxnSpLocks/>
          </p:cNvCxnSpPr>
          <p:nvPr/>
        </p:nvCxnSpPr>
        <p:spPr>
          <a:xfrm>
            <a:off x="3491988" y="1628980"/>
            <a:ext cx="1800020"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sp>
        <p:nvSpPr>
          <p:cNvPr id="23" name="正方形/長方形 22"/>
          <p:cNvSpPr/>
          <p:nvPr/>
        </p:nvSpPr>
        <p:spPr>
          <a:xfrm>
            <a:off x="4662001" y="1358977"/>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a:t>
            </a:r>
            <a:endParaRPr kumimoji="1" lang="ja-JP" altLang="en-US" sz="1600" dirty="0">
              <a:latin typeface="Arial Narrow" pitchFamily="34" charset="0"/>
            </a:endParaRPr>
          </a:p>
        </p:txBody>
      </p:sp>
      <p:sp>
        <p:nvSpPr>
          <p:cNvPr id="24" name="正方形/長方形 23"/>
          <p:cNvSpPr/>
          <p:nvPr/>
        </p:nvSpPr>
        <p:spPr>
          <a:xfrm>
            <a:off x="3581989" y="818971"/>
            <a:ext cx="630007"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a:t>
            </a:r>
            <a:endParaRPr kumimoji="1" lang="ja-JP" altLang="en-US" sz="1600" dirty="0">
              <a:latin typeface="Arial Narrow" pitchFamily="34" charset="0"/>
            </a:endParaRPr>
          </a:p>
        </p:txBody>
      </p:sp>
    </p:spTree>
    <p:extLst>
      <p:ext uri="{BB962C8B-B14F-4D97-AF65-F5344CB8AC3E}">
        <p14:creationId xmlns:p14="http://schemas.microsoft.com/office/powerpoint/2010/main" val="21355081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SRAM </a:t>
            </a:r>
            <a:r>
              <a:rPr kumimoji="1" lang="ja-JP" altLang="en-US" dirty="0"/>
              <a:t>の場合との違い</a:t>
            </a:r>
          </a:p>
        </p:txBody>
      </p:sp>
      <p:sp>
        <p:nvSpPr>
          <p:cNvPr id="3" name="テキスト プレースホルダー 2"/>
          <p:cNvSpPr>
            <a:spLocks noGrp="1"/>
          </p:cNvSpPr>
          <p:nvPr>
            <p:ph type="body" sz="quarter" idx="10"/>
          </p:nvPr>
        </p:nvSpPr>
        <p:spPr>
          <a:xfrm>
            <a:off x="341953" y="4599013"/>
            <a:ext cx="8280092" cy="1439709"/>
          </a:xfrm>
        </p:spPr>
        <p:txBody>
          <a:bodyPr/>
          <a:lstStyle/>
          <a:p>
            <a:r>
              <a:rPr lang="ja-JP" altLang="en-US" dirty="0"/>
              <a:t>読み出し時に内容が破壊される</a:t>
            </a:r>
            <a:endParaRPr lang="en-US" altLang="ja-JP" dirty="0"/>
          </a:p>
          <a:p>
            <a:pPr lvl="1"/>
            <a:r>
              <a:rPr lang="ja-JP" altLang="en-US" dirty="0"/>
              <a:t>ビットラインとコンデンサが接続されると，電荷が流れ出す</a:t>
            </a:r>
            <a:endParaRPr lang="en-US" altLang="ja-JP" dirty="0"/>
          </a:p>
          <a:p>
            <a:r>
              <a:rPr lang="ja-JP" altLang="en-US" dirty="0"/>
              <a:t>コンデンサがビットラインをディスチャージする速度は遅い</a:t>
            </a:r>
            <a:endParaRPr lang="en-US" altLang="ja-JP" dirty="0"/>
          </a:p>
          <a:p>
            <a:pPr lvl="1"/>
            <a:r>
              <a:rPr lang="ja-JP" altLang="en-US" dirty="0"/>
              <a:t>センスアンプと呼ばれる微小な電圧の変化を増幅する回路を使う</a:t>
            </a:r>
          </a:p>
        </p:txBody>
      </p:sp>
      <p:grpSp>
        <p:nvGrpSpPr>
          <p:cNvPr id="4" name="グループ化 3">
            <a:extLst>
              <a:ext uri="{FF2B5EF4-FFF2-40B4-BE49-F238E27FC236}">
                <a16:creationId xmlns:a16="http://schemas.microsoft.com/office/drawing/2014/main" id="{B2772659-A00E-4413-9EB6-D696321711C2}"/>
              </a:ext>
            </a:extLst>
          </p:cNvPr>
          <p:cNvGrpSpPr/>
          <p:nvPr/>
        </p:nvGrpSpPr>
        <p:grpSpPr>
          <a:xfrm>
            <a:off x="4211996" y="2348988"/>
            <a:ext cx="360004" cy="360004"/>
            <a:chOff x="4932004" y="2708992"/>
            <a:chExt cx="360004" cy="360004"/>
          </a:xfrm>
        </p:grpSpPr>
        <p:cxnSp>
          <p:nvCxnSpPr>
            <p:cNvPr id="5" name="直線コネクタ 4">
              <a:extLst>
                <a:ext uri="{FF2B5EF4-FFF2-40B4-BE49-F238E27FC236}">
                  <a16:creationId xmlns:a16="http://schemas.microsoft.com/office/drawing/2014/main" id="{CE9B70D6-1D90-4E04-BD88-F8DF94F7C494}"/>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EE431212-3CD4-45B0-9ECD-BB573F590178}"/>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54CA5229-7377-4A1B-A728-E763A120F77E}"/>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D57B5B47-028B-4E3D-8FB3-5490133D576B}"/>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9" name="直線コネクタ 8">
            <a:extLst>
              <a:ext uri="{FF2B5EF4-FFF2-40B4-BE49-F238E27FC236}">
                <a16:creationId xmlns:a16="http://schemas.microsoft.com/office/drawing/2014/main" id="{04ACCC42-4E49-4867-BFDC-671C90B11355}"/>
              </a:ext>
            </a:extLst>
          </p:cNvPr>
          <p:cNvCxnSpPr>
            <a:cxnSpLocks/>
          </p:cNvCxnSpPr>
          <p:nvPr/>
        </p:nvCxnSpPr>
        <p:spPr>
          <a:xfrm>
            <a:off x="3851992" y="2708992"/>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9FA852A0-5D43-4C5B-8D71-AF1C94363457}"/>
              </a:ext>
            </a:extLst>
          </p:cNvPr>
          <p:cNvCxnSpPr>
            <a:cxnSpLocks/>
          </p:cNvCxnSpPr>
          <p:nvPr/>
        </p:nvCxnSpPr>
        <p:spPr>
          <a:xfrm>
            <a:off x="4572000" y="2708992"/>
            <a:ext cx="360006" cy="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0DDEA31C-DEA3-4027-A96D-5EC4FD0DCD35}"/>
              </a:ext>
            </a:extLst>
          </p:cNvPr>
          <p:cNvCxnSpPr>
            <a:cxnSpLocks/>
          </p:cNvCxnSpPr>
          <p:nvPr/>
        </p:nvCxnSpPr>
        <p:spPr>
          <a:xfrm flipV="1">
            <a:off x="3851992" y="1628980"/>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12" name="グループ化 11">
            <a:extLst>
              <a:ext uri="{FF2B5EF4-FFF2-40B4-BE49-F238E27FC236}">
                <a16:creationId xmlns:a16="http://schemas.microsoft.com/office/drawing/2014/main" id="{DE115225-CFB0-4004-A206-CB9F39CB2EA1}"/>
              </a:ext>
            </a:extLst>
          </p:cNvPr>
          <p:cNvGrpSpPr/>
          <p:nvPr/>
        </p:nvGrpSpPr>
        <p:grpSpPr>
          <a:xfrm>
            <a:off x="4752002" y="2888994"/>
            <a:ext cx="360004" cy="90003"/>
            <a:chOff x="7272030" y="3789004"/>
            <a:chExt cx="360004" cy="90003"/>
          </a:xfrm>
        </p:grpSpPr>
        <p:cxnSp>
          <p:nvCxnSpPr>
            <p:cNvPr id="13" name="直線コネクタ 12">
              <a:extLst>
                <a:ext uri="{FF2B5EF4-FFF2-40B4-BE49-F238E27FC236}">
                  <a16:creationId xmlns:a16="http://schemas.microsoft.com/office/drawing/2014/main" id="{2BAEB49E-1596-4709-9456-587CECEF00D8}"/>
                </a:ext>
              </a:extLst>
            </p:cNvPr>
            <p:cNvCxnSpPr>
              <a:cxnSpLocks/>
            </p:cNvCxnSpPr>
            <p:nvPr/>
          </p:nvCxnSpPr>
          <p:spPr>
            <a:xfrm flipH="1" flipV="1">
              <a:off x="7272030" y="3789004"/>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52D2BEEE-C054-4362-879D-B947D019F20F}"/>
                </a:ext>
              </a:extLst>
            </p:cNvPr>
            <p:cNvCxnSpPr>
              <a:cxnSpLocks/>
            </p:cNvCxnSpPr>
            <p:nvPr/>
          </p:nvCxnSpPr>
          <p:spPr>
            <a:xfrm flipH="1" flipV="1">
              <a:off x="7272030" y="3879005"/>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5" name="直線コネクタ 14">
            <a:extLst>
              <a:ext uri="{FF2B5EF4-FFF2-40B4-BE49-F238E27FC236}">
                <a16:creationId xmlns:a16="http://schemas.microsoft.com/office/drawing/2014/main" id="{980D156E-BEF6-49E5-BEDB-E654CED1DF10}"/>
              </a:ext>
            </a:extLst>
          </p:cNvPr>
          <p:cNvCxnSpPr>
            <a:cxnSpLocks/>
          </p:cNvCxnSpPr>
          <p:nvPr/>
        </p:nvCxnSpPr>
        <p:spPr>
          <a:xfrm flipV="1">
            <a:off x="4932004" y="2708992"/>
            <a:ext cx="0" cy="180002"/>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DDF1097C-113D-483C-86EC-803338665142}"/>
              </a:ext>
            </a:extLst>
          </p:cNvPr>
          <p:cNvCxnSpPr>
            <a:cxnSpLocks/>
          </p:cNvCxnSpPr>
          <p:nvPr/>
        </p:nvCxnSpPr>
        <p:spPr>
          <a:xfrm flipV="1">
            <a:off x="4932004" y="2978995"/>
            <a:ext cx="0" cy="270003"/>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17" name="グループ化 16">
            <a:extLst>
              <a:ext uri="{FF2B5EF4-FFF2-40B4-BE49-F238E27FC236}">
                <a16:creationId xmlns:a16="http://schemas.microsoft.com/office/drawing/2014/main" id="{38D32D1F-3EE8-498D-B8DB-C60684B30C49}"/>
              </a:ext>
            </a:extLst>
          </p:cNvPr>
          <p:cNvGrpSpPr/>
          <p:nvPr/>
        </p:nvGrpSpPr>
        <p:grpSpPr>
          <a:xfrm>
            <a:off x="4752002" y="3248998"/>
            <a:ext cx="326325" cy="117556"/>
            <a:chOff x="2531592" y="5357236"/>
            <a:chExt cx="326325" cy="117556"/>
          </a:xfrm>
        </p:grpSpPr>
        <p:cxnSp>
          <p:nvCxnSpPr>
            <p:cNvPr id="18" name="直線コネクタ 17">
              <a:extLst>
                <a:ext uri="{FF2B5EF4-FFF2-40B4-BE49-F238E27FC236}">
                  <a16:creationId xmlns:a16="http://schemas.microsoft.com/office/drawing/2014/main" id="{1F5D5F47-3829-4D33-B94F-0FE22B8C22B5}"/>
                </a:ext>
              </a:extLst>
            </p:cNvPr>
            <p:cNvCxnSpPr/>
            <p:nvPr/>
          </p:nvCxnSpPr>
          <p:spPr>
            <a:xfrm flipV="1">
              <a:off x="2531592" y="5357236"/>
              <a:ext cx="326325"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51117BCE-AACC-4BD5-8C7D-FBCAFDFD8FAD}"/>
                </a:ext>
              </a:extLst>
            </p:cNvPr>
            <p:cNvCxnSpPr/>
            <p:nvPr/>
          </p:nvCxnSpPr>
          <p:spPr>
            <a:xfrm flipV="1">
              <a:off x="2592779" y="5416014"/>
              <a:ext cx="203953"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360640C4-3A38-49F5-ACDD-637737FC5B10}"/>
                </a:ext>
              </a:extLst>
            </p:cNvPr>
            <p:cNvCxnSpPr/>
            <p:nvPr/>
          </p:nvCxnSpPr>
          <p:spPr>
            <a:xfrm flipV="1">
              <a:off x="2653965" y="5474792"/>
              <a:ext cx="81582"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1" name="直線コネクタ 20">
            <a:extLst>
              <a:ext uri="{FF2B5EF4-FFF2-40B4-BE49-F238E27FC236}">
                <a16:creationId xmlns:a16="http://schemas.microsoft.com/office/drawing/2014/main" id="{5C16D03F-62AA-402B-A9AC-ADCF020FC7D6}"/>
              </a:ext>
            </a:extLst>
          </p:cNvPr>
          <p:cNvCxnSpPr>
            <a:cxnSpLocks/>
          </p:cNvCxnSpPr>
          <p:nvPr/>
        </p:nvCxnSpPr>
        <p:spPr>
          <a:xfrm flipV="1">
            <a:off x="4391998" y="1988984"/>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287BB93E-CC11-4F3A-AF7A-8FAF390455E8}"/>
              </a:ext>
            </a:extLst>
          </p:cNvPr>
          <p:cNvCxnSpPr>
            <a:cxnSpLocks/>
          </p:cNvCxnSpPr>
          <p:nvPr/>
        </p:nvCxnSpPr>
        <p:spPr>
          <a:xfrm>
            <a:off x="3491988" y="1988984"/>
            <a:ext cx="1800020"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sp>
        <p:nvSpPr>
          <p:cNvPr id="23" name="正方形/長方形 22"/>
          <p:cNvSpPr/>
          <p:nvPr/>
        </p:nvSpPr>
        <p:spPr>
          <a:xfrm>
            <a:off x="4662001" y="1718981"/>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a:t>
            </a:r>
            <a:endParaRPr kumimoji="1" lang="ja-JP" altLang="en-US" sz="1600" dirty="0">
              <a:latin typeface="Arial Narrow" pitchFamily="34" charset="0"/>
            </a:endParaRPr>
          </a:p>
        </p:txBody>
      </p:sp>
      <p:sp>
        <p:nvSpPr>
          <p:cNvPr id="24" name="正方形/長方形 23"/>
          <p:cNvSpPr/>
          <p:nvPr/>
        </p:nvSpPr>
        <p:spPr>
          <a:xfrm>
            <a:off x="3581989" y="1178975"/>
            <a:ext cx="630007"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a:t>
            </a:r>
            <a:endParaRPr kumimoji="1" lang="ja-JP" altLang="en-US" sz="1600" dirty="0">
              <a:latin typeface="Arial Narrow" pitchFamily="34" charset="0"/>
            </a:endParaRPr>
          </a:p>
        </p:txBody>
      </p:sp>
      <p:sp>
        <p:nvSpPr>
          <p:cNvPr id="25" name="二等辺三角形 24"/>
          <p:cNvSpPr/>
          <p:nvPr/>
        </p:nvSpPr>
        <p:spPr bwMode="auto">
          <a:xfrm rot="10800000">
            <a:off x="3581989" y="3429000"/>
            <a:ext cx="540006" cy="450005"/>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6" name="正方形/長方形 25"/>
          <p:cNvSpPr/>
          <p:nvPr/>
        </p:nvSpPr>
        <p:spPr>
          <a:xfrm>
            <a:off x="3401987" y="3429000"/>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sense amp</a:t>
            </a:r>
            <a:endParaRPr kumimoji="1" lang="ja-JP" altLang="en-US" sz="1600" dirty="0">
              <a:latin typeface="Arial Narrow" pitchFamily="34" charset="0"/>
            </a:endParaRPr>
          </a:p>
        </p:txBody>
      </p:sp>
    </p:spTree>
    <p:extLst>
      <p:ext uri="{BB962C8B-B14F-4D97-AF65-F5344CB8AC3E}">
        <p14:creationId xmlns:p14="http://schemas.microsoft.com/office/powerpoint/2010/main" val="8433885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DRAM </a:t>
            </a:r>
            <a:r>
              <a:rPr lang="ja-JP" altLang="en-US" dirty="0"/>
              <a:t>セルのコンデンサの作り方</a:t>
            </a:r>
            <a:br>
              <a:rPr lang="en-US" altLang="ja-JP" dirty="0"/>
            </a:br>
            <a:r>
              <a:rPr lang="en-US" altLang="ja-JP" sz="1400" dirty="0"/>
              <a:t>H. </a:t>
            </a:r>
            <a:r>
              <a:rPr lang="en-US" altLang="ja-JP" sz="1400" dirty="0" err="1"/>
              <a:t>Seidl</a:t>
            </a:r>
            <a:r>
              <a:rPr lang="ja-JP" altLang="en-US" sz="1400" dirty="0"/>
              <a:t> </a:t>
            </a:r>
            <a:r>
              <a:rPr lang="en-US" altLang="ja-JP" sz="1400" dirty="0"/>
              <a:t>et al, A Fully Integrated Al2O3 Trench Capacitor DRAM for Sub-100nm Technology </a:t>
            </a:r>
            <a:r>
              <a:rPr lang="ja-JP" altLang="en-US" sz="1400" dirty="0"/>
              <a:t>より</a:t>
            </a:r>
            <a:endParaRPr kumimoji="1" lang="ja-JP" altLang="en-US" sz="1600" dirty="0"/>
          </a:p>
        </p:txBody>
      </p:sp>
      <p:sp>
        <p:nvSpPr>
          <p:cNvPr id="3" name="テキスト プレースホルダー 2"/>
          <p:cNvSpPr>
            <a:spLocks noGrp="1"/>
          </p:cNvSpPr>
          <p:nvPr>
            <p:ph type="body" sz="quarter" idx="10"/>
          </p:nvPr>
        </p:nvSpPr>
        <p:spPr>
          <a:xfrm>
            <a:off x="431954" y="5589024"/>
            <a:ext cx="8280092" cy="449698"/>
          </a:xfrm>
        </p:spPr>
        <p:txBody>
          <a:bodyPr/>
          <a:lstStyle/>
          <a:p>
            <a:r>
              <a:rPr kumimoji="1" lang="ja-JP" altLang="en-US" sz="1800" dirty="0"/>
              <a:t>チップの表から裏</a:t>
            </a:r>
            <a:r>
              <a:rPr lang="ja-JP" altLang="en-US" sz="1800" dirty="0"/>
              <a:t>に向けて深い穴を掘って表面積を稼ぐ</a:t>
            </a:r>
            <a:endParaRPr lang="en-US" altLang="ja-JP" sz="1800" dirty="0"/>
          </a:p>
          <a:p>
            <a:pPr lvl="1"/>
            <a:r>
              <a:rPr kumimoji="1" lang="ja-JP" altLang="en-US" sz="1800" dirty="0"/>
              <a:t>コンデンサの容量は表面積に比例</a:t>
            </a:r>
            <a:endParaRPr kumimoji="1" lang="en-US" altLang="ja-JP" sz="1800" dirty="0"/>
          </a:p>
          <a:p>
            <a:pPr lvl="1"/>
            <a:r>
              <a:rPr kumimoji="1" lang="ja-JP" altLang="en-US" sz="1800" dirty="0"/>
              <a:t>トレンチ（塹壕の意味）と呼ばれる</a:t>
            </a:r>
            <a:endParaRPr kumimoji="1" lang="en-US" altLang="ja-JP" sz="1800" dirty="0"/>
          </a:p>
          <a:p>
            <a:pPr lvl="1"/>
            <a:r>
              <a:rPr kumimoji="1" lang="ja-JP" altLang="en-US" sz="1800" dirty="0">
                <a:solidFill>
                  <a:schemeClr val="accent5"/>
                </a:solidFill>
              </a:rPr>
              <a:t>特殊な工程が必要なので通常のトランジスタと混ぜて作るのが難しい</a:t>
            </a:r>
            <a:endParaRPr kumimoji="1" lang="en-US" altLang="ja-JP" sz="1800" dirty="0">
              <a:solidFill>
                <a:schemeClr val="accent5"/>
              </a:solidFill>
            </a:endParaRPr>
          </a:p>
          <a:p>
            <a:pPr lvl="2"/>
            <a:r>
              <a:rPr lang="en-US" altLang="ja-JP" sz="1800" dirty="0"/>
              <a:t>DRAM </a:t>
            </a:r>
            <a:r>
              <a:rPr lang="ja-JP" altLang="en-US" sz="1800" dirty="0"/>
              <a:t>は </a:t>
            </a:r>
            <a:r>
              <a:rPr lang="en-US" altLang="ja-JP" sz="1800" dirty="0"/>
              <a:t>CPU </a:t>
            </a:r>
            <a:r>
              <a:rPr lang="ja-JP" altLang="en-US" sz="1800" dirty="0"/>
              <a:t>とは違う専用のチップで製造される</a:t>
            </a:r>
            <a:endParaRPr lang="en-US" altLang="ja-JP" sz="1800" dirty="0"/>
          </a:p>
        </p:txBody>
      </p:sp>
      <p:pic>
        <p:nvPicPr>
          <p:cNvPr id="4" name="図 3"/>
          <p:cNvPicPr>
            <a:picLocks noChangeAspect="1"/>
          </p:cNvPicPr>
          <p:nvPr/>
        </p:nvPicPr>
        <p:blipFill>
          <a:blip r:embed="rId2"/>
          <a:stretch>
            <a:fillRect/>
          </a:stretch>
        </p:blipFill>
        <p:spPr>
          <a:xfrm>
            <a:off x="341953" y="998973"/>
            <a:ext cx="8172040" cy="3547500"/>
          </a:xfrm>
          <a:prstGeom prst="rect">
            <a:avLst/>
          </a:prstGeom>
        </p:spPr>
      </p:pic>
    </p:spTree>
    <p:extLst>
      <p:ext uri="{BB962C8B-B14F-4D97-AF65-F5344CB8AC3E}">
        <p14:creationId xmlns:p14="http://schemas.microsoft.com/office/powerpoint/2010/main" val="17721865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9A7C45-7EB0-4F27-BADC-7782B7AF473B}"/>
              </a:ext>
            </a:extLst>
          </p:cNvPr>
          <p:cNvSpPr>
            <a:spLocks noGrp="1"/>
          </p:cNvSpPr>
          <p:nvPr>
            <p:ph type="title"/>
          </p:nvPr>
        </p:nvSpPr>
        <p:spPr/>
        <p:txBody>
          <a:bodyPr/>
          <a:lstStyle/>
          <a:p>
            <a:r>
              <a:rPr kumimoji="1" lang="ja-JP" altLang="en-US" dirty="0"/>
              <a:t>メモリ</a:t>
            </a:r>
          </a:p>
        </p:txBody>
      </p:sp>
      <p:sp>
        <p:nvSpPr>
          <p:cNvPr id="3" name="テキスト プレースホルダー 2">
            <a:extLst>
              <a:ext uri="{FF2B5EF4-FFF2-40B4-BE49-F238E27FC236}">
                <a16:creationId xmlns:a16="http://schemas.microsoft.com/office/drawing/2014/main" id="{9A9554BA-573E-4373-B0CB-9B8794EA0391}"/>
              </a:ext>
            </a:extLst>
          </p:cNvPr>
          <p:cNvSpPr>
            <a:spLocks noGrp="1"/>
          </p:cNvSpPr>
          <p:nvPr>
            <p:ph type="body" sz="quarter" idx="10"/>
          </p:nvPr>
        </p:nvSpPr>
        <p:spPr/>
        <p:txBody>
          <a:bodyPr/>
          <a:lstStyle/>
          <a:p>
            <a:pPr marL="457200" indent="-457200">
              <a:buFont typeface="+mj-lt"/>
              <a:buAutoNum type="arabicPeriod"/>
            </a:pPr>
            <a:r>
              <a:rPr lang="ja-JP" altLang="en-US" dirty="0"/>
              <a:t>メモリの基本</a:t>
            </a:r>
            <a:endParaRPr lang="en-US" altLang="ja-JP" dirty="0"/>
          </a:p>
          <a:p>
            <a:pPr marL="817200" lvl="1" indent="-457200">
              <a:buFont typeface="+mj-lt"/>
              <a:buAutoNum type="arabicPeriod"/>
            </a:pPr>
            <a:r>
              <a:rPr lang="ja-JP" altLang="en-US" dirty="0"/>
              <a:t>構造</a:t>
            </a:r>
            <a:endParaRPr lang="en-US" altLang="ja-JP" dirty="0"/>
          </a:p>
          <a:p>
            <a:pPr marL="817200" lvl="1" indent="-457200">
              <a:buFont typeface="+mj-lt"/>
              <a:buAutoNum type="arabicPeriod"/>
            </a:pPr>
            <a:r>
              <a:rPr lang="ja-JP" altLang="en-US" dirty="0"/>
              <a:t>動作</a:t>
            </a:r>
            <a:endParaRPr lang="en-US" altLang="ja-JP" dirty="0"/>
          </a:p>
          <a:p>
            <a:pPr marL="817200" lvl="1" indent="-457200">
              <a:buFont typeface="+mj-lt"/>
              <a:buAutoNum type="arabicPeriod"/>
            </a:pPr>
            <a:r>
              <a:rPr lang="ja-JP" altLang="en-US" dirty="0"/>
              <a:t>アクセス時間</a:t>
            </a:r>
            <a:endParaRPr lang="en-US" altLang="ja-JP" dirty="0"/>
          </a:p>
          <a:p>
            <a:pPr marL="457200" indent="-457200">
              <a:buFont typeface="+mj-lt"/>
              <a:buAutoNum type="arabicPeriod"/>
            </a:pPr>
            <a:r>
              <a:rPr lang="ja-JP" altLang="en-US" dirty="0"/>
              <a:t>メモリの詳細</a:t>
            </a:r>
            <a:endParaRPr lang="en-US" altLang="ja-JP" dirty="0"/>
          </a:p>
          <a:p>
            <a:pPr marL="817200" lvl="1" indent="-457200">
              <a:buFont typeface="+mj-lt"/>
              <a:buAutoNum type="arabicPeriod"/>
            </a:pPr>
            <a:r>
              <a:rPr lang="en-US" altLang="ja-JP" dirty="0"/>
              <a:t>SRAM </a:t>
            </a:r>
            <a:r>
              <a:rPr lang="ja-JP" altLang="en-US" dirty="0"/>
              <a:t>と </a:t>
            </a:r>
            <a:r>
              <a:rPr lang="en-US" altLang="ja-JP" dirty="0"/>
              <a:t>DRAM</a:t>
            </a:r>
          </a:p>
          <a:p>
            <a:pPr marL="817200" lvl="1" indent="-457200">
              <a:buFont typeface="+mj-lt"/>
              <a:buAutoNum type="arabicPeriod"/>
            </a:pPr>
            <a:r>
              <a:rPr lang="ja-JP" altLang="en-US" b="1" dirty="0"/>
              <a:t>なぜメモリが存在するのか？</a:t>
            </a:r>
            <a:endParaRPr lang="en-US" altLang="ja-JP" dirty="0"/>
          </a:p>
        </p:txBody>
      </p:sp>
    </p:spTree>
    <p:extLst>
      <p:ext uri="{BB962C8B-B14F-4D97-AF65-F5344CB8AC3E}">
        <p14:creationId xmlns:p14="http://schemas.microsoft.com/office/powerpoint/2010/main" val="2231671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5E16E-4E07-4DD3-B7AE-30384DEDA7DA}"/>
              </a:ext>
            </a:extLst>
          </p:cNvPr>
          <p:cNvSpPr>
            <a:spLocks noGrp="1"/>
          </p:cNvSpPr>
          <p:nvPr>
            <p:ph type="title"/>
          </p:nvPr>
        </p:nvSpPr>
        <p:spPr/>
        <p:txBody>
          <a:bodyPr/>
          <a:lstStyle/>
          <a:p>
            <a:r>
              <a:rPr kumimoji="1" lang="ja-JP" altLang="en-US" dirty="0"/>
              <a:t>メモリの存在する理由</a:t>
            </a:r>
          </a:p>
        </p:txBody>
      </p:sp>
      <p:sp>
        <p:nvSpPr>
          <p:cNvPr id="3" name="テキスト プレースホルダー 2">
            <a:extLst>
              <a:ext uri="{FF2B5EF4-FFF2-40B4-BE49-F238E27FC236}">
                <a16:creationId xmlns:a16="http://schemas.microsoft.com/office/drawing/2014/main" id="{85BC6282-73C9-4184-B25A-1BBCEB8615BE}"/>
              </a:ext>
            </a:extLst>
          </p:cNvPr>
          <p:cNvSpPr>
            <a:spLocks noGrp="1"/>
          </p:cNvSpPr>
          <p:nvPr>
            <p:ph type="body" sz="quarter" idx="10"/>
          </p:nvPr>
        </p:nvSpPr>
        <p:spPr/>
        <p:txBody>
          <a:bodyPr/>
          <a:lstStyle/>
          <a:p>
            <a:r>
              <a:rPr lang="en-US" altLang="ja-JP" dirty="0"/>
              <a:t>D-FF </a:t>
            </a:r>
            <a:r>
              <a:rPr lang="ja-JP" altLang="en-US" dirty="0"/>
              <a:t>とマルチプレクサがあれば，等価な機能は実現できる</a:t>
            </a:r>
            <a:endParaRPr lang="en-US" altLang="ja-JP" dirty="0"/>
          </a:p>
          <a:p>
            <a:pPr lvl="1"/>
            <a:r>
              <a:rPr lang="ja-JP" altLang="en-US" dirty="0"/>
              <a:t>しかし実際には，メモリ専用の回路が用意される</a:t>
            </a:r>
            <a:endParaRPr lang="en-US" altLang="ja-JP" dirty="0"/>
          </a:p>
          <a:p>
            <a:r>
              <a:rPr lang="ja-JP" altLang="en-US" dirty="0"/>
              <a:t>メモリ専用の回路が用意される理由：</a:t>
            </a:r>
            <a:endParaRPr lang="en-US" altLang="ja-JP" dirty="0"/>
          </a:p>
          <a:p>
            <a:pPr lvl="1"/>
            <a:r>
              <a:rPr kumimoji="1" lang="en-US" altLang="ja-JP" dirty="0">
                <a:solidFill>
                  <a:schemeClr val="accent5"/>
                </a:solidFill>
              </a:rPr>
              <a:t>D-FF </a:t>
            </a:r>
            <a:r>
              <a:rPr kumimoji="1" lang="ja-JP" altLang="en-US" dirty="0">
                <a:solidFill>
                  <a:schemeClr val="accent5"/>
                </a:solidFill>
              </a:rPr>
              <a:t>とマルチプレクサよりも，高密度に実装したいから</a:t>
            </a:r>
            <a:endParaRPr kumimoji="1" lang="en-US" altLang="ja-JP" dirty="0">
              <a:solidFill>
                <a:schemeClr val="accent5"/>
              </a:solidFill>
            </a:endParaRPr>
          </a:p>
          <a:p>
            <a:pPr lvl="1"/>
            <a:r>
              <a:rPr lang="ja-JP" altLang="en-US" dirty="0"/>
              <a:t>同じチップ面積で，より多くの情報を記憶したい</a:t>
            </a:r>
            <a:endParaRPr lang="en-US" altLang="ja-JP" dirty="0"/>
          </a:p>
        </p:txBody>
      </p:sp>
    </p:spTree>
    <p:extLst>
      <p:ext uri="{BB962C8B-B14F-4D97-AF65-F5344CB8AC3E}">
        <p14:creationId xmlns:p14="http://schemas.microsoft.com/office/powerpoint/2010/main" val="7217086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C5A7B2-C863-927A-116C-8C441C160174}"/>
              </a:ext>
            </a:extLst>
          </p:cNvPr>
          <p:cNvSpPr>
            <a:spLocks noGrp="1"/>
          </p:cNvSpPr>
          <p:nvPr>
            <p:ph type="title"/>
          </p:nvPr>
        </p:nvSpPr>
        <p:spPr/>
        <p:txBody>
          <a:bodyPr/>
          <a:lstStyle/>
          <a:p>
            <a:r>
              <a:rPr lang="ja-JP" altLang="en-US" dirty="0"/>
              <a:t>分岐予測ミスによる実行サイクルの増加のモデル</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7A388F3E-9D46-BE60-22D7-DE67BE9600EC}"/>
                  </a:ext>
                </a:extLst>
              </p:cNvPr>
              <p:cNvSpPr>
                <a:spLocks noGrp="1"/>
              </p:cNvSpPr>
              <p:nvPr>
                <p:ph sz="quarter" idx="10"/>
              </p:nvPr>
            </p:nvSpPr>
            <p:spPr>
              <a:xfrm>
                <a:off x="611955" y="1088974"/>
                <a:ext cx="8190091" cy="5220058"/>
              </a:xfrm>
            </p:spPr>
            <p:txBody>
              <a:bodyPr/>
              <a:lstStyle/>
              <a:p>
                <a:r>
                  <a:rPr kumimoji="1" lang="ja-JP" altLang="en-US" dirty="0"/>
                  <a:t>以下のようにおいた場合，</a:t>
                </a:r>
                <a:endParaRPr kumimoji="1" lang="en-US" altLang="ja-JP" dirty="0"/>
              </a:p>
              <a:p>
                <a:pPr lvl="1"/>
                <a:r>
                  <a:rPr lang="ja-JP" altLang="en-US" dirty="0"/>
                  <a:t>ミスがない理想的な実行の際のサイクル数：</a:t>
                </a:r>
                <a:r>
                  <a:rPr lang="en-US" altLang="ja-JP" dirty="0"/>
                  <a:t>	</a:t>
                </a:r>
                <a14:m>
                  <m:oMath xmlns:m="http://schemas.openxmlformats.org/officeDocument/2006/math">
                    <m:r>
                      <a:rPr lang="en-US" altLang="ja-JP" b="1" i="1" dirty="0" smtClean="0">
                        <a:solidFill>
                          <a:schemeClr val="accent5"/>
                        </a:solidFill>
                        <a:latin typeface="Cambria Math" panose="02040503050406030204" pitchFamily="18" charset="0"/>
                      </a:rPr>
                      <m:t>𝑪𝒕</m:t>
                    </m:r>
                  </m:oMath>
                </a14:m>
                <a:br>
                  <a:rPr lang="en-US" altLang="ja-JP" dirty="0"/>
                </a:br>
                <a:endParaRPr lang="en-US" altLang="ja-JP" dirty="0"/>
              </a:p>
              <a:p>
                <a:pPr lvl="1"/>
                <a:r>
                  <a:rPr lang="ja-JP" altLang="en-US" dirty="0"/>
                  <a:t>分岐予測ミスの発生回数：</a:t>
                </a:r>
                <a:r>
                  <a:rPr lang="en-US" altLang="ja-JP" dirty="0"/>
                  <a:t>	</a:t>
                </a:r>
                <a14:m>
                  <m:oMath xmlns:m="http://schemas.openxmlformats.org/officeDocument/2006/math">
                    <m:r>
                      <a:rPr lang="en-US" altLang="ja-JP" b="1" i="1" dirty="0" smtClean="0">
                        <a:solidFill>
                          <a:schemeClr val="accent5"/>
                        </a:solidFill>
                        <a:latin typeface="Cambria Math" panose="02040503050406030204" pitchFamily="18" charset="0"/>
                      </a:rPr>
                      <m:t>𝑵𝒎</m:t>
                    </m:r>
                    <m:r>
                      <a:rPr lang="en-US" altLang="ja-JP" b="0" i="1" dirty="0" smtClean="0">
                        <a:latin typeface="Cambria Math" panose="02040503050406030204" pitchFamily="18" charset="0"/>
                      </a:rPr>
                      <m:t>=</m:t>
                    </m:r>
                    <m:r>
                      <a:rPr lang="en-US" altLang="ja-JP" i="1" dirty="0">
                        <a:latin typeface="Cambria Math" panose="02040503050406030204" pitchFamily="18" charset="0"/>
                      </a:rPr>
                      <m:t>𝑁𝑖</m:t>
                    </m:r>
                    <m:r>
                      <a:rPr lang="en-US" altLang="ja-JP" i="1" dirty="0">
                        <a:latin typeface="Cambria Math" panose="02040503050406030204" pitchFamily="18" charset="0"/>
                      </a:rPr>
                      <m:t>×</m:t>
                    </m:r>
                    <m:r>
                      <a:rPr lang="en-US" altLang="ja-JP" i="1" dirty="0">
                        <a:latin typeface="Cambria Math" panose="02040503050406030204" pitchFamily="18" charset="0"/>
                      </a:rPr>
                      <m:t>𝑃𝑏</m:t>
                    </m:r>
                    <m:r>
                      <a:rPr lang="en-US" altLang="ja-JP" i="1" dirty="0">
                        <a:latin typeface="Cambria Math" panose="02040503050406030204" pitchFamily="18" charset="0"/>
                      </a:rPr>
                      <m:t>×</m:t>
                    </m:r>
                    <m:r>
                      <a:rPr lang="en-US" altLang="ja-JP" i="1" dirty="0">
                        <a:latin typeface="Cambria Math" panose="02040503050406030204" pitchFamily="18" charset="0"/>
                      </a:rPr>
                      <m:t>𝑃𝑚</m:t>
                    </m:r>
                  </m:oMath>
                </a14:m>
                <a:endParaRPr lang="en-US" altLang="ja-JP" dirty="0"/>
              </a:p>
              <a:p>
                <a:pPr lvl="2"/>
                <a:r>
                  <a:rPr kumimoji="1" lang="ja-JP" altLang="en-US" dirty="0"/>
                  <a:t>実行命令数：</a:t>
                </a:r>
                <a:r>
                  <a:rPr kumimoji="1" lang="en-US" altLang="ja-JP" dirty="0"/>
                  <a:t>				</a:t>
                </a:r>
                <a14:m>
                  <m:oMath xmlns:m="http://schemas.openxmlformats.org/officeDocument/2006/math">
                    <m:r>
                      <a:rPr kumimoji="1" lang="en-US" altLang="ja-JP" i="1" dirty="0" smtClean="0">
                        <a:latin typeface="Cambria Math" panose="02040503050406030204" pitchFamily="18" charset="0"/>
                      </a:rPr>
                      <m:t>𝑁𝑖</m:t>
                    </m:r>
                  </m:oMath>
                </a14:m>
                <a:endParaRPr kumimoji="1" lang="en-US" altLang="ja-JP" dirty="0"/>
              </a:p>
              <a:p>
                <a:pPr lvl="2"/>
                <a:r>
                  <a:rPr lang="ja-JP" altLang="en-US" dirty="0"/>
                  <a:t>プログラム中の分岐命令の出現率：</a:t>
                </a:r>
                <a:r>
                  <a:rPr lang="en-US" altLang="ja-JP" dirty="0"/>
                  <a:t>	</a:t>
                </a:r>
                <a14:m>
                  <m:oMath xmlns:m="http://schemas.openxmlformats.org/officeDocument/2006/math">
                    <m:r>
                      <a:rPr lang="en-US" altLang="ja-JP" i="1" dirty="0">
                        <a:latin typeface="Cambria Math" panose="02040503050406030204" pitchFamily="18" charset="0"/>
                      </a:rPr>
                      <m:t>𝑃𝑏</m:t>
                    </m:r>
                  </m:oMath>
                </a14:m>
                <a:endParaRPr kumimoji="1" lang="en-US" altLang="ja-JP" dirty="0"/>
              </a:p>
              <a:p>
                <a:pPr lvl="2"/>
                <a:r>
                  <a:rPr kumimoji="1" lang="ja-JP" altLang="en-US" dirty="0"/>
                  <a:t>分岐命令毎の予測ミス発生率：</a:t>
                </a:r>
                <a:r>
                  <a:rPr kumimoji="1" lang="en-US" altLang="ja-JP" dirty="0"/>
                  <a:t>	</a:t>
                </a:r>
                <a14:m>
                  <m:oMath xmlns:m="http://schemas.openxmlformats.org/officeDocument/2006/math">
                    <m:r>
                      <a:rPr kumimoji="1" lang="en-US" altLang="ja-JP" i="1" dirty="0" smtClean="0">
                        <a:latin typeface="Cambria Math" panose="02040503050406030204" pitchFamily="18" charset="0"/>
                      </a:rPr>
                      <m:t>𝑃𝑚</m:t>
                    </m:r>
                  </m:oMath>
                </a14:m>
                <a:br>
                  <a:rPr kumimoji="1" lang="en-US" altLang="ja-JP" dirty="0"/>
                </a:br>
                <a:endParaRPr kumimoji="1" lang="en-US" altLang="ja-JP" dirty="0"/>
              </a:p>
              <a:p>
                <a:pPr lvl="1"/>
                <a:r>
                  <a:rPr kumimoji="1" lang="ja-JP" altLang="en-US" dirty="0"/>
                  <a:t>分岐予測ミス・ペナルティ：</a:t>
                </a:r>
                <a:r>
                  <a:rPr kumimoji="1" lang="en-US" altLang="ja-JP" dirty="0"/>
                  <a:t>	</a:t>
                </a:r>
                <a14:m>
                  <m:oMath xmlns:m="http://schemas.openxmlformats.org/officeDocument/2006/math">
                    <m:r>
                      <a:rPr kumimoji="1" lang="en-US" altLang="ja-JP" b="1" i="1" dirty="0" smtClean="0">
                        <a:solidFill>
                          <a:schemeClr val="accent5"/>
                        </a:solidFill>
                        <a:latin typeface="Cambria Math" panose="02040503050406030204" pitchFamily="18" charset="0"/>
                      </a:rPr>
                      <m:t>𝑪𝒑</m:t>
                    </m:r>
                  </m:oMath>
                </a14:m>
                <a:endParaRPr kumimoji="1" lang="en-US" altLang="ja-JP" b="1" dirty="0"/>
              </a:p>
              <a:p>
                <a:r>
                  <a:rPr kumimoji="1" lang="ja-JP" altLang="en-US" dirty="0"/>
                  <a:t>実行サイクル数 </a:t>
                </a:r>
                <a14:m>
                  <m:oMath xmlns:m="http://schemas.openxmlformats.org/officeDocument/2006/math">
                    <m:r>
                      <a:rPr kumimoji="1" lang="en-US" altLang="ja-JP" i="1" dirty="0" smtClean="0">
                        <a:latin typeface="Cambria Math" panose="02040503050406030204" pitchFamily="18" charset="0"/>
                      </a:rPr>
                      <m:t>𝐶𝑟</m:t>
                    </m:r>
                  </m:oMath>
                </a14:m>
                <a:r>
                  <a:rPr kumimoji="1" lang="en-US" altLang="ja-JP" dirty="0"/>
                  <a:t> </a:t>
                </a:r>
                <a:r>
                  <a:rPr kumimoji="1" lang="ja-JP" altLang="en-US" dirty="0"/>
                  <a:t>は，理想サイクル数 </a:t>
                </a:r>
                <a14:m>
                  <m:oMath xmlns:m="http://schemas.openxmlformats.org/officeDocument/2006/math">
                    <m:r>
                      <a:rPr kumimoji="1" lang="en-US" altLang="ja-JP" i="1" dirty="0" smtClean="0">
                        <a:latin typeface="Cambria Math" panose="02040503050406030204" pitchFamily="18" charset="0"/>
                      </a:rPr>
                      <m:t>𝐶𝑡</m:t>
                    </m:r>
                  </m:oMath>
                </a14:m>
                <a:r>
                  <a:rPr kumimoji="1" lang="en-US" altLang="ja-JP" dirty="0"/>
                  <a:t> </a:t>
                </a:r>
                <a:r>
                  <a:rPr kumimoji="1" lang="ja-JP" altLang="en-US" dirty="0"/>
                  <a:t>に対して，</a:t>
                </a:r>
                <a:endParaRPr kumimoji="1" lang="en-US" altLang="ja-JP" dirty="0"/>
              </a:p>
              <a:p>
                <a:pPr lvl="1"/>
                <a14:m>
                  <m:oMath xmlns:m="http://schemas.openxmlformats.org/officeDocument/2006/math">
                    <m:r>
                      <a:rPr lang="en-US" b="1" i="1" dirty="0" smtClean="0">
                        <a:solidFill>
                          <a:schemeClr val="accent5"/>
                        </a:solidFill>
                        <a:latin typeface="Cambria Math" panose="02040503050406030204" pitchFamily="18" charset="0"/>
                      </a:rPr>
                      <m:t>𝑪𝒓</m:t>
                    </m:r>
                    <m:r>
                      <a:rPr lang="en-US" b="1" i="1" dirty="0" smtClean="0">
                        <a:solidFill>
                          <a:schemeClr val="accent5"/>
                        </a:solidFill>
                        <a:latin typeface="Cambria Math" panose="02040503050406030204" pitchFamily="18" charset="0"/>
                      </a:rPr>
                      <m:t>=</m:t>
                    </m:r>
                    <m:r>
                      <a:rPr lang="en-US" b="1" i="1" dirty="0" smtClean="0">
                        <a:solidFill>
                          <a:schemeClr val="accent5"/>
                        </a:solidFill>
                        <a:latin typeface="Cambria Math" panose="02040503050406030204" pitchFamily="18" charset="0"/>
                      </a:rPr>
                      <m:t>𝑪𝒕</m:t>
                    </m:r>
                    <m:r>
                      <a:rPr lang="en-US" b="1" i="1" dirty="0" smtClean="0">
                        <a:solidFill>
                          <a:schemeClr val="accent5"/>
                        </a:solidFill>
                        <a:latin typeface="Cambria Math" panose="02040503050406030204" pitchFamily="18" charset="0"/>
                      </a:rPr>
                      <m:t> + </m:t>
                    </m:r>
                    <m:r>
                      <a:rPr lang="en-US" b="1" i="1" dirty="0" smtClean="0">
                        <a:solidFill>
                          <a:schemeClr val="accent5"/>
                        </a:solidFill>
                        <a:latin typeface="Cambria Math" panose="02040503050406030204" pitchFamily="18" charset="0"/>
                      </a:rPr>
                      <m:t>𝑵𝒎</m:t>
                    </m:r>
                    <m:r>
                      <a:rPr lang="en-US" altLang="ja-JP" b="1" i="1" dirty="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𝑪𝒑</m:t>
                    </m:r>
                  </m:oMath>
                </a14:m>
                <a:endParaRPr kumimoji="1" lang="en-US" b="1" dirty="0">
                  <a:solidFill>
                    <a:schemeClr val="accent5"/>
                  </a:solidFill>
                </a:endParaRPr>
              </a:p>
              <a:p>
                <a:pPr lvl="1"/>
                <a:r>
                  <a:rPr kumimoji="1" lang="ja-JP" altLang="en-US" dirty="0">
                    <a:solidFill>
                      <a:schemeClr val="tx1">
                        <a:lumMod val="75000"/>
                        <a:lumOff val="25000"/>
                      </a:schemeClr>
                    </a:solidFill>
                  </a:rPr>
                  <a:t>意味：予測ミスの発生回数</a:t>
                </a:r>
                <a14:m>
                  <m:oMath xmlns:m="http://schemas.openxmlformats.org/officeDocument/2006/math">
                    <m:r>
                      <a:rPr lang="en-US" altLang="ja-JP" i="1" dirty="0" smtClean="0">
                        <a:solidFill>
                          <a:schemeClr val="tx1">
                            <a:lumMod val="75000"/>
                            <a:lumOff val="25000"/>
                          </a:schemeClr>
                        </a:solidFill>
                        <a:latin typeface="Cambria Math" panose="02040503050406030204" pitchFamily="18" charset="0"/>
                      </a:rPr>
                      <m:t>×</m:t>
                    </m:r>
                  </m:oMath>
                </a14:m>
                <a:r>
                  <a:rPr kumimoji="1" lang="ja-JP" altLang="en-US" dirty="0">
                    <a:solidFill>
                      <a:schemeClr val="tx1">
                        <a:lumMod val="75000"/>
                        <a:lumOff val="25000"/>
                      </a:schemeClr>
                    </a:solidFill>
                  </a:rPr>
                  <a:t>ペナルティ だけ実行時間が伸びる</a:t>
                </a:r>
                <a:endParaRPr kumimoji="1" lang="en-US" dirty="0">
                  <a:solidFill>
                    <a:schemeClr val="tx1">
                      <a:lumMod val="75000"/>
                      <a:lumOff val="25000"/>
                    </a:schemeClr>
                  </a:solidFill>
                </a:endParaRPr>
              </a:p>
            </p:txBody>
          </p:sp>
        </mc:Choice>
        <mc:Fallback xmlns="">
          <p:sp>
            <p:nvSpPr>
              <p:cNvPr id="3" name="コンテンツ プレースホルダー 2">
                <a:extLst>
                  <a:ext uri="{FF2B5EF4-FFF2-40B4-BE49-F238E27FC236}">
                    <a16:creationId xmlns:a16="http://schemas.microsoft.com/office/drawing/2014/main" id="{7A388F3E-9D46-BE60-22D7-DE67BE9600EC}"/>
                  </a:ext>
                </a:extLst>
              </p:cNvPr>
              <p:cNvSpPr>
                <a:spLocks noGrp="1" noRot="1" noChangeAspect="1" noMove="1" noResize="1" noEditPoints="1" noAdjustHandles="1" noChangeArrowheads="1" noChangeShapeType="1" noTextEdit="1"/>
              </p:cNvSpPr>
              <p:nvPr>
                <p:ph sz="quarter" idx="10"/>
              </p:nvPr>
            </p:nvSpPr>
            <p:spPr>
              <a:xfrm>
                <a:off x="611955" y="1088974"/>
                <a:ext cx="8190091" cy="5220058"/>
              </a:xfrm>
              <a:blipFill>
                <a:blip r:embed="rId2"/>
                <a:stretch>
                  <a:fillRect l="-670" b="-1402"/>
                </a:stretch>
              </a:blipFill>
            </p:spPr>
            <p:txBody>
              <a:bodyPr/>
              <a:lstStyle/>
              <a:p>
                <a:r>
                  <a:rPr lang="en-US">
                    <a:noFill/>
                  </a:rPr>
                  <a:t> </a:t>
                </a:r>
              </a:p>
            </p:txBody>
          </p:sp>
        </mc:Fallback>
      </mc:AlternateContent>
    </p:spTree>
    <p:extLst>
      <p:ext uri="{BB962C8B-B14F-4D97-AF65-F5344CB8AC3E}">
        <p14:creationId xmlns:p14="http://schemas.microsoft.com/office/powerpoint/2010/main" val="16366451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D-FF </a:t>
            </a:r>
            <a:r>
              <a:rPr kumimoji="1" lang="ja-JP" altLang="en-US" dirty="0"/>
              <a:t>とマルチプレクサによる </a:t>
            </a:r>
            <a:r>
              <a:rPr kumimoji="1" lang="en-US" altLang="ja-JP" dirty="0"/>
              <a:t>4bit </a:t>
            </a:r>
            <a:r>
              <a:rPr kumimoji="1" lang="ja-JP" altLang="en-US" dirty="0"/>
              <a:t>の </a:t>
            </a:r>
            <a:r>
              <a:rPr kumimoji="1" lang="en-US" altLang="ja-JP" dirty="0"/>
              <a:t>RAM</a:t>
            </a:r>
            <a:endParaRPr kumimoji="1" lang="ja-JP" altLang="en-US" dirty="0"/>
          </a:p>
        </p:txBody>
      </p:sp>
      <p:sp>
        <p:nvSpPr>
          <p:cNvPr id="3" name="テキスト プレースホルダー 2"/>
          <p:cNvSpPr>
            <a:spLocks noGrp="1"/>
          </p:cNvSpPr>
          <p:nvPr>
            <p:ph type="body" sz="quarter" idx="10"/>
          </p:nvPr>
        </p:nvSpPr>
        <p:spPr>
          <a:xfrm>
            <a:off x="611956" y="5319021"/>
            <a:ext cx="8280092" cy="1169706"/>
          </a:xfrm>
        </p:spPr>
        <p:txBody>
          <a:bodyPr/>
          <a:lstStyle/>
          <a:p>
            <a:r>
              <a:rPr kumimoji="1" lang="ja-JP" altLang="en-US" dirty="0"/>
              <a:t>４エントリの </a:t>
            </a:r>
            <a:r>
              <a:rPr kumimoji="1" lang="en-US" altLang="ja-JP" dirty="0"/>
              <a:t>LUT </a:t>
            </a:r>
            <a:r>
              <a:rPr kumimoji="1" lang="ja-JP" altLang="en-US" dirty="0"/>
              <a:t>を </a:t>
            </a:r>
            <a:r>
              <a:rPr kumimoji="1" lang="en-US" altLang="ja-JP" dirty="0"/>
              <a:t>D-FF </a:t>
            </a:r>
            <a:r>
              <a:rPr kumimoji="1" lang="ja-JP" altLang="en-US" dirty="0"/>
              <a:t>で構成してみる</a:t>
            </a:r>
            <a:endParaRPr kumimoji="1" lang="en-US" altLang="ja-JP" dirty="0"/>
          </a:p>
          <a:p>
            <a:pPr lvl="1"/>
            <a:r>
              <a:rPr kumimoji="1" lang="ja-JP" altLang="en-US" dirty="0"/>
              <a:t>中身を憶える </a:t>
            </a:r>
            <a:r>
              <a:rPr kumimoji="1" lang="en-US" altLang="ja-JP" dirty="0"/>
              <a:t>4</a:t>
            </a:r>
            <a:r>
              <a:rPr kumimoji="1" lang="ja-JP" altLang="en-US" dirty="0"/>
              <a:t>つの </a:t>
            </a:r>
            <a:r>
              <a:rPr kumimoji="1" lang="en-US" altLang="ja-JP" dirty="0"/>
              <a:t>D-FF </a:t>
            </a:r>
          </a:p>
          <a:p>
            <a:pPr lvl="1"/>
            <a:r>
              <a:rPr kumimoji="1" lang="ja-JP" altLang="en-US" dirty="0"/>
              <a:t>場所を指定して選択する</a:t>
            </a:r>
            <a:r>
              <a:rPr kumimoji="1" lang="en-US" altLang="ja-JP" dirty="0"/>
              <a:t>2</a:t>
            </a:r>
            <a:r>
              <a:rPr kumimoji="1" lang="ja-JP" altLang="en-US" dirty="0"/>
              <a:t>段のマルチプレクサ</a:t>
            </a:r>
          </a:p>
        </p:txBody>
      </p:sp>
      <p:grpSp>
        <p:nvGrpSpPr>
          <p:cNvPr id="4" name="グループ化 3"/>
          <p:cNvGrpSpPr/>
          <p:nvPr/>
        </p:nvGrpSpPr>
        <p:grpSpPr>
          <a:xfrm>
            <a:off x="2861981" y="1448978"/>
            <a:ext cx="990011" cy="720008"/>
            <a:chOff x="6369707" y="1718772"/>
            <a:chExt cx="1441450" cy="1085855"/>
          </a:xfrm>
        </p:grpSpPr>
        <p:sp>
          <p:nvSpPr>
            <p:cNvPr id="5" name="Line 9"/>
            <p:cNvSpPr>
              <a:spLocks noChangeShapeType="1"/>
            </p:cNvSpPr>
            <p:nvPr/>
          </p:nvSpPr>
          <p:spPr bwMode="auto">
            <a:xfrm>
              <a:off x="6369707" y="1996594"/>
              <a:ext cx="1441450"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6" name="Rectangle 6"/>
            <p:cNvSpPr>
              <a:spLocks noChangeArrowheads="1"/>
            </p:cNvSpPr>
            <p:nvPr/>
          </p:nvSpPr>
          <p:spPr bwMode="auto">
            <a:xfrm>
              <a:off x="6732288" y="1718772"/>
              <a:ext cx="716919" cy="1085855"/>
            </a:xfrm>
            <a:prstGeom prst="rect">
              <a:avLst/>
            </a:prstGeom>
            <a:solidFill>
              <a:srgbClr val="FFFFFF"/>
            </a:solidFill>
            <a:ln w="25400" algn="ctr">
              <a:solidFill>
                <a:schemeClr val="tx1"/>
              </a:solidFill>
              <a:miter lim="800000"/>
              <a:headEnd/>
              <a:tailEnd type="none" w="med" len="lg"/>
            </a:ln>
            <a:effectLst/>
          </p:spPr>
          <p:txBody>
            <a:bodyPr wrap="none" lIns="90000" tIns="46800" rIns="90000" bIns="46800" anchor="ctr"/>
            <a:lstStyle/>
            <a:p>
              <a:endParaRPr lang="ja-JP" altLang="en-US" sz="1200"/>
            </a:p>
          </p:txBody>
        </p:sp>
        <p:sp>
          <p:nvSpPr>
            <p:cNvPr id="7" name="Rectangle 7"/>
            <p:cNvSpPr>
              <a:spLocks noChangeArrowheads="1"/>
            </p:cNvSpPr>
            <p:nvPr/>
          </p:nvSpPr>
          <p:spPr bwMode="auto">
            <a:xfrm>
              <a:off x="6893871" y="1990236"/>
              <a:ext cx="360361" cy="360363"/>
            </a:xfrm>
            <a:prstGeom prst="rect">
              <a:avLst/>
            </a:prstGeom>
            <a:noFill/>
            <a:ln w="12700" algn="ctr">
              <a:noFill/>
              <a:miter lim="800000"/>
              <a:headEnd/>
              <a:tailEnd/>
            </a:ln>
            <a:effectLst/>
          </p:spPr>
          <p:txBody>
            <a:bodyPr wrap="none" lIns="90000" tIns="46800" rIns="90000" bIns="46800" anchor="ctr"/>
            <a:lstStyle/>
            <a:p>
              <a:pPr algn="ctr"/>
              <a:r>
                <a:rPr lang="ja-JP" altLang="en-US" sz="2400" dirty="0">
                  <a:solidFill>
                    <a:schemeClr val="accent5"/>
                  </a:solidFill>
                </a:rPr>
                <a:t>０</a:t>
              </a:r>
              <a:endParaRPr lang="en-US" altLang="ja-JP" sz="2400" dirty="0">
                <a:solidFill>
                  <a:schemeClr val="accent5"/>
                </a:solidFill>
              </a:endParaRPr>
            </a:p>
          </p:txBody>
        </p:sp>
        <p:sp>
          <p:nvSpPr>
            <p:cNvPr id="9" name="Freeform 10"/>
            <p:cNvSpPr>
              <a:spLocks/>
            </p:cNvSpPr>
            <p:nvPr/>
          </p:nvSpPr>
          <p:spPr bwMode="auto">
            <a:xfrm rot="5400000">
              <a:off x="6732287" y="2438870"/>
              <a:ext cx="180024" cy="180024"/>
            </a:xfrm>
            <a:custGeom>
              <a:avLst/>
              <a:gdLst/>
              <a:ahLst/>
              <a:cxnLst>
                <a:cxn ang="0">
                  <a:pos x="0" y="114"/>
                </a:cxn>
                <a:cxn ang="0">
                  <a:pos x="56" y="0"/>
                </a:cxn>
                <a:cxn ang="0">
                  <a:pos x="113" y="114"/>
                </a:cxn>
              </a:cxnLst>
              <a:rect l="0" t="0" r="r" b="b"/>
              <a:pathLst>
                <a:path w="113" h="114">
                  <a:moveTo>
                    <a:pt x="0" y="114"/>
                  </a:moveTo>
                  <a:lnTo>
                    <a:pt x="56" y="0"/>
                  </a:lnTo>
                  <a:lnTo>
                    <a:pt x="113" y="114"/>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sz="1200"/>
            </a:p>
          </p:txBody>
        </p:sp>
        <p:sp>
          <p:nvSpPr>
            <p:cNvPr id="10" name="Line 12"/>
            <p:cNvSpPr>
              <a:spLocks noChangeShapeType="1"/>
            </p:cNvSpPr>
            <p:nvPr/>
          </p:nvSpPr>
          <p:spPr bwMode="auto">
            <a:xfrm flipV="1">
              <a:off x="6369707" y="2536344"/>
              <a:ext cx="360363" cy="1587"/>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sp>
        <p:nvSpPr>
          <p:cNvPr id="38" name="Line 9"/>
          <p:cNvSpPr>
            <a:spLocks noChangeShapeType="1"/>
          </p:cNvSpPr>
          <p:nvPr/>
        </p:nvSpPr>
        <p:spPr bwMode="auto">
          <a:xfrm>
            <a:off x="4662001" y="2618991"/>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39" name="Line 9"/>
          <p:cNvSpPr>
            <a:spLocks noChangeShapeType="1"/>
          </p:cNvSpPr>
          <p:nvPr/>
        </p:nvSpPr>
        <p:spPr bwMode="auto">
          <a:xfrm>
            <a:off x="4662001" y="3519001"/>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40" name="フローチャート: 手作業 39"/>
          <p:cNvSpPr/>
          <p:nvPr/>
        </p:nvSpPr>
        <p:spPr bwMode="auto">
          <a:xfrm rot="16200000">
            <a:off x="4527000" y="2933994"/>
            <a:ext cx="1260014" cy="270003"/>
          </a:xfrm>
          <a:prstGeom prst="flowChartManualOperation">
            <a:avLst/>
          </a:prstGeom>
          <a:ln>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ea typeface="メイリオ" panose="020B0604030504040204" pitchFamily="50" charset="-128"/>
            </a:endParaRPr>
          </a:p>
        </p:txBody>
      </p:sp>
      <p:sp>
        <p:nvSpPr>
          <p:cNvPr id="41" name="Freeform 10"/>
          <p:cNvSpPr>
            <a:spLocks/>
          </p:cNvSpPr>
          <p:nvPr/>
        </p:nvSpPr>
        <p:spPr bwMode="auto">
          <a:xfrm flipH="1" flipV="1">
            <a:off x="4391996" y="2078984"/>
            <a:ext cx="270003" cy="54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cs typeface="Times New Roman" pitchFamily="18" charset="0"/>
            </a:endParaRPr>
          </a:p>
        </p:txBody>
      </p:sp>
      <p:sp>
        <p:nvSpPr>
          <p:cNvPr id="42" name="Freeform 10"/>
          <p:cNvSpPr>
            <a:spLocks/>
          </p:cNvSpPr>
          <p:nvPr/>
        </p:nvSpPr>
        <p:spPr bwMode="auto">
          <a:xfrm flipH="1">
            <a:off x="4391996" y="3519002"/>
            <a:ext cx="270003"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cs typeface="Times New Roman" pitchFamily="18" charset="0"/>
            </a:endParaRPr>
          </a:p>
        </p:txBody>
      </p:sp>
      <p:sp>
        <p:nvSpPr>
          <p:cNvPr id="43" name="Line 9"/>
          <p:cNvSpPr>
            <a:spLocks noChangeShapeType="1"/>
          </p:cNvSpPr>
          <p:nvPr/>
        </p:nvSpPr>
        <p:spPr bwMode="auto">
          <a:xfrm>
            <a:off x="5292008" y="3068996"/>
            <a:ext cx="450005" cy="0"/>
          </a:xfrm>
          <a:prstGeom prst="line">
            <a:avLst/>
          </a:prstGeom>
          <a:noFill/>
          <a:ln w="9525">
            <a:solidFill>
              <a:schemeClr val="tx1"/>
            </a:solidFill>
            <a:round/>
            <a:headEnd/>
            <a:tailEnd type="triangle" w="med" len="lg"/>
          </a:ln>
          <a:effectLst/>
        </p:spPr>
        <p:txBody>
          <a:bodyPr wrap="none" lIns="90000" tIns="46800" rIns="90000" bIns="46800" anchor="ctr"/>
          <a:lstStyle/>
          <a:p>
            <a:endParaRPr lang="ja-JP" altLang="en-US" sz="1200"/>
          </a:p>
        </p:txBody>
      </p:sp>
      <p:sp>
        <p:nvSpPr>
          <p:cNvPr id="44" name="Line 9"/>
          <p:cNvSpPr>
            <a:spLocks noChangeShapeType="1"/>
          </p:cNvSpPr>
          <p:nvPr/>
        </p:nvSpPr>
        <p:spPr bwMode="auto">
          <a:xfrm>
            <a:off x="3851992" y="1628980"/>
            <a:ext cx="360004"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46" name="Line 9"/>
          <p:cNvSpPr>
            <a:spLocks noChangeShapeType="1"/>
          </p:cNvSpPr>
          <p:nvPr/>
        </p:nvSpPr>
        <p:spPr bwMode="auto">
          <a:xfrm>
            <a:off x="3851992" y="3429000"/>
            <a:ext cx="360004"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47" name="Line 9"/>
          <p:cNvSpPr>
            <a:spLocks noChangeShapeType="1"/>
          </p:cNvSpPr>
          <p:nvPr/>
        </p:nvSpPr>
        <p:spPr bwMode="auto">
          <a:xfrm>
            <a:off x="3851992" y="4329010"/>
            <a:ext cx="360004"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48" name="Line 9"/>
          <p:cNvSpPr>
            <a:spLocks noChangeShapeType="1"/>
          </p:cNvSpPr>
          <p:nvPr/>
        </p:nvSpPr>
        <p:spPr bwMode="auto">
          <a:xfrm>
            <a:off x="3851992" y="2528990"/>
            <a:ext cx="360004"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cxnSp>
        <p:nvCxnSpPr>
          <p:cNvPr id="66" name="直線コネクタ 65"/>
          <p:cNvCxnSpPr/>
          <p:nvPr/>
        </p:nvCxnSpPr>
        <p:spPr bwMode="auto">
          <a:xfrm>
            <a:off x="4301997" y="1448978"/>
            <a:ext cx="0" cy="1980022"/>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67" name="直線コネクタ 66"/>
          <p:cNvCxnSpPr/>
          <p:nvPr/>
        </p:nvCxnSpPr>
        <p:spPr bwMode="auto">
          <a:xfrm flipH="1">
            <a:off x="5202007" y="1448978"/>
            <a:ext cx="1" cy="1080012"/>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68" name="Rectangle 18"/>
          <p:cNvSpPr>
            <a:spLocks noChangeArrowheads="1"/>
          </p:cNvSpPr>
          <p:nvPr/>
        </p:nvSpPr>
        <p:spPr bwMode="auto">
          <a:xfrm>
            <a:off x="5022006" y="998973"/>
            <a:ext cx="360363" cy="360363"/>
          </a:xfrm>
          <a:prstGeom prst="rect">
            <a:avLst/>
          </a:prstGeom>
          <a:noFill/>
          <a:ln w="28575">
            <a:noFill/>
            <a:miter lim="800000"/>
            <a:headEnd/>
            <a:tailEnd/>
          </a:ln>
          <a:effectLst/>
        </p:spPr>
        <p:txBody>
          <a:bodyPr wrap="none" anchor="ctr"/>
          <a:lstStyle/>
          <a:p>
            <a:pPr algn="ctr"/>
            <a:r>
              <a:rPr lang="en-US" altLang="ja-JP" sz="2000" i="1" dirty="0">
                <a:ea typeface="MeiryoKe_PGothic" pitchFamily="50" charset="-128"/>
              </a:rPr>
              <a:t>a1</a:t>
            </a:r>
            <a:endParaRPr lang="en-US" altLang="ja-JP" sz="2000" i="1" baseline="0" dirty="0">
              <a:ea typeface="MeiryoKe_PGothic" pitchFamily="50" charset="-128"/>
            </a:endParaRPr>
          </a:p>
        </p:txBody>
      </p:sp>
      <p:sp>
        <p:nvSpPr>
          <p:cNvPr id="69" name="Rectangle 20"/>
          <p:cNvSpPr>
            <a:spLocks noChangeArrowheads="1"/>
          </p:cNvSpPr>
          <p:nvPr/>
        </p:nvSpPr>
        <p:spPr bwMode="auto">
          <a:xfrm>
            <a:off x="4121995" y="998973"/>
            <a:ext cx="360363" cy="360363"/>
          </a:xfrm>
          <a:prstGeom prst="rect">
            <a:avLst/>
          </a:prstGeom>
          <a:noFill/>
          <a:ln w="28575">
            <a:noFill/>
            <a:miter lim="800000"/>
            <a:headEnd/>
            <a:tailEnd/>
          </a:ln>
          <a:effectLst/>
        </p:spPr>
        <p:txBody>
          <a:bodyPr wrap="none" anchor="ctr"/>
          <a:lstStyle/>
          <a:p>
            <a:pPr algn="ctr"/>
            <a:r>
              <a:rPr lang="en-US" altLang="ja-JP" sz="2000" i="1" dirty="0">
                <a:ea typeface="MeiryoKe_PGothic" pitchFamily="50" charset="-128"/>
              </a:rPr>
              <a:t>a0</a:t>
            </a:r>
            <a:endParaRPr lang="en-US" altLang="ja-JP" sz="2000" i="1" baseline="0" dirty="0">
              <a:ea typeface="MeiryoKe_PGothic" pitchFamily="50" charset="-128"/>
            </a:endParaRPr>
          </a:p>
        </p:txBody>
      </p:sp>
      <p:sp>
        <p:nvSpPr>
          <p:cNvPr id="37" name="フローチャート: 手作業 36"/>
          <p:cNvSpPr/>
          <p:nvPr/>
        </p:nvSpPr>
        <p:spPr bwMode="auto">
          <a:xfrm rot="16200000">
            <a:off x="3626990" y="3744003"/>
            <a:ext cx="1260014" cy="270003"/>
          </a:xfrm>
          <a:prstGeom prst="flowChartManualOperation">
            <a:avLst/>
          </a:prstGeom>
          <a:ln>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ea typeface="メイリオ" panose="020B0604030504040204" pitchFamily="50" charset="-128"/>
            </a:endParaRPr>
          </a:p>
        </p:txBody>
      </p:sp>
      <p:sp>
        <p:nvSpPr>
          <p:cNvPr id="36" name="フローチャート: 手作業 35"/>
          <p:cNvSpPr/>
          <p:nvPr/>
        </p:nvSpPr>
        <p:spPr bwMode="auto">
          <a:xfrm rot="16200000">
            <a:off x="3626990" y="1943983"/>
            <a:ext cx="1260014" cy="270003"/>
          </a:xfrm>
          <a:prstGeom prst="flowChartManualOperation">
            <a:avLst/>
          </a:prstGeom>
          <a:ln>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ea typeface="メイリオ" panose="020B0604030504040204" pitchFamily="50" charset="-128"/>
            </a:endParaRPr>
          </a:p>
        </p:txBody>
      </p:sp>
      <p:cxnSp>
        <p:nvCxnSpPr>
          <p:cNvPr id="73" name="直線コネクタ 72"/>
          <p:cNvCxnSpPr/>
          <p:nvPr/>
        </p:nvCxnSpPr>
        <p:spPr bwMode="auto">
          <a:xfrm>
            <a:off x="4301997" y="1358977"/>
            <a:ext cx="0" cy="270003"/>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76" name="Rectangle 20"/>
          <p:cNvSpPr>
            <a:spLocks noChangeArrowheads="1"/>
          </p:cNvSpPr>
          <p:nvPr/>
        </p:nvSpPr>
        <p:spPr bwMode="auto">
          <a:xfrm>
            <a:off x="5742014" y="2888994"/>
            <a:ext cx="360363" cy="360363"/>
          </a:xfrm>
          <a:prstGeom prst="rect">
            <a:avLst/>
          </a:prstGeom>
          <a:noFill/>
          <a:ln w="28575">
            <a:noFill/>
            <a:miter lim="800000"/>
            <a:headEnd/>
            <a:tailEnd/>
          </a:ln>
          <a:effectLst/>
        </p:spPr>
        <p:txBody>
          <a:bodyPr wrap="none" anchor="ctr"/>
          <a:lstStyle/>
          <a:p>
            <a:pPr algn="ctr"/>
            <a:r>
              <a:rPr lang="ja-JP" altLang="en-US" sz="2000" i="1" dirty="0">
                <a:ea typeface="MeiryoKe_PGothic" pitchFamily="50" charset="-128"/>
              </a:rPr>
              <a:t> </a:t>
            </a:r>
            <a:r>
              <a:rPr lang="en-US" altLang="ja-JP" sz="2000" i="1" baseline="0" dirty="0">
                <a:ea typeface="MeiryoKe_PGothic" pitchFamily="50" charset="-128"/>
              </a:rPr>
              <a:t>out</a:t>
            </a:r>
          </a:p>
        </p:txBody>
      </p:sp>
      <p:grpSp>
        <p:nvGrpSpPr>
          <p:cNvPr id="85" name="グループ化 84"/>
          <p:cNvGrpSpPr/>
          <p:nvPr/>
        </p:nvGrpSpPr>
        <p:grpSpPr>
          <a:xfrm>
            <a:off x="2861981" y="2348988"/>
            <a:ext cx="990011" cy="720008"/>
            <a:chOff x="6369707" y="1718772"/>
            <a:chExt cx="1441450" cy="1085855"/>
          </a:xfrm>
        </p:grpSpPr>
        <p:sp>
          <p:nvSpPr>
            <p:cNvPr id="86" name="Line 9"/>
            <p:cNvSpPr>
              <a:spLocks noChangeShapeType="1"/>
            </p:cNvSpPr>
            <p:nvPr/>
          </p:nvSpPr>
          <p:spPr bwMode="auto">
            <a:xfrm>
              <a:off x="6369707" y="1996594"/>
              <a:ext cx="1441450"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87" name="Rectangle 6"/>
            <p:cNvSpPr>
              <a:spLocks noChangeArrowheads="1"/>
            </p:cNvSpPr>
            <p:nvPr/>
          </p:nvSpPr>
          <p:spPr bwMode="auto">
            <a:xfrm>
              <a:off x="6732288" y="1718772"/>
              <a:ext cx="716919" cy="1085855"/>
            </a:xfrm>
            <a:prstGeom prst="rect">
              <a:avLst/>
            </a:prstGeom>
            <a:solidFill>
              <a:srgbClr val="FFFFFF"/>
            </a:solidFill>
            <a:ln w="25400" algn="ctr">
              <a:solidFill>
                <a:schemeClr val="tx1"/>
              </a:solidFill>
              <a:miter lim="800000"/>
              <a:headEnd/>
              <a:tailEnd type="none" w="med" len="lg"/>
            </a:ln>
            <a:effectLst/>
          </p:spPr>
          <p:txBody>
            <a:bodyPr wrap="none" lIns="90000" tIns="46800" rIns="90000" bIns="46800" anchor="ctr"/>
            <a:lstStyle/>
            <a:p>
              <a:endParaRPr lang="ja-JP" altLang="en-US" sz="1200"/>
            </a:p>
          </p:txBody>
        </p:sp>
        <p:sp>
          <p:nvSpPr>
            <p:cNvPr id="88" name="Rectangle 7"/>
            <p:cNvSpPr>
              <a:spLocks noChangeArrowheads="1"/>
            </p:cNvSpPr>
            <p:nvPr/>
          </p:nvSpPr>
          <p:spPr bwMode="auto">
            <a:xfrm>
              <a:off x="6893871" y="1990236"/>
              <a:ext cx="360361" cy="360363"/>
            </a:xfrm>
            <a:prstGeom prst="rect">
              <a:avLst/>
            </a:prstGeom>
            <a:noFill/>
            <a:ln w="12700" algn="ctr">
              <a:noFill/>
              <a:miter lim="800000"/>
              <a:headEnd/>
              <a:tailEnd/>
            </a:ln>
            <a:effectLst/>
          </p:spPr>
          <p:txBody>
            <a:bodyPr wrap="none" lIns="90000" tIns="46800" rIns="90000" bIns="46800" anchor="ctr"/>
            <a:lstStyle/>
            <a:p>
              <a:pPr algn="ctr"/>
              <a:r>
                <a:rPr lang="en-US" altLang="ja-JP" sz="2400" dirty="0">
                  <a:solidFill>
                    <a:schemeClr val="accent5"/>
                  </a:solidFill>
                </a:rPr>
                <a:t>1</a:t>
              </a:r>
            </a:p>
          </p:txBody>
        </p:sp>
        <p:sp>
          <p:nvSpPr>
            <p:cNvPr id="89" name="Freeform 10"/>
            <p:cNvSpPr>
              <a:spLocks/>
            </p:cNvSpPr>
            <p:nvPr/>
          </p:nvSpPr>
          <p:spPr bwMode="auto">
            <a:xfrm rot="5400000">
              <a:off x="6732287" y="2438870"/>
              <a:ext cx="180024" cy="180024"/>
            </a:xfrm>
            <a:custGeom>
              <a:avLst/>
              <a:gdLst/>
              <a:ahLst/>
              <a:cxnLst>
                <a:cxn ang="0">
                  <a:pos x="0" y="114"/>
                </a:cxn>
                <a:cxn ang="0">
                  <a:pos x="56" y="0"/>
                </a:cxn>
                <a:cxn ang="0">
                  <a:pos x="113" y="114"/>
                </a:cxn>
              </a:cxnLst>
              <a:rect l="0" t="0" r="r" b="b"/>
              <a:pathLst>
                <a:path w="113" h="114">
                  <a:moveTo>
                    <a:pt x="0" y="114"/>
                  </a:moveTo>
                  <a:lnTo>
                    <a:pt x="56" y="0"/>
                  </a:lnTo>
                  <a:lnTo>
                    <a:pt x="113" y="114"/>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sz="1200"/>
            </a:p>
          </p:txBody>
        </p:sp>
        <p:sp>
          <p:nvSpPr>
            <p:cNvPr id="90" name="Line 12"/>
            <p:cNvSpPr>
              <a:spLocks noChangeShapeType="1"/>
            </p:cNvSpPr>
            <p:nvPr/>
          </p:nvSpPr>
          <p:spPr bwMode="auto">
            <a:xfrm flipV="1">
              <a:off x="6369707" y="2536344"/>
              <a:ext cx="360363" cy="1587"/>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grpSp>
        <p:nvGrpSpPr>
          <p:cNvPr id="91" name="グループ化 90"/>
          <p:cNvGrpSpPr/>
          <p:nvPr/>
        </p:nvGrpSpPr>
        <p:grpSpPr>
          <a:xfrm>
            <a:off x="2861981" y="3248998"/>
            <a:ext cx="990011" cy="720008"/>
            <a:chOff x="6369707" y="1718772"/>
            <a:chExt cx="1441450" cy="1085855"/>
          </a:xfrm>
        </p:grpSpPr>
        <p:sp>
          <p:nvSpPr>
            <p:cNvPr id="92" name="Line 9"/>
            <p:cNvSpPr>
              <a:spLocks noChangeShapeType="1"/>
            </p:cNvSpPr>
            <p:nvPr/>
          </p:nvSpPr>
          <p:spPr bwMode="auto">
            <a:xfrm>
              <a:off x="6369707" y="1996594"/>
              <a:ext cx="1441450"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93" name="Rectangle 6"/>
            <p:cNvSpPr>
              <a:spLocks noChangeArrowheads="1"/>
            </p:cNvSpPr>
            <p:nvPr/>
          </p:nvSpPr>
          <p:spPr bwMode="auto">
            <a:xfrm>
              <a:off x="6732288" y="1718772"/>
              <a:ext cx="716919" cy="1085855"/>
            </a:xfrm>
            <a:prstGeom prst="rect">
              <a:avLst/>
            </a:prstGeom>
            <a:solidFill>
              <a:srgbClr val="FFFFFF"/>
            </a:solidFill>
            <a:ln w="25400" algn="ctr">
              <a:solidFill>
                <a:schemeClr val="tx1"/>
              </a:solidFill>
              <a:miter lim="800000"/>
              <a:headEnd/>
              <a:tailEnd type="none" w="med" len="lg"/>
            </a:ln>
            <a:effectLst/>
          </p:spPr>
          <p:txBody>
            <a:bodyPr wrap="none" lIns="90000" tIns="46800" rIns="90000" bIns="46800" anchor="ctr"/>
            <a:lstStyle/>
            <a:p>
              <a:endParaRPr lang="ja-JP" altLang="en-US" sz="1200"/>
            </a:p>
          </p:txBody>
        </p:sp>
        <p:sp>
          <p:nvSpPr>
            <p:cNvPr id="94" name="Rectangle 7"/>
            <p:cNvSpPr>
              <a:spLocks noChangeArrowheads="1"/>
            </p:cNvSpPr>
            <p:nvPr/>
          </p:nvSpPr>
          <p:spPr bwMode="auto">
            <a:xfrm>
              <a:off x="6893871" y="1990236"/>
              <a:ext cx="360361" cy="360363"/>
            </a:xfrm>
            <a:prstGeom prst="rect">
              <a:avLst/>
            </a:prstGeom>
            <a:noFill/>
            <a:ln w="12700" algn="ctr">
              <a:noFill/>
              <a:miter lim="800000"/>
              <a:headEnd/>
              <a:tailEnd/>
            </a:ln>
            <a:effectLst/>
          </p:spPr>
          <p:txBody>
            <a:bodyPr wrap="none" lIns="90000" tIns="46800" rIns="90000" bIns="46800" anchor="ctr"/>
            <a:lstStyle/>
            <a:p>
              <a:pPr algn="ctr"/>
              <a:r>
                <a:rPr lang="en-US" altLang="ja-JP" sz="2400" dirty="0">
                  <a:solidFill>
                    <a:schemeClr val="accent5"/>
                  </a:solidFill>
                </a:rPr>
                <a:t>2</a:t>
              </a:r>
            </a:p>
          </p:txBody>
        </p:sp>
        <p:sp>
          <p:nvSpPr>
            <p:cNvPr id="95" name="Freeform 10"/>
            <p:cNvSpPr>
              <a:spLocks/>
            </p:cNvSpPr>
            <p:nvPr/>
          </p:nvSpPr>
          <p:spPr bwMode="auto">
            <a:xfrm rot="5400000">
              <a:off x="6732287" y="2438870"/>
              <a:ext cx="180024" cy="180024"/>
            </a:xfrm>
            <a:custGeom>
              <a:avLst/>
              <a:gdLst/>
              <a:ahLst/>
              <a:cxnLst>
                <a:cxn ang="0">
                  <a:pos x="0" y="114"/>
                </a:cxn>
                <a:cxn ang="0">
                  <a:pos x="56" y="0"/>
                </a:cxn>
                <a:cxn ang="0">
                  <a:pos x="113" y="114"/>
                </a:cxn>
              </a:cxnLst>
              <a:rect l="0" t="0" r="r" b="b"/>
              <a:pathLst>
                <a:path w="113" h="114">
                  <a:moveTo>
                    <a:pt x="0" y="114"/>
                  </a:moveTo>
                  <a:lnTo>
                    <a:pt x="56" y="0"/>
                  </a:lnTo>
                  <a:lnTo>
                    <a:pt x="113" y="114"/>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sz="1200"/>
            </a:p>
          </p:txBody>
        </p:sp>
        <p:sp>
          <p:nvSpPr>
            <p:cNvPr id="96" name="Line 12"/>
            <p:cNvSpPr>
              <a:spLocks noChangeShapeType="1"/>
            </p:cNvSpPr>
            <p:nvPr/>
          </p:nvSpPr>
          <p:spPr bwMode="auto">
            <a:xfrm flipV="1">
              <a:off x="6369707" y="2536344"/>
              <a:ext cx="360363" cy="1587"/>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grpSp>
        <p:nvGrpSpPr>
          <p:cNvPr id="97" name="グループ化 96"/>
          <p:cNvGrpSpPr/>
          <p:nvPr/>
        </p:nvGrpSpPr>
        <p:grpSpPr>
          <a:xfrm>
            <a:off x="2861981" y="4149008"/>
            <a:ext cx="990011" cy="720008"/>
            <a:chOff x="6369707" y="1718772"/>
            <a:chExt cx="1441450" cy="1085855"/>
          </a:xfrm>
        </p:grpSpPr>
        <p:sp>
          <p:nvSpPr>
            <p:cNvPr id="98" name="Line 9"/>
            <p:cNvSpPr>
              <a:spLocks noChangeShapeType="1"/>
            </p:cNvSpPr>
            <p:nvPr/>
          </p:nvSpPr>
          <p:spPr bwMode="auto">
            <a:xfrm>
              <a:off x="6369707" y="1996594"/>
              <a:ext cx="1441450"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99" name="Rectangle 6"/>
            <p:cNvSpPr>
              <a:spLocks noChangeArrowheads="1"/>
            </p:cNvSpPr>
            <p:nvPr/>
          </p:nvSpPr>
          <p:spPr bwMode="auto">
            <a:xfrm>
              <a:off x="6732288" y="1718772"/>
              <a:ext cx="716919" cy="1085855"/>
            </a:xfrm>
            <a:prstGeom prst="rect">
              <a:avLst/>
            </a:prstGeom>
            <a:solidFill>
              <a:srgbClr val="FFFFFF"/>
            </a:solidFill>
            <a:ln w="25400" algn="ctr">
              <a:solidFill>
                <a:schemeClr val="tx1"/>
              </a:solidFill>
              <a:miter lim="800000"/>
              <a:headEnd/>
              <a:tailEnd type="none" w="med" len="lg"/>
            </a:ln>
            <a:effectLst/>
          </p:spPr>
          <p:txBody>
            <a:bodyPr wrap="none" lIns="90000" tIns="46800" rIns="90000" bIns="46800" anchor="ctr"/>
            <a:lstStyle/>
            <a:p>
              <a:endParaRPr lang="ja-JP" altLang="en-US" sz="1200"/>
            </a:p>
          </p:txBody>
        </p:sp>
        <p:sp>
          <p:nvSpPr>
            <p:cNvPr id="100" name="Rectangle 7"/>
            <p:cNvSpPr>
              <a:spLocks noChangeArrowheads="1"/>
            </p:cNvSpPr>
            <p:nvPr/>
          </p:nvSpPr>
          <p:spPr bwMode="auto">
            <a:xfrm>
              <a:off x="6893871" y="1990236"/>
              <a:ext cx="360361" cy="360363"/>
            </a:xfrm>
            <a:prstGeom prst="rect">
              <a:avLst/>
            </a:prstGeom>
            <a:noFill/>
            <a:ln w="12700" algn="ctr">
              <a:noFill/>
              <a:miter lim="800000"/>
              <a:headEnd/>
              <a:tailEnd/>
            </a:ln>
            <a:effectLst/>
          </p:spPr>
          <p:txBody>
            <a:bodyPr wrap="none" lIns="90000" tIns="46800" rIns="90000" bIns="46800" anchor="ctr"/>
            <a:lstStyle/>
            <a:p>
              <a:pPr algn="ctr"/>
              <a:r>
                <a:rPr lang="en-US" altLang="ja-JP" sz="2400" dirty="0">
                  <a:solidFill>
                    <a:schemeClr val="accent5"/>
                  </a:solidFill>
                </a:rPr>
                <a:t>3</a:t>
              </a:r>
            </a:p>
          </p:txBody>
        </p:sp>
        <p:sp>
          <p:nvSpPr>
            <p:cNvPr id="101" name="Freeform 10"/>
            <p:cNvSpPr>
              <a:spLocks/>
            </p:cNvSpPr>
            <p:nvPr/>
          </p:nvSpPr>
          <p:spPr bwMode="auto">
            <a:xfrm rot="5400000">
              <a:off x="6732287" y="2438870"/>
              <a:ext cx="180024" cy="180024"/>
            </a:xfrm>
            <a:custGeom>
              <a:avLst/>
              <a:gdLst/>
              <a:ahLst/>
              <a:cxnLst>
                <a:cxn ang="0">
                  <a:pos x="0" y="114"/>
                </a:cxn>
                <a:cxn ang="0">
                  <a:pos x="56" y="0"/>
                </a:cxn>
                <a:cxn ang="0">
                  <a:pos x="113" y="114"/>
                </a:cxn>
              </a:cxnLst>
              <a:rect l="0" t="0" r="r" b="b"/>
              <a:pathLst>
                <a:path w="113" h="114">
                  <a:moveTo>
                    <a:pt x="0" y="114"/>
                  </a:moveTo>
                  <a:lnTo>
                    <a:pt x="56" y="0"/>
                  </a:lnTo>
                  <a:lnTo>
                    <a:pt x="113" y="114"/>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sz="1200"/>
            </a:p>
          </p:txBody>
        </p:sp>
        <p:sp>
          <p:nvSpPr>
            <p:cNvPr id="102" name="Line 12"/>
            <p:cNvSpPr>
              <a:spLocks noChangeShapeType="1"/>
            </p:cNvSpPr>
            <p:nvPr/>
          </p:nvSpPr>
          <p:spPr bwMode="auto">
            <a:xfrm flipV="1">
              <a:off x="6369707" y="2536344"/>
              <a:ext cx="360363" cy="1587"/>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spTree>
    <p:extLst>
      <p:ext uri="{BB962C8B-B14F-4D97-AF65-F5344CB8AC3E}">
        <p14:creationId xmlns:p14="http://schemas.microsoft.com/office/powerpoint/2010/main" val="968437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D-FF</a:t>
            </a:r>
            <a:r>
              <a:rPr kumimoji="1" lang="ja-JP" altLang="en-US" dirty="0"/>
              <a:t>：トランジスタ </a:t>
            </a:r>
            <a:r>
              <a:rPr kumimoji="1" lang="en-US" altLang="ja-JP" dirty="0"/>
              <a:t>16</a:t>
            </a:r>
            <a:r>
              <a:rPr kumimoji="1" lang="ja-JP" altLang="en-US" dirty="0"/>
              <a:t>個</a:t>
            </a:r>
          </a:p>
        </p:txBody>
      </p:sp>
      <p:sp>
        <p:nvSpPr>
          <p:cNvPr id="4" name="Freeform 44"/>
          <p:cNvSpPr>
            <a:spLocks/>
          </p:cNvSpPr>
          <p:nvPr/>
        </p:nvSpPr>
        <p:spPr bwMode="auto">
          <a:xfrm>
            <a:off x="2700897" y="2707916"/>
            <a:ext cx="1600588"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5" name="Freeform 43"/>
          <p:cNvSpPr>
            <a:spLocks/>
          </p:cNvSpPr>
          <p:nvPr/>
        </p:nvSpPr>
        <p:spPr bwMode="auto">
          <a:xfrm>
            <a:off x="4860920" y="2707916"/>
            <a:ext cx="1601153" cy="721442"/>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pic>
        <p:nvPicPr>
          <p:cNvPr id="6" name="Picture 30" descr="NOT"/>
          <p:cNvPicPr>
            <a:picLocks noChangeAspect="1" noChangeArrowheads="1"/>
          </p:cNvPicPr>
          <p:nvPr/>
        </p:nvPicPr>
        <p:blipFill>
          <a:blip r:embed="rId2" cstate="print"/>
          <a:srcRect/>
          <a:stretch>
            <a:fillRect/>
          </a:stretch>
        </p:blipFill>
        <p:spPr bwMode="auto">
          <a:xfrm flipH="1">
            <a:off x="3221985" y="2347554"/>
            <a:ext cx="717550" cy="720725"/>
          </a:xfrm>
          <a:prstGeom prst="rect">
            <a:avLst/>
          </a:prstGeom>
          <a:noFill/>
        </p:spPr>
      </p:pic>
      <p:pic>
        <p:nvPicPr>
          <p:cNvPr id="7" name="Picture 31" descr="NOT"/>
          <p:cNvPicPr>
            <a:picLocks noChangeAspect="1" noChangeArrowheads="1"/>
          </p:cNvPicPr>
          <p:nvPr/>
        </p:nvPicPr>
        <p:blipFill>
          <a:blip r:embed="rId2" cstate="print"/>
          <a:srcRect/>
          <a:stretch>
            <a:fillRect/>
          </a:stretch>
        </p:blipFill>
        <p:spPr bwMode="auto">
          <a:xfrm>
            <a:off x="3221985" y="3068279"/>
            <a:ext cx="717550" cy="720725"/>
          </a:xfrm>
          <a:prstGeom prst="rect">
            <a:avLst/>
          </a:prstGeom>
          <a:noFill/>
        </p:spPr>
      </p:pic>
      <p:pic>
        <p:nvPicPr>
          <p:cNvPr id="8" name="Picture 32" descr="NOT"/>
          <p:cNvPicPr>
            <a:picLocks noChangeAspect="1" noChangeArrowheads="1"/>
          </p:cNvPicPr>
          <p:nvPr/>
        </p:nvPicPr>
        <p:blipFill>
          <a:blip r:embed="rId2" cstate="print"/>
          <a:srcRect/>
          <a:stretch>
            <a:fillRect/>
          </a:stretch>
        </p:blipFill>
        <p:spPr bwMode="auto">
          <a:xfrm flipH="1">
            <a:off x="5382573" y="2347554"/>
            <a:ext cx="717550" cy="720725"/>
          </a:xfrm>
          <a:prstGeom prst="rect">
            <a:avLst/>
          </a:prstGeom>
          <a:noFill/>
        </p:spPr>
      </p:pic>
      <p:pic>
        <p:nvPicPr>
          <p:cNvPr id="9" name="Picture 33" descr="NOT"/>
          <p:cNvPicPr>
            <a:picLocks noChangeAspect="1" noChangeArrowheads="1"/>
          </p:cNvPicPr>
          <p:nvPr/>
        </p:nvPicPr>
        <p:blipFill>
          <a:blip r:embed="rId2" cstate="print"/>
          <a:srcRect/>
          <a:stretch>
            <a:fillRect/>
          </a:stretch>
        </p:blipFill>
        <p:spPr bwMode="auto">
          <a:xfrm>
            <a:off x="5382573" y="3068279"/>
            <a:ext cx="717550" cy="720725"/>
          </a:xfrm>
          <a:prstGeom prst="rect">
            <a:avLst/>
          </a:prstGeom>
          <a:noFill/>
        </p:spPr>
      </p:pic>
      <p:sp>
        <p:nvSpPr>
          <p:cNvPr id="10" name="Line 45"/>
          <p:cNvSpPr>
            <a:spLocks noChangeShapeType="1"/>
          </p:cNvSpPr>
          <p:nvPr/>
        </p:nvSpPr>
        <p:spPr bwMode="auto">
          <a:xfrm>
            <a:off x="4301485" y="3428640"/>
            <a:ext cx="739437" cy="718"/>
          </a:xfrm>
          <a:prstGeom prst="line">
            <a:avLst/>
          </a:prstGeom>
          <a:noFill/>
          <a:ln w="9525">
            <a:solidFill>
              <a:schemeClr val="tx1"/>
            </a:solidFill>
            <a:round/>
            <a:headEnd type="oval" w="sm" len="sm"/>
            <a:tailEnd type="triangle" w="med" len="med"/>
          </a:ln>
          <a:effectLst/>
        </p:spPr>
        <p:txBody>
          <a:bodyPr wrap="none" lIns="90000" tIns="46800" rIns="90000" bIns="46800" anchor="ctr"/>
          <a:lstStyle/>
          <a:p>
            <a:endParaRPr lang="ja-JP" altLang="en-US"/>
          </a:p>
        </p:txBody>
      </p:sp>
      <p:sp>
        <p:nvSpPr>
          <p:cNvPr id="11" name="Line 46"/>
          <p:cNvSpPr>
            <a:spLocks noChangeShapeType="1"/>
          </p:cNvSpPr>
          <p:nvPr/>
        </p:nvSpPr>
        <p:spPr bwMode="auto">
          <a:xfrm>
            <a:off x="2142485" y="3428640"/>
            <a:ext cx="738413" cy="718"/>
          </a:xfrm>
          <a:prstGeom prst="line">
            <a:avLst/>
          </a:prstGeom>
          <a:noFill/>
          <a:ln w="9525">
            <a:solidFill>
              <a:schemeClr val="tx1"/>
            </a:solidFill>
            <a:round/>
            <a:headEnd type="none" w="sm" len="sm"/>
            <a:tailEnd type="triangle" w="med" len="med"/>
          </a:ln>
          <a:effectLst/>
        </p:spPr>
        <p:txBody>
          <a:bodyPr wrap="none" lIns="90000" tIns="46800" rIns="90000" bIns="46800" anchor="ctr"/>
          <a:lstStyle/>
          <a:p>
            <a:endParaRPr lang="ja-JP" altLang="en-US"/>
          </a:p>
        </p:txBody>
      </p:sp>
      <p:sp>
        <p:nvSpPr>
          <p:cNvPr id="12" name="Line 56"/>
          <p:cNvSpPr>
            <a:spLocks noChangeShapeType="1"/>
          </p:cNvSpPr>
          <p:nvPr/>
        </p:nvSpPr>
        <p:spPr bwMode="auto">
          <a:xfrm>
            <a:off x="6462073" y="3428641"/>
            <a:ext cx="360362"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sp>
        <p:nvSpPr>
          <p:cNvPr id="13" name="Rectangle 58"/>
          <p:cNvSpPr>
            <a:spLocks noChangeArrowheads="1"/>
          </p:cNvSpPr>
          <p:nvPr/>
        </p:nvSpPr>
        <p:spPr bwMode="auto">
          <a:xfrm>
            <a:off x="1782123" y="3249254"/>
            <a:ext cx="360362" cy="360362"/>
          </a:xfrm>
          <a:prstGeom prst="rect">
            <a:avLst/>
          </a:prstGeom>
          <a:noFill/>
          <a:ln w="12700" algn="ctr">
            <a:noFill/>
            <a:miter lim="800000"/>
            <a:headEnd/>
            <a:tailEnd/>
          </a:ln>
          <a:effectLst/>
        </p:spPr>
        <p:txBody>
          <a:bodyPr wrap="none" lIns="90000" tIns="46800" rIns="90000" bIns="46800" anchor="ctr"/>
          <a:lstStyle/>
          <a:p>
            <a:pPr algn="r"/>
            <a:r>
              <a:rPr lang="en-US" altLang="ja-JP" i="1" dirty="0"/>
              <a:t>d</a:t>
            </a:r>
          </a:p>
        </p:txBody>
      </p:sp>
      <p:sp>
        <p:nvSpPr>
          <p:cNvPr id="14" name="Rectangle 59"/>
          <p:cNvSpPr>
            <a:spLocks noChangeArrowheads="1"/>
          </p:cNvSpPr>
          <p:nvPr/>
        </p:nvSpPr>
        <p:spPr bwMode="auto">
          <a:xfrm>
            <a:off x="6822435" y="3249254"/>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q</a:t>
            </a:r>
          </a:p>
        </p:txBody>
      </p:sp>
      <p:sp>
        <p:nvSpPr>
          <p:cNvPr id="15" name="フローチャート: 手作業 14"/>
          <p:cNvSpPr/>
          <p:nvPr/>
        </p:nvSpPr>
        <p:spPr bwMode="auto">
          <a:xfrm rot="16200000">
            <a:off x="2745897" y="3294356"/>
            <a:ext cx="450005" cy="180002"/>
          </a:xfrm>
          <a:prstGeom prst="flowChartManualOperation">
            <a:avLst/>
          </a:prstGeom>
          <a:ln>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latin typeface="メイリオ" panose="020B0604030504040204" pitchFamily="50" charset="-128"/>
              <a:ea typeface="メイリオ" panose="020B0604030504040204" pitchFamily="50" charset="-128"/>
            </a:endParaRPr>
          </a:p>
        </p:txBody>
      </p:sp>
      <p:sp>
        <p:nvSpPr>
          <p:cNvPr id="16" name="Freeform 10"/>
          <p:cNvSpPr>
            <a:spLocks/>
          </p:cNvSpPr>
          <p:nvPr/>
        </p:nvSpPr>
        <p:spPr bwMode="auto">
          <a:xfrm>
            <a:off x="2700896" y="3069354"/>
            <a:ext cx="180002" cy="180002"/>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7" name="フローチャート: 手作業 16"/>
          <p:cNvSpPr/>
          <p:nvPr/>
        </p:nvSpPr>
        <p:spPr bwMode="auto">
          <a:xfrm rot="16200000">
            <a:off x="4905921" y="3294356"/>
            <a:ext cx="450005" cy="180002"/>
          </a:xfrm>
          <a:prstGeom prst="flowChartManualOperation">
            <a:avLst/>
          </a:prstGeom>
          <a:ln>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latin typeface="メイリオ" panose="020B0604030504040204" pitchFamily="50" charset="-128"/>
              <a:ea typeface="メイリオ" panose="020B0604030504040204" pitchFamily="50" charset="-128"/>
            </a:endParaRPr>
          </a:p>
        </p:txBody>
      </p:sp>
      <p:sp>
        <p:nvSpPr>
          <p:cNvPr id="18" name="Freeform 10"/>
          <p:cNvSpPr>
            <a:spLocks/>
          </p:cNvSpPr>
          <p:nvPr/>
        </p:nvSpPr>
        <p:spPr bwMode="auto">
          <a:xfrm>
            <a:off x="4860920" y="2979352"/>
            <a:ext cx="180002"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grpSp>
        <p:nvGrpSpPr>
          <p:cNvPr id="48" name="グループ化 47"/>
          <p:cNvGrpSpPr/>
          <p:nvPr/>
        </p:nvGrpSpPr>
        <p:grpSpPr>
          <a:xfrm>
            <a:off x="3150902" y="5424878"/>
            <a:ext cx="1080010" cy="1170013"/>
            <a:chOff x="1871970" y="2562739"/>
            <a:chExt cx="1890019" cy="2559383"/>
          </a:xfrm>
        </p:grpSpPr>
        <p:grpSp>
          <p:nvGrpSpPr>
            <p:cNvPr id="21" name="グループ化 20"/>
            <p:cNvGrpSpPr/>
            <p:nvPr/>
          </p:nvGrpSpPr>
          <p:grpSpPr>
            <a:xfrm>
              <a:off x="2996967" y="4942097"/>
              <a:ext cx="360048" cy="180025"/>
              <a:chOff x="1736601" y="2511982"/>
              <a:chExt cx="360048" cy="180025"/>
            </a:xfrm>
          </p:grpSpPr>
          <p:cxnSp>
            <p:nvCxnSpPr>
              <p:cNvPr id="22" name="直線コネクタ 21"/>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5" name="グループ化 24"/>
            <p:cNvGrpSpPr/>
            <p:nvPr/>
          </p:nvGrpSpPr>
          <p:grpSpPr>
            <a:xfrm>
              <a:off x="2861981" y="4059007"/>
              <a:ext cx="270036" cy="360048"/>
              <a:chOff x="6282228" y="1988808"/>
              <a:chExt cx="270036" cy="360048"/>
            </a:xfrm>
          </p:grpSpPr>
          <p:cxnSp>
            <p:nvCxnSpPr>
              <p:cNvPr id="26" name="直線コネクタ 25"/>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30" name="直線コネクタ 29"/>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33"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4"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35" name="グループ化 34"/>
            <p:cNvGrpSpPr/>
            <p:nvPr/>
          </p:nvGrpSpPr>
          <p:grpSpPr>
            <a:xfrm>
              <a:off x="2771980" y="2978995"/>
              <a:ext cx="360048" cy="360048"/>
              <a:chOff x="3131808" y="1628760"/>
              <a:chExt cx="360048" cy="360048"/>
            </a:xfrm>
          </p:grpSpPr>
          <p:cxnSp>
            <p:nvCxnSpPr>
              <p:cNvPr id="36" name="直線コネクタ 35"/>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40" name="円/楕円 39"/>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42" name="直線コネクタ 41"/>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76" name="グループ化 75"/>
          <p:cNvGrpSpPr/>
          <p:nvPr/>
        </p:nvGrpSpPr>
        <p:grpSpPr>
          <a:xfrm rot="10800000">
            <a:off x="3150902" y="4059365"/>
            <a:ext cx="1080010" cy="1170013"/>
            <a:chOff x="1871970" y="2562739"/>
            <a:chExt cx="1890019" cy="2559383"/>
          </a:xfrm>
        </p:grpSpPr>
        <p:grpSp>
          <p:nvGrpSpPr>
            <p:cNvPr id="77" name="グループ化 76"/>
            <p:cNvGrpSpPr/>
            <p:nvPr/>
          </p:nvGrpSpPr>
          <p:grpSpPr>
            <a:xfrm>
              <a:off x="2996967" y="4942097"/>
              <a:ext cx="360048" cy="180025"/>
              <a:chOff x="1736601" y="2511982"/>
              <a:chExt cx="360048" cy="180025"/>
            </a:xfrm>
          </p:grpSpPr>
          <p:cxnSp>
            <p:nvCxnSpPr>
              <p:cNvPr id="97" name="直線コネクタ 96"/>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8" name="直線コネクタ 97"/>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9" name="直線コネクタ 98"/>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78" name="グループ化 77"/>
            <p:cNvGrpSpPr/>
            <p:nvPr/>
          </p:nvGrpSpPr>
          <p:grpSpPr>
            <a:xfrm>
              <a:off x="2861981" y="4059007"/>
              <a:ext cx="270036" cy="360048"/>
              <a:chOff x="6282228" y="1988808"/>
              <a:chExt cx="270036" cy="360048"/>
            </a:xfrm>
          </p:grpSpPr>
          <p:cxnSp>
            <p:nvCxnSpPr>
              <p:cNvPr id="93" name="直線コネクタ 92"/>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5" name="直線コネクタ 94"/>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6" name="直線コネクタ 95"/>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79" name="直線コネクタ 78"/>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80" name="直線コネクタ 79"/>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81" name="直線コネクタ 80"/>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82"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83"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84" name="グループ化 83"/>
            <p:cNvGrpSpPr/>
            <p:nvPr/>
          </p:nvGrpSpPr>
          <p:grpSpPr>
            <a:xfrm>
              <a:off x="2771980" y="2978995"/>
              <a:ext cx="360048" cy="360048"/>
              <a:chOff x="3131808" y="1628760"/>
              <a:chExt cx="360048" cy="360048"/>
            </a:xfrm>
          </p:grpSpPr>
          <p:cxnSp>
            <p:nvCxnSpPr>
              <p:cNvPr id="88" name="直線コネクタ 87"/>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0" name="直線コネクタ 89"/>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1" name="直線コネクタ 90"/>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92" name="円/楕円 91"/>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85" name="直線コネクタ 84"/>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00" name="Line 46"/>
          <p:cNvSpPr>
            <a:spLocks noChangeShapeType="1"/>
          </p:cNvSpPr>
          <p:nvPr/>
        </p:nvSpPr>
        <p:spPr bwMode="auto">
          <a:xfrm flipV="1">
            <a:off x="4230914"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113" name="グループ化 112"/>
          <p:cNvGrpSpPr/>
          <p:nvPr/>
        </p:nvGrpSpPr>
        <p:grpSpPr>
          <a:xfrm rot="5400000">
            <a:off x="2565879" y="5829899"/>
            <a:ext cx="270041" cy="180007"/>
            <a:chOff x="1601967" y="3609002"/>
            <a:chExt cx="540039" cy="360048"/>
          </a:xfrm>
        </p:grpSpPr>
        <p:grpSp>
          <p:nvGrpSpPr>
            <p:cNvPr id="114" name="グループ化 113"/>
            <p:cNvGrpSpPr/>
            <p:nvPr/>
          </p:nvGrpSpPr>
          <p:grpSpPr>
            <a:xfrm rot="10800000">
              <a:off x="1871970" y="3609002"/>
              <a:ext cx="270036" cy="360048"/>
              <a:chOff x="6282228" y="1988808"/>
              <a:chExt cx="270036" cy="360048"/>
            </a:xfrm>
          </p:grpSpPr>
          <p:cxnSp>
            <p:nvCxnSpPr>
              <p:cNvPr id="121" name="直線コネクタ 120"/>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2" name="直線コネクタ 121"/>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4" name="直線コネクタ 123"/>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15" name="グループ化 114"/>
            <p:cNvGrpSpPr/>
            <p:nvPr/>
          </p:nvGrpSpPr>
          <p:grpSpPr>
            <a:xfrm>
              <a:off x="1601967" y="3609002"/>
              <a:ext cx="360048" cy="360048"/>
              <a:chOff x="3131808" y="1628760"/>
              <a:chExt cx="360048" cy="360048"/>
            </a:xfrm>
          </p:grpSpPr>
          <p:cxnSp>
            <p:nvCxnSpPr>
              <p:cNvPr id="116" name="直線コネクタ 115"/>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17" name="直線コネクタ 116"/>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20" name="円/楕円 119"/>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125" name="グループ化 124"/>
          <p:cNvGrpSpPr/>
          <p:nvPr/>
        </p:nvGrpSpPr>
        <p:grpSpPr>
          <a:xfrm>
            <a:off x="2880899" y="5229378"/>
            <a:ext cx="270041" cy="180007"/>
            <a:chOff x="1601967" y="3609002"/>
            <a:chExt cx="540039" cy="360048"/>
          </a:xfrm>
        </p:grpSpPr>
        <p:grpSp>
          <p:nvGrpSpPr>
            <p:cNvPr id="126" name="グループ化 125"/>
            <p:cNvGrpSpPr/>
            <p:nvPr/>
          </p:nvGrpSpPr>
          <p:grpSpPr>
            <a:xfrm rot="10800000">
              <a:off x="1871970" y="3609002"/>
              <a:ext cx="270036" cy="360048"/>
              <a:chOff x="6282228" y="1988808"/>
              <a:chExt cx="270036" cy="360048"/>
            </a:xfrm>
          </p:grpSpPr>
          <p:cxnSp>
            <p:nvCxnSpPr>
              <p:cNvPr id="133" name="直線コネクタ 132"/>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4" name="直線コネクタ 133"/>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6" name="直線コネクタ 135"/>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27" name="グループ化 126"/>
            <p:cNvGrpSpPr/>
            <p:nvPr/>
          </p:nvGrpSpPr>
          <p:grpSpPr>
            <a:xfrm>
              <a:off x="1601967" y="3609002"/>
              <a:ext cx="360048" cy="360048"/>
              <a:chOff x="3131808" y="1628760"/>
              <a:chExt cx="360048" cy="360048"/>
            </a:xfrm>
          </p:grpSpPr>
          <p:cxnSp>
            <p:nvCxnSpPr>
              <p:cNvPr id="128" name="直線コネクタ 127"/>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0" name="直線コネクタ 129"/>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1" name="直線コネクタ 130"/>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32" name="円/楕円 131"/>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137" name="Line 46"/>
          <p:cNvSpPr>
            <a:spLocks noChangeShapeType="1"/>
          </p:cNvSpPr>
          <p:nvPr/>
        </p:nvSpPr>
        <p:spPr bwMode="auto">
          <a:xfrm>
            <a:off x="2790898"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38" name="Line 46"/>
          <p:cNvSpPr>
            <a:spLocks noChangeShapeType="1"/>
          </p:cNvSpPr>
          <p:nvPr/>
        </p:nvSpPr>
        <p:spPr bwMode="auto">
          <a:xfrm flipH="1" flipV="1">
            <a:off x="3045403"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139" name="Line 46"/>
          <p:cNvSpPr>
            <a:spLocks noChangeShapeType="1"/>
          </p:cNvSpPr>
          <p:nvPr/>
        </p:nvSpPr>
        <p:spPr bwMode="auto">
          <a:xfrm flipH="1" flipV="1">
            <a:off x="3029905"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40" name="Line 46"/>
          <p:cNvSpPr>
            <a:spLocks noChangeShapeType="1"/>
          </p:cNvSpPr>
          <p:nvPr/>
        </p:nvSpPr>
        <p:spPr bwMode="auto">
          <a:xfrm flipV="1">
            <a:off x="3017394"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42" name="Line 46"/>
          <p:cNvSpPr>
            <a:spLocks noChangeShapeType="1"/>
          </p:cNvSpPr>
          <p:nvPr/>
        </p:nvSpPr>
        <p:spPr bwMode="auto">
          <a:xfrm>
            <a:off x="2250893"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44" name="Line 46"/>
          <p:cNvSpPr>
            <a:spLocks noChangeShapeType="1"/>
          </p:cNvSpPr>
          <p:nvPr/>
        </p:nvSpPr>
        <p:spPr bwMode="auto">
          <a:xfrm flipV="1">
            <a:off x="4230914" y="5949386"/>
            <a:ext cx="450005"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nvGrpSpPr>
          <p:cNvPr id="145" name="グループ化 144"/>
          <p:cNvGrpSpPr/>
          <p:nvPr/>
        </p:nvGrpSpPr>
        <p:grpSpPr>
          <a:xfrm>
            <a:off x="5220924" y="5424878"/>
            <a:ext cx="1080010" cy="1170013"/>
            <a:chOff x="1871970" y="2562739"/>
            <a:chExt cx="1890019" cy="2559383"/>
          </a:xfrm>
        </p:grpSpPr>
        <p:grpSp>
          <p:nvGrpSpPr>
            <p:cNvPr id="146" name="グループ化 145"/>
            <p:cNvGrpSpPr/>
            <p:nvPr/>
          </p:nvGrpSpPr>
          <p:grpSpPr>
            <a:xfrm>
              <a:off x="2996967" y="4942097"/>
              <a:ext cx="360048" cy="180025"/>
              <a:chOff x="1736601" y="2511982"/>
              <a:chExt cx="360048" cy="180025"/>
            </a:xfrm>
          </p:grpSpPr>
          <p:cxnSp>
            <p:nvCxnSpPr>
              <p:cNvPr id="166" name="直線コネクタ 165"/>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7" name="直線コネクタ 166"/>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47" name="グループ化 146"/>
            <p:cNvGrpSpPr/>
            <p:nvPr/>
          </p:nvGrpSpPr>
          <p:grpSpPr>
            <a:xfrm>
              <a:off x="2861981" y="4059007"/>
              <a:ext cx="270036" cy="360048"/>
              <a:chOff x="6282228" y="1988808"/>
              <a:chExt cx="270036" cy="360048"/>
            </a:xfrm>
          </p:grpSpPr>
          <p:cxnSp>
            <p:nvCxnSpPr>
              <p:cNvPr id="162" name="直線コネクタ 161"/>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3" name="直線コネクタ 162"/>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4" name="直線コネクタ 163"/>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5" name="直線コネクタ 164"/>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48" name="直線コネクタ 147"/>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49" name="直線コネクタ 148"/>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51"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2"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53" name="グループ化 152"/>
            <p:cNvGrpSpPr/>
            <p:nvPr/>
          </p:nvGrpSpPr>
          <p:grpSpPr>
            <a:xfrm>
              <a:off x="2771980" y="2978995"/>
              <a:ext cx="360048" cy="360048"/>
              <a:chOff x="3131808" y="1628760"/>
              <a:chExt cx="360048" cy="360048"/>
            </a:xfrm>
          </p:grpSpPr>
          <p:cxnSp>
            <p:nvCxnSpPr>
              <p:cNvPr id="157" name="直線コネクタ 156"/>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8" name="直線コネクタ 157"/>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9" name="直線コネクタ 158"/>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0" name="直線コネクタ 159"/>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61" name="円/楕円 160"/>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54" name="直線コネクタ 153"/>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55" name="直線コネクタ 154"/>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56" name="直線コネクタ 155"/>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69" name="グループ化 168"/>
          <p:cNvGrpSpPr/>
          <p:nvPr/>
        </p:nvGrpSpPr>
        <p:grpSpPr>
          <a:xfrm rot="10800000">
            <a:off x="5220924" y="4059365"/>
            <a:ext cx="1080010" cy="1170013"/>
            <a:chOff x="1871970" y="2562739"/>
            <a:chExt cx="1890019" cy="2559383"/>
          </a:xfrm>
        </p:grpSpPr>
        <p:grpSp>
          <p:nvGrpSpPr>
            <p:cNvPr id="170" name="グループ化 169"/>
            <p:cNvGrpSpPr/>
            <p:nvPr/>
          </p:nvGrpSpPr>
          <p:grpSpPr>
            <a:xfrm>
              <a:off x="2996967" y="4942097"/>
              <a:ext cx="360048" cy="180025"/>
              <a:chOff x="1736601" y="2511982"/>
              <a:chExt cx="360048" cy="180025"/>
            </a:xfrm>
          </p:grpSpPr>
          <p:cxnSp>
            <p:nvCxnSpPr>
              <p:cNvPr id="190" name="直線コネクタ 189"/>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1" name="直線コネクタ 190"/>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2" name="直線コネクタ 191"/>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71" name="グループ化 170"/>
            <p:cNvGrpSpPr/>
            <p:nvPr/>
          </p:nvGrpSpPr>
          <p:grpSpPr>
            <a:xfrm>
              <a:off x="2861981" y="4059007"/>
              <a:ext cx="270036" cy="360048"/>
              <a:chOff x="6282228" y="1988808"/>
              <a:chExt cx="270036" cy="360048"/>
            </a:xfrm>
          </p:grpSpPr>
          <p:cxnSp>
            <p:nvCxnSpPr>
              <p:cNvPr id="186" name="直線コネクタ 185"/>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7" name="直線コネクタ 186"/>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8" name="直線コネクタ 187"/>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9" name="直線コネクタ 188"/>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72" name="直線コネクタ 171"/>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73" name="直線コネクタ 172"/>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74" name="直線コネクタ 173"/>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75"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76"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77" name="グループ化 176"/>
            <p:cNvGrpSpPr/>
            <p:nvPr/>
          </p:nvGrpSpPr>
          <p:grpSpPr>
            <a:xfrm>
              <a:off x="2771980" y="2978995"/>
              <a:ext cx="360048" cy="360048"/>
              <a:chOff x="3131808" y="1628760"/>
              <a:chExt cx="360048" cy="360048"/>
            </a:xfrm>
          </p:grpSpPr>
          <p:cxnSp>
            <p:nvCxnSpPr>
              <p:cNvPr id="181" name="直線コネクタ 180"/>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2" name="直線コネクタ 181"/>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3" name="直線コネクタ 182"/>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4" name="直線コネクタ 183"/>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85" name="円/楕円 184"/>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78" name="直線コネクタ 177"/>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79" name="直線コネクタ 178"/>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80" name="直線コネクタ 179"/>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93" name="Line 46"/>
          <p:cNvSpPr>
            <a:spLocks noChangeShapeType="1"/>
          </p:cNvSpPr>
          <p:nvPr/>
        </p:nvSpPr>
        <p:spPr bwMode="auto">
          <a:xfrm flipV="1">
            <a:off x="6300936"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194" name="グループ化 193"/>
          <p:cNvGrpSpPr/>
          <p:nvPr/>
        </p:nvGrpSpPr>
        <p:grpSpPr>
          <a:xfrm rot="5400000">
            <a:off x="4635901" y="5829899"/>
            <a:ext cx="270041" cy="180007"/>
            <a:chOff x="1601967" y="3609002"/>
            <a:chExt cx="540039" cy="360048"/>
          </a:xfrm>
        </p:grpSpPr>
        <p:grpSp>
          <p:nvGrpSpPr>
            <p:cNvPr id="195" name="グループ化 194"/>
            <p:cNvGrpSpPr/>
            <p:nvPr/>
          </p:nvGrpSpPr>
          <p:grpSpPr>
            <a:xfrm rot="10800000">
              <a:off x="1871970" y="3609002"/>
              <a:ext cx="270036" cy="360048"/>
              <a:chOff x="6282228" y="1988808"/>
              <a:chExt cx="270036" cy="360048"/>
            </a:xfrm>
          </p:grpSpPr>
          <p:cxnSp>
            <p:nvCxnSpPr>
              <p:cNvPr id="202" name="直線コネクタ 201"/>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3" name="直線コネクタ 202"/>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4" name="直線コネクタ 203"/>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5" name="直線コネクタ 204"/>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96" name="グループ化 195"/>
            <p:cNvGrpSpPr/>
            <p:nvPr/>
          </p:nvGrpSpPr>
          <p:grpSpPr>
            <a:xfrm>
              <a:off x="1601967" y="3609002"/>
              <a:ext cx="360048" cy="360048"/>
              <a:chOff x="3131808" y="1628760"/>
              <a:chExt cx="360048" cy="360048"/>
            </a:xfrm>
          </p:grpSpPr>
          <p:cxnSp>
            <p:nvCxnSpPr>
              <p:cNvPr id="197" name="直線コネクタ 196"/>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8" name="直線コネクタ 197"/>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9" name="直線コネクタ 198"/>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0" name="直線コネクタ 199"/>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01" name="円/楕円 200"/>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206" name="グループ化 205"/>
          <p:cNvGrpSpPr/>
          <p:nvPr/>
        </p:nvGrpSpPr>
        <p:grpSpPr>
          <a:xfrm>
            <a:off x="4950921" y="5229378"/>
            <a:ext cx="270041" cy="180007"/>
            <a:chOff x="1601967" y="3609002"/>
            <a:chExt cx="540039" cy="360048"/>
          </a:xfrm>
        </p:grpSpPr>
        <p:grpSp>
          <p:nvGrpSpPr>
            <p:cNvPr id="207" name="グループ化 206"/>
            <p:cNvGrpSpPr/>
            <p:nvPr/>
          </p:nvGrpSpPr>
          <p:grpSpPr>
            <a:xfrm rot="10800000">
              <a:off x="1871970" y="3609002"/>
              <a:ext cx="270036" cy="360048"/>
              <a:chOff x="6282228" y="1988808"/>
              <a:chExt cx="270036" cy="360048"/>
            </a:xfrm>
          </p:grpSpPr>
          <p:cxnSp>
            <p:nvCxnSpPr>
              <p:cNvPr id="214" name="直線コネクタ 213"/>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5" name="直線コネクタ 214"/>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6" name="直線コネクタ 215"/>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7" name="直線コネクタ 216"/>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08" name="グループ化 207"/>
            <p:cNvGrpSpPr/>
            <p:nvPr/>
          </p:nvGrpSpPr>
          <p:grpSpPr>
            <a:xfrm>
              <a:off x="1601967" y="3609002"/>
              <a:ext cx="360048" cy="360048"/>
              <a:chOff x="3131808" y="1628760"/>
              <a:chExt cx="360048" cy="360048"/>
            </a:xfrm>
          </p:grpSpPr>
          <p:cxnSp>
            <p:nvCxnSpPr>
              <p:cNvPr id="209" name="直線コネクタ 208"/>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0" name="直線コネクタ 209"/>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1" name="直線コネクタ 210"/>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2" name="直線コネクタ 211"/>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13" name="円/楕円 212"/>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218" name="Line 46"/>
          <p:cNvSpPr>
            <a:spLocks noChangeShapeType="1"/>
          </p:cNvSpPr>
          <p:nvPr/>
        </p:nvSpPr>
        <p:spPr bwMode="auto">
          <a:xfrm>
            <a:off x="4860920"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219" name="Line 46"/>
          <p:cNvSpPr>
            <a:spLocks noChangeShapeType="1"/>
          </p:cNvSpPr>
          <p:nvPr/>
        </p:nvSpPr>
        <p:spPr bwMode="auto">
          <a:xfrm flipH="1" flipV="1">
            <a:off x="5115425"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220" name="Line 46"/>
          <p:cNvSpPr>
            <a:spLocks noChangeShapeType="1"/>
          </p:cNvSpPr>
          <p:nvPr/>
        </p:nvSpPr>
        <p:spPr bwMode="auto">
          <a:xfrm flipH="1" flipV="1">
            <a:off x="5099927"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221" name="Line 46"/>
          <p:cNvSpPr>
            <a:spLocks noChangeShapeType="1"/>
          </p:cNvSpPr>
          <p:nvPr/>
        </p:nvSpPr>
        <p:spPr bwMode="auto">
          <a:xfrm flipV="1">
            <a:off x="5087416"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223" name="Line 46"/>
          <p:cNvSpPr>
            <a:spLocks noChangeShapeType="1"/>
          </p:cNvSpPr>
          <p:nvPr/>
        </p:nvSpPr>
        <p:spPr bwMode="auto">
          <a:xfrm flipV="1">
            <a:off x="6300936" y="5949386"/>
            <a:ext cx="540006"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nvGrpSpPr>
          <p:cNvPr id="224" name="グループ化 223"/>
          <p:cNvGrpSpPr/>
          <p:nvPr/>
        </p:nvGrpSpPr>
        <p:grpSpPr>
          <a:xfrm>
            <a:off x="4031994" y="998973"/>
            <a:ext cx="990011" cy="720008"/>
            <a:chOff x="6369707" y="1718772"/>
            <a:chExt cx="1441450" cy="1085855"/>
          </a:xfrm>
        </p:grpSpPr>
        <p:sp>
          <p:nvSpPr>
            <p:cNvPr id="225" name="Line 9"/>
            <p:cNvSpPr>
              <a:spLocks noChangeShapeType="1"/>
            </p:cNvSpPr>
            <p:nvPr/>
          </p:nvSpPr>
          <p:spPr bwMode="auto">
            <a:xfrm>
              <a:off x="6369707" y="1996594"/>
              <a:ext cx="1441450"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400"/>
            </a:p>
          </p:txBody>
        </p:sp>
        <p:sp>
          <p:nvSpPr>
            <p:cNvPr id="226" name="Rectangle 6"/>
            <p:cNvSpPr>
              <a:spLocks noChangeArrowheads="1"/>
            </p:cNvSpPr>
            <p:nvPr/>
          </p:nvSpPr>
          <p:spPr bwMode="auto">
            <a:xfrm>
              <a:off x="6732288" y="1718772"/>
              <a:ext cx="716919" cy="1085855"/>
            </a:xfrm>
            <a:prstGeom prst="rect">
              <a:avLst/>
            </a:prstGeom>
            <a:solidFill>
              <a:srgbClr val="FFFFFF"/>
            </a:solidFill>
            <a:ln w="25400" algn="ctr">
              <a:solidFill>
                <a:schemeClr val="tx1"/>
              </a:solidFill>
              <a:miter lim="800000"/>
              <a:headEnd/>
              <a:tailEnd type="none" w="med" len="lg"/>
            </a:ln>
            <a:effectLst/>
          </p:spPr>
          <p:txBody>
            <a:bodyPr wrap="none" lIns="90000" tIns="46800" rIns="90000" bIns="46800" anchor="ctr"/>
            <a:lstStyle/>
            <a:p>
              <a:endParaRPr lang="ja-JP" altLang="en-US" sz="1400"/>
            </a:p>
          </p:txBody>
        </p:sp>
        <p:sp>
          <p:nvSpPr>
            <p:cNvPr id="227" name="Rectangle 7"/>
            <p:cNvSpPr>
              <a:spLocks noChangeArrowheads="1"/>
            </p:cNvSpPr>
            <p:nvPr/>
          </p:nvSpPr>
          <p:spPr bwMode="auto">
            <a:xfrm>
              <a:off x="7088845" y="1817206"/>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sz="1400" i="1" dirty="0"/>
                <a:t>q</a:t>
              </a:r>
              <a:endParaRPr lang="en-US" altLang="ja-JP" sz="1400" dirty="0"/>
            </a:p>
          </p:txBody>
        </p:sp>
        <p:sp>
          <p:nvSpPr>
            <p:cNvPr id="228" name="Rectangle 8"/>
            <p:cNvSpPr>
              <a:spLocks noChangeArrowheads="1"/>
            </p:cNvSpPr>
            <p:nvPr/>
          </p:nvSpPr>
          <p:spPr bwMode="auto">
            <a:xfrm>
              <a:off x="6730070" y="1817206"/>
              <a:ext cx="360362" cy="360363"/>
            </a:xfrm>
            <a:prstGeom prst="rect">
              <a:avLst/>
            </a:prstGeom>
            <a:noFill/>
            <a:ln w="12700" algn="ctr">
              <a:noFill/>
              <a:miter lim="800000"/>
              <a:headEnd/>
              <a:tailEnd/>
            </a:ln>
            <a:effectLst/>
          </p:spPr>
          <p:txBody>
            <a:bodyPr wrap="none" lIns="90000" tIns="46800" rIns="90000" bIns="46800" anchor="ctr"/>
            <a:lstStyle/>
            <a:p>
              <a:pPr algn="l"/>
              <a:r>
                <a:rPr lang="en-US" altLang="ja-JP" sz="1400" i="1" dirty="0"/>
                <a:t>d</a:t>
              </a:r>
              <a:endParaRPr lang="en-US" altLang="ja-JP" sz="1400" dirty="0"/>
            </a:p>
          </p:txBody>
        </p:sp>
        <p:sp>
          <p:nvSpPr>
            <p:cNvPr id="229" name="Freeform 10"/>
            <p:cNvSpPr>
              <a:spLocks/>
            </p:cNvSpPr>
            <p:nvPr/>
          </p:nvSpPr>
          <p:spPr bwMode="auto">
            <a:xfrm rot="5400000">
              <a:off x="6732287" y="2438870"/>
              <a:ext cx="180024" cy="180024"/>
            </a:xfrm>
            <a:custGeom>
              <a:avLst/>
              <a:gdLst/>
              <a:ahLst/>
              <a:cxnLst>
                <a:cxn ang="0">
                  <a:pos x="0" y="114"/>
                </a:cxn>
                <a:cxn ang="0">
                  <a:pos x="56" y="0"/>
                </a:cxn>
                <a:cxn ang="0">
                  <a:pos x="113" y="114"/>
                </a:cxn>
              </a:cxnLst>
              <a:rect l="0" t="0" r="r" b="b"/>
              <a:pathLst>
                <a:path w="113" h="114">
                  <a:moveTo>
                    <a:pt x="0" y="114"/>
                  </a:moveTo>
                  <a:lnTo>
                    <a:pt x="56" y="0"/>
                  </a:lnTo>
                  <a:lnTo>
                    <a:pt x="113" y="114"/>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sz="1400"/>
            </a:p>
          </p:txBody>
        </p:sp>
        <p:sp>
          <p:nvSpPr>
            <p:cNvPr id="230" name="Line 12"/>
            <p:cNvSpPr>
              <a:spLocks noChangeShapeType="1"/>
            </p:cNvSpPr>
            <p:nvPr/>
          </p:nvSpPr>
          <p:spPr bwMode="auto">
            <a:xfrm flipV="1">
              <a:off x="6369707" y="2536344"/>
              <a:ext cx="360363" cy="1587"/>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400"/>
            </a:p>
          </p:txBody>
        </p:sp>
        <p:sp>
          <p:nvSpPr>
            <p:cNvPr id="231" name="Rectangle 11"/>
            <p:cNvSpPr>
              <a:spLocks noChangeArrowheads="1"/>
            </p:cNvSpPr>
            <p:nvPr/>
          </p:nvSpPr>
          <p:spPr bwMode="auto">
            <a:xfrm>
              <a:off x="6642023" y="2348988"/>
              <a:ext cx="720097" cy="360049"/>
            </a:xfrm>
            <a:prstGeom prst="rect">
              <a:avLst/>
            </a:prstGeom>
            <a:noFill/>
            <a:ln w="12700" algn="ctr">
              <a:noFill/>
              <a:miter lim="800000"/>
              <a:headEnd/>
              <a:tailEnd/>
            </a:ln>
            <a:effectLst/>
          </p:spPr>
          <p:txBody>
            <a:bodyPr wrap="none" lIns="90000" tIns="46800" rIns="90000" bIns="46800" anchor="ctr"/>
            <a:lstStyle/>
            <a:p>
              <a:pPr algn="r"/>
              <a:r>
                <a:rPr lang="en-US" altLang="ja-JP" sz="1400" i="1" dirty="0"/>
                <a:t>clk</a:t>
              </a:r>
              <a:endParaRPr lang="en-US" altLang="ja-JP" sz="1400" dirty="0"/>
            </a:p>
          </p:txBody>
        </p:sp>
      </p:grpSp>
    </p:spTree>
    <p:extLst>
      <p:ext uri="{BB962C8B-B14F-4D97-AF65-F5344CB8AC3E}">
        <p14:creationId xmlns:p14="http://schemas.microsoft.com/office/powerpoint/2010/main" val="3759277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マルチプレクサ：トランジスタ </a:t>
            </a:r>
            <a:r>
              <a:rPr kumimoji="1" lang="en-US" altLang="ja-JP" dirty="0"/>
              <a:t>6</a:t>
            </a:r>
            <a:r>
              <a:rPr kumimoji="1" lang="ja-JP" altLang="en-US" dirty="0"/>
              <a:t>個</a:t>
            </a:r>
          </a:p>
        </p:txBody>
      </p:sp>
      <p:sp>
        <p:nvSpPr>
          <p:cNvPr id="232" name="Line 9"/>
          <p:cNvSpPr>
            <a:spLocks noChangeShapeType="1"/>
          </p:cNvSpPr>
          <p:nvPr/>
        </p:nvSpPr>
        <p:spPr bwMode="auto">
          <a:xfrm>
            <a:off x="3671990" y="1988984"/>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233" name="Line 9"/>
          <p:cNvSpPr>
            <a:spLocks noChangeShapeType="1"/>
          </p:cNvSpPr>
          <p:nvPr/>
        </p:nvSpPr>
        <p:spPr bwMode="auto">
          <a:xfrm>
            <a:off x="3671990" y="2708992"/>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234" name="Line 9"/>
          <p:cNvSpPr>
            <a:spLocks noChangeShapeType="1"/>
          </p:cNvSpPr>
          <p:nvPr/>
        </p:nvSpPr>
        <p:spPr bwMode="auto">
          <a:xfrm>
            <a:off x="4301997" y="2348988"/>
            <a:ext cx="450005" cy="0"/>
          </a:xfrm>
          <a:prstGeom prst="line">
            <a:avLst/>
          </a:prstGeom>
          <a:noFill/>
          <a:ln w="9525">
            <a:solidFill>
              <a:schemeClr val="tx1"/>
            </a:solidFill>
            <a:round/>
            <a:headEnd/>
            <a:tailEnd type="triangle" w="med" len="lg"/>
          </a:ln>
          <a:effectLst/>
        </p:spPr>
        <p:txBody>
          <a:bodyPr wrap="none" lIns="90000" tIns="46800" rIns="90000" bIns="46800" anchor="ctr"/>
          <a:lstStyle/>
          <a:p>
            <a:endParaRPr lang="ja-JP" altLang="en-US" sz="1200"/>
          </a:p>
        </p:txBody>
      </p:sp>
      <p:sp>
        <p:nvSpPr>
          <p:cNvPr id="222" name="フローチャート: 手作業 221"/>
          <p:cNvSpPr/>
          <p:nvPr/>
        </p:nvSpPr>
        <p:spPr bwMode="auto">
          <a:xfrm rot="16200000">
            <a:off x="3626990" y="2213986"/>
            <a:ext cx="1260014" cy="270003"/>
          </a:xfrm>
          <a:prstGeom prst="flowChartManualOperation">
            <a:avLst/>
          </a:prstGeom>
          <a:ln>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ea typeface="メイリオ" panose="020B0604030504040204" pitchFamily="50" charset="-128"/>
            </a:endParaRPr>
          </a:p>
        </p:txBody>
      </p:sp>
      <p:sp>
        <p:nvSpPr>
          <p:cNvPr id="310" name="Line 9"/>
          <p:cNvSpPr>
            <a:spLocks noChangeShapeType="1"/>
          </p:cNvSpPr>
          <p:nvPr/>
        </p:nvSpPr>
        <p:spPr bwMode="auto">
          <a:xfrm>
            <a:off x="4301998" y="1538979"/>
            <a:ext cx="0" cy="360004"/>
          </a:xfrm>
          <a:prstGeom prst="line">
            <a:avLst/>
          </a:prstGeom>
          <a:noFill/>
          <a:ln w="9525">
            <a:solidFill>
              <a:schemeClr val="tx1"/>
            </a:solidFill>
            <a:round/>
            <a:headEnd/>
            <a:tailEnd type="triangle" w="med" len="lg"/>
          </a:ln>
          <a:effectLst/>
        </p:spPr>
        <p:txBody>
          <a:bodyPr wrap="none" lIns="90000" tIns="46800" rIns="90000" bIns="46800" anchor="ctr"/>
          <a:lstStyle/>
          <a:p>
            <a:endParaRPr lang="ja-JP" altLang="en-US" sz="1200"/>
          </a:p>
        </p:txBody>
      </p:sp>
      <p:grpSp>
        <p:nvGrpSpPr>
          <p:cNvPr id="19" name="グループ化 18"/>
          <p:cNvGrpSpPr/>
          <p:nvPr/>
        </p:nvGrpSpPr>
        <p:grpSpPr>
          <a:xfrm>
            <a:off x="3221985" y="3789004"/>
            <a:ext cx="2521029" cy="1530055"/>
            <a:chOff x="2361128" y="5229020"/>
            <a:chExt cx="1489701" cy="810047"/>
          </a:xfrm>
        </p:grpSpPr>
        <p:grpSp>
          <p:nvGrpSpPr>
            <p:cNvPr id="286" name="グループ化 285"/>
            <p:cNvGrpSpPr/>
            <p:nvPr/>
          </p:nvGrpSpPr>
          <p:grpSpPr>
            <a:xfrm rot="16200000">
              <a:off x="2906965" y="5814043"/>
              <a:ext cx="270041" cy="180007"/>
              <a:chOff x="1601967" y="3609002"/>
              <a:chExt cx="540039" cy="360048"/>
            </a:xfrm>
          </p:grpSpPr>
          <p:grpSp>
            <p:nvGrpSpPr>
              <p:cNvPr id="287" name="グループ化 286"/>
              <p:cNvGrpSpPr/>
              <p:nvPr/>
            </p:nvGrpSpPr>
            <p:grpSpPr>
              <a:xfrm rot="10800000">
                <a:off x="1871970" y="3609002"/>
                <a:ext cx="270036" cy="360048"/>
                <a:chOff x="6282228" y="1988808"/>
                <a:chExt cx="270036" cy="360048"/>
              </a:xfrm>
            </p:grpSpPr>
            <p:cxnSp>
              <p:nvCxnSpPr>
                <p:cNvPr id="294" name="直線コネクタ 293"/>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5" name="直線コネクタ 294"/>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6" name="直線コネクタ 295"/>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7" name="直線コネクタ 296"/>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88" name="グループ化 287"/>
              <p:cNvGrpSpPr/>
              <p:nvPr/>
            </p:nvGrpSpPr>
            <p:grpSpPr>
              <a:xfrm>
                <a:off x="1601967" y="3609002"/>
                <a:ext cx="360048" cy="360048"/>
                <a:chOff x="3131808" y="1628760"/>
                <a:chExt cx="360048" cy="360048"/>
              </a:xfrm>
            </p:grpSpPr>
            <p:cxnSp>
              <p:nvCxnSpPr>
                <p:cNvPr id="289" name="直線コネクタ 288"/>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0" name="直線コネクタ 289"/>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1" name="直線コネクタ 290"/>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2" name="直線コネクタ 291"/>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93" name="円/楕円 292"/>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298" name="グループ化 297"/>
            <p:cNvGrpSpPr/>
            <p:nvPr/>
          </p:nvGrpSpPr>
          <p:grpSpPr>
            <a:xfrm rot="5400000">
              <a:off x="2906965" y="5274037"/>
              <a:ext cx="270041" cy="180007"/>
              <a:chOff x="1601967" y="3609002"/>
              <a:chExt cx="540039" cy="360048"/>
            </a:xfrm>
          </p:grpSpPr>
          <p:grpSp>
            <p:nvGrpSpPr>
              <p:cNvPr id="299" name="グループ化 298"/>
              <p:cNvGrpSpPr/>
              <p:nvPr/>
            </p:nvGrpSpPr>
            <p:grpSpPr>
              <a:xfrm rot="10800000">
                <a:off x="1871970" y="3609002"/>
                <a:ext cx="270036" cy="360048"/>
                <a:chOff x="6282228" y="1988808"/>
                <a:chExt cx="270036" cy="360048"/>
              </a:xfrm>
            </p:grpSpPr>
            <p:cxnSp>
              <p:nvCxnSpPr>
                <p:cNvPr id="306" name="直線コネクタ 305"/>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7" name="直線コネクタ 306"/>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8" name="直線コネクタ 307"/>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9" name="直線コネクタ 308"/>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300" name="グループ化 299"/>
              <p:cNvGrpSpPr/>
              <p:nvPr/>
            </p:nvGrpSpPr>
            <p:grpSpPr>
              <a:xfrm>
                <a:off x="1601967" y="3609002"/>
                <a:ext cx="360048" cy="360048"/>
                <a:chOff x="3131808" y="1628760"/>
                <a:chExt cx="360048" cy="360048"/>
              </a:xfrm>
            </p:grpSpPr>
            <p:cxnSp>
              <p:nvCxnSpPr>
                <p:cNvPr id="301" name="直線コネクタ 300"/>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2" name="直線コネクタ 301"/>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3" name="直線コネクタ 302"/>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4" name="直線コネクタ 303"/>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305" name="円/楕円 304"/>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311" name="Line 46"/>
            <p:cNvSpPr>
              <a:spLocks noChangeShapeType="1"/>
            </p:cNvSpPr>
            <p:nvPr/>
          </p:nvSpPr>
          <p:spPr bwMode="auto">
            <a:xfrm flipH="1" flipV="1">
              <a:off x="3041983" y="5499022"/>
              <a:ext cx="0" cy="24777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312" name="Line 46"/>
            <p:cNvSpPr>
              <a:spLocks noChangeShapeType="1"/>
            </p:cNvSpPr>
            <p:nvPr/>
          </p:nvSpPr>
          <p:spPr bwMode="auto">
            <a:xfrm flipV="1">
              <a:off x="2681979" y="538577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313" name="Line 46"/>
            <p:cNvSpPr>
              <a:spLocks noChangeShapeType="1"/>
            </p:cNvSpPr>
            <p:nvPr/>
          </p:nvSpPr>
          <p:spPr bwMode="auto">
            <a:xfrm flipV="1">
              <a:off x="2681979" y="587452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314" name="Line 46"/>
            <p:cNvSpPr>
              <a:spLocks noChangeShapeType="1"/>
            </p:cNvSpPr>
            <p:nvPr/>
          </p:nvSpPr>
          <p:spPr bwMode="auto">
            <a:xfrm flipV="1">
              <a:off x="3131984" y="587452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315" name="Freeform 10"/>
            <p:cNvSpPr>
              <a:spLocks/>
            </p:cNvSpPr>
            <p:nvPr/>
          </p:nvSpPr>
          <p:spPr bwMode="auto">
            <a:xfrm rot="5400000" flipV="1">
              <a:off x="3019216" y="5498542"/>
              <a:ext cx="495540"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17" name="Line 9"/>
            <p:cNvSpPr>
              <a:spLocks noChangeShapeType="1"/>
            </p:cNvSpPr>
            <p:nvPr/>
          </p:nvSpPr>
          <p:spPr bwMode="auto">
            <a:xfrm>
              <a:off x="3400824" y="5625038"/>
              <a:ext cx="450005" cy="0"/>
            </a:xfrm>
            <a:prstGeom prst="line">
              <a:avLst/>
            </a:prstGeom>
            <a:noFill/>
            <a:ln w="9525">
              <a:solidFill>
                <a:schemeClr val="tx1"/>
              </a:solidFill>
              <a:round/>
              <a:headEnd type="oval"/>
              <a:tailEnd type="triangle" w="med" len="lg"/>
            </a:ln>
            <a:effectLst/>
          </p:spPr>
          <p:txBody>
            <a:bodyPr wrap="none" lIns="90000" tIns="46800" rIns="90000" bIns="46800" anchor="ctr"/>
            <a:lstStyle/>
            <a:p>
              <a:endParaRPr lang="ja-JP" altLang="en-US" sz="1200"/>
            </a:p>
          </p:txBody>
        </p:sp>
        <p:sp>
          <p:nvSpPr>
            <p:cNvPr id="320" name="Line 46"/>
            <p:cNvSpPr>
              <a:spLocks noChangeShapeType="1"/>
            </p:cNvSpPr>
            <p:nvPr/>
          </p:nvSpPr>
          <p:spPr bwMode="auto">
            <a:xfrm flipV="1">
              <a:off x="2361128" y="5626621"/>
              <a:ext cx="680728" cy="0"/>
            </a:xfrm>
            <a:prstGeom prst="line">
              <a:avLst/>
            </a:prstGeom>
            <a:noFill/>
            <a:ln w="9525">
              <a:solidFill>
                <a:schemeClr val="tx1"/>
              </a:solidFill>
              <a:round/>
              <a:headEnd type="none" w="sm" len="sm"/>
              <a:tailEnd type="oval" w="med" len="med"/>
            </a:ln>
            <a:effectLst/>
          </p:spPr>
          <p:txBody>
            <a:bodyPr wrap="none" lIns="90000" tIns="46800" rIns="90000" bIns="46800" anchor="ctr"/>
            <a:lstStyle/>
            <a:p>
              <a:endParaRPr lang="ja-JP" altLang="en-US"/>
            </a:p>
          </p:txBody>
        </p:sp>
      </p:grpSp>
      <p:grpSp>
        <p:nvGrpSpPr>
          <p:cNvPr id="322" name="グループ化 321"/>
          <p:cNvGrpSpPr/>
          <p:nvPr/>
        </p:nvGrpSpPr>
        <p:grpSpPr>
          <a:xfrm>
            <a:off x="1511966" y="3803518"/>
            <a:ext cx="1712994" cy="1671274"/>
            <a:chOff x="1871970" y="2562739"/>
            <a:chExt cx="1890019" cy="2559383"/>
          </a:xfrm>
        </p:grpSpPr>
        <p:grpSp>
          <p:nvGrpSpPr>
            <p:cNvPr id="323" name="グループ化 322"/>
            <p:cNvGrpSpPr/>
            <p:nvPr/>
          </p:nvGrpSpPr>
          <p:grpSpPr>
            <a:xfrm>
              <a:off x="2996967" y="4942097"/>
              <a:ext cx="360048" cy="180025"/>
              <a:chOff x="1736601" y="2511982"/>
              <a:chExt cx="360048" cy="180025"/>
            </a:xfrm>
          </p:grpSpPr>
          <p:cxnSp>
            <p:nvCxnSpPr>
              <p:cNvPr id="343" name="直線コネクタ 342"/>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44" name="直線コネクタ 343"/>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45" name="直線コネクタ 344"/>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324" name="グループ化 323"/>
            <p:cNvGrpSpPr/>
            <p:nvPr/>
          </p:nvGrpSpPr>
          <p:grpSpPr>
            <a:xfrm>
              <a:off x="2861981" y="4059007"/>
              <a:ext cx="270036" cy="360048"/>
              <a:chOff x="6282228" y="1988808"/>
              <a:chExt cx="270036" cy="360048"/>
            </a:xfrm>
          </p:grpSpPr>
          <p:cxnSp>
            <p:nvCxnSpPr>
              <p:cNvPr id="339" name="直線コネクタ 338"/>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40" name="直線コネクタ 339"/>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41" name="直線コネクタ 340"/>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42" name="直線コネクタ 341"/>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325" name="直線コネクタ 324"/>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326" name="直線コネクタ 325"/>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327" name="直線コネクタ 326"/>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328"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29"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330" name="グループ化 329"/>
            <p:cNvGrpSpPr/>
            <p:nvPr/>
          </p:nvGrpSpPr>
          <p:grpSpPr>
            <a:xfrm>
              <a:off x="2771980" y="2978995"/>
              <a:ext cx="360048" cy="360048"/>
              <a:chOff x="3131808" y="1628760"/>
              <a:chExt cx="360048" cy="360048"/>
            </a:xfrm>
          </p:grpSpPr>
          <p:cxnSp>
            <p:nvCxnSpPr>
              <p:cNvPr id="334" name="直線コネクタ 333"/>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35" name="直線コネクタ 334"/>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36" name="直線コネクタ 335"/>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37" name="直線コネクタ 336"/>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338" name="円/楕円 337"/>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331" name="直線コネクタ 330"/>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332" name="直線コネクタ 331"/>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333" name="直線コネクタ 332"/>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346" name="Rectangle 59"/>
          <p:cNvSpPr>
            <a:spLocks noChangeArrowheads="1"/>
          </p:cNvSpPr>
          <p:nvPr/>
        </p:nvSpPr>
        <p:spPr bwMode="auto">
          <a:xfrm>
            <a:off x="4752002" y="2168986"/>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o</a:t>
            </a:r>
          </a:p>
        </p:txBody>
      </p:sp>
      <p:sp>
        <p:nvSpPr>
          <p:cNvPr id="347" name="Rectangle 59"/>
          <p:cNvSpPr>
            <a:spLocks noChangeArrowheads="1"/>
          </p:cNvSpPr>
          <p:nvPr/>
        </p:nvSpPr>
        <p:spPr bwMode="auto">
          <a:xfrm>
            <a:off x="4211996" y="1178975"/>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s</a:t>
            </a:r>
          </a:p>
        </p:txBody>
      </p:sp>
      <p:sp>
        <p:nvSpPr>
          <p:cNvPr id="348" name="Rectangle 59"/>
          <p:cNvSpPr>
            <a:spLocks noChangeArrowheads="1"/>
          </p:cNvSpPr>
          <p:nvPr/>
        </p:nvSpPr>
        <p:spPr bwMode="auto">
          <a:xfrm>
            <a:off x="3401987" y="1718981"/>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i0</a:t>
            </a:r>
          </a:p>
        </p:txBody>
      </p:sp>
      <p:sp>
        <p:nvSpPr>
          <p:cNvPr id="349" name="Rectangle 59"/>
          <p:cNvSpPr>
            <a:spLocks noChangeArrowheads="1"/>
          </p:cNvSpPr>
          <p:nvPr/>
        </p:nvSpPr>
        <p:spPr bwMode="auto">
          <a:xfrm>
            <a:off x="3401987" y="2438989"/>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i1</a:t>
            </a:r>
          </a:p>
        </p:txBody>
      </p:sp>
      <p:sp>
        <p:nvSpPr>
          <p:cNvPr id="350" name="Rectangle 59"/>
          <p:cNvSpPr>
            <a:spLocks noChangeArrowheads="1"/>
          </p:cNvSpPr>
          <p:nvPr/>
        </p:nvSpPr>
        <p:spPr bwMode="auto">
          <a:xfrm>
            <a:off x="1241963" y="4329010"/>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s</a:t>
            </a:r>
          </a:p>
        </p:txBody>
      </p:sp>
      <p:sp>
        <p:nvSpPr>
          <p:cNvPr id="351" name="Rectangle 59"/>
          <p:cNvSpPr>
            <a:spLocks noChangeArrowheads="1"/>
          </p:cNvSpPr>
          <p:nvPr/>
        </p:nvSpPr>
        <p:spPr bwMode="auto">
          <a:xfrm>
            <a:off x="4214973" y="3429000"/>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s</a:t>
            </a:r>
          </a:p>
        </p:txBody>
      </p:sp>
      <p:sp>
        <p:nvSpPr>
          <p:cNvPr id="352" name="Rectangle 59"/>
          <p:cNvSpPr>
            <a:spLocks noChangeArrowheads="1"/>
          </p:cNvSpPr>
          <p:nvPr/>
        </p:nvSpPr>
        <p:spPr bwMode="auto">
          <a:xfrm>
            <a:off x="3404964" y="3879005"/>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i0</a:t>
            </a:r>
          </a:p>
        </p:txBody>
      </p:sp>
      <p:sp>
        <p:nvSpPr>
          <p:cNvPr id="353" name="Rectangle 59"/>
          <p:cNvSpPr>
            <a:spLocks noChangeArrowheads="1"/>
          </p:cNvSpPr>
          <p:nvPr/>
        </p:nvSpPr>
        <p:spPr bwMode="auto">
          <a:xfrm>
            <a:off x="3401987" y="4869016"/>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i1</a:t>
            </a:r>
          </a:p>
        </p:txBody>
      </p:sp>
      <p:sp>
        <p:nvSpPr>
          <p:cNvPr id="354" name="Rectangle 59"/>
          <p:cNvSpPr>
            <a:spLocks noChangeArrowheads="1"/>
          </p:cNvSpPr>
          <p:nvPr/>
        </p:nvSpPr>
        <p:spPr bwMode="auto">
          <a:xfrm>
            <a:off x="5834991" y="4329010"/>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o</a:t>
            </a:r>
          </a:p>
        </p:txBody>
      </p:sp>
      <p:sp>
        <p:nvSpPr>
          <p:cNvPr id="355" name="Rectangle 59"/>
          <p:cNvSpPr>
            <a:spLocks noChangeArrowheads="1"/>
          </p:cNvSpPr>
          <p:nvPr/>
        </p:nvSpPr>
        <p:spPr bwMode="auto">
          <a:xfrm>
            <a:off x="4214973" y="5229020"/>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s</a:t>
            </a:r>
          </a:p>
        </p:txBody>
      </p:sp>
    </p:spTree>
    <p:extLst>
      <p:ext uri="{BB962C8B-B14F-4D97-AF65-F5344CB8AC3E}">
        <p14:creationId xmlns:p14="http://schemas.microsoft.com/office/powerpoint/2010/main" val="20067703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4bit </a:t>
            </a:r>
            <a:r>
              <a:rPr kumimoji="1" lang="ja-JP" altLang="en-US" dirty="0"/>
              <a:t>メモリに必要なトランジスタ数：</a:t>
            </a:r>
            <a:r>
              <a:rPr kumimoji="1" lang="en-US" altLang="ja-JP" dirty="0"/>
              <a:t>82</a:t>
            </a:r>
            <a:endParaRPr kumimoji="1" lang="ja-JP" altLang="en-US" dirty="0"/>
          </a:p>
        </p:txBody>
      </p:sp>
      <p:grpSp>
        <p:nvGrpSpPr>
          <p:cNvPr id="1618" name="グループ化 1617"/>
          <p:cNvGrpSpPr/>
          <p:nvPr/>
        </p:nvGrpSpPr>
        <p:grpSpPr>
          <a:xfrm>
            <a:off x="2411976" y="1538979"/>
            <a:ext cx="4318072" cy="5040056"/>
            <a:chOff x="793934" y="998973"/>
            <a:chExt cx="4318072" cy="5040056"/>
          </a:xfrm>
        </p:grpSpPr>
        <p:grpSp>
          <p:nvGrpSpPr>
            <p:cNvPr id="161" name="グループ化 160"/>
            <p:cNvGrpSpPr/>
            <p:nvPr/>
          </p:nvGrpSpPr>
          <p:grpSpPr>
            <a:xfrm>
              <a:off x="793934" y="998973"/>
              <a:ext cx="2070023" cy="1080012"/>
              <a:chOff x="2250893" y="4059365"/>
              <a:chExt cx="4590049" cy="2535526"/>
            </a:xfrm>
          </p:grpSpPr>
          <p:grpSp>
            <p:nvGrpSpPr>
              <p:cNvPr id="4" name="グループ化 3"/>
              <p:cNvGrpSpPr/>
              <p:nvPr/>
            </p:nvGrpSpPr>
            <p:grpSpPr>
              <a:xfrm>
                <a:off x="3150902" y="5424878"/>
                <a:ext cx="1080010" cy="1170013"/>
                <a:chOff x="1871970" y="2562739"/>
                <a:chExt cx="1890019" cy="2559383"/>
              </a:xfrm>
            </p:grpSpPr>
            <p:grpSp>
              <p:nvGrpSpPr>
                <p:cNvPr id="5" name="グループ化 4"/>
                <p:cNvGrpSpPr/>
                <p:nvPr/>
              </p:nvGrpSpPr>
              <p:grpSpPr>
                <a:xfrm>
                  <a:off x="2996967" y="4942097"/>
                  <a:ext cx="360048" cy="180025"/>
                  <a:chOff x="1736601" y="2511982"/>
                  <a:chExt cx="360048" cy="180025"/>
                </a:xfrm>
              </p:grpSpPr>
              <p:cxnSp>
                <p:nvCxnSpPr>
                  <p:cNvPr id="25" name="直線コネクタ 24"/>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6" name="グループ化 5"/>
                <p:cNvGrpSpPr/>
                <p:nvPr/>
              </p:nvGrpSpPr>
              <p:grpSpPr>
                <a:xfrm>
                  <a:off x="2861981" y="4059007"/>
                  <a:ext cx="270036" cy="360048"/>
                  <a:chOff x="6282228" y="1988808"/>
                  <a:chExt cx="270036" cy="360048"/>
                </a:xfrm>
              </p:grpSpPr>
              <p:cxnSp>
                <p:nvCxnSpPr>
                  <p:cNvPr id="21" name="直線コネクタ 20"/>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7" name="直線コネクタ 6"/>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0"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2" name="グループ化 11"/>
                <p:cNvGrpSpPr/>
                <p:nvPr/>
              </p:nvGrpSpPr>
              <p:grpSpPr>
                <a:xfrm>
                  <a:off x="2771980" y="2978995"/>
                  <a:ext cx="360048" cy="360048"/>
                  <a:chOff x="3131808" y="1628760"/>
                  <a:chExt cx="360048" cy="360048"/>
                </a:xfrm>
              </p:grpSpPr>
              <p:cxnSp>
                <p:nvCxnSpPr>
                  <p:cNvPr id="16" name="直線コネクタ 15"/>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0" name="円/楕円 19"/>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3" name="直線コネクタ 12"/>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8" name="グループ化 27"/>
              <p:cNvGrpSpPr/>
              <p:nvPr/>
            </p:nvGrpSpPr>
            <p:grpSpPr>
              <a:xfrm rot="10800000">
                <a:off x="3150902" y="4059365"/>
                <a:ext cx="1080010" cy="1170013"/>
                <a:chOff x="1871970" y="2562739"/>
                <a:chExt cx="1890019" cy="2559383"/>
              </a:xfrm>
            </p:grpSpPr>
            <p:grpSp>
              <p:nvGrpSpPr>
                <p:cNvPr id="29" name="グループ化 28"/>
                <p:cNvGrpSpPr/>
                <p:nvPr/>
              </p:nvGrpSpPr>
              <p:grpSpPr>
                <a:xfrm>
                  <a:off x="2996967" y="4942097"/>
                  <a:ext cx="360048" cy="180025"/>
                  <a:chOff x="1736601" y="2511982"/>
                  <a:chExt cx="360048" cy="180025"/>
                </a:xfrm>
              </p:grpSpPr>
              <p:cxnSp>
                <p:nvCxnSpPr>
                  <p:cNvPr id="49" name="直線コネクタ 48"/>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30" name="グループ化 29"/>
                <p:cNvGrpSpPr/>
                <p:nvPr/>
              </p:nvGrpSpPr>
              <p:grpSpPr>
                <a:xfrm>
                  <a:off x="2861981" y="4059007"/>
                  <a:ext cx="270036" cy="360048"/>
                  <a:chOff x="6282228" y="1988808"/>
                  <a:chExt cx="270036" cy="360048"/>
                </a:xfrm>
              </p:grpSpPr>
              <p:cxnSp>
                <p:nvCxnSpPr>
                  <p:cNvPr id="45" name="直線コネクタ 44"/>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31" name="直線コネクタ 30"/>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34"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5"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36" name="グループ化 35"/>
                <p:cNvGrpSpPr/>
                <p:nvPr/>
              </p:nvGrpSpPr>
              <p:grpSpPr>
                <a:xfrm>
                  <a:off x="2771980" y="2978995"/>
                  <a:ext cx="360048" cy="360048"/>
                  <a:chOff x="3131808" y="1628760"/>
                  <a:chExt cx="360048" cy="360048"/>
                </a:xfrm>
              </p:grpSpPr>
              <p:cxnSp>
                <p:nvCxnSpPr>
                  <p:cNvPr id="40" name="直線コネクタ 39"/>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44" name="円/楕円 43"/>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37" name="直線コネクタ 36"/>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52" name="Line 46"/>
              <p:cNvSpPr>
                <a:spLocks noChangeShapeType="1"/>
              </p:cNvSpPr>
              <p:nvPr/>
            </p:nvSpPr>
            <p:spPr bwMode="auto">
              <a:xfrm flipV="1">
                <a:off x="4230914"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53" name="グループ化 52"/>
              <p:cNvGrpSpPr/>
              <p:nvPr/>
            </p:nvGrpSpPr>
            <p:grpSpPr>
              <a:xfrm rot="5400000">
                <a:off x="2565879" y="5829899"/>
                <a:ext cx="270041" cy="180007"/>
                <a:chOff x="1601967" y="3609002"/>
                <a:chExt cx="540039" cy="360048"/>
              </a:xfrm>
            </p:grpSpPr>
            <p:grpSp>
              <p:nvGrpSpPr>
                <p:cNvPr id="54" name="グループ化 53"/>
                <p:cNvGrpSpPr/>
                <p:nvPr/>
              </p:nvGrpSpPr>
              <p:grpSpPr>
                <a:xfrm rot="10800000">
                  <a:off x="1871970" y="3609002"/>
                  <a:ext cx="270036" cy="360048"/>
                  <a:chOff x="6282228" y="1988808"/>
                  <a:chExt cx="270036" cy="360048"/>
                </a:xfrm>
              </p:grpSpPr>
              <p:cxnSp>
                <p:nvCxnSpPr>
                  <p:cNvPr id="61" name="直線コネクタ 60"/>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2" name="直線コネクタ 61"/>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3" name="直線コネクタ 62"/>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55" name="グループ化 54"/>
                <p:cNvGrpSpPr/>
                <p:nvPr/>
              </p:nvGrpSpPr>
              <p:grpSpPr>
                <a:xfrm>
                  <a:off x="1601967" y="3609002"/>
                  <a:ext cx="360048" cy="360048"/>
                  <a:chOff x="3131808" y="1628760"/>
                  <a:chExt cx="360048" cy="360048"/>
                </a:xfrm>
              </p:grpSpPr>
              <p:cxnSp>
                <p:nvCxnSpPr>
                  <p:cNvPr id="56" name="直線コネクタ 55"/>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9" name="直線コネクタ 58"/>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60" name="円/楕円 59"/>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65" name="グループ化 64"/>
              <p:cNvGrpSpPr/>
              <p:nvPr/>
            </p:nvGrpSpPr>
            <p:grpSpPr>
              <a:xfrm>
                <a:off x="2880899" y="5229378"/>
                <a:ext cx="270041" cy="180007"/>
                <a:chOff x="1601967" y="3609002"/>
                <a:chExt cx="540039" cy="360048"/>
              </a:xfrm>
            </p:grpSpPr>
            <p:grpSp>
              <p:nvGrpSpPr>
                <p:cNvPr id="66" name="グループ化 65"/>
                <p:cNvGrpSpPr/>
                <p:nvPr/>
              </p:nvGrpSpPr>
              <p:grpSpPr>
                <a:xfrm rot="10800000">
                  <a:off x="1871970" y="3609002"/>
                  <a:ext cx="270036" cy="360048"/>
                  <a:chOff x="6282228" y="1988808"/>
                  <a:chExt cx="270036" cy="360048"/>
                </a:xfrm>
              </p:grpSpPr>
              <p:cxnSp>
                <p:nvCxnSpPr>
                  <p:cNvPr id="73" name="直線コネクタ 72"/>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4" name="直線コネクタ 73"/>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5" name="直線コネクタ 74"/>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6" name="直線コネクタ 75"/>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67" name="グループ化 66"/>
                <p:cNvGrpSpPr/>
                <p:nvPr/>
              </p:nvGrpSpPr>
              <p:grpSpPr>
                <a:xfrm>
                  <a:off x="1601967" y="3609002"/>
                  <a:ext cx="360048" cy="360048"/>
                  <a:chOff x="3131808" y="1628760"/>
                  <a:chExt cx="360048" cy="360048"/>
                </a:xfrm>
              </p:grpSpPr>
              <p:cxnSp>
                <p:nvCxnSpPr>
                  <p:cNvPr id="68" name="直線コネクタ 67"/>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9" name="直線コネクタ 68"/>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0" name="直線コネクタ 69"/>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72" name="円/楕円 71"/>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77" name="Line 46"/>
              <p:cNvSpPr>
                <a:spLocks noChangeShapeType="1"/>
              </p:cNvSpPr>
              <p:nvPr/>
            </p:nvSpPr>
            <p:spPr bwMode="auto">
              <a:xfrm>
                <a:off x="2790898"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78" name="Line 46"/>
              <p:cNvSpPr>
                <a:spLocks noChangeShapeType="1"/>
              </p:cNvSpPr>
              <p:nvPr/>
            </p:nvSpPr>
            <p:spPr bwMode="auto">
              <a:xfrm flipH="1" flipV="1">
                <a:off x="3045403"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79" name="Line 46"/>
              <p:cNvSpPr>
                <a:spLocks noChangeShapeType="1"/>
              </p:cNvSpPr>
              <p:nvPr/>
            </p:nvSpPr>
            <p:spPr bwMode="auto">
              <a:xfrm flipH="1" flipV="1">
                <a:off x="3029905"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80" name="Line 46"/>
              <p:cNvSpPr>
                <a:spLocks noChangeShapeType="1"/>
              </p:cNvSpPr>
              <p:nvPr/>
            </p:nvSpPr>
            <p:spPr bwMode="auto">
              <a:xfrm flipV="1">
                <a:off x="3017394"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81" name="Line 46"/>
              <p:cNvSpPr>
                <a:spLocks noChangeShapeType="1"/>
              </p:cNvSpPr>
              <p:nvPr/>
            </p:nvSpPr>
            <p:spPr bwMode="auto">
              <a:xfrm>
                <a:off x="2250893"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82" name="Line 46"/>
              <p:cNvSpPr>
                <a:spLocks noChangeShapeType="1"/>
              </p:cNvSpPr>
              <p:nvPr/>
            </p:nvSpPr>
            <p:spPr bwMode="auto">
              <a:xfrm flipV="1">
                <a:off x="4230914" y="5949386"/>
                <a:ext cx="450005"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nvGrpSpPr>
              <p:cNvPr id="83" name="グループ化 82"/>
              <p:cNvGrpSpPr/>
              <p:nvPr/>
            </p:nvGrpSpPr>
            <p:grpSpPr>
              <a:xfrm>
                <a:off x="5220924" y="5424878"/>
                <a:ext cx="1080010" cy="1170013"/>
                <a:chOff x="1871970" y="2562739"/>
                <a:chExt cx="1890019" cy="2559383"/>
              </a:xfrm>
            </p:grpSpPr>
            <p:grpSp>
              <p:nvGrpSpPr>
                <p:cNvPr id="84" name="グループ化 83"/>
                <p:cNvGrpSpPr/>
                <p:nvPr/>
              </p:nvGrpSpPr>
              <p:grpSpPr>
                <a:xfrm>
                  <a:off x="2996967" y="4942097"/>
                  <a:ext cx="360048" cy="180025"/>
                  <a:chOff x="1736601" y="2511982"/>
                  <a:chExt cx="360048" cy="180025"/>
                </a:xfrm>
              </p:grpSpPr>
              <p:cxnSp>
                <p:nvCxnSpPr>
                  <p:cNvPr id="104" name="直線コネクタ 103"/>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6" name="直線コネクタ 105"/>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85" name="グループ化 84"/>
                <p:cNvGrpSpPr/>
                <p:nvPr/>
              </p:nvGrpSpPr>
              <p:grpSpPr>
                <a:xfrm>
                  <a:off x="2861981" y="4059007"/>
                  <a:ext cx="270036" cy="360048"/>
                  <a:chOff x="6282228" y="1988808"/>
                  <a:chExt cx="270036" cy="360048"/>
                </a:xfrm>
              </p:grpSpPr>
              <p:cxnSp>
                <p:nvCxnSpPr>
                  <p:cNvPr id="100" name="直線コネクタ 99"/>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86" name="直線コネクタ 85"/>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88" name="直線コネクタ 87"/>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89"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90"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91" name="グループ化 90"/>
                <p:cNvGrpSpPr/>
                <p:nvPr/>
              </p:nvGrpSpPr>
              <p:grpSpPr>
                <a:xfrm>
                  <a:off x="2771980" y="2978995"/>
                  <a:ext cx="360048" cy="360048"/>
                  <a:chOff x="3131808" y="1628760"/>
                  <a:chExt cx="360048" cy="360048"/>
                </a:xfrm>
              </p:grpSpPr>
              <p:cxnSp>
                <p:nvCxnSpPr>
                  <p:cNvPr id="95" name="直線コネクタ 94"/>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6" name="直線コネクタ 95"/>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7" name="直線コネクタ 96"/>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8" name="直線コネクタ 97"/>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99" name="円/楕円 98"/>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92" name="直線コネクタ 91"/>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93" name="直線コネクタ 92"/>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07" name="グループ化 106"/>
              <p:cNvGrpSpPr/>
              <p:nvPr/>
            </p:nvGrpSpPr>
            <p:grpSpPr>
              <a:xfrm rot="10800000">
                <a:off x="5220924" y="4059365"/>
                <a:ext cx="1080010" cy="1170013"/>
                <a:chOff x="1871970" y="2562739"/>
                <a:chExt cx="1890019" cy="2559383"/>
              </a:xfrm>
            </p:grpSpPr>
            <p:grpSp>
              <p:nvGrpSpPr>
                <p:cNvPr id="108" name="グループ化 107"/>
                <p:cNvGrpSpPr/>
                <p:nvPr/>
              </p:nvGrpSpPr>
              <p:grpSpPr>
                <a:xfrm>
                  <a:off x="2996967" y="4942097"/>
                  <a:ext cx="360048" cy="180025"/>
                  <a:chOff x="1736601" y="2511982"/>
                  <a:chExt cx="360048" cy="180025"/>
                </a:xfrm>
              </p:grpSpPr>
              <p:cxnSp>
                <p:nvCxnSpPr>
                  <p:cNvPr id="128" name="直線コネクタ 127"/>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0" name="直線コネクタ 129"/>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09" name="グループ化 108"/>
                <p:cNvGrpSpPr/>
                <p:nvPr/>
              </p:nvGrpSpPr>
              <p:grpSpPr>
                <a:xfrm>
                  <a:off x="2861981" y="4059007"/>
                  <a:ext cx="270036" cy="360048"/>
                  <a:chOff x="6282228" y="1988808"/>
                  <a:chExt cx="270036" cy="360048"/>
                </a:xfrm>
              </p:grpSpPr>
              <p:cxnSp>
                <p:nvCxnSpPr>
                  <p:cNvPr id="124" name="直線コネクタ 123"/>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5" name="直線コネクタ 124"/>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6" name="直線コネクタ 125"/>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7" name="直線コネクタ 126"/>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10" name="直線コネクタ 109"/>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11" name="直線コネクタ 110"/>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12" name="直線コネクタ 111"/>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13"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4"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15" name="グループ化 114"/>
                <p:cNvGrpSpPr/>
                <p:nvPr/>
              </p:nvGrpSpPr>
              <p:grpSpPr>
                <a:xfrm>
                  <a:off x="2771980" y="2978995"/>
                  <a:ext cx="360048" cy="360048"/>
                  <a:chOff x="3131808" y="1628760"/>
                  <a:chExt cx="360048" cy="360048"/>
                </a:xfrm>
              </p:grpSpPr>
              <p:cxnSp>
                <p:nvCxnSpPr>
                  <p:cNvPr id="119" name="直線コネクタ 118"/>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0" name="直線コネクタ 119"/>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1" name="直線コネクタ 120"/>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2" name="直線コネクタ 121"/>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23" name="円/楕円 122"/>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16" name="直線コネクタ 115"/>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17" name="直線コネクタ 116"/>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31" name="Line 46"/>
              <p:cNvSpPr>
                <a:spLocks noChangeShapeType="1"/>
              </p:cNvSpPr>
              <p:nvPr/>
            </p:nvSpPr>
            <p:spPr bwMode="auto">
              <a:xfrm flipV="1">
                <a:off x="6300936"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132" name="グループ化 131"/>
              <p:cNvGrpSpPr/>
              <p:nvPr/>
            </p:nvGrpSpPr>
            <p:grpSpPr>
              <a:xfrm rot="5400000">
                <a:off x="4635901" y="5829899"/>
                <a:ext cx="270041" cy="180007"/>
                <a:chOff x="1601967" y="3609002"/>
                <a:chExt cx="540039" cy="360048"/>
              </a:xfrm>
            </p:grpSpPr>
            <p:grpSp>
              <p:nvGrpSpPr>
                <p:cNvPr id="133" name="グループ化 132"/>
                <p:cNvGrpSpPr/>
                <p:nvPr/>
              </p:nvGrpSpPr>
              <p:grpSpPr>
                <a:xfrm rot="10800000">
                  <a:off x="1871970" y="3609002"/>
                  <a:ext cx="270036" cy="360048"/>
                  <a:chOff x="6282228" y="1988808"/>
                  <a:chExt cx="270036" cy="360048"/>
                </a:xfrm>
              </p:grpSpPr>
              <p:cxnSp>
                <p:nvCxnSpPr>
                  <p:cNvPr id="140" name="直線コネクタ 139"/>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1" name="直線コネクタ 140"/>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2" name="直線コネクタ 141"/>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3" name="直線コネクタ 142"/>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34" name="グループ化 133"/>
                <p:cNvGrpSpPr/>
                <p:nvPr/>
              </p:nvGrpSpPr>
              <p:grpSpPr>
                <a:xfrm>
                  <a:off x="1601967" y="3609002"/>
                  <a:ext cx="360048" cy="360048"/>
                  <a:chOff x="3131808" y="1628760"/>
                  <a:chExt cx="360048" cy="360048"/>
                </a:xfrm>
              </p:grpSpPr>
              <p:cxnSp>
                <p:nvCxnSpPr>
                  <p:cNvPr id="135" name="直線コネクタ 134"/>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6" name="直線コネクタ 135"/>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7" name="直線コネクタ 136"/>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8" name="直線コネクタ 137"/>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39" name="円/楕円 138"/>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144" name="グループ化 143"/>
              <p:cNvGrpSpPr/>
              <p:nvPr/>
            </p:nvGrpSpPr>
            <p:grpSpPr>
              <a:xfrm>
                <a:off x="4950921" y="5229378"/>
                <a:ext cx="270041" cy="180007"/>
                <a:chOff x="1601967" y="3609002"/>
                <a:chExt cx="540039" cy="360048"/>
              </a:xfrm>
            </p:grpSpPr>
            <p:grpSp>
              <p:nvGrpSpPr>
                <p:cNvPr id="145" name="グループ化 144"/>
                <p:cNvGrpSpPr/>
                <p:nvPr/>
              </p:nvGrpSpPr>
              <p:grpSpPr>
                <a:xfrm rot="10800000">
                  <a:off x="1871970" y="3609002"/>
                  <a:ext cx="270036" cy="360048"/>
                  <a:chOff x="6282228" y="1988808"/>
                  <a:chExt cx="270036" cy="360048"/>
                </a:xfrm>
              </p:grpSpPr>
              <p:cxnSp>
                <p:nvCxnSpPr>
                  <p:cNvPr id="152" name="直線コネクタ 151"/>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3" name="直線コネクタ 152"/>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4" name="直線コネクタ 153"/>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5" name="直線コネクタ 154"/>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46" name="グループ化 145"/>
                <p:cNvGrpSpPr/>
                <p:nvPr/>
              </p:nvGrpSpPr>
              <p:grpSpPr>
                <a:xfrm>
                  <a:off x="1601967" y="3609002"/>
                  <a:ext cx="360048" cy="360048"/>
                  <a:chOff x="3131808" y="1628760"/>
                  <a:chExt cx="360048" cy="360048"/>
                </a:xfrm>
              </p:grpSpPr>
              <p:cxnSp>
                <p:nvCxnSpPr>
                  <p:cNvPr id="147" name="直線コネクタ 146"/>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8" name="直線コネクタ 147"/>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9" name="直線コネクタ 148"/>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51" name="円/楕円 150"/>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156" name="Line 46"/>
              <p:cNvSpPr>
                <a:spLocks noChangeShapeType="1"/>
              </p:cNvSpPr>
              <p:nvPr/>
            </p:nvSpPr>
            <p:spPr bwMode="auto">
              <a:xfrm>
                <a:off x="4860920"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57" name="Line 46"/>
              <p:cNvSpPr>
                <a:spLocks noChangeShapeType="1"/>
              </p:cNvSpPr>
              <p:nvPr/>
            </p:nvSpPr>
            <p:spPr bwMode="auto">
              <a:xfrm flipH="1" flipV="1">
                <a:off x="5115425"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158" name="Line 46"/>
              <p:cNvSpPr>
                <a:spLocks noChangeShapeType="1"/>
              </p:cNvSpPr>
              <p:nvPr/>
            </p:nvSpPr>
            <p:spPr bwMode="auto">
              <a:xfrm flipH="1" flipV="1">
                <a:off x="5099927"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59" name="Line 46"/>
              <p:cNvSpPr>
                <a:spLocks noChangeShapeType="1"/>
              </p:cNvSpPr>
              <p:nvPr/>
            </p:nvSpPr>
            <p:spPr bwMode="auto">
              <a:xfrm flipV="1">
                <a:off x="5087416"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60" name="Line 46"/>
              <p:cNvSpPr>
                <a:spLocks noChangeShapeType="1"/>
              </p:cNvSpPr>
              <p:nvPr/>
            </p:nvSpPr>
            <p:spPr bwMode="auto">
              <a:xfrm flipV="1">
                <a:off x="6300936" y="5949386"/>
                <a:ext cx="540006"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grpSp>
          <p:nvGrpSpPr>
            <p:cNvPr id="162" name="グループ化 161"/>
            <p:cNvGrpSpPr/>
            <p:nvPr/>
          </p:nvGrpSpPr>
          <p:grpSpPr>
            <a:xfrm>
              <a:off x="793934" y="2348988"/>
              <a:ext cx="2070023" cy="1080012"/>
              <a:chOff x="2250893" y="4059365"/>
              <a:chExt cx="4590049" cy="2535526"/>
            </a:xfrm>
          </p:grpSpPr>
          <p:grpSp>
            <p:nvGrpSpPr>
              <p:cNvPr id="163" name="グループ化 162"/>
              <p:cNvGrpSpPr/>
              <p:nvPr/>
            </p:nvGrpSpPr>
            <p:grpSpPr>
              <a:xfrm>
                <a:off x="3150902" y="5424878"/>
                <a:ext cx="1080010" cy="1170013"/>
                <a:chOff x="1871970" y="2562739"/>
                <a:chExt cx="1890019" cy="2559383"/>
              </a:xfrm>
            </p:grpSpPr>
            <p:grpSp>
              <p:nvGrpSpPr>
                <p:cNvPr id="297" name="グループ化 296"/>
                <p:cNvGrpSpPr/>
                <p:nvPr/>
              </p:nvGrpSpPr>
              <p:grpSpPr>
                <a:xfrm>
                  <a:off x="2996967" y="4942097"/>
                  <a:ext cx="360048" cy="180025"/>
                  <a:chOff x="1736601" y="2511982"/>
                  <a:chExt cx="360048" cy="180025"/>
                </a:xfrm>
              </p:grpSpPr>
              <p:cxnSp>
                <p:nvCxnSpPr>
                  <p:cNvPr id="317" name="直線コネクタ 316"/>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8" name="直線コネクタ 317"/>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9" name="直線コネクタ 318"/>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98" name="グループ化 297"/>
                <p:cNvGrpSpPr/>
                <p:nvPr/>
              </p:nvGrpSpPr>
              <p:grpSpPr>
                <a:xfrm>
                  <a:off x="2861981" y="4059007"/>
                  <a:ext cx="270036" cy="360048"/>
                  <a:chOff x="6282228" y="1988808"/>
                  <a:chExt cx="270036" cy="360048"/>
                </a:xfrm>
              </p:grpSpPr>
              <p:cxnSp>
                <p:nvCxnSpPr>
                  <p:cNvPr id="313" name="直線コネクタ 312"/>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4" name="直線コネクタ 313"/>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5" name="直線コネクタ 314"/>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6" name="直線コネクタ 315"/>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99" name="直線コネクタ 298"/>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300" name="直線コネクタ 299"/>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301" name="直線コネクタ 300"/>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302"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03"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304" name="グループ化 303"/>
                <p:cNvGrpSpPr/>
                <p:nvPr/>
              </p:nvGrpSpPr>
              <p:grpSpPr>
                <a:xfrm>
                  <a:off x="2771980" y="2978995"/>
                  <a:ext cx="360048" cy="360048"/>
                  <a:chOff x="3131808" y="1628760"/>
                  <a:chExt cx="360048" cy="360048"/>
                </a:xfrm>
              </p:grpSpPr>
              <p:cxnSp>
                <p:nvCxnSpPr>
                  <p:cNvPr id="308" name="直線コネクタ 307"/>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9" name="直線コネクタ 308"/>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0" name="直線コネクタ 309"/>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1" name="直線コネクタ 310"/>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312" name="円/楕円 311"/>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305" name="直線コネクタ 304"/>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306" name="直線コネクタ 305"/>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307" name="直線コネクタ 306"/>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64" name="グループ化 163"/>
              <p:cNvGrpSpPr/>
              <p:nvPr/>
            </p:nvGrpSpPr>
            <p:grpSpPr>
              <a:xfrm rot="10800000">
                <a:off x="3150902" y="4059365"/>
                <a:ext cx="1080010" cy="1170013"/>
                <a:chOff x="1871970" y="2562739"/>
                <a:chExt cx="1890019" cy="2559383"/>
              </a:xfrm>
            </p:grpSpPr>
            <p:grpSp>
              <p:nvGrpSpPr>
                <p:cNvPr id="274" name="グループ化 273"/>
                <p:cNvGrpSpPr/>
                <p:nvPr/>
              </p:nvGrpSpPr>
              <p:grpSpPr>
                <a:xfrm>
                  <a:off x="2996967" y="4942097"/>
                  <a:ext cx="360048" cy="180025"/>
                  <a:chOff x="1736601" y="2511982"/>
                  <a:chExt cx="360048" cy="180025"/>
                </a:xfrm>
              </p:grpSpPr>
              <p:cxnSp>
                <p:nvCxnSpPr>
                  <p:cNvPr id="294" name="直線コネクタ 293"/>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5" name="直線コネクタ 294"/>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6" name="直線コネクタ 295"/>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75" name="グループ化 274"/>
                <p:cNvGrpSpPr/>
                <p:nvPr/>
              </p:nvGrpSpPr>
              <p:grpSpPr>
                <a:xfrm>
                  <a:off x="2861981" y="4059007"/>
                  <a:ext cx="270036" cy="360048"/>
                  <a:chOff x="6282228" y="1988808"/>
                  <a:chExt cx="270036" cy="360048"/>
                </a:xfrm>
              </p:grpSpPr>
              <p:cxnSp>
                <p:nvCxnSpPr>
                  <p:cNvPr id="290" name="直線コネクタ 289"/>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1" name="直線コネクタ 290"/>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2" name="直線コネクタ 291"/>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3" name="直線コネクタ 292"/>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76" name="直線コネクタ 275"/>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277" name="直線コネクタ 276"/>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278" name="直線コネクタ 277"/>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279"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80"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281" name="グループ化 280"/>
                <p:cNvGrpSpPr/>
                <p:nvPr/>
              </p:nvGrpSpPr>
              <p:grpSpPr>
                <a:xfrm>
                  <a:off x="2771980" y="2978995"/>
                  <a:ext cx="360048" cy="360048"/>
                  <a:chOff x="3131808" y="1628760"/>
                  <a:chExt cx="360048" cy="360048"/>
                </a:xfrm>
              </p:grpSpPr>
              <p:cxnSp>
                <p:nvCxnSpPr>
                  <p:cNvPr id="285" name="直線コネクタ 284"/>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86" name="直線コネクタ 285"/>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87" name="直線コネクタ 286"/>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88" name="直線コネクタ 287"/>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89" name="円/楕円 288"/>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282" name="直線コネクタ 281"/>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283" name="直線コネクタ 282"/>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284" name="直線コネクタ 283"/>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65" name="Line 46"/>
              <p:cNvSpPr>
                <a:spLocks noChangeShapeType="1"/>
              </p:cNvSpPr>
              <p:nvPr/>
            </p:nvSpPr>
            <p:spPr bwMode="auto">
              <a:xfrm flipV="1">
                <a:off x="4230914"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166" name="グループ化 165"/>
              <p:cNvGrpSpPr/>
              <p:nvPr/>
            </p:nvGrpSpPr>
            <p:grpSpPr>
              <a:xfrm rot="5400000">
                <a:off x="2565879" y="5829899"/>
                <a:ext cx="270041" cy="180007"/>
                <a:chOff x="1601967" y="3609002"/>
                <a:chExt cx="540039" cy="360048"/>
              </a:xfrm>
            </p:grpSpPr>
            <p:grpSp>
              <p:nvGrpSpPr>
                <p:cNvPr id="263" name="グループ化 262"/>
                <p:cNvGrpSpPr/>
                <p:nvPr/>
              </p:nvGrpSpPr>
              <p:grpSpPr>
                <a:xfrm rot="10800000">
                  <a:off x="1871970" y="3609002"/>
                  <a:ext cx="270036" cy="360048"/>
                  <a:chOff x="6282228" y="1988808"/>
                  <a:chExt cx="270036" cy="360048"/>
                </a:xfrm>
              </p:grpSpPr>
              <p:cxnSp>
                <p:nvCxnSpPr>
                  <p:cNvPr id="270" name="直線コネクタ 269"/>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1" name="直線コネクタ 270"/>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2" name="直線コネクタ 271"/>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3" name="直線コネクタ 272"/>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64" name="グループ化 263"/>
                <p:cNvGrpSpPr/>
                <p:nvPr/>
              </p:nvGrpSpPr>
              <p:grpSpPr>
                <a:xfrm>
                  <a:off x="1601967" y="3609002"/>
                  <a:ext cx="360048" cy="360048"/>
                  <a:chOff x="3131808" y="1628760"/>
                  <a:chExt cx="360048" cy="360048"/>
                </a:xfrm>
              </p:grpSpPr>
              <p:cxnSp>
                <p:nvCxnSpPr>
                  <p:cNvPr id="265" name="直線コネクタ 264"/>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6" name="直線コネクタ 265"/>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7" name="直線コネクタ 266"/>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8" name="直線コネクタ 267"/>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69" name="円/楕円 268"/>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167" name="グループ化 166"/>
              <p:cNvGrpSpPr/>
              <p:nvPr/>
            </p:nvGrpSpPr>
            <p:grpSpPr>
              <a:xfrm>
                <a:off x="2880899" y="5229378"/>
                <a:ext cx="270041" cy="180007"/>
                <a:chOff x="1601967" y="3609002"/>
                <a:chExt cx="540039" cy="360048"/>
              </a:xfrm>
            </p:grpSpPr>
            <p:grpSp>
              <p:nvGrpSpPr>
                <p:cNvPr id="252" name="グループ化 251"/>
                <p:cNvGrpSpPr/>
                <p:nvPr/>
              </p:nvGrpSpPr>
              <p:grpSpPr>
                <a:xfrm rot="10800000">
                  <a:off x="1871970" y="3609002"/>
                  <a:ext cx="270036" cy="360048"/>
                  <a:chOff x="6282228" y="1988808"/>
                  <a:chExt cx="270036" cy="360048"/>
                </a:xfrm>
              </p:grpSpPr>
              <p:cxnSp>
                <p:nvCxnSpPr>
                  <p:cNvPr id="259" name="直線コネクタ 258"/>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0" name="直線コネクタ 259"/>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1" name="直線コネクタ 260"/>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2" name="直線コネクタ 261"/>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53" name="グループ化 252"/>
                <p:cNvGrpSpPr/>
                <p:nvPr/>
              </p:nvGrpSpPr>
              <p:grpSpPr>
                <a:xfrm>
                  <a:off x="1601967" y="3609002"/>
                  <a:ext cx="360048" cy="360048"/>
                  <a:chOff x="3131808" y="1628760"/>
                  <a:chExt cx="360048" cy="360048"/>
                </a:xfrm>
              </p:grpSpPr>
              <p:cxnSp>
                <p:nvCxnSpPr>
                  <p:cNvPr id="254" name="直線コネクタ 253"/>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55" name="直線コネクタ 254"/>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56" name="直線コネクタ 255"/>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57" name="直線コネクタ 256"/>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58" name="円/楕円 257"/>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168" name="Line 46"/>
              <p:cNvSpPr>
                <a:spLocks noChangeShapeType="1"/>
              </p:cNvSpPr>
              <p:nvPr/>
            </p:nvSpPr>
            <p:spPr bwMode="auto">
              <a:xfrm>
                <a:off x="2790898"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69" name="Line 46"/>
              <p:cNvSpPr>
                <a:spLocks noChangeShapeType="1"/>
              </p:cNvSpPr>
              <p:nvPr/>
            </p:nvSpPr>
            <p:spPr bwMode="auto">
              <a:xfrm flipH="1" flipV="1">
                <a:off x="3045403"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170" name="Line 46"/>
              <p:cNvSpPr>
                <a:spLocks noChangeShapeType="1"/>
              </p:cNvSpPr>
              <p:nvPr/>
            </p:nvSpPr>
            <p:spPr bwMode="auto">
              <a:xfrm flipH="1" flipV="1">
                <a:off x="3029905"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71" name="Line 46"/>
              <p:cNvSpPr>
                <a:spLocks noChangeShapeType="1"/>
              </p:cNvSpPr>
              <p:nvPr/>
            </p:nvSpPr>
            <p:spPr bwMode="auto">
              <a:xfrm flipV="1">
                <a:off x="3017394"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72" name="Line 46"/>
              <p:cNvSpPr>
                <a:spLocks noChangeShapeType="1"/>
              </p:cNvSpPr>
              <p:nvPr/>
            </p:nvSpPr>
            <p:spPr bwMode="auto">
              <a:xfrm>
                <a:off x="2250893"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73" name="Line 46"/>
              <p:cNvSpPr>
                <a:spLocks noChangeShapeType="1"/>
              </p:cNvSpPr>
              <p:nvPr/>
            </p:nvSpPr>
            <p:spPr bwMode="auto">
              <a:xfrm flipV="1">
                <a:off x="4230914" y="5949386"/>
                <a:ext cx="450005"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nvGrpSpPr>
              <p:cNvPr id="174" name="グループ化 173"/>
              <p:cNvGrpSpPr/>
              <p:nvPr/>
            </p:nvGrpSpPr>
            <p:grpSpPr>
              <a:xfrm>
                <a:off x="5220924" y="5424878"/>
                <a:ext cx="1080010" cy="1170013"/>
                <a:chOff x="1871970" y="2562739"/>
                <a:chExt cx="1890019" cy="2559383"/>
              </a:xfrm>
            </p:grpSpPr>
            <p:grpSp>
              <p:nvGrpSpPr>
                <p:cNvPr id="229" name="グループ化 228"/>
                <p:cNvGrpSpPr/>
                <p:nvPr/>
              </p:nvGrpSpPr>
              <p:grpSpPr>
                <a:xfrm>
                  <a:off x="2996967" y="4942097"/>
                  <a:ext cx="360048" cy="180025"/>
                  <a:chOff x="1736601" y="2511982"/>
                  <a:chExt cx="360048" cy="180025"/>
                </a:xfrm>
              </p:grpSpPr>
              <p:cxnSp>
                <p:nvCxnSpPr>
                  <p:cNvPr id="249" name="直線コネクタ 248"/>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50" name="直線コネクタ 249"/>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51" name="直線コネクタ 250"/>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30" name="グループ化 229"/>
                <p:cNvGrpSpPr/>
                <p:nvPr/>
              </p:nvGrpSpPr>
              <p:grpSpPr>
                <a:xfrm>
                  <a:off x="2861981" y="4059007"/>
                  <a:ext cx="270036" cy="360048"/>
                  <a:chOff x="6282228" y="1988808"/>
                  <a:chExt cx="270036" cy="360048"/>
                </a:xfrm>
              </p:grpSpPr>
              <p:cxnSp>
                <p:nvCxnSpPr>
                  <p:cNvPr id="245" name="直線コネクタ 244"/>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6" name="直線コネクタ 245"/>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7" name="直線コネクタ 246"/>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8" name="直線コネクタ 247"/>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31" name="直線コネクタ 230"/>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232" name="直線コネクタ 231"/>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233" name="直線コネクタ 232"/>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234"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35"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236" name="グループ化 235"/>
                <p:cNvGrpSpPr/>
                <p:nvPr/>
              </p:nvGrpSpPr>
              <p:grpSpPr>
                <a:xfrm>
                  <a:off x="2771980" y="2978995"/>
                  <a:ext cx="360048" cy="360048"/>
                  <a:chOff x="3131808" y="1628760"/>
                  <a:chExt cx="360048" cy="360048"/>
                </a:xfrm>
              </p:grpSpPr>
              <p:cxnSp>
                <p:nvCxnSpPr>
                  <p:cNvPr id="240" name="直線コネクタ 239"/>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1" name="直線コネクタ 240"/>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2" name="直線コネクタ 241"/>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3" name="直線コネクタ 242"/>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44" name="円/楕円 243"/>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237" name="直線コネクタ 236"/>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238" name="直線コネクタ 237"/>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239" name="直線コネクタ 238"/>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75" name="グループ化 174"/>
              <p:cNvGrpSpPr/>
              <p:nvPr/>
            </p:nvGrpSpPr>
            <p:grpSpPr>
              <a:xfrm rot="10800000">
                <a:off x="5220924" y="4059365"/>
                <a:ext cx="1080010" cy="1170013"/>
                <a:chOff x="1871970" y="2562739"/>
                <a:chExt cx="1890019" cy="2559383"/>
              </a:xfrm>
            </p:grpSpPr>
            <p:grpSp>
              <p:nvGrpSpPr>
                <p:cNvPr id="206" name="グループ化 205"/>
                <p:cNvGrpSpPr/>
                <p:nvPr/>
              </p:nvGrpSpPr>
              <p:grpSpPr>
                <a:xfrm>
                  <a:off x="2996967" y="4942097"/>
                  <a:ext cx="360048" cy="180025"/>
                  <a:chOff x="1736601" y="2511982"/>
                  <a:chExt cx="360048" cy="180025"/>
                </a:xfrm>
              </p:grpSpPr>
              <p:cxnSp>
                <p:nvCxnSpPr>
                  <p:cNvPr id="226" name="直線コネクタ 225"/>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7" name="直線コネクタ 226"/>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8" name="直線コネクタ 227"/>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07" name="グループ化 206"/>
                <p:cNvGrpSpPr/>
                <p:nvPr/>
              </p:nvGrpSpPr>
              <p:grpSpPr>
                <a:xfrm>
                  <a:off x="2861981" y="4059007"/>
                  <a:ext cx="270036" cy="360048"/>
                  <a:chOff x="6282228" y="1988808"/>
                  <a:chExt cx="270036" cy="360048"/>
                </a:xfrm>
              </p:grpSpPr>
              <p:cxnSp>
                <p:nvCxnSpPr>
                  <p:cNvPr id="222" name="直線コネクタ 221"/>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3" name="直線コネクタ 222"/>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4" name="直線コネクタ 223"/>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5" name="直線コネクタ 224"/>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08" name="直線コネクタ 207"/>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209" name="直線コネクタ 208"/>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210" name="直線コネクタ 209"/>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211"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12"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213" name="グループ化 212"/>
                <p:cNvGrpSpPr/>
                <p:nvPr/>
              </p:nvGrpSpPr>
              <p:grpSpPr>
                <a:xfrm>
                  <a:off x="2771980" y="2978995"/>
                  <a:ext cx="360048" cy="360048"/>
                  <a:chOff x="3131808" y="1628760"/>
                  <a:chExt cx="360048" cy="360048"/>
                </a:xfrm>
              </p:grpSpPr>
              <p:cxnSp>
                <p:nvCxnSpPr>
                  <p:cNvPr id="217" name="直線コネクタ 216"/>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8" name="直線コネクタ 217"/>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9" name="直線コネクタ 218"/>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0" name="直線コネクタ 219"/>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21" name="円/楕円 220"/>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214" name="直線コネクタ 213"/>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215" name="直線コネクタ 214"/>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216" name="直線コネクタ 215"/>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76" name="Line 46"/>
              <p:cNvSpPr>
                <a:spLocks noChangeShapeType="1"/>
              </p:cNvSpPr>
              <p:nvPr/>
            </p:nvSpPr>
            <p:spPr bwMode="auto">
              <a:xfrm flipV="1">
                <a:off x="6300936"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177" name="グループ化 176"/>
              <p:cNvGrpSpPr/>
              <p:nvPr/>
            </p:nvGrpSpPr>
            <p:grpSpPr>
              <a:xfrm rot="5400000">
                <a:off x="4635901" y="5829899"/>
                <a:ext cx="270041" cy="180007"/>
                <a:chOff x="1601967" y="3609002"/>
                <a:chExt cx="540039" cy="360048"/>
              </a:xfrm>
            </p:grpSpPr>
            <p:grpSp>
              <p:nvGrpSpPr>
                <p:cNvPr id="195" name="グループ化 194"/>
                <p:cNvGrpSpPr/>
                <p:nvPr/>
              </p:nvGrpSpPr>
              <p:grpSpPr>
                <a:xfrm rot="10800000">
                  <a:off x="1871970" y="3609002"/>
                  <a:ext cx="270036" cy="360048"/>
                  <a:chOff x="6282228" y="1988808"/>
                  <a:chExt cx="270036" cy="360048"/>
                </a:xfrm>
              </p:grpSpPr>
              <p:cxnSp>
                <p:nvCxnSpPr>
                  <p:cNvPr id="202" name="直線コネクタ 201"/>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3" name="直線コネクタ 202"/>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4" name="直線コネクタ 203"/>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5" name="直線コネクタ 204"/>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96" name="グループ化 195"/>
                <p:cNvGrpSpPr/>
                <p:nvPr/>
              </p:nvGrpSpPr>
              <p:grpSpPr>
                <a:xfrm>
                  <a:off x="1601967" y="3609002"/>
                  <a:ext cx="360048" cy="360048"/>
                  <a:chOff x="3131808" y="1628760"/>
                  <a:chExt cx="360048" cy="360048"/>
                </a:xfrm>
              </p:grpSpPr>
              <p:cxnSp>
                <p:nvCxnSpPr>
                  <p:cNvPr id="197" name="直線コネクタ 196"/>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8" name="直線コネクタ 197"/>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9" name="直線コネクタ 198"/>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0" name="直線コネクタ 199"/>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01" name="円/楕円 200"/>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178" name="グループ化 177"/>
              <p:cNvGrpSpPr/>
              <p:nvPr/>
            </p:nvGrpSpPr>
            <p:grpSpPr>
              <a:xfrm>
                <a:off x="4950921" y="5229378"/>
                <a:ext cx="270041" cy="180007"/>
                <a:chOff x="1601967" y="3609002"/>
                <a:chExt cx="540039" cy="360048"/>
              </a:xfrm>
            </p:grpSpPr>
            <p:grpSp>
              <p:nvGrpSpPr>
                <p:cNvPr id="184" name="グループ化 183"/>
                <p:cNvGrpSpPr/>
                <p:nvPr/>
              </p:nvGrpSpPr>
              <p:grpSpPr>
                <a:xfrm rot="10800000">
                  <a:off x="1871970" y="3609002"/>
                  <a:ext cx="270036" cy="360048"/>
                  <a:chOff x="6282228" y="1988808"/>
                  <a:chExt cx="270036" cy="360048"/>
                </a:xfrm>
              </p:grpSpPr>
              <p:cxnSp>
                <p:nvCxnSpPr>
                  <p:cNvPr id="191" name="直線コネクタ 190"/>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2" name="直線コネクタ 191"/>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3" name="直線コネクタ 192"/>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4" name="直線コネクタ 193"/>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85" name="グループ化 184"/>
                <p:cNvGrpSpPr/>
                <p:nvPr/>
              </p:nvGrpSpPr>
              <p:grpSpPr>
                <a:xfrm>
                  <a:off x="1601967" y="3609002"/>
                  <a:ext cx="360048" cy="360048"/>
                  <a:chOff x="3131808" y="1628760"/>
                  <a:chExt cx="360048" cy="360048"/>
                </a:xfrm>
              </p:grpSpPr>
              <p:cxnSp>
                <p:nvCxnSpPr>
                  <p:cNvPr id="186" name="直線コネクタ 185"/>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7" name="直線コネクタ 186"/>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8" name="直線コネクタ 187"/>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9" name="直線コネクタ 188"/>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90" name="円/楕円 189"/>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179" name="Line 46"/>
              <p:cNvSpPr>
                <a:spLocks noChangeShapeType="1"/>
              </p:cNvSpPr>
              <p:nvPr/>
            </p:nvSpPr>
            <p:spPr bwMode="auto">
              <a:xfrm>
                <a:off x="4860920"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80" name="Line 46"/>
              <p:cNvSpPr>
                <a:spLocks noChangeShapeType="1"/>
              </p:cNvSpPr>
              <p:nvPr/>
            </p:nvSpPr>
            <p:spPr bwMode="auto">
              <a:xfrm flipH="1" flipV="1">
                <a:off x="5115425"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181" name="Line 46"/>
              <p:cNvSpPr>
                <a:spLocks noChangeShapeType="1"/>
              </p:cNvSpPr>
              <p:nvPr/>
            </p:nvSpPr>
            <p:spPr bwMode="auto">
              <a:xfrm flipH="1" flipV="1">
                <a:off x="5099927"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82" name="Line 46"/>
              <p:cNvSpPr>
                <a:spLocks noChangeShapeType="1"/>
              </p:cNvSpPr>
              <p:nvPr/>
            </p:nvSpPr>
            <p:spPr bwMode="auto">
              <a:xfrm flipV="1">
                <a:off x="5087416"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83" name="Line 46"/>
              <p:cNvSpPr>
                <a:spLocks noChangeShapeType="1"/>
              </p:cNvSpPr>
              <p:nvPr/>
            </p:nvSpPr>
            <p:spPr bwMode="auto">
              <a:xfrm flipV="1">
                <a:off x="6300936" y="5949386"/>
                <a:ext cx="540006"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grpSp>
          <p:nvGrpSpPr>
            <p:cNvPr id="698" name="グループ化 697"/>
            <p:cNvGrpSpPr/>
            <p:nvPr/>
          </p:nvGrpSpPr>
          <p:grpSpPr>
            <a:xfrm>
              <a:off x="2593954" y="2078985"/>
              <a:ext cx="1276461" cy="720046"/>
              <a:chOff x="4034971" y="2618991"/>
              <a:chExt cx="2838485" cy="1530055"/>
            </a:xfrm>
          </p:grpSpPr>
          <p:grpSp>
            <p:nvGrpSpPr>
              <p:cNvPr id="636" name="グループ化 635"/>
              <p:cNvGrpSpPr/>
              <p:nvPr/>
            </p:nvGrpSpPr>
            <p:grpSpPr>
              <a:xfrm>
                <a:off x="5112005" y="2618991"/>
                <a:ext cx="1761451" cy="1530055"/>
                <a:chOff x="2361128" y="5229020"/>
                <a:chExt cx="1040859" cy="810047"/>
              </a:xfrm>
            </p:grpSpPr>
            <p:grpSp>
              <p:nvGrpSpPr>
                <p:cNvPr id="637" name="グループ化 636"/>
                <p:cNvGrpSpPr/>
                <p:nvPr/>
              </p:nvGrpSpPr>
              <p:grpSpPr>
                <a:xfrm rot="16200000">
                  <a:off x="2906965" y="5814043"/>
                  <a:ext cx="270041" cy="180007"/>
                  <a:chOff x="1601967" y="3609002"/>
                  <a:chExt cx="540039" cy="360048"/>
                </a:xfrm>
              </p:grpSpPr>
              <p:grpSp>
                <p:nvGrpSpPr>
                  <p:cNvPr id="657" name="グループ化 656"/>
                  <p:cNvGrpSpPr/>
                  <p:nvPr/>
                </p:nvGrpSpPr>
                <p:grpSpPr>
                  <a:xfrm rot="10800000">
                    <a:off x="1871970" y="3609002"/>
                    <a:ext cx="270036" cy="360048"/>
                    <a:chOff x="6282228" y="1988808"/>
                    <a:chExt cx="270036" cy="360048"/>
                  </a:xfrm>
                </p:grpSpPr>
                <p:cxnSp>
                  <p:nvCxnSpPr>
                    <p:cNvPr id="664" name="直線コネクタ 663"/>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65" name="直線コネクタ 664"/>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66" name="直線コネクタ 665"/>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67" name="直線コネクタ 666"/>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658" name="グループ化 657"/>
                  <p:cNvGrpSpPr/>
                  <p:nvPr/>
                </p:nvGrpSpPr>
                <p:grpSpPr>
                  <a:xfrm>
                    <a:off x="1601967" y="3609002"/>
                    <a:ext cx="360048" cy="360048"/>
                    <a:chOff x="3131808" y="1628760"/>
                    <a:chExt cx="360048" cy="360048"/>
                  </a:xfrm>
                </p:grpSpPr>
                <p:cxnSp>
                  <p:nvCxnSpPr>
                    <p:cNvPr id="659" name="直線コネクタ 658"/>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60" name="直線コネクタ 659"/>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61" name="直線コネクタ 660"/>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62" name="直線コネクタ 661"/>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663" name="円/楕円 662"/>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638" name="グループ化 637"/>
                <p:cNvGrpSpPr/>
                <p:nvPr/>
              </p:nvGrpSpPr>
              <p:grpSpPr>
                <a:xfrm rot="5400000">
                  <a:off x="2906965" y="5274037"/>
                  <a:ext cx="270041" cy="180007"/>
                  <a:chOff x="1601967" y="3609002"/>
                  <a:chExt cx="540039" cy="360048"/>
                </a:xfrm>
              </p:grpSpPr>
              <p:grpSp>
                <p:nvGrpSpPr>
                  <p:cNvPr id="646" name="グループ化 645"/>
                  <p:cNvGrpSpPr/>
                  <p:nvPr/>
                </p:nvGrpSpPr>
                <p:grpSpPr>
                  <a:xfrm rot="10800000">
                    <a:off x="1871970" y="3609002"/>
                    <a:ext cx="270036" cy="360048"/>
                    <a:chOff x="6282228" y="1988808"/>
                    <a:chExt cx="270036" cy="360048"/>
                  </a:xfrm>
                </p:grpSpPr>
                <p:cxnSp>
                  <p:nvCxnSpPr>
                    <p:cNvPr id="653" name="直線コネクタ 652"/>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54" name="直線コネクタ 653"/>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55" name="直線コネクタ 654"/>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56" name="直線コネクタ 655"/>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647" name="グループ化 646"/>
                  <p:cNvGrpSpPr/>
                  <p:nvPr/>
                </p:nvGrpSpPr>
                <p:grpSpPr>
                  <a:xfrm>
                    <a:off x="1601967" y="3609002"/>
                    <a:ext cx="360048" cy="360048"/>
                    <a:chOff x="3131808" y="1628760"/>
                    <a:chExt cx="360048" cy="360048"/>
                  </a:xfrm>
                </p:grpSpPr>
                <p:cxnSp>
                  <p:nvCxnSpPr>
                    <p:cNvPr id="648" name="直線コネクタ 647"/>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49" name="直線コネクタ 648"/>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50" name="直線コネクタ 649"/>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51" name="直線コネクタ 650"/>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652" name="円/楕円 651"/>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639" name="Line 46"/>
                <p:cNvSpPr>
                  <a:spLocks noChangeShapeType="1"/>
                </p:cNvSpPr>
                <p:nvPr/>
              </p:nvSpPr>
              <p:spPr bwMode="auto">
                <a:xfrm flipH="1" flipV="1">
                  <a:off x="3041983" y="5499022"/>
                  <a:ext cx="0" cy="24777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640" name="Line 46"/>
                <p:cNvSpPr>
                  <a:spLocks noChangeShapeType="1"/>
                </p:cNvSpPr>
                <p:nvPr/>
              </p:nvSpPr>
              <p:spPr bwMode="auto">
                <a:xfrm flipV="1">
                  <a:off x="2681979" y="538577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641" name="Line 46"/>
                <p:cNvSpPr>
                  <a:spLocks noChangeShapeType="1"/>
                </p:cNvSpPr>
                <p:nvPr/>
              </p:nvSpPr>
              <p:spPr bwMode="auto">
                <a:xfrm flipV="1">
                  <a:off x="2681979" y="587452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642" name="Line 46"/>
                <p:cNvSpPr>
                  <a:spLocks noChangeShapeType="1"/>
                </p:cNvSpPr>
                <p:nvPr/>
              </p:nvSpPr>
              <p:spPr bwMode="auto">
                <a:xfrm flipV="1">
                  <a:off x="3131984" y="587452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643" name="Freeform 10"/>
                <p:cNvSpPr>
                  <a:spLocks/>
                </p:cNvSpPr>
                <p:nvPr/>
              </p:nvSpPr>
              <p:spPr bwMode="auto">
                <a:xfrm rot="5400000" flipV="1">
                  <a:off x="3019216" y="5498542"/>
                  <a:ext cx="495540"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645" name="Line 46"/>
                <p:cNvSpPr>
                  <a:spLocks noChangeShapeType="1"/>
                </p:cNvSpPr>
                <p:nvPr/>
              </p:nvSpPr>
              <p:spPr bwMode="auto">
                <a:xfrm flipV="1">
                  <a:off x="2361128" y="5626621"/>
                  <a:ext cx="680728" cy="0"/>
                </a:xfrm>
                <a:prstGeom prst="line">
                  <a:avLst/>
                </a:prstGeom>
                <a:noFill/>
                <a:ln w="9525">
                  <a:solidFill>
                    <a:schemeClr val="tx1"/>
                  </a:solidFill>
                  <a:round/>
                  <a:headEnd type="none" w="sm" len="sm"/>
                  <a:tailEnd type="oval" w="sm" len="sm"/>
                </a:ln>
                <a:effectLst/>
              </p:spPr>
              <p:txBody>
                <a:bodyPr wrap="none" lIns="90000" tIns="46800" rIns="90000" bIns="46800" anchor="ctr"/>
                <a:lstStyle/>
                <a:p>
                  <a:endParaRPr lang="ja-JP" altLang="en-US"/>
                </a:p>
              </p:txBody>
            </p:sp>
          </p:grpSp>
          <p:grpSp>
            <p:nvGrpSpPr>
              <p:cNvPr id="668" name="グループ化 667"/>
              <p:cNvGrpSpPr/>
              <p:nvPr/>
            </p:nvGrpSpPr>
            <p:grpSpPr>
              <a:xfrm>
                <a:off x="4034971" y="2850249"/>
                <a:ext cx="1080010" cy="1170013"/>
                <a:chOff x="1871970" y="2562739"/>
                <a:chExt cx="1890019" cy="2559383"/>
              </a:xfrm>
            </p:grpSpPr>
            <p:grpSp>
              <p:nvGrpSpPr>
                <p:cNvPr id="669" name="グループ化 668"/>
                <p:cNvGrpSpPr/>
                <p:nvPr/>
              </p:nvGrpSpPr>
              <p:grpSpPr>
                <a:xfrm>
                  <a:off x="2996967" y="4942097"/>
                  <a:ext cx="360048" cy="180025"/>
                  <a:chOff x="1736601" y="2511982"/>
                  <a:chExt cx="360048" cy="180025"/>
                </a:xfrm>
              </p:grpSpPr>
              <p:cxnSp>
                <p:nvCxnSpPr>
                  <p:cNvPr id="689" name="直線コネクタ 688"/>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90" name="直線コネクタ 689"/>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91" name="直線コネクタ 690"/>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670" name="グループ化 669"/>
                <p:cNvGrpSpPr/>
                <p:nvPr/>
              </p:nvGrpSpPr>
              <p:grpSpPr>
                <a:xfrm>
                  <a:off x="2861981" y="4059007"/>
                  <a:ext cx="270036" cy="360048"/>
                  <a:chOff x="6282228" y="1988808"/>
                  <a:chExt cx="270036" cy="360048"/>
                </a:xfrm>
              </p:grpSpPr>
              <p:cxnSp>
                <p:nvCxnSpPr>
                  <p:cNvPr id="685" name="直線コネクタ 684"/>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86" name="直線コネクタ 685"/>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87" name="直線コネクタ 686"/>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88" name="直線コネクタ 687"/>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671" name="直線コネクタ 670"/>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672" name="直線コネクタ 671"/>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673" name="直線コネクタ 672"/>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674"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675"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676" name="グループ化 675"/>
                <p:cNvGrpSpPr/>
                <p:nvPr/>
              </p:nvGrpSpPr>
              <p:grpSpPr>
                <a:xfrm>
                  <a:off x="2771980" y="2978995"/>
                  <a:ext cx="360048" cy="360048"/>
                  <a:chOff x="3131808" y="1628760"/>
                  <a:chExt cx="360048" cy="360048"/>
                </a:xfrm>
              </p:grpSpPr>
              <p:cxnSp>
                <p:nvCxnSpPr>
                  <p:cNvPr id="680" name="直線コネクタ 679"/>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81" name="直線コネクタ 680"/>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82" name="直線コネクタ 681"/>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83" name="直線コネクタ 682"/>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684" name="円/楕円 683"/>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677" name="直線コネクタ 676"/>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678" name="直線コネクタ 677"/>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679" name="直線コネクタ 678"/>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grpSp>
          <p:nvGrpSpPr>
            <p:cNvPr id="756" name="グループ化 755"/>
            <p:cNvGrpSpPr/>
            <p:nvPr/>
          </p:nvGrpSpPr>
          <p:grpSpPr>
            <a:xfrm>
              <a:off x="3493964" y="3338999"/>
              <a:ext cx="1618042" cy="720046"/>
              <a:chOff x="4034971" y="2618991"/>
              <a:chExt cx="3598064" cy="1530055"/>
            </a:xfrm>
          </p:grpSpPr>
          <p:grpSp>
            <p:nvGrpSpPr>
              <p:cNvPr id="757" name="グループ化 756"/>
              <p:cNvGrpSpPr/>
              <p:nvPr/>
            </p:nvGrpSpPr>
            <p:grpSpPr>
              <a:xfrm>
                <a:off x="5112006" y="2618991"/>
                <a:ext cx="2521029" cy="1530055"/>
                <a:chOff x="2361128" y="5229020"/>
                <a:chExt cx="1489701" cy="810047"/>
              </a:xfrm>
            </p:grpSpPr>
            <p:grpSp>
              <p:nvGrpSpPr>
                <p:cNvPr id="782" name="グループ化 781"/>
                <p:cNvGrpSpPr/>
                <p:nvPr/>
              </p:nvGrpSpPr>
              <p:grpSpPr>
                <a:xfrm rot="16200000">
                  <a:off x="2906965" y="5814043"/>
                  <a:ext cx="270041" cy="180007"/>
                  <a:chOff x="1601967" y="3609002"/>
                  <a:chExt cx="540039" cy="360048"/>
                </a:xfrm>
              </p:grpSpPr>
              <p:grpSp>
                <p:nvGrpSpPr>
                  <p:cNvPr id="802" name="グループ化 801"/>
                  <p:cNvGrpSpPr/>
                  <p:nvPr/>
                </p:nvGrpSpPr>
                <p:grpSpPr>
                  <a:xfrm rot="10800000">
                    <a:off x="1871970" y="3609002"/>
                    <a:ext cx="270036" cy="360048"/>
                    <a:chOff x="6282228" y="1988808"/>
                    <a:chExt cx="270036" cy="360048"/>
                  </a:xfrm>
                </p:grpSpPr>
                <p:cxnSp>
                  <p:nvCxnSpPr>
                    <p:cNvPr id="809" name="直線コネクタ 808"/>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10" name="直線コネクタ 809"/>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11" name="直線コネクタ 810"/>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12" name="直線コネクタ 811"/>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803" name="グループ化 802"/>
                  <p:cNvGrpSpPr/>
                  <p:nvPr/>
                </p:nvGrpSpPr>
                <p:grpSpPr>
                  <a:xfrm>
                    <a:off x="1601967" y="3609002"/>
                    <a:ext cx="360048" cy="360048"/>
                    <a:chOff x="3131808" y="1628760"/>
                    <a:chExt cx="360048" cy="360048"/>
                  </a:xfrm>
                </p:grpSpPr>
                <p:cxnSp>
                  <p:nvCxnSpPr>
                    <p:cNvPr id="804" name="直線コネクタ 803"/>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05" name="直線コネクタ 804"/>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06" name="直線コネクタ 805"/>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07" name="直線コネクタ 806"/>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808" name="円/楕円 807"/>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783" name="グループ化 782"/>
                <p:cNvGrpSpPr/>
                <p:nvPr/>
              </p:nvGrpSpPr>
              <p:grpSpPr>
                <a:xfrm rot="5400000">
                  <a:off x="2906965" y="5274037"/>
                  <a:ext cx="270041" cy="180007"/>
                  <a:chOff x="1601967" y="3609002"/>
                  <a:chExt cx="540039" cy="360048"/>
                </a:xfrm>
              </p:grpSpPr>
              <p:grpSp>
                <p:nvGrpSpPr>
                  <p:cNvPr id="791" name="グループ化 790"/>
                  <p:cNvGrpSpPr/>
                  <p:nvPr/>
                </p:nvGrpSpPr>
                <p:grpSpPr>
                  <a:xfrm rot="10800000">
                    <a:off x="1871970" y="3609002"/>
                    <a:ext cx="270036" cy="360048"/>
                    <a:chOff x="6282228" y="1988808"/>
                    <a:chExt cx="270036" cy="360048"/>
                  </a:xfrm>
                </p:grpSpPr>
                <p:cxnSp>
                  <p:nvCxnSpPr>
                    <p:cNvPr id="798" name="直線コネクタ 797"/>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99" name="直線コネクタ 798"/>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00" name="直線コネクタ 799"/>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01" name="直線コネクタ 800"/>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792" name="グループ化 791"/>
                  <p:cNvGrpSpPr/>
                  <p:nvPr/>
                </p:nvGrpSpPr>
                <p:grpSpPr>
                  <a:xfrm>
                    <a:off x="1601967" y="3609002"/>
                    <a:ext cx="360048" cy="360048"/>
                    <a:chOff x="3131808" y="1628760"/>
                    <a:chExt cx="360048" cy="360048"/>
                  </a:xfrm>
                </p:grpSpPr>
                <p:cxnSp>
                  <p:nvCxnSpPr>
                    <p:cNvPr id="793" name="直線コネクタ 792"/>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94" name="直線コネクタ 793"/>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95" name="直線コネクタ 794"/>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96" name="直線コネクタ 795"/>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797" name="円/楕円 796"/>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784" name="Line 46"/>
                <p:cNvSpPr>
                  <a:spLocks noChangeShapeType="1"/>
                </p:cNvSpPr>
                <p:nvPr/>
              </p:nvSpPr>
              <p:spPr bwMode="auto">
                <a:xfrm flipH="1" flipV="1">
                  <a:off x="3041983" y="5499022"/>
                  <a:ext cx="0" cy="24777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785" name="Line 46"/>
                <p:cNvSpPr>
                  <a:spLocks noChangeShapeType="1"/>
                </p:cNvSpPr>
                <p:nvPr/>
              </p:nvSpPr>
              <p:spPr bwMode="auto">
                <a:xfrm flipV="1">
                  <a:off x="2681979" y="538577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786" name="Line 46"/>
                <p:cNvSpPr>
                  <a:spLocks noChangeShapeType="1"/>
                </p:cNvSpPr>
                <p:nvPr/>
              </p:nvSpPr>
              <p:spPr bwMode="auto">
                <a:xfrm flipV="1">
                  <a:off x="2681979" y="587452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787" name="Line 46"/>
                <p:cNvSpPr>
                  <a:spLocks noChangeShapeType="1"/>
                </p:cNvSpPr>
                <p:nvPr/>
              </p:nvSpPr>
              <p:spPr bwMode="auto">
                <a:xfrm flipV="1">
                  <a:off x="3131984" y="587452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788" name="Freeform 10"/>
                <p:cNvSpPr>
                  <a:spLocks/>
                </p:cNvSpPr>
                <p:nvPr/>
              </p:nvSpPr>
              <p:spPr bwMode="auto">
                <a:xfrm rot="5400000" flipV="1">
                  <a:off x="3019216" y="5498542"/>
                  <a:ext cx="495540"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789" name="Line 9"/>
                <p:cNvSpPr>
                  <a:spLocks noChangeShapeType="1"/>
                </p:cNvSpPr>
                <p:nvPr/>
              </p:nvSpPr>
              <p:spPr bwMode="auto">
                <a:xfrm>
                  <a:off x="3400824" y="5625038"/>
                  <a:ext cx="450005" cy="0"/>
                </a:xfrm>
                <a:prstGeom prst="line">
                  <a:avLst/>
                </a:prstGeom>
                <a:noFill/>
                <a:ln w="9525">
                  <a:solidFill>
                    <a:schemeClr val="tx1"/>
                  </a:solidFill>
                  <a:round/>
                  <a:headEnd type="oval"/>
                  <a:tailEnd type="triangle" w="med" len="lg"/>
                </a:ln>
                <a:effectLst/>
              </p:spPr>
              <p:txBody>
                <a:bodyPr wrap="none" lIns="90000" tIns="46800" rIns="90000" bIns="46800" anchor="ctr"/>
                <a:lstStyle/>
                <a:p>
                  <a:endParaRPr lang="ja-JP" altLang="en-US" sz="1200"/>
                </a:p>
              </p:txBody>
            </p:sp>
            <p:sp>
              <p:nvSpPr>
                <p:cNvPr id="790" name="Line 46"/>
                <p:cNvSpPr>
                  <a:spLocks noChangeShapeType="1"/>
                </p:cNvSpPr>
                <p:nvPr/>
              </p:nvSpPr>
              <p:spPr bwMode="auto">
                <a:xfrm flipV="1">
                  <a:off x="2361128" y="5626621"/>
                  <a:ext cx="680728" cy="0"/>
                </a:xfrm>
                <a:prstGeom prst="line">
                  <a:avLst/>
                </a:prstGeom>
                <a:noFill/>
                <a:ln w="9525">
                  <a:solidFill>
                    <a:schemeClr val="tx1"/>
                  </a:solidFill>
                  <a:round/>
                  <a:headEnd type="none" w="sm" len="sm"/>
                  <a:tailEnd type="oval" w="med" len="med"/>
                </a:ln>
                <a:effectLst/>
              </p:spPr>
              <p:txBody>
                <a:bodyPr wrap="none" lIns="90000" tIns="46800" rIns="90000" bIns="46800" anchor="ctr"/>
                <a:lstStyle/>
                <a:p>
                  <a:endParaRPr lang="ja-JP" altLang="en-US"/>
                </a:p>
              </p:txBody>
            </p:sp>
          </p:grpSp>
          <p:grpSp>
            <p:nvGrpSpPr>
              <p:cNvPr id="758" name="グループ化 757"/>
              <p:cNvGrpSpPr/>
              <p:nvPr/>
            </p:nvGrpSpPr>
            <p:grpSpPr>
              <a:xfrm>
                <a:off x="4034971" y="2850249"/>
                <a:ext cx="1080010" cy="1170013"/>
                <a:chOff x="1871970" y="2562739"/>
                <a:chExt cx="1890019" cy="2559383"/>
              </a:xfrm>
            </p:grpSpPr>
            <p:grpSp>
              <p:nvGrpSpPr>
                <p:cNvPr id="759" name="グループ化 758"/>
                <p:cNvGrpSpPr/>
                <p:nvPr/>
              </p:nvGrpSpPr>
              <p:grpSpPr>
                <a:xfrm>
                  <a:off x="2996967" y="4942097"/>
                  <a:ext cx="360048" cy="180025"/>
                  <a:chOff x="1736601" y="2511982"/>
                  <a:chExt cx="360048" cy="180025"/>
                </a:xfrm>
              </p:grpSpPr>
              <p:cxnSp>
                <p:nvCxnSpPr>
                  <p:cNvPr id="779" name="直線コネクタ 778"/>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80" name="直線コネクタ 779"/>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81" name="直線コネクタ 780"/>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760" name="グループ化 759"/>
                <p:cNvGrpSpPr/>
                <p:nvPr/>
              </p:nvGrpSpPr>
              <p:grpSpPr>
                <a:xfrm>
                  <a:off x="2861981" y="4059007"/>
                  <a:ext cx="270036" cy="360048"/>
                  <a:chOff x="6282228" y="1988808"/>
                  <a:chExt cx="270036" cy="360048"/>
                </a:xfrm>
              </p:grpSpPr>
              <p:cxnSp>
                <p:nvCxnSpPr>
                  <p:cNvPr id="775" name="直線コネクタ 774"/>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76" name="直線コネクタ 775"/>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77" name="直線コネクタ 776"/>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78" name="直線コネクタ 777"/>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761" name="直線コネクタ 760"/>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762" name="直線コネクタ 761"/>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763" name="直線コネクタ 762"/>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764"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765"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766" name="グループ化 765"/>
                <p:cNvGrpSpPr/>
                <p:nvPr/>
              </p:nvGrpSpPr>
              <p:grpSpPr>
                <a:xfrm>
                  <a:off x="2771980" y="2978995"/>
                  <a:ext cx="360048" cy="360048"/>
                  <a:chOff x="3131808" y="1628760"/>
                  <a:chExt cx="360048" cy="360048"/>
                </a:xfrm>
              </p:grpSpPr>
              <p:cxnSp>
                <p:nvCxnSpPr>
                  <p:cNvPr id="770" name="直線コネクタ 769"/>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71" name="直線コネクタ 770"/>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72" name="直線コネクタ 771"/>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73" name="直線コネクタ 772"/>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774" name="円/楕円 773"/>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767" name="直線コネクタ 766"/>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768" name="直線コネクタ 767"/>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769" name="直線コネクタ 768"/>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sp>
          <p:nvSpPr>
            <p:cNvPr id="814" name="Freeform 10"/>
            <p:cNvSpPr>
              <a:spLocks/>
            </p:cNvSpPr>
            <p:nvPr/>
          </p:nvSpPr>
          <p:spPr bwMode="auto">
            <a:xfrm rot="5400000" flipV="1">
              <a:off x="2872962" y="1799980"/>
              <a:ext cx="432000"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815" name="Freeform 10"/>
            <p:cNvSpPr>
              <a:spLocks/>
            </p:cNvSpPr>
            <p:nvPr/>
          </p:nvSpPr>
          <p:spPr bwMode="auto">
            <a:xfrm rot="5400000" flipH="1" flipV="1">
              <a:off x="2836962" y="2673996"/>
              <a:ext cx="504000" cy="45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grpSp>
          <p:nvGrpSpPr>
            <p:cNvPr id="1191" name="グループ化 1190"/>
            <p:cNvGrpSpPr/>
            <p:nvPr/>
          </p:nvGrpSpPr>
          <p:grpSpPr>
            <a:xfrm>
              <a:off x="793934" y="3609002"/>
              <a:ext cx="2070023" cy="1080012"/>
              <a:chOff x="2250893" y="4059365"/>
              <a:chExt cx="4590049" cy="2535526"/>
            </a:xfrm>
          </p:grpSpPr>
          <p:grpSp>
            <p:nvGrpSpPr>
              <p:cNvPr id="1192" name="グループ化 1191"/>
              <p:cNvGrpSpPr/>
              <p:nvPr/>
            </p:nvGrpSpPr>
            <p:grpSpPr>
              <a:xfrm>
                <a:off x="3150902" y="5424878"/>
                <a:ext cx="1080010" cy="1170013"/>
                <a:chOff x="1871970" y="2562739"/>
                <a:chExt cx="1890019" cy="2559383"/>
              </a:xfrm>
            </p:grpSpPr>
            <p:grpSp>
              <p:nvGrpSpPr>
                <p:cNvPr id="1326" name="グループ化 1325"/>
                <p:cNvGrpSpPr/>
                <p:nvPr/>
              </p:nvGrpSpPr>
              <p:grpSpPr>
                <a:xfrm>
                  <a:off x="2996967" y="4942097"/>
                  <a:ext cx="360048" cy="180025"/>
                  <a:chOff x="1736601" y="2511982"/>
                  <a:chExt cx="360048" cy="180025"/>
                </a:xfrm>
              </p:grpSpPr>
              <p:cxnSp>
                <p:nvCxnSpPr>
                  <p:cNvPr id="1346" name="直線コネクタ 1345"/>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47" name="直線コネクタ 1346"/>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48" name="直線コネクタ 1347"/>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327" name="グループ化 1326"/>
                <p:cNvGrpSpPr/>
                <p:nvPr/>
              </p:nvGrpSpPr>
              <p:grpSpPr>
                <a:xfrm>
                  <a:off x="2861981" y="4059007"/>
                  <a:ext cx="270036" cy="360048"/>
                  <a:chOff x="6282228" y="1988808"/>
                  <a:chExt cx="270036" cy="360048"/>
                </a:xfrm>
              </p:grpSpPr>
              <p:cxnSp>
                <p:nvCxnSpPr>
                  <p:cNvPr id="1342" name="直線コネクタ 1341"/>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43" name="直線コネクタ 1342"/>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44" name="直線コネクタ 1343"/>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45" name="直線コネクタ 1344"/>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328" name="直線コネクタ 1327"/>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329" name="直線コネクタ 1328"/>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330" name="直線コネクタ 1329"/>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331"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332"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333" name="グループ化 1332"/>
                <p:cNvGrpSpPr/>
                <p:nvPr/>
              </p:nvGrpSpPr>
              <p:grpSpPr>
                <a:xfrm>
                  <a:off x="2771980" y="2978995"/>
                  <a:ext cx="360048" cy="360048"/>
                  <a:chOff x="3131808" y="1628760"/>
                  <a:chExt cx="360048" cy="360048"/>
                </a:xfrm>
              </p:grpSpPr>
              <p:cxnSp>
                <p:nvCxnSpPr>
                  <p:cNvPr id="1337" name="直線コネクタ 1336"/>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38" name="直線コネクタ 1337"/>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39" name="直線コネクタ 1338"/>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40" name="直線コネクタ 1339"/>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341" name="円/楕円 1340"/>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334" name="直線コネクタ 1333"/>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335" name="直線コネクタ 1334"/>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336" name="直線コネクタ 1335"/>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193" name="グループ化 1192"/>
              <p:cNvGrpSpPr/>
              <p:nvPr/>
            </p:nvGrpSpPr>
            <p:grpSpPr>
              <a:xfrm rot="10800000">
                <a:off x="3150902" y="4059365"/>
                <a:ext cx="1080010" cy="1170013"/>
                <a:chOff x="1871970" y="2562739"/>
                <a:chExt cx="1890019" cy="2559383"/>
              </a:xfrm>
            </p:grpSpPr>
            <p:grpSp>
              <p:nvGrpSpPr>
                <p:cNvPr id="1303" name="グループ化 1302"/>
                <p:cNvGrpSpPr/>
                <p:nvPr/>
              </p:nvGrpSpPr>
              <p:grpSpPr>
                <a:xfrm>
                  <a:off x="2996967" y="4942097"/>
                  <a:ext cx="360048" cy="180025"/>
                  <a:chOff x="1736601" y="2511982"/>
                  <a:chExt cx="360048" cy="180025"/>
                </a:xfrm>
              </p:grpSpPr>
              <p:cxnSp>
                <p:nvCxnSpPr>
                  <p:cNvPr id="1323" name="直線コネクタ 1322"/>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24" name="直線コネクタ 1323"/>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25" name="直線コネクタ 1324"/>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304" name="グループ化 1303"/>
                <p:cNvGrpSpPr/>
                <p:nvPr/>
              </p:nvGrpSpPr>
              <p:grpSpPr>
                <a:xfrm>
                  <a:off x="2861981" y="4059007"/>
                  <a:ext cx="270036" cy="360048"/>
                  <a:chOff x="6282228" y="1988808"/>
                  <a:chExt cx="270036" cy="360048"/>
                </a:xfrm>
              </p:grpSpPr>
              <p:cxnSp>
                <p:nvCxnSpPr>
                  <p:cNvPr id="1319" name="直線コネクタ 1318"/>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20" name="直線コネクタ 1319"/>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21" name="直線コネクタ 1320"/>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22" name="直線コネクタ 1321"/>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305" name="直線コネクタ 1304"/>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306" name="直線コネクタ 1305"/>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307" name="直線コネクタ 1306"/>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308"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309"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310" name="グループ化 1309"/>
                <p:cNvGrpSpPr/>
                <p:nvPr/>
              </p:nvGrpSpPr>
              <p:grpSpPr>
                <a:xfrm>
                  <a:off x="2771980" y="2978995"/>
                  <a:ext cx="360048" cy="360048"/>
                  <a:chOff x="3131808" y="1628760"/>
                  <a:chExt cx="360048" cy="360048"/>
                </a:xfrm>
              </p:grpSpPr>
              <p:cxnSp>
                <p:nvCxnSpPr>
                  <p:cNvPr id="1314" name="直線コネクタ 1313"/>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15" name="直線コネクタ 1314"/>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16" name="直線コネクタ 1315"/>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17" name="直線コネクタ 1316"/>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318" name="円/楕円 1317"/>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311" name="直線コネクタ 1310"/>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312" name="直線コネクタ 1311"/>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313" name="直線コネクタ 1312"/>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194" name="Line 46"/>
              <p:cNvSpPr>
                <a:spLocks noChangeShapeType="1"/>
              </p:cNvSpPr>
              <p:nvPr/>
            </p:nvSpPr>
            <p:spPr bwMode="auto">
              <a:xfrm flipV="1">
                <a:off x="4230914"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1195" name="グループ化 1194"/>
              <p:cNvGrpSpPr/>
              <p:nvPr/>
            </p:nvGrpSpPr>
            <p:grpSpPr>
              <a:xfrm rot="5400000">
                <a:off x="2565879" y="5829899"/>
                <a:ext cx="270041" cy="180007"/>
                <a:chOff x="1601967" y="3609002"/>
                <a:chExt cx="540039" cy="360048"/>
              </a:xfrm>
            </p:grpSpPr>
            <p:grpSp>
              <p:nvGrpSpPr>
                <p:cNvPr id="1292" name="グループ化 1291"/>
                <p:cNvGrpSpPr/>
                <p:nvPr/>
              </p:nvGrpSpPr>
              <p:grpSpPr>
                <a:xfrm rot="10800000">
                  <a:off x="1871970" y="3609002"/>
                  <a:ext cx="270036" cy="360048"/>
                  <a:chOff x="6282228" y="1988808"/>
                  <a:chExt cx="270036" cy="360048"/>
                </a:xfrm>
              </p:grpSpPr>
              <p:cxnSp>
                <p:nvCxnSpPr>
                  <p:cNvPr id="1299" name="直線コネクタ 1298"/>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00" name="直線コネクタ 1299"/>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01" name="直線コネクタ 1300"/>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02" name="直線コネクタ 1301"/>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293" name="グループ化 1292"/>
                <p:cNvGrpSpPr/>
                <p:nvPr/>
              </p:nvGrpSpPr>
              <p:grpSpPr>
                <a:xfrm>
                  <a:off x="1601967" y="3609002"/>
                  <a:ext cx="360048" cy="360048"/>
                  <a:chOff x="3131808" y="1628760"/>
                  <a:chExt cx="360048" cy="360048"/>
                </a:xfrm>
              </p:grpSpPr>
              <p:cxnSp>
                <p:nvCxnSpPr>
                  <p:cNvPr id="1294" name="直線コネクタ 1293"/>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95" name="直線コネクタ 1294"/>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96" name="直線コネクタ 1295"/>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97" name="直線コネクタ 1296"/>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298" name="円/楕円 1297"/>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1196" name="グループ化 1195"/>
              <p:cNvGrpSpPr/>
              <p:nvPr/>
            </p:nvGrpSpPr>
            <p:grpSpPr>
              <a:xfrm>
                <a:off x="2880899" y="5229378"/>
                <a:ext cx="270041" cy="180007"/>
                <a:chOff x="1601967" y="3609002"/>
                <a:chExt cx="540039" cy="360048"/>
              </a:xfrm>
            </p:grpSpPr>
            <p:grpSp>
              <p:nvGrpSpPr>
                <p:cNvPr id="1281" name="グループ化 1280"/>
                <p:cNvGrpSpPr/>
                <p:nvPr/>
              </p:nvGrpSpPr>
              <p:grpSpPr>
                <a:xfrm rot="10800000">
                  <a:off x="1871970" y="3609002"/>
                  <a:ext cx="270036" cy="360048"/>
                  <a:chOff x="6282228" y="1988808"/>
                  <a:chExt cx="270036" cy="360048"/>
                </a:xfrm>
              </p:grpSpPr>
              <p:cxnSp>
                <p:nvCxnSpPr>
                  <p:cNvPr id="1288" name="直線コネクタ 1287"/>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89" name="直線コネクタ 1288"/>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90" name="直線コネクタ 1289"/>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91" name="直線コネクタ 1290"/>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282" name="グループ化 1281"/>
                <p:cNvGrpSpPr/>
                <p:nvPr/>
              </p:nvGrpSpPr>
              <p:grpSpPr>
                <a:xfrm>
                  <a:off x="1601967" y="3609002"/>
                  <a:ext cx="360048" cy="360048"/>
                  <a:chOff x="3131808" y="1628760"/>
                  <a:chExt cx="360048" cy="360048"/>
                </a:xfrm>
              </p:grpSpPr>
              <p:cxnSp>
                <p:nvCxnSpPr>
                  <p:cNvPr id="1283" name="直線コネクタ 1282"/>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84" name="直線コネクタ 1283"/>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85" name="直線コネクタ 1284"/>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86" name="直線コネクタ 1285"/>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287" name="円/楕円 1286"/>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1197" name="Line 46"/>
              <p:cNvSpPr>
                <a:spLocks noChangeShapeType="1"/>
              </p:cNvSpPr>
              <p:nvPr/>
            </p:nvSpPr>
            <p:spPr bwMode="auto">
              <a:xfrm>
                <a:off x="2790898"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198" name="Line 46"/>
              <p:cNvSpPr>
                <a:spLocks noChangeShapeType="1"/>
              </p:cNvSpPr>
              <p:nvPr/>
            </p:nvSpPr>
            <p:spPr bwMode="auto">
              <a:xfrm flipH="1" flipV="1">
                <a:off x="3045403"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1199" name="Line 46"/>
              <p:cNvSpPr>
                <a:spLocks noChangeShapeType="1"/>
              </p:cNvSpPr>
              <p:nvPr/>
            </p:nvSpPr>
            <p:spPr bwMode="auto">
              <a:xfrm flipH="1" flipV="1">
                <a:off x="3029905"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200" name="Line 46"/>
              <p:cNvSpPr>
                <a:spLocks noChangeShapeType="1"/>
              </p:cNvSpPr>
              <p:nvPr/>
            </p:nvSpPr>
            <p:spPr bwMode="auto">
              <a:xfrm flipV="1">
                <a:off x="3017394"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201" name="Line 46"/>
              <p:cNvSpPr>
                <a:spLocks noChangeShapeType="1"/>
              </p:cNvSpPr>
              <p:nvPr/>
            </p:nvSpPr>
            <p:spPr bwMode="auto">
              <a:xfrm>
                <a:off x="2250893"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202" name="Line 46"/>
              <p:cNvSpPr>
                <a:spLocks noChangeShapeType="1"/>
              </p:cNvSpPr>
              <p:nvPr/>
            </p:nvSpPr>
            <p:spPr bwMode="auto">
              <a:xfrm flipV="1">
                <a:off x="4230914" y="5949386"/>
                <a:ext cx="450005"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nvGrpSpPr>
              <p:cNvPr id="1203" name="グループ化 1202"/>
              <p:cNvGrpSpPr/>
              <p:nvPr/>
            </p:nvGrpSpPr>
            <p:grpSpPr>
              <a:xfrm>
                <a:off x="5220924" y="5424878"/>
                <a:ext cx="1080010" cy="1170013"/>
                <a:chOff x="1871970" y="2562739"/>
                <a:chExt cx="1890019" cy="2559383"/>
              </a:xfrm>
            </p:grpSpPr>
            <p:grpSp>
              <p:nvGrpSpPr>
                <p:cNvPr id="1258" name="グループ化 1257"/>
                <p:cNvGrpSpPr/>
                <p:nvPr/>
              </p:nvGrpSpPr>
              <p:grpSpPr>
                <a:xfrm>
                  <a:off x="2996967" y="4942097"/>
                  <a:ext cx="360048" cy="180025"/>
                  <a:chOff x="1736601" y="2511982"/>
                  <a:chExt cx="360048" cy="180025"/>
                </a:xfrm>
              </p:grpSpPr>
              <p:cxnSp>
                <p:nvCxnSpPr>
                  <p:cNvPr id="1278" name="直線コネクタ 1277"/>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79" name="直線コネクタ 1278"/>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80" name="直線コネクタ 1279"/>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259" name="グループ化 1258"/>
                <p:cNvGrpSpPr/>
                <p:nvPr/>
              </p:nvGrpSpPr>
              <p:grpSpPr>
                <a:xfrm>
                  <a:off x="2861981" y="4059007"/>
                  <a:ext cx="270036" cy="360048"/>
                  <a:chOff x="6282228" y="1988808"/>
                  <a:chExt cx="270036" cy="360048"/>
                </a:xfrm>
              </p:grpSpPr>
              <p:cxnSp>
                <p:nvCxnSpPr>
                  <p:cNvPr id="1274" name="直線コネクタ 1273"/>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75" name="直線コネクタ 1274"/>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76" name="直線コネクタ 1275"/>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77" name="直線コネクタ 1276"/>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260" name="直線コネクタ 1259"/>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261" name="直線コネクタ 1260"/>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262" name="直線コネクタ 1261"/>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263"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264"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265" name="グループ化 1264"/>
                <p:cNvGrpSpPr/>
                <p:nvPr/>
              </p:nvGrpSpPr>
              <p:grpSpPr>
                <a:xfrm>
                  <a:off x="2771980" y="2978995"/>
                  <a:ext cx="360048" cy="360048"/>
                  <a:chOff x="3131808" y="1628760"/>
                  <a:chExt cx="360048" cy="360048"/>
                </a:xfrm>
              </p:grpSpPr>
              <p:cxnSp>
                <p:nvCxnSpPr>
                  <p:cNvPr id="1269" name="直線コネクタ 1268"/>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70" name="直線コネクタ 1269"/>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71" name="直線コネクタ 1270"/>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72" name="直線コネクタ 1271"/>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273" name="円/楕円 1272"/>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266" name="直線コネクタ 1265"/>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267" name="直線コネクタ 1266"/>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268" name="直線コネクタ 1267"/>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204" name="グループ化 1203"/>
              <p:cNvGrpSpPr/>
              <p:nvPr/>
            </p:nvGrpSpPr>
            <p:grpSpPr>
              <a:xfrm rot="10800000">
                <a:off x="5220924" y="4059365"/>
                <a:ext cx="1080010" cy="1170013"/>
                <a:chOff x="1871970" y="2562739"/>
                <a:chExt cx="1890019" cy="2559383"/>
              </a:xfrm>
            </p:grpSpPr>
            <p:grpSp>
              <p:nvGrpSpPr>
                <p:cNvPr id="1235" name="グループ化 1234"/>
                <p:cNvGrpSpPr/>
                <p:nvPr/>
              </p:nvGrpSpPr>
              <p:grpSpPr>
                <a:xfrm>
                  <a:off x="2996967" y="4942097"/>
                  <a:ext cx="360048" cy="180025"/>
                  <a:chOff x="1736601" y="2511982"/>
                  <a:chExt cx="360048" cy="180025"/>
                </a:xfrm>
              </p:grpSpPr>
              <p:cxnSp>
                <p:nvCxnSpPr>
                  <p:cNvPr id="1255" name="直線コネクタ 1254"/>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56" name="直線コネクタ 1255"/>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57" name="直線コネクタ 1256"/>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236" name="グループ化 1235"/>
                <p:cNvGrpSpPr/>
                <p:nvPr/>
              </p:nvGrpSpPr>
              <p:grpSpPr>
                <a:xfrm>
                  <a:off x="2861981" y="4059007"/>
                  <a:ext cx="270036" cy="360048"/>
                  <a:chOff x="6282228" y="1988808"/>
                  <a:chExt cx="270036" cy="360048"/>
                </a:xfrm>
              </p:grpSpPr>
              <p:cxnSp>
                <p:nvCxnSpPr>
                  <p:cNvPr id="1251" name="直線コネクタ 1250"/>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52" name="直線コネクタ 1251"/>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53" name="直線コネクタ 1252"/>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54" name="直線コネクタ 1253"/>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237" name="直線コネクタ 1236"/>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238" name="直線コネクタ 1237"/>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239" name="直線コネクタ 1238"/>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240"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241"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242" name="グループ化 1241"/>
                <p:cNvGrpSpPr/>
                <p:nvPr/>
              </p:nvGrpSpPr>
              <p:grpSpPr>
                <a:xfrm>
                  <a:off x="2771980" y="2978995"/>
                  <a:ext cx="360048" cy="360048"/>
                  <a:chOff x="3131808" y="1628760"/>
                  <a:chExt cx="360048" cy="360048"/>
                </a:xfrm>
              </p:grpSpPr>
              <p:cxnSp>
                <p:nvCxnSpPr>
                  <p:cNvPr id="1246" name="直線コネクタ 1245"/>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47" name="直線コネクタ 1246"/>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48" name="直線コネクタ 1247"/>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49" name="直線コネクタ 1248"/>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250" name="円/楕円 1249"/>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243" name="直線コネクタ 1242"/>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244" name="直線コネクタ 1243"/>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245" name="直線コネクタ 1244"/>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205" name="Line 46"/>
              <p:cNvSpPr>
                <a:spLocks noChangeShapeType="1"/>
              </p:cNvSpPr>
              <p:nvPr/>
            </p:nvSpPr>
            <p:spPr bwMode="auto">
              <a:xfrm flipV="1">
                <a:off x="6300936"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1206" name="グループ化 1205"/>
              <p:cNvGrpSpPr/>
              <p:nvPr/>
            </p:nvGrpSpPr>
            <p:grpSpPr>
              <a:xfrm rot="5400000">
                <a:off x="4635901" y="5829899"/>
                <a:ext cx="270041" cy="180007"/>
                <a:chOff x="1601967" y="3609002"/>
                <a:chExt cx="540039" cy="360048"/>
              </a:xfrm>
            </p:grpSpPr>
            <p:grpSp>
              <p:nvGrpSpPr>
                <p:cNvPr id="1224" name="グループ化 1223"/>
                <p:cNvGrpSpPr/>
                <p:nvPr/>
              </p:nvGrpSpPr>
              <p:grpSpPr>
                <a:xfrm rot="10800000">
                  <a:off x="1871970" y="3609002"/>
                  <a:ext cx="270036" cy="360048"/>
                  <a:chOff x="6282228" y="1988808"/>
                  <a:chExt cx="270036" cy="360048"/>
                </a:xfrm>
              </p:grpSpPr>
              <p:cxnSp>
                <p:nvCxnSpPr>
                  <p:cNvPr id="1231" name="直線コネクタ 1230"/>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32" name="直線コネクタ 1231"/>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33" name="直線コネクタ 1232"/>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34" name="直線コネクタ 1233"/>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225" name="グループ化 1224"/>
                <p:cNvGrpSpPr/>
                <p:nvPr/>
              </p:nvGrpSpPr>
              <p:grpSpPr>
                <a:xfrm>
                  <a:off x="1601967" y="3609002"/>
                  <a:ext cx="360048" cy="360048"/>
                  <a:chOff x="3131808" y="1628760"/>
                  <a:chExt cx="360048" cy="360048"/>
                </a:xfrm>
              </p:grpSpPr>
              <p:cxnSp>
                <p:nvCxnSpPr>
                  <p:cNvPr id="1226" name="直線コネクタ 1225"/>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27" name="直線コネクタ 1226"/>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28" name="直線コネクタ 1227"/>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29" name="直線コネクタ 1228"/>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230" name="円/楕円 1229"/>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1207" name="グループ化 1206"/>
              <p:cNvGrpSpPr/>
              <p:nvPr/>
            </p:nvGrpSpPr>
            <p:grpSpPr>
              <a:xfrm>
                <a:off x="4950921" y="5229378"/>
                <a:ext cx="270041" cy="180007"/>
                <a:chOff x="1601967" y="3609002"/>
                <a:chExt cx="540039" cy="360048"/>
              </a:xfrm>
            </p:grpSpPr>
            <p:grpSp>
              <p:nvGrpSpPr>
                <p:cNvPr id="1213" name="グループ化 1212"/>
                <p:cNvGrpSpPr/>
                <p:nvPr/>
              </p:nvGrpSpPr>
              <p:grpSpPr>
                <a:xfrm rot="10800000">
                  <a:off x="1871970" y="3609002"/>
                  <a:ext cx="270036" cy="360048"/>
                  <a:chOff x="6282228" y="1988808"/>
                  <a:chExt cx="270036" cy="360048"/>
                </a:xfrm>
              </p:grpSpPr>
              <p:cxnSp>
                <p:nvCxnSpPr>
                  <p:cNvPr id="1220" name="直線コネクタ 1219"/>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21" name="直線コネクタ 1220"/>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22" name="直線コネクタ 1221"/>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23" name="直線コネクタ 1222"/>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214" name="グループ化 1213"/>
                <p:cNvGrpSpPr/>
                <p:nvPr/>
              </p:nvGrpSpPr>
              <p:grpSpPr>
                <a:xfrm>
                  <a:off x="1601967" y="3609002"/>
                  <a:ext cx="360048" cy="360048"/>
                  <a:chOff x="3131808" y="1628760"/>
                  <a:chExt cx="360048" cy="360048"/>
                </a:xfrm>
              </p:grpSpPr>
              <p:cxnSp>
                <p:nvCxnSpPr>
                  <p:cNvPr id="1215" name="直線コネクタ 1214"/>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16" name="直線コネクタ 1215"/>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17" name="直線コネクタ 1216"/>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18" name="直線コネクタ 1217"/>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219" name="円/楕円 1218"/>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1208" name="Line 46"/>
              <p:cNvSpPr>
                <a:spLocks noChangeShapeType="1"/>
              </p:cNvSpPr>
              <p:nvPr/>
            </p:nvSpPr>
            <p:spPr bwMode="auto">
              <a:xfrm>
                <a:off x="4860920"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209" name="Line 46"/>
              <p:cNvSpPr>
                <a:spLocks noChangeShapeType="1"/>
              </p:cNvSpPr>
              <p:nvPr/>
            </p:nvSpPr>
            <p:spPr bwMode="auto">
              <a:xfrm flipH="1" flipV="1">
                <a:off x="5115425"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1210" name="Line 46"/>
              <p:cNvSpPr>
                <a:spLocks noChangeShapeType="1"/>
              </p:cNvSpPr>
              <p:nvPr/>
            </p:nvSpPr>
            <p:spPr bwMode="auto">
              <a:xfrm flipH="1" flipV="1">
                <a:off x="5099927"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211" name="Line 46"/>
              <p:cNvSpPr>
                <a:spLocks noChangeShapeType="1"/>
              </p:cNvSpPr>
              <p:nvPr/>
            </p:nvSpPr>
            <p:spPr bwMode="auto">
              <a:xfrm flipV="1">
                <a:off x="5087416"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212" name="Line 46"/>
              <p:cNvSpPr>
                <a:spLocks noChangeShapeType="1"/>
              </p:cNvSpPr>
              <p:nvPr/>
            </p:nvSpPr>
            <p:spPr bwMode="auto">
              <a:xfrm flipV="1">
                <a:off x="6300936" y="5949386"/>
                <a:ext cx="540006"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grpSp>
          <p:nvGrpSpPr>
            <p:cNvPr id="1349" name="グループ化 1348"/>
            <p:cNvGrpSpPr/>
            <p:nvPr/>
          </p:nvGrpSpPr>
          <p:grpSpPr>
            <a:xfrm>
              <a:off x="793934" y="4959017"/>
              <a:ext cx="2070023" cy="1080012"/>
              <a:chOff x="2250893" y="4059365"/>
              <a:chExt cx="4590049" cy="2535526"/>
            </a:xfrm>
          </p:grpSpPr>
          <p:grpSp>
            <p:nvGrpSpPr>
              <p:cNvPr id="1350" name="グループ化 1349"/>
              <p:cNvGrpSpPr/>
              <p:nvPr/>
            </p:nvGrpSpPr>
            <p:grpSpPr>
              <a:xfrm>
                <a:off x="3150902" y="5424878"/>
                <a:ext cx="1080010" cy="1170013"/>
                <a:chOff x="1871970" y="2562739"/>
                <a:chExt cx="1890019" cy="2559383"/>
              </a:xfrm>
            </p:grpSpPr>
            <p:grpSp>
              <p:nvGrpSpPr>
                <p:cNvPr id="1484" name="グループ化 1483"/>
                <p:cNvGrpSpPr/>
                <p:nvPr/>
              </p:nvGrpSpPr>
              <p:grpSpPr>
                <a:xfrm>
                  <a:off x="2996967" y="4942097"/>
                  <a:ext cx="360048" cy="180025"/>
                  <a:chOff x="1736601" y="2511982"/>
                  <a:chExt cx="360048" cy="180025"/>
                </a:xfrm>
              </p:grpSpPr>
              <p:cxnSp>
                <p:nvCxnSpPr>
                  <p:cNvPr id="1504" name="直線コネクタ 1503"/>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05" name="直線コネクタ 1504"/>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06" name="直線コネクタ 1505"/>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485" name="グループ化 1484"/>
                <p:cNvGrpSpPr/>
                <p:nvPr/>
              </p:nvGrpSpPr>
              <p:grpSpPr>
                <a:xfrm>
                  <a:off x="2861981" y="4059007"/>
                  <a:ext cx="270036" cy="360048"/>
                  <a:chOff x="6282228" y="1988808"/>
                  <a:chExt cx="270036" cy="360048"/>
                </a:xfrm>
              </p:grpSpPr>
              <p:cxnSp>
                <p:nvCxnSpPr>
                  <p:cNvPr id="1500" name="直線コネクタ 1499"/>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01" name="直線コネクタ 1500"/>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02" name="直線コネクタ 1501"/>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03" name="直線コネクタ 1502"/>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486" name="直線コネクタ 1485"/>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487" name="直線コネクタ 1486"/>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488" name="直線コネクタ 1487"/>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489"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90"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491" name="グループ化 1490"/>
                <p:cNvGrpSpPr/>
                <p:nvPr/>
              </p:nvGrpSpPr>
              <p:grpSpPr>
                <a:xfrm>
                  <a:off x="2771980" y="2978995"/>
                  <a:ext cx="360048" cy="360048"/>
                  <a:chOff x="3131808" y="1628760"/>
                  <a:chExt cx="360048" cy="360048"/>
                </a:xfrm>
              </p:grpSpPr>
              <p:cxnSp>
                <p:nvCxnSpPr>
                  <p:cNvPr id="1495" name="直線コネクタ 1494"/>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96" name="直線コネクタ 1495"/>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97" name="直線コネクタ 1496"/>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98" name="直線コネクタ 1497"/>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499" name="円/楕円 1498"/>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492" name="直線コネクタ 1491"/>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493" name="直線コネクタ 1492"/>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494" name="直線コネクタ 1493"/>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351" name="グループ化 1350"/>
              <p:cNvGrpSpPr/>
              <p:nvPr/>
            </p:nvGrpSpPr>
            <p:grpSpPr>
              <a:xfrm rot="10800000">
                <a:off x="3150902" y="4059365"/>
                <a:ext cx="1080010" cy="1170013"/>
                <a:chOff x="1871970" y="2562739"/>
                <a:chExt cx="1890019" cy="2559383"/>
              </a:xfrm>
            </p:grpSpPr>
            <p:grpSp>
              <p:nvGrpSpPr>
                <p:cNvPr id="1461" name="グループ化 1460"/>
                <p:cNvGrpSpPr/>
                <p:nvPr/>
              </p:nvGrpSpPr>
              <p:grpSpPr>
                <a:xfrm>
                  <a:off x="2996967" y="4942097"/>
                  <a:ext cx="360048" cy="180025"/>
                  <a:chOff x="1736601" y="2511982"/>
                  <a:chExt cx="360048" cy="180025"/>
                </a:xfrm>
              </p:grpSpPr>
              <p:cxnSp>
                <p:nvCxnSpPr>
                  <p:cNvPr id="1481" name="直線コネクタ 1480"/>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82" name="直線コネクタ 1481"/>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83" name="直線コネクタ 1482"/>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462" name="グループ化 1461"/>
                <p:cNvGrpSpPr/>
                <p:nvPr/>
              </p:nvGrpSpPr>
              <p:grpSpPr>
                <a:xfrm>
                  <a:off x="2861981" y="4059007"/>
                  <a:ext cx="270036" cy="360048"/>
                  <a:chOff x="6282228" y="1988808"/>
                  <a:chExt cx="270036" cy="360048"/>
                </a:xfrm>
              </p:grpSpPr>
              <p:cxnSp>
                <p:nvCxnSpPr>
                  <p:cNvPr id="1477" name="直線コネクタ 1476"/>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78" name="直線コネクタ 1477"/>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79" name="直線コネクタ 1478"/>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80" name="直線コネクタ 1479"/>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463" name="直線コネクタ 1462"/>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464" name="直線コネクタ 1463"/>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465" name="直線コネクタ 1464"/>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466"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67"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468" name="グループ化 1467"/>
                <p:cNvGrpSpPr/>
                <p:nvPr/>
              </p:nvGrpSpPr>
              <p:grpSpPr>
                <a:xfrm>
                  <a:off x="2771980" y="2978995"/>
                  <a:ext cx="360048" cy="360048"/>
                  <a:chOff x="3131808" y="1628760"/>
                  <a:chExt cx="360048" cy="360048"/>
                </a:xfrm>
              </p:grpSpPr>
              <p:cxnSp>
                <p:nvCxnSpPr>
                  <p:cNvPr id="1472" name="直線コネクタ 1471"/>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73" name="直線コネクタ 1472"/>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74" name="直線コネクタ 1473"/>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75" name="直線コネクタ 1474"/>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476" name="円/楕円 1475"/>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469" name="直線コネクタ 1468"/>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470" name="直線コネクタ 1469"/>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471" name="直線コネクタ 1470"/>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352" name="Line 46"/>
              <p:cNvSpPr>
                <a:spLocks noChangeShapeType="1"/>
              </p:cNvSpPr>
              <p:nvPr/>
            </p:nvSpPr>
            <p:spPr bwMode="auto">
              <a:xfrm flipV="1">
                <a:off x="4230914"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1353" name="グループ化 1352"/>
              <p:cNvGrpSpPr/>
              <p:nvPr/>
            </p:nvGrpSpPr>
            <p:grpSpPr>
              <a:xfrm rot="5400000">
                <a:off x="2565879" y="5829899"/>
                <a:ext cx="270041" cy="180007"/>
                <a:chOff x="1601967" y="3609002"/>
                <a:chExt cx="540039" cy="360048"/>
              </a:xfrm>
            </p:grpSpPr>
            <p:grpSp>
              <p:nvGrpSpPr>
                <p:cNvPr id="1450" name="グループ化 1449"/>
                <p:cNvGrpSpPr/>
                <p:nvPr/>
              </p:nvGrpSpPr>
              <p:grpSpPr>
                <a:xfrm rot="10800000">
                  <a:off x="1871970" y="3609002"/>
                  <a:ext cx="270036" cy="360048"/>
                  <a:chOff x="6282228" y="1988808"/>
                  <a:chExt cx="270036" cy="360048"/>
                </a:xfrm>
              </p:grpSpPr>
              <p:cxnSp>
                <p:nvCxnSpPr>
                  <p:cNvPr id="1457" name="直線コネクタ 1456"/>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58" name="直線コネクタ 1457"/>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59" name="直線コネクタ 1458"/>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60" name="直線コネクタ 1459"/>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451" name="グループ化 1450"/>
                <p:cNvGrpSpPr/>
                <p:nvPr/>
              </p:nvGrpSpPr>
              <p:grpSpPr>
                <a:xfrm>
                  <a:off x="1601967" y="3609002"/>
                  <a:ext cx="360048" cy="360048"/>
                  <a:chOff x="3131808" y="1628760"/>
                  <a:chExt cx="360048" cy="360048"/>
                </a:xfrm>
              </p:grpSpPr>
              <p:cxnSp>
                <p:nvCxnSpPr>
                  <p:cNvPr id="1452" name="直線コネクタ 1451"/>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53" name="直線コネクタ 1452"/>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54" name="直線コネクタ 1453"/>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55" name="直線コネクタ 1454"/>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456" name="円/楕円 1455"/>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1354" name="グループ化 1353"/>
              <p:cNvGrpSpPr/>
              <p:nvPr/>
            </p:nvGrpSpPr>
            <p:grpSpPr>
              <a:xfrm>
                <a:off x="2880899" y="5229378"/>
                <a:ext cx="270041" cy="180007"/>
                <a:chOff x="1601967" y="3609002"/>
                <a:chExt cx="540039" cy="360048"/>
              </a:xfrm>
            </p:grpSpPr>
            <p:grpSp>
              <p:nvGrpSpPr>
                <p:cNvPr id="1439" name="グループ化 1438"/>
                <p:cNvGrpSpPr/>
                <p:nvPr/>
              </p:nvGrpSpPr>
              <p:grpSpPr>
                <a:xfrm rot="10800000">
                  <a:off x="1871970" y="3609002"/>
                  <a:ext cx="270036" cy="360048"/>
                  <a:chOff x="6282228" y="1988808"/>
                  <a:chExt cx="270036" cy="360048"/>
                </a:xfrm>
              </p:grpSpPr>
              <p:cxnSp>
                <p:nvCxnSpPr>
                  <p:cNvPr id="1446" name="直線コネクタ 1445"/>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47" name="直線コネクタ 1446"/>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48" name="直線コネクタ 1447"/>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49" name="直線コネクタ 1448"/>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440" name="グループ化 1439"/>
                <p:cNvGrpSpPr/>
                <p:nvPr/>
              </p:nvGrpSpPr>
              <p:grpSpPr>
                <a:xfrm>
                  <a:off x="1601967" y="3609002"/>
                  <a:ext cx="360048" cy="360048"/>
                  <a:chOff x="3131808" y="1628760"/>
                  <a:chExt cx="360048" cy="360048"/>
                </a:xfrm>
              </p:grpSpPr>
              <p:cxnSp>
                <p:nvCxnSpPr>
                  <p:cNvPr id="1441" name="直線コネクタ 1440"/>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42" name="直線コネクタ 1441"/>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43" name="直線コネクタ 1442"/>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44" name="直線コネクタ 1443"/>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445" name="円/楕円 1444"/>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1355" name="Line 46"/>
              <p:cNvSpPr>
                <a:spLocks noChangeShapeType="1"/>
              </p:cNvSpPr>
              <p:nvPr/>
            </p:nvSpPr>
            <p:spPr bwMode="auto">
              <a:xfrm>
                <a:off x="2790898"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356" name="Line 46"/>
              <p:cNvSpPr>
                <a:spLocks noChangeShapeType="1"/>
              </p:cNvSpPr>
              <p:nvPr/>
            </p:nvSpPr>
            <p:spPr bwMode="auto">
              <a:xfrm flipH="1" flipV="1">
                <a:off x="3045403"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1357" name="Line 46"/>
              <p:cNvSpPr>
                <a:spLocks noChangeShapeType="1"/>
              </p:cNvSpPr>
              <p:nvPr/>
            </p:nvSpPr>
            <p:spPr bwMode="auto">
              <a:xfrm flipH="1" flipV="1">
                <a:off x="3029905"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358" name="Line 46"/>
              <p:cNvSpPr>
                <a:spLocks noChangeShapeType="1"/>
              </p:cNvSpPr>
              <p:nvPr/>
            </p:nvSpPr>
            <p:spPr bwMode="auto">
              <a:xfrm flipV="1">
                <a:off x="3017394"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359" name="Line 46"/>
              <p:cNvSpPr>
                <a:spLocks noChangeShapeType="1"/>
              </p:cNvSpPr>
              <p:nvPr/>
            </p:nvSpPr>
            <p:spPr bwMode="auto">
              <a:xfrm>
                <a:off x="2250893"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360" name="Line 46"/>
              <p:cNvSpPr>
                <a:spLocks noChangeShapeType="1"/>
              </p:cNvSpPr>
              <p:nvPr/>
            </p:nvSpPr>
            <p:spPr bwMode="auto">
              <a:xfrm flipV="1">
                <a:off x="4230914" y="5949386"/>
                <a:ext cx="450005"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nvGrpSpPr>
              <p:cNvPr id="1361" name="グループ化 1360"/>
              <p:cNvGrpSpPr/>
              <p:nvPr/>
            </p:nvGrpSpPr>
            <p:grpSpPr>
              <a:xfrm>
                <a:off x="5220924" y="5424878"/>
                <a:ext cx="1080010" cy="1170013"/>
                <a:chOff x="1871970" y="2562739"/>
                <a:chExt cx="1890019" cy="2559383"/>
              </a:xfrm>
            </p:grpSpPr>
            <p:grpSp>
              <p:nvGrpSpPr>
                <p:cNvPr id="1416" name="グループ化 1415"/>
                <p:cNvGrpSpPr/>
                <p:nvPr/>
              </p:nvGrpSpPr>
              <p:grpSpPr>
                <a:xfrm>
                  <a:off x="2996967" y="4942097"/>
                  <a:ext cx="360048" cy="180025"/>
                  <a:chOff x="1736601" y="2511982"/>
                  <a:chExt cx="360048" cy="180025"/>
                </a:xfrm>
              </p:grpSpPr>
              <p:cxnSp>
                <p:nvCxnSpPr>
                  <p:cNvPr id="1436" name="直線コネクタ 1435"/>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37" name="直線コネクタ 1436"/>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38" name="直線コネクタ 1437"/>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417" name="グループ化 1416"/>
                <p:cNvGrpSpPr/>
                <p:nvPr/>
              </p:nvGrpSpPr>
              <p:grpSpPr>
                <a:xfrm>
                  <a:off x="2861981" y="4059007"/>
                  <a:ext cx="270036" cy="360048"/>
                  <a:chOff x="6282228" y="1988808"/>
                  <a:chExt cx="270036" cy="360048"/>
                </a:xfrm>
              </p:grpSpPr>
              <p:cxnSp>
                <p:nvCxnSpPr>
                  <p:cNvPr id="1432" name="直線コネクタ 1431"/>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33" name="直線コネクタ 1432"/>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34" name="直線コネクタ 1433"/>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35" name="直線コネクタ 1434"/>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418" name="直線コネクタ 1417"/>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419" name="直線コネクタ 1418"/>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420" name="直線コネクタ 1419"/>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421"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22"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423" name="グループ化 1422"/>
                <p:cNvGrpSpPr/>
                <p:nvPr/>
              </p:nvGrpSpPr>
              <p:grpSpPr>
                <a:xfrm>
                  <a:off x="2771980" y="2978995"/>
                  <a:ext cx="360048" cy="360048"/>
                  <a:chOff x="3131808" y="1628760"/>
                  <a:chExt cx="360048" cy="360048"/>
                </a:xfrm>
              </p:grpSpPr>
              <p:cxnSp>
                <p:nvCxnSpPr>
                  <p:cNvPr id="1427" name="直線コネクタ 1426"/>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28" name="直線コネクタ 1427"/>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29" name="直線コネクタ 1428"/>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30" name="直線コネクタ 1429"/>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431" name="円/楕円 1430"/>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424" name="直線コネクタ 1423"/>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425" name="直線コネクタ 1424"/>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426" name="直線コネクタ 1425"/>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362" name="グループ化 1361"/>
              <p:cNvGrpSpPr/>
              <p:nvPr/>
            </p:nvGrpSpPr>
            <p:grpSpPr>
              <a:xfrm rot="10800000">
                <a:off x="5220924" y="4059365"/>
                <a:ext cx="1080010" cy="1170013"/>
                <a:chOff x="1871970" y="2562739"/>
                <a:chExt cx="1890019" cy="2559383"/>
              </a:xfrm>
            </p:grpSpPr>
            <p:grpSp>
              <p:nvGrpSpPr>
                <p:cNvPr id="1393" name="グループ化 1392"/>
                <p:cNvGrpSpPr/>
                <p:nvPr/>
              </p:nvGrpSpPr>
              <p:grpSpPr>
                <a:xfrm>
                  <a:off x="2996967" y="4942097"/>
                  <a:ext cx="360048" cy="180025"/>
                  <a:chOff x="1736601" y="2511982"/>
                  <a:chExt cx="360048" cy="180025"/>
                </a:xfrm>
              </p:grpSpPr>
              <p:cxnSp>
                <p:nvCxnSpPr>
                  <p:cNvPr id="1413" name="直線コネクタ 1412"/>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14" name="直線コネクタ 1413"/>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15" name="直線コネクタ 1414"/>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394" name="グループ化 1393"/>
                <p:cNvGrpSpPr/>
                <p:nvPr/>
              </p:nvGrpSpPr>
              <p:grpSpPr>
                <a:xfrm>
                  <a:off x="2861981" y="4059007"/>
                  <a:ext cx="270036" cy="360048"/>
                  <a:chOff x="6282228" y="1988808"/>
                  <a:chExt cx="270036" cy="360048"/>
                </a:xfrm>
              </p:grpSpPr>
              <p:cxnSp>
                <p:nvCxnSpPr>
                  <p:cNvPr id="1409" name="直線コネクタ 1408"/>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10" name="直線コネクタ 1409"/>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11" name="直線コネクタ 1410"/>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12" name="直線コネクタ 1411"/>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395" name="直線コネクタ 1394"/>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396" name="直線コネクタ 1395"/>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397" name="直線コネクタ 1396"/>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398"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399"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400" name="グループ化 1399"/>
                <p:cNvGrpSpPr/>
                <p:nvPr/>
              </p:nvGrpSpPr>
              <p:grpSpPr>
                <a:xfrm>
                  <a:off x="2771980" y="2978995"/>
                  <a:ext cx="360048" cy="360048"/>
                  <a:chOff x="3131808" y="1628760"/>
                  <a:chExt cx="360048" cy="360048"/>
                </a:xfrm>
              </p:grpSpPr>
              <p:cxnSp>
                <p:nvCxnSpPr>
                  <p:cNvPr id="1404" name="直線コネクタ 1403"/>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05" name="直線コネクタ 1404"/>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06" name="直線コネクタ 1405"/>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07" name="直線コネクタ 1406"/>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408" name="円/楕円 1407"/>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401" name="直線コネクタ 1400"/>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402" name="直線コネクタ 1401"/>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403" name="直線コネクタ 1402"/>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363" name="Line 46"/>
              <p:cNvSpPr>
                <a:spLocks noChangeShapeType="1"/>
              </p:cNvSpPr>
              <p:nvPr/>
            </p:nvSpPr>
            <p:spPr bwMode="auto">
              <a:xfrm flipV="1">
                <a:off x="6300936"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1364" name="グループ化 1363"/>
              <p:cNvGrpSpPr/>
              <p:nvPr/>
            </p:nvGrpSpPr>
            <p:grpSpPr>
              <a:xfrm rot="5400000">
                <a:off x="4635901" y="5829899"/>
                <a:ext cx="270041" cy="180007"/>
                <a:chOff x="1601967" y="3609002"/>
                <a:chExt cx="540039" cy="360048"/>
              </a:xfrm>
            </p:grpSpPr>
            <p:grpSp>
              <p:nvGrpSpPr>
                <p:cNvPr id="1382" name="グループ化 1381"/>
                <p:cNvGrpSpPr/>
                <p:nvPr/>
              </p:nvGrpSpPr>
              <p:grpSpPr>
                <a:xfrm rot="10800000">
                  <a:off x="1871970" y="3609002"/>
                  <a:ext cx="270036" cy="360048"/>
                  <a:chOff x="6282228" y="1988808"/>
                  <a:chExt cx="270036" cy="360048"/>
                </a:xfrm>
              </p:grpSpPr>
              <p:cxnSp>
                <p:nvCxnSpPr>
                  <p:cNvPr id="1389" name="直線コネクタ 1388"/>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90" name="直線コネクタ 1389"/>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91" name="直線コネクタ 1390"/>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92" name="直線コネクタ 1391"/>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383" name="グループ化 1382"/>
                <p:cNvGrpSpPr/>
                <p:nvPr/>
              </p:nvGrpSpPr>
              <p:grpSpPr>
                <a:xfrm>
                  <a:off x="1601967" y="3609002"/>
                  <a:ext cx="360048" cy="360048"/>
                  <a:chOff x="3131808" y="1628760"/>
                  <a:chExt cx="360048" cy="360048"/>
                </a:xfrm>
              </p:grpSpPr>
              <p:cxnSp>
                <p:nvCxnSpPr>
                  <p:cNvPr id="1384" name="直線コネクタ 1383"/>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85" name="直線コネクタ 1384"/>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86" name="直線コネクタ 1385"/>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87" name="直線コネクタ 1386"/>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388" name="円/楕円 1387"/>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1365" name="グループ化 1364"/>
              <p:cNvGrpSpPr/>
              <p:nvPr/>
            </p:nvGrpSpPr>
            <p:grpSpPr>
              <a:xfrm>
                <a:off x="4950921" y="5229378"/>
                <a:ext cx="270041" cy="180007"/>
                <a:chOff x="1601967" y="3609002"/>
                <a:chExt cx="540039" cy="360048"/>
              </a:xfrm>
            </p:grpSpPr>
            <p:grpSp>
              <p:nvGrpSpPr>
                <p:cNvPr id="1371" name="グループ化 1370"/>
                <p:cNvGrpSpPr/>
                <p:nvPr/>
              </p:nvGrpSpPr>
              <p:grpSpPr>
                <a:xfrm rot="10800000">
                  <a:off x="1871970" y="3609002"/>
                  <a:ext cx="270036" cy="360048"/>
                  <a:chOff x="6282228" y="1988808"/>
                  <a:chExt cx="270036" cy="360048"/>
                </a:xfrm>
              </p:grpSpPr>
              <p:cxnSp>
                <p:nvCxnSpPr>
                  <p:cNvPr id="1378" name="直線コネクタ 1377"/>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79" name="直線コネクタ 1378"/>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80" name="直線コネクタ 1379"/>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81" name="直線コネクタ 1380"/>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372" name="グループ化 1371"/>
                <p:cNvGrpSpPr/>
                <p:nvPr/>
              </p:nvGrpSpPr>
              <p:grpSpPr>
                <a:xfrm>
                  <a:off x="1601967" y="3609002"/>
                  <a:ext cx="360048" cy="360048"/>
                  <a:chOff x="3131808" y="1628760"/>
                  <a:chExt cx="360048" cy="360048"/>
                </a:xfrm>
              </p:grpSpPr>
              <p:cxnSp>
                <p:nvCxnSpPr>
                  <p:cNvPr id="1373" name="直線コネクタ 1372"/>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74" name="直線コネクタ 1373"/>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75" name="直線コネクタ 1374"/>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76" name="直線コネクタ 1375"/>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377" name="円/楕円 1376"/>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1366" name="Line 46"/>
              <p:cNvSpPr>
                <a:spLocks noChangeShapeType="1"/>
              </p:cNvSpPr>
              <p:nvPr/>
            </p:nvSpPr>
            <p:spPr bwMode="auto">
              <a:xfrm>
                <a:off x="4860920"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367" name="Line 46"/>
              <p:cNvSpPr>
                <a:spLocks noChangeShapeType="1"/>
              </p:cNvSpPr>
              <p:nvPr/>
            </p:nvSpPr>
            <p:spPr bwMode="auto">
              <a:xfrm flipH="1" flipV="1">
                <a:off x="5115425"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1368" name="Line 46"/>
              <p:cNvSpPr>
                <a:spLocks noChangeShapeType="1"/>
              </p:cNvSpPr>
              <p:nvPr/>
            </p:nvSpPr>
            <p:spPr bwMode="auto">
              <a:xfrm flipH="1" flipV="1">
                <a:off x="5099927"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369" name="Line 46"/>
              <p:cNvSpPr>
                <a:spLocks noChangeShapeType="1"/>
              </p:cNvSpPr>
              <p:nvPr/>
            </p:nvSpPr>
            <p:spPr bwMode="auto">
              <a:xfrm flipV="1">
                <a:off x="5087416"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370" name="Line 46"/>
              <p:cNvSpPr>
                <a:spLocks noChangeShapeType="1"/>
              </p:cNvSpPr>
              <p:nvPr/>
            </p:nvSpPr>
            <p:spPr bwMode="auto">
              <a:xfrm flipV="1">
                <a:off x="6300936" y="5949386"/>
                <a:ext cx="540006"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grpSp>
          <p:nvGrpSpPr>
            <p:cNvPr id="1507" name="グループ化 1506"/>
            <p:cNvGrpSpPr/>
            <p:nvPr/>
          </p:nvGrpSpPr>
          <p:grpSpPr>
            <a:xfrm>
              <a:off x="2593954" y="4689014"/>
              <a:ext cx="1276461" cy="720046"/>
              <a:chOff x="4034971" y="2618991"/>
              <a:chExt cx="2838485" cy="1530055"/>
            </a:xfrm>
          </p:grpSpPr>
          <p:grpSp>
            <p:nvGrpSpPr>
              <p:cNvPr id="1508" name="グループ化 1507"/>
              <p:cNvGrpSpPr/>
              <p:nvPr/>
            </p:nvGrpSpPr>
            <p:grpSpPr>
              <a:xfrm>
                <a:off x="5112005" y="2618991"/>
                <a:ext cx="1761451" cy="1530055"/>
                <a:chOff x="2361128" y="5229020"/>
                <a:chExt cx="1040859" cy="810047"/>
              </a:xfrm>
            </p:grpSpPr>
            <p:grpSp>
              <p:nvGrpSpPr>
                <p:cNvPr id="1533" name="グループ化 1532"/>
                <p:cNvGrpSpPr/>
                <p:nvPr/>
              </p:nvGrpSpPr>
              <p:grpSpPr>
                <a:xfrm rot="16200000">
                  <a:off x="2906965" y="5814043"/>
                  <a:ext cx="270041" cy="180007"/>
                  <a:chOff x="1601967" y="3609002"/>
                  <a:chExt cx="540039" cy="360048"/>
                </a:xfrm>
              </p:grpSpPr>
              <p:grpSp>
                <p:nvGrpSpPr>
                  <p:cNvPr id="1553" name="グループ化 1552"/>
                  <p:cNvGrpSpPr/>
                  <p:nvPr/>
                </p:nvGrpSpPr>
                <p:grpSpPr>
                  <a:xfrm rot="10800000">
                    <a:off x="1871970" y="3609002"/>
                    <a:ext cx="270036" cy="360048"/>
                    <a:chOff x="6282228" y="1988808"/>
                    <a:chExt cx="270036" cy="360048"/>
                  </a:xfrm>
                </p:grpSpPr>
                <p:cxnSp>
                  <p:nvCxnSpPr>
                    <p:cNvPr id="1560" name="直線コネクタ 1559"/>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61" name="直線コネクタ 1560"/>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62" name="直線コネクタ 1561"/>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63" name="直線コネクタ 1562"/>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554" name="グループ化 1553"/>
                  <p:cNvGrpSpPr/>
                  <p:nvPr/>
                </p:nvGrpSpPr>
                <p:grpSpPr>
                  <a:xfrm>
                    <a:off x="1601967" y="3609002"/>
                    <a:ext cx="360048" cy="360048"/>
                    <a:chOff x="3131808" y="1628760"/>
                    <a:chExt cx="360048" cy="360048"/>
                  </a:xfrm>
                </p:grpSpPr>
                <p:cxnSp>
                  <p:nvCxnSpPr>
                    <p:cNvPr id="1555" name="直線コネクタ 1554"/>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56" name="直線コネクタ 1555"/>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57" name="直線コネクタ 1556"/>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58" name="直線コネクタ 1557"/>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559" name="円/楕円 1558"/>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1534" name="グループ化 1533"/>
                <p:cNvGrpSpPr/>
                <p:nvPr/>
              </p:nvGrpSpPr>
              <p:grpSpPr>
                <a:xfrm rot="5400000">
                  <a:off x="2906965" y="5274037"/>
                  <a:ext cx="270041" cy="180007"/>
                  <a:chOff x="1601967" y="3609002"/>
                  <a:chExt cx="540039" cy="360048"/>
                </a:xfrm>
              </p:grpSpPr>
              <p:grpSp>
                <p:nvGrpSpPr>
                  <p:cNvPr id="1542" name="グループ化 1541"/>
                  <p:cNvGrpSpPr/>
                  <p:nvPr/>
                </p:nvGrpSpPr>
                <p:grpSpPr>
                  <a:xfrm rot="10800000">
                    <a:off x="1871970" y="3609002"/>
                    <a:ext cx="270036" cy="360048"/>
                    <a:chOff x="6282228" y="1988808"/>
                    <a:chExt cx="270036" cy="360048"/>
                  </a:xfrm>
                </p:grpSpPr>
                <p:cxnSp>
                  <p:nvCxnSpPr>
                    <p:cNvPr id="1549" name="直線コネクタ 1548"/>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50" name="直線コネクタ 1549"/>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51" name="直線コネクタ 1550"/>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52" name="直線コネクタ 1551"/>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543" name="グループ化 1542"/>
                  <p:cNvGrpSpPr/>
                  <p:nvPr/>
                </p:nvGrpSpPr>
                <p:grpSpPr>
                  <a:xfrm>
                    <a:off x="1601967" y="3609002"/>
                    <a:ext cx="360048" cy="360048"/>
                    <a:chOff x="3131808" y="1628760"/>
                    <a:chExt cx="360048" cy="360048"/>
                  </a:xfrm>
                </p:grpSpPr>
                <p:cxnSp>
                  <p:nvCxnSpPr>
                    <p:cNvPr id="1544" name="直線コネクタ 1543"/>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45" name="直線コネクタ 1544"/>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46" name="直線コネクタ 1545"/>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47" name="直線コネクタ 1546"/>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548" name="円/楕円 1547"/>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1535" name="Line 46"/>
                <p:cNvSpPr>
                  <a:spLocks noChangeShapeType="1"/>
                </p:cNvSpPr>
                <p:nvPr/>
              </p:nvSpPr>
              <p:spPr bwMode="auto">
                <a:xfrm flipH="1" flipV="1">
                  <a:off x="3041983" y="5499022"/>
                  <a:ext cx="0" cy="24777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536" name="Line 46"/>
                <p:cNvSpPr>
                  <a:spLocks noChangeShapeType="1"/>
                </p:cNvSpPr>
                <p:nvPr/>
              </p:nvSpPr>
              <p:spPr bwMode="auto">
                <a:xfrm flipV="1">
                  <a:off x="2681979" y="538577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537" name="Line 46"/>
                <p:cNvSpPr>
                  <a:spLocks noChangeShapeType="1"/>
                </p:cNvSpPr>
                <p:nvPr/>
              </p:nvSpPr>
              <p:spPr bwMode="auto">
                <a:xfrm flipV="1">
                  <a:off x="2681979" y="587452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538" name="Line 46"/>
                <p:cNvSpPr>
                  <a:spLocks noChangeShapeType="1"/>
                </p:cNvSpPr>
                <p:nvPr/>
              </p:nvSpPr>
              <p:spPr bwMode="auto">
                <a:xfrm flipV="1">
                  <a:off x="3131984" y="587452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539" name="Freeform 10"/>
                <p:cNvSpPr>
                  <a:spLocks/>
                </p:cNvSpPr>
                <p:nvPr/>
              </p:nvSpPr>
              <p:spPr bwMode="auto">
                <a:xfrm rot="5400000" flipV="1">
                  <a:off x="3019216" y="5498542"/>
                  <a:ext cx="495540"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41" name="Line 46"/>
                <p:cNvSpPr>
                  <a:spLocks noChangeShapeType="1"/>
                </p:cNvSpPr>
                <p:nvPr/>
              </p:nvSpPr>
              <p:spPr bwMode="auto">
                <a:xfrm flipV="1">
                  <a:off x="2361128" y="5626621"/>
                  <a:ext cx="680728" cy="0"/>
                </a:xfrm>
                <a:prstGeom prst="line">
                  <a:avLst/>
                </a:prstGeom>
                <a:noFill/>
                <a:ln w="9525">
                  <a:solidFill>
                    <a:schemeClr val="tx1"/>
                  </a:solidFill>
                  <a:round/>
                  <a:headEnd type="none" w="sm" len="sm"/>
                  <a:tailEnd type="oval" w="sm" len="sm"/>
                </a:ln>
                <a:effectLst/>
              </p:spPr>
              <p:txBody>
                <a:bodyPr wrap="none" lIns="90000" tIns="46800" rIns="90000" bIns="46800" anchor="ctr"/>
                <a:lstStyle/>
                <a:p>
                  <a:endParaRPr lang="ja-JP" altLang="en-US"/>
                </a:p>
              </p:txBody>
            </p:sp>
          </p:grpSp>
          <p:grpSp>
            <p:nvGrpSpPr>
              <p:cNvPr id="1509" name="グループ化 1508"/>
              <p:cNvGrpSpPr/>
              <p:nvPr/>
            </p:nvGrpSpPr>
            <p:grpSpPr>
              <a:xfrm>
                <a:off x="4034971" y="2850249"/>
                <a:ext cx="1080010" cy="1170013"/>
                <a:chOff x="1871970" y="2562739"/>
                <a:chExt cx="1890019" cy="2559383"/>
              </a:xfrm>
            </p:grpSpPr>
            <p:grpSp>
              <p:nvGrpSpPr>
                <p:cNvPr id="1510" name="グループ化 1509"/>
                <p:cNvGrpSpPr/>
                <p:nvPr/>
              </p:nvGrpSpPr>
              <p:grpSpPr>
                <a:xfrm>
                  <a:off x="2996967" y="4942097"/>
                  <a:ext cx="360048" cy="180025"/>
                  <a:chOff x="1736601" y="2511982"/>
                  <a:chExt cx="360048" cy="180025"/>
                </a:xfrm>
              </p:grpSpPr>
              <p:cxnSp>
                <p:nvCxnSpPr>
                  <p:cNvPr id="1530" name="直線コネクタ 1529"/>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31" name="直線コネクタ 1530"/>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32" name="直線コネクタ 1531"/>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511" name="グループ化 1510"/>
                <p:cNvGrpSpPr/>
                <p:nvPr/>
              </p:nvGrpSpPr>
              <p:grpSpPr>
                <a:xfrm>
                  <a:off x="2861981" y="4059007"/>
                  <a:ext cx="270036" cy="360048"/>
                  <a:chOff x="6282228" y="1988808"/>
                  <a:chExt cx="270036" cy="360048"/>
                </a:xfrm>
              </p:grpSpPr>
              <p:cxnSp>
                <p:nvCxnSpPr>
                  <p:cNvPr id="1526" name="直線コネクタ 1525"/>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27" name="直線コネクタ 1526"/>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28" name="直線コネクタ 1527"/>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29" name="直線コネクタ 1528"/>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512" name="直線コネクタ 1511"/>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513" name="直線コネクタ 1512"/>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514" name="直線コネクタ 1513"/>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515"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16"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517" name="グループ化 1516"/>
                <p:cNvGrpSpPr/>
                <p:nvPr/>
              </p:nvGrpSpPr>
              <p:grpSpPr>
                <a:xfrm>
                  <a:off x="2771980" y="2978995"/>
                  <a:ext cx="360048" cy="360048"/>
                  <a:chOff x="3131808" y="1628760"/>
                  <a:chExt cx="360048" cy="360048"/>
                </a:xfrm>
              </p:grpSpPr>
              <p:cxnSp>
                <p:nvCxnSpPr>
                  <p:cNvPr id="1521" name="直線コネクタ 1520"/>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22" name="直線コネクタ 1521"/>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23" name="直線コネクタ 1522"/>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24" name="直線コネクタ 1523"/>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525" name="円/楕円 1524"/>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518" name="直線コネクタ 1517"/>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519" name="直線コネクタ 1518"/>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520" name="直線コネクタ 1519"/>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sp>
          <p:nvSpPr>
            <p:cNvPr id="1564" name="Freeform 10"/>
            <p:cNvSpPr>
              <a:spLocks/>
            </p:cNvSpPr>
            <p:nvPr/>
          </p:nvSpPr>
          <p:spPr bwMode="auto">
            <a:xfrm rot="5400000" flipV="1">
              <a:off x="2872962" y="4410009"/>
              <a:ext cx="432000"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65" name="Freeform 10"/>
            <p:cNvSpPr>
              <a:spLocks/>
            </p:cNvSpPr>
            <p:nvPr/>
          </p:nvSpPr>
          <p:spPr bwMode="auto">
            <a:xfrm rot="5400000" flipH="1" flipV="1">
              <a:off x="2836962" y="5284025"/>
              <a:ext cx="504000" cy="45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66" name="Freeform 10"/>
            <p:cNvSpPr>
              <a:spLocks/>
            </p:cNvSpPr>
            <p:nvPr/>
          </p:nvSpPr>
          <p:spPr bwMode="auto">
            <a:xfrm rot="5400000" flipV="1">
              <a:off x="3518734" y="2781975"/>
              <a:ext cx="1044000" cy="358030"/>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67" name="Freeform 10"/>
            <p:cNvSpPr>
              <a:spLocks/>
            </p:cNvSpPr>
            <p:nvPr/>
          </p:nvSpPr>
          <p:spPr bwMode="auto">
            <a:xfrm rot="5400000" flipH="1" flipV="1">
              <a:off x="3460859" y="4303114"/>
              <a:ext cx="1152000" cy="36577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grpSp>
      <p:sp>
        <p:nvSpPr>
          <p:cNvPr id="1620" name="正方形/長方形 1619"/>
          <p:cNvSpPr/>
          <p:nvPr/>
        </p:nvSpPr>
        <p:spPr bwMode="auto">
          <a:xfrm>
            <a:off x="2411976" y="908972"/>
            <a:ext cx="2520028"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ea typeface="メイリオ" panose="020B0604030504040204" pitchFamily="50" charset="-128"/>
              </a:rPr>
              <a:t>16*4+6*3=82</a:t>
            </a:r>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889333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正方形/長方形 50">
            <a:extLst>
              <a:ext uri="{FF2B5EF4-FFF2-40B4-BE49-F238E27FC236}">
                <a16:creationId xmlns:a16="http://schemas.microsoft.com/office/drawing/2014/main" id="{3DD7262D-3274-473E-B2E1-F40123548E2F}"/>
              </a:ext>
            </a:extLst>
          </p:cNvPr>
          <p:cNvSpPr/>
          <p:nvPr/>
        </p:nvSpPr>
        <p:spPr bwMode="auto">
          <a:xfrm>
            <a:off x="2051972" y="3068996"/>
            <a:ext cx="1440016" cy="720008"/>
          </a:xfrm>
          <a:prstGeom prst="rect">
            <a:avLst/>
          </a:prstGeom>
          <a:noFill/>
          <a:ln w="9525">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 name="タイトル 1">
            <a:extLst>
              <a:ext uri="{FF2B5EF4-FFF2-40B4-BE49-F238E27FC236}">
                <a16:creationId xmlns:a16="http://schemas.microsoft.com/office/drawing/2014/main" id="{D920B7C0-D0C9-41DE-A307-859A7517D5C9}"/>
              </a:ext>
            </a:extLst>
          </p:cNvPr>
          <p:cNvSpPr>
            <a:spLocks noGrp="1"/>
          </p:cNvSpPr>
          <p:nvPr>
            <p:ph type="title"/>
          </p:nvPr>
        </p:nvSpPr>
        <p:spPr/>
        <p:txBody>
          <a:bodyPr/>
          <a:lstStyle/>
          <a:p>
            <a:r>
              <a:rPr kumimoji="1" lang="en-US" altLang="ja-JP" dirty="0"/>
              <a:t>SRAM </a:t>
            </a:r>
            <a:r>
              <a:rPr kumimoji="1" lang="ja-JP" altLang="en-US" dirty="0"/>
              <a:t>と </a:t>
            </a:r>
            <a:r>
              <a:rPr kumimoji="1" lang="en-US" altLang="ja-JP" dirty="0"/>
              <a:t>DRAM </a:t>
            </a:r>
            <a:r>
              <a:rPr kumimoji="1" lang="ja-JP" altLang="en-US" dirty="0"/>
              <a:t>のセル（</a:t>
            </a:r>
            <a:r>
              <a:rPr kumimoji="1" lang="en-US" altLang="ja-JP" dirty="0"/>
              <a:t>1bit</a:t>
            </a:r>
            <a:r>
              <a:rPr kumimoji="1" lang="ja-JP" altLang="en-US" dirty="0"/>
              <a:t>）</a:t>
            </a:r>
          </a:p>
        </p:txBody>
      </p:sp>
      <p:sp>
        <p:nvSpPr>
          <p:cNvPr id="3" name="テキスト プレースホルダー 2">
            <a:extLst>
              <a:ext uri="{FF2B5EF4-FFF2-40B4-BE49-F238E27FC236}">
                <a16:creationId xmlns:a16="http://schemas.microsoft.com/office/drawing/2014/main" id="{E6AEB639-6947-4C06-A6E1-A480E0492DB5}"/>
              </a:ext>
            </a:extLst>
          </p:cNvPr>
          <p:cNvSpPr>
            <a:spLocks noGrp="1"/>
          </p:cNvSpPr>
          <p:nvPr>
            <p:ph type="body" sz="quarter" idx="10"/>
          </p:nvPr>
        </p:nvSpPr>
        <p:spPr>
          <a:xfrm>
            <a:off x="611956" y="5679025"/>
            <a:ext cx="8280092" cy="629700"/>
          </a:xfrm>
        </p:spPr>
        <p:txBody>
          <a:bodyPr/>
          <a:lstStyle/>
          <a:p>
            <a:pPr lvl="1"/>
            <a:r>
              <a:rPr kumimoji="1" lang="en-US" altLang="ja-JP" dirty="0"/>
              <a:t>D-FF </a:t>
            </a:r>
            <a:r>
              <a:rPr kumimoji="1" lang="ja-JP" altLang="en-US" dirty="0"/>
              <a:t>よりも圧倒的に単純</a:t>
            </a:r>
          </a:p>
        </p:txBody>
      </p:sp>
      <p:pic>
        <p:nvPicPr>
          <p:cNvPr id="5" name="Picture 30" descr="NOT">
            <a:extLst>
              <a:ext uri="{FF2B5EF4-FFF2-40B4-BE49-F238E27FC236}">
                <a16:creationId xmlns:a16="http://schemas.microsoft.com/office/drawing/2014/main" id="{0794AC19-A550-4240-83B1-11644B63A990}"/>
              </a:ext>
            </a:extLst>
          </p:cNvPr>
          <p:cNvPicPr>
            <a:picLocks noChangeAspect="1" noChangeArrowheads="1"/>
          </p:cNvPicPr>
          <p:nvPr/>
        </p:nvPicPr>
        <p:blipFill>
          <a:blip r:embed="rId2" cstate="print"/>
          <a:srcRect/>
          <a:stretch>
            <a:fillRect/>
          </a:stretch>
        </p:blipFill>
        <p:spPr bwMode="auto">
          <a:xfrm flipH="1">
            <a:off x="2501977" y="2707558"/>
            <a:ext cx="717550" cy="720725"/>
          </a:xfrm>
          <a:prstGeom prst="rect">
            <a:avLst/>
          </a:prstGeom>
          <a:noFill/>
        </p:spPr>
      </p:pic>
      <p:pic>
        <p:nvPicPr>
          <p:cNvPr id="6" name="Picture 31" descr="NOT">
            <a:extLst>
              <a:ext uri="{FF2B5EF4-FFF2-40B4-BE49-F238E27FC236}">
                <a16:creationId xmlns:a16="http://schemas.microsoft.com/office/drawing/2014/main" id="{0CB53EC0-4D6B-4A82-AA1A-BDBC8EBBB1B0}"/>
              </a:ext>
            </a:extLst>
          </p:cNvPr>
          <p:cNvPicPr>
            <a:picLocks noChangeAspect="1" noChangeArrowheads="1"/>
          </p:cNvPicPr>
          <p:nvPr/>
        </p:nvPicPr>
        <p:blipFill>
          <a:blip r:embed="rId2" cstate="print"/>
          <a:srcRect/>
          <a:stretch>
            <a:fillRect/>
          </a:stretch>
        </p:blipFill>
        <p:spPr bwMode="auto">
          <a:xfrm>
            <a:off x="2501977" y="3428283"/>
            <a:ext cx="717550" cy="720725"/>
          </a:xfrm>
          <a:prstGeom prst="rect">
            <a:avLst/>
          </a:prstGeom>
          <a:noFill/>
        </p:spPr>
      </p:pic>
      <p:grpSp>
        <p:nvGrpSpPr>
          <p:cNvPr id="43" name="グループ化 42">
            <a:extLst>
              <a:ext uri="{FF2B5EF4-FFF2-40B4-BE49-F238E27FC236}">
                <a16:creationId xmlns:a16="http://schemas.microsoft.com/office/drawing/2014/main" id="{2E2C44F0-1023-431F-9CAE-76D98F4DEBBA}"/>
              </a:ext>
            </a:extLst>
          </p:cNvPr>
          <p:cNvGrpSpPr/>
          <p:nvPr/>
        </p:nvGrpSpPr>
        <p:grpSpPr>
          <a:xfrm>
            <a:off x="3851992" y="3068996"/>
            <a:ext cx="360004" cy="360004"/>
            <a:chOff x="4932004" y="2708992"/>
            <a:chExt cx="360004" cy="360004"/>
          </a:xfrm>
        </p:grpSpPr>
        <p:cxnSp>
          <p:nvCxnSpPr>
            <p:cNvPr id="26" name="直線コネクタ 25">
              <a:extLst>
                <a:ext uri="{FF2B5EF4-FFF2-40B4-BE49-F238E27FC236}">
                  <a16:creationId xmlns:a16="http://schemas.microsoft.com/office/drawing/2014/main" id="{C6C212B0-E8E2-4305-B0F4-EC4C04DC91AC}"/>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DADA5CC7-BFCA-4009-B807-BDA44F510924}"/>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6CE11CEA-71E0-4C39-9D33-FDB216731682}"/>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763186B6-1209-4A10-8E6C-4E78E05E46D5}"/>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8" name="直線コネクタ 17">
            <a:extLst>
              <a:ext uri="{FF2B5EF4-FFF2-40B4-BE49-F238E27FC236}">
                <a16:creationId xmlns:a16="http://schemas.microsoft.com/office/drawing/2014/main" id="{DE0A7002-3073-49D6-8ABC-00E0FF26DECF}"/>
              </a:ext>
            </a:extLst>
          </p:cNvPr>
          <p:cNvCxnSpPr>
            <a:cxnSpLocks/>
          </p:cNvCxnSpPr>
          <p:nvPr/>
        </p:nvCxnSpPr>
        <p:spPr>
          <a:xfrm>
            <a:off x="3491988" y="3429000"/>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grpSp>
        <p:nvGrpSpPr>
          <p:cNvPr id="45" name="グループ化 44">
            <a:extLst>
              <a:ext uri="{FF2B5EF4-FFF2-40B4-BE49-F238E27FC236}">
                <a16:creationId xmlns:a16="http://schemas.microsoft.com/office/drawing/2014/main" id="{D778BFE3-A03E-473D-B803-AF62F6EBF32C}"/>
              </a:ext>
            </a:extLst>
          </p:cNvPr>
          <p:cNvGrpSpPr/>
          <p:nvPr/>
        </p:nvGrpSpPr>
        <p:grpSpPr>
          <a:xfrm>
            <a:off x="1331964" y="3068996"/>
            <a:ext cx="360004" cy="360004"/>
            <a:chOff x="4932004" y="2708992"/>
            <a:chExt cx="360004" cy="360004"/>
          </a:xfrm>
        </p:grpSpPr>
        <p:cxnSp>
          <p:nvCxnSpPr>
            <p:cNvPr id="46" name="直線コネクタ 45">
              <a:extLst>
                <a:ext uri="{FF2B5EF4-FFF2-40B4-BE49-F238E27FC236}">
                  <a16:creationId xmlns:a16="http://schemas.microsoft.com/office/drawing/2014/main" id="{2E28824E-1E7E-4E4D-9CBA-A7B6CD2A6BBD}"/>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5CC2CA34-64C3-4BE7-98C2-FCE52CD4767F}"/>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3D8A6EFF-4579-4DC4-B286-B180B064FD90}"/>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629DA5D9-3BEF-4286-838C-85F006AE79DE}"/>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50" name="直線コネクタ 49">
            <a:extLst>
              <a:ext uri="{FF2B5EF4-FFF2-40B4-BE49-F238E27FC236}">
                <a16:creationId xmlns:a16="http://schemas.microsoft.com/office/drawing/2014/main" id="{6DA9E334-E262-4D78-AE9F-D066AE5E5934}"/>
              </a:ext>
            </a:extLst>
          </p:cNvPr>
          <p:cNvCxnSpPr>
            <a:cxnSpLocks/>
            <a:stCxn id="51" idx="1"/>
          </p:cNvCxnSpPr>
          <p:nvPr/>
        </p:nvCxnSpPr>
        <p:spPr>
          <a:xfrm flipH="1">
            <a:off x="1691968" y="3429000"/>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F6001733-09AD-4DAC-8BA5-9A735951D417}"/>
              </a:ext>
            </a:extLst>
          </p:cNvPr>
          <p:cNvCxnSpPr>
            <a:cxnSpLocks/>
          </p:cNvCxnSpPr>
          <p:nvPr/>
        </p:nvCxnSpPr>
        <p:spPr>
          <a:xfrm>
            <a:off x="4211996" y="3429000"/>
            <a:ext cx="360006" cy="1"/>
          </a:xfrm>
          <a:prstGeom prst="line">
            <a:avLst/>
          </a:prstGeom>
          <a:ln w="9525" cap="rnd">
            <a:solidFill>
              <a:srgbClr val="000000"/>
            </a:solidFill>
            <a:headEnd type="none"/>
            <a:tailEnd type="oval" w="sm" len="sm"/>
          </a:ln>
        </p:spPr>
        <p:style>
          <a:lnRef idx="1">
            <a:schemeClr val="accent1"/>
          </a:lnRef>
          <a:fillRef idx="0">
            <a:schemeClr val="accent1"/>
          </a:fillRef>
          <a:effectRef idx="0">
            <a:schemeClr val="accent1"/>
          </a:effectRef>
          <a:fontRef idx="minor">
            <a:schemeClr val="tx1"/>
          </a:fontRef>
        </p:style>
      </p:cxnSp>
      <p:grpSp>
        <p:nvGrpSpPr>
          <p:cNvPr id="56" name="グループ化 55">
            <a:extLst>
              <a:ext uri="{FF2B5EF4-FFF2-40B4-BE49-F238E27FC236}">
                <a16:creationId xmlns:a16="http://schemas.microsoft.com/office/drawing/2014/main" id="{B2772659-A00E-4413-9EB6-D696321711C2}"/>
              </a:ext>
            </a:extLst>
          </p:cNvPr>
          <p:cNvGrpSpPr/>
          <p:nvPr/>
        </p:nvGrpSpPr>
        <p:grpSpPr>
          <a:xfrm>
            <a:off x="6732024" y="3068996"/>
            <a:ext cx="360004" cy="360004"/>
            <a:chOff x="4932004" y="2708992"/>
            <a:chExt cx="360004" cy="360004"/>
          </a:xfrm>
        </p:grpSpPr>
        <p:cxnSp>
          <p:nvCxnSpPr>
            <p:cNvPr id="57" name="直線コネクタ 56">
              <a:extLst>
                <a:ext uri="{FF2B5EF4-FFF2-40B4-BE49-F238E27FC236}">
                  <a16:creationId xmlns:a16="http://schemas.microsoft.com/office/drawing/2014/main" id="{CE9B70D6-1D90-4E04-BD88-F8DF94F7C494}"/>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EE431212-3CD4-45B0-9ECD-BB573F590178}"/>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54CA5229-7377-4A1B-A728-E763A120F77E}"/>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D57B5B47-028B-4E3D-8FB3-5490133D576B}"/>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61" name="直線コネクタ 60">
            <a:extLst>
              <a:ext uri="{FF2B5EF4-FFF2-40B4-BE49-F238E27FC236}">
                <a16:creationId xmlns:a16="http://schemas.microsoft.com/office/drawing/2014/main" id="{04ACCC42-4E49-4867-BFDC-671C90B11355}"/>
              </a:ext>
            </a:extLst>
          </p:cNvPr>
          <p:cNvCxnSpPr>
            <a:cxnSpLocks/>
          </p:cNvCxnSpPr>
          <p:nvPr/>
        </p:nvCxnSpPr>
        <p:spPr>
          <a:xfrm>
            <a:off x="6372020" y="3429000"/>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9FA852A0-5D43-4C5B-8D71-AF1C94363457}"/>
              </a:ext>
            </a:extLst>
          </p:cNvPr>
          <p:cNvCxnSpPr>
            <a:cxnSpLocks/>
          </p:cNvCxnSpPr>
          <p:nvPr/>
        </p:nvCxnSpPr>
        <p:spPr>
          <a:xfrm>
            <a:off x="7092028" y="3429000"/>
            <a:ext cx="360006" cy="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5135806F-DC95-4CE1-B9BE-E5FB3FE0437F}"/>
              </a:ext>
            </a:extLst>
          </p:cNvPr>
          <p:cNvCxnSpPr>
            <a:cxnSpLocks/>
          </p:cNvCxnSpPr>
          <p:nvPr/>
        </p:nvCxnSpPr>
        <p:spPr>
          <a:xfrm>
            <a:off x="971960" y="3429000"/>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A1E25F94-64AD-4B0B-BA8A-8E0E99ACC480}"/>
              </a:ext>
            </a:extLst>
          </p:cNvPr>
          <p:cNvCxnSpPr>
            <a:cxnSpLocks/>
          </p:cNvCxnSpPr>
          <p:nvPr/>
        </p:nvCxnSpPr>
        <p:spPr>
          <a:xfrm flipV="1">
            <a:off x="971960" y="2348988"/>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0DDEA31C-DEA3-4027-A96D-5EC4FD0DCD35}"/>
              </a:ext>
            </a:extLst>
          </p:cNvPr>
          <p:cNvCxnSpPr>
            <a:cxnSpLocks/>
          </p:cNvCxnSpPr>
          <p:nvPr/>
        </p:nvCxnSpPr>
        <p:spPr>
          <a:xfrm flipV="1">
            <a:off x="6372020" y="2348988"/>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97" name="グループ化 96">
            <a:extLst>
              <a:ext uri="{FF2B5EF4-FFF2-40B4-BE49-F238E27FC236}">
                <a16:creationId xmlns:a16="http://schemas.microsoft.com/office/drawing/2014/main" id="{DE115225-CFB0-4004-A206-CB9F39CB2EA1}"/>
              </a:ext>
            </a:extLst>
          </p:cNvPr>
          <p:cNvGrpSpPr/>
          <p:nvPr/>
        </p:nvGrpSpPr>
        <p:grpSpPr>
          <a:xfrm>
            <a:off x="7272030" y="3609002"/>
            <a:ext cx="360004" cy="90003"/>
            <a:chOff x="7272030" y="3789004"/>
            <a:chExt cx="360004" cy="90003"/>
          </a:xfrm>
        </p:grpSpPr>
        <p:cxnSp>
          <p:nvCxnSpPr>
            <p:cNvPr id="70" name="直線コネクタ 69">
              <a:extLst>
                <a:ext uri="{FF2B5EF4-FFF2-40B4-BE49-F238E27FC236}">
                  <a16:creationId xmlns:a16="http://schemas.microsoft.com/office/drawing/2014/main" id="{2BAEB49E-1596-4709-9456-587CECEF00D8}"/>
                </a:ext>
              </a:extLst>
            </p:cNvPr>
            <p:cNvCxnSpPr>
              <a:cxnSpLocks/>
            </p:cNvCxnSpPr>
            <p:nvPr/>
          </p:nvCxnSpPr>
          <p:spPr>
            <a:xfrm flipH="1" flipV="1">
              <a:off x="7272030" y="3789004"/>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52D2BEEE-C054-4362-879D-B947D019F20F}"/>
                </a:ext>
              </a:extLst>
            </p:cNvPr>
            <p:cNvCxnSpPr>
              <a:cxnSpLocks/>
            </p:cNvCxnSpPr>
            <p:nvPr/>
          </p:nvCxnSpPr>
          <p:spPr>
            <a:xfrm flipH="1" flipV="1">
              <a:off x="7272030" y="3879005"/>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72" name="直線コネクタ 71">
            <a:extLst>
              <a:ext uri="{FF2B5EF4-FFF2-40B4-BE49-F238E27FC236}">
                <a16:creationId xmlns:a16="http://schemas.microsoft.com/office/drawing/2014/main" id="{980D156E-BEF6-49E5-BEDB-E654CED1DF10}"/>
              </a:ext>
            </a:extLst>
          </p:cNvPr>
          <p:cNvCxnSpPr>
            <a:cxnSpLocks/>
          </p:cNvCxnSpPr>
          <p:nvPr/>
        </p:nvCxnSpPr>
        <p:spPr>
          <a:xfrm flipV="1">
            <a:off x="7452032" y="3429000"/>
            <a:ext cx="0" cy="180002"/>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DDF1097C-113D-483C-86EC-803338665142}"/>
              </a:ext>
            </a:extLst>
          </p:cNvPr>
          <p:cNvCxnSpPr>
            <a:cxnSpLocks/>
          </p:cNvCxnSpPr>
          <p:nvPr/>
        </p:nvCxnSpPr>
        <p:spPr>
          <a:xfrm flipV="1">
            <a:off x="7452032" y="3699003"/>
            <a:ext cx="0" cy="270003"/>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4428BCDB-12D7-414C-92E6-903ABDFB1719}"/>
              </a:ext>
            </a:extLst>
          </p:cNvPr>
          <p:cNvCxnSpPr>
            <a:cxnSpLocks/>
          </p:cNvCxnSpPr>
          <p:nvPr/>
        </p:nvCxnSpPr>
        <p:spPr>
          <a:xfrm flipV="1">
            <a:off x="4572000" y="2348988"/>
            <a:ext cx="0" cy="1800021"/>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80" name="グループ化 79">
            <a:extLst>
              <a:ext uri="{FF2B5EF4-FFF2-40B4-BE49-F238E27FC236}">
                <a16:creationId xmlns:a16="http://schemas.microsoft.com/office/drawing/2014/main" id="{38D32D1F-3EE8-498D-B8DB-C60684B30C49}"/>
              </a:ext>
            </a:extLst>
          </p:cNvPr>
          <p:cNvGrpSpPr/>
          <p:nvPr/>
        </p:nvGrpSpPr>
        <p:grpSpPr>
          <a:xfrm>
            <a:off x="7272030" y="3969006"/>
            <a:ext cx="326325" cy="117556"/>
            <a:chOff x="2531592" y="5357236"/>
            <a:chExt cx="326325" cy="117556"/>
          </a:xfrm>
        </p:grpSpPr>
        <p:cxnSp>
          <p:nvCxnSpPr>
            <p:cNvPr id="77" name="直線コネクタ 76">
              <a:extLst>
                <a:ext uri="{FF2B5EF4-FFF2-40B4-BE49-F238E27FC236}">
                  <a16:creationId xmlns:a16="http://schemas.microsoft.com/office/drawing/2014/main" id="{1F5D5F47-3829-4D33-B94F-0FE22B8C22B5}"/>
                </a:ext>
              </a:extLst>
            </p:cNvPr>
            <p:cNvCxnSpPr/>
            <p:nvPr/>
          </p:nvCxnSpPr>
          <p:spPr>
            <a:xfrm flipV="1">
              <a:off x="2531592" y="5357236"/>
              <a:ext cx="326325"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51117BCE-AACC-4BD5-8C7D-FBCAFDFD8FAD}"/>
                </a:ext>
              </a:extLst>
            </p:cNvPr>
            <p:cNvCxnSpPr/>
            <p:nvPr/>
          </p:nvCxnSpPr>
          <p:spPr>
            <a:xfrm flipV="1">
              <a:off x="2592779" y="5416014"/>
              <a:ext cx="203953"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360640C4-3A38-49F5-ACDD-637737FC5B10}"/>
                </a:ext>
              </a:extLst>
            </p:cNvPr>
            <p:cNvCxnSpPr/>
            <p:nvPr/>
          </p:nvCxnSpPr>
          <p:spPr>
            <a:xfrm flipV="1">
              <a:off x="2653965" y="5474792"/>
              <a:ext cx="81582"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81" name="正方形/長方形 80">
            <a:extLst>
              <a:ext uri="{FF2B5EF4-FFF2-40B4-BE49-F238E27FC236}">
                <a16:creationId xmlns:a16="http://schemas.microsoft.com/office/drawing/2014/main" id="{2C6D6698-CD93-4E4F-B992-4C16E85E7ED2}"/>
              </a:ext>
            </a:extLst>
          </p:cNvPr>
          <p:cNvSpPr/>
          <p:nvPr/>
        </p:nvSpPr>
        <p:spPr bwMode="auto">
          <a:xfrm>
            <a:off x="1511966" y="1988984"/>
            <a:ext cx="2520028"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ea typeface="メイリオ" panose="020B0604030504040204" pitchFamily="50" charset="-128"/>
              </a:rPr>
              <a:t>SRAM</a:t>
            </a:r>
            <a:r>
              <a:rPr kumimoji="1" lang="ja-JP" altLang="en-US" dirty="0">
                <a:ea typeface="メイリオ" panose="020B0604030504040204" pitchFamily="50" charset="-128"/>
              </a:rPr>
              <a:t>：</a:t>
            </a:r>
            <a:r>
              <a:rPr lang="en-US" altLang="ja-JP" dirty="0">
                <a:ea typeface="メイリオ" panose="020B0604030504040204" pitchFamily="50" charset="-128"/>
              </a:rPr>
              <a:t>2 + 2*2 = 6</a:t>
            </a:r>
            <a:endParaRPr kumimoji="1" lang="ja-JP" altLang="en-US" dirty="0">
              <a:ea typeface="メイリオ" panose="020B0604030504040204" pitchFamily="50" charset="-128"/>
            </a:endParaRPr>
          </a:p>
        </p:txBody>
      </p:sp>
      <p:sp>
        <p:nvSpPr>
          <p:cNvPr id="82" name="正方形/長方形 81">
            <a:extLst>
              <a:ext uri="{FF2B5EF4-FFF2-40B4-BE49-F238E27FC236}">
                <a16:creationId xmlns:a16="http://schemas.microsoft.com/office/drawing/2014/main" id="{92DC1F23-AC38-454C-BC7F-E4136A1AC959}"/>
              </a:ext>
            </a:extLst>
          </p:cNvPr>
          <p:cNvSpPr/>
          <p:nvPr/>
        </p:nvSpPr>
        <p:spPr bwMode="auto">
          <a:xfrm>
            <a:off x="5832014" y="1988984"/>
            <a:ext cx="306003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ea typeface="メイリオ" panose="020B0604030504040204" pitchFamily="50" charset="-128"/>
              </a:rPr>
              <a:t>DRAM</a:t>
            </a:r>
            <a:r>
              <a:rPr kumimoji="1" lang="ja-JP" altLang="en-US" dirty="0">
                <a:ea typeface="メイリオ" panose="020B0604030504040204" pitchFamily="50" charset="-128"/>
              </a:rPr>
              <a:t>：</a:t>
            </a:r>
            <a:r>
              <a:rPr lang="en-US" altLang="ja-JP" dirty="0">
                <a:ea typeface="メイリオ" panose="020B0604030504040204" pitchFamily="50" charset="-128"/>
              </a:rPr>
              <a:t>1 +</a:t>
            </a:r>
            <a:r>
              <a:rPr lang="ja-JP" altLang="en-US" dirty="0">
                <a:ea typeface="メイリオ" panose="020B0604030504040204" pitchFamily="50" charset="-128"/>
              </a:rPr>
              <a:t>コンデンサ１</a:t>
            </a:r>
            <a:endParaRPr kumimoji="1" lang="ja-JP" altLang="en-US" dirty="0">
              <a:ea typeface="メイリオ" panose="020B0604030504040204" pitchFamily="50" charset="-128"/>
            </a:endParaRPr>
          </a:p>
        </p:txBody>
      </p:sp>
      <p:cxnSp>
        <p:nvCxnSpPr>
          <p:cNvPr id="83" name="直線コネクタ 82">
            <a:extLst>
              <a:ext uri="{FF2B5EF4-FFF2-40B4-BE49-F238E27FC236}">
                <a16:creationId xmlns:a16="http://schemas.microsoft.com/office/drawing/2014/main" id="{36809C4F-E919-4760-95DB-403B2392206B}"/>
              </a:ext>
            </a:extLst>
          </p:cNvPr>
          <p:cNvCxnSpPr>
            <a:cxnSpLocks/>
          </p:cNvCxnSpPr>
          <p:nvPr/>
        </p:nvCxnSpPr>
        <p:spPr>
          <a:xfrm flipV="1">
            <a:off x="4031994" y="2708992"/>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991E2654-AFE3-433F-9E80-1A3D175E7AF8}"/>
              </a:ext>
            </a:extLst>
          </p:cNvPr>
          <p:cNvCxnSpPr>
            <a:cxnSpLocks/>
          </p:cNvCxnSpPr>
          <p:nvPr/>
        </p:nvCxnSpPr>
        <p:spPr>
          <a:xfrm flipV="1">
            <a:off x="1511966" y="2708992"/>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5DF913E5-9D7D-4CB2-BF16-5C60949ABA57}"/>
              </a:ext>
            </a:extLst>
          </p:cNvPr>
          <p:cNvCxnSpPr>
            <a:cxnSpLocks/>
          </p:cNvCxnSpPr>
          <p:nvPr/>
        </p:nvCxnSpPr>
        <p:spPr>
          <a:xfrm>
            <a:off x="611956" y="2708992"/>
            <a:ext cx="4320048"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92" name="直線コネクタ 91">
            <a:extLst>
              <a:ext uri="{FF2B5EF4-FFF2-40B4-BE49-F238E27FC236}">
                <a16:creationId xmlns:a16="http://schemas.microsoft.com/office/drawing/2014/main" id="{5C16D03F-62AA-402B-A9AC-ADCF020FC7D6}"/>
              </a:ext>
            </a:extLst>
          </p:cNvPr>
          <p:cNvCxnSpPr>
            <a:cxnSpLocks/>
          </p:cNvCxnSpPr>
          <p:nvPr/>
        </p:nvCxnSpPr>
        <p:spPr>
          <a:xfrm flipV="1">
            <a:off x="6912026" y="2708992"/>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287BB93E-CC11-4F3A-AF7A-8FAF390455E8}"/>
              </a:ext>
            </a:extLst>
          </p:cNvPr>
          <p:cNvCxnSpPr>
            <a:cxnSpLocks/>
          </p:cNvCxnSpPr>
          <p:nvPr/>
        </p:nvCxnSpPr>
        <p:spPr>
          <a:xfrm>
            <a:off x="6012016" y="2708992"/>
            <a:ext cx="1800020"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07422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20B7C0-D0C9-41DE-A307-859A7517D5C9}"/>
              </a:ext>
            </a:extLst>
          </p:cNvPr>
          <p:cNvSpPr>
            <a:spLocks noGrp="1"/>
          </p:cNvSpPr>
          <p:nvPr>
            <p:ph type="title"/>
          </p:nvPr>
        </p:nvSpPr>
        <p:spPr/>
        <p:txBody>
          <a:bodyPr/>
          <a:lstStyle/>
          <a:p>
            <a:r>
              <a:rPr kumimoji="1" lang="en-US" altLang="ja-JP" dirty="0"/>
              <a:t>SRAM </a:t>
            </a:r>
            <a:r>
              <a:rPr kumimoji="1" lang="ja-JP" altLang="en-US" dirty="0"/>
              <a:t>と </a:t>
            </a:r>
            <a:r>
              <a:rPr kumimoji="1" lang="en-US" altLang="ja-JP" dirty="0"/>
              <a:t>DRAM</a:t>
            </a:r>
            <a:r>
              <a:rPr kumimoji="1" lang="ja-JP" altLang="en-US" dirty="0"/>
              <a:t>（</a:t>
            </a:r>
            <a:r>
              <a:rPr lang="en-US" altLang="ja-JP" dirty="0"/>
              <a:t>4</a:t>
            </a:r>
            <a:r>
              <a:rPr kumimoji="1" lang="en-US" altLang="ja-JP" dirty="0"/>
              <a:t>bit</a:t>
            </a:r>
            <a:r>
              <a:rPr kumimoji="1" lang="ja-JP" altLang="en-US" dirty="0"/>
              <a:t>）</a:t>
            </a:r>
          </a:p>
        </p:txBody>
      </p:sp>
      <p:sp>
        <p:nvSpPr>
          <p:cNvPr id="81" name="正方形/長方形 80">
            <a:extLst>
              <a:ext uri="{FF2B5EF4-FFF2-40B4-BE49-F238E27FC236}">
                <a16:creationId xmlns:a16="http://schemas.microsoft.com/office/drawing/2014/main" id="{2C6D6698-CD93-4E4F-B992-4C16E85E7ED2}"/>
              </a:ext>
            </a:extLst>
          </p:cNvPr>
          <p:cNvSpPr/>
          <p:nvPr/>
        </p:nvSpPr>
        <p:spPr bwMode="auto">
          <a:xfrm>
            <a:off x="1601967" y="1088974"/>
            <a:ext cx="2520028"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ea typeface="メイリオ" panose="020B0604030504040204" pitchFamily="50" charset="-128"/>
              </a:rPr>
              <a:t>SRAM</a:t>
            </a:r>
            <a:r>
              <a:rPr kumimoji="1" lang="ja-JP" altLang="en-US" dirty="0">
                <a:ea typeface="メイリオ" panose="020B0604030504040204" pitchFamily="50" charset="-128"/>
              </a:rPr>
              <a:t>：</a:t>
            </a:r>
            <a:r>
              <a:rPr lang="en-US" altLang="ja-JP" dirty="0">
                <a:ea typeface="メイリオ" panose="020B0604030504040204" pitchFamily="50" charset="-128"/>
              </a:rPr>
              <a:t>6*4 = 24</a:t>
            </a:r>
            <a:endParaRPr kumimoji="1" lang="ja-JP" altLang="en-US" dirty="0">
              <a:ea typeface="メイリオ" panose="020B0604030504040204" pitchFamily="50" charset="-128"/>
            </a:endParaRPr>
          </a:p>
        </p:txBody>
      </p:sp>
      <p:sp>
        <p:nvSpPr>
          <p:cNvPr id="82" name="正方形/長方形 81">
            <a:extLst>
              <a:ext uri="{FF2B5EF4-FFF2-40B4-BE49-F238E27FC236}">
                <a16:creationId xmlns:a16="http://schemas.microsoft.com/office/drawing/2014/main" id="{92DC1F23-AC38-454C-BC7F-E4136A1AC959}"/>
              </a:ext>
            </a:extLst>
          </p:cNvPr>
          <p:cNvSpPr/>
          <p:nvPr/>
        </p:nvSpPr>
        <p:spPr bwMode="auto">
          <a:xfrm>
            <a:off x="5022005" y="1088974"/>
            <a:ext cx="306003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ea typeface="メイリオ" panose="020B0604030504040204" pitchFamily="50" charset="-128"/>
              </a:rPr>
              <a:t>DRAM</a:t>
            </a:r>
            <a:r>
              <a:rPr kumimoji="1" lang="ja-JP" altLang="en-US" dirty="0">
                <a:ea typeface="メイリオ" panose="020B0604030504040204" pitchFamily="50" charset="-128"/>
              </a:rPr>
              <a:t>：</a:t>
            </a:r>
            <a:r>
              <a:rPr lang="en-US" altLang="ja-JP" dirty="0">
                <a:ea typeface="メイリオ" panose="020B0604030504040204" pitchFamily="50" charset="-128"/>
              </a:rPr>
              <a:t>4 +</a:t>
            </a:r>
            <a:r>
              <a:rPr lang="ja-JP" altLang="en-US">
                <a:ea typeface="メイリオ" panose="020B0604030504040204" pitchFamily="50" charset="-128"/>
              </a:rPr>
              <a:t>コンデンサ </a:t>
            </a:r>
            <a:r>
              <a:rPr lang="en-US" altLang="ja-JP">
                <a:ea typeface="メイリオ" panose="020B0604030504040204" pitchFamily="50" charset="-128"/>
              </a:rPr>
              <a:t>4</a:t>
            </a:r>
            <a:endParaRPr kumimoji="1" lang="ja-JP" altLang="en-US" dirty="0">
              <a:ea typeface="メイリオ" panose="020B0604030504040204" pitchFamily="50" charset="-128"/>
            </a:endParaRPr>
          </a:p>
        </p:txBody>
      </p:sp>
      <p:grpSp>
        <p:nvGrpSpPr>
          <p:cNvPr id="11" name="グループ化 10">
            <a:extLst>
              <a:ext uri="{FF2B5EF4-FFF2-40B4-BE49-F238E27FC236}">
                <a16:creationId xmlns:a16="http://schemas.microsoft.com/office/drawing/2014/main" id="{5F89F5AB-8AA3-41DC-AD48-EDB4634E09E9}"/>
              </a:ext>
            </a:extLst>
          </p:cNvPr>
          <p:cNvGrpSpPr/>
          <p:nvPr/>
        </p:nvGrpSpPr>
        <p:grpSpPr>
          <a:xfrm>
            <a:off x="1151962" y="1628980"/>
            <a:ext cx="3420038" cy="4770054"/>
            <a:chOff x="611956" y="908972"/>
            <a:chExt cx="4320048" cy="5940067"/>
          </a:xfrm>
        </p:grpSpPr>
        <p:grpSp>
          <p:nvGrpSpPr>
            <p:cNvPr id="4" name="グループ化 3">
              <a:extLst>
                <a:ext uri="{FF2B5EF4-FFF2-40B4-BE49-F238E27FC236}">
                  <a16:creationId xmlns:a16="http://schemas.microsoft.com/office/drawing/2014/main" id="{462E64C4-0EB7-4BAC-9C3E-6587AA35DC45}"/>
                </a:ext>
              </a:extLst>
            </p:cNvPr>
            <p:cNvGrpSpPr/>
            <p:nvPr/>
          </p:nvGrpSpPr>
          <p:grpSpPr>
            <a:xfrm>
              <a:off x="611956" y="908972"/>
              <a:ext cx="4320048" cy="1620020"/>
              <a:chOff x="611956" y="2528990"/>
              <a:chExt cx="4320048" cy="1620020"/>
            </a:xfrm>
          </p:grpSpPr>
          <p:sp>
            <p:nvSpPr>
              <p:cNvPr id="51" name="正方形/長方形 50">
                <a:extLst>
                  <a:ext uri="{FF2B5EF4-FFF2-40B4-BE49-F238E27FC236}">
                    <a16:creationId xmlns:a16="http://schemas.microsoft.com/office/drawing/2014/main" id="{3DD7262D-3274-473E-B2E1-F40123548E2F}"/>
                  </a:ext>
                </a:extLst>
              </p:cNvPr>
              <p:cNvSpPr/>
              <p:nvPr/>
            </p:nvSpPr>
            <p:spPr bwMode="auto">
              <a:xfrm>
                <a:off x="2051972" y="3068996"/>
                <a:ext cx="1440016" cy="720008"/>
              </a:xfrm>
              <a:prstGeom prst="rect">
                <a:avLst/>
              </a:prstGeom>
              <a:noFill/>
              <a:ln w="9525">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pic>
            <p:nvPicPr>
              <p:cNvPr id="5" name="Picture 30" descr="NOT">
                <a:extLst>
                  <a:ext uri="{FF2B5EF4-FFF2-40B4-BE49-F238E27FC236}">
                    <a16:creationId xmlns:a16="http://schemas.microsoft.com/office/drawing/2014/main" id="{0794AC19-A550-4240-83B1-11644B63A990}"/>
                  </a:ext>
                </a:extLst>
              </p:cNvPr>
              <p:cNvPicPr>
                <a:picLocks noChangeAspect="1" noChangeArrowheads="1"/>
              </p:cNvPicPr>
              <p:nvPr/>
            </p:nvPicPr>
            <p:blipFill>
              <a:blip r:embed="rId2" cstate="print"/>
              <a:srcRect/>
              <a:stretch>
                <a:fillRect/>
              </a:stretch>
            </p:blipFill>
            <p:spPr bwMode="auto">
              <a:xfrm flipH="1">
                <a:off x="2501977" y="2707558"/>
                <a:ext cx="717550" cy="720725"/>
              </a:xfrm>
              <a:prstGeom prst="rect">
                <a:avLst/>
              </a:prstGeom>
              <a:noFill/>
            </p:spPr>
          </p:pic>
          <p:pic>
            <p:nvPicPr>
              <p:cNvPr id="6" name="Picture 31" descr="NOT">
                <a:extLst>
                  <a:ext uri="{FF2B5EF4-FFF2-40B4-BE49-F238E27FC236}">
                    <a16:creationId xmlns:a16="http://schemas.microsoft.com/office/drawing/2014/main" id="{0CB53EC0-4D6B-4A82-AA1A-BDBC8EBBB1B0}"/>
                  </a:ext>
                </a:extLst>
              </p:cNvPr>
              <p:cNvPicPr>
                <a:picLocks noChangeAspect="1" noChangeArrowheads="1"/>
              </p:cNvPicPr>
              <p:nvPr/>
            </p:nvPicPr>
            <p:blipFill>
              <a:blip r:embed="rId2" cstate="print"/>
              <a:srcRect/>
              <a:stretch>
                <a:fillRect/>
              </a:stretch>
            </p:blipFill>
            <p:spPr bwMode="auto">
              <a:xfrm>
                <a:off x="2501977" y="3428283"/>
                <a:ext cx="717550" cy="720725"/>
              </a:xfrm>
              <a:prstGeom prst="rect">
                <a:avLst/>
              </a:prstGeom>
              <a:noFill/>
            </p:spPr>
          </p:pic>
          <p:grpSp>
            <p:nvGrpSpPr>
              <p:cNvPr id="43" name="グループ化 42">
                <a:extLst>
                  <a:ext uri="{FF2B5EF4-FFF2-40B4-BE49-F238E27FC236}">
                    <a16:creationId xmlns:a16="http://schemas.microsoft.com/office/drawing/2014/main" id="{2E2C44F0-1023-431F-9CAE-76D98F4DEBBA}"/>
                  </a:ext>
                </a:extLst>
              </p:cNvPr>
              <p:cNvGrpSpPr/>
              <p:nvPr/>
            </p:nvGrpSpPr>
            <p:grpSpPr>
              <a:xfrm>
                <a:off x="3851992" y="3068996"/>
                <a:ext cx="360004" cy="360004"/>
                <a:chOff x="4932004" y="2708992"/>
                <a:chExt cx="360004" cy="360004"/>
              </a:xfrm>
            </p:grpSpPr>
            <p:cxnSp>
              <p:nvCxnSpPr>
                <p:cNvPr id="26" name="直線コネクタ 25">
                  <a:extLst>
                    <a:ext uri="{FF2B5EF4-FFF2-40B4-BE49-F238E27FC236}">
                      <a16:creationId xmlns:a16="http://schemas.microsoft.com/office/drawing/2014/main" id="{C6C212B0-E8E2-4305-B0F4-EC4C04DC91AC}"/>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DADA5CC7-BFCA-4009-B807-BDA44F510924}"/>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6CE11CEA-71E0-4C39-9D33-FDB216731682}"/>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763186B6-1209-4A10-8E6C-4E78E05E46D5}"/>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8" name="直線コネクタ 17">
                <a:extLst>
                  <a:ext uri="{FF2B5EF4-FFF2-40B4-BE49-F238E27FC236}">
                    <a16:creationId xmlns:a16="http://schemas.microsoft.com/office/drawing/2014/main" id="{DE0A7002-3073-49D6-8ABC-00E0FF26DECF}"/>
                  </a:ext>
                </a:extLst>
              </p:cNvPr>
              <p:cNvCxnSpPr>
                <a:cxnSpLocks/>
              </p:cNvCxnSpPr>
              <p:nvPr/>
            </p:nvCxnSpPr>
            <p:spPr>
              <a:xfrm>
                <a:off x="3491988" y="3429000"/>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grpSp>
            <p:nvGrpSpPr>
              <p:cNvPr id="45" name="グループ化 44">
                <a:extLst>
                  <a:ext uri="{FF2B5EF4-FFF2-40B4-BE49-F238E27FC236}">
                    <a16:creationId xmlns:a16="http://schemas.microsoft.com/office/drawing/2014/main" id="{D778BFE3-A03E-473D-B803-AF62F6EBF32C}"/>
                  </a:ext>
                </a:extLst>
              </p:cNvPr>
              <p:cNvGrpSpPr/>
              <p:nvPr/>
            </p:nvGrpSpPr>
            <p:grpSpPr>
              <a:xfrm>
                <a:off x="1331964" y="3068996"/>
                <a:ext cx="360004" cy="360004"/>
                <a:chOff x="4932004" y="2708992"/>
                <a:chExt cx="360004" cy="360004"/>
              </a:xfrm>
            </p:grpSpPr>
            <p:cxnSp>
              <p:nvCxnSpPr>
                <p:cNvPr id="46" name="直線コネクタ 45">
                  <a:extLst>
                    <a:ext uri="{FF2B5EF4-FFF2-40B4-BE49-F238E27FC236}">
                      <a16:creationId xmlns:a16="http://schemas.microsoft.com/office/drawing/2014/main" id="{2E28824E-1E7E-4E4D-9CBA-A7B6CD2A6BBD}"/>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5CC2CA34-64C3-4BE7-98C2-FCE52CD4767F}"/>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3D8A6EFF-4579-4DC4-B286-B180B064FD90}"/>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629DA5D9-3BEF-4286-838C-85F006AE79DE}"/>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50" name="直線コネクタ 49">
                <a:extLst>
                  <a:ext uri="{FF2B5EF4-FFF2-40B4-BE49-F238E27FC236}">
                    <a16:creationId xmlns:a16="http://schemas.microsoft.com/office/drawing/2014/main" id="{6DA9E334-E262-4D78-AE9F-D066AE5E5934}"/>
                  </a:ext>
                </a:extLst>
              </p:cNvPr>
              <p:cNvCxnSpPr>
                <a:cxnSpLocks/>
                <a:stCxn id="51" idx="1"/>
              </p:cNvCxnSpPr>
              <p:nvPr/>
            </p:nvCxnSpPr>
            <p:spPr>
              <a:xfrm flipH="1">
                <a:off x="1691968" y="3429000"/>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F6001733-09AD-4DAC-8BA5-9A735951D417}"/>
                  </a:ext>
                </a:extLst>
              </p:cNvPr>
              <p:cNvCxnSpPr>
                <a:cxnSpLocks/>
              </p:cNvCxnSpPr>
              <p:nvPr/>
            </p:nvCxnSpPr>
            <p:spPr>
              <a:xfrm>
                <a:off x="4211996" y="3429000"/>
                <a:ext cx="360006" cy="1"/>
              </a:xfrm>
              <a:prstGeom prst="line">
                <a:avLst/>
              </a:prstGeom>
              <a:ln w="9525" cap="rnd">
                <a:solidFill>
                  <a:srgbClr val="000000"/>
                </a:soli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5135806F-DC95-4CE1-B9BE-E5FB3FE0437F}"/>
                  </a:ext>
                </a:extLst>
              </p:cNvPr>
              <p:cNvCxnSpPr>
                <a:cxnSpLocks/>
              </p:cNvCxnSpPr>
              <p:nvPr/>
            </p:nvCxnSpPr>
            <p:spPr>
              <a:xfrm>
                <a:off x="971960" y="3429000"/>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A1E25F94-64AD-4B0B-BA8A-8E0E99ACC480}"/>
                  </a:ext>
                </a:extLst>
              </p:cNvPr>
              <p:cNvCxnSpPr>
                <a:cxnSpLocks/>
              </p:cNvCxnSpPr>
              <p:nvPr/>
            </p:nvCxnSpPr>
            <p:spPr>
              <a:xfrm flipV="1">
                <a:off x="971960" y="2528990"/>
                <a:ext cx="0" cy="1620018"/>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4428BCDB-12D7-414C-92E6-903ABDFB1719}"/>
                  </a:ext>
                </a:extLst>
              </p:cNvPr>
              <p:cNvCxnSpPr>
                <a:cxnSpLocks/>
              </p:cNvCxnSpPr>
              <p:nvPr/>
            </p:nvCxnSpPr>
            <p:spPr>
              <a:xfrm flipV="1">
                <a:off x="4572000" y="2528990"/>
                <a:ext cx="0" cy="162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36809C4F-E919-4760-95DB-403B2392206B}"/>
                  </a:ext>
                </a:extLst>
              </p:cNvPr>
              <p:cNvCxnSpPr>
                <a:cxnSpLocks/>
              </p:cNvCxnSpPr>
              <p:nvPr/>
            </p:nvCxnSpPr>
            <p:spPr>
              <a:xfrm flipV="1">
                <a:off x="4031994" y="2708992"/>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991E2654-AFE3-433F-9E80-1A3D175E7AF8}"/>
                  </a:ext>
                </a:extLst>
              </p:cNvPr>
              <p:cNvCxnSpPr>
                <a:cxnSpLocks/>
              </p:cNvCxnSpPr>
              <p:nvPr/>
            </p:nvCxnSpPr>
            <p:spPr>
              <a:xfrm flipV="1">
                <a:off x="1511966" y="2708992"/>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5DF913E5-9D7D-4CB2-BF16-5C60949ABA57}"/>
                  </a:ext>
                </a:extLst>
              </p:cNvPr>
              <p:cNvCxnSpPr>
                <a:cxnSpLocks/>
              </p:cNvCxnSpPr>
              <p:nvPr/>
            </p:nvCxnSpPr>
            <p:spPr>
              <a:xfrm>
                <a:off x="611956" y="2708992"/>
                <a:ext cx="4320048"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grpSp>
          <p:nvGrpSpPr>
            <p:cNvPr id="102" name="グループ化 101">
              <a:extLst>
                <a:ext uri="{FF2B5EF4-FFF2-40B4-BE49-F238E27FC236}">
                  <a16:creationId xmlns:a16="http://schemas.microsoft.com/office/drawing/2014/main" id="{85DB32D7-9A51-4712-BEDD-39FF75E5D8AA}"/>
                </a:ext>
              </a:extLst>
            </p:cNvPr>
            <p:cNvGrpSpPr/>
            <p:nvPr/>
          </p:nvGrpSpPr>
          <p:grpSpPr>
            <a:xfrm>
              <a:off x="611956" y="2168986"/>
              <a:ext cx="4320048" cy="1800021"/>
              <a:chOff x="611956" y="2348988"/>
              <a:chExt cx="4320048" cy="1800021"/>
            </a:xfrm>
          </p:grpSpPr>
          <p:sp>
            <p:nvSpPr>
              <p:cNvPr id="103" name="正方形/長方形 102">
                <a:extLst>
                  <a:ext uri="{FF2B5EF4-FFF2-40B4-BE49-F238E27FC236}">
                    <a16:creationId xmlns:a16="http://schemas.microsoft.com/office/drawing/2014/main" id="{B1A33AB8-EBF1-4B6F-8A3D-D7C6E6897F4F}"/>
                  </a:ext>
                </a:extLst>
              </p:cNvPr>
              <p:cNvSpPr/>
              <p:nvPr/>
            </p:nvSpPr>
            <p:spPr bwMode="auto">
              <a:xfrm>
                <a:off x="2051972" y="3068996"/>
                <a:ext cx="1440016" cy="720008"/>
              </a:xfrm>
              <a:prstGeom prst="rect">
                <a:avLst/>
              </a:prstGeom>
              <a:noFill/>
              <a:ln w="9525">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pic>
            <p:nvPicPr>
              <p:cNvPr id="104" name="Picture 30" descr="NOT">
                <a:extLst>
                  <a:ext uri="{FF2B5EF4-FFF2-40B4-BE49-F238E27FC236}">
                    <a16:creationId xmlns:a16="http://schemas.microsoft.com/office/drawing/2014/main" id="{53FF33BE-026C-41BC-B131-1FAEF6E7CBFA}"/>
                  </a:ext>
                </a:extLst>
              </p:cNvPr>
              <p:cNvPicPr>
                <a:picLocks noChangeAspect="1" noChangeArrowheads="1"/>
              </p:cNvPicPr>
              <p:nvPr/>
            </p:nvPicPr>
            <p:blipFill>
              <a:blip r:embed="rId2" cstate="print"/>
              <a:srcRect/>
              <a:stretch>
                <a:fillRect/>
              </a:stretch>
            </p:blipFill>
            <p:spPr bwMode="auto">
              <a:xfrm flipH="1">
                <a:off x="2501977" y="2707558"/>
                <a:ext cx="717550" cy="720725"/>
              </a:xfrm>
              <a:prstGeom prst="rect">
                <a:avLst/>
              </a:prstGeom>
              <a:noFill/>
            </p:spPr>
          </p:pic>
          <p:pic>
            <p:nvPicPr>
              <p:cNvPr id="105" name="Picture 31" descr="NOT">
                <a:extLst>
                  <a:ext uri="{FF2B5EF4-FFF2-40B4-BE49-F238E27FC236}">
                    <a16:creationId xmlns:a16="http://schemas.microsoft.com/office/drawing/2014/main" id="{AFA0FF98-F574-4130-89CD-6C9B21DF0F3C}"/>
                  </a:ext>
                </a:extLst>
              </p:cNvPr>
              <p:cNvPicPr>
                <a:picLocks noChangeAspect="1" noChangeArrowheads="1"/>
              </p:cNvPicPr>
              <p:nvPr/>
            </p:nvPicPr>
            <p:blipFill>
              <a:blip r:embed="rId2" cstate="print"/>
              <a:srcRect/>
              <a:stretch>
                <a:fillRect/>
              </a:stretch>
            </p:blipFill>
            <p:spPr bwMode="auto">
              <a:xfrm>
                <a:off x="2501977" y="3428283"/>
                <a:ext cx="717550" cy="720725"/>
              </a:xfrm>
              <a:prstGeom prst="rect">
                <a:avLst/>
              </a:prstGeom>
              <a:noFill/>
            </p:spPr>
          </p:pic>
          <p:grpSp>
            <p:nvGrpSpPr>
              <p:cNvPr id="106" name="グループ化 105">
                <a:extLst>
                  <a:ext uri="{FF2B5EF4-FFF2-40B4-BE49-F238E27FC236}">
                    <a16:creationId xmlns:a16="http://schemas.microsoft.com/office/drawing/2014/main" id="{E272CCFB-D57B-4548-A71D-F78375857029}"/>
                  </a:ext>
                </a:extLst>
              </p:cNvPr>
              <p:cNvGrpSpPr/>
              <p:nvPr/>
            </p:nvGrpSpPr>
            <p:grpSpPr>
              <a:xfrm>
                <a:off x="3851992" y="3068996"/>
                <a:ext cx="360004" cy="360004"/>
                <a:chOff x="4932004" y="2708992"/>
                <a:chExt cx="360004" cy="360004"/>
              </a:xfrm>
            </p:grpSpPr>
            <p:cxnSp>
              <p:nvCxnSpPr>
                <p:cNvPr id="121" name="直線コネクタ 120">
                  <a:extLst>
                    <a:ext uri="{FF2B5EF4-FFF2-40B4-BE49-F238E27FC236}">
                      <a16:creationId xmlns:a16="http://schemas.microsoft.com/office/drawing/2014/main" id="{1458DA48-91AC-47F0-9A8D-0E96D7756D58}"/>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2" name="直線コネクタ 121">
                  <a:extLst>
                    <a:ext uri="{FF2B5EF4-FFF2-40B4-BE49-F238E27FC236}">
                      <a16:creationId xmlns:a16="http://schemas.microsoft.com/office/drawing/2014/main" id="{B9E79FF3-2BDE-4F86-9DE5-2E490BB85412}"/>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a:extLst>
                    <a:ext uri="{FF2B5EF4-FFF2-40B4-BE49-F238E27FC236}">
                      <a16:creationId xmlns:a16="http://schemas.microsoft.com/office/drawing/2014/main" id="{EF63AA20-FE93-4B79-B295-3961B9CECC61}"/>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4" name="直線コネクタ 123">
                  <a:extLst>
                    <a:ext uri="{FF2B5EF4-FFF2-40B4-BE49-F238E27FC236}">
                      <a16:creationId xmlns:a16="http://schemas.microsoft.com/office/drawing/2014/main" id="{D3BC43BD-1FA0-479D-82C3-DD6322BAE7B7}"/>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07" name="直線コネクタ 106">
                <a:extLst>
                  <a:ext uri="{FF2B5EF4-FFF2-40B4-BE49-F238E27FC236}">
                    <a16:creationId xmlns:a16="http://schemas.microsoft.com/office/drawing/2014/main" id="{410300EF-0FB7-4D75-A709-359E46F3CF51}"/>
                  </a:ext>
                </a:extLst>
              </p:cNvPr>
              <p:cNvCxnSpPr>
                <a:cxnSpLocks/>
              </p:cNvCxnSpPr>
              <p:nvPr/>
            </p:nvCxnSpPr>
            <p:spPr>
              <a:xfrm>
                <a:off x="3491988" y="3429000"/>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grpSp>
            <p:nvGrpSpPr>
              <p:cNvPr id="108" name="グループ化 107">
                <a:extLst>
                  <a:ext uri="{FF2B5EF4-FFF2-40B4-BE49-F238E27FC236}">
                    <a16:creationId xmlns:a16="http://schemas.microsoft.com/office/drawing/2014/main" id="{C4A227B8-2C8F-452D-A82A-20B77A6A76F0}"/>
                  </a:ext>
                </a:extLst>
              </p:cNvPr>
              <p:cNvGrpSpPr/>
              <p:nvPr/>
            </p:nvGrpSpPr>
            <p:grpSpPr>
              <a:xfrm>
                <a:off x="1331964" y="3068996"/>
                <a:ext cx="360004" cy="360004"/>
                <a:chOff x="4932004" y="2708992"/>
                <a:chExt cx="360004" cy="360004"/>
              </a:xfrm>
            </p:grpSpPr>
            <p:cxnSp>
              <p:nvCxnSpPr>
                <p:cNvPr id="117" name="直線コネクタ 116">
                  <a:extLst>
                    <a:ext uri="{FF2B5EF4-FFF2-40B4-BE49-F238E27FC236}">
                      <a16:creationId xmlns:a16="http://schemas.microsoft.com/office/drawing/2014/main" id="{AF3740A0-CFC3-4B4A-AAD5-BCC7577C033C}"/>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id="{12AB5EE2-56B7-454F-9DED-643F605F2779}"/>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a:extLst>
                    <a:ext uri="{FF2B5EF4-FFF2-40B4-BE49-F238E27FC236}">
                      <a16:creationId xmlns:a16="http://schemas.microsoft.com/office/drawing/2014/main" id="{CCCFB4A9-9C71-42AD-8017-8DEED4C9F438}"/>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0" name="直線コネクタ 119">
                  <a:extLst>
                    <a:ext uri="{FF2B5EF4-FFF2-40B4-BE49-F238E27FC236}">
                      <a16:creationId xmlns:a16="http://schemas.microsoft.com/office/drawing/2014/main" id="{3EEF28B7-1167-44B7-9424-48AA22B58A5A}"/>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09" name="直線コネクタ 108">
                <a:extLst>
                  <a:ext uri="{FF2B5EF4-FFF2-40B4-BE49-F238E27FC236}">
                    <a16:creationId xmlns:a16="http://schemas.microsoft.com/office/drawing/2014/main" id="{0B1116F1-A7B7-4928-9337-291C1040FA68}"/>
                  </a:ext>
                </a:extLst>
              </p:cNvPr>
              <p:cNvCxnSpPr>
                <a:cxnSpLocks/>
                <a:stCxn id="103" idx="1"/>
              </p:cNvCxnSpPr>
              <p:nvPr/>
            </p:nvCxnSpPr>
            <p:spPr>
              <a:xfrm flipH="1">
                <a:off x="1691968" y="3429000"/>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73F62BD6-2DB2-40CA-B67D-1ED966E0B32F}"/>
                  </a:ext>
                </a:extLst>
              </p:cNvPr>
              <p:cNvCxnSpPr>
                <a:cxnSpLocks/>
              </p:cNvCxnSpPr>
              <p:nvPr/>
            </p:nvCxnSpPr>
            <p:spPr>
              <a:xfrm>
                <a:off x="4211996" y="3429000"/>
                <a:ext cx="360006" cy="1"/>
              </a:xfrm>
              <a:prstGeom prst="line">
                <a:avLst/>
              </a:prstGeom>
              <a:ln w="9525" cap="rnd">
                <a:solidFill>
                  <a:srgbClr val="000000"/>
                </a:soli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BD55A59C-5A22-4D24-A0CE-92954DC442D9}"/>
                  </a:ext>
                </a:extLst>
              </p:cNvPr>
              <p:cNvCxnSpPr>
                <a:cxnSpLocks/>
              </p:cNvCxnSpPr>
              <p:nvPr/>
            </p:nvCxnSpPr>
            <p:spPr>
              <a:xfrm>
                <a:off x="971960" y="3429000"/>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43FB2787-D02F-427B-BD72-716B6905FC15}"/>
                  </a:ext>
                </a:extLst>
              </p:cNvPr>
              <p:cNvCxnSpPr>
                <a:cxnSpLocks/>
              </p:cNvCxnSpPr>
              <p:nvPr/>
            </p:nvCxnSpPr>
            <p:spPr>
              <a:xfrm flipV="1">
                <a:off x="971960" y="2348988"/>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6455E8E4-C24D-4ED8-A29C-54FE34637C3E}"/>
                  </a:ext>
                </a:extLst>
              </p:cNvPr>
              <p:cNvCxnSpPr>
                <a:cxnSpLocks/>
              </p:cNvCxnSpPr>
              <p:nvPr/>
            </p:nvCxnSpPr>
            <p:spPr>
              <a:xfrm flipV="1">
                <a:off x="4572000" y="2348988"/>
                <a:ext cx="0" cy="1800021"/>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114" name="直線コネクタ 113">
                <a:extLst>
                  <a:ext uri="{FF2B5EF4-FFF2-40B4-BE49-F238E27FC236}">
                    <a16:creationId xmlns:a16="http://schemas.microsoft.com/office/drawing/2014/main" id="{84730A6C-48D2-4274-88B1-1AC183F84E23}"/>
                  </a:ext>
                </a:extLst>
              </p:cNvPr>
              <p:cNvCxnSpPr>
                <a:cxnSpLocks/>
              </p:cNvCxnSpPr>
              <p:nvPr/>
            </p:nvCxnSpPr>
            <p:spPr>
              <a:xfrm flipV="1">
                <a:off x="4031994" y="2708992"/>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8EA8E134-98DE-4392-8BDD-BA69CB315501}"/>
                  </a:ext>
                </a:extLst>
              </p:cNvPr>
              <p:cNvCxnSpPr>
                <a:cxnSpLocks/>
              </p:cNvCxnSpPr>
              <p:nvPr/>
            </p:nvCxnSpPr>
            <p:spPr>
              <a:xfrm flipV="1">
                <a:off x="1511966" y="2708992"/>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116" name="直線コネクタ 115">
                <a:extLst>
                  <a:ext uri="{FF2B5EF4-FFF2-40B4-BE49-F238E27FC236}">
                    <a16:creationId xmlns:a16="http://schemas.microsoft.com/office/drawing/2014/main" id="{2BF8C6B8-7937-4366-BC6C-BAD4FD0CC630}"/>
                  </a:ext>
                </a:extLst>
              </p:cNvPr>
              <p:cNvCxnSpPr>
                <a:cxnSpLocks/>
              </p:cNvCxnSpPr>
              <p:nvPr/>
            </p:nvCxnSpPr>
            <p:spPr>
              <a:xfrm>
                <a:off x="611956" y="2708992"/>
                <a:ext cx="4320048"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grpSp>
          <p:nvGrpSpPr>
            <p:cNvPr id="125" name="グループ化 124">
              <a:extLst>
                <a:ext uri="{FF2B5EF4-FFF2-40B4-BE49-F238E27FC236}">
                  <a16:creationId xmlns:a16="http://schemas.microsoft.com/office/drawing/2014/main" id="{441C153E-B9B6-4091-90B8-FA393E53C394}"/>
                </a:ext>
              </a:extLst>
            </p:cNvPr>
            <p:cNvGrpSpPr/>
            <p:nvPr/>
          </p:nvGrpSpPr>
          <p:grpSpPr>
            <a:xfrm>
              <a:off x="611956" y="3609002"/>
              <a:ext cx="4320048" cy="1800021"/>
              <a:chOff x="611956" y="2348988"/>
              <a:chExt cx="4320048" cy="1800021"/>
            </a:xfrm>
          </p:grpSpPr>
          <p:sp>
            <p:nvSpPr>
              <p:cNvPr id="126" name="正方形/長方形 125">
                <a:extLst>
                  <a:ext uri="{FF2B5EF4-FFF2-40B4-BE49-F238E27FC236}">
                    <a16:creationId xmlns:a16="http://schemas.microsoft.com/office/drawing/2014/main" id="{95AE8EF7-7BCB-464B-996F-606432A1D3C0}"/>
                  </a:ext>
                </a:extLst>
              </p:cNvPr>
              <p:cNvSpPr/>
              <p:nvPr/>
            </p:nvSpPr>
            <p:spPr bwMode="auto">
              <a:xfrm>
                <a:off x="2051972" y="3068996"/>
                <a:ext cx="1440016" cy="720008"/>
              </a:xfrm>
              <a:prstGeom prst="rect">
                <a:avLst/>
              </a:prstGeom>
              <a:noFill/>
              <a:ln w="9525">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pic>
            <p:nvPicPr>
              <p:cNvPr id="127" name="Picture 30" descr="NOT">
                <a:extLst>
                  <a:ext uri="{FF2B5EF4-FFF2-40B4-BE49-F238E27FC236}">
                    <a16:creationId xmlns:a16="http://schemas.microsoft.com/office/drawing/2014/main" id="{8108A68D-2DA4-4E43-B1AE-054A9334CA56}"/>
                  </a:ext>
                </a:extLst>
              </p:cNvPr>
              <p:cNvPicPr>
                <a:picLocks noChangeAspect="1" noChangeArrowheads="1"/>
              </p:cNvPicPr>
              <p:nvPr/>
            </p:nvPicPr>
            <p:blipFill>
              <a:blip r:embed="rId2" cstate="print"/>
              <a:srcRect/>
              <a:stretch>
                <a:fillRect/>
              </a:stretch>
            </p:blipFill>
            <p:spPr bwMode="auto">
              <a:xfrm flipH="1">
                <a:off x="2501977" y="2707558"/>
                <a:ext cx="717550" cy="720725"/>
              </a:xfrm>
              <a:prstGeom prst="rect">
                <a:avLst/>
              </a:prstGeom>
              <a:noFill/>
            </p:spPr>
          </p:pic>
          <p:pic>
            <p:nvPicPr>
              <p:cNvPr id="128" name="Picture 31" descr="NOT">
                <a:extLst>
                  <a:ext uri="{FF2B5EF4-FFF2-40B4-BE49-F238E27FC236}">
                    <a16:creationId xmlns:a16="http://schemas.microsoft.com/office/drawing/2014/main" id="{52C01EEE-DA6E-48E0-A0E1-7DFD10C26521}"/>
                  </a:ext>
                </a:extLst>
              </p:cNvPr>
              <p:cNvPicPr>
                <a:picLocks noChangeAspect="1" noChangeArrowheads="1"/>
              </p:cNvPicPr>
              <p:nvPr/>
            </p:nvPicPr>
            <p:blipFill>
              <a:blip r:embed="rId2" cstate="print"/>
              <a:srcRect/>
              <a:stretch>
                <a:fillRect/>
              </a:stretch>
            </p:blipFill>
            <p:spPr bwMode="auto">
              <a:xfrm>
                <a:off x="2501977" y="3428283"/>
                <a:ext cx="717550" cy="720725"/>
              </a:xfrm>
              <a:prstGeom prst="rect">
                <a:avLst/>
              </a:prstGeom>
              <a:noFill/>
            </p:spPr>
          </p:pic>
          <p:grpSp>
            <p:nvGrpSpPr>
              <p:cNvPr id="129" name="グループ化 128">
                <a:extLst>
                  <a:ext uri="{FF2B5EF4-FFF2-40B4-BE49-F238E27FC236}">
                    <a16:creationId xmlns:a16="http://schemas.microsoft.com/office/drawing/2014/main" id="{4B8B47F4-CD3A-412E-9FA6-E27BE591B354}"/>
                  </a:ext>
                </a:extLst>
              </p:cNvPr>
              <p:cNvGrpSpPr/>
              <p:nvPr/>
            </p:nvGrpSpPr>
            <p:grpSpPr>
              <a:xfrm>
                <a:off x="3851992" y="3068996"/>
                <a:ext cx="360004" cy="360004"/>
                <a:chOff x="4932004" y="2708992"/>
                <a:chExt cx="360004" cy="360004"/>
              </a:xfrm>
            </p:grpSpPr>
            <p:cxnSp>
              <p:nvCxnSpPr>
                <p:cNvPr id="144" name="直線コネクタ 143">
                  <a:extLst>
                    <a:ext uri="{FF2B5EF4-FFF2-40B4-BE49-F238E27FC236}">
                      <a16:creationId xmlns:a16="http://schemas.microsoft.com/office/drawing/2014/main" id="{3BB341C3-D13C-413F-BF4C-C462C5B88525}"/>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5" name="直線コネクタ 144">
                  <a:extLst>
                    <a:ext uri="{FF2B5EF4-FFF2-40B4-BE49-F238E27FC236}">
                      <a16:creationId xmlns:a16="http://schemas.microsoft.com/office/drawing/2014/main" id="{9F7596E2-E646-4464-A820-932FCB4E7E2A}"/>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6" name="直線コネクタ 145">
                  <a:extLst>
                    <a:ext uri="{FF2B5EF4-FFF2-40B4-BE49-F238E27FC236}">
                      <a16:creationId xmlns:a16="http://schemas.microsoft.com/office/drawing/2014/main" id="{B828DB55-9D58-4545-ABDA-6E3931EF57FC}"/>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7" name="直線コネクタ 146">
                  <a:extLst>
                    <a:ext uri="{FF2B5EF4-FFF2-40B4-BE49-F238E27FC236}">
                      <a16:creationId xmlns:a16="http://schemas.microsoft.com/office/drawing/2014/main" id="{A9273E1B-FFD1-4FE8-B8E5-C9935468DCB0}"/>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30" name="直線コネクタ 129">
                <a:extLst>
                  <a:ext uri="{FF2B5EF4-FFF2-40B4-BE49-F238E27FC236}">
                    <a16:creationId xmlns:a16="http://schemas.microsoft.com/office/drawing/2014/main" id="{7BE8DD0E-F450-488C-B4F9-D203CC7BDA4E}"/>
                  </a:ext>
                </a:extLst>
              </p:cNvPr>
              <p:cNvCxnSpPr>
                <a:cxnSpLocks/>
              </p:cNvCxnSpPr>
              <p:nvPr/>
            </p:nvCxnSpPr>
            <p:spPr>
              <a:xfrm>
                <a:off x="3491988" y="3429000"/>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grpSp>
            <p:nvGrpSpPr>
              <p:cNvPr id="131" name="グループ化 130">
                <a:extLst>
                  <a:ext uri="{FF2B5EF4-FFF2-40B4-BE49-F238E27FC236}">
                    <a16:creationId xmlns:a16="http://schemas.microsoft.com/office/drawing/2014/main" id="{C4CB907F-76C1-464D-B341-96BC64E45C1E}"/>
                  </a:ext>
                </a:extLst>
              </p:cNvPr>
              <p:cNvGrpSpPr/>
              <p:nvPr/>
            </p:nvGrpSpPr>
            <p:grpSpPr>
              <a:xfrm>
                <a:off x="1331964" y="3068996"/>
                <a:ext cx="360004" cy="360004"/>
                <a:chOff x="4932004" y="2708992"/>
                <a:chExt cx="360004" cy="360004"/>
              </a:xfrm>
            </p:grpSpPr>
            <p:cxnSp>
              <p:nvCxnSpPr>
                <p:cNvPr id="140" name="直線コネクタ 139">
                  <a:extLst>
                    <a:ext uri="{FF2B5EF4-FFF2-40B4-BE49-F238E27FC236}">
                      <a16:creationId xmlns:a16="http://schemas.microsoft.com/office/drawing/2014/main" id="{8DD0A887-40E1-4FEB-A9F2-CADF53F0D40A}"/>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1" name="直線コネクタ 140">
                  <a:extLst>
                    <a:ext uri="{FF2B5EF4-FFF2-40B4-BE49-F238E27FC236}">
                      <a16:creationId xmlns:a16="http://schemas.microsoft.com/office/drawing/2014/main" id="{E4B98EC3-185B-4A3E-B28B-081762738C65}"/>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2" name="直線コネクタ 141">
                  <a:extLst>
                    <a:ext uri="{FF2B5EF4-FFF2-40B4-BE49-F238E27FC236}">
                      <a16:creationId xmlns:a16="http://schemas.microsoft.com/office/drawing/2014/main" id="{F43FD0E4-83E5-4381-8F23-2DD5C225D411}"/>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3" name="直線コネクタ 142">
                  <a:extLst>
                    <a:ext uri="{FF2B5EF4-FFF2-40B4-BE49-F238E27FC236}">
                      <a16:creationId xmlns:a16="http://schemas.microsoft.com/office/drawing/2014/main" id="{FF916E23-EAB0-47D1-9DA1-22B8CC557C81}"/>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32" name="直線コネクタ 131">
                <a:extLst>
                  <a:ext uri="{FF2B5EF4-FFF2-40B4-BE49-F238E27FC236}">
                    <a16:creationId xmlns:a16="http://schemas.microsoft.com/office/drawing/2014/main" id="{21AAFD98-4186-4FFB-9104-7440DAA623E9}"/>
                  </a:ext>
                </a:extLst>
              </p:cNvPr>
              <p:cNvCxnSpPr>
                <a:cxnSpLocks/>
                <a:stCxn id="126" idx="1"/>
              </p:cNvCxnSpPr>
              <p:nvPr/>
            </p:nvCxnSpPr>
            <p:spPr>
              <a:xfrm flipH="1">
                <a:off x="1691968" y="3429000"/>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33" name="直線コネクタ 132">
                <a:extLst>
                  <a:ext uri="{FF2B5EF4-FFF2-40B4-BE49-F238E27FC236}">
                    <a16:creationId xmlns:a16="http://schemas.microsoft.com/office/drawing/2014/main" id="{9D11CBCE-CB70-4C8E-9E66-6FE45BF7A436}"/>
                  </a:ext>
                </a:extLst>
              </p:cNvPr>
              <p:cNvCxnSpPr>
                <a:cxnSpLocks/>
              </p:cNvCxnSpPr>
              <p:nvPr/>
            </p:nvCxnSpPr>
            <p:spPr>
              <a:xfrm>
                <a:off x="4211996" y="3429000"/>
                <a:ext cx="360006" cy="1"/>
              </a:xfrm>
              <a:prstGeom prst="line">
                <a:avLst/>
              </a:prstGeom>
              <a:ln w="9525" cap="rnd">
                <a:solidFill>
                  <a:srgbClr val="000000"/>
                </a:soli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134" name="直線コネクタ 133">
                <a:extLst>
                  <a:ext uri="{FF2B5EF4-FFF2-40B4-BE49-F238E27FC236}">
                    <a16:creationId xmlns:a16="http://schemas.microsoft.com/office/drawing/2014/main" id="{3A0350E1-19B5-4A91-B384-2704F6F50B2F}"/>
                  </a:ext>
                </a:extLst>
              </p:cNvPr>
              <p:cNvCxnSpPr>
                <a:cxnSpLocks/>
              </p:cNvCxnSpPr>
              <p:nvPr/>
            </p:nvCxnSpPr>
            <p:spPr>
              <a:xfrm>
                <a:off x="971960" y="3429000"/>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35" name="直線コネクタ 134">
                <a:extLst>
                  <a:ext uri="{FF2B5EF4-FFF2-40B4-BE49-F238E27FC236}">
                    <a16:creationId xmlns:a16="http://schemas.microsoft.com/office/drawing/2014/main" id="{FC528E5F-861F-493F-8EDB-4FC5B56413F0}"/>
                  </a:ext>
                </a:extLst>
              </p:cNvPr>
              <p:cNvCxnSpPr>
                <a:cxnSpLocks/>
              </p:cNvCxnSpPr>
              <p:nvPr/>
            </p:nvCxnSpPr>
            <p:spPr>
              <a:xfrm flipV="1">
                <a:off x="971960" y="2348988"/>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136" name="直線コネクタ 135">
                <a:extLst>
                  <a:ext uri="{FF2B5EF4-FFF2-40B4-BE49-F238E27FC236}">
                    <a16:creationId xmlns:a16="http://schemas.microsoft.com/office/drawing/2014/main" id="{07EBE5A7-BE34-46C5-9121-AD42613281F8}"/>
                  </a:ext>
                </a:extLst>
              </p:cNvPr>
              <p:cNvCxnSpPr>
                <a:cxnSpLocks/>
              </p:cNvCxnSpPr>
              <p:nvPr/>
            </p:nvCxnSpPr>
            <p:spPr>
              <a:xfrm flipV="1">
                <a:off x="4572000" y="2348988"/>
                <a:ext cx="0" cy="1800021"/>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137" name="直線コネクタ 136">
                <a:extLst>
                  <a:ext uri="{FF2B5EF4-FFF2-40B4-BE49-F238E27FC236}">
                    <a16:creationId xmlns:a16="http://schemas.microsoft.com/office/drawing/2014/main" id="{3C6F60E4-F99D-423C-9830-4C8C8B2C5E09}"/>
                  </a:ext>
                </a:extLst>
              </p:cNvPr>
              <p:cNvCxnSpPr>
                <a:cxnSpLocks/>
              </p:cNvCxnSpPr>
              <p:nvPr/>
            </p:nvCxnSpPr>
            <p:spPr>
              <a:xfrm flipV="1">
                <a:off x="4031994" y="2708992"/>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138" name="直線コネクタ 137">
                <a:extLst>
                  <a:ext uri="{FF2B5EF4-FFF2-40B4-BE49-F238E27FC236}">
                    <a16:creationId xmlns:a16="http://schemas.microsoft.com/office/drawing/2014/main" id="{FB45E1BB-A1BF-493A-80C6-417502D56A34}"/>
                  </a:ext>
                </a:extLst>
              </p:cNvPr>
              <p:cNvCxnSpPr>
                <a:cxnSpLocks/>
              </p:cNvCxnSpPr>
              <p:nvPr/>
            </p:nvCxnSpPr>
            <p:spPr>
              <a:xfrm flipV="1">
                <a:off x="1511966" y="2708992"/>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139" name="直線コネクタ 138">
                <a:extLst>
                  <a:ext uri="{FF2B5EF4-FFF2-40B4-BE49-F238E27FC236}">
                    <a16:creationId xmlns:a16="http://schemas.microsoft.com/office/drawing/2014/main" id="{1DD1E8D9-0FA7-4AF7-95AC-DD3FC9051928}"/>
                  </a:ext>
                </a:extLst>
              </p:cNvPr>
              <p:cNvCxnSpPr>
                <a:cxnSpLocks/>
              </p:cNvCxnSpPr>
              <p:nvPr/>
            </p:nvCxnSpPr>
            <p:spPr>
              <a:xfrm>
                <a:off x="611956" y="2708992"/>
                <a:ext cx="4320048"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grpSp>
          <p:nvGrpSpPr>
            <p:cNvPr id="148" name="グループ化 147">
              <a:extLst>
                <a:ext uri="{FF2B5EF4-FFF2-40B4-BE49-F238E27FC236}">
                  <a16:creationId xmlns:a16="http://schemas.microsoft.com/office/drawing/2014/main" id="{B1F5EC57-DDAC-4C58-A770-C068CE235CAD}"/>
                </a:ext>
              </a:extLst>
            </p:cNvPr>
            <p:cNvGrpSpPr/>
            <p:nvPr/>
          </p:nvGrpSpPr>
          <p:grpSpPr>
            <a:xfrm>
              <a:off x="611956" y="5049018"/>
              <a:ext cx="4320048" cy="1800021"/>
              <a:chOff x="611956" y="2348988"/>
              <a:chExt cx="4320048" cy="1800021"/>
            </a:xfrm>
          </p:grpSpPr>
          <p:sp>
            <p:nvSpPr>
              <p:cNvPr id="149" name="正方形/長方形 148">
                <a:extLst>
                  <a:ext uri="{FF2B5EF4-FFF2-40B4-BE49-F238E27FC236}">
                    <a16:creationId xmlns:a16="http://schemas.microsoft.com/office/drawing/2014/main" id="{EE1ADB96-9728-40E9-BFDF-AC45B8399E3E}"/>
                  </a:ext>
                </a:extLst>
              </p:cNvPr>
              <p:cNvSpPr/>
              <p:nvPr/>
            </p:nvSpPr>
            <p:spPr bwMode="auto">
              <a:xfrm>
                <a:off x="2051972" y="3068996"/>
                <a:ext cx="1440016" cy="720008"/>
              </a:xfrm>
              <a:prstGeom prst="rect">
                <a:avLst/>
              </a:prstGeom>
              <a:noFill/>
              <a:ln w="9525">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pic>
            <p:nvPicPr>
              <p:cNvPr id="150" name="Picture 30" descr="NOT">
                <a:extLst>
                  <a:ext uri="{FF2B5EF4-FFF2-40B4-BE49-F238E27FC236}">
                    <a16:creationId xmlns:a16="http://schemas.microsoft.com/office/drawing/2014/main" id="{92356AF5-0B53-45A4-B736-E16AEBBB81E9}"/>
                  </a:ext>
                </a:extLst>
              </p:cNvPr>
              <p:cNvPicPr>
                <a:picLocks noChangeAspect="1" noChangeArrowheads="1"/>
              </p:cNvPicPr>
              <p:nvPr/>
            </p:nvPicPr>
            <p:blipFill>
              <a:blip r:embed="rId2" cstate="print"/>
              <a:srcRect/>
              <a:stretch>
                <a:fillRect/>
              </a:stretch>
            </p:blipFill>
            <p:spPr bwMode="auto">
              <a:xfrm flipH="1">
                <a:off x="2501977" y="2707558"/>
                <a:ext cx="717550" cy="720725"/>
              </a:xfrm>
              <a:prstGeom prst="rect">
                <a:avLst/>
              </a:prstGeom>
              <a:noFill/>
            </p:spPr>
          </p:pic>
          <p:pic>
            <p:nvPicPr>
              <p:cNvPr id="151" name="Picture 31" descr="NOT">
                <a:extLst>
                  <a:ext uri="{FF2B5EF4-FFF2-40B4-BE49-F238E27FC236}">
                    <a16:creationId xmlns:a16="http://schemas.microsoft.com/office/drawing/2014/main" id="{FF110F70-C0E9-4E97-A219-E7C115C42D06}"/>
                  </a:ext>
                </a:extLst>
              </p:cNvPr>
              <p:cNvPicPr>
                <a:picLocks noChangeAspect="1" noChangeArrowheads="1"/>
              </p:cNvPicPr>
              <p:nvPr/>
            </p:nvPicPr>
            <p:blipFill>
              <a:blip r:embed="rId2" cstate="print"/>
              <a:srcRect/>
              <a:stretch>
                <a:fillRect/>
              </a:stretch>
            </p:blipFill>
            <p:spPr bwMode="auto">
              <a:xfrm>
                <a:off x="2501977" y="3428283"/>
                <a:ext cx="717550" cy="720725"/>
              </a:xfrm>
              <a:prstGeom prst="rect">
                <a:avLst/>
              </a:prstGeom>
              <a:noFill/>
            </p:spPr>
          </p:pic>
          <p:grpSp>
            <p:nvGrpSpPr>
              <p:cNvPr id="152" name="グループ化 151">
                <a:extLst>
                  <a:ext uri="{FF2B5EF4-FFF2-40B4-BE49-F238E27FC236}">
                    <a16:creationId xmlns:a16="http://schemas.microsoft.com/office/drawing/2014/main" id="{383B3DC1-69FB-44A6-8DC3-D8D1AB130078}"/>
                  </a:ext>
                </a:extLst>
              </p:cNvPr>
              <p:cNvGrpSpPr/>
              <p:nvPr/>
            </p:nvGrpSpPr>
            <p:grpSpPr>
              <a:xfrm>
                <a:off x="3851992" y="3068996"/>
                <a:ext cx="360004" cy="360004"/>
                <a:chOff x="4932004" y="2708992"/>
                <a:chExt cx="360004" cy="360004"/>
              </a:xfrm>
            </p:grpSpPr>
            <p:cxnSp>
              <p:nvCxnSpPr>
                <p:cNvPr id="167" name="直線コネクタ 166">
                  <a:extLst>
                    <a:ext uri="{FF2B5EF4-FFF2-40B4-BE49-F238E27FC236}">
                      <a16:creationId xmlns:a16="http://schemas.microsoft.com/office/drawing/2014/main" id="{0194BD2F-D2EA-4994-9365-9C2B1D41A568}"/>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a:extLst>
                    <a:ext uri="{FF2B5EF4-FFF2-40B4-BE49-F238E27FC236}">
                      <a16:creationId xmlns:a16="http://schemas.microsoft.com/office/drawing/2014/main" id="{9E06F0FE-2B70-48BA-9FB7-444E82F1E14E}"/>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9" name="直線コネクタ 168">
                  <a:extLst>
                    <a:ext uri="{FF2B5EF4-FFF2-40B4-BE49-F238E27FC236}">
                      <a16:creationId xmlns:a16="http://schemas.microsoft.com/office/drawing/2014/main" id="{E2C9FB40-B3C8-4ADD-AB7D-B2B21113A91C}"/>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70" name="直線コネクタ 169">
                  <a:extLst>
                    <a:ext uri="{FF2B5EF4-FFF2-40B4-BE49-F238E27FC236}">
                      <a16:creationId xmlns:a16="http://schemas.microsoft.com/office/drawing/2014/main" id="{80E9B192-A27F-4167-AD2E-1E1D347F1CAF}"/>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53" name="直線コネクタ 152">
                <a:extLst>
                  <a:ext uri="{FF2B5EF4-FFF2-40B4-BE49-F238E27FC236}">
                    <a16:creationId xmlns:a16="http://schemas.microsoft.com/office/drawing/2014/main" id="{A7A61C6D-8D95-4A8E-8161-B0CEE58654D6}"/>
                  </a:ext>
                </a:extLst>
              </p:cNvPr>
              <p:cNvCxnSpPr>
                <a:cxnSpLocks/>
              </p:cNvCxnSpPr>
              <p:nvPr/>
            </p:nvCxnSpPr>
            <p:spPr>
              <a:xfrm>
                <a:off x="3491988" y="3429000"/>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grpSp>
            <p:nvGrpSpPr>
              <p:cNvPr id="154" name="グループ化 153">
                <a:extLst>
                  <a:ext uri="{FF2B5EF4-FFF2-40B4-BE49-F238E27FC236}">
                    <a16:creationId xmlns:a16="http://schemas.microsoft.com/office/drawing/2014/main" id="{15D4E600-080C-49BD-8976-D5E5EAEAB94B}"/>
                  </a:ext>
                </a:extLst>
              </p:cNvPr>
              <p:cNvGrpSpPr/>
              <p:nvPr/>
            </p:nvGrpSpPr>
            <p:grpSpPr>
              <a:xfrm>
                <a:off x="1331964" y="3068996"/>
                <a:ext cx="360004" cy="360004"/>
                <a:chOff x="4932004" y="2708992"/>
                <a:chExt cx="360004" cy="360004"/>
              </a:xfrm>
            </p:grpSpPr>
            <p:cxnSp>
              <p:nvCxnSpPr>
                <p:cNvPr id="163" name="直線コネクタ 162">
                  <a:extLst>
                    <a:ext uri="{FF2B5EF4-FFF2-40B4-BE49-F238E27FC236}">
                      <a16:creationId xmlns:a16="http://schemas.microsoft.com/office/drawing/2014/main" id="{57D357C5-E599-458B-BBA7-9F77BC460034}"/>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4" name="直線コネクタ 163">
                  <a:extLst>
                    <a:ext uri="{FF2B5EF4-FFF2-40B4-BE49-F238E27FC236}">
                      <a16:creationId xmlns:a16="http://schemas.microsoft.com/office/drawing/2014/main" id="{3AF82D25-2F4B-443D-9347-601CFF11A4E7}"/>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5" name="直線コネクタ 164">
                  <a:extLst>
                    <a:ext uri="{FF2B5EF4-FFF2-40B4-BE49-F238E27FC236}">
                      <a16:creationId xmlns:a16="http://schemas.microsoft.com/office/drawing/2014/main" id="{9875ED1D-9848-4A71-99CA-5F30FBC3D5BB}"/>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6" name="直線コネクタ 165">
                  <a:extLst>
                    <a:ext uri="{FF2B5EF4-FFF2-40B4-BE49-F238E27FC236}">
                      <a16:creationId xmlns:a16="http://schemas.microsoft.com/office/drawing/2014/main" id="{BDAE46EE-549A-48BF-83C1-9FF0832C9485}"/>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55" name="直線コネクタ 154">
                <a:extLst>
                  <a:ext uri="{FF2B5EF4-FFF2-40B4-BE49-F238E27FC236}">
                    <a16:creationId xmlns:a16="http://schemas.microsoft.com/office/drawing/2014/main" id="{C320A8F6-2311-4C61-8571-23B8E82DC6B3}"/>
                  </a:ext>
                </a:extLst>
              </p:cNvPr>
              <p:cNvCxnSpPr>
                <a:cxnSpLocks/>
                <a:stCxn id="149" idx="1"/>
              </p:cNvCxnSpPr>
              <p:nvPr/>
            </p:nvCxnSpPr>
            <p:spPr>
              <a:xfrm flipH="1">
                <a:off x="1691968" y="3429000"/>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56" name="直線コネクタ 155">
                <a:extLst>
                  <a:ext uri="{FF2B5EF4-FFF2-40B4-BE49-F238E27FC236}">
                    <a16:creationId xmlns:a16="http://schemas.microsoft.com/office/drawing/2014/main" id="{49166FF5-AEAB-4F19-BE6A-B2605AE51A5D}"/>
                  </a:ext>
                </a:extLst>
              </p:cNvPr>
              <p:cNvCxnSpPr>
                <a:cxnSpLocks/>
              </p:cNvCxnSpPr>
              <p:nvPr/>
            </p:nvCxnSpPr>
            <p:spPr>
              <a:xfrm>
                <a:off x="4211996" y="3429000"/>
                <a:ext cx="360006" cy="1"/>
              </a:xfrm>
              <a:prstGeom prst="line">
                <a:avLst/>
              </a:prstGeom>
              <a:ln w="9525" cap="rnd">
                <a:solidFill>
                  <a:srgbClr val="000000"/>
                </a:soli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157" name="直線コネクタ 156">
                <a:extLst>
                  <a:ext uri="{FF2B5EF4-FFF2-40B4-BE49-F238E27FC236}">
                    <a16:creationId xmlns:a16="http://schemas.microsoft.com/office/drawing/2014/main" id="{B1D3BF3E-22F9-43B2-8835-FD447DD84EF1}"/>
                  </a:ext>
                </a:extLst>
              </p:cNvPr>
              <p:cNvCxnSpPr>
                <a:cxnSpLocks/>
              </p:cNvCxnSpPr>
              <p:nvPr/>
            </p:nvCxnSpPr>
            <p:spPr>
              <a:xfrm>
                <a:off x="971960" y="3429000"/>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58" name="直線コネクタ 157">
                <a:extLst>
                  <a:ext uri="{FF2B5EF4-FFF2-40B4-BE49-F238E27FC236}">
                    <a16:creationId xmlns:a16="http://schemas.microsoft.com/office/drawing/2014/main" id="{DC11228E-138A-4F60-80D3-1B66B021CC7E}"/>
                  </a:ext>
                </a:extLst>
              </p:cNvPr>
              <p:cNvCxnSpPr>
                <a:cxnSpLocks/>
              </p:cNvCxnSpPr>
              <p:nvPr/>
            </p:nvCxnSpPr>
            <p:spPr>
              <a:xfrm flipV="1">
                <a:off x="971960" y="2348988"/>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159" name="直線コネクタ 158">
                <a:extLst>
                  <a:ext uri="{FF2B5EF4-FFF2-40B4-BE49-F238E27FC236}">
                    <a16:creationId xmlns:a16="http://schemas.microsoft.com/office/drawing/2014/main" id="{AF149FCB-B3FD-4076-8932-3BB910109AA4}"/>
                  </a:ext>
                </a:extLst>
              </p:cNvPr>
              <p:cNvCxnSpPr>
                <a:cxnSpLocks/>
              </p:cNvCxnSpPr>
              <p:nvPr/>
            </p:nvCxnSpPr>
            <p:spPr>
              <a:xfrm flipV="1">
                <a:off x="4572000" y="2348988"/>
                <a:ext cx="0" cy="1800021"/>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160" name="直線コネクタ 159">
                <a:extLst>
                  <a:ext uri="{FF2B5EF4-FFF2-40B4-BE49-F238E27FC236}">
                    <a16:creationId xmlns:a16="http://schemas.microsoft.com/office/drawing/2014/main" id="{6406DCC9-680A-499A-B69C-E72A7F8D285A}"/>
                  </a:ext>
                </a:extLst>
              </p:cNvPr>
              <p:cNvCxnSpPr>
                <a:cxnSpLocks/>
              </p:cNvCxnSpPr>
              <p:nvPr/>
            </p:nvCxnSpPr>
            <p:spPr>
              <a:xfrm flipV="1">
                <a:off x="4031994" y="2708992"/>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161" name="直線コネクタ 160">
                <a:extLst>
                  <a:ext uri="{FF2B5EF4-FFF2-40B4-BE49-F238E27FC236}">
                    <a16:creationId xmlns:a16="http://schemas.microsoft.com/office/drawing/2014/main" id="{68CE5D36-3403-49E7-8F4E-E92C77737117}"/>
                  </a:ext>
                </a:extLst>
              </p:cNvPr>
              <p:cNvCxnSpPr>
                <a:cxnSpLocks/>
              </p:cNvCxnSpPr>
              <p:nvPr/>
            </p:nvCxnSpPr>
            <p:spPr>
              <a:xfrm flipV="1">
                <a:off x="1511966" y="2708992"/>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42816C17-E33D-4F25-93F8-BC7F9F81CBFB}"/>
                  </a:ext>
                </a:extLst>
              </p:cNvPr>
              <p:cNvCxnSpPr>
                <a:cxnSpLocks/>
              </p:cNvCxnSpPr>
              <p:nvPr/>
            </p:nvCxnSpPr>
            <p:spPr>
              <a:xfrm>
                <a:off x="611956" y="2708992"/>
                <a:ext cx="4320048"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grpSp>
      <p:grpSp>
        <p:nvGrpSpPr>
          <p:cNvPr id="10" name="グループ化 9">
            <a:extLst>
              <a:ext uri="{FF2B5EF4-FFF2-40B4-BE49-F238E27FC236}">
                <a16:creationId xmlns:a16="http://schemas.microsoft.com/office/drawing/2014/main" id="{478A1ABE-C95B-44FD-9203-345ACFF02B53}"/>
              </a:ext>
            </a:extLst>
          </p:cNvPr>
          <p:cNvGrpSpPr/>
          <p:nvPr/>
        </p:nvGrpSpPr>
        <p:grpSpPr>
          <a:xfrm>
            <a:off x="5652012" y="1538979"/>
            <a:ext cx="1620018" cy="4860054"/>
            <a:chOff x="5652012" y="728970"/>
            <a:chExt cx="1800020" cy="6134164"/>
          </a:xfrm>
        </p:grpSpPr>
        <p:grpSp>
          <p:nvGrpSpPr>
            <p:cNvPr id="9" name="グループ化 8">
              <a:extLst>
                <a:ext uri="{FF2B5EF4-FFF2-40B4-BE49-F238E27FC236}">
                  <a16:creationId xmlns:a16="http://schemas.microsoft.com/office/drawing/2014/main" id="{C4F768A5-3CC9-43A1-BC86-8B4454B5A7E2}"/>
                </a:ext>
              </a:extLst>
            </p:cNvPr>
            <p:cNvGrpSpPr/>
            <p:nvPr/>
          </p:nvGrpSpPr>
          <p:grpSpPr>
            <a:xfrm>
              <a:off x="5652012" y="728970"/>
              <a:ext cx="1800020" cy="1800020"/>
              <a:chOff x="5652012" y="728970"/>
              <a:chExt cx="1800020" cy="1800020"/>
            </a:xfrm>
          </p:grpSpPr>
          <p:grpSp>
            <p:nvGrpSpPr>
              <p:cNvPr id="56" name="グループ化 55">
                <a:extLst>
                  <a:ext uri="{FF2B5EF4-FFF2-40B4-BE49-F238E27FC236}">
                    <a16:creationId xmlns:a16="http://schemas.microsoft.com/office/drawing/2014/main" id="{B2772659-A00E-4413-9EB6-D696321711C2}"/>
                  </a:ext>
                </a:extLst>
              </p:cNvPr>
              <p:cNvGrpSpPr/>
              <p:nvPr/>
            </p:nvGrpSpPr>
            <p:grpSpPr>
              <a:xfrm>
                <a:off x="6372020" y="1448978"/>
                <a:ext cx="360004" cy="360004"/>
                <a:chOff x="4932004" y="2708992"/>
                <a:chExt cx="360004" cy="360004"/>
              </a:xfrm>
            </p:grpSpPr>
            <p:cxnSp>
              <p:nvCxnSpPr>
                <p:cNvPr id="57" name="直線コネクタ 56">
                  <a:extLst>
                    <a:ext uri="{FF2B5EF4-FFF2-40B4-BE49-F238E27FC236}">
                      <a16:creationId xmlns:a16="http://schemas.microsoft.com/office/drawing/2014/main" id="{CE9B70D6-1D90-4E04-BD88-F8DF94F7C494}"/>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EE431212-3CD4-45B0-9ECD-BB573F590178}"/>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54CA5229-7377-4A1B-A728-E763A120F77E}"/>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D57B5B47-028B-4E3D-8FB3-5490133D576B}"/>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61" name="直線コネクタ 60">
                <a:extLst>
                  <a:ext uri="{FF2B5EF4-FFF2-40B4-BE49-F238E27FC236}">
                    <a16:creationId xmlns:a16="http://schemas.microsoft.com/office/drawing/2014/main" id="{04ACCC42-4E49-4867-BFDC-671C90B11355}"/>
                  </a:ext>
                </a:extLst>
              </p:cNvPr>
              <p:cNvCxnSpPr>
                <a:cxnSpLocks/>
              </p:cNvCxnSpPr>
              <p:nvPr/>
            </p:nvCxnSpPr>
            <p:spPr>
              <a:xfrm>
                <a:off x="6012016" y="1808982"/>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9FA852A0-5D43-4C5B-8D71-AF1C94363457}"/>
                  </a:ext>
                </a:extLst>
              </p:cNvPr>
              <p:cNvCxnSpPr>
                <a:cxnSpLocks/>
              </p:cNvCxnSpPr>
              <p:nvPr/>
            </p:nvCxnSpPr>
            <p:spPr>
              <a:xfrm>
                <a:off x="6732024" y="1808982"/>
                <a:ext cx="360006" cy="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0DDEA31C-DEA3-4027-A96D-5EC4FD0DCD35}"/>
                  </a:ext>
                </a:extLst>
              </p:cNvPr>
              <p:cNvCxnSpPr>
                <a:cxnSpLocks/>
              </p:cNvCxnSpPr>
              <p:nvPr/>
            </p:nvCxnSpPr>
            <p:spPr>
              <a:xfrm flipV="1">
                <a:off x="6012016" y="728970"/>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97" name="グループ化 96">
                <a:extLst>
                  <a:ext uri="{FF2B5EF4-FFF2-40B4-BE49-F238E27FC236}">
                    <a16:creationId xmlns:a16="http://schemas.microsoft.com/office/drawing/2014/main" id="{DE115225-CFB0-4004-A206-CB9F39CB2EA1}"/>
                  </a:ext>
                </a:extLst>
              </p:cNvPr>
              <p:cNvGrpSpPr/>
              <p:nvPr/>
            </p:nvGrpSpPr>
            <p:grpSpPr>
              <a:xfrm>
                <a:off x="6912026" y="1988984"/>
                <a:ext cx="360004" cy="90003"/>
                <a:chOff x="7272030" y="3789004"/>
                <a:chExt cx="360004" cy="90003"/>
              </a:xfrm>
            </p:grpSpPr>
            <p:cxnSp>
              <p:nvCxnSpPr>
                <p:cNvPr id="70" name="直線コネクタ 69">
                  <a:extLst>
                    <a:ext uri="{FF2B5EF4-FFF2-40B4-BE49-F238E27FC236}">
                      <a16:creationId xmlns:a16="http://schemas.microsoft.com/office/drawing/2014/main" id="{2BAEB49E-1596-4709-9456-587CECEF00D8}"/>
                    </a:ext>
                  </a:extLst>
                </p:cNvPr>
                <p:cNvCxnSpPr>
                  <a:cxnSpLocks/>
                </p:cNvCxnSpPr>
                <p:nvPr/>
              </p:nvCxnSpPr>
              <p:spPr>
                <a:xfrm flipH="1" flipV="1">
                  <a:off x="7272030" y="3789004"/>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52D2BEEE-C054-4362-879D-B947D019F20F}"/>
                    </a:ext>
                  </a:extLst>
                </p:cNvPr>
                <p:cNvCxnSpPr>
                  <a:cxnSpLocks/>
                </p:cNvCxnSpPr>
                <p:nvPr/>
              </p:nvCxnSpPr>
              <p:spPr>
                <a:xfrm flipH="1" flipV="1">
                  <a:off x="7272030" y="3879005"/>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72" name="直線コネクタ 71">
                <a:extLst>
                  <a:ext uri="{FF2B5EF4-FFF2-40B4-BE49-F238E27FC236}">
                    <a16:creationId xmlns:a16="http://schemas.microsoft.com/office/drawing/2014/main" id="{980D156E-BEF6-49E5-BEDB-E654CED1DF10}"/>
                  </a:ext>
                </a:extLst>
              </p:cNvPr>
              <p:cNvCxnSpPr>
                <a:cxnSpLocks/>
              </p:cNvCxnSpPr>
              <p:nvPr/>
            </p:nvCxnSpPr>
            <p:spPr>
              <a:xfrm flipV="1">
                <a:off x="7092028" y="1808982"/>
                <a:ext cx="0" cy="180002"/>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DDF1097C-113D-483C-86EC-803338665142}"/>
                  </a:ext>
                </a:extLst>
              </p:cNvPr>
              <p:cNvCxnSpPr>
                <a:cxnSpLocks/>
              </p:cNvCxnSpPr>
              <p:nvPr/>
            </p:nvCxnSpPr>
            <p:spPr>
              <a:xfrm flipV="1">
                <a:off x="7092028" y="2078985"/>
                <a:ext cx="0" cy="270003"/>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80" name="グループ化 79">
                <a:extLst>
                  <a:ext uri="{FF2B5EF4-FFF2-40B4-BE49-F238E27FC236}">
                    <a16:creationId xmlns:a16="http://schemas.microsoft.com/office/drawing/2014/main" id="{38D32D1F-3EE8-498D-B8DB-C60684B30C49}"/>
                  </a:ext>
                </a:extLst>
              </p:cNvPr>
              <p:cNvGrpSpPr/>
              <p:nvPr/>
            </p:nvGrpSpPr>
            <p:grpSpPr>
              <a:xfrm>
                <a:off x="6912026" y="2348988"/>
                <a:ext cx="326325" cy="117556"/>
                <a:chOff x="2531592" y="5357236"/>
                <a:chExt cx="326325" cy="117556"/>
              </a:xfrm>
            </p:grpSpPr>
            <p:cxnSp>
              <p:nvCxnSpPr>
                <p:cNvPr id="77" name="直線コネクタ 76">
                  <a:extLst>
                    <a:ext uri="{FF2B5EF4-FFF2-40B4-BE49-F238E27FC236}">
                      <a16:creationId xmlns:a16="http://schemas.microsoft.com/office/drawing/2014/main" id="{1F5D5F47-3829-4D33-B94F-0FE22B8C22B5}"/>
                    </a:ext>
                  </a:extLst>
                </p:cNvPr>
                <p:cNvCxnSpPr/>
                <p:nvPr/>
              </p:nvCxnSpPr>
              <p:spPr>
                <a:xfrm flipV="1">
                  <a:off x="2531592" y="5357236"/>
                  <a:ext cx="326325"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51117BCE-AACC-4BD5-8C7D-FBCAFDFD8FAD}"/>
                    </a:ext>
                  </a:extLst>
                </p:cNvPr>
                <p:cNvCxnSpPr/>
                <p:nvPr/>
              </p:nvCxnSpPr>
              <p:spPr>
                <a:xfrm flipV="1">
                  <a:off x="2592779" y="5416014"/>
                  <a:ext cx="203953"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360640C4-3A38-49F5-ACDD-637737FC5B10}"/>
                    </a:ext>
                  </a:extLst>
                </p:cNvPr>
                <p:cNvCxnSpPr/>
                <p:nvPr/>
              </p:nvCxnSpPr>
              <p:spPr>
                <a:xfrm flipV="1">
                  <a:off x="2653965" y="5474792"/>
                  <a:ext cx="81582"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92" name="直線コネクタ 91">
                <a:extLst>
                  <a:ext uri="{FF2B5EF4-FFF2-40B4-BE49-F238E27FC236}">
                    <a16:creationId xmlns:a16="http://schemas.microsoft.com/office/drawing/2014/main" id="{5C16D03F-62AA-402B-A9AC-ADCF020FC7D6}"/>
                  </a:ext>
                </a:extLst>
              </p:cNvPr>
              <p:cNvCxnSpPr>
                <a:cxnSpLocks/>
              </p:cNvCxnSpPr>
              <p:nvPr/>
            </p:nvCxnSpPr>
            <p:spPr>
              <a:xfrm flipV="1">
                <a:off x="6552022" y="1088974"/>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287BB93E-CC11-4F3A-AF7A-8FAF390455E8}"/>
                  </a:ext>
                </a:extLst>
              </p:cNvPr>
              <p:cNvCxnSpPr>
                <a:cxnSpLocks/>
              </p:cNvCxnSpPr>
              <p:nvPr/>
            </p:nvCxnSpPr>
            <p:spPr>
              <a:xfrm>
                <a:off x="5652012" y="1088974"/>
                <a:ext cx="1800020"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grpSp>
          <p:nvGrpSpPr>
            <p:cNvPr id="190" name="グループ化 189">
              <a:extLst>
                <a:ext uri="{FF2B5EF4-FFF2-40B4-BE49-F238E27FC236}">
                  <a16:creationId xmlns:a16="http://schemas.microsoft.com/office/drawing/2014/main" id="{436C3C4F-A927-41C9-B20E-BF607C38BA5F}"/>
                </a:ext>
              </a:extLst>
            </p:cNvPr>
            <p:cNvGrpSpPr/>
            <p:nvPr/>
          </p:nvGrpSpPr>
          <p:grpSpPr>
            <a:xfrm>
              <a:off x="5652012" y="2168986"/>
              <a:ext cx="1800020" cy="1800020"/>
              <a:chOff x="5652012" y="728970"/>
              <a:chExt cx="1800020" cy="1800020"/>
            </a:xfrm>
          </p:grpSpPr>
          <p:grpSp>
            <p:nvGrpSpPr>
              <p:cNvPr id="191" name="グループ化 190">
                <a:extLst>
                  <a:ext uri="{FF2B5EF4-FFF2-40B4-BE49-F238E27FC236}">
                    <a16:creationId xmlns:a16="http://schemas.microsoft.com/office/drawing/2014/main" id="{D25485CF-CB34-4701-8105-D1057310D6D3}"/>
                  </a:ext>
                </a:extLst>
              </p:cNvPr>
              <p:cNvGrpSpPr/>
              <p:nvPr/>
            </p:nvGrpSpPr>
            <p:grpSpPr>
              <a:xfrm>
                <a:off x="6372020" y="1448978"/>
                <a:ext cx="360004" cy="360004"/>
                <a:chOff x="4932004" y="2708992"/>
                <a:chExt cx="360004" cy="360004"/>
              </a:xfrm>
            </p:grpSpPr>
            <p:cxnSp>
              <p:nvCxnSpPr>
                <p:cNvPr id="206" name="直線コネクタ 205">
                  <a:extLst>
                    <a:ext uri="{FF2B5EF4-FFF2-40B4-BE49-F238E27FC236}">
                      <a16:creationId xmlns:a16="http://schemas.microsoft.com/office/drawing/2014/main" id="{001A4D5E-413F-4CC3-B0B9-5F884BC53E19}"/>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7" name="直線コネクタ 206">
                  <a:extLst>
                    <a:ext uri="{FF2B5EF4-FFF2-40B4-BE49-F238E27FC236}">
                      <a16:creationId xmlns:a16="http://schemas.microsoft.com/office/drawing/2014/main" id="{D1E0BF14-6979-4A8E-87BF-2B99A687986A}"/>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8" name="直線コネクタ 207">
                  <a:extLst>
                    <a:ext uri="{FF2B5EF4-FFF2-40B4-BE49-F238E27FC236}">
                      <a16:creationId xmlns:a16="http://schemas.microsoft.com/office/drawing/2014/main" id="{51B28292-9EC8-4EF4-BEA3-71BFA869ED99}"/>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9" name="直線コネクタ 208">
                  <a:extLst>
                    <a:ext uri="{FF2B5EF4-FFF2-40B4-BE49-F238E27FC236}">
                      <a16:creationId xmlns:a16="http://schemas.microsoft.com/office/drawing/2014/main" id="{D5FAC743-B4BC-4A52-9674-1EDFC79D2474}"/>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92" name="直線コネクタ 191">
                <a:extLst>
                  <a:ext uri="{FF2B5EF4-FFF2-40B4-BE49-F238E27FC236}">
                    <a16:creationId xmlns:a16="http://schemas.microsoft.com/office/drawing/2014/main" id="{03142A4B-87C9-4621-AFDF-B97D14E5CFF1}"/>
                  </a:ext>
                </a:extLst>
              </p:cNvPr>
              <p:cNvCxnSpPr>
                <a:cxnSpLocks/>
              </p:cNvCxnSpPr>
              <p:nvPr/>
            </p:nvCxnSpPr>
            <p:spPr>
              <a:xfrm>
                <a:off x="6012016" y="1808982"/>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93" name="直線コネクタ 192">
                <a:extLst>
                  <a:ext uri="{FF2B5EF4-FFF2-40B4-BE49-F238E27FC236}">
                    <a16:creationId xmlns:a16="http://schemas.microsoft.com/office/drawing/2014/main" id="{87CE94F9-05DA-475B-B9D9-2DA57EDB6D10}"/>
                  </a:ext>
                </a:extLst>
              </p:cNvPr>
              <p:cNvCxnSpPr>
                <a:cxnSpLocks/>
              </p:cNvCxnSpPr>
              <p:nvPr/>
            </p:nvCxnSpPr>
            <p:spPr>
              <a:xfrm>
                <a:off x="6732024" y="1808982"/>
                <a:ext cx="360006" cy="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94" name="直線コネクタ 193">
                <a:extLst>
                  <a:ext uri="{FF2B5EF4-FFF2-40B4-BE49-F238E27FC236}">
                    <a16:creationId xmlns:a16="http://schemas.microsoft.com/office/drawing/2014/main" id="{B5F436DC-E768-4E92-A821-46A659C1E41F}"/>
                  </a:ext>
                </a:extLst>
              </p:cNvPr>
              <p:cNvCxnSpPr>
                <a:cxnSpLocks/>
              </p:cNvCxnSpPr>
              <p:nvPr/>
            </p:nvCxnSpPr>
            <p:spPr>
              <a:xfrm flipV="1">
                <a:off x="6012016" y="728970"/>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195" name="グループ化 194">
                <a:extLst>
                  <a:ext uri="{FF2B5EF4-FFF2-40B4-BE49-F238E27FC236}">
                    <a16:creationId xmlns:a16="http://schemas.microsoft.com/office/drawing/2014/main" id="{412AED1C-0BE9-4319-B2FF-9A37349E8C31}"/>
                  </a:ext>
                </a:extLst>
              </p:cNvPr>
              <p:cNvGrpSpPr/>
              <p:nvPr/>
            </p:nvGrpSpPr>
            <p:grpSpPr>
              <a:xfrm>
                <a:off x="6912026" y="1988984"/>
                <a:ext cx="360004" cy="90003"/>
                <a:chOff x="7272030" y="3789004"/>
                <a:chExt cx="360004" cy="90003"/>
              </a:xfrm>
            </p:grpSpPr>
            <p:cxnSp>
              <p:nvCxnSpPr>
                <p:cNvPr id="204" name="直線コネクタ 203">
                  <a:extLst>
                    <a:ext uri="{FF2B5EF4-FFF2-40B4-BE49-F238E27FC236}">
                      <a16:creationId xmlns:a16="http://schemas.microsoft.com/office/drawing/2014/main" id="{F2B3FB15-504E-43D0-A168-3D71663E83A8}"/>
                    </a:ext>
                  </a:extLst>
                </p:cNvPr>
                <p:cNvCxnSpPr>
                  <a:cxnSpLocks/>
                </p:cNvCxnSpPr>
                <p:nvPr/>
              </p:nvCxnSpPr>
              <p:spPr>
                <a:xfrm flipH="1" flipV="1">
                  <a:off x="7272030" y="3789004"/>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5" name="直線コネクタ 204">
                  <a:extLst>
                    <a:ext uri="{FF2B5EF4-FFF2-40B4-BE49-F238E27FC236}">
                      <a16:creationId xmlns:a16="http://schemas.microsoft.com/office/drawing/2014/main" id="{0C602B01-1C1B-4C28-88F0-62E4262103FF}"/>
                    </a:ext>
                  </a:extLst>
                </p:cNvPr>
                <p:cNvCxnSpPr>
                  <a:cxnSpLocks/>
                </p:cNvCxnSpPr>
                <p:nvPr/>
              </p:nvCxnSpPr>
              <p:spPr>
                <a:xfrm flipH="1" flipV="1">
                  <a:off x="7272030" y="3879005"/>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96" name="直線コネクタ 195">
                <a:extLst>
                  <a:ext uri="{FF2B5EF4-FFF2-40B4-BE49-F238E27FC236}">
                    <a16:creationId xmlns:a16="http://schemas.microsoft.com/office/drawing/2014/main" id="{066DB9F5-9D05-46BC-8873-1403C710D254}"/>
                  </a:ext>
                </a:extLst>
              </p:cNvPr>
              <p:cNvCxnSpPr>
                <a:cxnSpLocks/>
              </p:cNvCxnSpPr>
              <p:nvPr/>
            </p:nvCxnSpPr>
            <p:spPr>
              <a:xfrm flipV="1">
                <a:off x="7092028" y="1808982"/>
                <a:ext cx="0" cy="180002"/>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197" name="直線コネクタ 196">
                <a:extLst>
                  <a:ext uri="{FF2B5EF4-FFF2-40B4-BE49-F238E27FC236}">
                    <a16:creationId xmlns:a16="http://schemas.microsoft.com/office/drawing/2014/main" id="{B873F066-44A7-4CD9-B861-128EB84E9DD4}"/>
                  </a:ext>
                </a:extLst>
              </p:cNvPr>
              <p:cNvCxnSpPr>
                <a:cxnSpLocks/>
              </p:cNvCxnSpPr>
              <p:nvPr/>
            </p:nvCxnSpPr>
            <p:spPr>
              <a:xfrm flipV="1">
                <a:off x="7092028" y="2078985"/>
                <a:ext cx="0" cy="270003"/>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198" name="グループ化 197">
                <a:extLst>
                  <a:ext uri="{FF2B5EF4-FFF2-40B4-BE49-F238E27FC236}">
                    <a16:creationId xmlns:a16="http://schemas.microsoft.com/office/drawing/2014/main" id="{0BACA2FA-51D1-4B45-8933-91D391EE63FA}"/>
                  </a:ext>
                </a:extLst>
              </p:cNvPr>
              <p:cNvGrpSpPr/>
              <p:nvPr/>
            </p:nvGrpSpPr>
            <p:grpSpPr>
              <a:xfrm>
                <a:off x="6912026" y="2348988"/>
                <a:ext cx="326325" cy="117556"/>
                <a:chOff x="2531592" y="5357236"/>
                <a:chExt cx="326325" cy="117556"/>
              </a:xfrm>
            </p:grpSpPr>
            <p:cxnSp>
              <p:nvCxnSpPr>
                <p:cNvPr id="201" name="直線コネクタ 200">
                  <a:extLst>
                    <a:ext uri="{FF2B5EF4-FFF2-40B4-BE49-F238E27FC236}">
                      <a16:creationId xmlns:a16="http://schemas.microsoft.com/office/drawing/2014/main" id="{8E1F3462-DA2D-4BD4-A3EB-E84168FA5FBF}"/>
                    </a:ext>
                  </a:extLst>
                </p:cNvPr>
                <p:cNvCxnSpPr/>
                <p:nvPr/>
              </p:nvCxnSpPr>
              <p:spPr>
                <a:xfrm flipV="1">
                  <a:off x="2531592" y="5357236"/>
                  <a:ext cx="326325"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2" name="直線コネクタ 201">
                  <a:extLst>
                    <a:ext uri="{FF2B5EF4-FFF2-40B4-BE49-F238E27FC236}">
                      <a16:creationId xmlns:a16="http://schemas.microsoft.com/office/drawing/2014/main" id="{7B70AF7B-6998-4E09-9862-A1AB217EBC85}"/>
                    </a:ext>
                  </a:extLst>
                </p:cNvPr>
                <p:cNvCxnSpPr/>
                <p:nvPr/>
              </p:nvCxnSpPr>
              <p:spPr>
                <a:xfrm flipV="1">
                  <a:off x="2592779" y="5416014"/>
                  <a:ext cx="203953"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3" name="直線コネクタ 202">
                  <a:extLst>
                    <a:ext uri="{FF2B5EF4-FFF2-40B4-BE49-F238E27FC236}">
                      <a16:creationId xmlns:a16="http://schemas.microsoft.com/office/drawing/2014/main" id="{B9BC80FE-C1EC-4F6D-90C7-9161D9E2B6CE}"/>
                    </a:ext>
                  </a:extLst>
                </p:cNvPr>
                <p:cNvCxnSpPr/>
                <p:nvPr/>
              </p:nvCxnSpPr>
              <p:spPr>
                <a:xfrm flipV="1">
                  <a:off x="2653965" y="5474792"/>
                  <a:ext cx="81582"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99" name="直線コネクタ 198">
                <a:extLst>
                  <a:ext uri="{FF2B5EF4-FFF2-40B4-BE49-F238E27FC236}">
                    <a16:creationId xmlns:a16="http://schemas.microsoft.com/office/drawing/2014/main" id="{DC80B686-1888-4B6A-AFEE-B4A7DC7AA8BA}"/>
                  </a:ext>
                </a:extLst>
              </p:cNvPr>
              <p:cNvCxnSpPr>
                <a:cxnSpLocks/>
              </p:cNvCxnSpPr>
              <p:nvPr/>
            </p:nvCxnSpPr>
            <p:spPr>
              <a:xfrm flipV="1">
                <a:off x="6552022" y="1088974"/>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200" name="直線コネクタ 199">
                <a:extLst>
                  <a:ext uri="{FF2B5EF4-FFF2-40B4-BE49-F238E27FC236}">
                    <a16:creationId xmlns:a16="http://schemas.microsoft.com/office/drawing/2014/main" id="{E400D98A-4885-422F-B970-AF06C3C469F8}"/>
                  </a:ext>
                </a:extLst>
              </p:cNvPr>
              <p:cNvCxnSpPr>
                <a:cxnSpLocks/>
              </p:cNvCxnSpPr>
              <p:nvPr/>
            </p:nvCxnSpPr>
            <p:spPr>
              <a:xfrm>
                <a:off x="5652012" y="1088974"/>
                <a:ext cx="1800020"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grpSp>
          <p:nvGrpSpPr>
            <p:cNvPr id="210" name="グループ化 209">
              <a:extLst>
                <a:ext uri="{FF2B5EF4-FFF2-40B4-BE49-F238E27FC236}">
                  <a16:creationId xmlns:a16="http://schemas.microsoft.com/office/drawing/2014/main" id="{1694CD2C-2BD3-469A-929A-ACAE9DEFF4F4}"/>
                </a:ext>
              </a:extLst>
            </p:cNvPr>
            <p:cNvGrpSpPr/>
            <p:nvPr/>
          </p:nvGrpSpPr>
          <p:grpSpPr>
            <a:xfrm>
              <a:off x="5652012" y="3609002"/>
              <a:ext cx="1800020" cy="1800020"/>
              <a:chOff x="5652012" y="728970"/>
              <a:chExt cx="1800020" cy="1800020"/>
            </a:xfrm>
          </p:grpSpPr>
          <p:grpSp>
            <p:nvGrpSpPr>
              <p:cNvPr id="211" name="グループ化 210">
                <a:extLst>
                  <a:ext uri="{FF2B5EF4-FFF2-40B4-BE49-F238E27FC236}">
                    <a16:creationId xmlns:a16="http://schemas.microsoft.com/office/drawing/2014/main" id="{EF063828-012A-445B-BF14-75950650B38C}"/>
                  </a:ext>
                </a:extLst>
              </p:cNvPr>
              <p:cNvGrpSpPr/>
              <p:nvPr/>
            </p:nvGrpSpPr>
            <p:grpSpPr>
              <a:xfrm>
                <a:off x="6372020" y="1448978"/>
                <a:ext cx="360004" cy="360004"/>
                <a:chOff x="4932004" y="2708992"/>
                <a:chExt cx="360004" cy="360004"/>
              </a:xfrm>
            </p:grpSpPr>
            <p:cxnSp>
              <p:nvCxnSpPr>
                <p:cNvPr id="226" name="直線コネクタ 225">
                  <a:extLst>
                    <a:ext uri="{FF2B5EF4-FFF2-40B4-BE49-F238E27FC236}">
                      <a16:creationId xmlns:a16="http://schemas.microsoft.com/office/drawing/2014/main" id="{B69B0D71-5C15-412D-8D52-23D443DB6D15}"/>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7" name="直線コネクタ 226">
                  <a:extLst>
                    <a:ext uri="{FF2B5EF4-FFF2-40B4-BE49-F238E27FC236}">
                      <a16:creationId xmlns:a16="http://schemas.microsoft.com/office/drawing/2014/main" id="{DABADECF-A517-49C3-877F-7DE94755AB91}"/>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8" name="直線コネクタ 227">
                  <a:extLst>
                    <a:ext uri="{FF2B5EF4-FFF2-40B4-BE49-F238E27FC236}">
                      <a16:creationId xmlns:a16="http://schemas.microsoft.com/office/drawing/2014/main" id="{0B114486-01B7-448B-8728-4434D4AB1501}"/>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9" name="直線コネクタ 228">
                  <a:extLst>
                    <a:ext uri="{FF2B5EF4-FFF2-40B4-BE49-F238E27FC236}">
                      <a16:creationId xmlns:a16="http://schemas.microsoft.com/office/drawing/2014/main" id="{8C619C50-0201-43BF-87E1-D166C6EBB5E2}"/>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12" name="直線コネクタ 211">
                <a:extLst>
                  <a:ext uri="{FF2B5EF4-FFF2-40B4-BE49-F238E27FC236}">
                    <a16:creationId xmlns:a16="http://schemas.microsoft.com/office/drawing/2014/main" id="{15672763-42E0-4C2C-AEE8-58C12AB35972}"/>
                  </a:ext>
                </a:extLst>
              </p:cNvPr>
              <p:cNvCxnSpPr>
                <a:cxnSpLocks/>
              </p:cNvCxnSpPr>
              <p:nvPr/>
            </p:nvCxnSpPr>
            <p:spPr>
              <a:xfrm>
                <a:off x="6012016" y="1808982"/>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213" name="直線コネクタ 212">
                <a:extLst>
                  <a:ext uri="{FF2B5EF4-FFF2-40B4-BE49-F238E27FC236}">
                    <a16:creationId xmlns:a16="http://schemas.microsoft.com/office/drawing/2014/main" id="{CEA99A9B-21D9-41B5-86A2-9AC00313D276}"/>
                  </a:ext>
                </a:extLst>
              </p:cNvPr>
              <p:cNvCxnSpPr>
                <a:cxnSpLocks/>
              </p:cNvCxnSpPr>
              <p:nvPr/>
            </p:nvCxnSpPr>
            <p:spPr>
              <a:xfrm>
                <a:off x="6732024" y="1808982"/>
                <a:ext cx="360006" cy="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214" name="直線コネクタ 213">
                <a:extLst>
                  <a:ext uri="{FF2B5EF4-FFF2-40B4-BE49-F238E27FC236}">
                    <a16:creationId xmlns:a16="http://schemas.microsoft.com/office/drawing/2014/main" id="{C6157632-FE25-4D61-8791-406A7021A0ED}"/>
                  </a:ext>
                </a:extLst>
              </p:cNvPr>
              <p:cNvCxnSpPr>
                <a:cxnSpLocks/>
              </p:cNvCxnSpPr>
              <p:nvPr/>
            </p:nvCxnSpPr>
            <p:spPr>
              <a:xfrm flipV="1">
                <a:off x="6012016" y="728970"/>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215" name="グループ化 214">
                <a:extLst>
                  <a:ext uri="{FF2B5EF4-FFF2-40B4-BE49-F238E27FC236}">
                    <a16:creationId xmlns:a16="http://schemas.microsoft.com/office/drawing/2014/main" id="{FDCCFBE8-3A14-4EE7-ABAD-7E4C96818E33}"/>
                  </a:ext>
                </a:extLst>
              </p:cNvPr>
              <p:cNvGrpSpPr/>
              <p:nvPr/>
            </p:nvGrpSpPr>
            <p:grpSpPr>
              <a:xfrm>
                <a:off x="6912026" y="1988984"/>
                <a:ext cx="360004" cy="90003"/>
                <a:chOff x="7272030" y="3789004"/>
                <a:chExt cx="360004" cy="90003"/>
              </a:xfrm>
            </p:grpSpPr>
            <p:cxnSp>
              <p:nvCxnSpPr>
                <p:cNvPr id="224" name="直線コネクタ 223">
                  <a:extLst>
                    <a:ext uri="{FF2B5EF4-FFF2-40B4-BE49-F238E27FC236}">
                      <a16:creationId xmlns:a16="http://schemas.microsoft.com/office/drawing/2014/main" id="{8A0433E9-F951-4DF7-BBCF-C0B447C75B17}"/>
                    </a:ext>
                  </a:extLst>
                </p:cNvPr>
                <p:cNvCxnSpPr>
                  <a:cxnSpLocks/>
                </p:cNvCxnSpPr>
                <p:nvPr/>
              </p:nvCxnSpPr>
              <p:spPr>
                <a:xfrm flipH="1" flipV="1">
                  <a:off x="7272030" y="3789004"/>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5" name="直線コネクタ 224">
                  <a:extLst>
                    <a:ext uri="{FF2B5EF4-FFF2-40B4-BE49-F238E27FC236}">
                      <a16:creationId xmlns:a16="http://schemas.microsoft.com/office/drawing/2014/main" id="{B2178B64-5225-4E4A-B6E2-5F6EA314C5F5}"/>
                    </a:ext>
                  </a:extLst>
                </p:cNvPr>
                <p:cNvCxnSpPr>
                  <a:cxnSpLocks/>
                </p:cNvCxnSpPr>
                <p:nvPr/>
              </p:nvCxnSpPr>
              <p:spPr>
                <a:xfrm flipH="1" flipV="1">
                  <a:off x="7272030" y="3879005"/>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16" name="直線コネクタ 215">
                <a:extLst>
                  <a:ext uri="{FF2B5EF4-FFF2-40B4-BE49-F238E27FC236}">
                    <a16:creationId xmlns:a16="http://schemas.microsoft.com/office/drawing/2014/main" id="{CA7A7151-4714-40C7-B53E-FBA39A954B67}"/>
                  </a:ext>
                </a:extLst>
              </p:cNvPr>
              <p:cNvCxnSpPr>
                <a:cxnSpLocks/>
              </p:cNvCxnSpPr>
              <p:nvPr/>
            </p:nvCxnSpPr>
            <p:spPr>
              <a:xfrm flipV="1">
                <a:off x="7092028" y="1808982"/>
                <a:ext cx="0" cy="180002"/>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217" name="直線コネクタ 216">
                <a:extLst>
                  <a:ext uri="{FF2B5EF4-FFF2-40B4-BE49-F238E27FC236}">
                    <a16:creationId xmlns:a16="http://schemas.microsoft.com/office/drawing/2014/main" id="{22596E69-6625-473F-9E22-CA95A4194B2B}"/>
                  </a:ext>
                </a:extLst>
              </p:cNvPr>
              <p:cNvCxnSpPr>
                <a:cxnSpLocks/>
              </p:cNvCxnSpPr>
              <p:nvPr/>
            </p:nvCxnSpPr>
            <p:spPr>
              <a:xfrm flipV="1">
                <a:off x="7092028" y="2078985"/>
                <a:ext cx="0" cy="270003"/>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218" name="グループ化 217">
                <a:extLst>
                  <a:ext uri="{FF2B5EF4-FFF2-40B4-BE49-F238E27FC236}">
                    <a16:creationId xmlns:a16="http://schemas.microsoft.com/office/drawing/2014/main" id="{05272CA7-68AB-46C8-86D9-E7E3020F778C}"/>
                  </a:ext>
                </a:extLst>
              </p:cNvPr>
              <p:cNvGrpSpPr/>
              <p:nvPr/>
            </p:nvGrpSpPr>
            <p:grpSpPr>
              <a:xfrm>
                <a:off x="6912026" y="2348988"/>
                <a:ext cx="326325" cy="117556"/>
                <a:chOff x="2531592" y="5357236"/>
                <a:chExt cx="326325" cy="117556"/>
              </a:xfrm>
            </p:grpSpPr>
            <p:cxnSp>
              <p:nvCxnSpPr>
                <p:cNvPr id="221" name="直線コネクタ 220">
                  <a:extLst>
                    <a:ext uri="{FF2B5EF4-FFF2-40B4-BE49-F238E27FC236}">
                      <a16:creationId xmlns:a16="http://schemas.microsoft.com/office/drawing/2014/main" id="{3715A177-274F-495F-9658-FE2CBB4DCA47}"/>
                    </a:ext>
                  </a:extLst>
                </p:cNvPr>
                <p:cNvCxnSpPr/>
                <p:nvPr/>
              </p:nvCxnSpPr>
              <p:spPr>
                <a:xfrm flipV="1">
                  <a:off x="2531592" y="5357236"/>
                  <a:ext cx="326325"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2" name="直線コネクタ 221">
                  <a:extLst>
                    <a:ext uri="{FF2B5EF4-FFF2-40B4-BE49-F238E27FC236}">
                      <a16:creationId xmlns:a16="http://schemas.microsoft.com/office/drawing/2014/main" id="{260419D1-213F-4694-8E03-D58ECC23BA59}"/>
                    </a:ext>
                  </a:extLst>
                </p:cNvPr>
                <p:cNvCxnSpPr/>
                <p:nvPr/>
              </p:nvCxnSpPr>
              <p:spPr>
                <a:xfrm flipV="1">
                  <a:off x="2592779" y="5416014"/>
                  <a:ext cx="203953"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3" name="直線コネクタ 222">
                  <a:extLst>
                    <a:ext uri="{FF2B5EF4-FFF2-40B4-BE49-F238E27FC236}">
                      <a16:creationId xmlns:a16="http://schemas.microsoft.com/office/drawing/2014/main" id="{F085D748-4374-4922-8B7A-87A1C62753DF}"/>
                    </a:ext>
                  </a:extLst>
                </p:cNvPr>
                <p:cNvCxnSpPr/>
                <p:nvPr/>
              </p:nvCxnSpPr>
              <p:spPr>
                <a:xfrm flipV="1">
                  <a:off x="2653965" y="5474792"/>
                  <a:ext cx="81582"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19" name="直線コネクタ 218">
                <a:extLst>
                  <a:ext uri="{FF2B5EF4-FFF2-40B4-BE49-F238E27FC236}">
                    <a16:creationId xmlns:a16="http://schemas.microsoft.com/office/drawing/2014/main" id="{E70FA2B8-6D02-4CF9-95BE-6DDF394D3025}"/>
                  </a:ext>
                </a:extLst>
              </p:cNvPr>
              <p:cNvCxnSpPr>
                <a:cxnSpLocks/>
              </p:cNvCxnSpPr>
              <p:nvPr/>
            </p:nvCxnSpPr>
            <p:spPr>
              <a:xfrm flipV="1">
                <a:off x="6552022" y="1088974"/>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220" name="直線コネクタ 219">
                <a:extLst>
                  <a:ext uri="{FF2B5EF4-FFF2-40B4-BE49-F238E27FC236}">
                    <a16:creationId xmlns:a16="http://schemas.microsoft.com/office/drawing/2014/main" id="{3CB0462E-4E40-4B74-9A6F-240152D943CE}"/>
                  </a:ext>
                </a:extLst>
              </p:cNvPr>
              <p:cNvCxnSpPr>
                <a:cxnSpLocks/>
              </p:cNvCxnSpPr>
              <p:nvPr/>
            </p:nvCxnSpPr>
            <p:spPr>
              <a:xfrm>
                <a:off x="5652012" y="1088974"/>
                <a:ext cx="1800020"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grpSp>
          <p:nvGrpSpPr>
            <p:cNvPr id="230" name="グループ化 229">
              <a:extLst>
                <a:ext uri="{FF2B5EF4-FFF2-40B4-BE49-F238E27FC236}">
                  <a16:creationId xmlns:a16="http://schemas.microsoft.com/office/drawing/2014/main" id="{E76D82AF-3266-4D55-9E2E-34167A265854}"/>
                </a:ext>
              </a:extLst>
            </p:cNvPr>
            <p:cNvGrpSpPr/>
            <p:nvPr/>
          </p:nvGrpSpPr>
          <p:grpSpPr>
            <a:xfrm>
              <a:off x="5652012" y="5063114"/>
              <a:ext cx="1800020" cy="1800020"/>
              <a:chOff x="5652012" y="728970"/>
              <a:chExt cx="1800020" cy="1800020"/>
            </a:xfrm>
          </p:grpSpPr>
          <p:grpSp>
            <p:nvGrpSpPr>
              <p:cNvPr id="231" name="グループ化 230">
                <a:extLst>
                  <a:ext uri="{FF2B5EF4-FFF2-40B4-BE49-F238E27FC236}">
                    <a16:creationId xmlns:a16="http://schemas.microsoft.com/office/drawing/2014/main" id="{018AA9BC-21FF-4F0D-B379-C2CC38AA37E8}"/>
                  </a:ext>
                </a:extLst>
              </p:cNvPr>
              <p:cNvGrpSpPr/>
              <p:nvPr/>
            </p:nvGrpSpPr>
            <p:grpSpPr>
              <a:xfrm>
                <a:off x="6372020" y="1448978"/>
                <a:ext cx="360004" cy="360004"/>
                <a:chOff x="4932004" y="2708992"/>
                <a:chExt cx="360004" cy="360004"/>
              </a:xfrm>
            </p:grpSpPr>
            <p:cxnSp>
              <p:nvCxnSpPr>
                <p:cNvPr id="246" name="直線コネクタ 245">
                  <a:extLst>
                    <a:ext uri="{FF2B5EF4-FFF2-40B4-BE49-F238E27FC236}">
                      <a16:creationId xmlns:a16="http://schemas.microsoft.com/office/drawing/2014/main" id="{B46EB9B0-75B4-43E1-AF3E-E50DB8578EF8}"/>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7" name="直線コネクタ 246">
                  <a:extLst>
                    <a:ext uri="{FF2B5EF4-FFF2-40B4-BE49-F238E27FC236}">
                      <a16:creationId xmlns:a16="http://schemas.microsoft.com/office/drawing/2014/main" id="{FBAF95BC-58AC-4D57-918D-E069C1677220}"/>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8" name="直線コネクタ 247">
                  <a:extLst>
                    <a:ext uri="{FF2B5EF4-FFF2-40B4-BE49-F238E27FC236}">
                      <a16:creationId xmlns:a16="http://schemas.microsoft.com/office/drawing/2014/main" id="{3C98EAF3-7139-4D4F-98A4-8928F70D75A7}"/>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9" name="直線コネクタ 248">
                  <a:extLst>
                    <a:ext uri="{FF2B5EF4-FFF2-40B4-BE49-F238E27FC236}">
                      <a16:creationId xmlns:a16="http://schemas.microsoft.com/office/drawing/2014/main" id="{B067E30D-EF14-44DB-9B4D-BC16C9672192}"/>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32" name="直線コネクタ 231">
                <a:extLst>
                  <a:ext uri="{FF2B5EF4-FFF2-40B4-BE49-F238E27FC236}">
                    <a16:creationId xmlns:a16="http://schemas.microsoft.com/office/drawing/2014/main" id="{338C324E-4D45-43C6-A033-2AAE71708941}"/>
                  </a:ext>
                </a:extLst>
              </p:cNvPr>
              <p:cNvCxnSpPr>
                <a:cxnSpLocks/>
              </p:cNvCxnSpPr>
              <p:nvPr/>
            </p:nvCxnSpPr>
            <p:spPr>
              <a:xfrm>
                <a:off x="6012016" y="1808982"/>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233" name="直線コネクタ 232">
                <a:extLst>
                  <a:ext uri="{FF2B5EF4-FFF2-40B4-BE49-F238E27FC236}">
                    <a16:creationId xmlns:a16="http://schemas.microsoft.com/office/drawing/2014/main" id="{1D13A683-8044-4DE8-BD47-7AAE930DA8A1}"/>
                  </a:ext>
                </a:extLst>
              </p:cNvPr>
              <p:cNvCxnSpPr>
                <a:cxnSpLocks/>
              </p:cNvCxnSpPr>
              <p:nvPr/>
            </p:nvCxnSpPr>
            <p:spPr>
              <a:xfrm>
                <a:off x="6732024" y="1808982"/>
                <a:ext cx="360006" cy="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234" name="直線コネクタ 233">
                <a:extLst>
                  <a:ext uri="{FF2B5EF4-FFF2-40B4-BE49-F238E27FC236}">
                    <a16:creationId xmlns:a16="http://schemas.microsoft.com/office/drawing/2014/main" id="{9F7B2E69-7628-4264-96F1-1A9B39841339}"/>
                  </a:ext>
                </a:extLst>
              </p:cNvPr>
              <p:cNvCxnSpPr>
                <a:cxnSpLocks/>
              </p:cNvCxnSpPr>
              <p:nvPr/>
            </p:nvCxnSpPr>
            <p:spPr>
              <a:xfrm flipV="1">
                <a:off x="6012016" y="728970"/>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235" name="グループ化 234">
                <a:extLst>
                  <a:ext uri="{FF2B5EF4-FFF2-40B4-BE49-F238E27FC236}">
                    <a16:creationId xmlns:a16="http://schemas.microsoft.com/office/drawing/2014/main" id="{AE41BA6F-0997-4464-B8C4-638F498543A1}"/>
                  </a:ext>
                </a:extLst>
              </p:cNvPr>
              <p:cNvGrpSpPr/>
              <p:nvPr/>
            </p:nvGrpSpPr>
            <p:grpSpPr>
              <a:xfrm>
                <a:off x="6912026" y="1988984"/>
                <a:ext cx="360004" cy="90003"/>
                <a:chOff x="7272030" y="3789004"/>
                <a:chExt cx="360004" cy="90003"/>
              </a:xfrm>
            </p:grpSpPr>
            <p:cxnSp>
              <p:nvCxnSpPr>
                <p:cNvPr id="244" name="直線コネクタ 243">
                  <a:extLst>
                    <a:ext uri="{FF2B5EF4-FFF2-40B4-BE49-F238E27FC236}">
                      <a16:creationId xmlns:a16="http://schemas.microsoft.com/office/drawing/2014/main" id="{38F09523-41D6-49E7-82EB-031AFCC68EF9}"/>
                    </a:ext>
                  </a:extLst>
                </p:cNvPr>
                <p:cNvCxnSpPr>
                  <a:cxnSpLocks/>
                </p:cNvCxnSpPr>
                <p:nvPr/>
              </p:nvCxnSpPr>
              <p:spPr>
                <a:xfrm flipH="1" flipV="1">
                  <a:off x="7272030" y="3789004"/>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5" name="直線コネクタ 244">
                  <a:extLst>
                    <a:ext uri="{FF2B5EF4-FFF2-40B4-BE49-F238E27FC236}">
                      <a16:creationId xmlns:a16="http://schemas.microsoft.com/office/drawing/2014/main" id="{8841C5CD-982F-46D7-BA78-230879DBE950}"/>
                    </a:ext>
                  </a:extLst>
                </p:cNvPr>
                <p:cNvCxnSpPr>
                  <a:cxnSpLocks/>
                </p:cNvCxnSpPr>
                <p:nvPr/>
              </p:nvCxnSpPr>
              <p:spPr>
                <a:xfrm flipH="1" flipV="1">
                  <a:off x="7272030" y="3879005"/>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36" name="直線コネクタ 235">
                <a:extLst>
                  <a:ext uri="{FF2B5EF4-FFF2-40B4-BE49-F238E27FC236}">
                    <a16:creationId xmlns:a16="http://schemas.microsoft.com/office/drawing/2014/main" id="{C1CBBE77-4F15-46EE-B9EE-ED0DEE982B9A}"/>
                  </a:ext>
                </a:extLst>
              </p:cNvPr>
              <p:cNvCxnSpPr>
                <a:cxnSpLocks/>
              </p:cNvCxnSpPr>
              <p:nvPr/>
            </p:nvCxnSpPr>
            <p:spPr>
              <a:xfrm flipV="1">
                <a:off x="7092028" y="1808982"/>
                <a:ext cx="0" cy="180002"/>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237" name="直線コネクタ 236">
                <a:extLst>
                  <a:ext uri="{FF2B5EF4-FFF2-40B4-BE49-F238E27FC236}">
                    <a16:creationId xmlns:a16="http://schemas.microsoft.com/office/drawing/2014/main" id="{9488BB4D-B7D9-4721-93A7-A119454944FA}"/>
                  </a:ext>
                </a:extLst>
              </p:cNvPr>
              <p:cNvCxnSpPr>
                <a:cxnSpLocks/>
              </p:cNvCxnSpPr>
              <p:nvPr/>
            </p:nvCxnSpPr>
            <p:spPr>
              <a:xfrm flipV="1">
                <a:off x="7092028" y="2078985"/>
                <a:ext cx="0" cy="270003"/>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238" name="グループ化 237">
                <a:extLst>
                  <a:ext uri="{FF2B5EF4-FFF2-40B4-BE49-F238E27FC236}">
                    <a16:creationId xmlns:a16="http://schemas.microsoft.com/office/drawing/2014/main" id="{4F2033AC-CF6E-4853-8F99-C123E929A718}"/>
                  </a:ext>
                </a:extLst>
              </p:cNvPr>
              <p:cNvGrpSpPr/>
              <p:nvPr/>
            </p:nvGrpSpPr>
            <p:grpSpPr>
              <a:xfrm>
                <a:off x="6912026" y="2348988"/>
                <a:ext cx="326325" cy="117556"/>
                <a:chOff x="2531592" y="5357236"/>
                <a:chExt cx="326325" cy="117556"/>
              </a:xfrm>
            </p:grpSpPr>
            <p:cxnSp>
              <p:nvCxnSpPr>
                <p:cNvPr id="241" name="直線コネクタ 240">
                  <a:extLst>
                    <a:ext uri="{FF2B5EF4-FFF2-40B4-BE49-F238E27FC236}">
                      <a16:creationId xmlns:a16="http://schemas.microsoft.com/office/drawing/2014/main" id="{106DAF75-B8E0-421A-A349-EE0F152DDEE2}"/>
                    </a:ext>
                  </a:extLst>
                </p:cNvPr>
                <p:cNvCxnSpPr/>
                <p:nvPr/>
              </p:nvCxnSpPr>
              <p:spPr>
                <a:xfrm flipV="1">
                  <a:off x="2531592" y="5357236"/>
                  <a:ext cx="326325"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2" name="直線コネクタ 241">
                  <a:extLst>
                    <a:ext uri="{FF2B5EF4-FFF2-40B4-BE49-F238E27FC236}">
                      <a16:creationId xmlns:a16="http://schemas.microsoft.com/office/drawing/2014/main" id="{576950CF-1A76-4A8D-893D-116E73952588}"/>
                    </a:ext>
                  </a:extLst>
                </p:cNvPr>
                <p:cNvCxnSpPr/>
                <p:nvPr/>
              </p:nvCxnSpPr>
              <p:spPr>
                <a:xfrm flipV="1">
                  <a:off x="2592779" y="5416014"/>
                  <a:ext cx="203953"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3" name="直線コネクタ 242">
                  <a:extLst>
                    <a:ext uri="{FF2B5EF4-FFF2-40B4-BE49-F238E27FC236}">
                      <a16:creationId xmlns:a16="http://schemas.microsoft.com/office/drawing/2014/main" id="{C6497466-A738-4AEC-AF93-3A3CFB8717EA}"/>
                    </a:ext>
                  </a:extLst>
                </p:cNvPr>
                <p:cNvCxnSpPr/>
                <p:nvPr/>
              </p:nvCxnSpPr>
              <p:spPr>
                <a:xfrm flipV="1">
                  <a:off x="2653965" y="5474792"/>
                  <a:ext cx="81582"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39" name="直線コネクタ 238">
                <a:extLst>
                  <a:ext uri="{FF2B5EF4-FFF2-40B4-BE49-F238E27FC236}">
                    <a16:creationId xmlns:a16="http://schemas.microsoft.com/office/drawing/2014/main" id="{EF104839-E095-4B9F-9EA7-27A73046FE12}"/>
                  </a:ext>
                </a:extLst>
              </p:cNvPr>
              <p:cNvCxnSpPr>
                <a:cxnSpLocks/>
              </p:cNvCxnSpPr>
              <p:nvPr/>
            </p:nvCxnSpPr>
            <p:spPr>
              <a:xfrm flipV="1">
                <a:off x="6552022" y="1088974"/>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240" name="直線コネクタ 239">
                <a:extLst>
                  <a:ext uri="{FF2B5EF4-FFF2-40B4-BE49-F238E27FC236}">
                    <a16:creationId xmlns:a16="http://schemas.microsoft.com/office/drawing/2014/main" id="{066E6656-229E-4706-ADBB-77C7195B1F9F}"/>
                  </a:ext>
                </a:extLst>
              </p:cNvPr>
              <p:cNvCxnSpPr>
                <a:cxnSpLocks/>
              </p:cNvCxnSpPr>
              <p:nvPr/>
            </p:nvCxnSpPr>
            <p:spPr>
              <a:xfrm>
                <a:off x="5652012" y="1088974"/>
                <a:ext cx="1800020"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6944840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3C5CF5-7992-1953-E955-B0BB3F55DC71}"/>
              </a:ext>
            </a:extLst>
          </p:cNvPr>
          <p:cNvSpPr>
            <a:spLocks noGrp="1"/>
          </p:cNvSpPr>
          <p:nvPr>
            <p:ph type="title"/>
          </p:nvPr>
        </p:nvSpPr>
        <p:spPr/>
        <p:txBody>
          <a:bodyPr/>
          <a:lstStyle/>
          <a:p>
            <a:r>
              <a:rPr kumimoji="1" lang="ja-JP" altLang="en-US" dirty="0"/>
              <a:t>メモリのまとめ</a:t>
            </a:r>
            <a:br>
              <a:rPr kumimoji="1" lang="en-US" altLang="ja-JP" dirty="0"/>
            </a:br>
            <a:r>
              <a:rPr kumimoji="1" lang="ja-JP" altLang="en-US" sz="1800" dirty="0"/>
              <a:t>（おおよそこのぐらいの事がフワッと分かってれば良い</a:t>
            </a:r>
            <a:endParaRPr kumimoji="1" lang="en-US" dirty="0"/>
          </a:p>
        </p:txBody>
      </p:sp>
      <p:sp>
        <p:nvSpPr>
          <p:cNvPr id="3" name="コンテンツ プレースホルダー 2">
            <a:extLst>
              <a:ext uri="{FF2B5EF4-FFF2-40B4-BE49-F238E27FC236}">
                <a16:creationId xmlns:a16="http://schemas.microsoft.com/office/drawing/2014/main" id="{026F1C1F-E257-CF08-BE96-7AD280BF7F98}"/>
              </a:ext>
            </a:extLst>
          </p:cNvPr>
          <p:cNvSpPr>
            <a:spLocks noGrp="1"/>
          </p:cNvSpPr>
          <p:nvPr>
            <p:ph sz="quarter" idx="10"/>
          </p:nvPr>
        </p:nvSpPr>
        <p:spPr>
          <a:xfrm>
            <a:off x="611955" y="1088974"/>
            <a:ext cx="8190091" cy="5220058"/>
          </a:xfrm>
        </p:spPr>
        <p:txBody>
          <a:bodyPr/>
          <a:lstStyle/>
          <a:p>
            <a:r>
              <a:rPr kumimoji="1" lang="ja-JP" altLang="en-US" sz="1800" dirty="0"/>
              <a:t>メモリ（</a:t>
            </a:r>
            <a:r>
              <a:rPr kumimoji="1" lang="en-US" altLang="ja-JP" sz="1800" dirty="0"/>
              <a:t>RAM: Random Access Memory</a:t>
            </a:r>
            <a:r>
              <a:rPr kumimoji="1" lang="ja-JP" altLang="en-US" sz="1800" dirty="0"/>
              <a:t>）</a:t>
            </a:r>
            <a:endParaRPr kumimoji="1" lang="en-US" altLang="ja-JP" sz="1800" dirty="0"/>
          </a:p>
          <a:p>
            <a:pPr lvl="1"/>
            <a:r>
              <a:rPr kumimoji="1" lang="ja-JP" altLang="en-US" sz="1800" dirty="0"/>
              <a:t>複数のデータを記憶し，配列のように位置を指定して読み書きする</a:t>
            </a:r>
            <a:endParaRPr lang="en-US" altLang="ja-JP" sz="1800" dirty="0"/>
          </a:p>
          <a:p>
            <a:pPr lvl="1"/>
            <a:r>
              <a:rPr kumimoji="1" lang="ja-JP" altLang="en-US" sz="1800" dirty="0"/>
              <a:t>なるべく少ない回路で なるべく多くの記憶を行うために存在</a:t>
            </a:r>
            <a:endParaRPr kumimoji="1" lang="en-US" altLang="ja-JP" sz="1800" dirty="0"/>
          </a:p>
          <a:p>
            <a:r>
              <a:rPr kumimoji="1" lang="ja-JP" altLang="en-US" sz="1800" dirty="0"/>
              <a:t>構造とアクセス時間：</a:t>
            </a:r>
            <a:endParaRPr kumimoji="1" lang="en-US" altLang="ja-JP" sz="1800" dirty="0"/>
          </a:p>
          <a:p>
            <a:pPr lvl="1"/>
            <a:r>
              <a:rPr kumimoji="1" lang="en-US" altLang="ja-JP" sz="1800" dirty="0"/>
              <a:t>1bit </a:t>
            </a:r>
            <a:r>
              <a:rPr kumimoji="1" lang="ja-JP" altLang="en-US" sz="1800" dirty="0"/>
              <a:t>の記憶を行うセルを格子状にならべた構造を持つ</a:t>
            </a:r>
            <a:endParaRPr kumimoji="1" lang="en-US" altLang="ja-JP" sz="1800" dirty="0"/>
          </a:p>
          <a:p>
            <a:pPr lvl="1"/>
            <a:r>
              <a:rPr kumimoji="1" lang="ja-JP" altLang="en-US" sz="1800" dirty="0"/>
              <a:t>読み書きにかかる時間：</a:t>
            </a:r>
            <a:endParaRPr kumimoji="1" lang="en-US" altLang="ja-JP" sz="1800" dirty="0"/>
          </a:p>
          <a:p>
            <a:pPr lvl="2"/>
            <a:r>
              <a:rPr kumimoji="1" lang="ja-JP" altLang="en-US" sz="1800" dirty="0"/>
              <a:t>記憶容量の平方根程度に比例</a:t>
            </a:r>
            <a:endParaRPr kumimoji="1" lang="en-US" altLang="ja-JP" sz="1800" dirty="0"/>
          </a:p>
          <a:p>
            <a:pPr lvl="2"/>
            <a:r>
              <a:rPr kumimoji="1" lang="ja-JP" altLang="en-US" sz="1800" dirty="0"/>
              <a:t>信号線の長さに比例するため，速度と容量にはトレードオフがある</a:t>
            </a:r>
            <a:endParaRPr kumimoji="1" lang="en-US" sz="1800" dirty="0"/>
          </a:p>
        </p:txBody>
      </p:sp>
    </p:spTree>
    <p:extLst>
      <p:ext uri="{BB962C8B-B14F-4D97-AF65-F5344CB8AC3E}">
        <p14:creationId xmlns:p14="http://schemas.microsoft.com/office/powerpoint/2010/main" val="42679080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3C5CF5-7992-1953-E955-B0BB3F55DC71}"/>
              </a:ext>
            </a:extLst>
          </p:cNvPr>
          <p:cNvSpPr>
            <a:spLocks noGrp="1"/>
          </p:cNvSpPr>
          <p:nvPr>
            <p:ph type="title"/>
          </p:nvPr>
        </p:nvSpPr>
        <p:spPr/>
        <p:txBody>
          <a:bodyPr/>
          <a:lstStyle/>
          <a:p>
            <a:r>
              <a:rPr kumimoji="1" lang="ja-JP" altLang="en-US" dirty="0"/>
              <a:t>メモリのまとめ</a:t>
            </a:r>
            <a:br>
              <a:rPr kumimoji="1" lang="en-US" altLang="ja-JP" dirty="0"/>
            </a:br>
            <a:r>
              <a:rPr kumimoji="1" lang="ja-JP" altLang="en-US" sz="1800" dirty="0"/>
              <a:t>（おおよそこのぐらいの事がフワッと分かってれば良い</a:t>
            </a:r>
            <a:endParaRPr kumimoji="1" lang="en-US" dirty="0"/>
          </a:p>
        </p:txBody>
      </p:sp>
      <p:sp>
        <p:nvSpPr>
          <p:cNvPr id="3" name="コンテンツ プレースホルダー 2">
            <a:extLst>
              <a:ext uri="{FF2B5EF4-FFF2-40B4-BE49-F238E27FC236}">
                <a16:creationId xmlns:a16="http://schemas.microsoft.com/office/drawing/2014/main" id="{026F1C1F-E257-CF08-BE96-7AD280BF7F98}"/>
              </a:ext>
            </a:extLst>
          </p:cNvPr>
          <p:cNvSpPr>
            <a:spLocks noGrp="1"/>
          </p:cNvSpPr>
          <p:nvPr>
            <p:ph sz="quarter" idx="10"/>
          </p:nvPr>
        </p:nvSpPr>
        <p:spPr/>
        <p:txBody>
          <a:bodyPr/>
          <a:lstStyle/>
          <a:p>
            <a:r>
              <a:rPr kumimoji="1" lang="en-US" altLang="ja-JP" sz="1800" dirty="0"/>
              <a:t>SRAM</a:t>
            </a:r>
            <a:r>
              <a:rPr kumimoji="1" lang="ja-JP" altLang="en-US" sz="1800" dirty="0"/>
              <a:t>：</a:t>
            </a:r>
            <a:endParaRPr kumimoji="1" lang="en-US" altLang="ja-JP" sz="1800" dirty="0"/>
          </a:p>
          <a:p>
            <a:pPr lvl="1"/>
            <a:r>
              <a:rPr kumimoji="1" lang="ja-JP" altLang="en-US" sz="1800" dirty="0"/>
              <a:t>セルにインバータのループを使ったもの</a:t>
            </a:r>
            <a:endParaRPr kumimoji="1" lang="en-US" altLang="ja-JP" sz="1800" dirty="0"/>
          </a:p>
          <a:p>
            <a:pPr lvl="1"/>
            <a:r>
              <a:rPr kumimoji="1" lang="ja-JP" altLang="en-US" sz="1800" dirty="0"/>
              <a:t>高速だが低密度</a:t>
            </a:r>
            <a:endParaRPr kumimoji="1" lang="en-US" altLang="ja-JP" sz="1800" dirty="0"/>
          </a:p>
          <a:p>
            <a:pPr lvl="1"/>
            <a:r>
              <a:rPr kumimoji="1" lang="ja-JP" altLang="en-US" sz="1800" dirty="0"/>
              <a:t>電源を入れている限りは記憶が消えない</a:t>
            </a:r>
            <a:endParaRPr kumimoji="1" lang="en-US" altLang="ja-JP" sz="1800" dirty="0"/>
          </a:p>
          <a:p>
            <a:r>
              <a:rPr lang="en-US" sz="1800" dirty="0"/>
              <a:t>DRAM</a:t>
            </a:r>
          </a:p>
          <a:p>
            <a:pPr lvl="1"/>
            <a:r>
              <a:rPr lang="ja-JP" altLang="en-US" sz="1800" dirty="0"/>
              <a:t>セルにコンデンサを使ったもの</a:t>
            </a:r>
            <a:endParaRPr lang="en-US" altLang="ja-JP" sz="1800" dirty="0"/>
          </a:p>
          <a:p>
            <a:pPr lvl="1"/>
            <a:r>
              <a:rPr kumimoji="1" lang="ja-JP" altLang="en-US" sz="1800" dirty="0"/>
              <a:t>低速だが高密度</a:t>
            </a:r>
            <a:endParaRPr kumimoji="1" lang="en-US" altLang="ja-JP" sz="1800" dirty="0"/>
          </a:p>
          <a:p>
            <a:pPr lvl="1"/>
            <a:r>
              <a:rPr kumimoji="1" lang="ja-JP" altLang="en-US" sz="1800" dirty="0"/>
              <a:t>電源を入れていても記憶が消えていく</a:t>
            </a:r>
            <a:endParaRPr kumimoji="1" lang="en-US" altLang="ja-JP" sz="1800" dirty="0"/>
          </a:p>
          <a:p>
            <a:pPr lvl="2"/>
            <a:r>
              <a:rPr kumimoji="1" lang="ja-JP" altLang="en-US" sz="1800" dirty="0"/>
              <a:t>リフレッシュが必要</a:t>
            </a:r>
            <a:endParaRPr kumimoji="1" lang="en-US" sz="1800" dirty="0"/>
          </a:p>
        </p:txBody>
      </p:sp>
    </p:spTree>
    <p:extLst>
      <p:ext uri="{BB962C8B-B14F-4D97-AF65-F5344CB8AC3E}">
        <p14:creationId xmlns:p14="http://schemas.microsoft.com/office/powerpoint/2010/main" val="26499841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A71D11E-8112-2FA2-FA79-FFC28F7BE0B5}"/>
              </a:ext>
            </a:extLst>
          </p:cNvPr>
          <p:cNvSpPr>
            <a:spLocks noGrp="1"/>
          </p:cNvSpPr>
          <p:nvPr>
            <p:ph type="sldNum" sz="quarter" idx="10"/>
          </p:nvPr>
        </p:nvSpPr>
        <p:spPr/>
        <p:txBody>
          <a:bodyPr/>
          <a:lstStyle/>
          <a:p>
            <a:fld id="{D2D8002D-B5B0-4BAC-B1F6-782DDCCE6D9C}" type="slidenum">
              <a:rPr kumimoji="1" lang="ja-JP" altLang="en-US" smtClean="0"/>
              <a:pPr/>
              <a:t>58</a:t>
            </a:fld>
            <a:endParaRPr kumimoji="1" lang="ja-JP" altLang="en-US"/>
          </a:p>
        </p:txBody>
      </p:sp>
      <p:sp>
        <p:nvSpPr>
          <p:cNvPr id="3" name="タイトル 2">
            <a:extLst>
              <a:ext uri="{FF2B5EF4-FFF2-40B4-BE49-F238E27FC236}">
                <a16:creationId xmlns:a16="http://schemas.microsoft.com/office/drawing/2014/main" id="{62F2C409-B5E7-7F76-673F-6504E455E5CA}"/>
              </a:ext>
            </a:extLst>
          </p:cNvPr>
          <p:cNvSpPr>
            <a:spLocks noGrp="1"/>
          </p:cNvSpPr>
          <p:nvPr>
            <p:ph type="title"/>
          </p:nvPr>
        </p:nvSpPr>
        <p:spPr/>
        <p:txBody>
          <a:bodyPr/>
          <a:lstStyle/>
          <a:p>
            <a:r>
              <a:rPr kumimoji="1" lang="ja-JP" altLang="en-US" dirty="0"/>
              <a:t>キャッシュ</a:t>
            </a:r>
            <a:endParaRPr kumimoji="1" lang="en-US" dirty="0"/>
          </a:p>
        </p:txBody>
      </p:sp>
    </p:spTree>
    <p:extLst>
      <p:ext uri="{BB962C8B-B14F-4D97-AF65-F5344CB8AC3E}">
        <p14:creationId xmlns:p14="http://schemas.microsoft.com/office/powerpoint/2010/main" val="22311847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キャッシュとは？</a:t>
            </a:r>
          </a:p>
        </p:txBody>
      </p:sp>
      <p:sp>
        <p:nvSpPr>
          <p:cNvPr id="5" name="テキスト プレースホルダー 4"/>
          <p:cNvSpPr>
            <a:spLocks noGrp="1"/>
          </p:cNvSpPr>
          <p:nvPr>
            <p:ph type="body" sz="quarter" idx="10"/>
          </p:nvPr>
        </p:nvSpPr>
        <p:spPr/>
        <p:txBody>
          <a:bodyPr/>
          <a:lstStyle/>
          <a:p>
            <a:r>
              <a:rPr kumimoji="1" lang="ja-JP" altLang="en-US" dirty="0"/>
              <a:t>「キャッシュ」って，ブラウザのあれ？</a:t>
            </a:r>
            <a:endParaRPr kumimoji="1" lang="en-US" altLang="ja-JP" dirty="0"/>
          </a:p>
          <a:p>
            <a:r>
              <a:rPr kumimoji="1" lang="ja-JP" altLang="en-US" dirty="0"/>
              <a:t>ちょっと違うけど，原理は同じもの</a:t>
            </a:r>
          </a:p>
        </p:txBody>
      </p:sp>
      <p:sp>
        <p:nvSpPr>
          <p:cNvPr id="2" name="スライド番号プレースホルダー 1"/>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59</a:t>
            </a:fld>
            <a:endParaRPr kumimoji="1" lang="ja-JP" altLang="en-US"/>
          </a:p>
        </p:txBody>
      </p:sp>
    </p:spTree>
    <p:extLst>
      <p:ext uri="{BB962C8B-B14F-4D97-AF65-F5344CB8AC3E}">
        <p14:creationId xmlns:p14="http://schemas.microsoft.com/office/powerpoint/2010/main" val="18224698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C5A7B2-C863-927A-116C-8C441C160174}"/>
              </a:ext>
            </a:extLst>
          </p:cNvPr>
          <p:cNvSpPr>
            <a:spLocks noGrp="1"/>
          </p:cNvSpPr>
          <p:nvPr>
            <p:ph type="title"/>
          </p:nvPr>
        </p:nvSpPr>
        <p:spPr/>
        <p:txBody>
          <a:bodyPr/>
          <a:lstStyle/>
          <a:p>
            <a:r>
              <a:rPr lang="ja-JP" altLang="en-US" dirty="0"/>
              <a:t>具体的な値を入れてみる</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7A388F3E-9D46-BE60-22D7-DE67BE9600EC}"/>
                  </a:ext>
                </a:extLst>
              </p:cNvPr>
              <p:cNvSpPr>
                <a:spLocks noGrp="1"/>
              </p:cNvSpPr>
              <p:nvPr>
                <p:ph sz="quarter" idx="10"/>
              </p:nvPr>
            </p:nvSpPr>
            <p:spPr>
              <a:xfrm>
                <a:off x="431954" y="1088974"/>
                <a:ext cx="8550095" cy="5220058"/>
              </a:xfrm>
            </p:spPr>
            <p:txBody>
              <a:bodyPr/>
              <a:lstStyle/>
              <a:p>
                <a:r>
                  <a:rPr kumimoji="1" lang="ja-JP" altLang="en-US" dirty="0"/>
                  <a:t>以下のように置いた場合，</a:t>
                </a:r>
                <a:endParaRPr kumimoji="1" lang="en-US" altLang="ja-JP" dirty="0"/>
              </a:p>
              <a:p>
                <a:pPr lvl="1"/>
                <a:r>
                  <a:rPr lang="ja-JP" altLang="en-US" dirty="0"/>
                  <a:t>理想的な実行の際のサイクル数：</a:t>
                </a:r>
                <a:r>
                  <a:rPr lang="en-US" altLang="ja-JP" dirty="0"/>
                  <a:t>	</a:t>
                </a:r>
                <a14:m>
                  <m:oMath xmlns:m="http://schemas.openxmlformats.org/officeDocument/2006/math">
                    <m:r>
                      <a:rPr lang="en-US" altLang="ja-JP" b="1" i="1" dirty="0" smtClean="0">
                        <a:solidFill>
                          <a:schemeClr val="accent5"/>
                        </a:solidFill>
                        <a:latin typeface="Cambria Math" panose="02040503050406030204" pitchFamily="18" charset="0"/>
                      </a:rPr>
                      <m:t>𝑪𝒕</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𝟏</m:t>
                    </m:r>
                    <m:r>
                      <a:rPr lang="en-US" altLang="ja-JP" b="1" i="1" dirty="0" smtClean="0">
                        <a:solidFill>
                          <a:schemeClr val="accent5"/>
                        </a:solidFill>
                        <a:latin typeface="Cambria Math" panose="02040503050406030204" pitchFamily="18" charset="0"/>
                      </a:rPr>
                      <m:t>𝑴</m:t>
                    </m:r>
                  </m:oMath>
                </a14:m>
                <a:r>
                  <a:rPr lang="ja-JP" altLang="en-US" dirty="0">
                    <a:solidFill>
                      <a:schemeClr val="accent5"/>
                    </a:solidFill>
                  </a:rPr>
                  <a:t>（メガ）</a:t>
                </a:r>
                <a:br>
                  <a:rPr lang="en-US" altLang="ja-JP" dirty="0"/>
                </a:br>
                <a:endParaRPr lang="en-US" altLang="ja-JP" dirty="0"/>
              </a:p>
              <a:p>
                <a:pPr lvl="1"/>
                <a:r>
                  <a:rPr lang="ja-JP" altLang="en-US" dirty="0"/>
                  <a:t>分岐予測ミスの発生回数：</a:t>
                </a:r>
                <a:r>
                  <a:rPr lang="en-US" altLang="ja-JP" dirty="0"/>
                  <a:t>	</a:t>
                </a:r>
                <a14:m>
                  <m:oMath xmlns:m="http://schemas.openxmlformats.org/officeDocument/2006/math">
                    <m:r>
                      <a:rPr lang="en-US" altLang="ja-JP" b="1" i="1" dirty="0" smtClean="0">
                        <a:solidFill>
                          <a:schemeClr val="accent5"/>
                        </a:solidFill>
                        <a:latin typeface="Cambria Math" panose="02040503050406030204" pitchFamily="18" charset="0"/>
                      </a:rPr>
                      <m:t>𝑵𝒎</m:t>
                    </m:r>
                    <m:r>
                      <a:rPr lang="en-US" altLang="ja-JP" b="1" i="1" dirty="0" smtClean="0">
                        <a:solidFill>
                          <a:schemeClr val="accent5"/>
                        </a:solidFill>
                        <a:latin typeface="Cambria Math" panose="02040503050406030204" pitchFamily="18" charset="0"/>
                      </a:rPr>
                      <m:t>=</m:t>
                    </m:r>
                    <m:r>
                      <a:rPr lang="en-US" altLang="ja-JP" b="1" i="1" dirty="0">
                        <a:solidFill>
                          <a:schemeClr val="accent5"/>
                        </a:solidFill>
                        <a:latin typeface="Cambria Math" panose="02040503050406030204" pitchFamily="18" charset="0"/>
                      </a:rPr>
                      <m:t>𝑵𝒊</m:t>
                    </m:r>
                    <m:r>
                      <a:rPr lang="en-US" altLang="ja-JP" b="1" i="1" dirty="0">
                        <a:solidFill>
                          <a:schemeClr val="accent5"/>
                        </a:solidFill>
                        <a:latin typeface="Cambria Math" panose="02040503050406030204" pitchFamily="18" charset="0"/>
                      </a:rPr>
                      <m:t>×</m:t>
                    </m:r>
                    <m:r>
                      <a:rPr lang="en-US" altLang="ja-JP" b="1" i="1" dirty="0">
                        <a:solidFill>
                          <a:schemeClr val="accent5"/>
                        </a:solidFill>
                        <a:latin typeface="Cambria Math" panose="02040503050406030204" pitchFamily="18" charset="0"/>
                      </a:rPr>
                      <m:t>𝑷𝒃</m:t>
                    </m:r>
                    <m:r>
                      <a:rPr lang="en-US" altLang="ja-JP" b="1" i="1" dirty="0">
                        <a:solidFill>
                          <a:schemeClr val="accent5"/>
                        </a:solidFill>
                        <a:latin typeface="Cambria Math" panose="02040503050406030204" pitchFamily="18" charset="0"/>
                      </a:rPr>
                      <m:t>×</m:t>
                    </m:r>
                    <m:r>
                      <a:rPr lang="en-US" altLang="ja-JP" b="1" i="1" dirty="0">
                        <a:solidFill>
                          <a:schemeClr val="accent5"/>
                        </a:solidFill>
                        <a:latin typeface="Cambria Math" panose="02040503050406030204" pitchFamily="18" charset="0"/>
                      </a:rPr>
                      <m:t>𝑷𝒎</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𝟎</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𝟎𝟐𝟓</m:t>
                    </m:r>
                    <m:r>
                      <a:rPr lang="en-US" altLang="ja-JP" b="1" i="1" dirty="0" smtClean="0">
                        <a:solidFill>
                          <a:schemeClr val="accent5"/>
                        </a:solidFill>
                        <a:latin typeface="Cambria Math" panose="02040503050406030204" pitchFamily="18" charset="0"/>
                      </a:rPr>
                      <m:t>𝑴</m:t>
                    </m:r>
                  </m:oMath>
                </a14:m>
                <a:endParaRPr lang="en-US" altLang="ja-JP" b="1" dirty="0">
                  <a:solidFill>
                    <a:schemeClr val="accent5"/>
                  </a:solidFill>
                </a:endParaRPr>
              </a:p>
              <a:p>
                <a:pPr lvl="2"/>
                <a:r>
                  <a:rPr kumimoji="1" lang="ja-JP" altLang="en-US" dirty="0"/>
                  <a:t>実行命令数：</a:t>
                </a:r>
                <a:r>
                  <a:rPr kumimoji="1" lang="en-US" altLang="ja-JP" dirty="0"/>
                  <a:t>				</a:t>
                </a:r>
                <a14:m>
                  <m:oMath xmlns:m="http://schemas.openxmlformats.org/officeDocument/2006/math">
                    <m:r>
                      <a:rPr kumimoji="1" lang="en-US" altLang="ja-JP" i="1" dirty="0" smtClean="0">
                        <a:latin typeface="Cambria Math" panose="02040503050406030204" pitchFamily="18" charset="0"/>
                      </a:rPr>
                      <m:t>𝑁𝑖</m:t>
                    </m:r>
                    <m:r>
                      <a:rPr kumimoji="1" lang="en-US" altLang="ja-JP" b="0" i="1" dirty="0" smtClean="0">
                        <a:latin typeface="Cambria Math" panose="02040503050406030204" pitchFamily="18" charset="0"/>
                      </a:rPr>
                      <m:t>=1</m:t>
                    </m:r>
                    <m:r>
                      <a:rPr kumimoji="1" lang="en-US" altLang="ja-JP" b="0" i="1" dirty="0" smtClean="0">
                        <a:latin typeface="Cambria Math" panose="02040503050406030204" pitchFamily="18" charset="0"/>
                      </a:rPr>
                      <m:t>𝑀</m:t>
                    </m:r>
                  </m:oMath>
                </a14:m>
                <a:endParaRPr kumimoji="1" lang="en-US" altLang="ja-JP" dirty="0"/>
              </a:p>
              <a:p>
                <a:pPr lvl="2"/>
                <a:r>
                  <a:rPr lang="ja-JP" altLang="en-US" dirty="0"/>
                  <a:t>分岐命令の出現率：</a:t>
                </a:r>
                <a:r>
                  <a:rPr lang="en-US" altLang="ja-JP" dirty="0"/>
                  <a:t>			</a:t>
                </a:r>
                <a14:m>
                  <m:oMath xmlns:m="http://schemas.openxmlformats.org/officeDocument/2006/math">
                    <m:r>
                      <a:rPr lang="en-US" altLang="ja-JP" i="1" dirty="0">
                        <a:latin typeface="Cambria Math" panose="02040503050406030204" pitchFamily="18" charset="0"/>
                      </a:rPr>
                      <m:t>𝑃𝑏</m:t>
                    </m:r>
                    <m:r>
                      <a:rPr lang="en-US" altLang="ja-JP" b="0" i="1" dirty="0" smtClean="0">
                        <a:latin typeface="Cambria Math" panose="02040503050406030204" pitchFamily="18" charset="0"/>
                      </a:rPr>
                      <m:t>=0.25</m:t>
                    </m:r>
                  </m:oMath>
                </a14:m>
                <a:endParaRPr kumimoji="1" lang="en-US" altLang="ja-JP" dirty="0"/>
              </a:p>
              <a:p>
                <a:pPr marL="1080000" lvl="3" indent="0">
                  <a:buNone/>
                </a:pPr>
                <a:r>
                  <a:rPr kumimoji="1" lang="ja-JP" altLang="en-US" dirty="0"/>
                  <a:t>（プログラムは大体４命令に１つぐらい分岐が出てくる</a:t>
                </a:r>
                <a:endParaRPr kumimoji="1" lang="en-US" altLang="ja-JP" dirty="0"/>
              </a:p>
              <a:p>
                <a:pPr lvl="2"/>
                <a:r>
                  <a:rPr kumimoji="1" lang="ja-JP" altLang="en-US" dirty="0"/>
                  <a:t>分岐命令毎の予測ミス発生率：</a:t>
                </a:r>
                <a:r>
                  <a:rPr kumimoji="1" lang="en-US" altLang="ja-JP" dirty="0"/>
                  <a:t>	</a:t>
                </a:r>
                <a14:m>
                  <m:oMath xmlns:m="http://schemas.openxmlformats.org/officeDocument/2006/math">
                    <m:r>
                      <a:rPr kumimoji="1" lang="en-US" altLang="ja-JP" i="1" dirty="0" smtClean="0">
                        <a:latin typeface="Cambria Math" panose="02040503050406030204" pitchFamily="18" charset="0"/>
                      </a:rPr>
                      <m:t>𝑃𝑚</m:t>
                    </m:r>
                    <m:r>
                      <a:rPr kumimoji="1" lang="en-US" altLang="ja-JP" b="0" i="1" dirty="0" smtClean="0">
                        <a:latin typeface="Cambria Math" panose="02040503050406030204" pitchFamily="18" charset="0"/>
                      </a:rPr>
                      <m:t>=0.1</m:t>
                    </m:r>
                  </m:oMath>
                </a14:m>
                <a:br>
                  <a:rPr kumimoji="1" lang="en-US" altLang="ja-JP" dirty="0"/>
                </a:br>
                <a:endParaRPr kumimoji="1" lang="en-US" altLang="ja-JP" dirty="0"/>
              </a:p>
              <a:p>
                <a:pPr lvl="1"/>
                <a:r>
                  <a:rPr kumimoji="1" lang="ja-JP" altLang="en-US" dirty="0"/>
                  <a:t>分岐予測ミス・ペナルティ：</a:t>
                </a:r>
                <a:r>
                  <a:rPr kumimoji="1" lang="en-US" altLang="ja-JP" dirty="0"/>
                  <a:t>	</a:t>
                </a:r>
                <a14:m>
                  <m:oMath xmlns:m="http://schemas.openxmlformats.org/officeDocument/2006/math">
                    <m:r>
                      <a:rPr kumimoji="1" lang="en-US" altLang="ja-JP" b="1" i="1" dirty="0" smtClean="0">
                        <a:solidFill>
                          <a:schemeClr val="accent5"/>
                        </a:solidFill>
                        <a:latin typeface="Cambria Math" panose="02040503050406030204" pitchFamily="18" charset="0"/>
                      </a:rPr>
                      <m:t>𝑪𝒑</m:t>
                    </m:r>
                    <m:r>
                      <a:rPr kumimoji="1" lang="en-US" altLang="ja-JP" b="1" i="1" dirty="0" smtClean="0">
                        <a:solidFill>
                          <a:schemeClr val="accent5"/>
                        </a:solidFill>
                        <a:latin typeface="Cambria Math" panose="02040503050406030204" pitchFamily="18" charset="0"/>
                      </a:rPr>
                      <m:t>=</m:t>
                    </m:r>
                    <m:r>
                      <a:rPr kumimoji="1" lang="en-US" altLang="ja-JP" b="1" i="1" dirty="0" smtClean="0">
                        <a:solidFill>
                          <a:schemeClr val="accent5"/>
                        </a:solidFill>
                        <a:latin typeface="Cambria Math" panose="02040503050406030204" pitchFamily="18" charset="0"/>
                      </a:rPr>
                      <m:t>𝟒</m:t>
                    </m:r>
                  </m:oMath>
                </a14:m>
                <a:endParaRPr kumimoji="1" lang="en-US" altLang="ja-JP" b="1" dirty="0">
                  <a:solidFill>
                    <a:schemeClr val="accent5"/>
                  </a:solidFill>
                </a:endParaRPr>
              </a:p>
              <a:p>
                <a:r>
                  <a:rPr kumimoji="1" lang="ja-JP" altLang="en-US" dirty="0"/>
                  <a:t>実行サイクル数 </a:t>
                </a:r>
                <a14:m>
                  <m:oMath xmlns:m="http://schemas.openxmlformats.org/officeDocument/2006/math">
                    <m:r>
                      <a:rPr kumimoji="1" lang="en-US" altLang="ja-JP" i="1" dirty="0" smtClean="0">
                        <a:latin typeface="Cambria Math" panose="02040503050406030204" pitchFamily="18" charset="0"/>
                      </a:rPr>
                      <m:t>𝐶𝑟</m:t>
                    </m:r>
                  </m:oMath>
                </a14:m>
                <a:r>
                  <a:rPr kumimoji="1" lang="en-US" altLang="ja-JP" dirty="0"/>
                  <a:t> </a:t>
                </a:r>
                <a:r>
                  <a:rPr kumimoji="1" lang="ja-JP" altLang="en-US" dirty="0"/>
                  <a:t>は</a:t>
                </a:r>
                <a:endParaRPr kumimoji="1" lang="en-US" altLang="ja-JP" dirty="0"/>
              </a:p>
              <a:p>
                <a:pPr lvl="1"/>
                <a14:m>
                  <m:oMath xmlns:m="http://schemas.openxmlformats.org/officeDocument/2006/math">
                    <m:r>
                      <a:rPr lang="en-US" b="1" i="1" dirty="0" smtClean="0">
                        <a:solidFill>
                          <a:schemeClr val="accent5"/>
                        </a:solidFill>
                        <a:latin typeface="Cambria Math" panose="02040503050406030204" pitchFamily="18" charset="0"/>
                      </a:rPr>
                      <m:t>𝑪𝒓</m:t>
                    </m:r>
                    <m:r>
                      <a:rPr lang="en-US" b="1" i="1" dirty="0" smtClean="0">
                        <a:solidFill>
                          <a:schemeClr val="accent5"/>
                        </a:solidFill>
                        <a:latin typeface="Cambria Math" panose="02040503050406030204" pitchFamily="18" charset="0"/>
                      </a:rPr>
                      <m:t>=</m:t>
                    </m:r>
                    <m:r>
                      <a:rPr lang="en-US" b="1" i="1" dirty="0" smtClean="0">
                        <a:solidFill>
                          <a:schemeClr val="accent5"/>
                        </a:solidFill>
                        <a:latin typeface="Cambria Math" panose="02040503050406030204" pitchFamily="18" charset="0"/>
                      </a:rPr>
                      <m:t>𝑪𝒕</m:t>
                    </m:r>
                    <m:r>
                      <a:rPr lang="en-US" b="1" i="1" dirty="0" smtClean="0">
                        <a:solidFill>
                          <a:schemeClr val="accent5"/>
                        </a:solidFill>
                        <a:latin typeface="Cambria Math" panose="02040503050406030204" pitchFamily="18" charset="0"/>
                      </a:rPr>
                      <m:t> + </m:t>
                    </m:r>
                    <m:r>
                      <a:rPr lang="en-US" b="1" i="1" dirty="0" smtClean="0">
                        <a:solidFill>
                          <a:schemeClr val="accent5"/>
                        </a:solidFill>
                        <a:latin typeface="Cambria Math" panose="02040503050406030204" pitchFamily="18" charset="0"/>
                      </a:rPr>
                      <m:t>𝑵𝒎</m:t>
                    </m:r>
                    <m:r>
                      <a:rPr lang="en-US" altLang="ja-JP" b="1" i="1" dirty="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𝑪𝒑</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𝟏</m:t>
                    </m:r>
                    <m:r>
                      <a:rPr lang="en-US" altLang="ja-JP" b="1" i="1" dirty="0" smtClean="0">
                        <a:solidFill>
                          <a:schemeClr val="accent5"/>
                        </a:solidFill>
                        <a:latin typeface="Cambria Math" panose="02040503050406030204" pitchFamily="18" charset="0"/>
                      </a:rPr>
                      <m:t>𝑴</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𝟎</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𝟏</m:t>
                    </m:r>
                    <m:r>
                      <a:rPr lang="en-US" altLang="ja-JP" b="1" i="1" dirty="0" smtClean="0">
                        <a:solidFill>
                          <a:schemeClr val="accent5"/>
                        </a:solidFill>
                        <a:latin typeface="Cambria Math" panose="02040503050406030204" pitchFamily="18" charset="0"/>
                      </a:rPr>
                      <m:t>𝑴</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𝟏</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𝟏</m:t>
                    </m:r>
                    <m:r>
                      <a:rPr lang="en-US" altLang="ja-JP" b="1" i="1" dirty="0" smtClean="0">
                        <a:solidFill>
                          <a:schemeClr val="accent5"/>
                        </a:solidFill>
                        <a:latin typeface="Cambria Math" panose="02040503050406030204" pitchFamily="18" charset="0"/>
                      </a:rPr>
                      <m:t>𝑴</m:t>
                    </m:r>
                  </m:oMath>
                </a14:m>
                <a:endParaRPr kumimoji="1" lang="en-US" b="1" dirty="0">
                  <a:solidFill>
                    <a:schemeClr val="accent5"/>
                  </a:solidFill>
                </a:endParaRPr>
              </a:p>
              <a:p>
                <a:pPr lvl="1"/>
                <a:r>
                  <a:rPr kumimoji="1" lang="ja-JP" altLang="en-US" dirty="0"/>
                  <a:t>分岐予測ミスにより </a:t>
                </a:r>
                <a:r>
                  <a:rPr kumimoji="1" lang="en-US" altLang="ja-JP" dirty="0"/>
                  <a:t>10% </a:t>
                </a:r>
                <a:r>
                  <a:rPr kumimoji="1" lang="ja-JP" altLang="en-US" dirty="0"/>
                  <a:t>実行サイクル数が伸びている</a:t>
                </a:r>
                <a:endParaRPr kumimoji="1" lang="en-US" dirty="0"/>
              </a:p>
            </p:txBody>
          </p:sp>
        </mc:Choice>
        <mc:Fallback xmlns="">
          <p:sp>
            <p:nvSpPr>
              <p:cNvPr id="3" name="コンテンツ プレースホルダー 2">
                <a:extLst>
                  <a:ext uri="{FF2B5EF4-FFF2-40B4-BE49-F238E27FC236}">
                    <a16:creationId xmlns:a16="http://schemas.microsoft.com/office/drawing/2014/main" id="{7A388F3E-9D46-BE60-22D7-DE67BE9600EC}"/>
                  </a:ext>
                </a:extLst>
              </p:cNvPr>
              <p:cNvSpPr>
                <a:spLocks noGrp="1" noRot="1" noChangeAspect="1" noMove="1" noResize="1" noEditPoints="1" noAdjustHandles="1" noChangeArrowheads="1" noChangeShapeType="1" noTextEdit="1"/>
              </p:cNvSpPr>
              <p:nvPr>
                <p:ph sz="quarter" idx="10"/>
              </p:nvPr>
            </p:nvSpPr>
            <p:spPr>
              <a:xfrm>
                <a:off x="431954" y="1088974"/>
                <a:ext cx="8550095" cy="5220058"/>
              </a:xfrm>
              <a:blipFill>
                <a:blip r:embed="rId2"/>
                <a:stretch>
                  <a:fillRect l="-642" t="-3154" b="-5023"/>
                </a:stretch>
              </a:blipFill>
            </p:spPr>
            <p:txBody>
              <a:bodyPr/>
              <a:lstStyle/>
              <a:p>
                <a:r>
                  <a:rPr lang="en-US">
                    <a:noFill/>
                  </a:rPr>
                  <a:t> </a:t>
                </a:r>
              </a:p>
            </p:txBody>
          </p:sp>
        </mc:Fallback>
      </mc:AlternateContent>
    </p:spTree>
    <p:extLst>
      <p:ext uri="{BB962C8B-B14F-4D97-AF65-F5344CB8AC3E}">
        <p14:creationId xmlns:p14="http://schemas.microsoft.com/office/powerpoint/2010/main" val="26626678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原理は同じ</a:t>
            </a:r>
          </a:p>
        </p:txBody>
      </p:sp>
      <p:sp>
        <p:nvSpPr>
          <p:cNvPr id="3" name="テキスト プレースホルダー 2"/>
          <p:cNvSpPr>
            <a:spLocks noGrp="1"/>
          </p:cNvSpPr>
          <p:nvPr>
            <p:ph type="body" sz="quarter" idx="10"/>
          </p:nvPr>
        </p:nvSpPr>
        <p:spPr/>
        <p:txBody>
          <a:bodyPr/>
          <a:lstStyle/>
          <a:p>
            <a:r>
              <a:rPr kumimoji="1" lang="ja-JP" altLang="en-US" dirty="0"/>
              <a:t>ブラウザのキャッシュ</a:t>
            </a:r>
            <a:endParaRPr kumimoji="1" lang="en-US" altLang="ja-JP" dirty="0"/>
          </a:p>
          <a:p>
            <a:pPr lvl="1"/>
            <a:r>
              <a:rPr kumimoji="1" lang="en-US" altLang="ja-JP" dirty="0"/>
              <a:t>WEB </a:t>
            </a:r>
            <a:r>
              <a:rPr kumimoji="1" lang="ja-JP" altLang="en-US" dirty="0"/>
              <a:t>サーバーからページを取ってくるのは遅い</a:t>
            </a:r>
            <a:endParaRPr kumimoji="1" lang="en-US" altLang="ja-JP" dirty="0"/>
          </a:p>
          <a:p>
            <a:pPr lvl="1"/>
            <a:r>
              <a:rPr kumimoji="1" lang="en-US" altLang="ja-JP" dirty="0"/>
              <a:t>1</a:t>
            </a:r>
            <a:r>
              <a:rPr kumimoji="1" lang="ja-JP" altLang="en-US" dirty="0"/>
              <a:t>回見たページを </a:t>
            </a:r>
            <a:r>
              <a:rPr kumimoji="1" lang="en-US" altLang="ja-JP" dirty="0"/>
              <a:t>PC </a:t>
            </a:r>
            <a:r>
              <a:rPr kumimoji="1" lang="ja-JP" altLang="en-US" dirty="0"/>
              <a:t>やスマホの「キャッシュ」に置いておく</a:t>
            </a:r>
            <a:endParaRPr kumimoji="1" lang="en-US" altLang="ja-JP" dirty="0"/>
          </a:p>
          <a:p>
            <a:pPr lvl="1"/>
            <a:r>
              <a:rPr kumimoji="1" lang="en-US" altLang="ja-JP" dirty="0"/>
              <a:t>2</a:t>
            </a:r>
            <a:r>
              <a:rPr kumimoji="1" lang="ja-JP" altLang="en-US" dirty="0"/>
              <a:t>回目からは表示が速い</a:t>
            </a:r>
            <a:endParaRPr kumimoji="1" lang="en-US" altLang="ja-JP" dirty="0"/>
          </a:p>
          <a:p>
            <a:r>
              <a:rPr kumimoji="1" lang="ja-JP" altLang="en-US" dirty="0"/>
              <a:t>メモリのキャッシュ</a:t>
            </a:r>
            <a:endParaRPr kumimoji="1" lang="en-US" altLang="ja-JP" dirty="0"/>
          </a:p>
          <a:p>
            <a:pPr lvl="1"/>
            <a:r>
              <a:rPr kumimoji="1" lang="ja-JP" altLang="en-US" dirty="0"/>
              <a:t>メイン・メモリからデータを取ってくるのは遅い</a:t>
            </a:r>
            <a:endParaRPr kumimoji="1" lang="en-US" altLang="ja-JP" dirty="0"/>
          </a:p>
          <a:p>
            <a:pPr lvl="1"/>
            <a:r>
              <a:rPr kumimoji="1" lang="en-US" altLang="ja-JP" dirty="0"/>
              <a:t>1</a:t>
            </a:r>
            <a:r>
              <a:rPr kumimoji="1" lang="ja-JP" altLang="en-US" dirty="0"/>
              <a:t>回読んだデータを </a:t>
            </a:r>
            <a:r>
              <a:rPr kumimoji="1" lang="en-US" altLang="ja-JP" dirty="0"/>
              <a:t>CPU </a:t>
            </a:r>
            <a:r>
              <a:rPr kumimoji="1" lang="ja-JP" altLang="en-US" dirty="0"/>
              <a:t>の「キャッシュ」に置いておく</a:t>
            </a:r>
            <a:endParaRPr kumimoji="1" lang="en-US" altLang="ja-JP" dirty="0"/>
          </a:p>
          <a:p>
            <a:pPr lvl="1"/>
            <a:r>
              <a:rPr kumimoji="1" lang="en-US" altLang="ja-JP" dirty="0"/>
              <a:t>2</a:t>
            </a:r>
            <a:r>
              <a:rPr kumimoji="1" lang="ja-JP" altLang="en-US" dirty="0"/>
              <a:t>回目からは読み込みが速い</a:t>
            </a:r>
          </a:p>
        </p:txBody>
      </p:sp>
    </p:spTree>
    <p:extLst>
      <p:ext uri="{BB962C8B-B14F-4D97-AF65-F5344CB8AC3E}">
        <p14:creationId xmlns:p14="http://schemas.microsoft.com/office/powerpoint/2010/main" val="6769342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性能へ大きく影響するし，影響範囲も広い</a:t>
            </a:r>
          </a:p>
        </p:txBody>
      </p:sp>
      <p:sp>
        <p:nvSpPr>
          <p:cNvPr id="3" name="テキスト プレースホルダー 2"/>
          <p:cNvSpPr>
            <a:spLocks noGrp="1"/>
          </p:cNvSpPr>
          <p:nvPr>
            <p:ph type="body" sz="quarter" idx="10"/>
          </p:nvPr>
        </p:nvSpPr>
        <p:spPr/>
        <p:txBody>
          <a:bodyPr/>
          <a:lstStyle/>
          <a:p>
            <a:r>
              <a:rPr kumimoji="1" lang="ja-JP" altLang="en-US" dirty="0"/>
              <a:t>キャッシュが問題になることは非常に多い</a:t>
            </a:r>
            <a:endParaRPr kumimoji="1" lang="en-US" altLang="ja-JP" dirty="0"/>
          </a:p>
          <a:p>
            <a:pPr lvl="1"/>
            <a:r>
              <a:rPr kumimoji="1" lang="ja-JP" altLang="en-US" dirty="0"/>
              <a:t>ほとんどのプログラムで性能に大きな影響を与えている</a:t>
            </a:r>
            <a:endParaRPr kumimoji="1" lang="en-US" altLang="ja-JP" dirty="0"/>
          </a:p>
        </p:txBody>
      </p:sp>
    </p:spTree>
    <p:extLst>
      <p:ext uri="{BB962C8B-B14F-4D97-AF65-F5344CB8AC3E}">
        <p14:creationId xmlns:p14="http://schemas.microsoft.com/office/powerpoint/2010/main" val="20244763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例：</a:t>
            </a:r>
            <a:r>
              <a:rPr kumimoji="1" lang="ja-JP" altLang="en-US" dirty="0"/>
              <a:t>行列積の実装と性能</a:t>
            </a:r>
          </a:p>
        </p:txBody>
      </p:sp>
      <p:sp>
        <p:nvSpPr>
          <p:cNvPr id="4" name="テキスト プレースホルダー 3"/>
          <p:cNvSpPr>
            <a:spLocks noGrp="1"/>
          </p:cNvSpPr>
          <p:nvPr>
            <p:ph type="body" sz="quarter" idx="10"/>
          </p:nvPr>
        </p:nvSpPr>
        <p:spPr>
          <a:xfrm>
            <a:off x="341953" y="998973"/>
            <a:ext cx="8100090" cy="4860054"/>
          </a:xfrm>
        </p:spPr>
        <p:txBody>
          <a:bodyPr anchor="t"/>
          <a:lstStyle/>
          <a:p>
            <a:r>
              <a:rPr kumimoji="1" lang="ja-JP" altLang="en-US" dirty="0"/>
              <a:t>三重ループとして</a:t>
            </a:r>
            <a:r>
              <a:rPr lang="ja-JP" altLang="en-US" dirty="0"/>
              <a:t>実装</a:t>
            </a:r>
            <a:r>
              <a:rPr kumimoji="1" lang="ja-JP" altLang="en-US" dirty="0"/>
              <a:t>できる</a:t>
            </a:r>
            <a:endParaRPr kumimoji="1" lang="en-US" altLang="ja-JP" dirty="0"/>
          </a:p>
          <a:p>
            <a:pPr lvl="1"/>
            <a:r>
              <a:rPr kumimoji="1" lang="ja-JP" altLang="en-US" dirty="0"/>
              <a:t>ループの順番は任意に入れ替え可能</a:t>
            </a:r>
            <a:br>
              <a:rPr kumimoji="1" lang="en-US" altLang="ja-JP" dirty="0"/>
            </a:br>
            <a:endParaRPr kumimoji="1" lang="en-US" altLang="ja-JP" dirty="0"/>
          </a:p>
          <a:p>
            <a:endParaRPr kumimoji="1" lang="en-US" altLang="ja-JP" dirty="0"/>
          </a:p>
          <a:p>
            <a:endParaRPr lang="en-US" altLang="ja-JP" dirty="0"/>
          </a:p>
          <a:p>
            <a:r>
              <a:rPr kumimoji="1" lang="ja-JP" altLang="en-US" dirty="0"/>
              <a:t>単にループの順番を入れ替えるだけで</a:t>
            </a:r>
            <a:r>
              <a:rPr lang="ja-JP" altLang="en-US" dirty="0"/>
              <a:t>処理時間</a:t>
            </a:r>
            <a:r>
              <a:rPr kumimoji="1" lang="ja-JP" altLang="en-US" dirty="0"/>
              <a:t>が大きく変化する</a:t>
            </a:r>
            <a:endParaRPr kumimoji="1" lang="en-US" altLang="ja-JP" dirty="0"/>
          </a:p>
          <a:p>
            <a:pPr lvl="1"/>
            <a:r>
              <a:rPr lang="ja-JP" altLang="en-US" dirty="0"/>
              <a:t>外側から </a:t>
            </a:r>
            <a:r>
              <a:rPr lang="en-US" altLang="ja-JP" dirty="0"/>
              <a:t>k j </a:t>
            </a:r>
            <a:r>
              <a:rPr lang="en-US" altLang="ja-JP" dirty="0" err="1"/>
              <a:t>i</a:t>
            </a:r>
            <a:r>
              <a:rPr lang="en-US" altLang="ja-JP" dirty="0"/>
              <a:t> </a:t>
            </a:r>
            <a:r>
              <a:rPr lang="ja-JP" altLang="en-US" dirty="0"/>
              <a:t>の順 → </a:t>
            </a:r>
            <a:r>
              <a:rPr lang="en-US" altLang="ja-JP" dirty="0"/>
              <a:t>178</a:t>
            </a:r>
            <a:r>
              <a:rPr lang="ja-JP" altLang="en-US" dirty="0"/>
              <a:t>秒</a:t>
            </a:r>
            <a:endParaRPr lang="en-US" altLang="ja-JP" dirty="0"/>
          </a:p>
          <a:p>
            <a:pPr lvl="1"/>
            <a:r>
              <a:rPr lang="ja-JP" altLang="en-US" dirty="0"/>
              <a:t>外側から </a:t>
            </a:r>
            <a:r>
              <a:rPr lang="en-US" altLang="ja-JP" dirty="0"/>
              <a:t>k </a:t>
            </a:r>
            <a:r>
              <a:rPr lang="en-US" altLang="ja-JP" dirty="0" err="1"/>
              <a:t>i</a:t>
            </a:r>
            <a:r>
              <a:rPr lang="en-US" altLang="ja-JP" dirty="0"/>
              <a:t> j </a:t>
            </a:r>
            <a:r>
              <a:rPr lang="ja-JP" altLang="en-US" dirty="0"/>
              <a:t>の順 → </a:t>
            </a:r>
            <a:r>
              <a:rPr lang="en-US" altLang="ja-JP" dirty="0"/>
              <a:t>20</a:t>
            </a:r>
            <a:r>
              <a:rPr lang="ja-JP" altLang="en-US" dirty="0"/>
              <a:t>秒</a:t>
            </a:r>
            <a:endParaRPr lang="en-US" altLang="ja-JP" dirty="0"/>
          </a:p>
          <a:p>
            <a:pPr lvl="1"/>
            <a:r>
              <a:rPr lang="ja-JP" altLang="en-US" dirty="0"/>
              <a:t>外側から </a:t>
            </a:r>
            <a:r>
              <a:rPr lang="en-US" altLang="ja-JP" dirty="0"/>
              <a:t>j </a:t>
            </a:r>
            <a:r>
              <a:rPr lang="en-US" altLang="ja-JP" dirty="0" err="1"/>
              <a:t>i</a:t>
            </a:r>
            <a:r>
              <a:rPr lang="en-US" altLang="ja-JP" dirty="0"/>
              <a:t> k </a:t>
            </a:r>
            <a:r>
              <a:rPr lang="ja-JP" altLang="en-US" dirty="0"/>
              <a:t>の順 → </a:t>
            </a:r>
            <a:r>
              <a:rPr lang="en-US" altLang="ja-JP" dirty="0"/>
              <a:t>1100</a:t>
            </a:r>
            <a:r>
              <a:rPr lang="ja-JP" altLang="en-US" dirty="0"/>
              <a:t>秒</a:t>
            </a:r>
            <a:endParaRPr lang="en-US" altLang="ja-JP" dirty="0">
              <a:solidFill>
                <a:schemeClr val="accent5"/>
              </a:solidFill>
            </a:endParaRPr>
          </a:p>
          <a:p>
            <a:r>
              <a:rPr kumimoji="1" lang="ja-JP" altLang="en-US" dirty="0">
                <a:solidFill>
                  <a:schemeClr val="accent5"/>
                </a:solidFill>
              </a:rPr>
              <a:t>この変化は，キャッシュを有効に働かせているかどうかに由来</a:t>
            </a:r>
            <a:endParaRPr kumimoji="1" lang="en-US" altLang="ja-JP" dirty="0">
              <a:solidFill>
                <a:schemeClr val="accent5"/>
              </a:solidFill>
            </a:endParaRPr>
          </a:p>
          <a:p>
            <a:pPr lvl="1"/>
            <a:r>
              <a:rPr lang="ja-JP" altLang="en-US" dirty="0"/>
              <a:t>計算量や全体としてのメモリ使用量は全く同じなのに</a:t>
            </a:r>
            <a:endParaRPr kumimoji="1" lang="ja-JP" altLang="en-US" dirty="0">
              <a:solidFill>
                <a:schemeClr val="accent5"/>
              </a:solidFill>
            </a:endParaRPr>
          </a:p>
        </p:txBody>
      </p:sp>
      <p:sp>
        <p:nvSpPr>
          <p:cNvPr id="5" name="テキスト プレースホルダー 2"/>
          <p:cNvSpPr txBox="1">
            <a:spLocks/>
          </p:cNvSpPr>
          <p:nvPr/>
        </p:nvSpPr>
        <p:spPr bwMode="auto">
          <a:xfrm>
            <a:off x="341953" y="1808982"/>
            <a:ext cx="8100090" cy="18900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360000" lvl="1" indent="0">
              <a:buFont typeface="メイリオ" panose="020B0604030504040204" pitchFamily="50" charset="-128"/>
              <a:buNone/>
            </a:pPr>
            <a:r>
              <a:rPr lang="en-US" altLang="ja-JP" kern="0" dirty="0">
                <a:solidFill>
                  <a:schemeClr val="accent5"/>
                </a:solidFill>
                <a:latin typeface="Consolas" panose="020B0609020204030204" pitchFamily="49" charset="0"/>
              </a:rPr>
              <a:t>for</a:t>
            </a:r>
            <a:r>
              <a:rPr lang="en-US" altLang="ja-JP" kern="0" dirty="0">
                <a:latin typeface="Consolas" panose="020B0609020204030204" pitchFamily="49" charset="0"/>
              </a:rPr>
              <a:t> (int k = 0; k &lt; SIZE; k++)</a:t>
            </a:r>
          </a:p>
          <a:p>
            <a:pPr marL="360000" lvl="1" indent="0">
              <a:buFont typeface="メイリオ" panose="020B0604030504040204" pitchFamily="50" charset="-128"/>
              <a:buNone/>
            </a:pPr>
            <a:r>
              <a:rPr lang="en-US" altLang="ja-JP" kern="0" dirty="0">
                <a:latin typeface="Consolas" panose="020B0609020204030204" pitchFamily="49" charset="0"/>
              </a:rPr>
              <a:t>    </a:t>
            </a:r>
            <a:r>
              <a:rPr lang="en-US" altLang="ja-JP" kern="0" dirty="0">
                <a:solidFill>
                  <a:schemeClr val="accent5"/>
                </a:solidFill>
                <a:latin typeface="Consolas" panose="020B0609020204030204" pitchFamily="49" charset="0"/>
              </a:rPr>
              <a:t>for</a:t>
            </a:r>
            <a:r>
              <a:rPr lang="en-US" altLang="ja-JP" kern="0" dirty="0">
                <a:latin typeface="Consolas" panose="020B0609020204030204" pitchFamily="49" charset="0"/>
              </a:rPr>
              <a:t> (int j = 0; j &lt; SIZE; </a:t>
            </a:r>
            <a:r>
              <a:rPr lang="en-US" altLang="ja-JP" kern="0" dirty="0" err="1">
                <a:latin typeface="Consolas" panose="020B0609020204030204" pitchFamily="49" charset="0"/>
              </a:rPr>
              <a:t>j++</a:t>
            </a:r>
            <a:r>
              <a:rPr lang="en-US" altLang="ja-JP" kern="0" dirty="0">
                <a:latin typeface="Consolas" panose="020B0609020204030204" pitchFamily="49" charset="0"/>
              </a:rPr>
              <a:t>)</a:t>
            </a:r>
          </a:p>
          <a:p>
            <a:pPr marL="360000" lvl="1" indent="0">
              <a:buFont typeface="メイリオ" panose="020B0604030504040204" pitchFamily="50" charset="-128"/>
              <a:buNone/>
            </a:pPr>
            <a:r>
              <a:rPr lang="en-US" altLang="ja-JP" kern="0" dirty="0">
                <a:latin typeface="Consolas" panose="020B0609020204030204" pitchFamily="49" charset="0"/>
              </a:rPr>
              <a:t>        </a:t>
            </a:r>
            <a:r>
              <a:rPr lang="en-US" altLang="ja-JP" kern="0" dirty="0">
                <a:solidFill>
                  <a:schemeClr val="accent5"/>
                </a:solidFill>
                <a:latin typeface="Consolas" panose="020B0609020204030204" pitchFamily="49" charset="0"/>
              </a:rPr>
              <a:t>for</a:t>
            </a:r>
            <a:r>
              <a:rPr lang="en-US" altLang="ja-JP" kern="0" dirty="0">
                <a:latin typeface="Consolas" panose="020B0609020204030204" pitchFamily="49" charset="0"/>
              </a:rPr>
              <a:t> (int </a:t>
            </a:r>
            <a:r>
              <a:rPr lang="en-US" altLang="ja-JP" kern="0" dirty="0" err="1">
                <a:latin typeface="Consolas" panose="020B0609020204030204" pitchFamily="49" charset="0"/>
              </a:rPr>
              <a:t>i</a:t>
            </a:r>
            <a:r>
              <a:rPr lang="en-US" altLang="ja-JP" kern="0" dirty="0">
                <a:latin typeface="Consolas" panose="020B0609020204030204" pitchFamily="49" charset="0"/>
              </a:rPr>
              <a:t> = 0; </a:t>
            </a:r>
            <a:r>
              <a:rPr lang="en-US" altLang="ja-JP" kern="0" dirty="0" err="1">
                <a:latin typeface="Consolas" panose="020B0609020204030204" pitchFamily="49" charset="0"/>
              </a:rPr>
              <a:t>i</a:t>
            </a:r>
            <a:r>
              <a:rPr lang="en-US" altLang="ja-JP" kern="0" dirty="0">
                <a:latin typeface="Consolas" panose="020B0609020204030204" pitchFamily="49" charset="0"/>
              </a:rPr>
              <a:t> &lt; SIZE; </a:t>
            </a:r>
            <a:r>
              <a:rPr lang="en-US" altLang="ja-JP" kern="0" dirty="0" err="1">
                <a:latin typeface="Consolas" panose="020B0609020204030204" pitchFamily="49" charset="0"/>
              </a:rPr>
              <a:t>i</a:t>
            </a:r>
            <a:r>
              <a:rPr lang="en-US" altLang="ja-JP" kern="0" dirty="0">
                <a:latin typeface="Consolas" panose="020B0609020204030204" pitchFamily="49" charset="0"/>
              </a:rPr>
              <a:t>++)</a:t>
            </a:r>
          </a:p>
          <a:p>
            <a:pPr marL="360000" lvl="1" indent="0">
              <a:buFont typeface="メイリオ" panose="020B0604030504040204" pitchFamily="50" charset="-128"/>
              <a:buNone/>
            </a:pPr>
            <a:r>
              <a:rPr lang="en-US" altLang="ja-JP" kern="0" dirty="0">
                <a:latin typeface="Consolas" panose="020B0609020204030204" pitchFamily="49" charset="0"/>
              </a:rPr>
              <a:t>            a[k][j] += b[k][</a:t>
            </a:r>
            <a:r>
              <a:rPr lang="en-US" altLang="ja-JP" kern="0" dirty="0" err="1">
                <a:latin typeface="Consolas" panose="020B0609020204030204" pitchFamily="49" charset="0"/>
              </a:rPr>
              <a:t>i</a:t>
            </a:r>
            <a:r>
              <a:rPr lang="en-US" altLang="ja-JP" kern="0" dirty="0">
                <a:latin typeface="Consolas" panose="020B0609020204030204" pitchFamily="49" charset="0"/>
              </a:rPr>
              <a:t>] * c[</a:t>
            </a:r>
            <a:r>
              <a:rPr lang="en-US" altLang="ja-JP" kern="0" dirty="0" err="1">
                <a:latin typeface="Consolas" panose="020B0609020204030204" pitchFamily="49" charset="0"/>
              </a:rPr>
              <a:t>i</a:t>
            </a:r>
            <a:r>
              <a:rPr lang="en-US" altLang="ja-JP" kern="0" dirty="0">
                <a:latin typeface="Consolas" panose="020B0609020204030204" pitchFamily="49" charset="0"/>
              </a:rPr>
              <a:t>][j];</a:t>
            </a:r>
          </a:p>
        </p:txBody>
      </p:sp>
    </p:spTree>
    <p:extLst>
      <p:ext uri="{BB962C8B-B14F-4D97-AF65-F5344CB8AC3E}">
        <p14:creationId xmlns:p14="http://schemas.microsoft.com/office/powerpoint/2010/main" val="21185705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b="1" dirty="0"/>
              <a:t>キャッシュの基本的な考え方</a:t>
            </a:r>
            <a:endParaRPr lang="en-US" altLang="ja-JP" b="1" dirty="0"/>
          </a:p>
          <a:p>
            <a:pPr marL="817200" lvl="1" indent="-457200">
              <a:buFont typeface="+mj-lt"/>
              <a:buAutoNum type="arabicPeriod"/>
            </a:pPr>
            <a:r>
              <a:rPr lang="ja-JP" altLang="en-US" dirty="0"/>
              <a:t>基本的な原理と構造</a:t>
            </a:r>
            <a:endParaRPr lang="en-US" altLang="ja-JP" dirty="0"/>
          </a:p>
          <a:p>
            <a:pPr marL="817200" lvl="1" indent="-457200">
              <a:buFont typeface="+mj-lt"/>
              <a:buAutoNum type="arabicPeriod"/>
            </a:pPr>
            <a:r>
              <a:rPr lang="ja-JP" altLang="en-US" dirty="0"/>
              <a:t>容量の性能への影響</a:t>
            </a:r>
            <a:endParaRPr lang="en-US" altLang="ja-JP" dirty="0"/>
          </a:p>
        </p:txBody>
      </p:sp>
    </p:spTree>
    <p:extLst>
      <p:ext uri="{BB962C8B-B14F-4D97-AF65-F5344CB8AC3E}">
        <p14:creationId xmlns:p14="http://schemas.microsoft.com/office/powerpoint/2010/main" val="2501939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記憶階層</a:t>
            </a:r>
          </a:p>
        </p:txBody>
      </p:sp>
      <p:sp>
        <p:nvSpPr>
          <p:cNvPr id="3" name="テキスト プレースホルダー 2"/>
          <p:cNvSpPr>
            <a:spLocks noGrp="1"/>
          </p:cNvSpPr>
          <p:nvPr>
            <p:ph type="body" sz="quarter" idx="10"/>
          </p:nvPr>
        </p:nvSpPr>
        <p:spPr>
          <a:xfrm>
            <a:off x="431954" y="1088975"/>
            <a:ext cx="8100090" cy="1620018"/>
          </a:xfrm>
        </p:spPr>
        <p:txBody>
          <a:bodyPr/>
          <a:lstStyle/>
          <a:p>
            <a:r>
              <a:rPr kumimoji="1" lang="ja-JP" altLang="en-US" dirty="0"/>
              <a:t>以下を階層的に組み合わせる</a:t>
            </a:r>
            <a:endParaRPr kumimoji="1" lang="en-US" altLang="ja-JP" dirty="0"/>
          </a:p>
          <a:p>
            <a:pPr lvl="1"/>
            <a:r>
              <a:rPr lang="ja-JP" altLang="en-US" dirty="0"/>
              <a:t>小さいけど速いメモリ：</a:t>
            </a:r>
            <a:r>
              <a:rPr lang="ja-JP" altLang="en-US" dirty="0">
                <a:solidFill>
                  <a:schemeClr val="accent2"/>
                </a:solidFill>
              </a:rPr>
              <a:t>キャッシュ</a:t>
            </a:r>
            <a:endParaRPr lang="en-US" altLang="ja-JP" dirty="0">
              <a:solidFill>
                <a:schemeClr val="accent2"/>
              </a:solidFill>
            </a:endParaRPr>
          </a:p>
          <a:p>
            <a:pPr lvl="1"/>
            <a:r>
              <a:rPr kumimoji="1" lang="ja-JP" altLang="en-US" dirty="0"/>
              <a:t>大きいけど遅いメモリ：メイン・メモリ</a:t>
            </a:r>
            <a:endParaRPr kumimoji="1" lang="en-US" altLang="ja-JP" dirty="0"/>
          </a:p>
          <a:p>
            <a:r>
              <a:rPr kumimoji="1" lang="ja-JP" altLang="en-US" dirty="0"/>
              <a:t>背景：大きくて速いメモリは作れない</a:t>
            </a:r>
          </a:p>
        </p:txBody>
      </p:sp>
      <p:sp>
        <p:nvSpPr>
          <p:cNvPr id="4" name="下矢印 3"/>
          <p:cNvSpPr/>
          <p:nvPr/>
        </p:nvSpPr>
        <p:spPr bwMode="auto">
          <a:xfrm>
            <a:off x="2591978" y="3969006"/>
            <a:ext cx="360004" cy="1440016"/>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下矢印 4"/>
          <p:cNvSpPr/>
          <p:nvPr/>
        </p:nvSpPr>
        <p:spPr bwMode="auto">
          <a:xfrm>
            <a:off x="5832014" y="3969006"/>
            <a:ext cx="360004" cy="450005"/>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下矢印 5"/>
          <p:cNvSpPr/>
          <p:nvPr/>
        </p:nvSpPr>
        <p:spPr bwMode="auto">
          <a:xfrm>
            <a:off x="5832014" y="4959017"/>
            <a:ext cx="360004" cy="450005"/>
          </a:xfrm>
          <a:prstGeom prst="downArrow">
            <a:avLst/>
          </a:prstGeom>
          <a:ln>
            <a:solidFill>
              <a:schemeClr val="tx1">
                <a:lumMod val="75000"/>
                <a:lumOff val="25000"/>
              </a:schemeClr>
            </a:solidFill>
            <a:prstDash val="sysDash"/>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正方形/長方形 6"/>
          <p:cNvSpPr/>
          <p:nvPr/>
        </p:nvSpPr>
        <p:spPr bwMode="auto">
          <a:xfrm>
            <a:off x="1691968" y="5409022"/>
            <a:ext cx="2160024" cy="990011"/>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メイン・メモリ</a:t>
            </a:r>
          </a:p>
        </p:txBody>
      </p:sp>
      <p:sp>
        <p:nvSpPr>
          <p:cNvPr id="8" name="角丸四角形 7"/>
          <p:cNvSpPr/>
          <p:nvPr/>
        </p:nvSpPr>
        <p:spPr bwMode="auto">
          <a:xfrm>
            <a:off x="2231974" y="3429000"/>
            <a:ext cx="1080012" cy="540006"/>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CPU</a:t>
            </a: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4932004" y="5409022"/>
            <a:ext cx="2160024" cy="925725"/>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メイン・メモリ</a:t>
            </a:r>
          </a:p>
        </p:txBody>
      </p:sp>
      <p:sp>
        <p:nvSpPr>
          <p:cNvPr id="10" name="角丸四角形 9"/>
          <p:cNvSpPr/>
          <p:nvPr/>
        </p:nvSpPr>
        <p:spPr bwMode="auto">
          <a:xfrm>
            <a:off x="5472010" y="3429000"/>
            <a:ext cx="1080012" cy="540006"/>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CPU</a:t>
            </a:r>
            <a:endParaRPr kumimoji="1" lang="ja-JP" altLang="en-US" sz="1600" dirty="0">
              <a:solidFill>
                <a:schemeClr val="tx1">
                  <a:lumMod val="75000"/>
                  <a:lumOff val="25000"/>
                </a:schemeClr>
              </a:solidFill>
              <a:latin typeface="+mn-ea"/>
            </a:endParaRPr>
          </a:p>
        </p:txBody>
      </p:sp>
      <p:sp>
        <p:nvSpPr>
          <p:cNvPr id="11" name="正方形/長方形 10"/>
          <p:cNvSpPr/>
          <p:nvPr/>
        </p:nvSpPr>
        <p:spPr bwMode="auto">
          <a:xfrm>
            <a:off x="5472010" y="4419010"/>
            <a:ext cx="1080012" cy="540007"/>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キャッシュ</a:t>
            </a:r>
          </a:p>
        </p:txBody>
      </p:sp>
      <p:sp>
        <p:nvSpPr>
          <p:cNvPr id="12" name="正方形/長方形 11"/>
          <p:cNvSpPr/>
          <p:nvPr/>
        </p:nvSpPr>
        <p:spPr>
          <a:xfrm>
            <a:off x="2861981" y="4509012"/>
            <a:ext cx="424189" cy="400110"/>
          </a:xfrm>
          <a:prstGeom prst="rect">
            <a:avLst/>
          </a:prstGeom>
        </p:spPr>
        <p:txBody>
          <a:bodyPr wrap="none">
            <a:noAutofit/>
          </a:bodyPr>
          <a:lstStyle/>
          <a:p>
            <a:pPr marL="0" lvl="1"/>
            <a:r>
              <a:rPr lang="ja-JP" altLang="en-US" sz="2000" dirty="0">
                <a:solidFill>
                  <a:schemeClr val="accent5"/>
                </a:solidFill>
              </a:rPr>
              <a:t>長時間</a:t>
            </a:r>
          </a:p>
        </p:txBody>
      </p:sp>
      <p:sp>
        <p:nvSpPr>
          <p:cNvPr id="13" name="正方形/長方形 12"/>
          <p:cNvSpPr/>
          <p:nvPr/>
        </p:nvSpPr>
        <p:spPr>
          <a:xfrm>
            <a:off x="6282019" y="3969006"/>
            <a:ext cx="424189" cy="400110"/>
          </a:xfrm>
          <a:prstGeom prst="rect">
            <a:avLst/>
          </a:prstGeom>
        </p:spPr>
        <p:txBody>
          <a:bodyPr wrap="none">
            <a:noAutofit/>
          </a:bodyPr>
          <a:lstStyle/>
          <a:p>
            <a:pPr marL="0" lvl="1"/>
            <a:r>
              <a:rPr lang="ja-JP" altLang="en-US" sz="2000" dirty="0">
                <a:solidFill>
                  <a:schemeClr val="accent5"/>
                </a:solidFill>
              </a:rPr>
              <a:t>短時間（値があれば）</a:t>
            </a:r>
          </a:p>
        </p:txBody>
      </p:sp>
    </p:spTree>
    <p:extLst>
      <p:ext uri="{BB962C8B-B14F-4D97-AF65-F5344CB8AC3E}">
        <p14:creationId xmlns:p14="http://schemas.microsoft.com/office/powerpoint/2010/main" val="3288176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キャッシュの動作</a:t>
            </a:r>
            <a:endParaRPr kumimoji="1" lang="ja-JP" altLang="en-US" dirty="0"/>
          </a:p>
        </p:txBody>
      </p:sp>
      <p:sp>
        <p:nvSpPr>
          <p:cNvPr id="4" name="テキスト プレースホルダー 3"/>
          <p:cNvSpPr>
            <a:spLocks noGrp="1"/>
          </p:cNvSpPr>
          <p:nvPr>
            <p:ph type="body" sz="quarter" idx="10"/>
          </p:nvPr>
        </p:nvSpPr>
        <p:spPr>
          <a:xfrm>
            <a:off x="341953" y="908972"/>
            <a:ext cx="8280092" cy="2340026"/>
          </a:xfrm>
        </p:spPr>
        <p:txBody>
          <a:bodyPr/>
          <a:lstStyle/>
          <a:p>
            <a:r>
              <a:rPr kumimoji="1" lang="ja-JP" altLang="en-US" dirty="0"/>
              <a:t>ソフトの性質：</a:t>
            </a:r>
            <a:endParaRPr kumimoji="1" lang="en-US" altLang="ja-JP" dirty="0"/>
          </a:p>
          <a:p>
            <a:pPr lvl="1"/>
            <a:r>
              <a:rPr kumimoji="1" lang="ja-JP" altLang="en-US" dirty="0"/>
              <a:t>一度使用した値は，すぐにまた使う可能性が高い</a:t>
            </a:r>
            <a:endParaRPr kumimoji="1" lang="en-US" altLang="ja-JP" dirty="0"/>
          </a:p>
          <a:p>
            <a:pPr lvl="1"/>
            <a:r>
              <a:rPr kumimoji="1" lang="ja-JP" altLang="en-US" dirty="0"/>
              <a:t>ブラウザのキャッシュと同じ</a:t>
            </a:r>
            <a:endParaRPr kumimoji="1" lang="en-US" altLang="ja-JP" dirty="0"/>
          </a:p>
          <a:p>
            <a:r>
              <a:rPr lang="ja-JP" altLang="en-US" b="1" dirty="0">
                <a:solidFill>
                  <a:schemeClr val="accent5"/>
                </a:solidFill>
              </a:rPr>
              <a:t>一度利用した値を入れておくことで，</a:t>
            </a:r>
            <a:r>
              <a:rPr lang="en-US" altLang="ja-JP" b="1" dirty="0">
                <a:solidFill>
                  <a:schemeClr val="accent5"/>
                </a:solidFill>
              </a:rPr>
              <a:t>2</a:t>
            </a:r>
            <a:r>
              <a:rPr lang="ja-JP" altLang="en-US" b="1" dirty="0">
                <a:solidFill>
                  <a:schemeClr val="accent5"/>
                </a:solidFill>
              </a:rPr>
              <a:t>度目からは高速に</a:t>
            </a:r>
            <a:endParaRPr lang="en-US" altLang="ja-JP" b="1" dirty="0">
              <a:solidFill>
                <a:schemeClr val="accent5"/>
              </a:solidFill>
            </a:endParaRPr>
          </a:p>
        </p:txBody>
      </p:sp>
      <p:sp>
        <p:nvSpPr>
          <p:cNvPr id="23" name="下矢印 22"/>
          <p:cNvSpPr/>
          <p:nvPr/>
        </p:nvSpPr>
        <p:spPr bwMode="auto">
          <a:xfrm>
            <a:off x="2591978" y="3969006"/>
            <a:ext cx="360004" cy="1440016"/>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4" name="下矢印 23"/>
          <p:cNvSpPr/>
          <p:nvPr/>
        </p:nvSpPr>
        <p:spPr bwMode="auto">
          <a:xfrm>
            <a:off x="5832014" y="3969006"/>
            <a:ext cx="360004" cy="450005"/>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5" name="下矢印 24"/>
          <p:cNvSpPr/>
          <p:nvPr/>
        </p:nvSpPr>
        <p:spPr bwMode="auto">
          <a:xfrm>
            <a:off x="5832014" y="4959017"/>
            <a:ext cx="360004" cy="450005"/>
          </a:xfrm>
          <a:prstGeom prst="downArrow">
            <a:avLst/>
          </a:prstGeom>
          <a:ln>
            <a:solidFill>
              <a:schemeClr val="tx1">
                <a:lumMod val="75000"/>
                <a:lumOff val="25000"/>
              </a:schemeClr>
            </a:solidFill>
            <a:prstDash val="sysDash"/>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p:cNvSpPr/>
          <p:nvPr/>
        </p:nvSpPr>
        <p:spPr bwMode="auto">
          <a:xfrm>
            <a:off x="1691968" y="5409022"/>
            <a:ext cx="2160024" cy="990011"/>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メモリ</a:t>
            </a:r>
          </a:p>
        </p:txBody>
      </p:sp>
      <p:sp>
        <p:nvSpPr>
          <p:cNvPr id="6" name="角丸四角形 5"/>
          <p:cNvSpPr/>
          <p:nvPr/>
        </p:nvSpPr>
        <p:spPr bwMode="auto">
          <a:xfrm>
            <a:off x="2231974" y="3429000"/>
            <a:ext cx="1080012" cy="540006"/>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CPU</a:t>
            </a:r>
            <a:endParaRPr kumimoji="1" lang="ja-JP" altLang="en-US" sz="1600" dirty="0">
              <a:solidFill>
                <a:schemeClr val="tx1">
                  <a:lumMod val="75000"/>
                  <a:lumOff val="25000"/>
                </a:schemeClr>
              </a:solidFill>
              <a:latin typeface="+mn-ea"/>
            </a:endParaRPr>
          </a:p>
        </p:txBody>
      </p:sp>
      <p:sp>
        <p:nvSpPr>
          <p:cNvPr id="16" name="正方形/長方形 15"/>
          <p:cNvSpPr/>
          <p:nvPr/>
        </p:nvSpPr>
        <p:spPr bwMode="auto">
          <a:xfrm>
            <a:off x="4932004" y="5409022"/>
            <a:ext cx="2160024" cy="925725"/>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メモリ</a:t>
            </a:r>
          </a:p>
        </p:txBody>
      </p:sp>
      <p:sp>
        <p:nvSpPr>
          <p:cNvPr id="17" name="角丸四角形 16"/>
          <p:cNvSpPr/>
          <p:nvPr/>
        </p:nvSpPr>
        <p:spPr bwMode="auto">
          <a:xfrm>
            <a:off x="5472010" y="3429000"/>
            <a:ext cx="1080012" cy="540006"/>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CPU</a:t>
            </a:r>
            <a:endParaRPr kumimoji="1" lang="ja-JP" altLang="en-US" sz="1600" dirty="0">
              <a:solidFill>
                <a:schemeClr val="tx1">
                  <a:lumMod val="75000"/>
                  <a:lumOff val="25000"/>
                </a:schemeClr>
              </a:solidFill>
              <a:latin typeface="+mn-ea"/>
            </a:endParaRPr>
          </a:p>
        </p:txBody>
      </p:sp>
      <p:sp>
        <p:nvSpPr>
          <p:cNvPr id="20" name="正方形/長方形 19"/>
          <p:cNvSpPr/>
          <p:nvPr/>
        </p:nvSpPr>
        <p:spPr bwMode="auto">
          <a:xfrm>
            <a:off x="5472010" y="4419010"/>
            <a:ext cx="1080012" cy="540007"/>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キャッシュ</a:t>
            </a:r>
          </a:p>
        </p:txBody>
      </p:sp>
      <p:sp>
        <p:nvSpPr>
          <p:cNvPr id="26" name="正方形/長方形 25"/>
          <p:cNvSpPr/>
          <p:nvPr/>
        </p:nvSpPr>
        <p:spPr>
          <a:xfrm>
            <a:off x="2861981" y="4509012"/>
            <a:ext cx="424189" cy="400110"/>
          </a:xfrm>
          <a:prstGeom prst="rect">
            <a:avLst/>
          </a:prstGeom>
        </p:spPr>
        <p:txBody>
          <a:bodyPr wrap="none">
            <a:noAutofit/>
          </a:bodyPr>
          <a:lstStyle/>
          <a:p>
            <a:pPr marL="0" lvl="1"/>
            <a:r>
              <a:rPr lang="ja-JP" altLang="en-US" sz="2000" dirty="0">
                <a:solidFill>
                  <a:schemeClr val="accent5"/>
                </a:solidFill>
              </a:rPr>
              <a:t>長時間</a:t>
            </a:r>
          </a:p>
        </p:txBody>
      </p:sp>
      <p:sp>
        <p:nvSpPr>
          <p:cNvPr id="27" name="正方形/長方形 26"/>
          <p:cNvSpPr/>
          <p:nvPr/>
        </p:nvSpPr>
        <p:spPr>
          <a:xfrm>
            <a:off x="6282019" y="3969006"/>
            <a:ext cx="424189" cy="400110"/>
          </a:xfrm>
          <a:prstGeom prst="rect">
            <a:avLst/>
          </a:prstGeom>
        </p:spPr>
        <p:txBody>
          <a:bodyPr wrap="none">
            <a:noAutofit/>
          </a:bodyPr>
          <a:lstStyle/>
          <a:p>
            <a:pPr marL="0" lvl="1"/>
            <a:r>
              <a:rPr lang="ja-JP" altLang="en-US" sz="2000" dirty="0">
                <a:solidFill>
                  <a:schemeClr val="accent5"/>
                </a:solidFill>
              </a:rPr>
              <a:t>短時間（値があれば）</a:t>
            </a:r>
          </a:p>
        </p:txBody>
      </p:sp>
    </p:spTree>
    <p:extLst>
      <p:ext uri="{BB962C8B-B14F-4D97-AF65-F5344CB8AC3E}">
        <p14:creationId xmlns:p14="http://schemas.microsoft.com/office/powerpoint/2010/main" val="2112988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時間的局所性</a:t>
            </a:r>
          </a:p>
        </p:txBody>
      </p:sp>
      <p:sp>
        <p:nvSpPr>
          <p:cNvPr id="3" name="テキスト プレースホルダー 2"/>
          <p:cNvSpPr>
            <a:spLocks noGrp="1"/>
          </p:cNvSpPr>
          <p:nvPr>
            <p:ph type="body" sz="quarter" idx="10"/>
          </p:nvPr>
        </p:nvSpPr>
        <p:spPr>
          <a:xfrm>
            <a:off x="341953" y="1088974"/>
            <a:ext cx="8550095" cy="5219751"/>
          </a:xfrm>
        </p:spPr>
        <p:txBody>
          <a:bodyPr/>
          <a:lstStyle/>
          <a:p>
            <a:r>
              <a:rPr lang="ja-JP" altLang="en-US" dirty="0"/>
              <a:t>「一度使用した値は，すぐにまた使う可能性が高い」という性質</a:t>
            </a:r>
            <a:endParaRPr lang="en-US" altLang="ja-JP" dirty="0"/>
          </a:p>
          <a:p>
            <a:r>
              <a:rPr lang="ja-JP" altLang="en-US" dirty="0"/>
              <a:t>なぜか？</a:t>
            </a:r>
            <a:endParaRPr lang="en-US" altLang="ja-JP" dirty="0"/>
          </a:p>
          <a:p>
            <a:pPr lvl="1"/>
            <a:r>
              <a:rPr lang="ja-JP" altLang="en-US" dirty="0"/>
              <a:t>人間は，「普通は」関連のある処理同士を近くに書く</a:t>
            </a:r>
            <a:endParaRPr lang="en-US" altLang="ja-JP" dirty="0"/>
          </a:p>
          <a:p>
            <a:pPr lvl="1"/>
            <a:r>
              <a:rPr lang="ja-JP" altLang="en-US" dirty="0"/>
              <a:t>プログラムの各行ごとに全く関係無い処理を混ぜたりは</a:t>
            </a:r>
            <a:br>
              <a:rPr lang="en-US" altLang="ja-JP" dirty="0"/>
            </a:br>
            <a:r>
              <a:rPr lang="ja-JP" altLang="en-US" dirty="0"/>
              <a:t>「普通は」しない</a:t>
            </a:r>
            <a:endParaRPr lang="en-US" altLang="ja-JP" dirty="0"/>
          </a:p>
          <a:p>
            <a:r>
              <a:rPr kumimoji="1" lang="ja-JP" altLang="en-US" dirty="0"/>
              <a:t>関連する処理は，当然同じデータを使う可能性が高い</a:t>
            </a:r>
            <a:endParaRPr kumimoji="1" lang="en-US" altLang="ja-JP" dirty="0"/>
          </a:p>
          <a:p>
            <a:pPr lvl="1"/>
            <a:r>
              <a:rPr kumimoji="1" lang="ja-JP" altLang="en-US" dirty="0"/>
              <a:t>同じ入力データの使いまわし</a:t>
            </a:r>
            <a:endParaRPr kumimoji="1" lang="en-US" altLang="ja-JP" dirty="0"/>
          </a:p>
          <a:p>
            <a:pPr lvl="1"/>
            <a:r>
              <a:rPr kumimoji="1" lang="ja-JP" altLang="en-US" dirty="0"/>
              <a:t>前の行の結果を次の行の入力で使う</a:t>
            </a:r>
            <a:endParaRPr kumimoji="1" lang="en-US" altLang="ja-JP" dirty="0"/>
          </a:p>
          <a:p>
            <a:pPr lvl="2"/>
            <a:r>
              <a:rPr lang="en-US" altLang="ja-JP" dirty="0"/>
              <a:t>for </a:t>
            </a:r>
            <a:r>
              <a:rPr lang="ja-JP" altLang="en-US" dirty="0"/>
              <a:t>ループなどはこれらの典型</a:t>
            </a:r>
            <a:endParaRPr lang="en-US" altLang="ja-JP" dirty="0"/>
          </a:p>
        </p:txBody>
      </p:sp>
    </p:spTree>
    <p:extLst>
      <p:ext uri="{BB962C8B-B14F-4D97-AF65-F5344CB8AC3E}">
        <p14:creationId xmlns:p14="http://schemas.microsoft.com/office/powerpoint/2010/main" val="4417430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実際には多層の構造になっている</a:t>
            </a:r>
            <a:endParaRPr lang="en-US" altLang="ja-JP" dirty="0"/>
          </a:p>
        </p:txBody>
      </p:sp>
      <p:sp>
        <p:nvSpPr>
          <p:cNvPr id="3" name="テキスト プレースホルダー 2"/>
          <p:cNvSpPr>
            <a:spLocks noGrp="1"/>
          </p:cNvSpPr>
          <p:nvPr>
            <p:ph type="body" sz="quarter" idx="10"/>
          </p:nvPr>
        </p:nvSpPr>
        <p:spPr>
          <a:xfrm>
            <a:off x="251952" y="998973"/>
            <a:ext cx="8370093" cy="3600040"/>
          </a:xfrm>
        </p:spPr>
        <p:txBody>
          <a:bodyPr/>
          <a:lstStyle/>
          <a:p>
            <a:r>
              <a:rPr lang="ja-JP" altLang="en-US" dirty="0"/>
              <a:t>中間の速さと大きさのキャッシュが</a:t>
            </a:r>
            <a:br>
              <a:rPr lang="en-US" altLang="ja-JP" dirty="0"/>
            </a:br>
            <a:r>
              <a:rPr lang="ja-JP" altLang="en-US" dirty="0"/>
              <a:t>複数組み合わされている</a:t>
            </a:r>
            <a:endParaRPr lang="en-US" altLang="ja-JP" dirty="0"/>
          </a:p>
          <a:p>
            <a:pPr lvl="1"/>
            <a:r>
              <a:rPr lang="en-US" altLang="ja-JP" dirty="0"/>
              <a:t>PC </a:t>
            </a:r>
            <a:r>
              <a:rPr lang="ja-JP" altLang="en-US" dirty="0"/>
              <a:t>に使われている </a:t>
            </a:r>
            <a:r>
              <a:rPr lang="en-US" altLang="ja-JP" dirty="0"/>
              <a:t>CPU </a:t>
            </a:r>
            <a:r>
              <a:rPr lang="ja-JP" altLang="en-US" dirty="0"/>
              <a:t>だと </a:t>
            </a:r>
            <a:r>
              <a:rPr lang="en-US" altLang="ja-JP" dirty="0"/>
              <a:t>L1 </a:t>
            </a:r>
            <a:r>
              <a:rPr lang="ja-JP" altLang="en-US" dirty="0"/>
              <a:t>～ </a:t>
            </a:r>
            <a:r>
              <a:rPr lang="en-US" altLang="ja-JP" dirty="0"/>
              <a:t>L3 </a:t>
            </a:r>
            <a:r>
              <a:rPr lang="ja-JP" altLang="en-US" dirty="0"/>
              <a:t>まで</a:t>
            </a:r>
            <a:br>
              <a:rPr lang="en-US" altLang="ja-JP" dirty="0"/>
            </a:br>
            <a:r>
              <a:rPr lang="ja-JP" altLang="en-US" dirty="0"/>
              <a:t>あるのが一般的</a:t>
            </a:r>
            <a:endParaRPr lang="en-US" altLang="ja-JP" dirty="0"/>
          </a:p>
          <a:p>
            <a:pPr lvl="1"/>
            <a:r>
              <a:rPr lang="en-US" altLang="ja-JP" dirty="0"/>
              <a:t>L </a:t>
            </a:r>
            <a:r>
              <a:rPr lang="ja-JP" altLang="en-US" dirty="0"/>
              <a:t>は</a:t>
            </a:r>
            <a:r>
              <a:rPr lang="en-US" altLang="ja-JP" dirty="0"/>
              <a:t> Level </a:t>
            </a:r>
            <a:r>
              <a:rPr lang="ja-JP" altLang="en-US" dirty="0"/>
              <a:t>の略で，</a:t>
            </a:r>
            <a:br>
              <a:rPr lang="en-US" altLang="ja-JP" dirty="0"/>
            </a:br>
            <a:r>
              <a:rPr lang="ja-JP" altLang="en-US" dirty="0"/>
              <a:t>大きいほど（高次）</a:t>
            </a:r>
            <a:r>
              <a:rPr lang="en-US" altLang="ja-JP" dirty="0"/>
              <a:t>CPU </a:t>
            </a:r>
            <a:r>
              <a:rPr lang="ja-JP" altLang="en-US" dirty="0"/>
              <a:t>から遠い</a:t>
            </a:r>
          </a:p>
        </p:txBody>
      </p:sp>
      <p:sp>
        <p:nvSpPr>
          <p:cNvPr id="4" name="下矢印 3">
            <a:extLst>
              <a:ext uri="{FF2B5EF4-FFF2-40B4-BE49-F238E27FC236}">
                <a16:creationId xmlns:a16="http://schemas.microsoft.com/office/drawing/2014/main" id="{54B20BE3-E069-442C-8EF8-84EF1D9063A8}"/>
              </a:ext>
            </a:extLst>
          </p:cNvPr>
          <p:cNvSpPr/>
          <p:nvPr/>
        </p:nvSpPr>
        <p:spPr bwMode="auto">
          <a:xfrm>
            <a:off x="6822025" y="3338999"/>
            <a:ext cx="360004" cy="360005"/>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E6809D6C-2FEB-4AFE-BA70-3FE2FD67C2DA}"/>
              </a:ext>
            </a:extLst>
          </p:cNvPr>
          <p:cNvSpPr/>
          <p:nvPr/>
        </p:nvSpPr>
        <p:spPr bwMode="auto">
          <a:xfrm>
            <a:off x="5922015" y="4869016"/>
            <a:ext cx="2160024"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tx1">
                    <a:lumMod val="75000"/>
                    <a:lumOff val="25000"/>
                  </a:schemeClr>
                </a:solidFill>
                <a:latin typeface="+mn-ea"/>
              </a:rPr>
              <a:t>メモリ</a:t>
            </a:r>
          </a:p>
        </p:txBody>
      </p:sp>
      <p:sp>
        <p:nvSpPr>
          <p:cNvPr id="6" name="角丸四角形 5">
            <a:extLst>
              <a:ext uri="{FF2B5EF4-FFF2-40B4-BE49-F238E27FC236}">
                <a16:creationId xmlns:a16="http://schemas.microsoft.com/office/drawing/2014/main" id="{35A5F36D-88A1-4D75-AC0B-A0C33203FD42}"/>
              </a:ext>
            </a:extLst>
          </p:cNvPr>
          <p:cNvSpPr/>
          <p:nvPr/>
        </p:nvSpPr>
        <p:spPr bwMode="auto">
          <a:xfrm>
            <a:off x="6552023" y="2798992"/>
            <a:ext cx="900010" cy="450005"/>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tx1">
                    <a:lumMod val="75000"/>
                    <a:lumOff val="25000"/>
                  </a:schemeClr>
                </a:solidFill>
                <a:latin typeface="+mn-ea"/>
              </a:rPr>
              <a:t>L</a:t>
            </a:r>
            <a:r>
              <a:rPr lang="en-US" altLang="ja-JP" sz="1600" b="1" dirty="0">
                <a:solidFill>
                  <a:schemeClr val="tx1">
                    <a:lumMod val="75000"/>
                    <a:lumOff val="25000"/>
                  </a:schemeClr>
                </a:solidFill>
                <a:latin typeface="+mn-ea"/>
              </a:rPr>
              <a:t>2</a:t>
            </a:r>
            <a:endParaRPr kumimoji="1" lang="ja-JP" altLang="en-US" sz="1600" b="1" dirty="0">
              <a:solidFill>
                <a:schemeClr val="tx1">
                  <a:lumMod val="75000"/>
                  <a:lumOff val="25000"/>
                </a:schemeClr>
              </a:solidFill>
              <a:latin typeface="+mn-ea"/>
            </a:endParaRPr>
          </a:p>
        </p:txBody>
      </p:sp>
      <p:sp>
        <p:nvSpPr>
          <p:cNvPr id="9" name="下矢印 3">
            <a:extLst>
              <a:ext uri="{FF2B5EF4-FFF2-40B4-BE49-F238E27FC236}">
                <a16:creationId xmlns:a16="http://schemas.microsoft.com/office/drawing/2014/main" id="{98F5194A-F041-4316-B9FC-865A952DD9B6}"/>
              </a:ext>
            </a:extLst>
          </p:cNvPr>
          <p:cNvSpPr/>
          <p:nvPr/>
        </p:nvSpPr>
        <p:spPr bwMode="auto">
          <a:xfrm>
            <a:off x="6822025" y="2348988"/>
            <a:ext cx="360004" cy="360005"/>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 name="角丸四角形 5">
            <a:extLst>
              <a:ext uri="{FF2B5EF4-FFF2-40B4-BE49-F238E27FC236}">
                <a16:creationId xmlns:a16="http://schemas.microsoft.com/office/drawing/2014/main" id="{706988AB-04A9-440B-9135-56BD13B688F8}"/>
              </a:ext>
            </a:extLst>
          </p:cNvPr>
          <p:cNvSpPr/>
          <p:nvPr/>
        </p:nvSpPr>
        <p:spPr bwMode="auto">
          <a:xfrm>
            <a:off x="6732024" y="1718981"/>
            <a:ext cx="540006" cy="450005"/>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tx1">
                    <a:lumMod val="75000"/>
                    <a:lumOff val="25000"/>
                  </a:schemeClr>
                </a:solidFill>
                <a:latin typeface="+mn-ea"/>
              </a:rPr>
              <a:t>L1</a:t>
            </a:r>
            <a:endParaRPr kumimoji="1" lang="ja-JP" altLang="en-US" sz="1600" b="1" dirty="0">
              <a:solidFill>
                <a:schemeClr val="tx1">
                  <a:lumMod val="75000"/>
                  <a:lumOff val="25000"/>
                </a:schemeClr>
              </a:solidFill>
              <a:latin typeface="+mn-ea"/>
            </a:endParaRPr>
          </a:p>
        </p:txBody>
      </p:sp>
      <p:sp>
        <p:nvSpPr>
          <p:cNvPr id="11" name="下矢印 3">
            <a:extLst>
              <a:ext uri="{FF2B5EF4-FFF2-40B4-BE49-F238E27FC236}">
                <a16:creationId xmlns:a16="http://schemas.microsoft.com/office/drawing/2014/main" id="{1B4C6990-7511-4577-BC59-89B051F8CF91}"/>
              </a:ext>
            </a:extLst>
          </p:cNvPr>
          <p:cNvSpPr/>
          <p:nvPr/>
        </p:nvSpPr>
        <p:spPr bwMode="auto">
          <a:xfrm>
            <a:off x="6822025" y="4419011"/>
            <a:ext cx="360004" cy="360005"/>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 name="角丸四角形 5">
            <a:extLst>
              <a:ext uri="{FF2B5EF4-FFF2-40B4-BE49-F238E27FC236}">
                <a16:creationId xmlns:a16="http://schemas.microsoft.com/office/drawing/2014/main" id="{E7AC82BD-F4B3-41F2-AF19-5F46460893BC}"/>
              </a:ext>
            </a:extLst>
          </p:cNvPr>
          <p:cNvSpPr/>
          <p:nvPr/>
        </p:nvSpPr>
        <p:spPr bwMode="auto">
          <a:xfrm>
            <a:off x="6282019" y="3789004"/>
            <a:ext cx="1440015" cy="540006"/>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tx1">
                    <a:lumMod val="75000"/>
                    <a:lumOff val="25000"/>
                  </a:schemeClr>
                </a:solidFill>
                <a:latin typeface="+mn-ea"/>
              </a:rPr>
              <a:t>L3 </a:t>
            </a:r>
            <a:r>
              <a:rPr kumimoji="1" lang="ja-JP" altLang="en-US" sz="1600" b="1" dirty="0">
                <a:solidFill>
                  <a:schemeClr val="tx1">
                    <a:lumMod val="75000"/>
                    <a:lumOff val="25000"/>
                  </a:schemeClr>
                </a:solidFill>
                <a:latin typeface="+mn-ea"/>
              </a:rPr>
              <a:t>キャッシュ</a:t>
            </a:r>
          </a:p>
        </p:txBody>
      </p:sp>
    </p:spTree>
    <p:extLst>
      <p:ext uri="{BB962C8B-B14F-4D97-AF65-F5344CB8AC3E}">
        <p14:creationId xmlns:p14="http://schemas.microsoft.com/office/powerpoint/2010/main" val="13501087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11956" y="0"/>
            <a:ext cx="8532044" cy="908972"/>
          </a:xfrm>
        </p:spPr>
        <p:txBody>
          <a:bodyPr/>
          <a:lstStyle/>
          <a:p>
            <a:r>
              <a:rPr lang="ja-JP" altLang="en-US" dirty="0"/>
              <a:t>キャッシュの基本的な考え方のまとめ</a:t>
            </a:r>
          </a:p>
        </p:txBody>
      </p:sp>
      <p:sp>
        <p:nvSpPr>
          <p:cNvPr id="3" name="テキスト プレースホルダー 2"/>
          <p:cNvSpPr>
            <a:spLocks noGrp="1"/>
          </p:cNvSpPr>
          <p:nvPr>
            <p:ph sz="quarter" idx="10"/>
          </p:nvPr>
        </p:nvSpPr>
        <p:spPr>
          <a:xfrm>
            <a:off x="611956" y="1088974"/>
            <a:ext cx="7920088" cy="5220058"/>
          </a:xfrm>
        </p:spPr>
        <p:txBody>
          <a:bodyPr/>
          <a:lstStyle/>
          <a:p>
            <a:r>
              <a:rPr lang="ja-JP" altLang="en-US" dirty="0"/>
              <a:t>記憶階層</a:t>
            </a:r>
            <a:endParaRPr lang="en-US" altLang="ja-JP" dirty="0"/>
          </a:p>
          <a:p>
            <a:pPr lvl="1"/>
            <a:r>
              <a:rPr lang="ja-JP" altLang="en-US" dirty="0"/>
              <a:t>小さいけど速いメモリ：キャッシュ</a:t>
            </a:r>
            <a:endParaRPr lang="en-US" altLang="ja-JP" dirty="0"/>
          </a:p>
          <a:p>
            <a:pPr lvl="1"/>
            <a:r>
              <a:rPr lang="ja-JP" altLang="en-US" dirty="0"/>
              <a:t>大きいけど遅いメモリ：メイン・メモリ</a:t>
            </a:r>
            <a:endParaRPr lang="en-US" altLang="ja-JP" dirty="0"/>
          </a:p>
          <a:p>
            <a:r>
              <a:rPr lang="ja-JP" altLang="en-US" dirty="0"/>
              <a:t>時間的局所性</a:t>
            </a:r>
            <a:endParaRPr lang="en-US" altLang="ja-JP" dirty="0"/>
          </a:p>
          <a:p>
            <a:pPr lvl="1"/>
            <a:r>
              <a:rPr lang="ja-JP" altLang="en-US" dirty="0"/>
              <a:t>一度使用した値は，すぐにまた使う可能性が高い性質のこと</a:t>
            </a:r>
          </a:p>
          <a:p>
            <a:r>
              <a:rPr lang="ja-JP" altLang="en-US" dirty="0"/>
              <a:t>実際には多層の構造になっている</a:t>
            </a:r>
            <a:endParaRPr lang="en-US" altLang="ja-JP" dirty="0"/>
          </a:p>
          <a:p>
            <a:pPr lvl="1"/>
            <a:r>
              <a:rPr lang="ja-JP" altLang="en-US" dirty="0"/>
              <a:t>中間の速さと大きさのキャッシュが複数組み合わされている</a:t>
            </a:r>
            <a:endParaRPr lang="en-US" altLang="ja-JP" dirty="0"/>
          </a:p>
        </p:txBody>
      </p:sp>
    </p:spTree>
    <p:extLst>
      <p:ext uri="{BB962C8B-B14F-4D97-AF65-F5344CB8AC3E}">
        <p14:creationId xmlns:p14="http://schemas.microsoft.com/office/powerpoint/2010/main" val="15755424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キャッシュの基本的な考え方</a:t>
            </a:r>
            <a:endParaRPr lang="en-US" altLang="ja-JP" dirty="0"/>
          </a:p>
          <a:p>
            <a:pPr marL="817200" lvl="1" indent="-457200">
              <a:buFont typeface="+mj-lt"/>
              <a:buAutoNum type="arabicPeriod"/>
            </a:pPr>
            <a:r>
              <a:rPr lang="ja-JP" altLang="en-US" dirty="0"/>
              <a:t>基本的な原理と構造</a:t>
            </a:r>
            <a:endParaRPr lang="en-US" altLang="ja-JP" dirty="0"/>
          </a:p>
          <a:p>
            <a:pPr marL="817200" lvl="1" indent="-457200">
              <a:buFont typeface="+mj-lt"/>
              <a:buAutoNum type="arabicPeriod"/>
            </a:pPr>
            <a:r>
              <a:rPr lang="ja-JP" altLang="en-US" b="1" dirty="0"/>
              <a:t>容量の性能への影響</a:t>
            </a:r>
            <a:endParaRPr lang="en-US" altLang="ja-JP" b="1" dirty="0"/>
          </a:p>
        </p:txBody>
      </p:sp>
    </p:spTree>
    <p:extLst>
      <p:ext uri="{BB962C8B-B14F-4D97-AF65-F5344CB8AC3E}">
        <p14:creationId xmlns:p14="http://schemas.microsoft.com/office/powerpoint/2010/main" val="33569828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C12892-35F5-E8A0-AFC3-832AE2AE9B06}"/>
              </a:ext>
            </a:extLst>
          </p:cNvPr>
          <p:cNvSpPr>
            <a:spLocks noGrp="1"/>
          </p:cNvSpPr>
          <p:nvPr>
            <p:ph type="title"/>
          </p:nvPr>
        </p:nvSpPr>
        <p:spPr/>
        <p:txBody>
          <a:bodyPr/>
          <a:lstStyle/>
          <a:p>
            <a:r>
              <a:rPr kumimoji="1" lang="en-US" dirty="0"/>
              <a:t>IPC </a:t>
            </a:r>
            <a:r>
              <a:rPr kumimoji="1" lang="ja-JP" altLang="en-US" dirty="0"/>
              <a:t>で考えると</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4C80AA3-F81D-AB4A-CDFC-745326F1053F}"/>
                  </a:ext>
                </a:extLst>
              </p:cNvPr>
              <p:cNvSpPr>
                <a:spLocks noGrp="1"/>
              </p:cNvSpPr>
              <p:nvPr>
                <p:ph sz="quarter" idx="10"/>
              </p:nvPr>
            </p:nvSpPr>
            <p:spPr/>
            <p:txBody>
              <a:bodyPr/>
              <a:lstStyle/>
              <a:p>
                <a:r>
                  <a:rPr lang="ja-JP" altLang="en-US" i="1" dirty="0">
                    <a:latin typeface="Cambria Math" panose="02040503050406030204" pitchFamily="18" charset="0"/>
                  </a:rPr>
                  <a:t>最終的な性能を考える上で </a:t>
                </a:r>
                <a:r>
                  <a:rPr lang="en-US" altLang="ja-JP" i="0" dirty="0">
                    <a:latin typeface="+mj-lt"/>
                  </a:rPr>
                  <a:t>IPC</a:t>
                </a:r>
                <a14:m>
                  <m:oMath xmlns:m="http://schemas.openxmlformats.org/officeDocument/2006/math">
                    <m:r>
                      <a:rPr lang="en-US" altLang="ja-JP" i="1" dirty="0" smtClean="0">
                        <a:latin typeface="Cambria Math" panose="02040503050406030204" pitchFamily="18" charset="0"/>
                      </a:rPr>
                      <m:t> </m:t>
                    </m:r>
                  </m:oMath>
                </a14:m>
                <a:r>
                  <a:rPr lang="en-US" altLang="ja-JP" i="1" dirty="0">
                    <a:latin typeface="Cambria Math" panose="02040503050406030204" pitchFamily="18" charset="0"/>
                  </a:rPr>
                  <a:t> </a:t>
                </a:r>
                <a:r>
                  <a:rPr lang="ja-JP" altLang="en-US" i="1" dirty="0">
                    <a:latin typeface="Cambria Math" panose="02040503050406030204" pitchFamily="18" charset="0"/>
                  </a:rPr>
                  <a:t>の方が都合がよい</a:t>
                </a:r>
                <a:endParaRPr lang="en-US" altLang="ja-JP" i="1" dirty="0">
                  <a:latin typeface="Cambria Math" panose="02040503050406030204" pitchFamily="18" charset="0"/>
                </a:endParaRPr>
              </a:p>
              <a:p>
                <a14:m>
                  <m:oMath xmlns:m="http://schemas.openxmlformats.org/officeDocument/2006/math">
                    <m:r>
                      <a:rPr lang="ja-JP" altLang="en-US" i="1" dirty="0" smtClean="0">
                        <a:latin typeface="Cambria Math" panose="02040503050406030204" pitchFamily="18" charset="0"/>
                      </a:rPr>
                      <m:t>実行サイクル数</m:t>
                    </m:r>
                    <m:r>
                      <a:rPr lang="en-US" altLang="ja-JP" b="0" i="1" dirty="0" smtClean="0">
                        <a:latin typeface="Cambria Math" panose="02040503050406030204" pitchFamily="18" charset="0"/>
                      </a:rPr>
                      <m:t> </m:t>
                    </m:r>
                    <m:r>
                      <a:rPr lang="en-US" altLang="ja-JP" i="1" dirty="0" smtClean="0">
                        <a:latin typeface="Cambria Math" panose="02040503050406030204" pitchFamily="18" charset="0"/>
                      </a:rPr>
                      <m:t>𝐶𝑟</m:t>
                    </m:r>
                  </m:oMath>
                </a14:m>
                <a:r>
                  <a:rPr kumimoji="1" lang="ja-JP" altLang="en-US" dirty="0"/>
                  <a:t> を命令数 </a:t>
                </a:r>
                <a14:m>
                  <m:oMath xmlns:m="http://schemas.openxmlformats.org/officeDocument/2006/math">
                    <m:r>
                      <a:rPr kumimoji="1" lang="en-US" altLang="ja-JP" i="1" dirty="0" smtClean="0">
                        <a:latin typeface="Cambria Math" panose="02040503050406030204" pitchFamily="18" charset="0"/>
                      </a:rPr>
                      <m:t>𝑁𝑖</m:t>
                    </m:r>
                  </m:oMath>
                </a14:m>
                <a:r>
                  <a:rPr kumimoji="1" lang="en-US" dirty="0"/>
                  <a:t> </a:t>
                </a:r>
                <a:r>
                  <a:rPr kumimoji="1" lang="ja-JP" altLang="en-US" dirty="0"/>
                  <a:t>で正規化すると，</a:t>
                </a:r>
                <a:endParaRPr kumimoji="1" lang="en-US" altLang="ja-JP" dirty="0"/>
              </a:p>
              <a:p>
                <a:pPr lvl="1"/>
                <a14:m>
                  <m:oMath xmlns:m="http://schemas.openxmlformats.org/officeDocument/2006/math">
                    <m:f>
                      <m:fPr>
                        <m:ctrlPr>
                          <a:rPr lang="en-US" altLang="ja-JP" b="0" i="1" dirty="0" smtClean="0">
                            <a:latin typeface="Cambria Math" panose="02040503050406030204" pitchFamily="18" charset="0"/>
                          </a:rPr>
                        </m:ctrlPr>
                      </m:fPr>
                      <m:num>
                        <m:r>
                          <a:rPr lang="en-US" altLang="ja-JP" i="1" dirty="0" smtClean="0">
                            <a:latin typeface="Cambria Math" panose="02040503050406030204" pitchFamily="18" charset="0"/>
                          </a:rPr>
                          <m:t>𝐶𝑟</m:t>
                        </m:r>
                      </m:num>
                      <m:den>
                        <m:r>
                          <a:rPr lang="en-US" altLang="ja-JP" b="0" i="1" dirty="0" smtClean="0">
                            <a:latin typeface="Cambria Math" panose="02040503050406030204" pitchFamily="18" charset="0"/>
                          </a:rPr>
                          <m:t>𝑁𝑖</m:t>
                        </m:r>
                      </m:den>
                    </m:f>
                    <m:r>
                      <a:rPr lang="en-US" altLang="ja-JP" i="1" dirty="0" smtClean="0">
                        <a:latin typeface="Cambria Math" panose="02040503050406030204" pitchFamily="18" charset="0"/>
                      </a:rPr>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𝐶𝑡</m:t>
                        </m:r>
                      </m:num>
                      <m:den>
                        <m:r>
                          <a:rPr lang="en-US" altLang="ja-JP" i="1" dirty="0">
                            <a:latin typeface="Cambria Math" panose="02040503050406030204" pitchFamily="18" charset="0"/>
                          </a:rPr>
                          <m:t>𝑁𝑖</m:t>
                        </m:r>
                      </m:den>
                    </m:f>
                    <m:r>
                      <a:rPr lang="en-US" altLang="ja-JP" i="1" dirty="0">
                        <a:latin typeface="Cambria Math" panose="02040503050406030204" pitchFamily="18" charset="0"/>
                      </a:rPr>
                      <m:t> +</m:t>
                    </m:r>
                    <m:f>
                      <m:fPr>
                        <m:ctrlPr>
                          <a:rPr lang="en-US" altLang="ja-JP" i="1" dirty="0">
                            <a:latin typeface="Cambria Math" panose="02040503050406030204" pitchFamily="18" charset="0"/>
                          </a:rPr>
                        </m:ctrlPr>
                      </m:fPr>
                      <m:num>
                        <m:d>
                          <m:dPr>
                            <m:ctrlPr>
                              <a:rPr lang="en-US" altLang="ja-JP" i="1" dirty="0">
                                <a:latin typeface="Cambria Math" panose="02040503050406030204" pitchFamily="18" charset="0"/>
                              </a:rPr>
                            </m:ctrlPr>
                          </m:dPr>
                          <m:e>
                            <m:r>
                              <a:rPr lang="en-US" altLang="ja-JP" i="1" dirty="0">
                                <a:latin typeface="Cambria Math" panose="02040503050406030204" pitchFamily="18" charset="0"/>
                              </a:rPr>
                              <m:t>𝑁𝑚</m:t>
                            </m:r>
                            <m:r>
                              <a:rPr lang="en-US" altLang="ja-JP" i="1" dirty="0">
                                <a:latin typeface="Cambria Math" panose="02040503050406030204" pitchFamily="18" charset="0"/>
                              </a:rPr>
                              <m:t>×</m:t>
                            </m:r>
                            <m:r>
                              <a:rPr lang="en-US" altLang="ja-JP" i="1" dirty="0">
                                <a:latin typeface="Cambria Math" panose="02040503050406030204" pitchFamily="18" charset="0"/>
                              </a:rPr>
                              <m:t>𝐶𝑝</m:t>
                            </m:r>
                          </m:e>
                        </m:d>
                      </m:num>
                      <m:den>
                        <m:r>
                          <a:rPr lang="en-US" altLang="ja-JP" i="1" dirty="0">
                            <a:latin typeface="Cambria Math" panose="02040503050406030204" pitchFamily="18" charset="0"/>
                          </a:rPr>
                          <m:t>𝑁𝑖</m:t>
                        </m:r>
                      </m:den>
                    </m:f>
                    <m:r>
                      <a:rPr lang="en-US" altLang="ja-JP" i="1" dirty="0">
                        <a:latin typeface="Cambria Math" panose="02040503050406030204" pitchFamily="18" charset="0"/>
                      </a:rPr>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𝐶𝑡</m:t>
                        </m:r>
                      </m:num>
                      <m:den>
                        <m:r>
                          <a:rPr lang="en-US" altLang="ja-JP" i="1" dirty="0">
                            <a:latin typeface="Cambria Math" panose="02040503050406030204" pitchFamily="18" charset="0"/>
                          </a:rPr>
                          <m:t>𝑁𝑖</m:t>
                        </m:r>
                      </m:den>
                    </m:f>
                    <m:r>
                      <a:rPr lang="en-US" altLang="ja-JP" i="1" dirty="0">
                        <a:latin typeface="Cambria Math" panose="02040503050406030204" pitchFamily="18" charset="0"/>
                      </a:rPr>
                      <m:t> +</m:t>
                    </m:r>
                    <m:f>
                      <m:fPr>
                        <m:ctrlPr>
                          <a:rPr lang="en-US" altLang="ja-JP" i="1" dirty="0">
                            <a:latin typeface="Cambria Math" panose="02040503050406030204" pitchFamily="18" charset="0"/>
                          </a:rPr>
                        </m:ctrlPr>
                      </m:fPr>
                      <m:num>
                        <m:d>
                          <m:dPr>
                            <m:ctrlPr>
                              <a:rPr lang="en-US" altLang="ja-JP" i="1" dirty="0">
                                <a:latin typeface="Cambria Math" panose="02040503050406030204" pitchFamily="18" charset="0"/>
                              </a:rPr>
                            </m:ctrlPr>
                          </m:dPr>
                          <m:e>
                            <m:r>
                              <a:rPr lang="en-US" altLang="ja-JP" i="1" dirty="0">
                                <a:latin typeface="Cambria Math" panose="02040503050406030204" pitchFamily="18" charset="0"/>
                              </a:rPr>
                              <m:t>𝑁𝑖</m:t>
                            </m:r>
                            <m:r>
                              <a:rPr lang="en-US" altLang="ja-JP" i="1" dirty="0">
                                <a:latin typeface="Cambria Math" panose="02040503050406030204" pitchFamily="18" charset="0"/>
                              </a:rPr>
                              <m:t>×</m:t>
                            </m:r>
                            <m:r>
                              <a:rPr lang="en-US" altLang="ja-JP" i="1" dirty="0">
                                <a:latin typeface="Cambria Math" panose="02040503050406030204" pitchFamily="18" charset="0"/>
                              </a:rPr>
                              <m:t>𝑃𝑏</m:t>
                            </m:r>
                            <m:r>
                              <a:rPr lang="en-US" altLang="ja-JP" i="1" dirty="0">
                                <a:latin typeface="Cambria Math" panose="02040503050406030204" pitchFamily="18" charset="0"/>
                              </a:rPr>
                              <m:t>×</m:t>
                            </m:r>
                            <m:r>
                              <a:rPr lang="en-US" altLang="ja-JP" i="1" dirty="0">
                                <a:latin typeface="Cambria Math" panose="02040503050406030204" pitchFamily="18" charset="0"/>
                              </a:rPr>
                              <m:t>𝑃𝑚</m:t>
                            </m:r>
                            <m:r>
                              <a:rPr lang="en-US" altLang="ja-JP" b="0" i="1" dirty="0" smtClean="0">
                                <a:latin typeface="Cambria Math" panose="02040503050406030204" pitchFamily="18" charset="0"/>
                              </a:rPr>
                              <m:t>×</m:t>
                            </m:r>
                            <m:r>
                              <a:rPr lang="en-US" altLang="ja-JP" i="1" dirty="0">
                                <a:latin typeface="Cambria Math" panose="02040503050406030204" pitchFamily="18" charset="0"/>
                              </a:rPr>
                              <m:t>𝐶𝑝</m:t>
                            </m:r>
                          </m:e>
                        </m:d>
                      </m:num>
                      <m:den>
                        <m:r>
                          <a:rPr lang="en-US" altLang="ja-JP" i="1" dirty="0">
                            <a:latin typeface="Cambria Math" panose="02040503050406030204" pitchFamily="18" charset="0"/>
                          </a:rPr>
                          <m:t>𝑁𝑖</m:t>
                        </m:r>
                      </m:den>
                    </m:f>
                    <m:r>
                      <a:rPr lang="en-US" altLang="ja-JP" b="0" i="1" dirty="0" smtClean="0">
                        <a:latin typeface="Cambria Math" panose="02040503050406030204" pitchFamily="18" charset="0"/>
                      </a:rPr>
                      <m:t>=</m:t>
                    </m:r>
                    <m:f>
                      <m:fPr>
                        <m:ctrlPr>
                          <a:rPr lang="en-US" altLang="ja-JP" i="1" dirty="0" smtClean="0">
                            <a:solidFill>
                              <a:schemeClr val="accent5"/>
                            </a:solidFill>
                            <a:latin typeface="Cambria Math" panose="02040503050406030204" pitchFamily="18" charset="0"/>
                          </a:rPr>
                        </m:ctrlPr>
                      </m:fPr>
                      <m:num>
                        <m:r>
                          <a:rPr lang="en-US" altLang="ja-JP" i="1" dirty="0">
                            <a:solidFill>
                              <a:schemeClr val="accent5"/>
                            </a:solidFill>
                            <a:latin typeface="Cambria Math" panose="02040503050406030204" pitchFamily="18" charset="0"/>
                          </a:rPr>
                          <m:t>𝐶𝑡</m:t>
                        </m:r>
                      </m:num>
                      <m:den>
                        <m:r>
                          <a:rPr lang="en-US" altLang="ja-JP" i="1" dirty="0">
                            <a:solidFill>
                              <a:schemeClr val="accent5"/>
                            </a:solidFill>
                            <a:latin typeface="Cambria Math" panose="02040503050406030204" pitchFamily="18" charset="0"/>
                          </a:rPr>
                          <m:t>𝑁𝑖</m:t>
                        </m:r>
                      </m:den>
                    </m:f>
                    <m:r>
                      <a:rPr lang="en-US" altLang="ja-JP" i="1" dirty="0">
                        <a:solidFill>
                          <a:schemeClr val="accent5"/>
                        </a:solidFill>
                        <a:latin typeface="Cambria Math" panose="02040503050406030204" pitchFamily="18" charset="0"/>
                      </a:rPr>
                      <m:t> </m:t>
                    </m:r>
                    <m:r>
                      <a:rPr lang="en-US" altLang="ja-JP" i="1" dirty="0" smtClean="0">
                        <a:solidFill>
                          <a:schemeClr val="accent5"/>
                        </a:solidFill>
                        <a:latin typeface="Cambria Math" panose="02040503050406030204" pitchFamily="18" charset="0"/>
                      </a:rPr>
                      <m:t>+</m:t>
                    </m:r>
                    <m:r>
                      <a:rPr kumimoji="1" lang="en-US" altLang="ja-JP" i="1" dirty="0" smtClean="0">
                        <a:solidFill>
                          <a:schemeClr val="accent5"/>
                        </a:solidFill>
                        <a:latin typeface="Cambria Math" panose="02040503050406030204" pitchFamily="18" charset="0"/>
                      </a:rPr>
                      <m:t>𝑃𝑏</m:t>
                    </m:r>
                    <m:r>
                      <a:rPr kumimoji="1" lang="en-US" altLang="ja-JP" b="0" i="1" dirty="0" smtClean="0">
                        <a:solidFill>
                          <a:schemeClr val="accent5"/>
                        </a:solidFill>
                        <a:latin typeface="Cambria Math" panose="02040503050406030204" pitchFamily="18" charset="0"/>
                      </a:rPr>
                      <m:t>×</m:t>
                    </m:r>
                    <m:r>
                      <a:rPr kumimoji="1" lang="en-US" altLang="ja-JP" i="1" dirty="0" smtClean="0">
                        <a:solidFill>
                          <a:schemeClr val="accent5"/>
                        </a:solidFill>
                        <a:latin typeface="Cambria Math" panose="02040503050406030204" pitchFamily="18" charset="0"/>
                      </a:rPr>
                      <m:t>𝑃𝑚</m:t>
                    </m:r>
                    <m:r>
                      <a:rPr lang="en-US" altLang="ja-JP" i="1" dirty="0">
                        <a:solidFill>
                          <a:schemeClr val="accent5"/>
                        </a:solidFill>
                        <a:latin typeface="Cambria Math" panose="02040503050406030204" pitchFamily="18" charset="0"/>
                      </a:rPr>
                      <m:t>×</m:t>
                    </m:r>
                    <m:r>
                      <a:rPr lang="en-US" altLang="ja-JP" i="1" dirty="0">
                        <a:solidFill>
                          <a:schemeClr val="accent5"/>
                        </a:solidFill>
                        <a:latin typeface="Cambria Math" panose="02040503050406030204" pitchFamily="18" charset="0"/>
                      </a:rPr>
                      <m:t>𝐶𝑝</m:t>
                    </m:r>
                  </m:oMath>
                </a14:m>
                <a:endParaRPr kumimoji="1" lang="en-US" altLang="ja-JP" dirty="0">
                  <a:solidFill>
                    <a:schemeClr val="accent5"/>
                  </a:solidFill>
                </a:endParaRPr>
              </a:p>
              <a:p>
                <a:pPr lvl="1"/>
                <a:endParaRPr kumimoji="1" lang="en-US" dirty="0">
                  <a:solidFill>
                    <a:schemeClr val="accent5"/>
                  </a:solidFill>
                </a:endParaRPr>
              </a:p>
              <a:p>
                <a:r>
                  <a:rPr lang="en-US" altLang="ja-JP" dirty="0"/>
                  <a:t>IPC </a:t>
                </a:r>
                <a:r>
                  <a:rPr lang="ja-JP" altLang="en-US" dirty="0"/>
                  <a:t>は命令数を実行サイクル数で割ったもの </a:t>
                </a:r>
                <a:r>
                  <a:rPr lang="en-US" altLang="ja-JP" dirty="0"/>
                  <a:t>= </a:t>
                </a:r>
                <a:r>
                  <a:rPr lang="ja-JP" altLang="en-US" dirty="0"/>
                  <a:t>つまり上記の逆数</a:t>
                </a:r>
                <a:r>
                  <a:rPr kumimoji="1" lang="ja-JP" altLang="en-US" dirty="0"/>
                  <a:t> </a:t>
                </a:r>
                <a:endParaRPr kumimoji="1" lang="en-US" altLang="ja-JP" dirty="0"/>
              </a:p>
              <a:p>
                <a:pPr lvl="1"/>
                <a14:m>
                  <m:oMath xmlns:m="http://schemas.openxmlformats.org/officeDocument/2006/math">
                    <m:r>
                      <a:rPr kumimoji="1" lang="en-US" altLang="ja-JP" i="1" dirty="0" smtClean="0">
                        <a:latin typeface="Cambria Math" panose="02040503050406030204" pitchFamily="18" charset="0"/>
                      </a:rPr>
                      <m:t>𝐼𝑃𝐶𝑟</m:t>
                    </m:r>
                  </m:oMath>
                </a14:m>
                <a:r>
                  <a:rPr kumimoji="1" lang="en-US" dirty="0"/>
                  <a:t>=</a:t>
                </a:r>
                <a14:m>
                  <m:oMath xmlns:m="http://schemas.openxmlformats.org/officeDocument/2006/math">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f>
                          <m:fPr>
                            <m:ctrlPr>
                              <a:rPr lang="en-US" altLang="ja-JP" i="1" dirty="0" smtClean="0">
                                <a:solidFill>
                                  <a:schemeClr val="accent5"/>
                                </a:solidFill>
                                <a:latin typeface="Cambria Math" panose="02040503050406030204" pitchFamily="18" charset="0"/>
                              </a:rPr>
                            </m:ctrlPr>
                          </m:fPr>
                          <m:num>
                            <m:r>
                              <a:rPr lang="en-US" altLang="ja-JP" i="1" dirty="0">
                                <a:solidFill>
                                  <a:schemeClr val="accent5"/>
                                </a:solidFill>
                                <a:latin typeface="Cambria Math" panose="02040503050406030204" pitchFamily="18" charset="0"/>
                              </a:rPr>
                              <m:t>𝐶𝑡</m:t>
                            </m:r>
                          </m:num>
                          <m:den>
                            <m:r>
                              <a:rPr lang="en-US" altLang="ja-JP" i="1" dirty="0">
                                <a:solidFill>
                                  <a:schemeClr val="accent5"/>
                                </a:solidFill>
                                <a:latin typeface="Cambria Math" panose="02040503050406030204" pitchFamily="18" charset="0"/>
                              </a:rPr>
                              <m:t>𝑁𝑖</m:t>
                            </m:r>
                          </m:den>
                        </m:f>
                        <m:r>
                          <a:rPr lang="en-US" altLang="ja-JP" i="1" dirty="0">
                            <a:solidFill>
                              <a:schemeClr val="accent5"/>
                            </a:solidFill>
                            <a:latin typeface="Cambria Math" panose="02040503050406030204" pitchFamily="18" charset="0"/>
                          </a:rPr>
                          <m:t> +</m:t>
                        </m:r>
                        <m:r>
                          <a:rPr lang="en-US" altLang="ja-JP" i="1" dirty="0">
                            <a:solidFill>
                              <a:schemeClr val="accent5"/>
                            </a:solidFill>
                            <a:latin typeface="Cambria Math" panose="02040503050406030204" pitchFamily="18" charset="0"/>
                          </a:rPr>
                          <m:t>𝑃𝑏</m:t>
                        </m:r>
                        <m:r>
                          <a:rPr lang="en-US" altLang="ja-JP" i="1" dirty="0">
                            <a:solidFill>
                              <a:schemeClr val="accent5"/>
                            </a:solidFill>
                            <a:latin typeface="Cambria Math" panose="02040503050406030204" pitchFamily="18" charset="0"/>
                          </a:rPr>
                          <m:t>×</m:t>
                        </m:r>
                        <m:r>
                          <a:rPr lang="en-US" altLang="ja-JP" i="1" dirty="0">
                            <a:solidFill>
                              <a:schemeClr val="accent5"/>
                            </a:solidFill>
                            <a:latin typeface="Cambria Math" panose="02040503050406030204" pitchFamily="18" charset="0"/>
                          </a:rPr>
                          <m:t>𝑃𝑚</m:t>
                        </m:r>
                        <m:r>
                          <a:rPr lang="en-US" altLang="ja-JP" i="1" dirty="0">
                            <a:solidFill>
                              <a:schemeClr val="accent5"/>
                            </a:solidFill>
                            <a:latin typeface="Cambria Math" panose="02040503050406030204" pitchFamily="18" charset="0"/>
                          </a:rPr>
                          <m:t>×</m:t>
                        </m:r>
                        <m:r>
                          <a:rPr lang="en-US" altLang="ja-JP" i="1" dirty="0">
                            <a:solidFill>
                              <a:schemeClr val="accent5"/>
                            </a:solidFill>
                            <a:latin typeface="Cambria Math" panose="02040503050406030204" pitchFamily="18" charset="0"/>
                          </a:rPr>
                          <m:t>𝐶𝑝</m:t>
                        </m:r>
                      </m:den>
                    </m:f>
                    <m:r>
                      <a:rPr lang="en-US" altLang="ja-JP" b="0" i="1" dirty="0" smtClean="0">
                        <a:latin typeface="Cambria Math" panose="02040503050406030204" pitchFamily="18" charset="0"/>
                      </a:rPr>
                      <m:t>=</m:t>
                    </m:r>
                    <m:f>
                      <m:fPr>
                        <m:ctrlPr>
                          <a:rPr lang="en-US" altLang="ja-JP" i="1" dirty="0" smtClean="0">
                            <a:solidFill>
                              <a:schemeClr val="accent6"/>
                            </a:solidFill>
                            <a:latin typeface="Cambria Math" panose="02040503050406030204" pitchFamily="18" charset="0"/>
                          </a:rPr>
                        </m:ctrlPr>
                      </m:fPr>
                      <m:num>
                        <m:r>
                          <a:rPr lang="en-US" altLang="ja-JP" i="1" dirty="0">
                            <a:solidFill>
                              <a:schemeClr val="accent6"/>
                            </a:solidFill>
                            <a:latin typeface="Cambria Math" panose="02040503050406030204" pitchFamily="18" charset="0"/>
                          </a:rPr>
                          <m:t>1</m:t>
                        </m:r>
                      </m:num>
                      <m:den>
                        <m:f>
                          <m:fPr>
                            <m:ctrlPr>
                              <a:rPr lang="en-US" altLang="ja-JP" i="1" dirty="0">
                                <a:solidFill>
                                  <a:schemeClr val="accent6"/>
                                </a:solidFill>
                                <a:latin typeface="Cambria Math" panose="02040503050406030204" pitchFamily="18" charset="0"/>
                              </a:rPr>
                            </m:ctrlPr>
                          </m:fPr>
                          <m:num>
                            <m:r>
                              <a:rPr lang="en-US" altLang="ja-JP" i="1" dirty="0">
                                <a:solidFill>
                                  <a:schemeClr val="accent6"/>
                                </a:solidFill>
                                <a:latin typeface="Cambria Math" panose="02040503050406030204" pitchFamily="18" charset="0"/>
                              </a:rPr>
                              <m:t>1</m:t>
                            </m:r>
                          </m:num>
                          <m:den>
                            <m:r>
                              <a:rPr lang="en-US" altLang="ja-JP" b="0" i="1" dirty="0" smtClean="0">
                                <a:solidFill>
                                  <a:schemeClr val="accent6"/>
                                </a:solidFill>
                                <a:latin typeface="Cambria Math" panose="02040503050406030204" pitchFamily="18" charset="0"/>
                              </a:rPr>
                              <m:t>𝐼𝑃𝐶𝑡</m:t>
                            </m:r>
                          </m:den>
                        </m:f>
                        <m:r>
                          <a:rPr lang="en-US" altLang="ja-JP" i="1" dirty="0">
                            <a:solidFill>
                              <a:schemeClr val="accent6"/>
                            </a:solidFill>
                            <a:latin typeface="Cambria Math" panose="02040503050406030204" pitchFamily="18" charset="0"/>
                          </a:rPr>
                          <m:t>+</m:t>
                        </m:r>
                        <m:r>
                          <a:rPr lang="en-US" altLang="ja-JP" i="1" dirty="0">
                            <a:solidFill>
                              <a:schemeClr val="accent6"/>
                            </a:solidFill>
                            <a:latin typeface="Cambria Math" panose="02040503050406030204" pitchFamily="18" charset="0"/>
                          </a:rPr>
                          <m:t>𝑃𝑏</m:t>
                        </m:r>
                        <m:r>
                          <a:rPr lang="en-US" altLang="ja-JP" i="1" dirty="0">
                            <a:solidFill>
                              <a:schemeClr val="accent6"/>
                            </a:solidFill>
                            <a:latin typeface="Cambria Math" panose="02040503050406030204" pitchFamily="18" charset="0"/>
                          </a:rPr>
                          <m:t>×</m:t>
                        </m:r>
                        <m:r>
                          <a:rPr lang="en-US" altLang="ja-JP" i="1" dirty="0">
                            <a:solidFill>
                              <a:schemeClr val="accent6"/>
                            </a:solidFill>
                            <a:latin typeface="Cambria Math" panose="02040503050406030204" pitchFamily="18" charset="0"/>
                          </a:rPr>
                          <m:t>𝑃𝑚</m:t>
                        </m:r>
                        <m:r>
                          <a:rPr lang="en-US" altLang="ja-JP" i="1" dirty="0">
                            <a:solidFill>
                              <a:schemeClr val="accent6"/>
                            </a:solidFill>
                            <a:latin typeface="Cambria Math" panose="02040503050406030204" pitchFamily="18" charset="0"/>
                          </a:rPr>
                          <m:t>×</m:t>
                        </m:r>
                        <m:r>
                          <a:rPr lang="en-US" altLang="ja-JP" i="1" dirty="0">
                            <a:solidFill>
                              <a:schemeClr val="accent6"/>
                            </a:solidFill>
                            <a:latin typeface="Cambria Math" panose="02040503050406030204" pitchFamily="18" charset="0"/>
                          </a:rPr>
                          <m:t>𝐶𝑝</m:t>
                        </m:r>
                      </m:den>
                    </m:f>
                  </m:oMath>
                </a14:m>
                <a:endParaRPr lang="en-US" altLang="ja-JP" dirty="0"/>
              </a:p>
              <a:p>
                <a:pPr lvl="1"/>
                <a14:m>
                  <m:oMath xmlns:m="http://schemas.openxmlformats.org/officeDocument/2006/math">
                    <m:r>
                      <a:rPr lang="ja-JP" altLang="en-US" i="1" dirty="0">
                        <a:latin typeface="Cambria Math" panose="02040503050406030204" pitchFamily="18" charset="0"/>
                      </a:rPr>
                      <m:t>ここで</m:t>
                    </m:r>
                    <m:r>
                      <a:rPr lang="en-US" altLang="ja-JP" b="0" i="1" dirty="0" smtClean="0">
                        <a:latin typeface="Cambria Math" panose="02040503050406030204" pitchFamily="18" charset="0"/>
                      </a:rPr>
                      <m:t> </m:t>
                    </m:r>
                    <m:r>
                      <a:rPr lang="en-US" altLang="ja-JP" i="1" dirty="0" smtClean="0">
                        <a:latin typeface="Cambria Math" panose="02040503050406030204" pitchFamily="18" charset="0"/>
                      </a:rPr>
                      <m:t>𝐼𝑃𝐶𝑟</m:t>
                    </m:r>
                  </m:oMath>
                </a14:m>
                <a:r>
                  <a:rPr lang="en-US" altLang="ja-JP" dirty="0"/>
                  <a:t> </a:t>
                </a:r>
                <a:r>
                  <a:rPr lang="ja-JP" altLang="en-US" dirty="0"/>
                  <a:t>は実際の </a:t>
                </a:r>
                <a:r>
                  <a:rPr lang="en-US" altLang="ja-JP" dirty="0"/>
                  <a:t>IPC</a:t>
                </a:r>
                <a:r>
                  <a:rPr lang="ja-JP" altLang="en-US" dirty="0"/>
                  <a:t>，</a:t>
                </a:r>
                <a14:m>
                  <m:oMath xmlns:m="http://schemas.openxmlformats.org/officeDocument/2006/math">
                    <m:r>
                      <a:rPr lang="en-US" altLang="ja-JP" i="1" dirty="0" smtClean="0">
                        <a:latin typeface="Cambria Math" panose="02040503050406030204" pitchFamily="18" charset="0"/>
                      </a:rPr>
                      <m:t>𝐼𝑃𝐶𝑡</m:t>
                    </m:r>
                  </m:oMath>
                </a14:m>
                <a:r>
                  <a:rPr lang="en-US" altLang="ja-JP" dirty="0"/>
                  <a:t> </a:t>
                </a:r>
                <a:r>
                  <a:rPr lang="ja-JP" altLang="en-US" dirty="0"/>
                  <a:t>は理想 </a:t>
                </a:r>
                <a:r>
                  <a:rPr lang="en-US" altLang="ja-JP" dirty="0"/>
                  <a:t>IPC</a:t>
                </a:r>
              </a:p>
            </p:txBody>
          </p:sp>
        </mc:Choice>
        <mc:Fallback xmlns="">
          <p:sp>
            <p:nvSpPr>
              <p:cNvPr id="3" name="コンテンツ プレースホルダー 2">
                <a:extLst>
                  <a:ext uri="{FF2B5EF4-FFF2-40B4-BE49-F238E27FC236}">
                    <a16:creationId xmlns:a16="http://schemas.microsoft.com/office/drawing/2014/main" id="{24C80AA3-F81D-AB4A-CDFC-745326F1053F}"/>
                  </a:ext>
                </a:extLst>
              </p:cNvPr>
              <p:cNvSpPr>
                <a:spLocks noGrp="1" noRot="1" noChangeAspect="1" noMove="1" noResize="1" noEditPoints="1" noAdjustHandles="1" noChangeArrowheads="1" noChangeShapeType="1" noTextEdit="1"/>
              </p:cNvSpPr>
              <p:nvPr>
                <p:ph sz="quarter" idx="10"/>
              </p:nvPr>
            </p:nvSpPr>
            <p:spPr>
              <a:blipFill>
                <a:blip r:embed="rId2"/>
                <a:stretch>
                  <a:fillRect l="-692" r="-692"/>
                </a:stretch>
              </a:blipFill>
            </p:spPr>
            <p:txBody>
              <a:bodyPr/>
              <a:lstStyle/>
              <a:p>
                <a:r>
                  <a:rPr lang="en-US">
                    <a:noFill/>
                  </a:rPr>
                  <a:t> </a:t>
                </a:r>
              </a:p>
            </p:txBody>
          </p:sp>
        </mc:Fallback>
      </mc:AlternateContent>
    </p:spTree>
    <p:extLst>
      <p:ext uri="{BB962C8B-B14F-4D97-AF65-F5344CB8AC3E}">
        <p14:creationId xmlns:p14="http://schemas.microsoft.com/office/powerpoint/2010/main" val="36055411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キャッシュへの性能への影響</a:t>
            </a:r>
          </a:p>
        </p:txBody>
      </p:sp>
      <p:sp>
        <p:nvSpPr>
          <p:cNvPr id="3" name="テキスト プレースホルダー 2"/>
          <p:cNvSpPr>
            <a:spLocks noGrp="1"/>
          </p:cNvSpPr>
          <p:nvPr>
            <p:ph type="body" sz="quarter" idx="10"/>
          </p:nvPr>
        </p:nvSpPr>
        <p:spPr>
          <a:xfrm>
            <a:off x="161951" y="1088974"/>
            <a:ext cx="8712046" cy="5490061"/>
          </a:xfrm>
        </p:spPr>
        <p:txBody>
          <a:bodyPr/>
          <a:lstStyle/>
          <a:p>
            <a:r>
              <a:rPr lang="ja-JP" altLang="en-US" dirty="0"/>
              <a:t>下記のような二重ループを考える</a:t>
            </a:r>
            <a:endParaRPr lang="en-US" altLang="ja-JP" dirty="0"/>
          </a:p>
          <a:p>
            <a:pPr lvl="1"/>
            <a:r>
              <a:rPr lang="en-US" altLang="ja-JP" dirty="0">
                <a:latin typeface="Consolas" panose="020B0609020204030204" pitchFamily="49" charset="0"/>
              </a:rPr>
              <a:t>SIZE </a:t>
            </a:r>
            <a:r>
              <a:rPr lang="ja-JP" altLang="en-US" dirty="0">
                <a:latin typeface="Consolas" panose="020B0609020204030204" pitchFamily="49" charset="0"/>
              </a:rPr>
              <a:t>がキャッシュの容量に収まっていれば，</a:t>
            </a:r>
            <a:br>
              <a:rPr lang="en-US" altLang="ja-JP" dirty="0">
                <a:latin typeface="Consolas" panose="020B0609020204030204" pitchFamily="49" charset="0"/>
              </a:rPr>
            </a:br>
            <a:r>
              <a:rPr lang="ja-JP" altLang="en-US" dirty="0">
                <a:latin typeface="Consolas" panose="020B0609020204030204" pitchFamily="49" charset="0"/>
              </a:rPr>
              <a:t>内側ループ終了後に </a:t>
            </a:r>
            <a:r>
              <a:rPr lang="en-US" altLang="ja-JP" dirty="0">
                <a:latin typeface="Consolas" panose="020B0609020204030204" pitchFamily="49" charset="0"/>
              </a:rPr>
              <a:t>table </a:t>
            </a:r>
            <a:r>
              <a:rPr lang="ja-JP" altLang="en-US" dirty="0">
                <a:latin typeface="Consolas" panose="020B0609020204030204" pitchFamily="49" charset="0"/>
              </a:rPr>
              <a:t>の全データがキャッシュに乗る</a:t>
            </a:r>
            <a:endParaRPr lang="en-US" altLang="ja-JP" dirty="0">
              <a:latin typeface="Consolas" panose="020B0609020204030204" pitchFamily="49" charset="0"/>
            </a:endParaRPr>
          </a:p>
          <a:p>
            <a:pPr lvl="1"/>
            <a:r>
              <a:rPr lang="ja-JP" altLang="en-US" dirty="0">
                <a:latin typeface="Consolas" panose="020B0609020204030204" pitchFamily="49" charset="0"/>
              </a:rPr>
              <a:t>次の内側の周回では全データがキャッシュに乗っているので速い！</a:t>
            </a:r>
            <a:endParaRPr lang="en-US" altLang="ja-JP" dirty="0">
              <a:latin typeface="Consolas" panose="020B0609020204030204" pitchFamily="49" charset="0"/>
            </a:endParaRPr>
          </a:p>
          <a:p>
            <a:pPr lvl="2"/>
            <a:endParaRPr kumimoji="1" lang="en-US" altLang="ja-JP" dirty="0"/>
          </a:p>
          <a:p>
            <a:pPr marL="360000" lvl="1" indent="0">
              <a:buNone/>
            </a:pPr>
            <a:r>
              <a:rPr lang="en-US" altLang="ja-JP" dirty="0">
                <a:solidFill>
                  <a:schemeClr val="accent4"/>
                </a:solidFill>
                <a:latin typeface="Consolas" panose="020B0609020204030204" pitchFamily="49" charset="0"/>
              </a:rPr>
              <a:t>for</a:t>
            </a:r>
            <a:r>
              <a:rPr lang="en-US" altLang="ja-JP" dirty="0">
                <a:solidFill>
                  <a:schemeClr val="accent1"/>
                </a:solidFill>
                <a:latin typeface="Consolas" panose="020B0609020204030204" pitchFamily="49" charset="0"/>
              </a:rPr>
              <a:t> </a:t>
            </a:r>
            <a:r>
              <a:rPr lang="en-US" altLang="ja-JP" dirty="0">
                <a:latin typeface="Consolas" panose="020B0609020204030204" pitchFamily="49" charset="0"/>
              </a:rPr>
              <a:t>(</a:t>
            </a:r>
            <a:r>
              <a:rPr lang="en-US" altLang="ja-JP" dirty="0">
                <a:solidFill>
                  <a:schemeClr val="accent1"/>
                </a:solidFill>
                <a:latin typeface="Consolas" panose="020B0609020204030204" pitchFamily="49" charset="0"/>
              </a:rPr>
              <a:t>int </a:t>
            </a:r>
            <a:r>
              <a:rPr lang="en-US" altLang="ja-JP" dirty="0" err="1">
                <a:latin typeface="Consolas" panose="020B0609020204030204" pitchFamily="49" charset="0"/>
              </a:rPr>
              <a:t>i</a:t>
            </a:r>
            <a:r>
              <a:rPr lang="en-US" altLang="ja-JP" dirty="0">
                <a:latin typeface="Consolas" panose="020B0609020204030204" pitchFamily="49" charset="0"/>
              </a:rPr>
              <a:t> = 0; </a:t>
            </a:r>
            <a:r>
              <a:rPr lang="en-US" altLang="ja-JP" dirty="0" err="1">
                <a:latin typeface="Consolas" panose="020B0609020204030204" pitchFamily="49" charset="0"/>
              </a:rPr>
              <a:t>i</a:t>
            </a:r>
            <a:r>
              <a:rPr lang="en-US" altLang="ja-JP" dirty="0">
                <a:latin typeface="Consolas" panose="020B0609020204030204" pitchFamily="49" charset="0"/>
              </a:rPr>
              <a:t> &lt; NUM_TEST; </a:t>
            </a:r>
            <a:r>
              <a:rPr lang="en-US" altLang="ja-JP" dirty="0" err="1">
                <a:latin typeface="Consolas" panose="020B0609020204030204" pitchFamily="49" charset="0"/>
              </a:rPr>
              <a:t>i</a:t>
            </a:r>
            <a:r>
              <a:rPr lang="en-US" altLang="ja-JP" dirty="0">
                <a:latin typeface="Consolas" panose="020B0609020204030204" pitchFamily="49" charset="0"/>
              </a:rPr>
              <a:t>++) {</a:t>
            </a:r>
          </a:p>
          <a:p>
            <a:pPr marL="720000" lvl="2" indent="0">
              <a:buNone/>
            </a:pPr>
            <a:r>
              <a:rPr lang="en-US" altLang="ja-JP" dirty="0">
                <a:solidFill>
                  <a:schemeClr val="accent1"/>
                </a:solidFill>
                <a:latin typeface="Consolas" panose="020B0609020204030204" pitchFamily="49" charset="0"/>
              </a:rPr>
              <a:t>uint32_t</a:t>
            </a:r>
            <a:r>
              <a:rPr lang="en-US" altLang="ja-JP" dirty="0">
                <a:latin typeface="Consolas" panose="020B0609020204030204" pitchFamily="49" charset="0"/>
              </a:rPr>
              <a:t> p = 0;</a:t>
            </a:r>
          </a:p>
          <a:p>
            <a:pPr marL="720000" lvl="2" indent="0">
              <a:buNone/>
            </a:pPr>
            <a:r>
              <a:rPr lang="en-US" altLang="ja-JP" dirty="0">
                <a:solidFill>
                  <a:schemeClr val="accent4"/>
                </a:solidFill>
                <a:latin typeface="Consolas" panose="020B0609020204030204" pitchFamily="49" charset="0"/>
              </a:rPr>
              <a:t>for</a:t>
            </a:r>
            <a:r>
              <a:rPr lang="en-US" altLang="ja-JP" dirty="0">
                <a:latin typeface="Consolas" panose="020B0609020204030204" pitchFamily="49" charset="0"/>
              </a:rPr>
              <a:t> (</a:t>
            </a:r>
            <a:r>
              <a:rPr lang="en-US" altLang="ja-JP" dirty="0" err="1">
                <a:solidFill>
                  <a:schemeClr val="accent1"/>
                </a:solidFill>
                <a:latin typeface="Consolas" panose="020B0609020204030204" pitchFamily="49" charset="0"/>
              </a:rPr>
              <a:t>int</a:t>
            </a:r>
            <a:r>
              <a:rPr lang="en-US" altLang="ja-JP" dirty="0">
                <a:latin typeface="Consolas" panose="020B0609020204030204" pitchFamily="49" charset="0"/>
              </a:rPr>
              <a:t> j = 0; j &lt; SIZE; </a:t>
            </a:r>
            <a:r>
              <a:rPr lang="en-US" altLang="ja-JP" dirty="0" err="1">
                <a:latin typeface="Consolas" panose="020B0609020204030204" pitchFamily="49" charset="0"/>
              </a:rPr>
              <a:t>j++</a:t>
            </a:r>
            <a:r>
              <a:rPr lang="en-US" altLang="ja-JP" dirty="0">
                <a:latin typeface="Consolas" panose="020B0609020204030204" pitchFamily="49" charset="0"/>
              </a:rPr>
              <a:t>) {</a:t>
            </a:r>
          </a:p>
          <a:p>
            <a:pPr marL="1080000" lvl="3" indent="0">
              <a:buNone/>
            </a:pPr>
            <a:r>
              <a:rPr lang="en-US" altLang="ja-JP" dirty="0">
                <a:latin typeface="Consolas" panose="020B0609020204030204" pitchFamily="49" charset="0"/>
              </a:rPr>
              <a:t>p += table[j];</a:t>
            </a:r>
          </a:p>
          <a:p>
            <a:pPr marL="720000" lvl="2" indent="0">
              <a:buNone/>
            </a:pPr>
            <a:r>
              <a:rPr lang="en-US" altLang="ja-JP" dirty="0">
                <a:latin typeface="Consolas" panose="020B0609020204030204" pitchFamily="49" charset="0"/>
              </a:rPr>
              <a:t>}</a:t>
            </a:r>
          </a:p>
          <a:p>
            <a:pPr marL="360000" lvl="1" indent="0">
              <a:buNone/>
            </a:pPr>
            <a:r>
              <a:rPr lang="en-US" altLang="ja-JP" dirty="0">
                <a:latin typeface="Consolas" panose="020B0609020204030204" pitchFamily="49" charset="0"/>
              </a:rPr>
              <a:t>}</a:t>
            </a:r>
            <a:endParaRPr kumimoji="1" lang="ja-JP" altLang="en-US" dirty="0"/>
          </a:p>
        </p:txBody>
      </p:sp>
      <p:sp>
        <p:nvSpPr>
          <p:cNvPr id="4" name="下矢印 3">
            <a:extLst>
              <a:ext uri="{FF2B5EF4-FFF2-40B4-BE49-F238E27FC236}">
                <a16:creationId xmlns:a16="http://schemas.microsoft.com/office/drawing/2014/main" id="{C3885A34-BEFA-43AE-93BB-37B0C4120835}"/>
              </a:ext>
            </a:extLst>
          </p:cNvPr>
          <p:cNvSpPr/>
          <p:nvPr/>
        </p:nvSpPr>
        <p:spPr bwMode="auto">
          <a:xfrm>
            <a:off x="7092028" y="4419010"/>
            <a:ext cx="360004" cy="360005"/>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D5540B4C-77B4-475C-9BF9-7631FF87849D}"/>
              </a:ext>
            </a:extLst>
          </p:cNvPr>
          <p:cNvSpPr/>
          <p:nvPr/>
        </p:nvSpPr>
        <p:spPr bwMode="auto">
          <a:xfrm>
            <a:off x="6192018" y="4869016"/>
            <a:ext cx="2160024" cy="810009"/>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tx1">
                    <a:lumMod val="75000"/>
                    <a:lumOff val="25000"/>
                  </a:schemeClr>
                </a:solidFill>
                <a:latin typeface="+mn-ea"/>
              </a:rPr>
              <a:t>メモリ</a:t>
            </a:r>
          </a:p>
        </p:txBody>
      </p:sp>
      <p:sp>
        <p:nvSpPr>
          <p:cNvPr id="6" name="角丸四角形 5">
            <a:extLst>
              <a:ext uri="{FF2B5EF4-FFF2-40B4-BE49-F238E27FC236}">
                <a16:creationId xmlns:a16="http://schemas.microsoft.com/office/drawing/2014/main" id="{502C3F67-A5C6-48B4-AE1F-60AC55C07355}"/>
              </a:ext>
            </a:extLst>
          </p:cNvPr>
          <p:cNvSpPr/>
          <p:nvPr/>
        </p:nvSpPr>
        <p:spPr bwMode="auto">
          <a:xfrm>
            <a:off x="6552022" y="3789004"/>
            <a:ext cx="1440016" cy="540006"/>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tx1">
                    <a:lumMod val="75000"/>
                    <a:lumOff val="25000"/>
                  </a:schemeClr>
                </a:solidFill>
                <a:latin typeface="+mn-ea"/>
              </a:rPr>
              <a:t>キャッシュ</a:t>
            </a:r>
            <a:br>
              <a:rPr kumimoji="1" lang="en-US" altLang="ja-JP" sz="1600" b="1" dirty="0">
                <a:solidFill>
                  <a:schemeClr val="tx1">
                    <a:lumMod val="75000"/>
                    <a:lumOff val="25000"/>
                  </a:schemeClr>
                </a:solidFill>
                <a:latin typeface="+mn-ea"/>
              </a:rPr>
            </a:br>
            <a:r>
              <a:rPr kumimoji="1" lang="en-US" altLang="ja-JP" sz="1600" b="1" dirty="0">
                <a:solidFill>
                  <a:schemeClr val="tx1">
                    <a:lumMod val="75000"/>
                    <a:lumOff val="25000"/>
                  </a:schemeClr>
                </a:solidFill>
                <a:latin typeface="+mn-ea"/>
              </a:rPr>
              <a:t>32KB</a:t>
            </a:r>
            <a:endParaRPr kumimoji="1" lang="ja-JP" altLang="en-US" sz="1600" b="1" dirty="0">
              <a:solidFill>
                <a:schemeClr val="tx1">
                  <a:lumMod val="75000"/>
                  <a:lumOff val="25000"/>
                </a:schemeClr>
              </a:solidFill>
              <a:latin typeface="+mn-ea"/>
            </a:endParaRPr>
          </a:p>
        </p:txBody>
      </p:sp>
      <p:sp>
        <p:nvSpPr>
          <p:cNvPr id="7" name="正方形/長方形 6">
            <a:extLst>
              <a:ext uri="{FF2B5EF4-FFF2-40B4-BE49-F238E27FC236}">
                <a16:creationId xmlns:a16="http://schemas.microsoft.com/office/drawing/2014/main" id="{70351F72-173A-4B5B-8225-A6520577FE01}"/>
              </a:ext>
            </a:extLst>
          </p:cNvPr>
          <p:cNvSpPr/>
          <p:nvPr/>
        </p:nvSpPr>
        <p:spPr>
          <a:xfrm>
            <a:off x="8352042" y="3879005"/>
            <a:ext cx="424189" cy="400110"/>
          </a:xfrm>
          <a:prstGeom prst="rect">
            <a:avLst/>
          </a:prstGeom>
        </p:spPr>
        <p:txBody>
          <a:bodyPr wrap="none">
            <a:noAutofit/>
          </a:bodyPr>
          <a:lstStyle/>
          <a:p>
            <a:pPr marL="0" lvl="1"/>
            <a:r>
              <a:rPr lang="en-US" altLang="ja-JP" sz="2000" dirty="0">
                <a:solidFill>
                  <a:schemeClr val="tx1">
                    <a:lumMod val="75000"/>
                    <a:lumOff val="25000"/>
                  </a:schemeClr>
                </a:solidFill>
              </a:rPr>
              <a:t>1ns</a:t>
            </a:r>
            <a:endParaRPr lang="ja-JP" altLang="en-US" sz="2000" dirty="0">
              <a:solidFill>
                <a:schemeClr val="tx1">
                  <a:lumMod val="75000"/>
                  <a:lumOff val="25000"/>
                </a:schemeClr>
              </a:solidFill>
            </a:endParaRPr>
          </a:p>
        </p:txBody>
      </p:sp>
      <p:sp>
        <p:nvSpPr>
          <p:cNvPr id="8" name="正方形/長方形 7">
            <a:extLst>
              <a:ext uri="{FF2B5EF4-FFF2-40B4-BE49-F238E27FC236}">
                <a16:creationId xmlns:a16="http://schemas.microsoft.com/office/drawing/2014/main" id="{6AEB1D72-15C8-465B-94E3-3209D91429BE}"/>
              </a:ext>
            </a:extLst>
          </p:cNvPr>
          <p:cNvSpPr/>
          <p:nvPr/>
        </p:nvSpPr>
        <p:spPr>
          <a:xfrm>
            <a:off x="8352042" y="5049018"/>
            <a:ext cx="424189" cy="400110"/>
          </a:xfrm>
          <a:prstGeom prst="rect">
            <a:avLst/>
          </a:prstGeom>
        </p:spPr>
        <p:txBody>
          <a:bodyPr wrap="none">
            <a:noAutofit/>
          </a:bodyPr>
          <a:lstStyle/>
          <a:p>
            <a:pPr marL="0" lvl="1"/>
            <a:r>
              <a:rPr lang="en-US" altLang="ja-JP" sz="2000" dirty="0">
                <a:solidFill>
                  <a:schemeClr val="tx1">
                    <a:lumMod val="75000"/>
                    <a:lumOff val="25000"/>
                  </a:schemeClr>
                </a:solidFill>
              </a:rPr>
              <a:t>100ns</a:t>
            </a:r>
            <a:endParaRPr lang="ja-JP" altLang="en-US" sz="2000" dirty="0">
              <a:solidFill>
                <a:schemeClr val="tx1">
                  <a:lumMod val="75000"/>
                  <a:lumOff val="25000"/>
                </a:schemeClr>
              </a:solidFill>
            </a:endParaRPr>
          </a:p>
        </p:txBody>
      </p:sp>
    </p:spTree>
    <p:extLst>
      <p:ext uri="{BB962C8B-B14F-4D97-AF65-F5344CB8AC3E}">
        <p14:creationId xmlns:p14="http://schemas.microsoft.com/office/powerpoint/2010/main" val="28253722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実際の測定データ</a:t>
            </a:r>
            <a:endParaRPr kumimoji="1" lang="ja-JP" altLang="en-US" sz="2000" dirty="0"/>
          </a:p>
        </p:txBody>
      </p:sp>
      <p:sp>
        <p:nvSpPr>
          <p:cNvPr id="3" name="テキスト プレースホルダー 2"/>
          <p:cNvSpPr>
            <a:spLocks noGrp="1"/>
          </p:cNvSpPr>
          <p:nvPr>
            <p:ph type="body" sz="quarter" idx="10"/>
          </p:nvPr>
        </p:nvSpPr>
        <p:spPr>
          <a:xfrm>
            <a:off x="71950" y="5859027"/>
            <a:ext cx="8730097" cy="539699"/>
          </a:xfrm>
        </p:spPr>
        <p:txBody>
          <a:bodyPr/>
          <a:lstStyle/>
          <a:p>
            <a:pPr lvl="1"/>
            <a:r>
              <a:rPr kumimoji="1" lang="ja-JP" altLang="en-US" sz="1600" dirty="0"/>
              <a:t>縦軸を基数</a:t>
            </a:r>
            <a:r>
              <a:rPr kumimoji="1" lang="en-US" altLang="ja-JP" sz="1600" dirty="0"/>
              <a:t>10</a:t>
            </a:r>
            <a:r>
              <a:rPr kumimoji="1" lang="ja-JP" altLang="en-US" sz="1600" dirty="0"/>
              <a:t>の対数軸，横軸を基数２の対数軸に</a:t>
            </a:r>
            <a:endParaRPr kumimoji="1" lang="en-US" altLang="ja-JP" sz="1600" dirty="0"/>
          </a:p>
          <a:p>
            <a:pPr lvl="1"/>
            <a:r>
              <a:rPr kumimoji="1" lang="ja-JP" altLang="en-US" sz="1600" dirty="0"/>
              <a:t>低次キャッシュの内容は必ず高次に含まれる仕様</a:t>
            </a:r>
            <a:endParaRPr kumimoji="1" lang="en-US" altLang="ja-JP" sz="1600" dirty="0"/>
          </a:p>
          <a:p>
            <a:pPr lvl="2"/>
            <a:r>
              <a:rPr kumimoji="1" lang="ja-JP" altLang="en-US" sz="1600" dirty="0"/>
              <a:t>（そうなるかはメーカーや世代に依存．含まれないこともある</a:t>
            </a:r>
            <a:endParaRPr kumimoji="1" lang="en-US" altLang="ja-JP" sz="1600" dirty="0"/>
          </a:p>
          <a:p>
            <a:pPr lvl="2"/>
            <a:r>
              <a:rPr kumimoji="1" lang="en-US" altLang="ja-JP" sz="1600" dirty="0"/>
              <a:t>256KB+32KB </a:t>
            </a:r>
            <a:r>
              <a:rPr kumimoji="1" lang="ja-JP" altLang="en-US" sz="1600" dirty="0"/>
              <a:t>ではなく </a:t>
            </a:r>
            <a:r>
              <a:rPr kumimoji="1" lang="en-US" altLang="ja-JP" sz="1600" dirty="0"/>
              <a:t>256KB </a:t>
            </a:r>
            <a:r>
              <a:rPr kumimoji="1" lang="ja-JP" altLang="en-US" sz="1600" dirty="0"/>
              <a:t>で変化しはじめる</a:t>
            </a:r>
            <a:endParaRPr kumimoji="1" lang="en-US" altLang="ja-JP" sz="1600" dirty="0"/>
          </a:p>
        </p:txBody>
      </p:sp>
      <p:graphicFrame>
        <p:nvGraphicFramePr>
          <p:cNvPr id="5" name="グラフ 4"/>
          <p:cNvGraphicFramePr>
            <a:graphicFrameLocks/>
          </p:cNvGraphicFramePr>
          <p:nvPr>
            <p:extLst>
              <p:ext uri="{D42A27DB-BD31-4B8C-83A1-F6EECF244321}">
                <p14:modId xmlns:p14="http://schemas.microsoft.com/office/powerpoint/2010/main" val="3205013753"/>
              </p:ext>
            </p:extLst>
          </p:nvPr>
        </p:nvGraphicFramePr>
        <p:xfrm>
          <a:off x="341953" y="818972"/>
          <a:ext cx="8550095" cy="4680052"/>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直線矢印コネクタ 5"/>
          <p:cNvCxnSpPr/>
          <p:nvPr/>
        </p:nvCxnSpPr>
        <p:spPr bwMode="auto">
          <a:xfrm>
            <a:off x="1241963" y="4149008"/>
            <a:ext cx="1260014" cy="0"/>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sp>
        <p:nvSpPr>
          <p:cNvPr id="7" name="正方形/長方形 6"/>
          <p:cNvSpPr/>
          <p:nvPr/>
        </p:nvSpPr>
        <p:spPr bwMode="auto">
          <a:xfrm>
            <a:off x="1511966" y="3789004"/>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L1(32KB)</a:t>
            </a:r>
            <a:endParaRPr kumimoji="1" lang="ja-JP" altLang="en-US" sz="1600" dirty="0">
              <a:solidFill>
                <a:schemeClr val="accent6"/>
              </a:solidFill>
              <a:latin typeface="+mn-ea"/>
            </a:endParaRPr>
          </a:p>
        </p:txBody>
      </p:sp>
      <p:cxnSp>
        <p:nvCxnSpPr>
          <p:cNvPr id="8" name="直線矢印コネクタ 7"/>
          <p:cNvCxnSpPr/>
          <p:nvPr/>
        </p:nvCxnSpPr>
        <p:spPr bwMode="auto">
          <a:xfrm>
            <a:off x="2501977" y="3699003"/>
            <a:ext cx="450005" cy="0"/>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sp>
        <p:nvSpPr>
          <p:cNvPr id="10" name="正方形/長方形 9"/>
          <p:cNvSpPr/>
          <p:nvPr/>
        </p:nvSpPr>
        <p:spPr bwMode="auto">
          <a:xfrm>
            <a:off x="2321975" y="3338999"/>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&lt; 32KB×2</a:t>
            </a:r>
            <a:endParaRPr kumimoji="1" lang="ja-JP" altLang="en-US" sz="1600" dirty="0">
              <a:solidFill>
                <a:schemeClr val="accent6"/>
              </a:solidFill>
              <a:latin typeface="+mn-ea"/>
            </a:endParaRPr>
          </a:p>
        </p:txBody>
      </p:sp>
      <p:cxnSp>
        <p:nvCxnSpPr>
          <p:cNvPr id="11" name="直線矢印コネクタ 10"/>
          <p:cNvCxnSpPr/>
          <p:nvPr/>
        </p:nvCxnSpPr>
        <p:spPr bwMode="auto">
          <a:xfrm>
            <a:off x="2951982" y="4149008"/>
            <a:ext cx="810009" cy="0"/>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sp>
        <p:nvSpPr>
          <p:cNvPr id="13" name="正方形/長方形 12"/>
          <p:cNvSpPr/>
          <p:nvPr/>
        </p:nvSpPr>
        <p:spPr bwMode="auto">
          <a:xfrm>
            <a:off x="3041983" y="4239009"/>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L</a:t>
            </a:r>
            <a:r>
              <a:rPr kumimoji="1" lang="ja-JP" altLang="en-US" sz="1600" dirty="0">
                <a:solidFill>
                  <a:schemeClr val="accent6"/>
                </a:solidFill>
                <a:latin typeface="+mn-ea"/>
              </a:rPr>
              <a:t>２</a:t>
            </a:r>
            <a:r>
              <a:rPr kumimoji="1" lang="en-US" altLang="ja-JP" sz="1600" dirty="0">
                <a:solidFill>
                  <a:schemeClr val="accent6"/>
                </a:solidFill>
                <a:latin typeface="+mn-ea"/>
              </a:rPr>
              <a:t>(256KB)</a:t>
            </a:r>
            <a:endParaRPr kumimoji="1" lang="ja-JP" altLang="en-US" sz="1600" dirty="0">
              <a:solidFill>
                <a:schemeClr val="accent6"/>
              </a:solidFill>
              <a:latin typeface="+mn-ea"/>
            </a:endParaRPr>
          </a:p>
        </p:txBody>
      </p:sp>
      <p:cxnSp>
        <p:nvCxnSpPr>
          <p:cNvPr id="14" name="直線矢印コネクタ 13"/>
          <p:cNvCxnSpPr/>
          <p:nvPr/>
        </p:nvCxnSpPr>
        <p:spPr bwMode="auto">
          <a:xfrm>
            <a:off x="3761991" y="2528990"/>
            <a:ext cx="450005" cy="0"/>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sp>
        <p:nvSpPr>
          <p:cNvPr id="15" name="正方形/長方形 14"/>
          <p:cNvSpPr/>
          <p:nvPr/>
        </p:nvSpPr>
        <p:spPr bwMode="auto">
          <a:xfrm>
            <a:off x="3581989" y="2168986"/>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 &lt; 256KB×2</a:t>
            </a:r>
            <a:endParaRPr kumimoji="1" lang="ja-JP" altLang="en-US" sz="1600" dirty="0">
              <a:solidFill>
                <a:schemeClr val="accent6"/>
              </a:solidFill>
              <a:latin typeface="+mn-ea"/>
            </a:endParaRPr>
          </a:p>
        </p:txBody>
      </p:sp>
      <p:cxnSp>
        <p:nvCxnSpPr>
          <p:cNvPr id="16" name="直線矢印コネクタ 15"/>
          <p:cNvCxnSpPr/>
          <p:nvPr/>
        </p:nvCxnSpPr>
        <p:spPr bwMode="auto">
          <a:xfrm>
            <a:off x="4211996" y="3068996"/>
            <a:ext cx="1620018" cy="0"/>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sp>
        <p:nvSpPr>
          <p:cNvPr id="18" name="正方形/長方形 17"/>
          <p:cNvSpPr/>
          <p:nvPr/>
        </p:nvSpPr>
        <p:spPr bwMode="auto">
          <a:xfrm>
            <a:off x="4662001" y="3068996"/>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L3 (8MB?)</a:t>
            </a:r>
            <a:endParaRPr kumimoji="1" lang="ja-JP" altLang="en-US" sz="1600" dirty="0">
              <a:solidFill>
                <a:schemeClr val="accent6"/>
              </a:solidFill>
              <a:latin typeface="+mn-ea"/>
            </a:endParaRPr>
          </a:p>
        </p:txBody>
      </p:sp>
    </p:spTree>
    <p:extLst>
      <p:ext uri="{BB962C8B-B14F-4D97-AF65-F5344CB8AC3E}">
        <p14:creationId xmlns:p14="http://schemas.microsoft.com/office/powerpoint/2010/main" val="5588723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プログラム</a:t>
            </a:r>
            <a:r>
              <a:rPr kumimoji="1" lang="ja-JP" altLang="en-US" dirty="0"/>
              <a:t>最適化の上で，重要なポイント</a:t>
            </a:r>
          </a:p>
        </p:txBody>
      </p:sp>
      <p:sp>
        <p:nvSpPr>
          <p:cNvPr id="3" name="テキスト プレースホルダー 2"/>
          <p:cNvSpPr>
            <a:spLocks noGrp="1"/>
          </p:cNvSpPr>
          <p:nvPr>
            <p:ph type="body" sz="quarter" idx="10"/>
          </p:nvPr>
        </p:nvSpPr>
        <p:spPr>
          <a:xfrm>
            <a:off x="251952" y="5229020"/>
            <a:ext cx="8550095" cy="989704"/>
          </a:xfrm>
        </p:spPr>
        <p:txBody>
          <a:bodyPr/>
          <a:lstStyle/>
          <a:p>
            <a:r>
              <a:rPr kumimoji="1" lang="ja-JP" altLang="en-US" dirty="0">
                <a:solidFill>
                  <a:schemeClr val="accent5"/>
                </a:solidFill>
              </a:rPr>
              <a:t>上記の状態を保つこと</a:t>
            </a:r>
            <a:endParaRPr kumimoji="1" lang="en-US" altLang="ja-JP" dirty="0">
              <a:solidFill>
                <a:schemeClr val="accent5"/>
              </a:solidFill>
            </a:endParaRPr>
          </a:p>
          <a:p>
            <a:pPr lvl="1"/>
            <a:r>
              <a:rPr lang="ja-JP" altLang="en-US" dirty="0"/>
              <a:t>ワーキング・セット：</a:t>
            </a:r>
            <a:endParaRPr lang="en-US" altLang="ja-JP" dirty="0"/>
          </a:p>
          <a:p>
            <a:pPr lvl="2"/>
            <a:r>
              <a:rPr kumimoji="1" lang="en-US" altLang="ja-JP" dirty="0"/>
              <a:t> </a:t>
            </a:r>
            <a:r>
              <a:rPr kumimoji="1" lang="ja-JP" altLang="en-US" dirty="0"/>
              <a:t>処理のまとまりごとに，アクセスするデータの範囲（使用量）</a:t>
            </a:r>
            <a:endParaRPr kumimoji="1" lang="en-US" altLang="ja-JP" dirty="0"/>
          </a:p>
          <a:p>
            <a:pPr lvl="1"/>
            <a:r>
              <a:rPr lang="ja-JP" altLang="en-US" dirty="0"/>
              <a:t>ワーキング・セットがキャッシュ容量に収まることが重要</a:t>
            </a:r>
            <a:endParaRPr kumimoji="1" lang="en-US" altLang="ja-JP" dirty="0"/>
          </a:p>
        </p:txBody>
      </p:sp>
      <p:sp>
        <p:nvSpPr>
          <p:cNvPr id="4" name="正方形/長方形 3"/>
          <p:cNvSpPr/>
          <p:nvPr/>
        </p:nvSpPr>
        <p:spPr bwMode="auto">
          <a:xfrm>
            <a:off x="1691968" y="1448978"/>
            <a:ext cx="2880032" cy="360004"/>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5" name="直線矢印コネクタ 4"/>
          <p:cNvCxnSpPr/>
          <p:nvPr/>
        </p:nvCxnSpPr>
        <p:spPr bwMode="auto">
          <a:xfrm>
            <a:off x="1691968" y="1268976"/>
            <a:ext cx="5040056" cy="0"/>
          </a:xfrm>
          <a:prstGeom prst="straightConnector1">
            <a:avLst/>
          </a:prstGeom>
          <a:noFill/>
          <a:ln w="9525" cap="flat" cmpd="sng" algn="ctr">
            <a:solidFill>
              <a:schemeClr val="tx1"/>
            </a:solidFill>
            <a:prstDash val="solid"/>
            <a:round/>
            <a:headEnd type="none" w="med" len="med"/>
            <a:tailEnd type="triangle"/>
          </a:ln>
          <a:effectLst/>
        </p:spPr>
      </p:cxnSp>
      <p:sp>
        <p:nvSpPr>
          <p:cNvPr id="6" name="正方形/長方形 5"/>
          <p:cNvSpPr/>
          <p:nvPr/>
        </p:nvSpPr>
        <p:spPr bwMode="auto">
          <a:xfrm>
            <a:off x="5922015" y="908972"/>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データ量</a:t>
            </a:r>
          </a:p>
        </p:txBody>
      </p:sp>
      <p:cxnSp>
        <p:nvCxnSpPr>
          <p:cNvPr id="7" name="直線矢印コネクタ 6"/>
          <p:cNvCxnSpPr/>
          <p:nvPr/>
        </p:nvCxnSpPr>
        <p:spPr bwMode="auto">
          <a:xfrm>
            <a:off x="1691968" y="1988984"/>
            <a:ext cx="2880032" cy="0"/>
          </a:xfrm>
          <a:prstGeom prst="straightConnector1">
            <a:avLst/>
          </a:prstGeom>
          <a:noFill/>
          <a:ln w="9525" cap="flat" cmpd="sng" algn="ctr">
            <a:solidFill>
              <a:schemeClr val="tx1"/>
            </a:solidFill>
            <a:prstDash val="solid"/>
            <a:round/>
            <a:headEnd type="triangle" w="med" len="med"/>
            <a:tailEnd type="triangle"/>
          </a:ln>
          <a:effectLst/>
        </p:spPr>
      </p:cxnSp>
      <p:sp>
        <p:nvSpPr>
          <p:cNvPr id="8" name="正方形/長方形 7"/>
          <p:cNvSpPr/>
          <p:nvPr/>
        </p:nvSpPr>
        <p:spPr bwMode="auto">
          <a:xfrm>
            <a:off x="2771980" y="2078985"/>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CAP</a:t>
            </a:r>
            <a:r>
              <a:rPr kumimoji="1" lang="ja-JP" altLang="en-US" sz="1600" dirty="0">
                <a:solidFill>
                  <a:schemeClr val="tx1">
                    <a:lumMod val="75000"/>
                    <a:lumOff val="25000"/>
                  </a:schemeClr>
                </a:solidFill>
                <a:latin typeface="+mn-ea"/>
              </a:rPr>
              <a:t>（キャッシュ容量）</a:t>
            </a:r>
          </a:p>
        </p:txBody>
      </p:sp>
      <p:sp>
        <p:nvSpPr>
          <p:cNvPr id="9" name="正方形/長方形 8"/>
          <p:cNvSpPr/>
          <p:nvPr/>
        </p:nvSpPr>
        <p:spPr bwMode="auto">
          <a:xfrm>
            <a:off x="1691968" y="2618991"/>
            <a:ext cx="2250025" cy="360004"/>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10" name="直線矢印コネクタ 9"/>
          <p:cNvCxnSpPr/>
          <p:nvPr/>
        </p:nvCxnSpPr>
        <p:spPr bwMode="auto">
          <a:xfrm>
            <a:off x="1691968" y="3158997"/>
            <a:ext cx="2250025" cy="0"/>
          </a:xfrm>
          <a:prstGeom prst="straightConnector1">
            <a:avLst/>
          </a:prstGeom>
          <a:noFill/>
          <a:ln w="9525" cap="flat" cmpd="sng" algn="ctr">
            <a:solidFill>
              <a:schemeClr val="tx1"/>
            </a:solidFill>
            <a:prstDash val="solid"/>
            <a:round/>
            <a:headEnd type="triangle" w="med" len="med"/>
            <a:tailEnd type="triangle"/>
          </a:ln>
          <a:effectLst/>
        </p:spPr>
      </p:cxnSp>
      <p:sp>
        <p:nvSpPr>
          <p:cNvPr id="11" name="正方形/長方形 10"/>
          <p:cNvSpPr/>
          <p:nvPr/>
        </p:nvSpPr>
        <p:spPr bwMode="auto">
          <a:xfrm>
            <a:off x="2591978" y="3248998"/>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SIZE</a:t>
            </a:r>
            <a:r>
              <a:rPr kumimoji="1" lang="ja-JP" altLang="en-US" sz="1600" dirty="0">
                <a:solidFill>
                  <a:schemeClr val="tx1">
                    <a:lumMod val="75000"/>
                    <a:lumOff val="25000"/>
                  </a:schemeClr>
                </a:solidFill>
                <a:latin typeface="+mn-ea"/>
              </a:rPr>
              <a:t>（アクセス範囲）</a:t>
            </a:r>
          </a:p>
        </p:txBody>
      </p:sp>
      <p:sp>
        <p:nvSpPr>
          <p:cNvPr id="12" name="正方形/長方形 11"/>
          <p:cNvSpPr/>
          <p:nvPr/>
        </p:nvSpPr>
        <p:spPr bwMode="auto">
          <a:xfrm>
            <a:off x="1691968" y="3879005"/>
            <a:ext cx="2880032" cy="360004"/>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 name="正方形/長方形 12"/>
          <p:cNvSpPr/>
          <p:nvPr/>
        </p:nvSpPr>
        <p:spPr bwMode="auto">
          <a:xfrm>
            <a:off x="1691968" y="3879005"/>
            <a:ext cx="2250025" cy="360004"/>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正方形/長方形 13"/>
          <p:cNvSpPr/>
          <p:nvPr/>
        </p:nvSpPr>
        <p:spPr bwMode="auto">
          <a:xfrm>
            <a:off x="2771980" y="4329010"/>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ループ後のキャッシュ上のデータ</a:t>
            </a:r>
          </a:p>
        </p:txBody>
      </p:sp>
    </p:spTree>
    <p:extLst>
      <p:ext uri="{BB962C8B-B14F-4D97-AF65-F5344CB8AC3E}">
        <p14:creationId xmlns:p14="http://schemas.microsoft.com/office/powerpoint/2010/main" val="11698259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テキスト プレースホルダー 2"/>
          <p:cNvSpPr>
            <a:spLocks noGrp="1"/>
          </p:cNvSpPr>
          <p:nvPr>
            <p:ph type="body" sz="quarter" idx="10"/>
          </p:nvPr>
        </p:nvSpPr>
        <p:spPr/>
        <p:txBody>
          <a:bodyPr/>
          <a:lstStyle/>
          <a:p>
            <a:r>
              <a:rPr lang="ja-JP" altLang="en-US" dirty="0"/>
              <a:t>メモリ</a:t>
            </a:r>
            <a:endParaRPr lang="en-US" altLang="ja-JP" dirty="0"/>
          </a:p>
          <a:p>
            <a:pPr lvl="1"/>
            <a:r>
              <a:rPr lang="ja-JP" altLang="en-US" dirty="0"/>
              <a:t>構造，動作，容量と速度</a:t>
            </a:r>
            <a:endParaRPr lang="en-US" altLang="ja-JP" dirty="0"/>
          </a:p>
          <a:p>
            <a:pPr lvl="1"/>
            <a:r>
              <a:rPr lang="en-US" altLang="ja-JP" dirty="0"/>
              <a:t>SRAM </a:t>
            </a:r>
            <a:r>
              <a:rPr lang="ja-JP" altLang="en-US" dirty="0"/>
              <a:t>と </a:t>
            </a:r>
            <a:r>
              <a:rPr lang="en-US" altLang="ja-JP" dirty="0"/>
              <a:t>DRAM</a:t>
            </a:r>
          </a:p>
          <a:p>
            <a:pPr lvl="1"/>
            <a:r>
              <a:rPr lang="ja-JP" altLang="en-US" dirty="0"/>
              <a:t>メモリの存在理由</a:t>
            </a:r>
            <a:endParaRPr lang="en-US" altLang="ja-JP" dirty="0"/>
          </a:p>
          <a:p>
            <a:r>
              <a:rPr lang="ja-JP" altLang="en-US" dirty="0"/>
              <a:t>キャッシュ</a:t>
            </a:r>
            <a:endParaRPr lang="en-US" altLang="ja-JP" dirty="0"/>
          </a:p>
          <a:p>
            <a:pPr lvl="1"/>
            <a:r>
              <a:rPr lang="ja-JP" altLang="en-US" dirty="0"/>
              <a:t>基本的な原理と構造</a:t>
            </a:r>
            <a:endParaRPr lang="en-US" altLang="ja-JP" dirty="0"/>
          </a:p>
          <a:p>
            <a:pPr lvl="1"/>
            <a:r>
              <a:rPr lang="ja-JP" altLang="en-US" dirty="0"/>
              <a:t>容量の性能への影響</a:t>
            </a:r>
            <a:endParaRPr kumimoji="1" lang="en-US" altLang="ja-JP" dirty="0">
              <a:solidFill>
                <a:schemeClr val="accent5"/>
              </a:solidFill>
            </a:endParaRPr>
          </a:p>
        </p:txBody>
      </p:sp>
    </p:spTree>
    <p:extLst>
      <p:ext uri="{BB962C8B-B14F-4D97-AF65-F5344CB8AC3E}">
        <p14:creationId xmlns:p14="http://schemas.microsoft.com/office/powerpoint/2010/main" val="4664882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９</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ja-JP" altLang="en-US" sz="1600" dirty="0"/>
              <a:t>以下のような条件を考える</a:t>
            </a:r>
            <a:endParaRPr lang="en-US" altLang="ja-JP" sz="1600" dirty="0"/>
          </a:p>
          <a:p>
            <a:pPr lvl="1"/>
            <a:r>
              <a:rPr lang="en-US" altLang="ja-JP" sz="1600" dirty="0"/>
              <a:t>10</a:t>
            </a:r>
            <a:r>
              <a:rPr lang="ja-JP" altLang="en-US" sz="1600" dirty="0"/>
              <a:t>段のパイプラインを持つ </a:t>
            </a:r>
            <a:r>
              <a:rPr lang="en-US" altLang="ja-JP" sz="1600" dirty="0"/>
              <a:t>2-way </a:t>
            </a:r>
            <a:r>
              <a:rPr lang="ja-JP" altLang="en-US" sz="1600" dirty="0"/>
              <a:t>スーパスカラプロセッサであり，理想的には </a:t>
            </a:r>
            <a:r>
              <a:rPr lang="en-US" altLang="ja-JP" sz="1600" dirty="0"/>
              <a:t>IPC=2 </a:t>
            </a:r>
            <a:r>
              <a:rPr lang="ja-JP" altLang="en-US" sz="1600" dirty="0"/>
              <a:t>で実行できる</a:t>
            </a:r>
            <a:endParaRPr lang="en-US" altLang="ja-JP" sz="1600" dirty="0"/>
          </a:p>
          <a:p>
            <a:pPr lvl="1"/>
            <a:r>
              <a:rPr lang="ja-JP" altLang="en-US" sz="1600" dirty="0"/>
              <a:t>ロード命令の出現率は </a:t>
            </a:r>
            <a:r>
              <a:rPr lang="en-US" altLang="ja-JP" sz="1600" dirty="0"/>
              <a:t>0.2</a:t>
            </a:r>
          </a:p>
          <a:p>
            <a:pPr lvl="1"/>
            <a:r>
              <a:rPr lang="en-US" altLang="ja-JP" sz="1600" dirty="0"/>
              <a:t>CPU </a:t>
            </a:r>
            <a:r>
              <a:rPr lang="ja-JP" altLang="en-US" sz="1600" dirty="0"/>
              <a:t>は </a:t>
            </a:r>
            <a:r>
              <a:rPr lang="en-US" altLang="ja-JP" sz="1600" dirty="0"/>
              <a:t>L1 </a:t>
            </a:r>
            <a:r>
              <a:rPr lang="ja-JP" altLang="en-US" sz="1600" dirty="0"/>
              <a:t>キャッシュをもつ</a:t>
            </a:r>
            <a:endParaRPr lang="en-US" altLang="ja-JP" sz="1600" dirty="0"/>
          </a:p>
          <a:p>
            <a:pPr lvl="1"/>
            <a:r>
              <a:rPr lang="ja-JP" altLang="en-US" sz="1600" dirty="0"/>
              <a:t>ロード命令のみが </a:t>
            </a:r>
            <a:r>
              <a:rPr lang="en-US" altLang="ja-JP" sz="1600" dirty="0"/>
              <a:t>L1 </a:t>
            </a:r>
            <a:r>
              <a:rPr lang="ja-JP" altLang="en-US" sz="1600" dirty="0"/>
              <a:t>キャッシュやメモリにアクセスするものとする</a:t>
            </a:r>
            <a:endParaRPr lang="en-US" altLang="ja-JP" sz="1600" dirty="0"/>
          </a:p>
          <a:p>
            <a:pPr lvl="1"/>
            <a:r>
              <a:rPr lang="en-US" altLang="ja-JP" sz="1600" dirty="0"/>
              <a:t>L1 </a:t>
            </a:r>
            <a:r>
              <a:rPr lang="ja-JP" altLang="en-US" sz="1600" dirty="0"/>
              <a:t>キャッシュのヒット時には一切のペナルティなしで実行できる</a:t>
            </a:r>
            <a:endParaRPr lang="en-US" altLang="ja-JP" sz="1600" dirty="0"/>
          </a:p>
          <a:p>
            <a:r>
              <a:rPr lang="en-US" altLang="ja-JP" sz="1600" dirty="0"/>
              <a:t>(1) </a:t>
            </a:r>
            <a:r>
              <a:rPr lang="ja-JP" altLang="en-US" sz="1600" dirty="0"/>
              <a:t>以下の場合の </a:t>
            </a:r>
            <a:r>
              <a:rPr lang="en-US" altLang="ja-JP" sz="1600" dirty="0"/>
              <a:t>IPC </a:t>
            </a:r>
            <a:r>
              <a:rPr lang="ja-JP" altLang="en-US" sz="1600" dirty="0"/>
              <a:t>を求めよ</a:t>
            </a:r>
            <a:endParaRPr lang="en-US" altLang="ja-JP" sz="1600" dirty="0"/>
          </a:p>
          <a:p>
            <a:pPr lvl="1"/>
            <a:r>
              <a:rPr lang="ja-JP" altLang="en-US" sz="1600" dirty="0"/>
              <a:t>ロード命令による </a:t>
            </a:r>
            <a:r>
              <a:rPr lang="en-US" altLang="ja-JP" sz="1600" dirty="0"/>
              <a:t>L1 </a:t>
            </a:r>
            <a:r>
              <a:rPr lang="ja-JP" altLang="en-US" sz="1600" dirty="0"/>
              <a:t>キャッシュのアクセス１回あたりのミス率が </a:t>
            </a:r>
            <a:r>
              <a:rPr lang="en-US" altLang="ja-JP" sz="1600" dirty="0"/>
              <a:t>0.01 </a:t>
            </a:r>
          </a:p>
          <a:p>
            <a:pPr lvl="1"/>
            <a:r>
              <a:rPr lang="ja-JP" altLang="en-US" sz="1600" dirty="0"/>
              <a:t>ミスの発生時は </a:t>
            </a:r>
            <a:r>
              <a:rPr lang="en-US" altLang="ja-JP" sz="1600" dirty="0"/>
              <a:t>100 </a:t>
            </a:r>
            <a:r>
              <a:rPr lang="ja-JP" altLang="en-US" sz="1600" dirty="0"/>
              <a:t>サイクル追加で時間がかかる</a:t>
            </a:r>
            <a:endParaRPr lang="en-US" altLang="ja-JP" sz="1600"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74</a:t>
            </a:fld>
            <a:endParaRPr kumimoji="1" lang="ja-JP" altLang="en-US" dirty="0"/>
          </a:p>
        </p:txBody>
      </p:sp>
    </p:spTree>
    <p:extLst>
      <p:ext uri="{BB962C8B-B14F-4D97-AF65-F5344CB8AC3E}">
        <p14:creationId xmlns:p14="http://schemas.microsoft.com/office/powerpoint/2010/main" val="2444513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９</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en-US" altLang="ja-JP" sz="1600" dirty="0"/>
              <a:t>(2) </a:t>
            </a:r>
            <a:r>
              <a:rPr lang="ja-JP" altLang="en-US" sz="1600" dirty="0"/>
              <a:t>以下の場合の </a:t>
            </a:r>
            <a:r>
              <a:rPr lang="en-US" altLang="ja-JP" sz="1600" dirty="0"/>
              <a:t>IPC </a:t>
            </a:r>
            <a:r>
              <a:rPr lang="ja-JP" altLang="en-US" sz="1600" dirty="0"/>
              <a:t>を求めよ</a:t>
            </a:r>
            <a:endParaRPr lang="en-US" altLang="ja-JP" sz="1600" dirty="0"/>
          </a:p>
          <a:p>
            <a:pPr lvl="1">
              <a:buFont typeface="+mj-lt"/>
              <a:buAutoNum type="arabicPeriod"/>
            </a:pPr>
            <a:r>
              <a:rPr lang="en-US" altLang="ja-JP" sz="1600" dirty="0"/>
              <a:t>L1 </a:t>
            </a:r>
            <a:r>
              <a:rPr lang="ja-JP" altLang="en-US" sz="1600" dirty="0"/>
              <a:t>キャッシュの容量を倍にしたもの</a:t>
            </a:r>
            <a:endParaRPr lang="en-US" altLang="ja-JP" sz="1600" dirty="0"/>
          </a:p>
          <a:p>
            <a:pPr lvl="2"/>
            <a:r>
              <a:rPr lang="en-US" altLang="ja-JP" sz="1600" dirty="0"/>
              <a:t>L1 </a:t>
            </a:r>
            <a:r>
              <a:rPr lang="ja-JP" altLang="en-US" sz="1600" dirty="0"/>
              <a:t>キャッシュに良く当たるようになったため，ミス率が </a:t>
            </a:r>
            <a:r>
              <a:rPr lang="en-US" altLang="ja-JP" sz="1600" dirty="0"/>
              <a:t>0.006 </a:t>
            </a:r>
            <a:r>
              <a:rPr lang="ja-JP" altLang="en-US" sz="1600" dirty="0"/>
              <a:t>に</a:t>
            </a:r>
            <a:endParaRPr lang="en-US" altLang="ja-JP" sz="1600" dirty="0"/>
          </a:p>
          <a:p>
            <a:pPr lvl="1">
              <a:buFont typeface="+mj-lt"/>
              <a:buAutoNum type="arabicPeriod"/>
            </a:pPr>
            <a:r>
              <a:rPr lang="en-US" altLang="ja-JP" sz="1600" dirty="0"/>
              <a:t>L2 </a:t>
            </a:r>
            <a:r>
              <a:rPr lang="ja-JP" altLang="en-US" sz="1600" dirty="0"/>
              <a:t>キャッシュを追加したもの</a:t>
            </a:r>
            <a:endParaRPr lang="en-US" altLang="ja-JP" sz="1600" dirty="0"/>
          </a:p>
          <a:p>
            <a:pPr lvl="2"/>
            <a:r>
              <a:rPr lang="en-US" altLang="ja-JP" sz="1600" dirty="0"/>
              <a:t>L2 </a:t>
            </a:r>
            <a:r>
              <a:rPr lang="ja-JP" altLang="en-US" sz="1600" dirty="0"/>
              <a:t>へのアクセス１回あたりのミス率は </a:t>
            </a:r>
            <a:r>
              <a:rPr lang="en-US" altLang="ja-JP" sz="1600" dirty="0"/>
              <a:t>0.1</a:t>
            </a:r>
          </a:p>
          <a:p>
            <a:pPr lvl="3"/>
            <a:r>
              <a:rPr lang="en-US" altLang="ja-JP" sz="1600" dirty="0"/>
              <a:t>L2 </a:t>
            </a:r>
            <a:r>
              <a:rPr lang="ja-JP" altLang="en-US" sz="1600" dirty="0"/>
              <a:t>は </a:t>
            </a:r>
            <a:r>
              <a:rPr lang="en-US" altLang="ja-JP" sz="1600" dirty="0"/>
              <a:t>L1 </a:t>
            </a:r>
            <a:r>
              <a:rPr lang="ja-JP" altLang="en-US" sz="1600" dirty="0"/>
              <a:t>にミスしたときのみアクセスするものとする</a:t>
            </a:r>
            <a:endParaRPr lang="en-US" altLang="ja-JP" sz="1600" dirty="0"/>
          </a:p>
          <a:p>
            <a:pPr lvl="2"/>
            <a:r>
              <a:rPr lang="en-US" altLang="ja-JP" sz="1600" dirty="0"/>
              <a:t>L2 </a:t>
            </a:r>
            <a:r>
              <a:rPr lang="ja-JP" altLang="en-US" sz="1600" dirty="0"/>
              <a:t>ヒット時は </a:t>
            </a:r>
            <a:r>
              <a:rPr lang="en-US" altLang="ja-JP" sz="1600" dirty="0"/>
              <a:t>L1 </a:t>
            </a:r>
            <a:r>
              <a:rPr lang="ja-JP" altLang="en-US" sz="1600" dirty="0"/>
              <a:t>ヒット時からの実行時間の追加が </a:t>
            </a:r>
            <a:r>
              <a:rPr lang="en-US" altLang="ja-JP" sz="1600" dirty="0"/>
              <a:t>10 </a:t>
            </a:r>
            <a:r>
              <a:rPr lang="ja-JP" altLang="en-US" sz="1600" dirty="0"/>
              <a:t>サイクル</a:t>
            </a:r>
            <a:endParaRPr lang="en-US" altLang="ja-JP" sz="1600" dirty="0"/>
          </a:p>
          <a:p>
            <a:pPr lvl="2"/>
            <a:r>
              <a:rPr lang="en-US" altLang="ja-JP" sz="1600" dirty="0"/>
              <a:t>L2 </a:t>
            </a:r>
            <a:r>
              <a:rPr lang="ja-JP" altLang="en-US" sz="1600" dirty="0"/>
              <a:t>ミス時は </a:t>
            </a:r>
            <a:r>
              <a:rPr lang="en-US" altLang="ja-JP" sz="1600" dirty="0"/>
              <a:t>L1 </a:t>
            </a:r>
            <a:r>
              <a:rPr lang="ja-JP" altLang="en-US" sz="1600" dirty="0"/>
              <a:t>ヒット時からの実行時間の追加が </a:t>
            </a:r>
            <a:r>
              <a:rPr lang="en-US" altLang="ja-JP" sz="1600" dirty="0"/>
              <a:t>100 </a:t>
            </a:r>
            <a:r>
              <a:rPr lang="ja-JP" altLang="en-US" sz="1600" dirty="0"/>
              <a:t>サイクル</a:t>
            </a:r>
            <a:endParaRPr lang="en-US" altLang="ja-JP" sz="1600" dirty="0"/>
          </a:p>
          <a:p>
            <a:r>
              <a:rPr lang="en-US" altLang="ja-JP" sz="1600" dirty="0"/>
              <a:t> (3) </a:t>
            </a:r>
            <a:r>
              <a:rPr lang="ja-JP" altLang="en-US" sz="1600" dirty="0"/>
              <a:t>これまでに出てきた３つのモデルの性能を求め比較せよ</a:t>
            </a:r>
            <a:endParaRPr lang="en-US" altLang="ja-JP" sz="1600" dirty="0"/>
          </a:p>
          <a:p>
            <a:pPr lvl="1"/>
            <a:r>
              <a:rPr lang="ja-JP" altLang="en-US" sz="1600" dirty="0"/>
              <a:t>ただし </a:t>
            </a:r>
            <a:r>
              <a:rPr lang="en-US" altLang="ja-JP" sz="1600" dirty="0"/>
              <a:t>L1 </a:t>
            </a:r>
            <a:r>
              <a:rPr lang="ja-JP" altLang="en-US" sz="1600" dirty="0"/>
              <a:t>キャッシュ容量を倍にした場合，キャッシュのアクセスに時間がかかるため，周波数が </a:t>
            </a:r>
            <a:r>
              <a:rPr lang="en-US" altLang="ja-JP" sz="1600" dirty="0"/>
              <a:t>0.8 </a:t>
            </a:r>
            <a:r>
              <a:rPr lang="ja-JP" altLang="en-US" sz="1600" dirty="0"/>
              <a:t>倍になるものとする</a:t>
            </a:r>
            <a:endParaRPr lang="en-US" altLang="ja-JP" sz="1600"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75</a:t>
            </a:fld>
            <a:endParaRPr kumimoji="1" lang="ja-JP" altLang="en-US" dirty="0"/>
          </a:p>
        </p:txBody>
      </p:sp>
    </p:spTree>
    <p:extLst>
      <p:ext uri="{BB962C8B-B14F-4D97-AF65-F5344CB8AC3E}">
        <p14:creationId xmlns:p14="http://schemas.microsoft.com/office/powerpoint/2010/main" val="19190536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F5D9BB-F552-E6CC-3F80-89ACDD28A5F9}"/>
              </a:ext>
            </a:extLst>
          </p:cNvPr>
          <p:cNvSpPr>
            <a:spLocks noGrp="1"/>
          </p:cNvSpPr>
          <p:nvPr>
            <p:ph type="title"/>
          </p:nvPr>
        </p:nvSpPr>
        <p:spPr/>
        <p:txBody>
          <a:bodyPr/>
          <a:lstStyle/>
          <a:p>
            <a:r>
              <a:rPr kumimoji="1" lang="ja-JP" altLang="en-US" dirty="0"/>
              <a:t>期末試験について</a:t>
            </a:r>
            <a:endParaRPr kumimoji="1" lang="en-US" dirty="0"/>
          </a:p>
        </p:txBody>
      </p:sp>
      <p:sp>
        <p:nvSpPr>
          <p:cNvPr id="3" name="コンテンツ プレースホルダー 2">
            <a:extLst>
              <a:ext uri="{FF2B5EF4-FFF2-40B4-BE49-F238E27FC236}">
                <a16:creationId xmlns:a16="http://schemas.microsoft.com/office/drawing/2014/main" id="{706D32AD-9B0A-0A63-C827-702CA262A2BA}"/>
              </a:ext>
            </a:extLst>
          </p:cNvPr>
          <p:cNvSpPr>
            <a:spLocks noGrp="1"/>
          </p:cNvSpPr>
          <p:nvPr>
            <p:ph sz="quarter" idx="10"/>
          </p:nvPr>
        </p:nvSpPr>
        <p:spPr/>
        <p:txBody>
          <a:bodyPr/>
          <a:lstStyle/>
          <a:p>
            <a:r>
              <a:rPr kumimoji="1" lang="ja-JP" altLang="en-US" dirty="0"/>
              <a:t>いまのところ </a:t>
            </a:r>
            <a:r>
              <a:rPr kumimoji="1" lang="en-US" dirty="0"/>
              <a:t>8/7 </a:t>
            </a:r>
            <a:r>
              <a:rPr kumimoji="1" lang="ja-JP" altLang="en-US" dirty="0"/>
              <a:t>の予定</a:t>
            </a:r>
            <a:endParaRPr lang="en-US" altLang="ja-JP" dirty="0"/>
          </a:p>
          <a:p>
            <a:r>
              <a:rPr kumimoji="1" lang="en-US" altLang="ja-JP" dirty="0"/>
              <a:t>A4 </a:t>
            </a:r>
            <a:r>
              <a:rPr kumimoji="1" lang="ja-JP" altLang="en-US" dirty="0"/>
              <a:t>裏表１枚 手書きのみの持ち込み可の予定</a:t>
            </a:r>
            <a:endParaRPr kumimoji="1" lang="en-US" altLang="ja-JP" dirty="0"/>
          </a:p>
          <a:p>
            <a:pPr lvl="1"/>
            <a:r>
              <a:rPr kumimoji="1" lang="ja-JP" altLang="en-US" dirty="0"/>
              <a:t>・・・にしようと思いますが，意見がほしいです</a:t>
            </a:r>
            <a:endParaRPr kumimoji="1" lang="en-US" dirty="0"/>
          </a:p>
        </p:txBody>
      </p:sp>
    </p:spTree>
    <p:extLst>
      <p:ext uri="{BB962C8B-B14F-4D97-AF65-F5344CB8AC3E}">
        <p14:creationId xmlns:p14="http://schemas.microsoft.com/office/powerpoint/2010/main" val="2367223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D1C6A-AC4B-359E-389F-80FB0786D10A}"/>
              </a:ext>
            </a:extLst>
          </p:cNvPr>
          <p:cNvSpPr>
            <a:spLocks noGrp="1"/>
          </p:cNvSpPr>
          <p:nvPr>
            <p:ph type="title"/>
          </p:nvPr>
        </p:nvSpPr>
        <p:spPr/>
        <p:txBody>
          <a:bodyPr/>
          <a:lstStyle/>
          <a:p>
            <a:r>
              <a:rPr kumimoji="1" lang="ja-JP" altLang="en-US" dirty="0"/>
              <a:t>提出方法</a:t>
            </a:r>
            <a:endParaRPr kumimoji="1" lang="en-US" dirty="0"/>
          </a:p>
        </p:txBody>
      </p:sp>
      <p:sp>
        <p:nvSpPr>
          <p:cNvPr id="3" name="コンテンツ プレースホルダー 2">
            <a:extLst>
              <a:ext uri="{FF2B5EF4-FFF2-40B4-BE49-F238E27FC236}">
                <a16:creationId xmlns:a16="http://schemas.microsoft.com/office/drawing/2014/main" id="{B171FBA6-7482-3F67-1F81-B0AD70367ED7}"/>
              </a:ext>
            </a:extLst>
          </p:cNvPr>
          <p:cNvSpPr>
            <a:spLocks noGrp="1"/>
          </p:cNvSpPr>
          <p:nvPr>
            <p:ph sz="quarter" idx="10"/>
          </p:nvPr>
        </p:nvSpPr>
        <p:spPr>
          <a:xfrm>
            <a:off x="611956" y="1268976"/>
            <a:ext cx="7920088" cy="5220058"/>
          </a:xfrm>
        </p:spPr>
        <p:txBody>
          <a:bodyPr/>
          <a:lstStyle/>
          <a:p>
            <a:r>
              <a:rPr kumimoji="1" lang="ja-JP" altLang="en-US" sz="1600" dirty="0"/>
              <a:t>以下を提出：</a:t>
            </a:r>
            <a:endParaRPr kumimoji="1" lang="en-US" altLang="ja-JP" sz="1600" dirty="0"/>
          </a:p>
          <a:p>
            <a:pPr lvl="1">
              <a:buFont typeface="+mj-lt"/>
              <a:buAutoNum type="arabicPeriod"/>
            </a:pPr>
            <a:r>
              <a:rPr kumimoji="1" lang="ja-JP" altLang="en-US" sz="1600" dirty="0"/>
              <a:t>課題９：　</a:t>
            </a:r>
            <a:endParaRPr kumimoji="1" lang="en-US" altLang="ja-JP" sz="1600" dirty="0"/>
          </a:p>
          <a:p>
            <a:pPr lvl="2"/>
            <a:r>
              <a:rPr kumimoji="1" lang="ja-JP" altLang="en-US" sz="1600" dirty="0"/>
              <a:t>提出は </a:t>
            </a:r>
            <a:r>
              <a:rPr kumimoji="1" lang="en-US" altLang="ja-JP" sz="1600" dirty="0"/>
              <a:t>Moodle </a:t>
            </a:r>
            <a:r>
              <a:rPr kumimoji="1" lang="ja-JP" altLang="en-US" sz="1600" dirty="0"/>
              <a:t>の「課題９」のところからお願いします</a:t>
            </a:r>
            <a:endParaRPr kumimoji="1" lang="en-US" altLang="ja-JP" sz="1600" dirty="0"/>
          </a:p>
          <a:p>
            <a:pPr lvl="2"/>
            <a:r>
              <a:rPr kumimoji="1" lang="ja-JP" altLang="en-US" sz="1600" dirty="0"/>
              <a:t>紙に書いた場合は写真を撮ってアップロードしてください</a:t>
            </a:r>
            <a:endParaRPr kumimoji="1" lang="en-US" altLang="ja-JP" sz="1600" dirty="0"/>
          </a:p>
          <a:p>
            <a:pPr lvl="1">
              <a:buFont typeface="+mj-lt"/>
              <a:buAutoNum type="arabicPeriod"/>
            </a:pPr>
            <a:r>
              <a:rPr kumimoji="1" lang="ja-JP" altLang="en-US" sz="1600" dirty="0"/>
              <a:t>感想や質問：　</a:t>
            </a:r>
            <a:endParaRPr kumimoji="1" lang="en-US" altLang="ja-JP" sz="1600" dirty="0"/>
          </a:p>
          <a:p>
            <a:pPr lvl="2"/>
            <a:r>
              <a:rPr kumimoji="1" lang="ja-JP" altLang="en-US" sz="1600" dirty="0"/>
              <a:t>「感想や質問」のところに投稿してください</a:t>
            </a:r>
            <a:endParaRPr kumimoji="1" lang="en-US" altLang="ja-JP" sz="1600" dirty="0"/>
          </a:p>
          <a:p>
            <a:pPr lvl="2"/>
            <a:r>
              <a:rPr kumimoji="1" lang="ja-JP" altLang="en-US" sz="1600" dirty="0"/>
              <a:t>わからない場所がある場合，具体的に書いてもらえると良いです</a:t>
            </a:r>
            <a:endParaRPr kumimoji="1" lang="en-US" altLang="ja-JP" sz="1600" dirty="0"/>
          </a:p>
          <a:p>
            <a:r>
              <a:rPr kumimoji="1" lang="ja-JP" altLang="en-US" sz="1600" dirty="0"/>
              <a:t>提出締め切り</a:t>
            </a:r>
            <a:endParaRPr kumimoji="1" lang="en-US" altLang="ja-JP" sz="1600" dirty="0"/>
          </a:p>
          <a:p>
            <a:pPr lvl="1"/>
            <a:r>
              <a:rPr lang="en-US" altLang="ja-JP" sz="1600" dirty="0"/>
              <a:t>Moodle </a:t>
            </a:r>
            <a:r>
              <a:rPr lang="ja-JP" altLang="en-US" sz="1600" dirty="0"/>
              <a:t>に設定した締め切りまで（</a:t>
            </a:r>
            <a:r>
              <a:rPr lang="en-US" altLang="ja-JP" sz="1600" dirty="0"/>
              <a:t>7/2 </a:t>
            </a:r>
            <a:r>
              <a:rPr lang="ja-JP" altLang="en-US" sz="1600" dirty="0"/>
              <a:t>日曜日の </a:t>
            </a:r>
            <a:r>
              <a:rPr lang="en-US" altLang="ja-JP" sz="1600" dirty="0"/>
              <a:t>23:59 </a:t>
            </a:r>
            <a:r>
              <a:rPr lang="ja-JP" altLang="en-US" sz="1600" dirty="0"/>
              <a:t>頃，要確認）</a:t>
            </a:r>
            <a:endParaRPr kumimoji="1" lang="en-US" altLang="ja-JP" sz="1600" dirty="0"/>
          </a:p>
          <a:p>
            <a:r>
              <a:rPr kumimoji="1" lang="ja-JP" altLang="en-US" sz="1600" dirty="0"/>
              <a:t>注意：</a:t>
            </a:r>
            <a:endParaRPr kumimoji="1" lang="en-US" altLang="ja-JP" sz="1600" dirty="0"/>
          </a:p>
          <a:p>
            <a:pPr lvl="1"/>
            <a:r>
              <a:rPr kumimoji="1" lang="ja-JP" altLang="en-US" sz="1600" dirty="0"/>
              <a:t>課題の出来は，ある程度努力したあとがあれば良しです</a:t>
            </a:r>
            <a:endParaRPr kumimoji="1" lang="en-US" altLang="ja-JP" sz="1600" dirty="0"/>
          </a:p>
          <a:p>
            <a:pPr lvl="2"/>
            <a:r>
              <a:rPr kumimoji="1" lang="ja-JP" altLang="en-US" sz="1600" dirty="0"/>
              <a:t>必ずしも正解していなくても良いです</a:t>
            </a:r>
            <a:endParaRPr kumimoji="1" lang="en-US" altLang="ja-JP" sz="1600" dirty="0"/>
          </a:p>
        </p:txBody>
      </p:sp>
    </p:spTree>
    <p:extLst>
      <p:ext uri="{BB962C8B-B14F-4D97-AF65-F5344CB8AC3E}">
        <p14:creationId xmlns:p14="http://schemas.microsoft.com/office/powerpoint/2010/main" val="22617826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09E12B7-1370-3346-B4E8-7093BA1662C1}"/>
              </a:ext>
            </a:extLst>
          </p:cNvPr>
          <p:cNvSpPr>
            <a:spLocks noGrp="1"/>
          </p:cNvSpPr>
          <p:nvPr>
            <p:ph type="title"/>
          </p:nvPr>
        </p:nvSpPr>
        <p:spPr/>
        <p:txBody>
          <a:bodyPr/>
          <a:lstStyle/>
          <a:p>
            <a:r>
              <a:rPr kumimoji="1" lang="ja-JP" altLang="en-US" dirty="0"/>
              <a:t>質問とか感想</a:t>
            </a:r>
            <a:endParaRPr lang="en-US" dirty="0"/>
          </a:p>
        </p:txBody>
      </p:sp>
    </p:spTree>
    <p:extLst>
      <p:ext uri="{BB962C8B-B14F-4D97-AF65-F5344CB8AC3E}">
        <p14:creationId xmlns:p14="http://schemas.microsoft.com/office/powerpoint/2010/main" val="11543452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内容は非常に興味深く面白いのですが、一回の量が多く感じます。復習もあるので大変ですが頑張ります。</a:t>
            </a:r>
            <a:endParaRPr lang="en-US" dirty="0"/>
          </a:p>
        </p:txBody>
      </p:sp>
    </p:spTree>
    <p:extLst>
      <p:ext uri="{BB962C8B-B14F-4D97-AF65-F5344CB8AC3E}">
        <p14:creationId xmlns:p14="http://schemas.microsoft.com/office/powerpoint/2010/main" val="10842274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E99578-A595-50A4-CCA4-30AF7D776F7F}"/>
              </a:ext>
            </a:extLst>
          </p:cNvPr>
          <p:cNvSpPr>
            <a:spLocks noGrp="1"/>
          </p:cNvSpPr>
          <p:nvPr>
            <p:ph type="title"/>
          </p:nvPr>
        </p:nvSpPr>
        <p:spPr/>
        <p:txBody>
          <a:bodyPr/>
          <a:lstStyle/>
          <a:p>
            <a:r>
              <a:rPr kumimoji="1" lang="ja-JP" altLang="en-US" dirty="0"/>
              <a:t>一般化できる</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536DDF2-031C-97E8-113C-48FFED98AC12}"/>
                  </a:ext>
                </a:extLst>
              </p:cNvPr>
              <p:cNvSpPr>
                <a:spLocks noGrp="1"/>
              </p:cNvSpPr>
              <p:nvPr>
                <p:ph sz="quarter" idx="10"/>
              </p:nvPr>
            </p:nvSpPr>
            <p:spPr/>
            <p:txBody>
              <a:bodyPr/>
              <a:lstStyle/>
              <a:p>
                <a:r>
                  <a:rPr kumimoji="1" lang="ja-JP" altLang="en-US" dirty="0"/>
                  <a:t>以下のようにおいた場合，</a:t>
                </a:r>
                <a:endParaRPr kumimoji="1" lang="en-US" altLang="ja-JP" dirty="0"/>
              </a:p>
              <a:p>
                <a:pPr lvl="1"/>
                <a:r>
                  <a:rPr lang="ja-JP" altLang="en-US" dirty="0"/>
                  <a:t>理想的な実行の際のサイクル数：</a:t>
                </a:r>
                <a:r>
                  <a:rPr lang="en-US" altLang="ja-JP" dirty="0"/>
                  <a:t>	</a:t>
                </a:r>
                <a14:m>
                  <m:oMath xmlns:m="http://schemas.openxmlformats.org/officeDocument/2006/math">
                    <m:r>
                      <a:rPr lang="en-US" altLang="ja-JP" i="1" dirty="0">
                        <a:latin typeface="Cambria Math" panose="02040503050406030204" pitchFamily="18" charset="0"/>
                      </a:rPr>
                      <m:t>𝐶𝑡</m:t>
                    </m:r>
                  </m:oMath>
                </a14:m>
                <a:br>
                  <a:rPr lang="en-US" altLang="ja-JP" dirty="0"/>
                </a:br>
                <a:endParaRPr lang="en-US" altLang="ja-JP" dirty="0"/>
              </a:p>
              <a:p>
                <a:pPr lvl="1"/>
                <a:r>
                  <a:rPr lang="ja-JP" altLang="en-US" dirty="0"/>
                  <a:t>何らかのハザードの発生回数：</a:t>
                </a:r>
                <a:r>
                  <a:rPr lang="en-US" altLang="ja-JP" dirty="0"/>
                  <a:t>	</a:t>
                </a:r>
                <a14:m>
                  <m:oMath xmlns:m="http://schemas.openxmlformats.org/officeDocument/2006/math">
                    <m:r>
                      <a:rPr lang="en-US" altLang="ja-JP" i="1" dirty="0" smtClean="0">
                        <a:latin typeface="Cambria Math" panose="02040503050406030204" pitchFamily="18" charset="0"/>
                      </a:rPr>
                      <m:t>𝑁</m:t>
                    </m:r>
                    <m:r>
                      <a:rPr lang="en-US" altLang="ja-JP" b="0" i="1" dirty="0" smtClean="0">
                        <a:latin typeface="Cambria Math" panose="02040503050406030204" pitchFamily="18" charset="0"/>
                      </a:rPr>
                      <m:t>h</m:t>
                    </m:r>
                    <m:r>
                      <a:rPr lang="en-US" altLang="ja-JP" b="0" i="1" dirty="0" smtClean="0">
                        <a:latin typeface="Cambria Math" panose="02040503050406030204" pitchFamily="18" charset="0"/>
                      </a:rPr>
                      <m:t>=</m:t>
                    </m:r>
                    <m:r>
                      <a:rPr lang="en-US" altLang="ja-JP" i="1" dirty="0">
                        <a:latin typeface="Cambria Math" panose="02040503050406030204" pitchFamily="18" charset="0"/>
                      </a:rPr>
                      <m:t>𝑁𝑖</m:t>
                    </m:r>
                    <m:r>
                      <a:rPr lang="en-US" altLang="ja-JP" i="1" dirty="0">
                        <a:latin typeface="Cambria Math" panose="02040503050406030204" pitchFamily="18" charset="0"/>
                      </a:rPr>
                      <m:t>×</m:t>
                    </m:r>
                    <m:r>
                      <a:rPr lang="en-US" altLang="ja-JP" i="1" dirty="0">
                        <a:latin typeface="Cambria Math" panose="02040503050406030204" pitchFamily="18" charset="0"/>
                      </a:rPr>
                      <m:t>𝑃𝑖</m:t>
                    </m:r>
                    <m:r>
                      <a:rPr lang="en-US" altLang="ja-JP" i="1" dirty="0">
                        <a:latin typeface="Cambria Math" panose="02040503050406030204" pitchFamily="18" charset="0"/>
                      </a:rPr>
                      <m:t>×</m:t>
                    </m:r>
                    <m:r>
                      <a:rPr lang="en-US" altLang="ja-JP" i="1" dirty="0">
                        <a:latin typeface="Cambria Math" panose="02040503050406030204" pitchFamily="18" charset="0"/>
                      </a:rPr>
                      <m:t>𝑃h</m:t>
                    </m:r>
                  </m:oMath>
                </a14:m>
                <a:endParaRPr lang="en-US" altLang="ja-JP" dirty="0"/>
              </a:p>
              <a:p>
                <a:pPr lvl="2"/>
                <a:r>
                  <a:rPr kumimoji="1" lang="ja-JP" altLang="en-US" dirty="0"/>
                  <a:t>実行命令数：</a:t>
                </a:r>
                <a:r>
                  <a:rPr kumimoji="1" lang="en-US" altLang="ja-JP" dirty="0"/>
                  <a:t>				</a:t>
                </a:r>
                <a14:m>
                  <m:oMath xmlns:m="http://schemas.openxmlformats.org/officeDocument/2006/math">
                    <m:r>
                      <a:rPr kumimoji="1" lang="en-US" altLang="ja-JP" i="1" dirty="0" smtClean="0">
                        <a:latin typeface="Cambria Math" panose="02040503050406030204" pitchFamily="18" charset="0"/>
                      </a:rPr>
                      <m:t>𝑁𝑖</m:t>
                    </m:r>
                  </m:oMath>
                </a14:m>
                <a:endParaRPr kumimoji="1" lang="en-US" altLang="ja-JP" dirty="0"/>
              </a:p>
              <a:p>
                <a:pPr lvl="2"/>
                <a:r>
                  <a:rPr lang="ja-JP" altLang="en-US" dirty="0"/>
                  <a:t>ハザードを起こす命令の出現率：</a:t>
                </a:r>
                <a:r>
                  <a:rPr lang="en-US" altLang="ja-JP" dirty="0"/>
                  <a:t>	</a:t>
                </a:r>
                <a14:m>
                  <m:oMath xmlns:m="http://schemas.openxmlformats.org/officeDocument/2006/math">
                    <m:r>
                      <a:rPr lang="en-US" altLang="ja-JP" i="1" dirty="0">
                        <a:latin typeface="Cambria Math" panose="02040503050406030204" pitchFamily="18" charset="0"/>
                      </a:rPr>
                      <m:t>𝑃</m:t>
                    </m:r>
                    <m:r>
                      <a:rPr lang="en-US" altLang="ja-JP" b="0" i="1" dirty="0" smtClean="0">
                        <a:latin typeface="Cambria Math" panose="02040503050406030204" pitchFamily="18" charset="0"/>
                      </a:rPr>
                      <m:t>𝑖</m:t>
                    </m:r>
                  </m:oMath>
                </a14:m>
                <a:endParaRPr kumimoji="1" lang="en-US" altLang="ja-JP" dirty="0"/>
              </a:p>
              <a:p>
                <a:pPr lvl="2"/>
                <a:r>
                  <a:rPr kumimoji="1" lang="ja-JP" altLang="en-US" dirty="0"/>
                  <a:t>その命令毎のハザード発生率：</a:t>
                </a:r>
                <a:r>
                  <a:rPr kumimoji="1" lang="en-US" altLang="ja-JP" dirty="0"/>
                  <a:t>	</a:t>
                </a:r>
                <a14:m>
                  <m:oMath xmlns:m="http://schemas.openxmlformats.org/officeDocument/2006/math">
                    <m:r>
                      <a:rPr kumimoji="1" lang="en-US" altLang="ja-JP" i="1" dirty="0" smtClean="0">
                        <a:latin typeface="Cambria Math" panose="02040503050406030204" pitchFamily="18" charset="0"/>
                      </a:rPr>
                      <m:t>𝑃</m:t>
                    </m:r>
                    <m:r>
                      <a:rPr kumimoji="1" lang="en-US" altLang="ja-JP" b="0" i="1" dirty="0" smtClean="0">
                        <a:latin typeface="Cambria Math" panose="02040503050406030204" pitchFamily="18" charset="0"/>
                      </a:rPr>
                      <m:t>h</m:t>
                    </m:r>
                  </m:oMath>
                </a14:m>
                <a:br>
                  <a:rPr kumimoji="1" lang="en-US" altLang="ja-JP" dirty="0"/>
                </a:br>
                <a:endParaRPr kumimoji="1" lang="en-US" altLang="ja-JP" dirty="0"/>
              </a:p>
              <a:p>
                <a:pPr lvl="1"/>
                <a:r>
                  <a:rPr kumimoji="1" lang="ja-JP" altLang="en-US" dirty="0"/>
                  <a:t>ハザード時のサイクル数の増加：</a:t>
                </a:r>
                <a:r>
                  <a:rPr kumimoji="1" lang="en-US" altLang="ja-JP" dirty="0"/>
                  <a:t>	</a:t>
                </a:r>
                <a14:m>
                  <m:oMath xmlns:m="http://schemas.openxmlformats.org/officeDocument/2006/math">
                    <m:r>
                      <a:rPr kumimoji="1" lang="en-US" altLang="ja-JP" i="1" dirty="0" smtClean="0">
                        <a:latin typeface="Cambria Math" panose="02040503050406030204" pitchFamily="18" charset="0"/>
                      </a:rPr>
                      <m:t>𝐶𝑝</m:t>
                    </m:r>
                  </m:oMath>
                </a14:m>
                <a:endParaRPr kumimoji="1" lang="en-US" altLang="ja-JP" dirty="0"/>
              </a:p>
              <a:p>
                <a:r>
                  <a:rPr kumimoji="1" lang="ja-JP" altLang="en-US" dirty="0"/>
                  <a:t>実行サイクル数 </a:t>
                </a:r>
                <a14:m>
                  <m:oMath xmlns:m="http://schemas.openxmlformats.org/officeDocument/2006/math">
                    <m:r>
                      <a:rPr kumimoji="1" lang="en-US" altLang="ja-JP" i="1" dirty="0" smtClean="0">
                        <a:latin typeface="Cambria Math" panose="02040503050406030204" pitchFamily="18" charset="0"/>
                      </a:rPr>
                      <m:t>𝐶𝑟</m:t>
                    </m:r>
                  </m:oMath>
                </a14:m>
                <a:r>
                  <a:rPr kumimoji="1" lang="en-US" altLang="ja-JP" dirty="0"/>
                  <a:t> </a:t>
                </a:r>
                <a:r>
                  <a:rPr kumimoji="1" lang="ja-JP" altLang="en-US" dirty="0"/>
                  <a:t>は，理想サイクル数 </a:t>
                </a:r>
                <a14:m>
                  <m:oMath xmlns:m="http://schemas.openxmlformats.org/officeDocument/2006/math">
                    <m:r>
                      <a:rPr kumimoji="1" lang="en-US" altLang="ja-JP" i="1" dirty="0" smtClean="0">
                        <a:latin typeface="Cambria Math" panose="02040503050406030204" pitchFamily="18" charset="0"/>
                      </a:rPr>
                      <m:t>𝐶𝑡</m:t>
                    </m:r>
                  </m:oMath>
                </a14:m>
                <a:r>
                  <a:rPr kumimoji="1" lang="en-US" altLang="ja-JP" dirty="0"/>
                  <a:t> </a:t>
                </a:r>
                <a:r>
                  <a:rPr kumimoji="1" lang="ja-JP" altLang="en-US" dirty="0"/>
                  <a:t>に対して，</a:t>
                </a:r>
                <a:endParaRPr kumimoji="1" lang="en-US" altLang="ja-JP" dirty="0"/>
              </a:p>
              <a:p>
                <a:pPr lvl="1"/>
                <a14:m>
                  <m:oMath xmlns:m="http://schemas.openxmlformats.org/officeDocument/2006/math">
                    <m:r>
                      <a:rPr lang="en-US" altLang="ja-JP" i="1" dirty="0" smtClean="0">
                        <a:latin typeface="Cambria Math" panose="02040503050406030204" pitchFamily="18" charset="0"/>
                      </a:rPr>
                      <m:t>𝐶𝑟</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𝐶𝑡</m:t>
                    </m:r>
                    <m:r>
                      <a:rPr lang="en-US" altLang="ja-JP" i="1" dirty="0" smtClean="0">
                        <a:latin typeface="Cambria Math" panose="02040503050406030204" pitchFamily="18" charset="0"/>
                      </a:rPr>
                      <m:t> + </m:t>
                    </m:r>
                    <m:r>
                      <a:rPr lang="en-US" altLang="ja-JP" i="1" dirty="0" smtClean="0">
                        <a:latin typeface="Cambria Math" panose="02040503050406030204" pitchFamily="18" charset="0"/>
                      </a:rPr>
                      <m:t>𝑁h</m:t>
                    </m:r>
                    <m:r>
                      <a:rPr lang="en-US" altLang="ja-JP" i="1" dirty="0">
                        <a:latin typeface="Cambria Math" panose="02040503050406030204" pitchFamily="18" charset="0"/>
                      </a:rPr>
                      <m:t>×</m:t>
                    </m:r>
                    <m:r>
                      <a:rPr lang="en-US" altLang="ja-JP" b="0" i="1" dirty="0" smtClean="0">
                        <a:latin typeface="Cambria Math" panose="02040503050406030204" pitchFamily="18" charset="0"/>
                      </a:rPr>
                      <m:t>𝐶𝑝</m:t>
                    </m:r>
                  </m:oMath>
                </a14:m>
                <a:endParaRPr kumimoji="1" lang="en-US" dirty="0"/>
              </a:p>
            </p:txBody>
          </p:sp>
        </mc:Choice>
        <mc:Fallback xmlns="">
          <p:sp>
            <p:nvSpPr>
              <p:cNvPr id="3" name="コンテンツ プレースホルダー 2">
                <a:extLst>
                  <a:ext uri="{FF2B5EF4-FFF2-40B4-BE49-F238E27FC236}">
                    <a16:creationId xmlns:a16="http://schemas.microsoft.com/office/drawing/2014/main" id="{F536DDF2-031C-97E8-113C-48FFED98AC12}"/>
                  </a:ext>
                </a:extLst>
              </p:cNvPr>
              <p:cNvSpPr>
                <a:spLocks noGrp="1" noRot="1" noChangeAspect="1" noMove="1" noResize="1" noEditPoints="1" noAdjustHandles="1" noChangeArrowheads="1" noChangeShapeType="1" noTextEdit="1"/>
              </p:cNvSpPr>
              <p:nvPr>
                <p:ph sz="quarter" idx="10"/>
              </p:nvPr>
            </p:nvSpPr>
            <p:spPr>
              <a:blipFill>
                <a:blip r:embed="rId2"/>
                <a:stretch>
                  <a:fillRect l="-692"/>
                </a:stretch>
              </a:blipFill>
            </p:spPr>
            <p:txBody>
              <a:bodyPr/>
              <a:lstStyle/>
              <a:p>
                <a:r>
                  <a:rPr lang="en-US">
                    <a:noFill/>
                  </a:rPr>
                  <a:t> </a:t>
                </a:r>
              </a:p>
            </p:txBody>
          </p:sp>
        </mc:Fallback>
      </mc:AlternateContent>
    </p:spTree>
    <p:extLst>
      <p:ext uri="{BB962C8B-B14F-4D97-AF65-F5344CB8AC3E}">
        <p14:creationId xmlns:p14="http://schemas.microsoft.com/office/powerpoint/2010/main" val="25175251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おそらくどんどん分岐予測の精度があってきていると思うので一般的に分岐予測ミスは何％くらいまで許容されるのか気になりました。</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solidFill>
                  <a:srgbClr val="000000"/>
                </a:solidFill>
                <a:latin typeface="Meiryo" panose="020B0604030504040204" pitchFamily="50" charset="-128"/>
                <a:ea typeface="Meiryo" panose="020B0604030504040204" pitchFamily="50" charset="-128"/>
              </a:rPr>
              <a:t>最新のものだと </a:t>
            </a:r>
            <a:r>
              <a:rPr lang="en-US" dirty="0">
                <a:solidFill>
                  <a:srgbClr val="000000"/>
                </a:solidFill>
                <a:latin typeface="Meiryo" panose="020B0604030504040204" pitchFamily="50" charset="-128"/>
                <a:ea typeface="Meiryo" panose="020B0604030504040204" pitchFamily="50" charset="-128"/>
              </a:rPr>
              <a:t>1000 </a:t>
            </a:r>
            <a:r>
              <a:rPr lang="ja-JP" altLang="en-US" dirty="0">
                <a:solidFill>
                  <a:srgbClr val="000000"/>
                </a:solidFill>
                <a:latin typeface="Meiryo" panose="020B0604030504040204" pitchFamily="50" charset="-128"/>
                <a:ea typeface="Meiryo" panose="020B0604030504040204" pitchFamily="50" charset="-128"/>
              </a:rPr>
              <a:t>命令に </a:t>
            </a:r>
            <a:r>
              <a:rPr lang="en-US" altLang="ja-JP" dirty="0">
                <a:solidFill>
                  <a:srgbClr val="000000"/>
                </a:solidFill>
                <a:latin typeface="Meiryo" panose="020B0604030504040204" pitchFamily="50" charset="-128"/>
                <a:ea typeface="Meiryo" panose="020B0604030504040204" pitchFamily="50" charset="-128"/>
              </a:rPr>
              <a:t>4 </a:t>
            </a:r>
            <a:r>
              <a:rPr lang="ja-JP" altLang="en-US" dirty="0">
                <a:solidFill>
                  <a:srgbClr val="000000"/>
                </a:solidFill>
                <a:latin typeface="Meiryo" panose="020B0604030504040204" pitchFamily="50" charset="-128"/>
                <a:ea typeface="Meiryo" panose="020B0604030504040204" pitchFamily="50" charset="-128"/>
              </a:rPr>
              <a:t>回のミスぐらいです</a:t>
            </a:r>
            <a:endParaRPr lang="en-US" dirty="0"/>
          </a:p>
        </p:txBody>
      </p:sp>
    </p:spTree>
    <p:extLst>
      <p:ext uri="{BB962C8B-B14F-4D97-AF65-F5344CB8AC3E}">
        <p14:creationId xmlns:p14="http://schemas.microsoft.com/office/powerpoint/2010/main" val="36956153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課題</a:t>
            </a:r>
            <a:r>
              <a:rPr lang="en-US" altLang="ja-JP" b="0" i="0" dirty="0">
                <a:solidFill>
                  <a:srgbClr val="000000"/>
                </a:solidFill>
                <a:effectLst/>
                <a:latin typeface="Meiryo" panose="020B0604030504040204" pitchFamily="50" charset="-128"/>
              </a:rPr>
              <a:t>7(5)</a:t>
            </a:r>
            <a:r>
              <a:rPr lang="ja-JP" altLang="en-US" b="0" i="0" dirty="0">
                <a:solidFill>
                  <a:srgbClr val="000000"/>
                </a:solidFill>
                <a:effectLst/>
                <a:latin typeface="Meiryo" panose="020B0604030504040204" pitchFamily="50" charset="-128"/>
                <a:ea typeface="Meiryo" panose="020B0604030504040204" pitchFamily="50" charset="-128"/>
              </a:rPr>
              <a:t>のフォワーディングなしの場合の別解について、</a:t>
            </a:r>
            <a:r>
              <a:rPr lang="en-US" altLang="ja-JP" b="0" i="0" dirty="0">
                <a:solidFill>
                  <a:srgbClr val="000000"/>
                </a:solidFill>
                <a:effectLst/>
                <a:latin typeface="Meiryo" panose="020B0604030504040204" pitchFamily="50" charset="-128"/>
              </a:rPr>
              <a:t>ld x2</a:t>
            </a:r>
            <a:r>
              <a:rPr lang="ja-JP" altLang="en-US" b="0" i="0" dirty="0">
                <a:solidFill>
                  <a:srgbClr val="000000"/>
                </a:solidFill>
                <a:effectLst/>
                <a:latin typeface="Meiryo" panose="020B0604030504040204" pitchFamily="50" charset="-128"/>
                <a:ea typeface="Meiryo" panose="020B0604030504040204" pitchFamily="50" charset="-128"/>
              </a:rPr>
              <a:t>←</a:t>
            </a:r>
            <a:r>
              <a:rPr lang="en-US" altLang="ja-JP" b="0" i="0" dirty="0">
                <a:solidFill>
                  <a:srgbClr val="000000"/>
                </a:solidFill>
                <a:effectLst/>
                <a:latin typeface="Meiryo" panose="020B0604030504040204" pitchFamily="50" charset="-128"/>
              </a:rPr>
              <a:t>(x1)</a:t>
            </a:r>
            <a:r>
              <a:rPr lang="ja-JP" altLang="en-US" b="0" i="0" dirty="0">
                <a:solidFill>
                  <a:srgbClr val="000000"/>
                </a:solidFill>
                <a:effectLst/>
                <a:latin typeface="Meiryo" panose="020B0604030504040204" pitchFamily="50" charset="-128"/>
                <a:ea typeface="Meiryo" panose="020B0604030504040204" pitchFamily="50" charset="-128"/>
              </a:rPr>
              <a:t>の</a:t>
            </a:r>
            <a:r>
              <a:rPr lang="en-US" altLang="ja-JP" b="0" i="0" dirty="0">
                <a:solidFill>
                  <a:srgbClr val="000000"/>
                </a:solidFill>
                <a:effectLst/>
                <a:latin typeface="Meiryo" panose="020B0604030504040204" pitchFamily="50" charset="-128"/>
              </a:rPr>
              <a:t>M</a:t>
            </a:r>
            <a:r>
              <a:rPr lang="ja-JP" altLang="en-US" b="0" i="0" dirty="0">
                <a:solidFill>
                  <a:srgbClr val="000000"/>
                </a:solidFill>
                <a:effectLst/>
                <a:latin typeface="Meiryo" panose="020B0604030504040204" pitchFamily="50" charset="-128"/>
                <a:ea typeface="Meiryo" panose="020B0604030504040204" pitchFamily="50" charset="-128"/>
              </a:rPr>
              <a:t>から</a:t>
            </a:r>
            <a:r>
              <a:rPr lang="en-US" altLang="ja-JP" b="0" i="0" dirty="0">
                <a:solidFill>
                  <a:srgbClr val="000000"/>
                </a:solidFill>
                <a:effectLst/>
                <a:latin typeface="Meiryo" panose="020B0604030504040204" pitchFamily="50" charset="-128"/>
              </a:rPr>
              <a:t>add x5</a:t>
            </a:r>
            <a:r>
              <a:rPr lang="ja-JP" altLang="en-US" b="0" i="0" dirty="0">
                <a:solidFill>
                  <a:srgbClr val="000000"/>
                </a:solidFill>
                <a:effectLst/>
                <a:latin typeface="Meiryo" panose="020B0604030504040204" pitchFamily="50" charset="-128"/>
                <a:ea typeface="Meiryo" panose="020B0604030504040204" pitchFamily="50" charset="-128"/>
              </a:rPr>
              <a:t>←</a:t>
            </a:r>
            <a:r>
              <a:rPr lang="en-US" altLang="ja-JP" b="0" i="0" dirty="0">
                <a:solidFill>
                  <a:srgbClr val="000000"/>
                </a:solidFill>
                <a:effectLst/>
                <a:latin typeface="Meiryo" panose="020B0604030504040204" pitchFamily="50" charset="-128"/>
              </a:rPr>
              <a:t>x2+x7</a:t>
            </a:r>
            <a:r>
              <a:rPr lang="ja-JP" altLang="en-US" b="0" i="0" dirty="0">
                <a:solidFill>
                  <a:srgbClr val="000000"/>
                </a:solidFill>
                <a:effectLst/>
                <a:latin typeface="Meiryo" panose="020B0604030504040204" pitchFamily="50" charset="-128"/>
                <a:ea typeface="Meiryo" panose="020B0604030504040204" pitchFamily="50" charset="-128"/>
              </a:rPr>
              <a:t>の</a:t>
            </a:r>
            <a:r>
              <a:rPr lang="en-US" altLang="ja-JP" b="0" i="0" dirty="0">
                <a:solidFill>
                  <a:srgbClr val="000000"/>
                </a:solidFill>
                <a:effectLst/>
                <a:latin typeface="Meiryo" panose="020B0604030504040204" pitchFamily="50" charset="-128"/>
              </a:rPr>
              <a:t>X</a:t>
            </a:r>
            <a:r>
              <a:rPr lang="ja-JP" altLang="en-US" b="0" i="0" dirty="0">
                <a:solidFill>
                  <a:srgbClr val="000000"/>
                </a:solidFill>
                <a:effectLst/>
                <a:latin typeface="Meiryo" panose="020B0604030504040204" pitchFamily="50" charset="-128"/>
                <a:ea typeface="Meiryo" panose="020B0604030504040204" pitchFamily="50" charset="-128"/>
              </a:rPr>
              <a:t>に矢印が出ていますが、</a:t>
            </a:r>
            <a:r>
              <a:rPr lang="en-US" altLang="ja-JP" b="0" i="0" dirty="0">
                <a:solidFill>
                  <a:srgbClr val="000000"/>
                </a:solidFill>
                <a:effectLst/>
                <a:latin typeface="Meiryo" panose="020B0604030504040204" pitchFamily="50" charset="-128"/>
              </a:rPr>
              <a:t>add x5</a:t>
            </a:r>
            <a:r>
              <a:rPr lang="ja-JP" altLang="en-US" b="0" i="0" dirty="0">
                <a:solidFill>
                  <a:srgbClr val="000000"/>
                </a:solidFill>
                <a:effectLst/>
                <a:latin typeface="Meiryo" panose="020B0604030504040204" pitchFamily="50" charset="-128"/>
                <a:ea typeface="Meiryo" panose="020B0604030504040204" pitchFamily="50" charset="-128"/>
              </a:rPr>
              <a:t>←</a:t>
            </a:r>
            <a:r>
              <a:rPr lang="en-US" altLang="ja-JP" b="0" i="0" dirty="0">
                <a:solidFill>
                  <a:srgbClr val="000000"/>
                </a:solidFill>
                <a:effectLst/>
                <a:latin typeface="Meiryo" panose="020B0604030504040204" pitchFamily="50" charset="-128"/>
              </a:rPr>
              <a:t>x2+x7</a:t>
            </a:r>
            <a:r>
              <a:rPr lang="ja-JP" altLang="en-US" b="0" i="0" dirty="0">
                <a:solidFill>
                  <a:srgbClr val="000000"/>
                </a:solidFill>
                <a:effectLst/>
                <a:latin typeface="Meiryo" panose="020B0604030504040204" pitchFamily="50" charset="-128"/>
                <a:ea typeface="Meiryo" panose="020B0604030504040204" pitchFamily="50" charset="-128"/>
              </a:rPr>
              <a:t>の</a:t>
            </a:r>
            <a:r>
              <a:rPr lang="en-US" altLang="ja-JP" b="0" i="0" dirty="0">
                <a:solidFill>
                  <a:srgbClr val="000000"/>
                </a:solidFill>
                <a:effectLst/>
                <a:latin typeface="Meiryo" panose="020B0604030504040204" pitchFamily="50" charset="-128"/>
              </a:rPr>
              <a:t>X</a:t>
            </a:r>
            <a:r>
              <a:rPr lang="ja-JP" altLang="en-US" b="0" i="0" dirty="0">
                <a:solidFill>
                  <a:srgbClr val="000000"/>
                </a:solidFill>
                <a:effectLst/>
                <a:latin typeface="Meiryo" panose="020B0604030504040204" pitchFamily="50" charset="-128"/>
                <a:ea typeface="Meiryo" panose="020B0604030504040204" pitchFamily="50" charset="-128"/>
              </a:rPr>
              <a:t>は</a:t>
            </a:r>
            <a:r>
              <a:rPr lang="en-US" altLang="ja-JP" b="0" i="0" dirty="0">
                <a:solidFill>
                  <a:srgbClr val="000000"/>
                </a:solidFill>
                <a:effectLst/>
                <a:latin typeface="Meiryo" panose="020B0604030504040204" pitchFamily="50" charset="-128"/>
              </a:rPr>
              <a:t>ld x2</a:t>
            </a:r>
            <a:r>
              <a:rPr lang="ja-JP" altLang="en-US" b="0" i="0" dirty="0">
                <a:solidFill>
                  <a:srgbClr val="000000"/>
                </a:solidFill>
                <a:effectLst/>
                <a:latin typeface="Meiryo" panose="020B0604030504040204" pitchFamily="50" charset="-128"/>
                <a:ea typeface="Meiryo" panose="020B0604030504040204" pitchFamily="50" charset="-128"/>
              </a:rPr>
              <a:t>←</a:t>
            </a:r>
            <a:r>
              <a:rPr lang="en-US" altLang="ja-JP" b="0" i="0" dirty="0">
                <a:solidFill>
                  <a:srgbClr val="000000"/>
                </a:solidFill>
                <a:effectLst/>
                <a:latin typeface="Meiryo" panose="020B0604030504040204" pitchFamily="50" charset="-128"/>
              </a:rPr>
              <a:t>(x1)</a:t>
            </a:r>
            <a:r>
              <a:rPr lang="ja-JP" altLang="en-US" b="0" i="0" dirty="0">
                <a:solidFill>
                  <a:srgbClr val="000000"/>
                </a:solidFill>
                <a:effectLst/>
                <a:latin typeface="Meiryo" panose="020B0604030504040204" pitchFamily="50" charset="-128"/>
                <a:ea typeface="Meiryo" panose="020B0604030504040204" pitchFamily="50" charset="-128"/>
              </a:rPr>
              <a:t>の</a:t>
            </a:r>
            <a:r>
              <a:rPr lang="en-US" altLang="ja-JP" b="0" i="0" dirty="0">
                <a:solidFill>
                  <a:srgbClr val="000000"/>
                </a:solidFill>
                <a:effectLst/>
                <a:latin typeface="Meiryo" panose="020B0604030504040204" pitchFamily="50" charset="-128"/>
              </a:rPr>
              <a:t>W</a:t>
            </a:r>
            <a:r>
              <a:rPr lang="ja-JP" altLang="en-US" b="0" i="0" dirty="0">
                <a:solidFill>
                  <a:srgbClr val="000000"/>
                </a:solidFill>
                <a:effectLst/>
                <a:latin typeface="Meiryo" panose="020B0604030504040204" pitchFamily="50" charset="-128"/>
                <a:ea typeface="Meiryo" panose="020B0604030504040204" pitchFamily="50" charset="-128"/>
              </a:rPr>
              <a:t>まで終わらないと</a:t>
            </a:r>
            <a:r>
              <a:rPr lang="en-US" altLang="ja-JP" b="0" i="0" dirty="0">
                <a:solidFill>
                  <a:srgbClr val="000000"/>
                </a:solidFill>
                <a:effectLst/>
                <a:latin typeface="Meiryo" panose="020B0604030504040204" pitchFamily="50" charset="-128"/>
              </a:rPr>
              <a:t>x2</a:t>
            </a:r>
            <a:r>
              <a:rPr lang="ja-JP" altLang="en-US" b="0" i="0" dirty="0">
                <a:solidFill>
                  <a:srgbClr val="000000"/>
                </a:solidFill>
                <a:effectLst/>
                <a:latin typeface="Meiryo" panose="020B0604030504040204" pitchFamily="50" charset="-128"/>
                <a:ea typeface="Meiryo" panose="020B0604030504040204" pitchFamily="50" charset="-128"/>
              </a:rPr>
              <a:t>が使えないように感じます。フォワーディングしていなくても前の命令の</a:t>
            </a:r>
            <a:r>
              <a:rPr lang="en-US" altLang="ja-JP" b="0" i="0" dirty="0">
                <a:solidFill>
                  <a:srgbClr val="000000"/>
                </a:solidFill>
                <a:effectLst/>
                <a:latin typeface="Meiryo" panose="020B0604030504040204" pitchFamily="50" charset="-128"/>
              </a:rPr>
              <a:t>M</a:t>
            </a:r>
            <a:r>
              <a:rPr lang="ja-JP" altLang="en-US" b="0" i="0" dirty="0">
                <a:solidFill>
                  <a:srgbClr val="000000"/>
                </a:solidFill>
                <a:effectLst/>
                <a:latin typeface="Meiryo" panose="020B0604030504040204" pitchFamily="50" charset="-128"/>
                <a:ea typeface="Meiryo" panose="020B0604030504040204" pitchFamily="50" charset="-128"/>
              </a:rPr>
              <a:t>まで終わっていればその値を使えるのでしょうか。</a:t>
            </a:r>
            <a:br>
              <a:rPr lang="ja-JP" altLang="en-US" dirty="0"/>
            </a:br>
            <a:endParaRPr lang="en-US" dirty="0"/>
          </a:p>
        </p:txBody>
      </p:sp>
    </p:spTree>
    <p:extLst>
      <p:ext uri="{BB962C8B-B14F-4D97-AF65-F5344CB8AC3E}">
        <p14:creationId xmlns:p14="http://schemas.microsoft.com/office/powerpoint/2010/main" val="20453633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1088974"/>
            <a:ext cx="7920088" cy="2520028"/>
          </a:xfrm>
        </p:spPr>
        <p:txBody>
          <a:bodyPr anchor="t"/>
          <a:lstStyle/>
          <a:p>
            <a:r>
              <a:rPr lang="en-US" altLang="ja-JP" sz="1600" dirty="0"/>
              <a:t>(5) </a:t>
            </a:r>
            <a:r>
              <a:rPr lang="ja-JP" altLang="en-US" sz="1600" dirty="0"/>
              <a:t>以下の命令列を実行するのに必要な時間を計算せよ</a:t>
            </a:r>
            <a:br>
              <a:rPr lang="en-US" altLang="ja-JP" sz="1600" dirty="0"/>
            </a:br>
            <a:r>
              <a:rPr lang="ja-JP" altLang="en-US" sz="1600" dirty="0"/>
              <a:t>依存関係のために必要な場合のみパイプラインを適宜ストールして実行するものとせよ</a:t>
            </a:r>
            <a:br>
              <a:rPr lang="en-US" altLang="ja-JP" sz="1600" dirty="0"/>
            </a:br>
            <a:r>
              <a:rPr lang="en-US" altLang="ja-JP" sz="1600" dirty="0"/>
              <a:t>add </a:t>
            </a:r>
            <a:r>
              <a:rPr lang="en-US" altLang="ja-JP" sz="1600" dirty="0">
                <a:solidFill>
                  <a:schemeClr val="accent5"/>
                </a:solidFill>
              </a:rPr>
              <a:t>x1</a:t>
            </a:r>
            <a:r>
              <a:rPr lang="en-US" altLang="ja-JP" sz="1600" dirty="0"/>
              <a:t>←x2+x3</a:t>
            </a:r>
            <a:br>
              <a:rPr lang="en-US" altLang="ja-JP" sz="1600" dirty="0"/>
            </a:br>
            <a:r>
              <a:rPr lang="en-US" altLang="ja-JP" sz="1600" dirty="0"/>
              <a:t>ld    </a:t>
            </a:r>
            <a:r>
              <a:rPr lang="en-US" altLang="ja-JP" sz="1600" dirty="0">
                <a:solidFill>
                  <a:schemeClr val="accent5"/>
                </a:solidFill>
              </a:rPr>
              <a:t>x2</a:t>
            </a:r>
            <a:r>
              <a:rPr lang="en-US" altLang="ja-JP" sz="1600" dirty="0"/>
              <a:t>←(</a:t>
            </a:r>
            <a:r>
              <a:rPr lang="en-US" altLang="ja-JP" sz="1600" dirty="0">
                <a:solidFill>
                  <a:schemeClr val="accent5"/>
                </a:solidFill>
              </a:rPr>
              <a:t>x1</a:t>
            </a:r>
            <a:r>
              <a:rPr lang="en-US" altLang="ja-JP" sz="1600" dirty="0"/>
              <a:t>)</a:t>
            </a:r>
            <a:br>
              <a:rPr lang="en-US" altLang="ja-JP" sz="1600" dirty="0"/>
            </a:br>
            <a:r>
              <a:rPr lang="en-US" altLang="ja-JP" sz="1600" dirty="0"/>
              <a:t>add x5←</a:t>
            </a:r>
            <a:r>
              <a:rPr lang="en-US" altLang="ja-JP" sz="1600" dirty="0">
                <a:solidFill>
                  <a:schemeClr val="accent5"/>
                </a:solidFill>
              </a:rPr>
              <a:t>x2</a:t>
            </a:r>
            <a:r>
              <a:rPr lang="en-US" altLang="ja-JP" sz="1600" dirty="0"/>
              <a:t>+x7</a:t>
            </a:r>
            <a:br>
              <a:rPr lang="en-US" altLang="ja-JP" sz="1600" dirty="0"/>
            </a:br>
            <a:r>
              <a:rPr lang="en-US" altLang="ja-JP" sz="1600" dirty="0"/>
              <a:t>ld    x2←(x3)</a:t>
            </a:r>
          </a:p>
          <a:p>
            <a:r>
              <a:rPr lang="en-US" altLang="ja-JP" sz="1600" dirty="0">
                <a:solidFill>
                  <a:schemeClr val="accent5"/>
                </a:solidFill>
              </a:rPr>
              <a:t>12ns </a:t>
            </a:r>
            <a:r>
              <a:rPr lang="ja-JP" altLang="en-US" sz="1600" dirty="0">
                <a:solidFill>
                  <a:schemeClr val="accent5"/>
                </a:solidFill>
              </a:rPr>
              <a:t>（フォワーディングなしの場合の別解）← 間違い</a:t>
            </a:r>
            <a:endParaRPr lang="en-US" altLang="ja-JP" sz="1600" dirty="0">
              <a:solidFill>
                <a:schemeClr val="accent5"/>
              </a:solidFill>
            </a:endParaRPr>
          </a:p>
          <a:p>
            <a:endParaRPr lang="en-US" altLang="ja-JP" sz="1600" dirty="0"/>
          </a:p>
        </p:txBody>
      </p:sp>
      <p:grpSp>
        <p:nvGrpSpPr>
          <p:cNvPr id="3" name="グループ化 2">
            <a:extLst>
              <a:ext uri="{FF2B5EF4-FFF2-40B4-BE49-F238E27FC236}">
                <a16:creationId xmlns:a16="http://schemas.microsoft.com/office/drawing/2014/main" id="{BACF10F4-CDA5-F903-7212-6BC45BFD34CB}"/>
              </a:ext>
            </a:extLst>
          </p:cNvPr>
          <p:cNvGrpSpPr/>
          <p:nvPr/>
        </p:nvGrpSpPr>
        <p:grpSpPr>
          <a:xfrm>
            <a:off x="1061961" y="4329010"/>
            <a:ext cx="2160020" cy="360000"/>
            <a:chOff x="4481999" y="4959017"/>
            <a:chExt cx="2160020" cy="360000"/>
          </a:xfrm>
        </p:grpSpPr>
        <p:sp>
          <p:nvSpPr>
            <p:cNvPr id="4" name="Rectangle 69">
              <a:extLst>
                <a:ext uri="{FF2B5EF4-FFF2-40B4-BE49-F238E27FC236}">
                  <a16:creationId xmlns:a16="http://schemas.microsoft.com/office/drawing/2014/main" id="{BE7DE7CF-0982-42D5-387A-3F09092B0AA3}"/>
                </a:ext>
              </a:extLst>
            </p:cNvPr>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6" name="Rectangle 70">
              <a:extLst>
                <a:ext uri="{FF2B5EF4-FFF2-40B4-BE49-F238E27FC236}">
                  <a16:creationId xmlns:a16="http://schemas.microsoft.com/office/drawing/2014/main" id="{7F7EB531-94AD-4E0A-C7F9-8D1912702EF1}"/>
                </a:ext>
              </a:extLst>
            </p:cNvPr>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8" name="Rectangle 71">
              <a:extLst>
                <a:ext uri="{FF2B5EF4-FFF2-40B4-BE49-F238E27FC236}">
                  <a16:creationId xmlns:a16="http://schemas.microsoft.com/office/drawing/2014/main" id="{0B160E19-0513-955E-6EC3-E3C00C83FDF1}"/>
                </a:ext>
              </a:extLst>
            </p:cNvPr>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9" name="Rectangle 72">
              <a:extLst>
                <a:ext uri="{FF2B5EF4-FFF2-40B4-BE49-F238E27FC236}">
                  <a16:creationId xmlns:a16="http://schemas.microsoft.com/office/drawing/2014/main" id="{3B6F30B4-FAD5-2F55-BF93-C25584F514E0}"/>
                </a:ext>
              </a:extLst>
            </p:cNvPr>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0" name="Rectangle 73">
              <a:extLst>
                <a:ext uri="{FF2B5EF4-FFF2-40B4-BE49-F238E27FC236}">
                  <a16:creationId xmlns:a16="http://schemas.microsoft.com/office/drawing/2014/main" id="{C77F1EE0-4744-519F-F966-C96C7A3EEB05}"/>
                </a:ext>
              </a:extLst>
            </p:cNvPr>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grpSp>
      <p:sp>
        <p:nvSpPr>
          <p:cNvPr id="12" name="Rectangle 69">
            <a:extLst>
              <a:ext uri="{FF2B5EF4-FFF2-40B4-BE49-F238E27FC236}">
                <a16:creationId xmlns:a16="http://schemas.microsoft.com/office/drawing/2014/main" id="{B90DD618-53E3-EC9E-567D-D74D9C9C0AFB}"/>
              </a:ext>
            </a:extLst>
          </p:cNvPr>
          <p:cNvSpPr>
            <a:spLocks noChangeArrowheads="1"/>
          </p:cNvSpPr>
          <p:nvPr/>
        </p:nvSpPr>
        <p:spPr bwMode="auto">
          <a:xfrm>
            <a:off x="1511966" y="477901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3" name="Rectangle 70">
            <a:extLst>
              <a:ext uri="{FF2B5EF4-FFF2-40B4-BE49-F238E27FC236}">
                <a16:creationId xmlns:a16="http://schemas.microsoft.com/office/drawing/2014/main" id="{641302E3-B5F6-22C5-3449-A0398C2EBA03}"/>
              </a:ext>
            </a:extLst>
          </p:cNvPr>
          <p:cNvSpPr>
            <a:spLocks noChangeArrowheads="1"/>
          </p:cNvSpPr>
          <p:nvPr/>
        </p:nvSpPr>
        <p:spPr bwMode="auto">
          <a:xfrm>
            <a:off x="3311986" y="477901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14" name="Rectangle 71">
            <a:extLst>
              <a:ext uri="{FF2B5EF4-FFF2-40B4-BE49-F238E27FC236}">
                <a16:creationId xmlns:a16="http://schemas.microsoft.com/office/drawing/2014/main" id="{3B494AC6-34BC-F677-8086-7ED1D13107C6}"/>
              </a:ext>
            </a:extLst>
          </p:cNvPr>
          <p:cNvSpPr>
            <a:spLocks noChangeArrowheads="1"/>
          </p:cNvSpPr>
          <p:nvPr/>
        </p:nvSpPr>
        <p:spPr bwMode="auto">
          <a:xfrm>
            <a:off x="3761991" y="477901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15" name="Rectangle 72">
            <a:extLst>
              <a:ext uri="{FF2B5EF4-FFF2-40B4-BE49-F238E27FC236}">
                <a16:creationId xmlns:a16="http://schemas.microsoft.com/office/drawing/2014/main" id="{294B0C06-8112-5710-EFA7-4206AD8E2A3E}"/>
              </a:ext>
            </a:extLst>
          </p:cNvPr>
          <p:cNvSpPr>
            <a:spLocks noChangeArrowheads="1"/>
          </p:cNvSpPr>
          <p:nvPr/>
        </p:nvSpPr>
        <p:spPr bwMode="auto">
          <a:xfrm>
            <a:off x="4211996" y="477901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6" name="Rectangle 73">
            <a:extLst>
              <a:ext uri="{FF2B5EF4-FFF2-40B4-BE49-F238E27FC236}">
                <a16:creationId xmlns:a16="http://schemas.microsoft.com/office/drawing/2014/main" id="{EC5DC536-6527-3B79-B33C-3E55F0D3FD5E}"/>
              </a:ext>
            </a:extLst>
          </p:cNvPr>
          <p:cNvSpPr>
            <a:spLocks noChangeArrowheads="1"/>
          </p:cNvSpPr>
          <p:nvPr/>
        </p:nvSpPr>
        <p:spPr bwMode="auto">
          <a:xfrm>
            <a:off x="4662001" y="477901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18" name="Rectangle 69">
            <a:extLst>
              <a:ext uri="{FF2B5EF4-FFF2-40B4-BE49-F238E27FC236}">
                <a16:creationId xmlns:a16="http://schemas.microsoft.com/office/drawing/2014/main" id="{B94E6F65-C29C-ED3B-FF01-78D1D9A574FC}"/>
              </a:ext>
            </a:extLst>
          </p:cNvPr>
          <p:cNvSpPr>
            <a:spLocks noChangeArrowheads="1"/>
          </p:cNvSpPr>
          <p:nvPr/>
        </p:nvSpPr>
        <p:spPr bwMode="auto">
          <a:xfrm>
            <a:off x="3311986"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9" name="Rectangle 70">
            <a:extLst>
              <a:ext uri="{FF2B5EF4-FFF2-40B4-BE49-F238E27FC236}">
                <a16:creationId xmlns:a16="http://schemas.microsoft.com/office/drawing/2014/main" id="{1A804DCF-C7C7-9883-0EF5-C4A6E2C7D9DF}"/>
              </a:ext>
            </a:extLst>
          </p:cNvPr>
          <p:cNvSpPr>
            <a:spLocks noChangeArrowheads="1"/>
          </p:cNvSpPr>
          <p:nvPr/>
        </p:nvSpPr>
        <p:spPr bwMode="auto">
          <a:xfrm>
            <a:off x="3761991"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20" name="Rectangle 71">
            <a:extLst>
              <a:ext uri="{FF2B5EF4-FFF2-40B4-BE49-F238E27FC236}">
                <a16:creationId xmlns:a16="http://schemas.microsoft.com/office/drawing/2014/main" id="{0F26E2E7-BB3F-BDCE-B849-E5B9BB3AD7F6}"/>
              </a:ext>
            </a:extLst>
          </p:cNvPr>
          <p:cNvSpPr>
            <a:spLocks noChangeArrowheads="1"/>
          </p:cNvSpPr>
          <p:nvPr/>
        </p:nvSpPr>
        <p:spPr bwMode="auto">
          <a:xfrm>
            <a:off x="4662001"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21" name="Rectangle 72">
            <a:extLst>
              <a:ext uri="{FF2B5EF4-FFF2-40B4-BE49-F238E27FC236}">
                <a16:creationId xmlns:a16="http://schemas.microsoft.com/office/drawing/2014/main" id="{E9DD3DDB-CBBA-68F0-CAF4-B450691DB739}"/>
              </a:ext>
            </a:extLst>
          </p:cNvPr>
          <p:cNvSpPr>
            <a:spLocks noChangeArrowheads="1"/>
          </p:cNvSpPr>
          <p:nvPr/>
        </p:nvSpPr>
        <p:spPr bwMode="auto">
          <a:xfrm>
            <a:off x="5112006"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22" name="Rectangle 73">
            <a:extLst>
              <a:ext uri="{FF2B5EF4-FFF2-40B4-BE49-F238E27FC236}">
                <a16:creationId xmlns:a16="http://schemas.microsoft.com/office/drawing/2014/main" id="{2841FC1B-147E-4B50-2C62-D057CB5723BB}"/>
              </a:ext>
            </a:extLst>
          </p:cNvPr>
          <p:cNvSpPr>
            <a:spLocks noChangeArrowheads="1"/>
          </p:cNvSpPr>
          <p:nvPr/>
        </p:nvSpPr>
        <p:spPr bwMode="auto">
          <a:xfrm>
            <a:off x="5562011"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29" name="Rectangle 69">
            <a:extLst>
              <a:ext uri="{FF2B5EF4-FFF2-40B4-BE49-F238E27FC236}">
                <a16:creationId xmlns:a16="http://schemas.microsoft.com/office/drawing/2014/main" id="{EADEF4E3-32B3-6C5C-9BB7-376DF5308E84}"/>
              </a:ext>
            </a:extLst>
          </p:cNvPr>
          <p:cNvSpPr>
            <a:spLocks noChangeArrowheads="1"/>
          </p:cNvSpPr>
          <p:nvPr/>
        </p:nvSpPr>
        <p:spPr bwMode="auto">
          <a:xfrm>
            <a:off x="3761991"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30" name="Rectangle 70">
            <a:extLst>
              <a:ext uri="{FF2B5EF4-FFF2-40B4-BE49-F238E27FC236}">
                <a16:creationId xmlns:a16="http://schemas.microsoft.com/office/drawing/2014/main" id="{64EA38E5-1AA6-AE27-E1C4-5AFB9E2F56C7}"/>
              </a:ext>
            </a:extLst>
          </p:cNvPr>
          <p:cNvSpPr>
            <a:spLocks noChangeArrowheads="1"/>
          </p:cNvSpPr>
          <p:nvPr/>
        </p:nvSpPr>
        <p:spPr bwMode="auto">
          <a:xfrm>
            <a:off x="4662001"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31" name="Rectangle 71">
            <a:extLst>
              <a:ext uri="{FF2B5EF4-FFF2-40B4-BE49-F238E27FC236}">
                <a16:creationId xmlns:a16="http://schemas.microsoft.com/office/drawing/2014/main" id="{E5FFC73C-3256-A443-689E-121251F82A36}"/>
              </a:ext>
            </a:extLst>
          </p:cNvPr>
          <p:cNvSpPr>
            <a:spLocks noChangeArrowheads="1"/>
          </p:cNvSpPr>
          <p:nvPr/>
        </p:nvSpPr>
        <p:spPr bwMode="auto">
          <a:xfrm>
            <a:off x="5112006"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32" name="Rectangle 72">
            <a:extLst>
              <a:ext uri="{FF2B5EF4-FFF2-40B4-BE49-F238E27FC236}">
                <a16:creationId xmlns:a16="http://schemas.microsoft.com/office/drawing/2014/main" id="{1263441F-926D-8336-F897-30E1AE2310BD}"/>
              </a:ext>
            </a:extLst>
          </p:cNvPr>
          <p:cNvSpPr>
            <a:spLocks noChangeArrowheads="1"/>
          </p:cNvSpPr>
          <p:nvPr/>
        </p:nvSpPr>
        <p:spPr bwMode="auto">
          <a:xfrm>
            <a:off x="5562011"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33" name="Rectangle 73">
            <a:extLst>
              <a:ext uri="{FF2B5EF4-FFF2-40B4-BE49-F238E27FC236}">
                <a16:creationId xmlns:a16="http://schemas.microsoft.com/office/drawing/2014/main" id="{B3DD9601-38D5-D1B5-541A-4C97BEDE571C}"/>
              </a:ext>
            </a:extLst>
          </p:cNvPr>
          <p:cNvSpPr>
            <a:spLocks noChangeArrowheads="1"/>
          </p:cNvSpPr>
          <p:nvPr/>
        </p:nvSpPr>
        <p:spPr bwMode="auto">
          <a:xfrm>
            <a:off x="6012016"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34" name="Rectangle 70">
            <a:extLst>
              <a:ext uri="{FF2B5EF4-FFF2-40B4-BE49-F238E27FC236}">
                <a16:creationId xmlns:a16="http://schemas.microsoft.com/office/drawing/2014/main" id="{4EB51CDB-B172-127A-93A1-91F2634AEFF5}"/>
              </a:ext>
            </a:extLst>
          </p:cNvPr>
          <p:cNvSpPr>
            <a:spLocks noChangeArrowheads="1"/>
          </p:cNvSpPr>
          <p:nvPr/>
        </p:nvSpPr>
        <p:spPr bwMode="auto">
          <a:xfrm>
            <a:off x="4211996" y="5229020"/>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5" name="Rectangle 70">
            <a:extLst>
              <a:ext uri="{FF2B5EF4-FFF2-40B4-BE49-F238E27FC236}">
                <a16:creationId xmlns:a16="http://schemas.microsoft.com/office/drawing/2014/main" id="{65A157E9-B368-1D92-E1E6-CBBC7B05D04B}"/>
              </a:ext>
            </a:extLst>
          </p:cNvPr>
          <p:cNvSpPr>
            <a:spLocks noChangeArrowheads="1"/>
          </p:cNvSpPr>
          <p:nvPr/>
        </p:nvSpPr>
        <p:spPr bwMode="auto">
          <a:xfrm>
            <a:off x="4211996" y="5679025"/>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cxnSp>
        <p:nvCxnSpPr>
          <p:cNvPr id="37" name="直線矢印コネクタ 36">
            <a:extLst>
              <a:ext uri="{FF2B5EF4-FFF2-40B4-BE49-F238E27FC236}">
                <a16:creationId xmlns:a16="http://schemas.microsoft.com/office/drawing/2014/main" id="{7BE7FA8B-CAA2-366B-5E7F-4DD25AF7541E}"/>
              </a:ext>
            </a:extLst>
          </p:cNvPr>
          <p:cNvCxnSpPr/>
          <p:nvPr/>
        </p:nvCxnSpPr>
        <p:spPr bwMode="auto">
          <a:xfrm>
            <a:off x="4481999" y="5049018"/>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17" name="Rectangle 70">
            <a:extLst>
              <a:ext uri="{FF2B5EF4-FFF2-40B4-BE49-F238E27FC236}">
                <a16:creationId xmlns:a16="http://schemas.microsoft.com/office/drawing/2014/main" id="{1D2F4643-8880-6AF1-2D95-C4F9EB5C185F}"/>
              </a:ext>
            </a:extLst>
          </p:cNvPr>
          <p:cNvSpPr>
            <a:spLocks noChangeArrowheads="1"/>
          </p:cNvSpPr>
          <p:nvPr/>
        </p:nvSpPr>
        <p:spPr bwMode="auto">
          <a:xfrm>
            <a:off x="1961971" y="4779015"/>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3" name="Rectangle 70">
            <a:extLst>
              <a:ext uri="{FF2B5EF4-FFF2-40B4-BE49-F238E27FC236}">
                <a16:creationId xmlns:a16="http://schemas.microsoft.com/office/drawing/2014/main" id="{7341A5D6-FFF2-62D9-5D33-D19AC1436727}"/>
              </a:ext>
            </a:extLst>
          </p:cNvPr>
          <p:cNvSpPr>
            <a:spLocks noChangeArrowheads="1"/>
          </p:cNvSpPr>
          <p:nvPr/>
        </p:nvSpPr>
        <p:spPr bwMode="auto">
          <a:xfrm>
            <a:off x="2411976" y="4779015"/>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4" name="Rectangle 70">
            <a:extLst>
              <a:ext uri="{FF2B5EF4-FFF2-40B4-BE49-F238E27FC236}">
                <a16:creationId xmlns:a16="http://schemas.microsoft.com/office/drawing/2014/main" id="{DA1B6F04-EF54-7B6E-4338-491211B1529B}"/>
              </a:ext>
            </a:extLst>
          </p:cNvPr>
          <p:cNvSpPr>
            <a:spLocks noChangeArrowheads="1"/>
          </p:cNvSpPr>
          <p:nvPr/>
        </p:nvSpPr>
        <p:spPr bwMode="auto">
          <a:xfrm>
            <a:off x="2861981" y="4779015"/>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cxnSp>
        <p:nvCxnSpPr>
          <p:cNvPr id="25" name="直線矢印コネクタ 24">
            <a:extLst>
              <a:ext uri="{FF2B5EF4-FFF2-40B4-BE49-F238E27FC236}">
                <a16:creationId xmlns:a16="http://schemas.microsoft.com/office/drawing/2014/main" id="{0D9ED58D-C6E2-2813-B111-97CFE21FB65B}"/>
              </a:ext>
            </a:extLst>
          </p:cNvPr>
          <p:cNvCxnSpPr/>
          <p:nvPr/>
        </p:nvCxnSpPr>
        <p:spPr bwMode="auto">
          <a:xfrm>
            <a:off x="3131984" y="4599013"/>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41728213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1088974"/>
            <a:ext cx="7920088" cy="2520028"/>
          </a:xfrm>
        </p:spPr>
        <p:txBody>
          <a:bodyPr anchor="t"/>
          <a:lstStyle/>
          <a:p>
            <a:r>
              <a:rPr lang="en-US" altLang="ja-JP" sz="1600" dirty="0"/>
              <a:t>(5) </a:t>
            </a:r>
            <a:r>
              <a:rPr lang="ja-JP" altLang="en-US" sz="1600" dirty="0"/>
              <a:t>以下の命令列を実行するのに必要な時間を計算せよ</a:t>
            </a:r>
            <a:br>
              <a:rPr lang="en-US" altLang="ja-JP" sz="1600" dirty="0"/>
            </a:br>
            <a:r>
              <a:rPr lang="ja-JP" altLang="en-US" sz="1600" dirty="0"/>
              <a:t>依存関係のために必要な場合のみパイプラインを適宜ストールして実行するものとせよ</a:t>
            </a:r>
            <a:br>
              <a:rPr lang="en-US" altLang="ja-JP" sz="1600" dirty="0"/>
            </a:br>
            <a:r>
              <a:rPr lang="en-US" altLang="ja-JP" sz="1600" dirty="0"/>
              <a:t>add </a:t>
            </a:r>
            <a:r>
              <a:rPr lang="en-US" altLang="ja-JP" sz="1600" dirty="0">
                <a:solidFill>
                  <a:schemeClr val="accent5"/>
                </a:solidFill>
              </a:rPr>
              <a:t>x1</a:t>
            </a:r>
            <a:r>
              <a:rPr lang="en-US" altLang="ja-JP" sz="1600" dirty="0"/>
              <a:t>←x2+x3</a:t>
            </a:r>
            <a:br>
              <a:rPr lang="en-US" altLang="ja-JP" sz="1600" dirty="0"/>
            </a:br>
            <a:r>
              <a:rPr lang="en-US" altLang="ja-JP" sz="1600" dirty="0"/>
              <a:t>ld    </a:t>
            </a:r>
            <a:r>
              <a:rPr lang="en-US" altLang="ja-JP" sz="1600" dirty="0">
                <a:solidFill>
                  <a:schemeClr val="accent5"/>
                </a:solidFill>
              </a:rPr>
              <a:t>x2</a:t>
            </a:r>
            <a:r>
              <a:rPr lang="en-US" altLang="ja-JP" sz="1600" dirty="0"/>
              <a:t>←(</a:t>
            </a:r>
            <a:r>
              <a:rPr lang="en-US" altLang="ja-JP" sz="1600" dirty="0">
                <a:solidFill>
                  <a:schemeClr val="accent5"/>
                </a:solidFill>
              </a:rPr>
              <a:t>x1</a:t>
            </a:r>
            <a:r>
              <a:rPr lang="en-US" altLang="ja-JP" sz="1600" dirty="0"/>
              <a:t>)</a:t>
            </a:r>
            <a:br>
              <a:rPr lang="en-US" altLang="ja-JP" sz="1600" dirty="0"/>
            </a:br>
            <a:r>
              <a:rPr lang="en-US" altLang="ja-JP" sz="1600" dirty="0"/>
              <a:t>add x5←</a:t>
            </a:r>
            <a:r>
              <a:rPr lang="en-US" altLang="ja-JP" sz="1600" dirty="0">
                <a:solidFill>
                  <a:schemeClr val="accent5"/>
                </a:solidFill>
              </a:rPr>
              <a:t>x2</a:t>
            </a:r>
            <a:r>
              <a:rPr lang="en-US" altLang="ja-JP" sz="1600" dirty="0"/>
              <a:t>+x7</a:t>
            </a:r>
            <a:br>
              <a:rPr lang="en-US" altLang="ja-JP" sz="1600" dirty="0"/>
            </a:br>
            <a:r>
              <a:rPr lang="en-US" altLang="ja-JP" sz="1600" dirty="0"/>
              <a:t>ld    x2←(x3)</a:t>
            </a:r>
          </a:p>
          <a:p>
            <a:r>
              <a:rPr lang="en-US" altLang="ja-JP" sz="1600" dirty="0"/>
              <a:t>14ns </a:t>
            </a:r>
            <a:r>
              <a:rPr lang="ja-JP" altLang="en-US" sz="1600" dirty="0"/>
              <a:t>（フォワーディングなしの場合の別解）</a:t>
            </a:r>
            <a:endParaRPr lang="en-US" altLang="ja-JP" sz="1600" dirty="0"/>
          </a:p>
          <a:p>
            <a:endParaRPr lang="en-US" altLang="ja-JP" sz="1600" dirty="0"/>
          </a:p>
        </p:txBody>
      </p:sp>
      <p:grpSp>
        <p:nvGrpSpPr>
          <p:cNvPr id="3" name="グループ化 2">
            <a:extLst>
              <a:ext uri="{FF2B5EF4-FFF2-40B4-BE49-F238E27FC236}">
                <a16:creationId xmlns:a16="http://schemas.microsoft.com/office/drawing/2014/main" id="{BACF10F4-CDA5-F903-7212-6BC45BFD34CB}"/>
              </a:ext>
            </a:extLst>
          </p:cNvPr>
          <p:cNvGrpSpPr/>
          <p:nvPr/>
        </p:nvGrpSpPr>
        <p:grpSpPr>
          <a:xfrm>
            <a:off x="1061961" y="4329010"/>
            <a:ext cx="2160020" cy="360000"/>
            <a:chOff x="4481999" y="4959017"/>
            <a:chExt cx="2160020" cy="360000"/>
          </a:xfrm>
        </p:grpSpPr>
        <p:sp>
          <p:nvSpPr>
            <p:cNvPr id="4" name="Rectangle 69">
              <a:extLst>
                <a:ext uri="{FF2B5EF4-FFF2-40B4-BE49-F238E27FC236}">
                  <a16:creationId xmlns:a16="http://schemas.microsoft.com/office/drawing/2014/main" id="{BE7DE7CF-0982-42D5-387A-3F09092B0AA3}"/>
                </a:ext>
              </a:extLst>
            </p:cNvPr>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6" name="Rectangle 70">
              <a:extLst>
                <a:ext uri="{FF2B5EF4-FFF2-40B4-BE49-F238E27FC236}">
                  <a16:creationId xmlns:a16="http://schemas.microsoft.com/office/drawing/2014/main" id="{7F7EB531-94AD-4E0A-C7F9-8D1912702EF1}"/>
                </a:ext>
              </a:extLst>
            </p:cNvPr>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8" name="Rectangle 71">
              <a:extLst>
                <a:ext uri="{FF2B5EF4-FFF2-40B4-BE49-F238E27FC236}">
                  <a16:creationId xmlns:a16="http://schemas.microsoft.com/office/drawing/2014/main" id="{0B160E19-0513-955E-6EC3-E3C00C83FDF1}"/>
                </a:ext>
              </a:extLst>
            </p:cNvPr>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9" name="Rectangle 72">
              <a:extLst>
                <a:ext uri="{FF2B5EF4-FFF2-40B4-BE49-F238E27FC236}">
                  <a16:creationId xmlns:a16="http://schemas.microsoft.com/office/drawing/2014/main" id="{3B6F30B4-FAD5-2F55-BF93-C25584F514E0}"/>
                </a:ext>
              </a:extLst>
            </p:cNvPr>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0" name="Rectangle 73">
              <a:extLst>
                <a:ext uri="{FF2B5EF4-FFF2-40B4-BE49-F238E27FC236}">
                  <a16:creationId xmlns:a16="http://schemas.microsoft.com/office/drawing/2014/main" id="{C77F1EE0-4744-519F-F966-C96C7A3EEB05}"/>
                </a:ext>
              </a:extLst>
            </p:cNvPr>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grpSp>
      <p:sp>
        <p:nvSpPr>
          <p:cNvPr id="12" name="Rectangle 69">
            <a:extLst>
              <a:ext uri="{FF2B5EF4-FFF2-40B4-BE49-F238E27FC236}">
                <a16:creationId xmlns:a16="http://schemas.microsoft.com/office/drawing/2014/main" id="{B90DD618-53E3-EC9E-567D-D74D9C9C0AFB}"/>
              </a:ext>
            </a:extLst>
          </p:cNvPr>
          <p:cNvSpPr>
            <a:spLocks noChangeArrowheads="1"/>
          </p:cNvSpPr>
          <p:nvPr/>
        </p:nvSpPr>
        <p:spPr bwMode="auto">
          <a:xfrm>
            <a:off x="1511966" y="477901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3" name="Rectangle 70">
            <a:extLst>
              <a:ext uri="{FF2B5EF4-FFF2-40B4-BE49-F238E27FC236}">
                <a16:creationId xmlns:a16="http://schemas.microsoft.com/office/drawing/2014/main" id="{641302E3-B5F6-22C5-3449-A0398C2EBA03}"/>
              </a:ext>
            </a:extLst>
          </p:cNvPr>
          <p:cNvSpPr>
            <a:spLocks noChangeArrowheads="1"/>
          </p:cNvSpPr>
          <p:nvPr/>
        </p:nvSpPr>
        <p:spPr bwMode="auto">
          <a:xfrm>
            <a:off x="3311986" y="477901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14" name="Rectangle 71">
            <a:extLst>
              <a:ext uri="{FF2B5EF4-FFF2-40B4-BE49-F238E27FC236}">
                <a16:creationId xmlns:a16="http://schemas.microsoft.com/office/drawing/2014/main" id="{3B494AC6-34BC-F677-8086-7ED1D13107C6}"/>
              </a:ext>
            </a:extLst>
          </p:cNvPr>
          <p:cNvSpPr>
            <a:spLocks noChangeArrowheads="1"/>
          </p:cNvSpPr>
          <p:nvPr/>
        </p:nvSpPr>
        <p:spPr bwMode="auto">
          <a:xfrm>
            <a:off x="3761991" y="477901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15" name="Rectangle 72">
            <a:extLst>
              <a:ext uri="{FF2B5EF4-FFF2-40B4-BE49-F238E27FC236}">
                <a16:creationId xmlns:a16="http://schemas.microsoft.com/office/drawing/2014/main" id="{294B0C06-8112-5710-EFA7-4206AD8E2A3E}"/>
              </a:ext>
            </a:extLst>
          </p:cNvPr>
          <p:cNvSpPr>
            <a:spLocks noChangeArrowheads="1"/>
          </p:cNvSpPr>
          <p:nvPr/>
        </p:nvSpPr>
        <p:spPr bwMode="auto">
          <a:xfrm>
            <a:off x="4211996" y="477901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6" name="Rectangle 73">
            <a:extLst>
              <a:ext uri="{FF2B5EF4-FFF2-40B4-BE49-F238E27FC236}">
                <a16:creationId xmlns:a16="http://schemas.microsoft.com/office/drawing/2014/main" id="{EC5DC536-6527-3B79-B33C-3E55F0D3FD5E}"/>
              </a:ext>
            </a:extLst>
          </p:cNvPr>
          <p:cNvSpPr>
            <a:spLocks noChangeArrowheads="1"/>
          </p:cNvSpPr>
          <p:nvPr/>
        </p:nvSpPr>
        <p:spPr bwMode="auto">
          <a:xfrm>
            <a:off x="4662001" y="477901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18" name="Rectangle 69">
            <a:extLst>
              <a:ext uri="{FF2B5EF4-FFF2-40B4-BE49-F238E27FC236}">
                <a16:creationId xmlns:a16="http://schemas.microsoft.com/office/drawing/2014/main" id="{B94E6F65-C29C-ED3B-FF01-78D1D9A574FC}"/>
              </a:ext>
            </a:extLst>
          </p:cNvPr>
          <p:cNvSpPr>
            <a:spLocks noChangeArrowheads="1"/>
          </p:cNvSpPr>
          <p:nvPr/>
        </p:nvSpPr>
        <p:spPr bwMode="auto">
          <a:xfrm>
            <a:off x="3311986"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9" name="Rectangle 70">
            <a:extLst>
              <a:ext uri="{FF2B5EF4-FFF2-40B4-BE49-F238E27FC236}">
                <a16:creationId xmlns:a16="http://schemas.microsoft.com/office/drawing/2014/main" id="{1A804DCF-C7C7-9883-0EF5-C4A6E2C7D9DF}"/>
              </a:ext>
            </a:extLst>
          </p:cNvPr>
          <p:cNvSpPr>
            <a:spLocks noChangeArrowheads="1"/>
          </p:cNvSpPr>
          <p:nvPr/>
        </p:nvSpPr>
        <p:spPr bwMode="auto">
          <a:xfrm>
            <a:off x="5112006"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20" name="Rectangle 71">
            <a:extLst>
              <a:ext uri="{FF2B5EF4-FFF2-40B4-BE49-F238E27FC236}">
                <a16:creationId xmlns:a16="http://schemas.microsoft.com/office/drawing/2014/main" id="{0F26E2E7-BB3F-BDCE-B849-E5B9BB3AD7F6}"/>
              </a:ext>
            </a:extLst>
          </p:cNvPr>
          <p:cNvSpPr>
            <a:spLocks noChangeArrowheads="1"/>
          </p:cNvSpPr>
          <p:nvPr/>
        </p:nvSpPr>
        <p:spPr bwMode="auto">
          <a:xfrm>
            <a:off x="5562011"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21" name="Rectangle 72">
            <a:extLst>
              <a:ext uri="{FF2B5EF4-FFF2-40B4-BE49-F238E27FC236}">
                <a16:creationId xmlns:a16="http://schemas.microsoft.com/office/drawing/2014/main" id="{E9DD3DDB-CBBA-68F0-CAF4-B450691DB739}"/>
              </a:ext>
            </a:extLst>
          </p:cNvPr>
          <p:cNvSpPr>
            <a:spLocks noChangeArrowheads="1"/>
          </p:cNvSpPr>
          <p:nvPr/>
        </p:nvSpPr>
        <p:spPr bwMode="auto">
          <a:xfrm>
            <a:off x="6012016"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22" name="Rectangle 73">
            <a:extLst>
              <a:ext uri="{FF2B5EF4-FFF2-40B4-BE49-F238E27FC236}">
                <a16:creationId xmlns:a16="http://schemas.microsoft.com/office/drawing/2014/main" id="{2841FC1B-147E-4B50-2C62-D057CB5723BB}"/>
              </a:ext>
            </a:extLst>
          </p:cNvPr>
          <p:cNvSpPr>
            <a:spLocks noChangeArrowheads="1"/>
          </p:cNvSpPr>
          <p:nvPr/>
        </p:nvSpPr>
        <p:spPr bwMode="auto">
          <a:xfrm>
            <a:off x="6462021"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29" name="Rectangle 69">
            <a:extLst>
              <a:ext uri="{FF2B5EF4-FFF2-40B4-BE49-F238E27FC236}">
                <a16:creationId xmlns:a16="http://schemas.microsoft.com/office/drawing/2014/main" id="{EADEF4E3-32B3-6C5C-9BB7-376DF5308E84}"/>
              </a:ext>
            </a:extLst>
          </p:cNvPr>
          <p:cNvSpPr>
            <a:spLocks noChangeArrowheads="1"/>
          </p:cNvSpPr>
          <p:nvPr/>
        </p:nvSpPr>
        <p:spPr bwMode="auto">
          <a:xfrm>
            <a:off x="5112006"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30" name="Rectangle 70">
            <a:extLst>
              <a:ext uri="{FF2B5EF4-FFF2-40B4-BE49-F238E27FC236}">
                <a16:creationId xmlns:a16="http://schemas.microsoft.com/office/drawing/2014/main" id="{64EA38E5-1AA6-AE27-E1C4-5AFB9E2F56C7}"/>
              </a:ext>
            </a:extLst>
          </p:cNvPr>
          <p:cNvSpPr>
            <a:spLocks noChangeArrowheads="1"/>
          </p:cNvSpPr>
          <p:nvPr/>
        </p:nvSpPr>
        <p:spPr bwMode="auto">
          <a:xfrm>
            <a:off x="5562011"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31" name="Rectangle 71">
            <a:extLst>
              <a:ext uri="{FF2B5EF4-FFF2-40B4-BE49-F238E27FC236}">
                <a16:creationId xmlns:a16="http://schemas.microsoft.com/office/drawing/2014/main" id="{E5FFC73C-3256-A443-689E-121251F82A36}"/>
              </a:ext>
            </a:extLst>
          </p:cNvPr>
          <p:cNvSpPr>
            <a:spLocks noChangeArrowheads="1"/>
          </p:cNvSpPr>
          <p:nvPr/>
        </p:nvSpPr>
        <p:spPr bwMode="auto">
          <a:xfrm>
            <a:off x="6012016"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32" name="Rectangle 72">
            <a:extLst>
              <a:ext uri="{FF2B5EF4-FFF2-40B4-BE49-F238E27FC236}">
                <a16:creationId xmlns:a16="http://schemas.microsoft.com/office/drawing/2014/main" id="{1263441F-926D-8336-F897-30E1AE2310BD}"/>
              </a:ext>
            </a:extLst>
          </p:cNvPr>
          <p:cNvSpPr>
            <a:spLocks noChangeArrowheads="1"/>
          </p:cNvSpPr>
          <p:nvPr/>
        </p:nvSpPr>
        <p:spPr bwMode="auto">
          <a:xfrm>
            <a:off x="6462021"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33" name="Rectangle 73">
            <a:extLst>
              <a:ext uri="{FF2B5EF4-FFF2-40B4-BE49-F238E27FC236}">
                <a16:creationId xmlns:a16="http://schemas.microsoft.com/office/drawing/2014/main" id="{B3DD9601-38D5-D1B5-541A-4C97BEDE571C}"/>
              </a:ext>
            </a:extLst>
          </p:cNvPr>
          <p:cNvSpPr>
            <a:spLocks noChangeArrowheads="1"/>
          </p:cNvSpPr>
          <p:nvPr/>
        </p:nvSpPr>
        <p:spPr bwMode="auto">
          <a:xfrm>
            <a:off x="6912026"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34" name="Rectangle 70">
            <a:extLst>
              <a:ext uri="{FF2B5EF4-FFF2-40B4-BE49-F238E27FC236}">
                <a16:creationId xmlns:a16="http://schemas.microsoft.com/office/drawing/2014/main" id="{4EB51CDB-B172-127A-93A1-91F2634AEFF5}"/>
              </a:ext>
            </a:extLst>
          </p:cNvPr>
          <p:cNvSpPr>
            <a:spLocks noChangeArrowheads="1"/>
          </p:cNvSpPr>
          <p:nvPr/>
        </p:nvSpPr>
        <p:spPr bwMode="auto">
          <a:xfrm>
            <a:off x="4211996" y="5229020"/>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cxnSp>
        <p:nvCxnSpPr>
          <p:cNvPr id="37" name="直線矢印コネクタ 36">
            <a:extLst>
              <a:ext uri="{FF2B5EF4-FFF2-40B4-BE49-F238E27FC236}">
                <a16:creationId xmlns:a16="http://schemas.microsoft.com/office/drawing/2014/main" id="{7BE7FA8B-CAA2-366B-5E7F-4DD25AF7541E}"/>
              </a:ext>
            </a:extLst>
          </p:cNvPr>
          <p:cNvCxnSpPr/>
          <p:nvPr/>
        </p:nvCxnSpPr>
        <p:spPr bwMode="auto">
          <a:xfrm>
            <a:off x="4932004" y="5049018"/>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17" name="Rectangle 70">
            <a:extLst>
              <a:ext uri="{FF2B5EF4-FFF2-40B4-BE49-F238E27FC236}">
                <a16:creationId xmlns:a16="http://schemas.microsoft.com/office/drawing/2014/main" id="{1D2F4643-8880-6AF1-2D95-C4F9EB5C185F}"/>
              </a:ext>
            </a:extLst>
          </p:cNvPr>
          <p:cNvSpPr>
            <a:spLocks noChangeArrowheads="1"/>
          </p:cNvSpPr>
          <p:nvPr/>
        </p:nvSpPr>
        <p:spPr bwMode="auto">
          <a:xfrm>
            <a:off x="1961971" y="4779015"/>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3" name="Rectangle 70">
            <a:extLst>
              <a:ext uri="{FF2B5EF4-FFF2-40B4-BE49-F238E27FC236}">
                <a16:creationId xmlns:a16="http://schemas.microsoft.com/office/drawing/2014/main" id="{7341A5D6-FFF2-62D9-5D33-D19AC1436727}"/>
              </a:ext>
            </a:extLst>
          </p:cNvPr>
          <p:cNvSpPr>
            <a:spLocks noChangeArrowheads="1"/>
          </p:cNvSpPr>
          <p:nvPr/>
        </p:nvSpPr>
        <p:spPr bwMode="auto">
          <a:xfrm>
            <a:off x="2411976" y="4779015"/>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4" name="Rectangle 70">
            <a:extLst>
              <a:ext uri="{FF2B5EF4-FFF2-40B4-BE49-F238E27FC236}">
                <a16:creationId xmlns:a16="http://schemas.microsoft.com/office/drawing/2014/main" id="{DA1B6F04-EF54-7B6E-4338-491211B1529B}"/>
              </a:ext>
            </a:extLst>
          </p:cNvPr>
          <p:cNvSpPr>
            <a:spLocks noChangeArrowheads="1"/>
          </p:cNvSpPr>
          <p:nvPr/>
        </p:nvSpPr>
        <p:spPr bwMode="auto">
          <a:xfrm>
            <a:off x="2861981" y="4779015"/>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cxnSp>
        <p:nvCxnSpPr>
          <p:cNvPr id="25" name="直線矢印コネクタ 24">
            <a:extLst>
              <a:ext uri="{FF2B5EF4-FFF2-40B4-BE49-F238E27FC236}">
                <a16:creationId xmlns:a16="http://schemas.microsoft.com/office/drawing/2014/main" id="{0D9ED58D-C6E2-2813-B111-97CFE21FB65B}"/>
              </a:ext>
            </a:extLst>
          </p:cNvPr>
          <p:cNvCxnSpPr/>
          <p:nvPr/>
        </p:nvCxnSpPr>
        <p:spPr bwMode="auto">
          <a:xfrm>
            <a:off x="3131984" y="4599013"/>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2" name="Rectangle 70">
            <a:extLst>
              <a:ext uri="{FF2B5EF4-FFF2-40B4-BE49-F238E27FC236}">
                <a16:creationId xmlns:a16="http://schemas.microsoft.com/office/drawing/2014/main" id="{05D63326-2B8E-AABB-8E1A-E2A65CA1B7A3}"/>
              </a:ext>
            </a:extLst>
          </p:cNvPr>
          <p:cNvSpPr>
            <a:spLocks noChangeArrowheads="1"/>
          </p:cNvSpPr>
          <p:nvPr/>
        </p:nvSpPr>
        <p:spPr bwMode="auto">
          <a:xfrm>
            <a:off x="3761991" y="5229020"/>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11" name="Rectangle 70">
            <a:extLst>
              <a:ext uri="{FF2B5EF4-FFF2-40B4-BE49-F238E27FC236}">
                <a16:creationId xmlns:a16="http://schemas.microsoft.com/office/drawing/2014/main" id="{8812C3B3-3F76-6DD2-6CD9-1554FAA5A26B}"/>
              </a:ext>
            </a:extLst>
          </p:cNvPr>
          <p:cNvSpPr>
            <a:spLocks noChangeArrowheads="1"/>
          </p:cNvSpPr>
          <p:nvPr/>
        </p:nvSpPr>
        <p:spPr bwMode="auto">
          <a:xfrm>
            <a:off x="4662001" y="5229020"/>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Tree>
    <p:extLst>
      <p:ext uri="{BB962C8B-B14F-4D97-AF65-F5344CB8AC3E}">
        <p14:creationId xmlns:p14="http://schemas.microsoft.com/office/powerpoint/2010/main" val="21092349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pPr lvl="1"/>
            <a:r>
              <a:rPr lang="ja-JP" altLang="en-US" b="0" i="0" dirty="0">
                <a:solidFill>
                  <a:srgbClr val="000000"/>
                </a:solidFill>
                <a:effectLst/>
                <a:latin typeface="Meiryo" panose="020B0604030504040204" pitchFamily="50" charset="-128"/>
                <a:ea typeface="Meiryo" panose="020B0604030504040204" pitchFamily="50" charset="-128"/>
              </a:rPr>
              <a:t>課題</a:t>
            </a:r>
            <a:r>
              <a:rPr lang="en-US" altLang="ja-JP" b="0" i="0" dirty="0">
                <a:solidFill>
                  <a:srgbClr val="000000"/>
                </a:solidFill>
                <a:effectLst/>
                <a:latin typeface="Meiryo" panose="020B0604030504040204" pitchFamily="50" charset="-128"/>
                <a:ea typeface="Meiryo" panose="020B0604030504040204" pitchFamily="50" charset="-128"/>
              </a:rPr>
              <a:t>7(7)</a:t>
            </a:r>
            <a:r>
              <a:rPr lang="ja-JP" altLang="en-US" b="0" i="0" dirty="0">
                <a:solidFill>
                  <a:srgbClr val="000000"/>
                </a:solidFill>
                <a:effectLst/>
                <a:latin typeface="Meiryo" panose="020B0604030504040204" pitchFamily="50" charset="-128"/>
                <a:ea typeface="Meiryo" panose="020B0604030504040204" pitchFamily="50" charset="-128"/>
              </a:rPr>
              <a:t>の解答の図で、それぞれの段</a:t>
            </a:r>
            <a:r>
              <a:rPr lang="en-US" altLang="ja-JP" b="0" i="0" dirty="0">
                <a:solidFill>
                  <a:srgbClr val="000000"/>
                </a:solidFill>
                <a:effectLst/>
                <a:latin typeface="Meiryo" panose="020B0604030504040204" pitchFamily="50" charset="-128"/>
                <a:ea typeface="Meiryo" panose="020B0604030504040204" pitchFamily="50" charset="-128"/>
              </a:rPr>
              <a:t>(FDXMW)</a:t>
            </a:r>
            <a:r>
              <a:rPr lang="ja-JP" altLang="en-US" b="0" i="0" dirty="0">
                <a:solidFill>
                  <a:srgbClr val="000000"/>
                </a:solidFill>
                <a:effectLst/>
                <a:latin typeface="Meiryo" panose="020B0604030504040204" pitchFamily="50" charset="-128"/>
                <a:ea typeface="Meiryo" panose="020B0604030504040204" pitchFamily="50" charset="-128"/>
              </a:rPr>
              <a:t>がどの命令を表しているのかがよく分からなかったのですが、</a:t>
            </a:r>
          </a:p>
          <a:p>
            <a:pPr lvl="1"/>
            <a:r>
              <a:rPr lang="en-US" altLang="ja-JP" b="0" i="0" dirty="0">
                <a:solidFill>
                  <a:srgbClr val="000000"/>
                </a:solidFill>
                <a:effectLst/>
                <a:latin typeface="Meiryo" panose="020B0604030504040204" pitchFamily="50" charset="-128"/>
                <a:ea typeface="Meiryo" panose="020B0604030504040204" pitchFamily="50" charset="-128"/>
              </a:rPr>
              <a:t>li x1</a:t>
            </a:r>
            <a:r>
              <a:rPr lang="ja-JP" altLang="en-US" b="0" i="0" dirty="0">
                <a:solidFill>
                  <a:srgbClr val="000000"/>
                </a:solidFill>
                <a:effectLst/>
                <a:latin typeface="Meiryo" panose="020B0604030504040204" pitchFamily="50" charset="-128"/>
                <a:ea typeface="Meiryo" panose="020B0604030504040204" pitchFamily="50" charset="-128"/>
              </a:rPr>
              <a:t>←</a:t>
            </a:r>
            <a:r>
              <a:rPr lang="en-US" altLang="ja-JP" b="0" i="0" dirty="0">
                <a:solidFill>
                  <a:srgbClr val="000000"/>
                </a:solidFill>
                <a:effectLst/>
                <a:latin typeface="Meiryo" panose="020B0604030504040204" pitchFamily="50" charset="-128"/>
                <a:ea typeface="Meiryo" panose="020B0604030504040204" pitchFamily="50" charset="-128"/>
              </a:rPr>
              <a:t>1</a:t>
            </a:r>
            <a:endParaRPr lang="ja-JP" altLang="en-US" b="0" i="0" dirty="0">
              <a:solidFill>
                <a:srgbClr val="000000"/>
              </a:solidFill>
              <a:effectLst/>
              <a:latin typeface="Meiryo" panose="020B0604030504040204" pitchFamily="50" charset="-128"/>
              <a:ea typeface="Meiryo" panose="020B0604030504040204" pitchFamily="50" charset="-128"/>
            </a:endParaRPr>
          </a:p>
          <a:p>
            <a:pPr lvl="1"/>
            <a:r>
              <a:rPr lang="en-US" altLang="ja-JP" b="0" i="0" dirty="0">
                <a:solidFill>
                  <a:srgbClr val="000000"/>
                </a:solidFill>
                <a:effectLst/>
                <a:latin typeface="Meiryo" panose="020B0604030504040204" pitchFamily="50" charset="-128"/>
                <a:ea typeface="Meiryo" panose="020B0604030504040204" pitchFamily="50" charset="-128"/>
              </a:rPr>
              <a:t>li x2</a:t>
            </a:r>
            <a:r>
              <a:rPr lang="ja-JP" altLang="en-US" b="0" i="0" dirty="0">
                <a:solidFill>
                  <a:srgbClr val="000000"/>
                </a:solidFill>
                <a:effectLst/>
                <a:latin typeface="Meiryo" panose="020B0604030504040204" pitchFamily="50" charset="-128"/>
                <a:ea typeface="Meiryo" panose="020B0604030504040204" pitchFamily="50" charset="-128"/>
              </a:rPr>
              <a:t>←</a:t>
            </a:r>
            <a:r>
              <a:rPr lang="en-US" altLang="ja-JP" b="0" i="0" dirty="0">
                <a:solidFill>
                  <a:srgbClr val="000000"/>
                </a:solidFill>
                <a:effectLst/>
                <a:latin typeface="Meiryo" panose="020B0604030504040204" pitchFamily="50" charset="-128"/>
                <a:ea typeface="Meiryo" panose="020B0604030504040204" pitchFamily="50" charset="-128"/>
              </a:rPr>
              <a:t>2</a:t>
            </a:r>
            <a:endParaRPr lang="ja-JP" altLang="en-US" b="0" i="0" dirty="0">
              <a:solidFill>
                <a:srgbClr val="000000"/>
              </a:solidFill>
              <a:effectLst/>
              <a:latin typeface="Meiryo" panose="020B0604030504040204" pitchFamily="50" charset="-128"/>
              <a:ea typeface="Meiryo" panose="020B0604030504040204" pitchFamily="50" charset="-128"/>
            </a:endParaRPr>
          </a:p>
          <a:p>
            <a:pPr lvl="1"/>
            <a:r>
              <a:rPr lang="en-US" altLang="ja-JP" b="0" i="0" dirty="0" err="1">
                <a:solidFill>
                  <a:srgbClr val="000000"/>
                </a:solidFill>
                <a:effectLst/>
                <a:latin typeface="Meiryo" panose="020B0604030504040204" pitchFamily="50" charset="-128"/>
                <a:ea typeface="Meiryo" panose="020B0604030504040204" pitchFamily="50" charset="-128"/>
              </a:rPr>
              <a:t>beq</a:t>
            </a:r>
            <a:r>
              <a:rPr lang="en-US" altLang="ja-JP" b="0" i="0" dirty="0">
                <a:solidFill>
                  <a:srgbClr val="000000"/>
                </a:solidFill>
                <a:effectLst/>
                <a:latin typeface="Meiryo" panose="020B0604030504040204" pitchFamily="50" charset="-128"/>
                <a:ea typeface="Meiryo" panose="020B0604030504040204" pitchFamily="50" charset="-128"/>
              </a:rPr>
              <a:t> x1==x2, LABEL</a:t>
            </a:r>
            <a:endParaRPr lang="ja-JP" altLang="en-US" b="0" i="0" dirty="0">
              <a:solidFill>
                <a:srgbClr val="000000"/>
              </a:solidFill>
              <a:effectLst/>
              <a:latin typeface="Meiryo" panose="020B0604030504040204" pitchFamily="50" charset="-128"/>
              <a:ea typeface="Meiryo" panose="020B0604030504040204" pitchFamily="50" charset="-128"/>
            </a:endParaRPr>
          </a:p>
          <a:p>
            <a:pPr lvl="1"/>
            <a:r>
              <a:rPr lang="en-US" altLang="ja-JP" b="0" i="0" dirty="0">
                <a:solidFill>
                  <a:srgbClr val="000000"/>
                </a:solidFill>
                <a:effectLst/>
                <a:latin typeface="Meiryo" panose="020B0604030504040204" pitchFamily="50" charset="-128"/>
                <a:ea typeface="Meiryo" panose="020B0604030504040204" pitchFamily="50" charset="-128"/>
              </a:rPr>
              <a:t>add x2</a:t>
            </a:r>
            <a:r>
              <a:rPr lang="ja-JP" altLang="en-US" b="0" i="0" dirty="0">
                <a:solidFill>
                  <a:srgbClr val="000000"/>
                </a:solidFill>
                <a:effectLst/>
                <a:latin typeface="Meiryo" panose="020B0604030504040204" pitchFamily="50" charset="-128"/>
                <a:ea typeface="Meiryo" panose="020B0604030504040204" pitchFamily="50" charset="-128"/>
              </a:rPr>
              <a:t>←</a:t>
            </a:r>
            <a:r>
              <a:rPr lang="en-US" altLang="ja-JP" b="0" i="0" dirty="0">
                <a:solidFill>
                  <a:srgbClr val="000000"/>
                </a:solidFill>
                <a:effectLst/>
                <a:latin typeface="Meiryo" panose="020B0604030504040204" pitchFamily="50" charset="-128"/>
                <a:ea typeface="Meiryo" panose="020B0604030504040204" pitchFamily="50" charset="-128"/>
              </a:rPr>
              <a:t>x3+x4</a:t>
            </a:r>
            <a:endParaRPr lang="ja-JP" altLang="en-US" b="0" i="0" dirty="0">
              <a:solidFill>
                <a:srgbClr val="000000"/>
              </a:solidFill>
              <a:effectLst/>
              <a:latin typeface="Meiryo" panose="020B0604030504040204" pitchFamily="50" charset="-128"/>
              <a:ea typeface="Meiryo" panose="020B0604030504040204" pitchFamily="50" charset="-128"/>
            </a:endParaRPr>
          </a:p>
          <a:p>
            <a:pPr lvl="1"/>
            <a:r>
              <a:rPr lang="en-US" altLang="ja-JP" b="0" i="0" dirty="0">
                <a:solidFill>
                  <a:srgbClr val="000000"/>
                </a:solidFill>
                <a:effectLst/>
                <a:latin typeface="Meiryo" panose="020B0604030504040204" pitchFamily="50" charset="-128"/>
                <a:ea typeface="Meiryo" panose="020B0604030504040204" pitchFamily="50" charset="-128"/>
              </a:rPr>
              <a:t>add x1</a:t>
            </a:r>
            <a:r>
              <a:rPr lang="ja-JP" altLang="en-US" b="0" i="0" dirty="0">
                <a:solidFill>
                  <a:srgbClr val="000000"/>
                </a:solidFill>
                <a:effectLst/>
                <a:latin typeface="Meiryo" panose="020B0604030504040204" pitchFamily="50" charset="-128"/>
                <a:ea typeface="Meiryo" panose="020B0604030504040204" pitchFamily="50" charset="-128"/>
              </a:rPr>
              <a:t>←</a:t>
            </a:r>
            <a:r>
              <a:rPr lang="en-US" altLang="ja-JP" b="0" i="0" dirty="0">
                <a:solidFill>
                  <a:srgbClr val="000000"/>
                </a:solidFill>
                <a:effectLst/>
                <a:latin typeface="Meiryo" panose="020B0604030504040204" pitchFamily="50" charset="-128"/>
                <a:ea typeface="Meiryo" panose="020B0604030504040204" pitchFamily="50" charset="-128"/>
              </a:rPr>
              <a:t>x2+x3</a:t>
            </a:r>
            <a:endParaRPr lang="ja-JP" altLang="en-US" b="0" i="0" dirty="0">
              <a:solidFill>
                <a:srgbClr val="000000"/>
              </a:solidFill>
              <a:effectLst/>
              <a:latin typeface="Meiryo" panose="020B0604030504040204" pitchFamily="50" charset="-128"/>
              <a:ea typeface="Meiryo" panose="020B0604030504040204" pitchFamily="50" charset="-128"/>
            </a:endParaRPr>
          </a:p>
          <a:p>
            <a:pPr lvl="1"/>
            <a:r>
              <a:rPr lang="ja-JP" altLang="en-US" b="0" i="0" dirty="0">
                <a:solidFill>
                  <a:srgbClr val="000000"/>
                </a:solidFill>
                <a:effectLst/>
                <a:latin typeface="Meiryo" panose="020B0604030504040204" pitchFamily="50" charset="-128"/>
                <a:ea typeface="Meiryo" panose="020B0604030504040204" pitchFamily="50" charset="-128"/>
              </a:rPr>
              <a:t>で合っているでしょうか。また、分岐予測により飛んだ先で実行される命令は、分岐命令の</a:t>
            </a:r>
            <a:r>
              <a:rPr lang="en-US" altLang="ja-JP" b="0" i="0" dirty="0">
                <a:solidFill>
                  <a:srgbClr val="000000"/>
                </a:solidFill>
                <a:effectLst/>
                <a:latin typeface="Meiryo" panose="020B0604030504040204" pitchFamily="50" charset="-128"/>
                <a:ea typeface="Meiryo" panose="020B0604030504040204" pitchFamily="50" charset="-128"/>
              </a:rPr>
              <a:t>F</a:t>
            </a:r>
            <a:r>
              <a:rPr lang="ja-JP" altLang="en-US" b="0" i="0" dirty="0">
                <a:solidFill>
                  <a:srgbClr val="000000"/>
                </a:solidFill>
                <a:effectLst/>
                <a:latin typeface="Meiryo" panose="020B0604030504040204" pitchFamily="50" charset="-128"/>
                <a:ea typeface="Meiryo" panose="020B0604030504040204" pitchFamily="50" charset="-128"/>
              </a:rPr>
              <a:t>が終わってすぐに始まるのだと思っていたのですが、もし上図の通りだとすると、分岐予測をしても、</a:t>
            </a:r>
            <a:r>
              <a:rPr lang="en-US" altLang="ja-JP" b="0" i="0" dirty="0">
                <a:solidFill>
                  <a:srgbClr val="000000"/>
                </a:solidFill>
                <a:effectLst/>
                <a:latin typeface="Meiryo" panose="020B0604030504040204" pitchFamily="50" charset="-128"/>
                <a:ea typeface="Meiryo" panose="020B0604030504040204" pitchFamily="50" charset="-128"/>
              </a:rPr>
              <a:t>LABEL</a:t>
            </a:r>
            <a:r>
              <a:rPr lang="ja-JP" altLang="en-US" b="0" i="0" dirty="0">
                <a:solidFill>
                  <a:srgbClr val="000000"/>
                </a:solidFill>
                <a:effectLst/>
                <a:latin typeface="Meiryo" panose="020B0604030504040204" pitchFamily="50" charset="-128"/>
                <a:ea typeface="Meiryo" panose="020B0604030504040204" pitchFamily="50" charset="-128"/>
              </a:rPr>
              <a:t>に飛ぶと実行される命令</a:t>
            </a:r>
            <a:r>
              <a:rPr lang="en-US" altLang="ja-JP" b="0" i="0" dirty="0">
                <a:solidFill>
                  <a:srgbClr val="000000"/>
                </a:solidFill>
                <a:effectLst/>
                <a:latin typeface="Meiryo" panose="020B0604030504040204" pitchFamily="50" charset="-128"/>
                <a:ea typeface="Meiryo" panose="020B0604030504040204" pitchFamily="50" charset="-128"/>
              </a:rPr>
              <a:t>add x2</a:t>
            </a:r>
            <a:r>
              <a:rPr lang="ja-JP" altLang="en-US" b="0" i="0" dirty="0">
                <a:solidFill>
                  <a:srgbClr val="000000"/>
                </a:solidFill>
                <a:effectLst/>
                <a:latin typeface="Meiryo" panose="020B0604030504040204" pitchFamily="50" charset="-128"/>
                <a:ea typeface="Meiryo" panose="020B0604030504040204" pitchFamily="50" charset="-128"/>
              </a:rPr>
              <a:t>←</a:t>
            </a:r>
            <a:r>
              <a:rPr lang="en-US" altLang="ja-JP" b="0" i="0" dirty="0">
                <a:solidFill>
                  <a:srgbClr val="000000"/>
                </a:solidFill>
                <a:effectLst/>
                <a:latin typeface="Meiryo" panose="020B0604030504040204" pitchFamily="50" charset="-128"/>
                <a:ea typeface="Meiryo" panose="020B0604030504040204" pitchFamily="50" charset="-128"/>
              </a:rPr>
              <a:t>x3+x4</a:t>
            </a:r>
            <a:r>
              <a:rPr lang="ja-JP" altLang="en-US" b="0" i="0" dirty="0">
                <a:solidFill>
                  <a:srgbClr val="000000"/>
                </a:solidFill>
                <a:effectLst/>
                <a:latin typeface="Meiryo" panose="020B0604030504040204" pitchFamily="50" charset="-128"/>
                <a:ea typeface="Meiryo" panose="020B0604030504040204" pitchFamily="50" charset="-128"/>
              </a:rPr>
              <a:t>は、</a:t>
            </a:r>
            <a:r>
              <a:rPr lang="en-US" altLang="ja-JP" b="0" i="0" dirty="0" err="1">
                <a:solidFill>
                  <a:srgbClr val="000000"/>
                </a:solidFill>
                <a:effectLst/>
                <a:latin typeface="Meiryo" panose="020B0604030504040204" pitchFamily="50" charset="-128"/>
                <a:ea typeface="Meiryo" panose="020B0604030504040204" pitchFamily="50" charset="-128"/>
              </a:rPr>
              <a:t>beq</a:t>
            </a:r>
            <a:r>
              <a:rPr lang="en-US" altLang="ja-JP" b="0" i="0" dirty="0">
                <a:solidFill>
                  <a:srgbClr val="000000"/>
                </a:solidFill>
                <a:effectLst/>
                <a:latin typeface="Meiryo" panose="020B0604030504040204" pitchFamily="50" charset="-128"/>
                <a:ea typeface="Meiryo" panose="020B0604030504040204" pitchFamily="50" charset="-128"/>
              </a:rPr>
              <a:t> x1==x2</a:t>
            </a:r>
            <a:r>
              <a:rPr lang="ja-JP" altLang="en-US" b="0" i="0" dirty="0">
                <a:solidFill>
                  <a:srgbClr val="000000"/>
                </a:solidFill>
                <a:effectLst/>
                <a:latin typeface="Meiryo" panose="020B0604030504040204" pitchFamily="50" charset="-128"/>
                <a:ea typeface="Meiryo" panose="020B0604030504040204" pitchFamily="50" charset="-128"/>
              </a:rPr>
              <a:t>の</a:t>
            </a:r>
            <a:r>
              <a:rPr lang="en-US" altLang="ja-JP" b="0" i="0" dirty="0">
                <a:solidFill>
                  <a:srgbClr val="000000"/>
                </a:solidFill>
                <a:effectLst/>
                <a:latin typeface="Meiryo" panose="020B0604030504040204" pitchFamily="50" charset="-128"/>
                <a:ea typeface="Meiryo" panose="020B0604030504040204" pitchFamily="50" charset="-128"/>
              </a:rPr>
              <a:t>W</a:t>
            </a:r>
            <a:r>
              <a:rPr lang="ja-JP" altLang="en-US" b="0" i="0" dirty="0">
                <a:solidFill>
                  <a:srgbClr val="000000"/>
                </a:solidFill>
                <a:effectLst/>
                <a:latin typeface="Meiryo" panose="020B0604030504040204" pitchFamily="50" charset="-128"/>
                <a:ea typeface="Meiryo" panose="020B0604030504040204" pitchFamily="50" charset="-128"/>
              </a:rPr>
              <a:t>が終わってから始まるのでしょうか。</a:t>
            </a:r>
          </a:p>
          <a:p>
            <a:endParaRPr lang="en-US" dirty="0"/>
          </a:p>
        </p:txBody>
      </p:sp>
    </p:spTree>
    <p:extLst>
      <p:ext uri="{BB962C8B-B14F-4D97-AF65-F5344CB8AC3E}">
        <p14:creationId xmlns:p14="http://schemas.microsoft.com/office/powerpoint/2010/main" val="34186022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998973"/>
            <a:ext cx="7920088" cy="2520028"/>
          </a:xfrm>
        </p:spPr>
        <p:txBody>
          <a:bodyPr anchor="t"/>
          <a:lstStyle/>
          <a:p>
            <a:r>
              <a:rPr lang="en-US" altLang="ja-JP" sz="1600" dirty="0"/>
              <a:t>(7) </a:t>
            </a:r>
            <a:r>
              <a:rPr lang="ja-JP" altLang="en-US" sz="1600" dirty="0"/>
              <a:t>以下の命令列を実行するのに必要な時間を計算せよ</a:t>
            </a:r>
            <a:br>
              <a:rPr lang="en-US" altLang="ja-JP" sz="1600" dirty="0"/>
            </a:br>
            <a:r>
              <a:rPr lang="ja-JP" altLang="en-US" sz="1600" dirty="0"/>
              <a:t>ここで </a:t>
            </a:r>
            <a:r>
              <a:rPr lang="en-US" altLang="ja-JP" sz="1600" dirty="0" err="1"/>
              <a:t>beq</a:t>
            </a:r>
            <a:r>
              <a:rPr lang="en-US" altLang="ja-JP" sz="1600" dirty="0"/>
              <a:t> </a:t>
            </a:r>
            <a:r>
              <a:rPr lang="ja-JP" altLang="en-US" sz="1600" dirty="0"/>
              <a:t>はオペランドが等しい時に分岐する分岐命令である</a:t>
            </a:r>
            <a:br>
              <a:rPr lang="en-US" altLang="ja-JP" sz="1600" dirty="0"/>
            </a:br>
            <a:r>
              <a:rPr lang="ja-JP" altLang="en-US" sz="1600" dirty="0"/>
              <a:t>プロセッサは分岐予測を行うものとし，</a:t>
            </a:r>
            <a:r>
              <a:rPr lang="en-US" altLang="ja-JP" sz="1600" dirty="0" err="1"/>
              <a:t>beq</a:t>
            </a:r>
            <a:r>
              <a:rPr lang="en-US" altLang="ja-JP" sz="1600" dirty="0"/>
              <a:t> </a:t>
            </a:r>
            <a:r>
              <a:rPr lang="ja-JP" altLang="en-US" sz="1600" dirty="0"/>
              <a:t>が分岐予測ミスを起こして次の命令にを実行したあとにフラッシュされてやり直した場合を想定せよ</a:t>
            </a:r>
            <a:br>
              <a:rPr lang="en-US" altLang="ja-JP" sz="1600" dirty="0"/>
            </a:br>
            <a:r>
              <a:rPr lang="en-US" altLang="ja-JP" sz="1600" dirty="0"/>
              <a:t>  li x1←1</a:t>
            </a:r>
            <a:br>
              <a:rPr lang="en-US" altLang="ja-JP" sz="1600" dirty="0"/>
            </a:br>
            <a:r>
              <a:rPr lang="en-US" altLang="ja-JP" sz="1600" dirty="0"/>
              <a:t>  li x2←2</a:t>
            </a:r>
            <a:br>
              <a:rPr lang="en-US" altLang="ja-JP" sz="1600" dirty="0"/>
            </a:br>
            <a:r>
              <a:rPr lang="en-US" altLang="ja-JP" sz="1600" dirty="0"/>
              <a:t>  </a:t>
            </a:r>
            <a:r>
              <a:rPr lang="en-US" altLang="ja-JP" sz="1600" dirty="0" err="1"/>
              <a:t>beq</a:t>
            </a:r>
            <a:r>
              <a:rPr lang="en-US" altLang="ja-JP" sz="1600" dirty="0"/>
              <a:t> x1==x2, LABEL</a:t>
            </a:r>
            <a:br>
              <a:rPr lang="en-US" altLang="ja-JP" sz="1600" dirty="0"/>
            </a:br>
            <a:r>
              <a:rPr lang="en-US" altLang="ja-JP" sz="1600" dirty="0"/>
              <a:t>  add x1←x2+x3</a:t>
            </a:r>
            <a:br>
              <a:rPr lang="en-US" altLang="ja-JP" sz="1600" dirty="0"/>
            </a:br>
            <a:r>
              <a:rPr lang="en-US" altLang="ja-JP" sz="1600" dirty="0"/>
              <a:t>LABEL:</a:t>
            </a:r>
            <a:br>
              <a:rPr lang="en-US" altLang="ja-JP" sz="1600" dirty="0"/>
            </a:br>
            <a:r>
              <a:rPr lang="en-US" altLang="ja-JP" sz="1600" dirty="0"/>
              <a:t>  add x2←x3+x4</a:t>
            </a:r>
          </a:p>
          <a:p>
            <a:r>
              <a:rPr lang="en-US" altLang="ja-JP" sz="1600" dirty="0"/>
              <a:t>13ns </a:t>
            </a:r>
            <a:br>
              <a:rPr lang="en-US" altLang="ja-JP" sz="1600" dirty="0"/>
            </a:br>
            <a:r>
              <a:rPr lang="ja-JP" altLang="en-US" sz="1600" dirty="0"/>
              <a:t>フォワーディング</a:t>
            </a:r>
            <a:br>
              <a:rPr lang="en-US" altLang="ja-JP" sz="1600" dirty="0"/>
            </a:br>
            <a:r>
              <a:rPr lang="ja-JP" altLang="en-US" sz="1600" dirty="0"/>
              <a:t>ありの場合</a:t>
            </a:r>
            <a:br>
              <a:rPr lang="en-US" altLang="ja-JP" sz="1600" dirty="0"/>
            </a:br>
            <a:br>
              <a:rPr lang="en-US" altLang="ja-JP" sz="1600" dirty="0"/>
            </a:br>
            <a:r>
              <a:rPr lang="ja-JP" altLang="en-US" sz="1600" dirty="0"/>
              <a:t>やり直した後に</a:t>
            </a:r>
            <a:br>
              <a:rPr lang="en-US" altLang="ja-JP" sz="1600" dirty="0"/>
            </a:br>
            <a:r>
              <a:rPr lang="ja-JP" altLang="en-US" sz="1600" dirty="0"/>
              <a:t>結局 </a:t>
            </a:r>
            <a:r>
              <a:rPr lang="en-US" altLang="ja-JP" sz="1600" dirty="0"/>
              <a:t>LABEL </a:t>
            </a:r>
            <a:r>
              <a:rPr lang="ja-JP" altLang="en-US" sz="1600" dirty="0"/>
              <a:t>の下の</a:t>
            </a:r>
            <a:br>
              <a:rPr lang="en-US" altLang="ja-JP" sz="1600" dirty="0"/>
            </a:br>
            <a:r>
              <a:rPr lang="ja-JP" altLang="en-US" sz="1600" dirty="0"/>
              <a:t>命令も実行することに注意</a:t>
            </a:r>
            <a:endParaRPr lang="en-US" altLang="ja-JP" sz="1600" dirty="0"/>
          </a:p>
        </p:txBody>
      </p:sp>
      <p:sp>
        <p:nvSpPr>
          <p:cNvPr id="3" name="Rectangle 69">
            <a:extLst>
              <a:ext uri="{FF2B5EF4-FFF2-40B4-BE49-F238E27FC236}">
                <a16:creationId xmlns:a16="http://schemas.microsoft.com/office/drawing/2014/main" id="{5BD7BC87-8DAD-1926-B62A-9F8B8C18152F}"/>
              </a:ext>
            </a:extLst>
          </p:cNvPr>
          <p:cNvSpPr>
            <a:spLocks noChangeArrowheads="1"/>
          </p:cNvSpPr>
          <p:nvPr/>
        </p:nvSpPr>
        <p:spPr bwMode="auto">
          <a:xfrm>
            <a:off x="3131984"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4" name="Rectangle 70">
            <a:extLst>
              <a:ext uri="{FF2B5EF4-FFF2-40B4-BE49-F238E27FC236}">
                <a16:creationId xmlns:a16="http://schemas.microsoft.com/office/drawing/2014/main" id="{014F695B-F45D-B81A-7B20-753F4CCA9DA2}"/>
              </a:ext>
            </a:extLst>
          </p:cNvPr>
          <p:cNvSpPr>
            <a:spLocks noChangeArrowheads="1"/>
          </p:cNvSpPr>
          <p:nvPr/>
        </p:nvSpPr>
        <p:spPr bwMode="auto">
          <a:xfrm>
            <a:off x="3581989"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6" name="Rectangle 71">
            <a:extLst>
              <a:ext uri="{FF2B5EF4-FFF2-40B4-BE49-F238E27FC236}">
                <a16:creationId xmlns:a16="http://schemas.microsoft.com/office/drawing/2014/main" id="{3DEC9A20-3A23-F4AA-4871-E71E1790C95F}"/>
              </a:ext>
            </a:extLst>
          </p:cNvPr>
          <p:cNvSpPr>
            <a:spLocks noChangeArrowheads="1"/>
          </p:cNvSpPr>
          <p:nvPr/>
        </p:nvSpPr>
        <p:spPr bwMode="auto">
          <a:xfrm>
            <a:off x="4031994"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8" name="Rectangle 72">
            <a:extLst>
              <a:ext uri="{FF2B5EF4-FFF2-40B4-BE49-F238E27FC236}">
                <a16:creationId xmlns:a16="http://schemas.microsoft.com/office/drawing/2014/main" id="{63F2F5EC-5849-9CA6-1B23-DE0516DE853D}"/>
              </a:ext>
            </a:extLst>
          </p:cNvPr>
          <p:cNvSpPr>
            <a:spLocks noChangeArrowheads="1"/>
          </p:cNvSpPr>
          <p:nvPr/>
        </p:nvSpPr>
        <p:spPr bwMode="auto">
          <a:xfrm>
            <a:off x="4481999"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9" name="Rectangle 73">
            <a:extLst>
              <a:ext uri="{FF2B5EF4-FFF2-40B4-BE49-F238E27FC236}">
                <a16:creationId xmlns:a16="http://schemas.microsoft.com/office/drawing/2014/main" id="{C7436587-2845-295C-C68A-67EF217E891A}"/>
              </a:ext>
            </a:extLst>
          </p:cNvPr>
          <p:cNvSpPr>
            <a:spLocks noChangeArrowheads="1"/>
          </p:cNvSpPr>
          <p:nvPr/>
        </p:nvSpPr>
        <p:spPr bwMode="auto">
          <a:xfrm>
            <a:off x="4932004"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10" name="Rectangle 69">
            <a:extLst>
              <a:ext uri="{FF2B5EF4-FFF2-40B4-BE49-F238E27FC236}">
                <a16:creationId xmlns:a16="http://schemas.microsoft.com/office/drawing/2014/main" id="{5F1AB6B1-B0FE-B5A9-83F1-192D00BBC4F3}"/>
              </a:ext>
            </a:extLst>
          </p:cNvPr>
          <p:cNvSpPr>
            <a:spLocks noChangeArrowheads="1"/>
          </p:cNvSpPr>
          <p:nvPr/>
        </p:nvSpPr>
        <p:spPr bwMode="auto">
          <a:xfrm>
            <a:off x="3581989"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1" name="Rectangle 70">
            <a:extLst>
              <a:ext uri="{FF2B5EF4-FFF2-40B4-BE49-F238E27FC236}">
                <a16:creationId xmlns:a16="http://schemas.microsoft.com/office/drawing/2014/main" id="{C6FF601B-C3AB-6699-4C78-E4EA58E9CD46}"/>
              </a:ext>
            </a:extLst>
          </p:cNvPr>
          <p:cNvSpPr>
            <a:spLocks noChangeArrowheads="1"/>
          </p:cNvSpPr>
          <p:nvPr/>
        </p:nvSpPr>
        <p:spPr bwMode="auto">
          <a:xfrm>
            <a:off x="4031994"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12" name="Rectangle 71">
            <a:extLst>
              <a:ext uri="{FF2B5EF4-FFF2-40B4-BE49-F238E27FC236}">
                <a16:creationId xmlns:a16="http://schemas.microsoft.com/office/drawing/2014/main" id="{F3782D20-A034-9922-AFA6-700373049606}"/>
              </a:ext>
            </a:extLst>
          </p:cNvPr>
          <p:cNvSpPr>
            <a:spLocks noChangeArrowheads="1"/>
          </p:cNvSpPr>
          <p:nvPr/>
        </p:nvSpPr>
        <p:spPr bwMode="auto">
          <a:xfrm>
            <a:off x="4481999"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13" name="Rectangle 72">
            <a:extLst>
              <a:ext uri="{FF2B5EF4-FFF2-40B4-BE49-F238E27FC236}">
                <a16:creationId xmlns:a16="http://schemas.microsoft.com/office/drawing/2014/main" id="{422BEB1C-D60E-F052-7E6A-0F618B5FB4A7}"/>
              </a:ext>
            </a:extLst>
          </p:cNvPr>
          <p:cNvSpPr>
            <a:spLocks noChangeArrowheads="1"/>
          </p:cNvSpPr>
          <p:nvPr/>
        </p:nvSpPr>
        <p:spPr bwMode="auto">
          <a:xfrm>
            <a:off x="4932004"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4" name="Rectangle 73">
            <a:extLst>
              <a:ext uri="{FF2B5EF4-FFF2-40B4-BE49-F238E27FC236}">
                <a16:creationId xmlns:a16="http://schemas.microsoft.com/office/drawing/2014/main" id="{4DE27651-5637-4E99-009E-AE66E6942A97}"/>
              </a:ext>
            </a:extLst>
          </p:cNvPr>
          <p:cNvSpPr>
            <a:spLocks noChangeArrowheads="1"/>
          </p:cNvSpPr>
          <p:nvPr/>
        </p:nvSpPr>
        <p:spPr bwMode="auto">
          <a:xfrm>
            <a:off x="5382009"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15" name="Rectangle 69">
            <a:extLst>
              <a:ext uri="{FF2B5EF4-FFF2-40B4-BE49-F238E27FC236}">
                <a16:creationId xmlns:a16="http://schemas.microsoft.com/office/drawing/2014/main" id="{FF5EDBB2-0575-5873-2FB2-1811E1663D37}"/>
              </a:ext>
            </a:extLst>
          </p:cNvPr>
          <p:cNvSpPr>
            <a:spLocks noChangeArrowheads="1"/>
          </p:cNvSpPr>
          <p:nvPr/>
        </p:nvSpPr>
        <p:spPr bwMode="auto">
          <a:xfrm>
            <a:off x="4031994"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6" name="Rectangle 70">
            <a:extLst>
              <a:ext uri="{FF2B5EF4-FFF2-40B4-BE49-F238E27FC236}">
                <a16:creationId xmlns:a16="http://schemas.microsoft.com/office/drawing/2014/main" id="{F0147F7F-E657-5664-E2C4-D51B2AD89E5B}"/>
              </a:ext>
            </a:extLst>
          </p:cNvPr>
          <p:cNvSpPr>
            <a:spLocks noChangeArrowheads="1"/>
          </p:cNvSpPr>
          <p:nvPr/>
        </p:nvSpPr>
        <p:spPr bwMode="auto">
          <a:xfrm>
            <a:off x="4481999"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17" name="Rectangle 71">
            <a:extLst>
              <a:ext uri="{FF2B5EF4-FFF2-40B4-BE49-F238E27FC236}">
                <a16:creationId xmlns:a16="http://schemas.microsoft.com/office/drawing/2014/main" id="{F6628364-FB9B-ECD5-135C-A5971A19494C}"/>
              </a:ext>
            </a:extLst>
          </p:cNvPr>
          <p:cNvSpPr>
            <a:spLocks noChangeArrowheads="1"/>
          </p:cNvSpPr>
          <p:nvPr/>
        </p:nvSpPr>
        <p:spPr bwMode="auto">
          <a:xfrm>
            <a:off x="4932004"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18" name="Rectangle 72">
            <a:extLst>
              <a:ext uri="{FF2B5EF4-FFF2-40B4-BE49-F238E27FC236}">
                <a16:creationId xmlns:a16="http://schemas.microsoft.com/office/drawing/2014/main" id="{7A3BE4B3-3142-B3C0-F236-FBEF1DA25F71}"/>
              </a:ext>
            </a:extLst>
          </p:cNvPr>
          <p:cNvSpPr>
            <a:spLocks noChangeArrowheads="1"/>
          </p:cNvSpPr>
          <p:nvPr/>
        </p:nvSpPr>
        <p:spPr bwMode="auto">
          <a:xfrm>
            <a:off x="5382009"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9" name="Rectangle 73">
            <a:extLst>
              <a:ext uri="{FF2B5EF4-FFF2-40B4-BE49-F238E27FC236}">
                <a16:creationId xmlns:a16="http://schemas.microsoft.com/office/drawing/2014/main" id="{DFCC18AE-A2D0-6D0D-1786-7AC85CF2EF71}"/>
              </a:ext>
            </a:extLst>
          </p:cNvPr>
          <p:cNvSpPr>
            <a:spLocks noChangeArrowheads="1"/>
          </p:cNvSpPr>
          <p:nvPr/>
        </p:nvSpPr>
        <p:spPr bwMode="auto">
          <a:xfrm>
            <a:off x="5832014"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cxnSp>
        <p:nvCxnSpPr>
          <p:cNvPr id="21" name="直線矢印コネクタ 20">
            <a:extLst>
              <a:ext uri="{FF2B5EF4-FFF2-40B4-BE49-F238E27FC236}">
                <a16:creationId xmlns:a16="http://schemas.microsoft.com/office/drawing/2014/main" id="{50E143F1-2D86-C680-8566-38B134E87E9B}"/>
              </a:ext>
            </a:extLst>
          </p:cNvPr>
          <p:cNvCxnSpPr>
            <a:cxnSpLocks/>
          </p:cNvCxnSpPr>
          <p:nvPr/>
        </p:nvCxnSpPr>
        <p:spPr bwMode="auto">
          <a:xfrm>
            <a:off x="4301997" y="4329010"/>
            <a:ext cx="810009" cy="810009"/>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25" name="直線矢印コネクタ 24">
            <a:extLst>
              <a:ext uri="{FF2B5EF4-FFF2-40B4-BE49-F238E27FC236}">
                <a16:creationId xmlns:a16="http://schemas.microsoft.com/office/drawing/2014/main" id="{EAB7D709-ED8E-153A-1920-C6608D47D435}"/>
              </a:ext>
            </a:extLst>
          </p:cNvPr>
          <p:cNvCxnSpPr/>
          <p:nvPr/>
        </p:nvCxnSpPr>
        <p:spPr bwMode="auto">
          <a:xfrm>
            <a:off x="4752002" y="4869016"/>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28" name="Rectangle 69">
            <a:extLst>
              <a:ext uri="{FF2B5EF4-FFF2-40B4-BE49-F238E27FC236}">
                <a16:creationId xmlns:a16="http://schemas.microsoft.com/office/drawing/2014/main" id="{B391E403-A457-131A-6930-2D40E69398CB}"/>
              </a:ext>
            </a:extLst>
          </p:cNvPr>
          <p:cNvSpPr>
            <a:spLocks noChangeArrowheads="1"/>
          </p:cNvSpPr>
          <p:nvPr/>
        </p:nvSpPr>
        <p:spPr bwMode="auto">
          <a:xfrm>
            <a:off x="6282019"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29" name="Rectangle 70">
            <a:extLst>
              <a:ext uri="{FF2B5EF4-FFF2-40B4-BE49-F238E27FC236}">
                <a16:creationId xmlns:a16="http://schemas.microsoft.com/office/drawing/2014/main" id="{368D7E5E-51AA-872D-5C34-58D9849574C6}"/>
              </a:ext>
            </a:extLst>
          </p:cNvPr>
          <p:cNvSpPr>
            <a:spLocks noChangeArrowheads="1"/>
          </p:cNvSpPr>
          <p:nvPr/>
        </p:nvSpPr>
        <p:spPr bwMode="auto">
          <a:xfrm>
            <a:off x="6732024"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30" name="Rectangle 71">
            <a:extLst>
              <a:ext uri="{FF2B5EF4-FFF2-40B4-BE49-F238E27FC236}">
                <a16:creationId xmlns:a16="http://schemas.microsoft.com/office/drawing/2014/main" id="{6D00DA2E-278D-169C-14DC-22A7F0CCF5DD}"/>
              </a:ext>
            </a:extLst>
          </p:cNvPr>
          <p:cNvSpPr>
            <a:spLocks noChangeArrowheads="1"/>
          </p:cNvSpPr>
          <p:nvPr/>
        </p:nvSpPr>
        <p:spPr bwMode="auto">
          <a:xfrm>
            <a:off x="7182029"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31" name="Rectangle 72">
            <a:extLst>
              <a:ext uri="{FF2B5EF4-FFF2-40B4-BE49-F238E27FC236}">
                <a16:creationId xmlns:a16="http://schemas.microsoft.com/office/drawing/2014/main" id="{F7C0B4A5-7152-6D08-7E7C-1CE89AEA3750}"/>
              </a:ext>
            </a:extLst>
          </p:cNvPr>
          <p:cNvSpPr>
            <a:spLocks noChangeArrowheads="1"/>
          </p:cNvSpPr>
          <p:nvPr/>
        </p:nvSpPr>
        <p:spPr bwMode="auto">
          <a:xfrm>
            <a:off x="7632034"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32" name="Rectangle 73">
            <a:extLst>
              <a:ext uri="{FF2B5EF4-FFF2-40B4-BE49-F238E27FC236}">
                <a16:creationId xmlns:a16="http://schemas.microsoft.com/office/drawing/2014/main" id="{E892CC28-8EB2-8A2B-D1C4-C84913CA8C7D}"/>
              </a:ext>
            </a:extLst>
          </p:cNvPr>
          <p:cNvSpPr>
            <a:spLocks noChangeArrowheads="1"/>
          </p:cNvSpPr>
          <p:nvPr/>
        </p:nvSpPr>
        <p:spPr bwMode="auto">
          <a:xfrm>
            <a:off x="8082039"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36" name="Rectangle 69">
            <a:extLst>
              <a:ext uri="{FF2B5EF4-FFF2-40B4-BE49-F238E27FC236}">
                <a16:creationId xmlns:a16="http://schemas.microsoft.com/office/drawing/2014/main" id="{2CE04C4F-87B8-BDF0-4FEF-EBA9700C68B9}"/>
              </a:ext>
            </a:extLst>
          </p:cNvPr>
          <p:cNvSpPr>
            <a:spLocks noChangeArrowheads="1"/>
          </p:cNvSpPr>
          <p:nvPr/>
        </p:nvSpPr>
        <p:spPr bwMode="auto">
          <a:xfrm>
            <a:off x="6732024"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37" name="Rectangle 70">
            <a:extLst>
              <a:ext uri="{FF2B5EF4-FFF2-40B4-BE49-F238E27FC236}">
                <a16:creationId xmlns:a16="http://schemas.microsoft.com/office/drawing/2014/main" id="{C0B080A1-ACBB-4652-6489-EBA9B4969D81}"/>
              </a:ext>
            </a:extLst>
          </p:cNvPr>
          <p:cNvSpPr>
            <a:spLocks noChangeArrowheads="1"/>
          </p:cNvSpPr>
          <p:nvPr/>
        </p:nvSpPr>
        <p:spPr bwMode="auto">
          <a:xfrm>
            <a:off x="7182029"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38" name="Rectangle 71">
            <a:extLst>
              <a:ext uri="{FF2B5EF4-FFF2-40B4-BE49-F238E27FC236}">
                <a16:creationId xmlns:a16="http://schemas.microsoft.com/office/drawing/2014/main" id="{59B0D913-9332-0EDB-D0F1-BBD84CBC2AF5}"/>
              </a:ext>
            </a:extLst>
          </p:cNvPr>
          <p:cNvSpPr>
            <a:spLocks noChangeArrowheads="1"/>
          </p:cNvSpPr>
          <p:nvPr/>
        </p:nvSpPr>
        <p:spPr bwMode="auto">
          <a:xfrm>
            <a:off x="7632034"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39" name="Rectangle 72">
            <a:extLst>
              <a:ext uri="{FF2B5EF4-FFF2-40B4-BE49-F238E27FC236}">
                <a16:creationId xmlns:a16="http://schemas.microsoft.com/office/drawing/2014/main" id="{D52D636B-5E3B-1F36-6B03-C931148034B6}"/>
              </a:ext>
            </a:extLst>
          </p:cNvPr>
          <p:cNvSpPr>
            <a:spLocks noChangeArrowheads="1"/>
          </p:cNvSpPr>
          <p:nvPr/>
        </p:nvSpPr>
        <p:spPr bwMode="auto">
          <a:xfrm>
            <a:off x="8082039"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40" name="Rectangle 73">
            <a:extLst>
              <a:ext uri="{FF2B5EF4-FFF2-40B4-BE49-F238E27FC236}">
                <a16:creationId xmlns:a16="http://schemas.microsoft.com/office/drawing/2014/main" id="{A924C96C-FBC4-5E2F-C1A0-F19E6456C1A6}"/>
              </a:ext>
            </a:extLst>
          </p:cNvPr>
          <p:cNvSpPr>
            <a:spLocks noChangeArrowheads="1"/>
          </p:cNvSpPr>
          <p:nvPr/>
        </p:nvSpPr>
        <p:spPr bwMode="auto">
          <a:xfrm>
            <a:off x="8532044"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Tree>
    <p:extLst>
      <p:ext uri="{BB962C8B-B14F-4D97-AF65-F5344CB8AC3E}">
        <p14:creationId xmlns:p14="http://schemas.microsoft.com/office/powerpoint/2010/main" val="26403250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スカラ・パイプライン・プロセッサとシングル・サイクル・プロセッサのサイクルの長さが異なるということに混乱してきてしまったので、もう一度説明していただきたいです。スカラ・パイプライン・プロセッサも、命令の１サイクルは</a:t>
            </a:r>
            <a:r>
              <a:rPr lang="en-US" altLang="ja-JP" b="0" i="0" dirty="0">
                <a:solidFill>
                  <a:srgbClr val="000000"/>
                </a:solidFill>
                <a:effectLst/>
                <a:latin typeface="Meiryo" panose="020B0604030504040204" pitchFamily="50" charset="-128"/>
                <a:ea typeface="Meiryo" panose="020B0604030504040204" pitchFamily="50" charset="-128"/>
              </a:rPr>
              <a:t>"F D X M W"</a:t>
            </a:r>
            <a:r>
              <a:rPr lang="ja-JP" altLang="en-US" b="0" i="0" dirty="0">
                <a:solidFill>
                  <a:srgbClr val="000000"/>
                </a:solidFill>
                <a:effectLst/>
                <a:latin typeface="Meiryo" panose="020B0604030504040204" pitchFamily="50" charset="-128"/>
                <a:ea typeface="Meiryo" panose="020B0604030504040204" pitchFamily="50" charset="-128"/>
              </a:rPr>
              <a:t>の </a:t>
            </a:r>
            <a:r>
              <a:rPr lang="en-US" altLang="ja-JP" b="0" i="0" dirty="0">
                <a:solidFill>
                  <a:srgbClr val="000000"/>
                </a:solidFill>
                <a:effectLst/>
                <a:latin typeface="Meiryo" panose="020B0604030504040204" pitchFamily="50" charset="-128"/>
                <a:ea typeface="Meiryo" panose="020B0604030504040204" pitchFamily="50" charset="-128"/>
              </a:rPr>
              <a:t>5ns </a:t>
            </a:r>
            <a:r>
              <a:rPr lang="ja-JP" altLang="en-US" b="0" i="0" dirty="0">
                <a:solidFill>
                  <a:srgbClr val="000000"/>
                </a:solidFill>
                <a:effectLst/>
                <a:latin typeface="Meiryo" panose="020B0604030504040204" pitchFamily="50" charset="-128"/>
                <a:ea typeface="Meiryo" panose="020B0604030504040204" pitchFamily="50" charset="-128"/>
              </a:rPr>
              <a:t>なのではないのかと考えてしまいます。サイクルの定義がよく分かっていないのかもしれません。</a:t>
            </a:r>
            <a:br>
              <a:rPr lang="ja-JP" altLang="en-US" dirty="0"/>
            </a:br>
            <a:r>
              <a:rPr lang="ja-JP" altLang="en-US" b="0" i="0" dirty="0">
                <a:solidFill>
                  <a:srgbClr val="000000"/>
                </a:solidFill>
                <a:effectLst/>
                <a:latin typeface="Meiryo" panose="020B0604030504040204" pitchFamily="50" charset="-128"/>
                <a:ea typeface="Meiryo" panose="020B0604030504040204" pitchFamily="50" charset="-128"/>
              </a:rPr>
              <a:t>パイプライン化した場合、最大の</a:t>
            </a:r>
            <a:r>
              <a:rPr lang="en-US" altLang="ja-JP" b="0" i="0" dirty="0">
                <a:solidFill>
                  <a:srgbClr val="000000"/>
                </a:solidFill>
                <a:effectLst/>
                <a:latin typeface="Meiryo" panose="020B0604030504040204" pitchFamily="50" charset="-128"/>
                <a:ea typeface="Meiryo" panose="020B0604030504040204" pitchFamily="50" charset="-128"/>
              </a:rPr>
              <a:t>"F D X M W"</a:t>
            </a:r>
            <a:r>
              <a:rPr lang="ja-JP" altLang="en-US" b="0" i="0" dirty="0">
                <a:solidFill>
                  <a:srgbClr val="000000"/>
                </a:solidFill>
                <a:effectLst/>
                <a:latin typeface="Meiryo" panose="020B0604030504040204" pitchFamily="50" charset="-128"/>
                <a:ea typeface="Meiryo" panose="020B0604030504040204" pitchFamily="50" charset="-128"/>
              </a:rPr>
              <a:t>全ての命令が並ぶため、</a:t>
            </a:r>
            <a:r>
              <a:rPr lang="en-US" altLang="ja-JP" b="0" i="0" dirty="0">
                <a:solidFill>
                  <a:srgbClr val="000000"/>
                </a:solidFill>
                <a:effectLst/>
                <a:latin typeface="Meiryo" panose="020B0604030504040204" pitchFamily="50" charset="-128"/>
                <a:ea typeface="Meiryo" panose="020B0604030504040204" pitchFamily="50" charset="-128"/>
              </a:rPr>
              <a:t>1ns</a:t>
            </a:r>
            <a:r>
              <a:rPr lang="ja-JP" altLang="en-US" b="0" i="0" dirty="0">
                <a:solidFill>
                  <a:srgbClr val="000000"/>
                </a:solidFill>
                <a:effectLst/>
                <a:latin typeface="Meiryo" panose="020B0604030504040204" pitchFamily="50" charset="-128"/>
                <a:ea typeface="Meiryo" panose="020B0604030504040204" pitchFamily="50" charset="-128"/>
              </a:rPr>
              <a:t>でいいということなのでしょうか。パイプライン段数を倍にした場合も同様の考え方でしょうか。</a:t>
            </a:r>
            <a:endParaRPr lang="en-US" dirty="0"/>
          </a:p>
        </p:txBody>
      </p:sp>
    </p:spTree>
    <p:extLst>
      <p:ext uri="{BB962C8B-B14F-4D97-AF65-F5344CB8AC3E}">
        <p14:creationId xmlns:p14="http://schemas.microsoft.com/office/powerpoint/2010/main" val="16812130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データハザードと分岐予測ミスによる実行サイクルの増加を互換性のないものとして考えてもいいのか悩みました。</a:t>
            </a:r>
            <a:endParaRPr lang="en-US" dirty="0"/>
          </a:p>
        </p:txBody>
      </p:sp>
    </p:spTree>
    <p:extLst>
      <p:ext uri="{BB962C8B-B14F-4D97-AF65-F5344CB8AC3E}">
        <p14:creationId xmlns:p14="http://schemas.microsoft.com/office/powerpoint/2010/main" val="34722105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2-way </a:t>
            </a:r>
            <a:r>
              <a:rPr lang="ja-JP" altLang="en-US" b="0" i="0" dirty="0">
                <a:solidFill>
                  <a:srgbClr val="000000"/>
                </a:solidFill>
                <a:effectLst/>
                <a:latin typeface="Meiryo" panose="020B0604030504040204" pitchFamily="50" charset="-128"/>
                <a:ea typeface="Meiryo" panose="020B0604030504040204" pitchFamily="50" charset="-128"/>
              </a:rPr>
              <a:t>スーパスカラとパイプライン段数を</a:t>
            </a:r>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倍にしたものとの違いがわからない。</a:t>
            </a:r>
            <a:endParaRPr lang="en-US" altLang="ja-JP" b="0" i="0" dirty="0">
              <a:solidFill>
                <a:srgbClr val="000000"/>
              </a:solidFill>
              <a:effectLst/>
              <a:latin typeface="Meiryo" panose="020B0604030504040204" pitchFamily="50" charset="-128"/>
              <a:ea typeface="Meiryo" panose="020B0604030504040204" pitchFamily="50" charset="-128"/>
            </a:endParaRPr>
          </a:p>
          <a:p>
            <a:r>
              <a:rPr lang="ja-JP" altLang="en-US" b="0" i="0" dirty="0">
                <a:solidFill>
                  <a:srgbClr val="000000"/>
                </a:solidFill>
                <a:effectLst/>
                <a:latin typeface="Meiryo" panose="020B0604030504040204" pitchFamily="50" charset="-128"/>
                <a:ea typeface="Meiryo" panose="020B0604030504040204" pitchFamily="50" charset="-128"/>
              </a:rPr>
              <a:t>段数が２倍のスカラパイププロセッサと</a:t>
            </a:r>
            <a:r>
              <a:rPr lang="en-US" altLang="ja-JP" b="0" i="0" dirty="0">
                <a:solidFill>
                  <a:srgbClr val="000000"/>
                </a:solidFill>
                <a:effectLst/>
                <a:latin typeface="Meiryo" panose="020B0604030504040204" pitchFamily="50" charset="-128"/>
                <a:ea typeface="Meiryo" panose="020B0604030504040204" pitchFamily="50" charset="-128"/>
              </a:rPr>
              <a:t>2way</a:t>
            </a:r>
            <a:r>
              <a:rPr lang="ja-JP" altLang="en-US" b="0" i="0" dirty="0">
                <a:solidFill>
                  <a:srgbClr val="000000"/>
                </a:solidFill>
                <a:effectLst/>
                <a:latin typeface="Meiryo" panose="020B0604030504040204" pitchFamily="50" charset="-128"/>
                <a:ea typeface="Meiryo" panose="020B0604030504040204" pitchFamily="50" charset="-128"/>
              </a:rPr>
              <a:t>スーパスカラプロセッサの違いがあまり理解できていないです。</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段数が２倍</a:t>
            </a:r>
            <a:r>
              <a:rPr lang="en-US" altLang="ja-JP" dirty="0"/>
              <a:t>=</a:t>
            </a:r>
            <a:r>
              <a:rPr lang="ja-JP" altLang="en-US" dirty="0"/>
              <a:t>ベルトコンベアを２倍分早く送れる</a:t>
            </a:r>
            <a:endParaRPr lang="en-US" altLang="ja-JP" dirty="0"/>
          </a:p>
          <a:p>
            <a:pPr lvl="1"/>
            <a:r>
              <a:rPr lang="en-US" dirty="0"/>
              <a:t>2way </a:t>
            </a:r>
            <a:r>
              <a:rPr lang="en-US" altLang="ja-JP" dirty="0"/>
              <a:t>=</a:t>
            </a:r>
            <a:r>
              <a:rPr lang="ja-JP" altLang="en-US" dirty="0"/>
              <a:t>ベルトコンベアが２本ある</a:t>
            </a:r>
            <a:endParaRPr lang="en-US" dirty="0"/>
          </a:p>
        </p:txBody>
      </p:sp>
    </p:spTree>
    <p:extLst>
      <p:ext uri="{BB962C8B-B14F-4D97-AF65-F5344CB8AC3E}">
        <p14:creationId xmlns:p14="http://schemas.microsoft.com/office/powerpoint/2010/main" val="31652128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分岐予測器の改良をして予測自体の計算時間が増えても、全体の命令数が多い場合の想定であれば気にしなくてもいいんですか？</a:t>
            </a:r>
            <a:endParaRPr lang="en-US" dirty="0"/>
          </a:p>
        </p:txBody>
      </p:sp>
    </p:spTree>
    <p:extLst>
      <p:ext uri="{BB962C8B-B14F-4D97-AF65-F5344CB8AC3E}">
        <p14:creationId xmlns:p14="http://schemas.microsoft.com/office/powerpoint/2010/main" val="32141264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6278D4-CEE1-7814-8C31-ED385C6B5221}"/>
              </a:ext>
            </a:extLst>
          </p:cNvPr>
          <p:cNvSpPr>
            <a:spLocks noGrp="1"/>
          </p:cNvSpPr>
          <p:nvPr>
            <p:ph type="title"/>
          </p:nvPr>
        </p:nvSpPr>
        <p:spPr/>
        <p:txBody>
          <a:bodyPr/>
          <a:lstStyle/>
          <a:p>
            <a:r>
              <a:rPr kumimoji="1" lang="ja-JP" altLang="en-US" dirty="0"/>
              <a:t>一般化できる</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F99C606-F320-4759-1DA1-881FE7545722}"/>
                  </a:ext>
                </a:extLst>
              </p:cNvPr>
              <p:cNvSpPr>
                <a:spLocks noGrp="1"/>
              </p:cNvSpPr>
              <p:nvPr>
                <p:ph sz="quarter" idx="10"/>
              </p:nvPr>
            </p:nvSpPr>
            <p:spPr/>
            <p:txBody>
              <a:bodyPr/>
              <a:lstStyle/>
              <a:p>
                <a:r>
                  <a:rPr kumimoji="1" lang="ja-JP" altLang="en-US" dirty="0"/>
                  <a:t>ハザード </a:t>
                </a:r>
                <a:r>
                  <a:rPr kumimoji="1" lang="en-US" altLang="ja-JP" dirty="0"/>
                  <a:t>a</a:t>
                </a:r>
                <a:r>
                  <a:rPr kumimoji="1" lang="ja-JP" altLang="en-US" dirty="0"/>
                  <a:t>，ハザード </a:t>
                </a:r>
                <a:r>
                  <a:rPr kumimoji="1" lang="en-US" altLang="ja-JP" dirty="0"/>
                  <a:t>b</a:t>
                </a:r>
                <a:r>
                  <a:rPr kumimoji="1" lang="ja-JP" altLang="en-US" dirty="0"/>
                  <a:t>，ハザード </a:t>
                </a:r>
                <a:r>
                  <a:rPr kumimoji="1" lang="en-US" altLang="ja-JP" dirty="0"/>
                  <a:t>c </a:t>
                </a:r>
                <a:r>
                  <a:rPr kumimoji="1" lang="ja-JP" altLang="en-US" dirty="0"/>
                  <a:t>･･･ とあった時</a:t>
                </a:r>
                <a:endParaRPr kumimoji="1" lang="en-US" altLang="ja-JP" dirty="0"/>
              </a:p>
              <a:p>
                <a:pPr lvl="1"/>
                <a:r>
                  <a:rPr kumimoji="1" lang="ja-JP" altLang="en-US" dirty="0"/>
                  <a:t>それぞれおきた回数が </a:t>
                </a:r>
                <a14:m>
                  <m:oMath xmlns:m="http://schemas.openxmlformats.org/officeDocument/2006/math">
                    <m:r>
                      <a:rPr kumimoji="1" lang="en-US" altLang="ja-JP" i="1" dirty="0" smtClean="0">
                        <a:latin typeface="Cambria Math" panose="02040503050406030204" pitchFamily="18" charset="0"/>
                      </a:rPr>
                      <m:t>𝑁h</m:t>
                    </m:r>
                    <m:r>
                      <a:rPr kumimoji="1" lang="en-US" altLang="ja-JP" b="0" i="1" dirty="0" smtClean="0">
                        <a:latin typeface="Cambria Math" panose="02040503050406030204" pitchFamily="18" charset="0"/>
                      </a:rPr>
                      <m:t>..</m:t>
                    </m:r>
                  </m:oMath>
                </a14:m>
                <a:r>
                  <a:rPr kumimoji="1" lang="ja-JP" altLang="en-US" dirty="0"/>
                  <a:t>，ペナルティが </a:t>
                </a:r>
                <a14:m>
                  <m:oMath xmlns:m="http://schemas.openxmlformats.org/officeDocument/2006/math">
                    <m:r>
                      <a:rPr kumimoji="1" lang="en-US" altLang="ja-JP" i="1" dirty="0" smtClean="0">
                        <a:latin typeface="Cambria Math" panose="02040503050406030204" pitchFamily="18" charset="0"/>
                      </a:rPr>
                      <m:t>𝐶𝑝</m:t>
                    </m:r>
                    <m:r>
                      <a:rPr kumimoji="1" lang="en-US" altLang="ja-JP" i="1" dirty="0" smtClean="0">
                        <a:latin typeface="Cambria Math" panose="02040503050406030204" pitchFamily="18" charset="0"/>
                      </a:rPr>
                      <m:t>…</m:t>
                    </m:r>
                  </m:oMath>
                </a14:m>
                <a:r>
                  <a:rPr kumimoji="1" lang="en-US" altLang="ja-JP" dirty="0"/>
                  <a:t> </a:t>
                </a:r>
                <a:r>
                  <a:rPr kumimoji="1" lang="ja-JP" altLang="en-US" dirty="0"/>
                  <a:t>とする</a:t>
                </a:r>
                <a:endParaRPr kumimoji="1" lang="en-US" altLang="ja-JP" dirty="0"/>
              </a:p>
              <a:p>
                <a:r>
                  <a:rPr kumimoji="1" lang="ja-JP" altLang="en-US" dirty="0"/>
                  <a:t>実行サイクル数 </a:t>
                </a:r>
                <a14:m>
                  <m:oMath xmlns:m="http://schemas.openxmlformats.org/officeDocument/2006/math">
                    <m:r>
                      <a:rPr kumimoji="1" lang="en-US" altLang="ja-JP" i="1" dirty="0" smtClean="0">
                        <a:latin typeface="Cambria Math" panose="02040503050406030204" pitchFamily="18" charset="0"/>
                      </a:rPr>
                      <m:t>𝐶𝑟</m:t>
                    </m:r>
                  </m:oMath>
                </a14:m>
                <a:r>
                  <a:rPr kumimoji="1" lang="en-US" altLang="ja-JP" dirty="0"/>
                  <a:t> </a:t>
                </a:r>
                <a:r>
                  <a:rPr kumimoji="1" lang="ja-JP" altLang="en-US" dirty="0"/>
                  <a:t>は，理想サイクル数 </a:t>
                </a:r>
                <a14:m>
                  <m:oMath xmlns:m="http://schemas.openxmlformats.org/officeDocument/2006/math">
                    <m:r>
                      <a:rPr kumimoji="1" lang="en-US" altLang="ja-JP" i="1" dirty="0" smtClean="0">
                        <a:latin typeface="Cambria Math" panose="02040503050406030204" pitchFamily="18" charset="0"/>
                      </a:rPr>
                      <m:t>𝐶𝑡</m:t>
                    </m:r>
                  </m:oMath>
                </a14:m>
                <a:r>
                  <a:rPr kumimoji="1" lang="en-US" altLang="ja-JP" dirty="0"/>
                  <a:t> </a:t>
                </a:r>
                <a:r>
                  <a:rPr kumimoji="1" lang="ja-JP" altLang="en-US" dirty="0"/>
                  <a:t>に対して，</a:t>
                </a:r>
                <a:endParaRPr kumimoji="1" lang="en-US" altLang="ja-JP" dirty="0"/>
              </a:p>
              <a:p>
                <a:pPr lvl="1"/>
                <a14:m>
                  <m:oMath xmlns:m="http://schemas.openxmlformats.org/officeDocument/2006/math">
                    <m:r>
                      <a:rPr lang="en-US" altLang="ja-JP" i="1" dirty="0" smtClean="0">
                        <a:latin typeface="Cambria Math" panose="02040503050406030204" pitchFamily="18" charset="0"/>
                      </a:rPr>
                      <m:t>𝐶𝑟</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𝐶𝑡</m:t>
                    </m:r>
                    <m:r>
                      <a:rPr lang="en-US" altLang="ja-JP" i="1" dirty="0" smtClean="0">
                        <a:latin typeface="Cambria Math" panose="02040503050406030204" pitchFamily="18" charset="0"/>
                      </a:rPr>
                      <m:t> + </m:t>
                    </m:r>
                    <m:r>
                      <a:rPr lang="en-US" altLang="ja-JP" i="1" dirty="0" smtClean="0">
                        <a:solidFill>
                          <a:schemeClr val="accent5"/>
                        </a:solidFill>
                        <a:latin typeface="Cambria Math" panose="02040503050406030204" pitchFamily="18" charset="0"/>
                      </a:rPr>
                      <m:t>𝑁</m:t>
                    </m:r>
                    <m:r>
                      <a:rPr lang="en-US" altLang="ja-JP" b="0" i="1" dirty="0" smtClean="0">
                        <a:solidFill>
                          <a:schemeClr val="accent5"/>
                        </a:solidFill>
                        <a:latin typeface="Cambria Math" panose="02040503050406030204" pitchFamily="18" charset="0"/>
                      </a:rPr>
                      <m:t>h</m:t>
                    </m:r>
                    <m:r>
                      <a:rPr lang="en-US" altLang="ja-JP" i="1" dirty="0" smtClean="0">
                        <a:solidFill>
                          <a:schemeClr val="accent5"/>
                        </a:solidFill>
                        <a:latin typeface="Cambria Math" panose="02040503050406030204" pitchFamily="18" charset="0"/>
                      </a:rPr>
                      <m:t>𝑎</m:t>
                    </m:r>
                    <m:r>
                      <a:rPr lang="en-US" altLang="ja-JP" i="1" dirty="0">
                        <a:solidFill>
                          <a:schemeClr val="accent5"/>
                        </a:solidFill>
                        <a:latin typeface="Cambria Math" panose="02040503050406030204" pitchFamily="18" charset="0"/>
                      </a:rPr>
                      <m:t>×</m:t>
                    </m:r>
                    <m:r>
                      <a:rPr lang="en-US" altLang="ja-JP" b="0" i="1" dirty="0" smtClean="0">
                        <a:solidFill>
                          <a:schemeClr val="accent5"/>
                        </a:solidFill>
                        <a:latin typeface="Cambria Math" panose="02040503050406030204" pitchFamily="18" charset="0"/>
                      </a:rPr>
                      <m:t>𝐶𝑝𝑎</m:t>
                    </m:r>
                    <m:r>
                      <a:rPr lang="en-US" altLang="ja-JP" b="0" i="1" dirty="0" smtClean="0">
                        <a:latin typeface="Cambria Math" panose="02040503050406030204" pitchFamily="18" charset="0"/>
                      </a:rPr>
                      <m:t>+ </m:t>
                    </m:r>
                    <m:r>
                      <a:rPr lang="en-US" altLang="ja-JP" i="1" dirty="0" smtClean="0">
                        <a:solidFill>
                          <a:schemeClr val="accent6"/>
                        </a:solidFill>
                        <a:latin typeface="Cambria Math" panose="02040503050406030204" pitchFamily="18" charset="0"/>
                      </a:rPr>
                      <m:t>𝑁</m:t>
                    </m:r>
                    <m:r>
                      <a:rPr lang="en-US" altLang="ja-JP" b="0" i="1" dirty="0" smtClean="0">
                        <a:solidFill>
                          <a:schemeClr val="accent6"/>
                        </a:solidFill>
                        <a:latin typeface="Cambria Math" panose="02040503050406030204" pitchFamily="18" charset="0"/>
                      </a:rPr>
                      <m:t>h</m:t>
                    </m:r>
                    <m:r>
                      <a:rPr lang="en-US" altLang="ja-JP" i="1" dirty="0" smtClean="0">
                        <a:solidFill>
                          <a:schemeClr val="accent6"/>
                        </a:solidFill>
                        <a:latin typeface="Cambria Math" panose="02040503050406030204" pitchFamily="18" charset="0"/>
                      </a:rPr>
                      <m:t>𝑏</m:t>
                    </m:r>
                    <m:r>
                      <a:rPr lang="en-US" altLang="ja-JP" i="1" dirty="0" smtClean="0">
                        <a:solidFill>
                          <a:schemeClr val="accent6"/>
                        </a:solidFill>
                        <a:latin typeface="Cambria Math" panose="02040503050406030204" pitchFamily="18" charset="0"/>
                      </a:rPr>
                      <m:t>×</m:t>
                    </m:r>
                    <m:r>
                      <a:rPr lang="en-US" altLang="ja-JP" i="1" dirty="0" smtClean="0">
                        <a:solidFill>
                          <a:schemeClr val="accent6"/>
                        </a:solidFill>
                        <a:latin typeface="Cambria Math" panose="02040503050406030204" pitchFamily="18" charset="0"/>
                      </a:rPr>
                      <m:t>𝐶𝑝𝑏</m:t>
                    </m:r>
                    <m:r>
                      <a:rPr lang="en-US" altLang="ja-JP" i="1" dirty="0">
                        <a:latin typeface="Cambria Math" panose="02040503050406030204" pitchFamily="18" charset="0"/>
                      </a:rPr>
                      <m:t>+</m:t>
                    </m:r>
                    <m:r>
                      <a:rPr lang="en-US" altLang="ja-JP" i="1" dirty="0" smtClean="0">
                        <a:solidFill>
                          <a:schemeClr val="accent3">
                            <a:lumMod val="75000"/>
                          </a:schemeClr>
                        </a:solidFill>
                        <a:latin typeface="Cambria Math" panose="02040503050406030204" pitchFamily="18" charset="0"/>
                      </a:rPr>
                      <m:t>𝑁</m:t>
                    </m:r>
                    <m:r>
                      <a:rPr lang="en-US" altLang="ja-JP" b="0" i="1" dirty="0" smtClean="0">
                        <a:solidFill>
                          <a:schemeClr val="accent3">
                            <a:lumMod val="75000"/>
                          </a:schemeClr>
                        </a:solidFill>
                        <a:latin typeface="Cambria Math" panose="02040503050406030204" pitchFamily="18" charset="0"/>
                      </a:rPr>
                      <m:t>h𝑐</m:t>
                    </m:r>
                    <m:r>
                      <a:rPr lang="en-US" altLang="ja-JP" i="1" dirty="0">
                        <a:solidFill>
                          <a:schemeClr val="accent3">
                            <a:lumMod val="75000"/>
                          </a:schemeClr>
                        </a:solidFill>
                        <a:latin typeface="Cambria Math" panose="02040503050406030204" pitchFamily="18" charset="0"/>
                      </a:rPr>
                      <m:t>×</m:t>
                    </m:r>
                    <m:r>
                      <a:rPr lang="en-US" altLang="ja-JP" i="1" dirty="0">
                        <a:solidFill>
                          <a:schemeClr val="accent3">
                            <a:lumMod val="75000"/>
                          </a:schemeClr>
                        </a:solidFill>
                        <a:latin typeface="Cambria Math" panose="02040503050406030204" pitchFamily="18" charset="0"/>
                      </a:rPr>
                      <m:t>𝐶𝑝𝑐</m:t>
                    </m:r>
                    <m:r>
                      <a:rPr lang="en-US" altLang="ja-JP" b="0" i="1" dirty="0" smtClean="0">
                        <a:latin typeface="Cambria Math" panose="02040503050406030204" pitchFamily="18" charset="0"/>
                      </a:rPr>
                      <m:t>+…</m:t>
                    </m:r>
                  </m:oMath>
                </a14:m>
                <a:endParaRPr lang="en-US" altLang="ja-JP" b="0" dirty="0"/>
              </a:p>
              <a:p>
                <a:r>
                  <a:rPr lang="ja-JP" altLang="en-US" b="0" dirty="0"/>
                  <a:t>実行命令数を </a:t>
                </a:r>
                <a14:m>
                  <m:oMath xmlns:m="http://schemas.openxmlformats.org/officeDocument/2006/math">
                    <m:r>
                      <a:rPr lang="en-US" altLang="ja-JP" b="0" i="1" dirty="0" smtClean="0">
                        <a:latin typeface="Cambria Math" panose="02040503050406030204" pitchFamily="18" charset="0"/>
                      </a:rPr>
                      <m:t>𝑁𝑖</m:t>
                    </m:r>
                  </m:oMath>
                </a14:m>
                <a:r>
                  <a:rPr lang="ja-JP" altLang="en-US" dirty="0"/>
                  <a:t> とすると，</a:t>
                </a:r>
                <a14:m>
                  <m:oMath xmlns:m="http://schemas.openxmlformats.org/officeDocument/2006/math">
                    <m:r>
                      <a:rPr lang="en-US" altLang="ja-JP" i="1" dirty="0" smtClean="0">
                        <a:latin typeface="Cambria Math" panose="02040503050406030204" pitchFamily="18" charset="0"/>
                      </a:rPr>
                      <m:t>𝐼𝑃𝐶𝑟</m:t>
                    </m:r>
                    <m:r>
                      <a:rPr lang="en-US" altLang="ja-JP" i="1" dirty="0" smtClean="0">
                        <a:latin typeface="Cambria Math" panose="02040503050406030204" pitchFamily="18" charset="0"/>
                      </a:rPr>
                      <m:t> = </m:t>
                    </m:r>
                    <m:r>
                      <a:rPr lang="en-US" altLang="ja-JP" i="1" dirty="0" smtClean="0">
                        <a:latin typeface="Cambria Math" panose="02040503050406030204" pitchFamily="18" charset="0"/>
                      </a:rPr>
                      <m:t>𝑁𝑖</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𝐶𝑟</m:t>
                    </m:r>
                  </m:oMath>
                </a14:m>
                <a:endParaRPr lang="en-US" altLang="ja-JP" b="0" dirty="0"/>
              </a:p>
            </p:txBody>
          </p:sp>
        </mc:Choice>
        <mc:Fallback xmlns="">
          <p:sp>
            <p:nvSpPr>
              <p:cNvPr id="3" name="コンテンツ プレースホルダー 2">
                <a:extLst>
                  <a:ext uri="{FF2B5EF4-FFF2-40B4-BE49-F238E27FC236}">
                    <a16:creationId xmlns:a16="http://schemas.microsoft.com/office/drawing/2014/main" id="{2F99C606-F320-4759-1DA1-881FE7545722}"/>
                  </a:ext>
                </a:extLst>
              </p:cNvPr>
              <p:cNvSpPr>
                <a:spLocks noGrp="1" noRot="1" noChangeAspect="1" noMove="1" noResize="1" noEditPoints="1" noAdjustHandles="1" noChangeArrowheads="1" noChangeShapeType="1" noTextEdit="1"/>
              </p:cNvSpPr>
              <p:nvPr>
                <p:ph sz="quarter" idx="10"/>
              </p:nvPr>
            </p:nvSpPr>
            <p:spPr>
              <a:blipFill>
                <a:blip r:embed="rId2"/>
                <a:stretch>
                  <a:fillRect l="-692"/>
                </a:stretch>
              </a:blipFill>
            </p:spPr>
            <p:txBody>
              <a:bodyPr/>
              <a:lstStyle/>
              <a:p>
                <a:r>
                  <a:rPr lang="en-US">
                    <a:noFill/>
                  </a:rPr>
                  <a:t> </a:t>
                </a:r>
              </a:p>
            </p:txBody>
          </p:sp>
        </mc:Fallback>
      </mc:AlternateContent>
    </p:spTree>
    <p:extLst>
      <p:ext uri="{BB962C8B-B14F-4D97-AF65-F5344CB8AC3E}">
        <p14:creationId xmlns:p14="http://schemas.microsoft.com/office/powerpoint/2010/main" val="36326807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課題で、実行命令数</a:t>
            </a:r>
            <a:r>
              <a:rPr lang="en-US" altLang="ja-JP" b="0" i="0" dirty="0">
                <a:solidFill>
                  <a:srgbClr val="000000"/>
                </a:solidFill>
                <a:effectLst/>
                <a:latin typeface="Meiryo" panose="020B0604030504040204" pitchFamily="50" charset="-128"/>
                <a:ea typeface="Meiryo" panose="020B0604030504040204" pitchFamily="50" charset="-128"/>
              </a:rPr>
              <a:t>Ni</a:t>
            </a:r>
            <a:r>
              <a:rPr lang="ja-JP" altLang="en-US" b="0" i="0" dirty="0">
                <a:solidFill>
                  <a:srgbClr val="000000"/>
                </a:solidFill>
                <a:effectLst/>
                <a:latin typeface="Meiryo" panose="020B0604030504040204" pitchFamily="50" charset="-128"/>
                <a:ea typeface="Meiryo" panose="020B0604030504040204" pitchFamily="50" charset="-128"/>
              </a:rPr>
              <a:t>をどのように求めるのか分かりませんでした。</a:t>
            </a:r>
            <a:endParaRPr lang="en-US" dirty="0"/>
          </a:p>
        </p:txBody>
      </p:sp>
    </p:spTree>
    <p:extLst>
      <p:ext uri="{BB962C8B-B14F-4D97-AF65-F5344CB8AC3E}">
        <p14:creationId xmlns:p14="http://schemas.microsoft.com/office/powerpoint/2010/main" val="25003547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十分な長さの命令を実行すればパイプラインの長さ分は無視して近似できる、というところが理解できない。グラフの数値がなぜ？となっています。</a:t>
            </a:r>
            <a:r>
              <a:rPr lang="en-US" altLang="ja-JP" b="0" i="0" dirty="0">
                <a:solidFill>
                  <a:srgbClr val="000000"/>
                </a:solidFill>
                <a:effectLst/>
                <a:latin typeface="Meiryo" panose="020B0604030504040204" pitchFamily="50" charset="-128"/>
                <a:ea typeface="Meiryo" panose="020B0604030504040204" pitchFamily="50" charset="-128"/>
              </a:rPr>
              <a:t>5+999999</a:t>
            </a:r>
            <a:r>
              <a:rPr lang="ja-JP" altLang="en-US" b="0" i="0" dirty="0">
                <a:solidFill>
                  <a:srgbClr val="000000"/>
                </a:solidFill>
                <a:effectLst/>
                <a:latin typeface="Meiryo" panose="020B0604030504040204" pitchFamily="50" charset="-128"/>
                <a:ea typeface="Meiryo" panose="020B0604030504040204" pitchFamily="50" charset="-128"/>
              </a:rPr>
              <a:t>サイクルはどのようにしてこうなったのか。</a:t>
            </a:r>
            <a:endParaRPr lang="en-US" dirty="0"/>
          </a:p>
        </p:txBody>
      </p:sp>
    </p:spTree>
    <p:extLst>
      <p:ext uri="{BB962C8B-B14F-4D97-AF65-F5344CB8AC3E}">
        <p14:creationId xmlns:p14="http://schemas.microsoft.com/office/powerpoint/2010/main" val="27006854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「十分に多く」の命令を実行した場合</a:t>
            </a:r>
          </a:p>
        </p:txBody>
      </p:sp>
      <p:sp>
        <p:nvSpPr>
          <p:cNvPr id="18" name="正方形/長方形 17">
            <a:extLst>
              <a:ext uri="{FF2B5EF4-FFF2-40B4-BE49-F238E27FC236}">
                <a16:creationId xmlns:a16="http://schemas.microsoft.com/office/drawing/2014/main" id="{842DC25E-D905-548B-B524-078E9180232F}"/>
              </a:ext>
            </a:extLst>
          </p:cNvPr>
          <p:cNvSpPr/>
          <p:nvPr/>
        </p:nvSpPr>
        <p:spPr>
          <a:xfrm>
            <a:off x="71950" y="1718981"/>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I0</a:t>
            </a:r>
            <a:endParaRPr lang="ja-JP" altLang="en-US" dirty="0">
              <a:solidFill>
                <a:schemeClr val="tx1">
                  <a:lumMod val="65000"/>
                  <a:lumOff val="35000"/>
                </a:schemeClr>
              </a:solidFill>
              <a:latin typeface="Consolas" panose="020B0609020204030204" pitchFamily="49" charset="0"/>
            </a:endParaRPr>
          </a:p>
        </p:txBody>
      </p:sp>
      <p:sp>
        <p:nvSpPr>
          <p:cNvPr id="19" name="正方形/長方形 18">
            <a:extLst>
              <a:ext uri="{FF2B5EF4-FFF2-40B4-BE49-F238E27FC236}">
                <a16:creationId xmlns:a16="http://schemas.microsoft.com/office/drawing/2014/main" id="{44BE2AF5-A875-5784-4C41-EC5D5BE957C5}"/>
              </a:ext>
            </a:extLst>
          </p:cNvPr>
          <p:cNvSpPr/>
          <p:nvPr/>
        </p:nvSpPr>
        <p:spPr>
          <a:xfrm>
            <a:off x="71950" y="2168986"/>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I1</a:t>
            </a:r>
            <a:endParaRPr lang="ja-JP" altLang="en-US" dirty="0">
              <a:solidFill>
                <a:schemeClr val="tx1">
                  <a:lumMod val="65000"/>
                  <a:lumOff val="35000"/>
                </a:schemeClr>
              </a:solidFill>
              <a:latin typeface="Consolas" panose="020B0609020204030204" pitchFamily="49" charset="0"/>
            </a:endParaRPr>
          </a:p>
        </p:txBody>
      </p:sp>
      <p:sp>
        <p:nvSpPr>
          <p:cNvPr id="20" name="正方形/長方形 19">
            <a:extLst>
              <a:ext uri="{FF2B5EF4-FFF2-40B4-BE49-F238E27FC236}">
                <a16:creationId xmlns:a16="http://schemas.microsoft.com/office/drawing/2014/main" id="{8A302DEA-B7EB-2ED5-2902-CB3D9432A7CD}"/>
              </a:ext>
            </a:extLst>
          </p:cNvPr>
          <p:cNvSpPr/>
          <p:nvPr/>
        </p:nvSpPr>
        <p:spPr>
          <a:xfrm>
            <a:off x="71950" y="2618991"/>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I2</a:t>
            </a:r>
            <a:endParaRPr lang="ja-JP" altLang="en-US" dirty="0">
              <a:solidFill>
                <a:schemeClr val="tx1">
                  <a:lumMod val="65000"/>
                  <a:lumOff val="35000"/>
                </a:schemeClr>
              </a:solidFill>
              <a:latin typeface="Consolas" panose="020B0609020204030204" pitchFamily="49" charset="0"/>
            </a:endParaRPr>
          </a:p>
        </p:txBody>
      </p:sp>
      <p:sp>
        <p:nvSpPr>
          <p:cNvPr id="39" name="Rectangle 69">
            <a:extLst>
              <a:ext uri="{FF2B5EF4-FFF2-40B4-BE49-F238E27FC236}">
                <a16:creationId xmlns:a16="http://schemas.microsoft.com/office/drawing/2014/main" id="{7A275430-0751-5FEB-5A19-5D72A0480ADD}"/>
              </a:ext>
            </a:extLst>
          </p:cNvPr>
          <p:cNvSpPr>
            <a:spLocks noChangeArrowheads="1"/>
          </p:cNvSpPr>
          <p:nvPr/>
        </p:nvSpPr>
        <p:spPr bwMode="auto">
          <a:xfrm>
            <a:off x="701957" y="1718981"/>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40" name="Rectangle 70">
            <a:extLst>
              <a:ext uri="{FF2B5EF4-FFF2-40B4-BE49-F238E27FC236}">
                <a16:creationId xmlns:a16="http://schemas.microsoft.com/office/drawing/2014/main" id="{D131183A-3D62-5404-2945-A58D213D075D}"/>
              </a:ext>
            </a:extLst>
          </p:cNvPr>
          <p:cNvSpPr>
            <a:spLocks noChangeArrowheads="1"/>
          </p:cNvSpPr>
          <p:nvPr/>
        </p:nvSpPr>
        <p:spPr bwMode="auto">
          <a:xfrm>
            <a:off x="1151960" y="1718981"/>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41" name="Rectangle 71">
            <a:extLst>
              <a:ext uri="{FF2B5EF4-FFF2-40B4-BE49-F238E27FC236}">
                <a16:creationId xmlns:a16="http://schemas.microsoft.com/office/drawing/2014/main" id="{6744CC94-BF18-9CEF-AFB6-6DEB21D9172B}"/>
              </a:ext>
            </a:extLst>
          </p:cNvPr>
          <p:cNvSpPr>
            <a:spLocks noChangeArrowheads="1"/>
          </p:cNvSpPr>
          <p:nvPr/>
        </p:nvSpPr>
        <p:spPr bwMode="auto">
          <a:xfrm>
            <a:off x="1601966" y="1718981"/>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42" name="Rectangle 72">
            <a:extLst>
              <a:ext uri="{FF2B5EF4-FFF2-40B4-BE49-F238E27FC236}">
                <a16:creationId xmlns:a16="http://schemas.microsoft.com/office/drawing/2014/main" id="{FB38BC88-7159-BA88-8E85-664C17366C7F}"/>
              </a:ext>
            </a:extLst>
          </p:cNvPr>
          <p:cNvSpPr>
            <a:spLocks noChangeArrowheads="1"/>
          </p:cNvSpPr>
          <p:nvPr/>
        </p:nvSpPr>
        <p:spPr bwMode="auto">
          <a:xfrm>
            <a:off x="2051971" y="1718981"/>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43" name="Rectangle 73">
            <a:extLst>
              <a:ext uri="{FF2B5EF4-FFF2-40B4-BE49-F238E27FC236}">
                <a16:creationId xmlns:a16="http://schemas.microsoft.com/office/drawing/2014/main" id="{1BF0F800-00CF-AF98-1CA1-A1155DFC6C78}"/>
              </a:ext>
            </a:extLst>
          </p:cNvPr>
          <p:cNvSpPr>
            <a:spLocks noChangeArrowheads="1"/>
          </p:cNvSpPr>
          <p:nvPr/>
        </p:nvSpPr>
        <p:spPr bwMode="auto">
          <a:xfrm>
            <a:off x="2501976" y="1718981"/>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44" name="Rectangle 69">
            <a:extLst>
              <a:ext uri="{FF2B5EF4-FFF2-40B4-BE49-F238E27FC236}">
                <a16:creationId xmlns:a16="http://schemas.microsoft.com/office/drawing/2014/main" id="{12119416-5055-999C-0322-C56D8BED2219}"/>
              </a:ext>
            </a:extLst>
          </p:cNvPr>
          <p:cNvSpPr>
            <a:spLocks noChangeArrowheads="1"/>
          </p:cNvSpPr>
          <p:nvPr/>
        </p:nvSpPr>
        <p:spPr bwMode="auto">
          <a:xfrm>
            <a:off x="1151964" y="2168986"/>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45" name="Rectangle 70">
            <a:extLst>
              <a:ext uri="{FF2B5EF4-FFF2-40B4-BE49-F238E27FC236}">
                <a16:creationId xmlns:a16="http://schemas.microsoft.com/office/drawing/2014/main" id="{23D39F9F-68DF-416A-409D-F13D8EA68DA6}"/>
              </a:ext>
            </a:extLst>
          </p:cNvPr>
          <p:cNvSpPr>
            <a:spLocks noChangeArrowheads="1"/>
          </p:cNvSpPr>
          <p:nvPr/>
        </p:nvSpPr>
        <p:spPr bwMode="auto">
          <a:xfrm>
            <a:off x="1601967" y="2168986"/>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46" name="Rectangle 71">
            <a:extLst>
              <a:ext uri="{FF2B5EF4-FFF2-40B4-BE49-F238E27FC236}">
                <a16:creationId xmlns:a16="http://schemas.microsoft.com/office/drawing/2014/main" id="{7777B920-ADDF-5172-6E3A-7CC9D6B3C83F}"/>
              </a:ext>
            </a:extLst>
          </p:cNvPr>
          <p:cNvSpPr>
            <a:spLocks noChangeArrowheads="1"/>
          </p:cNvSpPr>
          <p:nvPr/>
        </p:nvSpPr>
        <p:spPr bwMode="auto">
          <a:xfrm>
            <a:off x="2051973" y="2168986"/>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47" name="Rectangle 72">
            <a:extLst>
              <a:ext uri="{FF2B5EF4-FFF2-40B4-BE49-F238E27FC236}">
                <a16:creationId xmlns:a16="http://schemas.microsoft.com/office/drawing/2014/main" id="{9A0A565C-F1AB-6962-BD0C-8142D0B09F77}"/>
              </a:ext>
            </a:extLst>
          </p:cNvPr>
          <p:cNvSpPr>
            <a:spLocks noChangeArrowheads="1"/>
          </p:cNvSpPr>
          <p:nvPr/>
        </p:nvSpPr>
        <p:spPr bwMode="auto">
          <a:xfrm>
            <a:off x="2501978" y="2168986"/>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48" name="Rectangle 73">
            <a:extLst>
              <a:ext uri="{FF2B5EF4-FFF2-40B4-BE49-F238E27FC236}">
                <a16:creationId xmlns:a16="http://schemas.microsoft.com/office/drawing/2014/main" id="{AAFF3007-01CB-8524-A765-46D3B7097B2F}"/>
              </a:ext>
            </a:extLst>
          </p:cNvPr>
          <p:cNvSpPr>
            <a:spLocks noChangeArrowheads="1"/>
          </p:cNvSpPr>
          <p:nvPr/>
        </p:nvSpPr>
        <p:spPr bwMode="auto">
          <a:xfrm>
            <a:off x="2951983" y="2168986"/>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49" name="Rectangle 69">
            <a:extLst>
              <a:ext uri="{FF2B5EF4-FFF2-40B4-BE49-F238E27FC236}">
                <a16:creationId xmlns:a16="http://schemas.microsoft.com/office/drawing/2014/main" id="{650F9D52-0147-6D75-3FDA-44BA83C72168}"/>
              </a:ext>
            </a:extLst>
          </p:cNvPr>
          <p:cNvSpPr>
            <a:spLocks noChangeArrowheads="1"/>
          </p:cNvSpPr>
          <p:nvPr/>
        </p:nvSpPr>
        <p:spPr bwMode="auto">
          <a:xfrm>
            <a:off x="1601968" y="2618991"/>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50" name="Rectangle 70">
            <a:extLst>
              <a:ext uri="{FF2B5EF4-FFF2-40B4-BE49-F238E27FC236}">
                <a16:creationId xmlns:a16="http://schemas.microsoft.com/office/drawing/2014/main" id="{56D0B039-AFA9-3E3F-6727-0CACD9FD68EA}"/>
              </a:ext>
            </a:extLst>
          </p:cNvPr>
          <p:cNvSpPr>
            <a:spLocks noChangeArrowheads="1"/>
          </p:cNvSpPr>
          <p:nvPr/>
        </p:nvSpPr>
        <p:spPr bwMode="auto">
          <a:xfrm>
            <a:off x="2051971" y="2618991"/>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51" name="Rectangle 71">
            <a:extLst>
              <a:ext uri="{FF2B5EF4-FFF2-40B4-BE49-F238E27FC236}">
                <a16:creationId xmlns:a16="http://schemas.microsoft.com/office/drawing/2014/main" id="{90490859-5C7F-30A5-609B-983EEB24421C}"/>
              </a:ext>
            </a:extLst>
          </p:cNvPr>
          <p:cNvSpPr>
            <a:spLocks noChangeArrowheads="1"/>
          </p:cNvSpPr>
          <p:nvPr/>
        </p:nvSpPr>
        <p:spPr bwMode="auto">
          <a:xfrm>
            <a:off x="2501977" y="2618991"/>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52" name="Rectangle 72">
            <a:extLst>
              <a:ext uri="{FF2B5EF4-FFF2-40B4-BE49-F238E27FC236}">
                <a16:creationId xmlns:a16="http://schemas.microsoft.com/office/drawing/2014/main" id="{A20843B1-0FCB-11F5-A0D9-DB77FB5BE61F}"/>
              </a:ext>
            </a:extLst>
          </p:cNvPr>
          <p:cNvSpPr>
            <a:spLocks noChangeArrowheads="1"/>
          </p:cNvSpPr>
          <p:nvPr/>
        </p:nvSpPr>
        <p:spPr bwMode="auto">
          <a:xfrm>
            <a:off x="2951982" y="2618991"/>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53" name="Rectangle 73">
            <a:extLst>
              <a:ext uri="{FF2B5EF4-FFF2-40B4-BE49-F238E27FC236}">
                <a16:creationId xmlns:a16="http://schemas.microsoft.com/office/drawing/2014/main" id="{9F30305D-2169-69D7-3760-BB366497EEAC}"/>
              </a:ext>
            </a:extLst>
          </p:cNvPr>
          <p:cNvSpPr>
            <a:spLocks noChangeArrowheads="1"/>
          </p:cNvSpPr>
          <p:nvPr/>
        </p:nvSpPr>
        <p:spPr bwMode="auto">
          <a:xfrm>
            <a:off x="3401987" y="2618991"/>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129" name="コンテンツ プレースホルダー 34">
            <a:extLst>
              <a:ext uri="{FF2B5EF4-FFF2-40B4-BE49-F238E27FC236}">
                <a16:creationId xmlns:a16="http://schemas.microsoft.com/office/drawing/2014/main" id="{3A18A38F-0614-2DB0-E41C-5B0A06C2A320}"/>
              </a:ext>
            </a:extLst>
          </p:cNvPr>
          <p:cNvSpPr>
            <a:spLocks noGrp="1"/>
          </p:cNvSpPr>
          <p:nvPr>
            <p:ph sz="quarter" idx="10"/>
          </p:nvPr>
        </p:nvSpPr>
        <p:spPr>
          <a:xfrm>
            <a:off x="0" y="5409022"/>
            <a:ext cx="8280860" cy="809625"/>
          </a:xfrm>
        </p:spPr>
        <p:txBody>
          <a:bodyPr/>
          <a:lstStyle/>
          <a:p>
            <a:pPr lvl="1"/>
            <a:r>
              <a:rPr lang="ja-JP" altLang="en-US" dirty="0"/>
              <a:t>十分な長さの命令を実行すれば，</a:t>
            </a:r>
            <a:br>
              <a:rPr lang="en-US" altLang="ja-JP" dirty="0"/>
            </a:br>
            <a:r>
              <a:rPr lang="ja-JP" altLang="en-US" dirty="0"/>
              <a:t>パイプラインの長さ分は無視して近似できる</a:t>
            </a:r>
            <a:endParaRPr lang="en-US" altLang="ja-JP" dirty="0"/>
          </a:p>
          <a:p>
            <a:pPr lvl="2"/>
            <a:r>
              <a:rPr lang="ja-JP" altLang="en-US" dirty="0"/>
              <a:t>右上の場合，ほぼ </a:t>
            </a:r>
            <a:r>
              <a:rPr lang="en-US" altLang="ja-JP" dirty="0"/>
              <a:t>IPC = 1,000,000/(</a:t>
            </a:r>
            <a:r>
              <a:rPr lang="en-US" altLang="ja-JP" dirty="0">
                <a:solidFill>
                  <a:schemeClr val="tx1">
                    <a:lumMod val="65000"/>
                    <a:lumOff val="35000"/>
                  </a:schemeClr>
                </a:solidFill>
              </a:rPr>
              <a:t>5+999,999</a:t>
            </a:r>
            <a:r>
              <a:rPr lang="en-US" altLang="ja-JP" dirty="0"/>
              <a:t>) </a:t>
            </a:r>
            <a:r>
              <a:rPr lang="ja-JP" altLang="en-US" dirty="0"/>
              <a:t>は，ほぼ </a:t>
            </a:r>
            <a:r>
              <a:rPr lang="en-US" altLang="ja-JP" dirty="0"/>
              <a:t>1 </a:t>
            </a:r>
          </a:p>
          <a:p>
            <a:pPr lvl="1"/>
            <a:r>
              <a:rPr lang="ja-JP" altLang="en-US" dirty="0"/>
              <a:t>左端の </a:t>
            </a:r>
            <a:r>
              <a:rPr lang="en-US" altLang="ja-JP" dirty="0"/>
              <a:t>F </a:t>
            </a:r>
            <a:r>
              <a:rPr lang="ja-JP" altLang="en-US" dirty="0"/>
              <a:t>ないしは右端の </a:t>
            </a:r>
            <a:r>
              <a:rPr lang="en-US" altLang="ja-JP" dirty="0"/>
              <a:t>W </a:t>
            </a:r>
            <a:r>
              <a:rPr lang="ja-JP" altLang="en-US" dirty="0"/>
              <a:t>ステージの傾きのみを考えればよい</a:t>
            </a:r>
            <a:endParaRPr lang="en-US" altLang="ja-JP" dirty="0"/>
          </a:p>
        </p:txBody>
      </p:sp>
      <p:sp>
        <p:nvSpPr>
          <p:cNvPr id="6" name="平行四辺形 5">
            <a:extLst>
              <a:ext uri="{FF2B5EF4-FFF2-40B4-BE49-F238E27FC236}">
                <a16:creationId xmlns:a16="http://schemas.microsoft.com/office/drawing/2014/main" id="{748C4BAE-3192-B141-058B-AA2C56A990B8}"/>
              </a:ext>
            </a:extLst>
          </p:cNvPr>
          <p:cNvSpPr/>
          <p:nvPr/>
        </p:nvSpPr>
        <p:spPr bwMode="auto">
          <a:xfrm flipH="1">
            <a:off x="4662001" y="1718982"/>
            <a:ext cx="3600040" cy="3600040"/>
          </a:xfrm>
          <a:prstGeom prst="parallelogram">
            <a:avLst>
              <a:gd name="adj" fmla="val 98821"/>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cxnSp>
        <p:nvCxnSpPr>
          <p:cNvPr id="22" name="直線矢印コネクタ 21">
            <a:extLst>
              <a:ext uri="{FF2B5EF4-FFF2-40B4-BE49-F238E27FC236}">
                <a16:creationId xmlns:a16="http://schemas.microsoft.com/office/drawing/2014/main" id="{A32AC71E-E372-BD45-2787-25596F8DC4F8}"/>
              </a:ext>
            </a:extLst>
          </p:cNvPr>
          <p:cNvCxnSpPr>
            <a:cxnSpLocks/>
          </p:cNvCxnSpPr>
          <p:nvPr/>
        </p:nvCxnSpPr>
        <p:spPr bwMode="auto">
          <a:xfrm>
            <a:off x="4662001" y="1628980"/>
            <a:ext cx="3600040"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cxnSp>
        <p:nvCxnSpPr>
          <p:cNvPr id="24" name="直線矢印コネクタ 23">
            <a:extLst>
              <a:ext uri="{FF2B5EF4-FFF2-40B4-BE49-F238E27FC236}">
                <a16:creationId xmlns:a16="http://schemas.microsoft.com/office/drawing/2014/main" id="{F9A1CDE6-D568-AC2A-6EAF-591891154AFA}"/>
              </a:ext>
            </a:extLst>
          </p:cNvPr>
          <p:cNvCxnSpPr>
            <a:cxnSpLocks/>
          </p:cNvCxnSpPr>
          <p:nvPr/>
        </p:nvCxnSpPr>
        <p:spPr bwMode="auto">
          <a:xfrm>
            <a:off x="4572000" y="1718981"/>
            <a:ext cx="0" cy="360004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cxnSp>
        <p:nvCxnSpPr>
          <p:cNvPr id="28" name="直線矢印コネクタ 27">
            <a:extLst>
              <a:ext uri="{FF2B5EF4-FFF2-40B4-BE49-F238E27FC236}">
                <a16:creationId xmlns:a16="http://schemas.microsoft.com/office/drawing/2014/main" id="{B1C9A60F-2243-A988-CF3F-4FAF4189D76F}"/>
              </a:ext>
            </a:extLst>
          </p:cNvPr>
          <p:cNvCxnSpPr>
            <a:cxnSpLocks/>
          </p:cNvCxnSpPr>
          <p:nvPr/>
        </p:nvCxnSpPr>
        <p:spPr bwMode="auto">
          <a:xfrm>
            <a:off x="701957" y="1628980"/>
            <a:ext cx="2250025"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29" name="正方形/長方形 28">
            <a:extLst>
              <a:ext uri="{FF2B5EF4-FFF2-40B4-BE49-F238E27FC236}">
                <a16:creationId xmlns:a16="http://schemas.microsoft.com/office/drawing/2014/main" id="{C29A97F9-4418-F49A-F8B8-AEA988553BCC}"/>
              </a:ext>
            </a:extLst>
          </p:cNvPr>
          <p:cNvSpPr/>
          <p:nvPr/>
        </p:nvSpPr>
        <p:spPr>
          <a:xfrm>
            <a:off x="1601967" y="1088973"/>
            <a:ext cx="540005" cy="450005"/>
          </a:xfrm>
          <a:prstGeom prst="rect">
            <a:avLst/>
          </a:prstGeom>
        </p:spPr>
        <p:txBody>
          <a:bodyPr wrap="none">
            <a:noAutofit/>
          </a:bodyPr>
          <a:lstStyle/>
          <a:p>
            <a:pPr algn="ctr"/>
            <a:r>
              <a:rPr lang="en-US" altLang="ja-JP" dirty="0">
                <a:solidFill>
                  <a:schemeClr val="tx1">
                    <a:lumMod val="65000"/>
                    <a:lumOff val="35000"/>
                  </a:schemeClr>
                </a:solidFill>
              </a:rPr>
              <a:t>5 cycle</a:t>
            </a:r>
            <a:endParaRPr lang="ja-JP" altLang="en-US" dirty="0">
              <a:solidFill>
                <a:schemeClr val="tx1">
                  <a:lumMod val="65000"/>
                  <a:lumOff val="35000"/>
                </a:schemeClr>
              </a:solidFill>
            </a:endParaRPr>
          </a:p>
        </p:txBody>
      </p:sp>
      <p:sp>
        <p:nvSpPr>
          <p:cNvPr id="30" name="正方形/長方形 29">
            <a:extLst>
              <a:ext uri="{FF2B5EF4-FFF2-40B4-BE49-F238E27FC236}">
                <a16:creationId xmlns:a16="http://schemas.microsoft.com/office/drawing/2014/main" id="{0A43CA62-8DC3-657D-527C-1AA42E98A139}"/>
              </a:ext>
            </a:extLst>
          </p:cNvPr>
          <p:cNvSpPr/>
          <p:nvPr/>
        </p:nvSpPr>
        <p:spPr>
          <a:xfrm>
            <a:off x="6282019" y="1178975"/>
            <a:ext cx="540005" cy="360004"/>
          </a:xfrm>
          <a:prstGeom prst="rect">
            <a:avLst/>
          </a:prstGeom>
        </p:spPr>
        <p:txBody>
          <a:bodyPr wrap="none">
            <a:noAutofit/>
          </a:bodyPr>
          <a:lstStyle/>
          <a:p>
            <a:pPr algn="ctr"/>
            <a:r>
              <a:rPr lang="en-US" altLang="ja-JP" dirty="0">
                <a:solidFill>
                  <a:schemeClr val="tx1">
                    <a:lumMod val="65000"/>
                    <a:lumOff val="35000"/>
                  </a:schemeClr>
                </a:solidFill>
              </a:rPr>
              <a:t>5+999,999 cycle</a:t>
            </a:r>
            <a:endParaRPr lang="ja-JP" altLang="en-US" dirty="0">
              <a:solidFill>
                <a:schemeClr val="tx1">
                  <a:lumMod val="65000"/>
                  <a:lumOff val="35000"/>
                </a:schemeClr>
              </a:solidFill>
            </a:endParaRPr>
          </a:p>
        </p:txBody>
      </p:sp>
      <p:sp>
        <p:nvSpPr>
          <p:cNvPr id="31" name="正方形/長方形 30">
            <a:extLst>
              <a:ext uri="{FF2B5EF4-FFF2-40B4-BE49-F238E27FC236}">
                <a16:creationId xmlns:a16="http://schemas.microsoft.com/office/drawing/2014/main" id="{EB247995-759E-B5E2-0124-4EF4EB26DDBA}"/>
              </a:ext>
            </a:extLst>
          </p:cNvPr>
          <p:cNvSpPr/>
          <p:nvPr/>
        </p:nvSpPr>
        <p:spPr>
          <a:xfrm rot="16200000">
            <a:off x="4121995" y="3158996"/>
            <a:ext cx="540005" cy="360004"/>
          </a:xfrm>
          <a:prstGeom prst="rect">
            <a:avLst/>
          </a:prstGeom>
        </p:spPr>
        <p:txBody>
          <a:bodyPr wrap="none">
            <a:noAutofit/>
          </a:bodyPr>
          <a:lstStyle/>
          <a:p>
            <a:pPr algn="ctr"/>
            <a:r>
              <a:rPr lang="en-US" altLang="ja-JP" dirty="0">
                <a:solidFill>
                  <a:schemeClr val="tx1">
                    <a:lumMod val="65000"/>
                    <a:lumOff val="35000"/>
                  </a:schemeClr>
                </a:solidFill>
              </a:rPr>
              <a:t>1,000,000 </a:t>
            </a:r>
            <a:r>
              <a:rPr lang="ja-JP" altLang="en-US" dirty="0">
                <a:solidFill>
                  <a:schemeClr val="tx1">
                    <a:lumMod val="65000"/>
                    <a:lumOff val="35000"/>
                  </a:schemeClr>
                </a:solidFill>
              </a:rPr>
              <a:t>命令</a:t>
            </a:r>
          </a:p>
        </p:txBody>
      </p:sp>
      <p:cxnSp>
        <p:nvCxnSpPr>
          <p:cNvPr id="32" name="直線矢印コネクタ 31">
            <a:extLst>
              <a:ext uri="{FF2B5EF4-FFF2-40B4-BE49-F238E27FC236}">
                <a16:creationId xmlns:a16="http://schemas.microsoft.com/office/drawing/2014/main" id="{14BF5223-F353-66D9-AC0A-CB5B3F45C527}"/>
              </a:ext>
            </a:extLst>
          </p:cNvPr>
          <p:cNvCxnSpPr>
            <a:cxnSpLocks/>
          </p:cNvCxnSpPr>
          <p:nvPr/>
        </p:nvCxnSpPr>
        <p:spPr bwMode="auto">
          <a:xfrm>
            <a:off x="2951982" y="1628980"/>
            <a:ext cx="900010"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34" name="正方形/長方形 33">
            <a:extLst>
              <a:ext uri="{FF2B5EF4-FFF2-40B4-BE49-F238E27FC236}">
                <a16:creationId xmlns:a16="http://schemas.microsoft.com/office/drawing/2014/main" id="{500F67A2-728F-B2E7-D309-BF98BCA7D1BD}"/>
              </a:ext>
            </a:extLst>
          </p:cNvPr>
          <p:cNvSpPr/>
          <p:nvPr/>
        </p:nvSpPr>
        <p:spPr>
          <a:xfrm>
            <a:off x="3131984" y="1088974"/>
            <a:ext cx="540005" cy="450005"/>
          </a:xfrm>
          <a:prstGeom prst="rect">
            <a:avLst/>
          </a:prstGeom>
        </p:spPr>
        <p:txBody>
          <a:bodyPr wrap="none">
            <a:noAutofit/>
          </a:bodyPr>
          <a:lstStyle/>
          <a:p>
            <a:pPr algn="ctr"/>
            <a:r>
              <a:rPr lang="en-US" altLang="ja-JP" dirty="0">
                <a:solidFill>
                  <a:schemeClr val="tx1">
                    <a:lumMod val="65000"/>
                    <a:lumOff val="35000"/>
                  </a:schemeClr>
                </a:solidFill>
              </a:rPr>
              <a:t>2 cycle</a:t>
            </a:r>
            <a:endParaRPr lang="ja-JP" altLang="en-US" dirty="0">
              <a:solidFill>
                <a:schemeClr val="tx1">
                  <a:lumMod val="65000"/>
                  <a:lumOff val="35000"/>
                </a:schemeClr>
              </a:solidFill>
            </a:endParaRPr>
          </a:p>
        </p:txBody>
      </p:sp>
    </p:spTree>
    <p:extLst>
      <p:ext uri="{BB962C8B-B14F-4D97-AF65-F5344CB8AC3E}">
        <p14:creationId xmlns:p14="http://schemas.microsoft.com/office/powerpoint/2010/main" val="22253500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IPC</a:t>
            </a:r>
            <a:r>
              <a:rPr lang="ja-JP" altLang="en-US" b="0" i="0" dirty="0">
                <a:solidFill>
                  <a:srgbClr val="000000"/>
                </a:solidFill>
                <a:effectLst/>
                <a:latin typeface="Meiryo" panose="020B0604030504040204" pitchFamily="50" charset="-128"/>
                <a:ea typeface="Meiryo" panose="020B0604030504040204" pitchFamily="50" charset="-128"/>
              </a:rPr>
              <a:t>の計算が少し難しいと思いました。パイプラインを形成してもシングルサイクルプロセッサの時と</a:t>
            </a:r>
            <a:r>
              <a:rPr lang="en-US" altLang="ja-JP" b="0" i="0" dirty="0">
                <a:solidFill>
                  <a:srgbClr val="000000"/>
                </a:solidFill>
                <a:effectLst/>
                <a:latin typeface="Meiryo" panose="020B0604030504040204" pitchFamily="50" charset="-128"/>
                <a:ea typeface="Meiryo" panose="020B0604030504040204" pitchFamily="50" charset="-128"/>
              </a:rPr>
              <a:t>IPC</a:t>
            </a:r>
            <a:r>
              <a:rPr lang="ja-JP" altLang="en-US" b="0" i="0" dirty="0">
                <a:solidFill>
                  <a:srgbClr val="000000"/>
                </a:solidFill>
                <a:effectLst/>
                <a:latin typeface="Meiryo" panose="020B0604030504040204" pitchFamily="50" charset="-128"/>
                <a:ea typeface="Meiryo" panose="020B0604030504040204" pitchFamily="50" charset="-128"/>
              </a:rPr>
              <a:t>が変わらないというのが感覚的に少し納得しずらかったです。</a:t>
            </a:r>
            <a:endParaRPr lang="en-US" altLang="ja-JP" b="0" i="0" dirty="0">
              <a:solidFill>
                <a:srgbClr val="000000"/>
              </a:solidFill>
              <a:effectLst/>
              <a:latin typeface="Meiryo" panose="020B0604030504040204" pitchFamily="50" charset="-128"/>
              <a:ea typeface="Meiryo" panose="020B0604030504040204" pitchFamily="50" charset="-128"/>
            </a:endParaRPr>
          </a:p>
          <a:p>
            <a:r>
              <a:rPr lang="ja-JP" altLang="en-US" b="0" i="0" dirty="0">
                <a:solidFill>
                  <a:srgbClr val="000000"/>
                </a:solidFill>
                <a:effectLst/>
                <a:latin typeface="Meiryo" panose="020B0604030504040204" pitchFamily="50" charset="-128"/>
                <a:ea typeface="Meiryo" panose="020B0604030504040204" pitchFamily="50" charset="-128"/>
              </a:rPr>
              <a:t>スーパースカラ・プロセッサやスカラ・パイプライン・プロセッサにしても周波数が落ちたり、</a:t>
            </a:r>
            <a:r>
              <a:rPr lang="en-US" altLang="ja-JP" b="0" i="0" dirty="0">
                <a:solidFill>
                  <a:srgbClr val="000000"/>
                </a:solidFill>
                <a:effectLst/>
                <a:latin typeface="Meiryo" panose="020B0604030504040204" pitchFamily="50" charset="-128"/>
                <a:ea typeface="Meiryo" panose="020B0604030504040204" pitchFamily="50" charset="-128"/>
              </a:rPr>
              <a:t>IPC</a:t>
            </a:r>
            <a:r>
              <a:rPr lang="ja-JP" altLang="en-US" b="0" i="0" dirty="0">
                <a:solidFill>
                  <a:srgbClr val="000000"/>
                </a:solidFill>
                <a:effectLst/>
                <a:latin typeface="Meiryo" panose="020B0604030504040204" pitchFamily="50" charset="-128"/>
                <a:ea typeface="Meiryo" panose="020B0604030504040204" pitchFamily="50" charset="-128"/>
              </a:rPr>
              <a:t>が下がったりしてしまうのならば結局どのプロセッサを使用してもあまり変わらないのかなと思いました。どのような時にどのプロセッサを使用するべきなのかがあれば知りたいと思いました。</a:t>
            </a:r>
            <a:endParaRPr lang="en-US" dirty="0"/>
          </a:p>
        </p:txBody>
      </p:sp>
    </p:spTree>
    <p:extLst>
      <p:ext uri="{BB962C8B-B14F-4D97-AF65-F5344CB8AC3E}">
        <p14:creationId xmlns:p14="http://schemas.microsoft.com/office/powerpoint/2010/main" val="25628083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フォワーディングによって普通の演算なら前の命令の</a:t>
            </a:r>
            <a:r>
              <a:rPr lang="en-US" altLang="ja-JP" b="0" i="0" dirty="0">
                <a:solidFill>
                  <a:srgbClr val="000000"/>
                </a:solidFill>
                <a:effectLst/>
                <a:latin typeface="Meiryo" panose="020B0604030504040204" pitchFamily="50" charset="-128"/>
                <a:ea typeface="Meiryo" panose="020B0604030504040204" pitchFamily="50" charset="-128"/>
              </a:rPr>
              <a:t>X</a:t>
            </a:r>
            <a:r>
              <a:rPr lang="ja-JP" altLang="en-US" b="0" i="0" dirty="0">
                <a:solidFill>
                  <a:srgbClr val="000000"/>
                </a:solidFill>
                <a:effectLst/>
                <a:latin typeface="Meiryo" panose="020B0604030504040204" pitchFamily="50" charset="-128"/>
                <a:ea typeface="Meiryo" panose="020B0604030504040204" pitchFamily="50" charset="-128"/>
              </a:rPr>
              <a:t>が終わったらで次の命令の</a:t>
            </a:r>
            <a:r>
              <a:rPr lang="en-US" altLang="ja-JP" b="0" i="0" dirty="0">
                <a:solidFill>
                  <a:srgbClr val="000000"/>
                </a:solidFill>
                <a:effectLst/>
                <a:latin typeface="Meiryo" panose="020B0604030504040204" pitchFamily="50" charset="-128"/>
                <a:ea typeface="Meiryo" panose="020B0604030504040204" pitchFamily="50" charset="-128"/>
              </a:rPr>
              <a:t>X</a:t>
            </a:r>
            <a:r>
              <a:rPr lang="ja-JP" altLang="en-US" b="0" i="0" dirty="0">
                <a:solidFill>
                  <a:srgbClr val="000000"/>
                </a:solidFill>
                <a:effectLst/>
                <a:latin typeface="Meiryo" panose="020B0604030504040204" pitchFamily="50" charset="-128"/>
                <a:ea typeface="Meiryo" panose="020B0604030504040204" pitchFamily="50" charset="-128"/>
              </a:rPr>
              <a:t>は前の命令の</a:t>
            </a:r>
            <a:r>
              <a:rPr lang="en-US" altLang="ja-JP" b="0" i="0" dirty="0">
                <a:solidFill>
                  <a:srgbClr val="000000"/>
                </a:solidFill>
                <a:effectLst/>
                <a:latin typeface="Meiryo" panose="020B0604030504040204" pitchFamily="50" charset="-128"/>
                <a:ea typeface="Meiryo" panose="020B0604030504040204" pitchFamily="50" charset="-128"/>
              </a:rPr>
              <a:t>W</a:t>
            </a:r>
            <a:r>
              <a:rPr lang="ja-JP" altLang="en-US" b="0" i="0" dirty="0">
                <a:solidFill>
                  <a:srgbClr val="000000"/>
                </a:solidFill>
                <a:effectLst/>
                <a:latin typeface="Meiryo" panose="020B0604030504040204" pitchFamily="50" charset="-128"/>
                <a:ea typeface="Meiryo" panose="020B0604030504040204" pitchFamily="50" charset="-128"/>
              </a:rPr>
              <a:t>まで待たずに始められますが、分岐予測の場合、ミスを起こしていたことが判明するのは</a:t>
            </a:r>
            <a:r>
              <a:rPr lang="en-US" altLang="ja-JP" b="0" i="0" dirty="0">
                <a:solidFill>
                  <a:srgbClr val="000000"/>
                </a:solidFill>
                <a:effectLst/>
                <a:latin typeface="Meiryo" panose="020B0604030504040204" pitchFamily="50" charset="-128"/>
                <a:ea typeface="Meiryo" panose="020B0604030504040204" pitchFamily="50" charset="-128"/>
              </a:rPr>
              <a:t>X</a:t>
            </a:r>
            <a:r>
              <a:rPr lang="ja-JP" altLang="en-US" b="0" i="0" dirty="0">
                <a:solidFill>
                  <a:srgbClr val="000000"/>
                </a:solidFill>
                <a:effectLst/>
                <a:latin typeface="Meiryo" panose="020B0604030504040204" pitchFamily="50" charset="-128"/>
                <a:ea typeface="Meiryo" panose="020B0604030504040204" pitchFamily="50" charset="-128"/>
              </a:rPr>
              <a:t>が終了した時ではなく</a:t>
            </a:r>
            <a:r>
              <a:rPr lang="en-US" altLang="ja-JP" b="0" i="0" dirty="0">
                <a:solidFill>
                  <a:srgbClr val="000000"/>
                </a:solidFill>
                <a:effectLst/>
                <a:latin typeface="Meiryo" panose="020B0604030504040204" pitchFamily="50" charset="-128"/>
                <a:ea typeface="Meiryo" panose="020B0604030504040204" pitchFamily="50" charset="-128"/>
              </a:rPr>
              <a:t>W</a:t>
            </a:r>
            <a:r>
              <a:rPr lang="ja-JP" altLang="en-US" b="0" i="0" dirty="0">
                <a:solidFill>
                  <a:srgbClr val="000000"/>
                </a:solidFill>
                <a:effectLst/>
                <a:latin typeface="Meiryo" panose="020B0604030504040204" pitchFamily="50" charset="-128"/>
                <a:ea typeface="Meiryo" panose="020B0604030504040204" pitchFamily="50" charset="-128"/>
              </a:rPr>
              <a:t>まで待って初めて判明するものなのでしょうか？</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原理的には </a:t>
            </a:r>
            <a:r>
              <a:rPr lang="en-US" altLang="ja-JP" dirty="0"/>
              <a:t>X </a:t>
            </a:r>
            <a:r>
              <a:rPr lang="ja-JP" altLang="en-US" dirty="0"/>
              <a:t>終了時にできます</a:t>
            </a:r>
            <a:endParaRPr lang="en-US" altLang="ja-JP" dirty="0"/>
          </a:p>
          <a:p>
            <a:pPr lvl="1"/>
            <a:r>
              <a:rPr lang="ja-JP" altLang="en-US" dirty="0"/>
              <a:t>パイプラインでやりかけた事を取り消して，やり直しの準備にも時間がかかるため，便宜上 </a:t>
            </a:r>
            <a:r>
              <a:rPr lang="en-US" altLang="ja-JP" dirty="0"/>
              <a:t>W </a:t>
            </a:r>
            <a:r>
              <a:rPr lang="ja-JP" altLang="en-US" dirty="0"/>
              <a:t>でやり直すことにしています</a:t>
            </a:r>
            <a:endParaRPr lang="en-US" altLang="ja-JP" dirty="0"/>
          </a:p>
          <a:p>
            <a:pPr lvl="2"/>
            <a:r>
              <a:rPr lang="ja-JP" altLang="en-US" dirty="0"/>
              <a:t>（試験等に出すときは明記するか，どっちでも正解にします</a:t>
            </a:r>
            <a:endParaRPr lang="en-US" dirty="0"/>
          </a:p>
        </p:txBody>
      </p:sp>
    </p:spTree>
    <p:extLst>
      <p:ext uri="{BB962C8B-B14F-4D97-AF65-F5344CB8AC3E}">
        <p14:creationId xmlns:p14="http://schemas.microsoft.com/office/powerpoint/2010/main" val="42492538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今回は、パソコンの性能を上げるのにも一筋縄では行かないこと、またそのやり方にも限界があることを知れたのが興味深かったです、量子コンピュータができたらこの辺りの技術的障壁は一気になくなるのではないかと期待します。</a:t>
            </a:r>
            <a:endParaRPr lang="en-US" dirty="0"/>
          </a:p>
        </p:txBody>
      </p:sp>
    </p:spTree>
    <p:extLst>
      <p:ext uri="{BB962C8B-B14F-4D97-AF65-F5344CB8AC3E}">
        <p14:creationId xmlns:p14="http://schemas.microsoft.com/office/powerpoint/2010/main" val="38113431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なんらかのデータハザードの具体的な例にロードによるデータハザードが含まれるという解釈で正しいですか？</a:t>
            </a:r>
            <a:endParaRPr lang="en-US" dirty="0"/>
          </a:p>
        </p:txBody>
      </p:sp>
    </p:spTree>
    <p:extLst>
      <p:ext uri="{BB962C8B-B14F-4D97-AF65-F5344CB8AC3E}">
        <p14:creationId xmlns:p14="http://schemas.microsoft.com/office/powerpoint/2010/main" val="16852761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やっと計算って感じがして少し楽しいです。絵がわかりやすいので増やしてほしいです</a:t>
            </a:r>
            <a:endParaRPr lang="en-US" dirty="0"/>
          </a:p>
        </p:txBody>
      </p:sp>
    </p:spTree>
    <p:extLst>
      <p:ext uri="{BB962C8B-B14F-4D97-AF65-F5344CB8AC3E}">
        <p14:creationId xmlns:p14="http://schemas.microsoft.com/office/powerpoint/2010/main" val="25000499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前回の授業の感想でたくさんの人が例題などを作ってほしいという意見が出た中、例題を作らないことについての理由などは理解できました。しかし、こちらとしては、テストに向けた勉強として課題や講義資料などから得られる理解に限界があるように感じます。先生のおっしゃっていた通り、実際に自分で考えて演習しないとなかなか理解ができない部分もあるので、１回前の授業分でも構わないので練習として解ける問題などを毎授業でほしいと感じました。お忙しい中で講義資料を作られているかと思いますが、学生としてテストには万全の準備をしたい気持ちがありますのでどうかご検討をよろしくお願いします。</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即日は難しいので，後でもう少し追加したいと思います</a:t>
            </a:r>
            <a:endParaRPr lang="en-US" altLang="ja-JP" dirty="0"/>
          </a:p>
          <a:p>
            <a:pPr lvl="1"/>
            <a:r>
              <a:rPr lang="ja-JP" altLang="en-US" dirty="0"/>
              <a:t>（たくさんというよりは，２～３人だったとは思います</a:t>
            </a:r>
            <a:endParaRPr lang="en-US" dirty="0"/>
          </a:p>
        </p:txBody>
      </p:sp>
    </p:spTree>
    <p:extLst>
      <p:ext uri="{BB962C8B-B14F-4D97-AF65-F5344CB8AC3E}">
        <p14:creationId xmlns:p14="http://schemas.microsoft.com/office/powerpoint/2010/main" val="26248322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内容には関係ないのですが、教室が暑すぎます。。。</a:t>
            </a:r>
            <a:endParaRPr lang="en-US" dirty="0"/>
          </a:p>
        </p:txBody>
      </p:sp>
    </p:spTree>
    <p:extLst>
      <p:ext uri="{BB962C8B-B14F-4D97-AF65-F5344CB8AC3E}">
        <p14:creationId xmlns:p14="http://schemas.microsoft.com/office/powerpoint/2010/main" val="12823672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FIRSTFOOOFO@ELLEIXSFUVW0Y5HA" val="4663"/>
</p:tagLst>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5C6994"/>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コーパス爆発の対策</Template>
  <TotalTime>0</TotalTime>
  <Words>6731</Words>
  <Application>Microsoft Office PowerPoint</Application>
  <PresentationFormat>画面に合わせる (4:3)</PresentationFormat>
  <Paragraphs>1090</Paragraphs>
  <Slides>107</Slides>
  <Notes>0</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107</vt:i4>
      </vt:variant>
    </vt:vector>
  </HeadingPairs>
  <TitlesOfParts>
    <vt:vector size="119" baseType="lpstr">
      <vt:lpstr>-apple-system</vt:lpstr>
      <vt:lpstr>HG丸ｺﾞｼｯｸM-PRO</vt:lpstr>
      <vt:lpstr>Meiryo</vt:lpstr>
      <vt:lpstr>Meiryo</vt:lpstr>
      <vt:lpstr>游ゴシック</vt:lpstr>
      <vt:lpstr>Arial Narrow</vt:lpstr>
      <vt:lpstr>Calibri</vt:lpstr>
      <vt:lpstr>Cambria Math</vt:lpstr>
      <vt:lpstr>Consolas</vt:lpstr>
      <vt:lpstr>Segoe UI</vt:lpstr>
      <vt:lpstr>Wingdings</vt:lpstr>
      <vt:lpstr>cerulean</vt:lpstr>
      <vt:lpstr>塩谷 亮太 (shioya@ci.i.u-tokyo.ac.jp) 東京大学大学院情報理工学系研究科 創造情報学専攻</vt:lpstr>
      <vt:lpstr>課題の解説</vt:lpstr>
      <vt:lpstr>すいません</vt:lpstr>
      <vt:lpstr>分岐予測ミスによる実行サイクルの増加のモデル</vt:lpstr>
      <vt:lpstr>分岐予測ミスによる実行サイクルの増加のモデル</vt:lpstr>
      <vt:lpstr>具体的な値を入れてみる</vt:lpstr>
      <vt:lpstr>IPC で考えると</vt:lpstr>
      <vt:lpstr>一般化できる</vt:lpstr>
      <vt:lpstr>一般化できる</vt:lpstr>
      <vt:lpstr>課題 ８</vt:lpstr>
      <vt:lpstr>課題８（１）</vt:lpstr>
      <vt:lpstr>課題８（１）</vt:lpstr>
      <vt:lpstr>課題８（１）</vt:lpstr>
      <vt:lpstr>課題８（１）</vt:lpstr>
      <vt:lpstr>課題 ８（２）</vt:lpstr>
      <vt:lpstr>課題 ８（２）</vt:lpstr>
      <vt:lpstr>メモリと，キャッシュの基本</vt:lpstr>
      <vt:lpstr>今日の内容</vt:lpstr>
      <vt:lpstr>メモリ</vt:lpstr>
      <vt:lpstr>メモリ</vt:lpstr>
      <vt:lpstr>メモリ</vt:lpstr>
      <vt:lpstr>メモリ</vt:lpstr>
      <vt:lpstr>メモリの基本構造：セルを行列状に配置</vt:lpstr>
      <vt:lpstr>メモリの読み出し操作</vt:lpstr>
      <vt:lpstr>メモリの読み出し動作の例</vt:lpstr>
      <vt:lpstr>メモリの読み出し動作（１） アドレスのデコード</vt:lpstr>
      <vt:lpstr>メモリの読み出し動作（２） ワードラインのアサート</vt:lpstr>
      <vt:lpstr>メモリの読み出し動作（３） ワード（１行分のデータ）の読み出し</vt:lpstr>
      <vt:lpstr>メモリの読み出し動作（４） 列の選択</vt:lpstr>
      <vt:lpstr>AMD Zen という CPU のチップ写真 Teja Singh et al., Zen: An Energy-Efficient High-Performance ×86 Core より</vt:lpstr>
      <vt:lpstr>「田」の字の構造</vt:lpstr>
      <vt:lpstr>メモリ</vt:lpstr>
      <vt:lpstr>メモリの性質</vt:lpstr>
      <vt:lpstr>アクセス時間は容量の平方根ぐらいに比例</vt:lpstr>
      <vt:lpstr>アクセス時間は容量に直接は比例しない （容量の平方根ぐらいに比例</vt:lpstr>
      <vt:lpstr>速度</vt:lpstr>
      <vt:lpstr>メモリの速度と容量のまとめ</vt:lpstr>
      <vt:lpstr>メモリ</vt:lpstr>
      <vt:lpstr>メモリのバリエーション</vt:lpstr>
      <vt:lpstr>Static Random Access Memory (SRAM)</vt:lpstr>
      <vt:lpstr>SRAM のセル（1bit）</vt:lpstr>
      <vt:lpstr>SRAM の読み出し</vt:lpstr>
      <vt:lpstr>Dynamic Random Access Memory (DRAM)</vt:lpstr>
      <vt:lpstr>DRAM のセル</vt:lpstr>
      <vt:lpstr>DRAM の読み出し</vt:lpstr>
      <vt:lpstr>SRAM の場合との違い</vt:lpstr>
      <vt:lpstr>DRAM セルのコンデンサの作り方 H. Seidl et al, A Fully Integrated Al2O3 Trench Capacitor DRAM for Sub-100nm Technology より</vt:lpstr>
      <vt:lpstr>メモリ</vt:lpstr>
      <vt:lpstr>メモリの存在する理由</vt:lpstr>
      <vt:lpstr>D-FF とマルチプレクサによる 4bit の RAM</vt:lpstr>
      <vt:lpstr>D-FF：トランジスタ 16個</vt:lpstr>
      <vt:lpstr>マルチプレクサ：トランジスタ 6個</vt:lpstr>
      <vt:lpstr>4bit メモリに必要なトランジスタ数：82</vt:lpstr>
      <vt:lpstr>SRAM と DRAM のセル（1bit）</vt:lpstr>
      <vt:lpstr>SRAM と DRAM（4bit）</vt:lpstr>
      <vt:lpstr>メモリのまとめ （おおよそこのぐらいの事がフワッと分かってれば良い</vt:lpstr>
      <vt:lpstr>メモリのまとめ （おおよそこのぐらいの事がフワッと分かってれば良い</vt:lpstr>
      <vt:lpstr>キャッシュ</vt:lpstr>
      <vt:lpstr>キャッシュとは？</vt:lpstr>
      <vt:lpstr>原理は同じ</vt:lpstr>
      <vt:lpstr>性能へ大きく影響するし，影響範囲も広い</vt:lpstr>
      <vt:lpstr>例：行列積の実装と性能</vt:lpstr>
      <vt:lpstr>内容</vt:lpstr>
      <vt:lpstr>記憶階層</vt:lpstr>
      <vt:lpstr>キャッシュの動作</vt:lpstr>
      <vt:lpstr>時間的局所性</vt:lpstr>
      <vt:lpstr>実際には多層の構造になっている</vt:lpstr>
      <vt:lpstr>キャッシュの基本的な考え方のまとめ</vt:lpstr>
      <vt:lpstr>内容</vt:lpstr>
      <vt:lpstr>キャッシュへの性能への影響</vt:lpstr>
      <vt:lpstr>実際の測定データ</vt:lpstr>
      <vt:lpstr>プログラム最適化の上で，重要なポイント</vt:lpstr>
      <vt:lpstr>まとめ</vt:lpstr>
      <vt:lpstr>課題 ９</vt:lpstr>
      <vt:lpstr>課題 ９</vt:lpstr>
      <vt:lpstr>期末試験について</vt:lpstr>
      <vt:lpstr>提出方法</vt:lpstr>
      <vt:lpstr>質問とか感想</vt:lpstr>
      <vt:lpstr>質問とか感想</vt:lpstr>
      <vt:lpstr>質問とか感想</vt:lpstr>
      <vt:lpstr>質問とか感想</vt:lpstr>
      <vt:lpstr>課題 7</vt:lpstr>
      <vt:lpstr>課題 7</vt:lpstr>
      <vt:lpstr>質問とか感想</vt:lpstr>
      <vt:lpstr>課題 7</vt:lpstr>
      <vt:lpstr>質問とか感想</vt:lpstr>
      <vt:lpstr>質問とか感想</vt:lpstr>
      <vt:lpstr>質問とか感想</vt:lpstr>
      <vt:lpstr>質問とか感想</vt:lpstr>
      <vt:lpstr>質問とか感想</vt:lpstr>
      <vt:lpstr>質問とか感想</vt:lpstr>
      <vt:lpstr>「十分に多く」の命令を実行した場合</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質問とか感想ではないですが</vt:lpstr>
      <vt:lpstr>付録</vt:lpstr>
      <vt:lpstr>SRAM の読み出し</vt:lpstr>
      <vt:lpstr>なぜプリチャージが必要なのか？</vt:lpstr>
      <vt:lpstr>SRAM の書き込み</vt:lpstr>
      <vt:lpstr>DRAM の読み出し</vt:lpstr>
      <vt:lpstr>DRAM の書き込み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2023-04-04T03:22:42Z</dcterms:created>
  <dcterms:modified xsi:type="dcterms:W3CDTF">2023-07-24T09:59:38Z</dcterms:modified>
</cp:coreProperties>
</file>