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104"/>
  </p:notesMasterIdLst>
  <p:handoutMasterIdLst>
    <p:handoutMasterId r:id="rId105"/>
  </p:handoutMasterIdLst>
  <p:sldIdLst>
    <p:sldId id="455" r:id="rId2"/>
    <p:sldId id="805" r:id="rId3"/>
    <p:sldId id="1056" r:id="rId4"/>
    <p:sldId id="964" r:id="rId5"/>
    <p:sldId id="952" r:id="rId6"/>
    <p:sldId id="1069" r:id="rId7"/>
    <p:sldId id="1066" r:id="rId8"/>
    <p:sldId id="1070" r:id="rId9"/>
    <p:sldId id="1071" r:id="rId10"/>
    <p:sldId id="1072" r:id="rId11"/>
    <p:sldId id="1067" r:id="rId12"/>
    <p:sldId id="1030" r:id="rId13"/>
    <p:sldId id="1053" r:id="rId14"/>
    <p:sldId id="597" r:id="rId15"/>
    <p:sldId id="1054" r:id="rId16"/>
    <p:sldId id="1031" r:id="rId17"/>
    <p:sldId id="1032" r:id="rId18"/>
    <p:sldId id="1033" r:id="rId19"/>
    <p:sldId id="1034" r:id="rId20"/>
    <p:sldId id="1055" r:id="rId21"/>
    <p:sldId id="1035" r:id="rId22"/>
    <p:sldId id="1036" r:id="rId23"/>
    <p:sldId id="1037" r:id="rId24"/>
    <p:sldId id="1038" r:id="rId25"/>
    <p:sldId id="606" r:id="rId26"/>
    <p:sldId id="1039" r:id="rId27"/>
    <p:sldId id="608" r:id="rId28"/>
    <p:sldId id="1040" r:id="rId29"/>
    <p:sldId id="1041" r:id="rId30"/>
    <p:sldId id="1042" r:id="rId31"/>
    <p:sldId id="1043" r:id="rId32"/>
    <p:sldId id="1044" r:id="rId33"/>
    <p:sldId id="1045" r:id="rId34"/>
    <p:sldId id="1046" r:id="rId35"/>
    <p:sldId id="1047" r:id="rId36"/>
    <p:sldId id="1048" r:id="rId37"/>
    <p:sldId id="618" r:id="rId38"/>
    <p:sldId id="1049" r:id="rId39"/>
    <p:sldId id="1050" r:id="rId40"/>
    <p:sldId id="1068" r:id="rId41"/>
    <p:sldId id="686" r:id="rId42"/>
    <p:sldId id="1051" r:id="rId43"/>
    <p:sldId id="639" r:id="rId44"/>
    <p:sldId id="640" r:id="rId45"/>
    <p:sldId id="641" r:id="rId46"/>
    <p:sldId id="642" r:id="rId47"/>
    <p:sldId id="643" r:id="rId48"/>
    <p:sldId id="644" r:id="rId49"/>
    <p:sldId id="645" r:id="rId50"/>
    <p:sldId id="646" r:id="rId51"/>
    <p:sldId id="647" r:id="rId52"/>
    <p:sldId id="648" r:id="rId53"/>
    <p:sldId id="649" r:id="rId54"/>
    <p:sldId id="650" r:id="rId55"/>
    <p:sldId id="651" r:id="rId56"/>
    <p:sldId id="652" r:id="rId57"/>
    <p:sldId id="653" r:id="rId58"/>
    <p:sldId id="654" r:id="rId59"/>
    <p:sldId id="670" r:id="rId60"/>
    <p:sldId id="882" r:id="rId61"/>
    <p:sldId id="1021" r:id="rId62"/>
    <p:sldId id="1073" r:id="rId63"/>
    <p:sldId id="696" r:id="rId64"/>
    <p:sldId id="1074" r:id="rId65"/>
    <p:sldId id="1120" r:id="rId66"/>
    <p:sldId id="1121" r:id="rId67"/>
    <p:sldId id="1020" r:id="rId68"/>
    <p:sldId id="1091" r:id="rId69"/>
    <p:sldId id="1092" r:id="rId70"/>
    <p:sldId id="1122" r:id="rId71"/>
    <p:sldId id="1093" r:id="rId72"/>
    <p:sldId id="599" r:id="rId73"/>
    <p:sldId id="1123" r:id="rId74"/>
    <p:sldId id="1094" r:id="rId75"/>
    <p:sldId id="1095" r:id="rId76"/>
    <p:sldId id="1096" r:id="rId77"/>
    <p:sldId id="661" r:id="rId78"/>
    <p:sldId id="1097" r:id="rId79"/>
    <p:sldId id="1124" r:id="rId80"/>
    <p:sldId id="1125" r:id="rId81"/>
    <p:sldId id="1098" r:id="rId82"/>
    <p:sldId id="1099" r:id="rId83"/>
    <p:sldId id="1100" r:id="rId84"/>
    <p:sldId id="1101" r:id="rId85"/>
    <p:sldId id="1102" r:id="rId86"/>
    <p:sldId id="1060" r:id="rId87"/>
    <p:sldId id="852" r:id="rId88"/>
    <p:sldId id="1103" r:id="rId89"/>
    <p:sldId id="1104" r:id="rId90"/>
    <p:sldId id="1105" r:id="rId91"/>
    <p:sldId id="1106" r:id="rId92"/>
    <p:sldId id="1107" r:id="rId93"/>
    <p:sldId id="1108" r:id="rId94"/>
    <p:sldId id="1109" r:id="rId95"/>
    <p:sldId id="1110" r:id="rId96"/>
    <p:sldId id="1127" r:id="rId97"/>
    <p:sldId id="984" r:id="rId98"/>
    <p:sldId id="1116" r:id="rId99"/>
    <p:sldId id="1117" r:id="rId100"/>
    <p:sldId id="1119" r:id="rId101"/>
    <p:sldId id="1118" r:id="rId102"/>
    <p:sldId id="1126" r:id="rId103"/>
  </p:sldIdLst>
  <p:sldSz cx="9144000" cy="6858000" type="screen4x3"/>
  <p:notesSz cx="6858000" cy="9144000"/>
  <p:custDataLst>
    <p:tags r:id="rId106"/>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19" autoAdjust="0"/>
    <p:restoredTop sz="97229" autoAdjust="0"/>
  </p:normalViewPr>
  <p:slideViewPr>
    <p:cSldViewPr>
      <p:cViewPr varScale="1">
        <p:scale>
          <a:sx n="117" d="100"/>
          <a:sy n="117" d="100"/>
        </p:scale>
        <p:origin x="80" y="764"/>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7/24/2023</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2023/7/24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87</a:t>
            </a:fld>
            <a:endParaRPr kumimoji="1" lang="ja-JP" altLang="en-US"/>
          </a:p>
        </p:txBody>
      </p:sp>
    </p:spTree>
    <p:extLst>
      <p:ext uri="{BB962C8B-B14F-4D97-AF65-F5344CB8AC3E}">
        <p14:creationId xmlns:p14="http://schemas.microsoft.com/office/powerpoint/2010/main" val="2995726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611956" y="2528990"/>
            <a:ext cx="7952402"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第１０回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179FF-21C9-F460-A782-BDB32569EB49}"/>
              </a:ext>
            </a:extLst>
          </p:cNvPr>
          <p:cNvSpPr>
            <a:spLocks noGrp="1"/>
          </p:cNvSpPr>
          <p:nvPr>
            <p:ph type="title"/>
          </p:nvPr>
        </p:nvSpPr>
        <p:spPr/>
        <p:txBody>
          <a:bodyPr/>
          <a:lstStyle/>
          <a:p>
            <a:r>
              <a:rPr lang="ja-JP" altLang="en-US" dirty="0"/>
              <a:t>課題 ９ </a:t>
            </a:r>
            <a:r>
              <a:rPr lang="en-US" altLang="ja-JP" dirty="0"/>
              <a:t>(3)</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3F7718B-DEE5-B6A9-9DA4-714E30095724}"/>
                  </a:ext>
                </a:extLst>
              </p:cNvPr>
              <p:cNvSpPr>
                <a:spLocks noGrp="1"/>
              </p:cNvSpPr>
              <p:nvPr>
                <p:ph sz="quarter" idx="10"/>
              </p:nvPr>
            </p:nvSpPr>
            <p:spPr/>
            <p:txBody>
              <a:bodyPr/>
              <a:lstStyle/>
              <a:p>
                <a:r>
                  <a:rPr lang="ja-JP" altLang="en-US" dirty="0">
                    <a:solidFill>
                      <a:schemeClr val="tx1">
                        <a:lumMod val="75000"/>
                        <a:lumOff val="25000"/>
                      </a:schemeClr>
                    </a:solidFill>
                    <a:latin typeface="Cambria Math" panose="02040503050406030204" pitchFamily="18" charset="0"/>
                  </a:rPr>
                  <a:t>容量が倍の際の </a:t>
                </a:r>
                <a:r>
                  <a:rPr lang="en-US" altLang="ja-JP" dirty="0">
                    <a:solidFill>
                      <a:schemeClr val="tx1">
                        <a:lumMod val="75000"/>
                        <a:lumOff val="25000"/>
                      </a:schemeClr>
                    </a:solidFill>
                    <a:latin typeface="Cambria Math" panose="02040503050406030204" pitchFamily="18" charset="0"/>
                  </a:rPr>
                  <a:t>IPC </a:t>
                </a:r>
                <a:r>
                  <a:rPr lang="ja-JP" altLang="en-US" dirty="0">
                    <a:solidFill>
                      <a:schemeClr val="tx1">
                        <a:lumMod val="75000"/>
                        <a:lumOff val="25000"/>
                      </a:schemeClr>
                    </a:solidFill>
                    <a:latin typeface="Cambria Math" panose="02040503050406030204" pitchFamily="18" charset="0"/>
                  </a:rPr>
                  <a:t>を再計算</a:t>
                </a:r>
                <a:endParaRPr lang="en-US" altLang="ja-JP" dirty="0">
                  <a:solidFill>
                    <a:schemeClr val="tx1">
                      <a:lumMod val="75000"/>
                      <a:lumOff val="25000"/>
                    </a:schemeClr>
                  </a:solidFill>
                  <a:latin typeface="Cambria Math" panose="02040503050406030204" pitchFamily="18" charset="0"/>
                </a:endParaRPr>
              </a:p>
              <a:p>
                <a:pPr lvl="1"/>
                <a14:m>
                  <m:oMath xmlns:m="http://schemas.openxmlformats.org/officeDocument/2006/math">
                    <m:f>
                      <m:fPr>
                        <m:ctrlPr>
                          <a:rPr lang="en-US" altLang="ja-JP" i="1" dirty="0" smtClean="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𝐼𝑃𝐶𝑡</m:t>
                            </m:r>
                          </m:den>
                        </m:f>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𝑃𝑖</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𝑃h</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𝐶𝑝</m:t>
                        </m:r>
                      </m:den>
                    </m:f>
                    <m:r>
                      <a:rPr lang="en-US" altLang="ja-JP" b="0" i="1" dirty="0" smtClean="0">
                        <a:solidFill>
                          <a:schemeClr val="tx1">
                            <a:lumMod val="75000"/>
                            <a:lumOff val="25000"/>
                          </a:schemeClr>
                        </a:solidFill>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2</m:t>
                            </m:r>
                          </m:den>
                        </m:f>
                        <m:r>
                          <a:rPr lang="en-US" altLang="ja-JP" i="1" dirty="0">
                            <a:latin typeface="Cambria Math" panose="02040503050406030204" pitchFamily="18" charset="0"/>
                          </a:rPr>
                          <m:t>+</m:t>
                        </m:r>
                        <m:r>
                          <a:rPr lang="en-US" altLang="ja-JP" b="0" i="1" dirty="0" smtClean="0">
                            <a:latin typeface="Cambria Math" panose="02040503050406030204" pitchFamily="18" charset="0"/>
                          </a:rPr>
                          <m:t>0.2</m:t>
                        </m:r>
                        <m:r>
                          <a:rPr lang="en-US" altLang="ja-JP" i="1" dirty="0">
                            <a:latin typeface="Cambria Math" panose="02040503050406030204" pitchFamily="18" charset="0"/>
                          </a:rPr>
                          <m:t>×</m:t>
                        </m:r>
                        <m:r>
                          <a:rPr lang="en-US" altLang="ja-JP" b="0" i="1" dirty="0" smtClean="0">
                            <a:latin typeface="Cambria Math" panose="02040503050406030204" pitchFamily="18" charset="0"/>
                          </a:rPr>
                          <m:t>0.006</m:t>
                        </m:r>
                        <m:r>
                          <a:rPr lang="en-US" altLang="ja-JP" i="1" dirty="0">
                            <a:latin typeface="Cambria Math" panose="02040503050406030204" pitchFamily="18" charset="0"/>
                          </a:rPr>
                          <m:t>×</m:t>
                        </m:r>
                        <m:r>
                          <a:rPr lang="en-US" altLang="ja-JP" b="0" i="1" dirty="0" smtClean="0">
                            <a:latin typeface="Cambria Math" panose="02040503050406030204" pitchFamily="18" charset="0"/>
                          </a:rPr>
                          <m:t>100×0.8</m:t>
                        </m:r>
                      </m:den>
                    </m:f>
                    <m:r>
                      <a:rPr lang="en-US" altLang="ja-JP" b="0" i="1" dirty="0" smtClean="0">
                        <a:latin typeface="Cambria Math" panose="02040503050406030204" pitchFamily="18" charset="0"/>
                      </a:rPr>
                      <m:t>=</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0.62</m:t>
                        </m:r>
                      </m:den>
                    </m:f>
                    <m:r>
                      <a:rPr lang="en-US" altLang="ja-JP" b="0" i="1" dirty="0" smtClean="0">
                        <a:latin typeface="Cambria Math" panose="02040503050406030204" pitchFamily="18" charset="0"/>
                        <a:ea typeface="Cambria Math" panose="02040503050406030204" pitchFamily="18" charset="0"/>
                      </a:rPr>
                      <m:t>≈1.68</m:t>
                    </m:r>
                  </m:oMath>
                </a14:m>
                <a:endParaRPr lang="en-US" altLang="ja-JP" b="0" dirty="0">
                  <a:ea typeface="Cambria Math" panose="02040503050406030204" pitchFamily="18" charset="0"/>
                </a:endParaRPr>
              </a:p>
              <a:p>
                <a:r>
                  <a:rPr lang="ja-JP" altLang="en-US" dirty="0">
                    <a:solidFill>
                      <a:schemeClr val="tx1">
                        <a:lumMod val="75000"/>
                        <a:lumOff val="25000"/>
                      </a:schemeClr>
                    </a:solidFill>
                    <a:latin typeface="Cambria Math" panose="02040503050406030204" pitchFamily="18" charset="0"/>
                  </a:rPr>
                  <a:t>性能：</a:t>
                </a:r>
                <a:endParaRPr lang="en-US" altLang="ja-JP" dirty="0">
                  <a:solidFill>
                    <a:schemeClr val="tx1">
                      <a:lumMod val="75000"/>
                      <a:lumOff val="25000"/>
                    </a:schemeClr>
                  </a:solidFill>
                  <a:latin typeface="Cambria Math" panose="02040503050406030204" pitchFamily="18" charset="0"/>
                </a:endParaRPr>
              </a:p>
              <a:p>
                <a:pPr lvl="1"/>
                <a:r>
                  <a:rPr lang="ja-JP" altLang="en-US" dirty="0">
                    <a:solidFill>
                      <a:schemeClr val="tx1">
                        <a:lumMod val="75000"/>
                        <a:lumOff val="25000"/>
                      </a:schemeClr>
                    </a:solidFill>
                    <a:latin typeface="Cambria Math" panose="02040503050406030204" pitchFamily="18" charset="0"/>
                  </a:rPr>
                  <a:t>もともと：</a:t>
                </a:r>
                <a14:m>
                  <m:oMath xmlns:m="http://schemas.openxmlformats.org/officeDocument/2006/math">
                    <m:r>
                      <a:rPr lang="en-US" altLang="ja-JP" b="0" i="1" dirty="0" smtClean="0">
                        <a:latin typeface="Cambria Math" panose="02040503050406030204" pitchFamily="18" charset="0"/>
                        <a:ea typeface="Cambria Math" panose="02040503050406030204" pitchFamily="18" charset="0"/>
                      </a:rPr>
                      <m:t>1.43×1=1.43</m:t>
                    </m:r>
                  </m:oMath>
                </a14:m>
                <a:endParaRPr lang="en-US" altLang="ja-JP" dirty="0">
                  <a:solidFill>
                    <a:schemeClr val="tx1">
                      <a:lumMod val="75000"/>
                      <a:lumOff val="25000"/>
                    </a:schemeClr>
                  </a:solidFill>
                  <a:latin typeface="Cambria Math" panose="02040503050406030204" pitchFamily="18" charset="0"/>
                </a:endParaRPr>
              </a:p>
              <a:p>
                <a:pPr lvl="1"/>
                <a:r>
                  <a:rPr lang="en-US" altLang="ja-JP" dirty="0">
                    <a:solidFill>
                      <a:schemeClr val="tx1">
                        <a:lumMod val="75000"/>
                        <a:lumOff val="25000"/>
                      </a:schemeClr>
                    </a:solidFill>
                    <a:latin typeface="Cambria Math" panose="02040503050406030204" pitchFamily="18" charset="0"/>
                  </a:rPr>
                  <a:t>L1</a:t>
                </a:r>
                <a:r>
                  <a:rPr lang="ja-JP" altLang="en-US" dirty="0">
                    <a:solidFill>
                      <a:schemeClr val="tx1">
                        <a:lumMod val="75000"/>
                        <a:lumOff val="25000"/>
                      </a:schemeClr>
                    </a:solidFill>
                    <a:latin typeface="Cambria Math" panose="02040503050406030204" pitchFamily="18" charset="0"/>
                  </a:rPr>
                  <a:t>容量倍：</a:t>
                </a:r>
                <a14:m>
                  <m:oMath xmlns:m="http://schemas.openxmlformats.org/officeDocument/2006/math">
                    <m:r>
                      <a:rPr lang="en-US" altLang="ja-JP" i="1" dirty="0" smtClean="0">
                        <a:solidFill>
                          <a:schemeClr val="tx1">
                            <a:lumMod val="75000"/>
                            <a:lumOff val="25000"/>
                          </a:schemeClr>
                        </a:solidFill>
                        <a:latin typeface="Cambria Math" panose="02040503050406030204" pitchFamily="18" charset="0"/>
                      </a:rPr>
                      <m:t>1.68×0.8</m:t>
                    </m:r>
                    <m:r>
                      <a:rPr lang="en-US" altLang="ja-JP" i="1" dirty="0">
                        <a:latin typeface="Cambria Math" panose="02040503050406030204" pitchFamily="18" charset="0"/>
                        <a:ea typeface="Cambria Math" panose="02040503050406030204" pitchFamily="18" charset="0"/>
                      </a:rPr>
                      <m:t>≈</m:t>
                    </m:r>
                    <m:r>
                      <a:rPr lang="en-US" altLang="ja-JP" b="0" i="1" dirty="0" smtClean="0">
                        <a:solidFill>
                          <a:schemeClr val="tx1">
                            <a:lumMod val="75000"/>
                            <a:lumOff val="25000"/>
                          </a:schemeClr>
                        </a:solidFill>
                        <a:latin typeface="Cambria Math" panose="02040503050406030204" pitchFamily="18" charset="0"/>
                      </a:rPr>
                      <m:t>1.34</m:t>
                    </m:r>
                  </m:oMath>
                </a14:m>
                <a:endParaRPr lang="en-US" altLang="ja-JP" b="0" dirty="0">
                  <a:solidFill>
                    <a:schemeClr val="tx1">
                      <a:lumMod val="75000"/>
                      <a:lumOff val="25000"/>
                    </a:schemeClr>
                  </a:solidFill>
                  <a:latin typeface="Cambria Math" panose="02040503050406030204" pitchFamily="18" charset="0"/>
                </a:endParaRPr>
              </a:p>
              <a:p>
                <a:pPr lvl="1"/>
                <a:r>
                  <a:rPr lang="en-US" altLang="ja-JP" dirty="0">
                    <a:solidFill>
                      <a:schemeClr val="tx1">
                        <a:lumMod val="75000"/>
                        <a:lumOff val="25000"/>
                      </a:schemeClr>
                    </a:solidFill>
                    <a:latin typeface="Cambria Math" panose="02040503050406030204" pitchFamily="18" charset="0"/>
                  </a:rPr>
                  <a:t>L2</a:t>
                </a:r>
                <a:r>
                  <a:rPr lang="ja-JP" altLang="en-US" dirty="0">
                    <a:solidFill>
                      <a:schemeClr val="tx1">
                        <a:lumMod val="75000"/>
                        <a:lumOff val="25000"/>
                      </a:schemeClr>
                    </a:solidFill>
                    <a:latin typeface="Cambria Math" panose="02040503050406030204" pitchFamily="18" charset="0"/>
                  </a:rPr>
                  <a:t>追加：</a:t>
                </a:r>
                <a14:m>
                  <m:oMath xmlns:m="http://schemas.openxmlformats.org/officeDocument/2006/math">
                    <m:r>
                      <a:rPr lang="en-US" altLang="ja-JP" b="0" i="1" dirty="0" smtClean="0">
                        <a:latin typeface="Cambria Math" panose="02040503050406030204" pitchFamily="18" charset="0"/>
                        <a:ea typeface="Cambria Math" panose="02040503050406030204" pitchFamily="18" charset="0"/>
                      </a:rPr>
                      <m:t>1.</m:t>
                    </m:r>
                    <m:r>
                      <a:rPr kumimoji="1" lang="en-US" altLang="ja-JP" i="1" dirty="0" smtClean="0">
                        <a:solidFill>
                          <a:schemeClr val="tx1">
                            <a:lumMod val="75000"/>
                            <a:lumOff val="25000"/>
                          </a:schemeClr>
                        </a:solidFill>
                        <a:latin typeface="Cambria Math" panose="02040503050406030204" pitchFamily="18" charset="0"/>
                      </a:rPr>
                      <m:t>85</m:t>
                    </m:r>
                    <m:r>
                      <a:rPr lang="en-US" altLang="ja-JP" i="1" dirty="0">
                        <a:latin typeface="Cambria Math" panose="02040503050406030204" pitchFamily="18" charset="0"/>
                      </a:rPr>
                      <m:t>×</m:t>
                    </m:r>
                    <m:r>
                      <a:rPr lang="en-US" altLang="ja-JP" b="0" i="1" dirty="0" smtClean="0">
                        <a:latin typeface="Cambria Math" panose="02040503050406030204" pitchFamily="18" charset="0"/>
                      </a:rPr>
                      <m:t>1</m:t>
                    </m:r>
                    <m:r>
                      <a:rPr lang="en-US" altLang="ja-JP" i="1" dirty="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rPr>
                      <m:t>1.</m:t>
                    </m:r>
                    <m:r>
                      <a:rPr lang="en-US" altLang="ja-JP" b="0" i="1" dirty="0" smtClean="0">
                        <a:latin typeface="Cambria Math" panose="02040503050406030204" pitchFamily="18" charset="0"/>
                      </a:rPr>
                      <m:t>85</m:t>
                    </m:r>
                  </m:oMath>
                </a14:m>
                <a:endParaRPr lang="en-US" altLang="ja-JP" dirty="0">
                  <a:solidFill>
                    <a:schemeClr val="tx1">
                      <a:lumMod val="75000"/>
                      <a:lumOff val="25000"/>
                    </a:schemeClr>
                  </a:solidFill>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83F7718B-DEE5-B6A9-9DA4-714E30095724}"/>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808202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自転車でお越しとのことで、東京ドームのラクーアという施設まで足を伸ばしていただくと（大学から自転車で</a:t>
            </a:r>
            <a:r>
              <a:rPr lang="en-US" altLang="ja-JP" b="0" i="0" dirty="0">
                <a:solidFill>
                  <a:srgbClr val="000000"/>
                </a:solidFill>
                <a:effectLst/>
                <a:latin typeface="Meiryo" panose="020B0604030504040204" pitchFamily="50" charset="-128"/>
                <a:ea typeface="Meiryo" panose="020B0604030504040204" pitchFamily="50" charset="-128"/>
              </a:rPr>
              <a:t>10</a:t>
            </a:r>
            <a:r>
              <a:rPr lang="ja-JP" altLang="en-US" b="0" i="0" dirty="0">
                <a:solidFill>
                  <a:srgbClr val="000000"/>
                </a:solidFill>
                <a:effectLst/>
                <a:latin typeface="Meiryo" panose="020B0604030504040204" pitchFamily="50" charset="-128"/>
                <a:ea typeface="Meiryo" panose="020B0604030504040204" pitchFamily="50" charset="-128"/>
              </a:rPr>
              <a:t>分程度の道のりのようです）</a:t>
            </a:r>
            <a:r>
              <a:rPr lang="en-US" altLang="ja-JP" b="0" i="0" dirty="0">
                <a:solidFill>
                  <a:srgbClr val="000000"/>
                </a:solidFill>
                <a:effectLst/>
                <a:latin typeface="Meiryo" panose="020B0604030504040204" pitchFamily="50" charset="-128"/>
                <a:ea typeface="Meiryo" panose="020B0604030504040204" pitchFamily="50" charset="-128"/>
              </a:rPr>
              <a:t>DELI&amp;DISH</a:t>
            </a:r>
            <a:r>
              <a:rPr lang="ja-JP" altLang="en-US" b="0" i="0" dirty="0">
                <a:solidFill>
                  <a:srgbClr val="000000"/>
                </a:solidFill>
                <a:effectLst/>
                <a:latin typeface="Meiryo" panose="020B0604030504040204" pitchFamily="50" charset="-128"/>
                <a:ea typeface="Meiryo" panose="020B0604030504040204" pitchFamily="50" charset="-128"/>
              </a:rPr>
              <a:t>というコーナーがあり、美味しいケーキやお菓子、お惣菜のお店が集まって、</a:t>
            </a:r>
            <a:r>
              <a:rPr lang="ja-JP" altLang="en-US" b="0" i="0" dirty="0">
                <a:solidFill>
                  <a:srgbClr val="000000"/>
                </a:solidFill>
                <a:effectLst/>
                <a:latin typeface="-apple-system"/>
                <a:ea typeface="Meiryo" panose="020B0604030504040204" pitchFamily="50" charset="-128"/>
              </a:rPr>
              <a:t>小さいデパ地下のようなかたちになっています！</a:t>
            </a:r>
            <a:endParaRPr lang="ja-JP" altLang="en-US" b="0" i="0" dirty="0">
              <a:solidFill>
                <a:srgbClr val="000000"/>
              </a:solidFill>
              <a:effectLst/>
              <a:latin typeface="Meiryo" panose="020B0604030504040204" pitchFamily="50" charset="-128"/>
              <a:ea typeface="Meiryo" panose="020B0604030504040204" pitchFamily="50" charset="-128"/>
            </a:endParaRPr>
          </a:p>
          <a:p>
            <a:pPr algn="l" rtl="0"/>
            <a:r>
              <a:rPr lang="ja-JP" altLang="en-US" b="0" i="0" dirty="0">
                <a:solidFill>
                  <a:srgbClr val="000000"/>
                </a:solidFill>
                <a:effectLst/>
                <a:latin typeface="Meiryo" panose="020B0604030504040204" pitchFamily="50" charset="-128"/>
                <a:ea typeface="Meiryo" panose="020B0604030504040204" pitchFamily="50" charset="-128"/>
              </a:rPr>
              <a:t>個人的には</a:t>
            </a:r>
            <a:r>
              <a:rPr lang="en-US" altLang="ja-JP" b="0" i="0" dirty="0" err="1">
                <a:solidFill>
                  <a:srgbClr val="000000"/>
                </a:solidFill>
                <a:effectLst/>
                <a:latin typeface="Meiryo" panose="020B0604030504040204" pitchFamily="50" charset="-128"/>
                <a:ea typeface="Meiryo" panose="020B0604030504040204" pitchFamily="50" charset="-128"/>
              </a:rPr>
              <a:t>boB</a:t>
            </a:r>
            <a:r>
              <a:rPr lang="ja-JP" altLang="en-US" b="0" i="0" dirty="0">
                <a:solidFill>
                  <a:srgbClr val="000000"/>
                </a:solidFill>
                <a:effectLst/>
                <a:latin typeface="Meiryo" panose="020B0604030504040204" pitchFamily="50" charset="-128"/>
                <a:ea typeface="Meiryo" panose="020B0604030504040204" pitchFamily="50" charset="-128"/>
              </a:rPr>
              <a:t>というカヌレ屋さんがとても美味しかったのでおすすめです！他のお店もとても美味しそうです</a:t>
            </a:r>
          </a:p>
          <a:p>
            <a:pPr algn="l" rtl="0"/>
            <a:r>
              <a:rPr lang="en-US" altLang="ja-JP" b="0" i="0" dirty="0">
                <a:solidFill>
                  <a:srgbClr val="000000"/>
                </a:solidFill>
                <a:effectLst/>
                <a:latin typeface="Meiryo" panose="020B0604030504040204" pitchFamily="50" charset="-128"/>
                <a:ea typeface="Meiryo" panose="020B0604030504040204" pitchFamily="50" charset="-128"/>
              </a:rPr>
              <a:t>https://www.laqua.jp/shops/list/bob/</a:t>
            </a:r>
          </a:p>
          <a:p>
            <a:endParaRPr lang="en-US" dirty="0"/>
          </a:p>
        </p:txBody>
      </p:sp>
    </p:spTree>
    <p:extLst>
      <p:ext uri="{BB962C8B-B14F-4D97-AF65-F5344CB8AC3E}">
        <p14:creationId xmlns:p14="http://schemas.microsoft.com/office/powerpoint/2010/main" val="2924450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162001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また、パティスリーレセンシエルというお店のシュークリームとケーキがとても美味しいのでぜひ、、、！</a:t>
            </a:r>
            <a:endParaRPr lang="en-US" altLang="ja-JP" b="0" i="0" dirty="0">
              <a:solidFill>
                <a:srgbClr val="000000"/>
              </a:solidFill>
              <a:effectLst/>
              <a:latin typeface="Meiryo" panose="020B0604030504040204" pitchFamily="50" charset="-128"/>
              <a:ea typeface="Meiryo" panose="020B0604030504040204" pitchFamily="50" charset="-128"/>
            </a:endParaRPr>
          </a:p>
          <a:p>
            <a:pPr lvl="1"/>
            <a:r>
              <a:rPr lang="ja-JP" altLang="en-US" dirty="0"/>
              <a:t>先週いってきました</a:t>
            </a:r>
            <a:endParaRPr lang="en-US" dirty="0"/>
          </a:p>
        </p:txBody>
      </p:sp>
      <p:pic>
        <p:nvPicPr>
          <p:cNvPr id="5" name="図 4" descr="皿の上のケーキ&#10;&#10;自動的に生成された説明">
            <a:extLst>
              <a:ext uri="{FF2B5EF4-FFF2-40B4-BE49-F238E27FC236}">
                <a16:creationId xmlns:a16="http://schemas.microsoft.com/office/drawing/2014/main" id="{639675F4-05FA-49D8-2AE3-92425B1E1F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1975" y="3068996"/>
            <a:ext cx="4572000" cy="3429000"/>
          </a:xfrm>
          <a:prstGeom prst="rect">
            <a:avLst/>
          </a:prstGeom>
        </p:spPr>
      </p:pic>
    </p:spTree>
    <p:extLst>
      <p:ext uri="{BB962C8B-B14F-4D97-AF65-F5344CB8AC3E}">
        <p14:creationId xmlns:p14="http://schemas.microsoft.com/office/powerpoint/2010/main" val="527185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030567-E1B9-46EF-A138-7734B84C56C5}"/>
              </a:ext>
            </a:extLst>
          </p:cNvPr>
          <p:cNvSpPr>
            <a:spLocks noGrp="1"/>
          </p:cNvSpPr>
          <p:nvPr>
            <p:ph type="title"/>
          </p:nvPr>
        </p:nvSpPr>
        <p:spPr/>
        <p:txBody>
          <a:bodyPr/>
          <a:lstStyle/>
          <a:p>
            <a:r>
              <a:rPr kumimoji="1" lang="ja-JP" altLang="en-US" dirty="0"/>
              <a:t>ちなみに東大の近くだと</a:t>
            </a:r>
            <a:endParaRPr kumimoji="1" lang="en-US" dirty="0"/>
          </a:p>
        </p:txBody>
      </p:sp>
      <p:sp>
        <p:nvSpPr>
          <p:cNvPr id="3" name="コンテンツ プレースホルダー 2">
            <a:extLst>
              <a:ext uri="{FF2B5EF4-FFF2-40B4-BE49-F238E27FC236}">
                <a16:creationId xmlns:a16="http://schemas.microsoft.com/office/drawing/2014/main" id="{2BE08999-3709-750C-6538-0155D66C0627}"/>
              </a:ext>
            </a:extLst>
          </p:cNvPr>
          <p:cNvSpPr>
            <a:spLocks noGrp="1"/>
          </p:cNvSpPr>
          <p:nvPr>
            <p:ph sz="quarter" idx="10"/>
          </p:nvPr>
        </p:nvSpPr>
        <p:spPr>
          <a:xfrm>
            <a:off x="611956" y="1088974"/>
            <a:ext cx="7920088" cy="990011"/>
          </a:xfrm>
        </p:spPr>
        <p:txBody>
          <a:bodyPr/>
          <a:lstStyle/>
          <a:p>
            <a:r>
              <a:rPr kumimoji="1" lang="en-US" dirty="0"/>
              <a:t>TIES </a:t>
            </a:r>
            <a:r>
              <a:rPr kumimoji="1" lang="ja-JP" altLang="en-US" dirty="0"/>
              <a:t>というお店がおすすめ</a:t>
            </a:r>
            <a:endParaRPr kumimoji="1" lang="en-US" altLang="ja-JP" dirty="0"/>
          </a:p>
          <a:p>
            <a:pPr lvl="1"/>
            <a:r>
              <a:rPr kumimoji="1" lang="ja-JP" altLang="en-US" dirty="0"/>
              <a:t>本郷三丁目 </a:t>
            </a:r>
            <a:r>
              <a:rPr kumimoji="1" lang="en-US" altLang="ja-JP" dirty="0"/>
              <a:t>or </a:t>
            </a:r>
            <a:r>
              <a:rPr kumimoji="1" lang="ja-JP" altLang="en-US" dirty="0"/>
              <a:t>湯島からが多分近い</a:t>
            </a:r>
            <a:endParaRPr kumimoji="1" lang="en-US" dirty="0"/>
          </a:p>
        </p:txBody>
      </p:sp>
      <p:pic>
        <p:nvPicPr>
          <p:cNvPr id="5" name="図 4" descr="テーブルの上のケーキとフォーク&#10;&#10;低い精度で自動的に生成された説明">
            <a:extLst>
              <a:ext uri="{FF2B5EF4-FFF2-40B4-BE49-F238E27FC236}">
                <a16:creationId xmlns:a16="http://schemas.microsoft.com/office/drawing/2014/main" id="{60A0B940-1244-2BE6-235E-2470BACA29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1973" y="2528990"/>
            <a:ext cx="4722000" cy="3541501"/>
          </a:xfrm>
          <a:prstGeom prst="rect">
            <a:avLst/>
          </a:prstGeom>
        </p:spPr>
      </p:pic>
    </p:spTree>
    <p:extLst>
      <p:ext uri="{BB962C8B-B14F-4D97-AF65-F5344CB8AC3E}">
        <p14:creationId xmlns:p14="http://schemas.microsoft.com/office/powerpoint/2010/main" val="11211819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11</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キャッシュの詳細</a:t>
            </a:r>
            <a:endParaRPr kumimoji="1" lang="en-US" dirty="0"/>
          </a:p>
        </p:txBody>
      </p:sp>
    </p:spTree>
    <p:extLst>
      <p:ext uri="{BB962C8B-B14F-4D97-AF65-F5344CB8AC3E}">
        <p14:creationId xmlns:p14="http://schemas.microsoft.com/office/powerpoint/2010/main" val="2201310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b="1" dirty="0"/>
              <a:t>キャッシュの構成方法</a:t>
            </a:r>
            <a:endParaRPr lang="en-US" altLang="ja-JP" b="1" dirty="0"/>
          </a:p>
          <a:p>
            <a:pPr marL="457200" indent="-457200">
              <a:buFont typeface="+mj-lt"/>
              <a:buAutoNum type="arabicPeriod"/>
            </a:pPr>
            <a:r>
              <a:rPr lang="ja-JP" altLang="en-US" dirty="0"/>
              <a:t>行列積での動作例</a:t>
            </a:r>
            <a:endParaRPr lang="en-US" altLang="ja-JP" dirty="0"/>
          </a:p>
        </p:txBody>
      </p:sp>
    </p:spTree>
    <p:extLst>
      <p:ext uri="{BB962C8B-B14F-4D97-AF65-F5344CB8AC3E}">
        <p14:creationId xmlns:p14="http://schemas.microsoft.com/office/powerpoint/2010/main" val="2036556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13</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キャッシュの構成方法</a:t>
            </a:r>
            <a:endParaRPr kumimoji="1" lang="en-US" dirty="0"/>
          </a:p>
        </p:txBody>
      </p:sp>
    </p:spTree>
    <p:extLst>
      <p:ext uri="{BB962C8B-B14F-4D97-AF65-F5344CB8AC3E}">
        <p14:creationId xmlns:p14="http://schemas.microsoft.com/office/powerpoint/2010/main" val="3988846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キャッシュの構成方法</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３つの方式：</a:t>
            </a:r>
            <a:endParaRPr kumimoji="1" lang="en-US" altLang="ja-JP" dirty="0"/>
          </a:p>
          <a:p>
            <a:pPr marL="817200" lvl="1" indent="-457200">
              <a:buFont typeface="+mj-lt"/>
              <a:buAutoNum type="arabicPeriod"/>
            </a:pPr>
            <a:r>
              <a:rPr kumimoji="1" lang="ja-JP" altLang="en-US" dirty="0"/>
              <a:t>基本的な構造（フルアソシアティブ方式）</a:t>
            </a:r>
            <a:endParaRPr kumimoji="1" lang="en-US" altLang="ja-JP" dirty="0"/>
          </a:p>
          <a:p>
            <a:pPr marL="817200" lvl="1" indent="-457200">
              <a:buFont typeface="+mj-lt"/>
              <a:buAutoNum type="arabicPeriod"/>
            </a:pPr>
            <a:r>
              <a:rPr kumimoji="1" lang="ja-JP" altLang="en-US" dirty="0"/>
              <a:t>ダイレクトマップ方式</a:t>
            </a:r>
            <a:endParaRPr kumimoji="1" lang="en-US" altLang="ja-JP" dirty="0"/>
          </a:p>
          <a:p>
            <a:pPr marL="817200" lvl="1" indent="-457200">
              <a:buFont typeface="+mj-lt"/>
              <a:buAutoNum type="arabicPeriod"/>
            </a:pPr>
            <a:r>
              <a:rPr kumimoji="1" lang="ja-JP" altLang="en-US" dirty="0"/>
              <a:t>セット・アソシアティブ方式</a:t>
            </a:r>
            <a:endParaRPr kumimoji="1" lang="en-US" altLang="ja-JP" dirty="0"/>
          </a:p>
          <a:p>
            <a:pPr marL="457200" indent="-457200">
              <a:buFont typeface="+mj-lt"/>
              <a:buAutoNum type="arabicPeriod"/>
            </a:pPr>
            <a:r>
              <a:rPr kumimoji="1" lang="ja-JP" altLang="en-US" dirty="0"/>
              <a:t>ライン単位での管理</a:t>
            </a:r>
            <a:endParaRPr kumimoji="1" lang="en-US" altLang="ja-JP" dirty="0"/>
          </a:p>
          <a:p>
            <a:pPr marL="457200" indent="-457200">
              <a:buFont typeface="+mj-lt"/>
              <a:buAutoNum type="arabicPeriod"/>
            </a:pPr>
            <a:r>
              <a:rPr kumimoji="1" lang="ja-JP" altLang="en-US" dirty="0"/>
              <a:t>アドレスとキャッシュ構造の具体的な対応関係</a:t>
            </a:r>
          </a:p>
        </p:txBody>
      </p:sp>
    </p:spTree>
    <p:extLst>
      <p:ext uri="{BB962C8B-B14F-4D97-AF65-F5344CB8AC3E}">
        <p14:creationId xmlns:p14="http://schemas.microsoft.com/office/powerpoint/2010/main" val="3908909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27123-4330-2388-97AA-BA91534A463C}"/>
              </a:ext>
            </a:extLst>
          </p:cNvPr>
          <p:cNvSpPr>
            <a:spLocks noGrp="1"/>
          </p:cNvSpPr>
          <p:nvPr>
            <p:ph type="title"/>
          </p:nvPr>
        </p:nvSpPr>
        <p:spPr/>
        <p:txBody>
          <a:bodyPr/>
          <a:lstStyle/>
          <a:p>
            <a:r>
              <a:rPr kumimoji="1" lang="ja-JP" altLang="en-US" dirty="0"/>
              <a:t>キャッシュの作り方の方針</a:t>
            </a:r>
            <a:endParaRPr kumimoji="1" lang="en-US" dirty="0"/>
          </a:p>
        </p:txBody>
      </p:sp>
      <p:sp>
        <p:nvSpPr>
          <p:cNvPr id="3" name="コンテンツ プレースホルダー 2">
            <a:extLst>
              <a:ext uri="{FF2B5EF4-FFF2-40B4-BE49-F238E27FC236}">
                <a16:creationId xmlns:a16="http://schemas.microsoft.com/office/drawing/2014/main" id="{FFD74984-2077-E815-461B-BA58D298E3B4}"/>
              </a:ext>
            </a:extLst>
          </p:cNvPr>
          <p:cNvSpPr>
            <a:spLocks noGrp="1"/>
          </p:cNvSpPr>
          <p:nvPr>
            <p:ph sz="quarter" idx="10"/>
          </p:nvPr>
        </p:nvSpPr>
        <p:spPr>
          <a:xfrm>
            <a:off x="611956" y="1088974"/>
            <a:ext cx="8100090" cy="5220058"/>
          </a:xfrm>
        </p:spPr>
        <p:txBody>
          <a:bodyPr/>
          <a:lstStyle/>
          <a:p>
            <a:r>
              <a:rPr kumimoji="1" lang="ja-JP" altLang="en-US" dirty="0"/>
              <a:t>キャッシュ：</a:t>
            </a:r>
            <a:endParaRPr kumimoji="1" lang="en-US" altLang="ja-JP" dirty="0"/>
          </a:p>
          <a:p>
            <a:pPr lvl="1"/>
            <a:r>
              <a:rPr kumimoji="1" lang="ja-JP" altLang="en-US" dirty="0"/>
              <a:t>小容量で高速なメモリ</a:t>
            </a:r>
            <a:endParaRPr kumimoji="1" lang="en-US" altLang="ja-JP" dirty="0"/>
          </a:p>
          <a:p>
            <a:pPr lvl="1"/>
            <a:r>
              <a:rPr kumimoji="1" lang="ja-JP" altLang="en-US" dirty="0"/>
              <a:t>メイン・メモリの一部をコピーして保持</a:t>
            </a:r>
            <a:endParaRPr kumimoji="1" lang="en-US" altLang="ja-JP" dirty="0"/>
          </a:p>
          <a:p>
            <a:pPr lvl="2"/>
            <a:r>
              <a:rPr kumimoji="1" lang="ja-JP" altLang="en-US" dirty="0"/>
              <a:t>こっちを略してメモリということも</a:t>
            </a:r>
            <a:endParaRPr kumimoji="1" lang="en-US" altLang="ja-JP" dirty="0"/>
          </a:p>
          <a:p>
            <a:r>
              <a:rPr kumimoji="1" lang="ja-JP" altLang="en-US" dirty="0"/>
              <a:t>目的のデータがコピーされているかどうかを確認したい</a:t>
            </a:r>
            <a:endParaRPr kumimoji="1" lang="en-US" altLang="ja-JP" dirty="0"/>
          </a:p>
          <a:p>
            <a:pPr lvl="1"/>
            <a:r>
              <a:rPr kumimoji="1" lang="ja-JP" altLang="en-US" dirty="0"/>
              <a:t>コピー時に，どこのデータをコピーしたかの情報も一緒に記録</a:t>
            </a:r>
            <a:endParaRPr kumimoji="1" lang="en-US" altLang="ja-JP" dirty="0"/>
          </a:p>
          <a:p>
            <a:pPr lvl="2"/>
            <a:r>
              <a:rPr kumimoji="1" lang="ja-JP" altLang="en-US" dirty="0"/>
              <a:t>つまり，コピー元のアドレスもキャッシュに記録する</a:t>
            </a:r>
            <a:endParaRPr kumimoji="1" lang="en-US" altLang="ja-JP" dirty="0"/>
          </a:p>
          <a:p>
            <a:pPr lvl="1"/>
            <a:r>
              <a:rPr kumimoji="1" lang="ja-JP" altLang="en-US" dirty="0"/>
              <a:t>キャッシュの読み書き時は，記録されているアドレスとの突き合わせをして確認する</a:t>
            </a:r>
            <a:endParaRPr kumimoji="1" lang="en-US" altLang="ja-JP" dirty="0"/>
          </a:p>
        </p:txBody>
      </p:sp>
    </p:spTree>
    <p:extLst>
      <p:ext uri="{BB962C8B-B14F-4D97-AF65-F5344CB8AC3E}">
        <p14:creationId xmlns:p14="http://schemas.microsoft.com/office/powerpoint/2010/main" val="2240356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キャッシュの基本的な構造</a:t>
            </a:r>
            <a:br>
              <a:rPr kumimoji="1" lang="en-US" altLang="ja-JP" dirty="0"/>
            </a:br>
            <a:r>
              <a:rPr kumimoji="1" lang="ja-JP" altLang="en-US" sz="1600" dirty="0"/>
              <a:t>アドレスやデータは </a:t>
            </a:r>
            <a:r>
              <a:rPr kumimoji="1" lang="en-US" altLang="ja-JP" sz="1600" dirty="0"/>
              <a:t>16 </a:t>
            </a:r>
            <a:r>
              <a:rPr kumimoji="1" lang="ja-JP" altLang="en-US" sz="1600" dirty="0"/>
              <a:t>進数</a:t>
            </a:r>
            <a:endParaRPr kumimoji="1" lang="ja-JP" altLang="en-US" dirty="0"/>
          </a:p>
        </p:txBody>
      </p:sp>
      <p:sp>
        <p:nvSpPr>
          <p:cNvPr id="3" name="テキスト プレースホルダー 2"/>
          <p:cNvSpPr>
            <a:spLocks noGrp="1"/>
          </p:cNvSpPr>
          <p:nvPr>
            <p:ph type="body" sz="quarter" idx="10"/>
          </p:nvPr>
        </p:nvSpPr>
        <p:spPr>
          <a:xfrm>
            <a:off x="2591978" y="2978995"/>
            <a:ext cx="6300070" cy="3329730"/>
          </a:xfrm>
        </p:spPr>
        <p:txBody>
          <a:bodyPr/>
          <a:lstStyle/>
          <a:p>
            <a:r>
              <a:rPr kumimoji="1" lang="ja-JP" altLang="en-US" sz="1800" dirty="0"/>
              <a:t>キャッシュの</a:t>
            </a:r>
            <a:r>
              <a:rPr kumimoji="1" lang="ja-JP" altLang="en-US" sz="1800" b="1" dirty="0">
                <a:solidFill>
                  <a:schemeClr val="accent6"/>
                </a:solidFill>
              </a:rPr>
              <a:t>エントリ</a:t>
            </a:r>
            <a:r>
              <a:rPr kumimoji="1" lang="ja-JP" altLang="en-US" sz="1800" dirty="0"/>
              <a:t>の内容</a:t>
            </a:r>
            <a:endParaRPr kumimoji="1" lang="en-US" altLang="ja-JP" sz="1800" dirty="0"/>
          </a:p>
          <a:p>
            <a:pPr lvl="1"/>
            <a:r>
              <a:rPr kumimoji="1" lang="ja-JP" altLang="en-US" sz="1800" dirty="0"/>
              <a:t>タグ：　コピーしてきたデータが，メモリの</a:t>
            </a:r>
            <a:br>
              <a:rPr kumimoji="1" lang="en-US" altLang="ja-JP" sz="1800" dirty="0"/>
            </a:br>
            <a:r>
              <a:rPr kumimoji="1" lang="ja-JP" altLang="en-US" sz="1800" dirty="0"/>
              <a:t>　　　　どこのアドレスにあったかを表す</a:t>
            </a:r>
            <a:br>
              <a:rPr kumimoji="1" lang="en-US" altLang="ja-JP" sz="1800" dirty="0"/>
            </a:br>
            <a:r>
              <a:rPr kumimoji="1" lang="en-US" altLang="ja-JP" sz="1800" dirty="0"/>
              <a:t>	</a:t>
            </a:r>
            <a:r>
              <a:rPr kumimoji="1" lang="ja-JP" altLang="en-US" sz="1800" dirty="0"/>
              <a:t>　（後で詳しく話すように本当は</a:t>
            </a:r>
            <a:br>
              <a:rPr kumimoji="1" lang="en-US" altLang="ja-JP" sz="1800" dirty="0"/>
            </a:br>
            <a:r>
              <a:rPr kumimoji="1" lang="ja-JP" altLang="en-US" sz="1800" dirty="0"/>
              <a:t>　　　　　アドレスの一部が入る）</a:t>
            </a:r>
            <a:endParaRPr kumimoji="1" lang="en-US" altLang="ja-JP" sz="1800" dirty="0"/>
          </a:p>
          <a:p>
            <a:pPr lvl="1"/>
            <a:r>
              <a:rPr kumimoji="1" lang="ja-JP" altLang="en-US" sz="1800" dirty="0"/>
              <a:t>データ：その内容</a:t>
            </a:r>
            <a:endParaRPr kumimoji="1" lang="en-US" altLang="ja-JP" sz="1800" dirty="0"/>
          </a:p>
          <a:p>
            <a:r>
              <a:rPr kumimoji="1" lang="ja-JP" altLang="en-US" sz="1800" dirty="0"/>
              <a:t>コピー時に元のアドレスと一緒に格納する</a:t>
            </a:r>
            <a:endParaRPr kumimoji="1" lang="en-US" altLang="ja-JP" sz="1800" dirty="0"/>
          </a:p>
          <a:p>
            <a:pPr lvl="1"/>
            <a:r>
              <a:rPr lang="ja-JP" altLang="en-US" sz="1800" dirty="0"/>
              <a:t>上記の例：</a:t>
            </a:r>
            <a:br>
              <a:rPr lang="en-US" altLang="ja-JP" sz="1800" dirty="0"/>
            </a:br>
            <a:r>
              <a:rPr lang="en-US" altLang="ja-JP" sz="1800" dirty="0"/>
              <a:t>0002 </a:t>
            </a:r>
            <a:r>
              <a:rPr lang="ja-JP" altLang="en-US" sz="1800" dirty="0"/>
              <a:t>にあった </a:t>
            </a:r>
            <a:r>
              <a:rPr lang="en-US" altLang="ja-JP" sz="1800" dirty="0"/>
              <a:t>12 </a:t>
            </a:r>
            <a:r>
              <a:rPr lang="ja-JP" altLang="en-US" sz="1800" dirty="0"/>
              <a:t>と，</a:t>
            </a:r>
            <a:r>
              <a:rPr lang="en-US" altLang="ja-JP" sz="1800" dirty="0"/>
              <a:t>8001 </a:t>
            </a:r>
            <a:r>
              <a:rPr lang="ja-JP" altLang="en-US" sz="1800" dirty="0"/>
              <a:t>にあった </a:t>
            </a:r>
            <a:r>
              <a:rPr lang="en-US" altLang="ja-JP" sz="1800"/>
              <a:t>55 </a:t>
            </a:r>
            <a:r>
              <a:rPr lang="ja-JP" altLang="en-US" sz="1800" dirty="0"/>
              <a:t>を保持</a:t>
            </a:r>
            <a:endParaRPr kumimoji="1" lang="ja-JP" altLang="en-US" sz="1800" dirty="0"/>
          </a:p>
        </p:txBody>
      </p:sp>
      <p:sp>
        <p:nvSpPr>
          <p:cNvPr id="4" name="正方形/長方形 3"/>
          <p:cNvSpPr/>
          <p:nvPr/>
        </p:nvSpPr>
        <p:spPr bwMode="auto">
          <a:xfrm>
            <a:off x="1331964" y="1448978"/>
            <a:ext cx="720008" cy="432004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1331964" y="144897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84</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1331964" y="1808982"/>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err="1">
                <a:solidFill>
                  <a:schemeClr val="tx1">
                    <a:lumMod val="75000"/>
                    <a:lumOff val="25000"/>
                  </a:schemeClr>
                </a:solidFill>
                <a:latin typeface="+mn-ea"/>
              </a:rPr>
              <a:t>ff</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1331964" y="216898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12</a:t>
            </a:r>
            <a:endParaRPr kumimoji="1" lang="ja-JP" altLang="en-US" sz="1600" dirty="0">
              <a:solidFill>
                <a:schemeClr val="accent6"/>
              </a:solidFill>
              <a:latin typeface="+mn-ea"/>
            </a:endParaRPr>
          </a:p>
        </p:txBody>
      </p:sp>
      <p:sp>
        <p:nvSpPr>
          <p:cNvPr id="8" name="正方形/長方形 7"/>
          <p:cNvSpPr/>
          <p:nvPr/>
        </p:nvSpPr>
        <p:spPr bwMode="auto">
          <a:xfrm rot="5400000">
            <a:off x="1331964" y="2708993"/>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611956"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0000</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11956" y="180898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0001</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61195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0002</a:t>
            </a:r>
            <a:endParaRPr kumimoji="1" lang="ja-JP" altLang="en-US" sz="1600" dirty="0">
              <a:solidFill>
                <a:schemeClr val="accent6"/>
              </a:solidFill>
              <a:latin typeface="+mn-ea"/>
            </a:endParaRPr>
          </a:p>
        </p:txBody>
      </p:sp>
      <p:sp>
        <p:nvSpPr>
          <p:cNvPr id="12" name="正方形/長方形 11"/>
          <p:cNvSpPr/>
          <p:nvPr/>
        </p:nvSpPr>
        <p:spPr bwMode="auto">
          <a:xfrm rot="5400000">
            <a:off x="701957" y="2708992"/>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611956" y="108897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14" name="正方形/長方形 13"/>
          <p:cNvSpPr/>
          <p:nvPr/>
        </p:nvSpPr>
        <p:spPr bwMode="auto">
          <a:xfrm>
            <a:off x="1421965" y="108897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a:t>
            </a:r>
          </a:p>
        </p:txBody>
      </p:sp>
      <p:sp>
        <p:nvSpPr>
          <p:cNvPr id="15" name="正方形/長方形 14"/>
          <p:cNvSpPr/>
          <p:nvPr/>
        </p:nvSpPr>
        <p:spPr bwMode="auto">
          <a:xfrm>
            <a:off x="1331964" y="396900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1331964" y="4329010"/>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55</a:t>
            </a:r>
            <a:endParaRPr kumimoji="1" lang="ja-JP" altLang="en-US" sz="1600" dirty="0">
              <a:solidFill>
                <a:schemeClr val="accent6"/>
              </a:solidFill>
              <a:latin typeface="+mn-ea"/>
            </a:endParaRPr>
          </a:p>
        </p:txBody>
      </p:sp>
      <p:sp>
        <p:nvSpPr>
          <p:cNvPr id="17" name="正方形/長方形 16"/>
          <p:cNvSpPr/>
          <p:nvPr/>
        </p:nvSpPr>
        <p:spPr bwMode="auto">
          <a:xfrm>
            <a:off x="701957" y="396900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701957" y="4329010"/>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8001</a:t>
            </a:r>
            <a:endParaRPr kumimoji="1" lang="ja-JP" altLang="en-US" sz="1600" dirty="0">
              <a:solidFill>
                <a:schemeClr val="accent6"/>
              </a:solidFill>
              <a:latin typeface="+mn-ea"/>
            </a:endParaRPr>
          </a:p>
        </p:txBody>
      </p:sp>
      <p:sp>
        <p:nvSpPr>
          <p:cNvPr id="19" name="正方形/長方形 18"/>
          <p:cNvSpPr/>
          <p:nvPr/>
        </p:nvSpPr>
        <p:spPr bwMode="auto">
          <a:xfrm>
            <a:off x="3491988" y="1448978"/>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3491988" y="144897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491988" y="1808982"/>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8001</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4211996" y="144897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4211996" y="1808982"/>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3491989"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25" name="正方形/長方形 24"/>
          <p:cNvSpPr/>
          <p:nvPr/>
        </p:nvSpPr>
        <p:spPr bwMode="auto">
          <a:xfrm>
            <a:off x="4211996"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26" name="正方形/長方形 25"/>
          <p:cNvSpPr/>
          <p:nvPr/>
        </p:nvSpPr>
        <p:spPr bwMode="auto">
          <a:xfrm>
            <a:off x="3851992"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容量が２エントリのキャッシュ</a:t>
            </a:r>
          </a:p>
        </p:txBody>
      </p:sp>
      <p:cxnSp>
        <p:nvCxnSpPr>
          <p:cNvPr id="28" name="曲線コネクタ 27"/>
          <p:cNvCxnSpPr>
            <a:stCxn id="7" idx="3"/>
            <a:endCxn id="20" idx="1"/>
          </p:cNvCxnSpPr>
          <p:nvPr/>
        </p:nvCxnSpPr>
        <p:spPr bwMode="auto">
          <a:xfrm flipV="1">
            <a:off x="2051972" y="1628980"/>
            <a:ext cx="1440016" cy="720008"/>
          </a:xfrm>
          <a:prstGeom prst="curvedConnector3">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30" name="曲線コネクタ 29"/>
          <p:cNvCxnSpPr>
            <a:stCxn id="16" idx="3"/>
            <a:endCxn id="21" idx="1"/>
          </p:cNvCxnSpPr>
          <p:nvPr/>
        </p:nvCxnSpPr>
        <p:spPr bwMode="auto">
          <a:xfrm flipV="1">
            <a:off x="2051972" y="1988984"/>
            <a:ext cx="1440016" cy="2520028"/>
          </a:xfrm>
          <a:prstGeom prst="curvedConnector3">
            <a:avLst>
              <a:gd name="adj1" fmla="val 50000"/>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sp>
        <p:nvSpPr>
          <p:cNvPr id="34" name="正方形/長方形 33"/>
          <p:cNvSpPr/>
          <p:nvPr/>
        </p:nvSpPr>
        <p:spPr bwMode="auto">
          <a:xfrm>
            <a:off x="1331964" y="576902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27" name="四角形: 角を丸くする 26">
            <a:extLst>
              <a:ext uri="{FF2B5EF4-FFF2-40B4-BE49-F238E27FC236}">
                <a16:creationId xmlns:a16="http://schemas.microsoft.com/office/drawing/2014/main" id="{0B0760F5-804D-F074-DCFD-8ED748C31383}"/>
              </a:ext>
            </a:extLst>
          </p:cNvPr>
          <p:cNvSpPr/>
          <p:nvPr/>
        </p:nvSpPr>
        <p:spPr bwMode="auto">
          <a:xfrm>
            <a:off x="3401987" y="1358977"/>
            <a:ext cx="1620018" cy="540006"/>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9" name="正方形/長方形 28">
            <a:extLst>
              <a:ext uri="{FF2B5EF4-FFF2-40B4-BE49-F238E27FC236}">
                <a16:creationId xmlns:a16="http://schemas.microsoft.com/office/drawing/2014/main" id="{B9EBEA55-F0BF-091C-1755-9BFF90660EFC}"/>
              </a:ext>
            </a:extLst>
          </p:cNvPr>
          <p:cNvSpPr/>
          <p:nvPr/>
        </p:nvSpPr>
        <p:spPr bwMode="auto">
          <a:xfrm>
            <a:off x="5112006"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b="1" dirty="0">
                <a:solidFill>
                  <a:schemeClr val="accent6"/>
                </a:solidFill>
                <a:latin typeface="+mn-ea"/>
              </a:rPr>
              <a:t>エントリ</a:t>
            </a:r>
          </a:p>
        </p:txBody>
      </p:sp>
    </p:spTree>
    <p:extLst>
      <p:ext uri="{BB962C8B-B14F-4D97-AF65-F5344CB8AC3E}">
        <p14:creationId xmlns:p14="http://schemas.microsoft.com/office/powerpoint/2010/main" val="254661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読み出し時の動作</a:t>
            </a:r>
            <a:br>
              <a:rPr kumimoji="1" lang="en-US" altLang="ja-JP" dirty="0"/>
            </a:br>
            <a:r>
              <a:rPr kumimoji="1" lang="ja-JP" altLang="en-US" sz="1600" dirty="0"/>
              <a:t>アドレスやデータは </a:t>
            </a:r>
            <a:r>
              <a:rPr kumimoji="1" lang="en-US" altLang="ja-JP" sz="1600" dirty="0"/>
              <a:t>16 </a:t>
            </a:r>
            <a:r>
              <a:rPr kumimoji="1" lang="ja-JP" altLang="en-US" sz="1600" dirty="0"/>
              <a:t>進数</a:t>
            </a:r>
            <a:endParaRPr kumimoji="1" lang="ja-JP" altLang="en-US" dirty="0"/>
          </a:p>
        </p:txBody>
      </p:sp>
      <p:sp>
        <p:nvSpPr>
          <p:cNvPr id="3" name="テキスト プレースホルダー 2"/>
          <p:cNvSpPr>
            <a:spLocks noGrp="1"/>
          </p:cNvSpPr>
          <p:nvPr>
            <p:ph type="body" sz="quarter" idx="10"/>
          </p:nvPr>
        </p:nvSpPr>
        <p:spPr>
          <a:xfrm>
            <a:off x="2591978" y="2978995"/>
            <a:ext cx="6300070" cy="3329730"/>
          </a:xfrm>
        </p:spPr>
        <p:txBody>
          <a:bodyPr/>
          <a:lstStyle/>
          <a:p>
            <a:pPr marL="457200" indent="-457200">
              <a:buFont typeface="+mj-lt"/>
              <a:buAutoNum type="arabicPeriod"/>
            </a:pPr>
            <a:r>
              <a:rPr kumimoji="1" lang="ja-JP" altLang="en-US" sz="1800" dirty="0"/>
              <a:t>まず</a:t>
            </a:r>
            <a:r>
              <a:rPr lang="ja-JP" altLang="en-US" sz="1800" dirty="0"/>
              <a:t>全ての</a:t>
            </a:r>
            <a:r>
              <a:rPr kumimoji="1" lang="ja-JP" altLang="en-US" sz="1800" dirty="0"/>
              <a:t>タグを読み出す（この場合２つ）</a:t>
            </a:r>
            <a:endParaRPr kumimoji="1" lang="en-US" altLang="ja-JP" sz="1800" dirty="0"/>
          </a:p>
          <a:p>
            <a:pPr marL="457200" indent="-457200">
              <a:buFont typeface="+mj-lt"/>
              <a:buAutoNum type="arabicPeriod"/>
            </a:pPr>
            <a:r>
              <a:rPr kumimoji="1" lang="ja-JP" altLang="en-US" sz="1800" dirty="0"/>
              <a:t>アドレスと一致するタグがあるかをチェック</a:t>
            </a:r>
            <a:endParaRPr kumimoji="1" lang="en-US" altLang="ja-JP" sz="1800" dirty="0"/>
          </a:p>
          <a:p>
            <a:pPr marL="817200" lvl="1" indent="-457200">
              <a:buFont typeface="+mj-lt"/>
              <a:buAutoNum type="arabicPeriod"/>
            </a:pPr>
            <a:r>
              <a:rPr lang="ja-JP" altLang="en-US" sz="1800" dirty="0"/>
              <a:t>ヒット：</a:t>
            </a:r>
            <a:r>
              <a:rPr kumimoji="1" lang="ja-JP" altLang="en-US" sz="1800" dirty="0"/>
              <a:t>もしあれば，そこのデータを読む</a:t>
            </a:r>
            <a:endParaRPr kumimoji="1" lang="en-US" altLang="ja-JP" sz="1800" dirty="0"/>
          </a:p>
          <a:p>
            <a:pPr marL="817200" lvl="1" indent="-457200">
              <a:buFont typeface="+mj-lt"/>
              <a:buAutoNum type="arabicPeriod"/>
            </a:pPr>
            <a:r>
              <a:rPr kumimoji="1" lang="ja-JP" altLang="en-US" sz="1800" dirty="0"/>
              <a:t>ミス：　なければ，メモリにアクセス</a:t>
            </a:r>
            <a:endParaRPr kumimoji="1" lang="en-US" altLang="ja-JP" sz="1800" dirty="0"/>
          </a:p>
          <a:p>
            <a:r>
              <a:rPr kumimoji="1" lang="ja-JP" altLang="en-US" sz="1800" dirty="0"/>
              <a:t>たとえば </a:t>
            </a:r>
            <a:r>
              <a:rPr kumimoji="1" lang="en-US" altLang="ja-JP" sz="1800" dirty="0"/>
              <a:t>CPU </a:t>
            </a:r>
            <a:r>
              <a:rPr kumimoji="1" lang="ja-JP" altLang="en-US" sz="1800" dirty="0"/>
              <a:t>がアドレス </a:t>
            </a:r>
            <a:r>
              <a:rPr kumimoji="1" lang="en-US" altLang="ja-JP" sz="1800" dirty="0"/>
              <a:t>8001 </a:t>
            </a:r>
            <a:r>
              <a:rPr kumimoji="1" lang="ja-JP" altLang="en-US" sz="1800" dirty="0"/>
              <a:t>を読むと，</a:t>
            </a:r>
            <a:br>
              <a:rPr kumimoji="1" lang="en-US" altLang="ja-JP" sz="1800" dirty="0"/>
            </a:br>
            <a:r>
              <a:rPr kumimoji="1" lang="ja-JP" altLang="en-US" sz="1800" dirty="0"/>
              <a:t>タグに </a:t>
            </a:r>
            <a:r>
              <a:rPr kumimoji="1" lang="en-US" altLang="ja-JP" sz="1800" dirty="0"/>
              <a:t>8001 </a:t>
            </a:r>
            <a:r>
              <a:rPr kumimoji="1" lang="ja-JP" altLang="en-US" sz="1800" dirty="0"/>
              <a:t>があるのでヒット</a:t>
            </a:r>
            <a:endParaRPr kumimoji="1" lang="en-US" altLang="ja-JP" sz="1800" dirty="0"/>
          </a:p>
        </p:txBody>
      </p:sp>
      <p:sp>
        <p:nvSpPr>
          <p:cNvPr id="4" name="正方形/長方形 3"/>
          <p:cNvSpPr/>
          <p:nvPr/>
        </p:nvSpPr>
        <p:spPr bwMode="auto">
          <a:xfrm>
            <a:off x="1331964" y="1448978"/>
            <a:ext cx="720008" cy="432004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1331964" y="144897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84</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1331964" y="1808982"/>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err="1">
                <a:solidFill>
                  <a:schemeClr val="tx1">
                    <a:lumMod val="75000"/>
                    <a:lumOff val="25000"/>
                  </a:schemeClr>
                </a:solidFill>
                <a:latin typeface="+mn-ea"/>
              </a:rPr>
              <a:t>ff</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1331964" y="216898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12</a:t>
            </a:r>
            <a:endParaRPr kumimoji="1" lang="ja-JP" altLang="en-US" sz="1600" dirty="0">
              <a:solidFill>
                <a:schemeClr val="accent6"/>
              </a:solidFill>
              <a:latin typeface="+mn-ea"/>
            </a:endParaRPr>
          </a:p>
        </p:txBody>
      </p:sp>
      <p:sp>
        <p:nvSpPr>
          <p:cNvPr id="8" name="正方形/長方形 7"/>
          <p:cNvSpPr/>
          <p:nvPr/>
        </p:nvSpPr>
        <p:spPr bwMode="auto">
          <a:xfrm rot="5400000">
            <a:off x="1331964" y="2708993"/>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611956"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0000</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11956" y="180898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0001</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61195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0002</a:t>
            </a:r>
            <a:endParaRPr kumimoji="1" lang="ja-JP" altLang="en-US" sz="1600" dirty="0">
              <a:solidFill>
                <a:schemeClr val="accent6"/>
              </a:solidFill>
              <a:latin typeface="+mn-ea"/>
            </a:endParaRPr>
          </a:p>
        </p:txBody>
      </p:sp>
      <p:sp>
        <p:nvSpPr>
          <p:cNvPr id="12" name="正方形/長方形 11"/>
          <p:cNvSpPr/>
          <p:nvPr/>
        </p:nvSpPr>
        <p:spPr bwMode="auto">
          <a:xfrm rot="5400000">
            <a:off x="701957" y="2708992"/>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611956" y="108897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14" name="正方形/長方形 13"/>
          <p:cNvSpPr/>
          <p:nvPr/>
        </p:nvSpPr>
        <p:spPr bwMode="auto">
          <a:xfrm>
            <a:off x="1421965" y="108897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a:t>
            </a:r>
          </a:p>
        </p:txBody>
      </p:sp>
      <p:sp>
        <p:nvSpPr>
          <p:cNvPr id="15" name="正方形/長方形 14"/>
          <p:cNvSpPr/>
          <p:nvPr/>
        </p:nvSpPr>
        <p:spPr bwMode="auto">
          <a:xfrm>
            <a:off x="1331964" y="396900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1331964" y="4329010"/>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55</a:t>
            </a:r>
            <a:endParaRPr kumimoji="1" lang="ja-JP" altLang="en-US" sz="1600" dirty="0">
              <a:solidFill>
                <a:schemeClr val="accent6"/>
              </a:solidFill>
              <a:latin typeface="+mn-ea"/>
            </a:endParaRPr>
          </a:p>
        </p:txBody>
      </p:sp>
      <p:sp>
        <p:nvSpPr>
          <p:cNvPr id="17" name="正方形/長方形 16"/>
          <p:cNvSpPr/>
          <p:nvPr/>
        </p:nvSpPr>
        <p:spPr bwMode="auto">
          <a:xfrm>
            <a:off x="701957" y="396900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701957" y="4329010"/>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8001</a:t>
            </a:r>
            <a:endParaRPr kumimoji="1" lang="ja-JP" altLang="en-US" sz="1600" dirty="0">
              <a:solidFill>
                <a:schemeClr val="accent6"/>
              </a:solidFill>
              <a:latin typeface="+mn-ea"/>
            </a:endParaRPr>
          </a:p>
        </p:txBody>
      </p:sp>
      <p:sp>
        <p:nvSpPr>
          <p:cNvPr id="19" name="正方形/長方形 18"/>
          <p:cNvSpPr/>
          <p:nvPr/>
        </p:nvSpPr>
        <p:spPr bwMode="auto">
          <a:xfrm>
            <a:off x="3491988" y="1448978"/>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3491988" y="144897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491988" y="1808982"/>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8001</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4211996" y="144897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4211996" y="1808982"/>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3491989"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25" name="正方形/長方形 24"/>
          <p:cNvSpPr/>
          <p:nvPr/>
        </p:nvSpPr>
        <p:spPr bwMode="auto">
          <a:xfrm>
            <a:off x="4211996"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26" name="正方形/長方形 25"/>
          <p:cNvSpPr/>
          <p:nvPr/>
        </p:nvSpPr>
        <p:spPr bwMode="auto">
          <a:xfrm>
            <a:off x="3851992"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容量２のキャッシュ</a:t>
            </a:r>
          </a:p>
        </p:txBody>
      </p:sp>
      <p:sp>
        <p:nvSpPr>
          <p:cNvPr id="34" name="正方形/長方形 33"/>
          <p:cNvSpPr/>
          <p:nvPr/>
        </p:nvSpPr>
        <p:spPr bwMode="auto">
          <a:xfrm>
            <a:off x="1331964" y="576902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3939285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フルアソシアティブ方式とそ</a:t>
            </a:r>
            <a:r>
              <a:rPr kumimoji="1" lang="ja-JP" altLang="en-US" dirty="0"/>
              <a:t>の問題</a:t>
            </a:r>
          </a:p>
        </p:txBody>
      </p:sp>
      <p:sp>
        <p:nvSpPr>
          <p:cNvPr id="3" name="テキスト プレースホルダー 2"/>
          <p:cNvSpPr>
            <a:spLocks noGrp="1"/>
          </p:cNvSpPr>
          <p:nvPr>
            <p:ph type="body" sz="quarter" idx="10"/>
          </p:nvPr>
        </p:nvSpPr>
        <p:spPr>
          <a:xfrm>
            <a:off x="431954" y="3249305"/>
            <a:ext cx="8100090" cy="3239729"/>
          </a:xfrm>
        </p:spPr>
        <p:txBody>
          <a:bodyPr/>
          <a:lstStyle/>
          <a:p>
            <a:r>
              <a:rPr lang="ja-JP" altLang="en-US" dirty="0"/>
              <a:t>先ほどの方式を</a:t>
            </a:r>
            <a:r>
              <a:rPr lang="ja-JP" altLang="en-US" dirty="0">
                <a:solidFill>
                  <a:schemeClr val="accent6"/>
                </a:solidFill>
              </a:rPr>
              <a:t>フルアソシアティブ</a:t>
            </a:r>
            <a:r>
              <a:rPr lang="ja-JP" altLang="en-US" dirty="0"/>
              <a:t>方式と呼ぶ</a:t>
            </a:r>
            <a:endParaRPr lang="en-US" altLang="ja-JP" dirty="0"/>
          </a:p>
          <a:p>
            <a:pPr lvl="1"/>
            <a:r>
              <a:rPr kumimoji="1" lang="ja-JP" altLang="en-US" dirty="0"/>
              <a:t>キャッシュ内の全てのタグをチェックする方式</a:t>
            </a:r>
            <a:endParaRPr kumimoji="1" lang="en-US" altLang="ja-JP" dirty="0"/>
          </a:p>
          <a:p>
            <a:r>
              <a:rPr kumimoji="1" lang="ja-JP" altLang="en-US" dirty="0"/>
              <a:t>問題：</a:t>
            </a:r>
            <a:endParaRPr kumimoji="1" lang="en-US" altLang="ja-JP" dirty="0"/>
          </a:p>
          <a:p>
            <a:pPr lvl="1"/>
            <a:r>
              <a:rPr kumimoji="1" lang="ja-JP" altLang="en-US" dirty="0"/>
              <a:t>格納データ数を増やすと，比例して比較するタグの数が増える</a:t>
            </a:r>
            <a:endParaRPr kumimoji="1" lang="en-US" altLang="ja-JP" dirty="0"/>
          </a:p>
          <a:p>
            <a:pPr lvl="1"/>
            <a:r>
              <a:rPr kumimoji="1" lang="ja-JP" altLang="en-US" dirty="0"/>
              <a:t>比較のための回路は複雑で遅いし，電気もバカ食いする</a:t>
            </a:r>
            <a:endParaRPr kumimoji="1" lang="en-US" altLang="ja-JP" dirty="0"/>
          </a:p>
        </p:txBody>
      </p:sp>
      <p:sp>
        <p:nvSpPr>
          <p:cNvPr id="4" name="正方形/長方形 3"/>
          <p:cNvSpPr/>
          <p:nvPr/>
        </p:nvSpPr>
        <p:spPr bwMode="auto">
          <a:xfrm>
            <a:off x="2411976" y="1448978"/>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2411976" y="1448978"/>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411976" y="1808982"/>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3131984" y="144897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131984" y="1808982"/>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2411977"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10" name="正方形/長方形 9"/>
          <p:cNvSpPr/>
          <p:nvPr/>
        </p:nvSpPr>
        <p:spPr bwMode="auto">
          <a:xfrm>
            <a:off x="3131984"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11" name="正方形/長方形 10"/>
          <p:cNvSpPr/>
          <p:nvPr/>
        </p:nvSpPr>
        <p:spPr bwMode="auto">
          <a:xfrm>
            <a:off x="2771980"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容量２のキャッシュ</a:t>
            </a:r>
            <a:br>
              <a:rPr kumimoji="1" lang="en-US" altLang="ja-JP" sz="1600" dirty="0">
                <a:solidFill>
                  <a:schemeClr val="tx1">
                    <a:lumMod val="75000"/>
                    <a:lumOff val="25000"/>
                  </a:schemeClr>
                </a:solidFill>
                <a:latin typeface="+mn-ea"/>
              </a:rPr>
            </a:br>
            <a:r>
              <a:rPr kumimoji="1" lang="ja-JP" altLang="en-US" sz="1600" dirty="0">
                <a:solidFill>
                  <a:schemeClr val="tx1">
                    <a:lumMod val="75000"/>
                    <a:lumOff val="25000"/>
                  </a:schemeClr>
                </a:solidFill>
                <a:latin typeface="+mn-ea"/>
              </a:rPr>
              <a:t>２つのタグをチェック</a:t>
            </a:r>
          </a:p>
        </p:txBody>
      </p:sp>
      <p:sp>
        <p:nvSpPr>
          <p:cNvPr id="12" name="正方形/長方形 11"/>
          <p:cNvSpPr/>
          <p:nvPr/>
        </p:nvSpPr>
        <p:spPr bwMode="auto">
          <a:xfrm>
            <a:off x="5292008" y="1448978"/>
            <a:ext cx="1440016"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92008" y="1448978"/>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5292008" y="1808982"/>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5" name="正方形/長方形 14"/>
          <p:cNvSpPr/>
          <p:nvPr/>
        </p:nvSpPr>
        <p:spPr bwMode="auto">
          <a:xfrm>
            <a:off x="6012016" y="144897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6012016" y="1808982"/>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5292009"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18" name="正方形/長方形 17"/>
          <p:cNvSpPr/>
          <p:nvPr/>
        </p:nvSpPr>
        <p:spPr bwMode="auto">
          <a:xfrm>
            <a:off x="6012016"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19" name="正方形/長方形 18"/>
          <p:cNvSpPr/>
          <p:nvPr/>
        </p:nvSpPr>
        <p:spPr bwMode="auto">
          <a:xfrm>
            <a:off x="5652012"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a:t>
            </a:r>
            <a:r>
              <a:rPr kumimoji="1" lang="en-US" altLang="ja-JP" sz="1600" dirty="0">
                <a:solidFill>
                  <a:schemeClr val="tx1">
                    <a:lumMod val="75000"/>
                    <a:lumOff val="25000"/>
                  </a:schemeClr>
                </a:solidFill>
                <a:latin typeface="+mn-ea"/>
              </a:rPr>
              <a:t>4</a:t>
            </a:r>
            <a:r>
              <a:rPr kumimoji="1" lang="ja-JP" altLang="en-US" sz="1600" dirty="0">
                <a:solidFill>
                  <a:schemeClr val="tx1">
                    <a:lumMod val="75000"/>
                    <a:lumOff val="25000"/>
                  </a:schemeClr>
                </a:solidFill>
                <a:latin typeface="+mn-ea"/>
              </a:rPr>
              <a:t>のキャッシュ</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４つのタグをチェック</a:t>
            </a:r>
          </a:p>
        </p:txBody>
      </p:sp>
      <p:sp>
        <p:nvSpPr>
          <p:cNvPr id="21" name="正方形/長方形 20"/>
          <p:cNvSpPr/>
          <p:nvPr/>
        </p:nvSpPr>
        <p:spPr bwMode="auto">
          <a:xfrm>
            <a:off x="5292008" y="2168986"/>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0102</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5292008" y="2528990"/>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5511</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6012016" y="2168986"/>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6012016" y="252899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2544370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ダイレクトマップ方式</a:t>
            </a:r>
            <a:br>
              <a:rPr kumimoji="1" lang="en-US" altLang="ja-JP" dirty="0"/>
            </a:br>
            <a:r>
              <a:rPr kumimoji="1" lang="ja-JP" altLang="en-US" sz="1600" dirty="0"/>
              <a:t>アドレスやデータは </a:t>
            </a:r>
            <a:r>
              <a:rPr kumimoji="1" lang="en-US" altLang="ja-JP" sz="1600" dirty="0"/>
              <a:t>16 </a:t>
            </a:r>
            <a:r>
              <a:rPr kumimoji="1" lang="ja-JP" altLang="en-US" sz="1600" dirty="0"/>
              <a:t>進数</a:t>
            </a:r>
            <a:endParaRPr kumimoji="1" lang="ja-JP" altLang="en-US" dirty="0"/>
          </a:p>
        </p:txBody>
      </p:sp>
      <p:sp>
        <p:nvSpPr>
          <p:cNvPr id="3" name="テキスト プレースホルダー 2"/>
          <p:cNvSpPr>
            <a:spLocks noGrp="1"/>
          </p:cNvSpPr>
          <p:nvPr>
            <p:ph type="body" sz="quarter" idx="10"/>
          </p:nvPr>
        </p:nvSpPr>
        <p:spPr>
          <a:xfrm>
            <a:off x="431954" y="3519001"/>
            <a:ext cx="8460094" cy="2699723"/>
          </a:xfrm>
        </p:spPr>
        <p:txBody>
          <a:bodyPr/>
          <a:lstStyle/>
          <a:p>
            <a:r>
              <a:rPr kumimoji="1" lang="ja-JP" altLang="en-US" sz="1800" dirty="0"/>
              <a:t>全てのエントリではなく，アドレス毎に特定の１つのエントリのみを使う</a:t>
            </a:r>
            <a:endParaRPr kumimoji="1" lang="en-US" altLang="ja-JP" sz="1800" dirty="0"/>
          </a:p>
          <a:p>
            <a:pPr lvl="1"/>
            <a:r>
              <a:rPr kumimoji="1" lang="ja-JP" altLang="en-US" sz="1800" dirty="0"/>
              <a:t>比較が１つのみでよくなる</a:t>
            </a:r>
            <a:endParaRPr kumimoji="1" lang="en-US" altLang="ja-JP" sz="1800" dirty="0"/>
          </a:p>
          <a:p>
            <a:r>
              <a:rPr kumimoji="1" lang="ja-JP" altLang="en-US" sz="1800" dirty="0"/>
              <a:t>「アドレス </a:t>
            </a:r>
            <a:r>
              <a:rPr kumimoji="1" lang="en-US" altLang="ja-JP" sz="1800" dirty="0"/>
              <a:t>mod </a:t>
            </a:r>
            <a:r>
              <a:rPr kumimoji="1" lang="ja-JP" altLang="en-US" sz="1800" dirty="0"/>
              <a:t>サイズ」の番号のエントリにアクセス</a:t>
            </a:r>
            <a:br>
              <a:rPr kumimoji="1" lang="en-US" altLang="ja-JP" sz="1800" dirty="0"/>
            </a:br>
            <a:r>
              <a:rPr kumimoji="1" lang="ja-JP" altLang="en-US" sz="1800" dirty="0"/>
              <a:t>（</a:t>
            </a:r>
            <a:r>
              <a:rPr kumimoji="1" lang="en-US" altLang="ja-JP" sz="1800" dirty="0"/>
              <a:t>mod </a:t>
            </a:r>
            <a:r>
              <a:rPr kumimoji="1" lang="ja-JP" altLang="en-US" sz="1800" dirty="0"/>
              <a:t>は剰余，数字は</a:t>
            </a:r>
            <a:r>
              <a:rPr kumimoji="1" lang="en-US" altLang="ja-JP" sz="1800" dirty="0"/>
              <a:t>16</a:t>
            </a:r>
            <a:r>
              <a:rPr kumimoji="1" lang="ja-JP" altLang="en-US" sz="1800" dirty="0"/>
              <a:t>進数表記）</a:t>
            </a:r>
            <a:endParaRPr kumimoji="1" lang="en-US" altLang="ja-JP" sz="1800" dirty="0"/>
          </a:p>
          <a:p>
            <a:pPr lvl="1"/>
            <a:r>
              <a:rPr lang="ja-JP" altLang="en-US" sz="1800" dirty="0"/>
              <a:t>アドレス </a:t>
            </a:r>
            <a:r>
              <a:rPr lang="en-US" altLang="ja-JP" sz="1800" dirty="0"/>
              <a:t>8000</a:t>
            </a:r>
            <a:r>
              <a:rPr lang="ja-JP" altLang="en-US" sz="1800" dirty="0"/>
              <a:t>：</a:t>
            </a:r>
            <a:r>
              <a:rPr lang="en-US" altLang="ja-JP" sz="1800" dirty="0"/>
              <a:t>8000 mod 4 = 0 </a:t>
            </a:r>
            <a:r>
              <a:rPr lang="ja-JP" altLang="en-US" sz="1800" dirty="0"/>
              <a:t>番にアクセス</a:t>
            </a:r>
            <a:endParaRPr lang="en-US" altLang="ja-JP" sz="1800" dirty="0"/>
          </a:p>
          <a:p>
            <a:pPr lvl="1"/>
            <a:r>
              <a:rPr kumimoji="1" lang="ja-JP" altLang="en-US" sz="1800" dirty="0"/>
              <a:t>アドレス </a:t>
            </a:r>
            <a:r>
              <a:rPr kumimoji="1" lang="en-US" altLang="ja-JP" sz="1800" dirty="0"/>
              <a:t>5513</a:t>
            </a:r>
            <a:r>
              <a:rPr kumimoji="1" lang="ja-JP" altLang="en-US" sz="1800" dirty="0"/>
              <a:t>：</a:t>
            </a:r>
            <a:r>
              <a:rPr kumimoji="1" lang="en-US" altLang="ja-JP" sz="1800" dirty="0"/>
              <a:t>5513 mod 4 = 3</a:t>
            </a:r>
            <a:r>
              <a:rPr lang="en-US" altLang="ja-JP" sz="1800" dirty="0"/>
              <a:t> </a:t>
            </a:r>
            <a:r>
              <a:rPr lang="ja-JP" altLang="en-US" sz="1800" dirty="0"/>
              <a:t>番にアクセス</a:t>
            </a:r>
            <a:endParaRPr lang="en-US" altLang="ja-JP" sz="1800" dirty="0"/>
          </a:p>
        </p:txBody>
      </p:sp>
      <p:sp>
        <p:nvSpPr>
          <p:cNvPr id="13" name="正方形/長方形 12"/>
          <p:cNvSpPr/>
          <p:nvPr/>
        </p:nvSpPr>
        <p:spPr bwMode="auto">
          <a:xfrm>
            <a:off x="3851993"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4572000"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20" name="正方形/長方形 19"/>
          <p:cNvSpPr/>
          <p:nvPr/>
        </p:nvSpPr>
        <p:spPr bwMode="auto">
          <a:xfrm>
            <a:off x="3851992" y="1448978"/>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851992" y="144897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3851992" y="180898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4572000" y="144897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4572000" y="180898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851992" y="216898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3851992" y="252899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4572000" y="216898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4572000" y="252899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3491988" y="144897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30" name="正方形/長方形 29"/>
          <p:cNvSpPr/>
          <p:nvPr/>
        </p:nvSpPr>
        <p:spPr bwMode="auto">
          <a:xfrm>
            <a:off x="3491988" y="180898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1" name="正方形/長方形 30"/>
          <p:cNvSpPr/>
          <p:nvPr/>
        </p:nvSpPr>
        <p:spPr bwMode="auto">
          <a:xfrm>
            <a:off x="3491988" y="216898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32" name="正方形/長方形 31"/>
          <p:cNvSpPr/>
          <p:nvPr/>
        </p:nvSpPr>
        <p:spPr bwMode="auto">
          <a:xfrm>
            <a:off x="3491988" y="252899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3" name="二等辺三角形 32"/>
          <p:cNvSpPr/>
          <p:nvPr/>
        </p:nvSpPr>
        <p:spPr bwMode="auto">
          <a:xfrm rot="16200000">
            <a:off x="2636979" y="2033984"/>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621767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ダイレクトマップ方式</a:t>
            </a:r>
            <a:br>
              <a:rPr kumimoji="1" lang="en-US" altLang="ja-JP" dirty="0"/>
            </a:br>
            <a:r>
              <a:rPr kumimoji="1" lang="ja-JP" altLang="en-US" sz="1600" dirty="0"/>
              <a:t>アドレスやデータは </a:t>
            </a:r>
            <a:r>
              <a:rPr kumimoji="1" lang="en-US" altLang="ja-JP" sz="1600" dirty="0"/>
              <a:t>16 </a:t>
            </a:r>
            <a:r>
              <a:rPr kumimoji="1" lang="ja-JP" altLang="en-US" sz="1600" dirty="0"/>
              <a:t>進数</a:t>
            </a:r>
            <a:endParaRPr kumimoji="1" lang="ja-JP" altLang="en-US" dirty="0"/>
          </a:p>
        </p:txBody>
      </p:sp>
      <p:sp>
        <p:nvSpPr>
          <p:cNvPr id="3" name="テキスト プレースホルダー 2"/>
          <p:cNvSpPr>
            <a:spLocks noGrp="1"/>
          </p:cNvSpPr>
          <p:nvPr>
            <p:ph type="body" sz="quarter" idx="10"/>
          </p:nvPr>
        </p:nvSpPr>
        <p:spPr>
          <a:xfrm>
            <a:off x="431954" y="3519001"/>
            <a:ext cx="8460094" cy="2699723"/>
          </a:xfrm>
        </p:spPr>
        <p:txBody>
          <a:bodyPr/>
          <a:lstStyle/>
          <a:p>
            <a:r>
              <a:rPr kumimoji="1" lang="ja-JP" altLang="en-US" dirty="0"/>
              <a:t>フルアソシアティブとの違い：</a:t>
            </a:r>
            <a:endParaRPr kumimoji="1" lang="en-US" altLang="ja-JP" dirty="0"/>
          </a:p>
          <a:p>
            <a:pPr lvl="1"/>
            <a:r>
              <a:rPr kumimoji="1" lang="ja-JP" altLang="en-US" dirty="0"/>
              <a:t>利点：チェックするタグは常に１つですむ</a:t>
            </a:r>
            <a:endParaRPr kumimoji="1" lang="en-US" altLang="ja-JP" dirty="0"/>
          </a:p>
          <a:p>
            <a:pPr lvl="1"/>
            <a:r>
              <a:rPr kumimoji="1" lang="ja-JP" altLang="en-US" dirty="0"/>
              <a:t>問題：アドレス下位がかぶると（</a:t>
            </a:r>
            <a:r>
              <a:rPr lang="ja-JP" altLang="en-US" dirty="0">
                <a:solidFill>
                  <a:schemeClr val="accent5"/>
                </a:solidFill>
              </a:rPr>
              <a:t>競合</a:t>
            </a:r>
            <a:r>
              <a:rPr lang="ja-JP" altLang="en-US" dirty="0"/>
              <a:t>とよぶ</a:t>
            </a:r>
            <a:r>
              <a:rPr kumimoji="1" lang="ja-JP" altLang="en-US" dirty="0"/>
              <a:t>），上書きされる</a:t>
            </a:r>
            <a:endParaRPr kumimoji="1" lang="en-US" altLang="ja-JP" dirty="0"/>
          </a:p>
          <a:p>
            <a:pPr lvl="2"/>
            <a:r>
              <a:rPr lang="en-US" altLang="ja-JP" dirty="0"/>
              <a:t>800</a:t>
            </a:r>
            <a:r>
              <a:rPr lang="en-US" altLang="ja-JP" b="1" dirty="0"/>
              <a:t>0</a:t>
            </a:r>
            <a:r>
              <a:rPr lang="en-US" altLang="ja-JP" dirty="0"/>
              <a:t>, 700</a:t>
            </a:r>
            <a:r>
              <a:rPr lang="en-US" altLang="ja-JP" b="1" dirty="0"/>
              <a:t>0</a:t>
            </a:r>
            <a:r>
              <a:rPr lang="en-US" altLang="ja-JP" dirty="0"/>
              <a:t>, 010</a:t>
            </a:r>
            <a:r>
              <a:rPr lang="en-US" altLang="ja-JP" b="1" dirty="0"/>
              <a:t>0</a:t>
            </a:r>
            <a:r>
              <a:rPr lang="en-US" altLang="ja-JP" dirty="0"/>
              <a:t> </a:t>
            </a:r>
            <a:r>
              <a:rPr lang="ja-JP" altLang="en-US" dirty="0"/>
              <a:t>の順にアクセスがあると，０番しか使えない</a:t>
            </a:r>
            <a:endParaRPr lang="en-US" altLang="ja-JP" dirty="0"/>
          </a:p>
        </p:txBody>
      </p:sp>
      <p:sp>
        <p:nvSpPr>
          <p:cNvPr id="13" name="正方形/長方形 12"/>
          <p:cNvSpPr/>
          <p:nvPr/>
        </p:nvSpPr>
        <p:spPr bwMode="auto">
          <a:xfrm>
            <a:off x="3851993"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4572000"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20" name="正方形/長方形 19"/>
          <p:cNvSpPr/>
          <p:nvPr/>
        </p:nvSpPr>
        <p:spPr bwMode="auto">
          <a:xfrm>
            <a:off x="3851992" y="1448978"/>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851992" y="144897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3851992" y="180898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4572000" y="144897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4572000" y="180898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851992" y="216898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3851992" y="252899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4572000" y="216898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4572000" y="252899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3491988" y="144897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30" name="正方形/長方形 29"/>
          <p:cNvSpPr/>
          <p:nvPr/>
        </p:nvSpPr>
        <p:spPr bwMode="auto">
          <a:xfrm>
            <a:off x="3491988" y="180898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1" name="正方形/長方形 30"/>
          <p:cNvSpPr/>
          <p:nvPr/>
        </p:nvSpPr>
        <p:spPr bwMode="auto">
          <a:xfrm>
            <a:off x="3491988" y="216898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32" name="正方形/長方形 31"/>
          <p:cNvSpPr/>
          <p:nvPr/>
        </p:nvSpPr>
        <p:spPr bwMode="auto">
          <a:xfrm>
            <a:off x="3491988" y="252899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3" name="二等辺三角形 32"/>
          <p:cNvSpPr/>
          <p:nvPr/>
        </p:nvSpPr>
        <p:spPr bwMode="auto">
          <a:xfrm rot="16200000">
            <a:off x="2636979" y="2033984"/>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613211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セットアソシアティブ方式</a:t>
            </a:r>
            <a:br>
              <a:rPr kumimoji="1" lang="en-US" altLang="ja-JP" dirty="0"/>
            </a:br>
            <a:r>
              <a:rPr kumimoji="1" lang="ja-JP" altLang="en-US" sz="1600" dirty="0"/>
              <a:t>アドレスやデータは </a:t>
            </a:r>
            <a:r>
              <a:rPr kumimoji="1" lang="en-US" altLang="ja-JP" sz="1600" dirty="0"/>
              <a:t>16 </a:t>
            </a:r>
            <a:r>
              <a:rPr kumimoji="1" lang="ja-JP" altLang="en-US" sz="1600" dirty="0"/>
              <a:t>進数</a:t>
            </a:r>
            <a:endParaRPr kumimoji="1" lang="ja-JP" altLang="en-US" dirty="0"/>
          </a:p>
        </p:txBody>
      </p:sp>
      <p:sp>
        <p:nvSpPr>
          <p:cNvPr id="3" name="テキスト プレースホルダー 2"/>
          <p:cNvSpPr>
            <a:spLocks noGrp="1"/>
          </p:cNvSpPr>
          <p:nvPr>
            <p:ph type="body" sz="quarter" idx="10"/>
          </p:nvPr>
        </p:nvSpPr>
        <p:spPr>
          <a:xfrm>
            <a:off x="431954" y="3429000"/>
            <a:ext cx="8460094" cy="2879725"/>
          </a:xfrm>
        </p:spPr>
        <p:txBody>
          <a:bodyPr/>
          <a:lstStyle/>
          <a:p>
            <a:r>
              <a:rPr lang="ja-JP" altLang="en-US" dirty="0"/>
              <a:t>「アドレス </a:t>
            </a:r>
            <a:r>
              <a:rPr lang="en-US" altLang="ja-JP" dirty="0"/>
              <a:t>mod </a:t>
            </a:r>
            <a:r>
              <a:rPr lang="ja-JP" altLang="en-US" dirty="0"/>
              <a:t>サイズ」の</a:t>
            </a:r>
            <a:r>
              <a:rPr lang="ja-JP" altLang="en-US" dirty="0">
                <a:solidFill>
                  <a:schemeClr val="accent5"/>
                </a:solidFill>
              </a:rPr>
              <a:t>セット</a:t>
            </a:r>
            <a:r>
              <a:rPr lang="ja-JP" altLang="en-US" dirty="0"/>
              <a:t>にアクセス</a:t>
            </a:r>
            <a:endParaRPr lang="en-US" altLang="ja-JP" dirty="0"/>
          </a:p>
          <a:p>
            <a:pPr lvl="1"/>
            <a:r>
              <a:rPr kumimoji="1" lang="ja-JP" altLang="en-US" dirty="0"/>
              <a:t>上の例の場合，１つのセット内に２つの タグ</a:t>
            </a:r>
            <a:r>
              <a:rPr kumimoji="1" lang="en-US" altLang="ja-JP" dirty="0"/>
              <a:t>+</a:t>
            </a:r>
            <a:r>
              <a:rPr kumimoji="1" lang="ja-JP" altLang="en-US" dirty="0"/>
              <a:t>データ がある</a:t>
            </a:r>
            <a:endParaRPr kumimoji="1" lang="en-US" altLang="ja-JP" dirty="0"/>
          </a:p>
          <a:p>
            <a:r>
              <a:rPr kumimoji="1" lang="ja-JP" altLang="en-US" dirty="0"/>
              <a:t>連想度：</a:t>
            </a:r>
            <a:endParaRPr kumimoji="1" lang="en-US" altLang="ja-JP" dirty="0"/>
          </a:p>
          <a:p>
            <a:pPr lvl="1"/>
            <a:r>
              <a:rPr kumimoji="1" lang="ja-JP" altLang="en-US" dirty="0"/>
              <a:t>セットの中にいくつ要素を入れるかのこと</a:t>
            </a:r>
            <a:endParaRPr kumimoji="1" lang="en-US" altLang="ja-JP" dirty="0"/>
          </a:p>
          <a:p>
            <a:pPr lvl="1"/>
            <a:r>
              <a:rPr kumimoji="1" lang="ja-JP" altLang="en-US" dirty="0"/>
              <a:t>上記の場合連想度は２（</a:t>
            </a:r>
            <a:r>
              <a:rPr kumimoji="1" lang="en-US" altLang="ja-JP" dirty="0"/>
              <a:t>2-way </a:t>
            </a:r>
            <a:r>
              <a:rPr kumimoji="1" lang="ja-JP" altLang="en-US" dirty="0"/>
              <a:t>とも呼ぶ）</a:t>
            </a:r>
            <a:endParaRPr kumimoji="1" lang="en-US" altLang="ja-JP" dirty="0"/>
          </a:p>
          <a:p>
            <a:r>
              <a:rPr kumimoji="1" lang="ja-JP" altLang="en-US" dirty="0"/>
              <a:t>利点：競合するデータを複数持てる</a:t>
            </a:r>
            <a:endParaRPr kumimoji="1" lang="en-US" altLang="ja-JP" dirty="0"/>
          </a:p>
          <a:p>
            <a:pPr lvl="1"/>
            <a:r>
              <a:rPr kumimoji="1" lang="ja-JP" altLang="en-US" dirty="0">
                <a:solidFill>
                  <a:schemeClr val="accent5"/>
                </a:solidFill>
              </a:rPr>
              <a:t>キャッシュに必要なデータが在る率（ヒット率）が上がる</a:t>
            </a:r>
            <a:endParaRPr kumimoji="1" lang="en-US" altLang="ja-JP" dirty="0">
              <a:solidFill>
                <a:schemeClr val="accent5"/>
              </a:solidFill>
            </a:endParaRPr>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22</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87</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31" name="角丸四角形 30"/>
          <p:cNvSpPr/>
          <p:nvPr/>
        </p:nvSpPr>
        <p:spPr bwMode="auto">
          <a:xfrm>
            <a:off x="3041983" y="1268976"/>
            <a:ext cx="3240036" cy="540006"/>
          </a:xfrm>
          <a:prstGeom prst="roundRect">
            <a:avLst/>
          </a:prstGeom>
          <a:noFill/>
          <a:ln>
            <a:solidFill>
              <a:schemeClr val="accent5"/>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2" name="正方形/長方形 31"/>
          <p:cNvSpPr/>
          <p:nvPr/>
        </p:nvSpPr>
        <p:spPr bwMode="auto">
          <a:xfrm>
            <a:off x="6372020" y="135897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セット</a:t>
            </a:r>
          </a:p>
        </p:txBody>
      </p:sp>
    </p:spTree>
    <p:extLst>
      <p:ext uri="{BB962C8B-B14F-4D97-AF65-F5344CB8AC3E}">
        <p14:creationId xmlns:p14="http://schemas.microsoft.com/office/powerpoint/2010/main" val="11817802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セットアソシアティブ方式の動作</a:t>
            </a:r>
          </a:p>
        </p:txBody>
      </p:sp>
      <p:sp>
        <p:nvSpPr>
          <p:cNvPr id="3" name="テキスト プレースホルダー 2"/>
          <p:cNvSpPr>
            <a:spLocks noGrp="1"/>
          </p:cNvSpPr>
          <p:nvPr>
            <p:ph type="body" sz="quarter" idx="10"/>
          </p:nvPr>
        </p:nvSpPr>
        <p:spPr>
          <a:xfrm>
            <a:off x="431954" y="3429000"/>
            <a:ext cx="8460094" cy="2879725"/>
          </a:xfrm>
        </p:spPr>
        <p:txBody>
          <a:bodyPr/>
          <a:lstStyle/>
          <a:p>
            <a:r>
              <a:rPr kumimoji="1" lang="ja-JP" altLang="en-US" dirty="0"/>
              <a:t>アドレス </a:t>
            </a:r>
            <a:r>
              <a:rPr kumimoji="1" lang="en-US" altLang="ja-JP" dirty="0"/>
              <a:t>0100 </a:t>
            </a:r>
            <a:r>
              <a:rPr kumimoji="1" lang="ja-JP" altLang="en-US" dirty="0"/>
              <a:t>にアクセスがあった場合：</a:t>
            </a:r>
            <a:endParaRPr kumimoji="1" lang="en-US" altLang="ja-JP" dirty="0"/>
          </a:p>
          <a:p>
            <a:pPr lvl="1"/>
            <a:r>
              <a:rPr lang="ja-JP" altLang="en-US" dirty="0"/>
              <a:t>「</a:t>
            </a:r>
            <a:r>
              <a:rPr lang="en-US" altLang="ja-JP" dirty="0"/>
              <a:t>0100</a:t>
            </a:r>
            <a:r>
              <a:rPr lang="ja-JP" altLang="en-US" dirty="0"/>
              <a:t> </a:t>
            </a:r>
            <a:r>
              <a:rPr lang="en-US" altLang="ja-JP" dirty="0"/>
              <a:t>mod 4=0</a:t>
            </a:r>
            <a:r>
              <a:rPr lang="ja-JP" altLang="en-US" dirty="0"/>
              <a:t>」より</a:t>
            </a:r>
            <a:r>
              <a:rPr kumimoji="1" lang="ja-JP" altLang="en-US" dirty="0"/>
              <a:t>セット０のタグを全て読んで，これと比較</a:t>
            </a:r>
            <a:endParaRPr kumimoji="1" lang="en-US" altLang="ja-JP" dirty="0"/>
          </a:p>
          <a:p>
            <a:pPr lvl="1"/>
            <a:r>
              <a:rPr kumimoji="1" lang="ja-JP" altLang="en-US" dirty="0"/>
              <a:t>右側のタグ </a:t>
            </a:r>
            <a:r>
              <a:rPr kumimoji="1" lang="en-US" altLang="ja-JP" dirty="0"/>
              <a:t>0100 </a:t>
            </a:r>
            <a:r>
              <a:rPr kumimoji="1" lang="ja-JP" altLang="en-US" dirty="0"/>
              <a:t>がヒットしたので，ここを読み出す</a:t>
            </a:r>
            <a:endParaRPr kumimoji="1" lang="en-US" altLang="ja-JP" dirty="0"/>
          </a:p>
          <a:p>
            <a:r>
              <a:rPr kumimoji="1" lang="ja-JP" altLang="en-US" dirty="0"/>
              <a:t>どこにもヒットしなかった場合</a:t>
            </a:r>
            <a:endParaRPr kumimoji="1" lang="en-US" altLang="ja-JP" dirty="0"/>
          </a:p>
          <a:p>
            <a:pPr lvl="1"/>
            <a:r>
              <a:rPr kumimoji="1" lang="ja-JP" altLang="en-US" dirty="0"/>
              <a:t>メモリからデータを取ってきて，キャッシュに書き込む</a:t>
            </a:r>
            <a:endParaRPr kumimoji="1" lang="en-US" altLang="ja-JP" dirty="0"/>
          </a:p>
          <a:p>
            <a:pPr lvl="1"/>
            <a:r>
              <a:rPr kumimoji="1" lang="ja-JP" altLang="en-US" dirty="0"/>
              <a:t>同一セット内で最も長時間アクセスされてないものに書き込むことが一般的</a:t>
            </a:r>
            <a:endParaRPr kumimoji="1" lang="en-US" altLang="ja-JP" dirty="0"/>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22</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87</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Tree>
    <p:extLst>
      <p:ext uri="{BB962C8B-B14F-4D97-AF65-F5344CB8AC3E}">
        <p14:creationId xmlns:p14="http://schemas.microsoft.com/office/powerpoint/2010/main" val="2272680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容量一定（</a:t>
            </a:r>
            <a:r>
              <a:rPr kumimoji="1" lang="en-US" altLang="ja-JP" dirty="0"/>
              <a:t>=</a:t>
            </a:r>
            <a:r>
              <a:rPr kumimoji="1" lang="ja-JP" altLang="en-US" dirty="0"/>
              <a:t>４）にして連想度を変えた場合</a:t>
            </a:r>
          </a:p>
        </p:txBody>
      </p:sp>
      <p:sp>
        <p:nvSpPr>
          <p:cNvPr id="3" name="テキスト プレースホルダー 2"/>
          <p:cNvSpPr>
            <a:spLocks noGrp="1"/>
          </p:cNvSpPr>
          <p:nvPr>
            <p:ph type="body" sz="quarter" idx="10"/>
          </p:nvPr>
        </p:nvSpPr>
        <p:spPr>
          <a:xfrm>
            <a:off x="431954" y="5679025"/>
            <a:ext cx="8100090" cy="629700"/>
          </a:xfrm>
        </p:spPr>
        <p:txBody>
          <a:bodyPr/>
          <a:lstStyle/>
          <a:p>
            <a:r>
              <a:rPr kumimoji="1" lang="ja-JP" altLang="en-US" dirty="0"/>
              <a:t>容量 </a:t>
            </a:r>
            <a:r>
              <a:rPr kumimoji="1" lang="en-US" altLang="ja-JP" dirty="0"/>
              <a:t>= </a:t>
            </a:r>
            <a:r>
              <a:rPr kumimoji="1" lang="ja-JP" altLang="en-US" dirty="0"/>
              <a:t>連想度 </a:t>
            </a:r>
            <a:r>
              <a:rPr kumimoji="1" lang="en-US" altLang="ja-JP" dirty="0"/>
              <a:t>× </a:t>
            </a:r>
            <a:r>
              <a:rPr kumimoji="1" lang="ja-JP" altLang="en-US" dirty="0"/>
              <a:t>セット数</a:t>
            </a:r>
            <a:endParaRPr kumimoji="1" lang="en-US" altLang="ja-JP" dirty="0"/>
          </a:p>
          <a:p>
            <a:r>
              <a:rPr kumimoji="1" lang="ja-JP" altLang="en-US" dirty="0">
                <a:solidFill>
                  <a:schemeClr val="accent5"/>
                </a:solidFill>
              </a:rPr>
              <a:t>各方式との関係：</a:t>
            </a:r>
            <a:endParaRPr kumimoji="1" lang="en-US" altLang="ja-JP" dirty="0">
              <a:solidFill>
                <a:schemeClr val="accent5"/>
              </a:solidFill>
            </a:endParaRPr>
          </a:p>
          <a:p>
            <a:pPr lvl="1"/>
            <a:r>
              <a:rPr kumimoji="1" lang="ja-JP" altLang="en-US" dirty="0"/>
              <a:t>ダイレクトマップ：　連想度</a:t>
            </a:r>
            <a:r>
              <a:rPr kumimoji="1" lang="en-US" altLang="ja-JP" dirty="0"/>
              <a:t>=</a:t>
            </a:r>
            <a:r>
              <a:rPr kumimoji="1" lang="ja-JP" altLang="en-US" dirty="0"/>
              <a:t>１のとき</a:t>
            </a:r>
            <a:endParaRPr kumimoji="1" lang="en-US" altLang="ja-JP" dirty="0"/>
          </a:p>
          <a:p>
            <a:pPr lvl="1"/>
            <a:r>
              <a:rPr kumimoji="1" lang="ja-JP" altLang="en-US" dirty="0"/>
              <a:t>フルアソシアティブ：連想度</a:t>
            </a:r>
            <a:r>
              <a:rPr kumimoji="1" lang="en-US" altLang="ja-JP" dirty="0"/>
              <a:t>=</a:t>
            </a:r>
            <a:r>
              <a:rPr kumimoji="1" lang="ja-JP" altLang="en-US" dirty="0"/>
              <a:t>容量のとき</a:t>
            </a:r>
            <a:endParaRPr kumimoji="1" lang="en-US" altLang="ja-JP" dirty="0"/>
          </a:p>
          <a:p>
            <a:endParaRPr kumimoji="1" lang="ja-JP" altLang="en-US" dirty="0"/>
          </a:p>
        </p:txBody>
      </p:sp>
      <p:sp>
        <p:nvSpPr>
          <p:cNvPr id="61" name="正方形/長方形 60"/>
          <p:cNvSpPr/>
          <p:nvPr/>
        </p:nvSpPr>
        <p:spPr bwMode="auto">
          <a:xfrm>
            <a:off x="1331964" y="162898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1331964"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3" name="正方形/長方形 62"/>
          <p:cNvSpPr/>
          <p:nvPr/>
        </p:nvSpPr>
        <p:spPr bwMode="auto">
          <a:xfrm>
            <a:off x="1331964"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64" name="正方形/長方形 63"/>
          <p:cNvSpPr/>
          <p:nvPr/>
        </p:nvSpPr>
        <p:spPr bwMode="auto">
          <a:xfrm>
            <a:off x="2051972"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65" name="正方形/長方形 64"/>
          <p:cNvSpPr/>
          <p:nvPr/>
        </p:nvSpPr>
        <p:spPr bwMode="auto">
          <a:xfrm>
            <a:off x="2051972"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1331964" y="234898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67" name="正方形/長方形 66"/>
          <p:cNvSpPr/>
          <p:nvPr/>
        </p:nvSpPr>
        <p:spPr bwMode="auto">
          <a:xfrm>
            <a:off x="1331964" y="270899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68" name="正方形/長方形 67"/>
          <p:cNvSpPr/>
          <p:nvPr/>
        </p:nvSpPr>
        <p:spPr bwMode="auto">
          <a:xfrm>
            <a:off x="2051972"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205197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1691968"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連想度１</a:t>
            </a:r>
            <a:endParaRPr kumimoji="1" lang="en-US" altLang="ja-JP" sz="1600" b="1" dirty="0">
              <a:solidFill>
                <a:schemeClr val="accent5"/>
              </a:solidFill>
              <a:latin typeface="+mn-ea"/>
            </a:endParaRP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ダイレクトマップ</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
        <p:nvSpPr>
          <p:cNvPr id="72" name="正方形/長方形 71"/>
          <p:cNvSpPr/>
          <p:nvPr/>
        </p:nvSpPr>
        <p:spPr bwMode="auto">
          <a:xfrm>
            <a:off x="971960"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73" name="正方形/長方形 72"/>
          <p:cNvSpPr/>
          <p:nvPr/>
        </p:nvSpPr>
        <p:spPr bwMode="auto">
          <a:xfrm>
            <a:off x="971960"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74" name="正方形/長方形 73"/>
          <p:cNvSpPr/>
          <p:nvPr/>
        </p:nvSpPr>
        <p:spPr bwMode="auto">
          <a:xfrm>
            <a:off x="971960" y="234898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971960" y="270899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76" name="二等辺三角形 75"/>
          <p:cNvSpPr/>
          <p:nvPr/>
        </p:nvSpPr>
        <p:spPr bwMode="auto">
          <a:xfrm rot="16200000">
            <a:off x="116951" y="2213986"/>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211996"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4211996"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79" name="正方形/長方形 78"/>
          <p:cNvSpPr/>
          <p:nvPr/>
        </p:nvSpPr>
        <p:spPr bwMode="auto">
          <a:xfrm>
            <a:off x="4211996"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80" name="正方形/長方形 79"/>
          <p:cNvSpPr/>
          <p:nvPr/>
        </p:nvSpPr>
        <p:spPr bwMode="auto">
          <a:xfrm>
            <a:off x="4932004"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1" name="正方形/長方形 80"/>
          <p:cNvSpPr/>
          <p:nvPr/>
        </p:nvSpPr>
        <p:spPr bwMode="auto">
          <a:xfrm>
            <a:off x="4932004"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88" name="正方形/長方形 87"/>
          <p:cNvSpPr/>
          <p:nvPr/>
        </p:nvSpPr>
        <p:spPr bwMode="auto">
          <a:xfrm>
            <a:off x="3851992"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89" name="正方形/長方形 88"/>
          <p:cNvSpPr/>
          <p:nvPr/>
        </p:nvSpPr>
        <p:spPr bwMode="auto">
          <a:xfrm>
            <a:off x="3851992"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92" name="二等辺三角形 91"/>
          <p:cNvSpPr/>
          <p:nvPr/>
        </p:nvSpPr>
        <p:spPr bwMode="auto">
          <a:xfrm rot="16200000">
            <a:off x="3356988" y="1853982"/>
            <a:ext cx="720008"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正方形/長方形 92"/>
          <p:cNvSpPr/>
          <p:nvPr/>
        </p:nvSpPr>
        <p:spPr bwMode="auto">
          <a:xfrm>
            <a:off x="5742013"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5742013"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95" name="正方形/長方形 94"/>
          <p:cNvSpPr/>
          <p:nvPr/>
        </p:nvSpPr>
        <p:spPr bwMode="auto">
          <a:xfrm>
            <a:off x="5742013"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96" name="正方形/長方形 95"/>
          <p:cNvSpPr/>
          <p:nvPr/>
        </p:nvSpPr>
        <p:spPr bwMode="auto">
          <a:xfrm>
            <a:off x="6462021"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6462021"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105" name="正方形/長方形 104"/>
          <p:cNvSpPr/>
          <p:nvPr/>
        </p:nvSpPr>
        <p:spPr bwMode="auto">
          <a:xfrm>
            <a:off x="1331964"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06" name="正方形/長方形 105"/>
          <p:cNvSpPr/>
          <p:nvPr/>
        </p:nvSpPr>
        <p:spPr bwMode="auto">
          <a:xfrm>
            <a:off x="1331964"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08" name="正方形/長方形 107"/>
          <p:cNvSpPr/>
          <p:nvPr/>
        </p:nvSpPr>
        <p:spPr bwMode="auto">
          <a:xfrm>
            <a:off x="2051972"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12" name="正方形/長方形 111"/>
          <p:cNvSpPr/>
          <p:nvPr/>
        </p:nvSpPr>
        <p:spPr bwMode="auto">
          <a:xfrm>
            <a:off x="971960" y="405900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14" name="二等辺三角形 113"/>
          <p:cNvSpPr/>
          <p:nvPr/>
        </p:nvSpPr>
        <p:spPr bwMode="auto">
          <a:xfrm rot="16200000">
            <a:off x="656959" y="4104007"/>
            <a:ext cx="360004"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正方形/長方形 114"/>
          <p:cNvSpPr/>
          <p:nvPr/>
        </p:nvSpPr>
        <p:spPr bwMode="auto">
          <a:xfrm>
            <a:off x="2861981"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16" name="正方形/長方形 115"/>
          <p:cNvSpPr/>
          <p:nvPr/>
        </p:nvSpPr>
        <p:spPr bwMode="auto">
          <a:xfrm>
            <a:off x="2861981"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0100</a:t>
            </a:r>
            <a:endParaRPr kumimoji="1" lang="ja-JP" altLang="en-US" sz="1600" dirty="0">
              <a:solidFill>
                <a:schemeClr val="tx1">
                  <a:lumMod val="75000"/>
                  <a:lumOff val="25000"/>
                </a:schemeClr>
              </a:solidFill>
              <a:latin typeface="+mn-ea"/>
            </a:endParaRPr>
          </a:p>
        </p:txBody>
      </p:sp>
      <p:sp>
        <p:nvSpPr>
          <p:cNvPr id="118" name="正方形/長方形 117"/>
          <p:cNvSpPr/>
          <p:nvPr/>
        </p:nvSpPr>
        <p:spPr bwMode="auto">
          <a:xfrm>
            <a:off x="3581989"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22" name="正方形/長方形 121"/>
          <p:cNvSpPr/>
          <p:nvPr/>
        </p:nvSpPr>
        <p:spPr bwMode="auto">
          <a:xfrm>
            <a:off x="4391998"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3" name="正方形/長方形 122"/>
          <p:cNvSpPr/>
          <p:nvPr/>
        </p:nvSpPr>
        <p:spPr bwMode="auto">
          <a:xfrm>
            <a:off x="4391998"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7000</a:t>
            </a:r>
            <a:endParaRPr kumimoji="1" lang="ja-JP" altLang="en-US" sz="1600" dirty="0">
              <a:solidFill>
                <a:schemeClr val="tx1">
                  <a:lumMod val="75000"/>
                  <a:lumOff val="25000"/>
                </a:schemeClr>
              </a:solidFill>
              <a:latin typeface="+mn-ea"/>
            </a:endParaRPr>
          </a:p>
        </p:txBody>
      </p:sp>
      <p:sp>
        <p:nvSpPr>
          <p:cNvPr id="124" name="正方形/長方形 123"/>
          <p:cNvSpPr/>
          <p:nvPr/>
        </p:nvSpPr>
        <p:spPr bwMode="auto">
          <a:xfrm>
            <a:off x="5112006"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27" name="正方形/長方形 126"/>
          <p:cNvSpPr/>
          <p:nvPr/>
        </p:nvSpPr>
        <p:spPr bwMode="auto">
          <a:xfrm>
            <a:off x="5922015"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8" name="正方形/長方形 127"/>
          <p:cNvSpPr/>
          <p:nvPr/>
        </p:nvSpPr>
        <p:spPr bwMode="auto">
          <a:xfrm>
            <a:off x="5922015"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0500</a:t>
            </a:r>
            <a:endParaRPr kumimoji="1" lang="ja-JP" altLang="en-US" sz="1600" dirty="0">
              <a:solidFill>
                <a:schemeClr val="tx1">
                  <a:lumMod val="75000"/>
                  <a:lumOff val="25000"/>
                </a:schemeClr>
              </a:solidFill>
              <a:latin typeface="+mn-ea"/>
            </a:endParaRPr>
          </a:p>
        </p:txBody>
      </p:sp>
      <p:sp>
        <p:nvSpPr>
          <p:cNvPr id="129" name="正方形/長方形 128"/>
          <p:cNvSpPr/>
          <p:nvPr/>
        </p:nvSpPr>
        <p:spPr bwMode="auto">
          <a:xfrm>
            <a:off x="6642023"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32" name="正方形/長方形 131"/>
          <p:cNvSpPr/>
          <p:nvPr/>
        </p:nvSpPr>
        <p:spPr bwMode="auto">
          <a:xfrm>
            <a:off x="529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2</a:t>
            </a:r>
          </a:p>
        </p:txBody>
      </p:sp>
      <p:sp>
        <p:nvSpPr>
          <p:cNvPr id="133" name="正方形/長方形 132"/>
          <p:cNvSpPr/>
          <p:nvPr/>
        </p:nvSpPr>
        <p:spPr bwMode="auto">
          <a:xfrm>
            <a:off x="3941993"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4</a:t>
            </a: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フルアソシアティブ</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Tree>
    <p:extLst>
      <p:ext uri="{BB962C8B-B14F-4D97-AF65-F5344CB8AC3E}">
        <p14:creationId xmlns:p14="http://schemas.microsoft.com/office/powerpoint/2010/main" val="3897215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競合と複雑さのトレードオフ</a:t>
            </a:r>
          </a:p>
        </p:txBody>
      </p:sp>
      <p:sp>
        <p:nvSpPr>
          <p:cNvPr id="3" name="テキスト プレースホルダー 2"/>
          <p:cNvSpPr>
            <a:spLocks noGrp="1"/>
          </p:cNvSpPr>
          <p:nvPr>
            <p:ph type="body" sz="quarter" idx="10"/>
          </p:nvPr>
        </p:nvSpPr>
        <p:spPr>
          <a:xfrm>
            <a:off x="431954" y="5409022"/>
            <a:ext cx="8100090" cy="629700"/>
          </a:xfrm>
        </p:spPr>
        <p:txBody>
          <a:bodyPr/>
          <a:lstStyle/>
          <a:p>
            <a:r>
              <a:rPr kumimoji="1" lang="ja-JP" altLang="en-US" dirty="0"/>
              <a:t>容量一定の場合のトレードオフ</a:t>
            </a:r>
            <a:endParaRPr kumimoji="1" lang="en-US" altLang="ja-JP" dirty="0"/>
          </a:p>
          <a:p>
            <a:pPr lvl="1"/>
            <a:r>
              <a:rPr kumimoji="1" lang="ja-JP" altLang="en-US" dirty="0"/>
              <a:t>連想度大：競合の影響が小さいが，回路が複雑</a:t>
            </a:r>
            <a:endParaRPr kumimoji="1" lang="en-US" altLang="ja-JP" dirty="0"/>
          </a:p>
          <a:p>
            <a:pPr lvl="1"/>
            <a:r>
              <a:rPr kumimoji="1" lang="ja-JP" altLang="en-US" dirty="0"/>
              <a:t>連想度小：</a:t>
            </a:r>
            <a:r>
              <a:rPr lang="ja-JP" altLang="en-US" dirty="0"/>
              <a:t>競合の影響が大きいが，回路が簡単</a:t>
            </a:r>
            <a:endParaRPr lang="en-US" altLang="ja-JP" dirty="0"/>
          </a:p>
          <a:p>
            <a:r>
              <a:rPr kumimoji="1" lang="ja-JP" altLang="en-US" dirty="0"/>
              <a:t>現実的には，連想度 </a:t>
            </a:r>
            <a:r>
              <a:rPr kumimoji="1" lang="en-US" altLang="ja-JP" dirty="0"/>
              <a:t>2 </a:t>
            </a:r>
            <a:r>
              <a:rPr kumimoji="1" lang="ja-JP" altLang="en-US" dirty="0"/>
              <a:t>から </a:t>
            </a:r>
            <a:r>
              <a:rPr kumimoji="1" lang="en-US" altLang="ja-JP" dirty="0"/>
              <a:t>32 </a:t>
            </a:r>
            <a:r>
              <a:rPr kumimoji="1" lang="ja-JP" altLang="en-US" dirty="0" err="1"/>
              <a:t>ぐら</a:t>
            </a:r>
            <a:r>
              <a:rPr kumimoji="1" lang="ja-JP" altLang="en-US" dirty="0"/>
              <a:t>いまでが良く使われる</a:t>
            </a:r>
          </a:p>
        </p:txBody>
      </p:sp>
      <p:sp>
        <p:nvSpPr>
          <p:cNvPr id="61" name="正方形/長方形 60"/>
          <p:cNvSpPr/>
          <p:nvPr/>
        </p:nvSpPr>
        <p:spPr bwMode="auto">
          <a:xfrm>
            <a:off x="1331964" y="162898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1331964"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3" name="正方形/長方形 62"/>
          <p:cNvSpPr/>
          <p:nvPr/>
        </p:nvSpPr>
        <p:spPr bwMode="auto">
          <a:xfrm>
            <a:off x="1331964"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64" name="正方形/長方形 63"/>
          <p:cNvSpPr/>
          <p:nvPr/>
        </p:nvSpPr>
        <p:spPr bwMode="auto">
          <a:xfrm>
            <a:off x="2051972"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65" name="正方形/長方形 64"/>
          <p:cNvSpPr/>
          <p:nvPr/>
        </p:nvSpPr>
        <p:spPr bwMode="auto">
          <a:xfrm>
            <a:off x="2051972"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1331964" y="234898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67" name="正方形/長方形 66"/>
          <p:cNvSpPr/>
          <p:nvPr/>
        </p:nvSpPr>
        <p:spPr bwMode="auto">
          <a:xfrm>
            <a:off x="1331964" y="270899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68" name="正方形/長方形 67"/>
          <p:cNvSpPr/>
          <p:nvPr/>
        </p:nvSpPr>
        <p:spPr bwMode="auto">
          <a:xfrm>
            <a:off x="2051972"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205197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1691968"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連想度１</a:t>
            </a:r>
            <a:endParaRPr kumimoji="1" lang="en-US" altLang="ja-JP" sz="1600" b="1" dirty="0">
              <a:solidFill>
                <a:schemeClr val="accent5"/>
              </a:solidFill>
              <a:latin typeface="+mn-ea"/>
            </a:endParaRP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ダイレクトマップ</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
        <p:nvSpPr>
          <p:cNvPr id="72" name="正方形/長方形 71"/>
          <p:cNvSpPr/>
          <p:nvPr/>
        </p:nvSpPr>
        <p:spPr bwMode="auto">
          <a:xfrm>
            <a:off x="971960"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73" name="正方形/長方形 72"/>
          <p:cNvSpPr/>
          <p:nvPr/>
        </p:nvSpPr>
        <p:spPr bwMode="auto">
          <a:xfrm>
            <a:off x="971960"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74" name="正方形/長方形 73"/>
          <p:cNvSpPr/>
          <p:nvPr/>
        </p:nvSpPr>
        <p:spPr bwMode="auto">
          <a:xfrm>
            <a:off x="971960" y="234898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971960" y="270899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76" name="二等辺三角形 75"/>
          <p:cNvSpPr/>
          <p:nvPr/>
        </p:nvSpPr>
        <p:spPr bwMode="auto">
          <a:xfrm rot="16200000">
            <a:off x="116951" y="2213986"/>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211996"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4211996"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79" name="正方形/長方形 78"/>
          <p:cNvSpPr/>
          <p:nvPr/>
        </p:nvSpPr>
        <p:spPr bwMode="auto">
          <a:xfrm>
            <a:off x="4211996"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80" name="正方形/長方形 79"/>
          <p:cNvSpPr/>
          <p:nvPr/>
        </p:nvSpPr>
        <p:spPr bwMode="auto">
          <a:xfrm>
            <a:off x="4932004"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1" name="正方形/長方形 80"/>
          <p:cNvSpPr/>
          <p:nvPr/>
        </p:nvSpPr>
        <p:spPr bwMode="auto">
          <a:xfrm>
            <a:off x="4932004"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88" name="正方形/長方形 87"/>
          <p:cNvSpPr/>
          <p:nvPr/>
        </p:nvSpPr>
        <p:spPr bwMode="auto">
          <a:xfrm>
            <a:off x="3851992"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89" name="正方形/長方形 88"/>
          <p:cNvSpPr/>
          <p:nvPr/>
        </p:nvSpPr>
        <p:spPr bwMode="auto">
          <a:xfrm>
            <a:off x="3851992"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92" name="二等辺三角形 91"/>
          <p:cNvSpPr/>
          <p:nvPr/>
        </p:nvSpPr>
        <p:spPr bwMode="auto">
          <a:xfrm rot="16200000">
            <a:off x="3356988" y="1853982"/>
            <a:ext cx="720008"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正方形/長方形 92"/>
          <p:cNvSpPr/>
          <p:nvPr/>
        </p:nvSpPr>
        <p:spPr bwMode="auto">
          <a:xfrm>
            <a:off x="5742013"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5742013"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95" name="正方形/長方形 94"/>
          <p:cNvSpPr/>
          <p:nvPr/>
        </p:nvSpPr>
        <p:spPr bwMode="auto">
          <a:xfrm>
            <a:off x="5742013"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96" name="正方形/長方形 95"/>
          <p:cNvSpPr/>
          <p:nvPr/>
        </p:nvSpPr>
        <p:spPr bwMode="auto">
          <a:xfrm>
            <a:off x="6462021"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6462021"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105" name="正方形/長方形 104"/>
          <p:cNvSpPr/>
          <p:nvPr/>
        </p:nvSpPr>
        <p:spPr bwMode="auto">
          <a:xfrm>
            <a:off x="1331964"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06" name="正方形/長方形 105"/>
          <p:cNvSpPr/>
          <p:nvPr/>
        </p:nvSpPr>
        <p:spPr bwMode="auto">
          <a:xfrm>
            <a:off x="1331964"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08" name="正方形/長方形 107"/>
          <p:cNvSpPr/>
          <p:nvPr/>
        </p:nvSpPr>
        <p:spPr bwMode="auto">
          <a:xfrm>
            <a:off x="2051972"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12" name="正方形/長方形 111"/>
          <p:cNvSpPr/>
          <p:nvPr/>
        </p:nvSpPr>
        <p:spPr bwMode="auto">
          <a:xfrm>
            <a:off x="971960" y="405900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14" name="二等辺三角形 113"/>
          <p:cNvSpPr/>
          <p:nvPr/>
        </p:nvSpPr>
        <p:spPr bwMode="auto">
          <a:xfrm rot="16200000">
            <a:off x="656959" y="4104007"/>
            <a:ext cx="360004"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正方形/長方形 114"/>
          <p:cNvSpPr/>
          <p:nvPr/>
        </p:nvSpPr>
        <p:spPr bwMode="auto">
          <a:xfrm>
            <a:off x="2861981"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16" name="正方形/長方形 115"/>
          <p:cNvSpPr/>
          <p:nvPr/>
        </p:nvSpPr>
        <p:spPr bwMode="auto">
          <a:xfrm>
            <a:off x="2861981"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0100</a:t>
            </a:r>
            <a:endParaRPr kumimoji="1" lang="ja-JP" altLang="en-US" sz="1600" dirty="0">
              <a:solidFill>
                <a:schemeClr val="tx1">
                  <a:lumMod val="75000"/>
                  <a:lumOff val="25000"/>
                </a:schemeClr>
              </a:solidFill>
              <a:latin typeface="+mn-ea"/>
            </a:endParaRPr>
          </a:p>
        </p:txBody>
      </p:sp>
      <p:sp>
        <p:nvSpPr>
          <p:cNvPr id="118" name="正方形/長方形 117"/>
          <p:cNvSpPr/>
          <p:nvPr/>
        </p:nvSpPr>
        <p:spPr bwMode="auto">
          <a:xfrm>
            <a:off x="3581989"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22" name="正方形/長方形 121"/>
          <p:cNvSpPr/>
          <p:nvPr/>
        </p:nvSpPr>
        <p:spPr bwMode="auto">
          <a:xfrm>
            <a:off x="4391998"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3" name="正方形/長方形 122"/>
          <p:cNvSpPr/>
          <p:nvPr/>
        </p:nvSpPr>
        <p:spPr bwMode="auto">
          <a:xfrm>
            <a:off x="4391998"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7000</a:t>
            </a:r>
            <a:endParaRPr kumimoji="1" lang="ja-JP" altLang="en-US" sz="1600" dirty="0">
              <a:solidFill>
                <a:schemeClr val="tx1">
                  <a:lumMod val="75000"/>
                  <a:lumOff val="25000"/>
                </a:schemeClr>
              </a:solidFill>
              <a:latin typeface="+mn-ea"/>
            </a:endParaRPr>
          </a:p>
        </p:txBody>
      </p:sp>
      <p:sp>
        <p:nvSpPr>
          <p:cNvPr id="124" name="正方形/長方形 123"/>
          <p:cNvSpPr/>
          <p:nvPr/>
        </p:nvSpPr>
        <p:spPr bwMode="auto">
          <a:xfrm>
            <a:off x="5112006"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27" name="正方形/長方形 126"/>
          <p:cNvSpPr/>
          <p:nvPr/>
        </p:nvSpPr>
        <p:spPr bwMode="auto">
          <a:xfrm>
            <a:off x="5922015"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8" name="正方形/長方形 127"/>
          <p:cNvSpPr/>
          <p:nvPr/>
        </p:nvSpPr>
        <p:spPr bwMode="auto">
          <a:xfrm>
            <a:off x="5922015"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0500</a:t>
            </a:r>
            <a:endParaRPr kumimoji="1" lang="ja-JP" altLang="en-US" sz="1600" dirty="0">
              <a:solidFill>
                <a:schemeClr val="tx1">
                  <a:lumMod val="75000"/>
                  <a:lumOff val="25000"/>
                </a:schemeClr>
              </a:solidFill>
              <a:latin typeface="+mn-ea"/>
            </a:endParaRPr>
          </a:p>
        </p:txBody>
      </p:sp>
      <p:sp>
        <p:nvSpPr>
          <p:cNvPr id="129" name="正方形/長方形 128"/>
          <p:cNvSpPr/>
          <p:nvPr/>
        </p:nvSpPr>
        <p:spPr bwMode="auto">
          <a:xfrm>
            <a:off x="6642023"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32" name="正方形/長方形 131"/>
          <p:cNvSpPr/>
          <p:nvPr/>
        </p:nvSpPr>
        <p:spPr bwMode="auto">
          <a:xfrm>
            <a:off x="529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2</a:t>
            </a:r>
          </a:p>
        </p:txBody>
      </p:sp>
      <p:sp>
        <p:nvSpPr>
          <p:cNvPr id="133" name="正方形/長方形 132"/>
          <p:cNvSpPr/>
          <p:nvPr/>
        </p:nvSpPr>
        <p:spPr bwMode="auto">
          <a:xfrm>
            <a:off x="3941993"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4</a:t>
            </a: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フルアソシアティブ</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Tree>
    <p:extLst>
      <p:ext uri="{BB962C8B-B14F-4D97-AF65-F5344CB8AC3E}">
        <p14:creationId xmlns:p14="http://schemas.microsoft.com/office/powerpoint/2010/main" val="744437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各方式のまとめ</a:t>
            </a:r>
          </a:p>
        </p:txBody>
      </p:sp>
      <p:sp>
        <p:nvSpPr>
          <p:cNvPr id="3" name="テキスト プレースホルダー 2"/>
          <p:cNvSpPr>
            <a:spLocks noGrp="1"/>
          </p:cNvSpPr>
          <p:nvPr>
            <p:ph type="body" sz="quarter" idx="10"/>
          </p:nvPr>
        </p:nvSpPr>
        <p:spPr/>
        <p:txBody>
          <a:bodyPr/>
          <a:lstStyle/>
          <a:p>
            <a:r>
              <a:rPr kumimoji="1" lang="ja-JP" altLang="en-US" dirty="0"/>
              <a:t>キャッシュ</a:t>
            </a:r>
            <a:endParaRPr kumimoji="1" lang="en-US" altLang="ja-JP" dirty="0"/>
          </a:p>
          <a:p>
            <a:pPr lvl="1"/>
            <a:r>
              <a:rPr lang="ja-JP" altLang="en-US" dirty="0"/>
              <a:t>小容量で</a:t>
            </a:r>
            <a:r>
              <a:rPr kumimoji="1" lang="ja-JP" altLang="en-US" dirty="0"/>
              <a:t>高速</a:t>
            </a:r>
            <a:endParaRPr kumimoji="1" lang="en-US" altLang="ja-JP" dirty="0"/>
          </a:p>
          <a:p>
            <a:pPr lvl="1"/>
            <a:r>
              <a:rPr kumimoji="1" lang="ja-JP" altLang="en-US" dirty="0"/>
              <a:t>メモリの一部をアドレス（タグ）と共にコピー</a:t>
            </a:r>
            <a:endParaRPr kumimoji="1" lang="en-US" altLang="ja-JP" dirty="0"/>
          </a:p>
          <a:p>
            <a:r>
              <a:rPr kumimoji="1" lang="ja-JP" altLang="en-US" dirty="0"/>
              <a:t>方式</a:t>
            </a:r>
            <a:endParaRPr kumimoji="1" lang="en-US" altLang="ja-JP" dirty="0"/>
          </a:p>
          <a:p>
            <a:pPr lvl="1"/>
            <a:r>
              <a:rPr kumimoji="1" lang="ja-JP" altLang="en-US" dirty="0"/>
              <a:t>ダイレクトマップ</a:t>
            </a:r>
            <a:endParaRPr kumimoji="1" lang="en-US" altLang="ja-JP" dirty="0"/>
          </a:p>
          <a:p>
            <a:pPr lvl="1"/>
            <a:r>
              <a:rPr kumimoji="1" lang="ja-JP" altLang="en-US" dirty="0"/>
              <a:t>セットアソシアティブ</a:t>
            </a:r>
            <a:endParaRPr kumimoji="1" lang="en-US" altLang="ja-JP" dirty="0"/>
          </a:p>
          <a:p>
            <a:pPr lvl="1"/>
            <a:r>
              <a:rPr kumimoji="1" lang="ja-JP" altLang="en-US" dirty="0"/>
              <a:t>フルアソシアティブ</a:t>
            </a:r>
            <a:endParaRPr kumimoji="1" lang="en-US" altLang="ja-JP" dirty="0"/>
          </a:p>
          <a:p>
            <a:r>
              <a:rPr kumimoji="1" lang="ja-JP" altLang="en-US" dirty="0"/>
              <a:t>性質</a:t>
            </a:r>
            <a:endParaRPr kumimoji="1" lang="en-US" altLang="ja-JP" dirty="0"/>
          </a:p>
          <a:p>
            <a:pPr lvl="1"/>
            <a:r>
              <a:rPr kumimoji="1" lang="ja-JP" altLang="en-US" dirty="0"/>
              <a:t>連想度によって分類可能</a:t>
            </a:r>
            <a:endParaRPr kumimoji="1" lang="en-US" altLang="ja-JP" dirty="0"/>
          </a:p>
          <a:p>
            <a:pPr lvl="1"/>
            <a:r>
              <a:rPr kumimoji="1" lang="ja-JP" altLang="en-US" dirty="0"/>
              <a:t>ヒット率と複雑さにトレードオフ</a:t>
            </a:r>
          </a:p>
        </p:txBody>
      </p:sp>
    </p:spTree>
    <p:extLst>
      <p:ext uri="{BB962C8B-B14F-4D97-AF65-F5344CB8AC3E}">
        <p14:creationId xmlns:p14="http://schemas.microsoft.com/office/powerpoint/2010/main" val="2172799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方式：</a:t>
            </a:r>
            <a:endParaRPr kumimoji="1" lang="en-US" altLang="ja-JP" dirty="0"/>
          </a:p>
          <a:p>
            <a:pPr lvl="1"/>
            <a:r>
              <a:rPr kumimoji="1" lang="ja-JP" altLang="en-US" dirty="0"/>
              <a:t>基本的な構造</a:t>
            </a:r>
            <a:endParaRPr kumimoji="1" lang="en-US" altLang="ja-JP" dirty="0"/>
          </a:p>
          <a:p>
            <a:pPr lvl="1"/>
            <a:r>
              <a:rPr kumimoji="1" lang="ja-JP" altLang="en-US" dirty="0"/>
              <a:t>ダイレクトマップ方式</a:t>
            </a:r>
            <a:endParaRPr kumimoji="1" lang="en-US" altLang="ja-JP" dirty="0"/>
          </a:p>
          <a:p>
            <a:pPr lvl="1"/>
            <a:r>
              <a:rPr kumimoji="1" lang="ja-JP" altLang="en-US" dirty="0"/>
              <a:t>セット・アソシアティブ方式</a:t>
            </a:r>
            <a:endParaRPr kumimoji="1" lang="en-US" altLang="ja-JP" dirty="0"/>
          </a:p>
          <a:p>
            <a:pPr marL="457200" indent="-457200">
              <a:buFont typeface="+mj-lt"/>
              <a:buAutoNum type="arabicPeriod"/>
            </a:pPr>
            <a:r>
              <a:rPr kumimoji="1" lang="ja-JP" altLang="en-US" b="1" dirty="0"/>
              <a:t>ライン単位での管理</a:t>
            </a:r>
            <a:endParaRPr kumimoji="1" lang="en-US" altLang="ja-JP" b="1" dirty="0"/>
          </a:p>
          <a:p>
            <a:pPr marL="457200" indent="-457200">
              <a:buFont typeface="+mj-lt"/>
              <a:buAutoNum type="arabicPeriod"/>
            </a:pPr>
            <a:r>
              <a:rPr lang="ja-JP" altLang="en-US" dirty="0"/>
              <a:t>アドレスとキャッシュ構造の対応</a:t>
            </a:r>
            <a:endParaRPr kumimoji="1" lang="ja-JP" altLang="en-US" b="1" dirty="0"/>
          </a:p>
        </p:txBody>
      </p:sp>
    </p:spTree>
    <p:extLst>
      <p:ext uri="{BB962C8B-B14F-4D97-AF65-F5344CB8AC3E}">
        <p14:creationId xmlns:p14="http://schemas.microsoft.com/office/powerpoint/2010/main" val="2970524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ライン</a:t>
            </a:r>
          </a:p>
        </p:txBody>
      </p:sp>
      <p:sp>
        <p:nvSpPr>
          <p:cNvPr id="3" name="テキスト プレースホルダー 2"/>
          <p:cNvSpPr>
            <a:spLocks noGrp="1"/>
          </p:cNvSpPr>
          <p:nvPr>
            <p:ph type="body" sz="quarter" idx="10"/>
          </p:nvPr>
        </p:nvSpPr>
        <p:spPr/>
        <p:txBody>
          <a:bodyPr/>
          <a:lstStyle/>
          <a:p>
            <a:r>
              <a:rPr kumimoji="1" lang="ja-JP" altLang="en-US" dirty="0"/>
              <a:t>キャッシュ上のデータは</a:t>
            </a:r>
            <a:r>
              <a:rPr kumimoji="1" lang="ja-JP" altLang="en-US" dirty="0">
                <a:solidFill>
                  <a:schemeClr val="accent5"/>
                </a:solidFill>
              </a:rPr>
              <a:t>ライン</a:t>
            </a:r>
            <a:r>
              <a:rPr lang="ja-JP" altLang="en-US" dirty="0"/>
              <a:t>と呼ばれる単位</a:t>
            </a:r>
            <a:r>
              <a:rPr kumimoji="1" lang="ja-JP" altLang="en-US" dirty="0"/>
              <a:t>で管理される</a:t>
            </a:r>
            <a:endParaRPr kumimoji="1" lang="en-US" altLang="ja-JP" dirty="0"/>
          </a:p>
          <a:p>
            <a:pPr lvl="1"/>
            <a:r>
              <a:rPr kumimoji="1" lang="ja-JP" altLang="en-US" dirty="0"/>
              <a:t>ライン：複数バイトからなる塊</a:t>
            </a:r>
            <a:endParaRPr kumimoji="1" lang="en-US" altLang="ja-JP" dirty="0"/>
          </a:p>
          <a:p>
            <a:pPr lvl="1"/>
            <a:r>
              <a:rPr lang="ja-JP" altLang="en-US" dirty="0"/>
              <a:t>実際には </a:t>
            </a:r>
            <a:r>
              <a:rPr lang="en-US" altLang="ja-JP" dirty="0"/>
              <a:t>16 </a:t>
            </a:r>
            <a:r>
              <a:rPr lang="ja-JP" altLang="en-US" dirty="0"/>
              <a:t>から </a:t>
            </a:r>
            <a:r>
              <a:rPr lang="en-US" altLang="ja-JP" dirty="0"/>
              <a:t>128</a:t>
            </a:r>
            <a:r>
              <a:rPr lang="ja-JP" altLang="en-US" dirty="0"/>
              <a:t>バイトぐらい</a:t>
            </a:r>
            <a:endParaRPr lang="en-US" altLang="ja-JP" dirty="0"/>
          </a:p>
          <a:p>
            <a:pPr lvl="1"/>
            <a:r>
              <a:rPr lang="ja-JP" altLang="en-US" dirty="0"/>
              <a:t>ブロックと呼ばれることもある</a:t>
            </a:r>
            <a:endParaRPr lang="en-US" altLang="ja-JP" dirty="0"/>
          </a:p>
          <a:p>
            <a:r>
              <a:rPr kumimoji="1" lang="ja-JP" altLang="en-US" dirty="0"/>
              <a:t>理由：</a:t>
            </a:r>
            <a:endParaRPr kumimoji="1" lang="en-US" altLang="ja-JP" dirty="0"/>
          </a:p>
          <a:p>
            <a:pPr marL="817200" lvl="1" indent="-457200">
              <a:buFont typeface="+mj-lt"/>
              <a:buAutoNum type="arabicPeriod"/>
            </a:pPr>
            <a:r>
              <a:rPr kumimoji="1" lang="ja-JP" altLang="en-US" dirty="0"/>
              <a:t>容量の効率をあげるため</a:t>
            </a:r>
            <a:endParaRPr kumimoji="1" lang="en-US" altLang="ja-JP" dirty="0"/>
          </a:p>
          <a:p>
            <a:pPr marL="817200" lvl="1" indent="-457200">
              <a:buFont typeface="+mj-lt"/>
              <a:buAutoNum type="arabicPeriod"/>
            </a:pPr>
            <a:r>
              <a:rPr kumimoji="1" lang="ja-JP" altLang="en-US" dirty="0"/>
              <a:t>空間局所性を利用するため</a:t>
            </a:r>
          </a:p>
        </p:txBody>
      </p:sp>
    </p:spTree>
    <p:extLst>
      <p:ext uri="{BB962C8B-B14F-4D97-AF65-F5344CB8AC3E}">
        <p14:creationId xmlns:p14="http://schemas.microsoft.com/office/powerpoint/2010/main" val="2809617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容量の効率</a:t>
            </a:r>
            <a:endParaRPr kumimoji="1" lang="ja-JP" altLang="en-US" dirty="0"/>
          </a:p>
        </p:txBody>
      </p:sp>
      <p:sp>
        <p:nvSpPr>
          <p:cNvPr id="3" name="テキスト プレースホルダー 2"/>
          <p:cNvSpPr>
            <a:spLocks noGrp="1"/>
          </p:cNvSpPr>
          <p:nvPr>
            <p:ph type="body" sz="quarter" idx="10"/>
          </p:nvPr>
        </p:nvSpPr>
        <p:spPr>
          <a:xfrm>
            <a:off x="431954" y="3429000"/>
            <a:ext cx="8100090" cy="2879725"/>
          </a:xfrm>
        </p:spPr>
        <p:txBody>
          <a:bodyPr/>
          <a:lstStyle/>
          <a:p>
            <a:r>
              <a:rPr lang="ja-JP" altLang="en-US" dirty="0"/>
              <a:t>タグが大きくて無駄</a:t>
            </a:r>
            <a:endParaRPr lang="en-US" altLang="ja-JP" dirty="0"/>
          </a:p>
          <a:p>
            <a:pPr lvl="1"/>
            <a:r>
              <a:rPr kumimoji="1" lang="ja-JP" altLang="en-US" dirty="0"/>
              <a:t>これまでの説明では，アドレスごとに</a:t>
            </a:r>
            <a:r>
              <a:rPr kumimoji="1" lang="en-US" altLang="ja-JP" dirty="0"/>
              <a:t>1</a:t>
            </a:r>
            <a:r>
              <a:rPr kumimoji="1" lang="ja-JP" altLang="en-US" dirty="0"/>
              <a:t>バイトのデータを仮定</a:t>
            </a:r>
            <a:endParaRPr kumimoji="1" lang="en-US" altLang="ja-JP" dirty="0"/>
          </a:p>
          <a:p>
            <a:pPr lvl="1"/>
            <a:r>
              <a:rPr kumimoji="1" lang="ja-JP" altLang="en-US" dirty="0"/>
              <a:t>一方，アドレスは </a:t>
            </a:r>
            <a:r>
              <a:rPr kumimoji="1" lang="en-US" altLang="ja-JP" dirty="0"/>
              <a:t>32 </a:t>
            </a:r>
            <a:r>
              <a:rPr kumimoji="1" lang="ja-JP" altLang="en-US" dirty="0"/>
              <a:t>から </a:t>
            </a:r>
            <a:r>
              <a:rPr kumimoji="1" lang="en-US" altLang="ja-JP" dirty="0"/>
              <a:t>64 </a:t>
            </a:r>
            <a:r>
              <a:rPr kumimoji="1" lang="ja-JP" altLang="en-US" dirty="0"/>
              <a:t>ビット</a:t>
            </a:r>
            <a:endParaRPr kumimoji="1" lang="en-US" altLang="ja-JP" dirty="0"/>
          </a:p>
          <a:p>
            <a:pPr lvl="1"/>
            <a:r>
              <a:rPr kumimoji="1" lang="ja-JP" altLang="en-US" dirty="0"/>
              <a:t>このままではデータよりもタグを覚えているようなもの</a:t>
            </a:r>
            <a:endParaRPr kumimoji="1" lang="ja-JP" altLang="en-US" dirty="0">
              <a:solidFill>
                <a:schemeClr val="accent5"/>
              </a:solidFill>
            </a:endParaRPr>
          </a:p>
        </p:txBody>
      </p:sp>
      <p:sp>
        <p:nvSpPr>
          <p:cNvPr id="4" name="正方形/長方形 3"/>
          <p:cNvSpPr/>
          <p:nvPr/>
        </p:nvSpPr>
        <p:spPr bwMode="auto">
          <a:xfrm>
            <a:off x="971960" y="1628980"/>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971960" y="1628980"/>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f3568000</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411976" y="1628980"/>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611956" y="998973"/>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10" name="正方形/長方形 9"/>
          <p:cNvSpPr/>
          <p:nvPr/>
        </p:nvSpPr>
        <p:spPr bwMode="auto">
          <a:xfrm>
            <a:off x="2411976" y="998973"/>
            <a:ext cx="720007" cy="54000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データ</a:t>
            </a:r>
            <a:endParaRPr kumimoji="1" lang="en-US" altLang="ja-JP" sz="1600" dirty="0">
              <a:solidFill>
                <a:schemeClr val="accent5"/>
              </a:solidFill>
              <a:latin typeface="+mn-ea"/>
            </a:endParaRPr>
          </a:p>
          <a:p>
            <a:r>
              <a:rPr kumimoji="1" lang="ja-JP" altLang="en-US" sz="1600" dirty="0">
                <a:solidFill>
                  <a:schemeClr val="accent5"/>
                </a:solidFill>
                <a:latin typeface="+mn-ea"/>
              </a:rPr>
              <a:t>（</a:t>
            </a:r>
            <a:r>
              <a:rPr kumimoji="1" lang="en-US" altLang="ja-JP" sz="1600" dirty="0">
                <a:solidFill>
                  <a:schemeClr val="accent5"/>
                </a:solidFill>
                <a:latin typeface="+mn-ea"/>
              </a:rPr>
              <a:t>1</a:t>
            </a:r>
            <a:r>
              <a:rPr kumimoji="1" lang="ja-JP" altLang="en-US" sz="1600" dirty="0">
                <a:solidFill>
                  <a:schemeClr val="accent5"/>
                </a:solidFill>
                <a:latin typeface="+mn-ea"/>
              </a:rPr>
              <a:t>バイト）</a:t>
            </a:r>
          </a:p>
        </p:txBody>
      </p:sp>
    </p:spTree>
    <p:extLst>
      <p:ext uri="{BB962C8B-B14F-4D97-AF65-F5344CB8AC3E}">
        <p14:creationId xmlns:p14="http://schemas.microsoft.com/office/powerpoint/2010/main" val="3379370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容量効率の向上</a:t>
            </a:r>
            <a:endParaRPr kumimoji="1" lang="ja-JP" altLang="en-US" dirty="0"/>
          </a:p>
        </p:txBody>
      </p:sp>
      <p:sp>
        <p:nvSpPr>
          <p:cNvPr id="3" name="テキスト プレースホルダー 2"/>
          <p:cNvSpPr>
            <a:spLocks noGrp="1"/>
          </p:cNvSpPr>
          <p:nvPr>
            <p:ph type="body" sz="quarter" idx="10"/>
          </p:nvPr>
        </p:nvSpPr>
        <p:spPr>
          <a:xfrm>
            <a:off x="431954" y="998974"/>
            <a:ext cx="8100090" cy="3240036"/>
          </a:xfrm>
        </p:spPr>
        <p:txBody>
          <a:bodyPr/>
          <a:lstStyle/>
          <a:p>
            <a:r>
              <a:rPr lang="ja-JP" altLang="en-US" dirty="0"/>
              <a:t>ライン</a:t>
            </a:r>
            <a:endParaRPr lang="en-US" altLang="ja-JP" dirty="0"/>
          </a:p>
          <a:p>
            <a:pPr lvl="1"/>
            <a:r>
              <a:rPr lang="ja-JP" altLang="en-US" dirty="0"/>
              <a:t>タグが指すアドレスから始まるデータのまとまりのこと</a:t>
            </a:r>
            <a:endParaRPr lang="en-US" altLang="ja-JP" dirty="0"/>
          </a:p>
          <a:p>
            <a:pPr lvl="1"/>
            <a:r>
              <a:rPr lang="ja-JP" altLang="en-US" dirty="0"/>
              <a:t>キャッシュの各エントリでは，このライン単位でデータを持つ</a:t>
            </a:r>
            <a:endParaRPr lang="en-US" altLang="ja-JP" dirty="0"/>
          </a:p>
          <a:p>
            <a:r>
              <a:rPr lang="ja-JP" altLang="en-US" dirty="0">
                <a:solidFill>
                  <a:schemeClr val="accent5"/>
                </a:solidFill>
              </a:rPr>
              <a:t>利点：ラインサイズが増えると，データが占める割合が増える</a:t>
            </a:r>
            <a:endParaRPr lang="en-US" altLang="ja-JP" dirty="0">
              <a:solidFill>
                <a:schemeClr val="accent5"/>
              </a:solidFill>
            </a:endParaRPr>
          </a:p>
          <a:p>
            <a:pPr lvl="1"/>
            <a:r>
              <a:rPr lang="ja-JP" altLang="en-US" dirty="0"/>
              <a:t>１バイト：　　</a:t>
            </a:r>
            <a:r>
              <a:rPr lang="en-US" altLang="ja-JP" dirty="0"/>
              <a:t>1×4=</a:t>
            </a:r>
            <a:r>
              <a:rPr lang="ja-JP" altLang="en-US" dirty="0"/>
              <a:t>４バイト</a:t>
            </a:r>
            <a:endParaRPr lang="en-US" altLang="ja-JP" dirty="0"/>
          </a:p>
          <a:p>
            <a:pPr lvl="1"/>
            <a:r>
              <a:rPr lang="ja-JP" altLang="en-US" dirty="0"/>
              <a:t>１６バイト：　</a:t>
            </a:r>
            <a:r>
              <a:rPr lang="en-US" altLang="ja-JP" dirty="0"/>
              <a:t>16 </a:t>
            </a:r>
            <a:r>
              <a:rPr lang="ja-JP" altLang="en-US" dirty="0"/>
              <a:t>バイト</a:t>
            </a:r>
            <a:endParaRPr lang="en-US" altLang="ja-JP" dirty="0"/>
          </a:p>
          <a:p>
            <a:pPr lvl="1"/>
            <a:r>
              <a:rPr lang="ja-JP" altLang="en-US" dirty="0"/>
              <a:t>（双方，タグとデータ合計で</a:t>
            </a:r>
            <a:r>
              <a:rPr lang="en-US" altLang="ja-JP" dirty="0"/>
              <a:t>20</a:t>
            </a:r>
            <a:r>
              <a:rPr lang="ja-JP" altLang="en-US" dirty="0"/>
              <a:t>バイト）</a:t>
            </a:r>
          </a:p>
        </p:txBody>
      </p:sp>
      <p:sp>
        <p:nvSpPr>
          <p:cNvPr id="23" name="正方形/長方形 22"/>
          <p:cNvSpPr/>
          <p:nvPr/>
        </p:nvSpPr>
        <p:spPr bwMode="auto">
          <a:xfrm>
            <a:off x="971960"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971960"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5"/>
                </a:solidFill>
                <a:latin typeface="+mn-ea"/>
              </a:rPr>
              <a:t>f3568000</a:t>
            </a:r>
            <a:endParaRPr kumimoji="1" lang="ja-JP" altLang="en-US" sz="1600" dirty="0">
              <a:solidFill>
                <a:schemeClr val="accent5"/>
              </a:solidFill>
              <a:latin typeface="+mn-ea"/>
            </a:endParaRPr>
          </a:p>
        </p:txBody>
      </p:sp>
      <p:sp>
        <p:nvSpPr>
          <p:cNvPr id="25" name="正方形/長方形 24"/>
          <p:cNvSpPr/>
          <p:nvPr/>
        </p:nvSpPr>
        <p:spPr bwMode="auto">
          <a:xfrm>
            <a:off x="2411976"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32" name="正方形/長方形 31"/>
          <p:cNvSpPr/>
          <p:nvPr/>
        </p:nvSpPr>
        <p:spPr bwMode="auto">
          <a:xfrm>
            <a:off x="611956" y="4329010"/>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33" name="正方形/長方形 32"/>
          <p:cNvSpPr/>
          <p:nvPr/>
        </p:nvSpPr>
        <p:spPr bwMode="auto">
          <a:xfrm>
            <a:off x="2411976" y="4329010"/>
            <a:ext cx="720007" cy="54000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データ</a:t>
            </a:r>
            <a:endParaRPr kumimoji="1" lang="en-US" altLang="ja-JP" sz="1600" dirty="0">
              <a:solidFill>
                <a:schemeClr val="accent5"/>
              </a:solidFill>
              <a:latin typeface="+mn-ea"/>
            </a:endParaRPr>
          </a:p>
          <a:p>
            <a:r>
              <a:rPr kumimoji="1" lang="ja-JP" altLang="en-US" sz="1600" dirty="0">
                <a:solidFill>
                  <a:schemeClr val="accent5"/>
                </a:solidFill>
                <a:latin typeface="+mn-ea"/>
              </a:rPr>
              <a:t>（</a:t>
            </a:r>
            <a:r>
              <a:rPr kumimoji="1" lang="en-US" altLang="ja-JP" sz="1600" dirty="0">
                <a:solidFill>
                  <a:schemeClr val="accent5"/>
                </a:solidFill>
                <a:latin typeface="+mn-ea"/>
              </a:rPr>
              <a:t>1</a:t>
            </a:r>
            <a:r>
              <a:rPr kumimoji="1" lang="ja-JP" altLang="en-US" sz="1600" dirty="0">
                <a:solidFill>
                  <a:schemeClr val="accent5"/>
                </a:solidFill>
                <a:latin typeface="+mn-ea"/>
              </a:rPr>
              <a:t>バイト）</a:t>
            </a:r>
          </a:p>
        </p:txBody>
      </p:sp>
      <p:sp>
        <p:nvSpPr>
          <p:cNvPr id="34" name="正方形/長方形 33"/>
          <p:cNvSpPr/>
          <p:nvPr/>
        </p:nvSpPr>
        <p:spPr bwMode="auto">
          <a:xfrm>
            <a:off x="4481999" y="561188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r>
              <a:rPr kumimoji="1" lang="en-US" altLang="ja-JP" sz="1600" dirty="0">
                <a:solidFill>
                  <a:schemeClr val="accent5"/>
                </a:solidFill>
                <a:latin typeface="+mn-ea"/>
              </a:rPr>
              <a:t>16</a:t>
            </a:r>
            <a:r>
              <a:rPr kumimoji="1" lang="ja-JP" altLang="en-US" sz="1600" dirty="0">
                <a:solidFill>
                  <a:schemeClr val="accent5"/>
                </a:solidFill>
                <a:latin typeface="+mn-ea"/>
              </a:rPr>
              <a:t>バイト）</a:t>
            </a:r>
          </a:p>
        </p:txBody>
      </p:sp>
      <p:sp>
        <p:nvSpPr>
          <p:cNvPr id="35" name="正方形/長方形 34"/>
          <p:cNvSpPr/>
          <p:nvPr/>
        </p:nvSpPr>
        <p:spPr bwMode="auto">
          <a:xfrm>
            <a:off x="971960" y="5949028"/>
            <a:ext cx="720008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36" name="正方形/長方形 35"/>
          <p:cNvSpPr/>
          <p:nvPr/>
        </p:nvSpPr>
        <p:spPr bwMode="auto">
          <a:xfrm>
            <a:off x="971960" y="5949028"/>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5"/>
                </a:solidFill>
                <a:latin typeface="+mn-ea"/>
              </a:rPr>
              <a:t>f3568000</a:t>
            </a:r>
            <a:endParaRPr kumimoji="1" lang="ja-JP" altLang="en-US" sz="1600" dirty="0">
              <a:solidFill>
                <a:schemeClr val="accent5"/>
              </a:solidFill>
              <a:latin typeface="+mn-ea"/>
            </a:endParaRPr>
          </a:p>
        </p:txBody>
      </p:sp>
      <p:sp>
        <p:nvSpPr>
          <p:cNvPr id="37" name="正方形/長方形 36"/>
          <p:cNvSpPr/>
          <p:nvPr/>
        </p:nvSpPr>
        <p:spPr bwMode="auto">
          <a:xfrm>
            <a:off x="2411976" y="5949028"/>
            <a:ext cx="576006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12 59 46 16 54 64 48 47 45 84 85 48 54 </a:t>
            </a:r>
            <a:r>
              <a:rPr kumimoji="1" lang="en-US" altLang="ja-JP" sz="1600" dirty="0" err="1">
                <a:solidFill>
                  <a:schemeClr val="tx1">
                    <a:lumMod val="75000"/>
                    <a:lumOff val="25000"/>
                  </a:schemeClr>
                </a:solidFill>
                <a:latin typeface="+mn-ea"/>
              </a:rPr>
              <a:t>fe</a:t>
            </a:r>
            <a:r>
              <a:rPr kumimoji="1" lang="en-US" altLang="ja-JP" sz="1600" dirty="0">
                <a:solidFill>
                  <a:schemeClr val="tx1">
                    <a:lumMod val="75000"/>
                    <a:lumOff val="25000"/>
                  </a:schemeClr>
                </a:solidFill>
                <a:latin typeface="+mn-ea"/>
              </a:rPr>
              <a:t> 55 84</a:t>
            </a:r>
            <a:endParaRPr kumimoji="1" lang="ja-JP" altLang="en-US" sz="1600" dirty="0">
              <a:solidFill>
                <a:schemeClr val="tx1">
                  <a:lumMod val="75000"/>
                  <a:lumOff val="25000"/>
                </a:schemeClr>
              </a:solidFill>
              <a:latin typeface="+mn-ea"/>
            </a:endParaRPr>
          </a:p>
        </p:txBody>
      </p:sp>
      <p:sp>
        <p:nvSpPr>
          <p:cNvPr id="38" name="正方形/長方形 37"/>
          <p:cNvSpPr/>
          <p:nvPr/>
        </p:nvSpPr>
        <p:spPr bwMode="auto">
          <a:xfrm>
            <a:off x="611956" y="5409022"/>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39" name="正方形/長方形 38"/>
          <p:cNvSpPr/>
          <p:nvPr/>
        </p:nvSpPr>
        <p:spPr bwMode="auto">
          <a:xfrm>
            <a:off x="2861981"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0" name="正方形/長方形 39"/>
          <p:cNvSpPr/>
          <p:nvPr/>
        </p:nvSpPr>
        <p:spPr bwMode="auto">
          <a:xfrm>
            <a:off x="2861981"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1" name="正方形/長方形 40"/>
          <p:cNvSpPr/>
          <p:nvPr/>
        </p:nvSpPr>
        <p:spPr bwMode="auto">
          <a:xfrm>
            <a:off x="4301997"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2" name="正方形/長方形 41"/>
          <p:cNvSpPr/>
          <p:nvPr/>
        </p:nvSpPr>
        <p:spPr bwMode="auto">
          <a:xfrm>
            <a:off x="4752002"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3" name="正方形/長方形 42"/>
          <p:cNvSpPr/>
          <p:nvPr/>
        </p:nvSpPr>
        <p:spPr bwMode="auto">
          <a:xfrm>
            <a:off x="4752002"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4" name="正方形/長方形 43"/>
          <p:cNvSpPr/>
          <p:nvPr/>
        </p:nvSpPr>
        <p:spPr bwMode="auto">
          <a:xfrm>
            <a:off x="6192018"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5" name="正方形/長方形 44"/>
          <p:cNvSpPr/>
          <p:nvPr/>
        </p:nvSpPr>
        <p:spPr bwMode="auto">
          <a:xfrm>
            <a:off x="6642023"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6" name="正方形/長方形 45"/>
          <p:cNvSpPr/>
          <p:nvPr/>
        </p:nvSpPr>
        <p:spPr bwMode="auto">
          <a:xfrm>
            <a:off x="6642023"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7" name="正方形/長方形 46"/>
          <p:cNvSpPr/>
          <p:nvPr/>
        </p:nvSpPr>
        <p:spPr bwMode="auto">
          <a:xfrm>
            <a:off x="8082039"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3064020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９</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以下のような条件を考える</a:t>
            </a:r>
            <a:endParaRPr lang="en-US" altLang="ja-JP" sz="1600" dirty="0"/>
          </a:p>
          <a:p>
            <a:pPr lvl="1"/>
            <a:r>
              <a:rPr lang="en-US" altLang="ja-JP" sz="1600" dirty="0"/>
              <a:t>10</a:t>
            </a:r>
            <a:r>
              <a:rPr lang="ja-JP" altLang="en-US" sz="1600" dirty="0"/>
              <a:t>段のパイプラインを持つ </a:t>
            </a:r>
            <a:r>
              <a:rPr lang="en-US" altLang="ja-JP" sz="1600" dirty="0"/>
              <a:t>2-way </a:t>
            </a:r>
            <a:r>
              <a:rPr lang="ja-JP" altLang="en-US" sz="1600" dirty="0"/>
              <a:t>スーパスカラプロセッサであり，理想的には </a:t>
            </a:r>
            <a:r>
              <a:rPr lang="en-US" altLang="ja-JP" sz="1600" dirty="0"/>
              <a:t>IPC=2 </a:t>
            </a:r>
            <a:r>
              <a:rPr lang="ja-JP" altLang="en-US" sz="1600" dirty="0"/>
              <a:t>で実行できる</a:t>
            </a:r>
            <a:endParaRPr lang="en-US" altLang="ja-JP" sz="1600" dirty="0"/>
          </a:p>
          <a:p>
            <a:pPr lvl="1"/>
            <a:r>
              <a:rPr lang="ja-JP" altLang="en-US" sz="1600" dirty="0"/>
              <a:t>ロード命令の出現率は </a:t>
            </a:r>
            <a:r>
              <a:rPr lang="en-US" altLang="ja-JP" sz="1600" dirty="0"/>
              <a:t>0.2</a:t>
            </a:r>
          </a:p>
          <a:p>
            <a:pPr lvl="1"/>
            <a:r>
              <a:rPr lang="en-US" altLang="ja-JP" sz="1600" dirty="0"/>
              <a:t>CPU </a:t>
            </a:r>
            <a:r>
              <a:rPr lang="ja-JP" altLang="en-US" sz="1600" dirty="0"/>
              <a:t>は </a:t>
            </a:r>
            <a:r>
              <a:rPr lang="en-US" altLang="ja-JP" sz="1600" dirty="0"/>
              <a:t>L1 </a:t>
            </a:r>
            <a:r>
              <a:rPr lang="ja-JP" altLang="en-US" sz="1600" dirty="0"/>
              <a:t>キャッシュをもつ</a:t>
            </a:r>
            <a:endParaRPr lang="en-US" altLang="ja-JP" sz="1600" dirty="0"/>
          </a:p>
          <a:p>
            <a:pPr lvl="1"/>
            <a:r>
              <a:rPr lang="ja-JP" altLang="en-US" sz="1600" dirty="0"/>
              <a:t>ロード命令のみが </a:t>
            </a:r>
            <a:r>
              <a:rPr lang="en-US" altLang="ja-JP" sz="1600" dirty="0"/>
              <a:t>L1 </a:t>
            </a:r>
            <a:r>
              <a:rPr lang="ja-JP" altLang="en-US" sz="1600" dirty="0"/>
              <a:t>キャッシュやメモリにアクセスするものとする</a:t>
            </a:r>
            <a:endParaRPr lang="en-US" altLang="ja-JP" sz="1600" dirty="0"/>
          </a:p>
          <a:p>
            <a:pPr lvl="1"/>
            <a:r>
              <a:rPr lang="en-US" altLang="ja-JP" sz="1600" dirty="0"/>
              <a:t>L1 </a:t>
            </a:r>
            <a:r>
              <a:rPr lang="ja-JP" altLang="en-US" sz="1600" dirty="0"/>
              <a:t>キャッシュのヒット時には一切のペナルティなしで実行できる</a:t>
            </a:r>
            <a:endParaRPr lang="en-US" altLang="ja-JP" sz="1600" dirty="0"/>
          </a:p>
          <a:p>
            <a:r>
              <a:rPr lang="en-US" altLang="ja-JP" sz="1600" dirty="0"/>
              <a:t>(1) </a:t>
            </a:r>
            <a:r>
              <a:rPr lang="ja-JP" altLang="en-US" sz="1600" dirty="0"/>
              <a:t>以下の場合の </a:t>
            </a:r>
            <a:r>
              <a:rPr lang="en-US" altLang="ja-JP" sz="1600" dirty="0"/>
              <a:t>IPC </a:t>
            </a:r>
            <a:r>
              <a:rPr lang="ja-JP" altLang="en-US" sz="1600" dirty="0"/>
              <a:t>を求めよ</a:t>
            </a:r>
            <a:endParaRPr lang="en-US" altLang="ja-JP" sz="1600" dirty="0"/>
          </a:p>
          <a:p>
            <a:pPr lvl="1"/>
            <a:r>
              <a:rPr lang="ja-JP" altLang="en-US" sz="1600" dirty="0"/>
              <a:t>ロード命令による </a:t>
            </a:r>
            <a:r>
              <a:rPr lang="en-US" altLang="ja-JP" sz="1600" dirty="0"/>
              <a:t>L1 </a:t>
            </a:r>
            <a:r>
              <a:rPr lang="ja-JP" altLang="en-US" sz="1600" dirty="0"/>
              <a:t>キャッシュのアクセス１回あたりのミス率が </a:t>
            </a:r>
            <a:r>
              <a:rPr lang="en-US" altLang="ja-JP" sz="1600" dirty="0"/>
              <a:t>0.01 </a:t>
            </a:r>
          </a:p>
          <a:p>
            <a:pPr lvl="1"/>
            <a:r>
              <a:rPr lang="ja-JP" altLang="en-US" sz="1600" dirty="0"/>
              <a:t>ミスの発生時は </a:t>
            </a:r>
            <a:r>
              <a:rPr lang="en-US" altLang="ja-JP" sz="1600" dirty="0"/>
              <a:t>100 </a:t>
            </a:r>
            <a:r>
              <a:rPr lang="ja-JP" altLang="en-US" sz="1600" dirty="0"/>
              <a:t>サイクル追加で時間がかかる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a:t>
            </a:fld>
            <a:endParaRPr kumimoji="1" lang="ja-JP" altLang="en-US" dirty="0"/>
          </a:p>
        </p:txBody>
      </p:sp>
    </p:spTree>
    <p:extLst>
      <p:ext uri="{BB962C8B-B14F-4D97-AF65-F5344CB8AC3E}">
        <p14:creationId xmlns:p14="http://schemas.microsoft.com/office/powerpoint/2010/main" val="9627044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空間的局所性</a:t>
            </a:r>
          </a:p>
        </p:txBody>
      </p:sp>
      <p:sp>
        <p:nvSpPr>
          <p:cNvPr id="3" name="テキスト プレースホルダー 2"/>
          <p:cNvSpPr>
            <a:spLocks noGrp="1"/>
          </p:cNvSpPr>
          <p:nvPr>
            <p:ph type="body" sz="quarter" idx="10"/>
          </p:nvPr>
        </p:nvSpPr>
        <p:spPr>
          <a:xfrm>
            <a:off x="251952" y="1088974"/>
            <a:ext cx="8640095" cy="5219751"/>
          </a:xfrm>
        </p:spPr>
        <p:txBody>
          <a:bodyPr/>
          <a:lstStyle/>
          <a:p>
            <a:r>
              <a:rPr kumimoji="1" lang="ja-JP" altLang="en-US" dirty="0"/>
              <a:t>２種類の局所性</a:t>
            </a:r>
            <a:endParaRPr kumimoji="1" lang="en-US" altLang="ja-JP" dirty="0"/>
          </a:p>
          <a:p>
            <a:pPr marL="817200" lvl="1" indent="-457200">
              <a:buFont typeface="+mj-lt"/>
              <a:buAutoNum type="arabicPeriod"/>
            </a:pPr>
            <a:r>
              <a:rPr kumimoji="1" lang="ja-JP" altLang="en-US" dirty="0"/>
              <a:t>時間的局所性：</a:t>
            </a:r>
            <a:endParaRPr kumimoji="1" lang="en-US" altLang="ja-JP" dirty="0"/>
          </a:p>
          <a:p>
            <a:pPr lvl="2"/>
            <a:r>
              <a:rPr kumimoji="1" lang="ja-JP" altLang="en-US" dirty="0"/>
              <a:t>「一度使ったデータは，</a:t>
            </a:r>
            <a:r>
              <a:rPr kumimoji="1" lang="ja-JP" altLang="en-US" dirty="0">
                <a:solidFill>
                  <a:schemeClr val="accent5"/>
                </a:solidFill>
              </a:rPr>
              <a:t>すぐに</a:t>
            </a:r>
            <a:r>
              <a:rPr kumimoji="1" lang="ja-JP" altLang="en-US" dirty="0"/>
              <a:t>また使われる」</a:t>
            </a:r>
            <a:endParaRPr kumimoji="1" lang="en-US" altLang="ja-JP" dirty="0"/>
          </a:p>
          <a:p>
            <a:pPr marL="817200" lvl="1" indent="-457200">
              <a:buFont typeface="+mj-lt"/>
              <a:buAutoNum type="arabicPeriod"/>
            </a:pPr>
            <a:r>
              <a:rPr lang="ja-JP" altLang="en-US" dirty="0">
                <a:solidFill>
                  <a:schemeClr val="accent5"/>
                </a:solidFill>
              </a:rPr>
              <a:t>空間的局所性</a:t>
            </a:r>
            <a:r>
              <a:rPr lang="ja-JP" altLang="en-US" dirty="0"/>
              <a:t>：</a:t>
            </a:r>
            <a:endParaRPr lang="en-US" altLang="ja-JP" dirty="0"/>
          </a:p>
          <a:p>
            <a:pPr lvl="2"/>
            <a:r>
              <a:rPr lang="ja-JP" altLang="en-US" dirty="0"/>
              <a:t>「あるデータが使われると，</a:t>
            </a:r>
            <a:r>
              <a:rPr lang="ja-JP" altLang="en-US" dirty="0">
                <a:solidFill>
                  <a:schemeClr val="accent5"/>
                </a:solidFill>
              </a:rPr>
              <a:t>その近くにある</a:t>
            </a:r>
            <a:r>
              <a:rPr lang="ja-JP" altLang="en-US" dirty="0"/>
              <a:t>データも使われる」</a:t>
            </a:r>
            <a:endParaRPr lang="en-US" altLang="ja-JP" dirty="0"/>
          </a:p>
          <a:p>
            <a:r>
              <a:rPr kumimoji="1" lang="ja-JP" altLang="en-US" dirty="0"/>
              <a:t>空間的局所性の例，</a:t>
            </a:r>
            <a:endParaRPr kumimoji="1" lang="en-US" altLang="ja-JP" dirty="0"/>
          </a:p>
          <a:p>
            <a:pPr lvl="1"/>
            <a:r>
              <a:rPr kumimoji="1" lang="ja-JP" altLang="en-US" dirty="0"/>
              <a:t>以下では </a:t>
            </a:r>
            <a:r>
              <a:rPr kumimoji="1" lang="en-US" altLang="ja-JP" dirty="0" err="1"/>
              <a:t>i</a:t>
            </a:r>
            <a:r>
              <a:rPr kumimoji="1" lang="en-US" altLang="ja-JP" dirty="0"/>
              <a:t>  </a:t>
            </a:r>
            <a:r>
              <a:rPr kumimoji="1" lang="ja-JP" altLang="en-US" dirty="0"/>
              <a:t>番目がアクセスされると </a:t>
            </a:r>
            <a:r>
              <a:rPr kumimoji="1" lang="en-US" altLang="ja-JP" dirty="0"/>
              <a:t>i+1 </a:t>
            </a:r>
            <a:r>
              <a:rPr kumimoji="1" lang="ja-JP" altLang="en-US" dirty="0" err="1"/>
              <a:t>にも</a:t>
            </a:r>
            <a:r>
              <a:rPr kumimoji="1" lang="ja-JP" altLang="en-US" dirty="0"/>
              <a:t>アクセスされる</a:t>
            </a:r>
            <a:endParaRPr kumimoji="1" lang="en-US" altLang="ja-JP" dirty="0"/>
          </a:p>
          <a:p>
            <a:pPr marL="720000" lvl="2" indent="0">
              <a:buNone/>
            </a:pPr>
            <a:r>
              <a:rPr lang="en-US" altLang="ja-JP" dirty="0"/>
              <a:t>for(</a:t>
            </a:r>
            <a:r>
              <a:rPr lang="en-US" altLang="ja-JP" dirty="0" err="1"/>
              <a:t>i</a:t>
            </a:r>
            <a:r>
              <a:rPr lang="en-US" altLang="ja-JP" dirty="0"/>
              <a:t> = 0;i &lt; SIZE; </a:t>
            </a:r>
            <a:r>
              <a:rPr lang="en-US" altLang="ja-JP" dirty="0" err="1"/>
              <a:t>i</a:t>
            </a:r>
            <a:r>
              <a:rPr lang="en-US" altLang="ja-JP" dirty="0"/>
              <a:t>++) </a:t>
            </a:r>
          </a:p>
          <a:p>
            <a:pPr marL="720000" lvl="2" indent="0">
              <a:buNone/>
            </a:pPr>
            <a:r>
              <a:rPr lang="en-US" altLang="ja-JP" dirty="0"/>
              <a:t>    v += </a:t>
            </a:r>
            <a:r>
              <a:rPr lang="en-US" altLang="ja-JP" dirty="0" err="1"/>
              <a:t>buf</a:t>
            </a:r>
            <a:r>
              <a:rPr lang="en-US" altLang="ja-JP" dirty="0"/>
              <a:t>[</a:t>
            </a:r>
            <a:r>
              <a:rPr lang="en-US" altLang="ja-JP" dirty="0" err="1"/>
              <a:t>i</a:t>
            </a:r>
            <a:r>
              <a:rPr lang="en-US" altLang="ja-JP" dirty="0"/>
              <a:t>]</a:t>
            </a:r>
            <a:endParaRPr kumimoji="1" lang="en-US" altLang="ja-JP" dirty="0"/>
          </a:p>
          <a:p>
            <a:pPr lvl="1"/>
            <a:r>
              <a:rPr kumimoji="1" lang="ja-JP" altLang="en-US" dirty="0"/>
              <a:t>ある構造体内の要素にアクセスがあると，その構造体の別の要素にもアクセスがある</a:t>
            </a:r>
          </a:p>
        </p:txBody>
      </p:sp>
    </p:spTree>
    <p:extLst>
      <p:ext uri="{BB962C8B-B14F-4D97-AF65-F5344CB8AC3E}">
        <p14:creationId xmlns:p14="http://schemas.microsoft.com/office/powerpoint/2010/main" val="4201741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ライン単位の管理と空間局所性</a:t>
            </a:r>
          </a:p>
        </p:txBody>
      </p:sp>
      <p:sp>
        <p:nvSpPr>
          <p:cNvPr id="3" name="テキスト プレースホルダー 2"/>
          <p:cNvSpPr>
            <a:spLocks noGrp="1"/>
          </p:cNvSpPr>
          <p:nvPr>
            <p:ph type="body" sz="quarter" idx="10"/>
          </p:nvPr>
        </p:nvSpPr>
        <p:spPr/>
        <p:txBody>
          <a:bodyPr/>
          <a:lstStyle/>
          <a:p>
            <a:r>
              <a:rPr kumimoji="1" lang="ja-JP" altLang="en-US" dirty="0"/>
              <a:t>データはライン単位でやりとりされる</a:t>
            </a:r>
            <a:endParaRPr kumimoji="1" lang="en-US" altLang="ja-JP" dirty="0"/>
          </a:p>
          <a:p>
            <a:pPr lvl="1"/>
            <a:r>
              <a:rPr kumimoji="1" lang="ja-JP" altLang="en-US" dirty="0"/>
              <a:t>あるデータがアクセスされると，周囲のデータも一緒にキャッシュに格納される</a:t>
            </a:r>
            <a:endParaRPr kumimoji="1" lang="en-US" altLang="ja-JP" dirty="0"/>
          </a:p>
          <a:p>
            <a:r>
              <a:rPr kumimoji="1" lang="ja-JP" altLang="en-US" dirty="0"/>
              <a:t>たとえば，ラインが </a:t>
            </a:r>
            <a:r>
              <a:rPr kumimoji="1" lang="en-US" altLang="ja-JP" dirty="0"/>
              <a:t>16 </a:t>
            </a:r>
            <a:r>
              <a:rPr kumimoji="1" lang="ja-JP" altLang="en-US" dirty="0"/>
              <a:t>バイトだった場合</a:t>
            </a:r>
            <a:endParaRPr kumimoji="1" lang="en-US" altLang="ja-JP" dirty="0"/>
          </a:p>
          <a:p>
            <a:pPr lvl="1"/>
            <a:r>
              <a:rPr lang="ja-JP" altLang="en-US" dirty="0"/>
              <a:t>各要素は</a:t>
            </a:r>
            <a:r>
              <a:rPr lang="en-US" altLang="ja-JP" dirty="0"/>
              <a:t>1</a:t>
            </a:r>
            <a:r>
              <a:rPr lang="ja-JP" altLang="en-US" dirty="0"/>
              <a:t>バイトで</a:t>
            </a:r>
            <a:r>
              <a:rPr lang="en-US" altLang="ja-JP" dirty="0"/>
              <a:t>16</a:t>
            </a:r>
            <a:r>
              <a:rPr lang="ja-JP" altLang="en-US" dirty="0"/>
              <a:t>要素の配列 </a:t>
            </a:r>
            <a:r>
              <a:rPr lang="en-US" altLang="ja-JP" dirty="0" err="1"/>
              <a:t>buf</a:t>
            </a:r>
            <a:r>
              <a:rPr lang="en-US" altLang="ja-JP" dirty="0"/>
              <a:t>[16] </a:t>
            </a:r>
            <a:r>
              <a:rPr lang="ja-JP" altLang="en-US" dirty="0"/>
              <a:t>を考える</a:t>
            </a:r>
          </a:p>
          <a:p>
            <a:pPr lvl="1"/>
            <a:r>
              <a:rPr kumimoji="1" lang="en-US" altLang="ja-JP" dirty="0" err="1"/>
              <a:t>buf</a:t>
            </a:r>
            <a:r>
              <a:rPr kumimoji="1" lang="en-US" altLang="ja-JP" dirty="0"/>
              <a:t>[0] </a:t>
            </a:r>
            <a:r>
              <a:rPr kumimoji="1" lang="ja-JP" altLang="en-US" dirty="0"/>
              <a:t>のアクセス時に，</a:t>
            </a:r>
            <a:r>
              <a:rPr kumimoji="1" lang="en-US" altLang="ja-JP" dirty="0" err="1"/>
              <a:t>buf</a:t>
            </a:r>
            <a:r>
              <a:rPr kumimoji="1" lang="en-US" altLang="ja-JP" dirty="0"/>
              <a:t>[1] ~</a:t>
            </a:r>
            <a:r>
              <a:rPr kumimoji="1" lang="ja-JP" altLang="en-US" dirty="0"/>
              <a:t> </a:t>
            </a:r>
            <a:r>
              <a:rPr kumimoji="1" lang="en-US" altLang="ja-JP" dirty="0" err="1"/>
              <a:t>buf</a:t>
            </a:r>
            <a:r>
              <a:rPr kumimoji="1" lang="en-US" altLang="ja-JP" dirty="0"/>
              <a:t>[15] </a:t>
            </a:r>
            <a:r>
              <a:rPr kumimoji="1" lang="ja-JP" altLang="en-US" dirty="0" err="1"/>
              <a:t>までを</a:t>
            </a:r>
            <a:r>
              <a:rPr kumimoji="1" lang="ja-JP" altLang="en-US" dirty="0"/>
              <a:t>まとめて読む</a:t>
            </a:r>
            <a:endParaRPr kumimoji="1" lang="en-US" altLang="ja-JP" dirty="0"/>
          </a:p>
          <a:p>
            <a:pPr lvl="2"/>
            <a:r>
              <a:rPr kumimoji="1" lang="ja-JP" altLang="en-US" dirty="0"/>
              <a:t>まとめてメモリから取ってきてキャッシュにおく</a:t>
            </a:r>
            <a:endParaRPr kumimoji="1" lang="en-US" altLang="ja-JP" dirty="0"/>
          </a:p>
          <a:p>
            <a:pPr lvl="1"/>
            <a:r>
              <a:rPr lang="en-US" altLang="ja-JP" dirty="0" err="1"/>
              <a:t>buf</a:t>
            </a:r>
            <a:r>
              <a:rPr lang="en-US" altLang="ja-JP" dirty="0"/>
              <a:t>[1] </a:t>
            </a:r>
            <a:r>
              <a:rPr lang="ja-JP" altLang="en-US" dirty="0"/>
              <a:t>から </a:t>
            </a:r>
            <a:r>
              <a:rPr lang="en-US" altLang="ja-JP" dirty="0" err="1"/>
              <a:t>buf</a:t>
            </a:r>
            <a:r>
              <a:rPr lang="en-US" altLang="ja-JP" dirty="0"/>
              <a:t>[15] </a:t>
            </a:r>
            <a:r>
              <a:rPr lang="ja-JP" altLang="en-US" dirty="0"/>
              <a:t>アクセス時は，キャッシュにヒット</a:t>
            </a:r>
            <a:endParaRPr lang="en-US" altLang="ja-JP" dirty="0"/>
          </a:p>
        </p:txBody>
      </p:sp>
    </p:spTree>
    <p:extLst>
      <p:ext uri="{BB962C8B-B14F-4D97-AF65-F5344CB8AC3E}">
        <p14:creationId xmlns:p14="http://schemas.microsoft.com/office/powerpoint/2010/main" val="1586585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方式：</a:t>
            </a:r>
            <a:endParaRPr kumimoji="1" lang="en-US" altLang="ja-JP" dirty="0"/>
          </a:p>
          <a:p>
            <a:pPr lvl="1"/>
            <a:r>
              <a:rPr kumimoji="1" lang="ja-JP" altLang="en-US" dirty="0"/>
              <a:t>基本的な構造</a:t>
            </a:r>
            <a:endParaRPr kumimoji="1" lang="en-US" altLang="ja-JP" dirty="0"/>
          </a:p>
          <a:p>
            <a:pPr lvl="1"/>
            <a:r>
              <a:rPr kumimoji="1" lang="ja-JP" altLang="en-US" dirty="0"/>
              <a:t>ダイレクトマップ方式</a:t>
            </a:r>
            <a:endParaRPr kumimoji="1" lang="en-US" altLang="ja-JP" dirty="0"/>
          </a:p>
          <a:p>
            <a:pPr lvl="1"/>
            <a:r>
              <a:rPr kumimoji="1" lang="ja-JP" altLang="en-US" dirty="0"/>
              <a:t>セット・アソシアティブ方式</a:t>
            </a:r>
            <a:endParaRPr kumimoji="1" lang="en-US" altLang="ja-JP" dirty="0"/>
          </a:p>
          <a:p>
            <a:pPr marL="457200" indent="-457200">
              <a:buFont typeface="+mj-lt"/>
              <a:buAutoNum type="arabicPeriod"/>
            </a:pPr>
            <a:r>
              <a:rPr kumimoji="1" lang="ja-JP" altLang="en-US" dirty="0"/>
              <a:t>ライン単位での管理</a:t>
            </a:r>
            <a:endParaRPr kumimoji="1" lang="en-US" altLang="ja-JP" dirty="0"/>
          </a:p>
          <a:p>
            <a:pPr marL="457200" indent="-457200">
              <a:buFont typeface="+mj-lt"/>
              <a:buAutoNum type="arabicPeriod"/>
            </a:pPr>
            <a:r>
              <a:rPr lang="ja-JP" altLang="en-US" b="1" dirty="0"/>
              <a:t>アドレスとキャッシュ構造の対応</a:t>
            </a:r>
            <a:endParaRPr kumimoji="1" lang="ja-JP" altLang="en-US" b="1" dirty="0"/>
          </a:p>
        </p:txBody>
      </p:sp>
    </p:spTree>
    <p:extLst>
      <p:ext uri="{BB962C8B-B14F-4D97-AF65-F5344CB8AC3E}">
        <p14:creationId xmlns:p14="http://schemas.microsoft.com/office/powerpoint/2010/main" val="447941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キャッシュ内のデータの配置</a:t>
            </a:r>
            <a:endParaRPr lang="en-US" altLang="ja-JP" dirty="0"/>
          </a:p>
        </p:txBody>
      </p:sp>
      <p:sp>
        <p:nvSpPr>
          <p:cNvPr id="3" name="テキスト プレースホルダー 2"/>
          <p:cNvSpPr>
            <a:spLocks noGrp="1"/>
          </p:cNvSpPr>
          <p:nvPr>
            <p:ph type="body" sz="quarter" idx="10"/>
          </p:nvPr>
        </p:nvSpPr>
        <p:spPr/>
        <p:txBody>
          <a:bodyPr/>
          <a:lstStyle/>
          <a:p>
            <a:r>
              <a:rPr kumimoji="1" lang="ja-JP" altLang="en-US" dirty="0"/>
              <a:t>以下に要素に関連して変化</a:t>
            </a:r>
            <a:endParaRPr kumimoji="1" lang="en-US" altLang="ja-JP" dirty="0"/>
          </a:p>
          <a:p>
            <a:pPr lvl="1"/>
            <a:r>
              <a:rPr kumimoji="1" lang="ja-JP" altLang="en-US" dirty="0"/>
              <a:t>連想度</a:t>
            </a:r>
            <a:endParaRPr kumimoji="1" lang="en-US" altLang="ja-JP" dirty="0"/>
          </a:p>
          <a:p>
            <a:pPr lvl="1"/>
            <a:r>
              <a:rPr kumimoji="1" lang="ja-JP" altLang="en-US" dirty="0"/>
              <a:t>容量</a:t>
            </a:r>
            <a:endParaRPr kumimoji="1" lang="en-US" altLang="ja-JP" dirty="0"/>
          </a:p>
          <a:p>
            <a:pPr lvl="1"/>
            <a:r>
              <a:rPr lang="ja-JP" altLang="en-US" dirty="0"/>
              <a:t>ラインのサイズ</a:t>
            </a:r>
            <a:endParaRPr lang="en-US" altLang="ja-JP" dirty="0"/>
          </a:p>
          <a:p>
            <a:r>
              <a:rPr kumimoji="1" lang="ja-JP" altLang="en-US" dirty="0">
                <a:solidFill>
                  <a:schemeClr val="accent5"/>
                </a:solidFill>
              </a:rPr>
              <a:t>プログラムの高速化のためには，以下を知る必要がある</a:t>
            </a:r>
            <a:endParaRPr kumimoji="1" lang="en-US" altLang="ja-JP" dirty="0">
              <a:solidFill>
                <a:schemeClr val="accent5"/>
              </a:solidFill>
            </a:endParaRPr>
          </a:p>
          <a:p>
            <a:pPr lvl="1"/>
            <a:r>
              <a:rPr lang="ja-JP" altLang="en-US" dirty="0"/>
              <a:t>アドレスとキャッシュ内のラインの位置の対応</a:t>
            </a:r>
            <a:endParaRPr lang="en-US" altLang="ja-JP" dirty="0"/>
          </a:p>
          <a:p>
            <a:pPr lvl="1"/>
            <a:r>
              <a:rPr lang="ja-JP" altLang="en-US" dirty="0"/>
              <a:t>結果，どのようにアクセスするとキャッシュにヒットするのか</a:t>
            </a:r>
            <a:endParaRPr lang="en-US" altLang="ja-JP" dirty="0"/>
          </a:p>
          <a:p>
            <a:r>
              <a:rPr lang="ja-JP" altLang="en-US" dirty="0"/>
              <a:t>さらに後半ではいくつかの実例をつかって説明</a:t>
            </a:r>
            <a:endParaRPr lang="en-US" altLang="ja-JP" dirty="0"/>
          </a:p>
        </p:txBody>
      </p:sp>
    </p:spTree>
    <p:extLst>
      <p:ext uri="{BB962C8B-B14F-4D97-AF65-F5344CB8AC3E}">
        <p14:creationId xmlns:p14="http://schemas.microsoft.com/office/powerpoint/2010/main" val="2202231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セットアソシアティブ・キャッシュの例</a:t>
            </a:r>
          </a:p>
        </p:txBody>
      </p:sp>
      <p:sp>
        <p:nvSpPr>
          <p:cNvPr id="3" name="テキスト プレースホルダー 2"/>
          <p:cNvSpPr>
            <a:spLocks noGrp="1"/>
          </p:cNvSpPr>
          <p:nvPr>
            <p:ph type="body" sz="quarter" idx="10"/>
          </p:nvPr>
        </p:nvSpPr>
        <p:spPr>
          <a:xfrm>
            <a:off x="431954" y="3068996"/>
            <a:ext cx="8100090" cy="3239729"/>
          </a:xfrm>
        </p:spPr>
        <p:txBody>
          <a:bodyPr/>
          <a:lstStyle/>
          <a:p>
            <a:r>
              <a:rPr lang="ja-JP" altLang="en-US" dirty="0"/>
              <a:t>構成</a:t>
            </a:r>
            <a:endParaRPr lang="en-US" altLang="ja-JP" dirty="0"/>
          </a:p>
          <a:p>
            <a:pPr lvl="1"/>
            <a:r>
              <a:rPr lang="ja-JP" altLang="en-US" dirty="0"/>
              <a:t>連想度：　　　２</a:t>
            </a:r>
            <a:endParaRPr lang="en-US" altLang="ja-JP" dirty="0"/>
          </a:p>
          <a:p>
            <a:pPr lvl="1"/>
            <a:r>
              <a:rPr lang="ja-JP" altLang="en-US" dirty="0"/>
              <a:t>セット数：　　４</a:t>
            </a:r>
            <a:endParaRPr lang="en-US" altLang="ja-JP" dirty="0"/>
          </a:p>
          <a:p>
            <a:pPr lvl="1"/>
            <a:r>
              <a:rPr lang="ja-JP" altLang="en-US" dirty="0"/>
              <a:t>ラインサイズ：</a:t>
            </a:r>
            <a:r>
              <a:rPr lang="en-US" altLang="ja-JP" dirty="0"/>
              <a:t>16</a:t>
            </a:r>
            <a:r>
              <a:rPr lang="ja-JP" altLang="en-US" dirty="0"/>
              <a:t>バイト</a:t>
            </a:r>
            <a:endParaRPr lang="en-US" altLang="ja-JP" dirty="0"/>
          </a:p>
          <a:p>
            <a:r>
              <a:rPr kumimoji="1" lang="ja-JP" altLang="en-US" dirty="0"/>
              <a:t>総記憶容量</a:t>
            </a:r>
            <a:endParaRPr kumimoji="1" lang="en-US" altLang="ja-JP" dirty="0"/>
          </a:p>
          <a:p>
            <a:pPr lvl="1"/>
            <a:r>
              <a:rPr lang="ja-JP" altLang="en-US" dirty="0"/>
              <a:t>連想度 </a:t>
            </a:r>
            <a:r>
              <a:rPr lang="en-US" altLang="ja-JP" dirty="0"/>
              <a:t>2 × </a:t>
            </a:r>
            <a:r>
              <a:rPr lang="ja-JP" altLang="en-US" dirty="0"/>
              <a:t>セット数 </a:t>
            </a:r>
            <a:r>
              <a:rPr lang="en-US" altLang="ja-JP" dirty="0"/>
              <a:t>4 × </a:t>
            </a:r>
            <a:r>
              <a:rPr lang="ja-JP" altLang="en-US" dirty="0"/>
              <a:t>ライン </a:t>
            </a:r>
            <a:r>
              <a:rPr lang="en-US" altLang="ja-JP" dirty="0"/>
              <a:t>16 </a:t>
            </a:r>
            <a:r>
              <a:rPr lang="ja-JP" altLang="en-US" dirty="0"/>
              <a:t>バイト </a:t>
            </a:r>
            <a:r>
              <a:rPr lang="en-US" altLang="ja-JP" dirty="0"/>
              <a:t>= 128 </a:t>
            </a:r>
            <a:r>
              <a:rPr lang="ja-JP" altLang="en-US" dirty="0"/>
              <a:t>バイト</a:t>
            </a:r>
            <a:endParaRPr kumimoji="1" lang="ja-JP" altLang="en-US" dirty="0"/>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Tree>
    <p:extLst>
      <p:ext uri="{BB962C8B-B14F-4D97-AF65-F5344CB8AC3E}">
        <p14:creationId xmlns:p14="http://schemas.microsoft.com/office/powerpoint/2010/main" val="2153802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アドレスとラインの対応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アドレスは</a:t>
            </a:r>
            <a:r>
              <a:rPr lang="en-US" altLang="ja-JP" dirty="0"/>
              <a:t>1</a:t>
            </a:r>
            <a:r>
              <a:rPr lang="ja-JP" altLang="en-US" dirty="0"/>
              <a:t>バイト単位でメモリの位置を表すものとする</a:t>
            </a:r>
            <a:endParaRPr lang="en-US" altLang="ja-JP" dirty="0"/>
          </a:p>
          <a:p>
            <a:r>
              <a:rPr lang="ja-JP" altLang="en-US" dirty="0"/>
              <a:t>最下位ビット </a:t>
            </a:r>
            <a:r>
              <a:rPr lang="en-US" altLang="ja-JP" dirty="0"/>
              <a:t>0 </a:t>
            </a:r>
            <a:r>
              <a:rPr lang="ja-JP" altLang="en-US" dirty="0"/>
              <a:t>～</a:t>
            </a:r>
            <a:r>
              <a:rPr lang="en-US" altLang="ja-JP" dirty="0"/>
              <a:t>3 </a:t>
            </a:r>
            <a:r>
              <a:rPr lang="ja-JP" altLang="en-US" dirty="0"/>
              <a:t>（計４ビット）</a:t>
            </a:r>
            <a:endParaRPr lang="en-US" altLang="ja-JP" dirty="0"/>
          </a:p>
          <a:p>
            <a:pPr lvl="1"/>
            <a:r>
              <a:rPr lang="ja-JP" altLang="en-US" dirty="0"/>
              <a:t>最下位部分がライン内の位置に対応</a:t>
            </a:r>
            <a:endParaRPr lang="en-US" altLang="ja-JP" dirty="0"/>
          </a:p>
          <a:p>
            <a:pPr lvl="2"/>
            <a:r>
              <a:rPr lang="ja-JP" altLang="en-US" dirty="0"/>
              <a:t>空間局所性を利用するために連続した１６バイトが１ラインに</a:t>
            </a:r>
            <a:endParaRPr lang="en-US" altLang="ja-JP" dirty="0"/>
          </a:p>
          <a:p>
            <a:pPr lvl="1"/>
            <a:r>
              <a:rPr lang="en-US" altLang="ja-JP" dirty="0"/>
              <a:t>4</a:t>
            </a:r>
            <a:r>
              <a:rPr lang="ja-JP" altLang="en-US" dirty="0"/>
              <a:t>ビットなのは，ラインサイズが</a:t>
            </a:r>
            <a:r>
              <a:rPr lang="en-US" altLang="ja-JP" dirty="0"/>
              <a:t>16</a:t>
            </a:r>
            <a:r>
              <a:rPr lang="ja-JP" altLang="en-US" dirty="0"/>
              <a:t>バイトだから</a:t>
            </a:r>
            <a:endParaRPr lang="en-US" altLang="ja-JP" dirty="0"/>
          </a:p>
          <a:p>
            <a:pPr lvl="2"/>
            <a:r>
              <a:rPr lang="en-US" altLang="ja-JP" dirty="0"/>
              <a:t>2 ^ 4 = 16</a:t>
            </a:r>
          </a:p>
          <a:p>
            <a:pPr lvl="2"/>
            <a:r>
              <a:rPr lang="ja-JP" altLang="en-US" dirty="0"/>
              <a:t>（ラインサイズは必ず２の累乗になる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311986" y="2078985"/>
            <a:ext cx="54000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40" name="正方形/長方形 39"/>
          <p:cNvSpPr/>
          <p:nvPr/>
        </p:nvSpPr>
        <p:spPr bwMode="auto">
          <a:xfrm>
            <a:off x="3221985"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3">
                    <a:lumMod val="75000"/>
                  </a:schemeClr>
                </a:solidFill>
                <a:latin typeface="+mn-ea"/>
              </a:rPr>
              <a:t>アドレスの</a:t>
            </a:r>
            <a:endParaRPr kumimoji="1" lang="en-US" altLang="ja-JP" sz="1600" dirty="0">
              <a:solidFill>
                <a:schemeClr val="accent3">
                  <a:lumMod val="75000"/>
                </a:schemeClr>
              </a:solidFill>
              <a:latin typeface="+mn-ea"/>
            </a:endParaRPr>
          </a:p>
          <a:p>
            <a:pPr algn="ctr"/>
            <a:r>
              <a:rPr kumimoji="1" lang="ja-JP" altLang="en-US" sz="1600" dirty="0">
                <a:solidFill>
                  <a:schemeClr val="accent3">
                    <a:lumMod val="75000"/>
                  </a:schemeClr>
                </a:solidFill>
                <a:latin typeface="+mn-ea"/>
              </a:rPr>
              <a:t>最下位</a:t>
            </a:r>
            <a:r>
              <a:rPr kumimoji="1" lang="en-US" altLang="ja-JP" sz="1600" dirty="0">
                <a:solidFill>
                  <a:schemeClr val="accent3">
                    <a:lumMod val="75000"/>
                  </a:schemeClr>
                </a:solidFill>
                <a:latin typeface="+mn-ea"/>
              </a:rPr>
              <a:t>4</a:t>
            </a:r>
            <a:r>
              <a:rPr kumimoji="1" lang="ja-JP" altLang="en-US" sz="1600" dirty="0">
                <a:solidFill>
                  <a:schemeClr val="accent3">
                    <a:lumMod val="75000"/>
                  </a:schemeClr>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619184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ライン部分の上位にあるビット </a:t>
            </a:r>
            <a:r>
              <a:rPr lang="en-US" altLang="ja-JP" dirty="0"/>
              <a:t>4 </a:t>
            </a:r>
            <a:r>
              <a:rPr lang="ja-JP" altLang="en-US" dirty="0"/>
              <a:t>～</a:t>
            </a:r>
            <a:r>
              <a:rPr lang="en-US" altLang="ja-JP" dirty="0"/>
              <a:t>5 </a:t>
            </a:r>
            <a:r>
              <a:rPr lang="ja-JP" altLang="en-US" dirty="0"/>
              <a:t>（計</a:t>
            </a:r>
            <a:r>
              <a:rPr lang="en-US" altLang="ja-JP" dirty="0"/>
              <a:t>2</a:t>
            </a:r>
            <a:r>
              <a:rPr lang="ja-JP" altLang="en-US" dirty="0"/>
              <a:t>ビット）</a:t>
            </a:r>
            <a:endParaRPr lang="en-US" altLang="ja-JP" dirty="0"/>
          </a:p>
          <a:p>
            <a:pPr lvl="1"/>
            <a:r>
              <a:rPr lang="ja-JP" altLang="en-US" dirty="0"/>
              <a:t>この部分を使って，どのセットにアクセスするか決める</a:t>
            </a:r>
            <a:endParaRPr lang="en-US" altLang="ja-JP" dirty="0"/>
          </a:p>
          <a:p>
            <a:pPr lvl="1"/>
            <a:r>
              <a:rPr lang="ja-JP" altLang="en-US" dirty="0"/>
              <a:t>２ビットなのは，セット数が４だから</a:t>
            </a:r>
            <a:endParaRPr lang="en-US" altLang="ja-JP" dirty="0"/>
          </a:p>
          <a:p>
            <a:pPr lvl="2"/>
            <a:r>
              <a:rPr lang="en-US" altLang="ja-JP" dirty="0"/>
              <a:t>2 ^ 2 = 4</a:t>
            </a:r>
          </a:p>
          <a:p>
            <a:pPr lvl="1"/>
            <a:r>
              <a:rPr lang="ja-JP" altLang="en-US" dirty="0"/>
              <a:t>セット数も必ず２の累乗になる</a:t>
            </a:r>
            <a:endParaRPr lang="en-US" altLang="ja-JP" dirty="0"/>
          </a:p>
          <a:p>
            <a:r>
              <a:rPr lang="ja-JP" altLang="en-US" dirty="0"/>
              <a:t>アドレスのこの部分はなるべくばらけた方がよい</a:t>
            </a:r>
            <a:endParaRPr lang="en-US" altLang="ja-JP" dirty="0"/>
          </a:p>
          <a:p>
            <a:pPr lvl="1"/>
            <a:r>
              <a:rPr lang="ja-JP" altLang="en-US" dirty="0"/>
              <a:t>同じセットにアクセスがいかず，競合がおきにくくなる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041983" y="2078985"/>
            <a:ext cx="270003"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861981"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2</a:t>
            </a:r>
            <a:r>
              <a:rPr kumimoji="1" lang="ja-JP" altLang="en-US" sz="1600" dirty="0">
                <a:solidFill>
                  <a:schemeClr val="accent6"/>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23866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アドレスとタグの対応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残りの上位のビットがタグとなる</a:t>
            </a:r>
            <a:endParaRPr lang="en-US" altLang="ja-JP" dirty="0"/>
          </a:p>
          <a:p>
            <a:r>
              <a:rPr lang="ja-JP" altLang="en-US" dirty="0"/>
              <a:t>タグにはセット（赤）やライン（緑）の部分は入れないでよい</a:t>
            </a:r>
            <a:endParaRPr lang="en-US" altLang="ja-JP" dirty="0"/>
          </a:p>
          <a:p>
            <a:pPr lvl="1"/>
            <a:r>
              <a:rPr lang="ja-JP" altLang="en-US" dirty="0"/>
              <a:t>あるセットにアクセスするアドレスは，赤部分は常に一定だから</a:t>
            </a:r>
            <a:endParaRPr lang="en-US" altLang="ja-JP" dirty="0"/>
          </a:p>
          <a:p>
            <a:pPr lvl="2"/>
            <a:r>
              <a:rPr lang="ja-JP" altLang="en-US" dirty="0"/>
              <a:t>セット </a:t>
            </a:r>
            <a:r>
              <a:rPr lang="en-US" altLang="ja-JP" dirty="0"/>
              <a:t>1 </a:t>
            </a:r>
            <a:r>
              <a:rPr lang="ja-JP" altLang="en-US" dirty="0"/>
              <a:t>にアクセスする場合，赤部分は絶対 </a:t>
            </a:r>
            <a:r>
              <a:rPr lang="en-US" altLang="ja-JP" dirty="0"/>
              <a:t>01</a:t>
            </a:r>
          </a:p>
          <a:p>
            <a:pPr lvl="1"/>
            <a:r>
              <a:rPr lang="ja-JP" altLang="en-US" dirty="0"/>
              <a:t>緑部分はラインの中の位置を表すので，関係ない</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971960" y="2078985"/>
            <a:ext cx="2070023"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0" name="正方形/長方形 39"/>
          <p:cNvSpPr/>
          <p:nvPr/>
        </p:nvSpPr>
        <p:spPr bwMode="auto">
          <a:xfrm>
            <a:off x="1691968"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上位の残りすべて</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5" name="正方形/長方形 44"/>
          <p:cNvSpPr/>
          <p:nvPr/>
        </p:nvSpPr>
        <p:spPr bwMode="auto">
          <a:xfrm>
            <a:off x="2861981"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6</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817560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p:cNvSpPr/>
          <p:nvPr/>
        </p:nvSpPr>
        <p:spPr bwMode="auto">
          <a:xfrm>
            <a:off x="4572000" y="3248998"/>
            <a:ext cx="396004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kumimoji="1" lang="ja-JP" altLang="en-US" dirty="0"/>
              <a:t>アクセス時の動作の例</a:t>
            </a:r>
          </a:p>
        </p:txBody>
      </p:sp>
      <p:sp>
        <p:nvSpPr>
          <p:cNvPr id="3" name="テキスト プレースホルダー 2"/>
          <p:cNvSpPr>
            <a:spLocks noGrp="1"/>
          </p:cNvSpPr>
          <p:nvPr>
            <p:ph type="body" sz="quarter" idx="10"/>
          </p:nvPr>
        </p:nvSpPr>
        <p:spPr>
          <a:xfrm>
            <a:off x="431954" y="4599013"/>
            <a:ext cx="8100090" cy="1439709"/>
          </a:xfrm>
        </p:spPr>
        <p:txBody>
          <a:bodyPr/>
          <a:lstStyle/>
          <a:p>
            <a:r>
              <a:rPr kumimoji="1" lang="ja-JP" altLang="en-US" dirty="0"/>
              <a:t>アドレス</a:t>
            </a:r>
            <a:r>
              <a:rPr kumimoji="1" lang="en-US" altLang="ja-JP" dirty="0"/>
              <a:t>0x8014 (</a:t>
            </a:r>
            <a:r>
              <a:rPr kumimoji="1" lang="en-US" altLang="ja-JP" dirty="0">
                <a:solidFill>
                  <a:schemeClr val="accent5"/>
                </a:solidFill>
              </a:rPr>
              <a:t>1000 0000 00</a:t>
            </a:r>
            <a:r>
              <a:rPr kumimoji="1" lang="en-US" altLang="ja-JP" dirty="0">
                <a:solidFill>
                  <a:schemeClr val="accent6"/>
                </a:solidFill>
              </a:rPr>
              <a:t>01</a:t>
            </a:r>
            <a:r>
              <a:rPr kumimoji="1" lang="en-US" altLang="ja-JP" dirty="0"/>
              <a:t> </a:t>
            </a:r>
            <a:r>
              <a:rPr kumimoji="1" lang="en-US" altLang="ja-JP" dirty="0">
                <a:solidFill>
                  <a:schemeClr val="accent3">
                    <a:lumMod val="75000"/>
                  </a:schemeClr>
                </a:solidFill>
              </a:rPr>
              <a:t>0010</a:t>
            </a:r>
            <a:r>
              <a:rPr kumimoji="1" lang="en-US" altLang="ja-JP" dirty="0"/>
              <a:t>) </a:t>
            </a:r>
            <a:r>
              <a:rPr kumimoji="1" lang="ja-JP" altLang="en-US" dirty="0" err="1"/>
              <a:t>への</a:t>
            </a:r>
            <a:r>
              <a:rPr kumimoji="1" lang="ja-JP" altLang="en-US" dirty="0"/>
              <a:t>アクセスがあった場合</a:t>
            </a:r>
            <a:endParaRPr kumimoji="1" lang="en-US" altLang="ja-JP" dirty="0"/>
          </a:p>
          <a:p>
            <a:pPr lvl="1"/>
            <a:r>
              <a:rPr lang="ja-JP" altLang="en-US" dirty="0"/>
              <a:t>ライン内</a:t>
            </a:r>
            <a:r>
              <a:rPr kumimoji="1" lang="ja-JP" altLang="en-US" dirty="0"/>
              <a:t>位置： </a:t>
            </a:r>
            <a:r>
              <a:rPr kumimoji="1" lang="en-US" altLang="ja-JP" dirty="0"/>
              <a:t>2 (</a:t>
            </a:r>
            <a:r>
              <a:rPr lang="en-US" altLang="ja-JP" dirty="0">
                <a:solidFill>
                  <a:schemeClr val="accent3">
                    <a:lumMod val="75000"/>
                  </a:schemeClr>
                </a:solidFill>
              </a:rPr>
              <a:t>0010)</a:t>
            </a:r>
            <a:endParaRPr kumimoji="1" lang="en-US" altLang="ja-JP" dirty="0"/>
          </a:p>
          <a:p>
            <a:pPr lvl="1"/>
            <a:r>
              <a:rPr lang="ja-JP" altLang="en-US" dirty="0"/>
              <a:t>セット</a:t>
            </a:r>
            <a:r>
              <a:rPr kumimoji="1" lang="ja-JP" altLang="en-US" dirty="0"/>
              <a:t>位置：     </a:t>
            </a:r>
            <a:r>
              <a:rPr kumimoji="1" lang="en-US" altLang="ja-JP" dirty="0"/>
              <a:t>1 (</a:t>
            </a:r>
            <a:r>
              <a:rPr lang="en-US" altLang="ja-JP" dirty="0">
                <a:solidFill>
                  <a:schemeClr val="accent6"/>
                </a:solidFill>
              </a:rPr>
              <a:t>01)</a:t>
            </a:r>
            <a:endParaRPr kumimoji="1" lang="en-US" altLang="ja-JP" dirty="0"/>
          </a:p>
          <a:p>
            <a:pPr lvl="1"/>
            <a:r>
              <a:rPr kumimoji="1" lang="ja-JP" altLang="en-US" dirty="0"/>
              <a:t>タグ：　　　　 </a:t>
            </a:r>
            <a:r>
              <a:rPr kumimoji="1" lang="en-US" altLang="ja-JP" dirty="0"/>
              <a:t>0x200 (</a:t>
            </a:r>
            <a:r>
              <a:rPr lang="en-US" altLang="ja-JP" dirty="0">
                <a:solidFill>
                  <a:schemeClr val="accent5"/>
                </a:solidFill>
              </a:rPr>
              <a:t>1000 0000 00)</a:t>
            </a:r>
          </a:p>
          <a:p>
            <a:r>
              <a:rPr kumimoji="1" lang="ja-JP" altLang="en-US" dirty="0"/>
              <a:t>セット</a:t>
            </a:r>
            <a:r>
              <a:rPr kumimoji="1" lang="en-US" altLang="ja-JP" dirty="0"/>
              <a:t>1</a:t>
            </a:r>
            <a:r>
              <a:rPr kumimoji="1" lang="ja-JP" altLang="en-US" dirty="0"/>
              <a:t>の左側のエントリにタグ </a:t>
            </a:r>
            <a:r>
              <a:rPr kumimoji="1" lang="en-US" altLang="ja-JP" dirty="0"/>
              <a:t>0x200 </a:t>
            </a:r>
            <a:r>
              <a:rPr kumimoji="1" lang="ja-JP" altLang="en-US" dirty="0"/>
              <a:t>があるのでヒット</a:t>
            </a:r>
            <a:endParaRPr kumimoji="1" lang="en-US" altLang="ja-JP" dirty="0"/>
          </a:p>
          <a:p>
            <a:pPr lvl="1"/>
            <a:r>
              <a:rPr kumimoji="1" lang="ja-JP" altLang="en-US" dirty="0"/>
              <a:t>ライン内の</a:t>
            </a:r>
            <a:r>
              <a:rPr kumimoji="1" lang="en-US" altLang="ja-JP" dirty="0"/>
              <a:t>2</a:t>
            </a:r>
            <a:r>
              <a:rPr kumimoji="1" lang="ja-JP" altLang="en-US" dirty="0"/>
              <a:t>バイト目にアクセス</a:t>
            </a: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5"/>
                </a:solidFill>
                <a:latin typeface="+mn-ea"/>
              </a:rPr>
              <a:t>0x200</a:t>
            </a: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6"/>
                </a:solidFill>
                <a:latin typeface="+mn-ea"/>
              </a:rPr>
              <a:t>1</a:t>
            </a:r>
            <a:endParaRPr kumimoji="1" lang="ja-JP" altLang="en-US" sz="1600" b="1" dirty="0">
              <a:solidFill>
                <a:schemeClr val="accent6"/>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5"/>
                </a:solidFill>
                <a:latin typeface="+mn-ea"/>
              </a:rPr>
              <a:t>0x101</a:t>
            </a: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2" name="直線矢印コネクタ 31"/>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4" name="正方形/長方形 33"/>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5" name="直線コネクタ 34"/>
          <p:cNvCxnSpPr/>
          <p:nvPr/>
        </p:nvCxnSpPr>
        <p:spPr bwMode="auto">
          <a:xfrm>
            <a:off x="971960" y="2078985"/>
            <a:ext cx="2070023"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36" name="正方形/長方形 35"/>
          <p:cNvSpPr/>
          <p:nvPr/>
        </p:nvSpPr>
        <p:spPr bwMode="auto">
          <a:xfrm>
            <a:off x="1691968"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上位の残りすべて</a:t>
            </a:r>
          </a:p>
        </p:txBody>
      </p:sp>
      <p:sp>
        <p:nvSpPr>
          <p:cNvPr id="37" name="正方形/長方形 36"/>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39" name="正方形/長方形 38"/>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1" name="正方形/長方形 40"/>
          <p:cNvSpPr/>
          <p:nvPr/>
        </p:nvSpPr>
        <p:spPr bwMode="auto">
          <a:xfrm>
            <a:off x="2861981"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6</a:t>
            </a:r>
            <a:endParaRPr kumimoji="1" lang="ja-JP" altLang="en-US" dirty="0">
              <a:solidFill>
                <a:schemeClr val="tx1">
                  <a:lumMod val="75000"/>
                  <a:lumOff val="25000"/>
                </a:schemeClr>
              </a:solidFill>
              <a:latin typeface="Consolas" panose="020B0609020204030204" pitchFamily="49" charset="0"/>
            </a:endParaRPr>
          </a:p>
        </p:txBody>
      </p:sp>
      <p:cxnSp>
        <p:nvCxnSpPr>
          <p:cNvPr id="45" name="直線コネクタ 44"/>
          <p:cNvCxnSpPr/>
          <p:nvPr/>
        </p:nvCxnSpPr>
        <p:spPr bwMode="auto">
          <a:xfrm flipH="1">
            <a:off x="4572000" y="1628980"/>
            <a:ext cx="1350016" cy="162001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bwMode="auto">
          <a:xfrm>
            <a:off x="6642024" y="1628980"/>
            <a:ext cx="1890020" cy="162001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正方形/長方形 50"/>
          <p:cNvSpPr/>
          <p:nvPr/>
        </p:nvSpPr>
        <p:spPr bwMode="auto">
          <a:xfrm>
            <a:off x="4211996" y="279899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拡大</a:t>
            </a:r>
          </a:p>
        </p:txBody>
      </p:sp>
      <p:sp>
        <p:nvSpPr>
          <p:cNvPr id="52" name="正方形/長方形 51"/>
          <p:cNvSpPr/>
          <p:nvPr/>
        </p:nvSpPr>
        <p:spPr bwMode="auto">
          <a:xfrm>
            <a:off x="7812036" y="3248998"/>
            <a:ext cx="270003" cy="360004"/>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8" name="正方形/長方形 47"/>
          <p:cNvSpPr/>
          <p:nvPr/>
        </p:nvSpPr>
        <p:spPr bwMode="auto">
          <a:xfrm>
            <a:off x="5112006" y="3338999"/>
            <a:ext cx="2970033"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f e d c b a 9 8 7 6 5 4 </a:t>
            </a:r>
            <a:r>
              <a:rPr kumimoji="1" lang="en-US" altLang="ja-JP" dirty="0">
                <a:solidFill>
                  <a:schemeClr val="tx1">
                    <a:lumMod val="75000"/>
                    <a:lumOff val="25000"/>
                  </a:schemeClr>
                </a:solidFill>
                <a:latin typeface="Consolas" panose="020B0609020204030204" pitchFamily="49" charset="0"/>
              </a:rPr>
              <a:t>3 2 1 0</a:t>
            </a:r>
            <a:endParaRPr kumimoji="1" lang="ja-JP" altLang="en-US" dirty="0">
              <a:solidFill>
                <a:schemeClr val="tx1">
                  <a:lumMod val="75000"/>
                  <a:lumOff val="25000"/>
                </a:schemeClr>
              </a:solidFill>
              <a:latin typeface="Consolas" panose="020B0609020204030204" pitchFamily="49" charset="0"/>
            </a:endParaRPr>
          </a:p>
        </p:txBody>
      </p:sp>
      <p:cxnSp>
        <p:nvCxnSpPr>
          <p:cNvPr id="42" name="コネクタ: 曲線 41">
            <a:extLst>
              <a:ext uri="{FF2B5EF4-FFF2-40B4-BE49-F238E27FC236}">
                <a16:creationId xmlns:a16="http://schemas.microsoft.com/office/drawing/2014/main" id="{CDC1B945-4D85-4E08-95F1-CB84248636A0}"/>
              </a:ext>
            </a:extLst>
          </p:cNvPr>
          <p:cNvCxnSpPr>
            <a:cxnSpLocks/>
          </p:cNvCxnSpPr>
          <p:nvPr/>
        </p:nvCxnSpPr>
        <p:spPr bwMode="auto">
          <a:xfrm flipV="1">
            <a:off x="4121995" y="3609002"/>
            <a:ext cx="3780000" cy="972000"/>
          </a:xfrm>
          <a:prstGeom prst="curvedConnector2">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44" name="コネクタ: 曲線 43">
            <a:extLst>
              <a:ext uri="{FF2B5EF4-FFF2-40B4-BE49-F238E27FC236}">
                <a16:creationId xmlns:a16="http://schemas.microsoft.com/office/drawing/2014/main" id="{1C2775C5-AD5E-4D55-966A-5D9F218790C7}"/>
              </a:ext>
            </a:extLst>
          </p:cNvPr>
          <p:cNvCxnSpPr>
            <a:cxnSpLocks/>
            <a:endCxn id="16" idx="1"/>
          </p:cNvCxnSpPr>
          <p:nvPr/>
        </p:nvCxnSpPr>
        <p:spPr bwMode="auto">
          <a:xfrm rot="5400000" flipH="1" flipV="1">
            <a:off x="2726979" y="2663993"/>
            <a:ext cx="2970032" cy="1260013"/>
          </a:xfrm>
          <a:prstGeom prst="curvedConnector2">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50" name="コネクタ: 曲線 49">
            <a:extLst>
              <a:ext uri="{FF2B5EF4-FFF2-40B4-BE49-F238E27FC236}">
                <a16:creationId xmlns:a16="http://schemas.microsoft.com/office/drawing/2014/main" id="{9993C73D-0548-EDAE-08A9-DF50F5FC4D4A}"/>
              </a:ext>
            </a:extLst>
          </p:cNvPr>
          <p:cNvCxnSpPr>
            <a:cxnSpLocks/>
          </p:cNvCxnSpPr>
          <p:nvPr/>
        </p:nvCxnSpPr>
        <p:spPr bwMode="auto">
          <a:xfrm rot="5400000" flipH="1" flipV="1">
            <a:off x="3671990" y="3158998"/>
            <a:ext cx="3240035" cy="900011"/>
          </a:xfrm>
          <a:prstGeom prst="curvedConnector3">
            <a:avLst>
              <a:gd name="adj1" fmla="val 50000"/>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619314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キャッシュの詳細のまとめ</a:t>
            </a:r>
          </a:p>
        </p:txBody>
      </p:sp>
      <p:sp>
        <p:nvSpPr>
          <p:cNvPr id="3" name="テキスト プレースホルダー 2"/>
          <p:cNvSpPr>
            <a:spLocks noGrp="1"/>
          </p:cNvSpPr>
          <p:nvPr>
            <p:ph type="body" sz="quarter" idx="10"/>
          </p:nvPr>
        </p:nvSpPr>
        <p:spPr/>
        <p:txBody>
          <a:bodyPr/>
          <a:lstStyle/>
          <a:p>
            <a:r>
              <a:rPr lang="ja-JP" altLang="en-US" dirty="0"/>
              <a:t>基本的な構造と各方式について</a:t>
            </a:r>
            <a:endParaRPr lang="en-US" altLang="ja-JP" dirty="0"/>
          </a:p>
          <a:p>
            <a:pPr lvl="1"/>
            <a:r>
              <a:rPr lang="ja-JP" altLang="en-US" dirty="0"/>
              <a:t>セット・アソシアティブ方式</a:t>
            </a:r>
            <a:endParaRPr lang="en-US" altLang="ja-JP" dirty="0"/>
          </a:p>
          <a:p>
            <a:pPr lvl="1"/>
            <a:r>
              <a:rPr lang="ja-JP" altLang="en-US" dirty="0"/>
              <a:t>ライン単位での管理</a:t>
            </a:r>
            <a:endParaRPr lang="en-US" altLang="ja-JP" dirty="0"/>
          </a:p>
          <a:p>
            <a:r>
              <a:rPr lang="ja-JP" altLang="en-US" dirty="0"/>
              <a:t>アドレスとキャッシュ構造の具体的な対応関係</a:t>
            </a:r>
            <a:endParaRPr kumimoji="1" lang="ja-JP" altLang="en-US" dirty="0"/>
          </a:p>
        </p:txBody>
      </p:sp>
    </p:spTree>
    <p:extLst>
      <p:ext uri="{BB962C8B-B14F-4D97-AF65-F5344CB8AC3E}">
        <p14:creationId xmlns:p14="http://schemas.microsoft.com/office/powerpoint/2010/main" val="9427822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99578-A595-50A4-CCA4-30AF7D776F7F}"/>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536DDF2-031C-97E8-113C-48FFED98AC12}"/>
                  </a:ext>
                </a:extLst>
              </p:cNvPr>
              <p:cNvSpPr>
                <a:spLocks noGrp="1"/>
              </p:cNvSpPr>
              <p:nvPr>
                <p:ph sz="quarter" idx="10"/>
              </p:nvPr>
            </p:nvSpPr>
            <p:spPr/>
            <p:txBody>
              <a:bodyPr/>
              <a:lstStyle/>
              <a:p>
                <a:r>
                  <a:rPr kumimoji="1" lang="ja-JP" altLang="en-US" dirty="0"/>
                  <a:t>以下のようにおいた場合，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i="1" dirty="0">
                        <a:latin typeface="Cambria Math" panose="02040503050406030204" pitchFamily="18" charset="0"/>
                      </a:rPr>
                      <m:t>𝐶𝑡</m:t>
                    </m:r>
                  </m:oMath>
                </a14:m>
                <a:br>
                  <a:rPr lang="en-US" altLang="ja-JP" dirty="0"/>
                </a:br>
                <a:endParaRPr lang="en-US" altLang="ja-JP" dirty="0"/>
              </a:p>
              <a:p>
                <a:pPr lvl="1"/>
                <a:r>
                  <a:rPr lang="ja-JP" altLang="en-US" dirty="0"/>
                  <a:t>何らかのハザードの発生回数：</a:t>
                </a:r>
                <a:r>
                  <a:rPr lang="en-US" altLang="ja-JP" dirty="0"/>
                  <a:t>	</a:t>
                </a:r>
                <a14:m>
                  <m:oMath xmlns:m="http://schemas.openxmlformats.org/officeDocument/2006/math">
                    <m:r>
                      <a:rPr lang="en-US" altLang="ja-JP" i="1" dirty="0" smtClean="0">
                        <a:latin typeface="Cambria Math" panose="02040503050406030204" pitchFamily="18" charset="0"/>
                      </a:rPr>
                      <m:t>𝑁</m:t>
                    </m:r>
                    <m:r>
                      <a:rPr lang="en-US" altLang="ja-JP" b="0" i="1" dirty="0" smtClean="0">
                        <a:latin typeface="Cambria Math" panose="02040503050406030204" pitchFamily="18" charset="0"/>
                      </a:rPr>
                      <m:t>h</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𝑃h</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ハザードを起こす命令の出現率：</a:t>
                </a:r>
                <a:r>
                  <a:rPr lang="en-US" altLang="ja-JP" dirty="0"/>
                  <a:t>	</a:t>
                </a:r>
                <a14:m>
                  <m:oMath xmlns:m="http://schemas.openxmlformats.org/officeDocument/2006/math">
                    <m:r>
                      <a:rPr lang="en-US" altLang="ja-JP" i="1" dirty="0">
                        <a:latin typeface="Cambria Math" panose="02040503050406030204" pitchFamily="18" charset="0"/>
                      </a:rPr>
                      <m:t>𝑃</m:t>
                    </m:r>
                    <m:r>
                      <a:rPr lang="en-US" altLang="ja-JP" b="0" i="1" dirty="0" smtClean="0">
                        <a:latin typeface="Cambria Math" panose="02040503050406030204" pitchFamily="18" charset="0"/>
                      </a:rPr>
                      <m:t>𝑖</m:t>
                    </m:r>
                  </m:oMath>
                </a14:m>
                <a:endParaRPr kumimoji="1" lang="en-US" altLang="ja-JP" dirty="0"/>
              </a:p>
              <a:p>
                <a:pPr lvl="2"/>
                <a:r>
                  <a:rPr kumimoji="1" lang="ja-JP" altLang="en-US" dirty="0"/>
                  <a:t>その命令毎のハザード発生率：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m:t>
                    </m:r>
                    <m:r>
                      <a:rPr kumimoji="1" lang="en-US" altLang="ja-JP" b="0" i="1" dirty="0" smtClean="0">
                        <a:latin typeface="Cambria Math" panose="02040503050406030204" pitchFamily="18" charset="0"/>
                      </a:rPr>
                      <m:t>h</m:t>
                    </m:r>
                  </m:oMath>
                </a14:m>
                <a:br>
                  <a:rPr kumimoji="1" lang="en-US" altLang="ja-JP" dirty="0"/>
                </a:br>
                <a:endParaRPr kumimoji="1" lang="en-US" altLang="ja-JP" dirty="0"/>
              </a:p>
              <a:p>
                <a:pPr lvl="1"/>
                <a:r>
                  <a:rPr kumimoji="1" lang="ja-JP" altLang="en-US" dirty="0"/>
                  <a:t>ハザード時のサイクル数の増加：</a:t>
                </a:r>
                <a:r>
                  <a:rPr kumimoji="1" lang="en-US" altLang="ja-JP" dirty="0"/>
                  <a:t>	</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𝑁h</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m:t>
                    </m:r>
                  </m:oMath>
                </a14:m>
                <a:endParaRPr kumimoji="1" lang="en-US" dirty="0"/>
              </a:p>
            </p:txBody>
          </p:sp>
        </mc:Choice>
        <mc:Fallback xmlns="">
          <p:sp>
            <p:nvSpPr>
              <p:cNvPr id="3" name="コンテンツ プレースホルダー 2">
                <a:extLst>
                  <a:ext uri="{FF2B5EF4-FFF2-40B4-BE49-F238E27FC236}">
                    <a16:creationId xmlns:a16="http://schemas.microsoft.com/office/drawing/2014/main" id="{F536DDF2-031C-97E8-113C-48FFED98AC1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2517525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40</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行列積での動作例</a:t>
            </a:r>
            <a:endParaRPr kumimoji="1" lang="en-US" dirty="0"/>
          </a:p>
        </p:txBody>
      </p:sp>
    </p:spTree>
    <p:extLst>
      <p:ext uri="{BB962C8B-B14F-4D97-AF65-F5344CB8AC3E}">
        <p14:creationId xmlns:p14="http://schemas.microsoft.com/office/powerpoint/2010/main" val="26488855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キャッシュの構成方法</a:t>
            </a:r>
            <a:endParaRPr lang="en-US" altLang="ja-JP" dirty="0"/>
          </a:p>
          <a:p>
            <a:pPr marL="457200" indent="-457200">
              <a:buFont typeface="+mj-lt"/>
              <a:buAutoNum type="arabicPeriod"/>
            </a:pPr>
            <a:r>
              <a:rPr lang="ja-JP" altLang="en-US" b="1" dirty="0"/>
              <a:t>行列積での動作例</a:t>
            </a:r>
            <a:endParaRPr lang="en-US" altLang="ja-JP" b="1" dirty="0"/>
          </a:p>
        </p:txBody>
      </p:sp>
    </p:spTree>
    <p:extLst>
      <p:ext uri="{BB962C8B-B14F-4D97-AF65-F5344CB8AC3E}">
        <p14:creationId xmlns:p14="http://schemas.microsoft.com/office/powerpoint/2010/main" val="3744518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キャッシュによる性能変化の例：</a:t>
            </a:r>
            <a:r>
              <a:rPr lang="ja-JP" altLang="en-US" dirty="0"/>
              <a:t>密行列積</a:t>
            </a:r>
            <a:endParaRPr kumimoji="1" lang="ja-JP" altLang="en-US" dirty="0"/>
          </a:p>
        </p:txBody>
      </p:sp>
      <p:sp>
        <p:nvSpPr>
          <p:cNvPr id="5" name="テキスト プレースホルダー 4"/>
          <p:cNvSpPr>
            <a:spLocks noGrp="1"/>
          </p:cNvSpPr>
          <p:nvPr>
            <p:ph type="body" sz="quarter" idx="10"/>
          </p:nvPr>
        </p:nvSpPr>
        <p:spPr>
          <a:xfrm>
            <a:off x="431954" y="1088974"/>
            <a:ext cx="8460094" cy="5219751"/>
          </a:xfrm>
        </p:spPr>
        <p:txBody>
          <a:bodyPr/>
          <a:lstStyle/>
          <a:p>
            <a:r>
              <a:rPr lang="ja-JP" altLang="en-US" dirty="0"/>
              <a:t>密行列積</a:t>
            </a:r>
            <a:endParaRPr kumimoji="1" lang="en-US" altLang="ja-JP" dirty="0"/>
          </a:p>
          <a:p>
            <a:pPr lvl="1"/>
            <a:r>
              <a:rPr lang="ja-JP" altLang="en-US" dirty="0"/>
              <a:t>ディープ・ラーニング</a:t>
            </a:r>
            <a:r>
              <a:rPr kumimoji="1" lang="ja-JP" altLang="en-US" dirty="0"/>
              <a:t>も，実際の計算はひたすら行列積をやってる事が多い</a:t>
            </a:r>
            <a:endParaRPr kumimoji="1" lang="en-US" altLang="ja-JP" dirty="0"/>
          </a:p>
          <a:p>
            <a:pPr lvl="1"/>
            <a:r>
              <a:rPr lang="en-US" altLang="ja-JP" dirty="0"/>
              <a:t>google </a:t>
            </a:r>
            <a:r>
              <a:rPr lang="ja-JP" altLang="en-US" dirty="0"/>
              <a:t>の </a:t>
            </a:r>
            <a:r>
              <a:rPr lang="en-US" altLang="ja-JP" dirty="0"/>
              <a:t>TPU </a:t>
            </a:r>
            <a:r>
              <a:rPr lang="ja-JP" altLang="en-US" dirty="0"/>
              <a:t>は行列積超特化計算機ともいえる</a:t>
            </a:r>
            <a:endParaRPr lang="en-US" altLang="ja-JP" dirty="0"/>
          </a:p>
          <a:p>
            <a:pPr lvl="2"/>
            <a:r>
              <a:rPr kumimoji="1" lang="en-US" altLang="ja-JP" dirty="0"/>
              <a:t>TPU: Tensor Processing Unit</a:t>
            </a:r>
          </a:p>
          <a:p>
            <a:pPr lvl="2"/>
            <a:r>
              <a:rPr kumimoji="1" lang="ja-JP" altLang="en-US" dirty="0"/>
              <a:t>機械学習に特化したハードウェア</a:t>
            </a:r>
            <a:endParaRPr kumimoji="1" lang="en-US" altLang="ja-JP" dirty="0"/>
          </a:p>
          <a:p>
            <a:r>
              <a:rPr kumimoji="1" lang="ja-JP" altLang="en-US" dirty="0"/>
              <a:t>行列積はものすごい時間がかかる</a:t>
            </a:r>
            <a:endParaRPr kumimoji="1" lang="en-US" altLang="ja-JP" dirty="0"/>
          </a:p>
          <a:p>
            <a:pPr lvl="1"/>
            <a:r>
              <a:rPr kumimoji="1" lang="ja-JP" altLang="en-US" dirty="0"/>
              <a:t>行列のサイズの三乗に比例して演算が必要</a:t>
            </a:r>
            <a:endParaRPr kumimoji="1" lang="en-US" altLang="ja-JP" dirty="0"/>
          </a:p>
          <a:p>
            <a:pPr lvl="1"/>
            <a:r>
              <a:rPr kumimoji="1" lang="ja-JP" altLang="en-US" dirty="0"/>
              <a:t>なんも考えないとキャッシュにもうまく乗らない</a:t>
            </a:r>
            <a:endParaRPr kumimoji="1" lang="en-US" altLang="ja-JP" dirty="0"/>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42</a:t>
            </a:fld>
            <a:endParaRPr kumimoji="1" lang="ja-JP" altLang="en-US" dirty="0"/>
          </a:p>
        </p:txBody>
      </p:sp>
    </p:spTree>
    <p:extLst>
      <p:ext uri="{BB962C8B-B14F-4D97-AF65-F5344CB8AC3E}">
        <p14:creationId xmlns:p14="http://schemas.microsoft.com/office/powerpoint/2010/main" val="2239490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目次</a:t>
            </a:r>
          </a:p>
        </p:txBody>
      </p:sp>
      <p:sp>
        <p:nvSpPr>
          <p:cNvPr id="5" name="テキスト プレースホルダー 4"/>
          <p:cNvSpPr>
            <a:spLocks noGrp="1"/>
          </p:cNvSpPr>
          <p:nvPr>
            <p:ph type="body" sz="quarter" idx="10"/>
          </p:nvPr>
        </p:nvSpPr>
        <p:spPr/>
        <p:txBody>
          <a:bodyPr/>
          <a:lstStyle/>
          <a:p>
            <a:pPr marL="457200" indent="-457200">
              <a:buFont typeface="+mj-lt"/>
              <a:buAutoNum type="arabicPeriod"/>
            </a:pPr>
            <a:r>
              <a:rPr kumimoji="1" lang="ja-JP" altLang="en-US" dirty="0"/>
              <a:t>背景：</a:t>
            </a:r>
            <a:endParaRPr kumimoji="1" lang="en-US" altLang="ja-JP" dirty="0"/>
          </a:p>
          <a:p>
            <a:pPr marL="817200" lvl="1" indent="-457200">
              <a:buFont typeface="+mj-lt"/>
              <a:buAutoNum type="arabicPeriod"/>
            </a:pPr>
            <a:r>
              <a:rPr kumimoji="1" lang="ja-JP" altLang="en-US" dirty="0"/>
              <a:t>行列の二次元配列による表現</a:t>
            </a:r>
            <a:endParaRPr kumimoji="1" lang="en-US" altLang="ja-JP" dirty="0"/>
          </a:p>
          <a:p>
            <a:pPr marL="817200" lvl="1" indent="-457200">
              <a:buFont typeface="+mj-lt"/>
              <a:buAutoNum type="arabicPeriod"/>
            </a:pPr>
            <a:r>
              <a:rPr kumimoji="1" lang="ja-JP" altLang="en-US" dirty="0"/>
              <a:t>二次元配列のメモリ配置</a:t>
            </a:r>
            <a:endParaRPr kumimoji="1" lang="en-US" altLang="ja-JP" dirty="0"/>
          </a:p>
          <a:p>
            <a:pPr marL="457200" indent="-457200">
              <a:buFont typeface="+mj-lt"/>
              <a:buAutoNum type="arabicPeriod"/>
            </a:pPr>
            <a:r>
              <a:rPr kumimoji="1" lang="ja-JP" altLang="en-US" dirty="0"/>
              <a:t>行列同士の乗算</a:t>
            </a:r>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43</a:t>
            </a:fld>
            <a:endParaRPr kumimoji="1" lang="ja-JP" altLang="en-US" dirty="0"/>
          </a:p>
        </p:txBody>
      </p:sp>
    </p:spTree>
    <p:extLst>
      <p:ext uri="{BB962C8B-B14F-4D97-AF65-F5344CB8AC3E}">
        <p14:creationId xmlns:p14="http://schemas.microsoft.com/office/powerpoint/2010/main" val="993056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行列の２次元配列による表現</a:t>
            </a:r>
          </a:p>
        </p:txBody>
      </p:sp>
      <p:sp>
        <p:nvSpPr>
          <p:cNvPr id="3" name="テキスト プレースホルダー 2"/>
          <p:cNvSpPr>
            <a:spLocks noGrp="1"/>
          </p:cNvSpPr>
          <p:nvPr>
            <p:ph type="body" sz="quarter" idx="10"/>
          </p:nvPr>
        </p:nvSpPr>
        <p:spPr>
          <a:xfrm>
            <a:off x="431954" y="3789004"/>
            <a:ext cx="8100090" cy="2519721"/>
          </a:xfrm>
        </p:spPr>
        <p:txBody>
          <a:bodyPr/>
          <a:lstStyle/>
          <a:p>
            <a:r>
              <a:rPr lang="en-US" altLang="ja-JP" dirty="0">
                <a:latin typeface="Consolas" panose="020B0609020204030204" pitchFamily="49" charset="0"/>
              </a:rPr>
              <a:t>A[y][x] </a:t>
            </a:r>
            <a:r>
              <a:rPr lang="ja-JP" altLang="en-US" dirty="0">
                <a:latin typeface="Consolas" panose="020B0609020204030204" pitchFamily="49" charset="0"/>
              </a:rPr>
              <a:t>の場合：</a:t>
            </a:r>
            <a:endParaRPr lang="en-US" altLang="ja-JP" dirty="0">
              <a:latin typeface="Consolas" panose="020B0609020204030204" pitchFamily="49" charset="0"/>
            </a:endParaRPr>
          </a:p>
          <a:p>
            <a:pPr lvl="1"/>
            <a:r>
              <a:rPr kumimoji="1" lang="en-US" altLang="ja-JP" dirty="0">
                <a:solidFill>
                  <a:schemeClr val="accent5"/>
                </a:solidFill>
                <a:latin typeface="Consolas" panose="020B0609020204030204" pitchFamily="49" charset="0"/>
              </a:rPr>
              <a:t>1</a:t>
            </a:r>
            <a:r>
              <a:rPr kumimoji="1" lang="ja-JP" altLang="en-US" dirty="0">
                <a:solidFill>
                  <a:schemeClr val="accent5"/>
                </a:solidFill>
                <a:latin typeface="Consolas" panose="020B0609020204030204" pitchFamily="49" charset="0"/>
              </a:rPr>
              <a:t>次元目（</a:t>
            </a:r>
            <a:r>
              <a:rPr kumimoji="1" lang="en-US" altLang="ja-JP" dirty="0">
                <a:solidFill>
                  <a:schemeClr val="accent5"/>
                </a:solidFill>
                <a:latin typeface="Consolas" panose="020B0609020204030204" pitchFamily="49" charset="0"/>
              </a:rPr>
              <a:t>x</a:t>
            </a:r>
            <a:r>
              <a:rPr kumimoji="1" lang="ja-JP" altLang="en-US" dirty="0">
                <a:solidFill>
                  <a:schemeClr val="accent5"/>
                </a:solidFill>
                <a:latin typeface="Consolas" panose="020B0609020204030204" pitchFamily="49" charset="0"/>
              </a:rPr>
              <a:t>）</a:t>
            </a:r>
            <a:r>
              <a:rPr kumimoji="1" lang="ja-JP" altLang="en-US" dirty="0">
                <a:latin typeface="Consolas" panose="020B0609020204030204" pitchFamily="49" charset="0"/>
              </a:rPr>
              <a:t>：何列目か</a:t>
            </a:r>
            <a:endParaRPr kumimoji="1" lang="en-US" altLang="ja-JP" dirty="0">
              <a:latin typeface="Consolas" panose="020B0609020204030204" pitchFamily="49" charset="0"/>
            </a:endParaRPr>
          </a:p>
          <a:p>
            <a:pPr lvl="2"/>
            <a:r>
              <a:rPr kumimoji="1" lang="en-US" altLang="ja-JP" dirty="0">
                <a:latin typeface="Consolas" panose="020B0609020204030204" pitchFamily="49" charset="0"/>
              </a:rPr>
              <a:t>x </a:t>
            </a:r>
            <a:r>
              <a:rPr kumimoji="1" lang="ja-JP" altLang="en-US" dirty="0">
                <a:latin typeface="Consolas" panose="020B0609020204030204" pitchFamily="49" charset="0"/>
              </a:rPr>
              <a:t>が増えると参照位置が右に移動</a:t>
            </a:r>
            <a:endParaRPr kumimoji="1" lang="en-US" altLang="ja-JP" dirty="0">
              <a:latin typeface="Consolas" panose="020B0609020204030204" pitchFamily="49" charset="0"/>
            </a:endParaRPr>
          </a:p>
          <a:p>
            <a:pPr lvl="1"/>
            <a:r>
              <a:rPr lang="en-US" altLang="ja-JP" dirty="0">
                <a:solidFill>
                  <a:schemeClr val="accent5"/>
                </a:solidFill>
                <a:latin typeface="Consolas" panose="020B0609020204030204" pitchFamily="49" charset="0"/>
              </a:rPr>
              <a:t>2</a:t>
            </a:r>
            <a:r>
              <a:rPr lang="ja-JP" altLang="en-US" dirty="0">
                <a:solidFill>
                  <a:schemeClr val="accent5"/>
                </a:solidFill>
                <a:latin typeface="Consolas" panose="020B0609020204030204" pitchFamily="49" charset="0"/>
              </a:rPr>
              <a:t>次元目（</a:t>
            </a:r>
            <a:r>
              <a:rPr lang="en-US" altLang="ja-JP" dirty="0">
                <a:solidFill>
                  <a:schemeClr val="accent5"/>
                </a:solidFill>
                <a:latin typeface="Consolas" panose="020B0609020204030204" pitchFamily="49" charset="0"/>
              </a:rPr>
              <a:t>y</a:t>
            </a:r>
            <a:r>
              <a:rPr lang="ja-JP" altLang="en-US" dirty="0">
                <a:solidFill>
                  <a:schemeClr val="accent5"/>
                </a:solidFill>
                <a:latin typeface="Consolas" panose="020B0609020204030204" pitchFamily="49" charset="0"/>
              </a:rPr>
              <a:t>）</a:t>
            </a:r>
            <a:r>
              <a:rPr lang="ja-JP" altLang="en-US" dirty="0">
                <a:latin typeface="Consolas" panose="020B0609020204030204" pitchFamily="49" charset="0"/>
              </a:rPr>
              <a:t>：何行目か</a:t>
            </a:r>
            <a:endParaRPr lang="en-US" altLang="ja-JP" dirty="0">
              <a:latin typeface="Consolas" panose="020B0609020204030204" pitchFamily="49" charset="0"/>
            </a:endParaRPr>
          </a:p>
          <a:p>
            <a:pPr lvl="2"/>
            <a:r>
              <a:rPr kumimoji="1" lang="en-US" altLang="ja-JP" dirty="0">
                <a:latin typeface="Consolas" panose="020B0609020204030204" pitchFamily="49" charset="0"/>
              </a:rPr>
              <a:t>y </a:t>
            </a:r>
            <a:r>
              <a:rPr kumimoji="1" lang="ja-JP" altLang="en-US" dirty="0">
                <a:latin typeface="Consolas" panose="020B0609020204030204" pitchFamily="49" charset="0"/>
              </a:rPr>
              <a:t>が増えると参照位置が下に移動</a:t>
            </a:r>
          </a:p>
        </p:txBody>
      </p:sp>
      <p:sp>
        <p:nvSpPr>
          <p:cNvPr id="4" name="右大かっこ 3"/>
          <p:cNvSpPr/>
          <p:nvPr/>
        </p:nvSpPr>
        <p:spPr bwMode="auto">
          <a:xfrm>
            <a:off x="6822025" y="1718981"/>
            <a:ext cx="180002" cy="1440016"/>
          </a:xfrm>
          <a:prstGeom prst="rightBracket">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Consolas" panose="020B0609020204030204" pitchFamily="49" charset="0"/>
              <a:ea typeface="HG丸ｺﾞｼｯｸM-PRO" pitchFamily="50" charset="-128"/>
            </a:endParaRPr>
          </a:p>
        </p:txBody>
      </p:sp>
      <p:sp>
        <p:nvSpPr>
          <p:cNvPr id="5" name="正方形/長方形 4"/>
          <p:cNvSpPr/>
          <p:nvPr/>
        </p:nvSpPr>
        <p:spPr bwMode="auto">
          <a:xfrm>
            <a:off x="4842003" y="1898983"/>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A[0][0],</a:t>
            </a:r>
            <a:endParaRPr kumimoji="1" lang="ja-JP" altLang="en-US" sz="2000" dirty="0">
              <a:solidFill>
                <a:schemeClr val="tx1">
                  <a:lumMod val="75000"/>
                  <a:lumOff val="25000"/>
                </a:schemeClr>
              </a:solidFill>
              <a:latin typeface="Consolas" panose="020B0609020204030204" pitchFamily="49" charset="0"/>
            </a:endParaRPr>
          </a:p>
        </p:txBody>
      </p:sp>
      <p:sp>
        <p:nvSpPr>
          <p:cNvPr id="6" name="正方形/長方形 5"/>
          <p:cNvSpPr/>
          <p:nvPr/>
        </p:nvSpPr>
        <p:spPr bwMode="auto">
          <a:xfrm>
            <a:off x="5922015" y="1898983"/>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 A[0][1]</a:t>
            </a:r>
            <a:endParaRPr kumimoji="1" lang="ja-JP" altLang="en-US" sz="2000" dirty="0">
              <a:solidFill>
                <a:schemeClr val="tx1">
                  <a:lumMod val="75000"/>
                  <a:lumOff val="25000"/>
                </a:schemeClr>
              </a:solidFill>
              <a:latin typeface="Consolas" panose="020B0609020204030204" pitchFamily="49" charset="0"/>
            </a:endParaRPr>
          </a:p>
        </p:txBody>
      </p:sp>
      <p:sp>
        <p:nvSpPr>
          <p:cNvPr id="7" name="正方形/長方形 6"/>
          <p:cNvSpPr/>
          <p:nvPr/>
        </p:nvSpPr>
        <p:spPr bwMode="auto">
          <a:xfrm>
            <a:off x="5922015" y="261899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 A[1][1]</a:t>
            </a:r>
            <a:endParaRPr kumimoji="1" lang="ja-JP" altLang="en-US" sz="2000" dirty="0">
              <a:solidFill>
                <a:schemeClr val="tx1">
                  <a:lumMod val="75000"/>
                  <a:lumOff val="25000"/>
                </a:schemeClr>
              </a:solidFill>
              <a:latin typeface="Consolas" panose="020B0609020204030204" pitchFamily="49" charset="0"/>
            </a:endParaRPr>
          </a:p>
        </p:txBody>
      </p:sp>
      <p:sp>
        <p:nvSpPr>
          <p:cNvPr id="8" name="正方形/長方形 7"/>
          <p:cNvSpPr/>
          <p:nvPr/>
        </p:nvSpPr>
        <p:spPr bwMode="auto">
          <a:xfrm>
            <a:off x="4842003" y="261899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A[1][0],</a:t>
            </a:r>
            <a:endParaRPr kumimoji="1" lang="ja-JP" altLang="en-US" sz="2000" dirty="0">
              <a:solidFill>
                <a:schemeClr val="tx1">
                  <a:lumMod val="75000"/>
                  <a:lumOff val="25000"/>
                </a:schemeClr>
              </a:solidFill>
              <a:latin typeface="Consolas" panose="020B0609020204030204" pitchFamily="49" charset="0"/>
            </a:endParaRPr>
          </a:p>
        </p:txBody>
      </p:sp>
      <p:sp>
        <p:nvSpPr>
          <p:cNvPr id="9" name="右大かっこ 8"/>
          <p:cNvSpPr/>
          <p:nvPr/>
        </p:nvSpPr>
        <p:spPr bwMode="auto">
          <a:xfrm flipH="1">
            <a:off x="4481999" y="1718981"/>
            <a:ext cx="180002" cy="1440016"/>
          </a:xfrm>
          <a:prstGeom prst="rightBracket">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Consolas" panose="020B0609020204030204" pitchFamily="49" charset="0"/>
              <a:ea typeface="HG丸ｺﾞｼｯｸM-PRO" pitchFamily="50" charset="-128"/>
            </a:endParaRPr>
          </a:p>
        </p:txBody>
      </p:sp>
      <p:sp>
        <p:nvSpPr>
          <p:cNvPr id="10" name="正方形/長方形 9"/>
          <p:cNvSpPr/>
          <p:nvPr/>
        </p:nvSpPr>
        <p:spPr bwMode="auto">
          <a:xfrm>
            <a:off x="2411976"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A[2][2];</a:t>
            </a: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865523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a:t>
            </a:r>
            <a:r>
              <a:rPr kumimoji="1" lang="ja-JP" altLang="en-US" dirty="0"/>
              <a:t>次元配列のメモリ上の配置</a:t>
            </a:r>
          </a:p>
        </p:txBody>
      </p:sp>
      <p:sp>
        <p:nvSpPr>
          <p:cNvPr id="3" name="テキスト プレースホルダー 2"/>
          <p:cNvSpPr>
            <a:spLocks noGrp="1"/>
          </p:cNvSpPr>
          <p:nvPr>
            <p:ph type="body" sz="quarter" idx="10"/>
          </p:nvPr>
        </p:nvSpPr>
        <p:spPr>
          <a:xfrm>
            <a:off x="2411976" y="1988984"/>
            <a:ext cx="6120068" cy="4319741"/>
          </a:xfrm>
        </p:spPr>
        <p:txBody>
          <a:bodyPr/>
          <a:lstStyle/>
          <a:p>
            <a:r>
              <a:rPr kumimoji="1" lang="ja-JP" altLang="en-US" dirty="0"/>
              <a:t>実際のメモリは</a:t>
            </a:r>
            <a:r>
              <a:rPr kumimoji="1" lang="en-US" altLang="ja-JP" dirty="0"/>
              <a:t>1</a:t>
            </a:r>
            <a:r>
              <a:rPr kumimoji="1" lang="ja-JP" altLang="en-US" dirty="0"/>
              <a:t>次元の構造</a:t>
            </a:r>
            <a:endParaRPr kumimoji="1" lang="en-US" altLang="ja-JP" dirty="0"/>
          </a:p>
          <a:p>
            <a:pPr lvl="1"/>
            <a:r>
              <a:rPr kumimoji="1" lang="ja-JP" altLang="en-US" dirty="0"/>
              <a:t>ずっと連続して箱が並んでる</a:t>
            </a:r>
            <a:endParaRPr kumimoji="1" lang="en-US" altLang="ja-JP" dirty="0"/>
          </a:p>
          <a:p>
            <a:r>
              <a:rPr kumimoji="1" lang="ja-JP" altLang="en-US" dirty="0"/>
              <a:t>低次元（添え字の右側）が連続するように展開されて配置される</a:t>
            </a:r>
          </a:p>
        </p:txBody>
      </p:sp>
      <p:sp>
        <p:nvSpPr>
          <p:cNvPr id="4" name="正方形/長方形 3"/>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6" name="正方形/長方形 5"/>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7" name="正方形/長方形 6"/>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[2]</a:t>
            </a:r>
            <a:endParaRPr kumimoji="1" lang="ja-JP" altLang="en-US" sz="1600" b="1" dirty="0">
              <a:solidFill>
                <a:schemeClr val="accent5"/>
              </a:solidFill>
              <a:latin typeface="Consolas" panose="020B0609020204030204" pitchFamily="49" charset="0"/>
            </a:endParaRPr>
          </a:p>
        </p:txBody>
      </p:sp>
      <p:sp>
        <p:nvSpPr>
          <p:cNvPr id="8" name="正方形/長方形 7"/>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 name="正方形/長方形 8"/>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10" name="正方形/長方形 9"/>
          <p:cNvSpPr/>
          <p:nvPr/>
        </p:nvSpPr>
        <p:spPr bwMode="auto">
          <a:xfrm>
            <a:off x="3491988" y="126897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A[32][32];</a:t>
            </a:r>
            <a:endParaRPr kumimoji="1" lang="ja-JP" altLang="en-US" sz="2000" dirty="0">
              <a:solidFill>
                <a:schemeClr val="tx1">
                  <a:lumMod val="75000"/>
                  <a:lumOff val="25000"/>
                </a:schemeClr>
              </a:solidFill>
              <a:latin typeface="Consolas" panose="020B0609020204030204" pitchFamily="49" charset="0"/>
            </a:endParaRPr>
          </a:p>
        </p:txBody>
      </p:sp>
      <p:sp>
        <p:nvSpPr>
          <p:cNvPr id="11" name="正方形/長方形 10"/>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12" name="正方形/長方形 11"/>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13" name="正方形/長方形 12"/>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4" name="正方形/長方形 13"/>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15" name="正方形/長方形 14"/>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16" name="正方形/長方形 15"/>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7" name="正方形/長方形 16"/>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19" name="正方形/長方形 18"/>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26" name="正方形/長方形 25"/>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27" name="正方形/長方形 26"/>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アドレス（</a:t>
            </a:r>
            <a:r>
              <a:rPr lang="en-US" altLang="ja-JP" sz="1600" dirty="0">
                <a:solidFill>
                  <a:schemeClr val="tx1">
                    <a:lumMod val="75000"/>
                    <a:lumOff val="25000"/>
                  </a:schemeClr>
                </a:solidFill>
                <a:latin typeface="Consolas" panose="020B0609020204030204" pitchFamily="49" charset="0"/>
              </a:rPr>
              <a:t>uint32_t </a:t>
            </a:r>
            <a:r>
              <a:rPr lang="ja-JP" altLang="en-US" sz="1600" dirty="0">
                <a:solidFill>
                  <a:schemeClr val="tx1">
                    <a:lumMod val="75000"/>
                    <a:lumOff val="25000"/>
                  </a:schemeClr>
                </a:solidFill>
                <a:latin typeface="Consolas" panose="020B0609020204030204" pitchFamily="49" charset="0"/>
              </a:rPr>
              <a:t>は </a:t>
            </a:r>
            <a:r>
              <a:rPr lang="en-US" altLang="ja-JP" sz="1600" dirty="0">
                <a:solidFill>
                  <a:schemeClr val="tx1">
                    <a:lumMod val="75000"/>
                    <a:lumOff val="25000"/>
                  </a:schemeClr>
                </a:solidFill>
                <a:latin typeface="Consolas" panose="020B0609020204030204" pitchFamily="49" charset="0"/>
              </a:rPr>
              <a:t>32bit=4</a:t>
            </a:r>
            <a:r>
              <a:rPr lang="ja-JP" altLang="en-US" sz="1600" dirty="0">
                <a:solidFill>
                  <a:schemeClr val="tx1">
                    <a:lumMod val="75000"/>
                    <a:lumOff val="25000"/>
                  </a:schemeClr>
                </a:solidFill>
                <a:latin typeface="Consolas" panose="020B0609020204030204" pitchFamily="49" charset="0"/>
              </a:rPr>
              <a:t>バイトなので，</a:t>
            </a:r>
            <a:r>
              <a:rPr lang="en-US" altLang="ja-JP" sz="1600" dirty="0">
                <a:solidFill>
                  <a:schemeClr val="tx1">
                    <a:lumMod val="75000"/>
                    <a:lumOff val="25000"/>
                  </a:schemeClr>
                </a:solidFill>
                <a:latin typeface="Consolas" panose="020B0609020204030204" pitchFamily="49" charset="0"/>
              </a:rPr>
              <a:t>4</a:t>
            </a:r>
            <a:r>
              <a:rPr lang="ja-JP" altLang="en-US" sz="1600" dirty="0">
                <a:solidFill>
                  <a:schemeClr val="tx1">
                    <a:lumMod val="75000"/>
                    <a:lumOff val="25000"/>
                  </a:schemeClr>
                </a:solidFill>
                <a:latin typeface="Consolas" panose="020B0609020204030204" pitchFamily="49" charset="0"/>
              </a:rPr>
              <a:t>飛ばしになる</a:t>
            </a:r>
            <a:r>
              <a:rPr kumimoji="1" lang="ja-JP" altLang="en-US" sz="1600" dirty="0">
                <a:solidFill>
                  <a:schemeClr val="tx1">
                    <a:lumMod val="75000"/>
                    <a:lumOff val="25000"/>
                  </a:schemeClr>
                </a:solidFill>
                <a:latin typeface="+mn-ea"/>
              </a:rPr>
              <a:t>）</a:t>
            </a:r>
          </a:p>
        </p:txBody>
      </p:sp>
    </p:spTree>
    <p:extLst>
      <p:ext uri="{BB962C8B-B14F-4D97-AF65-F5344CB8AC3E}">
        <p14:creationId xmlns:p14="http://schemas.microsoft.com/office/powerpoint/2010/main" val="1676936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キャッシュ上の配置</a:t>
            </a:r>
            <a:br>
              <a:rPr kumimoji="1" lang="en-US" altLang="ja-JP" dirty="0"/>
            </a:br>
            <a:r>
              <a:rPr kumimoji="1" lang="ja-JP" altLang="en-US" sz="2000" dirty="0"/>
              <a:t>（ラインサイズ</a:t>
            </a:r>
            <a:r>
              <a:rPr kumimoji="1" lang="en-US" altLang="ja-JP" sz="2000" dirty="0"/>
              <a:t>64</a:t>
            </a:r>
            <a:r>
              <a:rPr kumimoji="1" lang="ja-JP" altLang="en-US" sz="2000" dirty="0"/>
              <a:t>バイトの場合）</a:t>
            </a:r>
          </a:p>
        </p:txBody>
      </p:sp>
      <p:sp>
        <p:nvSpPr>
          <p:cNvPr id="3" name="テキスト プレースホルダー 2"/>
          <p:cNvSpPr>
            <a:spLocks noGrp="1"/>
          </p:cNvSpPr>
          <p:nvPr>
            <p:ph type="body" sz="quarter" idx="10"/>
          </p:nvPr>
        </p:nvSpPr>
        <p:spPr>
          <a:xfrm>
            <a:off x="2411976" y="5229020"/>
            <a:ext cx="6120068" cy="1079705"/>
          </a:xfrm>
        </p:spPr>
        <p:txBody>
          <a:bodyPr/>
          <a:lstStyle/>
          <a:p>
            <a:r>
              <a:rPr kumimoji="1" lang="ja-JP" altLang="en-US" dirty="0"/>
              <a:t>１次元目の添え字が連続した部分がライン上に</a:t>
            </a:r>
            <a:endParaRPr kumimoji="1" lang="en-US" altLang="ja-JP" dirty="0"/>
          </a:p>
          <a:p>
            <a:pPr lvl="1"/>
            <a:r>
              <a:rPr kumimoji="1" lang="ja-JP" altLang="en-US" dirty="0"/>
              <a:t>ラインは</a:t>
            </a:r>
            <a:r>
              <a:rPr kumimoji="1" lang="en-US" altLang="ja-JP" dirty="0"/>
              <a:t>64B</a:t>
            </a:r>
            <a:r>
              <a:rPr kumimoji="1" lang="ja-JP" altLang="en-US" dirty="0"/>
              <a:t>なので，</a:t>
            </a:r>
            <a:r>
              <a:rPr kumimoji="1" lang="en-US" altLang="ja-JP" dirty="0"/>
              <a:t>16</a:t>
            </a:r>
            <a:r>
              <a:rPr kumimoji="1" lang="ja-JP" altLang="en-US" dirty="0"/>
              <a:t>要素格納できる</a:t>
            </a:r>
            <a:endParaRPr kumimoji="1" lang="en-US" altLang="ja-JP" dirty="0"/>
          </a:p>
          <a:p>
            <a:pPr lvl="1"/>
            <a:r>
              <a:rPr kumimoji="1" lang="ja-JP" altLang="en-US" dirty="0"/>
              <a:t>１次元目を連続にして参照すると効率がよい</a:t>
            </a:r>
          </a:p>
        </p:txBody>
      </p:sp>
      <p:sp>
        <p:nvSpPr>
          <p:cNvPr id="4" name="正方形/長方形 3"/>
          <p:cNvSpPr/>
          <p:nvPr/>
        </p:nvSpPr>
        <p:spPr bwMode="auto">
          <a:xfrm>
            <a:off x="3851992" y="2708992"/>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4121995" y="198898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キャッシュ</a:t>
            </a:r>
          </a:p>
        </p:txBody>
      </p:sp>
      <p:sp>
        <p:nvSpPr>
          <p:cNvPr id="6" name="正方形/長方形 5"/>
          <p:cNvSpPr/>
          <p:nvPr/>
        </p:nvSpPr>
        <p:spPr bwMode="auto">
          <a:xfrm>
            <a:off x="3851992" y="342900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2" y="2348988"/>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4572000" y="2348988"/>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385199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2"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46" name="正方形/長方形 45"/>
          <p:cNvSpPr/>
          <p:nvPr/>
        </p:nvSpPr>
        <p:spPr bwMode="auto">
          <a:xfrm>
            <a:off x="3401987" y="126897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A[32][32];</a:t>
            </a:r>
            <a:endParaRPr kumimoji="1" lang="ja-JP" altLang="en-US" sz="2000" dirty="0">
              <a:solidFill>
                <a:schemeClr val="tx1">
                  <a:lumMod val="75000"/>
                  <a:lumOff val="25000"/>
                </a:schemeClr>
              </a:solidFill>
              <a:latin typeface="Consolas" panose="020B0609020204030204" pitchFamily="49" charset="0"/>
            </a:endParaRPr>
          </a:p>
        </p:txBody>
      </p:sp>
      <p:sp>
        <p:nvSpPr>
          <p:cNvPr id="52" name="正方形/長方形 5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1" name="正方形/長方形 60"/>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62" name="正方形/長方形 61"/>
          <p:cNvSpPr/>
          <p:nvPr/>
        </p:nvSpPr>
        <p:spPr bwMode="auto">
          <a:xfrm>
            <a:off x="4572000" y="342900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A[1][0],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4572000"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r>
              <a:rPr lang="en-US" altLang="ja-JP" sz="1600" b="1" dirty="0">
                <a:solidFill>
                  <a:schemeClr val="accent5"/>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[1]</a:t>
            </a:r>
            <a:r>
              <a:rPr lang="en-US" altLang="ja-JP" sz="1600" dirty="0">
                <a:solidFill>
                  <a:schemeClr val="tx1">
                    <a:lumMod val="75000"/>
                    <a:lumOff val="25000"/>
                  </a:schemeClr>
                </a:solidFill>
                <a:latin typeface="Consolas" panose="020B0609020204030204" pitchFamily="49" charset="0"/>
              </a:rPr>
              <a:t>, ... A[0]</a:t>
            </a:r>
            <a:r>
              <a:rPr lang="en-US" altLang="ja-JP" sz="1600" b="1" dirty="0">
                <a:solidFill>
                  <a:schemeClr val="accent5"/>
                </a:solidFill>
                <a:latin typeface="Consolas" panose="020B0609020204030204" pitchFamily="49" charset="0"/>
              </a:rPr>
              <a:t>[15]</a:t>
            </a:r>
            <a:endParaRPr kumimoji="1" lang="ja-JP" altLang="en-US" sz="1600" b="1" dirty="0">
              <a:solidFill>
                <a:schemeClr val="accent5"/>
              </a:solidFill>
              <a:latin typeface="Consolas" panose="020B0609020204030204" pitchFamily="49" charset="0"/>
            </a:endParaRPr>
          </a:p>
        </p:txBody>
      </p:sp>
      <p:sp>
        <p:nvSpPr>
          <p:cNvPr id="64" name="正方形/長方形 63"/>
          <p:cNvSpPr/>
          <p:nvPr/>
        </p:nvSpPr>
        <p:spPr bwMode="auto">
          <a:xfrm>
            <a:off x="4572000"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a:t>
            </a:r>
            <a:r>
              <a:rPr lang="en-US" altLang="ja-JP" sz="1600" b="1" dirty="0">
                <a:solidFill>
                  <a:schemeClr val="accent5"/>
                </a:solidFill>
                <a:latin typeface="Consolas" panose="020B0609020204030204" pitchFamily="49" charset="0"/>
              </a:rPr>
              <a:t>[16]</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[17]</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75" name="正方形/長方形 74"/>
          <p:cNvSpPr/>
          <p:nvPr/>
        </p:nvSpPr>
        <p:spPr bwMode="auto">
          <a:xfrm>
            <a:off x="3851992" y="450901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4572000" y="450901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3851992" y="414900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3851992" y="378900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160</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4572000" y="414900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A[2][0],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4572000" y="378900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
        <p:nvSpPr>
          <p:cNvPr id="81" name="正方形/長方形 80"/>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2" name="正方形/長方形 81"/>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83" name="正方形/長方形 82"/>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84" name="正方形/長方形 83"/>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[2]</a:t>
            </a:r>
            <a:endParaRPr kumimoji="1" lang="ja-JP" altLang="en-US" sz="1600" b="1" dirty="0">
              <a:solidFill>
                <a:schemeClr val="accent5"/>
              </a:solidFill>
              <a:latin typeface="Consolas" panose="020B0609020204030204" pitchFamily="49" charset="0"/>
            </a:endParaRPr>
          </a:p>
        </p:txBody>
      </p:sp>
      <p:sp>
        <p:nvSpPr>
          <p:cNvPr id="85" name="正方形/長方形 84"/>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86" name="正方形/長方形 85"/>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87" name="正方形/長方形 86"/>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88" name="正方形/長方形 87"/>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89" name="正方形/長方形 88"/>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0" name="正方形/長方形 89"/>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91" name="正方形/長方形 90"/>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92" name="正方形/長方形 9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3" name="正方形/長方形 92"/>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95" name="正方形/長方形 94"/>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96" name="正方形/長方形 95"/>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98" name="正方形/長方形 97"/>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99" name="正方形/長方形 98"/>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100" name="正方形/長方形 99"/>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26171680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配列のアクセス</a:t>
            </a:r>
          </a:p>
        </p:txBody>
      </p:sp>
      <p:sp>
        <p:nvSpPr>
          <p:cNvPr id="3" name="テキスト プレースホルダー 2"/>
          <p:cNvSpPr>
            <a:spLocks noGrp="1"/>
          </p:cNvSpPr>
          <p:nvPr>
            <p:ph type="body" sz="quarter" idx="10"/>
          </p:nvPr>
        </p:nvSpPr>
        <p:spPr/>
        <p:txBody>
          <a:bodyPr/>
          <a:lstStyle/>
          <a:p>
            <a:r>
              <a:rPr lang="ja-JP" altLang="en-US" dirty="0"/>
              <a:t>２次元目を連続させた場合の問題</a:t>
            </a:r>
            <a:endParaRPr lang="en-US" altLang="ja-JP" dirty="0"/>
          </a:p>
          <a:p>
            <a:pPr marL="817200" lvl="1" indent="-457200">
              <a:buFont typeface="+mj-lt"/>
              <a:buAutoNum type="arabicPeriod"/>
            </a:pPr>
            <a:r>
              <a:rPr lang="ja-JP" altLang="en-US" dirty="0"/>
              <a:t>ラインの利用効率が悪い</a:t>
            </a:r>
            <a:endParaRPr lang="en-US" altLang="ja-JP" dirty="0"/>
          </a:p>
          <a:p>
            <a:pPr marL="817200" lvl="1" indent="-457200">
              <a:buFont typeface="+mj-lt"/>
              <a:buAutoNum type="arabicPeriod"/>
            </a:pPr>
            <a:r>
              <a:rPr kumimoji="1" lang="ja-JP" altLang="en-US" dirty="0"/>
              <a:t>コンフリクトが起きる</a:t>
            </a:r>
          </a:p>
        </p:txBody>
      </p:sp>
    </p:spTree>
    <p:extLst>
      <p:ext uri="{BB962C8B-B14F-4D97-AF65-F5344CB8AC3E}">
        <p14:creationId xmlns:p14="http://schemas.microsoft.com/office/powerpoint/2010/main" val="2852916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２次元目を連続させた場合の動作</a:t>
            </a:r>
          </a:p>
        </p:txBody>
      </p:sp>
      <p:sp>
        <p:nvSpPr>
          <p:cNvPr id="3" name="テキスト プレースホルダー 2"/>
          <p:cNvSpPr>
            <a:spLocks noGrp="1"/>
          </p:cNvSpPr>
          <p:nvPr>
            <p:ph type="body" sz="quarter" idx="10"/>
          </p:nvPr>
        </p:nvSpPr>
        <p:spPr>
          <a:xfrm>
            <a:off x="2411976" y="3609002"/>
            <a:ext cx="6120068" cy="2699723"/>
          </a:xfrm>
        </p:spPr>
        <p:txBody>
          <a:bodyPr/>
          <a:lstStyle/>
          <a:p>
            <a:pPr marL="360000" lvl="1" indent="0">
              <a:buNone/>
            </a:pP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２次元目を連続にしてアクセスした場合</a:t>
            </a:r>
            <a:endParaRPr kumimoji="1" lang="en-US" altLang="ja-JP" dirty="0"/>
          </a:p>
          <a:p>
            <a:pPr lvl="1"/>
            <a:r>
              <a:rPr kumimoji="1" lang="ja-JP" altLang="en-US" dirty="0"/>
              <a:t>赤字の部分がアクセスされる</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40" name="正方形/長方形 39"/>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1" name="正方形/長方形 40"/>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A[0][0]</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A[0][1]</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A[0][2]</a:t>
            </a:r>
            <a:endParaRPr kumimoji="1" lang="ja-JP" altLang="en-US" sz="1600"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5" name="正方形/長方形 44"/>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A[0][31]</a:t>
            </a:r>
            <a:endParaRPr kumimoji="1" lang="ja-JP" altLang="en-US" sz="1600" dirty="0">
              <a:solidFill>
                <a:schemeClr val="tx1">
                  <a:lumMod val="75000"/>
                  <a:lumOff val="25000"/>
                </a:schemeClr>
              </a:solidFill>
              <a:latin typeface="Consolas" panose="020B0609020204030204" pitchFamily="49" charset="0"/>
            </a:endParaRPr>
          </a:p>
        </p:txBody>
      </p:sp>
      <p:sp>
        <p:nvSpPr>
          <p:cNvPr id="47" name="正方形/長方形 46"/>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A[1][0]</a:t>
            </a:r>
            <a:endParaRPr kumimoji="1" lang="ja-JP" altLang="en-US" sz="1600" dirty="0">
              <a:solidFill>
                <a:schemeClr val="tx1">
                  <a:lumMod val="75000"/>
                  <a:lumOff val="25000"/>
                </a:schemeClr>
              </a:solidFill>
              <a:latin typeface="Consolas" panose="020B0609020204030204" pitchFamily="49" charset="0"/>
            </a:endParaRPr>
          </a:p>
        </p:txBody>
      </p:sp>
      <p:sp>
        <p:nvSpPr>
          <p:cNvPr id="48" name="正方形/長方形 47"/>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A[1][1]</a:t>
            </a:r>
            <a:endParaRPr kumimoji="1" lang="ja-JP" altLang="en-US" sz="1600" dirty="0">
              <a:solidFill>
                <a:schemeClr val="tx1">
                  <a:lumMod val="75000"/>
                  <a:lumOff val="25000"/>
                </a:schemeClr>
              </a:solidFill>
              <a:latin typeface="Consolas" panose="020B0609020204030204" pitchFamily="49" charset="0"/>
            </a:endParaRPr>
          </a:p>
        </p:txBody>
      </p:sp>
      <p:sp>
        <p:nvSpPr>
          <p:cNvPr id="49" name="正方形/長方形 48"/>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0" name="正方形/長方形 49"/>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A[1][31]</a:t>
            </a:r>
            <a:endParaRPr kumimoji="1" lang="ja-JP" altLang="en-US" sz="1600" dirty="0">
              <a:solidFill>
                <a:schemeClr val="tx1">
                  <a:lumMod val="75000"/>
                  <a:lumOff val="25000"/>
                </a:schemeClr>
              </a:solidFill>
              <a:latin typeface="Consolas" panose="020B0609020204030204" pitchFamily="49" charset="0"/>
            </a:endParaRPr>
          </a:p>
        </p:txBody>
      </p:sp>
      <p:sp>
        <p:nvSpPr>
          <p:cNvPr id="51" name="正方形/長方形 50"/>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A[2][0]</a:t>
            </a:r>
            <a:endParaRPr kumimoji="1" lang="ja-JP" altLang="en-US" sz="1600" dirty="0">
              <a:solidFill>
                <a:schemeClr val="tx1">
                  <a:lumMod val="75000"/>
                  <a:lumOff val="25000"/>
                </a:schemeClr>
              </a:solidFill>
              <a:latin typeface="Consolas" panose="020B0609020204030204" pitchFamily="49" charset="0"/>
            </a:endParaRPr>
          </a:p>
        </p:txBody>
      </p:sp>
      <p:sp>
        <p:nvSpPr>
          <p:cNvPr id="52" name="正方形/長方形 5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1" name="正方形/長方形 60"/>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65" name="正方形/長方形 64"/>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67" name="正方形/長方形 66"/>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68" name="正方形/長方形 67"/>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70" name="正方形/長方形 69"/>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72" name="正方形/長方形 71"/>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049997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２次元目を連続させた場合の問題（１）</a:t>
            </a:r>
          </a:p>
        </p:txBody>
      </p:sp>
      <p:sp>
        <p:nvSpPr>
          <p:cNvPr id="3" name="テキスト プレースホルダー 2"/>
          <p:cNvSpPr>
            <a:spLocks noGrp="1"/>
          </p:cNvSpPr>
          <p:nvPr>
            <p:ph type="body" sz="quarter" idx="10"/>
          </p:nvPr>
        </p:nvSpPr>
        <p:spPr>
          <a:xfrm>
            <a:off x="521955" y="3609002"/>
            <a:ext cx="8010089" cy="2699723"/>
          </a:xfrm>
        </p:spPr>
        <p:txBody>
          <a:bodyPr/>
          <a:lstStyle/>
          <a:p>
            <a:pPr marL="360000" lvl="1" indent="0">
              <a:buNone/>
            </a:pPr>
            <a:r>
              <a:rPr lang="en-US" altLang="ja-JP" dirty="0">
                <a:latin typeface="Consolas" panose="020B0609020204030204" pitchFamily="49" charset="0"/>
              </a:rPr>
              <a:t>             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問題１：</a:t>
            </a:r>
            <a:endParaRPr kumimoji="1" lang="en-US" altLang="ja-JP" dirty="0"/>
          </a:p>
          <a:p>
            <a:pPr lvl="1"/>
            <a:r>
              <a:rPr kumimoji="1" lang="ja-JP" altLang="en-US" b="1" dirty="0">
                <a:solidFill>
                  <a:schemeClr val="accent6"/>
                </a:solidFill>
              </a:rPr>
              <a:t>ラインの先頭しか使われない</a:t>
            </a:r>
            <a:endParaRPr kumimoji="1" lang="en-US" altLang="ja-JP" b="1" dirty="0">
              <a:solidFill>
                <a:schemeClr val="accent6"/>
              </a:solidFill>
            </a:endParaRPr>
          </a:p>
          <a:p>
            <a:pPr lvl="1"/>
            <a:r>
              <a:rPr kumimoji="1" lang="en-US" altLang="ja-JP" dirty="0"/>
              <a:t>A[0][1] </a:t>
            </a:r>
            <a:r>
              <a:rPr kumimoji="1" lang="ja-JP" altLang="en-US" dirty="0"/>
              <a:t>から </a:t>
            </a:r>
            <a:r>
              <a:rPr kumimoji="1" lang="en-US" altLang="ja-JP" dirty="0"/>
              <a:t>A[0][15] </a:t>
            </a:r>
            <a:r>
              <a:rPr kumimoji="1" lang="ja-JP" altLang="en-US" dirty="0"/>
              <a:t>もキャッシュに勝手に乗るが使われない</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106438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en-US" dirty="0"/>
              <a:t>IPC </a:t>
            </a:r>
            <a:r>
              <a:rPr kumimoji="1" lang="ja-JP" altLang="en-US" dirty="0"/>
              <a:t>で考えると</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i="1" dirty="0">
                    <a:latin typeface="Cambria Math" panose="02040503050406030204" pitchFamily="18" charset="0"/>
                  </a:rPr>
                  <a:t>最終的な性能を考える上で </a:t>
                </a:r>
                <a:r>
                  <a:rPr lang="en-US" altLang="ja-JP" i="0" dirty="0">
                    <a:latin typeface="+mj-lt"/>
                  </a:rPr>
                  <a:t>IPC</a:t>
                </a:r>
                <a14:m>
                  <m:oMath xmlns:m="http://schemas.openxmlformats.org/officeDocument/2006/math">
                    <m:r>
                      <a:rPr lang="en-US" altLang="ja-JP" i="1" dirty="0" smtClean="0">
                        <a:latin typeface="Cambria Math" panose="02040503050406030204" pitchFamily="18" charset="0"/>
                      </a:rPr>
                      <m:t> </m:t>
                    </m:r>
                  </m:oMath>
                </a14:m>
                <a:r>
                  <a:rPr lang="en-US" altLang="ja-JP" i="1" dirty="0">
                    <a:latin typeface="Cambria Math" panose="02040503050406030204" pitchFamily="18" charset="0"/>
                  </a:rPr>
                  <a:t> </a:t>
                </a:r>
                <a:r>
                  <a:rPr lang="ja-JP" altLang="en-US" i="1" dirty="0">
                    <a:latin typeface="Cambria Math" panose="02040503050406030204" pitchFamily="18" charset="0"/>
                  </a:rPr>
                  <a:t>の方が都合がよい</a:t>
                </a:r>
                <a:endParaRPr lang="en-US" altLang="ja-JP" i="1" dirty="0">
                  <a:latin typeface="Cambria Math" panose="02040503050406030204" pitchFamily="18" charset="0"/>
                </a:endParaRPr>
              </a:p>
              <a:p>
                <a14:m>
                  <m:oMath xmlns:m="http://schemas.openxmlformats.org/officeDocument/2006/math">
                    <m:r>
                      <a:rPr lang="ja-JP" altLang="en-US" i="1" dirty="0" smtClean="0">
                        <a:latin typeface="Cambria Math" panose="02040503050406030204" pitchFamily="18" charset="0"/>
                      </a:rPr>
                      <m:t>実行サイクル数</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𝐶𝑟</m:t>
                    </m:r>
                  </m:oMath>
                </a14:m>
                <a:r>
                  <a:rPr kumimoji="1" lang="ja-JP" altLang="en-US" dirty="0"/>
                  <a:t> を命令数 </a:t>
                </a:r>
                <a14:m>
                  <m:oMath xmlns:m="http://schemas.openxmlformats.org/officeDocument/2006/math">
                    <m:r>
                      <a:rPr kumimoji="1" lang="en-US" altLang="ja-JP" i="1" dirty="0" smtClean="0">
                        <a:latin typeface="Cambria Math" panose="02040503050406030204" pitchFamily="18" charset="0"/>
                      </a:rPr>
                      <m:t>𝑁𝑖</m:t>
                    </m:r>
                  </m:oMath>
                </a14:m>
                <a:r>
                  <a:rPr kumimoji="1" lang="en-US" dirty="0"/>
                  <a:t> </a:t>
                </a:r>
                <a:r>
                  <a:rPr kumimoji="1" lang="ja-JP" altLang="en-US" dirty="0"/>
                  <a:t>で正規化すると，</a:t>
                </a:r>
                <a:endParaRPr kumimoji="1" lang="en-US" altLang="ja-JP" dirty="0"/>
              </a:p>
              <a:p>
                <a:pPr lvl="1"/>
                <a14:m>
                  <m:oMath xmlns:m="http://schemas.openxmlformats.org/officeDocument/2006/math">
                    <m:f>
                      <m:fPr>
                        <m:ctrlPr>
                          <a:rPr lang="en-US" altLang="ja-JP" b="0" i="1" dirty="0" smtClean="0">
                            <a:latin typeface="Cambria Math" panose="02040503050406030204" pitchFamily="18" charset="0"/>
                          </a:rPr>
                        </m:ctrlPr>
                      </m:fPr>
                      <m:num>
                        <m:r>
                          <a:rPr lang="en-US" altLang="ja-JP" i="1" dirty="0" smtClean="0">
                            <a:latin typeface="Cambria Math" panose="02040503050406030204" pitchFamily="18" charset="0"/>
                          </a:rPr>
                          <m:t>𝐶𝑟</m:t>
                        </m:r>
                      </m:num>
                      <m:den>
                        <m:r>
                          <a:rPr lang="en-US" altLang="ja-JP" b="0" i="1" dirty="0" smtClean="0">
                            <a:latin typeface="Cambria Math" panose="02040503050406030204" pitchFamily="18" charset="0"/>
                          </a:rPr>
                          <m:t>𝑁𝑖</m:t>
                        </m:r>
                      </m:den>
                    </m:f>
                    <m:r>
                      <a:rPr lang="en-US" altLang="ja-JP" i="1" dirty="0" smtClean="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𝑁𝑚</m:t>
                            </m:r>
                            <m:r>
                              <a:rPr lang="en-US" altLang="ja-JP" i="1" dirty="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𝑃h</m:t>
                            </m:r>
                            <m:r>
                              <a:rPr lang="en-US" altLang="ja-JP" b="0" i="1" dirty="0" smtClean="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b="0" i="1" dirty="0" smtClean="0">
                        <a:latin typeface="Cambria Math" panose="02040503050406030204" pitchFamily="18" charset="0"/>
                      </a:rPr>
                      <m:t>=</m:t>
                    </m:r>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m:t>
                    </m:r>
                    <m:r>
                      <a:rPr kumimoji="1" lang="en-US" altLang="ja-JP" b="0" i="1" dirty="0" smtClean="0">
                        <a:solidFill>
                          <a:schemeClr val="accent5"/>
                        </a:solidFill>
                        <a:latin typeface="Cambria Math" panose="02040503050406030204" pitchFamily="18" charset="0"/>
                      </a:rPr>
                      <m:t>𝑖</m:t>
                    </m:r>
                    <m:r>
                      <a:rPr kumimoji="1" lang="en-US" altLang="ja-JP" b="0"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m:t>
                    </m:r>
                    <m:r>
                      <a:rPr kumimoji="1" lang="en-US" altLang="ja-JP" b="0" i="1" dirty="0" smtClean="0">
                        <a:solidFill>
                          <a:schemeClr val="accent5"/>
                        </a:solidFill>
                        <a:latin typeface="Cambria Math" panose="02040503050406030204" pitchFamily="18" charset="0"/>
                      </a:rPr>
                      <m:t>h</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oMath>
                </a14:m>
                <a:endParaRPr kumimoji="1" lang="en-US" altLang="ja-JP" dirty="0">
                  <a:solidFill>
                    <a:schemeClr val="accent5"/>
                  </a:solidFill>
                </a:endParaRPr>
              </a:p>
              <a:p>
                <a:pPr lvl="1"/>
                <a:endParaRPr kumimoji="1" lang="en-US" dirty="0">
                  <a:solidFill>
                    <a:schemeClr val="accent5"/>
                  </a:solidFill>
                </a:endParaRPr>
              </a:p>
              <a:p>
                <a:r>
                  <a:rPr lang="en-US" altLang="ja-JP" dirty="0"/>
                  <a:t>IPC </a:t>
                </a:r>
                <a:r>
                  <a:rPr lang="ja-JP" altLang="en-US" dirty="0"/>
                  <a:t>は命令数を実行サイクル数で割ったもの </a:t>
                </a:r>
                <a:r>
                  <a:rPr lang="en-US" altLang="ja-JP" dirty="0"/>
                  <a:t>= </a:t>
                </a:r>
                <a:r>
                  <a:rPr lang="ja-JP" altLang="en-US" dirty="0"/>
                  <a:t>つまり上記の逆数</a:t>
                </a:r>
                <a:r>
                  <a:rPr kumimoji="1" lang="ja-JP" altLang="en-US" dirty="0"/>
                  <a:t> </a:t>
                </a:r>
                <a:endParaRPr kumimoji="1" lang="en-US" altLang="ja-JP" dirty="0"/>
              </a:p>
              <a:p>
                <a:pPr lvl="1"/>
                <a14:m>
                  <m:oMath xmlns:m="http://schemas.openxmlformats.org/officeDocument/2006/math">
                    <m:r>
                      <a:rPr kumimoji="1" lang="en-US" altLang="ja-JP" i="1" dirty="0" smtClean="0">
                        <a:latin typeface="Cambria Math" panose="02040503050406030204" pitchFamily="18" charset="0"/>
                      </a:rPr>
                      <m:t>𝐼𝑃𝐶𝑟</m:t>
                    </m:r>
                  </m:oMath>
                </a14:m>
                <a:r>
                  <a:rPr kumimoji="1" lang="en-US" dirty="0"/>
                  <a:t>=</a:t>
                </a:r>
                <a14:m>
                  <m:oMath xmlns:m="http://schemas.openxmlformats.org/officeDocument/2006/math">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a:solidFill>
                              <a:schemeClr val="accent5"/>
                            </a:solidFill>
                            <a:latin typeface="Cambria Math" panose="02040503050406030204" pitchFamily="18" charset="0"/>
                          </a:rPr>
                          <m:t>𝑃𝑖</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𝑃h</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den>
                    </m:f>
                    <m:r>
                      <a:rPr lang="en-US" altLang="ja-JP" b="0" i="1" dirty="0" smtClean="0">
                        <a:latin typeface="Cambria Math" panose="02040503050406030204" pitchFamily="18" charset="0"/>
                      </a:rPr>
                      <m:t>=</m:t>
                    </m:r>
                    <m:f>
                      <m:fPr>
                        <m:ctrlPr>
                          <a:rPr lang="en-US" altLang="ja-JP" i="1" dirty="0" smtClean="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f>
                          <m:fPr>
                            <m:ctrlPr>
                              <a:rPr lang="en-US" altLang="ja-JP" i="1" dirty="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r>
                              <a:rPr lang="en-US" altLang="ja-JP" b="0" i="1" dirty="0" smtClean="0">
                                <a:solidFill>
                                  <a:schemeClr val="accent6"/>
                                </a:solidFill>
                                <a:latin typeface="Cambria Math" panose="02040503050406030204" pitchFamily="18" charset="0"/>
                              </a:rPr>
                              <m:t>𝐼𝑃𝐶𝑡</m:t>
                            </m:r>
                          </m:den>
                        </m:f>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𝑃𝑖</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𝑃h</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𝐶𝑝</m:t>
                        </m:r>
                      </m:den>
                    </m:f>
                  </m:oMath>
                </a14:m>
                <a:endParaRPr lang="en-US" altLang="ja-JP" dirty="0"/>
              </a:p>
              <a:p>
                <a:pPr lvl="1"/>
                <a14:m>
                  <m:oMath xmlns:m="http://schemas.openxmlformats.org/officeDocument/2006/math">
                    <m:r>
                      <a:rPr lang="ja-JP" altLang="en-US" i="1" dirty="0">
                        <a:latin typeface="Cambria Math" panose="02040503050406030204" pitchFamily="18" charset="0"/>
                      </a:rPr>
                      <m:t>ここで</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𝐼𝑃𝐶𝑟</m:t>
                    </m:r>
                  </m:oMath>
                </a14:m>
                <a:r>
                  <a:rPr lang="en-US" altLang="ja-JP" dirty="0"/>
                  <a:t> </a:t>
                </a:r>
                <a:r>
                  <a:rPr lang="ja-JP" altLang="en-US" dirty="0"/>
                  <a:t>は実際の </a:t>
                </a:r>
                <a:r>
                  <a:rPr lang="en-US" altLang="ja-JP" dirty="0"/>
                  <a:t>IPC</a:t>
                </a:r>
                <a:r>
                  <a:rPr lang="ja-JP" altLang="en-US" dirty="0"/>
                  <a:t>，</a:t>
                </a:r>
                <a14:m>
                  <m:oMath xmlns:m="http://schemas.openxmlformats.org/officeDocument/2006/math">
                    <m:r>
                      <a:rPr lang="en-US" altLang="ja-JP" i="1" dirty="0" smtClean="0">
                        <a:latin typeface="Cambria Math" panose="02040503050406030204" pitchFamily="18" charset="0"/>
                      </a:rPr>
                      <m:t>𝐼𝑃𝐶𝑡</m:t>
                    </m:r>
                  </m:oMath>
                </a14:m>
                <a:r>
                  <a:rPr lang="en-US" altLang="ja-JP" dirty="0"/>
                  <a:t> </a:t>
                </a:r>
                <a:r>
                  <a:rPr lang="ja-JP" altLang="en-US" dirty="0"/>
                  <a:t>は理想 </a:t>
                </a:r>
                <a:r>
                  <a:rPr lang="en-US" altLang="ja-JP" dirty="0"/>
                  <a:t>IPC</a:t>
                </a: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r="-692"/>
                </a:stretch>
              </a:blipFill>
            </p:spPr>
            <p:txBody>
              <a:bodyPr/>
              <a:lstStyle/>
              <a:p>
                <a:r>
                  <a:rPr lang="en-US">
                    <a:noFill/>
                  </a:rPr>
                  <a:t> </a:t>
                </a:r>
              </a:p>
            </p:txBody>
          </p:sp>
        </mc:Fallback>
      </mc:AlternateContent>
    </p:spTree>
    <p:extLst>
      <p:ext uri="{BB962C8B-B14F-4D97-AF65-F5344CB8AC3E}">
        <p14:creationId xmlns:p14="http://schemas.microsoft.com/office/powerpoint/2010/main" val="3605541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２次元目を連続させた場合の問題（１）</a:t>
            </a:r>
          </a:p>
        </p:txBody>
      </p:sp>
      <p:sp>
        <p:nvSpPr>
          <p:cNvPr id="3" name="テキスト プレースホルダー 2"/>
          <p:cNvSpPr>
            <a:spLocks noGrp="1"/>
          </p:cNvSpPr>
          <p:nvPr>
            <p:ph type="body" sz="quarter" idx="10"/>
          </p:nvPr>
        </p:nvSpPr>
        <p:spPr>
          <a:xfrm>
            <a:off x="521955" y="3609002"/>
            <a:ext cx="8010089" cy="2699723"/>
          </a:xfrm>
        </p:spPr>
        <p:txBody>
          <a:bodyPr/>
          <a:lstStyle/>
          <a:p>
            <a:pPr marL="360000" lvl="1" indent="0">
              <a:buNone/>
            </a:pPr>
            <a:r>
              <a:rPr lang="en-US" altLang="ja-JP" dirty="0">
                <a:latin typeface="Consolas" panose="020B0609020204030204" pitchFamily="49" charset="0"/>
              </a:rPr>
              <a:t>             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問題２</a:t>
            </a:r>
            <a:endParaRPr kumimoji="1" lang="en-US" altLang="ja-JP" dirty="0"/>
          </a:p>
          <a:p>
            <a:pPr lvl="1"/>
            <a:r>
              <a:rPr lang="ja-JP" altLang="en-US" b="1" dirty="0">
                <a:solidFill>
                  <a:schemeClr val="accent6"/>
                </a:solidFill>
              </a:rPr>
              <a:t>アドレスが等間隔になる</a:t>
            </a:r>
            <a:endParaRPr lang="en-US" altLang="ja-JP" b="1" dirty="0">
              <a:solidFill>
                <a:schemeClr val="accent6"/>
              </a:solidFill>
            </a:endParaRPr>
          </a:p>
          <a:p>
            <a:pPr lvl="2"/>
            <a:r>
              <a:rPr lang="en-US" altLang="ja-JP" dirty="0"/>
              <a:t>0, 128, 256 ...</a:t>
            </a:r>
          </a:p>
          <a:p>
            <a:pPr lvl="1"/>
            <a:r>
              <a:rPr lang="ja-JP" altLang="en-US" dirty="0"/>
              <a:t>間隔は，配列の１次元目のサイズに比例</a:t>
            </a:r>
            <a:endParaRPr lang="en-US" altLang="ja-JP" dirty="0"/>
          </a:p>
          <a:p>
            <a:pPr lvl="2"/>
            <a:r>
              <a:rPr kumimoji="1" lang="ja-JP" altLang="en-US" dirty="0"/>
              <a:t>今回は</a:t>
            </a:r>
            <a:r>
              <a:rPr kumimoji="1" lang="en-US" altLang="ja-JP" dirty="0"/>
              <a:t>32</a:t>
            </a:r>
            <a:r>
              <a:rPr kumimoji="1" lang="ja-JP" altLang="en-US" dirty="0"/>
              <a:t>要素</a:t>
            </a:r>
            <a:r>
              <a:rPr kumimoji="1" lang="en-US" altLang="ja-JP" dirty="0"/>
              <a:t>×4 = 128 </a:t>
            </a:r>
            <a:r>
              <a:rPr kumimoji="1" lang="ja-JP" altLang="en-US" dirty="0"/>
              <a:t>が間隔に</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527106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アドレスとセットの対応の復習</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ライン部分の上位にあるビット </a:t>
            </a:r>
            <a:r>
              <a:rPr lang="en-US" altLang="ja-JP" dirty="0"/>
              <a:t>6 </a:t>
            </a:r>
            <a:r>
              <a:rPr lang="ja-JP" altLang="en-US" dirty="0"/>
              <a:t>～ </a:t>
            </a:r>
            <a:r>
              <a:rPr lang="en-US" altLang="ja-JP" dirty="0"/>
              <a:t>b </a:t>
            </a:r>
            <a:r>
              <a:rPr lang="ja-JP" altLang="en-US" dirty="0"/>
              <a:t>（計</a:t>
            </a:r>
            <a:r>
              <a:rPr lang="en-US" altLang="ja-JP" dirty="0"/>
              <a:t>6</a:t>
            </a:r>
            <a:r>
              <a:rPr lang="ja-JP" altLang="en-US" dirty="0"/>
              <a:t>ビット）</a:t>
            </a:r>
            <a:endParaRPr lang="en-US" altLang="ja-JP" dirty="0"/>
          </a:p>
          <a:p>
            <a:pPr lvl="1"/>
            <a:r>
              <a:rPr lang="ja-JP" altLang="en-US" dirty="0"/>
              <a:t>この部分を使って，どのセットにアクセスするか決める</a:t>
            </a:r>
            <a:endParaRPr lang="en-US" altLang="ja-JP" dirty="0"/>
          </a:p>
          <a:p>
            <a:r>
              <a:rPr lang="en-US" altLang="ja-JP" dirty="0"/>
              <a:t>L1</a:t>
            </a:r>
            <a:r>
              <a:rPr lang="ja-JP" altLang="en-US" dirty="0"/>
              <a:t>キャッシュのセット数部分は</a:t>
            </a:r>
            <a:r>
              <a:rPr lang="en-US" altLang="ja-JP" dirty="0"/>
              <a:t>6</a:t>
            </a:r>
            <a:r>
              <a:rPr lang="ja-JP" altLang="en-US" dirty="0"/>
              <a:t>ビットある</a:t>
            </a:r>
            <a:endParaRPr lang="en-US" altLang="ja-JP" dirty="0"/>
          </a:p>
          <a:p>
            <a:pPr lvl="1"/>
            <a:r>
              <a:rPr lang="en-US" altLang="ja-JP" dirty="0"/>
              <a:t>32KB, 64</a:t>
            </a:r>
            <a:r>
              <a:rPr lang="ja-JP" altLang="en-US" dirty="0"/>
              <a:t>バイトライン</a:t>
            </a:r>
            <a:r>
              <a:rPr lang="en-US" altLang="ja-JP" dirty="0"/>
              <a:t>, 8-way</a:t>
            </a:r>
          </a:p>
          <a:p>
            <a:pPr lvl="1"/>
            <a:r>
              <a:rPr lang="en-US" altLang="ja-JP" dirty="0"/>
              <a:t>32768 / 64 / 8 = 64 = 2^6</a:t>
            </a: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6</a:t>
            </a:r>
            <a:r>
              <a:rPr kumimoji="1" lang="ja-JP" altLang="en-US" sz="1600" dirty="0">
                <a:solidFill>
                  <a:schemeClr val="accent6"/>
                </a:solidFill>
                <a:latin typeface="+mn-ea"/>
              </a:rPr>
              <a:t>ビットが</a:t>
            </a:r>
            <a:endParaRPr kumimoji="1" lang="en-US" altLang="ja-JP" sz="1600" dirty="0">
              <a:solidFill>
                <a:schemeClr val="accent6"/>
              </a:solidFill>
              <a:latin typeface="+mn-ea"/>
            </a:endParaRPr>
          </a:p>
          <a:p>
            <a:pPr algn="ctr"/>
            <a:r>
              <a:rPr kumimoji="1" lang="ja-JP" altLang="en-US" sz="1600" dirty="0">
                <a:solidFill>
                  <a:schemeClr val="accent6"/>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4258676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大きな二次元配列で，２次元目を連続にすると</a:t>
            </a:r>
          </a:p>
        </p:txBody>
      </p:sp>
      <p:sp>
        <p:nvSpPr>
          <p:cNvPr id="3" name="テキスト プレースホルダー 2"/>
          <p:cNvSpPr>
            <a:spLocks noGrp="1"/>
          </p:cNvSpPr>
          <p:nvPr>
            <p:ph type="body" sz="quarter" idx="10"/>
          </p:nvPr>
        </p:nvSpPr>
        <p:spPr>
          <a:xfrm>
            <a:off x="431954" y="3339306"/>
            <a:ext cx="8460094" cy="3239729"/>
          </a:xfrm>
        </p:spPr>
        <p:txBody>
          <a:bodyPr/>
          <a:lstStyle/>
          <a:p>
            <a:r>
              <a:rPr lang="ja-JP" altLang="en-US" dirty="0"/>
              <a:t>アドレス：</a:t>
            </a:r>
            <a:endParaRPr lang="en-US" altLang="ja-JP" dirty="0"/>
          </a:p>
          <a:p>
            <a:pPr lvl="1"/>
            <a:r>
              <a:rPr lang="en-US" altLang="ja-JP" dirty="0">
                <a:latin typeface="Consolas" panose="020B0609020204030204" pitchFamily="49" charset="0"/>
              </a:rPr>
              <a:t>A[0][0]: 0,</a:t>
            </a:r>
          </a:p>
          <a:p>
            <a:pPr lvl="1"/>
            <a:r>
              <a:rPr lang="en-US" altLang="ja-JP" dirty="0">
                <a:latin typeface="Consolas" panose="020B0609020204030204" pitchFamily="49" charset="0"/>
              </a:rPr>
              <a:t>A[1][0]: 4096</a:t>
            </a:r>
          </a:p>
          <a:p>
            <a:pPr lvl="1"/>
            <a:r>
              <a:rPr lang="en-US" altLang="ja-JP" dirty="0">
                <a:latin typeface="Consolas" panose="020B0609020204030204" pitchFamily="49" charset="0"/>
              </a:rPr>
              <a:t>A[2][0]: 8192</a:t>
            </a:r>
          </a:p>
          <a:p>
            <a:pPr lvl="1"/>
            <a:r>
              <a:rPr lang="ja-JP" altLang="en-US" dirty="0"/>
              <a:t> </a:t>
            </a:r>
            <a:r>
              <a:rPr lang="en-US" altLang="ja-JP" dirty="0"/>
              <a:t>1024</a:t>
            </a:r>
            <a:r>
              <a:rPr lang="ja-JP" altLang="en-US" dirty="0"/>
              <a:t>要素</a:t>
            </a:r>
            <a:r>
              <a:rPr lang="en-US" altLang="ja-JP" dirty="0"/>
              <a:t>×4B = 4096 = 2^12 </a:t>
            </a:r>
            <a:r>
              <a:rPr lang="ja-JP" altLang="en-US" dirty="0"/>
              <a:t>ごとにアクセス</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ここの</a:t>
            </a:r>
            <a:r>
              <a:rPr kumimoji="1" lang="en-US" altLang="ja-JP" sz="1600" dirty="0">
                <a:solidFill>
                  <a:schemeClr val="tx1">
                    <a:lumMod val="75000"/>
                    <a:lumOff val="25000"/>
                  </a:schemeClr>
                </a:solidFill>
                <a:latin typeface="+mn-ea"/>
              </a:rPr>
              <a:t>6</a:t>
            </a:r>
            <a:r>
              <a:rPr kumimoji="1" lang="ja-JP" altLang="en-US" sz="1600" dirty="0">
                <a:solidFill>
                  <a:schemeClr val="tx1">
                    <a:lumMod val="75000"/>
                    <a:lumOff val="25000"/>
                  </a:schemeClr>
                </a:solidFill>
                <a:latin typeface="+mn-ea"/>
              </a:rPr>
              <a:t>ビットが</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2231974"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360000" lvl="1" indent="0">
              <a:buNone/>
            </a:pPr>
            <a:r>
              <a:rPr kumimoji="1" lang="en-US" altLang="ja-JP" sz="2000" dirty="0">
                <a:solidFill>
                  <a:schemeClr val="tx1">
                    <a:lumMod val="75000"/>
                    <a:lumOff val="25000"/>
                  </a:schemeClr>
                </a:solidFill>
                <a:latin typeface="Consolas" panose="020B0609020204030204" pitchFamily="49" charset="0"/>
              </a:rPr>
              <a:t>uint32_t A[1024][</a:t>
            </a:r>
            <a:r>
              <a:rPr kumimoji="1" lang="en-US" altLang="ja-JP" sz="2000" b="1" dirty="0">
                <a:solidFill>
                  <a:schemeClr val="accent5"/>
                </a:solidFill>
                <a:latin typeface="Consolas" panose="020B0609020204030204" pitchFamily="49" charset="0"/>
              </a:rPr>
              <a:t>1024</a:t>
            </a:r>
            <a:r>
              <a:rPr kumimoji="1" lang="en-US" altLang="ja-JP" sz="2000" dirty="0">
                <a:solidFill>
                  <a:schemeClr val="tx1">
                    <a:lumMod val="75000"/>
                    <a:lumOff val="25000"/>
                  </a:schemeClr>
                </a:solidFill>
                <a:latin typeface="Consolas" panose="020B0609020204030204" pitchFamily="49" charset="0"/>
              </a:rPr>
              <a:t>];</a:t>
            </a:r>
            <a:br>
              <a:rPr kumimoji="1" lang="en-US" altLang="ja-JP" sz="2000" dirty="0">
                <a:solidFill>
                  <a:schemeClr val="tx1">
                    <a:lumMod val="75000"/>
                    <a:lumOff val="25000"/>
                  </a:schemeClr>
                </a:solidFill>
                <a:latin typeface="Consolas" panose="020B0609020204030204" pitchFamily="49" charset="0"/>
              </a:rPr>
            </a:b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5"/>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pPr algn="ct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26153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アドレスが等間隔になるとどうなるか</a:t>
            </a:r>
          </a:p>
        </p:txBody>
      </p:sp>
      <p:sp>
        <p:nvSpPr>
          <p:cNvPr id="3" name="テキスト プレースホルダー 2"/>
          <p:cNvSpPr>
            <a:spLocks noGrp="1"/>
          </p:cNvSpPr>
          <p:nvPr>
            <p:ph type="body" sz="quarter" idx="10"/>
          </p:nvPr>
        </p:nvSpPr>
        <p:spPr>
          <a:xfrm>
            <a:off x="431954" y="3969006"/>
            <a:ext cx="8460094" cy="2339719"/>
          </a:xfrm>
        </p:spPr>
        <p:txBody>
          <a:bodyPr/>
          <a:lstStyle/>
          <a:p>
            <a:r>
              <a:rPr lang="ja-JP" altLang="en-US" dirty="0"/>
              <a:t>何がまずいのか：セット位置を決める部分が全部一定に</a:t>
            </a:r>
            <a:endParaRPr lang="en-US" altLang="ja-JP" dirty="0"/>
          </a:p>
          <a:p>
            <a:pPr lvl="1"/>
            <a:r>
              <a:rPr lang="en-US" altLang="ja-JP" dirty="0">
                <a:latin typeface="Consolas" panose="020B0609020204030204" pitchFamily="49" charset="0"/>
              </a:rPr>
              <a:t>   0: 00</a:t>
            </a:r>
            <a:r>
              <a:rPr lang="en-US" altLang="ja-JP" dirty="0">
                <a:solidFill>
                  <a:schemeClr val="accent6"/>
                </a:solidFill>
                <a:latin typeface="Consolas" panose="020B0609020204030204" pitchFamily="49" charset="0"/>
              </a:rPr>
              <a:t>000000</a:t>
            </a:r>
            <a:r>
              <a:rPr lang="en-US" altLang="ja-JP" dirty="0">
                <a:latin typeface="Consolas" panose="020B0609020204030204" pitchFamily="49" charset="0"/>
              </a:rPr>
              <a:t>000000</a:t>
            </a:r>
          </a:p>
          <a:p>
            <a:pPr lvl="1"/>
            <a:r>
              <a:rPr lang="en-US" altLang="ja-JP" dirty="0">
                <a:latin typeface="Consolas" panose="020B0609020204030204" pitchFamily="49" charset="0"/>
              </a:rPr>
              <a:t>4096: 01</a:t>
            </a:r>
            <a:r>
              <a:rPr lang="en-US" altLang="ja-JP" dirty="0">
                <a:solidFill>
                  <a:schemeClr val="accent6"/>
                </a:solidFill>
                <a:latin typeface="Consolas" panose="020B0609020204030204" pitchFamily="49" charset="0"/>
              </a:rPr>
              <a:t>000000</a:t>
            </a:r>
            <a:r>
              <a:rPr lang="en-US" altLang="ja-JP" dirty="0">
                <a:latin typeface="Consolas" panose="020B0609020204030204" pitchFamily="49" charset="0"/>
              </a:rPr>
              <a:t>000000</a:t>
            </a:r>
          </a:p>
          <a:p>
            <a:pPr lvl="1"/>
            <a:r>
              <a:rPr lang="en-US" altLang="ja-JP" dirty="0">
                <a:latin typeface="Consolas" panose="020B0609020204030204" pitchFamily="49" charset="0"/>
              </a:rPr>
              <a:t>8192: 10</a:t>
            </a:r>
            <a:r>
              <a:rPr lang="en-US" altLang="ja-JP" dirty="0">
                <a:solidFill>
                  <a:schemeClr val="accent6"/>
                </a:solidFill>
                <a:latin typeface="Consolas" panose="020B0609020204030204" pitchFamily="49" charset="0"/>
              </a:rPr>
              <a:t>000000</a:t>
            </a:r>
            <a:r>
              <a:rPr lang="en-US" altLang="ja-JP" dirty="0">
                <a:latin typeface="Consolas" panose="020B0609020204030204" pitchFamily="49" charset="0"/>
              </a:rPr>
              <a:t>000000 </a:t>
            </a:r>
          </a:p>
          <a:p>
            <a:r>
              <a:rPr lang="ja-JP" altLang="en-US" dirty="0">
                <a:latin typeface="Consolas" panose="020B0609020204030204" pitchFamily="49" charset="0"/>
              </a:rPr>
              <a:t>大きな二次元配列で二次元目を連続にすると，連想度分ぐらいしかキャッシュできない</a:t>
            </a:r>
            <a:endParaRPr lang="en-US" altLang="ja-JP" dirty="0">
              <a:latin typeface="Consolas" panose="020B0609020204030204" pitchFamily="49" charset="0"/>
            </a:endParaRP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ここの</a:t>
            </a:r>
            <a:r>
              <a:rPr kumimoji="1" lang="en-US" altLang="ja-JP" sz="1600" dirty="0">
                <a:solidFill>
                  <a:schemeClr val="tx1">
                    <a:lumMod val="75000"/>
                    <a:lumOff val="25000"/>
                  </a:schemeClr>
                </a:solidFill>
                <a:latin typeface="+mn-ea"/>
              </a:rPr>
              <a:t>6</a:t>
            </a:r>
            <a:r>
              <a:rPr kumimoji="1" lang="ja-JP" altLang="en-US" sz="1600" dirty="0">
                <a:solidFill>
                  <a:schemeClr val="tx1">
                    <a:lumMod val="75000"/>
                    <a:lumOff val="25000"/>
                  </a:schemeClr>
                </a:solidFill>
                <a:latin typeface="+mn-ea"/>
              </a:rPr>
              <a:t>ビットが</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2231974"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360000" lvl="1" indent="0">
              <a:buNone/>
            </a:pPr>
            <a:r>
              <a:rPr kumimoji="1" lang="en-US" altLang="ja-JP" sz="2000" dirty="0">
                <a:solidFill>
                  <a:schemeClr val="tx1">
                    <a:lumMod val="75000"/>
                    <a:lumOff val="25000"/>
                  </a:schemeClr>
                </a:solidFill>
                <a:latin typeface="Consolas" panose="020B0609020204030204" pitchFamily="49" charset="0"/>
              </a:rPr>
              <a:t>uint32_t A[1024][</a:t>
            </a:r>
            <a:r>
              <a:rPr kumimoji="1" lang="en-US" altLang="ja-JP" sz="2000" b="1" dirty="0">
                <a:solidFill>
                  <a:schemeClr val="accent5"/>
                </a:solidFill>
                <a:latin typeface="Consolas" panose="020B0609020204030204" pitchFamily="49" charset="0"/>
              </a:rPr>
              <a:t>1024</a:t>
            </a:r>
            <a:r>
              <a:rPr kumimoji="1" lang="en-US" altLang="ja-JP" sz="2000" dirty="0">
                <a:solidFill>
                  <a:schemeClr val="tx1">
                    <a:lumMod val="75000"/>
                    <a:lumOff val="25000"/>
                  </a:schemeClr>
                </a:solidFill>
                <a:latin typeface="Consolas" panose="020B0609020204030204" pitchFamily="49" charset="0"/>
              </a:rPr>
              <a:t>];</a:t>
            </a:r>
            <a:br>
              <a:rPr kumimoji="1" lang="en-US" altLang="ja-JP" sz="2000" dirty="0">
                <a:solidFill>
                  <a:schemeClr val="tx1">
                    <a:lumMod val="75000"/>
                    <a:lumOff val="25000"/>
                  </a:schemeClr>
                </a:solidFill>
                <a:latin typeface="Consolas" panose="020B0609020204030204" pitchFamily="49" charset="0"/>
              </a:rPr>
            </a:b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5"/>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pPr algn="ct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493409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行列と二次元配列のまとめ</a:t>
            </a:r>
          </a:p>
        </p:txBody>
      </p:sp>
      <p:sp>
        <p:nvSpPr>
          <p:cNvPr id="3" name="テキスト プレースホルダー 2"/>
          <p:cNvSpPr>
            <a:spLocks noGrp="1"/>
          </p:cNvSpPr>
          <p:nvPr>
            <p:ph type="body" sz="quarter" idx="10"/>
          </p:nvPr>
        </p:nvSpPr>
        <p:spPr/>
        <p:txBody>
          <a:bodyPr/>
          <a:lstStyle/>
          <a:p>
            <a:r>
              <a:rPr kumimoji="1" lang="ja-JP" altLang="en-US" dirty="0"/>
              <a:t>構造</a:t>
            </a:r>
            <a:endParaRPr kumimoji="1" lang="en-US" altLang="ja-JP" dirty="0"/>
          </a:p>
          <a:p>
            <a:pPr lvl="1"/>
            <a:r>
              <a:rPr kumimoji="1" lang="ja-JP" altLang="en-US" dirty="0"/>
              <a:t>行列は二次元配列として表限</a:t>
            </a:r>
            <a:endParaRPr kumimoji="1" lang="en-US" altLang="ja-JP" dirty="0"/>
          </a:p>
          <a:p>
            <a:pPr lvl="1"/>
            <a:r>
              <a:rPr kumimoji="1" lang="ja-JP" altLang="en-US" dirty="0"/>
              <a:t>二次元配列は，１次元目が連続するよう展開される</a:t>
            </a:r>
            <a:endParaRPr kumimoji="1" lang="en-US" altLang="ja-JP" dirty="0"/>
          </a:p>
          <a:p>
            <a:r>
              <a:rPr kumimoji="1" lang="ja-JP" altLang="en-US" dirty="0"/>
              <a:t>二次元目を連続させるとやばい</a:t>
            </a:r>
            <a:endParaRPr kumimoji="1" lang="en-US" altLang="ja-JP" dirty="0"/>
          </a:p>
          <a:p>
            <a:pPr lvl="1"/>
            <a:r>
              <a:rPr kumimoji="1" lang="ja-JP" altLang="en-US" dirty="0"/>
              <a:t>ラインの利用効率が悪い</a:t>
            </a:r>
            <a:endParaRPr kumimoji="1" lang="en-US" altLang="ja-JP" dirty="0"/>
          </a:p>
          <a:p>
            <a:pPr lvl="1"/>
            <a:r>
              <a:rPr lang="ja-JP" altLang="en-US" dirty="0"/>
              <a:t>大きな二次元配列ではアドレスが等間隔に</a:t>
            </a:r>
            <a:endParaRPr kumimoji="1" lang="en-US" altLang="ja-JP" dirty="0"/>
          </a:p>
          <a:p>
            <a:pPr lvl="2"/>
            <a:r>
              <a:rPr kumimoji="1" lang="ja-JP" altLang="en-US" dirty="0"/>
              <a:t>コンフリクトが起きてキャッシュがほとんど利用できない</a:t>
            </a:r>
          </a:p>
        </p:txBody>
      </p:sp>
    </p:spTree>
    <p:extLst>
      <p:ext uri="{BB962C8B-B14F-4D97-AF65-F5344CB8AC3E}">
        <p14:creationId xmlns:p14="http://schemas.microsoft.com/office/powerpoint/2010/main" val="846477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基本的な行列積の実装</a:t>
            </a:r>
          </a:p>
        </p:txBody>
      </p:sp>
      <p:sp>
        <p:nvSpPr>
          <p:cNvPr id="4" name="テキスト プレースホルダー 3"/>
          <p:cNvSpPr>
            <a:spLocks noGrp="1"/>
          </p:cNvSpPr>
          <p:nvPr>
            <p:ph type="body" sz="quarter" idx="10"/>
          </p:nvPr>
        </p:nvSpPr>
        <p:spPr>
          <a:xfrm>
            <a:off x="431954" y="5049018"/>
            <a:ext cx="8100090" cy="1259707"/>
          </a:xfrm>
        </p:spPr>
        <p:txBody>
          <a:bodyPr/>
          <a:lstStyle/>
          <a:p>
            <a:r>
              <a:rPr kumimoji="1" lang="ja-JP" altLang="en-US" dirty="0"/>
              <a:t>三重ループとして実現できる</a:t>
            </a:r>
          </a:p>
        </p:txBody>
      </p:sp>
      <p:sp>
        <p:nvSpPr>
          <p:cNvPr id="5" name="テキスト プレースホルダー 2"/>
          <p:cNvSpPr txBox="1">
            <a:spLocks/>
          </p:cNvSpPr>
          <p:nvPr/>
        </p:nvSpPr>
        <p:spPr bwMode="auto">
          <a:xfrm>
            <a:off x="971960" y="1358977"/>
            <a:ext cx="8100090" cy="33297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kern="0">
                <a:latin typeface="Consolas" panose="020B0609020204030204" pitchFamily="49" charset="0"/>
              </a:rPr>
              <a:t>for (int k = 0; k &lt; SIZE; k++) {</a:t>
            </a:r>
          </a:p>
          <a:p>
            <a:pPr marL="360000" lvl="1" indent="0">
              <a:buFont typeface="メイリオ" panose="020B0604030504040204" pitchFamily="50" charset="-128"/>
              <a:buNone/>
            </a:pPr>
            <a:r>
              <a:rPr lang="en-US" altLang="ja-JP" kern="0">
                <a:latin typeface="Consolas" panose="020B0609020204030204" pitchFamily="49" charset="0"/>
              </a:rPr>
              <a:t>    for (int j = 0; j &lt; SIZE; j++) {</a:t>
            </a:r>
          </a:p>
          <a:p>
            <a:pPr marL="360000" lvl="1" indent="0">
              <a:buFont typeface="メイリオ" panose="020B0604030504040204" pitchFamily="50" charset="-128"/>
              <a:buNone/>
            </a:pPr>
            <a:r>
              <a:rPr lang="en-US" altLang="ja-JP" kern="0">
                <a:latin typeface="Consolas" panose="020B0609020204030204" pitchFamily="49" charset="0"/>
              </a:rPr>
              <a:t>        for (int i = 0; i &lt; SIZE; i++) {</a:t>
            </a:r>
          </a:p>
          <a:p>
            <a:pPr marL="360000" lvl="1" indent="0">
              <a:buFont typeface="メイリオ" panose="020B0604030504040204" pitchFamily="50" charset="-128"/>
              <a:buNone/>
            </a:pPr>
            <a:r>
              <a:rPr lang="en-US" altLang="ja-JP" kern="0">
                <a:latin typeface="Consolas" panose="020B0609020204030204" pitchFamily="49" charset="0"/>
              </a:rPr>
              <a:t>            a[k][j] += b[k][i] * c[i][j];</a:t>
            </a:r>
          </a:p>
          <a:p>
            <a:pPr marL="360000" lvl="1" indent="0">
              <a:buFont typeface="メイリオ" panose="020B0604030504040204" pitchFamily="50" charset="-128"/>
              <a:buNone/>
            </a:pPr>
            <a:r>
              <a:rPr lang="en-US" altLang="ja-JP" kern="0">
                <a:latin typeface="Consolas" panose="020B0609020204030204" pitchFamily="49" charset="0"/>
              </a:rPr>
              <a:t>        }</a:t>
            </a:r>
          </a:p>
          <a:p>
            <a:pPr marL="360000" lvl="1" indent="0">
              <a:buFont typeface="メイリオ" panose="020B0604030504040204" pitchFamily="50" charset="-128"/>
              <a:buNone/>
            </a:pPr>
            <a:r>
              <a:rPr lang="en-US" altLang="ja-JP" kern="0">
                <a:latin typeface="Consolas" panose="020B0609020204030204" pitchFamily="49" charset="0"/>
              </a:rPr>
              <a:t>    }</a:t>
            </a:r>
          </a:p>
          <a:p>
            <a:pPr marL="360000" lvl="1" indent="0">
              <a:buFont typeface="メイリオ" panose="020B0604030504040204" pitchFamily="50" charset="-128"/>
              <a:buNone/>
            </a:pPr>
            <a:r>
              <a:rPr lang="en-US" altLang="ja-JP" kern="0">
                <a:latin typeface="Consolas" panose="020B0609020204030204" pitchFamily="49" charset="0"/>
              </a:rPr>
              <a:t>}</a:t>
            </a:r>
          </a:p>
          <a:p>
            <a:pPr lvl="1"/>
            <a:endParaRPr lang="ja-JP" altLang="en-US" kern="0" dirty="0">
              <a:latin typeface="Consolas" panose="020B0609020204030204" pitchFamily="49" charset="0"/>
            </a:endParaRPr>
          </a:p>
        </p:txBody>
      </p:sp>
    </p:spTree>
    <p:extLst>
      <p:ext uri="{BB962C8B-B14F-4D97-AF65-F5344CB8AC3E}">
        <p14:creationId xmlns:p14="http://schemas.microsoft.com/office/powerpoint/2010/main" val="11732773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行列積の動作イメージ</a:t>
            </a:r>
          </a:p>
        </p:txBody>
      </p:sp>
      <p:sp>
        <p:nvSpPr>
          <p:cNvPr id="4" name="テキスト プレースホルダー 3"/>
          <p:cNvSpPr>
            <a:spLocks noGrp="1"/>
          </p:cNvSpPr>
          <p:nvPr>
            <p:ph type="body" sz="quarter" idx="10"/>
          </p:nvPr>
        </p:nvSpPr>
        <p:spPr>
          <a:xfrm>
            <a:off x="431954" y="5499330"/>
            <a:ext cx="8100090" cy="1259707"/>
          </a:xfrm>
        </p:spPr>
        <p:txBody>
          <a:bodyPr/>
          <a:lstStyle/>
          <a:p>
            <a:r>
              <a:rPr lang="en-US" altLang="ja-JP" dirty="0"/>
              <a:t>a[k][j] </a:t>
            </a:r>
            <a:r>
              <a:rPr lang="ja-JP" altLang="en-US" dirty="0"/>
              <a:t>は，</a:t>
            </a:r>
            <a:r>
              <a:rPr lang="en-US" altLang="ja-JP" dirty="0">
                <a:solidFill>
                  <a:schemeClr val="accent4"/>
                </a:solidFill>
              </a:rPr>
              <a:t>b </a:t>
            </a:r>
            <a:r>
              <a:rPr lang="ja-JP" altLang="en-US" dirty="0">
                <a:solidFill>
                  <a:schemeClr val="accent4"/>
                </a:solidFill>
              </a:rPr>
              <a:t>の </a:t>
            </a:r>
            <a:r>
              <a:rPr lang="en-US" altLang="ja-JP" dirty="0">
                <a:solidFill>
                  <a:schemeClr val="accent4"/>
                </a:solidFill>
              </a:rPr>
              <a:t>k </a:t>
            </a:r>
            <a:r>
              <a:rPr lang="ja-JP" altLang="en-US" dirty="0">
                <a:solidFill>
                  <a:schemeClr val="accent4"/>
                </a:solidFill>
              </a:rPr>
              <a:t>行目（紫）</a:t>
            </a:r>
            <a:r>
              <a:rPr lang="ja-JP" altLang="en-US" dirty="0"/>
              <a:t>と，</a:t>
            </a:r>
            <a:r>
              <a:rPr lang="en-US" altLang="ja-JP" dirty="0">
                <a:solidFill>
                  <a:schemeClr val="accent3">
                    <a:lumMod val="75000"/>
                  </a:schemeClr>
                </a:solidFill>
              </a:rPr>
              <a:t>c </a:t>
            </a:r>
            <a:r>
              <a:rPr lang="ja-JP" altLang="en-US" dirty="0">
                <a:solidFill>
                  <a:schemeClr val="accent3">
                    <a:lumMod val="75000"/>
                  </a:schemeClr>
                </a:solidFill>
              </a:rPr>
              <a:t>の</a:t>
            </a:r>
            <a:r>
              <a:rPr lang="ja-JP" altLang="en-US" dirty="0" err="1">
                <a:solidFill>
                  <a:schemeClr val="accent3">
                    <a:lumMod val="75000"/>
                  </a:schemeClr>
                </a:solidFill>
              </a:rPr>
              <a:t>ｊ</a:t>
            </a:r>
            <a:r>
              <a:rPr lang="ja-JP" altLang="en-US" dirty="0">
                <a:solidFill>
                  <a:schemeClr val="accent3">
                    <a:lumMod val="75000"/>
                  </a:schemeClr>
                </a:solidFill>
              </a:rPr>
              <a:t>列目（緑）</a:t>
            </a:r>
            <a:r>
              <a:rPr lang="ja-JP" altLang="en-US" dirty="0"/>
              <a:t>の各要素を乗算して累積することにより求まる</a:t>
            </a:r>
            <a:endParaRPr lang="en-US" altLang="ja-JP" dirty="0"/>
          </a:p>
          <a:p>
            <a:pPr lvl="1"/>
            <a:r>
              <a:rPr kumimoji="1" lang="ja-JP" altLang="en-US" dirty="0"/>
              <a:t>一番内側の </a:t>
            </a:r>
            <a:r>
              <a:rPr kumimoji="1" lang="en-US" altLang="ja-JP" dirty="0" err="1"/>
              <a:t>i</a:t>
            </a:r>
            <a:r>
              <a:rPr kumimoji="1" lang="en-US" altLang="ja-JP" dirty="0"/>
              <a:t> </a:t>
            </a:r>
            <a:r>
              <a:rPr kumimoji="1" lang="ja-JP" altLang="en-US" dirty="0"/>
              <a:t>はこの各要素を参照するために回る</a:t>
            </a:r>
          </a:p>
        </p:txBody>
      </p:sp>
      <p:sp>
        <p:nvSpPr>
          <p:cNvPr id="5" name="テキスト プレースホルダー 2"/>
          <p:cNvSpPr txBox="1">
            <a:spLocks/>
          </p:cNvSpPr>
          <p:nvPr/>
        </p:nvSpPr>
        <p:spPr bwMode="auto">
          <a:xfrm>
            <a:off x="1331964" y="3068996"/>
            <a:ext cx="7470083" cy="24300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800" kern="0" dirty="0">
                <a:latin typeface="Consolas" panose="020B0609020204030204" pitchFamily="49" charset="0"/>
              </a:rPr>
              <a:t>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j = 0; j &lt; SIZE; </a:t>
            </a:r>
            <a:r>
              <a:rPr lang="en-US" altLang="ja-JP" sz="1800" kern="0" dirty="0" err="1">
                <a:latin typeface="Consolas" panose="020B0609020204030204" pitchFamily="49" charset="0"/>
              </a:rPr>
              <a:t>j++</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0;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&lt; SIZE;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a[k][j] += b[k][</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c[</a:t>
            </a:r>
            <a:r>
              <a:rPr lang="en-US" altLang="ja-JP" sz="1800" kern="0" dirty="0" err="1">
                <a:latin typeface="Consolas" panose="020B0609020204030204" pitchFamily="49" charset="0"/>
              </a:rPr>
              <a:t>i</a:t>
            </a:r>
            <a:r>
              <a:rPr lang="en-US" altLang="ja-JP" sz="1800" kern="0" dirty="0">
                <a:latin typeface="Consolas" panose="020B0609020204030204" pitchFamily="49" charset="0"/>
              </a:rPr>
              <a:t>][j];</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a:t>
            </a:r>
          </a:p>
          <a:p>
            <a:pPr lvl="1"/>
            <a:endParaRPr lang="ja-JP" altLang="en-US" sz="1800" kern="0" dirty="0">
              <a:latin typeface="Consolas" panose="020B0609020204030204" pitchFamily="49" charset="0"/>
            </a:endParaRPr>
          </a:p>
        </p:txBody>
      </p:sp>
      <p:sp>
        <p:nvSpPr>
          <p:cNvPr id="3" name="正方形/長方形 2"/>
          <p:cNvSpPr/>
          <p:nvPr/>
        </p:nvSpPr>
        <p:spPr bwMode="auto">
          <a:xfrm>
            <a:off x="1331964"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491988"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5652012" y="1178975"/>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1691968"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761991"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b</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01201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1691968" y="1538979"/>
            <a:ext cx="360004"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12" name="正方形/長方形 11"/>
          <p:cNvSpPr/>
          <p:nvPr/>
        </p:nvSpPr>
        <p:spPr bwMode="auto">
          <a:xfrm>
            <a:off x="2771980"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4932004"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3491988" y="1538979"/>
            <a:ext cx="1440016"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6012016" y="1178974"/>
            <a:ext cx="360004" cy="1350015"/>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355202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重要なポイント</a:t>
            </a:r>
          </a:p>
        </p:txBody>
      </p:sp>
      <p:sp>
        <p:nvSpPr>
          <p:cNvPr id="4" name="テキスト プレースホルダー 3"/>
          <p:cNvSpPr>
            <a:spLocks noGrp="1"/>
          </p:cNvSpPr>
          <p:nvPr>
            <p:ph type="body" sz="quarter" idx="10"/>
          </p:nvPr>
        </p:nvSpPr>
        <p:spPr>
          <a:xfrm>
            <a:off x="431954" y="3699004"/>
            <a:ext cx="8460094" cy="3060034"/>
          </a:xfrm>
        </p:spPr>
        <p:txBody>
          <a:bodyPr/>
          <a:lstStyle/>
          <a:p>
            <a:r>
              <a:rPr kumimoji="1" lang="ja-JP" altLang="en-US" dirty="0"/>
              <a:t>このプログラムをよく見ると，</a:t>
            </a:r>
            <a:endParaRPr kumimoji="1" lang="en-US" altLang="ja-JP" dirty="0"/>
          </a:p>
          <a:p>
            <a:pPr lvl="1"/>
            <a:r>
              <a:rPr lang="en-US" altLang="ja-JP" dirty="0"/>
              <a:t>a[k][j] += </a:t>
            </a:r>
            <a:r>
              <a:rPr lang="ja-JP" altLang="en-US" dirty="0"/>
              <a:t>の部分の計算の順序は自由に入れ替え可能</a:t>
            </a:r>
            <a:endParaRPr lang="en-US" altLang="ja-JP" dirty="0"/>
          </a:p>
          <a:p>
            <a:pPr lvl="2"/>
            <a:r>
              <a:rPr lang="ja-JP" altLang="en-US" dirty="0"/>
              <a:t>足し算はどのような順序でやってもよい</a:t>
            </a:r>
            <a:endParaRPr lang="en-US" altLang="ja-JP" dirty="0"/>
          </a:p>
          <a:p>
            <a:pPr lvl="2"/>
            <a:r>
              <a:rPr lang="ja-JP" altLang="en-US" dirty="0"/>
              <a:t>たとえば，ループの外側と内側を入れ替えても，結果は同じ</a:t>
            </a:r>
            <a:endParaRPr lang="en-US" altLang="ja-JP" dirty="0"/>
          </a:p>
        </p:txBody>
      </p:sp>
      <p:sp>
        <p:nvSpPr>
          <p:cNvPr id="5" name="テキスト プレースホルダー 2"/>
          <p:cNvSpPr txBox="1">
            <a:spLocks/>
          </p:cNvSpPr>
          <p:nvPr/>
        </p:nvSpPr>
        <p:spPr bwMode="auto">
          <a:xfrm>
            <a:off x="1331964" y="1358977"/>
            <a:ext cx="7470083" cy="24300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800" kern="0" dirty="0">
                <a:latin typeface="Consolas" panose="020B0609020204030204" pitchFamily="49" charset="0"/>
              </a:rPr>
              <a:t>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j = 0; j &lt; SIZE; </a:t>
            </a:r>
            <a:r>
              <a:rPr lang="en-US" altLang="ja-JP" sz="1800" kern="0" dirty="0" err="1">
                <a:latin typeface="Consolas" panose="020B0609020204030204" pitchFamily="49" charset="0"/>
              </a:rPr>
              <a:t>j++</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0;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&lt; SIZE;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a[k][j] += b[k][</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c[</a:t>
            </a:r>
            <a:r>
              <a:rPr lang="en-US" altLang="ja-JP" sz="1800" kern="0" dirty="0" err="1">
                <a:latin typeface="Consolas" panose="020B0609020204030204" pitchFamily="49" charset="0"/>
              </a:rPr>
              <a:t>i</a:t>
            </a:r>
            <a:r>
              <a:rPr lang="en-US" altLang="ja-JP" sz="1800" kern="0" dirty="0">
                <a:latin typeface="Consolas" panose="020B0609020204030204" pitchFamily="49" charset="0"/>
              </a:rPr>
              <a:t>][j];</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a:t>
            </a:r>
          </a:p>
          <a:p>
            <a:pPr lvl="1"/>
            <a:endParaRPr lang="ja-JP" altLang="en-US" sz="1800" kern="0" dirty="0">
              <a:latin typeface="Consolas" panose="020B0609020204030204" pitchFamily="49" charset="0"/>
            </a:endParaRPr>
          </a:p>
        </p:txBody>
      </p:sp>
    </p:spTree>
    <p:extLst>
      <p:ext uri="{BB962C8B-B14F-4D97-AF65-F5344CB8AC3E}">
        <p14:creationId xmlns:p14="http://schemas.microsoft.com/office/powerpoint/2010/main" val="3618202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i</a:t>
            </a:r>
            <a:r>
              <a:rPr kumimoji="1" lang="en-US" altLang="ja-JP" dirty="0"/>
              <a:t>, j ,k </a:t>
            </a:r>
            <a:r>
              <a:rPr kumimoji="1" lang="ja-JP" altLang="en-US" dirty="0"/>
              <a:t>をひっくり返した時の，</a:t>
            </a:r>
            <a:br>
              <a:rPr kumimoji="1" lang="en-US" altLang="ja-JP" dirty="0"/>
            </a:br>
            <a:r>
              <a:rPr kumimoji="1" lang="ja-JP" altLang="en-US" dirty="0"/>
              <a:t>最内周ループのアクセス範囲</a:t>
            </a:r>
          </a:p>
        </p:txBody>
      </p:sp>
      <p:sp>
        <p:nvSpPr>
          <p:cNvPr id="5" name="テキスト プレースホルダー 2"/>
          <p:cNvSpPr txBox="1">
            <a:spLocks/>
          </p:cNvSpPr>
          <p:nvPr/>
        </p:nvSpPr>
        <p:spPr bwMode="auto">
          <a:xfrm>
            <a:off x="1601967" y="2708992"/>
            <a:ext cx="6660073"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p>
          <a:p>
            <a:pPr marL="360000" lvl="1" indent="0">
              <a:buFont typeface="メイリオ" panose="020B0604030504040204" pitchFamily="50" charset="-128"/>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a:t>
            </a:r>
            <a:r>
              <a:rPr lang="en-US" altLang="ja-JP" sz="1400" b="1" kern="0" dirty="0">
                <a:solidFill>
                  <a:schemeClr val="accent5"/>
                </a:solidFill>
                <a:latin typeface="Consolas" panose="020B0609020204030204" pitchFamily="49" charset="0"/>
              </a:rPr>
              <a:t>// </a:t>
            </a:r>
            <a:r>
              <a:rPr lang="en-US" altLang="ja-JP" sz="1400" b="1" kern="0" dirty="0" err="1">
                <a:solidFill>
                  <a:schemeClr val="accent5"/>
                </a:solidFill>
                <a:latin typeface="Consolas" panose="020B0609020204030204" pitchFamily="49" charset="0"/>
              </a:rPr>
              <a:t>i</a:t>
            </a:r>
            <a:r>
              <a:rPr lang="en-US" altLang="ja-JP" sz="1400" b="1" kern="0" dirty="0">
                <a:solidFill>
                  <a:schemeClr val="accent5"/>
                </a:solidFill>
                <a:latin typeface="Consolas" panose="020B0609020204030204" pitchFamily="49" charset="0"/>
              </a:rPr>
              <a:t> </a:t>
            </a:r>
            <a:r>
              <a:rPr lang="ja-JP" altLang="en-US" sz="1400" b="1" kern="0" dirty="0">
                <a:solidFill>
                  <a:schemeClr val="accent5"/>
                </a:solidFill>
                <a:latin typeface="Consolas" panose="020B0609020204030204" pitchFamily="49" charset="0"/>
              </a:rPr>
              <a:t>が変化</a:t>
            </a:r>
          </a:p>
        </p:txBody>
      </p:sp>
      <p:sp>
        <p:nvSpPr>
          <p:cNvPr id="3" name="正方形/長方形 2"/>
          <p:cNvSpPr/>
          <p:nvPr/>
        </p:nvSpPr>
        <p:spPr bwMode="auto">
          <a:xfrm>
            <a:off x="1331964"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491988"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5652012" y="1178975"/>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1691968"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761991"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b</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01201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1691968" y="1538979"/>
            <a:ext cx="360004"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12" name="正方形/長方形 11"/>
          <p:cNvSpPr/>
          <p:nvPr/>
        </p:nvSpPr>
        <p:spPr bwMode="auto">
          <a:xfrm>
            <a:off x="2771980"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4932004"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3491988" y="1538979"/>
            <a:ext cx="1440016"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6012016" y="1178974"/>
            <a:ext cx="360004" cy="1350015"/>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22" name="テキスト プレースホルダー 3">
            <a:extLst>
              <a:ext uri="{FF2B5EF4-FFF2-40B4-BE49-F238E27FC236}">
                <a16:creationId xmlns:a16="http://schemas.microsoft.com/office/drawing/2014/main" id="{CB6D04DA-C08C-457D-8FDB-80562D9D71B7}"/>
              </a:ext>
            </a:extLst>
          </p:cNvPr>
          <p:cNvSpPr>
            <a:spLocks noGrp="1"/>
          </p:cNvSpPr>
          <p:nvPr>
            <p:ph type="body" sz="quarter" idx="10"/>
          </p:nvPr>
        </p:nvSpPr>
        <p:spPr>
          <a:xfrm>
            <a:off x="431954" y="3699004"/>
            <a:ext cx="8460094" cy="3060034"/>
          </a:xfrm>
        </p:spPr>
        <p:txBody>
          <a:bodyPr/>
          <a:lstStyle/>
          <a:p>
            <a:r>
              <a:rPr lang="ja-JP" altLang="en-US" dirty="0"/>
              <a:t>最内周ループのアクセス範囲が横向きになっているのが重要</a:t>
            </a:r>
            <a:endParaRPr lang="en-US" altLang="ja-JP" dirty="0"/>
          </a:p>
        </p:txBody>
      </p:sp>
    </p:spTree>
    <p:extLst>
      <p:ext uri="{BB962C8B-B14F-4D97-AF65-F5344CB8AC3E}">
        <p14:creationId xmlns:p14="http://schemas.microsoft.com/office/powerpoint/2010/main" val="2750218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最悪の場合（</a:t>
            </a:r>
            <a:r>
              <a:rPr lang="en-US" altLang="ja-JP" dirty="0"/>
              <a:t>1100</a:t>
            </a:r>
            <a:r>
              <a:rPr lang="ja-JP" altLang="en-US" dirty="0"/>
              <a:t>秒）と最良の場合（</a:t>
            </a:r>
            <a:r>
              <a:rPr lang="en-US" altLang="ja-JP" dirty="0"/>
              <a:t>20</a:t>
            </a:r>
            <a:r>
              <a:rPr lang="ja-JP" altLang="en-US" dirty="0"/>
              <a:t>秒）</a:t>
            </a:r>
            <a:br>
              <a:rPr lang="en-US" altLang="ja-JP" dirty="0"/>
            </a:br>
            <a:r>
              <a:rPr lang="ja-JP" altLang="en-US" dirty="0"/>
              <a:t>上側はキャッシュを全く利用できていない</a:t>
            </a:r>
            <a:endParaRPr kumimoji="1" lang="ja-JP" altLang="en-US" dirty="0"/>
          </a:p>
        </p:txBody>
      </p:sp>
      <p:sp>
        <p:nvSpPr>
          <p:cNvPr id="17" name="正方形/長方形 16"/>
          <p:cNvSpPr/>
          <p:nvPr/>
        </p:nvSpPr>
        <p:spPr bwMode="auto">
          <a:xfrm>
            <a:off x="1331964" y="3969006"/>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3491988" y="3969006"/>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5652012" y="3969006"/>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p:cNvSpPr/>
          <p:nvPr/>
        </p:nvSpPr>
        <p:spPr bwMode="auto">
          <a:xfrm>
            <a:off x="1331964" y="4419010"/>
            <a:ext cx="1440016" cy="36000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4419010"/>
            <a:ext cx="360004" cy="360005"/>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5652012" y="4419011"/>
            <a:ext cx="1440016" cy="36000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28" name="テキスト プレースホルダー 2"/>
          <p:cNvSpPr txBox="1">
            <a:spLocks/>
          </p:cNvSpPr>
          <p:nvPr/>
        </p:nvSpPr>
        <p:spPr bwMode="auto">
          <a:xfrm>
            <a:off x="1601967" y="5589024"/>
            <a:ext cx="6120068"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a:t>
            </a:r>
          </a:p>
          <a:p>
            <a:pPr marL="360000" lvl="1" indent="0">
              <a:buNone/>
            </a:pPr>
            <a:r>
              <a:rPr lang="en-US" altLang="ja-JP" sz="1400" kern="0" dirty="0">
                <a:latin typeface="Consolas" panose="020B0609020204030204" pitchFamily="49" charset="0"/>
              </a:rPr>
              <a:t>   for (int k = 0; k &lt; SIZE; k++) {</a:t>
            </a:r>
          </a:p>
          <a:p>
            <a:pPr marL="360000" lvl="1" indent="0">
              <a:buNone/>
            </a:pPr>
            <a:r>
              <a:rPr lang="ja-JP" altLang="en-US" sz="1400" kern="0" dirty="0">
                <a:latin typeface="Consolas" panose="020B0609020204030204" pitchFamily="49" charset="0"/>
              </a:rPr>
              <a:t>      </a:t>
            </a:r>
            <a:r>
              <a:rPr lang="en-US" altLang="ja-JP" sz="1400" kern="0" dirty="0">
                <a:latin typeface="Consolas" panose="020B0609020204030204" pitchFamily="49" charset="0"/>
              </a:rPr>
              <a:t>for (int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r>
              <a:rPr lang="en-US" altLang="ja-JP" sz="1400" b="1" kern="0" dirty="0">
                <a:solidFill>
                  <a:schemeClr val="accent5"/>
                </a:solidFill>
                <a:latin typeface="Consolas" panose="020B0609020204030204" pitchFamily="49" charset="0"/>
              </a:rPr>
              <a:t>// j</a:t>
            </a:r>
            <a:r>
              <a:rPr lang="ja-JP" altLang="en-US" sz="1400" b="1" kern="0" dirty="0">
                <a:solidFill>
                  <a:schemeClr val="accent5"/>
                </a:solidFill>
                <a:latin typeface="Consolas" panose="020B0609020204030204" pitchFamily="49" charset="0"/>
              </a:rPr>
              <a:t> が変化</a:t>
            </a:r>
          </a:p>
        </p:txBody>
      </p:sp>
      <p:sp>
        <p:nvSpPr>
          <p:cNvPr id="40" name="正方形/長方形 39">
            <a:extLst>
              <a:ext uri="{FF2B5EF4-FFF2-40B4-BE49-F238E27FC236}">
                <a16:creationId xmlns:a16="http://schemas.microsoft.com/office/drawing/2014/main" id="{EADFD19F-7A63-419E-A9FB-F15BBA79010C}"/>
              </a:ext>
            </a:extLst>
          </p:cNvPr>
          <p:cNvSpPr/>
          <p:nvPr/>
        </p:nvSpPr>
        <p:spPr bwMode="auto">
          <a:xfrm>
            <a:off x="1331964" y="108897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49D741D5-ED53-4F29-8457-564D231C8870}"/>
              </a:ext>
            </a:extLst>
          </p:cNvPr>
          <p:cNvSpPr/>
          <p:nvPr/>
        </p:nvSpPr>
        <p:spPr bwMode="auto">
          <a:xfrm>
            <a:off x="3491988" y="108897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C1385DF0-DB6C-4B7C-B66E-AFC793FD0114}"/>
              </a:ext>
            </a:extLst>
          </p:cNvPr>
          <p:cNvSpPr/>
          <p:nvPr/>
        </p:nvSpPr>
        <p:spPr bwMode="auto">
          <a:xfrm>
            <a:off x="5652012" y="1088974"/>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正方形/長方形 42">
            <a:extLst>
              <a:ext uri="{FF2B5EF4-FFF2-40B4-BE49-F238E27FC236}">
                <a16:creationId xmlns:a16="http://schemas.microsoft.com/office/drawing/2014/main" id="{1107271C-36FF-4B33-A3D4-314F10D1782D}"/>
              </a:ext>
            </a:extLst>
          </p:cNvPr>
          <p:cNvSpPr/>
          <p:nvPr/>
        </p:nvSpPr>
        <p:spPr bwMode="auto">
          <a:xfrm>
            <a:off x="1691968" y="1088974"/>
            <a:ext cx="360004"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70DB441E-A4CB-4C14-9255-C9998E2A1F4D}"/>
              </a:ext>
            </a:extLst>
          </p:cNvPr>
          <p:cNvSpPr/>
          <p:nvPr/>
        </p:nvSpPr>
        <p:spPr bwMode="auto">
          <a:xfrm>
            <a:off x="3851992" y="1088974"/>
            <a:ext cx="360004"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19EE742C-3DB1-47BA-8CFA-78A9EF596BFC}"/>
              </a:ext>
            </a:extLst>
          </p:cNvPr>
          <p:cNvSpPr/>
          <p:nvPr/>
        </p:nvSpPr>
        <p:spPr bwMode="auto">
          <a:xfrm>
            <a:off x="6012016" y="1448978"/>
            <a:ext cx="360004" cy="36000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46" name="テキスト プレースホルダー 2">
            <a:extLst>
              <a:ext uri="{FF2B5EF4-FFF2-40B4-BE49-F238E27FC236}">
                <a16:creationId xmlns:a16="http://schemas.microsoft.com/office/drawing/2014/main" id="{DE9E16F8-A8A2-437A-AB3A-4DE2EBD703AE}"/>
              </a:ext>
            </a:extLst>
          </p:cNvPr>
          <p:cNvSpPr txBox="1">
            <a:spLocks/>
          </p:cNvSpPr>
          <p:nvPr/>
        </p:nvSpPr>
        <p:spPr bwMode="auto">
          <a:xfrm>
            <a:off x="1601967" y="2708992"/>
            <a:ext cx="6120068"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a:t>
            </a:r>
          </a:p>
          <a:p>
            <a:pPr marL="360000" lvl="1" indent="0">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p>
          <a:p>
            <a:pPr marL="360000" lvl="1" indent="0">
              <a:buNone/>
            </a:pPr>
            <a:r>
              <a:rPr lang="ja-JP" altLang="en-US" sz="1400" kern="0" dirty="0">
                <a:latin typeface="Consolas" panose="020B0609020204030204" pitchFamily="49" charset="0"/>
              </a:rPr>
              <a:t>        </a:t>
            </a: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k = 0; k &lt; SIZE; k++) { </a:t>
            </a:r>
            <a:r>
              <a:rPr lang="en-US" altLang="ja-JP" sz="1400" b="1" kern="0" dirty="0">
                <a:solidFill>
                  <a:schemeClr val="accent5"/>
                </a:solidFill>
                <a:latin typeface="Consolas" panose="020B0609020204030204" pitchFamily="49" charset="0"/>
              </a:rPr>
              <a:t>// </a:t>
            </a:r>
            <a:r>
              <a:rPr lang="ja-JP" altLang="en-US" sz="1400" b="1" kern="0" dirty="0">
                <a:solidFill>
                  <a:schemeClr val="accent5"/>
                </a:solidFill>
                <a:latin typeface="Consolas" panose="020B0609020204030204" pitchFamily="49" charset="0"/>
              </a:rPr>
              <a:t>ｋ が変化</a:t>
            </a:r>
          </a:p>
        </p:txBody>
      </p:sp>
    </p:spTree>
    <p:extLst>
      <p:ext uri="{BB962C8B-B14F-4D97-AF65-F5344CB8AC3E}">
        <p14:creationId xmlns:p14="http://schemas.microsoft.com/office/powerpoint/2010/main" val="3838064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179FF-21C9-F460-A782-BDB32569EB49}"/>
              </a:ext>
            </a:extLst>
          </p:cNvPr>
          <p:cNvSpPr>
            <a:spLocks noGrp="1"/>
          </p:cNvSpPr>
          <p:nvPr>
            <p:ph type="title"/>
          </p:nvPr>
        </p:nvSpPr>
        <p:spPr/>
        <p:txBody>
          <a:bodyPr/>
          <a:lstStyle/>
          <a:p>
            <a:r>
              <a:rPr lang="ja-JP" altLang="en-US" dirty="0"/>
              <a:t>課題 ９ </a:t>
            </a:r>
            <a:r>
              <a:rPr lang="en-US" altLang="ja-JP" dirty="0"/>
              <a:t>(1)</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3F7718B-DEE5-B6A9-9DA4-714E30095724}"/>
                  </a:ext>
                </a:extLst>
              </p:cNvPr>
              <p:cNvSpPr>
                <a:spLocks noGrp="1"/>
              </p:cNvSpPr>
              <p:nvPr>
                <p:ph sz="quarter" idx="10"/>
              </p:nvPr>
            </p:nvSpPr>
            <p:spPr/>
            <p:txBody>
              <a:bodyPr/>
              <a:lstStyle/>
              <a:p>
                <a:r>
                  <a:rPr lang="en-US" altLang="ja-JP" dirty="0">
                    <a:solidFill>
                      <a:schemeClr val="tx1">
                        <a:lumMod val="75000"/>
                        <a:lumOff val="25000"/>
                      </a:schemeClr>
                    </a:solidFill>
                    <a:latin typeface="Cambria Math" panose="02040503050406030204" pitchFamily="18" charset="0"/>
                  </a:rPr>
                  <a:t>(1) </a:t>
                </a:r>
                <a:r>
                  <a:rPr lang="ja-JP" altLang="en-US" dirty="0">
                    <a:solidFill>
                      <a:schemeClr val="tx1">
                        <a:lumMod val="75000"/>
                        <a:lumOff val="25000"/>
                      </a:schemeClr>
                    </a:solidFill>
                    <a:latin typeface="Cambria Math" panose="02040503050406030204" pitchFamily="18" charset="0"/>
                  </a:rPr>
                  <a:t>の解</a:t>
                </a:r>
                <a:endParaRPr lang="en-US" altLang="ja-JP" dirty="0">
                  <a:solidFill>
                    <a:schemeClr val="tx1">
                      <a:lumMod val="75000"/>
                      <a:lumOff val="25000"/>
                    </a:schemeClr>
                  </a:solidFill>
                  <a:latin typeface="Cambria Math" panose="02040503050406030204" pitchFamily="18" charset="0"/>
                </a:endParaRPr>
              </a:p>
              <a:p>
                <a:pPr lvl="1"/>
                <a14:m>
                  <m:oMath xmlns:m="http://schemas.openxmlformats.org/officeDocument/2006/math">
                    <m:f>
                      <m:fPr>
                        <m:ctrlPr>
                          <a:rPr lang="en-US" altLang="ja-JP" i="1" dirty="0" smtClean="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𝐼𝑃𝐶𝑡</m:t>
                            </m:r>
                          </m:den>
                        </m:f>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𝑃𝑖</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𝑃h</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𝐶𝑝</m:t>
                        </m:r>
                      </m:den>
                    </m:f>
                    <m:r>
                      <a:rPr lang="en-US" altLang="ja-JP" b="0" i="1" dirty="0" smtClean="0">
                        <a:solidFill>
                          <a:schemeClr val="tx1">
                            <a:lumMod val="75000"/>
                            <a:lumOff val="25000"/>
                          </a:schemeClr>
                        </a:solidFill>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2</m:t>
                            </m:r>
                          </m:den>
                        </m:f>
                        <m:r>
                          <a:rPr lang="en-US" altLang="ja-JP" i="1" dirty="0">
                            <a:latin typeface="Cambria Math" panose="02040503050406030204" pitchFamily="18" charset="0"/>
                          </a:rPr>
                          <m:t>+</m:t>
                        </m:r>
                        <m:r>
                          <a:rPr lang="en-US" altLang="ja-JP" b="0" i="1" dirty="0" smtClean="0">
                            <a:latin typeface="Cambria Math" panose="02040503050406030204" pitchFamily="18" charset="0"/>
                          </a:rPr>
                          <m:t>0.2</m:t>
                        </m:r>
                        <m:r>
                          <a:rPr lang="en-US" altLang="ja-JP" i="1" dirty="0">
                            <a:latin typeface="Cambria Math" panose="02040503050406030204" pitchFamily="18" charset="0"/>
                          </a:rPr>
                          <m:t>×</m:t>
                        </m:r>
                        <m:r>
                          <a:rPr lang="en-US" altLang="ja-JP" b="0" i="1" dirty="0" smtClean="0">
                            <a:latin typeface="Cambria Math" panose="02040503050406030204" pitchFamily="18" charset="0"/>
                          </a:rPr>
                          <m:t>0.01</m:t>
                        </m:r>
                        <m:r>
                          <a:rPr lang="en-US" altLang="ja-JP" i="1" dirty="0">
                            <a:latin typeface="Cambria Math" panose="02040503050406030204" pitchFamily="18" charset="0"/>
                          </a:rPr>
                          <m:t>×</m:t>
                        </m:r>
                        <m:r>
                          <a:rPr lang="en-US" altLang="ja-JP" b="0" i="1" dirty="0" smtClean="0">
                            <a:latin typeface="Cambria Math" panose="02040503050406030204" pitchFamily="18" charset="0"/>
                          </a:rPr>
                          <m:t>100</m:t>
                        </m:r>
                      </m:den>
                    </m:f>
                    <m:r>
                      <a:rPr lang="en-US" altLang="ja-JP" b="0" i="1" dirty="0" smtClean="0">
                        <a:latin typeface="Cambria Math" panose="02040503050406030204" pitchFamily="18" charset="0"/>
                      </a:rPr>
                      <m:t>=</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0.7</m:t>
                        </m:r>
                      </m:den>
                    </m:f>
                    <m:r>
                      <a:rPr lang="en-US" altLang="ja-JP" b="0" i="1" dirty="0" smtClean="0">
                        <a:latin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≈1.43</m:t>
                    </m:r>
                  </m:oMath>
                </a14:m>
                <a:endParaRPr kumimoji="1" lang="en-US" dirty="0">
                  <a:solidFill>
                    <a:schemeClr val="tx1">
                      <a:lumMod val="75000"/>
                      <a:lumOff val="25000"/>
                    </a:schemeClr>
                  </a:solidFill>
                </a:endParaRPr>
              </a:p>
              <a:p>
                <a:r>
                  <a:rPr lang="ja-JP" altLang="en-US" i="1" dirty="0">
                    <a:solidFill>
                      <a:schemeClr val="tx1">
                        <a:lumMod val="75000"/>
                        <a:lumOff val="25000"/>
                      </a:schemeClr>
                    </a:solidFill>
                    <a:latin typeface="Cambria Math" panose="02040503050406030204" pitchFamily="18" charset="0"/>
                  </a:rPr>
                  <a:t>ちなみに，キャッシュが全く無い場合（補足）：</a:t>
                </a:r>
                <a:endParaRPr lang="en-US" altLang="ja-JP" i="1" dirty="0">
                  <a:solidFill>
                    <a:schemeClr val="tx1">
                      <a:lumMod val="75000"/>
                      <a:lumOff val="25000"/>
                    </a:schemeClr>
                  </a:solidFill>
                  <a:latin typeface="Cambria Math" panose="02040503050406030204" pitchFamily="18" charset="0"/>
                </a:endParaRPr>
              </a:p>
              <a:p>
                <a:pPr lvl="1"/>
                <a14:m>
                  <m:oMath xmlns:m="http://schemas.openxmlformats.org/officeDocument/2006/math">
                    <m:f>
                      <m:fPr>
                        <m:ctrlPr>
                          <a:rPr lang="en-US" altLang="ja-JP" i="1" dirty="0" smtClean="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𝐼𝑃𝐶𝑡</m:t>
                            </m:r>
                          </m:den>
                        </m:f>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𝑃𝑖</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𝑃h</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𝐶𝑝</m:t>
                        </m:r>
                      </m:den>
                    </m:f>
                    <m:r>
                      <a:rPr lang="en-US" altLang="ja-JP" b="0" i="1" dirty="0" smtClean="0">
                        <a:solidFill>
                          <a:schemeClr val="tx1">
                            <a:lumMod val="75000"/>
                            <a:lumOff val="25000"/>
                          </a:schemeClr>
                        </a:solidFill>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2</m:t>
                            </m:r>
                          </m:den>
                        </m:f>
                        <m:r>
                          <a:rPr lang="en-US" altLang="ja-JP" i="1" dirty="0">
                            <a:latin typeface="Cambria Math" panose="02040503050406030204" pitchFamily="18" charset="0"/>
                          </a:rPr>
                          <m:t>+</m:t>
                        </m:r>
                        <m:r>
                          <a:rPr lang="en-US" altLang="ja-JP" b="0" i="1" dirty="0" smtClean="0">
                            <a:latin typeface="Cambria Math" panose="02040503050406030204" pitchFamily="18" charset="0"/>
                          </a:rPr>
                          <m:t>0.2</m:t>
                        </m:r>
                        <m:r>
                          <a:rPr lang="en-US" altLang="ja-JP" i="1" dirty="0">
                            <a:latin typeface="Cambria Math" panose="02040503050406030204" pitchFamily="18" charset="0"/>
                          </a:rPr>
                          <m:t>×</m:t>
                        </m:r>
                        <m:r>
                          <a:rPr lang="en-US" altLang="ja-JP" b="0" i="1" dirty="0" smtClean="0">
                            <a:latin typeface="Cambria Math" panose="02040503050406030204" pitchFamily="18" charset="0"/>
                          </a:rPr>
                          <m:t>1</m:t>
                        </m:r>
                        <m:r>
                          <a:rPr lang="en-US" altLang="ja-JP" i="1" dirty="0">
                            <a:latin typeface="Cambria Math" panose="02040503050406030204" pitchFamily="18" charset="0"/>
                          </a:rPr>
                          <m:t>×</m:t>
                        </m:r>
                        <m:r>
                          <a:rPr lang="en-US" altLang="ja-JP" b="0" i="1" dirty="0" smtClean="0">
                            <a:latin typeface="Cambria Math" panose="02040503050406030204" pitchFamily="18" charset="0"/>
                          </a:rPr>
                          <m:t>100</m:t>
                        </m:r>
                      </m:den>
                    </m:f>
                    <m:r>
                      <a:rPr lang="en-US" altLang="ja-JP" b="0" i="1" dirty="0" smtClean="0">
                        <a:latin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m:t>
                    </m:r>
                  </m:oMath>
                </a14:m>
                <a:r>
                  <a:rPr kumimoji="1" lang="en-US" altLang="ja-JP" dirty="0">
                    <a:solidFill>
                      <a:schemeClr val="tx1">
                        <a:lumMod val="75000"/>
                        <a:lumOff val="25000"/>
                      </a:schemeClr>
                    </a:solidFill>
                  </a:rPr>
                  <a:t>0.049</a:t>
                </a:r>
                <a:endParaRPr kumimoji="1" lang="en-US" dirty="0">
                  <a:solidFill>
                    <a:schemeClr val="tx1">
                      <a:lumMod val="75000"/>
                      <a:lumOff val="25000"/>
                    </a:schemeClr>
                  </a:solidFill>
                </a:endParaRPr>
              </a:p>
            </p:txBody>
          </p:sp>
        </mc:Choice>
        <mc:Fallback xmlns="">
          <p:sp>
            <p:nvSpPr>
              <p:cNvPr id="3" name="コンテンツ プレースホルダー 2">
                <a:extLst>
                  <a:ext uri="{FF2B5EF4-FFF2-40B4-BE49-F238E27FC236}">
                    <a16:creationId xmlns:a16="http://schemas.microsoft.com/office/drawing/2014/main" id="{83F7718B-DEE5-B6A9-9DA4-714E30095724}"/>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444291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r>
              <a:rPr lang="ja-JP" altLang="en-US" dirty="0"/>
              <a:t>キャッシュの構成方法</a:t>
            </a:r>
            <a:endParaRPr lang="en-US" altLang="ja-JP" dirty="0"/>
          </a:p>
          <a:p>
            <a:pPr lvl="1"/>
            <a:r>
              <a:rPr lang="ja-JP" altLang="en-US" dirty="0"/>
              <a:t>３つの方式</a:t>
            </a:r>
            <a:endParaRPr lang="en-US" altLang="ja-JP" dirty="0"/>
          </a:p>
          <a:p>
            <a:pPr lvl="2"/>
            <a:r>
              <a:rPr kumimoji="1" lang="ja-JP" altLang="en-US" dirty="0"/>
              <a:t>基本的な構造（フルアソシアティブ方式）</a:t>
            </a:r>
            <a:endParaRPr kumimoji="1" lang="en-US" altLang="ja-JP" dirty="0"/>
          </a:p>
          <a:p>
            <a:pPr lvl="2"/>
            <a:r>
              <a:rPr kumimoji="1" lang="ja-JP" altLang="en-US" dirty="0"/>
              <a:t>ダイレクトマップ方式</a:t>
            </a:r>
            <a:endParaRPr kumimoji="1" lang="en-US" altLang="ja-JP" dirty="0"/>
          </a:p>
          <a:p>
            <a:pPr lvl="2"/>
            <a:r>
              <a:rPr kumimoji="1" lang="ja-JP" altLang="en-US" dirty="0"/>
              <a:t>セット・アソシアティブ方式</a:t>
            </a:r>
            <a:endParaRPr kumimoji="1" lang="en-US" altLang="ja-JP" dirty="0"/>
          </a:p>
          <a:p>
            <a:pPr lvl="1"/>
            <a:r>
              <a:rPr kumimoji="1" lang="ja-JP" altLang="en-US" dirty="0"/>
              <a:t>性質</a:t>
            </a:r>
            <a:endParaRPr kumimoji="1" lang="en-US" altLang="ja-JP" dirty="0"/>
          </a:p>
          <a:p>
            <a:pPr lvl="2"/>
            <a:r>
              <a:rPr kumimoji="1" lang="ja-JP" altLang="en-US" dirty="0"/>
              <a:t>連想度によって分類可能</a:t>
            </a:r>
            <a:endParaRPr kumimoji="1" lang="en-US" altLang="ja-JP" dirty="0"/>
          </a:p>
          <a:p>
            <a:pPr lvl="2"/>
            <a:r>
              <a:rPr kumimoji="1" lang="ja-JP" altLang="en-US" dirty="0"/>
              <a:t>ヒット率と複雑さにトレードオフ</a:t>
            </a:r>
            <a:br>
              <a:rPr kumimoji="1" lang="en-US" altLang="ja-JP" dirty="0"/>
            </a:br>
            <a:endParaRPr kumimoji="1" lang="ja-JP" altLang="en-US" dirty="0"/>
          </a:p>
          <a:p>
            <a:pPr lvl="1"/>
            <a:r>
              <a:rPr kumimoji="1" lang="ja-JP" altLang="en-US" dirty="0"/>
              <a:t>ライン単位での管理</a:t>
            </a:r>
            <a:endParaRPr kumimoji="1" lang="en-US" altLang="ja-JP" dirty="0"/>
          </a:p>
          <a:p>
            <a:pPr lvl="1"/>
            <a:r>
              <a:rPr kumimoji="1" lang="ja-JP" altLang="en-US" dirty="0"/>
              <a:t>アドレスとキャッシュ構造の具体的な対応関係</a:t>
            </a:r>
          </a:p>
          <a:p>
            <a:r>
              <a:rPr lang="ja-JP" altLang="en-US" dirty="0"/>
              <a:t>行列積での動作例</a:t>
            </a:r>
            <a:endParaRPr kumimoji="1" lang="en-US" altLang="ja-JP" dirty="0">
              <a:solidFill>
                <a:schemeClr val="accent5"/>
              </a:solidFill>
            </a:endParaRPr>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アドレスの幅が </a:t>
            </a:r>
            <a:r>
              <a:rPr lang="en-US" altLang="ja-JP" sz="1600" dirty="0"/>
              <a:t>16 bit</a:t>
            </a:r>
            <a:r>
              <a:rPr lang="ja-JP" altLang="en-US" sz="1600" dirty="0"/>
              <a:t>，ラインサイズ</a:t>
            </a:r>
            <a:r>
              <a:rPr lang="en-US" altLang="ja-JP" sz="1600" dirty="0"/>
              <a:t>8B</a:t>
            </a:r>
            <a:r>
              <a:rPr lang="ja-JP" altLang="en-US" sz="1600" dirty="0"/>
              <a:t>，４エントリのキャッシュについて考える</a:t>
            </a:r>
            <a:endParaRPr lang="en-US" altLang="ja-JP" sz="1600" dirty="0"/>
          </a:p>
          <a:p>
            <a:r>
              <a:rPr lang="ja-JP" altLang="en-US" sz="1600" dirty="0"/>
              <a:t>連想度を以下の様に変えた場合に，</a:t>
            </a:r>
            <a:endParaRPr lang="en-US" altLang="ja-JP" sz="1600" dirty="0"/>
          </a:p>
          <a:p>
            <a:pPr lvl="1"/>
            <a:r>
              <a:rPr lang="en-US" altLang="ja-JP" sz="1600" dirty="0"/>
              <a:t>1</a:t>
            </a:r>
            <a:r>
              <a:rPr lang="ja-JP" altLang="en-US" sz="1600" dirty="0"/>
              <a:t>（ダイレクトマップ）</a:t>
            </a:r>
            <a:endParaRPr lang="en-US" altLang="ja-JP" sz="1600" dirty="0"/>
          </a:p>
          <a:p>
            <a:pPr lvl="1"/>
            <a:r>
              <a:rPr lang="en-US" altLang="ja-JP" sz="1600" dirty="0"/>
              <a:t>2 </a:t>
            </a:r>
          </a:p>
          <a:p>
            <a:pPr lvl="1"/>
            <a:r>
              <a:rPr lang="en-US" altLang="ja-JP" sz="1600" dirty="0"/>
              <a:t>4 </a:t>
            </a:r>
            <a:r>
              <a:rPr lang="ja-JP" altLang="en-US" sz="1600" dirty="0"/>
              <a:t>（フルアソシアティブ）</a:t>
            </a:r>
            <a:endParaRPr lang="en-US" altLang="ja-JP" sz="1600" dirty="0"/>
          </a:p>
          <a:p>
            <a:r>
              <a:rPr lang="ja-JP" altLang="en-US" sz="1600" dirty="0"/>
              <a:t>以下のようなアドレスによる </a:t>
            </a:r>
            <a:r>
              <a:rPr lang="en-US" altLang="ja-JP" sz="1600" dirty="0"/>
              <a:t>1B </a:t>
            </a:r>
            <a:r>
              <a:rPr lang="ja-JP" altLang="en-US" sz="1600" dirty="0"/>
              <a:t>のアクセスがあった場合を考える</a:t>
            </a:r>
            <a:endParaRPr lang="en-US" altLang="ja-JP" sz="1600" dirty="0"/>
          </a:p>
          <a:p>
            <a:pPr lvl="1">
              <a:buFont typeface="+mj-lt"/>
              <a:buAutoNum type="arabicPeriod"/>
            </a:pPr>
            <a:r>
              <a:rPr lang="en-US" altLang="ja-JP" sz="1600" dirty="0"/>
              <a:t>0x8000, 0x8001, 0x8002, 0x8003, 0x8000, 0x8001, 0x8002, 0x8003</a:t>
            </a:r>
          </a:p>
          <a:p>
            <a:pPr lvl="1">
              <a:buFont typeface="+mj-lt"/>
              <a:buAutoNum type="arabicPeriod"/>
            </a:pPr>
            <a:r>
              <a:rPr lang="en-US" altLang="ja-JP" sz="1600" dirty="0"/>
              <a:t>0x8000, 0x9000, 0xA000, 0xB000, 0x8000, 0x9000, 0xA000, 0xB000</a:t>
            </a:r>
          </a:p>
          <a:p>
            <a:pPr lvl="1">
              <a:buFont typeface="+mj-lt"/>
              <a:buAutoNum type="arabicPeriod"/>
            </a:pPr>
            <a:r>
              <a:rPr lang="en-US" altLang="ja-JP" sz="1600" dirty="0"/>
              <a:t>0x8000, 0x9001, 0x8002, 0x9003, 0x9004, 0xA005, 0x9006, 0x8007</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61</a:t>
            </a:fld>
            <a:endParaRPr kumimoji="1" lang="ja-JP" altLang="en-US" dirty="0"/>
          </a:p>
        </p:txBody>
      </p:sp>
    </p:spTree>
    <p:extLst>
      <p:ext uri="{BB962C8B-B14F-4D97-AF65-F5344CB8AC3E}">
        <p14:creationId xmlns:p14="http://schemas.microsoft.com/office/powerpoint/2010/main" val="244451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t>(1) </a:t>
            </a:r>
            <a:r>
              <a:rPr lang="ja-JP" altLang="en-US" sz="1400" dirty="0"/>
              <a:t>上記それぞれの場合で，アクセスが全て終わった後のキャッシュの状態（タグの中身）を示せ</a:t>
            </a:r>
            <a:endParaRPr lang="en-US" altLang="ja-JP" sz="1400" dirty="0"/>
          </a:p>
          <a:p>
            <a:pPr lvl="1"/>
            <a:r>
              <a:rPr lang="ja-JP" altLang="en-US" sz="1400" dirty="0"/>
              <a:t>４エントリのタグにそれぞれ何が残っているかを，</a:t>
            </a:r>
            <a:br>
              <a:rPr lang="en-US" altLang="ja-JP" sz="1400" dirty="0"/>
            </a:br>
            <a:r>
              <a:rPr lang="ja-JP" altLang="en-US" sz="1400" dirty="0"/>
              <a:t>連想度</a:t>
            </a:r>
            <a:r>
              <a:rPr lang="en-US" altLang="ja-JP" sz="1400" dirty="0"/>
              <a:t>3</a:t>
            </a:r>
            <a:r>
              <a:rPr lang="ja-JP" altLang="en-US" sz="1400" dirty="0"/>
              <a:t>パターン</a:t>
            </a:r>
            <a:r>
              <a:rPr lang="en-US" altLang="ja-JP" sz="1400" dirty="0"/>
              <a:t>×</a:t>
            </a:r>
            <a:r>
              <a:rPr lang="ja-JP" altLang="en-US" sz="1400" dirty="0"/>
              <a:t>アクセス系列</a:t>
            </a:r>
            <a:r>
              <a:rPr lang="en-US" altLang="ja-JP" sz="1400" dirty="0"/>
              <a:t>3</a:t>
            </a:r>
            <a:r>
              <a:rPr lang="ja-JP" altLang="en-US" sz="1400" dirty="0"/>
              <a:t>パタン</a:t>
            </a:r>
            <a:r>
              <a:rPr lang="en-US" altLang="ja-JP" sz="1400" dirty="0"/>
              <a:t>=</a:t>
            </a:r>
            <a:r>
              <a:rPr lang="ja-JP" altLang="en-US" sz="1400" dirty="0"/>
              <a:t> </a:t>
            </a:r>
            <a:r>
              <a:rPr lang="en-US" altLang="ja-JP" sz="1400" dirty="0"/>
              <a:t>9 </a:t>
            </a:r>
            <a:r>
              <a:rPr lang="ja-JP" altLang="en-US" sz="1400" dirty="0"/>
              <a:t>パターン分答える</a:t>
            </a:r>
            <a:endParaRPr lang="en-US" altLang="ja-JP" sz="1400" dirty="0"/>
          </a:p>
          <a:p>
            <a:r>
              <a:rPr lang="en-US" altLang="ja-JP" sz="1400" dirty="0"/>
              <a:t>(2) </a:t>
            </a:r>
            <a:r>
              <a:rPr lang="ja-JP" altLang="en-US" sz="1400" dirty="0"/>
              <a:t>上記それぞれの場合のヒット率を計算せよ</a:t>
            </a:r>
            <a:endParaRPr lang="en-US" altLang="ja-JP" sz="1400" dirty="0"/>
          </a:p>
          <a:p>
            <a:r>
              <a:rPr lang="en-US" altLang="ja-JP" sz="1400" dirty="0"/>
              <a:t>(3) </a:t>
            </a:r>
            <a:r>
              <a:rPr lang="ja-JP" altLang="en-US" sz="1400" dirty="0"/>
              <a:t>各アクセスにおけるヒット時に，それが空間的局所性と時間的局所性のいずれによるのかを分類して答えよ</a:t>
            </a:r>
            <a:br>
              <a:rPr lang="en-US" altLang="ja-JP" sz="1400" dirty="0"/>
            </a:br>
            <a:endParaRPr lang="en-US" altLang="ja-JP" sz="1400" dirty="0"/>
          </a:p>
          <a:p>
            <a:r>
              <a:rPr lang="ja-JP" altLang="en-US" sz="1400" dirty="0"/>
              <a:t>多少多いかもですが，</a:t>
            </a:r>
            <a:endParaRPr lang="en-US" altLang="ja-JP" sz="1400" dirty="0"/>
          </a:p>
          <a:p>
            <a:pPr lvl="1"/>
            <a:r>
              <a:rPr lang="ja-JP" altLang="en-US" sz="1400" dirty="0"/>
              <a:t>途中までしか出来なくても良いです</a:t>
            </a:r>
            <a:endParaRPr lang="en-US" altLang="ja-JP" sz="1400" dirty="0"/>
          </a:p>
          <a:p>
            <a:pPr lvl="1"/>
            <a:r>
              <a:rPr lang="ja-JP" altLang="en-US" sz="1400" dirty="0"/>
              <a:t>試験までには１回解いておくと良いです</a:t>
            </a:r>
            <a:endParaRPr lang="en-US" altLang="ja-JP" sz="1400" dirty="0"/>
          </a:p>
          <a:p>
            <a:pPr lvl="1"/>
            <a:r>
              <a:rPr lang="ja-JP" altLang="en-US" sz="1400" dirty="0"/>
              <a:t>実は </a:t>
            </a:r>
            <a:r>
              <a:rPr lang="en-US" altLang="ja-JP" sz="1400" dirty="0"/>
              <a:t>(1) </a:t>
            </a:r>
            <a:r>
              <a:rPr lang="ja-JP" altLang="en-US" sz="1400" dirty="0"/>
              <a:t>がちゃんとできれば </a:t>
            </a:r>
            <a:r>
              <a:rPr lang="en-US" altLang="ja-JP" sz="1400" dirty="0"/>
              <a:t>(2) </a:t>
            </a:r>
            <a:r>
              <a:rPr lang="ja-JP" altLang="en-US" sz="1400" dirty="0"/>
              <a:t>と </a:t>
            </a:r>
            <a:r>
              <a:rPr lang="en-US" altLang="ja-JP" sz="1400" dirty="0"/>
              <a:t>(3) </a:t>
            </a:r>
            <a:r>
              <a:rPr lang="ja-JP" altLang="en-US" sz="1400" dirty="0"/>
              <a:t>はおまけみたいなものです</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62</a:t>
            </a:fld>
            <a:endParaRPr kumimoji="1" lang="ja-JP" altLang="en-US" dirty="0"/>
          </a:p>
        </p:txBody>
      </p:sp>
    </p:spTree>
    <p:extLst>
      <p:ext uri="{BB962C8B-B14F-4D97-AF65-F5344CB8AC3E}">
        <p14:creationId xmlns:p14="http://schemas.microsoft.com/office/powerpoint/2010/main" val="4205918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268976"/>
            <a:ext cx="7920088" cy="5220058"/>
          </a:xfrm>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課題１０：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の「課題１０」のところからお願いします</a:t>
            </a:r>
            <a:endParaRPr kumimoji="1" lang="en-US" altLang="ja-JP" sz="1600" dirty="0"/>
          </a:p>
          <a:p>
            <a:pPr lvl="2"/>
            <a:r>
              <a:rPr kumimoji="1" lang="ja-JP" altLang="en-US" sz="1600" dirty="0"/>
              <a:t>紙に書いた場合は写真を撮ってアップロードしてください</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lang="en-US" altLang="ja-JP" sz="1600" dirty="0"/>
              <a:t>Moodle </a:t>
            </a:r>
            <a:r>
              <a:rPr lang="ja-JP" altLang="en-US" sz="1600" dirty="0"/>
              <a:t>に設定した締め切りまで（</a:t>
            </a:r>
            <a:r>
              <a:rPr lang="en-US" altLang="ja-JP" sz="1600" dirty="0"/>
              <a:t>7/9 </a:t>
            </a:r>
            <a:r>
              <a:rPr lang="ja-JP" altLang="en-US" sz="1600" dirty="0"/>
              <a:t>日曜日の </a:t>
            </a:r>
            <a:r>
              <a:rPr lang="en-US" altLang="ja-JP" sz="1600" dirty="0"/>
              <a:t>23:59 </a:t>
            </a:r>
            <a:r>
              <a:rPr lang="ja-JP" altLang="en-US" sz="1600" dirty="0"/>
              <a:t>頃，要確認）</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2"/>
            <a:r>
              <a:rPr kumimoji="1" lang="ja-JP" altLang="en-US" sz="1600" dirty="0"/>
              <a:t>必ずしも正解していなくても良いです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E7D085-A51C-44B5-9377-11CEE1E23463}"/>
              </a:ext>
            </a:extLst>
          </p:cNvPr>
          <p:cNvSpPr>
            <a:spLocks noGrp="1"/>
          </p:cNvSpPr>
          <p:nvPr>
            <p:ph type="title"/>
          </p:nvPr>
        </p:nvSpPr>
        <p:spPr/>
        <p:txBody>
          <a:bodyPr/>
          <a:lstStyle/>
          <a:p>
            <a:r>
              <a:rPr kumimoji="1" lang="ja-JP" altLang="en-US" dirty="0"/>
              <a:t>休講について</a:t>
            </a:r>
            <a:endParaRPr kumimoji="1" lang="en-US" dirty="0"/>
          </a:p>
        </p:txBody>
      </p:sp>
      <p:sp>
        <p:nvSpPr>
          <p:cNvPr id="3" name="コンテンツ プレースホルダー 2">
            <a:extLst>
              <a:ext uri="{FF2B5EF4-FFF2-40B4-BE49-F238E27FC236}">
                <a16:creationId xmlns:a16="http://schemas.microsoft.com/office/drawing/2014/main" id="{CB83E9C7-2490-D130-556A-322FCBD66AD9}"/>
              </a:ext>
            </a:extLst>
          </p:cNvPr>
          <p:cNvSpPr>
            <a:spLocks noGrp="1"/>
          </p:cNvSpPr>
          <p:nvPr>
            <p:ph sz="quarter" idx="10"/>
          </p:nvPr>
        </p:nvSpPr>
        <p:spPr/>
        <p:txBody>
          <a:bodyPr/>
          <a:lstStyle/>
          <a:p>
            <a:r>
              <a:rPr kumimoji="1" lang="en-US" altLang="ja-JP" dirty="0"/>
              <a:t>7/10 </a:t>
            </a:r>
            <a:r>
              <a:rPr kumimoji="1" lang="ja-JP" altLang="en-US" dirty="0"/>
              <a:t>は出張のため休講です</a:t>
            </a:r>
            <a:endParaRPr kumimoji="1" lang="en-US" altLang="ja-JP" dirty="0"/>
          </a:p>
          <a:p>
            <a:pPr lvl="1"/>
            <a:r>
              <a:rPr kumimoji="1" lang="ja-JP" altLang="en-US" dirty="0"/>
              <a:t>修士の学生さんの発表で海外に行ってきます</a:t>
            </a:r>
            <a:endParaRPr kumimoji="1" lang="en-US" altLang="ja-JP" dirty="0"/>
          </a:p>
          <a:p>
            <a:r>
              <a:rPr kumimoji="1" lang="en-US" altLang="ja-JP" dirty="0"/>
              <a:t>7/17 </a:t>
            </a:r>
            <a:r>
              <a:rPr kumimoji="1" lang="ja-JP" altLang="en-US" dirty="0"/>
              <a:t>は祝日</a:t>
            </a:r>
            <a:endParaRPr kumimoji="1" lang="en-US" altLang="ja-JP" dirty="0"/>
          </a:p>
        </p:txBody>
      </p:sp>
    </p:spTree>
    <p:extLst>
      <p:ext uri="{BB962C8B-B14F-4D97-AF65-F5344CB8AC3E}">
        <p14:creationId xmlns:p14="http://schemas.microsoft.com/office/powerpoint/2010/main" val="2047271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5D9BB-F552-E6CC-3F80-89ACDD28A5F9}"/>
              </a:ext>
            </a:extLst>
          </p:cNvPr>
          <p:cNvSpPr>
            <a:spLocks noGrp="1"/>
          </p:cNvSpPr>
          <p:nvPr>
            <p:ph type="title"/>
          </p:nvPr>
        </p:nvSpPr>
        <p:spPr/>
        <p:txBody>
          <a:bodyPr/>
          <a:lstStyle/>
          <a:p>
            <a:r>
              <a:rPr kumimoji="1" lang="ja-JP" altLang="en-US" dirty="0"/>
              <a:t>期末試験について</a:t>
            </a:r>
            <a:endParaRPr kumimoji="1" lang="en-US" dirty="0"/>
          </a:p>
        </p:txBody>
      </p:sp>
      <p:sp>
        <p:nvSpPr>
          <p:cNvPr id="3" name="コンテンツ プレースホルダー 2">
            <a:extLst>
              <a:ext uri="{FF2B5EF4-FFF2-40B4-BE49-F238E27FC236}">
                <a16:creationId xmlns:a16="http://schemas.microsoft.com/office/drawing/2014/main" id="{706D32AD-9B0A-0A63-C827-702CA262A2BA}"/>
              </a:ext>
            </a:extLst>
          </p:cNvPr>
          <p:cNvSpPr>
            <a:spLocks noGrp="1"/>
          </p:cNvSpPr>
          <p:nvPr>
            <p:ph sz="quarter" idx="10"/>
          </p:nvPr>
        </p:nvSpPr>
        <p:spPr/>
        <p:txBody>
          <a:bodyPr/>
          <a:lstStyle/>
          <a:p>
            <a:r>
              <a:rPr kumimoji="1" lang="en-US" dirty="0"/>
              <a:t>8/7 </a:t>
            </a:r>
            <a:r>
              <a:rPr kumimoji="1" lang="ja-JP" altLang="en-US" dirty="0"/>
              <a:t>予定</a:t>
            </a:r>
            <a:endParaRPr kumimoji="1" lang="en-US" altLang="ja-JP" dirty="0"/>
          </a:p>
          <a:p>
            <a:pPr lvl="1"/>
            <a:r>
              <a:rPr lang="en-US" altLang="ja-JP" dirty="0"/>
              <a:t>7/31 </a:t>
            </a:r>
            <a:r>
              <a:rPr lang="ja-JP" altLang="en-US" dirty="0"/>
              <a:t>は本務校の業務のため休講になる可能性あり</a:t>
            </a:r>
            <a:endParaRPr lang="en-US" altLang="ja-JP" dirty="0"/>
          </a:p>
          <a:p>
            <a:pPr lvl="1"/>
            <a:r>
              <a:rPr lang="ja-JP" altLang="en-US" dirty="0"/>
              <a:t>ただ，業務が入るかどうかが直前まで確定せず</a:t>
            </a:r>
            <a:endParaRPr lang="en-US" altLang="ja-JP" dirty="0"/>
          </a:p>
          <a:p>
            <a:pPr lvl="1"/>
            <a:r>
              <a:rPr lang="ja-JP" altLang="en-US" dirty="0"/>
              <a:t>期末試験の日程が直前まで未定なのはさすがにまずいので</a:t>
            </a:r>
            <a:endParaRPr lang="en-US" altLang="ja-JP" dirty="0"/>
          </a:p>
          <a:p>
            <a:r>
              <a:rPr kumimoji="1" lang="en-US" altLang="ja-JP" dirty="0"/>
              <a:t>A4 </a:t>
            </a:r>
            <a:r>
              <a:rPr kumimoji="1" lang="ja-JP" altLang="en-US" dirty="0"/>
              <a:t>裏表１枚 手書きのみの持ち込み可</a:t>
            </a:r>
            <a:endParaRPr kumimoji="1" lang="en-US" altLang="ja-JP" dirty="0"/>
          </a:p>
          <a:p>
            <a:r>
              <a:rPr kumimoji="1" lang="ja-JP" altLang="en-US" dirty="0"/>
              <a:t>基本的に課題で出した部分を中心に出題する予定</a:t>
            </a:r>
            <a:endParaRPr kumimoji="1" lang="en-US" altLang="ja-JP" dirty="0"/>
          </a:p>
        </p:txBody>
      </p:sp>
    </p:spTree>
    <p:extLst>
      <p:ext uri="{BB962C8B-B14F-4D97-AF65-F5344CB8AC3E}">
        <p14:creationId xmlns:p14="http://schemas.microsoft.com/office/powerpoint/2010/main" val="236722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C3AAE-75FF-A2AE-8FE7-00BB786E6480}"/>
              </a:ext>
            </a:extLst>
          </p:cNvPr>
          <p:cNvSpPr>
            <a:spLocks noGrp="1"/>
          </p:cNvSpPr>
          <p:nvPr>
            <p:ph type="title"/>
          </p:nvPr>
        </p:nvSpPr>
        <p:spPr/>
        <p:txBody>
          <a:bodyPr/>
          <a:lstStyle/>
          <a:p>
            <a:r>
              <a:rPr kumimoji="1" lang="ja-JP" altLang="en-US" dirty="0"/>
              <a:t>練習問題について</a:t>
            </a:r>
            <a:endParaRPr kumimoji="1" lang="en-US" dirty="0"/>
          </a:p>
        </p:txBody>
      </p:sp>
      <p:sp>
        <p:nvSpPr>
          <p:cNvPr id="3" name="コンテンツ プレースホルダー 2">
            <a:extLst>
              <a:ext uri="{FF2B5EF4-FFF2-40B4-BE49-F238E27FC236}">
                <a16:creationId xmlns:a16="http://schemas.microsoft.com/office/drawing/2014/main" id="{187C83D6-07AE-EA4B-7F75-53C4D0D20EFA}"/>
              </a:ext>
            </a:extLst>
          </p:cNvPr>
          <p:cNvSpPr>
            <a:spLocks noGrp="1"/>
          </p:cNvSpPr>
          <p:nvPr>
            <p:ph sz="quarter" idx="10"/>
          </p:nvPr>
        </p:nvSpPr>
        <p:spPr/>
        <p:txBody>
          <a:bodyPr/>
          <a:lstStyle/>
          <a:p>
            <a:r>
              <a:rPr kumimoji="1" lang="ja-JP" altLang="en-US" dirty="0"/>
              <a:t>すいません，用意したいと思っていますが，</a:t>
            </a:r>
            <a:br>
              <a:rPr kumimoji="1" lang="en-US" altLang="ja-JP" dirty="0"/>
            </a:br>
            <a:r>
              <a:rPr kumimoji="1" lang="ja-JP" altLang="en-US" dirty="0"/>
              <a:t>まだ時間がとれてないです</a:t>
            </a:r>
            <a:endParaRPr kumimoji="1" lang="en-US" altLang="ja-JP" dirty="0"/>
          </a:p>
          <a:p>
            <a:r>
              <a:rPr kumimoji="1" lang="ja-JP" altLang="en-US" dirty="0"/>
              <a:t>基本的には課題で出した問題の，パラメータが違うものを用意したいと思います</a:t>
            </a:r>
            <a:endParaRPr kumimoji="1" lang="en-US" altLang="ja-JP" dirty="0"/>
          </a:p>
          <a:p>
            <a:r>
              <a:rPr kumimoji="1" lang="ja-JP" altLang="en-US" dirty="0"/>
              <a:t>もしもですが，問題作って投げてくれる人がいれば，解答の確認をこちらでやって公開したいです</a:t>
            </a:r>
            <a:endParaRPr kumimoji="1" lang="en-US" altLang="ja-JP" dirty="0"/>
          </a:p>
        </p:txBody>
      </p:sp>
    </p:spTree>
    <p:extLst>
      <p:ext uri="{BB962C8B-B14F-4D97-AF65-F5344CB8AC3E}">
        <p14:creationId xmlns:p14="http://schemas.microsoft.com/office/powerpoint/2010/main" val="13681783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09E12B7-1370-3346-B4E8-7093BA1662C1}"/>
              </a:ext>
            </a:extLst>
          </p:cNvPr>
          <p:cNvSpPr>
            <a:spLocks noGrp="1"/>
          </p:cNvSpPr>
          <p:nvPr>
            <p:ph type="title"/>
          </p:nvPr>
        </p:nvSpPr>
        <p:spPr/>
        <p:txBody>
          <a:bodyPr/>
          <a:lstStyle/>
          <a:p>
            <a:r>
              <a:rPr kumimoji="1" lang="ja-JP" altLang="en-US" dirty="0"/>
              <a:t>質問とか感想</a:t>
            </a:r>
            <a:endParaRPr lang="en-US" dirty="0"/>
          </a:p>
        </p:txBody>
      </p:sp>
    </p:spTree>
    <p:extLst>
      <p:ext uri="{BB962C8B-B14F-4D97-AF65-F5344CB8AC3E}">
        <p14:creationId xmlns:p14="http://schemas.microsoft.com/office/powerpoint/2010/main" val="11543452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キャッシュの考え方がシステムプログラミングで習ったバッファリングに似てるなと思いました</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また、キャッシュやバッファリングに限らず、大きなメモリからプログラムを実行する際に動作を速くするために何か別の場所にデータをコピーしてすぐに何度も使えるようにするという考え方は重要だと感じました。</a:t>
            </a:r>
            <a:endParaRPr lang="en-US" dirty="0"/>
          </a:p>
        </p:txBody>
      </p:sp>
    </p:spTree>
    <p:extLst>
      <p:ext uri="{BB962C8B-B14F-4D97-AF65-F5344CB8AC3E}">
        <p14:creationId xmlns:p14="http://schemas.microsoft.com/office/powerpoint/2010/main" val="1173082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期末試験は持ち込み可だとありがたいです。毎授業内容が新しく重いですが復習しつつ頑張ります。</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試験は持ち込みありがいいです！</a:t>
            </a:r>
            <a:endParaRPr lang="en-US" dirty="0"/>
          </a:p>
        </p:txBody>
      </p:sp>
    </p:spTree>
    <p:extLst>
      <p:ext uri="{BB962C8B-B14F-4D97-AF65-F5344CB8AC3E}">
        <p14:creationId xmlns:p14="http://schemas.microsoft.com/office/powerpoint/2010/main" val="5774475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９</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600" dirty="0"/>
              <a:t>(2) </a:t>
            </a:r>
            <a:r>
              <a:rPr lang="ja-JP" altLang="en-US" sz="1600" dirty="0"/>
              <a:t>以下の場合の </a:t>
            </a:r>
            <a:r>
              <a:rPr lang="en-US" altLang="ja-JP" sz="1600" dirty="0"/>
              <a:t>IPC </a:t>
            </a:r>
            <a:r>
              <a:rPr lang="ja-JP" altLang="en-US" sz="1600" dirty="0"/>
              <a:t>を求めよ</a:t>
            </a:r>
            <a:endParaRPr lang="en-US" altLang="ja-JP" sz="1600" dirty="0"/>
          </a:p>
          <a:p>
            <a:pPr lvl="1">
              <a:buFont typeface="+mj-lt"/>
              <a:buAutoNum type="arabicPeriod"/>
            </a:pPr>
            <a:r>
              <a:rPr lang="en-US" altLang="ja-JP" sz="1600" dirty="0"/>
              <a:t>L1 </a:t>
            </a:r>
            <a:r>
              <a:rPr lang="ja-JP" altLang="en-US" sz="1600" dirty="0"/>
              <a:t>キャッシュの容量を倍にしたもの</a:t>
            </a:r>
            <a:endParaRPr lang="en-US" altLang="ja-JP" sz="1600" dirty="0"/>
          </a:p>
          <a:p>
            <a:pPr lvl="2"/>
            <a:r>
              <a:rPr lang="en-US" altLang="ja-JP" sz="1600" dirty="0"/>
              <a:t>L1 </a:t>
            </a:r>
            <a:r>
              <a:rPr lang="ja-JP" altLang="en-US" sz="1600" dirty="0"/>
              <a:t>キャッシュに良く当たるようになったため，ミス率が </a:t>
            </a:r>
            <a:r>
              <a:rPr lang="en-US" altLang="ja-JP" sz="1600" dirty="0"/>
              <a:t>0.006 </a:t>
            </a:r>
            <a:r>
              <a:rPr lang="ja-JP" altLang="en-US" sz="1600" dirty="0"/>
              <a:t>に</a:t>
            </a:r>
            <a:endParaRPr lang="en-US" altLang="ja-JP" sz="1600" dirty="0"/>
          </a:p>
          <a:p>
            <a:pPr lvl="1">
              <a:buFont typeface="+mj-lt"/>
              <a:buAutoNum type="arabicPeriod"/>
            </a:pPr>
            <a:r>
              <a:rPr lang="en-US" altLang="ja-JP" sz="1600" dirty="0"/>
              <a:t>L2 </a:t>
            </a:r>
            <a:r>
              <a:rPr lang="ja-JP" altLang="en-US" sz="1600" dirty="0"/>
              <a:t>キャッシュを追加したもの</a:t>
            </a:r>
            <a:endParaRPr lang="en-US" altLang="ja-JP" sz="1600" dirty="0"/>
          </a:p>
          <a:p>
            <a:pPr lvl="2"/>
            <a:r>
              <a:rPr lang="en-US" altLang="ja-JP" sz="1600" dirty="0"/>
              <a:t>L2 </a:t>
            </a:r>
            <a:r>
              <a:rPr lang="ja-JP" altLang="en-US" sz="1600" dirty="0"/>
              <a:t>へのアクセス１回あたりのミス率は </a:t>
            </a:r>
            <a:r>
              <a:rPr lang="en-US" altLang="ja-JP" sz="1600" dirty="0"/>
              <a:t>0.1</a:t>
            </a:r>
          </a:p>
          <a:p>
            <a:pPr lvl="3"/>
            <a:r>
              <a:rPr lang="en-US" altLang="ja-JP" sz="1600" dirty="0"/>
              <a:t>L2 </a:t>
            </a:r>
            <a:r>
              <a:rPr lang="ja-JP" altLang="en-US" sz="1600" dirty="0"/>
              <a:t>は </a:t>
            </a:r>
            <a:r>
              <a:rPr lang="en-US" altLang="ja-JP" sz="1600" dirty="0"/>
              <a:t>L1 </a:t>
            </a:r>
            <a:r>
              <a:rPr lang="ja-JP" altLang="en-US" sz="1600" dirty="0"/>
              <a:t>にミスしたときのみアクセスするものとする</a:t>
            </a:r>
            <a:endParaRPr lang="en-US" altLang="ja-JP" sz="1600" dirty="0"/>
          </a:p>
          <a:p>
            <a:pPr lvl="2"/>
            <a:r>
              <a:rPr lang="en-US" altLang="ja-JP" sz="1600" dirty="0"/>
              <a:t>L2 </a:t>
            </a:r>
            <a:r>
              <a:rPr lang="ja-JP" altLang="en-US" sz="1600" dirty="0"/>
              <a:t>ヒット時は </a:t>
            </a:r>
            <a:r>
              <a:rPr lang="en-US" altLang="ja-JP" sz="1600" dirty="0"/>
              <a:t>L1 </a:t>
            </a:r>
            <a:r>
              <a:rPr lang="ja-JP" altLang="en-US" sz="1600" dirty="0"/>
              <a:t>ヒット時からの実行時間の追加が </a:t>
            </a:r>
            <a:r>
              <a:rPr lang="en-US" altLang="ja-JP" sz="1600" dirty="0"/>
              <a:t>10 </a:t>
            </a:r>
            <a:r>
              <a:rPr lang="ja-JP" altLang="en-US" sz="1600" dirty="0"/>
              <a:t>サイクル</a:t>
            </a:r>
            <a:endParaRPr lang="en-US" altLang="ja-JP" sz="1600" dirty="0"/>
          </a:p>
          <a:p>
            <a:pPr lvl="2"/>
            <a:r>
              <a:rPr lang="en-US" altLang="ja-JP" sz="1600" dirty="0"/>
              <a:t>L2 </a:t>
            </a:r>
            <a:r>
              <a:rPr lang="ja-JP" altLang="en-US" sz="1600" dirty="0"/>
              <a:t>ミス時は </a:t>
            </a:r>
            <a:r>
              <a:rPr lang="en-US" altLang="ja-JP" sz="1600" dirty="0"/>
              <a:t>L1 </a:t>
            </a:r>
            <a:r>
              <a:rPr lang="ja-JP" altLang="en-US" sz="1600" dirty="0"/>
              <a:t>ヒット時からの実行時間の追加が </a:t>
            </a:r>
            <a:r>
              <a:rPr lang="en-US" altLang="ja-JP" sz="1600" dirty="0"/>
              <a:t>100 </a:t>
            </a:r>
            <a:r>
              <a:rPr lang="ja-JP" altLang="en-US" sz="1600" dirty="0"/>
              <a:t>サイクル</a:t>
            </a:r>
            <a:endParaRPr lang="en-US" altLang="ja-JP" sz="1600" dirty="0"/>
          </a:p>
          <a:p>
            <a:r>
              <a:rPr lang="en-US" altLang="ja-JP" sz="1600" dirty="0"/>
              <a:t> (3) </a:t>
            </a:r>
            <a:r>
              <a:rPr lang="ja-JP" altLang="en-US" sz="1600" dirty="0"/>
              <a:t>これまでに出てきた３つのモデルの性能を求め比較せよ</a:t>
            </a:r>
            <a:endParaRPr lang="en-US" altLang="ja-JP" sz="1600" dirty="0"/>
          </a:p>
          <a:p>
            <a:pPr lvl="1"/>
            <a:r>
              <a:rPr lang="ja-JP" altLang="en-US" sz="1600" dirty="0"/>
              <a:t>ただし </a:t>
            </a:r>
            <a:r>
              <a:rPr lang="en-US" altLang="ja-JP" sz="1600" dirty="0"/>
              <a:t>L1 </a:t>
            </a:r>
            <a:r>
              <a:rPr lang="ja-JP" altLang="en-US" sz="1600" dirty="0"/>
              <a:t>キャッシュ容量を倍にした場合，キャッシュのアクセスに時間がかかるため，周波数が </a:t>
            </a:r>
            <a:r>
              <a:rPr lang="en-US" altLang="ja-JP" sz="1600" dirty="0"/>
              <a:t>0.8 </a:t>
            </a:r>
            <a:r>
              <a:rPr lang="ja-JP" altLang="en-US" sz="1600" dirty="0"/>
              <a:t>倍になるものとする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a:t>
            </a:fld>
            <a:endParaRPr kumimoji="1" lang="ja-JP" altLang="en-US" dirty="0"/>
          </a:p>
        </p:txBody>
      </p:sp>
    </p:spTree>
    <p:extLst>
      <p:ext uri="{BB962C8B-B14F-4D97-AF65-F5344CB8AC3E}">
        <p14:creationId xmlns:p14="http://schemas.microsoft.com/office/powerpoint/2010/main" val="1919053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6E1EEB-1543-4E71-FDA4-1554A07DB63D}"/>
              </a:ext>
            </a:extLst>
          </p:cNvPr>
          <p:cNvSpPr>
            <a:spLocks noGrp="1"/>
          </p:cNvSpPr>
          <p:nvPr>
            <p:ph type="title"/>
          </p:nvPr>
        </p:nvSpPr>
        <p:spPr/>
        <p:txBody>
          <a:bodyPr/>
          <a:lstStyle/>
          <a:p>
            <a:endParaRPr kumimoji="1" lang="en-US"/>
          </a:p>
        </p:txBody>
      </p:sp>
      <p:sp>
        <p:nvSpPr>
          <p:cNvPr id="3" name="コンテンツ プレースホルダー 2">
            <a:extLst>
              <a:ext uri="{FF2B5EF4-FFF2-40B4-BE49-F238E27FC236}">
                <a16:creationId xmlns:a16="http://schemas.microsoft.com/office/drawing/2014/main" id="{6D87CD07-CD26-4261-4C84-F1C0B70D272C}"/>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スライド</a:t>
            </a:r>
            <a:r>
              <a:rPr lang="en-US" altLang="ja-JP" b="0" i="0" dirty="0">
                <a:solidFill>
                  <a:srgbClr val="000000"/>
                </a:solidFill>
                <a:effectLst/>
                <a:latin typeface="Meiryo" panose="020B0604030504040204" pitchFamily="50" charset="-128"/>
                <a:ea typeface="Meiryo" panose="020B0604030504040204" pitchFamily="50" charset="-128"/>
              </a:rPr>
              <a:t>26</a:t>
            </a:r>
            <a:r>
              <a:rPr lang="ja-JP" altLang="en-US" b="0" i="0" dirty="0">
                <a:solidFill>
                  <a:srgbClr val="000000"/>
                </a:solidFill>
                <a:effectLst/>
                <a:latin typeface="Meiryo" panose="020B0604030504040204" pitchFamily="50" charset="-128"/>
                <a:ea typeface="Meiryo" panose="020B0604030504040204" pitchFamily="50" charset="-128"/>
              </a:rPr>
              <a:t>でアドレスを</a:t>
            </a:r>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で割って切り捨てた行目を読むと書いてありましたが、アドレス</a:t>
            </a:r>
            <a:r>
              <a:rPr lang="en-US" altLang="ja-JP" b="0" i="0" dirty="0">
                <a:solidFill>
                  <a:srgbClr val="000000"/>
                </a:solidFill>
                <a:effectLst/>
                <a:latin typeface="Meiryo" panose="020B0604030504040204" pitchFamily="50" charset="-128"/>
                <a:ea typeface="Meiryo" panose="020B0604030504040204" pitchFamily="50" charset="-128"/>
              </a:rPr>
              <a:t>6</a:t>
            </a:r>
            <a:r>
              <a:rPr lang="ja-JP" altLang="en-US" b="0" i="0" dirty="0">
                <a:solidFill>
                  <a:srgbClr val="000000"/>
                </a:solidFill>
                <a:effectLst/>
                <a:latin typeface="Meiryo" panose="020B0604030504040204" pitchFamily="50" charset="-128"/>
                <a:ea typeface="Meiryo" panose="020B0604030504040204" pitchFamily="50" charset="-128"/>
              </a:rPr>
              <a:t>は</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行目にあるように見えました。</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行目から数えるものなのでしょうか。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メモリの読み出し動作の部分で各列のうちアドレスを４で割ったあまりが読みだすべき場所になるというのが分かりませんでした。行の場合はアドレス６が４で割ったあまりが２だから、上から２行目を取り出してきたと思うのですが、列の場合は数が小さい左からではなく右から２番目ということで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kumimoji="1" lang="en-US" dirty="0">
              <a:solidFill>
                <a:srgbClr val="000000"/>
              </a:solidFill>
              <a:latin typeface="Meiryo" panose="020B0604030504040204" pitchFamily="50" charset="-128"/>
              <a:ea typeface="Meiryo" panose="020B0604030504040204" pitchFamily="50" charset="-128"/>
            </a:endParaRPr>
          </a:p>
          <a:p>
            <a:pPr lvl="1"/>
            <a:r>
              <a:rPr kumimoji="1" lang="ja-JP" altLang="en-US" dirty="0"/>
              <a:t>行はあまりではなく，割った結果の切り捨てです</a:t>
            </a:r>
            <a:endParaRPr kumimoji="1" lang="en-US" dirty="0"/>
          </a:p>
        </p:txBody>
      </p:sp>
    </p:spTree>
    <p:extLst>
      <p:ext uri="{BB962C8B-B14F-4D97-AF65-F5344CB8AC3E}">
        <p14:creationId xmlns:p14="http://schemas.microsoft.com/office/powerpoint/2010/main" val="1863574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メモリの読み出しの際、アドレスを４で割って切り捨てた行目が読むべき場所、とありましたがよくわからなかったです。各行を数えるときに０行目から始めるということでしょうか？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メモリの読み出し動作の部分で、アドレス６のセルを読み出すためにアドレスを４で割って切り捨てた行目が読むべき場所という部分が分からなかったのでもう一度説明していただきたいです。また、メモリのアドレスは必ず左上から０１２３、、、という順番になっている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マス目の右上に書いてあるのがアドレスです</a:t>
            </a:r>
            <a:endParaRPr lang="en-US" altLang="ja-JP" dirty="0"/>
          </a:p>
          <a:p>
            <a:pPr lvl="1"/>
            <a:r>
              <a:rPr lang="en-US" altLang="ja-JP" dirty="0"/>
              <a:t>// </a:t>
            </a:r>
            <a:r>
              <a:rPr lang="ja-JP" altLang="en-US" dirty="0"/>
              <a:t>を割って切り捨てだとすると，</a:t>
            </a:r>
            <a:endParaRPr lang="en-US" altLang="ja-JP" dirty="0"/>
          </a:p>
          <a:p>
            <a:pPr lvl="2"/>
            <a:r>
              <a:rPr lang="en-US" dirty="0"/>
              <a:t>0 // 4=0, 1</a:t>
            </a:r>
            <a:r>
              <a:rPr lang="en-US" altLang="ja-JP" dirty="0"/>
              <a:t> // 4=0, 2 // 4=0, 3 // 4=0</a:t>
            </a:r>
          </a:p>
          <a:p>
            <a:pPr lvl="2"/>
            <a:r>
              <a:rPr lang="en-US" altLang="ja-JP" dirty="0"/>
              <a:t>5 // 4=1, 6 // 4=1, 7 // 4=1, 3 // 4=1</a:t>
            </a:r>
            <a:endParaRPr lang="en-US" dirty="0"/>
          </a:p>
        </p:txBody>
      </p:sp>
    </p:spTree>
    <p:extLst>
      <p:ext uri="{BB962C8B-B14F-4D97-AF65-F5344CB8AC3E}">
        <p14:creationId xmlns:p14="http://schemas.microsoft.com/office/powerpoint/2010/main" val="5037737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メモリの読み出し動作（１）</a:t>
            </a:r>
            <a:br>
              <a:rPr lang="en-US" altLang="ja-JP" dirty="0"/>
            </a:br>
            <a:r>
              <a:rPr lang="ja-JP" altLang="en-US" dirty="0"/>
              <a:t>アドレスのデコード</a:t>
            </a:r>
            <a:endParaRPr kumimoji="1" lang="ja-JP" altLang="en-US" dirty="0"/>
          </a:p>
        </p:txBody>
      </p:sp>
      <p:sp>
        <p:nvSpPr>
          <p:cNvPr id="3" name="テキスト プレースホルダー 2"/>
          <p:cNvSpPr>
            <a:spLocks noGrp="1"/>
          </p:cNvSpPr>
          <p:nvPr>
            <p:ph type="body" sz="quarter" idx="10"/>
          </p:nvPr>
        </p:nvSpPr>
        <p:spPr>
          <a:xfrm>
            <a:off x="5022004" y="1088974"/>
            <a:ext cx="4121995" cy="5309752"/>
          </a:xfrm>
        </p:spPr>
        <p:txBody>
          <a:bodyPr anchor="t"/>
          <a:lstStyle/>
          <a:p>
            <a:r>
              <a:rPr kumimoji="1" lang="ja-JP" altLang="en-US" dirty="0"/>
              <a:t>どの行を読むか決める</a:t>
            </a:r>
            <a:endParaRPr kumimoji="1" lang="en-US" altLang="ja-JP" dirty="0"/>
          </a:p>
          <a:p>
            <a:pPr lvl="1"/>
            <a:r>
              <a:rPr kumimoji="1" lang="ja-JP" altLang="en-US" dirty="0"/>
              <a:t>各行は４つセルがある</a:t>
            </a:r>
            <a:endParaRPr kumimoji="1" lang="en-US" altLang="ja-JP" dirty="0"/>
          </a:p>
          <a:p>
            <a:pPr lvl="1"/>
            <a:r>
              <a:rPr kumimoji="1" lang="ja-JP" altLang="en-US" dirty="0"/>
              <a:t>アドレスを４で割って</a:t>
            </a:r>
            <a:br>
              <a:rPr kumimoji="1" lang="en-US" altLang="ja-JP" dirty="0"/>
            </a:br>
            <a:r>
              <a:rPr kumimoji="1" lang="ja-JP" altLang="en-US" dirty="0"/>
              <a:t>切り捨てた行目が</a:t>
            </a:r>
            <a:br>
              <a:rPr kumimoji="1" lang="en-US" altLang="ja-JP" dirty="0"/>
            </a:br>
            <a:r>
              <a:rPr kumimoji="1" lang="ja-JP" altLang="en-US" dirty="0"/>
              <a:t>読むべき場所</a:t>
            </a:r>
            <a:endParaRPr kumimoji="1" lang="en-US" altLang="ja-JP" dirty="0"/>
          </a:p>
          <a:p>
            <a:pPr lvl="1"/>
            <a:r>
              <a:rPr kumimoji="1" lang="ja-JP" altLang="en-US" dirty="0"/>
              <a:t>６</a:t>
            </a:r>
            <a:r>
              <a:rPr kumimoji="1" lang="en-US" altLang="ja-JP" dirty="0"/>
              <a:t>=</a:t>
            </a:r>
            <a:r>
              <a:rPr kumimoji="1" lang="en-US" altLang="ja-JP" dirty="0">
                <a:solidFill>
                  <a:schemeClr val="accent5"/>
                </a:solidFill>
              </a:rPr>
              <a:t>01</a:t>
            </a:r>
            <a:r>
              <a:rPr kumimoji="1" lang="en-US" altLang="ja-JP" dirty="0"/>
              <a:t>10</a:t>
            </a:r>
            <a:r>
              <a:rPr kumimoji="1" lang="ja-JP" altLang="en-US" dirty="0"/>
              <a:t>（２進数）</a:t>
            </a:r>
            <a:endParaRPr kumimoji="1" lang="en-US" altLang="ja-JP" dirty="0"/>
          </a:p>
          <a:p>
            <a:r>
              <a:rPr kumimoji="1" lang="ja-JP" altLang="en-US" dirty="0"/>
              <a:t>デコーダ</a:t>
            </a:r>
            <a:endParaRPr kumimoji="1" lang="en-US" altLang="ja-JP" dirty="0"/>
          </a:p>
          <a:p>
            <a:pPr lvl="1"/>
            <a:r>
              <a:rPr kumimoji="1" lang="ja-JP" altLang="en-US" dirty="0"/>
              <a:t>数字を対応するワンホット信号に変換する回路</a:t>
            </a:r>
            <a:endParaRPr kumimoji="1" lang="en-US" altLang="ja-JP" dirty="0"/>
          </a:p>
          <a:p>
            <a:pPr lvl="1"/>
            <a:r>
              <a:rPr kumimoji="1" lang="ja-JP" altLang="en-US" dirty="0"/>
              <a:t>ワンホット信号：</a:t>
            </a:r>
            <a:endParaRPr lang="en-US" altLang="ja-JP" dirty="0"/>
          </a:p>
          <a:p>
            <a:pPr lvl="2"/>
            <a:r>
              <a:rPr kumimoji="1" lang="en-US" altLang="ja-JP" dirty="0"/>
              <a:t>n </a:t>
            </a:r>
            <a:r>
              <a:rPr kumimoji="1" lang="ja-JP" altLang="en-US" dirty="0"/>
              <a:t>本のうち，１つだけが１で他が０の信号</a:t>
            </a:r>
            <a:endParaRPr kumimoji="1" lang="en-US" altLang="ja-JP" dirty="0"/>
          </a:p>
          <a:p>
            <a:pPr lvl="1"/>
            <a:r>
              <a:rPr kumimoji="1" lang="ja-JP" altLang="en-US" dirty="0"/>
              <a:t>アドレス上位の２ビットを</a:t>
            </a:r>
            <a:br>
              <a:rPr kumimoji="1" lang="en-US" altLang="ja-JP" dirty="0"/>
            </a:br>
            <a:r>
              <a:rPr kumimoji="1" lang="ja-JP" altLang="en-US" dirty="0"/>
              <a:t>デコード</a:t>
            </a:r>
            <a:endParaRPr kumimoji="1" lang="en-US" altLang="ja-JP" dirty="0"/>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a:latin typeface="Arial Narrow" pitchFamily="34" charset="0"/>
              </a:rPr>
              <a:t>cell</a:t>
            </a:r>
            <a:endParaRPr kumimoji="1" lang="ja-JP" altLang="en-US" sz="14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latin typeface="Arial Narrow" pitchFamily="34" charset="0"/>
              </a:rPr>
              <a:t>６</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39" name="正方形/長方形 38"/>
          <p:cNvSpPr/>
          <p:nvPr/>
        </p:nvSpPr>
        <p:spPr>
          <a:xfrm>
            <a:off x="1871970"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０</a:t>
            </a:r>
            <a:endParaRPr kumimoji="1" lang="ja-JP" altLang="en-US" sz="1600" dirty="0">
              <a:solidFill>
                <a:schemeClr val="accent5"/>
              </a:solidFill>
              <a:latin typeface="Arial Narrow" pitchFamily="34" charset="0"/>
            </a:endParaRPr>
          </a:p>
        </p:txBody>
      </p:sp>
      <p:sp>
        <p:nvSpPr>
          <p:cNvPr id="40" name="正方形/長方形 39"/>
          <p:cNvSpPr/>
          <p:nvPr/>
        </p:nvSpPr>
        <p:spPr>
          <a:xfrm>
            <a:off x="2681979"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１</a:t>
            </a:r>
            <a:endParaRPr kumimoji="1" lang="ja-JP" altLang="en-US" sz="1600" dirty="0">
              <a:solidFill>
                <a:schemeClr val="accent5"/>
              </a:solidFill>
              <a:latin typeface="Arial Narrow" pitchFamily="34" charset="0"/>
            </a:endParaRPr>
          </a:p>
        </p:txBody>
      </p:sp>
      <p:sp>
        <p:nvSpPr>
          <p:cNvPr id="41" name="正方形/長方形 40"/>
          <p:cNvSpPr/>
          <p:nvPr/>
        </p:nvSpPr>
        <p:spPr>
          <a:xfrm>
            <a:off x="3491988"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２</a:t>
            </a:r>
            <a:endParaRPr kumimoji="1" lang="ja-JP" altLang="en-US" sz="1600" dirty="0">
              <a:solidFill>
                <a:schemeClr val="accent5"/>
              </a:solidFill>
              <a:latin typeface="Arial Narrow" pitchFamily="34" charset="0"/>
            </a:endParaRPr>
          </a:p>
        </p:txBody>
      </p:sp>
      <p:sp>
        <p:nvSpPr>
          <p:cNvPr id="42" name="正方形/長方形 41"/>
          <p:cNvSpPr/>
          <p:nvPr/>
        </p:nvSpPr>
        <p:spPr>
          <a:xfrm>
            <a:off x="4301997"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３</a:t>
            </a:r>
            <a:endParaRPr kumimoji="1" lang="ja-JP" altLang="en-US" sz="1600" dirty="0">
              <a:solidFill>
                <a:schemeClr val="accent5"/>
              </a:solidFill>
              <a:latin typeface="Arial Narrow" pitchFamily="34" charset="0"/>
            </a:endParaRPr>
          </a:p>
        </p:txBody>
      </p:sp>
      <p:sp>
        <p:nvSpPr>
          <p:cNvPr id="43" name="正方形/長方形 42"/>
          <p:cNvSpPr/>
          <p:nvPr/>
        </p:nvSpPr>
        <p:spPr>
          <a:xfrm>
            <a:off x="1871970"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４</a:t>
            </a:r>
            <a:endParaRPr kumimoji="1" lang="ja-JP" altLang="en-US" sz="1600" dirty="0">
              <a:solidFill>
                <a:schemeClr val="accent5"/>
              </a:solidFill>
              <a:latin typeface="Arial Narrow" pitchFamily="34" charset="0"/>
            </a:endParaRPr>
          </a:p>
        </p:txBody>
      </p:sp>
      <p:sp>
        <p:nvSpPr>
          <p:cNvPr id="44" name="正方形/長方形 43"/>
          <p:cNvSpPr/>
          <p:nvPr/>
        </p:nvSpPr>
        <p:spPr>
          <a:xfrm>
            <a:off x="2681979"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５</a:t>
            </a:r>
            <a:endParaRPr kumimoji="1" lang="ja-JP" altLang="en-US" sz="1600" dirty="0">
              <a:solidFill>
                <a:schemeClr val="accent5"/>
              </a:solidFill>
              <a:latin typeface="Arial Narrow" pitchFamily="34" charset="0"/>
            </a:endParaRPr>
          </a:p>
        </p:txBody>
      </p:sp>
      <p:sp>
        <p:nvSpPr>
          <p:cNvPr id="45" name="正方形/長方形 44"/>
          <p:cNvSpPr/>
          <p:nvPr/>
        </p:nvSpPr>
        <p:spPr>
          <a:xfrm>
            <a:off x="3491988"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６</a:t>
            </a:r>
            <a:endParaRPr kumimoji="1" lang="ja-JP" altLang="en-US" sz="1600" dirty="0">
              <a:solidFill>
                <a:schemeClr val="accent5"/>
              </a:solidFill>
              <a:latin typeface="Arial Narrow" pitchFamily="34" charset="0"/>
            </a:endParaRPr>
          </a:p>
        </p:txBody>
      </p:sp>
      <p:sp>
        <p:nvSpPr>
          <p:cNvPr id="46" name="正方形/長方形 45"/>
          <p:cNvSpPr/>
          <p:nvPr/>
        </p:nvSpPr>
        <p:spPr>
          <a:xfrm>
            <a:off x="4301997"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７</a:t>
            </a:r>
            <a:endParaRPr kumimoji="1" lang="ja-JP" altLang="en-US" sz="1600" dirty="0">
              <a:solidFill>
                <a:schemeClr val="accent5"/>
              </a:solidFill>
              <a:latin typeface="Arial Narrow" pitchFamily="34" charset="0"/>
            </a:endParaRPr>
          </a:p>
        </p:txBody>
      </p:sp>
      <p:sp>
        <p:nvSpPr>
          <p:cNvPr id="47" name="正方形/長方形 46"/>
          <p:cNvSpPr/>
          <p:nvPr/>
        </p:nvSpPr>
        <p:spPr>
          <a:xfrm>
            <a:off x="1871970"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８</a:t>
            </a:r>
            <a:endParaRPr kumimoji="1" lang="ja-JP" altLang="en-US" sz="1600" dirty="0">
              <a:solidFill>
                <a:schemeClr val="accent5"/>
              </a:solidFill>
              <a:latin typeface="Arial Narrow" pitchFamily="34" charset="0"/>
            </a:endParaRPr>
          </a:p>
        </p:txBody>
      </p:sp>
      <p:sp>
        <p:nvSpPr>
          <p:cNvPr id="48" name="正方形/長方形 47"/>
          <p:cNvSpPr/>
          <p:nvPr/>
        </p:nvSpPr>
        <p:spPr>
          <a:xfrm>
            <a:off x="2681979"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sz="1600" dirty="0">
                <a:solidFill>
                  <a:schemeClr val="accent5"/>
                </a:solidFill>
                <a:latin typeface="Arial Narrow" pitchFamily="34" charset="0"/>
              </a:rPr>
              <a:t>９</a:t>
            </a:r>
          </a:p>
        </p:txBody>
      </p:sp>
      <p:sp>
        <p:nvSpPr>
          <p:cNvPr id="49" name="正方形/長方形 48"/>
          <p:cNvSpPr/>
          <p:nvPr/>
        </p:nvSpPr>
        <p:spPr>
          <a:xfrm>
            <a:off x="3491988"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１０</a:t>
            </a:r>
            <a:endParaRPr kumimoji="1" lang="ja-JP" altLang="en-US" sz="1600" dirty="0">
              <a:solidFill>
                <a:schemeClr val="accent5"/>
              </a:solidFill>
              <a:latin typeface="Arial Narrow" pitchFamily="34" charset="0"/>
            </a:endParaRPr>
          </a:p>
        </p:txBody>
      </p:sp>
      <p:sp>
        <p:nvSpPr>
          <p:cNvPr id="50" name="正方形/長方形 49"/>
          <p:cNvSpPr/>
          <p:nvPr/>
        </p:nvSpPr>
        <p:spPr>
          <a:xfrm>
            <a:off x="4301997"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１１</a:t>
            </a:r>
            <a:endParaRPr kumimoji="1" lang="ja-JP" altLang="en-US" sz="1600" dirty="0">
              <a:solidFill>
                <a:schemeClr val="accent5"/>
              </a:solidFill>
              <a:latin typeface="Arial Narrow" pitchFamily="34" charset="0"/>
            </a:endParaRPr>
          </a:p>
        </p:txBody>
      </p:sp>
      <p:sp>
        <p:nvSpPr>
          <p:cNvPr id="51" name="正方形/長方形 50"/>
          <p:cNvSpPr/>
          <p:nvPr/>
        </p:nvSpPr>
        <p:spPr>
          <a:xfrm>
            <a:off x="1871970"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１２</a:t>
            </a:r>
            <a:endParaRPr kumimoji="1" lang="ja-JP" altLang="en-US" sz="1600" dirty="0">
              <a:solidFill>
                <a:schemeClr val="accent5"/>
              </a:solidFill>
              <a:latin typeface="Arial Narrow" pitchFamily="34" charset="0"/>
            </a:endParaRPr>
          </a:p>
        </p:txBody>
      </p:sp>
      <p:sp>
        <p:nvSpPr>
          <p:cNvPr id="52" name="正方形/長方形 51"/>
          <p:cNvSpPr/>
          <p:nvPr/>
        </p:nvSpPr>
        <p:spPr>
          <a:xfrm>
            <a:off x="2681979"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１３</a:t>
            </a:r>
            <a:endParaRPr kumimoji="1" lang="ja-JP" altLang="en-US" sz="1600" dirty="0">
              <a:solidFill>
                <a:schemeClr val="accent5"/>
              </a:solidFill>
              <a:latin typeface="Arial Narrow" pitchFamily="34" charset="0"/>
            </a:endParaRPr>
          </a:p>
        </p:txBody>
      </p:sp>
      <p:sp>
        <p:nvSpPr>
          <p:cNvPr id="53" name="正方形/長方形 52"/>
          <p:cNvSpPr/>
          <p:nvPr/>
        </p:nvSpPr>
        <p:spPr>
          <a:xfrm>
            <a:off x="3491988"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１４</a:t>
            </a:r>
            <a:endParaRPr kumimoji="1" lang="ja-JP" altLang="en-US" sz="1600" dirty="0">
              <a:solidFill>
                <a:schemeClr val="accent5"/>
              </a:solidFill>
              <a:latin typeface="Arial Narrow" pitchFamily="34" charset="0"/>
            </a:endParaRPr>
          </a:p>
        </p:txBody>
      </p:sp>
      <p:sp>
        <p:nvSpPr>
          <p:cNvPr id="54" name="正方形/長方形 53"/>
          <p:cNvSpPr/>
          <p:nvPr/>
        </p:nvSpPr>
        <p:spPr>
          <a:xfrm>
            <a:off x="4301997"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１５</a:t>
            </a:r>
            <a:endParaRPr kumimoji="1" lang="ja-JP" altLang="en-US" sz="1600" dirty="0">
              <a:solidFill>
                <a:schemeClr val="accent5"/>
              </a:solidFill>
              <a:latin typeface="Arial Narrow" pitchFamily="34" charset="0"/>
            </a:endParaRPr>
          </a:p>
        </p:txBody>
      </p:sp>
    </p:spTree>
    <p:extLst>
      <p:ext uri="{BB962C8B-B14F-4D97-AF65-F5344CB8AC3E}">
        <p14:creationId xmlns:p14="http://schemas.microsoft.com/office/powerpoint/2010/main" val="30923493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10</a:t>
            </a:r>
            <a:r>
              <a:rPr lang="ja-JP" altLang="en-US" b="0" i="0" dirty="0">
                <a:solidFill>
                  <a:srgbClr val="000000"/>
                </a:solidFill>
                <a:effectLst/>
                <a:latin typeface="Meiryo" panose="020B0604030504040204" pitchFamily="50" charset="-128"/>
                <a:ea typeface="Meiryo" panose="020B0604030504040204" pitchFamily="50" charset="-128"/>
              </a:rPr>
              <a:t>進数で</a:t>
            </a:r>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以上の数字は</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進数で</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桁以上になる性質を利用して、</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進数の最初の</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桁が行、後ろの</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桁が列、としていることに気がついて感動しました。</a:t>
            </a:r>
            <a:endParaRPr lang="en-US" dirty="0"/>
          </a:p>
        </p:txBody>
      </p:sp>
    </p:spTree>
    <p:extLst>
      <p:ext uri="{BB962C8B-B14F-4D97-AF65-F5344CB8AC3E}">
        <p14:creationId xmlns:p14="http://schemas.microsoft.com/office/powerpoint/2010/main" val="3173736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質問や感想に答えるスライドに関して、その質問に対する回答も軽くで良いので一緒に載せて欲しいと思いました。後から試験勉強などで資料を見返した時にも理解できるようにしたいです。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結構準備がつらいので，ここに回答まで書くのは特に重要というものにしぼってますが，努力します</a:t>
            </a:r>
            <a:endParaRPr lang="en-US" dirty="0"/>
          </a:p>
        </p:txBody>
      </p:sp>
    </p:spTree>
    <p:extLst>
      <p:ext uri="{BB962C8B-B14F-4D97-AF65-F5344CB8AC3E}">
        <p14:creationId xmlns:p14="http://schemas.microsoft.com/office/powerpoint/2010/main" val="2216409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試験勉強のためにも、期末テストを想定した小テスト（練習問題）の様なものが欲しいです。</a:t>
            </a:r>
            <a:endParaRPr lang="en-US" dirty="0"/>
          </a:p>
        </p:txBody>
      </p:sp>
    </p:spTree>
    <p:extLst>
      <p:ext uri="{BB962C8B-B14F-4D97-AF65-F5344CB8AC3E}">
        <p14:creationId xmlns:p14="http://schemas.microsoft.com/office/powerpoint/2010/main" val="13316903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キャッシュの性能について</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en-US" altLang="ja-JP" b="0" i="0" dirty="0">
                <a:solidFill>
                  <a:srgbClr val="000000"/>
                </a:solidFill>
                <a:effectLst/>
                <a:latin typeface="Meiryo" panose="020B0604030504040204" pitchFamily="50" charset="-128"/>
                <a:ea typeface="Meiryo" panose="020B0604030504040204" pitchFamily="50" charset="-128"/>
              </a:rPr>
              <a:t>CAP &lt; SIZE &lt;= CAP × 2</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の時、緑の分は上書きされて残らないということはわかりますが、次回は紫の部分のみヒットするという部分が理解できませんでした。赤の部分はヒットしないのでしょうか。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altLang="ja-JP" dirty="0">
              <a:solidFill>
                <a:srgbClr val="000000"/>
              </a:solidFill>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すいません，ここの説明は間違いがありました</a:t>
            </a:r>
            <a:endParaRPr lang="en-US" altLang="ja-JP" b="0" i="0" dirty="0">
              <a:solidFill>
                <a:srgbClr val="000000"/>
              </a:solidFill>
              <a:effectLst/>
              <a:latin typeface="Meiryo" panose="020B0604030504040204" pitchFamily="50" charset="-128"/>
              <a:ea typeface="Meiryo" panose="020B0604030504040204" pitchFamily="50" charset="-128"/>
            </a:endParaRPr>
          </a:p>
          <a:p>
            <a:pPr lvl="1"/>
            <a:r>
              <a:rPr lang="ja-JP" altLang="en-US" dirty="0"/>
              <a:t>「</a:t>
            </a:r>
            <a:r>
              <a:rPr lang="en-US" altLang="ja-JP" dirty="0"/>
              <a:t>SIZE &lt;= CAP</a:t>
            </a:r>
            <a:r>
              <a:rPr lang="ja-JP" altLang="en-US" dirty="0"/>
              <a:t>：定速（速い）」は正しいですが，</a:t>
            </a:r>
            <a:br>
              <a:rPr lang="en-US" altLang="ja-JP" dirty="0"/>
            </a:br>
            <a:r>
              <a:rPr lang="ja-JP" altLang="en-US" dirty="0"/>
              <a:t>それ以降はちょっと説明が間違っており（説明に書いてない仮定が加わっている），訂正を準備しています</a:t>
            </a:r>
            <a:endParaRPr lang="en-US" dirty="0"/>
          </a:p>
        </p:txBody>
      </p:sp>
    </p:spTree>
    <p:extLst>
      <p:ext uri="{BB962C8B-B14F-4D97-AF65-F5344CB8AC3E}">
        <p14:creationId xmlns:p14="http://schemas.microsoft.com/office/powerpoint/2010/main" val="22879092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CAP</a:t>
            </a:r>
            <a:r>
              <a:rPr lang="ja-JP" altLang="en-US" dirty="0"/>
              <a:t> </a:t>
            </a:r>
            <a:r>
              <a:rPr lang="en-US" altLang="ja-JP" dirty="0"/>
              <a:t>&lt; SIZE &lt;= CAP×2</a:t>
            </a:r>
            <a:r>
              <a:rPr lang="ja-JP" altLang="en-US" dirty="0"/>
              <a:t>：徐々に遅くなる</a:t>
            </a:r>
            <a:endParaRPr lang="en-US" altLang="ja-JP" dirty="0"/>
          </a:p>
        </p:txBody>
      </p:sp>
      <p:sp>
        <p:nvSpPr>
          <p:cNvPr id="3" name="テキスト プレースホルダー 2"/>
          <p:cNvSpPr>
            <a:spLocks noGrp="1"/>
          </p:cNvSpPr>
          <p:nvPr>
            <p:ph type="body" sz="quarter" idx="10"/>
          </p:nvPr>
        </p:nvSpPr>
        <p:spPr>
          <a:xfrm>
            <a:off x="431954" y="6129337"/>
            <a:ext cx="8100090" cy="629700"/>
          </a:xfrm>
        </p:spPr>
        <p:txBody>
          <a:bodyPr/>
          <a:lstStyle/>
          <a:p>
            <a:r>
              <a:rPr kumimoji="1" lang="ja-JP" altLang="en-US" dirty="0"/>
              <a:t>終了後には緑の分は上書きされて残らない</a:t>
            </a:r>
            <a:endParaRPr kumimoji="1" lang="en-US" altLang="ja-JP" dirty="0"/>
          </a:p>
          <a:p>
            <a:pPr lvl="1"/>
            <a:endParaRPr kumimoji="1" lang="ja-JP" altLang="en-US" dirty="0"/>
          </a:p>
        </p:txBody>
      </p:sp>
      <p:sp>
        <p:nvSpPr>
          <p:cNvPr id="4" name="正方形/長方形 3"/>
          <p:cNvSpPr/>
          <p:nvPr/>
        </p:nvSpPr>
        <p:spPr bwMode="auto">
          <a:xfrm>
            <a:off x="1691968" y="1628980"/>
            <a:ext cx="2880032" cy="360004"/>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6" name="直線矢印コネクタ 5"/>
          <p:cNvCxnSpPr/>
          <p:nvPr/>
        </p:nvCxnSpPr>
        <p:spPr bwMode="auto">
          <a:xfrm>
            <a:off x="1691968" y="1448978"/>
            <a:ext cx="5040056" cy="0"/>
          </a:xfrm>
          <a:prstGeom prst="straightConnector1">
            <a:avLst/>
          </a:prstGeom>
          <a:noFill/>
          <a:ln w="9525" cap="flat" cmpd="sng" algn="ctr">
            <a:solidFill>
              <a:schemeClr val="tx1"/>
            </a:solidFill>
            <a:prstDash val="solid"/>
            <a:round/>
            <a:headEnd type="none" w="med" len="med"/>
            <a:tailEnd type="triangle"/>
          </a:ln>
          <a:effectLst/>
        </p:spPr>
      </p:cxnSp>
      <p:sp>
        <p:nvSpPr>
          <p:cNvPr id="7" name="正方形/長方形 6"/>
          <p:cNvSpPr/>
          <p:nvPr/>
        </p:nvSpPr>
        <p:spPr bwMode="auto">
          <a:xfrm>
            <a:off x="5922015" y="108897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データ量</a:t>
            </a:r>
          </a:p>
        </p:txBody>
      </p:sp>
      <p:cxnSp>
        <p:nvCxnSpPr>
          <p:cNvPr id="9" name="直線矢印コネクタ 8"/>
          <p:cNvCxnSpPr/>
          <p:nvPr/>
        </p:nvCxnSpPr>
        <p:spPr bwMode="auto">
          <a:xfrm>
            <a:off x="1691968" y="2168986"/>
            <a:ext cx="2880032" cy="0"/>
          </a:xfrm>
          <a:prstGeom prst="straightConnector1">
            <a:avLst/>
          </a:prstGeom>
          <a:noFill/>
          <a:ln w="9525" cap="flat" cmpd="sng" algn="ctr">
            <a:solidFill>
              <a:schemeClr val="tx1"/>
            </a:solidFill>
            <a:prstDash val="solid"/>
            <a:round/>
            <a:headEnd type="triangle" w="med" len="med"/>
            <a:tailEnd type="triangle"/>
          </a:ln>
          <a:effectLst/>
        </p:spPr>
      </p:cxnSp>
      <p:sp>
        <p:nvSpPr>
          <p:cNvPr id="10" name="正方形/長方形 9"/>
          <p:cNvSpPr/>
          <p:nvPr/>
        </p:nvSpPr>
        <p:spPr bwMode="auto">
          <a:xfrm>
            <a:off x="2771980"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CAP</a:t>
            </a:r>
            <a:r>
              <a:rPr kumimoji="1" lang="ja-JP" altLang="en-US" sz="1600" dirty="0">
                <a:solidFill>
                  <a:schemeClr val="tx1">
                    <a:lumMod val="75000"/>
                    <a:lumOff val="25000"/>
                  </a:schemeClr>
                </a:solidFill>
                <a:latin typeface="+mn-ea"/>
              </a:rPr>
              <a:t>（キャッシュ容量）</a:t>
            </a:r>
          </a:p>
        </p:txBody>
      </p:sp>
      <p:cxnSp>
        <p:nvCxnSpPr>
          <p:cNvPr id="13" name="直線矢印コネクタ 12"/>
          <p:cNvCxnSpPr/>
          <p:nvPr/>
        </p:nvCxnSpPr>
        <p:spPr bwMode="auto">
          <a:xfrm>
            <a:off x="1691968" y="3429000"/>
            <a:ext cx="4320048" cy="0"/>
          </a:xfrm>
          <a:prstGeom prst="straightConnector1">
            <a:avLst/>
          </a:prstGeom>
          <a:noFill/>
          <a:ln w="9525" cap="flat" cmpd="sng" algn="ctr">
            <a:solidFill>
              <a:schemeClr val="tx1"/>
            </a:solidFill>
            <a:prstDash val="solid"/>
            <a:round/>
            <a:headEnd type="triangle" w="med" len="med"/>
            <a:tailEnd type="triangle"/>
          </a:ln>
          <a:effectLst/>
        </p:spPr>
      </p:cxnSp>
      <p:sp>
        <p:nvSpPr>
          <p:cNvPr id="14" name="正方形/長方形 13"/>
          <p:cNvSpPr/>
          <p:nvPr/>
        </p:nvSpPr>
        <p:spPr bwMode="auto">
          <a:xfrm>
            <a:off x="2591978" y="351900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SIZE</a:t>
            </a:r>
            <a:r>
              <a:rPr lang="ja-JP" altLang="en-US" sz="1600" dirty="0">
                <a:solidFill>
                  <a:schemeClr val="tx1">
                    <a:lumMod val="75000"/>
                    <a:lumOff val="25000"/>
                  </a:schemeClr>
                </a:solidFill>
                <a:latin typeface="+mn-ea"/>
              </a:rPr>
              <a:t> </a:t>
            </a:r>
            <a:r>
              <a:rPr lang="en-US" altLang="ja-JP" sz="1600" dirty="0">
                <a:solidFill>
                  <a:schemeClr val="tx1">
                    <a:lumMod val="75000"/>
                    <a:lumOff val="25000"/>
                  </a:schemeClr>
                </a:solidFill>
                <a:latin typeface="+mn-ea"/>
              </a:rPr>
              <a:t>= CAP × 1.5</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1691968" y="4779015"/>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771980" y="5229020"/>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ループ後のキャッシュ上のデータ</a:t>
            </a:r>
          </a:p>
        </p:txBody>
      </p:sp>
      <p:sp>
        <p:nvSpPr>
          <p:cNvPr id="12" name="正方形/長方形 11"/>
          <p:cNvSpPr/>
          <p:nvPr/>
        </p:nvSpPr>
        <p:spPr bwMode="auto">
          <a:xfrm>
            <a:off x="1691969" y="2888994"/>
            <a:ext cx="1440016" cy="360004"/>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131984" y="2888994"/>
            <a:ext cx="1440016" cy="360004"/>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572000" y="2888994"/>
            <a:ext cx="1440016"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テキスト プレースホルダー 2"/>
          <p:cNvSpPr txBox="1">
            <a:spLocks/>
          </p:cNvSpPr>
          <p:nvPr/>
        </p:nvSpPr>
        <p:spPr bwMode="auto">
          <a:xfrm>
            <a:off x="431954" y="3789004"/>
            <a:ext cx="8100090" cy="629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左から順に（緑，紫，赤）アクセスすると</a:t>
            </a:r>
            <a:r>
              <a:rPr lang="en-US" altLang="ja-JP" kern="0" dirty="0"/>
              <a:t>…</a:t>
            </a:r>
            <a:endParaRPr lang="ja-JP" altLang="en-US" kern="0" dirty="0"/>
          </a:p>
        </p:txBody>
      </p:sp>
      <p:sp>
        <p:nvSpPr>
          <p:cNvPr id="21" name="正方形/長方形 20"/>
          <p:cNvSpPr/>
          <p:nvPr/>
        </p:nvSpPr>
        <p:spPr bwMode="auto">
          <a:xfrm>
            <a:off x="1691968" y="4779015"/>
            <a:ext cx="1440016" cy="360004"/>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131984" y="4779015"/>
            <a:ext cx="1440016"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8378468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テストできれば</a:t>
            </a:r>
            <a:r>
              <a:rPr lang="en-US" altLang="ja-JP" b="0" i="0" dirty="0">
                <a:solidFill>
                  <a:srgbClr val="000000"/>
                </a:solidFill>
                <a:effectLst/>
                <a:latin typeface="Meiryo" panose="020B0604030504040204" pitchFamily="50" charset="-128"/>
                <a:ea typeface="Meiryo" panose="020B0604030504040204" pitchFamily="50" charset="-128"/>
              </a:rPr>
              <a:t>7</a:t>
            </a:r>
            <a:r>
              <a:rPr lang="ja-JP" altLang="en-US" b="0" i="0" dirty="0">
                <a:solidFill>
                  <a:srgbClr val="000000"/>
                </a:solidFill>
                <a:effectLst/>
                <a:latin typeface="Meiryo" panose="020B0604030504040204" pitchFamily="50" charset="-128"/>
                <a:ea typeface="Meiryo" panose="020B0604030504040204" pitchFamily="50" charset="-128"/>
              </a:rPr>
              <a:t>月</a:t>
            </a:r>
            <a:r>
              <a:rPr lang="en-US" altLang="ja-JP" b="0" i="0" dirty="0">
                <a:solidFill>
                  <a:srgbClr val="000000"/>
                </a:solidFill>
                <a:effectLst/>
                <a:latin typeface="Meiryo" panose="020B0604030504040204" pitchFamily="50" charset="-128"/>
                <a:ea typeface="Meiryo" panose="020B0604030504040204" pitchFamily="50" charset="-128"/>
              </a:rPr>
              <a:t>31</a:t>
            </a:r>
            <a:r>
              <a:rPr lang="ja-JP" altLang="en-US" b="0" i="0" dirty="0">
                <a:solidFill>
                  <a:srgbClr val="000000"/>
                </a:solidFill>
                <a:effectLst/>
                <a:latin typeface="Meiryo" panose="020B0604030504040204" pitchFamily="50" charset="-128"/>
                <a:ea typeface="Meiryo" panose="020B0604030504040204" pitchFamily="50" charset="-128"/>
              </a:rPr>
              <a:t>日だとありがたいです</a:t>
            </a:r>
            <a:r>
              <a:rPr lang="en-US" altLang="ja-JP" b="0" i="0" dirty="0">
                <a:solidFill>
                  <a:srgbClr val="000000"/>
                </a:solidFill>
                <a:effectLst/>
                <a:latin typeface="Meiryo" panose="020B0604030504040204" pitchFamily="50" charset="-128"/>
                <a:ea typeface="Meiryo" panose="020B0604030504040204" pitchFamily="50" charset="-128"/>
              </a:rPr>
              <a:t>(;_;)</a:t>
            </a:r>
          </a:p>
          <a:p>
            <a:r>
              <a:rPr lang="ja-JP" altLang="en-US" b="0" i="0" dirty="0">
                <a:solidFill>
                  <a:srgbClr val="000000"/>
                </a:solidFill>
                <a:effectLst/>
                <a:latin typeface="Meiryo" panose="020B0604030504040204" pitchFamily="50" charset="-128"/>
                <a:ea typeface="Meiryo" panose="020B0604030504040204" pitchFamily="50" charset="-128"/>
              </a:rPr>
              <a:t>テスト日程は変更の予定はありませんか？テストが</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週間に渡ることになり</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週に</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つずつ</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、なかなか厳しいというのが本音です。前倒しの方向で検討していただけたら、とても嬉しいです。</a:t>
            </a:r>
            <a:endParaRPr lang="en-US" altLang="ja-JP" dirty="0">
              <a:solidFill>
                <a:srgbClr val="000000"/>
              </a:solidFill>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テストについてなのですが、微積のテストが</a:t>
            </a:r>
            <a:r>
              <a:rPr lang="en-US" altLang="ja-JP" b="0" i="0" dirty="0">
                <a:solidFill>
                  <a:srgbClr val="000000"/>
                </a:solidFill>
                <a:effectLst/>
                <a:latin typeface="Meiryo" panose="020B0604030504040204" pitchFamily="50" charset="-128"/>
                <a:ea typeface="Meiryo" panose="020B0604030504040204" pitchFamily="50" charset="-128"/>
              </a:rPr>
              <a:t>7/28</a:t>
            </a:r>
            <a:r>
              <a:rPr lang="ja-JP" altLang="en-US" b="0" i="0" dirty="0">
                <a:solidFill>
                  <a:srgbClr val="000000"/>
                </a:solidFill>
                <a:effectLst/>
                <a:latin typeface="Meiryo" panose="020B0604030504040204" pitchFamily="50" charset="-128"/>
                <a:ea typeface="Meiryo" panose="020B0604030504040204" pitchFamily="50" charset="-128"/>
              </a:rPr>
              <a:t>と決定しており、一週間以上間が空いてしまい、</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週間もテストになってしまうので、前にずらしてほしいというのが本音です。</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試験の日程が </a:t>
            </a:r>
            <a:r>
              <a:rPr lang="en-US" altLang="ja-JP" b="0" i="0" dirty="0">
                <a:solidFill>
                  <a:srgbClr val="000000"/>
                </a:solidFill>
                <a:effectLst/>
                <a:latin typeface="Meiryo" panose="020B0604030504040204" pitchFamily="50" charset="-128"/>
                <a:ea typeface="Meiryo" panose="020B0604030504040204" pitchFamily="50" charset="-128"/>
              </a:rPr>
              <a:t>8/7 </a:t>
            </a:r>
            <a:r>
              <a:rPr lang="ja-JP" altLang="en-US" b="0" i="0" dirty="0">
                <a:solidFill>
                  <a:srgbClr val="000000"/>
                </a:solidFill>
                <a:effectLst/>
                <a:latin typeface="Meiryo" panose="020B0604030504040204" pitchFamily="50" charset="-128"/>
                <a:ea typeface="Meiryo" panose="020B0604030504040204" pitchFamily="50" charset="-128"/>
              </a:rPr>
              <a:t>かつ </a:t>
            </a:r>
            <a:r>
              <a:rPr lang="en-US" altLang="ja-JP" b="0" i="0" dirty="0">
                <a:solidFill>
                  <a:srgbClr val="000000"/>
                </a:solidFill>
                <a:effectLst/>
                <a:latin typeface="Meiryo" panose="020B0604030504040204" pitchFamily="50" charset="-128"/>
                <a:ea typeface="Meiryo" panose="020B0604030504040204" pitchFamily="50" charset="-128"/>
              </a:rPr>
              <a:t>A4 </a:t>
            </a:r>
            <a:r>
              <a:rPr lang="ja-JP" altLang="en-US" b="0" i="0" dirty="0">
                <a:solidFill>
                  <a:srgbClr val="000000"/>
                </a:solidFill>
                <a:effectLst/>
                <a:latin typeface="Meiryo" panose="020B0604030504040204" pitchFamily="50" charset="-128"/>
                <a:ea typeface="Meiryo" panose="020B0604030504040204" pitchFamily="50" charset="-128"/>
              </a:rPr>
              <a:t>両面持ち込み可、とてもありがたいです！！ぜひその方向でよろしくお願いいたします。</a:t>
            </a:r>
            <a:endParaRPr lang="en-US" dirty="0"/>
          </a:p>
        </p:txBody>
      </p:sp>
    </p:spTree>
    <p:extLst>
      <p:ext uri="{BB962C8B-B14F-4D97-AF65-F5344CB8AC3E}">
        <p14:creationId xmlns:p14="http://schemas.microsoft.com/office/powerpoint/2010/main" val="8644662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課題の解き方をしっかり理解していれば試験は問題ないでしょうか？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algn="l" rtl="0"/>
            <a:r>
              <a:rPr lang="ja-JP" altLang="en-US" b="0" i="0" dirty="0">
                <a:solidFill>
                  <a:srgbClr val="000000"/>
                </a:solidFill>
                <a:effectLst/>
                <a:latin typeface="Meiryo" panose="020B0604030504040204" pitchFamily="50" charset="-128"/>
                <a:ea typeface="Meiryo" panose="020B0604030504040204" pitchFamily="50" charset="-128"/>
              </a:rPr>
              <a:t>どんな感じの問題が出るかわからなくて不安すぎます💦課題とおなじくらいのれべるですか？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altLang="ja-JP" dirty="0">
              <a:solidFill>
                <a:srgbClr val="000000"/>
              </a:solidFill>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とりあえず課題は解けるようになっててもらえればと思います</a:t>
            </a:r>
          </a:p>
        </p:txBody>
      </p:sp>
    </p:spTree>
    <p:extLst>
      <p:ext uri="{BB962C8B-B14F-4D97-AF65-F5344CB8AC3E}">
        <p14:creationId xmlns:p14="http://schemas.microsoft.com/office/powerpoint/2010/main" val="2408455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179FF-21C9-F460-A782-BDB32569EB49}"/>
              </a:ext>
            </a:extLst>
          </p:cNvPr>
          <p:cNvSpPr>
            <a:spLocks noGrp="1"/>
          </p:cNvSpPr>
          <p:nvPr>
            <p:ph type="title"/>
          </p:nvPr>
        </p:nvSpPr>
        <p:spPr/>
        <p:txBody>
          <a:bodyPr/>
          <a:lstStyle/>
          <a:p>
            <a:r>
              <a:rPr lang="ja-JP" altLang="en-US" dirty="0"/>
              <a:t>課題 ９ </a:t>
            </a:r>
            <a:r>
              <a:rPr lang="en-US" altLang="ja-JP" dirty="0"/>
              <a:t>(2)</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3F7718B-DEE5-B6A9-9DA4-714E30095724}"/>
                  </a:ext>
                </a:extLst>
              </p:cNvPr>
              <p:cNvSpPr>
                <a:spLocks noGrp="1"/>
              </p:cNvSpPr>
              <p:nvPr>
                <p:ph sz="quarter" idx="10"/>
              </p:nvPr>
            </p:nvSpPr>
            <p:spPr/>
            <p:txBody>
              <a:bodyPr/>
              <a:lstStyle/>
              <a:p>
                <a:r>
                  <a:rPr lang="ja-JP" altLang="en-US" dirty="0">
                    <a:solidFill>
                      <a:schemeClr val="tx1">
                        <a:lumMod val="75000"/>
                        <a:lumOff val="25000"/>
                      </a:schemeClr>
                    </a:solidFill>
                    <a:latin typeface="Cambria Math" panose="02040503050406030204" pitchFamily="18" charset="0"/>
                  </a:rPr>
                  <a:t>容量が倍</a:t>
                </a:r>
                <a:endParaRPr lang="en-US" altLang="ja-JP" dirty="0">
                  <a:solidFill>
                    <a:schemeClr val="tx1">
                      <a:lumMod val="75000"/>
                      <a:lumOff val="25000"/>
                    </a:schemeClr>
                  </a:solidFill>
                  <a:latin typeface="Cambria Math" panose="02040503050406030204" pitchFamily="18" charset="0"/>
                </a:endParaRPr>
              </a:p>
              <a:p>
                <a:pPr lvl="1"/>
                <a14:m>
                  <m:oMath xmlns:m="http://schemas.openxmlformats.org/officeDocument/2006/math">
                    <m:f>
                      <m:fPr>
                        <m:ctrlPr>
                          <a:rPr lang="en-US" altLang="ja-JP" i="1" dirty="0" smtClean="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𝐼𝑃𝐶𝑡</m:t>
                            </m:r>
                          </m:den>
                        </m:f>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𝑃𝑖</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𝑃h</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𝐶𝑝</m:t>
                        </m:r>
                      </m:den>
                    </m:f>
                    <m:r>
                      <a:rPr lang="en-US" altLang="ja-JP" b="0" i="1" dirty="0" smtClean="0">
                        <a:solidFill>
                          <a:schemeClr val="tx1">
                            <a:lumMod val="75000"/>
                            <a:lumOff val="25000"/>
                          </a:schemeClr>
                        </a:solidFill>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2</m:t>
                            </m:r>
                          </m:den>
                        </m:f>
                        <m:r>
                          <a:rPr lang="en-US" altLang="ja-JP" i="1" dirty="0">
                            <a:latin typeface="Cambria Math" panose="02040503050406030204" pitchFamily="18" charset="0"/>
                          </a:rPr>
                          <m:t>+</m:t>
                        </m:r>
                        <m:r>
                          <a:rPr lang="en-US" altLang="ja-JP" b="0" i="1" dirty="0" smtClean="0">
                            <a:latin typeface="Cambria Math" panose="02040503050406030204" pitchFamily="18" charset="0"/>
                          </a:rPr>
                          <m:t>0.2</m:t>
                        </m:r>
                        <m:r>
                          <a:rPr lang="en-US" altLang="ja-JP" i="1" dirty="0">
                            <a:latin typeface="Cambria Math" panose="02040503050406030204" pitchFamily="18" charset="0"/>
                          </a:rPr>
                          <m:t>×</m:t>
                        </m:r>
                        <m:r>
                          <a:rPr lang="en-US" altLang="ja-JP" b="0" i="1" dirty="0" smtClean="0">
                            <a:latin typeface="Cambria Math" panose="02040503050406030204" pitchFamily="18" charset="0"/>
                          </a:rPr>
                          <m:t>0.006</m:t>
                        </m:r>
                        <m:r>
                          <a:rPr lang="en-US" altLang="ja-JP" i="1" dirty="0">
                            <a:latin typeface="Cambria Math" panose="02040503050406030204" pitchFamily="18" charset="0"/>
                          </a:rPr>
                          <m:t>×</m:t>
                        </m:r>
                        <m:r>
                          <a:rPr lang="en-US" altLang="ja-JP" b="0" i="1" dirty="0" smtClean="0">
                            <a:latin typeface="Cambria Math" panose="02040503050406030204" pitchFamily="18" charset="0"/>
                          </a:rPr>
                          <m:t>100</m:t>
                        </m:r>
                      </m:den>
                    </m:f>
                    <m:r>
                      <a:rPr lang="en-US" altLang="ja-JP" b="0" i="1" dirty="0" smtClean="0">
                        <a:latin typeface="Cambria Math" panose="02040503050406030204" pitchFamily="18" charset="0"/>
                      </a:rPr>
                      <m:t>=</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0.62</m:t>
                        </m:r>
                      </m:den>
                    </m:f>
                    <m:r>
                      <a:rPr lang="en-US" altLang="ja-JP" b="0" i="1" dirty="0" smtClean="0">
                        <a:latin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≈1.61</m:t>
                    </m:r>
                  </m:oMath>
                </a14:m>
                <a:endParaRPr lang="en-US" altLang="ja-JP" b="0" dirty="0">
                  <a:ea typeface="Cambria Math" panose="02040503050406030204" pitchFamily="18" charset="0"/>
                </a:endParaRPr>
              </a:p>
              <a:p>
                <a:r>
                  <a:rPr lang="en-US" altLang="ja-JP" dirty="0">
                    <a:solidFill>
                      <a:schemeClr val="tx1">
                        <a:lumMod val="75000"/>
                        <a:lumOff val="25000"/>
                      </a:schemeClr>
                    </a:solidFill>
                    <a:latin typeface="Cambria Math" panose="02040503050406030204" pitchFamily="18" charset="0"/>
                  </a:rPr>
                  <a:t>L2 </a:t>
                </a:r>
                <a:r>
                  <a:rPr lang="ja-JP" altLang="en-US" dirty="0">
                    <a:solidFill>
                      <a:schemeClr val="tx1">
                        <a:lumMod val="75000"/>
                        <a:lumOff val="25000"/>
                      </a:schemeClr>
                    </a:solidFill>
                    <a:latin typeface="Cambria Math" panose="02040503050406030204" pitchFamily="18" charset="0"/>
                  </a:rPr>
                  <a:t>の追加</a:t>
                </a:r>
                <a:endParaRPr lang="en-US" altLang="ja-JP" dirty="0">
                  <a:solidFill>
                    <a:schemeClr val="tx1">
                      <a:lumMod val="75000"/>
                      <a:lumOff val="25000"/>
                    </a:schemeClr>
                  </a:solidFill>
                  <a:latin typeface="Cambria Math" panose="02040503050406030204" pitchFamily="18" charset="0"/>
                </a:endParaRPr>
              </a:p>
              <a:p>
                <a:pPr lvl="1"/>
                <a:r>
                  <a:rPr lang="en-US" altLang="ja-JP" dirty="0">
                    <a:latin typeface="Cambria Math" panose="02040503050406030204" pitchFamily="18" charset="0"/>
                  </a:rPr>
                  <a:t>L1 </a:t>
                </a:r>
                <a:r>
                  <a:rPr lang="ja-JP" altLang="en-US" dirty="0">
                    <a:latin typeface="Cambria Math" panose="02040503050406030204" pitchFamily="18" charset="0"/>
                  </a:rPr>
                  <a:t>ヒット：ペナルティなし</a:t>
                </a:r>
                <a:endParaRPr lang="en-US" altLang="ja-JP" dirty="0">
                  <a:latin typeface="Cambria Math" panose="02040503050406030204" pitchFamily="18" charset="0"/>
                </a:endParaRPr>
              </a:p>
              <a:p>
                <a:pPr lvl="1"/>
                <a:r>
                  <a:rPr lang="en-US" altLang="ja-JP" dirty="0">
                    <a:latin typeface="Cambria Math" panose="02040503050406030204" pitchFamily="18" charset="0"/>
                  </a:rPr>
                  <a:t>L1 </a:t>
                </a:r>
                <a:r>
                  <a:rPr lang="ja-JP" altLang="en-US" dirty="0">
                    <a:latin typeface="Cambria Math" panose="02040503050406030204" pitchFamily="18" charset="0"/>
                  </a:rPr>
                  <a:t>ミス </a:t>
                </a:r>
                <a:r>
                  <a:rPr lang="en-US" altLang="ja-JP" dirty="0">
                    <a:latin typeface="Cambria Math" panose="02040503050406030204" pitchFamily="18" charset="0"/>
                  </a:rPr>
                  <a:t>&amp; </a:t>
                </a:r>
                <a:r>
                  <a:rPr lang="en-US" altLang="ja-JP" dirty="0">
                    <a:solidFill>
                      <a:schemeClr val="tx1">
                        <a:lumMod val="75000"/>
                        <a:lumOff val="25000"/>
                      </a:schemeClr>
                    </a:solidFill>
                    <a:latin typeface="Cambria Math" panose="02040503050406030204" pitchFamily="18" charset="0"/>
                  </a:rPr>
                  <a:t>L2 </a:t>
                </a:r>
                <a:r>
                  <a:rPr lang="ja-JP" altLang="en-US" dirty="0">
                    <a:solidFill>
                      <a:schemeClr val="tx1">
                        <a:lumMod val="75000"/>
                        <a:lumOff val="25000"/>
                      </a:schemeClr>
                    </a:solidFill>
                    <a:latin typeface="Cambria Math" panose="02040503050406030204" pitchFamily="18" charset="0"/>
                  </a:rPr>
                  <a:t>ヒット：</a:t>
                </a:r>
                <a14:m>
                  <m:oMath xmlns:m="http://schemas.openxmlformats.org/officeDocument/2006/math">
                    <m:r>
                      <a:rPr lang="en-US" altLang="ja-JP" i="1" dirty="0" smtClean="0">
                        <a:solidFill>
                          <a:schemeClr val="tx1">
                            <a:lumMod val="75000"/>
                            <a:lumOff val="25000"/>
                          </a:schemeClr>
                        </a:solidFill>
                        <a:latin typeface="Cambria Math" panose="02040503050406030204" pitchFamily="18" charset="0"/>
                      </a:rPr>
                      <m:t>𝑃h</m:t>
                    </m:r>
                    <m:r>
                      <a:rPr lang="en-US" altLang="ja-JP" b="0" i="1" dirty="0" smtClean="0">
                        <a:solidFill>
                          <a:schemeClr val="tx1">
                            <a:lumMod val="75000"/>
                            <a:lumOff val="25000"/>
                          </a:schemeClr>
                        </a:solidFill>
                        <a:latin typeface="Cambria Math" panose="02040503050406030204" pitchFamily="18" charset="0"/>
                      </a:rPr>
                      <m:t>1=</m:t>
                    </m:r>
                    <m:r>
                      <m:rPr>
                        <m:nor/>
                      </m:rPr>
                      <a:rPr lang="en-US" altLang="ja-JP" dirty="0">
                        <a:latin typeface="Cambria Math" panose="02040503050406030204" pitchFamily="18" charset="0"/>
                      </a:rPr>
                      <m:t>0.01</m:t>
                    </m:r>
                    <m:r>
                      <a:rPr lang="en-US" altLang="ja-JP" b="0" i="1" dirty="0" smtClean="0">
                        <a:latin typeface="Cambria Math" panose="02040503050406030204" pitchFamily="18" charset="0"/>
                      </a:rPr>
                      <m:t>×</m:t>
                    </m:r>
                    <m:r>
                      <m:rPr>
                        <m:nor/>
                      </m:rPr>
                      <a:rPr lang="en-US" altLang="ja-JP" b="0" i="0" dirty="0" smtClean="0">
                        <a:latin typeface="Cambria Math" panose="02040503050406030204" pitchFamily="18" charset="0"/>
                      </a:rPr>
                      <m:t>(1−</m:t>
                    </m:r>
                    <m:r>
                      <m:rPr>
                        <m:nor/>
                      </m:rPr>
                      <a:rPr lang="en-US" altLang="ja-JP" dirty="0">
                        <a:latin typeface="Cambria Math" panose="02040503050406030204" pitchFamily="18" charset="0"/>
                      </a:rPr>
                      <m:t>0.1</m:t>
                    </m:r>
                    <m:r>
                      <m:rPr>
                        <m:nor/>
                      </m:rPr>
                      <a:rPr lang="en-US" altLang="ja-JP" b="0" i="0" dirty="0" smtClean="0">
                        <a:latin typeface="Cambria Math" panose="02040503050406030204" pitchFamily="18" charset="0"/>
                      </a:rPr>
                      <m:t>)</m:t>
                    </m:r>
                    <m:r>
                      <a:rPr lang="en-US" altLang="ja-JP" b="0" i="1" dirty="0" smtClean="0">
                        <a:latin typeface="Cambria Math" panose="02040503050406030204" pitchFamily="18" charset="0"/>
                      </a:rPr>
                      <m:t>=0.009</m:t>
                    </m:r>
                    <m:r>
                      <a:rPr lang="en-US" altLang="ja-JP" i="1" dirty="0" smtClean="0">
                        <a:solidFill>
                          <a:schemeClr val="tx1">
                            <a:lumMod val="75000"/>
                            <a:lumOff val="25000"/>
                          </a:schemeClr>
                        </a:solidFill>
                        <a:latin typeface="Cambria Math" panose="02040503050406030204" pitchFamily="18" charset="0"/>
                      </a:rPr>
                      <m:t>,</m:t>
                    </m:r>
                    <m:r>
                      <a:rPr lang="en-US" altLang="ja-JP" i="1" dirty="0" smtClean="0">
                        <a:solidFill>
                          <a:schemeClr val="tx1">
                            <a:lumMod val="75000"/>
                            <a:lumOff val="25000"/>
                          </a:schemeClr>
                        </a:solidFill>
                        <a:latin typeface="Cambria Math" panose="02040503050406030204" pitchFamily="18" charset="0"/>
                      </a:rPr>
                      <m:t>𝐶𝑝</m:t>
                    </m:r>
                    <m:r>
                      <a:rPr lang="en-US" altLang="ja-JP" i="1" dirty="0" smtClean="0">
                        <a:solidFill>
                          <a:schemeClr val="tx1">
                            <a:lumMod val="75000"/>
                            <a:lumOff val="25000"/>
                          </a:schemeClr>
                        </a:solidFill>
                        <a:latin typeface="Cambria Math" panose="02040503050406030204" pitchFamily="18" charset="0"/>
                      </a:rPr>
                      <m:t>1=10</m:t>
                    </m:r>
                  </m:oMath>
                </a14:m>
                <a:endParaRPr lang="en-US" altLang="ja-JP" b="0" dirty="0">
                  <a:solidFill>
                    <a:schemeClr val="tx1">
                      <a:lumMod val="75000"/>
                      <a:lumOff val="25000"/>
                    </a:schemeClr>
                  </a:solidFill>
                  <a:latin typeface="Cambria Math" panose="02040503050406030204" pitchFamily="18" charset="0"/>
                </a:endParaRPr>
              </a:p>
              <a:p>
                <a:pPr lvl="1"/>
                <a:r>
                  <a:rPr lang="en-US" altLang="ja-JP" dirty="0">
                    <a:latin typeface="Cambria Math" panose="02040503050406030204" pitchFamily="18" charset="0"/>
                  </a:rPr>
                  <a:t>L1 </a:t>
                </a:r>
                <a:r>
                  <a:rPr lang="ja-JP" altLang="en-US" dirty="0">
                    <a:latin typeface="Cambria Math" panose="02040503050406030204" pitchFamily="18" charset="0"/>
                  </a:rPr>
                  <a:t>ミス </a:t>
                </a:r>
                <a:r>
                  <a:rPr lang="en-US" altLang="ja-JP" dirty="0">
                    <a:latin typeface="Cambria Math" panose="02040503050406030204" pitchFamily="18" charset="0"/>
                  </a:rPr>
                  <a:t>&amp; L2</a:t>
                </a:r>
                <a:r>
                  <a:rPr lang="ja-JP" altLang="en-US" dirty="0">
                    <a:latin typeface="Cambria Math" panose="02040503050406030204" pitchFamily="18" charset="0"/>
                  </a:rPr>
                  <a:t> ミス：</a:t>
                </a:r>
                <a14:m>
                  <m:oMath xmlns:m="http://schemas.openxmlformats.org/officeDocument/2006/math">
                    <m:r>
                      <a:rPr lang="en-US" altLang="ja-JP" i="1" dirty="0" smtClean="0">
                        <a:latin typeface="Cambria Math" panose="02040503050406030204" pitchFamily="18" charset="0"/>
                      </a:rPr>
                      <m:t>𝑃h</m:t>
                    </m:r>
                    <m:r>
                      <a:rPr lang="en-US" altLang="ja-JP" i="1" dirty="0" smtClean="0">
                        <a:latin typeface="Cambria Math" panose="02040503050406030204" pitchFamily="18" charset="0"/>
                      </a:rPr>
                      <m:t>2=0.01×0.1=0.001,</m:t>
                    </m:r>
                    <m:r>
                      <a:rPr lang="en-US" altLang="ja-JP" b="0" i="1" dirty="0" smtClean="0">
                        <a:latin typeface="Cambria Math" panose="02040503050406030204" pitchFamily="18" charset="0"/>
                      </a:rPr>
                      <m:t>𝐶𝑝</m:t>
                    </m:r>
                    <m:r>
                      <a:rPr lang="en-US" altLang="ja-JP" b="0" i="1" dirty="0" smtClean="0">
                        <a:latin typeface="Cambria Math" panose="02040503050406030204" pitchFamily="18" charset="0"/>
                      </a:rPr>
                      <m:t>2=100</m:t>
                    </m:r>
                  </m:oMath>
                </a14:m>
                <a:endParaRPr lang="en-US" altLang="ja-JP" dirty="0">
                  <a:solidFill>
                    <a:schemeClr val="tx1">
                      <a:lumMod val="75000"/>
                      <a:lumOff val="25000"/>
                    </a:schemeClr>
                  </a:solidFill>
                  <a:latin typeface="Cambria Math" panose="02040503050406030204" pitchFamily="18" charset="0"/>
                </a:endParaRPr>
              </a:p>
              <a:p>
                <a:pPr lvl="1"/>
                <a14:m>
                  <m:oMath xmlns:m="http://schemas.openxmlformats.org/officeDocument/2006/math">
                    <m:f>
                      <m:fPr>
                        <m:ctrlPr>
                          <a:rPr lang="en-US" altLang="ja-JP" i="1" dirty="0" smtClean="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𝐼𝑃𝐶𝑡</m:t>
                            </m:r>
                          </m:den>
                        </m:f>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𝑃𝑖</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𝑃h</m:t>
                        </m:r>
                        <m:r>
                          <a:rPr lang="en-US" altLang="ja-JP" b="0" i="1" dirty="0" smtClean="0">
                            <a:solidFill>
                              <a:schemeClr val="tx1">
                                <a:lumMod val="75000"/>
                                <a:lumOff val="25000"/>
                              </a:schemeClr>
                            </a:solidFill>
                            <a:latin typeface="Cambria Math" panose="02040503050406030204" pitchFamily="18" charset="0"/>
                          </a:rPr>
                          <m:t>1</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𝐶𝑝</m:t>
                        </m:r>
                        <m:r>
                          <a:rPr lang="en-US" altLang="ja-JP" b="0" i="1" dirty="0" smtClean="0">
                            <a:solidFill>
                              <a:schemeClr val="tx1">
                                <a:lumMod val="75000"/>
                                <a:lumOff val="25000"/>
                              </a:schemeClr>
                            </a:solidFill>
                            <a:latin typeface="Cambria Math" panose="02040503050406030204" pitchFamily="18" charset="0"/>
                          </a:rPr>
                          <m:t>1</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𝑃h</m:t>
                        </m:r>
                        <m:r>
                          <a:rPr lang="en-US" altLang="ja-JP" b="0" i="1" dirty="0" smtClean="0">
                            <a:latin typeface="Cambria Math" panose="02040503050406030204" pitchFamily="18" charset="0"/>
                          </a:rPr>
                          <m:t>2</m:t>
                        </m:r>
                        <m:r>
                          <a:rPr lang="en-US" altLang="ja-JP" i="1" dirty="0">
                            <a:latin typeface="Cambria Math" panose="02040503050406030204" pitchFamily="18" charset="0"/>
                          </a:rPr>
                          <m:t>×</m:t>
                        </m:r>
                        <m:r>
                          <a:rPr lang="en-US" altLang="ja-JP" i="1" dirty="0">
                            <a:latin typeface="Cambria Math" panose="02040503050406030204" pitchFamily="18" charset="0"/>
                          </a:rPr>
                          <m:t>𝐶𝑝</m:t>
                        </m:r>
                        <m:r>
                          <a:rPr lang="en-US" altLang="ja-JP" b="0" i="1" dirty="0" smtClean="0">
                            <a:latin typeface="Cambria Math" panose="02040503050406030204" pitchFamily="18" charset="0"/>
                          </a:rPr>
                          <m:t>2</m:t>
                        </m:r>
                      </m:den>
                    </m:f>
                    <m:r>
                      <a:rPr lang="en-US" altLang="ja-JP" b="0" i="1" dirty="0" smtClean="0">
                        <a:solidFill>
                          <a:schemeClr val="tx1">
                            <a:lumMod val="75000"/>
                            <a:lumOff val="25000"/>
                          </a:schemeClr>
                        </a:solidFill>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2</m:t>
                            </m:r>
                          </m:den>
                        </m:f>
                        <m:r>
                          <a:rPr lang="en-US" altLang="ja-JP" i="1" dirty="0">
                            <a:latin typeface="Cambria Math" panose="02040503050406030204" pitchFamily="18" charset="0"/>
                          </a:rPr>
                          <m:t>+</m:t>
                        </m:r>
                        <m:r>
                          <a:rPr lang="en-US" altLang="ja-JP" b="0" i="1" dirty="0" smtClean="0">
                            <a:latin typeface="Cambria Math" panose="02040503050406030204" pitchFamily="18" charset="0"/>
                          </a:rPr>
                          <m:t>0.2</m:t>
                        </m:r>
                        <m:r>
                          <a:rPr lang="en-US" altLang="ja-JP" i="1" dirty="0">
                            <a:latin typeface="Cambria Math" panose="02040503050406030204" pitchFamily="18" charset="0"/>
                          </a:rPr>
                          <m:t>×</m:t>
                        </m:r>
                        <m:r>
                          <a:rPr lang="en-US" altLang="ja-JP" b="0" i="1" dirty="0" smtClean="0">
                            <a:latin typeface="Cambria Math" panose="02040503050406030204" pitchFamily="18" charset="0"/>
                          </a:rPr>
                          <m:t>0.009</m:t>
                        </m:r>
                        <m:r>
                          <a:rPr lang="en-US" altLang="ja-JP" i="1" dirty="0">
                            <a:latin typeface="Cambria Math" panose="02040503050406030204" pitchFamily="18" charset="0"/>
                          </a:rPr>
                          <m:t>×</m:t>
                        </m:r>
                        <m:r>
                          <a:rPr lang="en-US" altLang="ja-JP" b="0" i="1" dirty="0" smtClean="0">
                            <a:latin typeface="Cambria Math" panose="02040503050406030204" pitchFamily="18" charset="0"/>
                          </a:rPr>
                          <m:t>10+0.2×0.001×100</m:t>
                        </m:r>
                      </m:den>
                    </m:f>
                    <m:r>
                      <a:rPr lang="en-US" altLang="ja-JP" b="0" i="1" dirty="0" smtClean="0">
                        <a:latin typeface="Cambria Math" panose="02040503050406030204" pitchFamily="18" charset="0"/>
                        <a:ea typeface="Cambria Math" panose="02040503050406030204" pitchFamily="18" charset="0"/>
                      </a:rPr>
                      <m:t>≈1.</m:t>
                    </m:r>
                    <m:r>
                      <a:rPr kumimoji="1" lang="en-US" altLang="ja-JP" i="1" dirty="0" smtClean="0">
                        <a:solidFill>
                          <a:schemeClr val="tx1">
                            <a:lumMod val="75000"/>
                            <a:lumOff val="25000"/>
                          </a:schemeClr>
                        </a:solidFill>
                        <a:latin typeface="Cambria Math" panose="02040503050406030204" pitchFamily="18" charset="0"/>
                      </a:rPr>
                      <m:t>85</m:t>
                    </m:r>
                  </m:oMath>
                </a14:m>
                <a:endParaRPr kumimoji="1" lang="en-US" dirty="0">
                  <a:solidFill>
                    <a:schemeClr val="tx1">
                      <a:lumMod val="75000"/>
                      <a:lumOff val="25000"/>
                    </a:schemeClr>
                  </a:solidFill>
                </a:endParaRPr>
              </a:p>
            </p:txBody>
          </p:sp>
        </mc:Choice>
        <mc:Fallback xmlns="">
          <p:sp>
            <p:nvSpPr>
              <p:cNvPr id="3" name="コンテンツ プレースホルダー 2">
                <a:extLst>
                  <a:ext uri="{FF2B5EF4-FFF2-40B4-BE49-F238E27FC236}">
                    <a16:creationId xmlns:a16="http://schemas.microsoft.com/office/drawing/2014/main" id="{83F7718B-DEE5-B6A9-9DA4-714E30095724}"/>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22155172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テストは練習問題と似たような問題だけが出るなら持ち込みはなくても大丈夫だと思います。</a:t>
            </a:r>
          </a:p>
          <a:p>
            <a:pPr algn="l" rtl="0"/>
            <a:r>
              <a:rPr lang="ja-JP" altLang="en-US" b="0" i="0" dirty="0">
                <a:solidFill>
                  <a:srgbClr val="000000"/>
                </a:solidFill>
                <a:effectLst/>
                <a:latin typeface="Meiryo" panose="020B0604030504040204" pitchFamily="50" charset="-128"/>
                <a:ea typeface="Meiryo" panose="020B0604030504040204" pitchFamily="50" charset="-128"/>
              </a:rPr>
              <a:t>言葉を問う問題があるなら暗記が多い（と思う）ので持ち込みがあると助かります</a:t>
            </a:r>
            <a:endParaRPr lang="en-US" altLang="ja-JP" b="0" i="0" dirty="0">
              <a:solidFill>
                <a:srgbClr val="000000"/>
              </a:solidFill>
              <a:effectLst/>
              <a:latin typeface="Meiryo" panose="020B0604030504040204" pitchFamily="50" charset="-128"/>
              <a:ea typeface="Meiryo" panose="020B0604030504040204" pitchFamily="50" charset="-128"/>
            </a:endParaRPr>
          </a:p>
          <a:p>
            <a:pPr algn="l" rtl="0"/>
            <a:r>
              <a:rPr lang="ja-JP" altLang="en-US" b="0" i="0" dirty="0">
                <a:solidFill>
                  <a:srgbClr val="000000"/>
                </a:solidFill>
                <a:effectLst/>
                <a:latin typeface="Meiryo" panose="020B0604030504040204" pitchFamily="50" charset="-128"/>
                <a:ea typeface="Meiryo" panose="020B0604030504040204" pitchFamily="50" charset="-128"/>
              </a:rPr>
              <a:t>課題の解き方をしっかり理解していれば試験は問題ないでしょうか？</a:t>
            </a:r>
          </a:p>
        </p:txBody>
      </p:sp>
    </p:spTree>
    <p:extLst>
      <p:ext uri="{BB962C8B-B14F-4D97-AF65-F5344CB8AC3E}">
        <p14:creationId xmlns:p14="http://schemas.microsoft.com/office/powerpoint/2010/main" val="19534635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解説を聞いて、なぜ先週解けなかったのか不思議に思うほどすんなり入ってきました。でもテストは凄く不安です。</a:t>
            </a:r>
            <a:r>
              <a:rPr lang="en-US" altLang="ja-JP" b="0" i="0" dirty="0">
                <a:solidFill>
                  <a:srgbClr val="000000"/>
                </a:solidFill>
                <a:effectLst/>
                <a:latin typeface="Meiryo" panose="020B0604030504040204" pitchFamily="50" charset="-128"/>
                <a:ea typeface="Meiryo" panose="020B0604030504040204" pitchFamily="50" charset="-128"/>
              </a:rPr>
              <a:t>SRAM,DRAM</a:t>
            </a:r>
            <a:r>
              <a:rPr lang="ja-JP" altLang="en-US" b="0" i="0" dirty="0">
                <a:solidFill>
                  <a:srgbClr val="000000"/>
                </a:solidFill>
                <a:effectLst/>
                <a:latin typeface="Meiryo" panose="020B0604030504040204" pitchFamily="50" charset="-128"/>
                <a:ea typeface="Meiryo" panose="020B0604030504040204" pitchFamily="50" charset="-128"/>
              </a:rPr>
              <a:t>は昨年度習ったことを思い出しました。</a:t>
            </a:r>
            <a:endParaRPr lang="en-US" dirty="0"/>
          </a:p>
        </p:txBody>
      </p:sp>
    </p:spTree>
    <p:extLst>
      <p:ext uri="{BB962C8B-B14F-4D97-AF65-F5344CB8AC3E}">
        <p14:creationId xmlns:p14="http://schemas.microsoft.com/office/powerpoint/2010/main" val="1952789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マホアプリの設定にある、「キャッシュを削除」の意味を理解することができました。メモリのキャッシュを削除するわけではなく、アプリ内で一度読み込んだものを二度目からは早く読み込むためのキャッシュを削除していたということだとわかりました。キャッシュという言葉はよく目にするものの、きちんと理解ができていなかったため知ることができて嬉し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たまにコピーしてきたものと大元の一貫性が（バグとかで）取れなくなることがある</a:t>
            </a:r>
            <a:endParaRPr lang="en-US" altLang="ja-JP" dirty="0"/>
          </a:p>
          <a:p>
            <a:pPr lvl="1"/>
            <a:r>
              <a:rPr lang="ja-JP" altLang="en-US" dirty="0"/>
              <a:t>そう言うときにキャッシュをクリアすると直ったりする</a:t>
            </a:r>
            <a:endParaRPr lang="en-US" dirty="0"/>
          </a:p>
        </p:txBody>
      </p:sp>
    </p:spTree>
    <p:extLst>
      <p:ext uri="{BB962C8B-B14F-4D97-AF65-F5344CB8AC3E}">
        <p14:creationId xmlns:p14="http://schemas.microsoft.com/office/powerpoint/2010/main" val="26526536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キャッシュとレジスタがどちらも一時的な値の置き場として同じような役割を持つメモリという認識で、両者の違いがよくわかりません。</a:t>
            </a:r>
            <a:endParaRPr lang="en-US" dirty="0"/>
          </a:p>
        </p:txBody>
      </p:sp>
    </p:spTree>
    <p:extLst>
      <p:ext uri="{BB962C8B-B14F-4D97-AF65-F5344CB8AC3E}">
        <p14:creationId xmlns:p14="http://schemas.microsoft.com/office/powerpoint/2010/main" val="1593027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キャッシュの説明のところで図がたくさんあってとても分かりやすかったです。実際の測定データについて、</a:t>
            </a:r>
            <a:r>
              <a:rPr lang="en-US" altLang="ja-JP" b="0" i="0" dirty="0">
                <a:solidFill>
                  <a:srgbClr val="000000"/>
                </a:solidFill>
                <a:effectLst/>
                <a:latin typeface="Meiryo" panose="020B0604030504040204" pitchFamily="50" charset="-128"/>
                <a:ea typeface="Meiryo" panose="020B0604030504040204" pitchFamily="50" charset="-128"/>
              </a:rPr>
              <a:t>SIZE</a:t>
            </a:r>
            <a:r>
              <a:rPr lang="ja-JP" altLang="en-US" b="0" i="0" dirty="0">
                <a:solidFill>
                  <a:srgbClr val="000000"/>
                </a:solidFill>
                <a:effectLst/>
                <a:latin typeface="Meiryo" panose="020B0604030504040204" pitchFamily="50" charset="-128"/>
                <a:ea typeface="Meiryo" panose="020B0604030504040204" pitchFamily="50" charset="-128"/>
              </a:rPr>
              <a:t>が大きくなってもアクセス時間が増えていない（減少している）ところがあるのはなぜでしょうか？これは誤差で、基本は逆転することはないのでしょうか。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誤差であり，基本逆転はないです</a:t>
            </a:r>
            <a:endParaRPr lang="en-US" altLang="ja-JP" dirty="0"/>
          </a:p>
          <a:p>
            <a:pPr lvl="1"/>
            <a:r>
              <a:rPr lang="ja-JP" altLang="en-US" dirty="0"/>
              <a:t>パソコン上で測ると，他のアプリも裏でちょっとだけ同時に動いているのでどうしてもノイズがのります</a:t>
            </a:r>
            <a:endParaRPr lang="en-US" dirty="0"/>
          </a:p>
        </p:txBody>
      </p:sp>
    </p:spTree>
    <p:extLst>
      <p:ext uri="{BB962C8B-B14F-4D97-AF65-F5344CB8AC3E}">
        <p14:creationId xmlns:p14="http://schemas.microsoft.com/office/powerpoint/2010/main" val="6176363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課題８の</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で質問です。</a:t>
            </a: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ハザード時のサイクル数の増加は</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でなはく</a:t>
            </a:r>
            <a:r>
              <a:rPr lang="en-US" altLang="ja-JP" b="0" i="0" dirty="0">
                <a:solidFill>
                  <a:srgbClr val="000000"/>
                </a:solidFill>
                <a:effectLst/>
                <a:latin typeface="Meiryo" panose="020B0604030504040204" pitchFamily="50" charset="-128"/>
                <a:ea typeface="Meiryo" panose="020B0604030504040204" pitchFamily="50" charset="-128"/>
              </a:rPr>
              <a:t>1.5</a:t>
            </a:r>
            <a:r>
              <a:rPr lang="ja-JP" altLang="en-US" b="0" i="0" dirty="0">
                <a:solidFill>
                  <a:srgbClr val="000000"/>
                </a:solidFill>
                <a:effectLst/>
                <a:latin typeface="Meiryo" panose="020B0604030504040204" pitchFamily="50" charset="-128"/>
                <a:ea typeface="Meiryo" panose="020B0604030504040204" pitchFamily="50" charset="-128"/>
              </a:rPr>
              <a:t>で計算しました。</a:t>
            </a: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段数が</a:t>
            </a:r>
            <a:r>
              <a:rPr lang="en-US" altLang="ja-JP" b="0" i="0" dirty="0">
                <a:solidFill>
                  <a:srgbClr val="000000"/>
                </a:solidFill>
                <a:effectLst/>
                <a:latin typeface="Meiryo" panose="020B0604030504040204" pitchFamily="50" charset="-128"/>
                <a:ea typeface="Meiryo" panose="020B0604030504040204" pitchFamily="50" charset="-128"/>
              </a:rPr>
              <a:t>15</a:t>
            </a:r>
            <a:r>
              <a:rPr lang="ja-JP" altLang="en-US" b="0" i="0" dirty="0">
                <a:solidFill>
                  <a:srgbClr val="000000"/>
                </a:solidFill>
                <a:effectLst/>
                <a:latin typeface="Meiryo" panose="020B0604030504040204" pitchFamily="50" charset="-128"/>
                <a:ea typeface="Meiryo" panose="020B0604030504040204" pitchFamily="50" charset="-128"/>
              </a:rPr>
              <a:t>に増えたのでそう予想したのですが、</a:t>
            </a:r>
            <a:r>
              <a:rPr lang="en-US" altLang="ja-JP" b="0" i="0" dirty="0">
                <a:solidFill>
                  <a:srgbClr val="000000"/>
                </a:solidFill>
                <a:effectLst/>
                <a:latin typeface="Meiryo" panose="020B0604030504040204" pitchFamily="50" charset="-128"/>
                <a:ea typeface="Meiryo" panose="020B0604030504040204" pitchFamily="50" charset="-128"/>
              </a:rPr>
              <a:t>10</a:t>
            </a:r>
            <a:r>
              <a:rPr lang="ja-JP" altLang="en-US" b="0" i="0" dirty="0">
                <a:solidFill>
                  <a:srgbClr val="000000"/>
                </a:solidFill>
                <a:effectLst/>
                <a:latin typeface="Meiryo" panose="020B0604030504040204" pitchFamily="50" charset="-128"/>
                <a:ea typeface="Meiryo" panose="020B0604030504040204" pitchFamily="50" charset="-128"/>
              </a:rPr>
              <a:t>段で</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サイクル増える時と</a:t>
            </a:r>
            <a:r>
              <a:rPr lang="en-US" altLang="ja-JP" b="0" i="0" dirty="0">
                <a:solidFill>
                  <a:srgbClr val="000000"/>
                </a:solidFill>
                <a:effectLst/>
                <a:latin typeface="Meiryo" panose="020B0604030504040204" pitchFamily="50" charset="-128"/>
                <a:ea typeface="Meiryo" panose="020B0604030504040204" pitchFamily="50" charset="-128"/>
              </a:rPr>
              <a:t>15</a:t>
            </a:r>
            <a:r>
              <a:rPr lang="ja-JP" altLang="en-US" b="0" i="0" dirty="0">
                <a:solidFill>
                  <a:srgbClr val="000000"/>
                </a:solidFill>
                <a:effectLst/>
                <a:latin typeface="Meiryo" panose="020B0604030504040204" pitchFamily="50" charset="-128"/>
                <a:ea typeface="Meiryo" panose="020B0604030504040204" pitchFamily="50" charset="-128"/>
              </a:rPr>
              <a:t>段ではどうして同じで良いのですか。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altLang="ja-JP" dirty="0">
              <a:solidFill>
                <a:srgbClr val="000000"/>
              </a:solidFill>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前提：サイクル数は基本的に整数しか取れない</a:t>
            </a:r>
            <a:endParaRPr lang="en-US" altLang="ja-JP" b="0" i="0" dirty="0">
              <a:solidFill>
                <a:srgbClr val="000000"/>
              </a:solidFill>
              <a:effectLst/>
              <a:latin typeface="Meiryo" panose="020B0604030504040204" pitchFamily="50" charset="-128"/>
              <a:ea typeface="Meiryo" panose="020B0604030504040204" pitchFamily="50" charset="-128"/>
            </a:endParaRPr>
          </a:p>
          <a:p>
            <a:pPr lvl="2"/>
            <a:r>
              <a:rPr lang="ja-JP" altLang="en-US" dirty="0"/>
              <a:t>全てはクロックを基準として動いているので，</a:t>
            </a:r>
            <a:r>
              <a:rPr lang="en-US" altLang="ja-JP" dirty="0"/>
              <a:t>1.5 </a:t>
            </a:r>
            <a:r>
              <a:rPr lang="ja-JP" altLang="en-US" dirty="0"/>
              <a:t>サイクル止める，とかはできない</a:t>
            </a:r>
            <a:endParaRPr lang="en-US" altLang="ja-JP" dirty="0"/>
          </a:p>
          <a:p>
            <a:pPr lvl="1"/>
            <a:r>
              <a:rPr lang="ja-JP" altLang="en-US" dirty="0"/>
              <a:t>データハザードは，ある命令の結果がまだ使えない時に，ベルトコンベア全体を止めて結果が出るのをまつ</a:t>
            </a:r>
            <a:endParaRPr lang="en-US" altLang="ja-JP" dirty="0"/>
          </a:p>
          <a:p>
            <a:pPr lvl="2"/>
            <a:endParaRPr lang="en-US" altLang="ja-JP" dirty="0"/>
          </a:p>
        </p:txBody>
      </p:sp>
    </p:spTree>
    <p:extLst>
      <p:ext uri="{BB962C8B-B14F-4D97-AF65-F5344CB8AC3E}">
        <p14:creationId xmlns:p14="http://schemas.microsoft.com/office/powerpoint/2010/main" val="3002130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a:t>課題 ８</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以下のような条件を考える</a:t>
            </a:r>
            <a:endParaRPr lang="en-US" altLang="ja-JP" sz="1600" dirty="0"/>
          </a:p>
          <a:p>
            <a:pPr lvl="1"/>
            <a:r>
              <a:rPr lang="en-US" altLang="ja-JP" sz="1600" dirty="0"/>
              <a:t>10</a:t>
            </a:r>
            <a:r>
              <a:rPr lang="ja-JP" altLang="en-US" sz="1600" dirty="0"/>
              <a:t>段のパイプラインを持つ </a:t>
            </a:r>
            <a:r>
              <a:rPr lang="en-US" altLang="ja-JP" sz="1600" dirty="0"/>
              <a:t>2-way </a:t>
            </a:r>
            <a:r>
              <a:rPr lang="ja-JP" altLang="en-US" sz="1600" dirty="0"/>
              <a:t>スーパスカラプロセッサであり，理想的には </a:t>
            </a:r>
            <a:r>
              <a:rPr lang="en-US" altLang="ja-JP" sz="1600" dirty="0"/>
              <a:t>IPC=2 </a:t>
            </a:r>
            <a:r>
              <a:rPr lang="ja-JP" altLang="en-US" sz="1600" dirty="0"/>
              <a:t>で実行できる</a:t>
            </a:r>
            <a:endParaRPr lang="en-US" altLang="ja-JP" sz="1600" dirty="0"/>
          </a:p>
          <a:p>
            <a:pPr lvl="1"/>
            <a:r>
              <a:rPr lang="ja-JP" altLang="en-US" sz="1600" dirty="0"/>
              <a:t>全実行命令におけるなんらかのデータハザードの発生率は </a:t>
            </a:r>
            <a:r>
              <a:rPr lang="en-US" altLang="ja-JP" sz="1600" dirty="0"/>
              <a:t>0.2 </a:t>
            </a:r>
          </a:p>
          <a:p>
            <a:pPr lvl="1"/>
            <a:r>
              <a:rPr lang="ja-JP" altLang="en-US" sz="1600" dirty="0">
                <a:solidFill>
                  <a:schemeClr val="accent5"/>
                </a:solidFill>
              </a:rPr>
              <a:t>このデータハザード発生時は </a:t>
            </a:r>
            <a:r>
              <a:rPr lang="en-US" altLang="ja-JP" sz="1600" dirty="0">
                <a:solidFill>
                  <a:schemeClr val="accent5"/>
                </a:solidFill>
              </a:rPr>
              <a:t>1 </a:t>
            </a:r>
            <a:r>
              <a:rPr lang="ja-JP" altLang="en-US" sz="1600" dirty="0">
                <a:solidFill>
                  <a:schemeClr val="accent5"/>
                </a:solidFill>
              </a:rPr>
              <a:t>サイクル実行時間が伸びるものとする</a:t>
            </a:r>
            <a:endParaRPr lang="en-US" altLang="ja-JP" sz="1600" dirty="0">
              <a:solidFill>
                <a:schemeClr val="accent5"/>
              </a:solidFill>
            </a:endParaRPr>
          </a:p>
          <a:p>
            <a:pPr lvl="1"/>
            <a:r>
              <a:rPr lang="ja-JP" altLang="en-US" sz="1600" dirty="0"/>
              <a:t>全実行命令における分岐命令の出現率は </a:t>
            </a:r>
            <a:r>
              <a:rPr lang="en-US" altLang="ja-JP" sz="1600" dirty="0"/>
              <a:t>0.2</a:t>
            </a:r>
          </a:p>
          <a:p>
            <a:pPr lvl="1"/>
            <a:r>
              <a:rPr lang="ja-JP" altLang="en-US" sz="1600" dirty="0"/>
              <a:t>分岐予測ミス率は </a:t>
            </a:r>
            <a:r>
              <a:rPr lang="en-US" altLang="ja-JP" sz="1600" dirty="0"/>
              <a:t>0.3</a:t>
            </a:r>
          </a:p>
          <a:p>
            <a:r>
              <a:rPr lang="en-US" altLang="ja-JP" sz="1600" dirty="0"/>
              <a:t>(1) </a:t>
            </a:r>
            <a:r>
              <a:rPr lang="ja-JP" altLang="en-US" sz="1600" dirty="0"/>
              <a:t>この </a:t>
            </a:r>
            <a:r>
              <a:rPr lang="en-US" altLang="ja-JP" sz="1600" dirty="0"/>
              <a:t>CPU </a:t>
            </a:r>
            <a:r>
              <a:rPr lang="ja-JP" altLang="en-US" sz="1600" dirty="0"/>
              <a:t>を改良する際，</a:t>
            </a:r>
            <a:br>
              <a:rPr lang="en-US" altLang="ja-JP" sz="1600" dirty="0"/>
            </a:br>
            <a:r>
              <a:rPr lang="ja-JP" altLang="en-US" sz="1600" dirty="0"/>
              <a:t>「</a:t>
            </a:r>
            <a:r>
              <a:rPr lang="en-US" altLang="ja-JP" sz="1600" dirty="0"/>
              <a:t>3-way </a:t>
            </a:r>
            <a:r>
              <a:rPr lang="ja-JP" altLang="en-US" sz="1600" dirty="0"/>
              <a:t>スーパスカラにする」</a:t>
            </a:r>
            <a:br>
              <a:rPr lang="en-US" altLang="ja-JP" sz="1600" dirty="0"/>
            </a:br>
            <a:r>
              <a:rPr lang="ja-JP" altLang="en-US" sz="1600" dirty="0"/>
              <a:t>「</a:t>
            </a:r>
            <a:r>
              <a:rPr lang="en-US" altLang="ja-JP" sz="1600" dirty="0"/>
              <a:t>2-way </a:t>
            </a:r>
            <a:r>
              <a:rPr lang="ja-JP" altLang="en-US" sz="1600" dirty="0"/>
              <a:t>のまま</a:t>
            </a:r>
            <a:r>
              <a:rPr lang="en-US" altLang="ja-JP" sz="1600" dirty="0"/>
              <a:t>15</a:t>
            </a:r>
            <a:r>
              <a:rPr lang="ja-JP" altLang="en-US" sz="1600" dirty="0"/>
              <a:t>段パイプラインにする」</a:t>
            </a:r>
            <a:br>
              <a:rPr lang="en-US" altLang="ja-JP" sz="1600" dirty="0"/>
            </a:br>
            <a:r>
              <a:rPr lang="ja-JP" altLang="en-US" sz="1600" dirty="0"/>
              <a:t>「</a:t>
            </a:r>
            <a:r>
              <a:rPr lang="en-US" altLang="ja-JP" sz="1600" dirty="0"/>
              <a:t>2-way </a:t>
            </a:r>
            <a:r>
              <a:rPr lang="ja-JP" altLang="en-US" sz="1600" dirty="0"/>
              <a:t>のまま分岐予測器を改良する」</a:t>
            </a:r>
            <a:br>
              <a:rPr lang="en-US" altLang="ja-JP" sz="1600" dirty="0"/>
            </a:br>
            <a:r>
              <a:rPr lang="ja-JP" altLang="en-US" sz="1600" dirty="0"/>
              <a:t>のどれが最も性能が上がるかを性能を計算して検討せよ</a:t>
            </a:r>
            <a:endParaRPr lang="en-US" altLang="ja-JP" sz="1600" dirty="0"/>
          </a:p>
          <a:p>
            <a:pPr lvl="1"/>
            <a:r>
              <a:rPr lang="ja-JP" altLang="en-US" sz="1600" dirty="0"/>
              <a:t>この </a:t>
            </a:r>
            <a:r>
              <a:rPr lang="en-US" altLang="ja-JP" sz="1600" dirty="0"/>
              <a:t>CPU </a:t>
            </a:r>
            <a:r>
              <a:rPr lang="ja-JP" altLang="en-US" sz="1600" dirty="0"/>
              <a:t>を </a:t>
            </a:r>
            <a:r>
              <a:rPr lang="en-US" altLang="ja-JP" sz="1600" dirty="0"/>
              <a:t>3-way </a:t>
            </a:r>
            <a:r>
              <a:rPr lang="ja-JP" altLang="en-US" sz="1600" dirty="0"/>
              <a:t>スーパスカラにすると理想的には </a:t>
            </a:r>
            <a:r>
              <a:rPr lang="en-US" altLang="ja-JP" sz="1600" dirty="0"/>
              <a:t>IPC=3 </a:t>
            </a:r>
            <a:r>
              <a:rPr lang="ja-JP" altLang="en-US" sz="1600" dirty="0"/>
              <a:t>で実行できるがデータハザードの発生率は </a:t>
            </a:r>
            <a:r>
              <a:rPr lang="en-US" altLang="ja-JP" sz="1600" dirty="0"/>
              <a:t>0.3 </a:t>
            </a:r>
            <a:r>
              <a:rPr lang="ja-JP" altLang="en-US" sz="1600" dirty="0"/>
              <a:t>に上昇するとする</a:t>
            </a:r>
            <a:endParaRPr lang="en-US" altLang="ja-JP" sz="1600" dirty="0"/>
          </a:p>
          <a:p>
            <a:pPr lvl="1"/>
            <a:r>
              <a:rPr lang="ja-JP" altLang="en-US" sz="1600" dirty="0"/>
              <a:t>また，分岐予測器を改良すると分岐予測ミス率が </a:t>
            </a:r>
            <a:r>
              <a:rPr lang="en-US" altLang="ja-JP" sz="1600" dirty="0"/>
              <a:t>0.2 </a:t>
            </a:r>
            <a:r>
              <a:rPr lang="ja-JP" altLang="en-US" sz="1600" dirty="0"/>
              <a:t>にまで削減されるとする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86</a:t>
            </a:fld>
            <a:endParaRPr kumimoji="1" lang="ja-JP" altLang="en-US" dirty="0"/>
          </a:p>
        </p:txBody>
      </p:sp>
    </p:spTree>
    <p:extLst>
      <p:ext uri="{BB962C8B-B14F-4D97-AF65-F5344CB8AC3E}">
        <p14:creationId xmlns:p14="http://schemas.microsoft.com/office/powerpoint/2010/main" val="15437760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１．</a:t>
            </a:r>
            <a:r>
              <a:rPr lang="ja-JP" altLang="en-US" dirty="0"/>
              <a:t>ストール</a:t>
            </a:r>
            <a:endParaRPr kumimoji="1" lang="ja-JP" altLang="en-US" dirty="0"/>
          </a:p>
        </p:txBody>
      </p:sp>
      <p:sp>
        <p:nvSpPr>
          <p:cNvPr id="58" name="コンテンツ プレースホルダー 57"/>
          <p:cNvSpPr>
            <a:spLocks noGrp="1"/>
          </p:cNvSpPr>
          <p:nvPr>
            <p:ph idx="4294967295"/>
          </p:nvPr>
        </p:nvSpPr>
        <p:spPr>
          <a:xfrm>
            <a:off x="251952" y="4869016"/>
            <a:ext cx="8730097" cy="1369161"/>
          </a:xfrm>
          <a:prstGeom prst="rect">
            <a:avLst/>
          </a:prstGeom>
        </p:spPr>
        <p:txBody>
          <a:bodyPr/>
          <a:lstStyle/>
          <a:p>
            <a:r>
              <a:rPr lang="ja-JP" altLang="en-US" sz="2000" dirty="0"/>
              <a:t>直前の命令の結果を使う命令が現れた場合：</a:t>
            </a:r>
            <a:endParaRPr lang="en-US" altLang="ja-JP" sz="2000" dirty="0"/>
          </a:p>
          <a:p>
            <a:pPr lvl="1"/>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の人が計算結果をレジスタに書くまで， </a:t>
            </a:r>
            <a:br>
              <a:rPr lang="en-US" altLang="ja-JP" sz="2000" dirty="0"/>
            </a:b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ja-JP" altLang="en-US" sz="2000" dirty="0"/>
              <a:t>の人と上流のラインを止める</a:t>
            </a:r>
            <a:endParaRPr lang="en-US" altLang="ja-JP" sz="2000" dirty="0"/>
          </a:p>
          <a:p>
            <a:pPr lvl="1"/>
            <a:r>
              <a:rPr lang="ja-JP" altLang="en-US" sz="2000" dirty="0"/>
              <a:t>間にバブル（何もしないステージ）が入る</a:t>
            </a:r>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lumMod val="75000"/>
                  </a:schemeClr>
                </a:solidFill>
              </a:rPr>
              <a:t>命令メモリ</a:t>
            </a:r>
            <a:endParaRPr kumimoji="1" lang="en-US" altLang="ja-JP" sz="1600" dirty="0">
              <a:solidFill>
                <a:schemeClr val="accent1">
                  <a:lumMod val="75000"/>
                </a:schemeClr>
              </a:solidFill>
            </a:endParaRPr>
          </a:p>
          <a:p>
            <a:pPr algn="ctr"/>
            <a:r>
              <a:rPr kumimoji="1" lang="ja-JP" altLang="en-US" sz="1600" dirty="0">
                <a:solidFill>
                  <a:schemeClr val="accent1">
                    <a:lumMod val="75000"/>
                  </a:schemeClr>
                </a:solidFill>
              </a:rPr>
              <a:t>（プログラム）</a:t>
            </a: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=a+1</a:t>
            </a:r>
          </a:p>
          <a:p>
            <a:pPr>
              <a:lnSpc>
                <a:spcPct val="80000"/>
              </a:lnSpc>
            </a:pPr>
            <a:r>
              <a:rPr kumimoji="1" lang="en-US" altLang="ja-JP" sz="2000" dirty="0">
                <a:solidFill>
                  <a:schemeClr val="bg1"/>
                </a:solidFill>
                <a:latin typeface="Arial Narrow" panose="020B0606020202030204" pitchFamily="34" charset="0"/>
              </a:rPr>
              <a:t>c=</a:t>
            </a: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-1</a:t>
            </a:r>
          </a:p>
          <a:p>
            <a:pPr>
              <a:lnSpc>
                <a:spcPct val="80000"/>
              </a:lnSpc>
            </a:pPr>
            <a:r>
              <a:rPr lang="en-US" altLang="ja-JP" sz="2000" dirty="0">
                <a:solidFill>
                  <a:schemeClr val="bg1"/>
                </a:solidFill>
                <a:latin typeface="Arial Narrow" panose="020B0606020202030204" pitchFamily="34" charset="0"/>
              </a:rPr>
              <a:t>...</a:t>
            </a:r>
            <a:endParaRPr kumimoji="1" lang="en-US" altLang="ja-JP" sz="2000" dirty="0">
              <a:solidFill>
                <a:schemeClr val="bg1"/>
              </a:solidFill>
              <a:latin typeface="Arial Narrow" panose="020B0606020202030204" pitchFamily="34" charset="0"/>
            </a:endParaRPr>
          </a:p>
          <a:p>
            <a:pPr>
              <a:lnSpc>
                <a:spcPct val="80000"/>
              </a:lnSpc>
            </a:pPr>
            <a:r>
              <a:rPr lang="en-US" altLang="ja-JP" sz="2000" dirty="0">
                <a:solidFill>
                  <a:schemeClr val="bg1"/>
                </a:solidFill>
                <a:latin typeface="Arial Narrow" panose="020B0606020202030204" pitchFamily="34" charset="0"/>
              </a:rPr>
              <a:t>…</a:t>
            </a:r>
          </a:p>
          <a:p>
            <a:pPr>
              <a:lnSpc>
                <a:spcPct val="80000"/>
              </a:lnSpc>
            </a:pPr>
            <a:r>
              <a:rPr kumimoji="1"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5202007" y="1808982"/>
            <a:ext cx="900010" cy="432646"/>
          </a:xfrm>
          <a:prstGeom prst="wedgeRoundRectCallout">
            <a:avLst>
              <a:gd name="adj1" fmla="val -51493"/>
              <a:gd name="adj2" fmla="val 139793"/>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休憩中</a:t>
            </a:r>
          </a:p>
        </p:txBody>
      </p:sp>
      <p:sp>
        <p:nvSpPr>
          <p:cNvPr id="45" name="角丸四角形吹き出し 44"/>
          <p:cNvSpPr/>
          <p:nvPr/>
        </p:nvSpPr>
        <p:spPr bwMode="auto">
          <a:xfrm>
            <a:off x="3671990" y="1808982"/>
            <a:ext cx="1260014"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b </a:t>
            </a:r>
            <a:r>
              <a:rPr kumimoji="1" lang="ja-JP" altLang="en-US" dirty="0">
                <a:solidFill>
                  <a:schemeClr val="tx1">
                    <a:lumMod val="65000"/>
                    <a:lumOff val="35000"/>
                  </a:schemeClr>
                </a:solidFill>
                <a:latin typeface="Arial Narrow" panose="020B0606020202030204" pitchFamily="34" charset="0"/>
              </a:rPr>
              <a:t>まちます</a:t>
            </a:r>
          </a:p>
        </p:txBody>
      </p:sp>
      <p:sp>
        <p:nvSpPr>
          <p:cNvPr id="46" name="角丸四角形 45"/>
          <p:cNvSpPr/>
          <p:nvPr/>
        </p:nvSpPr>
        <p:spPr bwMode="auto">
          <a:xfrm>
            <a:off x="6462021"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solidFill>
                  <a:schemeClr val="tx2"/>
                </a:solidFill>
                <a:latin typeface="Arial Narrow" panose="020B0606020202030204" pitchFamily="34" charset="0"/>
              </a:rPr>
              <a:t>b</a:t>
            </a:r>
            <a:r>
              <a:rPr kumimoji="1" lang="en-US" altLang="ja-JP" dirty="0">
                <a:latin typeface="Arial Narrow" panose="020B0606020202030204" pitchFamily="34" charset="0"/>
              </a:rPr>
              <a:t>=a+1</a:t>
            </a:r>
            <a:endParaRPr kumimoji="1" lang="ja-JP" altLang="en-US" dirty="0">
              <a:latin typeface="Arial Narrow" panose="020B0606020202030204" pitchFamily="34" charset="0"/>
            </a:endParaRPr>
          </a:p>
        </p:txBody>
      </p:sp>
      <p:sp>
        <p:nvSpPr>
          <p:cNvPr id="47" name="角丸四角形 46"/>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c=</a:t>
            </a:r>
            <a:r>
              <a:rPr lang="en-US" altLang="ja-JP" b="1" dirty="0">
                <a:solidFill>
                  <a:schemeClr val="tx2"/>
                </a:solidFill>
                <a:latin typeface="Arial Narrow" panose="020B0606020202030204" pitchFamily="34" charset="0"/>
              </a:rPr>
              <a:t>b</a:t>
            </a:r>
            <a:r>
              <a:rPr lang="en-US" altLang="ja-JP" dirty="0">
                <a:latin typeface="Arial Narrow" panose="020B0606020202030204" pitchFamily="34" charset="0"/>
              </a:rPr>
              <a:t>-1</a:t>
            </a:r>
            <a:endParaRPr kumimoji="1" lang="ja-JP" altLang="en-US" dirty="0">
              <a:latin typeface="Arial Narrow" panose="020B0606020202030204" pitchFamily="34" charset="0"/>
            </a:endParaRPr>
          </a:p>
        </p:txBody>
      </p:sp>
      <p:sp>
        <p:nvSpPr>
          <p:cNvPr id="48" name="角丸四角形 47"/>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9" name="角丸四角形吹き出し 58"/>
          <p:cNvSpPr/>
          <p:nvPr/>
        </p:nvSpPr>
        <p:spPr bwMode="auto">
          <a:xfrm>
            <a:off x="6642023" y="1808981"/>
            <a:ext cx="2340026" cy="450005"/>
          </a:xfrm>
          <a:prstGeom prst="wedgeRoundRectCallout">
            <a:avLst>
              <a:gd name="adj1" fmla="val -49124"/>
              <a:gd name="adj2" fmla="val 10124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ｂを書くまで待って</a:t>
            </a:r>
          </a:p>
        </p:txBody>
      </p:sp>
    </p:spTree>
    <p:extLst>
      <p:ext uri="{BB962C8B-B14F-4D97-AF65-F5344CB8AC3E}">
        <p14:creationId xmlns:p14="http://schemas.microsoft.com/office/powerpoint/2010/main" val="1821442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キャッシュとメインメモリはどのように使い分けるのですか？</a:t>
            </a:r>
            <a:endParaRPr lang="en-US" dirty="0"/>
          </a:p>
        </p:txBody>
      </p:sp>
    </p:spTree>
    <p:extLst>
      <p:ext uri="{BB962C8B-B14F-4D97-AF65-F5344CB8AC3E}">
        <p14:creationId xmlns:p14="http://schemas.microsoft.com/office/powerpoint/2010/main" val="39596037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L1 </a:t>
            </a:r>
            <a:r>
              <a:rPr lang="ja-JP" altLang="en-US" b="0" i="0" dirty="0">
                <a:solidFill>
                  <a:srgbClr val="000000"/>
                </a:solidFill>
                <a:effectLst/>
                <a:latin typeface="Meiryo" panose="020B0604030504040204" pitchFamily="50" charset="-128"/>
                <a:ea typeface="Meiryo" panose="020B0604030504040204" pitchFamily="50" charset="-128"/>
              </a:rPr>
              <a:t>キャッシュ容量を倍にした場合，キャッシュのアクセスに時間がかかるため，周波数が </a:t>
            </a:r>
            <a:r>
              <a:rPr lang="en-US" altLang="ja-JP" b="0" i="0" dirty="0">
                <a:solidFill>
                  <a:srgbClr val="000000"/>
                </a:solidFill>
                <a:effectLst/>
                <a:latin typeface="Meiryo" panose="020B0604030504040204" pitchFamily="50" charset="-128"/>
                <a:ea typeface="Meiryo" panose="020B0604030504040204" pitchFamily="50" charset="-128"/>
              </a:rPr>
              <a:t>0.8 </a:t>
            </a:r>
            <a:r>
              <a:rPr lang="ja-JP" altLang="en-US" b="0" i="0" dirty="0">
                <a:solidFill>
                  <a:srgbClr val="000000"/>
                </a:solidFill>
                <a:effectLst/>
                <a:latin typeface="Meiryo" panose="020B0604030504040204" pitchFamily="50" charset="-128"/>
                <a:ea typeface="Meiryo" panose="020B0604030504040204" pitchFamily="50" charset="-128"/>
              </a:rPr>
              <a:t>倍になるものとする、というのは、キャッシュに入っている全情報の中からほしいものを見つけるのに時間がかかるというようなことですか？</a:t>
            </a:r>
            <a:endParaRPr lang="en-US" dirty="0"/>
          </a:p>
        </p:txBody>
      </p:sp>
    </p:spTree>
    <p:extLst>
      <p:ext uri="{BB962C8B-B14F-4D97-AF65-F5344CB8AC3E}">
        <p14:creationId xmlns:p14="http://schemas.microsoft.com/office/powerpoint/2010/main" val="1875738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179FF-21C9-F460-A782-BDB32569EB49}"/>
              </a:ext>
            </a:extLst>
          </p:cNvPr>
          <p:cNvSpPr>
            <a:spLocks noGrp="1"/>
          </p:cNvSpPr>
          <p:nvPr>
            <p:ph type="title"/>
          </p:nvPr>
        </p:nvSpPr>
        <p:spPr/>
        <p:txBody>
          <a:bodyPr/>
          <a:lstStyle/>
          <a:p>
            <a:r>
              <a:rPr lang="ja-JP" altLang="en-US" dirty="0"/>
              <a:t>課題 ９ </a:t>
            </a:r>
            <a:r>
              <a:rPr lang="en-US" altLang="ja-JP" dirty="0"/>
              <a:t>(3)</a:t>
            </a:r>
            <a:endParaRPr kumimoji="1" lang="en-US" dirty="0"/>
          </a:p>
        </p:txBody>
      </p:sp>
      <p:sp>
        <p:nvSpPr>
          <p:cNvPr id="3" name="コンテンツ プレースホルダー 2">
            <a:extLst>
              <a:ext uri="{FF2B5EF4-FFF2-40B4-BE49-F238E27FC236}">
                <a16:creationId xmlns:a16="http://schemas.microsoft.com/office/drawing/2014/main" id="{83F7718B-DEE5-B6A9-9DA4-714E30095724}"/>
              </a:ext>
            </a:extLst>
          </p:cNvPr>
          <p:cNvSpPr>
            <a:spLocks noGrp="1"/>
          </p:cNvSpPr>
          <p:nvPr>
            <p:ph sz="quarter" idx="10"/>
          </p:nvPr>
        </p:nvSpPr>
        <p:spPr/>
        <p:txBody>
          <a:bodyPr/>
          <a:lstStyle/>
          <a:p>
            <a:r>
              <a:rPr lang="ja-JP" altLang="en-US" dirty="0">
                <a:latin typeface="Cambria Math" panose="02040503050406030204" pitchFamily="18" charset="0"/>
              </a:rPr>
              <a:t>すいません，これは問題が良くなかったです</a:t>
            </a:r>
            <a:endParaRPr lang="en-US" altLang="ja-JP" dirty="0">
              <a:latin typeface="Cambria Math" panose="02040503050406030204" pitchFamily="18" charset="0"/>
            </a:endParaRPr>
          </a:p>
          <a:p>
            <a:pPr lvl="1"/>
            <a:r>
              <a:rPr lang="en-US" altLang="ja-JP" dirty="0">
                <a:latin typeface="Cambria Math" panose="02040503050406030204" pitchFamily="18" charset="0"/>
              </a:rPr>
              <a:t>CPU </a:t>
            </a:r>
            <a:r>
              <a:rPr lang="ja-JP" altLang="en-US" dirty="0">
                <a:latin typeface="Cambria Math" panose="02040503050406030204" pitchFamily="18" charset="0"/>
              </a:rPr>
              <a:t>の周波数が変わってもメモリの速度は変わらない</a:t>
            </a:r>
            <a:endParaRPr lang="en-US" altLang="ja-JP" dirty="0">
              <a:latin typeface="Cambria Math" panose="02040503050406030204" pitchFamily="18" charset="0"/>
            </a:endParaRPr>
          </a:p>
          <a:p>
            <a:pPr lvl="1"/>
            <a:r>
              <a:rPr lang="ja-JP" altLang="en-US" dirty="0">
                <a:latin typeface="Cambria Math" panose="02040503050406030204" pitchFamily="18" charset="0"/>
              </a:rPr>
              <a:t>メモリのアクセスの</a:t>
            </a:r>
            <a:r>
              <a:rPr lang="ja-JP" altLang="en-US" dirty="0">
                <a:solidFill>
                  <a:schemeClr val="accent5"/>
                </a:solidFill>
                <a:latin typeface="Cambria Math" panose="02040503050406030204" pitchFamily="18" charset="0"/>
              </a:rPr>
              <a:t>サイクル数</a:t>
            </a:r>
            <a:r>
              <a:rPr lang="ja-JP" altLang="en-US" dirty="0">
                <a:latin typeface="Cambria Math" panose="02040503050406030204" pitchFamily="18" charset="0"/>
              </a:rPr>
              <a:t>が変わってしまうので，</a:t>
            </a:r>
            <a:r>
              <a:rPr lang="en-US" altLang="ja-JP" dirty="0">
                <a:latin typeface="Cambria Math" panose="02040503050406030204" pitchFamily="18" charset="0"/>
              </a:rPr>
              <a:t>IPC </a:t>
            </a:r>
            <a:r>
              <a:rPr lang="ja-JP" altLang="en-US" dirty="0">
                <a:latin typeface="Cambria Math" panose="02040503050406030204" pitchFamily="18" charset="0"/>
              </a:rPr>
              <a:t>が変化する</a:t>
            </a:r>
            <a:endParaRPr lang="en-US" altLang="ja-JP" dirty="0">
              <a:latin typeface="Cambria Math" panose="02040503050406030204" pitchFamily="18" charset="0"/>
            </a:endParaRPr>
          </a:p>
          <a:p>
            <a:r>
              <a:rPr lang="ja-JP" altLang="en-US" dirty="0">
                <a:latin typeface="Cambria Math" panose="02040503050406030204" pitchFamily="18" charset="0"/>
              </a:rPr>
              <a:t>例：周波数 </a:t>
            </a:r>
            <a:r>
              <a:rPr lang="en-US" altLang="ja-JP" dirty="0">
                <a:latin typeface="Cambria Math" panose="02040503050406030204" pitchFamily="18" charset="0"/>
              </a:rPr>
              <a:t>1G Hz </a:t>
            </a:r>
            <a:r>
              <a:rPr lang="ja-JP" altLang="en-US" dirty="0">
                <a:latin typeface="Cambria Math" panose="02040503050406030204" pitchFamily="18" charset="0"/>
              </a:rPr>
              <a:t>の場合</a:t>
            </a:r>
            <a:endParaRPr lang="en-US" altLang="ja-JP" dirty="0">
              <a:latin typeface="Cambria Math" panose="02040503050406030204" pitchFamily="18" charset="0"/>
            </a:endParaRPr>
          </a:p>
          <a:p>
            <a:pPr lvl="1"/>
            <a:r>
              <a:rPr lang="ja-JP" altLang="en-US" dirty="0">
                <a:latin typeface="Cambria Math" panose="02040503050406030204" pitchFamily="18" charset="0"/>
              </a:rPr>
              <a:t>１サイクル</a:t>
            </a:r>
            <a:r>
              <a:rPr lang="en-US" altLang="ja-JP" dirty="0">
                <a:latin typeface="Cambria Math" panose="02040503050406030204" pitchFamily="18" charset="0"/>
              </a:rPr>
              <a:t>=1ns</a:t>
            </a:r>
          </a:p>
          <a:p>
            <a:pPr lvl="1"/>
            <a:r>
              <a:rPr lang="en-US" altLang="ja-JP" dirty="0">
                <a:latin typeface="Cambria Math" panose="02040503050406030204" pitchFamily="18" charset="0"/>
              </a:rPr>
              <a:t>100</a:t>
            </a:r>
            <a:r>
              <a:rPr lang="ja-JP" altLang="en-US" dirty="0">
                <a:latin typeface="Cambria Math" panose="02040503050406030204" pitchFamily="18" charset="0"/>
              </a:rPr>
              <a:t>サイクルかかるメモリアクセスは</a:t>
            </a:r>
            <a:r>
              <a:rPr lang="en-US" altLang="ja-JP" dirty="0">
                <a:latin typeface="Cambria Math" panose="02040503050406030204" pitchFamily="18" charset="0"/>
              </a:rPr>
              <a:t>100ns</a:t>
            </a:r>
            <a:r>
              <a:rPr lang="ja-JP" altLang="en-US" dirty="0">
                <a:latin typeface="Cambria Math" panose="02040503050406030204" pitchFamily="18" charset="0"/>
              </a:rPr>
              <a:t>になる</a:t>
            </a:r>
            <a:endParaRPr lang="en-US" altLang="ja-JP" dirty="0">
              <a:latin typeface="Cambria Math" panose="02040503050406030204" pitchFamily="18" charset="0"/>
            </a:endParaRPr>
          </a:p>
          <a:p>
            <a:pPr lvl="1"/>
            <a:r>
              <a:rPr lang="ja-JP" altLang="en-US" dirty="0">
                <a:latin typeface="Cambria Math" panose="02040503050406030204" pitchFamily="18" charset="0"/>
              </a:rPr>
              <a:t>周波数が </a:t>
            </a:r>
            <a:r>
              <a:rPr lang="en-US" altLang="ja-JP" dirty="0">
                <a:latin typeface="Cambria Math" panose="02040503050406030204" pitchFamily="18" charset="0"/>
              </a:rPr>
              <a:t>0.8 </a:t>
            </a:r>
            <a:r>
              <a:rPr lang="ja-JP" altLang="en-US" dirty="0">
                <a:latin typeface="Cambria Math" panose="02040503050406030204" pitchFamily="18" charset="0"/>
              </a:rPr>
              <a:t>倍になると，</a:t>
            </a:r>
            <a:r>
              <a:rPr lang="en-US" altLang="ja-JP" dirty="0">
                <a:latin typeface="Cambria Math" panose="02040503050406030204" pitchFamily="18" charset="0"/>
              </a:rPr>
              <a:t>1</a:t>
            </a:r>
            <a:r>
              <a:rPr lang="ja-JP" altLang="en-US" dirty="0">
                <a:latin typeface="Cambria Math" panose="02040503050406030204" pitchFamily="18" charset="0"/>
              </a:rPr>
              <a:t>サイクルは</a:t>
            </a:r>
            <a:r>
              <a:rPr lang="en-US" altLang="ja-JP" dirty="0">
                <a:latin typeface="Cambria Math" panose="02040503050406030204" pitchFamily="18" charset="0"/>
              </a:rPr>
              <a:t>1/0.8GHz=1.25ns</a:t>
            </a:r>
          </a:p>
          <a:p>
            <a:pPr lvl="1"/>
            <a:r>
              <a:rPr lang="en-US" altLang="ja-JP" dirty="0">
                <a:latin typeface="Cambria Math" panose="02040503050406030204" pitchFamily="18" charset="0"/>
              </a:rPr>
              <a:t>100ns/1.25=80</a:t>
            </a:r>
            <a:r>
              <a:rPr lang="ja-JP" altLang="en-US" dirty="0">
                <a:latin typeface="Cambria Math" panose="02040503050406030204" pitchFamily="18" charset="0"/>
              </a:rPr>
              <a:t>サイクル </a:t>
            </a:r>
            <a:endParaRPr lang="en-US" altLang="ja-JP" dirty="0">
              <a:latin typeface="Cambria Math" panose="02040503050406030204" pitchFamily="18" charset="0"/>
            </a:endParaRPr>
          </a:p>
          <a:p>
            <a:pPr lvl="2"/>
            <a:r>
              <a:rPr lang="ja-JP" altLang="en-US" dirty="0">
                <a:latin typeface="Cambria Math" panose="02040503050406030204" pitchFamily="18" charset="0"/>
              </a:rPr>
              <a:t>メモリアクセス</a:t>
            </a:r>
            <a:r>
              <a:rPr lang="ja-JP" altLang="en-US" dirty="0">
                <a:solidFill>
                  <a:schemeClr val="accent5"/>
                </a:solidFill>
                <a:latin typeface="Cambria Math" panose="02040503050406030204" pitchFamily="18" charset="0"/>
              </a:rPr>
              <a:t>時間</a:t>
            </a:r>
            <a:r>
              <a:rPr lang="ja-JP" altLang="en-US" dirty="0">
                <a:latin typeface="Cambria Math" panose="02040503050406030204" pitchFamily="18" charset="0"/>
              </a:rPr>
              <a:t>は変わらない</a:t>
            </a:r>
            <a:endParaRPr lang="en-US" altLang="ja-JP" dirty="0">
              <a:latin typeface="Cambria Math" panose="02040503050406030204" pitchFamily="18" charset="0"/>
            </a:endParaRPr>
          </a:p>
        </p:txBody>
      </p:sp>
    </p:spTree>
    <p:extLst>
      <p:ext uri="{BB962C8B-B14F-4D97-AF65-F5344CB8AC3E}">
        <p14:creationId xmlns:p14="http://schemas.microsoft.com/office/powerpoint/2010/main" val="3218621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rtl="0"/>
            <a:r>
              <a:rPr lang="ja-JP" altLang="en-US" dirty="0">
                <a:effectLst/>
              </a:rPr>
              <a:t>これまでの課題では、先週の計算や回路図、アセンブリ言語といった考えて解く問題！というようなものでしたが、テストでもこのような形式の問題で単語丸暗記穴埋めみたいな形式はなしですか？資料のページ数も多いですし、調べたらすぐに出てくることを丸暗記するメリットも思いつかないので。。</a:t>
            </a:r>
            <a:endParaRPr lang="en-US" altLang="ja-JP" dirty="0">
              <a:effectLst/>
            </a:endParaRPr>
          </a:p>
          <a:p>
            <a:pPr lvl="1"/>
            <a:endParaRPr lang="en-US" altLang="ja-JP" dirty="0"/>
          </a:p>
          <a:p>
            <a:pPr lvl="1"/>
            <a:r>
              <a:rPr lang="ja-JP" altLang="en-US" dirty="0">
                <a:effectLst/>
              </a:rPr>
              <a:t>穴埋めは多分やらないと思いますが，「～という条件のもとで～の例を書け」とかはあるかもしれません</a:t>
            </a:r>
            <a:endParaRPr lang="en-US" altLang="ja-JP" dirty="0">
              <a:effectLst/>
            </a:endParaRPr>
          </a:p>
        </p:txBody>
      </p:sp>
    </p:spTree>
    <p:extLst>
      <p:ext uri="{BB962C8B-B14F-4D97-AF65-F5344CB8AC3E}">
        <p14:creationId xmlns:p14="http://schemas.microsoft.com/office/powerpoint/2010/main" val="3222979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DRAM</a:t>
            </a:r>
            <a:r>
              <a:rPr lang="ja-JP" altLang="en-US" b="0" i="0" dirty="0">
                <a:solidFill>
                  <a:srgbClr val="000000"/>
                </a:solidFill>
                <a:effectLst/>
                <a:latin typeface="Meiryo" panose="020B0604030504040204" pitchFamily="50" charset="-128"/>
                <a:ea typeface="Meiryo" panose="020B0604030504040204" pitchFamily="50" charset="-128"/>
              </a:rPr>
              <a:t>について、リフレッシュする前に全ての電荷が抜けてしまってデータがなくなってしまったら、どうなるのか気になった。</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本当に動かなくなるのでなんとかさけます</a:t>
            </a:r>
            <a:endParaRPr lang="en-US" dirty="0"/>
          </a:p>
        </p:txBody>
      </p:sp>
    </p:spTree>
    <p:extLst>
      <p:ext uri="{BB962C8B-B14F-4D97-AF65-F5344CB8AC3E}">
        <p14:creationId xmlns:p14="http://schemas.microsoft.com/office/powerpoint/2010/main" val="4223728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私はキャッシュが溜まっているといつでも操作が低速になってしまうと思っていた（自分のスマホなどを触っていて感じる）ので、場合によって高速になることもあると知って、キャッシュは必要な機能であったんだなと思った。</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キャッシュの作り方が良くないのであって，本来ははやくなるはず</a:t>
            </a:r>
            <a:endParaRPr lang="en-US" dirty="0"/>
          </a:p>
        </p:txBody>
      </p:sp>
    </p:spTree>
    <p:extLst>
      <p:ext uri="{BB962C8B-B14F-4D97-AF65-F5344CB8AC3E}">
        <p14:creationId xmlns:p14="http://schemas.microsoft.com/office/powerpoint/2010/main" val="370529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前回の講義資料</a:t>
            </a:r>
            <a:r>
              <a:rPr lang="en-US" altLang="ja-JP" b="0" i="0" dirty="0">
                <a:solidFill>
                  <a:srgbClr val="000000"/>
                </a:solidFill>
                <a:effectLst/>
                <a:latin typeface="Meiryo" panose="020B0604030504040204" pitchFamily="50" charset="-128"/>
                <a:ea typeface="Meiryo" panose="020B0604030504040204" pitchFamily="50" charset="-128"/>
              </a:rPr>
              <a:t>p61</a:t>
            </a:r>
            <a:r>
              <a:rPr lang="ja-JP" altLang="en-US" b="0" i="0" dirty="0">
                <a:solidFill>
                  <a:srgbClr val="000000"/>
                </a:solidFill>
                <a:effectLst/>
                <a:latin typeface="Meiryo" panose="020B0604030504040204" pitchFamily="50" charset="-128"/>
                <a:ea typeface="Meiryo" panose="020B0604030504040204" pitchFamily="50" charset="-128"/>
              </a:rPr>
              <a:t>の例とキャッシュの話が頭の中で結びつきません。キャッシュがどう関係した結果処理時間が変化したのかもう少し詳しく知りたいです。</a:t>
            </a:r>
            <a:endParaRPr lang="en-US" dirty="0"/>
          </a:p>
        </p:txBody>
      </p:sp>
    </p:spTree>
    <p:extLst>
      <p:ext uri="{BB962C8B-B14F-4D97-AF65-F5344CB8AC3E}">
        <p14:creationId xmlns:p14="http://schemas.microsoft.com/office/powerpoint/2010/main" val="552786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DRAM</a:t>
            </a:r>
            <a:r>
              <a:rPr lang="ja-JP" altLang="en-US" b="0" i="0" dirty="0">
                <a:solidFill>
                  <a:srgbClr val="000000"/>
                </a:solidFill>
                <a:effectLst/>
                <a:latin typeface="Meiryo" panose="020B0604030504040204" pitchFamily="50" charset="-128"/>
                <a:ea typeface="Meiryo" panose="020B0604030504040204" pitchFamily="50" charset="-128"/>
              </a:rPr>
              <a:t>は定期的にリフレッシュを行わなければいけないため、速度では</a:t>
            </a:r>
            <a:r>
              <a:rPr lang="en-US" altLang="ja-JP" b="0" i="0" dirty="0">
                <a:solidFill>
                  <a:srgbClr val="000000"/>
                </a:solidFill>
                <a:effectLst/>
                <a:latin typeface="Meiryo" panose="020B0604030504040204" pitchFamily="50" charset="-128"/>
                <a:ea typeface="Meiryo" panose="020B0604030504040204" pitchFamily="50" charset="-128"/>
              </a:rPr>
              <a:t>SRAM</a:t>
            </a:r>
            <a:r>
              <a:rPr lang="ja-JP" altLang="en-US" b="0" i="0" dirty="0">
                <a:solidFill>
                  <a:srgbClr val="000000"/>
                </a:solidFill>
                <a:effectLst/>
                <a:latin typeface="Meiryo" panose="020B0604030504040204" pitchFamily="50" charset="-128"/>
                <a:ea typeface="Meiryo" panose="020B0604030504040204" pitchFamily="50" charset="-128"/>
              </a:rPr>
              <a:t>に劣るという認識で良いのでしょうか。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コンデンサの微妙な電荷の溜まり具合を検出するのも時間がかかるので，そこでも遅くなってます</a:t>
            </a:r>
            <a:endParaRPr lang="en-US" dirty="0"/>
          </a:p>
        </p:txBody>
      </p:sp>
    </p:spTree>
    <p:extLst>
      <p:ext uri="{BB962C8B-B14F-4D97-AF65-F5344CB8AC3E}">
        <p14:creationId xmlns:p14="http://schemas.microsoft.com/office/powerpoint/2010/main" val="323908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P28</a:t>
            </a:r>
            <a:r>
              <a:rPr lang="ja-JP" altLang="en-US" b="0" i="0" dirty="0">
                <a:solidFill>
                  <a:srgbClr val="000000"/>
                </a:solidFill>
                <a:effectLst/>
                <a:latin typeface="Meiryo" panose="020B0604030504040204" pitchFamily="50" charset="-128"/>
                <a:ea typeface="Meiryo" panose="020B0604030504040204" pitchFamily="50" charset="-128"/>
              </a:rPr>
              <a:t>の最後に書かれているようなカラムセレクタがない場合には、どのようにビットを選択しているのでしょうか？全てのビットを直接データとして送っているということでしょうか。</a:t>
            </a: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また、カラムセレクタがない場合＝ビット数が少なくビット選択の処理をしなくてもデータが膨大にならない場合　ということでしょうか？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レジスタファイルなどで </a:t>
            </a:r>
            <a:r>
              <a:rPr lang="en-US" altLang="ja-JP" dirty="0"/>
              <a:t>32</a:t>
            </a:r>
            <a:r>
              <a:rPr lang="ja-JP" altLang="en-US" dirty="0"/>
              <a:t>エントリ </a:t>
            </a:r>
            <a:r>
              <a:rPr lang="en-US" altLang="ja-JP" dirty="0"/>
              <a:t>× 32 bit </a:t>
            </a:r>
            <a:r>
              <a:rPr lang="ja-JP" altLang="en-US" dirty="0"/>
              <a:t>でちょうど</a:t>
            </a:r>
            <a:r>
              <a:rPr lang="en-US" altLang="ja-JP" dirty="0"/>
              <a:t>1</a:t>
            </a:r>
            <a:r>
              <a:rPr lang="ja-JP" altLang="en-US" dirty="0"/>
              <a:t>行が</a:t>
            </a:r>
            <a:r>
              <a:rPr lang="en-US" altLang="ja-JP" dirty="0"/>
              <a:t>1</a:t>
            </a:r>
            <a:r>
              <a:rPr lang="ja-JP" altLang="en-US" dirty="0"/>
              <a:t>回の読み出し単位になっている時などはカラムセレクタなしになることもあります</a:t>
            </a:r>
            <a:endParaRPr lang="en-US" altLang="ja-JP" dirty="0"/>
          </a:p>
          <a:p>
            <a:pPr lvl="1"/>
            <a:r>
              <a:rPr lang="ja-JP" altLang="en-US" dirty="0"/>
              <a:t>なるべくメモリが正方形に近づくようにして，行の長さが読み出し単位より長いとカラムセレクタが入ります</a:t>
            </a:r>
            <a:endParaRPr lang="en-US" dirty="0"/>
          </a:p>
        </p:txBody>
      </p:sp>
    </p:spTree>
    <p:extLst>
      <p:ext uri="{BB962C8B-B14F-4D97-AF65-F5344CB8AC3E}">
        <p14:creationId xmlns:p14="http://schemas.microsoft.com/office/powerpoint/2010/main" val="376031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lvl="1"/>
            <a:r>
              <a:rPr lang="ja-JP" altLang="en-US" b="0" i="0" dirty="0">
                <a:solidFill>
                  <a:srgbClr val="000000"/>
                </a:solidFill>
                <a:effectLst/>
                <a:latin typeface="Meiryo" panose="020B0604030504040204" pitchFamily="50" charset="-128"/>
                <a:ea typeface="Meiryo" panose="020B0604030504040204" pitchFamily="50" charset="-128"/>
              </a:rPr>
              <a:t>課題</a:t>
            </a:r>
            <a:r>
              <a:rPr lang="en-US" altLang="ja-JP" b="0" i="0" dirty="0">
                <a:solidFill>
                  <a:srgbClr val="000000"/>
                </a:solidFill>
                <a:effectLst/>
                <a:latin typeface="Meiryo" panose="020B0604030504040204" pitchFamily="50" charset="-128"/>
                <a:ea typeface="Meiryo" panose="020B0604030504040204" pitchFamily="50" charset="-128"/>
              </a:rPr>
              <a:t>7(7)</a:t>
            </a:r>
            <a:r>
              <a:rPr lang="ja-JP" altLang="en-US" b="0" i="0" dirty="0">
                <a:solidFill>
                  <a:srgbClr val="000000"/>
                </a:solidFill>
                <a:effectLst/>
                <a:latin typeface="Meiryo" panose="020B0604030504040204" pitchFamily="50" charset="-128"/>
                <a:ea typeface="Meiryo" panose="020B0604030504040204" pitchFamily="50" charset="-128"/>
              </a:rPr>
              <a:t>の解答の図で、それぞれの段</a:t>
            </a:r>
            <a:r>
              <a:rPr lang="en-US" altLang="ja-JP" b="0" i="0" dirty="0">
                <a:solidFill>
                  <a:srgbClr val="000000"/>
                </a:solidFill>
                <a:effectLst/>
                <a:latin typeface="Meiryo" panose="020B0604030504040204" pitchFamily="50" charset="-128"/>
                <a:ea typeface="Meiryo" panose="020B0604030504040204" pitchFamily="50" charset="-128"/>
              </a:rPr>
              <a:t>(FDXMW)</a:t>
            </a:r>
            <a:r>
              <a:rPr lang="ja-JP" altLang="en-US" b="0" i="0" dirty="0">
                <a:solidFill>
                  <a:srgbClr val="000000"/>
                </a:solidFill>
                <a:effectLst/>
                <a:latin typeface="Meiryo" panose="020B0604030504040204" pitchFamily="50" charset="-128"/>
                <a:ea typeface="Meiryo" panose="020B0604030504040204" pitchFamily="50" charset="-128"/>
              </a:rPr>
              <a:t>がどの命令を表しているのかがよく分からなかったのですが、</a:t>
            </a:r>
          </a:p>
          <a:p>
            <a:pPr lvl="1"/>
            <a:r>
              <a:rPr lang="en-US" altLang="ja-JP" b="0" i="0" dirty="0">
                <a:solidFill>
                  <a:srgbClr val="000000"/>
                </a:solidFill>
                <a:effectLst/>
                <a:latin typeface="Meiryo" panose="020B0604030504040204" pitchFamily="50" charset="-128"/>
                <a:ea typeface="Meiryo" panose="020B0604030504040204" pitchFamily="50" charset="-128"/>
              </a:rPr>
              <a:t>li x1</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1</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en-US" altLang="ja-JP" b="0" i="0" dirty="0">
                <a:solidFill>
                  <a:srgbClr val="000000"/>
                </a:solidFill>
                <a:effectLst/>
                <a:latin typeface="Meiryo" panose="020B0604030504040204" pitchFamily="50" charset="-128"/>
                <a:ea typeface="Meiryo" panose="020B0604030504040204" pitchFamily="50" charset="-128"/>
              </a:rPr>
              <a:t>li x2</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2</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en-US" altLang="ja-JP" b="0" i="0" dirty="0" err="1">
                <a:solidFill>
                  <a:srgbClr val="000000"/>
                </a:solidFill>
                <a:effectLst/>
                <a:latin typeface="Meiryo" panose="020B0604030504040204" pitchFamily="50" charset="-128"/>
                <a:ea typeface="Meiryo" panose="020B0604030504040204" pitchFamily="50" charset="-128"/>
              </a:rPr>
              <a:t>beq</a:t>
            </a:r>
            <a:r>
              <a:rPr lang="en-US" altLang="ja-JP" b="0" i="0" dirty="0">
                <a:solidFill>
                  <a:srgbClr val="000000"/>
                </a:solidFill>
                <a:effectLst/>
                <a:latin typeface="Meiryo" panose="020B0604030504040204" pitchFamily="50" charset="-128"/>
                <a:ea typeface="Meiryo" panose="020B0604030504040204" pitchFamily="50" charset="-128"/>
              </a:rPr>
              <a:t> x1==x2, LABEL</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en-US" altLang="ja-JP" b="0" i="0" dirty="0">
                <a:solidFill>
                  <a:srgbClr val="000000"/>
                </a:solidFill>
                <a:effectLst/>
                <a:latin typeface="Meiryo" panose="020B0604030504040204" pitchFamily="50" charset="-128"/>
                <a:ea typeface="Meiryo" panose="020B0604030504040204" pitchFamily="50" charset="-128"/>
              </a:rPr>
              <a:t>add x2</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x3+x4</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en-US" altLang="ja-JP" b="0" i="0" dirty="0">
                <a:solidFill>
                  <a:srgbClr val="000000"/>
                </a:solidFill>
                <a:effectLst/>
                <a:latin typeface="Meiryo" panose="020B0604030504040204" pitchFamily="50" charset="-128"/>
                <a:ea typeface="Meiryo" panose="020B0604030504040204" pitchFamily="50" charset="-128"/>
              </a:rPr>
              <a:t>add x1</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x2+x3</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で合っているでしょうか。また、分岐予測により飛んだ先で実行される命令は、分岐命令の</a:t>
            </a:r>
            <a:r>
              <a:rPr lang="en-US" altLang="ja-JP" b="0" i="0" dirty="0">
                <a:solidFill>
                  <a:srgbClr val="000000"/>
                </a:solidFill>
                <a:effectLst/>
                <a:latin typeface="Meiryo" panose="020B0604030504040204" pitchFamily="50" charset="-128"/>
                <a:ea typeface="Meiryo" panose="020B0604030504040204" pitchFamily="50" charset="-128"/>
              </a:rPr>
              <a:t>F</a:t>
            </a:r>
            <a:r>
              <a:rPr lang="ja-JP" altLang="en-US" b="0" i="0" dirty="0">
                <a:solidFill>
                  <a:srgbClr val="000000"/>
                </a:solidFill>
                <a:effectLst/>
                <a:latin typeface="Meiryo" panose="020B0604030504040204" pitchFamily="50" charset="-128"/>
                <a:ea typeface="Meiryo" panose="020B0604030504040204" pitchFamily="50" charset="-128"/>
              </a:rPr>
              <a:t>が終わってすぐに始まるのだと思っていたのですが、もし上図の通りだとすると、分岐予測をしても、</a:t>
            </a:r>
            <a:r>
              <a:rPr lang="en-US" altLang="ja-JP" b="0" i="0" dirty="0">
                <a:solidFill>
                  <a:srgbClr val="000000"/>
                </a:solidFill>
                <a:effectLst/>
                <a:latin typeface="Meiryo" panose="020B0604030504040204" pitchFamily="50" charset="-128"/>
                <a:ea typeface="Meiryo" panose="020B0604030504040204" pitchFamily="50" charset="-128"/>
              </a:rPr>
              <a:t>LABEL</a:t>
            </a:r>
            <a:r>
              <a:rPr lang="ja-JP" altLang="en-US" b="0" i="0" dirty="0">
                <a:solidFill>
                  <a:srgbClr val="000000"/>
                </a:solidFill>
                <a:effectLst/>
                <a:latin typeface="Meiryo" panose="020B0604030504040204" pitchFamily="50" charset="-128"/>
                <a:ea typeface="Meiryo" panose="020B0604030504040204" pitchFamily="50" charset="-128"/>
              </a:rPr>
              <a:t>に飛ぶと実行される命令</a:t>
            </a:r>
            <a:r>
              <a:rPr lang="en-US" altLang="ja-JP" b="0" i="0" dirty="0">
                <a:solidFill>
                  <a:srgbClr val="000000"/>
                </a:solidFill>
                <a:effectLst/>
                <a:latin typeface="Meiryo" panose="020B0604030504040204" pitchFamily="50" charset="-128"/>
                <a:ea typeface="Meiryo" panose="020B0604030504040204" pitchFamily="50" charset="-128"/>
              </a:rPr>
              <a:t>add x2</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x3+x4</a:t>
            </a:r>
            <a:r>
              <a:rPr lang="ja-JP" altLang="en-US" b="0" i="0" dirty="0">
                <a:solidFill>
                  <a:srgbClr val="000000"/>
                </a:solidFill>
                <a:effectLst/>
                <a:latin typeface="Meiryo" panose="020B0604030504040204" pitchFamily="50" charset="-128"/>
                <a:ea typeface="Meiryo" panose="020B0604030504040204" pitchFamily="50" charset="-128"/>
              </a:rPr>
              <a:t>は、</a:t>
            </a:r>
            <a:r>
              <a:rPr lang="en-US" altLang="ja-JP" b="0" i="0" dirty="0" err="1">
                <a:solidFill>
                  <a:srgbClr val="000000"/>
                </a:solidFill>
                <a:effectLst/>
                <a:latin typeface="Meiryo" panose="020B0604030504040204" pitchFamily="50" charset="-128"/>
                <a:ea typeface="Meiryo" panose="020B0604030504040204" pitchFamily="50" charset="-128"/>
              </a:rPr>
              <a:t>beq</a:t>
            </a:r>
            <a:r>
              <a:rPr lang="en-US" altLang="ja-JP" b="0" i="0" dirty="0">
                <a:solidFill>
                  <a:srgbClr val="000000"/>
                </a:solidFill>
                <a:effectLst/>
                <a:latin typeface="Meiryo" panose="020B0604030504040204" pitchFamily="50" charset="-128"/>
                <a:ea typeface="Meiryo" panose="020B0604030504040204" pitchFamily="50" charset="-128"/>
              </a:rPr>
              <a:t> x1==x2</a:t>
            </a:r>
            <a:r>
              <a:rPr lang="ja-JP" altLang="en-US" b="0" i="0" dirty="0">
                <a:solidFill>
                  <a:srgbClr val="000000"/>
                </a:solidFill>
                <a:effectLst/>
                <a:latin typeface="Meiryo" panose="020B0604030504040204" pitchFamily="50" charset="-128"/>
                <a:ea typeface="Meiryo" panose="020B0604030504040204" pitchFamily="50" charset="-128"/>
              </a:rPr>
              <a:t>の</a:t>
            </a:r>
            <a:r>
              <a:rPr lang="en-US" altLang="ja-JP" b="0" i="0" dirty="0">
                <a:solidFill>
                  <a:srgbClr val="000000"/>
                </a:solidFill>
                <a:effectLst/>
                <a:latin typeface="Meiryo" panose="020B0604030504040204" pitchFamily="50" charset="-128"/>
                <a:ea typeface="Meiryo" panose="020B0604030504040204" pitchFamily="50" charset="-128"/>
              </a:rPr>
              <a:t>W</a:t>
            </a:r>
            <a:r>
              <a:rPr lang="ja-JP" altLang="en-US" b="0" i="0" dirty="0">
                <a:solidFill>
                  <a:srgbClr val="000000"/>
                </a:solidFill>
                <a:effectLst/>
                <a:latin typeface="Meiryo" panose="020B0604030504040204" pitchFamily="50" charset="-128"/>
                <a:ea typeface="Meiryo" panose="020B0604030504040204" pitchFamily="50" charset="-128"/>
              </a:rPr>
              <a:t>が終わってから始まるのでしょうか。</a:t>
            </a:r>
          </a:p>
          <a:p>
            <a:endParaRPr lang="en-US" dirty="0"/>
          </a:p>
        </p:txBody>
      </p:sp>
    </p:spTree>
    <p:extLst>
      <p:ext uri="{BB962C8B-B14F-4D97-AF65-F5344CB8AC3E}">
        <p14:creationId xmlns:p14="http://schemas.microsoft.com/office/powerpoint/2010/main" val="34186022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r>
              <a:rPr lang="ja-JP" altLang="en-US" dirty="0"/>
              <a:t>（</a:t>
            </a:r>
            <a:r>
              <a:rPr lang="en-US" altLang="ja-JP" dirty="0"/>
              <a:t>2023/7/3</a:t>
            </a:r>
            <a:r>
              <a:rPr lang="ja-JP" altLang="en-US" dirty="0"/>
              <a:t>訂正）</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(7) </a:t>
            </a:r>
            <a:r>
              <a:rPr lang="ja-JP" altLang="en-US" sz="1600" dirty="0"/>
              <a:t>以下の命令列を実行するのに必要な時間を計算せよ</a:t>
            </a:r>
            <a:br>
              <a:rPr lang="en-US" altLang="ja-JP" sz="1600" dirty="0"/>
            </a:br>
            <a:r>
              <a:rPr lang="ja-JP" altLang="en-US" sz="1600" dirty="0"/>
              <a:t>ここで </a:t>
            </a:r>
            <a:r>
              <a:rPr lang="en-US" altLang="ja-JP" sz="1600" dirty="0" err="1"/>
              <a:t>beq</a:t>
            </a:r>
            <a:r>
              <a:rPr lang="en-US" altLang="ja-JP" sz="1600" dirty="0"/>
              <a:t> </a:t>
            </a:r>
            <a:r>
              <a:rPr lang="ja-JP" altLang="en-US" sz="1600" dirty="0"/>
              <a:t>はオペランドが等しい時に分岐する分岐命令である</a:t>
            </a:r>
            <a:br>
              <a:rPr lang="en-US" altLang="ja-JP" sz="1600" dirty="0"/>
            </a:br>
            <a:r>
              <a:rPr lang="ja-JP" altLang="en-US" sz="1600" dirty="0"/>
              <a:t>プロセッサは分岐予測を行うものとし，</a:t>
            </a:r>
            <a:r>
              <a:rPr lang="en-US" altLang="ja-JP" sz="1600" dirty="0" err="1"/>
              <a:t>beq</a:t>
            </a:r>
            <a:r>
              <a:rPr lang="en-US" altLang="ja-JP" sz="1600" dirty="0"/>
              <a:t> </a:t>
            </a:r>
            <a:r>
              <a:rPr lang="ja-JP" altLang="en-US" sz="1600" dirty="0"/>
              <a:t>が分岐予測ミスを起こして </a:t>
            </a:r>
            <a:r>
              <a:rPr lang="en-US" altLang="ja-JP" sz="1600" dirty="0"/>
              <a:t>LABEL </a:t>
            </a:r>
            <a:r>
              <a:rPr lang="ja-JP" altLang="en-US" sz="1600" dirty="0"/>
              <a:t>に飛んだあとにフラッシュされてやり直した場合を想定せよ</a:t>
            </a:r>
            <a:br>
              <a:rPr lang="en-US" altLang="ja-JP" sz="1600" dirty="0"/>
            </a:br>
            <a:r>
              <a:rPr lang="en-US" altLang="ja-JP" sz="1600" dirty="0"/>
              <a:t>  li x1←1</a:t>
            </a:r>
            <a:br>
              <a:rPr lang="en-US" altLang="ja-JP" sz="1600" dirty="0"/>
            </a:br>
            <a:r>
              <a:rPr lang="en-US" altLang="ja-JP" sz="1600" dirty="0"/>
              <a:t>  li x2←2</a:t>
            </a:r>
            <a:br>
              <a:rPr lang="en-US" altLang="ja-JP" sz="1600" dirty="0"/>
            </a:br>
            <a:r>
              <a:rPr lang="en-US" altLang="ja-JP" sz="1600" dirty="0"/>
              <a:t>  </a:t>
            </a:r>
            <a:r>
              <a:rPr lang="en-US" altLang="ja-JP" sz="1600" dirty="0" err="1"/>
              <a:t>beq</a:t>
            </a:r>
            <a:r>
              <a:rPr lang="en-US" altLang="ja-JP" sz="1600" dirty="0"/>
              <a:t> x1==x2, LABEL</a:t>
            </a:r>
            <a:br>
              <a:rPr lang="en-US" altLang="ja-JP" sz="1600" dirty="0"/>
            </a:br>
            <a:r>
              <a:rPr lang="en-US" altLang="ja-JP" sz="1600" dirty="0"/>
              <a:t>  add x1←x2+x3</a:t>
            </a:r>
            <a:br>
              <a:rPr lang="en-US" altLang="ja-JP" sz="1600" dirty="0"/>
            </a:br>
            <a:r>
              <a:rPr lang="en-US" altLang="ja-JP" sz="1600" dirty="0"/>
              <a:t>LABEL:</a:t>
            </a:r>
            <a:br>
              <a:rPr lang="en-US" altLang="ja-JP" sz="1600" dirty="0"/>
            </a:br>
            <a:r>
              <a:rPr lang="en-US" altLang="ja-JP" sz="1600" dirty="0"/>
              <a:t>  add x2←x3+x4</a:t>
            </a:r>
          </a:p>
          <a:p>
            <a:r>
              <a:rPr lang="en-US" altLang="ja-JP" sz="1600" dirty="0"/>
              <a:t>13ns </a:t>
            </a:r>
            <a:br>
              <a:rPr lang="en-US" altLang="ja-JP" sz="1600" dirty="0"/>
            </a:br>
            <a:r>
              <a:rPr lang="ja-JP" altLang="en-US" sz="1600" dirty="0"/>
              <a:t>フォワーディング</a:t>
            </a:r>
            <a:br>
              <a:rPr lang="en-US" altLang="ja-JP" sz="1600" dirty="0"/>
            </a:br>
            <a:r>
              <a:rPr lang="ja-JP" altLang="en-US" sz="1600" dirty="0"/>
              <a:t>ありの場合</a:t>
            </a:r>
            <a:br>
              <a:rPr lang="en-US" altLang="ja-JP" sz="1600" dirty="0"/>
            </a:br>
            <a:br>
              <a:rPr lang="en-US" altLang="ja-JP" sz="1600" dirty="0"/>
            </a:br>
            <a:r>
              <a:rPr lang="ja-JP" altLang="en-US" sz="1600" dirty="0"/>
              <a:t>やり直した後に</a:t>
            </a:r>
            <a:br>
              <a:rPr lang="en-US" altLang="ja-JP" sz="1600" dirty="0"/>
            </a:br>
            <a:r>
              <a:rPr lang="ja-JP" altLang="en-US" sz="1600" dirty="0"/>
              <a:t>結局 </a:t>
            </a:r>
            <a:r>
              <a:rPr lang="en-US" altLang="ja-JP" sz="1600" dirty="0"/>
              <a:t>LABEL </a:t>
            </a:r>
            <a:r>
              <a:rPr lang="ja-JP" altLang="en-US" sz="1600" dirty="0"/>
              <a:t>の下の</a:t>
            </a:r>
            <a:br>
              <a:rPr lang="en-US" altLang="ja-JP" sz="1600" dirty="0"/>
            </a:br>
            <a:r>
              <a:rPr lang="ja-JP" altLang="en-US" sz="1600" dirty="0"/>
              <a:t>命令も実行することに注意</a:t>
            </a:r>
            <a:br>
              <a:rPr lang="en-US" altLang="ja-JP" sz="1600" dirty="0"/>
            </a:br>
            <a:br>
              <a:rPr lang="en-US" altLang="ja-JP" sz="1600" dirty="0"/>
            </a:br>
            <a:r>
              <a:rPr lang="ja-JP" altLang="en-US" sz="1600" dirty="0"/>
              <a:t>パイプラインの各行は上の</a:t>
            </a:r>
            <a:r>
              <a:rPr lang="en-US" altLang="ja-JP" sz="1600" dirty="0"/>
              <a:t>5</a:t>
            </a:r>
            <a:r>
              <a:rPr lang="ja-JP" altLang="en-US" sz="1600" dirty="0"/>
              <a:t>つの命令を上から順にやった</a:t>
            </a:r>
            <a:br>
              <a:rPr lang="en-US" altLang="ja-JP" sz="1600" dirty="0"/>
            </a:br>
            <a:r>
              <a:rPr lang="ja-JP" altLang="en-US" sz="1600" dirty="0"/>
              <a:t>場合に対応</a:t>
            </a:r>
            <a:endParaRPr lang="en-US" altLang="ja-JP" sz="1600" dirty="0"/>
          </a:p>
        </p:txBody>
      </p:sp>
      <p:sp>
        <p:nvSpPr>
          <p:cNvPr id="3" name="Rectangle 69">
            <a:extLst>
              <a:ext uri="{FF2B5EF4-FFF2-40B4-BE49-F238E27FC236}">
                <a16:creationId xmlns:a16="http://schemas.microsoft.com/office/drawing/2014/main" id="{5BD7BC87-8DAD-1926-B62A-9F8B8C18152F}"/>
              </a:ext>
            </a:extLst>
          </p:cNvPr>
          <p:cNvSpPr>
            <a:spLocks noChangeArrowheads="1"/>
          </p:cNvSpPr>
          <p:nvPr/>
        </p:nvSpPr>
        <p:spPr bwMode="auto">
          <a:xfrm>
            <a:off x="313198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4" name="Rectangle 70">
            <a:extLst>
              <a:ext uri="{FF2B5EF4-FFF2-40B4-BE49-F238E27FC236}">
                <a16:creationId xmlns:a16="http://schemas.microsoft.com/office/drawing/2014/main" id="{014F695B-F45D-B81A-7B20-753F4CCA9DA2}"/>
              </a:ext>
            </a:extLst>
          </p:cNvPr>
          <p:cNvSpPr>
            <a:spLocks noChangeArrowheads="1"/>
          </p:cNvSpPr>
          <p:nvPr/>
        </p:nvSpPr>
        <p:spPr bwMode="auto">
          <a:xfrm>
            <a:off x="358198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6" name="Rectangle 71">
            <a:extLst>
              <a:ext uri="{FF2B5EF4-FFF2-40B4-BE49-F238E27FC236}">
                <a16:creationId xmlns:a16="http://schemas.microsoft.com/office/drawing/2014/main" id="{3DEC9A20-3A23-F4AA-4871-E71E1790C95F}"/>
              </a:ext>
            </a:extLst>
          </p:cNvPr>
          <p:cNvSpPr>
            <a:spLocks noChangeArrowheads="1"/>
          </p:cNvSpPr>
          <p:nvPr/>
        </p:nvSpPr>
        <p:spPr bwMode="auto">
          <a:xfrm>
            <a:off x="403199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8" name="Rectangle 72">
            <a:extLst>
              <a:ext uri="{FF2B5EF4-FFF2-40B4-BE49-F238E27FC236}">
                <a16:creationId xmlns:a16="http://schemas.microsoft.com/office/drawing/2014/main" id="{63F2F5EC-5849-9CA6-1B23-DE0516DE853D}"/>
              </a:ext>
            </a:extLst>
          </p:cNvPr>
          <p:cNvSpPr>
            <a:spLocks noChangeArrowheads="1"/>
          </p:cNvSpPr>
          <p:nvPr/>
        </p:nvSpPr>
        <p:spPr bwMode="auto">
          <a:xfrm>
            <a:off x="448199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9" name="Rectangle 73">
            <a:extLst>
              <a:ext uri="{FF2B5EF4-FFF2-40B4-BE49-F238E27FC236}">
                <a16:creationId xmlns:a16="http://schemas.microsoft.com/office/drawing/2014/main" id="{C7436587-2845-295C-C68A-67EF217E891A}"/>
              </a:ext>
            </a:extLst>
          </p:cNvPr>
          <p:cNvSpPr>
            <a:spLocks noChangeArrowheads="1"/>
          </p:cNvSpPr>
          <p:nvPr/>
        </p:nvSpPr>
        <p:spPr bwMode="auto">
          <a:xfrm>
            <a:off x="493200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0" name="Rectangle 69">
            <a:extLst>
              <a:ext uri="{FF2B5EF4-FFF2-40B4-BE49-F238E27FC236}">
                <a16:creationId xmlns:a16="http://schemas.microsoft.com/office/drawing/2014/main" id="{5F1AB6B1-B0FE-B5A9-83F1-192D00BBC4F3}"/>
              </a:ext>
            </a:extLst>
          </p:cNvPr>
          <p:cNvSpPr>
            <a:spLocks noChangeArrowheads="1"/>
          </p:cNvSpPr>
          <p:nvPr/>
        </p:nvSpPr>
        <p:spPr bwMode="auto">
          <a:xfrm>
            <a:off x="358198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1" name="Rectangle 70">
            <a:extLst>
              <a:ext uri="{FF2B5EF4-FFF2-40B4-BE49-F238E27FC236}">
                <a16:creationId xmlns:a16="http://schemas.microsoft.com/office/drawing/2014/main" id="{C6FF601B-C3AB-6699-4C78-E4EA58E9CD46}"/>
              </a:ext>
            </a:extLst>
          </p:cNvPr>
          <p:cNvSpPr>
            <a:spLocks noChangeArrowheads="1"/>
          </p:cNvSpPr>
          <p:nvPr/>
        </p:nvSpPr>
        <p:spPr bwMode="auto">
          <a:xfrm>
            <a:off x="4031994"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2" name="Rectangle 71">
            <a:extLst>
              <a:ext uri="{FF2B5EF4-FFF2-40B4-BE49-F238E27FC236}">
                <a16:creationId xmlns:a16="http://schemas.microsoft.com/office/drawing/2014/main" id="{F3782D20-A034-9922-AFA6-700373049606}"/>
              </a:ext>
            </a:extLst>
          </p:cNvPr>
          <p:cNvSpPr>
            <a:spLocks noChangeArrowheads="1"/>
          </p:cNvSpPr>
          <p:nvPr/>
        </p:nvSpPr>
        <p:spPr bwMode="auto">
          <a:xfrm>
            <a:off x="448199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3" name="Rectangle 72">
            <a:extLst>
              <a:ext uri="{FF2B5EF4-FFF2-40B4-BE49-F238E27FC236}">
                <a16:creationId xmlns:a16="http://schemas.microsoft.com/office/drawing/2014/main" id="{422BEB1C-D60E-F052-7E6A-0F618B5FB4A7}"/>
              </a:ext>
            </a:extLst>
          </p:cNvPr>
          <p:cNvSpPr>
            <a:spLocks noChangeArrowheads="1"/>
          </p:cNvSpPr>
          <p:nvPr/>
        </p:nvSpPr>
        <p:spPr bwMode="auto">
          <a:xfrm>
            <a:off x="4932004"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4" name="Rectangle 73">
            <a:extLst>
              <a:ext uri="{FF2B5EF4-FFF2-40B4-BE49-F238E27FC236}">
                <a16:creationId xmlns:a16="http://schemas.microsoft.com/office/drawing/2014/main" id="{4DE27651-5637-4E99-009E-AE66E6942A97}"/>
              </a:ext>
            </a:extLst>
          </p:cNvPr>
          <p:cNvSpPr>
            <a:spLocks noChangeArrowheads="1"/>
          </p:cNvSpPr>
          <p:nvPr/>
        </p:nvSpPr>
        <p:spPr bwMode="auto">
          <a:xfrm>
            <a:off x="538200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5" name="Rectangle 69">
            <a:extLst>
              <a:ext uri="{FF2B5EF4-FFF2-40B4-BE49-F238E27FC236}">
                <a16:creationId xmlns:a16="http://schemas.microsoft.com/office/drawing/2014/main" id="{FF5EDBB2-0575-5873-2FB2-1811E1663D37}"/>
              </a:ext>
            </a:extLst>
          </p:cNvPr>
          <p:cNvSpPr>
            <a:spLocks noChangeArrowheads="1"/>
          </p:cNvSpPr>
          <p:nvPr/>
        </p:nvSpPr>
        <p:spPr bwMode="auto">
          <a:xfrm>
            <a:off x="403199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6" name="Rectangle 70">
            <a:extLst>
              <a:ext uri="{FF2B5EF4-FFF2-40B4-BE49-F238E27FC236}">
                <a16:creationId xmlns:a16="http://schemas.microsoft.com/office/drawing/2014/main" id="{F0147F7F-E657-5664-E2C4-D51B2AD89E5B}"/>
              </a:ext>
            </a:extLst>
          </p:cNvPr>
          <p:cNvSpPr>
            <a:spLocks noChangeArrowheads="1"/>
          </p:cNvSpPr>
          <p:nvPr/>
        </p:nvSpPr>
        <p:spPr bwMode="auto">
          <a:xfrm>
            <a:off x="4481999"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7" name="Rectangle 71">
            <a:extLst>
              <a:ext uri="{FF2B5EF4-FFF2-40B4-BE49-F238E27FC236}">
                <a16:creationId xmlns:a16="http://schemas.microsoft.com/office/drawing/2014/main" id="{F6628364-FB9B-ECD5-135C-A5971A19494C}"/>
              </a:ext>
            </a:extLst>
          </p:cNvPr>
          <p:cNvSpPr>
            <a:spLocks noChangeArrowheads="1"/>
          </p:cNvSpPr>
          <p:nvPr/>
        </p:nvSpPr>
        <p:spPr bwMode="auto">
          <a:xfrm>
            <a:off x="493200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8" name="Rectangle 72">
            <a:extLst>
              <a:ext uri="{FF2B5EF4-FFF2-40B4-BE49-F238E27FC236}">
                <a16:creationId xmlns:a16="http://schemas.microsoft.com/office/drawing/2014/main" id="{7A3BE4B3-3142-B3C0-F236-FBEF1DA25F71}"/>
              </a:ext>
            </a:extLst>
          </p:cNvPr>
          <p:cNvSpPr>
            <a:spLocks noChangeArrowheads="1"/>
          </p:cNvSpPr>
          <p:nvPr/>
        </p:nvSpPr>
        <p:spPr bwMode="auto">
          <a:xfrm>
            <a:off x="5382009"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9" name="Rectangle 73">
            <a:extLst>
              <a:ext uri="{FF2B5EF4-FFF2-40B4-BE49-F238E27FC236}">
                <a16:creationId xmlns:a16="http://schemas.microsoft.com/office/drawing/2014/main" id="{DFCC18AE-A2D0-6D0D-1786-7AC85CF2EF71}"/>
              </a:ext>
            </a:extLst>
          </p:cNvPr>
          <p:cNvSpPr>
            <a:spLocks noChangeArrowheads="1"/>
          </p:cNvSpPr>
          <p:nvPr/>
        </p:nvSpPr>
        <p:spPr bwMode="auto">
          <a:xfrm>
            <a:off x="583201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cxnSp>
        <p:nvCxnSpPr>
          <p:cNvPr id="21" name="直線矢印コネクタ 20">
            <a:extLst>
              <a:ext uri="{FF2B5EF4-FFF2-40B4-BE49-F238E27FC236}">
                <a16:creationId xmlns:a16="http://schemas.microsoft.com/office/drawing/2014/main" id="{50E143F1-2D86-C680-8566-38B134E87E9B}"/>
              </a:ext>
            </a:extLst>
          </p:cNvPr>
          <p:cNvCxnSpPr>
            <a:cxnSpLocks/>
          </p:cNvCxnSpPr>
          <p:nvPr/>
        </p:nvCxnSpPr>
        <p:spPr bwMode="auto">
          <a:xfrm>
            <a:off x="4301997" y="4329010"/>
            <a:ext cx="810009" cy="810009"/>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25" name="直線矢印コネクタ 24">
            <a:extLst>
              <a:ext uri="{FF2B5EF4-FFF2-40B4-BE49-F238E27FC236}">
                <a16:creationId xmlns:a16="http://schemas.microsoft.com/office/drawing/2014/main" id="{EAB7D709-ED8E-153A-1920-C6608D47D435}"/>
              </a:ext>
            </a:extLst>
          </p:cNvPr>
          <p:cNvCxnSpPr/>
          <p:nvPr/>
        </p:nvCxnSpPr>
        <p:spPr bwMode="auto">
          <a:xfrm>
            <a:off x="4752002" y="4869016"/>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8" name="Rectangle 69">
            <a:extLst>
              <a:ext uri="{FF2B5EF4-FFF2-40B4-BE49-F238E27FC236}">
                <a16:creationId xmlns:a16="http://schemas.microsoft.com/office/drawing/2014/main" id="{B391E403-A457-131A-6930-2D40E69398CB}"/>
              </a:ext>
            </a:extLst>
          </p:cNvPr>
          <p:cNvSpPr>
            <a:spLocks noChangeArrowheads="1"/>
          </p:cNvSpPr>
          <p:nvPr/>
        </p:nvSpPr>
        <p:spPr bwMode="auto">
          <a:xfrm>
            <a:off x="628201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29" name="Rectangle 70">
            <a:extLst>
              <a:ext uri="{FF2B5EF4-FFF2-40B4-BE49-F238E27FC236}">
                <a16:creationId xmlns:a16="http://schemas.microsoft.com/office/drawing/2014/main" id="{368D7E5E-51AA-872D-5C34-58D9849574C6}"/>
              </a:ext>
            </a:extLst>
          </p:cNvPr>
          <p:cNvSpPr>
            <a:spLocks noChangeArrowheads="1"/>
          </p:cNvSpPr>
          <p:nvPr/>
        </p:nvSpPr>
        <p:spPr bwMode="auto">
          <a:xfrm>
            <a:off x="6732024"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0" name="Rectangle 71">
            <a:extLst>
              <a:ext uri="{FF2B5EF4-FFF2-40B4-BE49-F238E27FC236}">
                <a16:creationId xmlns:a16="http://schemas.microsoft.com/office/drawing/2014/main" id="{6D00DA2E-278D-169C-14DC-22A7F0CCF5DD}"/>
              </a:ext>
            </a:extLst>
          </p:cNvPr>
          <p:cNvSpPr>
            <a:spLocks noChangeArrowheads="1"/>
          </p:cNvSpPr>
          <p:nvPr/>
        </p:nvSpPr>
        <p:spPr bwMode="auto">
          <a:xfrm>
            <a:off x="718202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1" name="Rectangle 72">
            <a:extLst>
              <a:ext uri="{FF2B5EF4-FFF2-40B4-BE49-F238E27FC236}">
                <a16:creationId xmlns:a16="http://schemas.microsoft.com/office/drawing/2014/main" id="{F7C0B4A5-7152-6D08-7E7C-1CE89AEA3750}"/>
              </a:ext>
            </a:extLst>
          </p:cNvPr>
          <p:cNvSpPr>
            <a:spLocks noChangeArrowheads="1"/>
          </p:cNvSpPr>
          <p:nvPr/>
        </p:nvSpPr>
        <p:spPr bwMode="auto">
          <a:xfrm>
            <a:off x="7632034"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2" name="Rectangle 73">
            <a:extLst>
              <a:ext uri="{FF2B5EF4-FFF2-40B4-BE49-F238E27FC236}">
                <a16:creationId xmlns:a16="http://schemas.microsoft.com/office/drawing/2014/main" id="{E892CC28-8EB2-8A2B-D1C4-C84913CA8C7D}"/>
              </a:ext>
            </a:extLst>
          </p:cNvPr>
          <p:cNvSpPr>
            <a:spLocks noChangeArrowheads="1"/>
          </p:cNvSpPr>
          <p:nvPr/>
        </p:nvSpPr>
        <p:spPr bwMode="auto">
          <a:xfrm>
            <a:off x="808203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6" name="Rectangle 69">
            <a:extLst>
              <a:ext uri="{FF2B5EF4-FFF2-40B4-BE49-F238E27FC236}">
                <a16:creationId xmlns:a16="http://schemas.microsoft.com/office/drawing/2014/main" id="{2CE04C4F-87B8-BDF0-4FEF-EBA9700C68B9}"/>
              </a:ext>
            </a:extLst>
          </p:cNvPr>
          <p:cNvSpPr>
            <a:spLocks noChangeArrowheads="1"/>
          </p:cNvSpPr>
          <p:nvPr/>
        </p:nvSpPr>
        <p:spPr bwMode="auto">
          <a:xfrm>
            <a:off x="673202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7" name="Rectangle 70">
            <a:extLst>
              <a:ext uri="{FF2B5EF4-FFF2-40B4-BE49-F238E27FC236}">
                <a16:creationId xmlns:a16="http://schemas.microsoft.com/office/drawing/2014/main" id="{C0B080A1-ACBB-4652-6489-EBA9B4969D81}"/>
              </a:ext>
            </a:extLst>
          </p:cNvPr>
          <p:cNvSpPr>
            <a:spLocks noChangeArrowheads="1"/>
          </p:cNvSpPr>
          <p:nvPr/>
        </p:nvSpPr>
        <p:spPr bwMode="auto">
          <a:xfrm>
            <a:off x="7182029"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8" name="Rectangle 71">
            <a:extLst>
              <a:ext uri="{FF2B5EF4-FFF2-40B4-BE49-F238E27FC236}">
                <a16:creationId xmlns:a16="http://schemas.microsoft.com/office/drawing/2014/main" id="{59B0D913-9332-0EDB-D0F1-BBD84CBC2AF5}"/>
              </a:ext>
            </a:extLst>
          </p:cNvPr>
          <p:cNvSpPr>
            <a:spLocks noChangeArrowheads="1"/>
          </p:cNvSpPr>
          <p:nvPr/>
        </p:nvSpPr>
        <p:spPr bwMode="auto">
          <a:xfrm>
            <a:off x="763203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9" name="Rectangle 72">
            <a:extLst>
              <a:ext uri="{FF2B5EF4-FFF2-40B4-BE49-F238E27FC236}">
                <a16:creationId xmlns:a16="http://schemas.microsoft.com/office/drawing/2014/main" id="{D52D636B-5E3B-1F36-6B03-C931148034B6}"/>
              </a:ext>
            </a:extLst>
          </p:cNvPr>
          <p:cNvSpPr>
            <a:spLocks noChangeArrowheads="1"/>
          </p:cNvSpPr>
          <p:nvPr/>
        </p:nvSpPr>
        <p:spPr bwMode="auto">
          <a:xfrm>
            <a:off x="8082039"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40" name="Rectangle 73">
            <a:extLst>
              <a:ext uri="{FF2B5EF4-FFF2-40B4-BE49-F238E27FC236}">
                <a16:creationId xmlns:a16="http://schemas.microsoft.com/office/drawing/2014/main" id="{A924C96C-FBC4-5E2F-C1A0-F19E6456C1A6}"/>
              </a:ext>
            </a:extLst>
          </p:cNvPr>
          <p:cNvSpPr>
            <a:spLocks noChangeArrowheads="1"/>
          </p:cNvSpPr>
          <p:nvPr/>
        </p:nvSpPr>
        <p:spPr bwMode="auto">
          <a:xfrm>
            <a:off x="853204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Tree>
    <p:extLst>
      <p:ext uri="{BB962C8B-B14F-4D97-AF65-F5344CB8AC3E}">
        <p14:creationId xmlns:p14="http://schemas.microsoft.com/office/powerpoint/2010/main" val="2640325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あと赤ちゃんの写真可愛すぎました、美味しいお店何か教えてあげたいけど茗荷谷開発私もできてない、、</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茗荷谷以外でもおすすめあればぜひ</a:t>
            </a:r>
            <a:endParaRPr lang="en-US" dirty="0"/>
          </a:p>
        </p:txBody>
      </p:sp>
    </p:spTree>
    <p:extLst>
      <p:ext uri="{BB962C8B-B14F-4D97-AF65-F5344CB8AC3E}">
        <p14:creationId xmlns:p14="http://schemas.microsoft.com/office/powerpoint/2010/main" val="113390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期末は範囲も広いので持ち込み可にしていただきたいです。あと、手土産は和菓子ですが護国寺の方にある群林堂が有名です！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この講義の担当になったときから楽しみにしてたんですが，月曜定休でした・・・</a:t>
            </a:r>
            <a:endParaRPr lang="en-US" dirty="0"/>
          </a:p>
        </p:txBody>
      </p:sp>
    </p:spTree>
    <p:extLst>
      <p:ext uri="{BB962C8B-B14F-4D97-AF65-F5344CB8AC3E}">
        <p14:creationId xmlns:p14="http://schemas.microsoft.com/office/powerpoint/2010/main" val="2836554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8027</Words>
  <Application>Microsoft Office PowerPoint</Application>
  <PresentationFormat>画面に合わせる (4:3)</PresentationFormat>
  <Paragraphs>1186</Paragraphs>
  <Slides>102</Slides>
  <Notes>1</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102</vt:i4>
      </vt:variant>
    </vt:vector>
  </HeadingPairs>
  <TitlesOfParts>
    <vt:vector size="115" baseType="lpstr">
      <vt:lpstr>-apple-system</vt:lpstr>
      <vt:lpstr>HG丸ｺﾞｼｯｸM-PRO</vt:lpstr>
      <vt:lpstr>ＭＳ Ｐゴシック</vt:lpstr>
      <vt:lpstr>Meiryo</vt:lpstr>
      <vt:lpstr>Meiryo</vt:lpstr>
      <vt:lpstr>游ゴシック</vt:lpstr>
      <vt:lpstr>Arial Narrow</vt:lpstr>
      <vt:lpstr>Calibri</vt:lpstr>
      <vt:lpstr>Cambria Math</vt:lpstr>
      <vt:lpstr>Consolas</vt:lpstr>
      <vt:lpstr>Segoe UI</vt:lpstr>
      <vt:lpstr>Wingdings</vt:lpstr>
      <vt:lpstr>cerulean</vt:lpstr>
      <vt:lpstr>塩谷 亮太 (shioya@ci.i.u-tokyo.ac.jp) 東京大学大学院情報理工学系研究科 創造情報学専攻</vt:lpstr>
      <vt:lpstr>課題の解説</vt:lpstr>
      <vt:lpstr>課題 ９</vt:lpstr>
      <vt:lpstr>一般化できる</vt:lpstr>
      <vt:lpstr>IPC で考えると</vt:lpstr>
      <vt:lpstr>課題 ９ (1)</vt:lpstr>
      <vt:lpstr>課題 ９</vt:lpstr>
      <vt:lpstr>課題 ９ (2)</vt:lpstr>
      <vt:lpstr>課題 ９ (3)</vt:lpstr>
      <vt:lpstr>課題 ９ (3)</vt:lpstr>
      <vt:lpstr>キャッシュの詳細</vt:lpstr>
      <vt:lpstr>内容</vt:lpstr>
      <vt:lpstr>キャッシュの構成方法</vt:lpstr>
      <vt:lpstr>キャッシュの構成方法</vt:lpstr>
      <vt:lpstr>キャッシュの作り方の方針</vt:lpstr>
      <vt:lpstr>キャッシュの基本的な構造 アドレスやデータは 16 進数</vt:lpstr>
      <vt:lpstr>読み出し時の動作 アドレスやデータは 16 進数</vt:lpstr>
      <vt:lpstr>フルアソシアティブ方式とその問題</vt:lpstr>
      <vt:lpstr>ダイレクトマップ方式 アドレスやデータは 16 進数</vt:lpstr>
      <vt:lpstr>ダイレクトマップ方式 アドレスやデータは 16 進数</vt:lpstr>
      <vt:lpstr>セットアソシアティブ方式 アドレスやデータは 16 進数</vt:lpstr>
      <vt:lpstr>セットアソシアティブ方式の動作</vt:lpstr>
      <vt:lpstr>容量一定（=４）にして連想度を変えた場合</vt:lpstr>
      <vt:lpstr>競合と複雑さのトレードオフ</vt:lpstr>
      <vt:lpstr>各方式のまとめ</vt:lpstr>
      <vt:lpstr>キャッシュの詳細</vt:lpstr>
      <vt:lpstr>ライン</vt:lpstr>
      <vt:lpstr>容量の効率</vt:lpstr>
      <vt:lpstr>容量効率の向上</vt:lpstr>
      <vt:lpstr>空間的局所性</vt:lpstr>
      <vt:lpstr>ライン単位の管理と空間局所性</vt:lpstr>
      <vt:lpstr>キャッシュの詳細</vt:lpstr>
      <vt:lpstr>キャッシュ内のデータの配置</vt:lpstr>
      <vt:lpstr>セットアソシアティブ・キャッシュの例</vt:lpstr>
      <vt:lpstr>アドレスとラインの対応</vt:lpstr>
      <vt:lpstr>アドレスとセットの対応</vt:lpstr>
      <vt:lpstr>アドレスとタグの対応</vt:lpstr>
      <vt:lpstr>アクセス時の動作の例</vt:lpstr>
      <vt:lpstr>キャッシュの詳細のまとめ</vt:lpstr>
      <vt:lpstr>行列積での動作例</vt:lpstr>
      <vt:lpstr>内容</vt:lpstr>
      <vt:lpstr>キャッシュによる性能変化の例：密行列積</vt:lpstr>
      <vt:lpstr>目次</vt:lpstr>
      <vt:lpstr>行列の２次元配列による表現</vt:lpstr>
      <vt:lpstr>2次元配列のメモリ上の配置</vt:lpstr>
      <vt:lpstr>キャッシュ上の配置 （ラインサイズ64バイトの場合）</vt:lpstr>
      <vt:lpstr>配列のアクセス</vt:lpstr>
      <vt:lpstr>２次元目を連続させた場合の動作</vt:lpstr>
      <vt:lpstr>２次元目を連続させた場合の問題（１）</vt:lpstr>
      <vt:lpstr>２次元目を連続させた場合の問題（１）</vt:lpstr>
      <vt:lpstr>アドレスとセットの対応の復習</vt:lpstr>
      <vt:lpstr>大きな二次元配列で，２次元目を連続にすると</vt:lpstr>
      <vt:lpstr>アドレスが等間隔になるとどうなるか</vt:lpstr>
      <vt:lpstr>行列と二次元配列のまとめ</vt:lpstr>
      <vt:lpstr>基本的な行列積の実装</vt:lpstr>
      <vt:lpstr>行列積の動作イメージ</vt:lpstr>
      <vt:lpstr>重要なポイント</vt:lpstr>
      <vt:lpstr>i, j ,k をひっくり返した時の， 最内周ループのアクセス範囲</vt:lpstr>
      <vt:lpstr>最悪の場合（1100秒）と最良の場合（20秒） 上側はキャッシュを全く利用できていない</vt:lpstr>
      <vt:lpstr>まとめ</vt:lpstr>
      <vt:lpstr>課題 １０</vt:lpstr>
      <vt:lpstr>課題 １０</vt:lpstr>
      <vt:lpstr>提出方法</vt:lpstr>
      <vt:lpstr>休講について</vt:lpstr>
      <vt:lpstr>期末試験について</vt:lpstr>
      <vt:lpstr>練習問題について</vt:lpstr>
      <vt:lpstr>質問とか感想</vt:lpstr>
      <vt:lpstr>質問とか感想</vt:lpstr>
      <vt:lpstr>質問とか感想</vt:lpstr>
      <vt:lpstr>PowerPoint プレゼンテーション</vt:lpstr>
      <vt:lpstr>質問とか感想</vt:lpstr>
      <vt:lpstr>メモリの読み出し動作（１） アドレスのデコード</vt:lpstr>
      <vt:lpstr>質問とか感想</vt:lpstr>
      <vt:lpstr>質問とか感想</vt:lpstr>
      <vt:lpstr>質問とか感想</vt:lpstr>
      <vt:lpstr>質問とか感想</vt:lpstr>
      <vt:lpstr>CAP &lt; SIZE &lt;= CAP×2：徐々に遅くなる</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課題 ８</vt:lpstr>
      <vt:lpstr>１．ストール</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課題 7（2023/7/3訂正）</vt:lpstr>
      <vt:lpstr>質問とか感想</vt:lpstr>
      <vt:lpstr>質問とか感想</vt:lpstr>
      <vt:lpstr>質問とか感想</vt:lpstr>
      <vt:lpstr>質問とか感想</vt:lpstr>
      <vt:lpstr>ちなみに東大の近くだと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2023-07-24T09:56:09Z</dcterms:modified>
</cp:coreProperties>
</file>