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84"/>
  </p:notesMasterIdLst>
  <p:handoutMasterIdLst>
    <p:handoutMasterId r:id="rId85"/>
  </p:handoutMasterIdLst>
  <p:sldIdLst>
    <p:sldId id="455" r:id="rId2"/>
    <p:sldId id="805" r:id="rId3"/>
    <p:sldId id="1024" r:id="rId4"/>
    <p:sldId id="986" r:id="rId5"/>
    <p:sldId id="987" r:id="rId6"/>
    <p:sldId id="983" r:id="rId7"/>
    <p:sldId id="989" r:id="rId8"/>
    <p:sldId id="984" r:id="rId9"/>
    <p:sldId id="1042" r:id="rId10"/>
    <p:sldId id="918" r:id="rId11"/>
    <p:sldId id="919" r:id="rId12"/>
    <p:sldId id="944" r:id="rId13"/>
    <p:sldId id="968" r:id="rId14"/>
    <p:sldId id="980" r:id="rId15"/>
    <p:sldId id="945" r:id="rId16"/>
    <p:sldId id="936" r:id="rId17"/>
    <p:sldId id="938" r:id="rId18"/>
    <p:sldId id="939" r:id="rId19"/>
    <p:sldId id="940" r:id="rId20"/>
    <p:sldId id="943" r:id="rId21"/>
    <p:sldId id="981" r:id="rId22"/>
    <p:sldId id="934" r:id="rId23"/>
    <p:sldId id="942" r:id="rId24"/>
    <p:sldId id="967" r:id="rId25"/>
    <p:sldId id="966" r:id="rId26"/>
    <p:sldId id="941" r:id="rId27"/>
    <p:sldId id="947" r:id="rId28"/>
    <p:sldId id="948" r:id="rId29"/>
    <p:sldId id="949" r:id="rId30"/>
    <p:sldId id="961" r:id="rId31"/>
    <p:sldId id="946" r:id="rId32"/>
    <p:sldId id="950" r:id="rId33"/>
    <p:sldId id="952" r:id="rId34"/>
    <p:sldId id="954" r:id="rId35"/>
    <p:sldId id="955" r:id="rId36"/>
    <p:sldId id="956" r:id="rId37"/>
    <p:sldId id="960" r:id="rId38"/>
    <p:sldId id="957" r:id="rId39"/>
    <p:sldId id="958" r:id="rId40"/>
    <p:sldId id="962" r:id="rId41"/>
    <p:sldId id="963" r:id="rId42"/>
    <p:sldId id="959" r:id="rId43"/>
    <p:sldId id="969" r:id="rId44"/>
    <p:sldId id="970" r:id="rId45"/>
    <p:sldId id="965" r:id="rId46"/>
    <p:sldId id="971" r:id="rId47"/>
    <p:sldId id="972" r:id="rId48"/>
    <p:sldId id="979" r:id="rId49"/>
    <p:sldId id="964" r:id="rId50"/>
    <p:sldId id="973" r:id="rId51"/>
    <p:sldId id="974" r:id="rId52"/>
    <p:sldId id="978" r:id="rId53"/>
    <p:sldId id="975" r:id="rId54"/>
    <p:sldId id="976" r:id="rId55"/>
    <p:sldId id="977" r:id="rId56"/>
    <p:sldId id="882" r:id="rId57"/>
    <p:sldId id="1021" r:id="rId58"/>
    <p:sldId id="1019" r:id="rId59"/>
    <p:sldId id="696" r:id="rId60"/>
    <p:sldId id="1020" r:id="rId61"/>
    <p:sldId id="1010" r:id="rId62"/>
    <p:sldId id="1025" r:id="rId63"/>
    <p:sldId id="1026" r:id="rId64"/>
    <p:sldId id="1027" r:id="rId65"/>
    <p:sldId id="1028" r:id="rId66"/>
    <p:sldId id="1029" r:id="rId67"/>
    <p:sldId id="1030" r:id="rId68"/>
    <p:sldId id="1031" r:id="rId69"/>
    <p:sldId id="1032" r:id="rId70"/>
    <p:sldId id="1033" r:id="rId71"/>
    <p:sldId id="584" r:id="rId72"/>
    <p:sldId id="616" r:id="rId73"/>
    <p:sldId id="1034" r:id="rId74"/>
    <p:sldId id="498" r:id="rId75"/>
    <p:sldId id="1035" r:id="rId76"/>
    <p:sldId id="1036" r:id="rId77"/>
    <p:sldId id="1037" r:id="rId78"/>
    <p:sldId id="1038" r:id="rId79"/>
    <p:sldId id="1039" r:id="rId80"/>
    <p:sldId id="1040" r:id="rId81"/>
    <p:sldId id="1041" r:id="rId82"/>
    <p:sldId id="697" r:id="rId83"/>
  </p:sldIdLst>
  <p:sldSz cx="9144000" cy="6858000" type="screen4x3"/>
  <p:notesSz cx="6858000" cy="9144000"/>
  <p:custDataLst>
    <p:tags r:id="rId86"/>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7" autoAdjust="0"/>
    <p:restoredTop sz="97229" autoAdjust="0"/>
  </p:normalViewPr>
  <p:slideViewPr>
    <p:cSldViewPr>
      <p:cViewPr>
        <p:scale>
          <a:sx n="125" d="100"/>
          <a:sy n="125" d="100"/>
        </p:scale>
        <p:origin x="1852" y="6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6/25/2024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2024/6/25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github.com/shioyadan/advanced-computer-organization/blob/master/aco-shioya-appendix-bpred.pdf" TargetMode="External"/><Relationship Id="rId2" Type="http://schemas.openxmlformats.org/officeDocument/2006/relationships/hyperlink" Target="https://github.com/shioyadan/advanced-computer-organization/blob/master/aco-shioya-06.pdf"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a:t>  第８回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22E92C3-71CE-2A9C-1483-A8D8082664C1}"/>
              </a:ext>
            </a:extLst>
          </p:cNvPr>
          <p:cNvSpPr>
            <a:spLocks noGrp="1"/>
          </p:cNvSpPr>
          <p:nvPr>
            <p:ph type="title"/>
          </p:nvPr>
        </p:nvSpPr>
        <p:spPr/>
        <p:txBody>
          <a:bodyPr/>
          <a:lstStyle/>
          <a:p>
            <a:r>
              <a:rPr lang="ja-JP" altLang="en-US" dirty="0"/>
              <a:t>性能のモデル</a:t>
            </a:r>
            <a:endParaRPr lang="en-US" dirty="0"/>
          </a:p>
        </p:txBody>
      </p:sp>
    </p:spTree>
    <p:extLst>
      <p:ext uri="{BB962C8B-B14F-4D97-AF65-F5344CB8AC3E}">
        <p14:creationId xmlns:p14="http://schemas.microsoft.com/office/powerpoint/2010/main" val="103571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B91FC5C-6DF3-2441-ECED-061FA34B4D91}"/>
              </a:ext>
            </a:extLst>
          </p:cNvPr>
          <p:cNvSpPr>
            <a:spLocks noGrp="1"/>
          </p:cNvSpPr>
          <p:nvPr>
            <p:ph type="title"/>
          </p:nvPr>
        </p:nvSpPr>
        <p:spPr/>
        <p:txBody>
          <a:bodyPr/>
          <a:lstStyle/>
          <a:p>
            <a:r>
              <a:rPr lang="ja-JP" altLang="en-US" dirty="0"/>
              <a:t>性能</a:t>
            </a:r>
            <a:endParaRPr lang="en-US" dirty="0"/>
          </a:p>
        </p:txBody>
      </p:sp>
      <p:sp>
        <p:nvSpPr>
          <p:cNvPr id="7" name="コンテンツ プレースホルダー 6">
            <a:extLst>
              <a:ext uri="{FF2B5EF4-FFF2-40B4-BE49-F238E27FC236}">
                <a16:creationId xmlns:a16="http://schemas.microsoft.com/office/drawing/2014/main" id="{6734BD7E-5D53-7BE2-66E0-CD8FA1DEB9D5}"/>
              </a:ext>
            </a:extLst>
          </p:cNvPr>
          <p:cNvSpPr>
            <a:spLocks noGrp="1"/>
          </p:cNvSpPr>
          <p:nvPr>
            <p:ph sz="quarter" idx="10"/>
          </p:nvPr>
        </p:nvSpPr>
        <p:spPr/>
        <p:txBody>
          <a:bodyPr/>
          <a:lstStyle/>
          <a:p>
            <a:r>
              <a:rPr lang="en-US" altLang="ja-JP" dirty="0"/>
              <a:t>CPU </a:t>
            </a:r>
            <a:r>
              <a:rPr lang="ja-JP" altLang="en-US" dirty="0"/>
              <a:t>の性能（処理速度）</a:t>
            </a:r>
            <a:r>
              <a:rPr lang="en-US" altLang="ja-JP" dirty="0"/>
              <a:t>= </a:t>
            </a:r>
            <a:r>
              <a:rPr lang="ja-JP" altLang="en-US" dirty="0"/>
              <a:t>単位時間あたりに処理できる命令数</a:t>
            </a:r>
            <a:endParaRPr lang="en-US" altLang="ja-JP" dirty="0"/>
          </a:p>
          <a:p>
            <a:r>
              <a:rPr lang="ja-JP" altLang="en-US" dirty="0"/>
              <a:t>性能は以下の２要素のかけ算で決まる：</a:t>
            </a:r>
            <a:endParaRPr lang="en-US" altLang="ja-JP" dirty="0"/>
          </a:p>
          <a:p>
            <a:pPr marL="817200" lvl="1" indent="-457200">
              <a:buFont typeface="+mj-lt"/>
              <a:buAutoNum type="arabicPeriod"/>
            </a:pPr>
            <a:r>
              <a:rPr lang="ja-JP" altLang="en-US" dirty="0">
                <a:solidFill>
                  <a:schemeClr val="accent5"/>
                </a:solidFill>
              </a:rPr>
              <a:t>クロック周波数 </a:t>
            </a:r>
            <a:r>
              <a:rPr lang="en-US" altLang="ja-JP" dirty="0">
                <a:solidFill>
                  <a:schemeClr val="accent5"/>
                </a:solidFill>
              </a:rPr>
              <a:t>=</a:t>
            </a:r>
            <a:r>
              <a:rPr lang="ja-JP" altLang="en-US" dirty="0">
                <a:solidFill>
                  <a:schemeClr val="accent5"/>
                </a:solidFill>
              </a:rPr>
              <a:t> </a:t>
            </a:r>
            <a:br>
              <a:rPr lang="en-US" altLang="ja-JP" dirty="0"/>
            </a:br>
            <a:r>
              <a:rPr lang="ja-JP" altLang="en-US" dirty="0"/>
              <a:t>１秒あたり何サイクル分の処理ができるか</a:t>
            </a:r>
          </a:p>
          <a:p>
            <a:pPr marL="817200" lvl="1" indent="-457200">
              <a:buFont typeface="+mj-lt"/>
              <a:buAutoNum type="arabicPeriod"/>
            </a:pPr>
            <a:r>
              <a:rPr lang="en-US" dirty="0">
                <a:solidFill>
                  <a:schemeClr val="accent5"/>
                </a:solidFill>
              </a:rPr>
              <a:t>Instructions per cycle (IPC) </a:t>
            </a:r>
            <a:r>
              <a:rPr lang="en-US" altLang="ja-JP" dirty="0">
                <a:solidFill>
                  <a:schemeClr val="accent5"/>
                </a:solidFill>
              </a:rPr>
              <a:t>=</a:t>
            </a:r>
            <a:br>
              <a:rPr lang="en-US" altLang="ja-JP" dirty="0">
                <a:solidFill>
                  <a:schemeClr val="accent5"/>
                </a:solidFill>
              </a:rPr>
            </a:br>
            <a:r>
              <a:rPr lang="ja-JP" altLang="en-US" dirty="0"/>
              <a:t>１サイクルあたり何命令処理できるか</a:t>
            </a:r>
            <a:endParaRPr lang="en-US" dirty="0"/>
          </a:p>
        </p:txBody>
      </p:sp>
      <p:sp>
        <p:nvSpPr>
          <p:cNvPr id="2" name="スライド番号プレースホルダー 1">
            <a:extLst>
              <a:ext uri="{FF2B5EF4-FFF2-40B4-BE49-F238E27FC236}">
                <a16:creationId xmlns:a16="http://schemas.microsoft.com/office/drawing/2014/main" id="{2DE4932B-25B3-33C2-336B-7058B8AB678E}"/>
              </a:ext>
            </a:extLst>
          </p:cNvPr>
          <p:cNvSpPr>
            <a:spLocks noGrp="1"/>
          </p:cNvSpPr>
          <p:nvPr>
            <p:ph type="sldNum" sz="quarter" idx="4294967295"/>
          </p:nvPr>
        </p:nvSpPr>
        <p:spPr>
          <a:xfrm>
            <a:off x="8424863" y="6308725"/>
            <a:ext cx="719137" cy="549275"/>
          </a:xfrm>
        </p:spPr>
        <p:txBody>
          <a:bodyPr/>
          <a:lstStyle/>
          <a:p>
            <a:fld id="{D2D8002D-B5B0-4BAC-B1F6-782DDCCE6D9C}" type="slidenum">
              <a:rPr lang="ja-JP" altLang="en-US" smtClean="0"/>
              <a:pPr/>
              <a:t>11</a:t>
            </a:fld>
            <a:endParaRPr lang="ja-JP" altLang="en-US"/>
          </a:p>
        </p:txBody>
      </p:sp>
    </p:spTree>
    <p:extLst>
      <p:ext uri="{BB962C8B-B14F-4D97-AF65-F5344CB8AC3E}">
        <p14:creationId xmlns:p14="http://schemas.microsoft.com/office/powerpoint/2010/main" val="263281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以下について検討していく</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p:txBody>
      </p:sp>
    </p:spTree>
    <p:extLst>
      <p:ext uri="{BB962C8B-B14F-4D97-AF65-F5344CB8AC3E}">
        <p14:creationId xmlns:p14="http://schemas.microsoft.com/office/powerpoint/2010/main" val="356187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理想的な場合の性能モデル</a:t>
            </a:r>
            <a:endParaRPr lang="en-US" dirty="0"/>
          </a:p>
        </p:txBody>
      </p:sp>
    </p:spTree>
    <p:extLst>
      <p:ext uri="{BB962C8B-B14F-4D97-AF65-F5344CB8AC3E}">
        <p14:creationId xmlns:p14="http://schemas.microsoft.com/office/powerpoint/2010/main" val="32520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97847A-E7D4-873B-8483-4A476110C7CB}"/>
              </a:ext>
            </a:extLst>
          </p:cNvPr>
          <p:cNvSpPr>
            <a:spLocks noGrp="1"/>
          </p:cNvSpPr>
          <p:nvPr>
            <p:ph type="title"/>
          </p:nvPr>
        </p:nvSpPr>
        <p:spPr/>
        <p:txBody>
          <a:bodyPr/>
          <a:lstStyle/>
          <a:p>
            <a:r>
              <a:rPr kumimoji="1" lang="ja-JP" altLang="en-US" sz="2800" dirty="0"/>
              <a:t>理想的な各モデルの性能</a:t>
            </a:r>
            <a:endParaRPr lang="en-US" dirty="0"/>
          </a:p>
        </p:txBody>
      </p:sp>
      <p:sp>
        <p:nvSpPr>
          <p:cNvPr id="5" name="コンテンツ プレースホルダー 4">
            <a:extLst>
              <a:ext uri="{FF2B5EF4-FFF2-40B4-BE49-F238E27FC236}">
                <a16:creationId xmlns:a16="http://schemas.microsoft.com/office/drawing/2014/main" id="{8FD10F4C-5CDD-6EC6-B66A-096A6AD6E153}"/>
              </a:ext>
            </a:extLst>
          </p:cNvPr>
          <p:cNvSpPr>
            <a:spLocks noGrp="1"/>
          </p:cNvSpPr>
          <p:nvPr>
            <p:ph sz="quarter" idx="10"/>
          </p:nvPr>
        </p:nvSpPr>
        <p:spPr/>
        <p:txBody>
          <a:bodyPr/>
          <a:lstStyle/>
          <a:p>
            <a:r>
              <a:rPr kumimoji="1" lang="ja-JP" altLang="en-US" sz="1800" dirty="0"/>
              <a:t>下記のそれぞれについて秒間何命令処理できるかを考える</a:t>
            </a:r>
            <a:endParaRPr kumimoji="1" lang="en-US" altLang="ja-JP" sz="1800" dirty="0"/>
          </a:p>
          <a:p>
            <a:pPr lvl="1">
              <a:buFont typeface="+mj-lt"/>
              <a:buAutoNum type="arabicPeriod"/>
            </a:pPr>
            <a:r>
              <a:rPr kumimoji="1" lang="ja-JP" altLang="en-US" sz="1800" dirty="0"/>
              <a:t>シングル・サイクル・プロセッサ</a:t>
            </a:r>
            <a:endParaRPr kumimoji="1" lang="en-US" altLang="ja-JP" sz="1800" dirty="0"/>
          </a:p>
          <a:p>
            <a:pPr lvl="1">
              <a:buFont typeface="+mj-lt"/>
              <a:buAutoNum type="arabicPeriod"/>
            </a:pPr>
            <a:r>
              <a:rPr kumimoji="1" lang="ja-JP" altLang="en-US" sz="1800" dirty="0"/>
              <a:t>スカラ・パイプライン・プロセッサ</a:t>
            </a:r>
            <a:endParaRPr kumimoji="1" lang="en-US" altLang="ja-JP" sz="1800" dirty="0"/>
          </a:p>
          <a:p>
            <a:pPr lvl="1">
              <a:buFont typeface="+mj-lt"/>
              <a:buAutoNum type="arabicPeriod"/>
            </a:pPr>
            <a:r>
              <a:rPr kumimoji="1" lang="ja-JP" altLang="en-US" sz="1800" dirty="0"/>
              <a:t>スカラ・パイプライン・プロセッサ（段数２倍）</a:t>
            </a:r>
            <a:endParaRPr kumimoji="1" lang="en-US" altLang="ja-JP" sz="1800" dirty="0"/>
          </a:p>
          <a:p>
            <a:pPr lvl="1">
              <a:buFont typeface="+mj-lt"/>
              <a:buAutoNum type="arabicPeriod"/>
            </a:pPr>
            <a:r>
              <a:rPr kumimoji="1" lang="en-US" altLang="ja-JP" sz="1800" dirty="0"/>
              <a:t>2-way </a:t>
            </a:r>
            <a:r>
              <a:rPr kumimoji="1" lang="ja-JP" altLang="en-US" sz="1800" dirty="0"/>
              <a:t>スーパスカラ・プロセッサ</a:t>
            </a:r>
            <a:endParaRPr lang="en-US" dirty="0"/>
          </a:p>
        </p:txBody>
      </p:sp>
    </p:spTree>
    <p:extLst>
      <p:ext uri="{BB962C8B-B14F-4D97-AF65-F5344CB8AC3E}">
        <p14:creationId xmlns:p14="http://schemas.microsoft.com/office/powerpoint/2010/main" val="3201658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a:xfrm>
            <a:off x="431954" y="0"/>
            <a:ext cx="8712046" cy="908972"/>
          </a:xfrm>
        </p:spPr>
        <p:txBody>
          <a:bodyPr/>
          <a:lstStyle/>
          <a:p>
            <a:r>
              <a:rPr kumimoji="1" lang="ja-JP" altLang="en-US" dirty="0"/>
              <a:t>ここからの前提：</a:t>
            </a:r>
            <a:br>
              <a:rPr kumimoji="1" lang="en-US" altLang="ja-JP" dirty="0"/>
            </a:br>
            <a:r>
              <a:rPr kumimoji="1" lang="ja-JP" altLang="en-US" dirty="0"/>
              <a:t>パイプラインでは</a:t>
            </a:r>
            <a:r>
              <a:rPr lang="ja-JP" altLang="en-US" dirty="0"/>
              <a:t>フォワーディングの実装を仮定</a:t>
            </a:r>
            <a:endParaRPr lang="en-US" altLang="ja-JP"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a:xfrm>
            <a:off x="611956" y="1178975"/>
            <a:ext cx="7920088" cy="1260014"/>
          </a:xfrm>
        </p:spPr>
        <p:txBody>
          <a:bodyPr/>
          <a:lstStyle/>
          <a:p>
            <a:pPr lvl="1"/>
            <a:r>
              <a:rPr kumimoji="1" lang="ja-JP" altLang="en-US" sz="1800" dirty="0"/>
              <a:t>結果が </a:t>
            </a:r>
            <a:r>
              <a:rPr kumimoji="1" lang="en-US" altLang="ja-JP" sz="1800" dirty="0"/>
              <a:t>RF </a:t>
            </a:r>
            <a:r>
              <a:rPr kumimoji="1" lang="ja-JP" altLang="en-US" sz="1800" dirty="0"/>
              <a:t>に書かれる前に，後続の命令は最速のタイミングでそれを使える（</a:t>
            </a:r>
            <a:r>
              <a:rPr kumimoji="1" lang="en-US" altLang="ja-JP" sz="1800" dirty="0"/>
              <a:t>=</a:t>
            </a:r>
            <a:r>
              <a:rPr kumimoji="1" lang="ja-JP" altLang="en-US" sz="1800" dirty="0"/>
              <a:t>フォワーディングを行う）と想定</a:t>
            </a:r>
            <a:endParaRPr kumimoji="1" lang="en-US" altLang="ja-JP" sz="1800" dirty="0"/>
          </a:p>
          <a:p>
            <a:pPr lvl="1"/>
            <a:r>
              <a:rPr kumimoji="1" lang="ja-JP" altLang="en-US" sz="1800" dirty="0"/>
              <a:t>つまり，依存元命令の実行ステージ（以下では </a:t>
            </a:r>
            <a:r>
              <a:rPr kumimoji="1" lang="en-US" altLang="ja-JP" sz="1800" dirty="0"/>
              <a:t>X</a:t>
            </a:r>
            <a:r>
              <a:rPr kumimoji="1" lang="ja-JP" altLang="en-US" sz="1800" dirty="0"/>
              <a:t>）が終わり次第，</a:t>
            </a:r>
            <a:br>
              <a:rPr kumimoji="1" lang="en-US" altLang="ja-JP" sz="1800" dirty="0"/>
            </a:br>
            <a:r>
              <a:rPr kumimoji="1" lang="ja-JP" altLang="en-US" sz="1800" dirty="0"/>
              <a:t>直ちに依存先の命令は実行ステージを開始できる</a:t>
            </a:r>
            <a:endParaRPr kumimoji="1" lang="en-US" sz="1800" dirty="0"/>
          </a:p>
        </p:txBody>
      </p:sp>
      <p:sp>
        <p:nvSpPr>
          <p:cNvPr id="4" name="正方形/長方形 3">
            <a:extLst>
              <a:ext uri="{FF2B5EF4-FFF2-40B4-BE49-F238E27FC236}">
                <a16:creationId xmlns:a16="http://schemas.microsoft.com/office/drawing/2014/main" id="{80982571-D2C0-A4B6-F6A4-3A6979083863}"/>
              </a:ext>
            </a:extLst>
          </p:cNvPr>
          <p:cNvSpPr/>
          <p:nvPr/>
        </p:nvSpPr>
        <p:spPr>
          <a:xfrm>
            <a:off x="971961" y="3248998"/>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FE3FD0CD-B690-9B2B-22A8-BA610A9E06A5}"/>
              </a:ext>
            </a:extLst>
          </p:cNvPr>
          <p:cNvSpPr/>
          <p:nvPr/>
        </p:nvSpPr>
        <p:spPr>
          <a:xfrm>
            <a:off x="971961" y="3699003"/>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2F34BAC8-5BC2-64B5-96A1-0B8FB5ED93C8}"/>
              </a:ext>
            </a:extLst>
          </p:cNvPr>
          <p:cNvSpPr/>
          <p:nvPr/>
        </p:nvSpPr>
        <p:spPr>
          <a:xfrm>
            <a:off x="971961" y="4149008"/>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7" name="Rectangle 69">
            <a:extLst>
              <a:ext uri="{FF2B5EF4-FFF2-40B4-BE49-F238E27FC236}">
                <a16:creationId xmlns:a16="http://schemas.microsoft.com/office/drawing/2014/main" id="{C6B6FE4C-FD18-4CFB-2A8C-279ACE9A89AC}"/>
              </a:ext>
            </a:extLst>
          </p:cNvPr>
          <p:cNvSpPr>
            <a:spLocks noChangeArrowheads="1"/>
          </p:cNvSpPr>
          <p:nvPr/>
        </p:nvSpPr>
        <p:spPr bwMode="auto">
          <a:xfrm>
            <a:off x="3131985"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8" name="Rectangle 70">
            <a:extLst>
              <a:ext uri="{FF2B5EF4-FFF2-40B4-BE49-F238E27FC236}">
                <a16:creationId xmlns:a16="http://schemas.microsoft.com/office/drawing/2014/main" id="{CD1FD6A3-0F9F-4A87-85C0-EBE3DEC41E8C}"/>
              </a:ext>
            </a:extLst>
          </p:cNvPr>
          <p:cNvSpPr>
            <a:spLocks noChangeArrowheads="1"/>
          </p:cNvSpPr>
          <p:nvPr/>
        </p:nvSpPr>
        <p:spPr bwMode="auto">
          <a:xfrm>
            <a:off x="3581988"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9" name="Rectangle 71">
            <a:extLst>
              <a:ext uri="{FF2B5EF4-FFF2-40B4-BE49-F238E27FC236}">
                <a16:creationId xmlns:a16="http://schemas.microsoft.com/office/drawing/2014/main" id="{F87806BC-6869-1C6B-1AF2-03F70A79A7BC}"/>
              </a:ext>
            </a:extLst>
          </p:cNvPr>
          <p:cNvSpPr>
            <a:spLocks noChangeArrowheads="1"/>
          </p:cNvSpPr>
          <p:nvPr/>
        </p:nvSpPr>
        <p:spPr bwMode="auto">
          <a:xfrm>
            <a:off x="403199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0" name="Rectangle 72">
            <a:extLst>
              <a:ext uri="{FF2B5EF4-FFF2-40B4-BE49-F238E27FC236}">
                <a16:creationId xmlns:a16="http://schemas.microsoft.com/office/drawing/2014/main" id="{B3505AB2-E1DC-4013-CD91-5F2821AB29B7}"/>
              </a:ext>
            </a:extLst>
          </p:cNvPr>
          <p:cNvSpPr>
            <a:spLocks noChangeArrowheads="1"/>
          </p:cNvSpPr>
          <p:nvPr/>
        </p:nvSpPr>
        <p:spPr bwMode="auto">
          <a:xfrm>
            <a:off x="4481999"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1" name="Rectangle 73">
            <a:extLst>
              <a:ext uri="{FF2B5EF4-FFF2-40B4-BE49-F238E27FC236}">
                <a16:creationId xmlns:a16="http://schemas.microsoft.com/office/drawing/2014/main" id="{0B0D3294-A940-2A96-F811-E215FA59AA74}"/>
              </a:ext>
            </a:extLst>
          </p:cNvPr>
          <p:cNvSpPr>
            <a:spLocks noChangeArrowheads="1"/>
          </p:cNvSpPr>
          <p:nvPr/>
        </p:nvSpPr>
        <p:spPr bwMode="auto">
          <a:xfrm>
            <a:off x="4932004"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 name="Rectangle 69">
            <a:extLst>
              <a:ext uri="{FF2B5EF4-FFF2-40B4-BE49-F238E27FC236}">
                <a16:creationId xmlns:a16="http://schemas.microsoft.com/office/drawing/2014/main" id="{3FFF24F7-8C81-54C6-6D03-59D66B2E0DEF}"/>
              </a:ext>
            </a:extLst>
          </p:cNvPr>
          <p:cNvSpPr>
            <a:spLocks noChangeArrowheads="1"/>
          </p:cNvSpPr>
          <p:nvPr/>
        </p:nvSpPr>
        <p:spPr bwMode="auto">
          <a:xfrm>
            <a:off x="3581992"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DBEE4C99-270A-0993-C633-C7A98ACC77BA}"/>
              </a:ext>
            </a:extLst>
          </p:cNvPr>
          <p:cNvSpPr>
            <a:spLocks noChangeArrowheads="1"/>
          </p:cNvSpPr>
          <p:nvPr/>
        </p:nvSpPr>
        <p:spPr bwMode="auto">
          <a:xfrm>
            <a:off x="4031995"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BA666BE2-8DF1-B748-0ECF-899A82DECB78}"/>
              </a:ext>
            </a:extLst>
          </p:cNvPr>
          <p:cNvSpPr>
            <a:spLocks noChangeArrowheads="1"/>
          </p:cNvSpPr>
          <p:nvPr/>
        </p:nvSpPr>
        <p:spPr bwMode="auto">
          <a:xfrm>
            <a:off x="4482001"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9444ACCD-A1B4-ED14-C0A7-EC067213F395}"/>
              </a:ext>
            </a:extLst>
          </p:cNvPr>
          <p:cNvSpPr>
            <a:spLocks noChangeArrowheads="1"/>
          </p:cNvSpPr>
          <p:nvPr/>
        </p:nvSpPr>
        <p:spPr bwMode="auto">
          <a:xfrm>
            <a:off x="4932006"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1259ED78-131C-7158-591B-538D483C10A7}"/>
              </a:ext>
            </a:extLst>
          </p:cNvPr>
          <p:cNvSpPr>
            <a:spLocks noChangeArrowheads="1"/>
          </p:cNvSpPr>
          <p:nvPr/>
        </p:nvSpPr>
        <p:spPr bwMode="auto">
          <a:xfrm>
            <a:off x="5382011"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BD2E9A90-2C2E-99A3-43F1-533D88552D2E}"/>
              </a:ext>
            </a:extLst>
          </p:cNvPr>
          <p:cNvSpPr>
            <a:spLocks noChangeArrowheads="1"/>
          </p:cNvSpPr>
          <p:nvPr/>
        </p:nvSpPr>
        <p:spPr bwMode="auto">
          <a:xfrm>
            <a:off x="4031996"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289A381-7297-B3EB-9D3B-6A656487A5FE}"/>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3FDA12F2-9EBB-C344-D7F7-8A4553A32290}"/>
              </a:ext>
            </a:extLst>
          </p:cNvPr>
          <p:cNvSpPr>
            <a:spLocks noChangeArrowheads="1"/>
          </p:cNvSpPr>
          <p:nvPr/>
        </p:nvSpPr>
        <p:spPr bwMode="auto">
          <a:xfrm>
            <a:off x="4932005"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61809726-1B0F-1583-1CFE-ADEA3CE9697A}"/>
              </a:ext>
            </a:extLst>
          </p:cNvPr>
          <p:cNvSpPr>
            <a:spLocks noChangeArrowheads="1"/>
          </p:cNvSpPr>
          <p:nvPr/>
        </p:nvSpPr>
        <p:spPr bwMode="auto">
          <a:xfrm>
            <a:off x="5382010"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1" name="Rectangle 73">
            <a:extLst>
              <a:ext uri="{FF2B5EF4-FFF2-40B4-BE49-F238E27FC236}">
                <a16:creationId xmlns:a16="http://schemas.microsoft.com/office/drawing/2014/main" id="{F780DAF1-F6D6-DBE0-9054-2B421DB658F0}"/>
              </a:ext>
            </a:extLst>
          </p:cNvPr>
          <p:cNvSpPr>
            <a:spLocks noChangeArrowheads="1"/>
          </p:cNvSpPr>
          <p:nvPr/>
        </p:nvSpPr>
        <p:spPr bwMode="auto">
          <a:xfrm>
            <a:off x="583201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23" name="直線矢印コネクタ 22">
            <a:extLst>
              <a:ext uri="{FF2B5EF4-FFF2-40B4-BE49-F238E27FC236}">
                <a16:creationId xmlns:a16="http://schemas.microsoft.com/office/drawing/2014/main" id="{59903140-1EDB-F2F9-7261-31A01F4AAC33}"/>
              </a:ext>
            </a:extLst>
          </p:cNvPr>
          <p:cNvCxnSpPr/>
          <p:nvPr/>
        </p:nvCxnSpPr>
        <p:spPr bwMode="auto">
          <a:xfrm>
            <a:off x="4391999" y="351900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4" name="正方形/長方形 23">
            <a:extLst>
              <a:ext uri="{FF2B5EF4-FFF2-40B4-BE49-F238E27FC236}">
                <a16:creationId xmlns:a16="http://schemas.microsoft.com/office/drawing/2014/main" id="{94C25B1F-142C-EEE5-BB1D-0A2719D528F2}"/>
              </a:ext>
            </a:extLst>
          </p:cNvPr>
          <p:cNvSpPr/>
          <p:nvPr/>
        </p:nvSpPr>
        <p:spPr>
          <a:xfrm>
            <a:off x="971960" y="5409022"/>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25" name="正方形/長方形 24">
            <a:extLst>
              <a:ext uri="{FF2B5EF4-FFF2-40B4-BE49-F238E27FC236}">
                <a16:creationId xmlns:a16="http://schemas.microsoft.com/office/drawing/2014/main" id="{D94678A4-2731-682C-1C8A-018678FBA318}"/>
              </a:ext>
            </a:extLst>
          </p:cNvPr>
          <p:cNvSpPr/>
          <p:nvPr/>
        </p:nvSpPr>
        <p:spPr>
          <a:xfrm>
            <a:off x="971960" y="5859027"/>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26" name="正方形/長方形 25">
            <a:extLst>
              <a:ext uri="{FF2B5EF4-FFF2-40B4-BE49-F238E27FC236}">
                <a16:creationId xmlns:a16="http://schemas.microsoft.com/office/drawing/2014/main" id="{AA5216BD-8B11-A92B-2B95-51EE9C6D2AB3}"/>
              </a:ext>
            </a:extLst>
          </p:cNvPr>
          <p:cNvSpPr/>
          <p:nvPr/>
        </p:nvSpPr>
        <p:spPr>
          <a:xfrm>
            <a:off x="971960" y="6309032"/>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27" name="Rectangle 69">
            <a:extLst>
              <a:ext uri="{FF2B5EF4-FFF2-40B4-BE49-F238E27FC236}">
                <a16:creationId xmlns:a16="http://schemas.microsoft.com/office/drawing/2014/main" id="{9483F997-127F-87D1-C4F4-81D044B46D14}"/>
              </a:ext>
            </a:extLst>
          </p:cNvPr>
          <p:cNvSpPr>
            <a:spLocks noChangeArrowheads="1"/>
          </p:cNvSpPr>
          <p:nvPr/>
        </p:nvSpPr>
        <p:spPr bwMode="auto">
          <a:xfrm>
            <a:off x="3131984"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1E67612F-0D2B-D432-0110-04F0C213B01A}"/>
              </a:ext>
            </a:extLst>
          </p:cNvPr>
          <p:cNvSpPr>
            <a:spLocks noChangeArrowheads="1"/>
          </p:cNvSpPr>
          <p:nvPr/>
        </p:nvSpPr>
        <p:spPr bwMode="auto">
          <a:xfrm>
            <a:off x="3581987"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24060467-E40D-8334-59E8-3C8090337476}"/>
              </a:ext>
            </a:extLst>
          </p:cNvPr>
          <p:cNvSpPr>
            <a:spLocks noChangeArrowheads="1"/>
          </p:cNvSpPr>
          <p:nvPr/>
        </p:nvSpPr>
        <p:spPr bwMode="auto">
          <a:xfrm>
            <a:off x="4031993"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72">
            <a:extLst>
              <a:ext uri="{FF2B5EF4-FFF2-40B4-BE49-F238E27FC236}">
                <a16:creationId xmlns:a16="http://schemas.microsoft.com/office/drawing/2014/main" id="{CCB97C13-A9EB-A60B-837D-C0F36B066C05}"/>
              </a:ext>
            </a:extLst>
          </p:cNvPr>
          <p:cNvSpPr>
            <a:spLocks noChangeArrowheads="1"/>
          </p:cNvSpPr>
          <p:nvPr/>
        </p:nvSpPr>
        <p:spPr bwMode="auto">
          <a:xfrm>
            <a:off x="4481998"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1" name="Rectangle 73">
            <a:extLst>
              <a:ext uri="{FF2B5EF4-FFF2-40B4-BE49-F238E27FC236}">
                <a16:creationId xmlns:a16="http://schemas.microsoft.com/office/drawing/2014/main" id="{C32935F9-FE3B-F220-B99C-DCF9B41ED6BD}"/>
              </a:ext>
            </a:extLst>
          </p:cNvPr>
          <p:cNvSpPr>
            <a:spLocks noChangeArrowheads="1"/>
          </p:cNvSpPr>
          <p:nvPr/>
        </p:nvSpPr>
        <p:spPr bwMode="auto">
          <a:xfrm>
            <a:off x="4932003"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2" name="Rectangle 69">
            <a:extLst>
              <a:ext uri="{FF2B5EF4-FFF2-40B4-BE49-F238E27FC236}">
                <a16:creationId xmlns:a16="http://schemas.microsoft.com/office/drawing/2014/main" id="{3A64BEAE-4BB5-DD69-6A95-079C4397015B}"/>
              </a:ext>
            </a:extLst>
          </p:cNvPr>
          <p:cNvSpPr>
            <a:spLocks noChangeArrowheads="1"/>
          </p:cNvSpPr>
          <p:nvPr/>
        </p:nvSpPr>
        <p:spPr bwMode="auto">
          <a:xfrm>
            <a:off x="3581991"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3" name="Rectangle 70">
            <a:extLst>
              <a:ext uri="{FF2B5EF4-FFF2-40B4-BE49-F238E27FC236}">
                <a16:creationId xmlns:a16="http://schemas.microsoft.com/office/drawing/2014/main" id="{364F385E-15E7-4C25-F7A9-67C9DA98971B}"/>
              </a:ext>
            </a:extLst>
          </p:cNvPr>
          <p:cNvSpPr>
            <a:spLocks noChangeArrowheads="1"/>
          </p:cNvSpPr>
          <p:nvPr/>
        </p:nvSpPr>
        <p:spPr bwMode="auto">
          <a:xfrm>
            <a:off x="5382009"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4" name="Rectangle 71">
            <a:extLst>
              <a:ext uri="{FF2B5EF4-FFF2-40B4-BE49-F238E27FC236}">
                <a16:creationId xmlns:a16="http://schemas.microsoft.com/office/drawing/2014/main" id="{E823B201-0B22-32DD-2AFF-9CE3A989E91C}"/>
              </a:ext>
            </a:extLst>
          </p:cNvPr>
          <p:cNvSpPr>
            <a:spLocks noChangeArrowheads="1"/>
          </p:cNvSpPr>
          <p:nvPr/>
        </p:nvSpPr>
        <p:spPr bwMode="auto">
          <a:xfrm>
            <a:off x="5832015"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5" name="Rectangle 72">
            <a:extLst>
              <a:ext uri="{FF2B5EF4-FFF2-40B4-BE49-F238E27FC236}">
                <a16:creationId xmlns:a16="http://schemas.microsoft.com/office/drawing/2014/main" id="{0A705251-D23C-2A48-B5DD-677EFE3F7AB8}"/>
              </a:ext>
            </a:extLst>
          </p:cNvPr>
          <p:cNvSpPr>
            <a:spLocks noChangeArrowheads="1"/>
          </p:cNvSpPr>
          <p:nvPr/>
        </p:nvSpPr>
        <p:spPr bwMode="auto">
          <a:xfrm>
            <a:off x="6282020"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6" name="Rectangle 73">
            <a:extLst>
              <a:ext uri="{FF2B5EF4-FFF2-40B4-BE49-F238E27FC236}">
                <a16:creationId xmlns:a16="http://schemas.microsoft.com/office/drawing/2014/main" id="{0C3B088C-CFD4-F7F2-4D39-05BF79170959}"/>
              </a:ext>
            </a:extLst>
          </p:cNvPr>
          <p:cNvSpPr>
            <a:spLocks noChangeArrowheads="1"/>
          </p:cNvSpPr>
          <p:nvPr/>
        </p:nvSpPr>
        <p:spPr bwMode="auto">
          <a:xfrm>
            <a:off x="6732025"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7" name="Rectangle 69">
            <a:extLst>
              <a:ext uri="{FF2B5EF4-FFF2-40B4-BE49-F238E27FC236}">
                <a16:creationId xmlns:a16="http://schemas.microsoft.com/office/drawing/2014/main" id="{17F664A7-46DF-E28C-6534-13291E2BFDB6}"/>
              </a:ext>
            </a:extLst>
          </p:cNvPr>
          <p:cNvSpPr>
            <a:spLocks noChangeArrowheads="1"/>
          </p:cNvSpPr>
          <p:nvPr/>
        </p:nvSpPr>
        <p:spPr bwMode="auto">
          <a:xfrm>
            <a:off x="5382010"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8" name="Rectangle 70">
            <a:extLst>
              <a:ext uri="{FF2B5EF4-FFF2-40B4-BE49-F238E27FC236}">
                <a16:creationId xmlns:a16="http://schemas.microsoft.com/office/drawing/2014/main" id="{002EDF5E-7C02-0876-CF97-22073FF2311D}"/>
              </a:ext>
            </a:extLst>
          </p:cNvPr>
          <p:cNvSpPr>
            <a:spLocks noChangeArrowheads="1"/>
          </p:cNvSpPr>
          <p:nvPr/>
        </p:nvSpPr>
        <p:spPr bwMode="auto">
          <a:xfrm>
            <a:off x="5832013"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9" name="Rectangle 71">
            <a:extLst>
              <a:ext uri="{FF2B5EF4-FFF2-40B4-BE49-F238E27FC236}">
                <a16:creationId xmlns:a16="http://schemas.microsoft.com/office/drawing/2014/main" id="{C5475903-2C2A-27F5-F036-BAF9561E6508}"/>
              </a:ext>
            </a:extLst>
          </p:cNvPr>
          <p:cNvSpPr>
            <a:spLocks noChangeArrowheads="1"/>
          </p:cNvSpPr>
          <p:nvPr/>
        </p:nvSpPr>
        <p:spPr bwMode="auto">
          <a:xfrm>
            <a:off x="6282019"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0" name="Rectangle 72">
            <a:extLst>
              <a:ext uri="{FF2B5EF4-FFF2-40B4-BE49-F238E27FC236}">
                <a16:creationId xmlns:a16="http://schemas.microsoft.com/office/drawing/2014/main" id="{C7B69C80-ED30-8949-2C42-3BC478495849}"/>
              </a:ext>
            </a:extLst>
          </p:cNvPr>
          <p:cNvSpPr>
            <a:spLocks noChangeArrowheads="1"/>
          </p:cNvSpPr>
          <p:nvPr/>
        </p:nvSpPr>
        <p:spPr bwMode="auto">
          <a:xfrm>
            <a:off x="6732024"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18FDAD98-10F9-9182-6287-A1C9E26DDAEA}"/>
              </a:ext>
            </a:extLst>
          </p:cNvPr>
          <p:cNvSpPr>
            <a:spLocks noChangeArrowheads="1"/>
          </p:cNvSpPr>
          <p:nvPr/>
        </p:nvSpPr>
        <p:spPr bwMode="auto">
          <a:xfrm>
            <a:off x="7182029"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3" name="正方形/長方形 42">
            <a:extLst>
              <a:ext uri="{FF2B5EF4-FFF2-40B4-BE49-F238E27FC236}">
                <a16:creationId xmlns:a16="http://schemas.microsoft.com/office/drawing/2014/main" id="{91ED77D1-F093-D21C-50E9-8C0174E20E94}"/>
              </a:ext>
            </a:extLst>
          </p:cNvPr>
          <p:cNvSpPr/>
          <p:nvPr/>
        </p:nvSpPr>
        <p:spPr>
          <a:xfrm>
            <a:off x="521956" y="2798993"/>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t>
            </a:r>
            <a:r>
              <a:rPr lang="ja-JP" altLang="en-US" dirty="0">
                <a:solidFill>
                  <a:schemeClr val="tx1">
                    <a:lumMod val="65000"/>
                    <a:lumOff val="35000"/>
                  </a:schemeClr>
                </a:solidFill>
                <a:latin typeface="Consolas" panose="020B0609020204030204" pitchFamily="49" charset="0"/>
              </a:rPr>
              <a:t>の結果を </a:t>
            </a:r>
            <a:r>
              <a:rPr lang="en-US" altLang="ja-JP" dirty="0">
                <a:solidFill>
                  <a:schemeClr val="tx1">
                    <a:lumMod val="65000"/>
                    <a:lumOff val="35000"/>
                  </a:schemeClr>
                </a:solidFill>
                <a:latin typeface="Consolas" panose="020B0609020204030204" pitchFamily="49" charset="0"/>
              </a:rPr>
              <a:t>I1 </a:t>
            </a:r>
            <a:r>
              <a:rPr lang="ja-JP" altLang="en-US" dirty="0">
                <a:solidFill>
                  <a:schemeClr val="tx1">
                    <a:lumMod val="65000"/>
                    <a:lumOff val="35000"/>
                  </a:schemeClr>
                </a:solidFill>
                <a:latin typeface="Consolas" panose="020B0609020204030204" pitchFamily="49" charset="0"/>
              </a:rPr>
              <a:t>にフォワーディング</a:t>
            </a:r>
          </a:p>
        </p:txBody>
      </p:sp>
      <p:sp>
        <p:nvSpPr>
          <p:cNvPr id="44" name="正方形/長方形 43">
            <a:extLst>
              <a:ext uri="{FF2B5EF4-FFF2-40B4-BE49-F238E27FC236}">
                <a16:creationId xmlns:a16="http://schemas.microsoft.com/office/drawing/2014/main" id="{ED3B1597-31BB-54F6-AAAC-F1C8AC9C5C93}"/>
              </a:ext>
            </a:extLst>
          </p:cNvPr>
          <p:cNvSpPr/>
          <p:nvPr/>
        </p:nvSpPr>
        <p:spPr>
          <a:xfrm>
            <a:off x="521955" y="4869016"/>
            <a:ext cx="450005" cy="646331"/>
          </a:xfrm>
          <a:prstGeom prst="rect">
            <a:avLst/>
          </a:prstGeom>
        </p:spPr>
        <p:txBody>
          <a:bodyPr wrap="none">
            <a:noAutofit/>
          </a:bodyPr>
          <a:lstStyle/>
          <a:p>
            <a:r>
              <a:rPr lang="ja-JP" altLang="en-US" dirty="0">
                <a:solidFill>
                  <a:schemeClr val="tx1">
                    <a:lumMod val="65000"/>
                    <a:lumOff val="35000"/>
                  </a:schemeClr>
                </a:solidFill>
                <a:latin typeface="Consolas" panose="020B0609020204030204" pitchFamily="49" charset="0"/>
              </a:rPr>
              <a:t>フォワーディングを実装しない場合，バブルが生じる</a:t>
            </a:r>
          </a:p>
        </p:txBody>
      </p:sp>
      <p:sp>
        <p:nvSpPr>
          <p:cNvPr id="45" name="Rectangle 70">
            <a:extLst>
              <a:ext uri="{FF2B5EF4-FFF2-40B4-BE49-F238E27FC236}">
                <a16:creationId xmlns:a16="http://schemas.microsoft.com/office/drawing/2014/main" id="{25E2C719-DE37-B887-879C-100266D1F50C}"/>
              </a:ext>
            </a:extLst>
          </p:cNvPr>
          <p:cNvSpPr>
            <a:spLocks noChangeArrowheads="1"/>
          </p:cNvSpPr>
          <p:nvPr/>
        </p:nvSpPr>
        <p:spPr bwMode="auto">
          <a:xfrm>
            <a:off x="403199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6" name="Rectangle 70">
            <a:extLst>
              <a:ext uri="{FF2B5EF4-FFF2-40B4-BE49-F238E27FC236}">
                <a16:creationId xmlns:a16="http://schemas.microsoft.com/office/drawing/2014/main" id="{6E7C75F1-1622-52EF-B8E7-16BEA9382A71}"/>
              </a:ext>
            </a:extLst>
          </p:cNvPr>
          <p:cNvSpPr>
            <a:spLocks noChangeArrowheads="1"/>
          </p:cNvSpPr>
          <p:nvPr/>
        </p:nvSpPr>
        <p:spPr bwMode="auto">
          <a:xfrm>
            <a:off x="4482000"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7" name="Rectangle 70">
            <a:extLst>
              <a:ext uri="{FF2B5EF4-FFF2-40B4-BE49-F238E27FC236}">
                <a16:creationId xmlns:a16="http://schemas.microsoft.com/office/drawing/2014/main" id="{9F5D2619-7B8E-A1B9-86FC-3FC119A06B08}"/>
              </a:ext>
            </a:extLst>
          </p:cNvPr>
          <p:cNvSpPr>
            <a:spLocks noChangeArrowheads="1"/>
          </p:cNvSpPr>
          <p:nvPr/>
        </p:nvSpPr>
        <p:spPr bwMode="auto">
          <a:xfrm>
            <a:off x="493200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Tree>
    <p:extLst>
      <p:ext uri="{BB962C8B-B14F-4D97-AF65-F5344CB8AC3E}">
        <p14:creationId xmlns:p14="http://schemas.microsoft.com/office/powerpoint/2010/main" val="3139393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シングル・サイクル・プロセッサ の性能</a:t>
            </a:r>
            <a:endParaRPr kumimoji="1" lang="ja-JP" altLang="en-US" dirty="0"/>
          </a:p>
        </p:txBody>
      </p:sp>
      <p:sp>
        <p:nvSpPr>
          <p:cNvPr id="35" name="コンテンツ プレースホルダー 34">
            <a:extLst>
              <a:ext uri="{FF2B5EF4-FFF2-40B4-BE49-F238E27FC236}">
                <a16:creationId xmlns:a16="http://schemas.microsoft.com/office/drawing/2014/main" id="{B8270401-5B5C-2481-4ADE-07DC610E53EF}"/>
              </a:ext>
            </a:extLst>
          </p:cNvPr>
          <p:cNvSpPr>
            <a:spLocks noGrp="1"/>
          </p:cNvSpPr>
          <p:nvPr>
            <p:ph sz="quarter" idx="10"/>
          </p:nvPr>
        </p:nvSpPr>
        <p:spPr>
          <a:xfrm>
            <a:off x="611956" y="4599012"/>
            <a:ext cx="7920088" cy="1710019"/>
          </a:xfrm>
        </p:spPr>
        <p:txBody>
          <a:bodyPr/>
          <a:lstStyle/>
          <a:p>
            <a:pPr lvl="1"/>
            <a:r>
              <a:rPr lang="en-US" altLang="ja-JP" dirty="0">
                <a:solidFill>
                  <a:schemeClr val="tx1">
                    <a:lumMod val="65000"/>
                    <a:lumOff val="35000"/>
                  </a:schemeClr>
                </a:solidFill>
              </a:rPr>
              <a:t>IPC = 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5ns = </a:t>
            </a:r>
            <a:r>
              <a:rPr lang="en-US" altLang="ja-JP" dirty="0">
                <a:solidFill>
                  <a:schemeClr val="accent5"/>
                </a:solidFill>
              </a:rPr>
              <a:t>200 MHz</a:t>
            </a:r>
            <a:r>
              <a:rPr lang="ja-JP" altLang="en-US" dirty="0">
                <a:solidFill>
                  <a:schemeClr val="accent5"/>
                </a:solidFill>
              </a:rPr>
              <a:t>（</a:t>
            </a:r>
            <a:r>
              <a:rPr lang="en-US" altLang="ja-JP" dirty="0">
                <a:solidFill>
                  <a:schemeClr val="accent5"/>
                </a:solidFill>
              </a:rPr>
              <a:t>M = </a:t>
            </a:r>
            <a:r>
              <a:rPr lang="ja-JP" altLang="en-US" dirty="0">
                <a:solidFill>
                  <a:schemeClr val="accent5"/>
                </a:solidFill>
              </a:rPr>
              <a:t>メガ</a:t>
            </a:r>
            <a:r>
              <a:rPr lang="en-US" altLang="ja-JP" dirty="0">
                <a:solidFill>
                  <a:schemeClr val="accent5"/>
                </a:solidFill>
              </a:rPr>
              <a:t> 100</a:t>
            </a:r>
            <a:r>
              <a:rPr lang="ja-JP" altLang="en-US" dirty="0">
                <a:solidFill>
                  <a:schemeClr val="accent5"/>
                </a:solidFill>
              </a:rPr>
              <a:t>万）</a:t>
            </a:r>
            <a:endParaRPr lang="en-US" altLang="ja-JP" dirty="0">
              <a:solidFill>
                <a:schemeClr val="accent5"/>
              </a:solidFill>
            </a:endParaRP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200 M </a:t>
            </a:r>
            <a:r>
              <a:rPr lang="ja-JP" altLang="en-US" dirty="0">
                <a:solidFill>
                  <a:schemeClr val="accent5"/>
                </a:solidFill>
              </a:rPr>
              <a:t>命令</a:t>
            </a:r>
            <a:endParaRPr lang="en-US" dirty="0"/>
          </a:p>
        </p:txBody>
      </p:sp>
      <p:sp>
        <p:nvSpPr>
          <p:cNvPr id="163" name="Rectangle 69"/>
          <p:cNvSpPr>
            <a:spLocks noChangeArrowheads="1"/>
          </p:cNvSpPr>
          <p:nvPr/>
        </p:nvSpPr>
        <p:spPr bwMode="auto">
          <a:xfrm>
            <a:off x="971961"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64" name="Rectangle 70"/>
          <p:cNvSpPr>
            <a:spLocks noChangeArrowheads="1"/>
          </p:cNvSpPr>
          <p:nvPr/>
        </p:nvSpPr>
        <p:spPr bwMode="auto">
          <a:xfrm>
            <a:off x="1421964"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65" name="Rectangle 71"/>
          <p:cNvSpPr>
            <a:spLocks noChangeArrowheads="1"/>
          </p:cNvSpPr>
          <p:nvPr/>
        </p:nvSpPr>
        <p:spPr bwMode="auto">
          <a:xfrm>
            <a:off x="1871970"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6" name="Rectangle 72"/>
          <p:cNvSpPr>
            <a:spLocks noChangeArrowheads="1"/>
          </p:cNvSpPr>
          <p:nvPr/>
        </p:nvSpPr>
        <p:spPr bwMode="auto">
          <a:xfrm>
            <a:off x="2321975"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7" name="Rectangle 73"/>
          <p:cNvSpPr>
            <a:spLocks noChangeArrowheads="1"/>
          </p:cNvSpPr>
          <p:nvPr/>
        </p:nvSpPr>
        <p:spPr bwMode="auto">
          <a:xfrm>
            <a:off x="2771980"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97196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 nano second</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cxnSp>
        <p:nvCxnSpPr>
          <p:cNvPr id="11" name="直線矢印コネクタ 10">
            <a:extLst>
              <a:ext uri="{FF2B5EF4-FFF2-40B4-BE49-F238E27FC236}">
                <a16:creationId xmlns:a16="http://schemas.microsoft.com/office/drawing/2014/main" id="{F24D315C-DD16-9081-081F-2709D87EE14F}"/>
              </a:ext>
            </a:extLst>
          </p:cNvPr>
          <p:cNvCxnSpPr>
            <a:cxnSpLocks/>
          </p:cNvCxnSpPr>
          <p:nvPr/>
        </p:nvCxnSpPr>
        <p:spPr bwMode="auto">
          <a:xfrm>
            <a:off x="3221985"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4" name="直線矢印コネクタ 13">
            <a:extLst>
              <a:ext uri="{FF2B5EF4-FFF2-40B4-BE49-F238E27FC236}">
                <a16:creationId xmlns:a16="http://schemas.microsoft.com/office/drawing/2014/main" id="{46B2DA16-7912-F71C-87E5-71C6A4318A6C}"/>
              </a:ext>
            </a:extLst>
          </p:cNvPr>
          <p:cNvCxnSpPr>
            <a:cxnSpLocks/>
          </p:cNvCxnSpPr>
          <p:nvPr/>
        </p:nvCxnSpPr>
        <p:spPr bwMode="auto">
          <a:xfrm>
            <a:off x="547201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8" name="正方形/長方形 17">
            <a:extLst>
              <a:ext uri="{FF2B5EF4-FFF2-40B4-BE49-F238E27FC236}">
                <a16:creationId xmlns:a16="http://schemas.microsoft.com/office/drawing/2014/main" id="{842DC25E-D905-548B-B524-078E9180232F}"/>
              </a:ext>
            </a:extLst>
          </p:cNvPr>
          <p:cNvSpPr/>
          <p:nvPr/>
        </p:nvSpPr>
        <p:spPr>
          <a:xfrm>
            <a:off x="341953" y="234898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3" y="279899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3"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3" name="正方形/長方形 32">
            <a:extLst>
              <a:ext uri="{FF2B5EF4-FFF2-40B4-BE49-F238E27FC236}">
                <a16:creationId xmlns:a16="http://schemas.microsoft.com/office/drawing/2014/main" id="{AE713051-B95F-0EC2-D0B5-883EF303EE9E}"/>
              </a:ext>
            </a:extLst>
          </p:cNvPr>
          <p:cNvSpPr/>
          <p:nvPr/>
        </p:nvSpPr>
        <p:spPr>
          <a:xfrm>
            <a:off x="3131984"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4" name="正方形/長方形 33">
            <a:extLst>
              <a:ext uri="{FF2B5EF4-FFF2-40B4-BE49-F238E27FC236}">
                <a16:creationId xmlns:a16="http://schemas.microsoft.com/office/drawing/2014/main" id="{24374C40-7947-08D3-0143-A33C626B6207}"/>
              </a:ext>
            </a:extLst>
          </p:cNvPr>
          <p:cNvSpPr/>
          <p:nvPr/>
        </p:nvSpPr>
        <p:spPr>
          <a:xfrm>
            <a:off x="547201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6" name="Rectangle 69">
            <a:extLst>
              <a:ext uri="{FF2B5EF4-FFF2-40B4-BE49-F238E27FC236}">
                <a16:creationId xmlns:a16="http://schemas.microsoft.com/office/drawing/2014/main" id="{C0B0648F-C06F-8274-C463-A03AB56E2540}"/>
              </a:ext>
            </a:extLst>
          </p:cNvPr>
          <p:cNvSpPr>
            <a:spLocks noChangeArrowheads="1"/>
          </p:cNvSpPr>
          <p:nvPr/>
        </p:nvSpPr>
        <p:spPr bwMode="auto">
          <a:xfrm>
            <a:off x="3221986"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7" name="Rectangle 70">
            <a:extLst>
              <a:ext uri="{FF2B5EF4-FFF2-40B4-BE49-F238E27FC236}">
                <a16:creationId xmlns:a16="http://schemas.microsoft.com/office/drawing/2014/main" id="{74B82135-7FB5-EDE1-00F4-9196E95B4404}"/>
              </a:ext>
            </a:extLst>
          </p:cNvPr>
          <p:cNvSpPr>
            <a:spLocks noChangeArrowheads="1"/>
          </p:cNvSpPr>
          <p:nvPr/>
        </p:nvSpPr>
        <p:spPr bwMode="auto">
          <a:xfrm>
            <a:off x="3671989"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8" name="Rectangle 71">
            <a:extLst>
              <a:ext uri="{FF2B5EF4-FFF2-40B4-BE49-F238E27FC236}">
                <a16:creationId xmlns:a16="http://schemas.microsoft.com/office/drawing/2014/main" id="{C4D8A910-54E4-5C6D-C0F2-5CD318797182}"/>
              </a:ext>
            </a:extLst>
          </p:cNvPr>
          <p:cNvSpPr>
            <a:spLocks noChangeArrowheads="1"/>
          </p:cNvSpPr>
          <p:nvPr/>
        </p:nvSpPr>
        <p:spPr bwMode="auto">
          <a:xfrm>
            <a:off x="4121995"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9" name="Rectangle 72">
            <a:extLst>
              <a:ext uri="{FF2B5EF4-FFF2-40B4-BE49-F238E27FC236}">
                <a16:creationId xmlns:a16="http://schemas.microsoft.com/office/drawing/2014/main" id="{AF36B9B5-5F17-3424-39E4-6AAD4ADC8D71}"/>
              </a:ext>
            </a:extLst>
          </p:cNvPr>
          <p:cNvSpPr>
            <a:spLocks noChangeArrowheads="1"/>
          </p:cNvSpPr>
          <p:nvPr/>
        </p:nvSpPr>
        <p:spPr bwMode="auto">
          <a:xfrm>
            <a:off x="4572000"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FEF831BC-FC51-1294-22A1-35139F830B1E}"/>
              </a:ext>
            </a:extLst>
          </p:cNvPr>
          <p:cNvSpPr>
            <a:spLocks noChangeArrowheads="1"/>
          </p:cNvSpPr>
          <p:nvPr/>
        </p:nvSpPr>
        <p:spPr bwMode="auto">
          <a:xfrm>
            <a:off x="5022005"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48" name="グループ化 47">
            <a:extLst>
              <a:ext uri="{FF2B5EF4-FFF2-40B4-BE49-F238E27FC236}">
                <a16:creationId xmlns:a16="http://schemas.microsoft.com/office/drawing/2014/main" id="{702406D2-785B-6B6E-F860-87ADD21D558F}"/>
              </a:ext>
            </a:extLst>
          </p:cNvPr>
          <p:cNvGrpSpPr/>
          <p:nvPr/>
        </p:nvGrpSpPr>
        <p:grpSpPr>
          <a:xfrm>
            <a:off x="5472011" y="3248998"/>
            <a:ext cx="2250023" cy="360000"/>
            <a:chOff x="5472011" y="3248998"/>
            <a:chExt cx="2250023" cy="360000"/>
          </a:xfrm>
        </p:grpSpPr>
        <p:sp>
          <p:nvSpPr>
            <p:cNvPr id="42" name="Rectangle 69">
              <a:extLst>
                <a:ext uri="{FF2B5EF4-FFF2-40B4-BE49-F238E27FC236}">
                  <a16:creationId xmlns:a16="http://schemas.microsoft.com/office/drawing/2014/main" id="{6DFE5CD5-B379-C794-1EF6-3A84436AE7E8}"/>
                </a:ext>
              </a:extLst>
            </p:cNvPr>
            <p:cNvSpPr>
              <a:spLocks noChangeArrowheads="1"/>
            </p:cNvSpPr>
            <p:nvPr/>
          </p:nvSpPr>
          <p:spPr bwMode="auto">
            <a:xfrm>
              <a:off x="547201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3" name="Rectangle 70">
              <a:extLst>
                <a:ext uri="{FF2B5EF4-FFF2-40B4-BE49-F238E27FC236}">
                  <a16:creationId xmlns:a16="http://schemas.microsoft.com/office/drawing/2014/main" id="{17DDBF4F-3844-ADB2-0D82-177DC57EA0F9}"/>
                </a:ext>
              </a:extLst>
            </p:cNvPr>
            <p:cNvSpPr>
              <a:spLocks noChangeArrowheads="1"/>
            </p:cNvSpPr>
            <p:nvPr/>
          </p:nvSpPr>
          <p:spPr bwMode="auto">
            <a:xfrm>
              <a:off x="592201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4" name="Rectangle 71">
              <a:extLst>
                <a:ext uri="{FF2B5EF4-FFF2-40B4-BE49-F238E27FC236}">
                  <a16:creationId xmlns:a16="http://schemas.microsoft.com/office/drawing/2014/main" id="{BFA22239-4DD0-1462-6A50-7331A950E5A2}"/>
                </a:ext>
              </a:extLst>
            </p:cNvPr>
            <p:cNvSpPr>
              <a:spLocks noChangeArrowheads="1"/>
            </p:cNvSpPr>
            <p:nvPr/>
          </p:nvSpPr>
          <p:spPr bwMode="auto">
            <a:xfrm>
              <a:off x="637202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5" name="Rectangle 72">
              <a:extLst>
                <a:ext uri="{FF2B5EF4-FFF2-40B4-BE49-F238E27FC236}">
                  <a16:creationId xmlns:a16="http://schemas.microsoft.com/office/drawing/2014/main" id="{0835F96A-7470-7996-2EAC-8633B1139B0C}"/>
                </a:ext>
              </a:extLst>
            </p:cNvPr>
            <p:cNvSpPr>
              <a:spLocks noChangeArrowheads="1"/>
            </p:cNvSpPr>
            <p:nvPr/>
          </p:nvSpPr>
          <p:spPr bwMode="auto">
            <a:xfrm>
              <a:off x="682202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6" name="Rectangle 73">
              <a:extLst>
                <a:ext uri="{FF2B5EF4-FFF2-40B4-BE49-F238E27FC236}">
                  <a16:creationId xmlns:a16="http://schemas.microsoft.com/office/drawing/2014/main" id="{B68DE78D-B660-4AE3-1527-501705C423C1}"/>
                </a:ext>
              </a:extLst>
            </p:cNvPr>
            <p:cNvSpPr>
              <a:spLocks noChangeArrowheads="1"/>
            </p:cNvSpPr>
            <p:nvPr/>
          </p:nvSpPr>
          <p:spPr bwMode="auto">
            <a:xfrm>
              <a:off x="727203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Tree>
    <p:extLst>
      <p:ext uri="{BB962C8B-B14F-4D97-AF65-F5344CB8AC3E}">
        <p14:creationId xmlns:p14="http://schemas.microsoft.com/office/powerpoint/2010/main" val="1822374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パイプライン化されたプロセッサ の性能</a:t>
            </a:r>
            <a:endParaRPr kumimoji="1" lang="ja-JP" altLang="en-US" dirty="0"/>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1" y="3338999"/>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881960" y="2618991"/>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8" name="正方形/長方形 17">
            <a:extLst>
              <a:ext uri="{FF2B5EF4-FFF2-40B4-BE49-F238E27FC236}">
                <a16:creationId xmlns:a16="http://schemas.microsoft.com/office/drawing/2014/main" id="{842DC25E-D905-548B-B524-078E9180232F}"/>
              </a:ext>
            </a:extLst>
          </p:cNvPr>
          <p:cNvSpPr/>
          <p:nvPr/>
        </p:nvSpPr>
        <p:spPr>
          <a:xfrm>
            <a:off x="341954" y="34290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4" y="387900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4" y="432901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971961"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421964"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871970"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321975"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771980"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421968"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871971"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321977"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771982"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3221987"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871972"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321975"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771981"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3221986"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671991"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56" name="直線矢印コネクタ 55">
            <a:extLst>
              <a:ext uri="{FF2B5EF4-FFF2-40B4-BE49-F238E27FC236}">
                <a16:creationId xmlns:a16="http://schemas.microsoft.com/office/drawing/2014/main" id="{1AAB9649-31D6-99A1-B76D-BD3678622B59}"/>
              </a:ext>
            </a:extLst>
          </p:cNvPr>
          <p:cNvCxnSpPr>
            <a:cxnSpLocks/>
          </p:cNvCxnSpPr>
          <p:nvPr/>
        </p:nvCxnSpPr>
        <p:spPr bwMode="auto">
          <a:xfrm>
            <a:off x="971960" y="2438989"/>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8" name="正方形/長方形 57">
            <a:extLst>
              <a:ext uri="{FF2B5EF4-FFF2-40B4-BE49-F238E27FC236}">
                <a16:creationId xmlns:a16="http://schemas.microsoft.com/office/drawing/2014/main" id="{CFC89224-3E21-D4DB-FBC8-48DE7DE55887}"/>
              </a:ext>
            </a:extLst>
          </p:cNvPr>
          <p:cNvSpPr/>
          <p:nvPr/>
        </p:nvSpPr>
        <p:spPr>
          <a:xfrm>
            <a:off x="1871970" y="1808982"/>
            <a:ext cx="540005" cy="540006"/>
          </a:xfrm>
          <a:prstGeom prst="rect">
            <a:avLst/>
          </a:prstGeom>
        </p:spPr>
        <p:txBody>
          <a:bodyPr wrap="none">
            <a:noAutofit/>
          </a:bodyPr>
          <a:lstStyle/>
          <a:p>
            <a:pPr algn="ctr"/>
            <a:r>
              <a:rPr lang="en-US" altLang="ja-JP" dirty="0">
                <a:solidFill>
                  <a:schemeClr val="tx1">
                    <a:lumMod val="65000"/>
                    <a:lumOff val="35000"/>
                  </a:schemeClr>
                </a:solidFill>
              </a:rPr>
              <a:t>5 ns</a:t>
            </a:r>
          </a:p>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cxnSp>
        <p:nvCxnSpPr>
          <p:cNvPr id="59" name="直線矢印コネクタ 58">
            <a:extLst>
              <a:ext uri="{FF2B5EF4-FFF2-40B4-BE49-F238E27FC236}">
                <a16:creationId xmlns:a16="http://schemas.microsoft.com/office/drawing/2014/main" id="{EB434A61-DD22-4EDC-D2D4-0FCBE9794095}"/>
              </a:ext>
            </a:extLst>
          </p:cNvPr>
          <p:cNvCxnSpPr>
            <a:cxnSpLocks/>
          </p:cNvCxnSpPr>
          <p:nvPr/>
        </p:nvCxnSpPr>
        <p:spPr bwMode="auto">
          <a:xfrm>
            <a:off x="971960"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61" name="直線矢印コネクタ 60">
            <a:extLst>
              <a:ext uri="{FF2B5EF4-FFF2-40B4-BE49-F238E27FC236}">
                <a16:creationId xmlns:a16="http://schemas.microsoft.com/office/drawing/2014/main" id="{AC3D18FF-5C44-B0B8-E16F-919152BE8ED9}"/>
              </a:ext>
            </a:extLst>
          </p:cNvPr>
          <p:cNvCxnSpPr>
            <a:cxnSpLocks/>
          </p:cNvCxnSpPr>
          <p:nvPr/>
        </p:nvCxnSpPr>
        <p:spPr bwMode="auto">
          <a:xfrm>
            <a:off x="322198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611188" y="5499100"/>
            <a:ext cx="7921625" cy="809625"/>
          </a:xfrm>
        </p:spPr>
        <p:txBody>
          <a:bodyPr/>
          <a:lstStyle/>
          <a:p>
            <a:pPr lvl="1"/>
            <a:r>
              <a:rPr lang="ja-JP" altLang="en-US" sz="2000" dirty="0"/>
              <a:t>シングル・サイクル・プロセッサの時とはサイクルの長さが変わっている事に注意</a:t>
            </a:r>
            <a:endParaRPr lang="en-US" altLang="ja-JP" dirty="0">
              <a:solidFill>
                <a:schemeClr val="tx1">
                  <a:lumMod val="75000"/>
                  <a:lumOff val="25000"/>
                </a:schemeClr>
              </a:solidFill>
            </a:endParaRP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はどう考える？ </a:t>
            </a:r>
            <a:r>
              <a:rPr lang="en-US" altLang="ja-JP" dirty="0">
                <a:solidFill>
                  <a:schemeClr val="tx1">
                    <a:lumMod val="65000"/>
                    <a:lumOff val="35000"/>
                  </a:schemeClr>
                </a:solidFill>
              </a:rPr>
              <a:t>IPC = 3 </a:t>
            </a:r>
            <a:r>
              <a:rPr lang="ja-JP" altLang="en-US" dirty="0">
                <a:solidFill>
                  <a:schemeClr val="tx1">
                    <a:lumMod val="65000"/>
                    <a:lumOff val="35000"/>
                  </a:schemeClr>
                </a:solidFill>
              </a:rPr>
              <a:t>命令 </a:t>
            </a:r>
            <a:r>
              <a:rPr lang="en-US" altLang="ja-JP" dirty="0">
                <a:solidFill>
                  <a:schemeClr val="tx1">
                    <a:lumMod val="65000"/>
                    <a:lumOff val="35000"/>
                  </a:schemeClr>
                </a:solidFill>
              </a:rPr>
              <a:t>/ 7 </a:t>
            </a:r>
            <a:r>
              <a:rPr lang="ja-JP" altLang="en-US" dirty="0">
                <a:solidFill>
                  <a:schemeClr val="tx1">
                    <a:lumMod val="65000"/>
                    <a:lumOff val="35000"/>
                  </a:schemeClr>
                </a:solidFill>
              </a:rPr>
              <a:t>サイクル？</a:t>
            </a:r>
            <a:endParaRPr lang="en-US" altLang="ja-JP" dirty="0">
              <a:solidFill>
                <a:schemeClr val="accent5"/>
              </a:solidFill>
            </a:endParaRPr>
          </a:p>
        </p:txBody>
      </p:sp>
      <p:cxnSp>
        <p:nvCxnSpPr>
          <p:cNvPr id="130" name="直線矢印コネクタ 129">
            <a:extLst>
              <a:ext uri="{FF2B5EF4-FFF2-40B4-BE49-F238E27FC236}">
                <a16:creationId xmlns:a16="http://schemas.microsoft.com/office/drawing/2014/main" id="{7BDCE70A-4EFD-926C-B353-75ED148A5258}"/>
              </a:ext>
            </a:extLst>
          </p:cNvPr>
          <p:cNvCxnSpPr>
            <a:cxnSpLocks/>
          </p:cNvCxnSpPr>
          <p:nvPr/>
        </p:nvCxnSpPr>
        <p:spPr bwMode="auto">
          <a:xfrm>
            <a:off x="412199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4" name="直線矢印コネクタ 133">
            <a:extLst>
              <a:ext uri="{FF2B5EF4-FFF2-40B4-BE49-F238E27FC236}">
                <a16:creationId xmlns:a16="http://schemas.microsoft.com/office/drawing/2014/main" id="{EE5C5938-A721-BEEF-629A-64553E8D568A}"/>
              </a:ext>
            </a:extLst>
          </p:cNvPr>
          <p:cNvCxnSpPr>
            <a:cxnSpLocks/>
          </p:cNvCxnSpPr>
          <p:nvPr/>
        </p:nvCxnSpPr>
        <p:spPr bwMode="auto">
          <a:xfrm>
            <a:off x="971960" y="1538979"/>
            <a:ext cx="315003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35" name="正方形/長方形 134">
            <a:extLst>
              <a:ext uri="{FF2B5EF4-FFF2-40B4-BE49-F238E27FC236}">
                <a16:creationId xmlns:a16="http://schemas.microsoft.com/office/drawing/2014/main" id="{94404645-267F-AE95-3ECE-D36CCB54C175}"/>
              </a:ext>
            </a:extLst>
          </p:cNvPr>
          <p:cNvSpPr/>
          <p:nvPr/>
        </p:nvSpPr>
        <p:spPr>
          <a:xfrm>
            <a:off x="2321975" y="908972"/>
            <a:ext cx="540005" cy="540006"/>
          </a:xfrm>
          <a:prstGeom prst="rect">
            <a:avLst/>
          </a:prstGeom>
        </p:spPr>
        <p:txBody>
          <a:bodyPr wrap="none">
            <a:noAutofit/>
          </a:bodyPr>
          <a:lstStyle/>
          <a:p>
            <a:pPr algn="ctr"/>
            <a:r>
              <a:rPr lang="en-US" altLang="ja-JP" dirty="0">
                <a:solidFill>
                  <a:schemeClr val="tx1">
                    <a:lumMod val="65000"/>
                    <a:lumOff val="35000"/>
                  </a:schemeClr>
                </a:solidFill>
              </a:rPr>
              <a:t>7 ns</a:t>
            </a:r>
          </a:p>
          <a:p>
            <a:pPr algn="ctr"/>
            <a:r>
              <a:rPr lang="en-US" altLang="ja-JP" dirty="0">
                <a:solidFill>
                  <a:schemeClr val="tx1">
                    <a:lumMod val="65000"/>
                    <a:lumOff val="35000"/>
                  </a:schemeClr>
                </a:solidFill>
              </a:rPr>
              <a:t>7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97772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solidFill>
                  <a:schemeClr val="accent5"/>
                </a:solidFill>
              </a:rPr>
              <a:t>右上の場合，ほぼ </a:t>
            </a:r>
            <a:r>
              <a:rPr lang="en-US" altLang="ja-JP" dirty="0">
                <a:solidFill>
                  <a:schemeClr val="accent5"/>
                </a:solidFill>
              </a:rPr>
              <a:t>IPC = 1,000,000/(5+999,999) </a:t>
            </a:r>
            <a:r>
              <a:rPr lang="ja-JP" altLang="en-US" dirty="0">
                <a:solidFill>
                  <a:schemeClr val="accent5"/>
                </a:solidFill>
              </a:rPr>
              <a:t>は，ほぼ </a:t>
            </a:r>
            <a:r>
              <a:rPr lang="en-US" altLang="ja-JP" dirty="0">
                <a:solidFill>
                  <a:schemeClr val="accent5"/>
                </a:solidFill>
              </a:rPr>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「十分に多く」の命令を実行した場合の性能</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1G </a:t>
            </a:r>
            <a:r>
              <a:rPr lang="ja-JP" altLang="en-US" dirty="0">
                <a:solidFill>
                  <a:schemeClr val="accent5"/>
                </a:solidFill>
              </a:rPr>
              <a:t>命令</a:t>
            </a:r>
            <a:endParaRPr lang="en-US" altLang="ja-JP" dirty="0"/>
          </a:p>
        </p:txBody>
      </p:sp>
      <p:sp>
        <p:nvSpPr>
          <p:cNvPr id="3" name="平行四辺形 2">
            <a:extLst>
              <a:ext uri="{FF2B5EF4-FFF2-40B4-BE49-F238E27FC236}">
                <a16:creationId xmlns:a16="http://schemas.microsoft.com/office/drawing/2014/main" id="{51F2A056-AEF9-BFDD-E80A-1D877C2AE31C}"/>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4" name="直線矢印コネクタ 3">
            <a:extLst>
              <a:ext uri="{FF2B5EF4-FFF2-40B4-BE49-F238E27FC236}">
                <a16:creationId xmlns:a16="http://schemas.microsoft.com/office/drawing/2014/main" id="{932B1EA0-6D29-11A5-0285-71D18AA0861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 name="直線矢印コネクタ 4">
            <a:extLst>
              <a:ext uri="{FF2B5EF4-FFF2-40B4-BE49-F238E27FC236}">
                <a16:creationId xmlns:a16="http://schemas.microsoft.com/office/drawing/2014/main" id="{D074F71C-1A32-CAC6-F6BA-7D410794006A}"/>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9ACEFC03-AB90-2263-C451-AB721D7A31C6}"/>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CAB52952-7588-9ACA-EDE0-590CD30928FE}"/>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Tree>
    <p:extLst>
      <p:ext uri="{BB962C8B-B14F-4D97-AF65-F5344CB8AC3E}">
        <p14:creationId xmlns:p14="http://schemas.microsoft.com/office/powerpoint/2010/main" val="2165600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パイプライン段数を倍にした場合の性能</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21955" y="4869016"/>
            <a:ext cx="8280860" cy="809625"/>
          </a:xfrm>
        </p:spPr>
        <p:txBody>
          <a:bodyPr/>
          <a:lstStyle/>
          <a:p>
            <a:pPr lvl="1"/>
            <a:r>
              <a:rPr lang="ja-JP" altLang="en-US" dirty="0">
                <a:solidFill>
                  <a:schemeClr val="tx1">
                    <a:lumMod val="65000"/>
                    <a:lumOff val="35000"/>
                  </a:schemeClr>
                </a:solidFill>
              </a:rPr>
              <a:t>１ページ前までのパイプラインのステージを半分に分割して（</a:t>
            </a:r>
            <a:r>
              <a:rPr lang="en-US" altLang="ja-JP" dirty="0">
                <a:solidFill>
                  <a:schemeClr val="tx1">
                    <a:lumMod val="65000"/>
                    <a:lumOff val="35000"/>
                  </a:schemeClr>
                </a:solidFill>
              </a:rPr>
              <a:t>=</a:t>
            </a:r>
            <a:r>
              <a:rPr lang="ja-JP" altLang="en-US" dirty="0">
                <a:solidFill>
                  <a:schemeClr val="tx1">
                    <a:lumMod val="65000"/>
                    <a:lumOff val="35000"/>
                  </a:schemeClr>
                </a:solidFill>
              </a:rPr>
              <a:t>各ステージで実施する仕事を半分にして）倍速で動かしている</a:t>
            </a:r>
            <a:br>
              <a:rPr lang="en-US" altLang="ja-JP" dirty="0">
                <a:solidFill>
                  <a:schemeClr val="tx1">
                    <a:lumMod val="65000"/>
                    <a:lumOff val="35000"/>
                  </a:schemeClr>
                </a:solidFill>
              </a:rPr>
            </a:br>
            <a:endParaRPr lang="en-US" altLang="ja-JP" dirty="0">
              <a:solidFill>
                <a:schemeClr val="tx1">
                  <a:lumMod val="65000"/>
                  <a:lumOff val="35000"/>
                </a:schemeClr>
              </a:solidFill>
            </a:endParaRPr>
          </a:p>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0.5ns = </a:t>
            </a:r>
            <a:r>
              <a:rPr lang="en-US" altLang="ja-JP" dirty="0">
                <a:solidFill>
                  <a:schemeClr val="accent5"/>
                </a:solidFill>
              </a:rPr>
              <a:t>2000 MHz = 2GHz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2861981" y="1898983"/>
            <a:ext cx="27000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277198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0.5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223197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223197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223197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grpSp>
        <p:nvGrpSpPr>
          <p:cNvPr id="34" name="グループ化 33">
            <a:extLst>
              <a:ext uri="{FF2B5EF4-FFF2-40B4-BE49-F238E27FC236}">
                <a16:creationId xmlns:a16="http://schemas.microsoft.com/office/drawing/2014/main" id="{98C2113D-5572-EA74-1307-9A55A7F106C2}"/>
              </a:ext>
            </a:extLst>
          </p:cNvPr>
          <p:cNvGrpSpPr/>
          <p:nvPr/>
        </p:nvGrpSpPr>
        <p:grpSpPr>
          <a:xfrm>
            <a:off x="2861981" y="1988984"/>
            <a:ext cx="2700029" cy="360000"/>
            <a:chOff x="971961" y="1988984"/>
            <a:chExt cx="2700029" cy="360000"/>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6" name="Rectangle 69">
              <a:extLst>
                <a:ext uri="{FF2B5EF4-FFF2-40B4-BE49-F238E27FC236}">
                  <a16:creationId xmlns:a16="http://schemas.microsoft.com/office/drawing/2014/main" id="{737114E1-0671-6363-B2D6-8307E969BB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9" name="Rectangle 70">
              <a:extLst>
                <a:ext uri="{FF2B5EF4-FFF2-40B4-BE49-F238E27FC236}">
                  <a16:creationId xmlns:a16="http://schemas.microsoft.com/office/drawing/2014/main" id="{161F6D0F-D0B2-4A96-EA22-84372F7E5770}"/>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10" name="Rectangle 71">
              <a:extLst>
                <a:ext uri="{FF2B5EF4-FFF2-40B4-BE49-F238E27FC236}">
                  <a16:creationId xmlns:a16="http://schemas.microsoft.com/office/drawing/2014/main" id="{87E9ECC3-7246-ECF3-38CB-F4D773C08F3B}"/>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1" name="Rectangle 72">
              <a:extLst>
                <a:ext uri="{FF2B5EF4-FFF2-40B4-BE49-F238E27FC236}">
                  <a16:creationId xmlns:a16="http://schemas.microsoft.com/office/drawing/2014/main" id="{B5229207-E305-D06C-4B56-5C95119327D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3" name="Rectangle 73">
              <a:extLst>
                <a:ext uri="{FF2B5EF4-FFF2-40B4-BE49-F238E27FC236}">
                  <a16:creationId xmlns:a16="http://schemas.microsoft.com/office/drawing/2014/main" id="{F0D13BB0-AEA6-DF50-DB51-2BCBBFB5D46F}"/>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35" name="グループ化 34">
            <a:extLst>
              <a:ext uri="{FF2B5EF4-FFF2-40B4-BE49-F238E27FC236}">
                <a16:creationId xmlns:a16="http://schemas.microsoft.com/office/drawing/2014/main" id="{6E1AD3D4-A7F7-4C3E-178C-327BC87D6AD9}"/>
              </a:ext>
            </a:extLst>
          </p:cNvPr>
          <p:cNvGrpSpPr/>
          <p:nvPr/>
        </p:nvGrpSpPr>
        <p:grpSpPr>
          <a:xfrm>
            <a:off x="3131983" y="2438989"/>
            <a:ext cx="2700029" cy="360000"/>
            <a:chOff x="971961" y="1988984"/>
            <a:chExt cx="2700029" cy="360000"/>
          </a:xfrm>
        </p:grpSpPr>
        <p:sp>
          <p:nvSpPr>
            <p:cNvPr id="36" name="Rectangle 69">
              <a:extLst>
                <a:ext uri="{FF2B5EF4-FFF2-40B4-BE49-F238E27FC236}">
                  <a16:creationId xmlns:a16="http://schemas.microsoft.com/office/drawing/2014/main" id="{AF00E769-B36A-BD34-D33B-06E016EECA55}"/>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37" name="Rectangle 70">
              <a:extLst>
                <a:ext uri="{FF2B5EF4-FFF2-40B4-BE49-F238E27FC236}">
                  <a16:creationId xmlns:a16="http://schemas.microsoft.com/office/drawing/2014/main" id="{FB5946DD-8E4A-F7DF-3083-FEE132381F93}"/>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38" name="Rectangle 71">
              <a:extLst>
                <a:ext uri="{FF2B5EF4-FFF2-40B4-BE49-F238E27FC236}">
                  <a16:creationId xmlns:a16="http://schemas.microsoft.com/office/drawing/2014/main" id="{24C6E786-46FE-C2B1-C944-EAB30869C89C}"/>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39" name="Rectangle 72">
              <a:extLst>
                <a:ext uri="{FF2B5EF4-FFF2-40B4-BE49-F238E27FC236}">
                  <a16:creationId xmlns:a16="http://schemas.microsoft.com/office/drawing/2014/main" id="{0CED4570-4BAE-9CF7-BA68-2C0380260BEF}"/>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40" name="Rectangle 73">
              <a:extLst>
                <a:ext uri="{FF2B5EF4-FFF2-40B4-BE49-F238E27FC236}">
                  <a16:creationId xmlns:a16="http://schemas.microsoft.com/office/drawing/2014/main" id="{35C28E28-CB41-E23E-D42F-906E365D74E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41" name="Rectangle 69">
              <a:extLst>
                <a:ext uri="{FF2B5EF4-FFF2-40B4-BE49-F238E27FC236}">
                  <a16:creationId xmlns:a16="http://schemas.microsoft.com/office/drawing/2014/main" id="{89635FF1-A543-0C29-1D23-1F40ED8124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42" name="Rectangle 70">
              <a:extLst>
                <a:ext uri="{FF2B5EF4-FFF2-40B4-BE49-F238E27FC236}">
                  <a16:creationId xmlns:a16="http://schemas.microsoft.com/office/drawing/2014/main" id="{862FBFB5-530D-CB96-2CA2-B070347D2751}"/>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43" name="Rectangle 71">
              <a:extLst>
                <a:ext uri="{FF2B5EF4-FFF2-40B4-BE49-F238E27FC236}">
                  <a16:creationId xmlns:a16="http://schemas.microsoft.com/office/drawing/2014/main" id="{4AE484B0-3202-9D7C-A537-65555F946326}"/>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44" name="Rectangle 72">
              <a:extLst>
                <a:ext uri="{FF2B5EF4-FFF2-40B4-BE49-F238E27FC236}">
                  <a16:creationId xmlns:a16="http://schemas.microsoft.com/office/drawing/2014/main" id="{67799F7C-FBE3-C592-371D-EAD812D8FC0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45" name="Rectangle 73">
              <a:extLst>
                <a:ext uri="{FF2B5EF4-FFF2-40B4-BE49-F238E27FC236}">
                  <a16:creationId xmlns:a16="http://schemas.microsoft.com/office/drawing/2014/main" id="{FE483F62-66CD-C7BA-456F-95747EF40285}"/>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46" name="グループ化 45">
            <a:extLst>
              <a:ext uri="{FF2B5EF4-FFF2-40B4-BE49-F238E27FC236}">
                <a16:creationId xmlns:a16="http://schemas.microsoft.com/office/drawing/2014/main" id="{E1E5F147-42A0-AFE6-3574-96AD5B7CCE04}"/>
              </a:ext>
            </a:extLst>
          </p:cNvPr>
          <p:cNvGrpSpPr/>
          <p:nvPr/>
        </p:nvGrpSpPr>
        <p:grpSpPr>
          <a:xfrm>
            <a:off x="3401986" y="2888994"/>
            <a:ext cx="2700029" cy="360000"/>
            <a:chOff x="971961" y="1988984"/>
            <a:chExt cx="2700029" cy="360000"/>
          </a:xfrm>
        </p:grpSpPr>
        <p:sp>
          <p:nvSpPr>
            <p:cNvPr id="47" name="Rectangle 69">
              <a:extLst>
                <a:ext uri="{FF2B5EF4-FFF2-40B4-BE49-F238E27FC236}">
                  <a16:creationId xmlns:a16="http://schemas.microsoft.com/office/drawing/2014/main" id="{3768284E-F6A3-9E2E-1640-740E0C75D714}"/>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48" name="Rectangle 70">
              <a:extLst>
                <a:ext uri="{FF2B5EF4-FFF2-40B4-BE49-F238E27FC236}">
                  <a16:creationId xmlns:a16="http://schemas.microsoft.com/office/drawing/2014/main" id="{B18CCB91-187F-E3B1-9BBA-6FD8096166CC}"/>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49" name="Rectangle 71">
              <a:extLst>
                <a:ext uri="{FF2B5EF4-FFF2-40B4-BE49-F238E27FC236}">
                  <a16:creationId xmlns:a16="http://schemas.microsoft.com/office/drawing/2014/main" id="{A81C8618-58D2-F998-3AF8-B9104EDC843E}"/>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50" name="Rectangle 72">
              <a:extLst>
                <a:ext uri="{FF2B5EF4-FFF2-40B4-BE49-F238E27FC236}">
                  <a16:creationId xmlns:a16="http://schemas.microsoft.com/office/drawing/2014/main" id="{BAE62ACB-37CC-46DF-8002-D24C2F3DF839}"/>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51" name="Rectangle 73">
              <a:extLst>
                <a:ext uri="{FF2B5EF4-FFF2-40B4-BE49-F238E27FC236}">
                  <a16:creationId xmlns:a16="http://schemas.microsoft.com/office/drawing/2014/main" id="{02884FA5-F467-0DC1-02C3-E5364E013B18}"/>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52" name="Rectangle 69">
              <a:extLst>
                <a:ext uri="{FF2B5EF4-FFF2-40B4-BE49-F238E27FC236}">
                  <a16:creationId xmlns:a16="http://schemas.microsoft.com/office/drawing/2014/main" id="{88B98742-7F31-EB68-32D7-E8233B04C7E8}"/>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53" name="Rectangle 70">
              <a:extLst>
                <a:ext uri="{FF2B5EF4-FFF2-40B4-BE49-F238E27FC236}">
                  <a16:creationId xmlns:a16="http://schemas.microsoft.com/office/drawing/2014/main" id="{AC661E5B-CC38-DE07-58C6-521468B64032}"/>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54" name="Rectangle 71">
              <a:extLst>
                <a:ext uri="{FF2B5EF4-FFF2-40B4-BE49-F238E27FC236}">
                  <a16:creationId xmlns:a16="http://schemas.microsoft.com/office/drawing/2014/main" id="{713D145B-82CB-0E21-37E4-CB3FDB75E737}"/>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40" name="Rectangle 72">
              <a:extLst>
                <a:ext uri="{FF2B5EF4-FFF2-40B4-BE49-F238E27FC236}">
                  <a16:creationId xmlns:a16="http://schemas.microsoft.com/office/drawing/2014/main" id="{9D032706-21A4-776F-FCF4-55E84B4BCE64}"/>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41" name="Rectangle 73">
              <a:extLst>
                <a:ext uri="{FF2B5EF4-FFF2-40B4-BE49-F238E27FC236}">
                  <a16:creationId xmlns:a16="http://schemas.microsoft.com/office/drawing/2014/main" id="{3A3E40C5-7A7C-55A1-FC8B-7C7CFBB166E1}"/>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spTree>
    <p:extLst>
      <p:ext uri="{BB962C8B-B14F-4D97-AF65-F5344CB8AC3E}">
        <p14:creationId xmlns:p14="http://schemas.microsoft.com/office/powerpoint/2010/main" val="27857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lang="ja-JP" altLang="en-US" dirty="0"/>
              <a:t>各ステージで実施する仕事を半分にして，</a:t>
            </a:r>
            <a:br>
              <a:rPr lang="en-US" altLang="ja-JP" dirty="0"/>
            </a:br>
            <a:r>
              <a:rPr lang="ja-JP" altLang="en-US" dirty="0"/>
              <a:t>かわりに倍速で動かしている</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881959" y="2888994"/>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2322119" y="2888994"/>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762279" y="2888994"/>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1331963" y="1988984"/>
            <a:ext cx="117001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ﾏｯﾀﾘ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7092028" y="198898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5202007" y="2888994"/>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642023" y="2888994"/>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881959"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1601966"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2321975"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3041983"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761992"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4481999"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5202008"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922016"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642023"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7362031"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7362031" y="4959017"/>
            <a:ext cx="1710019"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ﾊﾞｲｿｸﾃﾞｽ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7272030"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4" name="正方形/長方形 13">
            <a:extLst>
              <a:ext uri="{FF2B5EF4-FFF2-40B4-BE49-F238E27FC236}">
                <a16:creationId xmlns:a16="http://schemas.microsoft.com/office/drawing/2014/main" id="{B26F96B2-0252-4023-6797-4DE0A37C1346}"/>
              </a:ext>
            </a:extLst>
          </p:cNvPr>
          <p:cNvSpPr/>
          <p:nvPr/>
        </p:nvSpPr>
        <p:spPr>
          <a:xfrm>
            <a:off x="971959" y="4959017"/>
            <a:ext cx="171001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0" name="角丸四角形 89">
            <a:extLst>
              <a:ext uri="{FF2B5EF4-FFF2-40B4-BE49-F238E27FC236}">
                <a16:creationId xmlns:a16="http://schemas.microsoft.com/office/drawing/2014/main" id="{20272F35-3875-E924-DDD0-13BE33D8DC39}"/>
              </a:ext>
            </a:extLst>
          </p:cNvPr>
          <p:cNvSpPr/>
          <p:nvPr/>
        </p:nvSpPr>
        <p:spPr bwMode="auto">
          <a:xfrm>
            <a:off x="5742013"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7" name="角丸四角形 89">
            <a:extLst>
              <a:ext uri="{FF2B5EF4-FFF2-40B4-BE49-F238E27FC236}">
                <a16:creationId xmlns:a16="http://schemas.microsoft.com/office/drawing/2014/main" id="{76883C71-F802-E1A6-5593-C7BCD031EA88}"/>
              </a:ext>
            </a:extLst>
          </p:cNvPr>
          <p:cNvSpPr/>
          <p:nvPr/>
        </p:nvSpPr>
        <p:spPr bwMode="auto">
          <a:xfrm>
            <a:off x="4301997"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8" name="角丸四角形 89">
            <a:extLst>
              <a:ext uri="{FF2B5EF4-FFF2-40B4-BE49-F238E27FC236}">
                <a16:creationId xmlns:a16="http://schemas.microsoft.com/office/drawing/2014/main" id="{055E20B1-1F81-AFCB-70AD-75FA5767993E}"/>
              </a:ext>
            </a:extLst>
          </p:cNvPr>
          <p:cNvSpPr/>
          <p:nvPr/>
        </p:nvSpPr>
        <p:spPr bwMode="auto">
          <a:xfrm>
            <a:off x="2951982"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0" name="角丸四角形 89">
            <a:extLst>
              <a:ext uri="{FF2B5EF4-FFF2-40B4-BE49-F238E27FC236}">
                <a16:creationId xmlns:a16="http://schemas.microsoft.com/office/drawing/2014/main" id="{DA629A66-2CE0-3C32-58EA-AA69AA1D8F29}"/>
              </a:ext>
            </a:extLst>
          </p:cNvPr>
          <p:cNvSpPr/>
          <p:nvPr/>
        </p:nvSpPr>
        <p:spPr bwMode="auto">
          <a:xfrm>
            <a:off x="1511966"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1" name="角丸四角形 89">
            <a:extLst>
              <a:ext uri="{FF2B5EF4-FFF2-40B4-BE49-F238E27FC236}">
                <a16:creationId xmlns:a16="http://schemas.microsoft.com/office/drawing/2014/main" id="{C26F65AC-EFE3-FA6F-4624-4B51696F63BA}"/>
              </a:ext>
            </a:extLst>
          </p:cNvPr>
          <p:cNvSpPr/>
          <p:nvPr/>
        </p:nvSpPr>
        <p:spPr bwMode="auto">
          <a:xfrm>
            <a:off x="106196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2" name="角丸四角形 89">
            <a:extLst>
              <a:ext uri="{FF2B5EF4-FFF2-40B4-BE49-F238E27FC236}">
                <a16:creationId xmlns:a16="http://schemas.microsoft.com/office/drawing/2014/main" id="{30607270-E65C-6AE1-8AC8-BBB02F453B0C}"/>
              </a:ext>
            </a:extLst>
          </p:cNvPr>
          <p:cNvSpPr/>
          <p:nvPr/>
        </p:nvSpPr>
        <p:spPr bwMode="auto">
          <a:xfrm>
            <a:off x="178196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3" name="角丸四角形 89">
            <a:extLst>
              <a:ext uri="{FF2B5EF4-FFF2-40B4-BE49-F238E27FC236}">
                <a16:creationId xmlns:a16="http://schemas.microsoft.com/office/drawing/2014/main" id="{19E86F23-99E7-C602-188C-90D189C26B1F}"/>
              </a:ext>
            </a:extLst>
          </p:cNvPr>
          <p:cNvSpPr/>
          <p:nvPr/>
        </p:nvSpPr>
        <p:spPr bwMode="auto">
          <a:xfrm>
            <a:off x="250197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5" name="角丸四角形 89">
            <a:extLst>
              <a:ext uri="{FF2B5EF4-FFF2-40B4-BE49-F238E27FC236}">
                <a16:creationId xmlns:a16="http://schemas.microsoft.com/office/drawing/2014/main" id="{7C08E1CC-410A-6D39-AF3F-A2859279CD29}"/>
              </a:ext>
            </a:extLst>
          </p:cNvPr>
          <p:cNvSpPr/>
          <p:nvPr/>
        </p:nvSpPr>
        <p:spPr bwMode="auto">
          <a:xfrm>
            <a:off x="322198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9" name="角丸四角形 89">
            <a:extLst>
              <a:ext uri="{FF2B5EF4-FFF2-40B4-BE49-F238E27FC236}">
                <a16:creationId xmlns:a16="http://schemas.microsoft.com/office/drawing/2014/main" id="{825B04FE-9DD8-96F6-9E14-43F0DE8A2FEA}"/>
              </a:ext>
            </a:extLst>
          </p:cNvPr>
          <p:cNvSpPr/>
          <p:nvPr/>
        </p:nvSpPr>
        <p:spPr bwMode="auto">
          <a:xfrm>
            <a:off x="394199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0" name="角丸四角形 89">
            <a:extLst>
              <a:ext uri="{FF2B5EF4-FFF2-40B4-BE49-F238E27FC236}">
                <a16:creationId xmlns:a16="http://schemas.microsoft.com/office/drawing/2014/main" id="{3C475DEC-AE0F-72BD-B317-045213E7D0F3}"/>
              </a:ext>
            </a:extLst>
          </p:cNvPr>
          <p:cNvSpPr/>
          <p:nvPr/>
        </p:nvSpPr>
        <p:spPr bwMode="auto">
          <a:xfrm>
            <a:off x="466200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3" name="角丸四角形 89">
            <a:extLst>
              <a:ext uri="{FF2B5EF4-FFF2-40B4-BE49-F238E27FC236}">
                <a16:creationId xmlns:a16="http://schemas.microsoft.com/office/drawing/2014/main" id="{0FAAA45C-ED43-F0F0-12B9-CA37603AEDBC}"/>
              </a:ext>
            </a:extLst>
          </p:cNvPr>
          <p:cNvSpPr/>
          <p:nvPr/>
        </p:nvSpPr>
        <p:spPr bwMode="auto">
          <a:xfrm>
            <a:off x="538200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46" name="角丸四角形 89">
            <a:extLst>
              <a:ext uri="{FF2B5EF4-FFF2-40B4-BE49-F238E27FC236}">
                <a16:creationId xmlns:a16="http://schemas.microsoft.com/office/drawing/2014/main" id="{C902C5CD-1E00-A00C-B9AC-E53BFB2C8E91}"/>
              </a:ext>
            </a:extLst>
          </p:cNvPr>
          <p:cNvSpPr/>
          <p:nvPr/>
        </p:nvSpPr>
        <p:spPr bwMode="auto">
          <a:xfrm>
            <a:off x="610201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5" name="角丸四角形 89">
            <a:extLst>
              <a:ext uri="{FF2B5EF4-FFF2-40B4-BE49-F238E27FC236}">
                <a16:creationId xmlns:a16="http://schemas.microsoft.com/office/drawing/2014/main" id="{5835660E-1B2E-56F2-1947-0E366A06B2EE}"/>
              </a:ext>
            </a:extLst>
          </p:cNvPr>
          <p:cNvSpPr/>
          <p:nvPr/>
        </p:nvSpPr>
        <p:spPr bwMode="auto">
          <a:xfrm>
            <a:off x="682202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6" name="角丸四角形 89">
            <a:extLst>
              <a:ext uri="{FF2B5EF4-FFF2-40B4-BE49-F238E27FC236}">
                <a16:creationId xmlns:a16="http://schemas.microsoft.com/office/drawing/2014/main" id="{7E4E6833-2E61-1070-2991-62487CEBB4A3}"/>
              </a:ext>
            </a:extLst>
          </p:cNvPr>
          <p:cNvSpPr/>
          <p:nvPr/>
        </p:nvSpPr>
        <p:spPr bwMode="auto">
          <a:xfrm>
            <a:off x="754203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60" name="テキスト ボックス 59">
            <a:extLst>
              <a:ext uri="{FF2B5EF4-FFF2-40B4-BE49-F238E27FC236}">
                <a16:creationId xmlns:a16="http://schemas.microsoft.com/office/drawing/2014/main" id="{07D5A3ED-8857-28AC-DEC3-7DCED16B7592}"/>
              </a:ext>
            </a:extLst>
          </p:cNvPr>
          <p:cNvSpPr txBox="1"/>
          <p:nvPr/>
        </p:nvSpPr>
        <p:spPr>
          <a:xfrm>
            <a:off x="341953" y="1358977"/>
            <a:ext cx="5400060" cy="646331"/>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1ns = 1000 MHz = 1GHz</a:t>
            </a:r>
          </a:p>
        </p:txBody>
      </p:sp>
      <p:sp>
        <p:nvSpPr>
          <p:cNvPr id="61" name="テキスト ボックス 60">
            <a:extLst>
              <a:ext uri="{FF2B5EF4-FFF2-40B4-BE49-F238E27FC236}">
                <a16:creationId xmlns:a16="http://schemas.microsoft.com/office/drawing/2014/main" id="{4CC02C3E-9FFE-6883-51C0-30BC79B85143}"/>
              </a:ext>
            </a:extLst>
          </p:cNvPr>
          <p:cNvSpPr txBox="1"/>
          <p:nvPr/>
        </p:nvSpPr>
        <p:spPr>
          <a:xfrm>
            <a:off x="341953" y="4059007"/>
            <a:ext cx="7740086" cy="923330"/>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0.5ns = 2000 MHz = 2GHz</a:t>
            </a:r>
          </a:p>
          <a:p>
            <a:pPr lvl="1"/>
            <a:r>
              <a:rPr lang="ja-JP" altLang="en-US" dirty="0">
                <a:solidFill>
                  <a:schemeClr val="tx1">
                    <a:lumMod val="75000"/>
                    <a:lumOff val="25000"/>
                  </a:schemeClr>
                </a:solidFill>
              </a:rPr>
              <a:t>１人が１サイクルに行う仕事を半分にして，かわりに倍速で次に送る</a:t>
            </a:r>
            <a:endParaRPr lang="en-US" altLang="ja-JP" dirty="0">
              <a:solidFill>
                <a:schemeClr val="tx1">
                  <a:lumMod val="75000"/>
                  <a:lumOff val="25000"/>
                </a:schemeClr>
              </a:solidFill>
            </a:endParaRPr>
          </a:p>
        </p:txBody>
      </p:sp>
      <p:sp>
        <p:nvSpPr>
          <p:cNvPr id="63" name="正方形/長方形 62">
            <a:extLst>
              <a:ext uri="{FF2B5EF4-FFF2-40B4-BE49-F238E27FC236}">
                <a16:creationId xmlns:a16="http://schemas.microsoft.com/office/drawing/2014/main" id="{C38327EA-A2D9-D317-F566-88063C6F7DF4}"/>
              </a:ext>
            </a:extLst>
          </p:cNvPr>
          <p:cNvSpPr/>
          <p:nvPr/>
        </p:nvSpPr>
        <p:spPr>
          <a:xfrm>
            <a:off x="1601967" y="4959017"/>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185690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2-way </a:t>
            </a:r>
            <a:r>
              <a:rPr kumimoji="1" lang="ja-JP" altLang="en-US" dirty="0"/>
              <a:t>スーパスカラ・プロセッサの性能</a:t>
            </a:r>
          </a:p>
        </p:txBody>
      </p:sp>
      <p:cxnSp>
        <p:nvCxnSpPr>
          <p:cNvPr id="42" name="直線矢印コネクタ 41">
            <a:extLst>
              <a:ext uri="{FF2B5EF4-FFF2-40B4-BE49-F238E27FC236}">
                <a16:creationId xmlns:a16="http://schemas.microsoft.com/office/drawing/2014/main" id="{752E328C-C1D5-FF66-56F7-6D32BE02079A}"/>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3" name="正方形/長方形 42">
            <a:extLst>
              <a:ext uri="{FF2B5EF4-FFF2-40B4-BE49-F238E27FC236}">
                <a16:creationId xmlns:a16="http://schemas.microsoft.com/office/drawing/2014/main" id="{5FDAE602-62FC-55B4-E974-D59EF8802FD9}"/>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44" name="正方形/長方形 43">
            <a:extLst>
              <a:ext uri="{FF2B5EF4-FFF2-40B4-BE49-F238E27FC236}">
                <a16:creationId xmlns:a16="http://schemas.microsoft.com/office/drawing/2014/main" id="{66426AD8-2063-864A-2E33-ED04ABA301E1}"/>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45" name="正方形/長方形 44">
            <a:extLst>
              <a:ext uri="{FF2B5EF4-FFF2-40B4-BE49-F238E27FC236}">
                <a16:creationId xmlns:a16="http://schemas.microsoft.com/office/drawing/2014/main" id="{FFFD2385-A68A-86AD-D46A-FD94AB21DFF3}"/>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46" name="正方形/長方形 45">
            <a:extLst>
              <a:ext uri="{FF2B5EF4-FFF2-40B4-BE49-F238E27FC236}">
                <a16:creationId xmlns:a16="http://schemas.microsoft.com/office/drawing/2014/main" id="{7244211F-16C9-2035-785E-D5107B736746}"/>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47" name="Rectangle 69">
            <a:extLst>
              <a:ext uri="{FF2B5EF4-FFF2-40B4-BE49-F238E27FC236}">
                <a16:creationId xmlns:a16="http://schemas.microsoft.com/office/drawing/2014/main" id="{9B3F32A6-2741-4C89-4253-E3088ABC24B9}"/>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8" name="Rectangle 70">
            <a:extLst>
              <a:ext uri="{FF2B5EF4-FFF2-40B4-BE49-F238E27FC236}">
                <a16:creationId xmlns:a16="http://schemas.microsoft.com/office/drawing/2014/main" id="{52D75755-CCCB-2F7E-37EE-CE5F0B18DB5C}"/>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9" name="Rectangle 71">
            <a:extLst>
              <a:ext uri="{FF2B5EF4-FFF2-40B4-BE49-F238E27FC236}">
                <a16:creationId xmlns:a16="http://schemas.microsoft.com/office/drawing/2014/main" id="{5A8CBD06-584C-73D2-E9C2-030B11A0E28E}"/>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0" name="Rectangle 72">
            <a:extLst>
              <a:ext uri="{FF2B5EF4-FFF2-40B4-BE49-F238E27FC236}">
                <a16:creationId xmlns:a16="http://schemas.microsoft.com/office/drawing/2014/main" id="{6843D2EC-A076-22ED-41B6-42963B406BCE}"/>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1" name="Rectangle 73">
            <a:extLst>
              <a:ext uri="{FF2B5EF4-FFF2-40B4-BE49-F238E27FC236}">
                <a16:creationId xmlns:a16="http://schemas.microsoft.com/office/drawing/2014/main" id="{DADD78E0-BB6B-4298-DBD5-B683E5769EB7}"/>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2" name="Rectangle 69">
            <a:extLst>
              <a:ext uri="{FF2B5EF4-FFF2-40B4-BE49-F238E27FC236}">
                <a16:creationId xmlns:a16="http://schemas.microsoft.com/office/drawing/2014/main" id="{144BAB32-E26D-025B-3338-D71F81E76E34}"/>
              </a:ext>
            </a:extLst>
          </p:cNvPr>
          <p:cNvSpPr>
            <a:spLocks noChangeArrowheads="1"/>
          </p:cNvSpPr>
          <p:nvPr/>
        </p:nvSpPr>
        <p:spPr bwMode="auto">
          <a:xfrm>
            <a:off x="971960"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3" name="Rectangle 70">
            <a:extLst>
              <a:ext uri="{FF2B5EF4-FFF2-40B4-BE49-F238E27FC236}">
                <a16:creationId xmlns:a16="http://schemas.microsoft.com/office/drawing/2014/main" id="{AC04BFC9-F09F-FECB-2D99-1EDF4C5C2865}"/>
              </a:ext>
            </a:extLst>
          </p:cNvPr>
          <p:cNvSpPr>
            <a:spLocks noChangeArrowheads="1"/>
          </p:cNvSpPr>
          <p:nvPr/>
        </p:nvSpPr>
        <p:spPr bwMode="auto">
          <a:xfrm>
            <a:off x="1421963"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4" name="Rectangle 71">
            <a:extLst>
              <a:ext uri="{FF2B5EF4-FFF2-40B4-BE49-F238E27FC236}">
                <a16:creationId xmlns:a16="http://schemas.microsoft.com/office/drawing/2014/main" id="{EA60CA67-E297-5214-B39B-B4EAAB35993B}"/>
              </a:ext>
            </a:extLst>
          </p:cNvPr>
          <p:cNvSpPr>
            <a:spLocks noChangeArrowheads="1"/>
          </p:cNvSpPr>
          <p:nvPr/>
        </p:nvSpPr>
        <p:spPr bwMode="auto">
          <a:xfrm>
            <a:off x="1871969"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5" name="Rectangle 72">
            <a:extLst>
              <a:ext uri="{FF2B5EF4-FFF2-40B4-BE49-F238E27FC236}">
                <a16:creationId xmlns:a16="http://schemas.microsoft.com/office/drawing/2014/main" id="{02678D27-6D0B-3033-4BC2-6FB980BB2D1D}"/>
              </a:ext>
            </a:extLst>
          </p:cNvPr>
          <p:cNvSpPr>
            <a:spLocks noChangeArrowheads="1"/>
          </p:cNvSpPr>
          <p:nvPr/>
        </p:nvSpPr>
        <p:spPr bwMode="auto">
          <a:xfrm>
            <a:off x="2321974"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6" name="Rectangle 73">
            <a:extLst>
              <a:ext uri="{FF2B5EF4-FFF2-40B4-BE49-F238E27FC236}">
                <a16:creationId xmlns:a16="http://schemas.microsoft.com/office/drawing/2014/main" id="{CE3195C7-E623-D699-8944-103871540258}"/>
              </a:ext>
            </a:extLst>
          </p:cNvPr>
          <p:cNvSpPr>
            <a:spLocks noChangeArrowheads="1"/>
          </p:cNvSpPr>
          <p:nvPr/>
        </p:nvSpPr>
        <p:spPr bwMode="auto">
          <a:xfrm>
            <a:off x="2771979"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7" name="Rectangle 69">
            <a:extLst>
              <a:ext uri="{FF2B5EF4-FFF2-40B4-BE49-F238E27FC236}">
                <a16:creationId xmlns:a16="http://schemas.microsoft.com/office/drawing/2014/main" id="{A957579B-9D10-3905-6A3B-A277C36BEE2B}"/>
              </a:ext>
            </a:extLst>
          </p:cNvPr>
          <p:cNvSpPr>
            <a:spLocks noChangeArrowheads="1"/>
          </p:cNvSpPr>
          <p:nvPr/>
        </p:nvSpPr>
        <p:spPr bwMode="auto">
          <a:xfrm>
            <a:off x="142196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8" name="Rectangle 70">
            <a:extLst>
              <a:ext uri="{FF2B5EF4-FFF2-40B4-BE49-F238E27FC236}">
                <a16:creationId xmlns:a16="http://schemas.microsoft.com/office/drawing/2014/main" id="{35182A08-F2BE-7B51-810A-A8097795E83D}"/>
              </a:ext>
            </a:extLst>
          </p:cNvPr>
          <p:cNvSpPr>
            <a:spLocks noChangeArrowheads="1"/>
          </p:cNvSpPr>
          <p:nvPr/>
        </p:nvSpPr>
        <p:spPr bwMode="auto">
          <a:xfrm>
            <a:off x="187196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9" name="Rectangle 71">
            <a:extLst>
              <a:ext uri="{FF2B5EF4-FFF2-40B4-BE49-F238E27FC236}">
                <a16:creationId xmlns:a16="http://schemas.microsoft.com/office/drawing/2014/main" id="{699BB56D-A72F-DBBC-8F09-C4548E422CB5}"/>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0" name="Rectangle 72">
            <a:extLst>
              <a:ext uri="{FF2B5EF4-FFF2-40B4-BE49-F238E27FC236}">
                <a16:creationId xmlns:a16="http://schemas.microsoft.com/office/drawing/2014/main" id="{C5CA23B1-CF0E-04F1-DD93-3437F8C9D114}"/>
              </a:ext>
            </a:extLst>
          </p:cNvPr>
          <p:cNvSpPr>
            <a:spLocks noChangeArrowheads="1"/>
          </p:cNvSpPr>
          <p:nvPr/>
        </p:nvSpPr>
        <p:spPr bwMode="auto">
          <a:xfrm>
            <a:off x="277198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1" name="Rectangle 73">
            <a:extLst>
              <a:ext uri="{FF2B5EF4-FFF2-40B4-BE49-F238E27FC236}">
                <a16:creationId xmlns:a16="http://schemas.microsoft.com/office/drawing/2014/main" id="{BF87EBEA-58E2-718F-7102-DB9F26A5C7B2}"/>
              </a:ext>
            </a:extLst>
          </p:cNvPr>
          <p:cNvSpPr>
            <a:spLocks noChangeArrowheads="1"/>
          </p:cNvSpPr>
          <p:nvPr/>
        </p:nvSpPr>
        <p:spPr bwMode="auto">
          <a:xfrm>
            <a:off x="322198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131" name="グループ化 130">
            <a:extLst>
              <a:ext uri="{FF2B5EF4-FFF2-40B4-BE49-F238E27FC236}">
                <a16:creationId xmlns:a16="http://schemas.microsoft.com/office/drawing/2014/main" id="{5F7AADA1-C5B1-90AA-2492-AE731AF9B24F}"/>
              </a:ext>
            </a:extLst>
          </p:cNvPr>
          <p:cNvGrpSpPr/>
          <p:nvPr/>
        </p:nvGrpSpPr>
        <p:grpSpPr>
          <a:xfrm>
            <a:off x="1421967" y="3338999"/>
            <a:ext cx="2250023" cy="360000"/>
            <a:chOff x="1421967" y="3338999"/>
            <a:chExt cx="2250023" cy="360000"/>
          </a:xfrm>
        </p:grpSpPr>
        <p:sp>
          <p:nvSpPr>
            <p:cNvPr id="62" name="Rectangle 69">
              <a:extLst>
                <a:ext uri="{FF2B5EF4-FFF2-40B4-BE49-F238E27FC236}">
                  <a16:creationId xmlns:a16="http://schemas.microsoft.com/office/drawing/2014/main" id="{20C2F236-92B5-48E8-528F-4F5AD95EF19C}"/>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3" name="Rectangle 70">
              <a:extLst>
                <a:ext uri="{FF2B5EF4-FFF2-40B4-BE49-F238E27FC236}">
                  <a16:creationId xmlns:a16="http://schemas.microsoft.com/office/drawing/2014/main" id="{9DF3D61D-7B60-DBCD-FF5B-485985C42C87}"/>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28" name="Rectangle 71">
              <a:extLst>
                <a:ext uri="{FF2B5EF4-FFF2-40B4-BE49-F238E27FC236}">
                  <a16:creationId xmlns:a16="http://schemas.microsoft.com/office/drawing/2014/main" id="{5B392B3B-6528-8A80-3C19-F597F012A5BE}"/>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29" name="Rectangle 72">
              <a:extLst>
                <a:ext uri="{FF2B5EF4-FFF2-40B4-BE49-F238E27FC236}">
                  <a16:creationId xmlns:a16="http://schemas.microsoft.com/office/drawing/2014/main" id="{2061ED60-8B4A-27C8-86E6-1BBC12E40209}"/>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0" name="Rectangle 73">
              <a:extLst>
                <a:ext uri="{FF2B5EF4-FFF2-40B4-BE49-F238E27FC236}">
                  <a16:creationId xmlns:a16="http://schemas.microsoft.com/office/drawing/2014/main" id="{5D5FBB19-AC81-75B5-24DB-AB1727D082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2" name="グループ化 131">
            <a:extLst>
              <a:ext uri="{FF2B5EF4-FFF2-40B4-BE49-F238E27FC236}">
                <a16:creationId xmlns:a16="http://schemas.microsoft.com/office/drawing/2014/main" id="{2E4967D7-B845-DB32-0B66-9BB5C3700C6E}"/>
              </a:ext>
            </a:extLst>
          </p:cNvPr>
          <p:cNvGrpSpPr/>
          <p:nvPr/>
        </p:nvGrpSpPr>
        <p:grpSpPr>
          <a:xfrm>
            <a:off x="1871970" y="3789004"/>
            <a:ext cx="2250023" cy="360000"/>
            <a:chOff x="1421967" y="3338999"/>
            <a:chExt cx="2250023" cy="360000"/>
          </a:xfrm>
        </p:grpSpPr>
        <p:sp>
          <p:nvSpPr>
            <p:cNvPr id="133" name="Rectangle 69">
              <a:extLst>
                <a:ext uri="{FF2B5EF4-FFF2-40B4-BE49-F238E27FC236}">
                  <a16:creationId xmlns:a16="http://schemas.microsoft.com/office/drawing/2014/main" id="{A2B8A086-1AEB-F7C6-071A-C7A91E99CFFB}"/>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4" name="Rectangle 70">
              <a:extLst>
                <a:ext uri="{FF2B5EF4-FFF2-40B4-BE49-F238E27FC236}">
                  <a16:creationId xmlns:a16="http://schemas.microsoft.com/office/drawing/2014/main" id="{3800438F-B9BD-B59C-E505-05F3C467FEE5}"/>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5" name="Rectangle 71">
              <a:extLst>
                <a:ext uri="{FF2B5EF4-FFF2-40B4-BE49-F238E27FC236}">
                  <a16:creationId xmlns:a16="http://schemas.microsoft.com/office/drawing/2014/main" id="{7C5BC112-0C90-1E2D-CC66-9377AB69E947}"/>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6" name="Rectangle 72">
              <a:extLst>
                <a:ext uri="{FF2B5EF4-FFF2-40B4-BE49-F238E27FC236}">
                  <a16:creationId xmlns:a16="http://schemas.microsoft.com/office/drawing/2014/main" id="{53644511-1676-BA8B-34BD-A5125D196FAB}"/>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7" name="Rectangle 73">
              <a:extLst>
                <a:ext uri="{FF2B5EF4-FFF2-40B4-BE49-F238E27FC236}">
                  <a16:creationId xmlns:a16="http://schemas.microsoft.com/office/drawing/2014/main" id="{F48293A1-DC44-D565-D8C6-6E1722B597F0}"/>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8" name="グループ化 137">
            <a:extLst>
              <a:ext uri="{FF2B5EF4-FFF2-40B4-BE49-F238E27FC236}">
                <a16:creationId xmlns:a16="http://schemas.microsoft.com/office/drawing/2014/main" id="{44413ECB-926E-2674-1D67-1F1536A38E90}"/>
              </a:ext>
            </a:extLst>
          </p:cNvPr>
          <p:cNvGrpSpPr/>
          <p:nvPr/>
        </p:nvGrpSpPr>
        <p:grpSpPr>
          <a:xfrm>
            <a:off x="1871970" y="4239009"/>
            <a:ext cx="2250023" cy="360000"/>
            <a:chOff x="1421967" y="3338999"/>
            <a:chExt cx="2250023" cy="360000"/>
          </a:xfrm>
        </p:grpSpPr>
        <p:sp>
          <p:nvSpPr>
            <p:cNvPr id="139" name="Rectangle 69">
              <a:extLst>
                <a:ext uri="{FF2B5EF4-FFF2-40B4-BE49-F238E27FC236}">
                  <a16:creationId xmlns:a16="http://schemas.microsoft.com/office/drawing/2014/main" id="{9589A191-7C76-0B8B-84B9-0E6DAABE8E7A}"/>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0" name="Rectangle 70">
              <a:extLst>
                <a:ext uri="{FF2B5EF4-FFF2-40B4-BE49-F238E27FC236}">
                  <a16:creationId xmlns:a16="http://schemas.microsoft.com/office/drawing/2014/main" id="{0B9DE5CD-46F4-9CB9-6901-63F8A8B30A10}"/>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1" name="Rectangle 71">
              <a:extLst>
                <a:ext uri="{FF2B5EF4-FFF2-40B4-BE49-F238E27FC236}">
                  <a16:creationId xmlns:a16="http://schemas.microsoft.com/office/drawing/2014/main" id="{70A7E287-ADCC-740F-3384-8CC38A06D09B}"/>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3" name="Rectangle 72">
              <a:extLst>
                <a:ext uri="{FF2B5EF4-FFF2-40B4-BE49-F238E27FC236}">
                  <a16:creationId xmlns:a16="http://schemas.microsoft.com/office/drawing/2014/main" id="{07A6B74C-80E2-C177-625B-A697C7BE1872}"/>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46" name="Rectangle 73">
              <a:extLst>
                <a:ext uri="{FF2B5EF4-FFF2-40B4-BE49-F238E27FC236}">
                  <a16:creationId xmlns:a16="http://schemas.microsoft.com/office/drawing/2014/main" id="{A8528180-A8D3-2EEC-46FF-A51006E29E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153" name="正方形/長方形 152">
            <a:extLst>
              <a:ext uri="{FF2B5EF4-FFF2-40B4-BE49-F238E27FC236}">
                <a16:creationId xmlns:a16="http://schemas.microsoft.com/office/drawing/2014/main" id="{ACAB8FD4-70DD-D440-18B7-ECAB05BE219D}"/>
              </a:ext>
            </a:extLst>
          </p:cNvPr>
          <p:cNvSpPr/>
          <p:nvPr/>
        </p:nvSpPr>
        <p:spPr>
          <a:xfrm>
            <a:off x="341953" y="333899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I3</a:t>
            </a:r>
            <a:endParaRPr lang="ja-JP" altLang="en-US" dirty="0">
              <a:solidFill>
                <a:schemeClr val="tx1">
                  <a:lumMod val="65000"/>
                  <a:lumOff val="35000"/>
                </a:schemeClr>
              </a:solidFill>
              <a:latin typeface="Consolas" panose="020B0609020204030204" pitchFamily="49" charset="0"/>
            </a:endParaRPr>
          </a:p>
        </p:txBody>
      </p:sp>
      <p:sp>
        <p:nvSpPr>
          <p:cNvPr id="162" name="正方形/長方形 161">
            <a:extLst>
              <a:ext uri="{FF2B5EF4-FFF2-40B4-BE49-F238E27FC236}">
                <a16:creationId xmlns:a16="http://schemas.microsoft.com/office/drawing/2014/main" id="{9021EFB4-CEAC-F356-6E6B-DA67704C94A9}"/>
              </a:ext>
            </a:extLst>
          </p:cNvPr>
          <p:cNvSpPr/>
          <p:nvPr/>
        </p:nvSpPr>
        <p:spPr>
          <a:xfrm>
            <a:off x="341953" y="378900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I4</a:t>
            </a:r>
            <a:endParaRPr lang="ja-JP" altLang="en-US" dirty="0">
              <a:solidFill>
                <a:schemeClr val="tx1">
                  <a:lumMod val="65000"/>
                  <a:lumOff val="35000"/>
                </a:schemeClr>
              </a:solidFill>
              <a:latin typeface="Consolas" panose="020B0609020204030204" pitchFamily="49" charset="0"/>
            </a:endParaRPr>
          </a:p>
        </p:txBody>
      </p:sp>
      <p:sp>
        <p:nvSpPr>
          <p:cNvPr id="163" name="正方形/長方形 162">
            <a:extLst>
              <a:ext uri="{FF2B5EF4-FFF2-40B4-BE49-F238E27FC236}">
                <a16:creationId xmlns:a16="http://schemas.microsoft.com/office/drawing/2014/main" id="{9E9B5BD2-02DD-394D-F6A5-B44727DB5FC7}"/>
              </a:ext>
            </a:extLst>
          </p:cNvPr>
          <p:cNvSpPr/>
          <p:nvPr/>
        </p:nvSpPr>
        <p:spPr>
          <a:xfrm>
            <a:off x="341953" y="423900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I5</a:t>
            </a:r>
            <a:endParaRPr lang="ja-JP" altLang="en-US" dirty="0">
              <a:solidFill>
                <a:schemeClr val="tx1">
                  <a:lumMod val="65000"/>
                  <a:lumOff val="35000"/>
                </a:schemeClr>
              </a:solidFill>
              <a:latin typeface="Consolas" panose="020B0609020204030204" pitchFamily="49" charset="0"/>
            </a:endParaRPr>
          </a:p>
        </p:txBody>
      </p:sp>
      <p:sp>
        <p:nvSpPr>
          <p:cNvPr id="164" name="コンテンツ プレースホルダー 34">
            <a:extLst>
              <a:ext uri="{FF2B5EF4-FFF2-40B4-BE49-F238E27FC236}">
                <a16:creationId xmlns:a16="http://schemas.microsoft.com/office/drawing/2014/main" id="{1427C5C5-48AE-702F-24B4-44FCC04F520E}"/>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 </a:t>
            </a:r>
            <a:r>
              <a:rPr lang="en-US" altLang="ja-JP" dirty="0">
                <a:solidFill>
                  <a:schemeClr val="tx1">
                    <a:lumMod val="65000"/>
                    <a:lumOff val="35000"/>
                  </a:schemeClr>
                </a:solidFill>
              </a:rPr>
              <a:t>2</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2</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sp>
        <p:nvSpPr>
          <p:cNvPr id="165" name="平行四辺形 164">
            <a:extLst>
              <a:ext uri="{FF2B5EF4-FFF2-40B4-BE49-F238E27FC236}">
                <a16:creationId xmlns:a16="http://schemas.microsoft.com/office/drawing/2014/main" id="{FA5C915E-C87C-7E2F-8AD1-7FC44C8D73CA}"/>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166" name="直線矢印コネクタ 165">
            <a:extLst>
              <a:ext uri="{FF2B5EF4-FFF2-40B4-BE49-F238E27FC236}">
                <a16:creationId xmlns:a16="http://schemas.microsoft.com/office/drawing/2014/main" id="{DB72290D-DB2A-B484-0670-EA63C055495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67" name="直線矢印コネクタ 166">
            <a:extLst>
              <a:ext uri="{FF2B5EF4-FFF2-40B4-BE49-F238E27FC236}">
                <a16:creationId xmlns:a16="http://schemas.microsoft.com/office/drawing/2014/main" id="{E065AB71-454C-6A17-3C53-739D2DC39EA7}"/>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68" name="正方形/長方形 167">
            <a:extLst>
              <a:ext uri="{FF2B5EF4-FFF2-40B4-BE49-F238E27FC236}">
                <a16:creationId xmlns:a16="http://schemas.microsoft.com/office/drawing/2014/main" id="{E60C1DF2-4AC3-E1F8-E4CF-61FA2DA634E9}"/>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169" name="正方形/長方形 168">
            <a:extLst>
              <a:ext uri="{FF2B5EF4-FFF2-40B4-BE49-F238E27FC236}">
                <a16:creationId xmlns:a16="http://schemas.microsoft.com/office/drawing/2014/main" id="{C4AB57A7-3A18-1BDC-D2AD-2606B7DF2E4B}"/>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2,000,000 </a:t>
            </a:r>
            <a:r>
              <a:rPr lang="ja-JP" altLang="en-US" dirty="0">
                <a:solidFill>
                  <a:schemeClr val="tx1">
                    <a:lumMod val="65000"/>
                    <a:lumOff val="35000"/>
                  </a:schemeClr>
                </a:solidFill>
              </a:rPr>
              <a:t>命令</a:t>
            </a:r>
          </a:p>
        </p:txBody>
      </p:sp>
    </p:spTree>
    <p:extLst>
      <p:ext uri="{BB962C8B-B14F-4D97-AF65-F5344CB8AC3E}">
        <p14:creationId xmlns:p14="http://schemas.microsoft.com/office/powerpoint/2010/main" val="266400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6C16B-DECE-6416-2403-15F9497F8C09}"/>
              </a:ext>
            </a:extLst>
          </p:cNvPr>
          <p:cNvSpPr>
            <a:spLocks noGrp="1"/>
          </p:cNvSpPr>
          <p:nvPr>
            <p:ph type="title"/>
          </p:nvPr>
        </p:nvSpPr>
        <p:spPr/>
        <p:txBody>
          <a:bodyPr/>
          <a:lstStyle/>
          <a:p>
            <a:r>
              <a:rPr kumimoji="1" lang="ja-JP" altLang="en-US" dirty="0"/>
              <a:t>ここまでの性能は理想的な性能</a:t>
            </a:r>
            <a:endParaRPr kumimoji="1" lang="en-US" dirty="0"/>
          </a:p>
        </p:txBody>
      </p:sp>
      <p:sp>
        <p:nvSpPr>
          <p:cNvPr id="3" name="コンテンツ プレースホルダー 2">
            <a:extLst>
              <a:ext uri="{FF2B5EF4-FFF2-40B4-BE49-F238E27FC236}">
                <a16:creationId xmlns:a16="http://schemas.microsoft.com/office/drawing/2014/main" id="{CC51DE1A-F7CD-3111-107E-F054CEFE666B}"/>
              </a:ext>
            </a:extLst>
          </p:cNvPr>
          <p:cNvSpPr>
            <a:spLocks noGrp="1"/>
          </p:cNvSpPr>
          <p:nvPr>
            <p:ph sz="quarter" idx="10"/>
          </p:nvPr>
        </p:nvSpPr>
        <p:spPr>
          <a:xfrm>
            <a:off x="431954" y="1088974"/>
            <a:ext cx="8370093" cy="5220058"/>
          </a:xfrm>
        </p:spPr>
        <p:txBody>
          <a:bodyPr/>
          <a:lstStyle/>
          <a:p>
            <a:r>
              <a:rPr kumimoji="1" lang="ja-JP" altLang="en-US" sz="1800" dirty="0"/>
              <a:t>理想的な各モデルの性能</a:t>
            </a:r>
            <a:endParaRPr kumimoji="1" lang="en-US" altLang="ja-JP" sz="1800" dirty="0"/>
          </a:p>
          <a:p>
            <a:pPr lvl="1"/>
            <a:r>
              <a:rPr kumimoji="1" lang="ja-JP" altLang="en-US" sz="1800" dirty="0"/>
              <a:t>シングル・サイクル・プロセッサ：</a:t>
            </a:r>
            <a:r>
              <a:rPr kumimoji="1" lang="en-US" altLang="ja-JP" sz="1800" dirty="0"/>
              <a:t>		</a:t>
            </a:r>
            <a:r>
              <a:rPr kumimoji="1" lang="ja-JP" altLang="en-US" sz="1800" dirty="0"/>
              <a:t>秒間 </a:t>
            </a:r>
            <a:r>
              <a:rPr kumimoji="1" lang="en-US" altLang="ja-JP" sz="1800" dirty="0"/>
              <a:t>200M </a:t>
            </a:r>
            <a:r>
              <a:rPr kumimoji="1" lang="ja-JP" altLang="en-US" sz="1800" dirty="0"/>
              <a:t>命令</a:t>
            </a:r>
            <a:endParaRPr kumimoji="1" lang="en-US" altLang="ja-JP" sz="1800" dirty="0"/>
          </a:p>
          <a:p>
            <a:pPr lvl="1"/>
            <a:r>
              <a:rPr kumimoji="1" lang="ja-JP" altLang="en-US" sz="1800" dirty="0"/>
              <a:t>スカラ・パイプライン・プロセッサ：</a:t>
            </a:r>
            <a:r>
              <a:rPr kumimoji="1" lang="en-US" altLang="ja-JP" sz="1800" dirty="0"/>
              <a:t>	</a:t>
            </a:r>
            <a:r>
              <a:rPr kumimoji="1" lang="ja-JP" altLang="en-US" sz="1800" dirty="0"/>
              <a:t>秒間 </a:t>
            </a:r>
            <a:r>
              <a:rPr kumimoji="1" lang="en-US" altLang="ja-JP" sz="1800" dirty="0"/>
              <a:t>1G </a:t>
            </a:r>
            <a:r>
              <a:rPr kumimoji="1" lang="ja-JP" altLang="en-US" sz="1800" dirty="0"/>
              <a:t>命令</a:t>
            </a:r>
            <a:endParaRPr kumimoji="1" lang="en-US" altLang="ja-JP" sz="1800" dirty="0"/>
          </a:p>
          <a:p>
            <a:pPr lvl="1"/>
            <a:r>
              <a:rPr kumimoji="1" lang="ja-JP" altLang="en-US" sz="1800" dirty="0"/>
              <a:t>スカラ・パイプライン・プロセッサ（段数２倍）：</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pPr lvl="1"/>
            <a:r>
              <a:rPr kumimoji="1" lang="en-US" altLang="ja-JP" sz="1800" dirty="0"/>
              <a:t>2-way </a:t>
            </a:r>
            <a:r>
              <a:rPr kumimoji="1" lang="ja-JP" altLang="en-US" sz="1800" dirty="0"/>
              <a:t>スーパスカラ・プロセッサ：</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r>
              <a:rPr kumimoji="1" lang="ja-JP" altLang="en-US" sz="1800" dirty="0"/>
              <a:t>現実には･･･</a:t>
            </a:r>
            <a:endParaRPr kumimoji="1" lang="en-US" altLang="ja-JP" sz="1800" dirty="0"/>
          </a:p>
          <a:p>
            <a:pPr lvl="1"/>
            <a:r>
              <a:rPr kumimoji="1" lang="ja-JP" altLang="en-US" sz="1800" dirty="0"/>
              <a:t>回路的な要因により（第５回講義），</a:t>
            </a:r>
            <a:endParaRPr kumimoji="1" lang="en-US" altLang="ja-JP" sz="1800" dirty="0"/>
          </a:p>
          <a:p>
            <a:pPr lvl="2"/>
            <a:r>
              <a:rPr kumimoji="1" lang="ja-JP" altLang="en-US" sz="1800" dirty="0"/>
              <a:t>スーパスカラにするとステージごとの回路が増えて遅延が増加 → </a:t>
            </a:r>
            <a:br>
              <a:rPr kumimoji="1" lang="en-US" altLang="ja-JP" sz="1800" dirty="0"/>
            </a:br>
            <a:r>
              <a:rPr kumimoji="1" lang="ja-JP" altLang="en-US" sz="1800" dirty="0"/>
              <a:t>周波数は落ちる</a:t>
            </a:r>
            <a:endParaRPr kumimoji="1" lang="en-US" altLang="ja-JP" sz="1800" dirty="0"/>
          </a:p>
          <a:p>
            <a:pPr lvl="2"/>
            <a:r>
              <a:rPr kumimoji="1" lang="ja-JP" altLang="en-US" sz="1800" dirty="0"/>
              <a:t>パイプライン段数を２倍にしても周波数は倍にならない</a:t>
            </a:r>
            <a:endParaRPr kumimoji="1" lang="en-US" altLang="ja-JP" sz="1800" dirty="0"/>
          </a:p>
          <a:p>
            <a:pPr lvl="1"/>
            <a:r>
              <a:rPr kumimoji="1" lang="ja-JP" altLang="en-US" sz="1800" dirty="0">
                <a:solidFill>
                  <a:schemeClr val="accent5"/>
                </a:solidFill>
              </a:rPr>
              <a:t>各種のハザードにより，ストールが起きて </a:t>
            </a:r>
            <a:r>
              <a:rPr kumimoji="1" lang="en-US" altLang="ja-JP" sz="1800" dirty="0">
                <a:solidFill>
                  <a:schemeClr val="accent5"/>
                </a:solidFill>
              </a:rPr>
              <a:t>IPC </a:t>
            </a:r>
            <a:r>
              <a:rPr kumimoji="1" lang="ja-JP" altLang="en-US" sz="1800" dirty="0">
                <a:solidFill>
                  <a:schemeClr val="accent5"/>
                </a:solidFill>
              </a:rPr>
              <a:t>が下がる（第６回講義）</a:t>
            </a:r>
            <a:endParaRPr kumimoji="1" lang="en-US" sz="1800" dirty="0">
              <a:solidFill>
                <a:schemeClr val="accent5"/>
              </a:solidFill>
            </a:endParaRPr>
          </a:p>
        </p:txBody>
      </p:sp>
    </p:spTree>
    <p:extLst>
      <p:ext uri="{BB962C8B-B14F-4D97-AF65-F5344CB8AC3E}">
        <p14:creationId xmlns:p14="http://schemas.microsoft.com/office/powerpoint/2010/main" val="1018463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ハザードを考慮した性能のモデル</a:t>
            </a:r>
            <a:endParaRPr lang="en-US" dirty="0"/>
          </a:p>
        </p:txBody>
      </p:sp>
    </p:spTree>
    <p:extLst>
      <p:ext uri="{BB962C8B-B14F-4D97-AF65-F5344CB8AC3E}">
        <p14:creationId xmlns:p14="http://schemas.microsoft.com/office/powerpoint/2010/main" val="3367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a:t>
            </a:r>
            <a:endParaRPr kumimoji="1" lang="en-US" altLang="ja-JP" dirty="0"/>
          </a:p>
          <a:p>
            <a:pPr lvl="1"/>
            <a:r>
              <a:rPr kumimoji="1" lang="ja-JP" altLang="en-US" dirty="0"/>
              <a:t>理想的な性能のモデル</a:t>
            </a:r>
            <a:endParaRPr kumimoji="1" lang="en-US" altLang="ja-JP" dirty="0"/>
          </a:p>
          <a:p>
            <a:pPr lvl="1"/>
            <a:r>
              <a:rPr kumimoji="1" lang="ja-JP" altLang="en-US" dirty="0">
                <a:solidFill>
                  <a:schemeClr val="accent5"/>
                </a:solidFill>
              </a:rPr>
              <a:t>ハザードを考慮した性能のモデル</a:t>
            </a:r>
            <a:endParaRPr kumimoji="1" lang="en-US" altLang="ja-JP" dirty="0">
              <a:solidFill>
                <a:schemeClr val="accent5"/>
              </a:solidFill>
            </a:endParaRPr>
          </a:p>
        </p:txBody>
      </p:sp>
    </p:spTree>
    <p:extLst>
      <p:ext uri="{BB962C8B-B14F-4D97-AF65-F5344CB8AC3E}">
        <p14:creationId xmlns:p14="http://schemas.microsoft.com/office/powerpoint/2010/main" val="3936685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t>ロードに依存した命令によるデータハザード</a:t>
            </a:r>
            <a:endParaRPr kumimoji="1" lang="en-US" altLang="ja-JP" dirty="0"/>
          </a:p>
          <a:p>
            <a:r>
              <a:rPr kumimoji="1" lang="ja-JP" altLang="en-US" dirty="0"/>
              <a:t>キャッシュによる影響も大きい</a:t>
            </a:r>
            <a:endParaRPr kumimoji="1" lang="en-US" altLang="ja-JP" dirty="0"/>
          </a:p>
          <a:p>
            <a:pPr lvl="1"/>
            <a:r>
              <a:rPr kumimoji="1" lang="ja-JP" altLang="en-US" dirty="0"/>
              <a:t>（この講義ではまだ説明していないが，後日説明</a:t>
            </a:r>
            <a:endParaRPr kumimoji="1" lang="en-US" dirty="0"/>
          </a:p>
        </p:txBody>
      </p:sp>
    </p:spTree>
    <p:extLst>
      <p:ext uri="{BB962C8B-B14F-4D97-AF65-F5344CB8AC3E}">
        <p14:creationId xmlns:p14="http://schemas.microsoft.com/office/powerpoint/2010/main" val="951093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分岐予測ミスによる実行サイクルの増加</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I2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08897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153897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 name="正方形/長方形 5">
            <a:extLst>
              <a:ext uri="{FF2B5EF4-FFF2-40B4-BE49-F238E27FC236}">
                <a16:creationId xmlns:a16="http://schemas.microsoft.com/office/drawing/2014/main" id="{F7AC24C4-5052-BDD6-E65A-9598E2DF30CD}"/>
              </a:ext>
            </a:extLst>
          </p:cNvPr>
          <p:cNvSpPr/>
          <p:nvPr/>
        </p:nvSpPr>
        <p:spPr>
          <a:xfrm>
            <a:off x="341954"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9" name="正方形/長方形 8">
            <a:extLst>
              <a:ext uri="{FF2B5EF4-FFF2-40B4-BE49-F238E27FC236}">
                <a16:creationId xmlns:a16="http://schemas.microsoft.com/office/drawing/2014/main" id="{DCE544BA-5357-EED8-D479-6B0CD4AB5396}"/>
              </a:ext>
            </a:extLst>
          </p:cNvPr>
          <p:cNvSpPr/>
          <p:nvPr/>
        </p:nvSpPr>
        <p:spPr>
          <a:xfrm>
            <a:off x="341953" y="548969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0B942568-EBA8-5772-6851-DA5853E373C3}"/>
              </a:ext>
            </a:extLst>
          </p:cNvPr>
          <p:cNvSpPr/>
          <p:nvPr/>
        </p:nvSpPr>
        <p:spPr>
          <a:xfrm>
            <a:off x="341953" y="59397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1" name="Rectangle 69">
            <a:extLst>
              <a:ext uri="{FF2B5EF4-FFF2-40B4-BE49-F238E27FC236}">
                <a16:creationId xmlns:a16="http://schemas.microsoft.com/office/drawing/2014/main" id="{36D32E68-11A6-09F5-B828-F3E4CF6E8358}"/>
              </a:ext>
            </a:extLst>
          </p:cNvPr>
          <p:cNvSpPr>
            <a:spLocks noChangeArrowheads="1"/>
          </p:cNvSpPr>
          <p:nvPr/>
        </p:nvSpPr>
        <p:spPr bwMode="auto">
          <a:xfrm>
            <a:off x="97196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2" name="Rectangle 70">
            <a:extLst>
              <a:ext uri="{FF2B5EF4-FFF2-40B4-BE49-F238E27FC236}">
                <a16:creationId xmlns:a16="http://schemas.microsoft.com/office/drawing/2014/main" id="{2E05BE76-2F1B-1DA7-C431-C1700B9B125E}"/>
              </a:ext>
            </a:extLst>
          </p:cNvPr>
          <p:cNvSpPr>
            <a:spLocks noChangeArrowheads="1"/>
          </p:cNvSpPr>
          <p:nvPr/>
        </p:nvSpPr>
        <p:spPr bwMode="auto">
          <a:xfrm>
            <a:off x="142196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 name="Rectangle 71">
            <a:extLst>
              <a:ext uri="{FF2B5EF4-FFF2-40B4-BE49-F238E27FC236}">
                <a16:creationId xmlns:a16="http://schemas.microsoft.com/office/drawing/2014/main" id="{FFFE146F-D924-5DFA-7373-F80B69A087D5}"/>
              </a:ext>
            </a:extLst>
          </p:cNvPr>
          <p:cNvSpPr>
            <a:spLocks noChangeArrowheads="1"/>
          </p:cNvSpPr>
          <p:nvPr/>
        </p:nvSpPr>
        <p:spPr bwMode="auto">
          <a:xfrm>
            <a:off x="187197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 name="Rectangle 72">
            <a:extLst>
              <a:ext uri="{FF2B5EF4-FFF2-40B4-BE49-F238E27FC236}">
                <a16:creationId xmlns:a16="http://schemas.microsoft.com/office/drawing/2014/main" id="{D64365E3-CFBE-77EC-EEB6-FFA49ED3964C}"/>
              </a:ext>
            </a:extLst>
          </p:cNvPr>
          <p:cNvSpPr>
            <a:spLocks noChangeArrowheads="1"/>
          </p:cNvSpPr>
          <p:nvPr/>
        </p:nvSpPr>
        <p:spPr bwMode="auto">
          <a:xfrm>
            <a:off x="232197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5" name="Rectangle 73">
            <a:extLst>
              <a:ext uri="{FF2B5EF4-FFF2-40B4-BE49-F238E27FC236}">
                <a16:creationId xmlns:a16="http://schemas.microsoft.com/office/drawing/2014/main" id="{3EF48632-7CD9-E9BA-BB1C-3DA87C150EFC}"/>
              </a:ext>
            </a:extLst>
          </p:cNvPr>
          <p:cNvSpPr>
            <a:spLocks noChangeArrowheads="1"/>
          </p:cNvSpPr>
          <p:nvPr/>
        </p:nvSpPr>
        <p:spPr bwMode="auto">
          <a:xfrm>
            <a:off x="277198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9900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41" name="グループ化 40">
            <a:extLst>
              <a:ext uri="{FF2B5EF4-FFF2-40B4-BE49-F238E27FC236}">
                <a16:creationId xmlns:a16="http://schemas.microsoft.com/office/drawing/2014/main" id="{B74FFB9D-BADF-1D2E-2BF1-52C064B5E36C}"/>
              </a:ext>
            </a:extLst>
          </p:cNvPr>
          <p:cNvGrpSpPr/>
          <p:nvPr/>
        </p:nvGrpSpPr>
        <p:grpSpPr>
          <a:xfrm>
            <a:off x="3221985" y="5499023"/>
            <a:ext cx="2250023" cy="360000"/>
            <a:chOff x="1871971" y="5679025"/>
            <a:chExt cx="2250023" cy="360000"/>
          </a:xfrm>
        </p:grpSpPr>
        <p:sp>
          <p:nvSpPr>
            <p:cNvPr id="21" name="Rectangle 69">
              <a:extLst>
                <a:ext uri="{FF2B5EF4-FFF2-40B4-BE49-F238E27FC236}">
                  <a16:creationId xmlns:a16="http://schemas.microsoft.com/office/drawing/2014/main" id="{BE5A2BD5-60F8-507F-7D0D-639BBBA8B030}"/>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2" name="Rectangle 70">
              <a:extLst>
                <a:ext uri="{FF2B5EF4-FFF2-40B4-BE49-F238E27FC236}">
                  <a16:creationId xmlns:a16="http://schemas.microsoft.com/office/drawing/2014/main" id="{476E5005-654E-270B-37D5-F286DD1CC1DF}"/>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3" name="Rectangle 71">
              <a:extLst>
                <a:ext uri="{FF2B5EF4-FFF2-40B4-BE49-F238E27FC236}">
                  <a16:creationId xmlns:a16="http://schemas.microsoft.com/office/drawing/2014/main" id="{840287FC-9CB5-4AA7-E875-1E001926FDD9}"/>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4" name="Rectangle 72">
              <a:extLst>
                <a:ext uri="{FF2B5EF4-FFF2-40B4-BE49-F238E27FC236}">
                  <a16:creationId xmlns:a16="http://schemas.microsoft.com/office/drawing/2014/main" id="{1A79FD48-1F2F-446B-0B2A-9F8394A1A5D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5" name="Rectangle 73">
              <a:extLst>
                <a:ext uri="{FF2B5EF4-FFF2-40B4-BE49-F238E27FC236}">
                  <a16:creationId xmlns:a16="http://schemas.microsoft.com/office/drawing/2014/main" id="{0E6385F2-5B1B-A538-DE15-8469E69FA67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2" y="414900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5"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1"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59901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1" y="504901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42" name="グループ化 41">
            <a:extLst>
              <a:ext uri="{FF2B5EF4-FFF2-40B4-BE49-F238E27FC236}">
                <a16:creationId xmlns:a16="http://schemas.microsoft.com/office/drawing/2014/main" id="{FE448C61-B7F6-AB0D-1631-50D92A2CF441}"/>
              </a:ext>
            </a:extLst>
          </p:cNvPr>
          <p:cNvGrpSpPr/>
          <p:nvPr/>
        </p:nvGrpSpPr>
        <p:grpSpPr>
          <a:xfrm>
            <a:off x="3671990" y="5949028"/>
            <a:ext cx="2250023" cy="360000"/>
            <a:chOff x="1871971" y="5679025"/>
            <a:chExt cx="2250023" cy="360000"/>
          </a:xfrm>
        </p:grpSpPr>
        <p:sp>
          <p:nvSpPr>
            <p:cNvPr id="43" name="Rectangle 69">
              <a:extLst>
                <a:ext uri="{FF2B5EF4-FFF2-40B4-BE49-F238E27FC236}">
                  <a16:creationId xmlns:a16="http://schemas.microsoft.com/office/drawing/2014/main" id="{5C080615-7F45-71AD-DB99-1054C00D65BF}"/>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4" name="Rectangle 70">
              <a:extLst>
                <a:ext uri="{FF2B5EF4-FFF2-40B4-BE49-F238E27FC236}">
                  <a16:creationId xmlns:a16="http://schemas.microsoft.com/office/drawing/2014/main" id="{7522868B-5903-4428-C318-3D50FB95F05E}"/>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5" name="Rectangle 71">
              <a:extLst>
                <a:ext uri="{FF2B5EF4-FFF2-40B4-BE49-F238E27FC236}">
                  <a16:creationId xmlns:a16="http://schemas.microsoft.com/office/drawing/2014/main" id="{5F4FA41D-09F7-0F2A-7BF2-6047F77498EF}"/>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6" name="Rectangle 72">
              <a:extLst>
                <a:ext uri="{FF2B5EF4-FFF2-40B4-BE49-F238E27FC236}">
                  <a16:creationId xmlns:a16="http://schemas.microsoft.com/office/drawing/2014/main" id="{CF6E949B-82C2-1906-1FB4-447D32A6554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7" name="Rectangle 73">
              <a:extLst>
                <a:ext uri="{FF2B5EF4-FFF2-40B4-BE49-F238E27FC236}">
                  <a16:creationId xmlns:a16="http://schemas.microsoft.com/office/drawing/2014/main" id="{314F5B40-B65D-8A5C-D5BE-27C6B273063F}"/>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168986"/>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808981"/>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67902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319020"/>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609002"/>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453495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I5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971961" y="998973"/>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09002"/>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1" y="4149008"/>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4"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0"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689014"/>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0" y="5229020"/>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07898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538979"/>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538979"/>
            <a:ext cx="0" cy="5310059"/>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718980"/>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859027"/>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859027"/>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519001"/>
            <a:ext cx="0" cy="252002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grpSp>
        <p:nvGrpSpPr>
          <p:cNvPr id="4" name="グループ化 3">
            <a:extLst>
              <a:ext uri="{FF2B5EF4-FFF2-40B4-BE49-F238E27FC236}">
                <a16:creationId xmlns:a16="http://schemas.microsoft.com/office/drawing/2014/main" id="{05D91D91-7626-4347-C91E-E309B4629A5F}"/>
              </a:ext>
            </a:extLst>
          </p:cNvPr>
          <p:cNvGrpSpPr/>
          <p:nvPr/>
        </p:nvGrpSpPr>
        <p:grpSpPr>
          <a:xfrm>
            <a:off x="971960" y="1268976"/>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1421965" y="1538979"/>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1421964" y="1808982"/>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1871971" y="2078985"/>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1871970" y="2348988"/>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971960" y="3068996"/>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971959" y="3338999"/>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6" name="Rectangle 69">
            <a:extLst>
              <a:ext uri="{FF2B5EF4-FFF2-40B4-BE49-F238E27FC236}">
                <a16:creationId xmlns:a16="http://schemas.microsoft.com/office/drawing/2014/main" id="{4A961EAB-D98A-C4D3-2C2F-F2E5FFE5FF3B}"/>
              </a:ext>
            </a:extLst>
          </p:cNvPr>
          <p:cNvSpPr>
            <a:spLocks noChangeArrowheads="1"/>
          </p:cNvSpPr>
          <p:nvPr/>
        </p:nvSpPr>
        <p:spPr bwMode="auto">
          <a:xfrm>
            <a:off x="1421965" y="3879005"/>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7" name="Rectangle 70">
            <a:extLst>
              <a:ext uri="{FF2B5EF4-FFF2-40B4-BE49-F238E27FC236}">
                <a16:creationId xmlns:a16="http://schemas.microsoft.com/office/drawing/2014/main" id="{B2590239-6AFD-6F52-311B-98382C0DCBA5}"/>
              </a:ext>
            </a:extLst>
          </p:cNvPr>
          <p:cNvSpPr>
            <a:spLocks noChangeArrowheads="1"/>
          </p:cNvSpPr>
          <p:nvPr/>
        </p:nvSpPr>
        <p:spPr bwMode="auto">
          <a:xfrm>
            <a:off x="1871968"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8" name="Rectangle 71">
            <a:extLst>
              <a:ext uri="{FF2B5EF4-FFF2-40B4-BE49-F238E27FC236}">
                <a16:creationId xmlns:a16="http://schemas.microsoft.com/office/drawing/2014/main" id="{2094911A-DA6B-95F5-ECFE-E2CE8BA964F7}"/>
              </a:ext>
            </a:extLst>
          </p:cNvPr>
          <p:cNvSpPr>
            <a:spLocks noChangeArrowheads="1"/>
          </p:cNvSpPr>
          <p:nvPr/>
        </p:nvSpPr>
        <p:spPr bwMode="auto">
          <a:xfrm>
            <a:off x="2321974"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9" name="Rectangle 72">
            <a:extLst>
              <a:ext uri="{FF2B5EF4-FFF2-40B4-BE49-F238E27FC236}">
                <a16:creationId xmlns:a16="http://schemas.microsoft.com/office/drawing/2014/main" id="{637327DA-17A0-6653-1216-DD251D78DA4D}"/>
              </a:ext>
            </a:extLst>
          </p:cNvPr>
          <p:cNvSpPr>
            <a:spLocks noChangeArrowheads="1"/>
          </p:cNvSpPr>
          <p:nvPr/>
        </p:nvSpPr>
        <p:spPr bwMode="auto">
          <a:xfrm>
            <a:off x="2771979"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70" name="Rectangle 69">
            <a:extLst>
              <a:ext uri="{FF2B5EF4-FFF2-40B4-BE49-F238E27FC236}">
                <a16:creationId xmlns:a16="http://schemas.microsoft.com/office/drawing/2014/main" id="{FD821E7D-8A24-191C-2896-311CCDC957FE}"/>
              </a:ext>
            </a:extLst>
          </p:cNvPr>
          <p:cNvSpPr>
            <a:spLocks noChangeArrowheads="1"/>
          </p:cNvSpPr>
          <p:nvPr/>
        </p:nvSpPr>
        <p:spPr bwMode="auto">
          <a:xfrm>
            <a:off x="1871971" y="4419011"/>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1" name="Rectangle 70">
            <a:extLst>
              <a:ext uri="{FF2B5EF4-FFF2-40B4-BE49-F238E27FC236}">
                <a16:creationId xmlns:a16="http://schemas.microsoft.com/office/drawing/2014/main" id="{94A716C0-E9FB-B9F0-5B17-002DA45FE4E5}"/>
              </a:ext>
            </a:extLst>
          </p:cNvPr>
          <p:cNvSpPr>
            <a:spLocks noChangeArrowheads="1"/>
          </p:cNvSpPr>
          <p:nvPr/>
        </p:nvSpPr>
        <p:spPr bwMode="auto">
          <a:xfrm>
            <a:off x="2321974"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2" name="Rectangle 71">
            <a:extLst>
              <a:ext uri="{FF2B5EF4-FFF2-40B4-BE49-F238E27FC236}">
                <a16:creationId xmlns:a16="http://schemas.microsoft.com/office/drawing/2014/main" id="{8D88348F-8BFD-D61F-28C6-E5FFAC6B1F9C}"/>
              </a:ext>
            </a:extLst>
          </p:cNvPr>
          <p:cNvSpPr>
            <a:spLocks noChangeArrowheads="1"/>
          </p:cNvSpPr>
          <p:nvPr/>
        </p:nvSpPr>
        <p:spPr bwMode="auto">
          <a:xfrm>
            <a:off x="2771980"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73" name="Rectangle 69">
            <a:extLst>
              <a:ext uri="{FF2B5EF4-FFF2-40B4-BE49-F238E27FC236}">
                <a16:creationId xmlns:a16="http://schemas.microsoft.com/office/drawing/2014/main" id="{28FDE560-1E9B-8F5D-DF2E-9745ED1D60AC}"/>
              </a:ext>
            </a:extLst>
          </p:cNvPr>
          <p:cNvSpPr>
            <a:spLocks noChangeArrowheads="1"/>
          </p:cNvSpPr>
          <p:nvPr/>
        </p:nvSpPr>
        <p:spPr bwMode="auto">
          <a:xfrm>
            <a:off x="2321975"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4" name="Rectangle 70">
            <a:extLst>
              <a:ext uri="{FF2B5EF4-FFF2-40B4-BE49-F238E27FC236}">
                <a16:creationId xmlns:a16="http://schemas.microsoft.com/office/drawing/2014/main" id="{6BA07413-F363-C953-24A4-01DFEAB909CE}"/>
              </a:ext>
            </a:extLst>
          </p:cNvPr>
          <p:cNvSpPr>
            <a:spLocks noChangeArrowheads="1"/>
          </p:cNvSpPr>
          <p:nvPr/>
        </p:nvSpPr>
        <p:spPr bwMode="auto">
          <a:xfrm>
            <a:off x="2771978" y="4959017"/>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5" name="Rectangle 69">
            <a:extLst>
              <a:ext uri="{FF2B5EF4-FFF2-40B4-BE49-F238E27FC236}">
                <a16:creationId xmlns:a16="http://schemas.microsoft.com/office/drawing/2014/main" id="{62C9EACA-B076-E40E-DD09-CF93A5C99193}"/>
              </a:ext>
            </a:extLst>
          </p:cNvPr>
          <p:cNvSpPr>
            <a:spLocks noChangeArrowheads="1"/>
          </p:cNvSpPr>
          <p:nvPr/>
        </p:nvSpPr>
        <p:spPr bwMode="auto">
          <a:xfrm>
            <a:off x="2771980" y="5499023"/>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grpSp>
        <p:nvGrpSpPr>
          <p:cNvPr id="176" name="グループ化 175">
            <a:extLst>
              <a:ext uri="{FF2B5EF4-FFF2-40B4-BE49-F238E27FC236}">
                <a16:creationId xmlns:a16="http://schemas.microsoft.com/office/drawing/2014/main" id="{F2AB8E9F-53D6-171F-AAFD-F31E1C2CFDE1}"/>
              </a:ext>
            </a:extLst>
          </p:cNvPr>
          <p:cNvGrpSpPr/>
          <p:nvPr/>
        </p:nvGrpSpPr>
        <p:grpSpPr>
          <a:xfrm>
            <a:off x="3221986" y="5769026"/>
            <a:ext cx="2250023" cy="180002"/>
            <a:chOff x="971961" y="1088974"/>
            <a:chExt cx="2250023" cy="180002"/>
          </a:xfrm>
        </p:grpSpPr>
        <p:sp>
          <p:nvSpPr>
            <p:cNvPr id="177" name="Rectangle 69">
              <a:extLst>
                <a:ext uri="{FF2B5EF4-FFF2-40B4-BE49-F238E27FC236}">
                  <a16:creationId xmlns:a16="http://schemas.microsoft.com/office/drawing/2014/main" id="{22821331-EDCC-8C40-EF38-AAF53F1B7D7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8" name="Rectangle 70">
              <a:extLst>
                <a:ext uri="{FF2B5EF4-FFF2-40B4-BE49-F238E27FC236}">
                  <a16:creationId xmlns:a16="http://schemas.microsoft.com/office/drawing/2014/main" id="{66D5654A-C069-3789-4DD3-92D3D819A79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9" name="Rectangle 71">
              <a:extLst>
                <a:ext uri="{FF2B5EF4-FFF2-40B4-BE49-F238E27FC236}">
                  <a16:creationId xmlns:a16="http://schemas.microsoft.com/office/drawing/2014/main" id="{75CF4DB4-2197-9940-F5FC-ECE4EE1F1A6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0" name="Rectangle 72">
              <a:extLst>
                <a:ext uri="{FF2B5EF4-FFF2-40B4-BE49-F238E27FC236}">
                  <a16:creationId xmlns:a16="http://schemas.microsoft.com/office/drawing/2014/main" id="{5CDE8CF2-4D8D-01F2-4FCB-23FA991E4E1B}"/>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1" name="Rectangle 73">
              <a:extLst>
                <a:ext uri="{FF2B5EF4-FFF2-40B4-BE49-F238E27FC236}">
                  <a16:creationId xmlns:a16="http://schemas.microsoft.com/office/drawing/2014/main" id="{6861BBF7-0223-742C-587B-88BF3506AD3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2" name="グループ化 181">
            <a:extLst>
              <a:ext uri="{FF2B5EF4-FFF2-40B4-BE49-F238E27FC236}">
                <a16:creationId xmlns:a16="http://schemas.microsoft.com/office/drawing/2014/main" id="{78BB2E81-C4A1-16D3-144D-2510F2EDD13A}"/>
              </a:ext>
            </a:extLst>
          </p:cNvPr>
          <p:cNvGrpSpPr/>
          <p:nvPr/>
        </p:nvGrpSpPr>
        <p:grpSpPr>
          <a:xfrm>
            <a:off x="3221985" y="6039029"/>
            <a:ext cx="2250023" cy="180002"/>
            <a:chOff x="971961" y="1088974"/>
            <a:chExt cx="2250023" cy="180002"/>
          </a:xfrm>
        </p:grpSpPr>
        <p:sp>
          <p:nvSpPr>
            <p:cNvPr id="183" name="Rectangle 69">
              <a:extLst>
                <a:ext uri="{FF2B5EF4-FFF2-40B4-BE49-F238E27FC236}">
                  <a16:creationId xmlns:a16="http://schemas.microsoft.com/office/drawing/2014/main" id="{E372DD37-53D1-C2F4-0C1D-A73C4B517603}"/>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84" name="Rectangle 70">
              <a:extLst>
                <a:ext uri="{FF2B5EF4-FFF2-40B4-BE49-F238E27FC236}">
                  <a16:creationId xmlns:a16="http://schemas.microsoft.com/office/drawing/2014/main" id="{9A6A0B71-643E-6752-FEB2-901E8CE3F1DE}"/>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5" name="Rectangle 71">
              <a:extLst>
                <a:ext uri="{FF2B5EF4-FFF2-40B4-BE49-F238E27FC236}">
                  <a16:creationId xmlns:a16="http://schemas.microsoft.com/office/drawing/2014/main" id="{8660B713-55DE-75AB-3810-0CF6BAF844B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6" name="Rectangle 72">
              <a:extLst>
                <a:ext uri="{FF2B5EF4-FFF2-40B4-BE49-F238E27FC236}">
                  <a16:creationId xmlns:a16="http://schemas.microsoft.com/office/drawing/2014/main" id="{1C0856E3-75EB-9168-B1E7-AE8F36B5552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7" name="Rectangle 73">
              <a:extLst>
                <a:ext uri="{FF2B5EF4-FFF2-40B4-BE49-F238E27FC236}">
                  <a16:creationId xmlns:a16="http://schemas.microsoft.com/office/drawing/2014/main" id="{C92786F8-C1D9-7D9A-A43C-17B41102931E}"/>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8" name="グループ化 187">
            <a:extLst>
              <a:ext uri="{FF2B5EF4-FFF2-40B4-BE49-F238E27FC236}">
                <a16:creationId xmlns:a16="http://schemas.microsoft.com/office/drawing/2014/main" id="{17CD7CE4-7DF3-AA4E-B1FC-1C37D4A81746}"/>
              </a:ext>
            </a:extLst>
          </p:cNvPr>
          <p:cNvGrpSpPr/>
          <p:nvPr/>
        </p:nvGrpSpPr>
        <p:grpSpPr>
          <a:xfrm>
            <a:off x="3671991" y="6309032"/>
            <a:ext cx="2250023" cy="180002"/>
            <a:chOff x="971961" y="1088974"/>
            <a:chExt cx="2250023" cy="180002"/>
          </a:xfrm>
        </p:grpSpPr>
        <p:sp>
          <p:nvSpPr>
            <p:cNvPr id="189" name="Rectangle 69">
              <a:extLst>
                <a:ext uri="{FF2B5EF4-FFF2-40B4-BE49-F238E27FC236}">
                  <a16:creationId xmlns:a16="http://schemas.microsoft.com/office/drawing/2014/main" id="{5DB371E4-3AF0-453E-51D5-A4D2400FB796}"/>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0" name="Rectangle 70">
              <a:extLst>
                <a:ext uri="{FF2B5EF4-FFF2-40B4-BE49-F238E27FC236}">
                  <a16:creationId xmlns:a16="http://schemas.microsoft.com/office/drawing/2014/main" id="{D9A75F0C-FD03-038F-252C-41EECF67467A}"/>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1" name="Rectangle 71">
              <a:extLst>
                <a:ext uri="{FF2B5EF4-FFF2-40B4-BE49-F238E27FC236}">
                  <a16:creationId xmlns:a16="http://schemas.microsoft.com/office/drawing/2014/main" id="{01D769CD-7C3B-3461-F6B1-552422C71DF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2" name="Rectangle 72">
              <a:extLst>
                <a:ext uri="{FF2B5EF4-FFF2-40B4-BE49-F238E27FC236}">
                  <a16:creationId xmlns:a16="http://schemas.microsoft.com/office/drawing/2014/main" id="{2310AEBE-33FD-8017-6C63-011F0B5E12DC}"/>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3" name="Rectangle 73">
              <a:extLst>
                <a:ext uri="{FF2B5EF4-FFF2-40B4-BE49-F238E27FC236}">
                  <a16:creationId xmlns:a16="http://schemas.microsoft.com/office/drawing/2014/main" id="{FF98468D-4309-4F69-872D-D24180DCDBF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94" name="グループ化 193">
            <a:extLst>
              <a:ext uri="{FF2B5EF4-FFF2-40B4-BE49-F238E27FC236}">
                <a16:creationId xmlns:a16="http://schemas.microsoft.com/office/drawing/2014/main" id="{A75BF7A2-C1AC-C403-CE8E-CD2A87902261}"/>
              </a:ext>
            </a:extLst>
          </p:cNvPr>
          <p:cNvGrpSpPr/>
          <p:nvPr/>
        </p:nvGrpSpPr>
        <p:grpSpPr>
          <a:xfrm>
            <a:off x="3671990" y="6579035"/>
            <a:ext cx="2250023" cy="180002"/>
            <a:chOff x="971961" y="1088974"/>
            <a:chExt cx="2250023" cy="180002"/>
          </a:xfrm>
        </p:grpSpPr>
        <p:sp>
          <p:nvSpPr>
            <p:cNvPr id="195" name="Rectangle 69">
              <a:extLst>
                <a:ext uri="{FF2B5EF4-FFF2-40B4-BE49-F238E27FC236}">
                  <a16:creationId xmlns:a16="http://schemas.microsoft.com/office/drawing/2014/main" id="{09B354E7-9B2E-30CB-6215-01CD416581B0}"/>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6" name="Rectangle 70">
              <a:extLst>
                <a:ext uri="{FF2B5EF4-FFF2-40B4-BE49-F238E27FC236}">
                  <a16:creationId xmlns:a16="http://schemas.microsoft.com/office/drawing/2014/main" id="{73902641-B8D6-93D9-B07A-659A8194766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7" name="Rectangle 71">
              <a:extLst>
                <a:ext uri="{FF2B5EF4-FFF2-40B4-BE49-F238E27FC236}">
                  <a16:creationId xmlns:a16="http://schemas.microsoft.com/office/drawing/2014/main" id="{99FF6F8F-C9D9-56F4-0B03-72F6C38161A0}"/>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8" name="Rectangle 72">
              <a:extLst>
                <a:ext uri="{FF2B5EF4-FFF2-40B4-BE49-F238E27FC236}">
                  <a16:creationId xmlns:a16="http://schemas.microsoft.com/office/drawing/2014/main" id="{43E137DE-C423-3FFF-BD75-275E129F89E8}"/>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9" name="Rectangle 73">
              <a:extLst>
                <a:ext uri="{FF2B5EF4-FFF2-40B4-BE49-F238E27FC236}">
                  <a16:creationId xmlns:a16="http://schemas.microsoft.com/office/drawing/2014/main" id="{86F46255-D516-6C0F-F0E1-2E039865C494}"/>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431954" y="908972"/>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431954" y="117897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431954"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431954"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431954"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431954"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431954" y="297899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431954" y="324899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521955" y="567902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521955" y="594902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521955" y="621903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521955" y="648903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32723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358977"/>
            <a:ext cx="8190091"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フォワーディングは常に行うものとする</a:t>
            </a:r>
            <a:endParaRPr lang="en-US" altLang="ja-JP" sz="1600" dirty="0"/>
          </a:p>
          <a:p>
            <a:pPr lvl="1"/>
            <a:r>
              <a:rPr lang="ja-JP" altLang="en-US" sz="1600" dirty="0"/>
              <a:t>命令を実行するために「必要な時間」とは，最初の命令のフェッチ開始から最後の命令の書き戻しが終わるまでの時間とする</a:t>
            </a:r>
            <a:endParaRPr lang="en-US" altLang="ja-JP" sz="1600" dirty="0"/>
          </a:p>
          <a:p>
            <a:pPr lvl="2"/>
            <a:r>
              <a:rPr lang="ja-JP" altLang="en-US" sz="1600" dirty="0"/>
              <a:t>たとえば以下の１命令を実行するために「必要な時間」は </a:t>
            </a:r>
            <a:r>
              <a:rPr lang="en-US" altLang="ja-JP" sz="1600" dirty="0"/>
              <a:t>5ns </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3131984"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3131984"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3131984"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273004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000" dirty="0"/>
              <a:t>ペナルティは（パイプライン段数 </a:t>
            </a:r>
            <a:r>
              <a:rPr kumimoji="1" lang="en-US" altLang="ja-JP" sz="2000" dirty="0"/>
              <a:t>– 1</a:t>
            </a:r>
            <a:r>
              <a:rPr kumimoji="1" lang="ja-JP" altLang="en-US" sz="2000" dirty="0"/>
              <a:t>）サイクル</a:t>
            </a:r>
            <a:br>
              <a:rPr kumimoji="1" lang="en-US" altLang="ja-JP" sz="2000" dirty="0"/>
            </a:br>
            <a:r>
              <a:rPr kumimoji="1" lang="ja-JP" altLang="en-US" sz="2000" dirty="0"/>
              <a:t>取り消される命令数は増えるが，時間は同じ</a:t>
            </a:r>
            <a:endParaRPr kumimoji="1" lang="en-US" sz="20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771980" y="2708992"/>
                <a:ext cx="540005" cy="270003"/>
              </a:xfrm>
              <a:prstGeom prst="rect">
                <a:avLst/>
              </a:prstGeom>
              <a:blipFill>
                <a:blip r:embed="rId2"/>
                <a:stretch>
                  <a:fillRect l="-206818" t="-17778" r="-205682" b="-73333"/>
                </a:stretch>
              </a:blipFill>
            </p:spPr>
            <p:txBody>
              <a:bodyPr/>
              <a:lstStyle/>
              <a:p>
                <a:r>
                  <a:rPr lang="en-US">
                    <a:noFill/>
                  </a:rPr>
                  <a:t> </a:t>
                </a:r>
              </a:p>
            </p:txBody>
          </p:sp>
        </mc:Fallback>
      </mc:AlternateContent>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46" name="正方形/長方形 45">
                <a:extLst>
                  <a:ext uri="{FF2B5EF4-FFF2-40B4-BE49-F238E27FC236}">
                    <a16:creationId xmlns:a16="http://schemas.microsoft.com/office/drawing/2014/main" id="{67D7EE48-735C-4B9D-BDD0-7FFBC4EE0575}"/>
                  </a:ext>
                </a:extLst>
              </p:cNvPr>
              <p:cNvSpPr>
                <a:spLocks noRot="1" noChangeAspect="1" noMove="1" noResize="1" noEditPoints="1" noAdjustHandles="1" noChangeArrowheads="1" noChangeShapeType="1" noTextEdit="1"/>
              </p:cNvSpPr>
              <p:nvPr/>
            </p:nvSpPr>
            <p:spPr>
              <a:xfrm>
                <a:off x="2771980" y="6399033"/>
                <a:ext cx="540005" cy="270003"/>
              </a:xfrm>
              <a:prstGeom prst="rect">
                <a:avLst/>
              </a:prstGeom>
              <a:blipFill>
                <a:blip r:embed="rId3"/>
                <a:stretch>
                  <a:fillRect l="-206818" t="-20455" r="-205682" b="-77273"/>
                </a:stretch>
              </a:blipFill>
            </p:spPr>
            <p:txBody>
              <a:bodyPr/>
              <a:lstStyle/>
              <a:p>
                <a:r>
                  <a:rPr lang="en-US">
                    <a:noFill/>
                  </a:rPr>
                  <a:t> </a:t>
                </a:r>
              </a:p>
            </p:txBody>
          </p:sp>
        </mc:Fallback>
      </mc:AlternateContent>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ライン２本分</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廃棄やん･･･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051972"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大損害まったなし</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36435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の式のまとめ</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pPr lvl="1"/>
                <a:endParaRPr lang="en-US" altLang="ja-JP" dirty="0"/>
              </a:p>
              <a:p>
                <a:pPr lvl="1"/>
                <a:r>
                  <a:rPr lang="ja-JP" altLang="en-US" dirty="0"/>
                  <a:t>実際の </a:t>
                </a:r>
                <a:r>
                  <a:rPr lang="en-US" altLang="ja-JP" dirty="0"/>
                  <a:t>IPC</a:t>
                </a:r>
                <a:r>
                  <a:rPr lang="ja-JP" altLang="en-US" dirty="0"/>
                  <a:t>：</a:t>
                </a:r>
                <a:r>
                  <a:rPr lang="en-US" altLang="ja-JP" dirty="0"/>
                  <a:t>	</a:t>
                </a:r>
                <a:r>
                  <a:rPr lang="en-US" altLang="ja-JP" i="0" dirty="0">
                    <a:latin typeface="+mj-lt"/>
                  </a:rPr>
                  <a:t> 			</a:t>
                </a:r>
                <a14:m>
                  <m:oMath xmlns:m="http://schemas.openxmlformats.org/officeDocument/2006/math">
                    <m:r>
                      <a:rPr lang="en-US" altLang="ja-JP" i="1" dirty="0">
                        <a:latin typeface="Cambria Math" panose="02040503050406030204" pitchFamily="18" charset="0"/>
                      </a:rPr>
                      <m:t>𝐼𝑃𝐶𝑟</m:t>
                    </m:r>
                  </m:oMath>
                </a14:m>
                <a:r>
                  <a:rPr lang="en-US" altLang="ja-JP" dirty="0"/>
                  <a:t> </a:t>
                </a:r>
                <a:br>
                  <a:rPr lang="en-US" altLang="ja-JP" dirty="0"/>
                </a:br>
                <a:endParaRPr lang="en-US" altLang="ja-JP" dirty="0"/>
              </a:p>
              <a:p>
                <a:pPr lvl="1"/>
                <a:r>
                  <a:rPr lang="ja-JP" altLang="en-US" dirty="0"/>
                  <a:t>予測ミスがなかった場合の理想 </a:t>
                </a:r>
                <a:r>
                  <a:rPr lang="en-US" altLang="ja-JP" dirty="0"/>
                  <a:t>IPC</a:t>
                </a:r>
                <a:r>
                  <a:rPr lang="ja-JP" altLang="en-US" dirty="0"/>
                  <a:t>：</a:t>
                </a:r>
                <a:r>
                  <a:rPr lang="en-US" altLang="ja-JP" dirty="0"/>
                  <a:t>	</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endParaRPr kumimoji="1" lang="en-US" altLang="ja-JP" dirty="0"/>
              </a:p>
              <a:p>
                <a:pPr lvl="1"/>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1"/>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endParaRPr kumimoji="1" lang="en-US" altLang="ja-JP" dirty="0"/>
              </a:p>
              <a:p>
                <a:pPr lvl="1"/>
                <a:r>
                  <a:rPr kumimoji="1" lang="ja-JP" altLang="en-US" dirty="0"/>
                  <a:t>分岐予測ミス・ペナルティ（サイクル）：</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pPr lvl="1"/>
                <a:endParaRPr lang="en-US" altLang="ja-JP" dirty="0"/>
              </a:p>
              <a:p>
                <a:pPr lvl="1"/>
                <a:r>
                  <a:rPr lang="ja-JP" altLang="en-US" dirty="0"/>
                  <a:t>（実行命令数が項から消えている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799480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スカラの５段パイプライン・プロセッサの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lang="ja-JP" altLang="en-US" i="0" dirty="0">
                    <a:latin typeface="+mj-lt"/>
                  </a:rPr>
                  <a:t>ここで，</a:t>
                </a:r>
                <a:br>
                  <a:rPr lang="en-US" altLang="ja-JP" i="0" dirty="0">
                    <a:latin typeface="+mj-lt"/>
                  </a:rPr>
                </a:br>
                <a:r>
                  <a:rPr lang="ja-JP" altLang="en-US" i="0" dirty="0">
                    <a:latin typeface="+mj-lt"/>
                  </a:rPr>
                  <a:t>理想 </a:t>
                </a:r>
                <a:r>
                  <a:rPr lang="en-US" altLang="ja-JP" i="0" dirty="0">
                    <a:latin typeface="+mj-lt"/>
                  </a:rPr>
                  <a:t>IPC		</a:t>
                </a:r>
                <a:r>
                  <a:rPr lang="en-US" altLang="ja-JP" b="0" i="0" dirty="0">
                    <a:latin typeface="+mj-lt"/>
                  </a:rPr>
                  <a:t> </a:t>
                </a:r>
                <a14:m>
                  <m:oMath xmlns:m="http://schemas.openxmlformats.org/officeDocument/2006/math">
                    <m:r>
                      <a:rPr lang="en-US" altLang="ja-JP" i="1" dirty="0" smtClean="0">
                        <a:latin typeface="Cambria Math" panose="02040503050406030204" pitchFamily="18" charset="0"/>
                      </a:rPr>
                      <m:t>𝐼𝑃𝐶𝑡</m:t>
                    </m:r>
                    <m:r>
                      <a:rPr lang="en-US" altLang="ja-JP" b="0" i="0" dirty="0" smtClean="0">
                        <a:latin typeface="Cambria Math" panose="02040503050406030204" pitchFamily="18" charset="0"/>
                      </a:rPr>
                      <m:t>=1</m:t>
                    </m:r>
                  </m:oMath>
                </a14:m>
                <a:r>
                  <a:rPr lang="ja-JP" altLang="en-US" dirty="0"/>
                  <a:t>，</a:t>
                </a:r>
                <a:br>
                  <a:rPr lang="en-US" altLang="ja-JP" dirty="0"/>
                </a:br>
                <a:r>
                  <a:rPr lang="ja-JP" altLang="en-US" dirty="0"/>
                  <a:t>分岐発生率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br>
                  <a:rPr lang="en-US" altLang="ja-JP" dirty="0"/>
                </a:br>
                <a:r>
                  <a:rPr lang="ja-JP" altLang="en-US" dirty="0"/>
                  <a:t>予測ミス率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br>
                  <a:rPr lang="en-US" altLang="ja-JP" dirty="0"/>
                </a:br>
                <a:r>
                  <a:rPr lang="ja-JP" altLang="en-US" i="0" dirty="0">
                    <a:latin typeface="+mj-lt"/>
                  </a:rPr>
                  <a:t>ペナルティ</a:t>
                </a:r>
                <a:r>
                  <a:rPr lang="en-US" altLang="ja-JP" i="0" dirty="0">
                    <a:latin typeface="+mj-lt"/>
                  </a:rPr>
                  <a:t>	    </a:t>
                </a:r>
                <a14:m>
                  <m:oMath xmlns:m="http://schemas.openxmlformats.org/officeDocument/2006/math">
                    <m:r>
                      <a:rPr lang="en-US" altLang="ja-JP" i="1" dirty="0" smtClean="0">
                        <a:latin typeface="Cambria Math" panose="02040503050406030204" pitchFamily="18" charset="0"/>
                      </a:rPr>
                      <m:t>𝐶𝑝</m:t>
                    </m:r>
                    <m:r>
                      <a:rPr lang="en-US" altLang="ja-JP" i="1" dirty="0" smtClean="0">
                        <a:latin typeface="Cambria Math" panose="02040503050406030204" pitchFamily="18" charset="0"/>
                      </a:rPr>
                      <m:t>=4</m:t>
                    </m:r>
                  </m:oMath>
                </a14:m>
                <a:r>
                  <a:rPr lang="en-US" altLang="ja-JP" dirty="0"/>
                  <a:t> </a:t>
                </a:r>
                <a:r>
                  <a:rPr lang="ja-JP" altLang="en-US" dirty="0"/>
                  <a:t>（</a:t>
                </a:r>
                <a:r>
                  <a:rPr lang="en-US" altLang="ja-JP" dirty="0"/>
                  <a:t>5</a:t>
                </a:r>
                <a:r>
                  <a:rPr lang="ja-JP" altLang="en-US" dirty="0"/>
                  <a:t>段なので</a:t>
                </a:r>
                <a14:m>
                  <m:oMath xmlns:m="http://schemas.openxmlformats.org/officeDocument/2006/math">
                    <m:r>
                      <a:rPr lang="en-US" altLang="ja-JP" i="1" dirty="0" smtClean="0">
                        <a:latin typeface="Cambria Math" panose="02040503050406030204" pitchFamily="18" charset="0"/>
                      </a:rPr>
                      <m:t>5−1</m:t>
                    </m:r>
                    <m:r>
                      <a:rPr lang="en-US" altLang="ja-JP" b="0" i="1" dirty="0" smtClean="0">
                        <a:latin typeface="Cambria Math" panose="02040503050406030204" pitchFamily="18" charset="0"/>
                      </a:rPr>
                      <m:t>=4</m:t>
                    </m:r>
                  </m:oMath>
                </a14:m>
                <a:r>
                  <a:rPr lang="ja-JP" altLang="en-US" dirty="0"/>
                  <a:t>サイクル）とすると，</a:t>
                </a:r>
                <a:endParaRPr lang="en-US" altLang="ja-JP" dirty="0"/>
              </a:p>
              <a:p>
                <a:pPr lvl="1"/>
                <a14:m>
                  <m:oMath xmlns:m="http://schemas.openxmlformats.org/officeDocument/2006/math">
                    <m:r>
                      <a:rPr lang="en-US" altLang="ja-JP" i="1" dirty="0" smtClean="0">
                        <a:latin typeface="Cambria Math" panose="02040503050406030204" pitchFamily="18" charset="0"/>
                      </a:rPr>
                      <m:t>𝐼𝑃𝐶𝑟</m:t>
                    </m:r>
                    <m:r>
                      <a:rPr lang="en-US" altLang="ja-JP" b="0"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solidFill>
                              <a:schemeClr val="accent5"/>
                            </a:solidFill>
                            <a:latin typeface="Cambria Math" panose="02040503050406030204" pitchFamily="18" charset="0"/>
                          </a:rPr>
                          <m:t>4</m:t>
                        </m:r>
                      </m:den>
                    </m:f>
                    <m:r>
                      <a:rPr lang="ja-JP" altLang="en-US" b="0" i="1" dirty="0">
                        <a:latin typeface="Cambria Math" panose="02040503050406030204" pitchFamily="18" charset="0"/>
                      </a:rPr>
                      <m:t>≃</m:t>
                    </m:r>
                    <m:r>
                      <a:rPr lang="en-US" altLang="ja-JP" b="0" i="1" dirty="0" smtClean="0">
                        <a:latin typeface="Cambria Math" panose="02040503050406030204" pitchFamily="18" charset="0"/>
                      </a:rPr>
                      <m:t>0.83</m:t>
                    </m:r>
                  </m:oMath>
                </a14:m>
                <a:endParaRPr lang="en-US" altLang="ja-JP" dirty="0"/>
              </a:p>
              <a:p>
                <a:pPr lvl="1"/>
                <a:r>
                  <a:rPr lang="ja-JP" altLang="en-US" dirty="0"/>
                  <a:t>つまり分岐予測ミスが無かった場合の理想 </a:t>
                </a:r>
                <a:r>
                  <a:rPr lang="en-US" altLang="ja-JP" dirty="0"/>
                  <a:t>IPC </a:t>
                </a:r>
                <a:r>
                  <a:rPr lang="ja-JP" altLang="en-US" dirty="0"/>
                  <a:t>と比べて</a:t>
                </a:r>
                <a:br>
                  <a:rPr lang="en-US" altLang="ja-JP" dirty="0"/>
                </a:br>
                <a:r>
                  <a:rPr lang="en-US" altLang="ja-JP" dirty="0"/>
                  <a:t>17% </a:t>
                </a:r>
                <a:r>
                  <a:rPr lang="ja-JP" altLang="en-US" dirty="0"/>
                  <a:t>ぐらい </a:t>
                </a:r>
                <a:r>
                  <a:rPr lang="en-US" altLang="ja-JP" dirty="0"/>
                  <a:t>IPC </a:t>
                </a:r>
                <a:r>
                  <a:rPr lang="ja-JP" altLang="en-US" dirty="0"/>
                  <a:t>が落ちている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181243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パイプライン段数を２倍に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𝐼𝑃𝐶𝑡</m:t>
                    </m:r>
                    <m:r>
                      <a:rPr lang="en-US" altLang="ja-JP" dirty="0">
                        <a:latin typeface="Cambria Math" panose="02040503050406030204" pitchFamily="18" charset="0"/>
                      </a:rPr>
                      <m:t>=1</m:t>
                    </m:r>
                  </m:oMath>
                </a14:m>
                <a:r>
                  <a:rPr lang="ja-JP" altLang="en-US" i="0" dirty="0">
                    <a:latin typeface="+mj-lt"/>
                  </a:rPr>
                  <a:t>，</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ペナルティは</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𝐶𝑝</m:t>
                    </m:r>
                    <m:r>
                      <a:rPr lang="en-US" altLang="ja-JP" i="1" dirty="0">
                        <a:solidFill>
                          <a:schemeClr val="accent5"/>
                        </a:solidFill>
                        <a:latin typeface="Cambria Math" panose="02040503050406030204" pitchFamily="18" charset="0"/>
                      </a:rPr>
                      <m:t>=9</m:t>
                    </m:r>
                  </m:oMath>
                </a14:m>
                <a:r>
                  <a:rPr lang="en-US" altLang="ja-JP" dirty="0">
                    <a:solidFill>
                      <a:schemeClr val="accent5"/>
                    </a:solidFill>
                  </a:rPr>
                  <a:t> </a:t>
                </a:r>
                <a:r>
                  <a:rPr lang="ja-JP" altLang="en-US" dirty="0">
                    <a:solidFill>
                      <a:schemeClr val="accent5"/>
                    </a:solidFill>
                  </a:rPr>
                  <a:t>（</a:t>
                </a:r>
                <a:r>
                  <a:rPr lang="en-US" altLang="ja-JP" dirty="0">
                    <a:solidFill>
                      <a:schemeClr val="accent5"/>
                    </a:solidFill>
                  </a:rPr>
                  <a:t>10</a:t>
                </a:r>
                <a:r>
                  <a:rPr lang="ja-JP" altLang="en-US" dirty="0">
                    <a:solidFill>
                      <a:schemeClr val="accent5"/>
                    </a:solidFill>
                  </a:rPr>
                  <a:t>段なので </a:t>
                </a:r>
                <a14:m>
                  <m:oMath xmlns:m="http://schemas.openxmlformats.org/officeDocument/2006/math">
                    <m:r>
                      <a:rPr lang="en-US" altLang="ja-JP" i="1" dirty="0" smtClean="0">
                        <a:solidFill>
                          <a:schemeClr val="accent5"/>
                        </a:solidFill>
                        <a:latin typeface="Cambria Math" panose="02040503050406030204" pitchFamily="18" charset="0"/>
                      </a:rPr>
                      <m:t>10</m:t>
                    </m:r>
                    <m:r>
                      <a:rPr lang="ja-JP" altLang="en-US" i="1" dirty="0" smtClean="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− 1</m:t>
                    </m:r>
                    <m:r>
                      <a:rPr lang="en-US" altLang="ja-JP" b="0" i="1" dirty="0" smtClean="0">
                        <a:solidFill>
                          <a:schemeClr val="accent5"/>
                        </a:solidFill>
                        <a:latin typeface="Cambria Math" panose="02040503050406030204" pitchFamily="18" charset="0"/>
                      </a:rPr>
                      <m:t>=9</m:t>
                    </m:r>
                  </m:oMath>
                </a14:m>
                <a:r>
                  <a:rPr lang="ja-JP" altLang="en-US" dirty="0">
                    <a:solidFill>
                      <a:schemeClr val="accent5"/>
                    </a:solidFill>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1+0.25×0.2×</m:t>
                        </m:r>
                        <m:r>
                          <a:rPr lang="en-US" altLang="ja-JP" b="1" i="1" dirty="0">
                            <a:solidFill>
                              <a:schemeClr val="accent5"/>
                            </a:solidFill>
                            <a:latin typeface="Cambria Math" panose="02040503050406030204" pitchFamily="18" charset="0"/>
                          </a:rPr>
                          <m:t>𝟗</m:t>
                        </m:r>
                      </m:den>
                    </m:f>
                    <m:r>
                      <a:rPr lang="ja-JP" altLang="en-US" i="1" dirty="0">
                        <a:latin typeface="Cambria Math" panose="02040503050406030204" pitchFamily="18" charset="0"/>
                      </a:rPr>
                      <m:t>≃</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dirty="0"/>
                  <a:t>分岐予測ミスが無かった場合の理想 </a:t>
                </a:r>
                <a:r>
                  <a:rPr lang="en-US" altLang="ja-JP" dirty="0"/>
                  <a:t>IPC </a:t>
                </a:r>
                <a:r>
                  <a:rPr lang="ja-JP" altLang="en-US" dirty="0"/>
                  <a:t>と比べて</a:t>
                </a:r>
                <a:br>
                  <a:rPr lang="en-US" altLang="ja-JP" dirty="0"/>
                </a:br>
                <a:r>
                  <a:rPr lang="en-US" altLang="ja-JP" dirty="0"/>
                  <a:t>31% </a:t>
                </a:r>
                <a:r>
                  <a:rPr lang="ja-JP" altLang="en-US" dirty="0"/>
                  <a:t>ぐらい性能が落ちている</a:t>
                </a:r>
                <a:endParaRPr lang="en-US" altLang="ja-JP" dirty="0"/>
              </a:p>
              <a:p>
                <a:pPr lvl="2"/>
                <a:r>
                  <a:rPr lang="ja-JP" altLang="en-US" dirty="0"/>
                  <a:t>パイプライン段数が５段の時より </a:t>
                </a:r>
                <a:r>
                  <a:rPr lang="en-US" altLang="ja-JP" dirty="0"/>
                  <a:t>IPC </a:t>
                </a:r>
                <a:r>
                  <a:rPr lang="ja-JP" altLang="en-US" dirty="0"/>
                  <a:t>低下が大きい</a:t>
                </a: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297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dirty="0"/>
              <a:t>パイプライン段数が深い時は予測器の精度が重要</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251952" y="243898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92112" y="243898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132272" y="243898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701957" y="1538979"/>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462021"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671990"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7073977" y="998973"/>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321975"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881958"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572000" y="243898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012016" y="243898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112006"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251952"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971959"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1691968"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2411976"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131985"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3851992"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4572001"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292009"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012016"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6732024"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6732023" y="4689014"/>
            <a:ext cx="2250025"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5" name="角丸四角形 89">
            <a:extLst>
              <a:ext uri="{FF2B5EF4-FFF2-40B4-BE49-F238E27FC236}">
                <a16:creationId xmlns:a16="http://schemas.microsoft.com/office/drawing/2014/main" id="{02E6C179-A03E-6AF7-6AB4-2CADEC38B4A0}"/>
              </a:ext>
            </a:extLst>
          </p:cNvPr>
          <p:cNvSpPr/>
          <p:nvPr/>
        </p:nvSpPr>
        <p:spPr bwMode="auto">
          <a:xfrm>
            <a:off x="6912026" y="5319021"/>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7" name="角丸四角形 28">
            <a:extLst>
              <a:ext uri="{FF2B5EF4-FFF2-40B4-BE49-F238E27FC236}">
                <a16:creationId xmlns:a16="http://schemas.microsoft.com/office/drawing/2014/main" id="{F0A7D094-FD7E-9E6E-8FA8-4927AEF5195A}"/>
              </a:ext>
            </a:extLst>
          </p:cNvPr>
          <p:cNvSpPr/>
          <p:nvPr/>
        </p:nvSpPr>
        <p:spPr bwMode="auto">
          <a:xfrm>
            <a:off x="431953"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8" name="角丸四角形 28">
            <a:extLst>
              <a:ext uri="{FF2B5EF4-FFF2-40B4-BE49-F238E27FC236}">
                <a16:creationId xmlns:a16="http://schemas.microsoft.com/office/drawing/2014/main" id="{9C5E7028-9C90-6A8B-B33D-DAB0DC04A771}"/>
              </a:ext>
            </a:extLst>
          </p:cNvPr>
          <p:cNvSpPr/>
          <p:nvPr/>
        </p:nvSpPr>
        <p:spPr bwMode="auto">
          <a:xfrm>
            <a:off x="1151962"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9" name="角丸四角形 28">
            <a:extLst>
              <a:ext uri="{FF2B5EF4-FFF2-40B4-BE49-F238E27FC236}">
                <a16:creationId xmlns:a16="http://schemas.microsoft.com/office/drawing/2014/main" id="{450CC458-E9F9-BAF6-0A13-F87C33C2C7E4}"/>
              </a:ext>
            </a:extLst>
          </p:cNvPr>
          <p:cNvSpPr/>
          <p:nvPr/>
        </p:nvSpPr>
        <p:spPr bwMode="auto">
          <a:xfrm>
            <a:off x="1871969"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0" name="角丸四角形 28">
            <a:extLst>
              <a:ext uri="{FF2B5EF4-FFF2-40B4-BE49-F238E27FC236}">
                <a16:creationId xmlns:a16="http://schemas.microsoft.com/office/drawing/2014/main" id="{DC81AD1E-C5B6-4997-BA2E-590E804F2723}"/>
              </a:ext>
            </a:extLst>
          </p:cNvPr>
          <p:cNvSpPr/>
          <p:nvPr/>
        </p:nvSpPr>
        <p:spPr bwMode="auto">
          <a:xfrm>
            <a:off x="259197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1" name="角丸四角形 28">
            <a:extLst>
              <a:ext uri="{FF2B5EF4-FFF2-40B4-BE49-F238E27FC236}">
                <a16:creationId xmlns:a16="http://schemas.microsoft.com/office/drawing/2014/main" id="{65054F20-C458-EA17-4A6B-FCB1E5A71CCC}"/>
              </a:ext>
            </a:extLst>
          </p:cNvPr>
          <p:cNvSpPr/>
          <p:nvPr/>
        </p:nvSpPr>
        <p:spPr bwMode="auto">
          <a:xfrm>
            <a:off x="3311985"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2" name="角丸四角形 28">
            <a:extLst>
              <a:ext uri="{FF2B5EF4-FFF2-40B4-BE49-F238E27FC236}">
                <a16:creationId xmlns:a16="http://schemas.microsoft.com/office/drawing/2014/main" id="{9BF7547A-7245-B2EB-6028-2EADD81C0E24}"/>
              </a:ext>
            </a:extLst>
          </p:cNvPr>
          <p:cNvSpPr/>
          <p:nvPr/>
        </p:nvSpPr>
        <p:spPr bwMode="auto">
          <a:xfrm>
            <a:off x="4031994"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3" name="角丸四角形 28">
            <a:extLst>
              <a:ext uri="{FF2B5EF4-FFF2-40B4-BE49-F238E27FC236}">
                <a16:creationId xmlns:a16="http://schemas.microsoft.com/office/drawing/2014/main" id="{52FC087E-450F-78DF-AC9E-D38245391E1A}"/>
              </a:ext>
            </a:extLst>
          </p:cNvPr>
          <p:cNvSpPr/>
          <p:nvPr/>
        </p:nvSpPr>
        <p:spPr bwMode="auto">
          <a:xfrm>
            <a:off x="4752001"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4" name="角丸四角形 28">
            <a:extLst>
              <a:ext uri="{FF2B5EF4-FFF2-40B4-BE49-F238E27FC236}">
                <a16:creationId xmlns:a16="http://schemas.microsoft.com/office/drawing/2014/main" id="{BF0E06ED-3A68-ED30-9232-A01109D7B0DE}"/>
              </a:ext>
            </a:extLst>
          </p:cNvPr>
          <p:cNvSpPr/>
          <p:nvPr/>
        </p:nvSpPr>
        <p:spPr bwMode="auto">
          <a:xfrm>
            <a:off x="5472010"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7" name="角丸四角形 28">
            <a:extLst>
              <a:ext uri="{FF2B5EF4-FFF2-40B4-BE49-F238E27FC236}">
                <a16:creationId xmlns:a16="http://schemas.microsoft.com/office/drawing/2014/main" id="{69002638-D0E8-9057-F0AA-57CFA8B1897E}"/>
              </a:ext>
            </a:extLst>
          </p:cNvPr>
          <p:cNvSpPr/>
          <p:nvPr/>
        </p:nvSpPr>
        <p:spPr bwMode="auto">
          <a:xfrm>
            <a:off x="619201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642023" y="225898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3" name="角丸四角形吹き出し 26">
            <a:extLst>
              <a:ext uri="{FF2B5EF4-FFF2-40B4-BE49-F238E27FC236}">
                <a16:creationId xmlns:a16="http://schemas.microsoft.com/office/drawing/2014/main" id="{ED395970-82C8-58AB-76AD-01140D05D86A}"/>
              </a:ext>
            </a:extLst>
          </p:cNvPr>
          <p:cNvSpPr/>
          <p:nvPr/>
        </p:nvSpPr>
        <p:spPr bwMode="auto">
          <a:xfrm>
            <a:off x="7092028" y="3879005"/>
            <a:ext cx="1980022" cy="612648"/>
          </a:xfrm>
          <a:prstGeom prst="wedgeRoundRectCallout">
            <a:avLst>
              <a:gd name="adj1" fmla="val -44771"/>
              <a:gd name="adj2" fmla="val 97082"/>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ええ加減にせい</a:t>
            </a: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241963" y="998973"/>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sp>
        <p:nvSpPr>
          <p:cNvPr id="5" name="角丸四角形吹き出し 3">
            <a:extLst>
              <a:ext uri="{FF2B5EF4-FFF2-40B4-BE49-F238E27FC236}">
                <a16:creationId xmlns:a16="http://schemas.microsoft.com/office/drawing/2014/main" id="{DBC4D151-3923-A84C-4EDE-4E5933E6E74F}"/>
              </a:ext>
            </a:extLst>
          </p:cNvPr>
          <p:cNvSpPr/>
          <p:nvPr/>
        </p:nvSpPr>
        <p:spPr bwMode="auto">
          <a:xfrm>
            <a:off x="881959" y="3969006"/>
            <a:ext cx="2070023" cy="612648"/>
          </a:xfrm>
          <a:prstGeom prst="wedgeRoundRectCallout">
            <a:avLst>
              <a:gd name="adj1" fmla="val -46053"/>
              <a:gd name="adj2" fmla="val 93837"/>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正直すまんかった</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251952" y="3338999"/>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861981" y="2978995"/>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861981" y="2978995"/>
                <a:ext cx="540005" cy="270003"/>
              </a:xfrm>
              <a:prstGeom prst="rect">
                <a:avLst/>
              </a:prstGeom>
              <a:blipFill>
                <a:blip r:embed="rId2"/>
                <a:stretch>
                  <a:fillRect l="-203371" t="-20455" r="-203371" b="-77273"/>
                </a:stretch>
              </a:blipFill>
            </p:spPr>
            <p:txBody>
              <a:bodyPr/>
              <a:lstStyle/>
              <a:p>
                <a:r>
                  <a:rPr lang="en-US">
                    <a:noFill/>
                  </a:rPr>
                  <a:t> </a:t>
                </a:r>
              </a:p>
            </p:txBody>
          </p:sp>
        </mc:Fallback>
      </mc:AlternateContent>
      <p:cxnSp>
        <p:nvCxnSpPr>
          <p:cNvPr id="11" name="直線矢印コネクタ 10">
            <a:extLst>
              <a:ext uri="{FF2B5EF4-FFF2-40B4-BE49-F238E27FC236}">
                <a16:creationId xmlns:a16="http://schemas.microsoft.com/office/drawing/2014/main" id="{B293F499-90A8-6319-09E4-78512B1E5FF8}"/>
              </a:ext>
            </a:extLst>
          </p:cNvPr>
          <p:cNvCxnSpPr>
            <a:cxnSpLocks/>
          </p:cNvCxnSpPr>
          <p:nvPr/>
        </p:nvCxnSpPr>
        <p:spPr bwMode="auto">
          <a:xfrm>
            <a:off x="251952" y="6309032"/>
            <a:ext cx="648007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2B1706B7-4908-B39C-615C-69350FBEBA61}"/>
                  </a:ext>
                </a:extLst>
              </p:cNvPr>
              <p:cNvSpPr/>
              <p:nvPr/>
            </p:nvSpPr>
            <p:spPr>
              <a:xfrm>
                <a:off x="2861981" y="5949028"/>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=9</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13" name="正方形/長方形 12">
                <a:extLst>
                  <a:ext uri="{FF2B5EF4-FFF2-40B4-BE49-F238E27FC236}">
                    <a16:creationId xmlns:a16="http://schemas.microsoft.com/office/drawing/2014/main" id="{2B1706B7-4908-B39C-615C-69350FBEBA61}"/>
                  </a:ext>
                </a:extLst>
              </p:cNvPr>
              <p:cNvSpPr>
                <a:spLocks noRot="1" noChangeAspect="1" noMove="1" noResize="1" noEditPoints="1" noAdjustHandles="1" noChangeArrowheads="1" noChangeShapeType="1" noTextEdit="1"/>
              </p:cNvSpPr>
              <p:nvPr/>
            </p:nvSpPr>
            <p:spPr>
              <a:xfrm>
                <a:off x="2861981" y="5949028"/>
                <a:ext cx="540005" cy="270003"/>
              </a:xfrm>
              <a:prstGeom prst="rect">
                <a:avLst/>
              </a:prstGeom>
              <a:blipFill>
                <a:blip r:embed="rId3"/>
                <a:stretch>
                  <a:fillRect l="-203371" t="-20455" r="-203371" b="-77273"/>
                </a:stretch>
              </a:blipFill>
            </p:spPr>
            <p:txBody>
              <a:bodyPr/>
              <a:lstStyle/>
              <a:p>
                <a:r>
                  <a:rPr lang="en-US">
                    <a:noFill/>
                  </a:rPr>
                  <a:t> </a:t>
                </a:r>
              </a:p>
            </p:txBody>
          </p:sp>
        </mc:Fallback>
      </mc:AlternateContent>
      <p:sp>
        <p:nvSpPr>
          <p:cNvPr id="14" name="正方形/長方形 13">
            <a:extLst>
              <a:ext uri="{FF2B5EF4-FFF2-40B4-BE49-F238E27FC236}">
                <a16:creationId xmlns:a16="http://schemas.microsoft.com/office/drawing/2014/main" id="{B26F96B2-0252-4023-6797-4DE0A37C1346}"/>
              </a:ext>
            </a:extLst>
          </p:cNvPr>
          <p:cNvSpPr/>
          <p:nvPr/>
        </p:nvSpPr>
        <p:spPr>
          <a:xfrm>
            <a:off x="341953" y="4599013"/>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Tree>
    <p:extLst>
      <p:ext uri="{BB962C8B-B14F-4D97-AF65-F5344CB8AC3E}">
        <p14:creationId xmlns:p14="http://schemas.microsoft.com/office/powerpoint/2010/main" val="3671561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パイプライン段数を２倍にした時の性能</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全体の性能は 周波数</a:t>
                </a:r>
                <a14:m>
                  <m:oMath xmlns:m="http://schemas.openxmlformats.org/officeDocument/2006/math">
                    <m:r>
                      <a:rPr lang="en-US" altLang="ja-JP" i="1" dirty="0">
                        <a:latin typeface="Cambria Math" panose="02040503050406030204" pitchFamily="18" charset="0"/>
                      </a:rPr>
                      <m:t>×</m:t>
                    </m:r>
                  </m:oMath>
                </a14:m>
                <a:r>
                  <a:rPr lang="en-US" altLang="ja-JP" i="0" dirty="0">
                    <a:latin typeface="+mj-lt"/>
                  </a:rPr>
                  <a:t> IPC </a:t>
                </a:r>
                <a:r>
                  <a:rPr lang="ja-JP" altLang="en-US" i="0" dirty="0">
                    <a:latin typeface="+mj-lt"/>
                  </a:rPr>
                  <a:t>で決まる</a:t>
                </a:r>
                <a:endParaRPr lang="en-US" altLang="ja-JP" i="0" dirty="0">
                  <a:latin typeface="+mj-lt"/>
                </a:endParaRPr>
              </a:p>
              <a:p>
                <a:pPr lvl="1"/>
                <a:r>
                  <a:rPr lang="ja-JP" altLang="en-US" i="1" dirty="0">
                    <a:latin typeface="Cambria Math" panose="02040503050406030204" pitchFamily="18" charset="0"/>
                  </a:rPr>
                  <a:t>段数を倍にしたことで，周波数は２倍に</a:t>
                </a:r>
                <a:endParaRPr lang="en-US" altLang="ja-JP" i="1" dirty="0">
                  <a:latin typeface="Cambria Math" panose="02040503050406030204" pitchFamily="18" charset="0"/>
                </a:endParaRPr>
              </a:p>
              <a:p>
                <a:pPr lvl="1"/>
                <a:r>
                  <a:rPr lang="ja-JP" altLang="en-US" i="1" dirty="0">
                    <a:latin typeface="Cambria Math" panose="02040503050406030204" pitchFamily="18" charset="0"/>
                  </a:rPr>
                  <a:t> </a:t>
                </a:r>
                <a:r>
                  <a:rPr lang="en-US" altLang="ja-JP" dirty="0">
                    <a:latin typeface="Cambria Math" panose="02040503050406030204" pitchFamily="18" charset="0"/>
                  </a:rPr>
                  <a:t>IPC</a:t>
                </a:r>
                <a:r>
                  <a:rPr lang="en-US" altLang="ja-JP" i="1" dirty="0">
                    <a:latin typeface="Cambria Math" panose="02040503050406030204" pitchFamily="18" charset="0"/>
                  </a:rPr>
                  <a:t>  </a:t>
                </a:r>
                <a:r>
                  <a:rPr lang="ja-JP" altLang="en-US" i="1" dirty="0">
                    <a:latin typeface="Cambria Math" panose="02040503050406030204" pitchFamily="18" charset="0"/>
                  </a:rPr>
                  <a:t>は</a:t>
                </a:r>
                <a14:m>
                  <m:oMath xmlns:m="http://schemas.openxmlformats.org/officeDocument/2006/math">
                    <m:r>
                      <a:rPr lang="en-US" altLang="ja-JP" b="0" i="1" dirty="0" smtClean="0">
                        <a:latin typeface="Cambria Math" panose="02040503050406030204" pitchFamily="18" charset="0"/>
                      </a:rPr>
                      <m:t> </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i="1" dirty="0">
                    <a:solidFill>
                      <a:schemeClr val="accent5"/>
                    </a:solidFill>
                    <a:latin typeface="Cambria Math" panose="02040503050406030204" pitchFamily="18" charset="0"/>
                  </a:rPr>
                  <a:t>性能は </a:t>
                </a:r>
                <a14:m>
                  <m:oMath xmlns:m="http://schemas.openxmlformats.org/officeDocument/2006/math">
                    <m:r>
                      <a:rPr lang="en-US" altLang="ja-JP" i="1" dirty="0">
                        <a:solidFill>
                          <a:schemeClr val="accent5"/>
                        </a:solidFill>
                        <a:latin typeface="Cambria Math" panose="02040503050406030204" pitchFamily="18" charset="0"/>
                      </a:rPr>
                      <m:t>2</m:t>
                    </m:r>
                    <m:r>
                      <a:rPr lang="en-US" altLang="ja-JP" i="1" dirty="0" smtClean="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0.69=</m:t>
                    </m:r>
                    <m:r>
                      <a:rPr lang="en-US" altLang="ja-JP" i="1" dirty="0" smtClean="0">
                        <a:solidFill>
                          <a:schemeClr val="accent5"/>
                        </a:solidFill>
                        <a:latin typeface="Cambria Math" panose="02040503050406030204" pitchFamily="18" charset="0"/>
                      </a:rPr>
                      <m:t>1.38</m:t>
                    </m:r>
                  </m:oMath>
                </a14:m>
                <a:endParaRPr lang="en-US" altLang="ja-JP" i="1" dirty="0">
                  <a:solidFill>
                    <a:schemeClr val="accent5"/>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06159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dirty="0">
                    <a:latin typeface="Cambria Math" panose="02040503050406030204" pitchFamily="18" charset="0"/>
                  </a:rPr>
                  <a:t>まとめると，</a:t>
                </a:r>
                <a:endParaRPr lang="en-US" altLang="ja-JP" dirty="0">
                  <a:latin typeface="Cambria Math" panose="02040503050406030204" pitchFamily="18" charset="0"/>
                </a:endParaRPr>
              </a:p>
              <a:p>
                <a:pPr lvl="1"/>
                <a:r>
                  <a:rPr lang="ja-JP" altLang="en-US" dirty="0">
                    <a:latin typeface="Cambria Math" panose="02040503050406030204" pitchFamily="18" charset="0"/>
                  </a:rPr>
                  <a:t>５段パイプの理想的な性能 ：</a:t>
                </a:r>
                <a:r>
                  <a:rPr lang="en-US" altLang="ja-JP" dirty="0">
                    <a:latin typeface="Cambria Math" panose="02040503050406030204" pitchFamily="18" charset="0"/>
                  </a:rPr>
                  <a:t>	</a:t>
                </a:r>
                <a14:m>
                  <m:oMath xmlns:m="http://schemas.openxmlformats.org/officeDocument/2006/math">
                    <m:r>
                      <a:rPr lang="en-US" altLang="ja-JP" i="1" dirty="0" smtClean="0">
                        <a:latin typeface="Cambria Math" panose="02040503050406030204" pitchFamily="18" charset="0"/>
                      </a:rPr>
                      <m:t>1</m:t>
                    </m:r>
                  </m:oMath>
                </a14:m>
                <a:endParaRPr lang="en-US" altLang="ja-JP" dirty="0">
                  <a:latin typeface="Cambria Math" panose="02040503050406030204" pitchFamily="18" charset="0"/>
                </a:endParaRPr>
              </a:p>
              <a:p>
                <a:pPr lvl="1"/>
                <a:r>
                  <a:rPr lang="ja-JP" altLang="en-US" dirty="0">
                    <a:latin typeface="Cambria Math" panose="02040503050406030204" pitchFamily="18" charset="0"/>
                  </a:rPr>
                  <a:t>分岐予測ミスありの性能：</a:t>
                </a:r>
                <a:r>
                  <a:rPr lang="en-US" altLang="ja-JP" dirty="0">
                    <a:latin typeface="Cambria Math" panose="02040503050406030204" pitchFamily="18" charset="0"/>
                  </a:rPr>
                  <a:t>	0.69</a:t>
                </a:r>
              </a:p>
              <a:p>
                <a:pPr lvl="1"/>
                <a:r>
                  <a:rPr lang="ja-JP" altLang="en-US" dirty="0">
                    <a:latin typeface="Cambria Math" panose="02040503050406030204" pitchFamily="18" charset="0"/>
                  </a:rPr>
                  <a:t>１０段パイプの理想的な性能：</a:t>
                </a:r>
                <a:r>
                  <a:rPr lang="en-US" altLang="ja-JP" dirty="0">
                    <a:latin typeface="Cambria Math" panose="02040503050406030204" pitchFamily="18" charset="0"/>
                  </a:rPr>
                  <a:t>	2</a:t>
                </a:r>
              </a:p>
              <a:p>
                <a:pPr lvl="1"/>
                <a:r>
                  <a:rPr lang="ja-JP" altLang="en-US" dirty="0">
                    <a:latin typeface="Cambria Math" panose="02040503050406030204" pitchFamily="18" charset="0"/>
                  </a:rPr>
                  <a:t>１０段で予測ミスあり：</a:t>
                </a:r>
                <a:r>
                  <a:rPr lang="en-US" altLang="ja-JP" dirty="0">
                    <a:latin typeface="Cambria Math" panose="02040503050406030204" pitchFamily="18" charset="0"/>
                  </a:rPr>
                  <a:t>		1.38 (0.69 </a:t>
                </a:r>
                <a:r>
                  <a:rPr lang="ja-JP" altLang="en-US" dirty="0">
                    <a:latin typeface="Cambria Math" panose="02040503050406030204" pitchFamily="18" charset="0"/>
                  </a:rPr>
                  <a:t>の </a:t>
                </a:r>
                <a:r>
                  <a:rPr lang="en-US" altLang="ja-JP" dirty="0">
                    <a:latin typeface="Cambria Math" panose="02040503050406030204" pitchFamily="18" charset="0"/>
                  </a:rPr>
                  <a:t>1.66</a:t>
                </a:r>
                <a:r>
                  <a:rPr lang="ja-JP" altLang="en-US" dirty="0">
                    <a:latin typeface="Cambria Math" panose="02040503050406030204" pitchFamily="18" charset="0"/>
                  </a:rPr>
                  <a:t>倍</a:t>
                </a:r>
                <a:r>
                  <a:rPr lang="en-US" altLang="ja-JP" dirty="0">
                    <a:latin typeface="Cambria Math" panose="02040503050406030204" pitchFamily="18" charset="0"/>
                  </a:rPr>
                  <a:t>)</a:t>
                </a:r>
              </a:p>
              <a:p>
                <a:r>
                  <a:rPr lang="ja-JP" altLang="en-US" dirty="0">
                    <a:latin typeface="Cambria Math" panose="02040503050406030204" pitchFamily="18" charset="0"/>
                  </a:rPr>
                  <a:t>わかること：</a:t>
                </a:r>
                <a:endParaRPr lang="en-US" altLang="ja-JP" dirty="0">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パイプライン段数を深くすると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への影響が増加する</a:t>
                </a:r>
                <a:endParaRPr lang="en-US" altLang="ja-JP" dirty="0">
                  <a:solidFill>
                    <a:schemeClr val="tx1">
                      <a:lumMod val="75000"/>
                      <a:lumOff val="25000"/>
                    </a:schemeClr>
                  </a:solidFill>
                  <a:latin typeface="Cambria Math" panose="02040503050406030204" pitchFamily="18" charset="0"/>
                </a:endParaRPr>
              </a:p>
              <a:p>
                <a:pPr lvl="2"/>
                <a:r>
                  <a:rPr lang="ja-JP" altLang="en-US" dirty="0">
                    <a:solidFill>
                      <a:schemeClr val="tx1">
                        <a:lumMod val="75000"/>
                        <a:lumOff val="25000"/>
                      </a:schemeClr>
                    </a:solidFill>
                    <a:latin typeface="Cambria Math" panose="02040503050406030204" pitchFamily="18" charset="0"/>
                  </a:rPr>
                  <a:t>同じ分岐予測ミス発生率でも，より大きく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が下がる</a:t>
                </a:r>
                <a:endParaRPr lang="en-US" altLang="ja-JP" dirty="0">
                  <a:solidFill>
                    <a:schemeClr val="tx1">
                      <a:lumMod val="75000"/>
                      <a:lumOff val="25000"/>
                    </a:schemeClr>
                  </a:solidFill>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予測ミス率 </a:t>
                </a:r>
                <a14:m>
                  <m:oMath xmlns:m="http://schemas.openxmlformats.org/officeDocument/2006/math">
                    <m:r>
                      <a:rPr lang="en-US" altLang="ja-JP" i="0" dirty="0" smtClean="0">
                        <a:solidFill>
                          <a:schemeClr val="tx1">
                            <a:lumMod val="75000"/>
                            <a:lumOff val="25000"/>
                          </a:schemeClr>
                        </a:solidFill>
                        <a:latin typeface="Cambria Math" panose="02040503050406030204" pitchFamily="18" charset="0"/>
                      </a:rPr>
                      <m:t>0.2 </m:t>
                    </m:r>
                  </m:oMath>
                </a14:m>
                <a:r>
                  <a:rPr lang="ja-JP" altLang="en-US" dirty="0">
                    <a:solidFill>
                      <a:schemeClr val="tx1">
                        <a:lumMod val="75000"/>
                        <a:lumOff val="25000"/>
                      </a:schemeClr>
                    </a:solidFill>
                    <a:latin typeface="Cambria Math" panose="02040503050406030204" pitchFamily="18" charset="0"/>
                  </a:rPr>
                  <a:t>で１０段パイプだと，全体の３割ぐらいの時間は無駄な実行をしている</a:t>
                </a:r>
                <a:endParaRPr lang="en-US" altLang="ja-JP" dirty="0">
                  <a:solidFill>
                    <a:schemeClr val="tx1">
                      <a:lumMod val="75000"/>
                      <a:lumOff val="25000"/>
                    </a:schemeClr>
                  </a:solidFill>
                  <a:latin typeface="Cambria Math" panose="02040503050406030204" pitchFamily="18" charset="0"/>
                </a:endParaRPr>
              </a:p>
              <a:p>
                <a:pPr lvl="2"/>
                <a:r>
                  <a:rPr lang="en-US" altLang="ja-JP" i="0" dirty="0">
                    <a:latin typeface="+mj-lt"/>
                  </a:rPr>
                  <a:t>1.38</a:t>
                </a:r>
                <a:r>
                  <a:rPr lang="en-US" altLang="ja-JP" b="0" i="0" dirty="0">
                    <a:latin typeface="+mj-lt"/>
                  </a:rPr>
                  <a:t> </a:t>
                </a:r>
                <a:r>
                  <a:rPr lang="en-US" altLang="ja-JP" i="0" dirty="0">
                    <a:latin typeface="+mj-lt"/>
                  </a:rPr>
                  <a:t>/ 2 = </a:t>
                </a:r>
                <a:r>
                  <a:rPr lang="en-US" altLang="ja-JP" b="0" i="0" dirty="0">
                    <a:latin typeface="+mj-lt"/>
                  </a:rPr>
                  <a:t>0.69</a:t>
                </a:r>
                <a:endParaRPr lang="en-US" altLang="ja-JP" i="1" dirty="0">
                  <a:solidFill>
                    <a:schemeClr val="tx1">
                      <a:lumMod val="75000"/>
                      <a:lumOff val="25000"/>
                    </a:schemeClr>
                  </a:solidFill>
                  <a:latin typeface="Cambria Math" panose="02040503050406030204" pitchFamily="18" charset="0"/>
                </a:endParaRPr>
              </a:p>
            </p:txBody>
          </p:sp>
        </mc:Choice>
        <mc:Fallback>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84424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8100090" cy="2520028"/>
              </a:xfrm>
            </p:spPr>
            <p:txBody>
              <a:bodyPr/>
              <a:lstStyle/>
              <a:p>
                <a:r>
                  <a:rPr lang="en-US" altLang="ja-JP" dirty="0"/>
                  <a:t>(1) </a:t>
                </a:r>
                <a:r>
                  <a:rPr lang="ja-JP" altLang="en-US" dirty="0"/>
                  <a:t>その場合の最大動作周波数はいくつになるか述べよ</a:t>
                </a:r>
                <a:endParaRPr lang="en-US" altLang="ja-JP" dirty="0"/>
              </a:p>
              <a:p>
                <a:pPr lvl="1"/>
                <a:r>
                  <a:rPr lang="en-US" altLang="ja-JP" dirty="0"/>
                  <a:t>1 </a:t>
                </a:r>
                <a:r>
                  <a:rPr lang="ja-JP" altLang="en-US" dirty="0"/>
                  <a:t>秒 </a:t>
                </a:r>
                <a:r>
                  <a:rPr lang="en-US" altLang="ja-JP" dirty="0"/>
                  <a:t>/ 5ns = 200MHz</a:t>
                </a:r>
              </a:p>
              <a:p>
                <a:pPr lvl="1"/>
                <a:r>
                  <a:rPr lang="ja-JP" altLang="en-US" dirty="0"/>
                  <a:t>各命令の処理は </a:t>
                </a:r>
                <a:r>
                  <a:rPr lang="en-US" altLang="ja-JP" dirty="0"/>
                  <a:t>5ns </a:t>
                </a:r>
                <a:r>
                  <a:rPr lang="ja-JP" altLang="en-US" dirty="0"/>
                  <a:t>かかり，それを１サイクルで処理するため</a:t>
                </a:r>
                <a:endParaRPr lang="en-US" altLang="ja-JP" dirty="0"/>
              </a:p>
              <a:p>
                <a:r>
                  <a:rPr lang="en-US" altLang="ja-JP" dirty="0"/>
                  <a:t>(2) </a:t>
                </a:r>
                <a:r>
                  <a:rPr lang="ja-JP" altLang="en-US" dirty="0"/>
                  <a:t>以下の命令列を実行するのに必要な時間を計算せよ</a:t>
                </a:r>
              </a:p>
              <a:p>
                <a:pPr lvl="1"/>
                <a:r>
                  <a:rPr lang="en-US" altLang="ja-JP" dirty="0"/>
                  <a:t>5 ns </a:t>
                </a:r>
                <a14:m>
                  <m:oMath xmlns:m="http://schemas.openxmlformats.org/officeDocument/2006/math">
                    <m:r>
                      <a:rPr lang="en-US" altLang="ja-JP" i="1" dirty="0" smtClean="0">
                        <a:latin typeface="Cambria Math" panose="02040503050406030204" pitchFamily="18" charset="0"/>
                      </a:rPr>
                      <m:t>×</m:t>
                    </m:r>
                  </m:oMath>
                </a14:m>
                <a:r>
                  <a:rPr lang="en-US" altLang="ja-JP" dirty="0"/>
                  <a:t> 3 </a:t>
                </a:r>
                <a:r>
                  <a:rPr lang="ja-JP" altLang="en-US" dirty="0"/>
                  <a:t>命令 </a:t>
                </a:r>
                <a:r>
                  <a:rPr lang="en-US" altLang="ja-JP" dirty="0"/>
                  <a:t>= 15ns </a:t>
                </a:r>
              </a:p>
            </p:txBody>
          </p:sp>
        </mc:Choice>
        <mc:Fallback>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6" y="1088974"/>
                <a:ext cx="8100090" cy="2520028"/>
              </a:xfrm>
              <a:blipFill>
                <a:blip r:embed="rId2"/>
                <a:stretch>
                  <a:fillRect l="-677" r="-226" b="-2421"/>
                </a:stretch>
              </a:blipFill>
            </p:spPr>
            <p:txBody>
              <a:bodyPr/>
              <a:lstStyle/>
              <a:p>
                <a:r>
                  <a:rPr lang="en-US">
                    <a:noFill/>
                  </a:rPr>
                  <a:t> </a:t>
                </a:r>
              </a:p>
            </p:txBody>
          </p:sp>
        </mc:Fallback>
      </mc:AlternateContent>
      <p:sp>
        <p:nvSpPr>
          <p:cNvPr id="11" name="正方形/長方形 10">
            <a:extLst>
              <a:ext uri="{FF2B5EF4-FFF2-40B4-BE49-F238E27FC236}">
                <a16:creationId xmlns:a16="http://schemas.microsoft.com/office/drawing/2014/main" id="{877639C6-33D7-AC41-D1EC-B79D1CEB9025}"/>
              </a:ext>
            </a:extLst>
          </p:cNvPr>
          <p:cNvSpPr/>
          <p:nvPr/>
        </p:nvSpPr>
        <p:spPr>
          <a:xfrm>
            <a:off x="1151962" y="3699003"/>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sub x2←x3+x4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x1←x2+x3</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x5←x6+x7</a:t>
            </a:r>
          </a:p>
        </p:txBody>
      </p:sp>
      <p:grpSp>
        <p:nvGrpSpPr>
          <p:cNvPr id="3" name="グループ化 2">
            <a:extLst>
              <a:ext uri="{FF2B5EF4-FFF2-40B4-BE49-F238E27FC236}">
                <a16:creationId xmlns:a16="http://schemas.microsoft.com/office/drawing/2014/main" id="{5E9F7CA8-41E9-A8D7-93F8-88DD0F71B83B}"/>
              </a:ext>
            </a:extLst>
          </p:cNvPr>
          <p:cNvGrpSpPr/>
          <p:nvPr/>
        </p:nvGrpSpPr>
        <p:grpSpPr>
          <a:xfrm>
            <a:off x="1511966" y="5049018"/>
            <a:ext cx="2160020" cy="360000"/>
            <a:chOff x="4481999" y="4959017"/>
            <a:chExt cx="2160020" cy="360000"/>
          </a:xfrm>
        </p:grpSpPr>
        <p:sp>
          <p:nvSpPr>
            <p:cNvPr id="4" name="Rectangle 69">
              <a:extLst>
                <a:ext uri="{FF2B5EF4-FFF2-40B4-BE49-F238E27FC236}">
                  <a16:creationId xmlns:a16="http://schemas.microsoft.com/office/drawing/2014/main" id="{D000AF0B-8A0D-86B7-2F4C-BDB6F249F43C}"/>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12006D8E-8B8D-78D4-DA43-7F8915E9D3F9}"/>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7AEE776-5138-92E6-8E55-AF066DF1DA59}"/>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B2DA477-3C0C-FB4F-A36F-A4E0E835AE3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AE3D7AF5-933E-8D78-17B0-1E05906A41D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2" name="グループ化 11">
            <a:extLst>
              <a:ext uri="{FF2B5EF4-FFF2-40B4-BE49-F238E27FC236}">
                <a16:creationId xmlns:a16="http://schemas.microsoft.com/office/drawing/2014/main" id="{531EFF3F-57E9-82EB-FE80-84403430419E}"/>
              </a:ext>
            </a:extLst>
          </p:cNvPr>
          <p:cNvGrpSpPr/>
          <p:nvPr/>
        </p:nvGrpSpPr>
        <p:grpSpPr>
          <a:xfrm>
            <a:off x="3761991" y="5499023"/>
            <a:ext cx="2160020" cy="360000"/>
            <a:chOff x="4481999" y="4959017"/>
            <a:chExt cx="2160020" cy="360000"/>
          </a:xfrm>
        </p:grpSpPr>
        <p:sp>
          <p:nvSpPr>
            <p:cNvPr id="13" name="Rectangle 69">
              <a:extLst>
                <a:ext uri="{FF2B5EF4-FFF2-40B4-BE49-F238E27FC236}">
                  <a16:creationId xmlns:a16="http://schemas.microsoft.com/office/drawing/2014/main" id="{43B2A0A1-6A8E-AA4E-5A7B-21872A472D11}"/>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4" name="Rectangle 70">
              <a:extLst>
                <a:ext uri="{FF2B5EF4-FFF2-40B4-BE49-F238E27FC236}">
                  <a16:creationId xmlns:a16="http://schemas.microsoft.com/office/drawing/2014/main" id="{EB523C16-8828-CEBB-4DC3-63CAB39BF458}"/>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5" name="Rectangle 71">
              <a:extLst>
                <a:ext uri="{FF2B5EF4-FFF2-40B4-BE49-F238E27FC236}">
                  <a16:creationId xmlns:a16="http://schemas.microsoft.com/office/drawing/2014/main" id="{84E7E829-7355-A008-EDD1-35FE0DD468A4}"/>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6" name="Rectangle 72">
              <a:extLst>
                <a:ext uri="{FF2B5EF4-FFF2-40B4-BE49-F238E27FC236}">
                  <a16:creationId xmlns:a16="http://schemas.microsoft.com/office/drawing/2014/main" id="{64910646-986D-7194-C994-E22507712981}"/>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7" name="Rectangle 73">
              <a:extLst>
                <a:ext uri="{FF2B5EF4-FFF2-40B4-BE49-F238E27FC236}">
                  <a16:creationId xmlns:a16="http://schemas.microsoft.com/office/drawing/2014/main" id="{D0A3B737-7838-0A45-AFE6-3FB26F17D87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8" name="グループ化 17">
            <a:extLst>
              <a:ext uri="{FF2B5EF4-FFF2-40B4-BE49-F238E27FC236}">
                <a16:creationId xmlns:a16="http://schemas.microsoft.com/office/drawing/2014/main" id="{33DAD082-9967-A7FB-F6FA-C0DE77BD1C72}"/>
              </a:ext>
            </a:extLst>
          </p:cNvPr>
          <p:cNvGrpSpPr/>
          <p:nvPr/>
        </p:nvGrpSpPr>
        <p:grpSpPr>
          <a:xfrm>
            <a:off x="6012016" y="5949028"/>
            <a:ext cx="2160020" cy="360000"/>
            <a:chOff x="4481999" y="4959017"/>
            <a:chExt cx="2160020" cy="360000"/>
          </a:xfrm>
        </p:grpSpPr>
        <p:sp>
          <p:nvSpPr>
            <p:cNvPr id="19" name="Rectangle 69">
              <a:extLst>
                <a:ext uri="{FF2B5EF4-FFF2-40B4-BE49-F238E27FC236}">
                  <a16:creationId xmlns:a16="http://schemas.microsoft.com/office/drawing/2014/main" id="{61DB57FF-2EB2-5D6F-0309-2E7F787A4F10}"/>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0" name="Rectangle 70">
              <a:extLst>
                <a:ext uri="{FF2B5EF4-FFF2-40B4-BE49-F238E27FC236}">
                  <a16:creationId xmlns:a16="http://schemas.microsoft.com/office/drawing/2014/main" id="{5DCB6FA0-E1A6-C5DF-6724-CC07F820AFAB}"/>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1" name="Rectangle 71">
              <a:extLst>
                <a:ext uri="{FF2B5EF4-FFF2-40B4-BE49-F238E27FC236}">
                  <a16:creationId xmlns:a16="http://schemas.microsoft.com/office/drawing/2014/main" id="{83E1F6AC-6AE5-A860-9132-524538737B15}"/>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2" name="Rectangle 72">
              <a:extLst>
                <a:ext uri="{FF2B5EF4-FFF2-40B4-BE49-F238E27FC236}">
                  <a16:creationId xmlns:a16="http://schemas.microsoft.com/office/drawing/2014/main" id="{A122F1F0-FA86-E7AE-6689-437B4FA39E6F}"/>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3" name="Rectangle 73">
              <a:extLst>
                <a:ext uri="{FF2B5EF4-FFF2-40B4-BE49-F238E27FC236}">
                  <a16:creationId xmlns:a16="http://schemas.microsoft.com/office/drawing/2014/main" id="{1B2329F1-47A8-E167-9295-4279EE01003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C84EFADD-44A5-ED03-5730-0B1F0E235E7D}"/>
              </a:ext>
            </a:extLst>
          </p:cNvPr>
          <p:cNvCxnSpPr/>
          <p:nvPr/>
        </p:nvCxnSpPr>
        <p:spPr bwMode="auto">
          <a:xfrm>
            <a:off x="1511966" y="4959017"/>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25" name="正方形/長方形 24">
            <a:extLst>
              <a:ext uri="{FF2B5EF4-FFF2-40B4-BE49-F238E27FC236}">
                <a16:creationId xmlns:a16="http://schemas.microsoft.com/office/drawing/2014/main" id="{23BDA0A7-2BF9-8363-DFD8-F10E0591DE1F}"/>
              </a:ext>
            </a:extLst>
          </p:cNvPr>
          <p:cNvSpPr/>
          <p:nvPr/>
        </p:nvSpPr>
        <p:spPr>
          <a:xfrm>
            <a:off x="1511966" y="4599013"/>
            <a:ext cx="2160024" cy="369332"/>
          </a:xfrm>
          <a:prstGeom prst="rect">
            <a:avLst/>
          </a:prstGeom>
        </p:spPr>
        <p:txBody>
          <a:bodyPr wrap="square">
            <a:spAutoFit/>
          </a:bodyPr>
          <a:lstStyle/>
          <a:p>
            <a:pPr algn="ctr"/>
            <a:r>
              <a:rPr lang="en-US" altLang="ja-JP" dirty="0">
                <a:solidFill>
                  <a:schemeClr val="tx1">
                    <a:lumMod val="65000"/>
                    <a:lumOff val="35000"/>
                  </a:schemeClr>
                </a:solidFill>
              </a:rPr>
              <a:t>1cycle 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334411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スーパスカラにした時の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a:xfrm>
                <a:off x="431954" y="1088974"/>
                <a:ext cx="8100090" cy="5220058"/>
              </a:xfrm>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スーパスカラに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r>
                  <a:rPr lang="en-US" altLang="ja-JP" dirty="0">
                    <a:solidFill>
                      <a:schemeClr val="tx1">
                        <a:lumMod val="75000"/>
                        <a:lumOff val="25000"/>
                      </a:schemeClr>
                    </a:solidFill>
                  </a:rPr>
                  <a:t> </a:t>
                </a:r>
                <a14:m>
                  <m:oMath xmlns:m="http://schemas.openxmlformats.org/officeDocument/2006/math">
                    <m:r>
                      <a:rPr lang="en-US" altLang="ja-JP" i="1" dirty="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4</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パイプラインが２本に増えたので</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𝐼𝑃𝐶𝑡</m:t>
                    </m:r>
                    <m:r>
                      <a:rPr lang="en-US" altLang="ja-JP" dirty="0">
                        <a:solidFill>
                          <a:schemeClr val="accent5"/>
                        </a:solidFill>
                        <a:latin typeface="Cambria Math" panose="02040503050406030204" pitchFamily="18" charset="0"/>
                      </a:rPr>
                      <m:t>=</m:t>
                    </m:r>
                    <m:r>
                      <a:rPr lang="en-US" altLang="ja-JP" b="0" i="0" dirty="0" smtClean="0">
                        <a:solidFill>
                          <a:schemeClr val="accent5"/>
                        </a:solidFill>
                        <a:latin typeface="Cambria Math" panose="02040503050406030204" pitchFamily="18" charset="0"/>
                      </a:rPr>
                      <m:t>2 </m:t>
                    </m:r>
                  </m:oMath>
                </a14:m>
                <a:r>
                  <a:rPr lang="ja-JP" altLang="en-US" i="1" dirty="0">
                    <a:solidFill>
                      <a:schemeClr val="accent5"/>
                    </a:solidFill>
                    <a:latin typeface="Cambria Math" panose="02040503050406030204" pitchFamily="18" charset="0"/>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1/</m:t>
                        </m:r>
                        <m:r>
                          <a:rPr lang="en-US" altLang="ja-JP" b="1" i="1" dirty="0" smtClean="0">
                            <a:solidFill>
                              <a:schemeClr val="accent5"/>
                            </a:solidFill>
                            <a:latin typeface="Cambria Math" panose="02040503050406030204" pitchFamily="18" charset="0"/>
                          </a:rPr>
                          <m:t>𝟐</m:t>
                        </m:r>
                        <m:r>
                          <a:rPr lang="en-US" altLang="ja-JP" i="1" dirty="0">
                            <a:latin typeface="Cambria Math" panose="02040503050406030204" pitchFamily="18" charset="0"/>
                          </a:rPr>
                          <m:t>+0.25×0.2×</m:t>
                        </m:r>
                        <m:r>
                          <a:rPr lang="en-US" altLang="ja-JP" b="0" i="1" dirty="0" smtClean="0">
                            <a:latin typeface="Cambria Math" panose="02040503050406030204" pitchFamily="18" charset="0"/>
                          </a:rPr>
                          <m:t>4</m:t>
                        </m:r>
                      </m:den>
                    </m:f>
                    <m:r>
                      <a:rPr lang="ja-JP" altLang="en-US"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42</m:t>
                    </m:r>
                  </m:oMath>
                </a14:m>
                <a:endParaRPr lang="en-US" altLang="ja-JP" dirty="0"/>
              </a:p>
              <a:p>
                <a:pPr lvl="1"/>
                <a:r>
                  <a:rPr lang="ja-JP" altLang="en-US" dirty="0"/>
                  <a:t>分岐予測ミスが無かった場合の理想 </a:t>
                </a:r>
                <a:r>
                  <a:rPr lang="en-US" altLang="ja-JP" dirty="0"/>
                  <a:t>IPC </a:t>
                </a:r>
                <a:r>
                  <a:rPr lang="ja-JP" altLang="en-US" dirty="0"/>
                  <a:t>に比べると大幅に低い</a:t>
                </a:r>
                <a:br>
                  <a:rPr lang="en-US" altLang="ja-JP" dirty="0"/>
                </a:b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xfrm>
                <a:off x="431954" y="1088974"/>
                <a:ext cx="8100090" cy="5220058"/>
              </a:xfrm>
              <a:blipFill>
                <a:blip r:embed="rId2"/>
                <a:stretch>
                  <a:fillRect l="-677"/>
                </a:stretch>
              </a:blipFill>
            </p:spPr>
            <p:txBody>
              <a:bodyPr/>
              <a:lstStyle/>
              <a:p>
                <a:r>
                  <a:rPr lang="en-US">
                    <a:noFill/>
                  </a:rPr>
                  <a:t> </a:t>
                </a:r>
              </a:p>
            </p:txBody>
          </p:sp>
        </mc:Fallback>
      </mc:AlternateContent>
    </p:spTree>
    <p:extLst>
      <p:ext uri="{BB962C8B-B14F-4D97-AF65-F5344CB8AC3E}">
        <p14:creationId xmlns:p14="http://schemas.microsoft.com/office/powerpoint/2010/main" val="309301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400" dirty="0"/>
              <a:t>スーパスカラにすると，その分取り消される命令が増える</a:t>
            </a:r>
            <a:endParaRPr kumimoji="1" lang="en-US" sz="24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=4</a:t>
            </a:r>
            <a:r>
              <a:rPr lang="ja-JP" altLang="en-US" dirty="0">
                <a:solidFill>
                  <a:schemeClr val="tx1">
                    <a:lumMod val="65000"/>
                    <a:lumOff val="35000"/>
                  </a:schemeClr>
                </a:solidFill>
              </a:rPr>
              <a:t>命令</a:t>
            </a:r>
          </a:p>
        </p:txBody>
      </p:sp>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7290081"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=9</a:t>
            </a:r>
            <a:r>
              <a:rPr lang="ja-JP" altLang="en-US" dirty="0">
                <a:solidFill>
                  <a:schemeClr val="tx1">
                    <a:lumMod val="65000"/>
                    <a:lumOff val="35000"/>
                  </a:schemeClr>
                </a:solidFill>
              </a:rPr>
              <a:t>命令</a:t>
            </a:r>
          </a:p>
        </p:txBody>
      </p:sp>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また違うやん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大量廃棄やな・・・</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111540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6F7B0-F715-D446-4499-2A047000F91C}"/>
              </a:ext>
            </a:extLst>
          </p:cNvPr>
          <p:cNvSpPr>
            <a:spLocks noGrp="1"/>
          </p:cNvSpPr>
          <p:nvPr>
            <p:ph type="title"/>
          </p:nvPr>
        </p:nvSpPr>
        <p:spPr/>
        <p:txBody>
          <a:bodyPr/>
          <a:lstStyle/>
          <a:p>
            <a:r>
              <a:rPr kumimoji="1" lang="ja-JP" altLang="en-US" dirty="0"/>
              <a:t>分岐予測ミスによる </a:t>
            </a:r>
            <a:r>
              <a:rPr kumimoji="1" lang="en-US" altLang="ja-JP" dirty="0"/>
              <a:t>IPC </a:t>
            </a:r>
            <a:r>
              <a:rPr kumimoji="1" lang="ja-JP" altLang="en-US" dirty="0"/>
              <a:t>の低下のまとめ</a:t>
            </a:r>
            <a:endParaRPr kumimoji="1" lang="en-US" dirty="0"/>
          </a:p>
        </p:txBody>
      </p:sp>
      <p:sp>
        <p:nvSpPr>
          <p:cNvPr id="3" name="コンテンツ プレースホルダー 2">
            <a:extLst>
              <a:ext uri="{FF2B5EF4-FFF2-40B4-BE49-F238E27FC236}">
                <a16:creationId xmlns:a16="http://schemas.microsoft.com/office/drawing/2014/main" id="{9B6799CC-1362-13DD-7555-D43C129FD0A0}"/>
              </a:ext>
            </a:extLst>
          </p:cNvPr>
          <p:cNvSpPr>
            <a:spLocks noGrp="1"/>
          </p:cNvSpPr>
          <p:nvPr>
            <p:ph sz="quarter" idx="10"/>
          </p:nvPr>
        </p:nvSpPr>
        <p:spPr/>
        <p:txBody>
          <a:bodyPr/>
          <a:lstStyle/>
          <a:p>
            <a:r>
              <a:rPr kumimoji="1" lang="ja-JP" altLang="en-US" dirty="0"/>
              <a:t>以下のような場合に，より予測ミスの影響が大きくなる</a:t>
            </a:r>
            <a:endParaRPr kumimoji="1" lang="en-US" altLang="ja-JP" dirty="0"/>
          </a:p>
          <a:p>
            <a:pPr lvl="1"/>
            <a:r>
              <a:rPr kumimoji="1" lang="ja-JP" altLang="en-US" dirty="0"/>
              <a:t>パイプラインを深くする（周波数を向上させる）場合</a:t>
            </a:r>
            <a:endParaRPr kumimoji="1" lang="en-US" altLang="ja-JP" dirty="0"/>
          </a:p>
          <a:p>
            <a:pPr lvl="1"/>
            <a:r>
              <a:rPr kumimoji="1" lang="ja-JP" altLang="en-US" dirty="0"/>
              <a:t>スーパスカラにしてパイプライン本数を増やす場合</a:t>
            </a:r>
            <a:endParaRPr kumimoji="1" lang="en-US" altLang="ja-JP" dirty="0"/>
          </a:p>
          <a:p>
            <a:r>
              <a:rPr kumimoji="1" lang="ja-JP" altLang="en-US" dirty="0"/>
              <a:t>裏を返すと･･･</a:t>
            </a:r>
            <a:endParaRPr kumimoji="1" lang="en-US" altLang="ja-JP" dirty="0"/>
          </a:p>
          <a:p>
            <a:pPr lvl="1"/>
            <a:r>
              <a:rPr kumimoji="1" lang="ja-JP" altLang="en-US" dirty="0"/>
              <a:t>パイプラインを深くしたり本数を増やす回路を追加する代わりに，予測器を強化した方が性能が上がることも</a:t>
            </a:r>
            <a:endParaRPr kumimoji="1" lang="en-US" altLang="ja-JP" dirty="0"/>
          </a:p>
          <a:p>
            <a:pPr lvl="1"/>
            <a:r>
              <a:rPr kumimoji="1" lang="ja-JP" altLang="en-US" dirty="0"/>
              <a:t>バランスが大事</a:t>
            </a:r>
            <a:endParaRPr kumimoji="1" lang="en-US" altLang="ja-JP" dirty="0"/>
          </a:p>
          <a:p>
            <a:pPr lvl="2"/>
            <a:r>
              <a:rPr kumimoji="1" lang="ja-JP" altLang="en-US" dirty="0"/>
              <a:t>へちょい分岐予測器のまま他を強化しても無駄と言う事も</a:t>
            </a:r>
            <a:endParaRPr kumimoji="1" lang="en-US" dirty="0"/>
          </a:p>
        </p:txBody>
      </p:sp>
    </p:spTree>
    <p:extLst>
      <p:ext uri="{BB962C8B-B14F-4D97-AF65-F5344CB8AC3E}">
        <p14:creationId xmlns:p14="http://schemas.microsoft.com/office/powerpoint/2010/main" val="2251091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85A47-E768-F537-DFF8-AB9DB3DCC0DF}"/>
              </a:ext>
            </a:extLst>
          </p:cNvPr>
          <p:cNvSpPr>
            <a:spLocks noGrp="1"/>
          </p:cNvSpPr>
          <p:nvPr>
            <p:ph type="title"/>
          </p:nvPr>
        </p:nvSpPr>
        <p:spPr/>
        <p:txBody>
          <a:bodyPr/>
          <a:lstStyle/>
          <a:p>
            <a:r>
              <a:rPr kumimoji="1" lang="ja-JP" altLang="en-US" dirty="0"/>
              <a:t>パイプラインの長さと性能</a:t>
            </a:r>
            <a:endParaRPr kumimoji="1" lang="en-US" dirty="0"/>
          </a:p>
        </p:txBody>
      </p:sp>
      <p:sp>
        <p:nvSpPr>
          <p:cNvPr id="3" name="コンテンツ プレースホルダー 2">
            <a:extLst>
              <a:ext uri="{FF2B5EF4-FFF2-40B4-BE49-F238E27FC236}">
                <a16:creationId xmlns:a16="http://schemas.microsoft.com/office/drawing/2014/main" id="{CF8017B8-3060-F213-73D8-3FCE70AA2CC8}"/>
              </a:ext>
            </a:extLst>
          </p:cNvPr>
          <p:cNvSpPr>
            <a:spLocks noGrp="1"/>
          </p:cNvSpPr>
          <p:nvPr>
            <p:ph sz="quarter" idx="10"/>
          </p:nvPr>
        </p:nvSpPr>
        <p:spPr>
          <a:xfrm>
            <a:off x="472809" y="5630219"/>
            <a:ext cx="7920088" cy="810009"/>
          </a:xfrm>
        </p:spPr>
        <p:txBody>
          <a:bodyPr/>
          <a:lstStyle/>
          <a:p>
            <a:pPr lvl="1"/>
            <a:r>
              <a:rPr kumimoji="1" lang="ja-JP" altLang="en-US" sz="1800" dirty="0"/>
              <a:t>パイプライン段数は，理想的なパイプラインではほとんど性能に影響しない</a:t>
            </a:r>
            <a:endParaRPr kumimoji="1" lang="en-US" altLang="ja-JP" sz="1800" dirty="0"/>
          </a:p>
          <a:p>
            <a:pPr lvl="2"/>
            <a:r>
              <a:rPr kumimoji="1" lang="ja-JP" altLang="en-US" sz="1800" dirty="0"/>
              <a:t>最初の１命令分しか実行時間に影響しないから</a:t>
            </a:r>
            <a:endParaRPr kumimoji="1" lang="en-US" altLang="ja-JP" sz="1800" dirty="0"/>
          </a:p>
          <a:p>
            <a:pPr lvl="1"/>
            <a:r>
              <a:rPr kumimoji="1" lang="ja-JP" altLang="en-US" sz="1800" dirty="0">
                <a:solidFill>
                  <a:schemeClr val="accent5"/>
                </a:solidFill>
              </a:rPr>
              <a:t>分岐予測ミスは，起きる度にパイプラインの長さが表面化する</a:t>
            </a:r>
            <a:endParaRPr kumimoji="1" lang="en-US" sz="1800" dirty="0">
              <a:solidFill>
                <a:schemeClr val="accent5"/>
              </a:solidFill>
            </a:endParaRPr>
          </a:p>
        </p:txBody>
      </p:sp>
      <p:sp>
        <p:nvSpPr>
          <p:cNvPr id="4" name="平行四辺形 3">
            <a:extLst>
              <a:ext uri="{FF2B5EF4-FFF2-40B4-BE49-F238E27FC236}">
                <a16:creationId xmlns:a16="http://schemas.microsoft.com/office/drawing/2014/main" id="{2176A96A-0700-BA9A-A573-9435F33CDBE3}"/>
              </a:ext>
            </a:extLst>
          </p:cNvPr>
          <p:cNvSpPr/>
          <p:nvPr/>
        </p:nvSpPr>
        <p:spPr bwMode="auto">
          <a:xfrm flipH="1">
            <a:off x="971960" y="144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5248DE31-7A3E-66FB-40BC-065864D503FE}"/>
              </a:ext>
            </a:extLst>
          </p:cNvPr>
          <p:cNvCxnSpPr>
            <a:cxnSpLocks/>
          </p:cNvCxnSpPr>
          <p:nvPr/>
        </p:nvCxnSpPr>
        <p:spPr bwMode="auto">
          <a:xfrm>
            <a:off x="971960" y="135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6" name="直線矢印コネクタ 5">
            <a:extLst>
              <a:ext uri="{FF2B5EF4-FFF2-40B4-BE49-F238E27FC236}">
                <a16:creationId xmlns:a16="http://schemas.microsoft.com/office/drawing/2014/main" id="{7EC9B5A4-6877-8802-97AE-FFDE8F1BECFE}"/>
              </a:ext>
            </a:extLst>
          </p:cNvPr>
          <p:cNvCxnSpPr>
            <a:cxnSpLocks/>
          </p:cNvCxnSpPr>
          <p:nvPr/>
        </p:nvCxnSpPr>
        <p:spPr bwMode="auto">
          <a:xfrm>
            <a:off x="881959" y="144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69232D28-9CE5-8D94-D7E1-EAF14A069B69}"/>
              </a:ext>
            </a:extLst>
          </p:cNvPr>
          <p:cNvSpPr/>
          <p:nvPr/>
        </p:nvSpPr>
        <p:spPr>
          <a:xfrm>
            <a:off x="2591978" y="90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A29AD0B1-5E13-A055-B4CA-153E35739D4D}"/>
              </a:ext>
            </a:extLst>
          </p:cNvPr>
          <p:cNvSpPr/>
          <p:nvPr/>
        </p:nvSpPr>
        <p:spPr>
          <a:xfrm rot="16200000">
            <a:off x="431954" y="288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sp>
        <p:nvSpPr>
          <p:cNvPr id="9" name="正方形/長方形 8">
            <a:extLst>
              <a:ext uri="{FF2B5EF4-FFF2-40B4-BE49-F238E27FC236}">
                <a16:creationId xmlns:a16="http://schemas.microsoft.com/office/drawing/2014/main" id="{547A4AD4-5CDF-9940-22CF-991E6FE67034}"/>
              </a:ext>
            </a:extLst>
          </p:cNvPr>
          <p:cNvSpPr/>
          <p:nvPr/>
        </p:nvSpPr>
        <p:spPr>
          <a:xfrm>
            <a:off x="4842004" y="126897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A3E1AE2F-AD27-AEBF-36A9-CDB861C2D8E8}"/>
              </a:ext>
            </a:extLst>
          </p:cNvPr>
          <p:cNvSpPr/>
          <p:nvPr/>
        </p:nvSpPr>
        <p:spPr>
          <a:xfrm>
            <a:off x="4842003" y="350967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1B81FC55-ADDB-A2F7-4E1A-DCC974FFF7B3}"/>
              </a:ext>
            </a:extLst>
          </p:cNvPr>
          <p:cNvSpPr/>
          <p:nvPr/>
        </p:nvSpPr>
        <p:spPr>
          <a:xfrm>
            <a:off x="4842003" y="395967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2" name="Rectangle 69">
            <a:extLst>
              <a:ext uri="{FF2B5EF4-FFF2-40B4-BE49-F238E27FC236}">
                <a16:creationId xmlns:a16="http://schemas.microsoft.com/office/drawing/2014/main" id="{8FBCA978-8F00-C45B-7655-6D3A98BBC23A}"/>
              </a:ext>
            </a:extLst>
          </p:cNvPr>
          <p:cNvSpPr>
            <a:spLocks noChangeArrowheads="1"/>
          </p:cNvSpPr>
          <p:nvPr/>
        </p:nvSpPr>
        <p:spPr bwMode="auto">
          <a:xfrm>
            <a:off x="5472011"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ACEE5B5A-02DC-9C80-E666-B091536D55CE}"/>
              </a:ext>
            </a:extLst>
          </p:cNvPr>
          <p:cNvSpPr>
            <a:spLocks noChangeArrowheads="1"/>
          </p:cNvSpPr>
          <p:nvPr/>
        </p:nvSpPr>
        <p:spPr bwMode="auto">
          <a:xfrm>
            <a:off x="5922014"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D12EEE6F-4F45-80A1-FAE1-63CB2B89DF52}"/>
              </a:ext>
            </a:extLst>
          </p:cNvPr>
          <p:cNvSpPr>
            <a:spLocks noChangeArrowheads="1"/>
          </p:cNvSpPr>
          <p:nvPr/>
        </p:nvSpPr>
        <p:spPr bwMode="auto">
          <a:xfrm>
            <a:off x="6372020"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E0C6032C-1318-6A4C-5863-4148A0F9759E}"/>
              </a:ext>
            </a:extLst>
          </p:cNvPr>
          <p:cNvSpPr>
            <a:spLocks noChangeArrowheads="1"/>
          </p:cNvSpPr>
          <p:nvPr/>
        </p:nvSpPr>
        <p:spPr bwMode="auto">
          <a:xfrm>
            <a:off x="6822025"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5A9CC4E0-5B4C-034B-16F1-092A5E166AE6}"/>
              </a:ext>
            </a:extLst>
          </p:cNvPr>
          <p:cNvSpPr>
            <a:spLocks noChangeArrowheads="1"/>
          </p:cNvSpPr>
          <p:nvPr/>
        </p:nvSpPr>
        <p:spPr bwMode="auto">
          <a:xfrm>
            <a:off x="7272030"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6908A02F-2BCA-3745-882D-56099F4E06D8}"/>
              </a:ext>
            </a:extLst>
          </p:cNvPr>
          <p:cNvSpPr>
            <a:spLocks noChangeArrowheads="1"/>
          </p:cNvSpPr>
          <p:nvPr/>
        </p:nvSpPr>
        <p:spPr bwMode="auto">
          <a:xfrm>
            <a:off x="5922018" y="171898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F174E0B-791A-0D0B-158C-4C7729584E71}"/>
              </a:ext>
            </a:extLst>
          </p:cNvPr>
          <p:cNvSpPr>
            <a:spLocks noChangeArrowheads="1"/>
          </p:cNvSpPr>
          <p:nvPr/>
        </p:nvSpPr>
        <p:spPr bwMode="auto">
          <a:xfrm>
            <a:off x="6372021"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C7D53603-74E0-CA19-AFD7-F78C97AF391E}"/>
              </a:ext>
            </a:extLst>
          </p:cNvPr>
          <p:cNvSpPr>
            <a:spLocks noChangeArrowheads="1"/>
          </p:cNvSpPr>
          <p:nvPr/>
        </p:nvSpPr>
        <p:spPr bwMode="auto">
          <a:xfrm>
            <a:off x="6822027"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B86B6AB6-41D9-07D3-1439-C5951CBE61EC}"/>
              </a:ext>
            </a:extLst>
          </p:cNvPr>
          <p:cNvSpPr>
            <a:spLocks noChangeArrowheads="1"/>
          </p:cNvSpPr>
          <p:nvPr/>
        </p:nvSpPr>
        <p:spPr bwMode="auto">
          <a:xfrm>
            <a:off x="7272032"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21" name="グループ化 20">
            <a:extLst>
              <a:ext uri="{FF2B5EF4-FFF2-40B4-BE49-F238E27FC236}">
                <a16:creationId xmlns:a16="http://schemas.microsoft.com/office/drawing/2014/main" id="{B654DACA-CDC2-898B-8A27-838C6BF75583}"/>
              </a:ext>
            </a:extLst>
          </p:cNvPr>
          <p:cNvGrpSpPr/>
          <p:nvPr/>
        </p:nvGrpSpPr>
        <p:grpSpPr>
          <a:xfrm>
            <a:off x="7722035" y="3519001"/>
            <a:ext cx="2250023" cy="360000"/>
            <a:chOff x="1871971" y="5679025"/>
            <a:chExt cx="2250023" cy="360000"/>
          </a:xfrm>
        </p:grpSpPr>
        <p:sp>
          <p:nvSpPr>
            <p:cNvPr id="22" name="Rectangle 69">
              <a:extLst>
                <a:ext uri="{FF2B5EF4-FFF2-40B4-BE49-F238E27FC236}">
                  <a16:creationId xmlns:a16="http://schemas.microsoft.com/office/drawing/2014/main" id="{9C9B7D97-408E-341A-F5E4-0135ED7B516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3" name="Rectangle 70">
              <a:extLst>
                <a:ext uri="{FF2B5EF4-FFF2-40B4-BE49-F238E27FC236}">
                  <a16:creationId xmlns:a16="http://schemas.microsoft.com/office/drawing/2014/main" id="{809B6265-5069-0997-5D2F-8E43F0178563}"/>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4" name="Rectangle 71">
              <a:extLst>
                <a:ext uri="{FF2B5EF4-FFF2-40B4-BE49-F238E27FC236}">
                  <a16:creationId xmlns:a16="http://schemas.microsoft.com/office/drawing/2014/main" id="{6EEB7D79-BB6C-BE8F-EA55-3F8814FE5713}"/>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5" name="Rectangle 72">
              <a:extLst>
                <a:ext uri="{FF2B5EF4-FFF2-40B4-BE49-F238E27FC236}">
                  <a16:creationId xmlns:a16="http://schemas.microsoft.com/office/drawing/2014/main" id="{1D645E78-5826-027D-A49B-1C3A7C9E7444}"/>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6" name="Rectangle 73">
              <a:extLst>
                <a:ext uri="{FF2B5EF4-FFF2-40B4-BE49-F238E27FC236}">
                  <a16:creationId xmlns:a16="http://schemas.microsoft.com/office/drawing/2014/main" id="{B0983B92-0502-D148-2040-421F4A0B72C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7" name="Rectangle 69">
            <a:extLst>
              <a:ext uri="{FF2B5EF4-FFF2-40B4-BE49-F238E27FC236}">
                <a16:creationId xmlns:a16="http://schemas.microsoft.com/office/drawing/2014/main" id="{76D52CB4-2B4A-AC4A-446E-A9D30DAEEBF9}"/>
              </a:ext>
            </a:extLst>
          </p:cNvPr>
          <p:cNvSpPr>
            <a:spLocks noChangeArrowheads="1"/>
          </p:cNvSpPr>
          <p:nvPr/>
        </p:nvSpPr>
        <p:spPr bwMode="auto">
          <a:xfrm>
            <a:off x="6372022" y="216898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2000DF45-9EEA-ADF0-FF7C-AEAA214D453B}"/>
              </a:ext>
            </a:extLst>
          </p:cNvPr>
          <p:cNvSpPr>
            <a:spLocks noChangeArrowheads="1"/>
          </p:cNvSpPr>
          <p:nvPr/>
        </p:nvSpPr>
        <p:spPr bwMode="auto">
          <a:xfrm>
            <a:off x="6822025"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E057CA4F-173B-05AB-3F14-5F111EBD4E5E}"/>
              </a:ext>
            </a:extLst>
          </p:cNvPr>
          <p:cNvSpPr>
            <a:spLocks noChangeArrowheads="1"/>
          </p:cNvSpPr>
          <p:nvPr/>
        </p:nvSpPr>
        <p:spPr bwMode="auto">
          <a:xfrm>
            <a:off x="7272031"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69">
            <a:extLst>
              <a:ext uri="{FF2B5EF4-FFF2-40B4-BE49-F238E27FC236}">
                <a16:creationId xmlns:a16="http://schemas.microsoft.com/office/drawing/2014/main" id="{7DD0316A-2578-3F4F-C067-00FE20B9E263}"/>
              </a:ext>
            </a:extLst>
          </p:cNvPr>
          <p:cNvSpPr>
            <a:spLocks noChangeArrowheads="1"/>
          </p:cNvSpPr>
          <p:nvPr/>
        </p:nvSpPr>
        <p:spPr bwMode="auto">
          <a:xfrm>
            <a:off x="6822027" y="261899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1" name="Rectangle 70">
            <a:extLst>
              <a:ext uri="{FF2B5EF4-FFF2-40B4-BE49-F238E27FC236}">
                <a16:creationId xmlns:a16="http://schemas.microsoft.com/office/drawing/2014/main" id="{EA5D41CC-5EB5-23CD-B605-5C1F97E0D2EC}"/>
              </a:ext>
            </a:extLst>
          </p:cNvPr>
          <p:cNvSpPr>
            <a:spLocks noChangeArrowheads="1"/>
          </p:cNvSpPr>
          <p:nvPr/>
        </p:nvSpPr>
        <p:spPr bwMode="auto">
          <a:xfrm>
            <a:off x="7272030" y="261899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2" name="Rectangle 69">
            <a:extLst>
              <a:ext uri="{FF2B5EF4-FFF2-40B4-BE49-F238E27FC236}">
                <a16:creationId xmlns:a16="http://schemas.microsoft.com/office/drawing/2014/main" id="{DBE64BEC-6E84-4AFC-A7FA-FA9407EDAD7B}"/>
              </a:ext>
            </a:extLst>
          </p:cNvPr>
          <p:cNvSpPr>
            <a:spLocks noChangeArrowheads="1"/>
          </p:cNvSpPr>
          <p:nvPr/>
        </p:nvSpPr>
        <p:spPr bwMode="auto">
          <a:xfrm>
            <a:off x="7272031" y="306899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33" name="グループ化 32">
            <a:extLst>
              <a:ext uri="{FF2B5EF4-FFF2-40B4-BE49-F238E27FC236}">
                <a16:creationId xmlns:a16="http://schemas.microsoft.com/office/drawing/2014/main" id="{4DC57A93-1D2C-38DA-947B-DAC6B1CAAF82}"/>
              </a:ext>
            </a:extLst>
          </p:cNvPr>
          <p:cNvGrpSpPr/>
          <p:nvPr/>
        </p:nvGrpSpPr>
        <p:grpSpPr>
          <a:xfrm>
            <a:off x="8172040" y="3969006"/>
            <a:ext cx="2250023" cy="360000"/>
            <a:chOff x="1871971" y="5679025"/>
            <a:chExt cx="2250023" cy="360000"/>
          </a:xfrm>
        </p:grpSpPr>
        <p:sp>
          <p:nvSpPr>
            <p:cNvPr id="34" name="Rectangle 69">
              <a:extLst>
                <a:ext uri="{FF2B5EF4-FFF2-40B4-BE49-F238E27FC236}">
                  <a16:creationId xmlns:a16="http://schemas.microsoft.com/office/drawing/2014/main" id="{AB07276B-D9D9-3F2D-EF37-FCEE6F6FC32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5" name="Rectangle 70">
              <a:extLst>
                <a:ext uri="{FF2B5EF4-FFF2-40B4-BE49-F238E27FC236}">
                  <a16:creationId xmlns:a16="http://schemas.microsoft.com/office/drawing/2014/main" id="{9B3A48F9-2779-4EF2-D1C1-29C35ED2EF91}"/>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71">
              <a:extLst>
                <a:ext uri="{FF2B5EF4-FFF2-40B4-BE49-F238E27FC236}">
                  <a16:creationId xmlns:a16="http://schemas.microsoft.com/office/drawing/2014/main" id="{E3687D1D-D916-3BC0-14B9-9F31F2717F6E}"/>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7" name="Rectangle 72">
              <a:extLst>
                <a:ext uri="{FF2B5EF4-FFF2-40B4-BE49-F238E27FC236}">
                  <a16:creationId xmlns:a16="http://schemas.microsoft.com/office/drawing/2014/main" id="{862147B0-FC0A-3A08-CB0D-B093ACD75C0F}"/>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8" name="Rectangle 73">
              <a:extLst>
                <a:ext uri="{FF2B5EF4-FFF2-40B4-BE49-F238E27FC236}">
                  <a16:creationId xmlns:a16="http://schemas.microsoft.com/office/drawing/2014/main" id="{4089E6BC-F847-DDE2-4382-1FDDD80E3F9B}"/>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39" name="直線矢印コネクタ 38">
            <a:extLst>
              <a:ext uri="{FF2B5EF4-FFF2-40B4-BE49-F238E27FC236}">
                <a16:creationId xmlns:a16="http://schemas.microsoft.com/office/drawing/2014/main" id="{2353229E-8040-22DD-20C7-2B108C34851A}"/>
              </a:ext>
            </a:extLst>
          </p:cNvPr>
          <p:cNvCxnSpPr>
            <a:cxnSpLocks/>
          </p:cNvCxnSpPr>
          <p:nvPr/>
        </p:nvCxnSpPr>
        <p:spPr bwMode="auto">
          <a:xfrm>
            <a:off x="5922015" y="3699003"/>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0" name="正方形/長方形 39">
            <a:extLst>
              <a:ext uri="{FF2B5EF4-FFF2-40B4-BE49-F238E27FC236}">
                <a16:creationId xmlns:a16="http://schemas.microsoft.com/office/drawing/2014/main" id="{3E3402DC-3228-C709-6E8B-B0C4B65B4D77}"/>
              </a:ext>
            </a:extLst>
          </p:cNvPr>
          <p:cNvSpPr/>
          <p:nvPr/>
        </p:nvSpPr>
        <p:spPr>
          <a:xfrm>
            <a:off x="6552022" y="3338998"/>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41" name="直線矢印コネクタ 40">
            <a:extLst>
              <a:ext uri="{FF2B5EF4-FFF2-40B4-BE49-F238E27FC236}">
                <a16:creationId xmlns:a16="http://schemas.microsoft.com/office/drawing/2014/main" id="{E24E8FF0-92DC-70C9-9D95-321DDB3CD3A8}"/>
              </a:ext>
            </a:extLst>
          </p:cNvPr>
          <p:cNvCxnSpPr>
            <a:cxnSpLocks/>
          </p:cNvCxnSpPr>
          <p:nvPr/>
        </p:nvCxnSpPr>
        <p:spPr bwMode="auto">
          <a:xfrm>
            <a:off x="5922015" y="1628980"/>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632561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solidFill>
                  <a:schemeClr val="accent5"/>
                </a:solidFill>
              </a:rPr>
              <a:t>ロードに依存した命令によるデータハザード</a:t>
            </a:r>
            <a:endParaRPr kumimoji="1" lang="en-US" altLang="ja-JP" dirty="0">
              <a:solidFill>
                <a:schemeClr val="accent5"/>
              </a:solidFill>
            </a:endParaRPr>
          </a:p>
        </p:txBody>
      </p:sp>
    </p:spTree>
    <p:extLst>
      <p:ext uri="{BB962C8B-B14F-4D97-AF65-F5344CB8AC3E}">
        <p14:creationId xmlns:p14="http://schemas.microsoft.com/office/powerpoint/2010/main" val="1707323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49BE9-D698-A3D1-291A-36A425966451}"/>
              </a:ext>
            </a:extLst>
          </p:cNvPr>
          <p:cNvSpPr>
            <a:spLocks noGrp="1"/>
          </p:cNvSpPr>
          <p:nvPr>
            <p:ph type="title"/>
          </p:nvPr>
        </p:nvSpPr>
        <p:spPr/>
        <p:txBody>
          <a:bodyPr/>
          <a:lstStyle/>
          <a:p>
            <a:r>
              <a:rPr kumimoji="1" lang="ja-JP" altLang="en-US" dirty="0"/>
              <a:t>ロードに依存した命令によるデータハザード</a:t>
            </a:r>
            <a:endParaRPr kumimoji="1" lang="en-US" dirty="0"/>
          </a:p>
        </p:txBody>
      </p:sp>
      <p:sp>
        <p:nvSpPr>
          <p:cNvPr id="4" name="コンテンツ プレースホルダー 34">
            <a:extLst>
              <a:ext uri="{FF2B5EF4-FFF2-40B4-BE49-F238E27FC236}">
                <a16:creationId xmlns:a16="http://schemas.microsoft.com/office/drawing/2014/main" id="{79DDCD81-2276-0A6F-727D-8087EBF8CD83}"/>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406A156B-DC63-6B9C-C9F2-16CAD6A2BDE2}"/>
              </a:ext>
            </a:extLst>
          </p:cNvPr>
          <p:cNvSpPr/>
          <p:nvPr/>
        </p:nvSpPr>
        <p:spPr>
          <a:xfrm>
            <a:off x="341953"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 </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F69ADC3C-71EF-2570-E0DE-071896053B1C}"/>
              </a:ext>
            </a:extLst>
          </p:cNvPr>
          <p:cNvSpPr/>
          <p:nvPr/>
        </p:nvSpPr>
        <p:spPr>
          <a:xfrm>
            <a:off x="341953"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7" name="正方形/長方形 6">
            <a:extLst>
              <a:ext uri="{FF2B5EF4-FFF2-40B4-BE49-F238E27FC236}">
                <a16:creationId xmlns:a16="http://schemas.microsoft.com/office/drawing/2014/main" id="{82FE1F6B-4B2A-3134-C916-58EA44515BA7}"/>
              </a:ext>
            </a:extLst>
          </p:cNvPr>
          <p:cNvSpPr/>
          <p:nvPr/>
        </p:nvSpPr>
        <p:spPr>
          <a:xfrm>
            <a:off x="341953"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8" name="Rectangle 69">
            <a:extLst>
              <a:ext uri="{FF2B5EF4-FFF2-40B4-BE49-F238E27FC236}">
                <a16:creationId xmlns:a16="http://schemas.microsoft.com/office/drawing/2014/main" id="{6CDCA5E1-1D16-0EC4-2036-ED6808148BBA}"/>
              </a:ext>
            </a:extLst>
          </p:cNvPr>
          <p:cNvSpPr>
            <a:spLocks noChangeArrowheads="1"/>
          </p:cNvSpPr>
          <p:nvPr/>
        </p:nvSpPr>
        <p:spPr bwMode="auto">
          <a:xfrm>
            <a:off x="3131985"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9" name="Rectangle 70">
            <a:extLst>
              <a:ext uri="{FF2B5EF4-FFF2-40B4-BE49-F238E27FC236}">
                <a16:creationId xmlns:a16="http://schemas.microsoft.com/office/drawing/2014/main" id="{3056EF5F-22EE-96C9-0A6C-9438EB7E9B10}"/>
              </a:ext>
            </a:extLst>
          </p:cNvPr>
          <p:cNvSpPr>
            <a:spLocks noChangeArrowheads="1"/>
          </p:cNvSpPr>
          <p:nvPr/>
        </p:nvSpPr>
        <p:spPr bwMode="auto">
          <a:xfrm>
            <a:off x="3581988"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0" name="Rectangle 71">
            <a:extLst>
              <a:ext uri="{FF2B5EF4-FFF2-40B4-BE49-F238E27FC236}">
                <a16:creationId xmlns:a16="http://schemas.microsoft.com/office/drawing/2014/main" id="{8084D93D-26D5-CE09-7BEA-45294BB59633}"/>
              </a:ext>
            </a:extLst>
          </p:cNvPr>
          <p:cNvSpPr>
            <a:spLocks noChangeArrowheads="1"/>
          </p:cNvSpPr>
          <p:nvPr/>
        </p:nvSpPr>
        <p:spPr bwMode="auto">
          <a:xfrm>
            <a:off x="403199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1" name="Rectangle 72">
            <a:extLst>
              <a:ext uri="{FF2B5EF4-FFF2-40B4-BE49-F238E27FC236}">
                <a16:creationId xmlns:a16="http://schemas.microsoft.com/office/drawing/2014/main" id="{1BC8A31E-A114-C52C-D132-921C32395D4C}"/>
              </a:ext>
            </a:extLst>
          </p:cNvPr>
          <p:cNvSpPr>
            <a:spLocks noChangeArrowheads="1"/>
          </p:cNvSpPr>
          <p:nvPr/>
        </p:nvSpPr>
        <p:spPr bwMode="auto">
          <a:xfrm>
            <a:off x="4481999"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 name="Rectangle 73">
            <a:extLst>
              <a:ext uri="{FF2B5EF4-FFF2-40B4-BE49-F238E27FC236}">
                <a16:creationId xmlns:a16="http://schemas.microsoft.com/office/drawing/2014/main" id="{911B3E5F-CD12-8F84-32E9-E1B3EBFEBE31}"/>
              </a:ext>
            </a:extLst>
          </p:cNvPr>
          <p:cNvSpPr>
            <a:spLocks noChangeArrowheads="1"/>
          </p:cNvSpPr>
          <p:nvPr/>
        </p:nvSpPr>
        <p:spPr bwMode="auto">
          <a:xfrm>
            <a:off x="4932004"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 name="Rectangle 69">
            <a:extLst>
              <a:ext uri="{FF2B5EF4-FFF2-40B4-BE49-F238E27FC236}">
                <a16:creationId xmlns:a16="http://schemas.microsoft.com/office/drawing/2014/main" id="{D9327406-6B72-05C8-8079-46CF0BB96FC6}"/>
              </a:ext>
            </a:extLst>
          </p:cNvPr>
          <p:cNvSpPr>
            <a:spLocks noChangeArrowheads="1"/>
          </p:cNvSpPr>
          <p:nvPr/>
        </p:nvSpPr>
        <p:spPr bwMode="auto">
          <a:xfrm>
            <a:off x="3581992"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 name="Rectangle 70">
            <a:extLst>
              <a:ext uri="{FF2B5EF4-FFF2-40B4-BE49-F238E27FC236}">
                <a16:creationId xmlns:a16="http://schemas.microsoft.com/office/drawing/2014/main" id="{8734414C-2ED0-825A-4FDC-AD221C9D562D}"/>
              </a:ext>
            </a:extLst>
          </p:cNvPr>
          <p:cNvSpPr>
            <a:spLocks noChangeArrowheads="1"/>
          </p:cNvSpPr>
          <p:nvPr/>
        </p:nvSpPr>
        <p:spPr bwMode="auto">
          <a:xfrm>
            <a:off x="4031995"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5" name="Rectangle 71">
            <a:extLst>
              <a:ext uri="{FF2B5EF4-FFF2-40B4-BE49-F238E27FC236}">
                <a16:creationId xmlns:a16="http://schemas.microsoft.com/office/drawing/2014/main" id="{5F0344EC-28C1-989B-79EE-7CD69B31E89E}"/>
              </a:ext>
            </a:extLst>
          </p:cNvPr>
          <p:cNvSpPr>
            <a:spLocks noChangeArrowheads="1"/>
          </p:cNvSpPr>
          <p:nvPr/>
        </p:nvSpPr>
        <p:spPr bwMode="auto">
          <a:xfrm>
            <a:off x="448200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 name="Rectangle 72">
            <a:extLst>
              <a:ext uri="{FF2B5EF4-FFF2-40B4-BE49-F238E27FC236}">
                <a16:creationId xmlns:a16="http://schemas.microsoft.com/office/drawing/2014/main" id="{0E27937C-995F-060F-8BDA-5A17C2F9825A}"/>
              </a:ext>
            </a:extLst>
          </p:cNvPr>
          <p:cNvSpPr>
            <a:spLocks noChangeArrowheads="1"/>
          </p:cNvSpPr>
          <p:nvPr/>
        </p:nvSpPr>
        <p:spPr bwMode="auto">
          <a:xfrm>
            <a:off x="4932006"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7" name="Rectangle 73">
            <a:extLst>
              <a:ext uri="{FF2B5EF4-FFF2-40B4-BE49-F238E27FC236}">
                <a16:creationId xmlns:a16="http://schemas.microsoft.com/office/drawing/2014/main" id="{F252315E-7CCD-E558-3565-32D48FB3B0C8}"/>
              </a:ext>
            </a:extLst>
          </p:cNvPr>
          <p:cNvSpPr>
            <a:spLocks noChangeArrowheads="1"/>
          </p:cNvSpPr>
          <p:nvPr/>
        </p:nvSpPr>
        <p:spPr bwMode="auto">
          <a:xfrm>
            <a:off x="5382011"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8" name="Rectangle 69">
            <a:extLst>
              <a:ext uri="{FF2B5EF4-FFF2-40B4-BE49-F238E27FC236}">
                <a16:creationId xmlns:a16="http://schemas.microsoft.com/office/drawing/2014/main" id="{CD145C8B-8CED-399A-8939-81236A9ADE72}"/>
              </a:ext>
            </a:extLst>
          </p:cNvPr>
          <p:cNvSpPr>
            <a:spLocks noChangeArrowheads="1"/>
          </p:cNvSpPr>
          <p:nvPr/>
        </p:nvSpPr>
        <p:spPr bwMode="auto">
          <a:xfrm>
            <a:off x="403199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9" name="Rectangle 70">
            <a:extLst>
              <a:ext uri="{FF2B5EF4-FFF2-40B4-BE49-F238E27FC236}">
                <a16:creationId xmlns:a16="http://schemas.microsoft.com/office/drawing/2014/main" id="{6D6F90DA-5FA4-6CC8-CC0C-E9D671D2B9EF}"/>
              </a:ext>
            </a:extLst>
          </p:cNvPr>
          <p:cNvSpPr>
            <a:spLocks noChangeArrowheads="1"/>
          </p:cNvSpPr>
          <p:nvPr/>
        </p:nvSpPr>
        <p:spPr bwMode="auto">
          <a:xfrm>
            <a:off x="448199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0" name="Rectangle 71">
            <a:extLst>
              <a:ext uri="{FF2B5EF4-FFF2-40B4-BE49-F238E27FC236}">
                <a16:creationId xmlns:a16="http://schemas.microsoft.com/office/drawing/2014/main" id="{5BFFDE02-871F-7639-87AA-BD4771ABBB84}"/>
              </a:ext>
            </a:extLst>
          </p:cNvPr>
          <p:cNvSpPr>
            <a:spLocks noChangeArrowheads="1"/>
          </p:cNvSpPr>
          <p:nvPr/>
        </p:nvSpPr>
        <p:spPr bwMode="auto">
          <a:xfrm>
            <a:off x="493200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1" name="Rectangle 72">
            <a:extLst>
              <a:ext uri="{FF2B5EF4-FFF2-40B4-BE49-F238E27FC236}">
                <a16:creationId xmlns:a16="http://schemas.microsoft.com/office/drawing/2014/main" id="{3A4DD6BF-4DB3-26BF-C302-39350BE8F412}"/>
              </a:ext>
            </a:extLst>
          </p:cNvPr>
          <p:cNvSpPr>
            <a:spLocks noChangeArrowheads="1"/>
          </p:cNvSpPr>
          <p:nvPr/>
        </p:nvSpPr>
        <p:spPr bwMode="auto">
          <a:xfrm>
            <a:off x="538201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2" name="Rectangle 73">
            <a:extLst>
              <a:ext uri="{FF2B5EF4-FFF2-40B4-BE49-F238E27FC236}">
                <a16:creationId xmlns:a16="http://schemas.microsoft.com/office/drawing/2014/main" id="{77C3551B-96B0-A8B5-1701-C17206EF7ED7}"/>
              </a:ext>
            </a:extLst>
          </p:cNvPr>
          <p:cNvSpPr>
            <a:spLocks noChangeArrowheads="1"/>
          </p:cNvSpPr>
          <p:nvPr/>
        </p:nvSpPr>
        <p:spPr bwMode="auto">
          <a:xfrm>
            <a:off x="583201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23" name="正方形/長方形 22">
            <a:extLst>
              <a:ext uri="{FF2B5EF4-FFF2-40B4-BE49-F238E27FC236}">
                <a16:creationId xmlns:a16="http://schemas.microsoft.com/office/drawing/2014/main" id="{DB73E7F8-33F6-F649-8C88-78C57D69D485}"/>
              </a:ext>
            </a:extLst>
          </p:cNvPr>
          <p:cNvSpPr/>
          <p:nvPr/>
        </p:nvSpPr>
        <p:spPr>
          <a:xfrm>
            <a:off x="341953" y="414900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ld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26" name="Rectangle 69">
            <a:extLst>
              <a:ext uri="{FF2B5EF4-FFF2-40B4-BE49-F238E27FC236}">
                <a16:creationId xmlns:a16="http://schemas.microsoft.com/office/drawing/2014/main" id="{F2A4A1B0-6A4A-2AB7-6939-9C61E3052B6C}"/>
              </a:ext>
            </a:extLst>
          </p:cNvPr>
          <p:cNvSpPr>
            <a:spLocks noChangeArrowheads="1"/>
          </p:cNvSpPr>
          <p:nvPr/>
        </p:nvSpPr>
        <p:spPr bwMode="auto">
          <a:xfrm>
            <a:off x="313198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FE18DC80-E387-6284-6D95-729875F95009}"/>
              </a:ext>
            </a:extLst>
          </p:cNvPr>
          <p:cNvSpPr>
            <a:spLocks noChangeArrowheads="1"/>
          </p:cNvSpPr>
          <p:nvPr/>
        </p:nvSpPr>
        <p:spPr bwMode="auto">
          <a:xfrm>
            <a:off x="3581988"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91F4E788-7463-DB0C-963D-C0A1CDF06C4C}"/>
              </a:ext>
            </a:extLst>
          </p:cNvPr>
          <p:cNvSpPr>
            <a:spLocks noChangeArrowheads="1"/>
          </p:cNvSpPr>
          <p:nvPr/>
        </p:nvSpPr>
        <p:spPr bwMode="auto">
          <a:xfrm>
            <a:off x="4031994"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9" name="Rectangle 72">
            <a:extLst>
              <a:ext uri="{FF2B5EF4-FFF2-40B4-BE49-F238E27FC236}">
                <a16:creationId xmlns:a16="http://schemas.microsoft.com/office/drawing/2014/main" id="{9B8080CE-FB3D-2FAD-23BE-60B30F325DBF}"/>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0" name="Rectangle 73">
            <a:extLst>
              <a:ext uri="{FF2B5EF4-FFF2-40B4-BE49-F238E27FC236}">
                <a16:creationId xmlns:a16="http://schemas.microsoft.com/office/drawing/2014/main" id="{82D7F27C-47F6-7D74-8E45-E97BCDF89493}"/>
              </a:ext>
            </a:extLst>
          </p:cNvPr>
          <p:cNvSpPr>
            <a:spLocks noChangeArrowheads="1"/>
          </p:cNvSpPr>
          <p:nvPr/>
        </p:nvSpPr>
        <p:spPr bwMode="auto">
          <a:xfrm>
            <a:off x="4932004"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1" name="Rectangle 69">
            <a:extLst>
              <a:ext uri="{FF2B5EF4-FFF2-40B4-BE49-F238E27FC236}">
                <a16:creationId xmlns:a16="http://schemas.microsoft.com/office/drawing/2014/main" id="{9972E94F-48DE-CAA2-9953-277A03754740}"/>
              </a:ext>
            </a:extLst>
          </p:cNvPr>
          <p:cNvSpPr>
            <a:spLocks noChangeArrowheads="1"/>
          </p:cNvSpPr>
          <p:nvPr/>
        </p:nvSpPr>
        <p:spPr bwMode="auto">
          <a:xfrm>
            <a:off x="4481999"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sp>
        <p:nvSpPr>
          <p:cNvPr id="42" name="Rectangle 70">
            <a:extLst>
              <a:ext uri="{FF2B5EF4-FFF2-40B4-BE49-F238E27FC236}">
                <a16:creationId xmlns:a16="http://schemas.microsoft.com/office/drawing/2014/main" id="{EC567034-1F33-0905-D70D-493033C7C370}"/>
              </a:ext>
            </a:extLst>
          </p:cNvPr>
          <p:cNvSpPr>
            <a:spLocks noChangeArrowheads="1"/>
          </p:cNvSpPr>
          <p:nvPr/>
        </p:nvSpPr>
        <p:spPr bwMode="auto">
          <a:xfrm>
            <a:off x="4481999" y="504901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cxnSp>
        <p:nvCxnSpPr>
          <p:cNvPr id="53" name="直線矢印コネクタ 52">
            <a:extLst>
              <a:ext uri="{FF2B5EF4-FFF2-40B4-BE49-F238E27FC236}">
                <a16:creationId xmlns:a16="http://schemas.microsoft.com/office/drawing/2014/main" id="{14AA1C66-7B5E-531D-1038-3562299F4237}"/>
              </a:ext>
            </a:extLst>
          </p:cNvPr>
          <p:cNvCxnSpPr>
            <a:cxnSpLocks/>
          </p:cNvCxnSpPr>
          <p:nvPr/>
        </p:nvCxnSpPr>
        <p:spPr bwMode="auto">
          <a:xfrm>
            <a:off x="6282019" y="3068996"/>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4" name="直線矢印コネクタ 53">
            <a:extLst>
              <a:ext uri="{FF2B5EF4-FFF2-40B4-BE49-F238E27FC236}">
                <a16:creationId xmlns:a16="http://schemas.microsoft.com/office/drawing/2014/main" id="{58DCCA5A-0614-0D6C-E683-A3EA190A66C3}"/>
              </a:ext>
            </a:extLst>
          </p:cNvPr>
          <p:cNvCxnSpPr>
            <a:cxnSpLocks/>
          </p:cNvCxnSpPr>
          <p:nvPr/>
        </p:nvCxnSpPr>
        <p:spPr bwMode="auto">
          <a:xfrm>
            <a:off x="6282019"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5" name="直線矢印コネクタ 54">
            <a:extLst>
              <a:ext uri="{FF2B5EF4-FFF2-40B4-BE49-F238E27FC236}">
                <a16:creationId xmlns:a16="http://schemas.microsoft.com/office/drawing/2014/main" id="{F1A16DF5-E50D-C61A-DC33-2B88B00C1A9C}"/>
              </a:ext>
            </a:extLst>
          </p:cNvPr>
          <p:cNvCxnSpPr>
            <a:cxnSpLocks/>
          </p:cNvCxnSpPr>
          <p:nvPr/>
        </p:nvCxnSpPr>
        <p:spPr bwMode="auto">
          <a:xfrm>
            <a:off x="6732024"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56" name="正方形/長方形 55">
            <a:extLst>
              <a:ext uri="{FF2B5EF4-FFF2-40B4-BE49-F238E27FC236}">
                <a16:creationId xmlns:a16="http://schemas.microsoft.com/office/drawing/2014/main" id="{676C7215-0672-F610-33C3-866188B8FDBA}"/>
              </a:ext>
            </a:extLst>
          </p:cNvPr>
          <p:cNvSpPr/>
          <p:nvPr/>
        </p:nvSpPr>
        <p:spPr>
          <a:xfrm>
            <a:off x="6282019" y="1988984"/>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60" name="Rectangle 69">
            <a:extLst>
              <a:ext uri="{FF2B5EF4-FFF2-40B4-BE49-F238E27FC236}">
                <a16:creationId xmlns:a16="http://schemas.microsoft.com/office/drawing/2014/main" id="{A44D2913-36DA-233F-BFA7-11682C8F64C1}"/>
              </a:ext>
            </a:extLst>
          </p:cNvPr>
          <p:cNvSpPr>
            <a:spLocks noChangeArrowheads="1"/>
          </p:cNvSpPr>
          <p:nvPr/>
        </p:nvSpPr>
        <p:spPr bwMode="auto">
          <a:xfrm>
            <a:off x="3581989"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A640850F-0C97-5EC3-2298-510D579C102A}"/>
              </a:ext>
            </a:extLst>
          </p:cNvPr>
          <p:cNvSpPr>
            <a:spLocks noChangeArrowheads="1"/>
          </p:cNvSpPr>
          <p:nvPr/>
        </p:nvSpPr>
        <p:spPr bwMode="auto">
          <a:xfrm>
            <a:off x="4031992"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C47FF20B-06F8-F55A-BCB8-58E0407025D4}"/>
              </a:ext>
            </a:extLst>
          </p:cNvPr>
          <p:cNvSpPr>
            <a:spLocks noChangeArrowheads="1"/>
          </p:cNvSpPr>
          <p:nvPr/>
        </p:nvSpPr>
        <p:spPr bwMode="auto">
          <a:xfrm>
            <a:off x="4932004"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31F6A47C-FE6E-0D07-E0E4-8A770D726163}"/>
              </a:ext>
            </a:extLst>
          </p:cNvPr>
          <p:cNvSpPr>
            <a:spLocks noChangeArrowheads="1"/>
          </p:cNvSpPr>
          <p:nvPr/>
        </p:nvSpPr>
        <p:spPr bwMode="auto">
          <a:xfrm>
            <a:off x="5382009"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4" name="Rectangle 73">
            <a:extLst>
              <a:ext uri="{FF2B5EF4-FFF2-40B4-BE49-F238E27FC236}">
                <a16:creationId xmlns:a16="http://schemas.microsoft.com/office/drawing/2014/main" id="{1B8177B4-6A7E-A2FA-84DB-A4C013FA2F06}"/>
              </a:ext>
            </a:extLst>
          </p:cNvPr>
          <p:cNvSpPr>
            <a:spLocks noChangeArrowheads="1"/>
          </p:cNvSpPr>
          <p:nvPr/>
        </p:nvSpPr>
        <p:spPr bwMode="auto">
          <a:xfrm>
            <a:off x="5832014"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5" name="Rectangle 69">
            <a:extLst>
              <a:ext uri="{FF2B5EF4-FFF2-40B4-BE49-F238E27FC236}">
                <a16:creationId xmlns:a16="http://schemas.microsoft.com/office/drawing/2014/main" id="{5027E163-BDD0-37B9-21BC-D3F2371DE18B}"/>
              </a:ext>
            </a:extLst>
          </p:cNvPr>
          <p:cNvSpPr>
            <a:spLocks noChangeArrowheads="1"/>
          </p:cNvSpPr>
          <p:nvPr/>
        </p:nvSpPr>
        <p:spPr bwMode="auto">
          <a:xfrm>
            <a:off x="4031994"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6" name="Rectangle 71">
            <a:extLst>
              <a:ext uri="{FF2B5EF4-FFF2-40B4-BE49-F238E27FC236}">
                <a16:creationId xmlns:a16="http://schemas.microsoft.com/office/drawing/2014/main" id="{5B261367-AA30-1C49-DC42-B309AA72169A}"/>
              </a:ext>
            </a:extLst>
          </p:cNvPr>
          <p:cNvSpPr>
            <a:spLocks noChangeArrowheads="1"/>
          </p:cNvSpPr>
          <p:nvPr/>
        </p:nvSpPr>
        <p:spPr bwMode="auto">
          <a:xfrm>
            <a:off x="5382009"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7" name="Rectangle 72">
            <a:extLst>
              <a:ext uri="{FF2B5EF4-FFF2-40B4-BE49-F238E27FC236}">
                <a16:creationId xmlns:a16="http://schemas.microsoft.com/office/drawing/2014/main" id="{EC00E3EE-9D59-61FF-144B-22852E7A770E}"/>
              </a:ext>
            </a:extLst>
          </p:cNvPr>
          <p:cNvSpPr>
            <a:spLocks noChangeArrowheads="1"/>
          </p:cNvSpPr>
          <p:nvPr/>
        </p:nvSpPr>
        <p:spPr bwMode="auto">
          <a:xfrm>
            <a:off x="583201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8" name="Rectangle 73">
            <a:extLst>
              <a:ext uri="{FF2B5EF4-FFF2-40B4-BE49-F238E27FC236}">
                <a16:creationId xmlns:a16="http://schemas.microsoft.com/office/drawing/2014/main" id="{5EDD17B2-7A06-B780-CC14-12C280BDDC21}"/>
              </a:ext>
            </a:extLst>
          </p:cNvPr>
          <p:cNvSpPr>
            <a:spLocks noChangeArrowheads="1"/>
          </p:cNvSpPr>
          <p:nvPr/>
        </p:nvSpPr>
        <p:spPr bwMode="auto">
          <a:xfrm>
            <a:off x="6282019"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81" name="Rectangle 70">
            <a:extLst>
              <a:ext uri="{FF2B5EF4-FFF2-40B4-BE49-F238E27FC236}">
                <a16:creationId xmlns:a16="http://schemas.microsoft.com/office/drawing/2014/main" id="{51F89A25-521F-9B54-7026-CD65B9FEB9C7}"/>
              </a:ext>
            </a:extLst>
          </p:cNvPr>
          <p:cNvSpPr>
            <a:spLocks noChangeArrowheads="1"/>
          </p:cNvSpPr>
          <p:nvPr/>
        </p:nvSpPr>
        <p:spPr bwMode="auto">
          <a:xfrm>
            <a:off x="493200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85" name="正方形/長方形 84">
            <a:extLst>
              <a:ext uri="{FF2B5EF4-FFF2-40B4-BE49-F238E27FC236}">
                <a16:creationId xmlns:a16="http://schemas.microsoft.com/office/drawing/2014/main" id="{BC6F6C1B-FE43-C46F-4CD0-EFC24C8B81E4}"/>
              </a:ext>
            </a:extLst>
          </p:cNvPr>
          <p:cNvSpPr/>
          <p:nvPr/>
        </p:nvSpPr>
        <p:spPr>
          <a:xfrm>
            <a:off x="341953" y="4599013"/>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add x3</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86" name="正方形/長方形 85">
            <a:extLst>
              <a:ext uri="{FF2B5EF4-FFF2-40B4-BE49-F238E27FC236}">
                <a16:creationId xmlns:a16="http://schemas.microsoft.com/office/drawing/2014/main" id="{32C4086E-7C05-4BA8-8F0F-825BE53F8026}"/>
              </a:ext>
            </a:extLst>
          </p:cNvPr>
          <p:cNvSpPr/>
          <p:nvPr/>
        </p:nvSpPr>
        <p:spPr>
          <a:xfrm>
            <a:off x="341953" y="504901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cxnSp>
        <p:nvCxnSpPr>
          <p:cNvPr id="24" name="直線矢印コネクタ 23">
            <a:extLst>
              <a:ext uri="{FF2B5EF4-FFF2-40B4-BE49-F238E27FC236}">
                <a16:creationId xmlns:a16="http://schemas.microsoft.com/office/drawing/2014/main" id="{466C598D-F62A-217D-F6E1-CC20DCFE2895}"/>
              </a:ext>
            </a:extLst>
          </p:cNvPr>
          <p:cNvCxnSpPr>
            <a:cxnSpLocks/>
          </p:cNvCxnSpPr>
          <p:nvPr/>
        </p:nvCxnSpPr>
        <p:spPr bwMode="auto">
          <a:xfrm>
            <a:off x="484200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92302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スーパスカラの場合も同じ</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3131985" y="1538979"/>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4481999" y="4149008"/>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grpSp>
        <p:nvGrpSpPr>
          <p:cNvPr id="4" name="グループ化 3">
            <a:extLst>
              <a:ext uri="{FF2B5EF4-FFF2-40B4-BE49-F238E27FC236}">
                <a16:creationId xmlns:a16="http://schemas.microsoft.com/office/drawing/2014/main" id="{05D91D91-7626-4347-C91E-E309B4629A5F}"/>
              </a:ext>
            </a:extLst>
          </p:cNvPr>
          <p:cNvGrpSpPr/>
          <p:nvPr/>
        </p:nvGrpSpPr>
        <p:grpSpPr>
          <a:xfrm>
            <a:off x="3131984" y="1808982"/>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3581989" y="2078985"/>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3581988" y="2348988"/>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4031995" y="2618991"/>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4031994" y="2888994"/>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3131984" y="3609002"/>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3131983" y="3879005"/>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2591978"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2591978"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2591978"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2591978"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2591978" y="252899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2591978" y="279899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2591978" y="351900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2591978" y="378900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2591978" y="405900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2591978" y="432901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2591978" y="459901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2591978" y="4869016"/>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9" name="Rectangle 69">
            <a:extLst>
              <a:ext uri="{FF2B5EF4-FFF2-40B4-BE49-F238E27FC236}">
                <a16:creationId xmlns:a16="http://schemas.microsoft.com/office/drawing/2014/main" id="{AE060D6C-A745-1AAA-3158-A76DD48A5483}"/>
              </a:ext>
            </a:extLst>
          </p:cNvPr>
          <p:cNvSpPr>
            <a:spLocks noChangeArrowheads="1"/>
          </p:cNvSpPr>
          <p:nvPr/>
        </p:nvSpPr>
        <p:spPr bwMode="auto">
          <a:xfrm>
            <a:off x="3581989"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0" name="Rectangle 70">
            <a:extLst>
              <a:ext uri="{FF2B5EF4-FFF2-40B4-BE49-F238E27FC236}">
                <a16:creationId xmlns:a16="http://schemas.microsoft.com/office/drawing/2014/main" id="{C46E4B64-79CE-BAE6-C2D8-524AA567D7F5}"/>
              </a:ext>
            </a:extLst>
          </p:cNvPr>
          <p:cNvSpPr>
            <a:spLocks noChangeArrowheads="1"/>
          </p:cNvSpPr>
          <p:nvPr/>
        </p:nvSpPr>
        <p:spPr bwMode="auto">
          <a:xfrm>
            <a:off x="4031992"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1" name="Rectangle 71">
            <a:extLst>
              <a:ext uri="{FF2B5EF4-FFF2-40B4-BE49-F238E27FC236}">
                <a16:creationId xmlns:a16="http://schemas.microsoft.com/office/drawing/2014/main" id="{5397F58D-9589-A201-900B-CCA576863646}"/>
              </a:ext>
            </a:extLst>
          </p:cNvPr>
          <p:cNvSpPr>
            <a:spLocks noChangeArrowheads="1"/>
          </p:cNvSpPr>
          <p:nvPr/>
        </p:nvSpPr>
        <p:spPr bwMode="auto">
          <a:xfrm>
            <a:off x="4932004"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2" name="Rectangle 72">
            <a:extLst>
              <a:ext uri="{FF2B5EF4-FFF2-40B4-BE49-F238E27FC236}">
                <a16:creationId xmlns:a16="http://schemas.microsoft.com/office/drawing/2014/main" id="{5BAC2181-C745-DC46-D95A-3EA92D2678C4}"/>
              </a:ext>
            </a:extLst>
          </p:cNvPr>
          <p:cNvSpPr>
            <a:spLocks noChangeArrowheads="1"/>
          </p:cNvSpPr>
          <p:nvPr/>
        </p:nvSpPr>
        <p:spPr bwMode="auto">
          <a:xfrm>
            <a:off x="5382009"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 name="Rectangle 73">
            <a:extLst>
              <a:ext uri="{FF2B5EF4-FFF2-40B4-BE49-F238E27FC236}">
                <a16:creationId xmlns:a16="http://schemas.microsoft.com/office/drawing/2014/main" id="{B614E49F-19CD-8D0A-D4B2-4F7A43F70C30}"/>
              </a:ext>
            </a:extLst>
          </p:cNvPr>
          <p:cNvSpPr>
            <a:spLocks noChangeArrowheads="1"/>
          </p:cNvSpPr>
          <p:nvPr/>
        </p:nvSpPr>
        <p:spPr bwMode="auto">
          <a:xfrm>
            <a:off x="5832014"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14" name="Rectangle 69">
            <a:extLst>
              <a:ext uri="{FF2B5EF4-FFF2-40B4-BE49-F238E27FC236}">
                <a16:creationId xmlns:a16="http://schemas.microsoft.com/office/drawing/2014/main" id="{8AA53BF3-779C-7DAE-8BE8-B9216258A714}"/>
              </a:ext>
            </a:extLst>
          </p:cNvPr>
          <p:cNvSpPr>
            <a:spLocks noChangeArrowheads="1"/>
          </p:cNvSpPr>
          <p:nvPr/>
        </p:nvSpPr>
        <p:spPr bwMode="auto">
          <a:xfrm>
            <a:off x="4481999" y="4419011"/>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15" name="Rectangle 69">
            <a:extLst>
              <a:ext uri="{FF2B5EF4-FFF2-40B4-BE49-F238E27FC236}">
                <a16:creationId xmlns:a16="http://schemas.microsoft.com/office/drawing/2014/main" id="{18D00300-C464-FDDC-3B6A-59246869D112}"/>
              </a:ext>
            </a:extLst>
          </p:cNvPr>
          <p:cNvSpPr>
            <a:spLocks noChangeArrowheads="1"/>
          </p:cNvSpPr>
          <p:nvPr/>
        </p:nvSpPr>
        <p:spPr bwMode="auto">
          <a:xfrm>
            <a:off x="3581989"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1" name="Rectangle 70">
            <a:extLst>
              <a:ext uri="{FF2B5EF4-FFF2-40B4-BE49-F238E27FC236}">
                <a16:creationId xmlns:a16="http://schemas.microsoft.com/office/drawing/2014/main" id="{1639A189-C392-4D0E-10E0-B1F9B475E8CC}"/>
              </a:ext>
            </a:extLst>
          </p:cNvPr>
          <p:cNvSpPr>
            <a:spLocks noChangeArrowheads="1"/>
          </p:cNvSpPr>
          <p:nvPr/>
        </p:nvSpPr>
        <p:spPr bwMode="auto">
          <a:xfrm>
            <a:off x="4031992"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2" name="Rectangle 71">
            <a:extLst>
              <a:ext uri="{FF2B5EF4-FFF2-40B4-BE49-F238E27FC236}">
                <a16:creationId xmlns:a16="http://schemas.microsoft.com/office/drawing/2014/main" id="{51F95A23-ECA7-65EE-F8A2-EF175310530E}"/>
              </a:ext>
            </a:extLst>
          </p:cNvPr>
          <p:cNvSpPr>
            <a:spLocks noChangeArrowheads="1"/>
          </p:cNvSpPr>
          <p:nvPr/>
        </p:nvSpPr>
        <p:spPr bwMode="auto">
          <a:xfrm>
            <a:off x="4932004"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3" name="Rectangle 72">
            <a:extLst>
              <a:ext uri="{FF2B5EF4-FFF2-40B4-BE49-F238E27FC236}">
                <a16:creationId xmlns:a16="http://schemas.microsoft.com/office/drawing/2014/main" id="{9B10E8E9-99D1-80E6-3427-5FBD08A462C4}"/>
              </a:ext>
            </a:extLst>
          </p:cNvPr>
          <p:cNvSpPr>
            <a:spLocks noChangeArrowheads="1"/>
          </p:cNvSpPr>
          <p:nvPr/>
        </p:nvSpPr>
        <p:spPr bwMode="auto">
          <a:xfrm>
            <a:off x="5382009"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4" name="Rectangle 73">
            <a:extLst>
              <a:ext uri="{FF2B5EF4-FFF2-40B4-BE49-F238E27FC236}">
                <a16:creationId xmlns:a16="http://schemas.microsoft.com/office/drawing/2014/main" id="{5C8B753D-C001-FB28-40F2-A9CB534EAE85}"/>
              </a:ext>
            </a:extLst>
          </p:cNvPr>
          <p:cNvSpPr>
            <a:spLocks noChangeArrowheads="1"/>
          </p:cNvSpPr>
          <p:nvPr/>
        </p:nvSpPr>
        <p:spPr bwMode="auto">
          <a:xfrm>
            <a:off x="5832014"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25" name="Rectangle 69">
            <a:extLst>
              <a:ext uri="{FF2B5EF4-FFF2-40B4-BE49-F238E27FC236}">
                <a16:creationId xmlns:a16="http://schemas.microsoft.com/office/drawing/2014/main" id="{E6D0B51F-ECE3-89C3-B8AB-C9C1A738E523}"/>
              </a:ext>
            </a:extLst>
          </p:cNvPr>
          <p:cNvSpPr>
            <a:spLocks noChangeArrowheads="1"/>
          </p:cNvSpPr>
          <p:nvPr/>
        </p:nvSpPr>
        <p:spPr bwMode="auto">
          <a:xfrm>
            <a:off x="4481999"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1" name="Rectangle 69">
            <a:extLst>
              <a:ext uri="{FF2B5EF4-FFF2-40B4-BE49-F238E27FC236}">
                <a16:creationId xmlns:a16="http://schemas.microsoft.com/office/drawing/2014/main" id="{0252B0BF-16C6-B7AB-A445-2E7F4912A6BC}"/>
              </a:ext>
            </a:extLst>
          </p:cNvPr>
          <p:cNvSpPr>
            <a:spLocks noChangeArrowheads="1"/>
          </p:cNvSpPr>
          <p:nvPr/>
        </p:nvSpPr>
        <p:spPr bwMode="auto">
          <a:xfrm>
            <a:off x="4031994"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2" name="Rectangle 70">
            <a:extLst>
              <a:ext uri="{FF2B5EF4-FFF2-40B4-BE49-F238E27FC236}">
                <a16:creationId xmlns:a16="http://schemas.microsoft.com/office/drawing/2014/main" id="{A5CD2E37-9240-B945-601C-0271821255D2}"/>
              </a:ext>
            </a:extLst>
          </p:cNvPr>
          <p:cNvSpPr>
            <a:spLocks noChangeArrowheads="1"/>
          </p:cNvSpPr>
          <p:nvPr/>
        </p:nvSpPr>
        <p:spPr bwMode="auto">
          <a:xfrm>
            <a:off x="493200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43" name="Rectangle 71">
            <a:extLst>
              <a:ext uri="{FF2B5EF4-FFF2-40B4-BE49-F238E27FC236}">
                <a16:creationId xmlns:a16="http://schemas.microsoft.com/office/drawing/2014/main" id="{8299E7F3-C792-D639-9E90-7E860974C3BB}"/>
              </a:ext>
            </a:extLst>
          </p:cNvPr>
          <p:cNvSpPr>
            <a:spLocks noChangeArrowheads="1"/>
          </p:cNvSpPr>
          <p:nvPr/>
        </p:nvSpPr>
        <p:spPr bwMode="auto">
          <a:xfrm>
            <a:off x="5382009"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44" name="Rectangle 72">
            <a:extLst>
              <a:ext uri="{FF2B5EF4-FFF2-40B4-BE49-F238E27FC236}">
                <a16:creationId xmlns:a16="http://schemas.microsoft.com/office/drawing/2014/main" id="{89B2D5C8-A1F0-5829-4F19-039BF4081380}"/>
              </a:ext>
            </a:extLst>
          </p:cNvPr>
          <p:cNvSpPr>
            <a:spLocks noChangeArrowheads="1"/>
          </p:cNvSpPr>
          <p:nvPr/>
        </p:nvSpPr>
        <p:spPr bwMode="auto">
          <a:xfrm>
            <a:off x="583201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45" name="Rectangle 73">
            <a:extLst>
              <a:ext uri="{FF2B5EF4-FFF2-40B4-BE49-F238E27FC236}">
                <a16:creationId xmlns:a16="http://schemas.microsoft.com/office/drawing/2014/main" id="{9FFF2ECD-3E00-7737-D3DA-8057CB76AC36}"/>
              </a:ext>
            </a:extLst>
          </p:cNvPr>
          <p:cNvSpPr>
            <a:spLocks noChangeArrowheads="1"/>
          </p:cNvSpPr>
          <p:nvPr/>
        </p:nvSpPr>
        <p:spPr bwMode="auto">
          <a:xfrm>
            <a:off x="6282019"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46" name="Rectangle 69">
            <a:extLst>
              <a:ext uri="{FF2B5EF4-FFF2-40B4-BE49-F238E27FC236}">
                <a16:creationId xmlns:a16="http://schemas.microsoft.com/office/drawing/2014/main" id="{8A9083BF-9517-BB7E-20C8-6FE03691F3F6}"/>
              </a:ext>
            </a:extLst>
          </p:cNvPr>
          <p:cNvSpPr>
            <a:spLocks noChangeArrowheads="1"/>
          </p:cNvSpPr>
          <p:nvPr/>
        </p:nvSpPr>
        <p:spPr bwMode="auto">
          <a:xfrm>
            <a:off x="4481999"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7" name="Rectangle 69">
            <a:extLst>
              <a:ext uri="{FF2B5EF4-FFF2-40B4-BE49-F238E27FC236}">
                <a16:creationId xmlns:a16="http://schemas.microsoft.com/office/drawing/2014/main" id="{71C4CE7F-E27C-9EBC-9CF7-FDA2C573F85F}"/>
              </a:ext>
            </a:extLst>
          </p:cNvPr>
          <p:cNvSpPr>
            <a:spLocks noChangeArrowheads="1"/>
          </p:cNvSpPr>
          <p:nvPr/>
        </p:nvSpPr>
        <p:spPr bwMode="auto">
          <a:xfrm>
            <a:off x="4031994"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57" name="Rectangle 70">
            <a:extLst>
              <a:ext uri="{FF2B5EF4-FFF2-40B4-BE49-F238E27FC236}">
                <a16:creationId xmlns:a16="http://schemas.microsoft.com/office/drawing/2014/main" id="{4300C42B-5267-AF60-2FF9-72D40FDE5D69}"/>
              </a:ext>
            </a:extLst>
          </p:cNvPr>
          <p:cNvSpPr>
            <a:spLocks noChangeArrowheads="1"/>
          </p:cNvSpPr>
          <p:nvPr/>
        </p:nvSpPr>
        <p:spPr bwMode="auto">
          <a:xfrm>
            <a:off x="493200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8" name="Rectangle 71">
            <a:extLst>
              <a:ext uri="{FF2B5EF4-FFF2-40B4-BE49-F238E27FC236}">
                <a16:creationId xmlns:a16="http://schemas.microsoft.com/office/drawing/2014/main" id="{8043CE17-8523-C708-713F-29FFE1F53431}"/>
              </a:ext>
            </a:extLst>
          </p:cNvPr>
          <p:cNvSpPr>
            <a:spLocks noChangeArrowheads="1"/>
          </p:cNvSpPr>
          <p:nvPr/>
        </p:nvSpPr>
        <p:spPr bwMode="auto">
          <a:xfrm>
            <a:off x="5382009"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9" name="Rectangle 72">
            <a:extLst>
              <a:ext uri="{FF2B5EF4-FFF2-40B4-BE49-F238E27FC236}">
                <a16:creationId xmlns:a16="http://schemas.microsoft.com/office/drawing/2014/main" id="{E870A178-61E7-D972-FCD8-C1151CF01914}"/>
              </a:ext>
            </a:extLst>
          </p:cNvPr>
          <p:cNvSpPr>
            <a:spLocks noChangeArrowheads="1"/>
          </p:cNvSpPr>
          <p:nvPr/>
        </p:nvSpPr>
        <p:spPr bwMode="auto">
          <a:xfrm>
            <a:off x="583201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0" name="Rectangle 73">
            <a:extLst>
              <a:ext uri="{FF2B5EF4-FFF2-40B4-BE49-F238E27FC236}">
                <a16:creationId xmlns:a16="http://schemas.microsoft.com/office/drawing/2014/main" id="{3AB8F81D-9405-B54E-B464-2ED8EB19D850}"/>
              </a:ext>
            </a:extLst>
          </p:cNvPr>
          <p:cNvSpPr>
            <a:spLocks noChangeArrowheads="1"/>
          </p:cNvSpPr>
          <p:nvPr/>
        </p:nvSpPr>
        <p:spPr bwMode="auto">
          <a:xfrm>
            <a:off x="6282019"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cxnSp>
        <p:nvCxnSpPr>
          <p:cNvPr id="131" name="直線矢印コネクタ 130">
            <a:extLst>
              <a:ext uri="{FF2B5EF4-FFF2-40B4-BE49-F238E27FC236}">
                <a16:creationId xmlns:a16="http://schemas.microsoft.com/office/drawing/2014/main" id="{3C4368DD-BA1D-6276-BEFB-39D0A1DFACE1}"/>
              </a:ext>
            </a:extLst>
          </p:cNvPr>
          <p:cNvCxnSpPr>
            <a:cxnSpLocks/>
          </p:cNvCxnSpPr>
          <p:nvPr/>
        </p:nvCxnSpPr>
        <p:spPr bwMode="auto">
          <a:xfrm>
            <a:off x="6282019" y="2528990"/>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32" name="直線矢印コネクタ 131">
            <a:extLst>
              <a:ext uri="{FF2B5EF4-FFF2-40B4-BE49-F238E27FC236}">
                <a16:creationId xmlns:a16="http://schemas.microsoft.com/office/drawing/2014/main" id="{76D2D9F5-A522-211E-418D-F425CD064DDE}"/>
              </a:ext>
            </a:extLst>
          </p:cNvPr>
          <p:cNvCxnSpPr>
            <a:cxnSpLocks/>
          </p:cNvCxnSpPr>
          <p:nvPr/>
        </p:nvCxnSpPr>
        <p:spPr bwMode="auto">
          <a:xfrm>
            <a:off x="6282019"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3" name="直線矢印コネクタ 132">
            <a:extLst>
              <a:ext uri="{FF2B5EF4-FFF2-40B4-BE49-F238E27FC236}">
                <a16:creationId xmlns:a16="http://schemas.microsoft.com/office/drawing/2014/main" id="{722D96FB-D080-2113-6570-69CFAA0307D6}"/>
              </a:ext>
            </a:extLst>
          </p:cNvPr>
          <p:cNvCxnSpPr>
            <a:cxnSpLocks/>
          </p:cNvCxnSpPr>
          <p:nvPr/>
        </p:nvCxnSpPr>
        <p:spPr bwMode="auto">
          <a:xfrm>
            <a:off x="6732024"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34" name="正方形/長方形 133">
            <a:extLst>
              <a:ext uri="{FF2B5EF4-FFF2-40B4-BE49-F238E27FC236}">
                <a16:creationId xmlns:a16="http://schemas.microsoft.com/office/drawing/2014/main" id="{CDDB88CF-E8DD-34F9-C1F6-04DBD9BE5E08}"/>
              </a:ext>
            </a:extLst>
          </p:cNvPr>
          <p:cNvSpPr/>
          <p:nvPr/>
        </p:nvSpPr>
        <p:spPr>
          <a:xfrm>
            <a:off x="6282019" y="1448978"/>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38" name="コンテンツ プレースホルダー 34">
            <a:extLst>
              <a:ext uri="{FF2B5EF4-FFF2-40B4-BE49-F238E27FC236}">
                <a16:creationId xmlns:a16="http://schemas.microsoft.com/office/drawing/2014/main" id="{E6017AB7-697A-650D-1A30-6B1BB1FB9F42}"/>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1598369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ロードによるデータハザードの</a:t>
            </a:r>
            <a:br>
              <a:rPr lang="en-US" altLang="ja-JP" dirty="0"/>
            </a:br>
            <a:r>
              <a:rPr lang="ja-JP" altLang="en-US" dirty="0"/>
              <a:t>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6" y="1088974"/>
                <a:ext cx="8280092"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ロードのデータハザードの発生回数：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𝑁𝑚</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𝑃𝑙</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ロードの出現率：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𝑙</m:t>
                    </m:r>
                  </m:oMath>
                </a14:m>
                <a:endParaRPr kumimoji="1" lang="en-US" altLang="ja-JP" dirty="0"/>
              </a:p>
              <a:p>
                <a:pPr lvl="2"/>
                <a:r>
                  <a:rPr kumimoji="1" lang="ja-JP" altLang="en-US" dirty="0"/>
                  <a:t>ロード命令毎のハザード発生率：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i="1" dirty="0" smtClean="0">
                        <a:latin typeface="Cambria Math" panose="02040503050406030204" pitchFamily="18" charset="0"/>
                      </a:rPr>
                      <m:t>𝐶𝑟</m:t>
                    </m:r>
                    <m:r>
                      <a:rPr lang="en-US" i="1" dirty="0" smtClean="0">
                        <a:latin typeface="Cambria Math" panose="02040503050406030204" pitchFamily="18" charset="0"/>
                      </a:rPr>
                      <m:t>=</m:t>
                    </m:r>
                    <m:r>
                      <a:rPr lang="en-US" i="1" dirty="0" smtClean="0">
                        <a:latin typeface="Cambria Math" panose="02040503050406030204" pitchFamily="18" charset="0"/>
                      </a:rPr>
                      <m:t>𝐶𝑡</m:t>
                    </m:r>
                    <m:r>
                      <a:rPr lang="en-US" i="1" dirty="0" smtClean="0">
                        <a:latin typeface="Cambria Math" panose="02040503050406030204" pitchFamily="18" charset="0"/>
                      </a:rPr>
                      <m:t> + </m:t>
                    </m:r>
                    <m:r>
                      <a:rPr lang="en-US" i="1" dirty="0" smtClean="0">
                        <a:latin typeface="Cambria Math" panose="02040503050406030204" pitchFamily="18" charset="0"/>
                      </a:rPr>
                      <m:t>𝑁𝑚</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a:p>
                <a:pPr lvl="1"/>
                <a:r>
                  <a:rPr kumimoji="1" lang="ja-JP" altLang="en-US" dirty="0">
                    <a:solidFill>
                      <a:schemeClr val="accent5"/>
                    </a:solidFill>
                  </a:rPr>
                  <a:t>分岐予測ミスの時とほぼ同じ</a:t>
                </a:r>
                <a:endParaRPr kumimoji="1" lang="en-US" dirty="0">
                  <a:solidFill>
                    <a:schemeClr val="accent5"/>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6" y="1088974"/>
                <a:ext cx="8280092" cy="5220058"/>
              </a:xfrm>
              <a:blipFill>
                <a:blip r:embed="rId2"/>
                <a:stretch>
                  <a:fillRect l="-662" b="-1402"/>
                </a:stretch>
              </a:blipFill>
            </p:spPr>
            <p:txBody>
              <a:bodyPr/>
              <a:lstStyle/>
              <a:p>
                <a:r>
                  <a:rPr lang="en-US">
                    <a:noFill/>
                  </a:rPr>
                  <a:t> </a:t>
                </a:r>
              </a:p>
            </p:txBody>
          </p:sp>
        </mc:Fallback>
      </mc:AlternateContent>
    </p:spTree>
    <p:extLst>
      <p:ext uri="{BB962C8B-B14F-4D97-AF65-F5344CB8AC3E}">
        <p14:creationId xmlns:p14="http://schemas.microsoft.com/office/powerpoint/2010/main" val="4061044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a:t>性能のモデルの一般化</a:t>
            </a:r>
            <a:endParaRPr lang="en-US" dirty="0"/>
          </a:p>
        </p:txBody>
      </p:sp>
    </p:spTree>
    <p:extLst>
      <p:ext uri="{BB962C8B-B14F-4D97-AF65-F5344CB8AC3E}">
        <p14:creationId xmlns:p14="http://schemas.microsoft.com/office/powerpoint/2010/main" val="3256202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pPr lvl="1"/>
            <a:r>
              <a:rPr lang="en-US" altLang="ja-JP" sz="1600" dirty="0"/>
              <a:t>1 </a:t>
            </a:r>
            <a:r>
              <a:rPr lang="ja-JP" altLang="en-US" sz="1600" dirty="0"/>
              <a:t>秒 </a:t>
            </a:r>
            <a:r>
              <a:rPr lang="en-US" altLang="ja-JP" sz="1600" dirty="0"/>
              <a:t>/ 1 ns = 1GHz</a:t>
            </a:r>
          </a:p>
          <a:p>
            <a:r>
              <a:rPr lang="en-US" altLang="ja-JP" sz="1600" dirty="0"/>
              <a:t>(4) </a:t>
            </a:r>
            <a:r>
              <a:rPr lang="ja-JP" altLang="en-US" sz="1600" dirty="0"/>
              <a:t>以下の命令列を実行するのに必要な時間を計算せよ</a:t>
            </a:r>
            <a:endParaRPr lang="en-US" altLang="ja-JP" sz="1600" dirty="0"/>
          </a:p>
          <a:p>
            <a:pPr marL="360000" lvl="1" indent="0">
              <a:buNone/>
            </a:pPr>
            <a:r>
              <a:rPr lang="en-US" altLang="ja-JP" sz="1600" dirty="0"/>
              <a:t>sub x2←x3+x4</a:t>
            </a:r>
            <a:br>
              <a:rPr lang="en-US" altLang="ja-JP" sz="1600" dirty="0"/>
            </a:br>
            <a:r>
              <a:rPr lang="en-US" altLang="ja-JP" sz="1600" dirty="0"/>
              <a:t>add x1←x2+x3</a:t>
            </a:r>
            <a:br>
              <a:rPr lang="en-US" altLang="ja-JP" sz="1600" dirty="0"/>
            </a:br>
            <a:r>
              <a:rPr lang="en-US" altLang="ja-JP" sz="1600" dirty="0"/>
              <a:t>add x5←x6+x7</a:t>
            </a:r>
          </a:p>
          <a:p>
            <a:pPr lvl="1"/>
            <a:r>
              <a:rPr lang="en-US" altLang="ja-JP" sz="1600" dirty="0"/>
              <a:t>7ns</a:t>
            </a:r>
          </a:p>
        </p:txBody>
      </p:sp>
      <p:grpSp>
        <p:nvGrpSpPr>
          <p:cNvPr id="3" name="グループ化 2">
            <a:extLst>
              <a:ext uri="{FF2B5EF4-FFF2-40B4-BE49-F238E27FC236}">
                <a16:creationId xmlns:a16="http://schemas.microsoft.com/office/drawing/2014/main" id="{8B14EF7C-0F78-F004-4DDA-8DA94615623B}"/>
              </a:ext>
            </a:extLst>
          </p:cNvPr>
          <p:cNvGrpSpPr/>
          <p:nvPr/>
        </p:nvGrpSpPr>
        <p:grpSpPr>
          <a:xfrm>
            <a:off x="1421965" y="5139019"/>
            <a:ext cx="2160020" cy="360000"/>
            <a:chOff x="4481999" y="4959017"/>
            <a:chExt cx="2160020" cy="360000"/>
          </a:xfrm>
        </p:grpSpPr>
        <p:sp>
          <p:nvSpPr>
            <p:cNvPr id="4" name="Rectangle 69">
              <a:extLst>
                <a:ext uri="{FF2B5EF4-FFF2-40B4-BE49-F238E27FC236}">
                  <a16:creationId xmlns:a16="http://schemas.microsoft.com/office/drawing/2014/main" id="{0897DC75-0566-5C7D-1CDB-4F8B442E992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A58320EF-FFF0-5068-04A6-C71EDADA0346}"/>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4F1845DC-416E-12AC-0C32-65A88ED6139D}"/>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BB10643C-A17E-ABAB-9435-FE44EB7F71B9}"/>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1CDDC21D-4AD9-55FD-ED24-94BC6BD673FB}"/>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E746961F-4BFA-DAA9-9EA7-B52D9CB03FA6}"/>
              </a:ext>
            </a:extLst>
          </p:cNvPr>
          <p:cNvGrpSpPr/>
          <p:nvPr/>
        </p:nvGrpSpPr>
        <p:grpSpPr>
          <a:xfrm>
            <a:off x="1871970" y="5589024"/>
            <a:ext cx="2160020" cy="360000"/>
            <a:chOff x="4481999" y="4959017"/>
            <a:chExt cx="2160020" cy="360000"/>
          </a:xfrm>
        </p:grpSpPr>
        <p:sp>
          <p:nvSpPr>
            <p:cNvPr id="12" name="Rectangle 69">
              <a:extLst>
                <a:ext uri="{FF2B5EF4-FFF2-40B4-BE49-F238E27FC236}">
                  <a16:creationId xmlns:a16="http://schemas.microsoft.com/office/drawing/2014/main" id="{C4194B49-B1EF-5270-74B5-869DC3734A0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F64FAC9D-FFD2-10DC-E5D1-C282E1B92D5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6CDBFF53-EAC9-80B0-1E86-BD269BBA4A0C}"/>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6C754524-4F97-059C-ED8B-2EC50962C7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3742B222-2E83-7502-DDDF-F1D3F72EF846}"/>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7" name="グループ化 16">
            <a:extLst>
              <a:ext uri="{FF2B5EF4-FFF2-40B4-BE49-F238E27FC236}">
                <a16:creationId xmlns:a16="http://schemas.microsoft.com/office/drawing/2014/main" id="{07FA17C6-39C4-8803-0CD8-DDA1432D4C46}"/>
              </a:ext>
            </a:extLst>
          </p:cNvPr>
          <p:cNvGrpSpPr/>
          <p:nvPr/>
        </p:nvGrpSpPr>
        <p:grpSpPr>
          <a:xfrm>
            <a:off x="2321975" y="6039029"/>
            <a:ext cx="2160020" cy="360000"/>
            <a:chOff x="4481999" y="4959017"/>
            <a:chExt cx="2160020" cy="360000"/>
          </a:xfrm>
        </p:grpSpPr>
        <p:sp>
          <p:nvSpPr>
            <p:cNvPr id="18" name="Rectangle 69">
              <a:extLst>
                <a:ext uri="{FF2B5EF4-FFF2-40B4-BE49-F238E27FC236}">
                  <a16:creationId xmlns:a16="http://schemas.microsoft.com/office/drawing/2014/main" id="{11608AD3-E1AB-34F7-3583-36F8572E9B3D}"/>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BE0C1326-CC49-97F5-3F05-6705CEE2DD7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E466E56-392C-5828-E0F9-C8879BCE9F9E}"/>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9B12CCD0-BC5D-9A7A-7B5B-118B5CF6CDA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08CEAC68-4661-CABD-0978-B7562F359107}"/>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87C159C9-5E9A-39EC-CCBE-350E833AFD57}"/>
              </a:ext>
            </a:extLst>
          </p:cNvPr>
          <p:cNvCxnSpPr/>
          <p:nvPr/>
        </p:nvCxnSpPr>
        <p:spPr bwMode="auto">
          <a:xfrm>
            <a:off x="1421965" y="4959017"/>
            <a:ext cx="3150035"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89287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𝑁𝑚</m:t>
                    </m:r>
                    <m:r>
                      <a:rPr lang="en-US" altLang="ja-JP" b="0" i="1" dirty="0" smtClean="0">
                        <a:solidFill>
                          <a:schemeClr val="accent3">
                            <a:lumMod val="75000"/>
                          </a:schemeClr>
                        </a:solidFill>
                        <a:latin typeface="Cambria Math" panose="02040503050406030204" pitchFamily="18" charset="0"/>
                      </a:rPr>
                      <m:t>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pPr lvl="1"/>
                <a:r>
                  <a:rPr kumimoji="1" lang="ja-JP" altLang="en-US" dirty="0"/>
                  <a:t>これを積み上げ棒グラフで表したのが </a:t>
                </a:r>
                <a:r>
                  <a:rPr kumimoji="1" lang="en-US" altLang="ja-JP" dirty="0"/>
                  <a:t>CPI Stack</a:t>
                </a:r>
                <a:endParaRPr kumimoji="1" lang="en-US"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B24C6-E0E8-F382-E217-EFCF5A517F7E}"/>
              </a:ext>
            </a:extLst>
          </p:cNvPr>
          <p:cNvSpPr>
            <a:spLocks noGrp="1"/>
          </p:cNvSpPr>
          <p:nvPr>
            <p:ph type="title"/>
          </p:nvPr>
        </p:nvSpPr>
        <p:spPr/>
        <p:txBody>
          <a:bodyPr/>
          <a:lstStyle/>
          <a:p>
            <a:r>
              <a:rPr kumimoji="1" lang="en-US" altLang="ja-JP" sz="3600" dirty="0"/>
              <a:t>CPI Stack</a:t>
            </a:r>
            <a:endParaRPr kumimoji="1" lang="en-US" sz="1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CEC445-C7DC-8112-DD0D-AC0E9F1F40A1}"/>
                  </a:ext>
                </a:extLst>
              </p:cNvPr>
              <p:cNvSpPr>
                <a:spLocks noGrp="1"/>
              </p:cNvSpPr>
              <p:nvPr>
                <p:ph sz="quarter" idx="10"/>
              </p:nvPr>
            </p:nvSpPr>
            <p:spPr>
              <a:xfrm>
                <a:off x="521955" y="5139019"/>
                <a:ext cx="7920088" cy="630007"/>
              </a:xfrm>
            </p:spPr>
            <p:txBody>
              <a:bodyPr/>
              <a:lstStyle/>
              <a:p>
                <a:r>
                  <a:rPr lang="en-US" altLang="ja-JP" sz="1800" dirty="0"/>
                  <a:t>Cycles Per Instruction (CPI) </a:t>
                </a:r>
                <a:r>
                  <a:rPr lang="ja-JP" altLang="en-US" sz="1800" dirty="0"/>
                  <a:t>は１命令あたりのサイクル数</a:t>
                </a:r>
                <a:endParaRPr lang="en-US" altLang="ja-JP" sz="1800" dirty="0"/>
              </a:p>
              <a:p>
                <a:pPr lvl="1"/>
                <a14:m>
                  <m:oMath xmlns:m="http://schemas.openxmlformats.org/officeDocument/2006/math">
                    <m:r>
                      <a:rPr lang="en-US" altLang="ja-JP" sz="1800" i="1" dirty="0" smtClean="0">
                        <a:latin typeface="Cambria Math" panose="02040503050406030204" pitchFamily="18" charset="0"/>
                      </a:rPr>
                      <m:t>𝐶𝑟</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𝐶𝑡</m:t>
                    </m:r>
                    <m:r>
                      <a:rPr lang="en-US" altLang="ja-JP" sz="1800" i="1" dirty="0" smtClean="0">
                        <a:latin typeface="Cambria Math" panose="02040503050406030204" pitchFamily="18" charset="0"/>
                      </a:rPr>
                      <m:t> + </m:t>
                    </m:r>
                    <m:r>
                      <a:rPr lang="en-US" altLang="ja-JP" sz="1800" i="1" dirty="0" smtClean="0">
                        <a:latin typeface="Cambria Math" panose="02040503050406030204" pitchFamily="18" charset="0"/>
                      </a:rPr>
                      <m:t>𝑁𝑚𝑎</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𝐶𝑝𝑎</m:t>
                    </m:r>
                    <m:r>
                      <a:rPr lang="en-US" altLang="ja-JP" sz="1800" b="0" i="1" dirty="0" smtClean="0">
                        <a:latin typeface="Cambria Math" panose="02040503050406030204" pitchFamily="18" charset="0"/>
                      </a:rPr>
                      <m:t>+ </m:t>
                    </m:r>
                    <m:r>
                      <a:rPr lang="en-US" altLang="ja-JP" sz="1800" i="1" dirty="0">
                        <a:latin typeface="Cambria Math" panose="02040503050406030204" pitchFamily="18" charset="0"/>
                      </a:rPr>
                      <m:t>𝑁𝑚𝑏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𝑁𝑚𝑐</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𝐶𝑝𝑐</m:t>
                    </m:r>
                    <m:r>
                      <a:rPr lang="en-US" altLang="ja-JP" sz="1800" b="0" i="1" dirty="0" smtClean="0">
                        <a:latin typeface="Cambria Math" panose="02040503050406030204" pitchFamily="18" charset="0"/>
                      </a:rPr>
                      <m:t>+…</m:t>
                    </m:r>
                  </m:oMath>
                </a14:m>
                <a:r>
                  <a:rPr lang="en-US" altLang="ja-JP" sz="1800" b="0" dirty="0"/>
                  <a:t> </a:t>
                </a:r>
                <a:r>
                  <a:rPr lang="ja-JP" altLang="en-US" sz="1800" b="0" dirty="0"/>
                  <a:t>を</a:t>
                </a:r>
                <a:br>
                  <a:rPr lang="en-US" altLang="ja-JP" sz="1800" b="0" dirty="0"/>
                </a:br>
                <a:r>
                  <a:rPr lang="ja-JP" altLang="en-US" sz="1800" b="0" dirty="0"/>
                  <a:t>命令数で正規化して図示</a:t>
                </a:r>
                <a:endParaRPr lang="en-US" altLang="ja-JP" sz="1800" b="0" dirty="0"/>
              </a:p>
              <a:p>
                <a:pPr lvl="1"/>
                <a14:m>
                  <m:oMath xmlns:m="http://schemas.openxmlformats.org/officeDocument/2006/math">
                    <m:r>
                      <a:rPr lang="en-US" altLang="ja-JP" sz="1800" b="0" i="1" dirty="0" smtClean="0">
                        <a:latin typeface="Cambria Math" panose="02040503050406030204" pitchFamily="18" charset="0"/>
                      </a:rPr>
                      <m:t>𝐶𝑡</m:t>
                    </m:r>
                    <m:r>
                      <a:rPr lang="en-US" altLang="ja-JP" sz="1800" b="0" i="1" dirty="0" smtClean="0">
                        <a:latin typeface="Cambria Math" panose="02040503050406030204" pitchFamily="18" charset="0"/>
                      </a:rPr>
                      <m:t>=0.25</m:t>
                    </m:r>
                  </m:oMath>
                </a14:m>
                <a:r>
                  <a:rPr lang="en-US" altLang="ja-JP" sz="1800" b="0" dirty="0"/>
                  <a:t> </a:t>
                </a:r>
                <a:r>
                  <a:rPr lang="ja-JP" altLang="en-US" sz="1800" b="0" dirty="0"/>
                  <a:t>ぐらいなので，４</a:t>
                </a:r>
                <a:r>
                  <a:rPr lang="en-US" altLang="ja-JP" sz="1800" b="0" dirty="0"/>
                  <a:t>way </a:t>
                </a:r>
                <a:r>
                  <a:rPr lang="ja-JP" altLang="en-US" sz="1800" b="0" dirty="0"/>
                  <a:t>スーパスカラが基準？</a:t>
                </a:r>
                <a:endParaRPr lang="en-US" altLang="ja-JP" sz="1800" b="0" dirty="0"/>
              </a:p>
              <a:p>
                <a:r>
                  <a:rPr lang="ja-JP" altLang="en-US" sz="1800" dirty="0"/>
                  <a:t>どのようなハザードによって性能が決まっているのかを直感的に知ることができる</a:t>
                </a:r>
                <a:br>
                  <a:rPr lang="en-US" altLang="ja-JP" sz="1800" dirty="0"/>
                </a:br>
                <a:r>
                  <a:rPr lang="ja-JP" altLang="en-US" sz="1100" dirty="0"/>
                  <a:t>図は </a:t>
                </a:r>
                <a:r>
                  <a:rPr lang="en-US" altLang="ja-JP" sz="1100" dirty="0"/>
                  <a:t>Stijn </a:t>
                </a:r>
                <a:r>
                  <a:rPr lang="en-US" altLang="ja-JP" sz="1100" dirty="0" err="1"/>
                  <a:t>Eyerman</a:t>
                </a:r>
                <a:r>
                  <a:rPr lang="en-US" altLang="ja-JP" sz="1100" dirty="0"/>
                  <a:t> et al, A Performance Counter Architecture for Computing Accurate CPI Components </a:t>
                </a:r>
                <a:r>
                  <a:rPr lang="ja-JP" altLang="en-US" sz="1100" dirty="0"/>
                  <a:t>より</a:t>
                </a:r>
                <a:endParaRPr lang="en-US" altLang="ja-JP" sz="1100" dirty="0"/>
              </a:p>
            </p:txBody>
          </p:sp>
        </mc:Choice>
        <mc:Fallback xmlns="">
          <p:sp>
            <p:nvSpPr>
              <p:cNvPr id="3" name="コンテンツ プレースホルダー 2">
                <a:extLst>
                  <a:ext uri="{FF2B5EF4-FFF2-40B4-BE49-F238E27FC236}">
                    <a16:creationId xmlns:a16="http://schemas.microsoft.com/office/drawing/2014/main" id="{C2CEC445-C7DC-8112-DD0D-AC0E9F1F40A1}"/>
                  </a:ext>
                </a:extLst>
              </p:cNvPr>
              <p:cNvSpPr>
                <a:spLocks noGrp="1" noRot="1" noChangeAspect="1" noMove="1" noResize="1" noEditPoints="1" noAdjustHandles="1" noChangeArrowheads="1" noChangeShapeType="1" noTextEdit="1"/>
              </p:cNvSpPr>
              <p:nvPr>
                <p:ph sz="quarter" idx="10"/>
              </p:nvPr>
            </p:nvSpPr>
            <p:spPr>
              <a:xfrm>
                <a:off x="521955" y="5139019"/>
                <a:ext cx="7920088" cy="630007"/>
              </a:xfrm>
              <a:blipFill>
                <a:blip r:embed="rId2"/>
                <a:stretch>
                  <a:fillRect l="-539" t="-163107" r="-77" b="-166019"/>
                </a:stretch>
              </a:blipFill>
            </p:spPr>
            <p:txBody>
              <a:bodyPr/>
              <a:lstStyle/>
              <a:p>
                <a:r>
                  <a:rPr lang="en-US">
                    <a:noFill/>
                  </a:rPr>
                  <a:t> </a:t>
                </a:r>
              </a:p>
            </p:txBody>
          </p:sp>
        </mc:Fallback>
      </mc:AlternateContent>
      <p:pic>
        <p:nvPicPr>
          <p:cNvPr id="5" name="図 4">
            <a:extLst>
              <a:ext uri="{FF2B5EF4-FFF2-40B4-BE49-F238E27FC236}">
                <a16:creationId xmlns:a16="http://schemas.microsoft.com/office/drawing/2014/main" id="{C5EEB153-019B-E3FB-0F78-C786A9F7FF54}"/>
              </a:ext>
            </a:extLst>
          </p:cNvPr>
          <p:cNvPicPr>
            <a:picLocks noChangeAspect="1"/>
          </p:cNvPicPr>
          <p:nvPr/>
        </p:nvPicPr>
        <p:blipFill>
          <a:blip r:embed="rId3"/>
          <a:stretch>
            <a:fillRect/>
          </a:stretch>
        </p:blipFill>
        <p:spPr>
          <a:xfrm>
            <a:off x="1871970" y="908972"/>
            <a:ext cx="4878171" cy="3060034"/>
          </a:xfrm>
          <a:prstGeom prst="rect">
            <a:avLst/>
          </a:prstGeom>
        </p:spPr>
      </p:pic>
    </p:spTree>
    <p:extLst>
      <p:ext uri="{BB962C8B-B14F-4D97-AF65-F5344CB8AC3E}">
        <p14:creationId xmlns:p14="http://schemas.microsoft.com/office/powerpoint/2010/main" val="301336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4C08C-51BF-E153-EFF3-7C0B7498BD68}"/>
              </a:ext>
            </a:extLst>
          </p:cNvPr>
          <p:cNvSpPr>
            <a:spLocks noGrp="1"/>
          </p:cNvSpPr>
          <p:nvPr>
            <p:ph type="title"/>
          </p:nvPr>
        </p:nvSpPr>
        <p:spPr/>
        <p:txBody>
          <a:bodyPr/>
          <a:lstStyle/>
          <a:p>
            <a:r>
              <a:rPr kumimoji="1" lang="en-US" dirty="0"/>
              <a:t>Out-of-order </a:t>
            </a:r>
            <a:r>
              <a:rPr kumimoji="1" lang="ja-JP" altLang="en-US" dirty="0"/>
              <a:t>スーパスカラ・プロセッサの場合</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4405EB-2387-73C3-594C-B6ED4F68FFC2}"/>
                  </a:ext>
                </a:extLst>
              </p:cNvPr>
              <p:cNvSpPr>
                <a:spLocks noGrp="1"/>
              </p:cNvSpPr>
              <p:nvPr>
                <p:ph sz="quarter" idx="10"/>
              </p:nvPr>
            </p:nvSpPr>
            <p:spPr/>
            <p:txBody>
              <a:bodyPr/>
              <a:lstStyle/>
              <a:p>
                <a:r>
                  <a:rPr kumimoji="1" lang="en-US" altLang="ja-JP" dirty="0"/>
                  <a:t>Out-of-order </a:t>
                </a:r>
                <a:r>
                  <a:rPr kumimoji="1" lang="ja-JP" altLang="en-US" dirty="0"/>
                  <a:t>スーパスカラ・プロセッサではもっと複雑</a:t>
                </a:r>
                <a:endParaRPr kumimoji="1" lang="en-US" altLang="ja-JP" dirty="0"/>
              </a:p>
              <a:p>
                <a:pPr lvl="1"/>
                <a:r>
                  <a:rPr kumimoji="1" lang="ja-JP" altLang="en-US" dirty="0"/>
                  <a:t>長時間かかる命令による待ちがあった場合，</a:t>
                </a:r>
                <a:br>
                  <a:rPr kumimoji="1" lang="en-US" altLang="ja-JP" dirty="0"/>
                </a:br>
                <a:r>
                  <a:rPr kumimoji="1" lang="ja-JP" altLang="en-US" dirty="0"/>
                  <a:t>それを待つ間に別の後ろにある命令を実行できる</a:t>
                </a:r>
                <a:endParaRPr kumimoji="1" lang="en-US" altLang="ja-JP" dirty="0"/>
              </a:p>
              <a:p>
                <a:pPr lvl="1"/>
                <a:r>
                  <a:rPr kumimoji="1" lang="ja-JP" altLang="en-US" dirty="0"/>
                  <a:t>色々なハザードが同時並行で起きうる</a:t>
                </a:r>
                <a:endParaRPr kumimoji="1" lang="en-US" altLang="ja-JP" dirty="0"/>
              </a:p>
              <a:p>
                <a:r>
                  <a:rPr kumimoji="1" lang="ja-JP" altLang="en-US" dirty="0"/>
                  <a:t>単純な線形加算のモデルでは扱えない</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𝑁𝑚𝑎</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a:latin typeface="Cambria Math" panose="02040503050406030204" pitchFamily="18" charset="0"/>
                      </a:rPr>
                      <m:t>𝑁𝑚𝑏</m:t>
                    </m:r>
                    <m:r>
                      <a:rPr lang="en-US" altLang="ja-JP" i="1" dirty="0">
                        <a:latin typeface="Cambria Math" panose="02040503050406030204" pitchFamily="18" charset="0"/>
                      </a:rPr>
                      <m:t>×</m:t>
                    </m:r>
                    <m:r>
                      <a:rPr lang="en-US" altLang="ja-JP" i="1" dirty="0">
                        <a:latin typeface="Cambria Math" panose="02040503050406030204" pitchFamily="18" charset="0"/>
                      </a:rPr>
                      <m:t>𝐶𝑝𝑏</m:t>
                    </m:r>
                    <m:r>
                      <a:rPr lang="en-US" altLang="ja-JP" i="1" dirty="0">
                        <a:latin typeface="Cambria Math" panose="02040503050406030204" pitchFamily="18" charset="0"/>
                      </a:rPr>
                      <m:t>+</m:t>
                    </m:r>
                    <m:r>
                      <a:rPr lang="en-US" altLang="ja-JP" i="1" dirty="0">
                        <a:latin typeface="Cambria Math" panose="02040503050406030204" pitchFamily="18" charset="0"/>
                      </a:rPr>
                      <m:t>𝑁𝑚𝑐</m:t>
                    </m:r>
                    <m:r>
                      <a:rPr lang="en-US" altLang="ja-JP" i="1" dirty="0">
                        <a:latin typeface="Cambria Math" panose="02040503050406030204" pitchFamily="18" charset="0"/>
                      </a:rPr>
                      <m:t>×</m:t>
                    </m:r>
                    <m:r>
                      <a:rPr lang="en-US" altLang="ja-JP" i="1" dirty="0">
                        <a:latin typeface="Cambria Math" panose="02040503050406030204" pitchFamily="18" charset="0"/>
                      </a:rPr>
                      <m:t>𝐶𝑝𝑐</m:t>
                    </m:r>
                    <m:r>
                      <a:rPr lang="en-US" altLang="ja-JP" b="0" i="1" dirty="0" smtClean="0">
                        <a:latin typeface="Cambria Math" panose="02040503050406030204" pitchFamily="18" charset="0"/>
                      </a:rPr>
                      <m:t>+…</m:t>
                    </m:r>
                  </m:oMath>
                </a14:m>
                <a:r>
                  <a:rPr lang="en-US" altLang="ja-JP" b="0" dirty="0"/>
                  <a:t> </a:t>
                </a:r>
              </a:p>
              <a:p>
                <a:pPr lvl="1"/>
                <a:r>
                  <a:rPr lang="ja-JP" altLang="en-US" dirty="0"/>
                  <a:t>これはハザード発生時に </a:t>
                </a:r>
                <a:r>
                  <a:rPr lang="en-US" altLang="ja-JP" dirty="0"/>
                  <a:t>CPU </a:t>
                </a:r>
                <a:r>
                  <a:rPr lang="ja-JP" altLang="en-US" dirty="0"/>
                  <a:t>全体がストールするからなり立つ</a:t>
                </a:r>
                <a:endParaRPr lang="en-US" altLang="ja-JP" dirty="0"/>
              </a:p>
              <a:p>
                <a:pPr lvl="1"/>
                <a:r>
                  <a:rPr lang="ja-JP" altLang="en-US" dirty="0"/>
                  <a:t>ハザード同士がオーバラップして起きると上手く扱えない</a:t>
                </a:r>
                <a:endParaRPr lang="en-US" altLang="ja-JP" dirty="0"/>
              </a:p>
              <a:p>
                <a:r>
                  <a:rPr lang="ja-JP" altLang="en-US" dirty="0"/>
                  <a:t>色々な方法が研究されている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94405EB-2387-73C3-594C-B6ED4F68FFC2}"/>
                  </a:ext>
                </a:extLst>
              </p:cNvPr>
              <p:cNvSpPr>
                <a:spLocks noGrp="1" noRot="1" noChangeAspect="1" noMove="1" noResize="1" noEditPoints="1" noAdjustHandles="1" noChangeArrowheads="1" noChangeShapeType="1" noTextEdit="1"/>
              </p:cNvSpPr>
              <p:nvPr>
                <p:ph sz="quarter" idx="10"/>
              </p:nvPr>
            </p:nvSpPr>
            <p:spPr>
              <a:blipFill>
                <a:blip r:embed="rId2"/>
                <a:stretch>
                  <a:fillRect l="-692" r="-308"/>
                </a:stretch>
              </a:blipFill>
            </p:spPr>
            <p:txBody>
              <a:bodyPr/>
              <a:lstStyle/>
              <a:p>
                <a:r>
                  <a:rPr lang="en-US">
                    <a:noFill/>
                  </a:rPr>
                  <a:t> </a:t>
                </a:r>
              </a:p>
            </p:txBody>
          </p:sp>
        </mc:Fallback>
      </mc:AlternateContent>
    </p:spTree>
    <p:extLst>
      <p:ext uri="{BB962C8B-B14F-4D97-AF65-F5344CB8AC3E}">
        <p14:creationId xmlns:p14="http://schemas.microsoft.com/office/powerpoint/2010/main" val="2820815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3909B-03B7-CE69-EEA5-BCD49E998EF8}"/>
              </a:ext>
            </a:extLst>
          </p:cNvPr>
          <p:cNvSpPr>
            <a:spLocks noGrp="1"/>
          </p:cNvSpPr>
          <p:nvPr>
            <p:ph type="title"/>
          </p:nvPr>
        </p:nvSpPr>
        <p:spPr/>
        <p:txBody>
          <a:bodyPr/>
          <a:lstStyle/>
          <a:p>
            <a:r>
              <a:rPr kumimoji="1" lang="ja-JP" altLang="en-US" dirty="0"/>
              <a:t>ここまでのまとめ</a:t>
            </a:r>
            <a:endParaRPr kumimoji="1" lang="en-US" dirty="0"/>
          </a:p>
        </p:txBody>
      </p:sp>
      <p:sp>
        <p:nvSpPr>
          <p:cNvPr id="3" name="コンテンツ プレースホルダー 2">
            <a:extLst>
              <a:ext uri="{FF2B5EF4-FFF2-40B4-BE49-F238E27FC236}">
                <a16:creationId xmlns:a16="http://schemas.microsoft.com/office/drawing/2014/main" id="{C09AAD35-D763-7927-525E-A02D586A9BDC}"/>
              </a:ext>
            </a:extLst>
          </p:cNvPr>
          <p:cNvSpPr>
            <a:spLocks noGrp="1"/>
          </p:cNvSpPr>
          <p:nvPr>
            <p:ph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solidFill>
                  <a:schemeClr val="accent5"/>
                </a:solidFill>
              </a:rPr>
              <a:t>色んなバランスが大事</a:t>
            </a:r>
            <a:endParaRPr kumimoji="1" lang="en-US" altLang="ja-JP" dirty="0">
              <a:solidFill>
                <a:schemeClr val="accent5"/>
              </a:solidFill>
            </a:endParaRPr>
          </a:p>
          <a:p>
            <a:pPr lvl="1"/>
            <a:r>
              <a:rPr kumimoji="1" lang="ja-JP" altLang="en-US" dirty="0"/>
              <a:t>クロック周波数だけを上げても </a:t>
            </a:r>
            <a:r>
              <a:rPr kumimoji="1" lang="en-US" altLang="ja-JP" dirty="0"/>
              <a:t>IPC </a:t>
            </a:r>
            <a:r>
              <a:rPr kumimoji="1" lang="ja-JP" altLang="en-US" dirty="0"/>
              <a:t>が上がらないとだめ</a:t>
            </a:r>
            <a:endParaRPr kumimoji="1" lang="en-US" altLang="ja-JP" dirty="0"/>
          </a:p>
          <a:p>
            <a:pPr lvl="1"/>
            <a:r>
              <a:rPr kumimoji="1" lang="ja-JP" altLang="en-US" dirty="0"/>
              <a:t>スーパスカラの同時実行数を増やしても </a:t>
            </a:r>
            <a:r>
              <a:rPr kumimoji="1" lang="en-US" altLang="ja-JP" dirty="0"/>
              <a:t>IPC </a:t>
            </a:r>
            <a:r>
              <a:rPr kumimoji="1" lang="ja-JP" altLang="en-US" dirty="0"/>
              <a:t>が増えない事もある</a:t>
            </a:r>
            <a:endParaRPr kumimoji="1" lang="en-US" altLang="ja-JP" dirty="0"/>
          </a:p>
          <a:p>
            <a:pPr lvl="1"/>
            <a:r>
              <a:rPr kumimoji="1" lang="ja-JP" altLang="en-US" dirty="0"/>
              <a:t>予測器だけ強くしても </a:t>
            </a:r>
            <a:r>
              <a:rPr kumimoji="1" lang="en-US" altLang="ja-JP" dirty="0"/>
              <a:t>IPC </a:t>
            </a:r>
            <a:r>
              <a:rPr kumimoji="1" lang="ja-JP" altLang="en-US" dirty="0"/>
              <a:t>があまり上がらないことも</a:t>
            </a:r>
            <a:endParaRPr kumimoji="1" lang="en-US" dirty="0"/>
          </a:p>
        </p:txBody>
      </p:sp>
    </p:spTree>
    <p:extLst>
      <p:ext uri="{BB962C8B-B14F-4D97-AF65-F5344CB8AC3E}">
        <p14:creationId xmlns:p14="http://schemas.microsoft.com/office/powerpoint/2010/main" val="279149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EDCF1-7871-5C30-8E34-052C43107A39}"/>
              </a:ext>
            </a:extLst>
          </p:cNvPr>
          <p:cNvSpPr>
            <a:spLocks noGrp="1"/>
          </p:cNvSpPr>
          <p:nvPr>
            <p:ph type="title"/>
          </p:nvPr>
        </p:nvSpPr>
        <p:spPr/>
        <p:txBody>
          <a:bodyPr/>
          <a:lstStyle/>
          <a:p>
            <a:r>
              <a:rPr kumimoji="1" lang="ja-JP" altLang="en-US" dirty="0"/>
              <a:t>実際には構成をどう決めるのか？</a:t>
            </a:r>
            <a:endParaRPr kumimoji="1" lang="en-US" dirty="0"/>
          </a:p>
        </p:txBody>
      </p:sp>
      <p:sp>
        <p:nvSpPr>
          <p:cNvPr id="3" name="コンテンツ プレースホルダー 2">
            <a:extLst>
              <a:ext uri="{FF2B5EF4-FFF2-40B4-BE49-F238E27FC236}">
                <a16:creationId xmlns:a16="http://schemas.microsoft.com/office/drawing/2014/main" id="{0BF54947-D3B0-227A-1C17-434A2EAF7C02}"/>
              </a:ext>
            </a:extLst>
          </p:cNvPr>
          <p:cNvSpPr>
            <a:spLocks noGrp="1"/>
          </p:cNvSpPr>
          <p:nvPr>
            <p:ph sz="quarter" idx="10"/>
          </p:nvPr>
        </p:nvSpPr>
        <p:spPr/>
        <p:txBody>
          <a:bodyPr/>
          <a:lstStyle/>
          <a:p>
            <a:r>
              <a:rPr kumimoji="1" lang="ja-JP" altLang="en-US" dirty="0"/>
              <a:t>だいたい最初に以下あたりの条件が決まっている</a:t>
            </a:r>
            <a:endParaRPr kumimoji="1" lang="en-US" altLang="ja-JP" dirty="0"/>
          </a:p>
          <a:p>
            <a:pPr lvl="1"/>
            <a:r>
              <a:rPr kumimoji="1" lang="ja-JP" altLang="en-US" dirty="0"/>
              <a:t>要求性能</a:t>
            </a:r>
            <a:endParaRPr kumimoji="1" lang="en-US" altLang="ja-JP" dirty="0"/>
          </a:p>
          <a:p>
            <a:pPr lvl="1"/>
            <a:r>
              <a:rPr kumimoji="1" lang="ja-JP" altLang="en-US" dirty="0"/>
              <a:t>使える回路面積（チップの大きさ）</a:t>
            </a:r>
            <a:endParaRPr kumimoji="1" lang="en-US" altLang="ja-JP" dirty="0"/>
          </a:p>
          <a:p>
            <a:pPr lvl="1"/>
            <a:r>
              <a:rPr kumimoji="1" lang="ja-JP" altLang="en-US" dirty="0"/>
              <a:t>許容出来る消費電力</a:t>
            </a:r>
            <a:endParaRPr kumimoji="1" lang="en-US" altLang="ja-JP" dirty="0"/>
          </a:p>
          <a:p>
            <a:endParaRPr kumimoji="1" lang="en-US" altLang="ja-JP" dirty="0"/>
          </a:p>
        </p:txBody>
      </p:sp>
    </p:spTree>
    <p:extLst>
      <p:ext uri="{BB962C8B-B14F-4D97-AF65-F5344CB8AC3E}">
        <p14:creationId xmlns:p14="http://schemas.microsoft.com/office/powerpoint/2010/main" val="417111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02B54-DE65-916C-80B3-22BFD2268E95}"/>
              </a:ext>
            </a:extLst>
          </p:cNvPr>
          <p:cNvSpPr>
            <a:spLocks noGrp="1"/>
          </p:cNvSpPr>
          <p:nvPr>
            <p:ph type="title"/>
          </p:nvPr>
        </p:nvSpPr>
        <p:spPr/>
        <p:txBody>
          <a:bodyPr/>
          <a:lstStyle/>
          <a:p>
            <a:r>
              <a:rPr kumimoji="1" lang="ja-JP" altLang="en-US" dirty="0"/>
              <a:t>いろんな戦略がありえる</a:t>
            </a:r>
            <a:endParaRPr kumimoji="1" lang="en-US" dirty="0"/>
          </a:p>
        </p:txBody>
      </p:sp>
      <p:sp>
        <p:nvSpPr>
          <p:cNvPr id="3" name="コンテンツ プレースホルダー 2">
            <a:extLst>
              <a:ext uri="{FF2B5EF4-FFF2-40B4-BE49-F238E27FC236}">
                <a16:creationId xmlns:a16="http://schemas.microsoft.com/office/drawing/2014/main" id="{50AC3735-54B2-C6BA-0FF1-741E9DA1B8D7}"/>
              </a:ext>
            </a:extLst>
          </p:cNvPr>
          <p:cNvSpPr>
            <a:spLocks noGrp="1"/>
          </p:cNvSpPr>
          <p:nvPr>
            <p:ph sz="quarter" idx="10"/>
          </p:nvPr>
        </p:nvSpPr>
        <p:spPr/>
        <p:txBody>
          <a:bodyPr/>
          <a:lstStyle/>
          <a:p>
            <a:r>
              <a:rPr kumimoji="1" lang="ja-JP" altLang="en-US" dirty="0"/>
              <a:t>回路面積が一定の場合，どちらが良いか？</a:t>
            </a:r>
            <a:endParaRPr kumimoji="1" lang="en-US" altLang="ja-JP" dirty="0"/>
          </a:p>
          <a:p>
            <a:pPr lvl="1"/>
            <a:r>
              <a:rPr kumimoji="1" lang="ja-JP" altLang="en-US" dirty="0"/>
              <a:t>パイプラインの本数を増やす</a:t>
            </a:r>
            <a:endParaRPr kumimoji="1" lang="en-US" altLang="ja-JP" dirty="0"/>
          </a:p>
          <a:p>
            <a:pPr lvl="1"/>
            <a:r>
              <a:rPr kumimoji="1" lang="ja-JP" altLang="en-US" dirty="0"/>
              <a:t>予測器を複雑にして精度を上げる</a:t>
            </a:r>
            <a:endParaRPr kumimoji="1" lang="en-US" altLang="ja-JP" dirty="0"/>
          </a:p>
          <a:p>
            <a:r>
              <a:rPr kumimoji="1" lang="ja-JP" altLang="en-US" dirty="0"/>
              <a:t>消費電力の上限が一定の場合</a:t>
            </a:r>
            <a:endParaRPr kumimoji="1" lang="en-US" altLang="ja-JP" dirty="0"/>
          </a:p>
          <a:p>
            <a:pPr lvl="1"/>
            <a:r>
              <a:rPr kumimoji="1" lang="ja-JP" altLang="en-US" dirty="0"/>
              <a:t>消費電力はクロック周波数の２～３乗で増える</a:t>
            </a:r>
            <a:endParaRPr kumimoji="1" lang="en-US" altLang="ja-JP" dirty="0"/>
          </a:p>
          <a:p>
            <a:pPr lvl="1"/>
            <a:r>
              <a:rPr kumimoji="1" lang="ja-JP" altLang="en-US" dirty="0"/>
              <a:t>クロック周波数をあえて下げるかわりに，</a:t>
            </a:r>
            <a:br>
              <a:rPr kumimoji="1" lang="en-US" altLang="ja-JP" dirty="0"/>
            </a:br>
            <a:r>
              <a:rPr kumimoji="1" lang="ja-JP" altLang="en-US" dirty="0"/>
              <a:t>パイプライン本数を増やして </a:t>
            </a:r>
            <a:r>
              <a:rPr kumimoji="1" lang="en-US" altLang="ja-JP" dirty="0"/>
              <a:t>IPC </a:t>
            </a:r>
            <a:r>
              <a:rPr kumimoji="1" lang="ja-JP" altLang="en-US" dirty="0"/>
              <a:t>を上げる</a:t>
            </a:r>
            <a:endParaRPr kumimoji="1" lang="en-US" altLang="ja-JP" dirty="0"/>
          </a:p>
          <a:p>
            <a:r>
              <a:rPr kumimoji="1" lang="ja-JP" altLang="en-US" dirty="0"/>
              <a:t>色々シミュレーションやモデル化して決める</a:t>
            </a:r>
            <a:endParaRPr kumimoji="1" lang="en-US" altLang="ja-JP" dirty="0"/>
          </a:p>
        </p:txBody>
      </p:sp>
    </p:spTree>
    <p:extLst>
      <p:ext uri="{BB962C8B-B14F-4D97-AF65-F5344CB8AC3E}">
        <p14:creationId xmlns:p14="http://schemas.microsoft.com/office/powerpoint/2010/main" val="99982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t>以下について検討</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a:p>
            <a:r>
              <a:rPr kumimoji="1" lang="ja-JP" altLang="en-US" dirty="0">
                <a:solidFill>
                  <a:schemeClr val="accent5"/>
                </a:solidFill>
              </a:rPr>
              <a:t>性能は色々な要素の相互作用で決まる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57</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58</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課題８：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の「課題８」のところからお願いします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6/25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x1←</a:t>
            </a:r>
            <a:r>
              <a:rPr lang="en-US" altLang="ja-JP" sz="1600" dirty="0">
                <a:solidFill>
                  <a:schemeClr val="accent5"/>
                </a:solidFill>
              </a:rPr>
              <a:t>x2</a:t>
            </a:r>
            <a:r>
              <a:rPr lang="en-US" altLang="ja-JP" sz="1600" dirty="0"/>
              <a:t>+x3</a:t>
            </a:r>
            <a:br>
              <a:rPr lang="en-US" altLang="ja-JP" sz="1600" dirty="0"/>
            </a:br>
            <a:r>
              <a:rPr lang="en-US" altLang="ja-JP" sz="1600" dirty="0"/>
              <a:t>ld    </a:t>
            </a:r>
            <a:r>
              <a:rPr lang="en-US" altLang="ja-JP" sz="1600" dirty="0">
                <a:solidFill>
                  <a:schemeClr val="accent5"/>
                </a:solidFill>
              </a:rPr>
              <a:t>x2</a:t>
            </a:r>
            <a:r>
              <a:rPr lang="en-US" altLang="ja-JP" sz="1600" dirty="0"/>
              <a:t>←(x3)</a:t>
            </a:r>
            <a:br>
              <a:rPr lang="en-US" altLang="ja-JP" sz="1600" dirty="0"/>
            </a:br>
            <a:r>
              <a:rPr lang="en-US" altLang="ja-JP" sz="1600" dirty="0"/>
              <a:t>add x5←</a:t>
            </a:r>
            <a:r>
              <a:rPr lang="en-US" altLang="ja-JP" sz="1600" dirty="0">
                <a:solidFill>
                  <a:schemeClr val="accent5"/>
                </a:solidFill>
              </a:rPr>
              <a:t>x2</a:t>
            </a:r>
            <a:r>
              <a:rPr lang="en-US" altLang="ja-JP" sz="1600" dirty="0"/>
              <a:t>+x7</a:t>
            </a:r>
          </a:p>
          <a:p>
            <a:r>
              <a:rPr lang="en-US" altLang="ja-JP" sz="1600" dirty="0"/>
              <a:t>10ns</a:t>
            </a:r>
            <a:r>
              <a:rPr lang="ja-JP" altLang="en-US" sz="1600" dirty="0"/>
              <a:t>（フォワーディングありの場合）</a:t>
            </a:r>
            <a:br>
              <a:rPr lang="en-US" altLang="ja-JP" sz="1600" dirty="0"/>
            </a:br>
            <a:r>
              <a:rPr lang="en-US" altLang="ja-JP" sz="1600" dirty="0"/>
              <a:t>1,3 </a:t>
            </a:r>
            <a:r>
              <a:rPr lang="ja-JP" altLang="en-US" sz="1600" dirty="0"/>
              <a:t>命令目の </a:t>
            </a:r>
            <a:r>
              <a:rPr lang="en-US" altLang="ja-JP" sz="1600" dirty="0" err="1"/>
              <a:t>ld</a:t>
            </a:r>
            <a:r>
              <a:rPr lang="en-US" altLang="ja-JP" sz="1600" dirty="0"/>
              <a:t> </a:t>
            </a:r>
            <a:r>
              <a:rPr lang="ja-JP" altLang="en-US" sz="1600" dirty="0"/>
              <a:t>では </a:t>
            </a:r>
            <a:r>
              <a:rPr lang="en-US" altLang="ja-JP" sz="1600" dirty="0"/>
              <a:t>M </a:t>
            </a:r>
            <a:r>
              <a:rPr lang="ja-JP" altLang="en-US" sz="1600" dirty="0"/>
              <a:t>が終わるまで値が取れないため，</a:t>
            </a:r>
            <a:br>
              <a:rPr lang="en-US" altLang="ja-JP" sz="1600" dirty="0"/>
            </a:br>
            <a:r>
              <a:rPr lang="ja-JP" altLang="en-US" sz="1600" dirty="0"/>
              <a:t>それに依存した後ろにある命令ではバブルが生じる（ストールが発生する）</a:t>
            </a:r>
            <a:endParaRPr lang="en-US" altLang="ja-JP" sz="1600" dirty="0"/>
          </a:p>
        </p:txBody>
      </p:sp>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971960"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1421965"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1871970"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2321975"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2771980"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42196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187197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277198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322198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367199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77198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77198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412199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57200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502200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321975" y="495901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321975"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941993" y="5679025"/>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591978" y="4779015"/>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3" name="Rectangle 70">
            <a:extLst>
              <a:ext uri="{FF2B5EF4-FFF2-40B4-BE49-F238E27FC236}">
                <a16:creationId xmlns:a16="http://schemas.microsoft.com/office/drawing/2014/main" id="{C5FDB007-F70D-96C7-1CDC-B2E40D8DA928}"/>
              </a:ext>
            </a:extLst>
          </p:cNvPr>
          <p:cNvSpPr>
            <a:spLocks noChangeArrowheads="1"/>
          </p:cNvSpPr>
          <p:nvPr/>
        </p:nvSpPr>
        <p:spPr bwMode="auto">
          <a:xfrm>
            <a:off x="3671990"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最大周波数が良くわかりませんでした。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課題に出てきた最大動作周波数がよく分からなかったです。</a:t>
            </a:r>
            <a:endParaRPr lang="en-US" dirty="0"/>
          </a:p>
        </p:txBody>
      </p:sp>
    </p:spTree>
    <p:extLst>
      <p:ext uri="{BB962C8B-B14F-4D97-AF65-F5344CB8AC3E}">
        <p14:creationId xmlns:p14="http://schemas.microsoft.com/office/powerpoint/2010/main" val="325131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依存の関係や取り除けているのか（破壊が起こっていないか）の確認のところで、頭の中がごちゃごちゃになってしまいました。なぜ</a:t>
            </a:r>
            <a:r>
              <a:rPr lang="en-US" altLang="ja-JP" b="0" i="0" dirty="0">
                <a:solidFill>
                  <a:srgbClr val="000000"/>
                </a:solidFill>
                <a:effectLst/>
                <a:latin typeface="Meiryo" panose="020B0604030504040204" pitchFamily="50" charset="-128"/>
                <a:ea typeface="Meiryo" panose="020B0604030504040204" pitchFamily="50" charset="-128"/>
              </a:rPr>
              <a:t>OoO</a:t>
            </a:r>
            <a:r>
              <a:rPr lang="ja-JP" altLang="en-US" b="0" i="0" dirty="0">
                <a:solidFill>
                  <a:srgbClr val="000000"/>
                </a:solidFill>
                <a:effectLst/>
                <a:latin typeface="Meiryo" panose="020B0604030504040204" pitchFamily="50" charset="-128"/>
                <a:ea typeface="Meiryo" panose="020B0604030504040204" pitchFamily="50" charset="-128"/>
              </a:rPr>
              <a:t>の発行を</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としたのかふと気になりました。</a:t>
            </a:r>
            <a:endParaRPr lang="en-US" dirty="0"/>
          </a:p>
        </p:txBody>
      </p:sp>
    </p:spTree>
    <p:extLst>
      <p:ext uri="{BB962C8B-B14F-4D97-AF65-F5344CB8AC3E}">
        <p14:creationId xmlns:p14="http://schemas.microsoft.com/office/powerpoint/2010/main" val="323680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他のレジスタを使うようにプログラムを書き換えることの欠点はレジスタの量に限りがあることでしたよね。私たちが普段使っているパソコンのレジスタはどのくらいですか？</a:t>
            </a:r>
            <a:endParaRPr lang="en-US" dirty="0"/>
          </a:p>
        </p:txBody>
      </p:sp>
    </p:spTree>
    <p:extLst>
      <p:ext uri="{BB962C8B-B14F-4D97-AF65-F5344CB8AC3E}">
        <p14:creationId xmlns:p14="http://schemas.microsoft.com/office/powerpoint/2010/main" val="146243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基本情報が取れるか不安になってきました</a:t>
            </a:r>
            <a:endParaRPr lang="en-US" dirty="0"/>
          </a:p>
        </p:txBody>
      </p:sp>
    </p:spTree>
    <p:extLst>
      <p:ext uri="{BB962C8B-B14F-4D97-AF65-F5344CB8AC3E}">
        <p14:creationId xmlns:p14="http://schemas.microsoft.com/office/powerpoint/2010/main" val="3268724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掛け算だとなぜ演算が</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回分必要になるのですか</a:t>
            </a:r>
            <a:endParaRPr lang="en-US" dirty="0"/>
          </a:p>
        </p:txBody>
      </p:sp>
    </p:spTree>
    <p:extLst>
      <p:ext uri="{BB962C8B-B14F-4D97-AF65-F5344CB8AC3E}">
        <p14:creationId xmlns:p14="http://schemas.microsoft.com/office/powerpoint/2010/main" val="2103839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しかし、解説は理解できても、いきなり課題を解こうとすると全くわからなくなってしまいます。実践とは難しいものですね。</a:t>
            </a:r>
            <a:endParaRPr lang="en-US" dirty="0"/>
          </a:p>
        </p:txBody>
      </p:sp>
    </p:spTree>
    <p:extLst>
      <p:ext uri="{BB962C8B-B14F-4D97-AF65-F5344CB8AC3E}">
        <p14:creationId xmlns:p14="http://schemas.microsoft.com/office/powerpoint/2010/main" val="1236779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課題が難しかったです。用語に馴染みがなく、用語を聞いて何をすることを表しているのか、パッとわからないことでも、より課題を難しく感じました。期末試験が怖いです。。</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用語を覚えるコツなどありますでしょうか？</a:t>
            </a:r>
            <a:endParaRPr lang="en-US" dirty="0"/>
          </a:p>
        </p:txBody>
      </p:sp>
    </p:spTree>
    <p:extLst>
      <p:ext uri="{BB962C8B-B14F-4D97-AF65-F5344CB8AC3E}">
        <p14:creationId xmlns:p14="http://schemas.microsoft.com/office/powerpoint/2010/main" val="2150584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静的、動的という用語はシステムプログラミングで学んだのですが、静的は事前にプログラム内の命令を並び替えておき、動的は</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が実行時に並び替えるという違いがあることをよくわかっていなかったので授業で学ぶことができてよかったです。</a:t>
            </a:r>
            <a:endParaRPr lang="en-US" dirty="0"/>
          </a:p>
        </p:txBody>
      </p:sp>
    </p:spTree>
    <p:extLst>
      <p:ext uri="{BB962C8B-B14F-4D97-AF65-F5344CB8AC3E}">
        <p14:creationId xmlns:p14="http://schemas.microsoft.com/office/powerpoint/2010/main" val="209144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静的スケジューリングをするときに、表面上は入れ替えることができても、アドレスなど見た目だけではぱっと見わからにことが関わってくると、判断が難しいなと思いました。</a:t>
            </a:r>
            <a:endParaRPr lang="en-US" dirty="0"/>
          </a:p>
        </p:txBody>
      </p:sp>
    </p:spTree>
    <p:extLst>
      <p:ext uri="{BB962C8B-B14F-4D97-AF65-F5344CB8AC3E}">
        <p14:creationId xmlns:p14="http://schemas.microsoft.com/office/powerpoint/2010/main" val="1806982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依存関係を満たすために必要な場合のみ</a:t>
            </a:r>
            <a:br>
              <a:rPr lang="en-US" altLang="ja-JP" sz="1600" dirty="0"/>
            </a:br>
            <a:r>
              <a:rPr lang="ja-JP" altLang="en-US" sz="1600" dirty="0"/>
              <a:t>パイプラインを適宜ストールして実行するものとせよ</a:t>
            </a:r>
            <a:br>
              <a:rPr lang="en-US" altLang="ja-JP" sz="1600" dirty="0"/>
            </a:br>
            <a:r>
              <a:rPr lang="en-US" altLang="ja-JP" sz="1600" dirty="0"/>
              <a:t>mul </a:t>
            </a:r>
            <a:r>
              <a:rPr lang="en-US" altLang="ja-JP" sz="1600" dirty="0">
                <a:solidFill>
                  <a:schemeClr val="accent5"/>
                </a:solidFill>
              </a:rPr>
              <a:t>x2</a:t>
            </a:r>
            <a:r>
              <a:rPr lang="en-US" altLang="ja-JP" sz="1600" dirty="0"/>
              <a:t>←x1+x4</a:t>
            </a:r>
            <a:br>
              <a:rPr lang="en-US" altLang="ja-JP" sz="1600" dirty="0"/>
            </a:br>
            <a:r>
              <a:rPr lang="en-US" altLang="ja-JP" sz="1600" dirty="0"/>
              <a:t>add x1←</a:t>
            </a:r>
            <a:r>
              <a:rPr lang="en-US" altLang="ja-JP" sz="1600" dirty="0">
                <a:solidFill>
                  <a:schemeClr val="accent5"/>
                </a:solidFill>
              </a:rPr>
              <a:t>x2</a:t>
            </a:r>
            <a:r>
              <a:rPr lang="en-US" altLang="ja-JP" sz="1600" dirty="0"/>
              <a:t>+x3</a:t>
            </a:r>
            <a:br>
              <a:rPr lang="en-US" altLang="ja-JP" sz="1600" dirty="0"/>
            </a:br>
            <a:r>
              <a:rPr lang="en-US" altLang="ja-JP" sz="1600" dirty="0"/>
              <a:t>add x5←x2+x7</a:t>
            </a:r>
          </a:p>
          <a:p>
            <a:r>
              <a:rPr lang="en-US" altLang="ja-JP" sz="1600" dirty="0"/>
              <a:t>10ns </a:t>
            </a:r>
            <a:r>
              <a:rPr lang="ja-JP" altLang="en-US" sz="1600" dirty="0"/>
              <a:t>（フォワーディングありの場合）</a:t>
            </a:r>
            <a:endParaRPr lang="en-US" altLang="ja-JP" sz="1600" dirty="0"/>
          </a:p>
          <a:p>
            <a:endParaRPr lang="en-US" altLang="ja-JP" sz="1600" dirty="0"/>
          </a:p>
        </p:txBody>
      </p:sp>
      <p:sp>
        <p:nvSpPr>
          <p:cNvPr id="4" name="Rectangle 69">
            <a:extLst>
              <a:ext uri="{FF2B5EF4-FFF2-40B4-BE49-F238E27FC236}">
                <a16:creationId xmlns:a16="http://schemas.microsoft.com/office/drawing/2014/main" id="{BCFBF644-97FC-FBE9-C860-0EA06709A80D}"/>
              </a:ext>
            </a:extLst>
          </p:cNvPr>
          <p:cNvSpPr>
            <a:spLocks noChangeArrowheads="1"/>
          </p:cNvSpPr>
          <p:nvPr/>
        </p:nvSpPr>
        <p:spPr bwMode="auto">
          <a:xfrm>
            <a:off x="2321975"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66903EA-1175-4A92-05C4-B1B197B09C16}"/>
              </a:ext>
            </a:extLst>
          </p:cNvPr>
          <p:cNvSpPr>
            <a:spLocks noChangeArrowheads="1"/>
          </p:cNvSpPr>
          <p:nvPr/>
        </p:nvSpPr>
        <p:spPr bwMode="auto">
          <a:xfrm>
            <a:off x="4121995"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2B8994CB-B64E-FAFD-8F26-129574F6EA08}"/>
              </a:ext>
            </a:extLst>
          </p:cNvPr>
          <p:cNvSpPr>
            <a:spLocks noChangeArrowheads="1"/>
          </p:cNvSpPr>
          <p:nvPr/>
        </p:nvSpPr>
        <p:spPr bwMode="auto">
          <a:xfrm>
            <a:off x="4572000"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D626610C-63E6-22BF-0221-A4364EE198FF}"/>
              </a:ext>
            </a:extLst>
          </p:cNvPr>
          <p:cNvSpPr>
            <a:spLocks noChangeArrowheads="1"/>
          </p:cNvSpPr>
          <p:nvPr/>
        </p:nvSpPr>
        <p:spPr bwMode="auto">
          <a:xfrm>
            <a:off x="5022005"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F6B709E1-853F-6E20-0B26-05E50A7E0AB8}"/>
              </a:ext>
            </a:extLst>
          </p:cNvPr>
          <p:cNvSpPr>
            <a:spLocks noChangeArrowheads="1"/>
          </p:cNvSpPr>
          <p:nvPr/>
        </p:nvSpPr>
        <p:spPr bwMode="auto">
          <a:xfrm>
            <a:off x="5472010"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12AE0FF9-54EB-D0E8-292C-DB7FB72470CC}"/>
              </a:ext>
            </a:extLst>
          </p:cNvPr>
          <p:cNvSpPr>
            <a:spLocks noChangeArrowheads="1"/>
          </p:cNvSpPr>
          <p:nvPr/>
        </p:nvSpPr>
        <p:spPr bwMode="auto">
          <a:xfrm>
            <a:off x="142196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0635572C-C100-F4DD-A52D-D4B224D913E6}"/>
              </a:ext>
            </a:extLst>
          </p:cNvPr>
          <p:cNvSpPr>
            <a:spLocks noChangeArrowheads="1"/>
          </p:cNvSpPr>
          <p:nvPr/>
        </p:nvSpPr>
        <p:spPr bwMode="auto">
          <a:xfrm>
            <a:off x="187197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0197F41D-88E5-AB05-15E7-FCB8574472DF}"/>
              </a:ext>
            </a:extLst>
          </p:cNvPr>
          <p:cNvSpPr>
            <a:spLocks noChangeArrowheads="1"/>
          </p:cNvSpPr>
          <p:nvPr/>
        </p:nvSpPr>
        <p:spPr bwMode="auto">
          <a:xfrm>
            <a:off x="232197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D008D8C0-9E03-A24E-EC9C-B86493768BAA}"/>
              </a:ext>
            </a:extLst>
          </p:cNvPr>
          <p:cNvSpPr>
            <a:spLocks noChangeArrowheads="1"/>
          </p:cNvSpPr>
          <p:nvPr/>
        </p:nvSpPr>
        <p:spPr bwMode="auto">
          <a:xfrm>
            <a:off x="412199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717344D1-CC4E-0E10-EBF6-647116747DE1}"/>
              </a:ext>
            </a:extLst>
          </p:cNvPr>
          <p:cNvSpPr>
            <a:spLocks noChangeArrowheads="1"/>
          </p:cNvSpPr>
          <p:nvPr/>
        </p:nvSpPr>
        <p:spPr bwMode="auto">
          <a:xfrm>
            <a:off x="457200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7" name="Rectangle 69">
            <a:extLst>
              <a:ext uri="{FF2B5EF4-FFF2-40B4-BE49-F238E27FC236}">
                <a16:creationId xmlns:a16="http://schemas.microsoft.com/office/drawing/2014/main" id="{2867D37A-78BE-07CA-4B70-7BE1638DCD98}"/>
              </a:ext>
            </a:extLst>
          </p:cNvPr>
          <p:cNvSpPr>
            <a:spLocks noChangeArrowheads="1"/>
          </p:cNvSpPr>
          <p:nvPr/>
        </p:nvSpPr>
        <p:spPr bwMode="auto">
          <a:xfrm>
            <a:off x="187197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8" name="Rectangle 70">
            <a:extLst>
              <a:ext uri="{FF2B5EF4-FFF2-40B4-BE49-F238E27FC236}">
                <a16:creationId xmlns:a16="http://schemas.microsoft.com/office/drawing/2014/main" id="{5675BC93-D24F-5C4B-3CDC-4D0F24A75DC5}"/>
              </a:ext>
            </a:extLst>
          </p:cNvPr>
          <p:cNvSpPr>
            <a:spLocks noChangeArrowheads="1"/>
          </p:cNvSpPr>
          <p:nvPr/>
        </p:nvSpPr>
        <p:spPr bwMode="auto">
          <a:xfrm>
            <a:off x="232197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9" name="Rectangle 71">
            <a:extLst>
              <a:ext uri="{FF2B5EF4-FFF2-40B4-BE49-F238E27FC236}">
                <a16:creationId xmlns:a16="http://schemas.microsoft.com/office/drawing/2014/main" id="{D3823924-7D2E-E018-F883-01441E16FFCD}"/>
              </a:ext>
            </a:extLst>
          </p:cNvPr>
          <p:cNvSpPr>
            <a:spLocks noChangeArrowheads="1"/>
          </p:cNvSpPr>
          <p:nvPr/>
        </p:nvSpPr>
        <p:spPr bwMode="auto">
          <a:xfrm>
            <a:off x="412199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0" name="Rectangle 72">
            <a:extLst>
              <a:ext uri="{FF2B5EF4-FFF2-40B4-BE49-F238E27FC236}">
                <a16:creationId xmlns:a16="http://schemas.microsoft.com/office/drawing/2014/main" id="{D706E755-8A91-2546-FC43-7C532251E77D}"/>
              </a:ext>
            </a:extLst>
          </p:cNvPr>
          <p:cNvSpPr>
            <a:spLocks noChangeArrowheads="1"/>
          </p:cNvSpPr>
          <p:nvPr/>
        </p:nvSpPr>
        <p:spPr bwMode="auto">
          <a:xfrm>
            <a:off x="457200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1" name="Rectangle 73">
            <a:extLst>
              <a:ext uri="{FF2B5EF4-FFF2-40B4-BE49-F238E27FC236}">
                <a16:creationId xmlns:a16="http://schemas.microsoft.com/office/drawing/2014/main" id="{D30DB0A8-D0BF-747F-9C30-2DDA1A84A6A8}"/>
              </a:ext>
            </a:extLst>
          </p:cNvPr>
          <p:cNvSpPr>
            <a:spLocks noChangeArrowheads="1"/>
          </p:cNvSpPr>
          <p:nvPr/>
        </p:nvSpPr>
        <p:spPr bwMode="auto">
          <a:xfrm>
            <a:off x="502200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7" name="Rectangle 70">
            <a:extLst>
              <a:ext uri="{FF2B5EF4-FFF2-40B4-BE49-F238E27FC236}">
                <a16:creationId xmlns:a16="http://schemas.microsoft.com/office/drawing/2014/main" id="{3A775945-7782-DBB7-930E-6445217118AE}"/>
              </a:ext>
            </a:extLst>
          </p:cNvPr>
          <p:cNvSpPr>
            <a:spLocks noChangeArrowheads="1"/>
          </p:cNvSpPr>
          <p:nvPr/>
        </p:nvSpPr>
        <p:spPr bwMode="auto">
          <a:xfrm>
            <a:off x="277198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1">
            <a:extLst>
              <a:ext uri="{FF2B5EF4-FFF2-40B4-BE49-F238E27FC236}">
                <a16:creationId xmlns:a16="http://schemas.microsoft.com/office/drawing/2014/main" id="{0BB121FE-2D2D-3790-EA28-2D4687950560}"/>
              </a:ext>
            </a:extLst>
          </p:cNvPr>
          <p:cNvSpPr>
            <a:spLocks noChangeArrowheads="1"/>
          </p:cNvSpPr>
          <p:nvPr/>
        </p:nvSpPr>
        <p:spPr bwMode="auto">
          <a:xfrm>
            <a:off x="277198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1">
            <a:extLst>
              <a:ext uri="{FF2B5EF4-FFF2-40B4-BE49-F238E27FC236}">
                <a16:creationId xmlns:a16="http://schemas.microsoft.com/office/drawing/2014/main" id="{7F62E108-824E-0CEF-AE4C-A2E5F09B54CA}"/>
              </a:ext>
            </a:extLst>
          </p:cNvPr>
          <p:cNvSpPr>
            <a:spLocks noChangeArrowheads="1"/>
          </p:cNvSpPr>
          <p:nvPr/>
        </p:nvSpPr>
        <p:spPr bwMode="auto">
          <a:xfrm>
            <a:off x="322198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3" name="Rectangle 71">
            <a:extLst>
              <a:ext uri="{FF2B5EF4-FFF2-40B4-BE49-F238E27FC236}">
                <a16:creationId xmlns:a16="http://schemas.microsoft.com/office/drawing/2014/main" id="{BAB2FA10-90FA-55F6-6DBB-9615FF1C3856}"/>
              </a:ext>
            </a:extLst>
          </p:cNvPr>
          <p:cNvSpPr>
            <a:spLocks noChangeArrowheads="1"/>
          </p:cNvSpPr>
          <p:nvPr/>
        </p:nvSpPr>
        <p:spPr bwMode="auto">
          <a:xfrm>
            <a:off x="367199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cxnSp>
        <p:nvCxnSpPr>
          <p:cNvPr id="29" name="直線矢印コネクタ 28">
            <a:extLst>
              <a:ext uri="{FF2B5EF4-FFF2-40B4-BE49-F238E27FC236}">
                <a16:creationId xmlns:a16="http://schemas.microsoft.com/office/drawing/2014/main" id="{21B98EF5-CBA6-80AC-2E79-EC02A94E3C64}"/>
              </a:ext>
            </a:extLst>
          </p:cNvPr>
          <p:cNvCxnSpPr/>
          <p:nvPr/>
        </p:nvCxnSpPr>
        <p:spPr bwMode="auto">
          <a:xfrm>
            <a:off x="3941993" y="4509012"/>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Rectangle 70">
            <a:extLst>
              <a:ext uri="{FF2B5EF4-FFF2-40B4-BE49-F238E27FC236}">
                <a16:creationId xmlns:a16="http://schemas.microsoft.com/office/drawing/2014/main" id="{91B873CB-6548-0CF1-49F0-58F6EB4E225B}"/>
              </a:ext>
            </a:extLst>
          </p:cNvPr>
          <p:cNvSpPr>
            <a:spLocks noChangeArrowheads="1"/>
          </p:cNvSpPr>
          <p:nvPr/>
        </p:nvSpPr>
        <p:spPr bwMode="auto">
          <a:xfrm>
            <a:off x="3221985"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7ED5397A-7BEA-BA9B-A992-C5DA36BC1DD5}"/>
              </a:ext>
            </a:extLst>
          </p:cNvPr>
          <p:cNvSpPr>
            <a:spLocks noChangeArrowheads="1"/>
          </p:cNvSpPr>
          <p:nvPr/>
        </p:nvSpPr>
        <p:spPr bwMode="auto">
          <a:xfrm>
            <a:off x="367199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 name="Rectangle 70">
            <a:extLst>
              <a:ext uri="{FF2B5EF4-FFF2-40B4-BE49-F238E27FC236}">
                <a16:creationId xmlns:a16="http://schemas.microsoft.com/office/drawing/2014/main" id="{C3353D56-82B0-EF4F-18C0-CDCA6ACFA6AB}"/>
              </a:ext>
            </a:extLst>
          </p:cNvPr>
          <p:cNvSpPr>
            <a:spLocks noChangeArrowheads="1"/>
          </p:cNvSpPr>
          <p:nvPr/>
        </p:nvSpPr>
        <p:spPr bwMode="auto">
          <a:xfrm>
            <a:off x="2771980"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 name="Rectangle 70">
            <a:extLst>
              <a:ext uri="{FF2B5EF4-FFF2-40B4-BE49-F238E27FC236}">
                <a16:creationId xmlns:a16="http://schemas.microsoft.com/office/drawing/2014/main" id="{DC18887C-2D26-5ABB-8D4F-6E726CF9E269}"/>
              </a:ext>
            </a:extLst>
          </p:cNvPr>
          <p:cNvSpPr>
            <a:spLocks noChangeArrowheads="1"/>
          </p:cNvSpPr>
          <p:nvPr/>
        </p:nvSpPr>
        <p:spPr bwMode="auto">
          <a:xfrm>
            <a:off x="3221985"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 name="Rectangle 70">
            <a:extLst>
              <a:ext uri="{FF2B5EF4-FFF2-40B4-BE49-F238E27FC236}">
                <a16:creationId xmlns:a16="http://schemas.microsoft.com/office/drawing/2014/main" id="{4093FAAD-35DB-916D-7161-A26264D74582}"/>
              </a:ext>
            </a:extLst>
          </p:cNvPr>
          <p:cNvSpPr>
            <a:spLocks noChangeArrowheads="1"/>
          </p:cNvSpPr>
          <p:nvPr/>
        </p:nvSpPr>
        <p:spPr bwMode="auto">
          <a:xfrm>
            <a:off x="3671990"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01755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8280092" cy="5220058"/>
          </a:xfrm>
        </p:spPr>
        <p:txBody>
          <a:bodyPr/>
          <a:lstStyle/>
          <a:p>
            <a:pPr algn="l"/>
            <a:r>
              <a:rPr lang="ja-JP" altLang="en-US" sz="1800" b="0" i="0" dirty="0">
                <a:solidFill>
                  <a:srgbClr val="000000"/>
                </a:solidFill>
                <a:effectLst/>
                <a:latin typeface="Meiryo" panose="020B0604030504040204" pitchFamily="50" charset="-128"/>
                <a:ea typeface="Meiryo" panose="020B0604030504040204" pitchFamily="50" charset="-128"/>
              </a:rPr>
              <a:t>第</a:t>
            </a:r>
            <a:r>
              <a:rPr lang="en-US" altLang="ja-JP" sz="1800" b="0" i="0" dirty="0">
                <a:solidFill>
                  <a:srgbClr val="000000"/>
                </a:solidFill>
                <a:effectLst/>
                <a:latin typeface="Meiryo" panose="020B0604030504040204" pitchFamily="50" charset="-128"/>
                <a:ea typeface="Meiryo" panose="020B0604030504040204" pitchFamily="50" charset="-128"/>
              </a:rPr>
              <a:t>6</a:t>
            </a:r>
            <a:r>
              <a:rPr lang="ja-JP" altLang="en-US" sz="1800" b="0" i="0" dirty="0">
                <a:solidFill>
                  <a:srgbClr val="000000"/>
                </a:solidFill>
                <a:effectLst/>
                <a:latin typeface="Meiryo" panose="020B0604030504040204" pitchFamily="50" charset="-128"/>
                <a:ea typeface="Meiryo" panose="020B0604030504040204" pitchFamily="50" charset="-128"/>
              </a:rPr>
              <a:t>回スライド</a:t>
            </a:r>
            <a:r>
              <a:rPr lang="en-US" altLang="ja-JP" sz="1800" b="0" i="0" dirty="0">
                <a:solidFill>
                  <a:srgbClr val="000000"/>
                </a:solidFill>
                <a:effectLst/>
                <a:latin typeface="Meiryo" panose="020B0604030504040204" pitchFamily="50" charset="-128"/>
                <a:ea typeface="Meiryo" panose="020B0604030504040204" pitchFamily="50" charset="-128"/>
              </a:rPr>
              <a:t>p53</a:t>
            </a:r>
            <a:r>
              <a:rPr lang="ja-JP" altLang="en-US" sz="1800" b="0" i="0" dirty="0">
                <a:solidFill>
                  <a:srgbClr val="000000"/>
                </a:solidFill>
                <a:effectLst/>
                <a:latin typeface="Meiryo" panose="020B0604030504040204" pitchFamily="50" charset="-128"/>
                <a:ea typeface="Meiryo" panose="020B0604030504040204" pitchFamily="50" charset="-128"/>
              </a:rPr>
              <a:t>では</a:t>
            </a:r>
            <a:br>
              <a:rPr lang="en-US" altLang="ja-JP" sz="1800" b="0" i="0" dirty="0">
                <a:solidFill>
                  <a:srgbClr val="000000"/>
                </a:solidFill>
                <a:effectLst/>
                <a:latin typeface="Meiryo" panose="020B0604030504040204" pitchFamily="50" charset="-128"/>
                <a:ea typeface="Meiryo" panose="020B0604030504040204" pitchFamily="50" charset="-128"/>
              </a:rPr>
            </a:br>
            <a:r>
              <a:rPr lang="en-US" altLang="ja-JP" sz="1800" b="0" i="0" dirty="0">
                <a:solidFill>
                  <a:srgbClr val="000000"/>
                </a:solidFill>
                <a:effectLst/>
                <a:latin typeface="Consolas" panose="020B0609020204030204" pitchFamily="49" charset="0"/>
                <a:ea typeface="Meiryo" panose="020B0604030504040204" pitchFamily="50" charset="-128"/>
              </a:rPr>
              <a:t>b = a+1:   IF ID EX MEM WB</a:t>
            </a:r>
            <a:br>
              <a:rPr lang="en-US" altLang="ja-JP" sz="1800" b="0" i="0" dirty="0">
                <a:solidFill>
                  <a:srgbClr val="000000"/>
                </a:solidFill>
                <a:effectLst/>
                <a:latin typeface="Consolas" panose="020B0609020204030204" pitchFamily="49" charset="0"/>
                <a:ea typeface="Meiryo" panose="020B0604030504040204" pitchFamily="50" charset="-128"/>
              </a:rPr>
            </a:br>
            <a:r>
              <a:rPr lang="en-US" altLang="ja-JP" sz="1800" b="0" i="0" dirty="0">
                <a:solidFill>
                  <a:srgbClr val="000000"/>
                </a:solidFill>
                <a:effectLst/>
                <a:latin typeface="Consolas" panose="020B0609020204030204" pitchFamily="49" charset="0"/>
                <a:ea typeface="Meiryo" panose="020B0604030504040204" pitchFamily="50" charset="-128"/>
              </a:rPr>
              <a:t>c = b-1:      IF bb </a:t>
            </a:r>
            <a:r>
              <a:rPr lang="en-US" altLang="ja-JP" sz="1800" b="0" i="0" dirty="0" err="1">
                <a:solidFill>
                  <a:srgbClr val="000000"/>
                </a:solidFill>
                <a:effectLst/>
                <a:latin typeface="Consolas" panose="020B0609020204030204" pitchFamily="49" charset="0"/>
                <a:ea typeface="Meiryo" panose="020B0604030504040204" pitchFamily="50" charset="-128"/>
              </a:rPr>
              <a:t>bb</a:t>
            </a:r>
            <a:r>
              <a:rPr lang="en-US" altLang="ja-JP" sz="1800" b="0" i="0" dirty="0">
                <a:solidFill>
                  <a:srgbClr val="000000"/>
                </a:solidFill>
                <a:effectLst/>
                <a:latin typeface="Consolas" panose="020B0609020204030204" pitchFamily="49" charset="0"/>
                <a:ea typeface="Meiryo" panose="020B0604030504040204" pitchFamily="50" charset="-128"/>
              </a:rPr>
              <a:t>  </a:t>
            </a:r>
            <a:r>
              <a:rPr lang="en-US" altLang="ja-JP" sz="1800" b="0" i="0" dirty="0" err="1">
                <a:solidFill>
                  <a:srgbClr val="000000"/>
                </a:solidFill>
                <a:effectLst/>
                <a:latin typeface="Consolas" panose="020B0609020204030204" pitchFamily="49" charset="0"/>
                <a:ea typeface="Meiryo" panose="020B0604030504040204" pitchFamily="50" charset="-128"/>
              </a:rPr>
              <a:t>bb</a:t>
            </a:r>
            <a:r>
              <a:rPr lang="en-US" altLang="ja-JP" sz="1800" b="0" i="0" dirty="0">
                <a:solidFill>
                  <a:srgbClr val="000000"/>
                </a:solidFill>
                <a:effectLst/>
                <a:latin typeface="Consolas" panose="020B0609020204030204" pitchFamily="49" charset="0"/>
                <a:ea typeface="Meiryo" panose="020B0604030504040204" pitchFamily="50" charset="-128"/>
              </a:rPr>
              <a:t>  ID  EX  MEM  WB</a:t>
            </a:r>
            <a:br>
              <a:rPr lang="en-US" altLang="ja-JP" sz="1800" b="0" i="0" dirty="0">
                <a:solidFill>
                  <a:srgbClr val="000000"/>
                </a:solidFill>
                <a:effectLst/>
                <a:latin typeface="Meiryo" panose="020B0604030504040204" pitchFamily="50" charset="-128"/>
                <a:ea typeface="Meiryo" panose="020B0604030504040204" pitchFamily="50" charset="-128"/>
              </a:rPr>
            </a:br>
            <a:r>
              <a:rPr lang="ja-JP" altLang="en-US" sz="1800" b="0" i="0" dirty="0">
                <a:solidFill>
                  <a:srgbClr val="000000"/>
                </a:solidFill>
                <a:effectLst/>
                <a:latin typeface="Meiryo" panose="020B0604030504040204" pitchFamily="50" charset="-128"/>
                <a:ea typeface="Meiryo" panose="020B0604030504040204" pitchFamily="50" charset="-128"/>
              </a:rPr>
              <a:t>と書かれているのですが、</a:t>
            </a:r>
          </a:p>
          <a:p>
            <a:pPr algn="l"/>
            <a:r>
              <a:rPr lang="ja-JP" altLang="en-US" sz="1800" b="0" i="0" dirty="0">
                <a:solidFill>
                  <a:srgbClr val="000000"/>
                </a:solidFill>
                <a:effectLst/>
                <a:latin typeface="Meiryo" panose="020B0604030504040204" pitchFamily="50" charset="-128"/>
                <a:ea typeface="Meiryo" panose="020B0604030504040204" pitchFamily="50" charset="-128"/>
              </a:rPr>
              <a:t>第</a:t>
            </a:r>
            <a:r>
              <a:rPr lang="en-US" altLang="ja-JP" sz="1800" b="0" i="0" dirty="0">
                <a:solidFill>
                  <a:srgbClr val="000000"/>
                </a:solidFill>
                <a:effectLst/>
                <a:latin typeface="Meiryo" panose="020B0604030504040204" pitchFamily="50" charset="-128"/>
                <a:ea typeface="Meiryo" panose="020B0604030504040204" pitchFamily="50" charset="-128"/>
              </a:rPr>
              <a:t>7</a:t>
            </a:r>
            <a:r>
              <a:rPr lang="ja-JP" altLang="en-US" sz="1800" b="0" i="0" dirty="0">
                <a:solidFill>
                  <a:srgbClr val="000000"/>
                </a:solidFill>
                <a:effectLst/>
                <a:latin typeface="Meiryo" panose="020B0604030504040204" pitchFamily="50" charset="-128"/>
                <a:ea typeface="Meiryo" panose="020B0604030504040204" pitchFamily="50" charset="-128"/>
              </a:rPr>
              <a:t>回スライド</a:t>
            </a:r>
            <a:r>
              <a:rPr lang="en-US" altLang="ja-JP" sz="1800" b="0" i="0" dirty="0">
                <a:solidFill>
                  <a:srgbClr val="000000"/>
                </a:solidFill>
                <a:effectLst/>
                <a:latin typeface="Meiryo" panose="020B0604030504040204" pitchFamily="50" charset="-128"/>
                <a:ea typeface="Meiryo" panose="020B0604030504040204" pitchFamily="50" charset="-128"/>
              </a:rPr>
              <a:t>p64</a:t>
            </a:r>
            <a:r>
              <a:rPr lang="ja-JP" altLang="en-US" sz="1800" b="0" i="0" dirty="0">
                <a:solidFill>
                  <a:srgbClr val="000000"/>
                </a:solidFill>
                <a:effectLst/>
                <a:latin typeface="Meiryo" panose="020B0604030504040204" pitchFamily="50" charset="-128"/>
                <a:ea typeface="Meiryo" panose="020B0604030504040204" pitchFamily="50" charset="-128"/>
              </a:rPr>
              <a:t>では</a:t>
            </a:r>
            <a:br>
              <a:rPr lang="en-US" altLang="ja-JP" sz="1800" b="0" i="0" dirty="0">
                <a:solidFill>
                  <a:srgbClr val="000000"/>
                </a:solidFill>
                <a:effectLst/>
                <a:latin typeface="Meiryo" panose="020B0604030504040204" pitchFamily="50" charset="-128"/>
                <a:ea typeface="Meiryo" panose="020B0604030504040204" pitchFamily="50" charset="-128"/>
              </a:rPr>
            </a:br>
            <a:r>
              <a:rPr lang="en-US" altLang="ja-JP" sz="1800" b="0" i="0" dirty="0">
                <a:solidFill>
                  <a:srgbClr val="000000"/>
                </a:solidFill>
                <a:effectLst/>
                <a:latin typeface="Meiryo" panose="020B0604030504040204" pitchFamily="50" charset="-128"/>
                <a:ea typeface="Meiryo" panose="020B0604030504040204" pitchFamily="50" charset="-128"/>
              </a:rPr>
              <a:t>mul x1←x2*4:    IF  ID  EX  </a:t>
            </a:r>
            <a:r>
              <a:rPr lang="en-US" altLang="ja-JP" sz="1800" b="0" i="0" dirty="0" err="1">
                <a:solidFill>
                  <a:srgbClr val="000000"/>
                </a:solidFill>
                <a:effectLst/>
                <a:latin typeface="Meiryo" panose="020B0604030504040204" pitchFamily="50" charset="-128"/>
                <a:ea typeface="Meiryo" panose="020B0604030504040204" pitchFamily="50" charset="-128"/>
              </a:rPr>
              <a:t>EX</a:t>
            </a:r>
            <a:r>
              <a:rPr lang="en-US" altLang="ja-JP" sz="1800" b="0" i="0" dirty="0">
                <a:solidFill>
                  <a:srgbClr val="000000"/>
                </a:solidFill>
                <a:effectLst/>
                <a:latin typeface="Meiryo" panose="020B0604030504040204" pitchFamily="50" charset="-128"/>
                <a:ea typeface="Meiryo" panose="020B0604030504040204" pitchFamily="50" charset="-128"/>
              </a:rPr>
              <a:t>  </a:t>
            </a:r>
            <a:r>
              <a:rPr lang="en-US" altLang="ja-JP" sz="1800" b="0" i="0" dirty="0" err="1">
                <a:solidFill>
                  <a:srgbClr val="000000"/>
                </a:solidFill>
                <a:effectLst/>
                <a:latin typeface="Meiryo" panose="020B0604030504040204" pitchFamily="50" charset="-128"/>
                <a:ea typeface="Meiryo" panose="020B0604030504040204" pitchFamily="50" charset="-128"/>
              </a:rPr>
              <a:t>EX</a:t>
            </a:r>
            <a:r>
              <a:rPr lang="en-US" altLang="ja-JP" sz="1800" b="0" i="0" dirty="0">
                <a:solidFill>
                  <a:srgbClr val="000000"/>
                </a:solidFill>
                <a:effectLst/>
                <a:latin typeface="Meiryo" panose="020B0604030504040204" pitchFamily="50" charset="-128"/>
                <a:ea typeface="Meiryo" panose="020B0604030504040204" pitchFamily="50" charset="-128"/>
              </a:rPr>
              <a:t>  </a:t>
            </a:r>
            <a:r>
              <a:rPr lang="en-US" altLang="ja-JP" sz="1800" b="0" i="0" dirty="0" err="1">
                <a:solidFill>
                  <a:srgbClr val="000000"/>
                </a:solidFill>
                <a:effectLst/>
                <a:latin typeface="Meiryo" panose="020B0604030504040204" pitchFamily="50" charset="-128"/>
                <a:ea typeface="Meiryo" panose="020B0604030504040204" pitchFamily="50" charset="-128"/>
              </a:rPr>
              <a:t>EX</a:t>
            </a:r>
            <a:r>
              <a:rPr lang="en-US" altLang="ja-JP" sz="1800" b="0" i="0" dirty="0">
                <a:solidFill>
                  <a:srgbClr val="000000"/>
                </a:solidFill>
                <a:effectLst/>
                <a:latin typeface="Meiryo" panose="020B0604030504040204" pitchFamily="50" charset="-128"/>
                <a:ea typeface="Meiryo" panose="020B0604030504040204" pitchFamily="50" charset="-128"/>
              </a:rPr>
              <a:t>  MEM  WB</a:t>
            </a:r>
            <a:br>
              <a:rPr lang="en-US" altLang="ja-JP" sz="1800" b="0" i="0" dirty="0">
                <a:solidFill>
                  <a:srgbClr val="000000"/>
                </a:solidFill>
                <a:effectLst/>
                <a:latin typeface="Meiryo" panose="020B0604030504040204" pitchFamily="50" charset="-128"/>
                <a:ea typeface="Meiryo" panose="020B0604030504040204" pitchFamily="50" charset="-128"/>
              </a:rPr>
            </a:br>
            <a:r>
              <a:rPr lang="en-US" altLang="ja-JP" sz="1800" b="0" i="0" dirty="0">
                <a:solidFill>
                  <a:srgbClr val="000000"/>
                </a:solidFill>
                <a:effectLst/>
                <a:latin typeface="Meiryo" panose="020B0604030504040204" pitchFamily="50" charset="-128"/>
                <a:ea typeface="Meiryo" panose="020B0604030504040204" pitchFamily="50" charset="-128"/>
              </a:rPr>
              <a:t>add x3←x1+1:         IF  ID  bb   </a:t>
            </a:r>
            <a:r>
              <a:rPr lang="en-US" altLang="ja-JP" sz="1800" b="0" i="0" dirty="0" err="1">
                <a:solidFill>
                  <a:srgbClr val="000000"/>
                </a:solidFill>
                <a:effectLst/>
                <a:latin typeface="Meiryo" panose="020B0604030504040204" pitchFamily="50" charset="-128"/>
                <a:ea typeface="Meiryo" panose="020B0604030504040204" pitchFamily="50" charset="-128"/>
              </a:rPr>
              <a:t>bb</a:t>
            </a:r>
            <a:r>
              <a:rPr lang="en-US" altLang="ja-JP" sz="1800" b="0" i="0" dirty="0">
                <a:solidFill>
                  <a:srgbClr val="000000"/>
                </a:solidFill>
                <a:effectLst/>
                <a:latin typeface="Meiryo" panose="020B0604030504040204" pitchFamily="50" charset="-128"/>
                <a:ea typeface="Meiryo" panose="020B0604030504040204" pitchFamily="50" charset="-128"/>
              </a:rPr>
              <a:t>  </a:t>
            </a:r>
            <a:r>
              <a:rPr lang="en-US" altLang="ja-JP" sz="1800" b="0" i="0" dirty="0" err="1">
                <a:solidFill>
                  <a:srgbClr val="000000"/>
                </a:solidFill>
                <a:effectLst/>
                <a:latin typeface="Meiryo" panose="020B0604030504040204" pitchFamily="50" charset="-128"/>
                <a:ea typeface="Meiryo" panose="020B0604030504040204" pitchFamily="50" charset="-128"/>
              </a:rPr>
              <a:t>bb</a:t>
            </a:r>
            <a:r>
              <a:rPr lang="en-US" altLang="ja-JP" sz="1800" b="0" i="0" dirty="0">
                <a:solidFill>
                  <a:srgbClr val="000000"/>
                </a:solidFill>
                <a:effectLst/>
                <a:latin typeface="Meiryo" panose="020B0604030504040204" pitchFamily="50" charset="-128"/>
                <a:ea typeface="Meiryo" panose="020B0604030504040204" pitchFamily="50" charset="-128"/>
              </a:rPr>
              <a:t>  EX     MEM  WB</a:t>
            </a:r>
            <a:br>
              <a:rPr lang="en-US" altLang="ja-JP" sz="1800" b="0" i="0" dirty="0">
                <a:solidFill>
                  <a:srgbClr val="000000"/>
                </a:solidFill>
                <a:effectLst/>
                <a:latin typeface="Meiryo" panose="020B0604030504040204" pitchFamily="50" charset="-128"/>
                <a:ea typeface="Meiryo" panose="020B0604030504040204" pitchFamily="50" charset="-128"/>
              </a:rPr>
            </a:br>
            <a:r>
              <a:rPr lang="ja-JP" altLang="en-US" sz="1800" b="0" i="0" dirty="0">
                <a:solidFill>
                  <a:srgbClr val="000000"/>
                </a:solidFill>
                <a:effectLst/>
                <a:latin typeface="Meiryo" panose="020B0604030504040204" pitchFamily="50" charset="-128"/>
                <a:ea typeface="Meiryo" panose="020B0604030504040204" pitchFamily="50" charset="-128"/>
              </a:rPr>
              <a:t>と書かれています。</a:t>
            </a:r>
          </a:p>
          <a:p>
            <a:pPr algn="l"/>
            <a:r>
              <a:rPr lang="en-US" altLang="ja-JP" sz="1800" b="0" i="0" dirty="0">
                <a:solidFill>
                  <a:srgbClr val="000000"/>
                </a:solidFill>
                <a:effectLst/>
                <a:latin typeface="Meiryo" panose="020B0604030504040204" pitchFamily="50" charset="-128"/>
                <a:ea typeface="Meiryo" panose="020B0604030504040204" pitchFamily="50" charset="-128"/>
              </a:rPr>
              <a:t>bb</a:t>
            </a:r>
            <a:r>
              <a:rPr lang="ja-JP" altLang="en-US" sz="1800" b="0" i="0" dirty="0">
                <a:solidFill>
                  <a:srgbClr val="000000"/>
                </a:solidFill>
                <a:effectLst/>
                <a:latin typeface="Meiryo" panose="020B0604030504040204" pitchFamily="50" charset="-128"/>
                <a:ea typeface="Meiryo" panose="020B0604030504040204" pitchFamily="50" charset="-128"/>
              </a:rPr>
              <a:t>を書く場合、前者のように</a:t>
            </a:r>
            <a:r>
              <a:rPr lang="en-US" altLang="ja-JP" sz="1800" b="0" i="0" dirty="0">
                <a:solidFill>
                  <a:srgbClr val="000000"/>
                </a:solidFill>
                <a:effectLst/>
                <a:latin typeface="Meiryo" panose="020B0604030504040204" pitchFamily="50" charset="-128"/>
                <a:ea typeface="Meiryo" panose="020B0604030504040204" pitchFamily="50" charset="-128"/>
              </a:rPr>
              <a:t>IF</a:t>
            </a:r>
            <a:r>
              <a:rPr lang="ja-JP" altLang="en-US" sz="1800" b="0" i="0" dirty="0">
                <a:solidFill>
                  <a:srgbClr val="000000"/>
                </a:solidFill>
                <a:effectLst/>
                <a:latin typeface="Meiryo" panose="020B0604030504040204" pitchFamily="50" charset="-128"/>
                <a:ea typeface="Meiryo" panose="020B0604030504040204" pitchFamily="50" charset="-128"/>
              </a:rPr>
              <a:t>と</a:t>
            </a:r>
            <a:r>
              <a:rPr lang="en-US" altLang="ja-JP" sz="1800" b="0" i="0" dirty="0">
                <a:solidFill>
                  <a:srgbClr val="000000"/>
                </a:solidFill>
                <a:effectLst/>
                <a:latin typeface="Meiryo" panose="020B0604030504040204" pitchFamily="50" charset="-128"/>
                <a:ea typeface="Meiryo" panose="020B0604030504040204" pitchFamily="50" charset="-128"/>
              </a:rPr>
              <a:t>ID</a:t>
            </a:r>
            <a:r>
              <a:rPr lang="ja-JP" altLang="en-US" sz="1800" b="0" i="0" dirty="0">
                <a:solidFill>
                  <a:srgbClr val="000000"/>
                </a:solidFill>
                <a:effectLst/>
                <a:latin typeface="Meiryo" panose="020B0604030504040204" pitchFamily="50" charset="-128"/>
                <a:ea typeface="Meiryo" panose="020B0604030504040204" pitchFamily="50" charset="-128"/>
              </a:rPr>
              <a:t>の間に書くときと、後者のように</a:t>
            </a:r>
            <a:r>
              <a:rPr lang="en-US" altLang="ja-JP" sz="1800" b="0" i="0" dirty="0">
                <a:solidFill>
                  <a:srgbClr val="000000"/>
                </a:solidFill>
                <a:effectLst/>
                <a:latin typeface="Meiryo" panose="020B0604030504040204" pitchFamily="50" charset="-128"/>
                <a:ea typeface="Meiryo" panose="020B0604030504040204" pitchFamily="50" charset="-128"/>
              </a:rPr>
              <a:t>ID</a:t>
            </a:r>
            <a:r>
              <a:rPr lang="ja-JP" altLang="en-US" sz="1800" b="0" i="0" dirty="0">
                <a:solidFill>
                  <a:srgbClr val="000000"/>
                </a:solidFill>
                <a:effectLst/>
                <a:latin typeface="Meiryo" panose="020B0604030504040204" pitchFamily="50" charset="-128"/>
                <a:ea typeface="Meiryo" panose="020B0604030504040204" pitchFamily="50" charset="-128"/>
              </a:rPr>
              <a:t>と</a:t>
            </a:r>
            <a:r>
              <a:rPr lang="en-US" altLang="ja-JP" sz="1800" b="0" i="0" dirty="0">
                <a:solidFill>
                  <a:srgbClr val="000000"/>
                </a:solidFill>
                <a:effectLst/>
                <a:latin typeface="Meiryo" panose="020B0604030504040204" pitchFamily="50" charset="-128"/>
                <a:ea typeface="Meiryo" panose="020B0604030504040204" pitchFamily="50" charset="-128"/>
              </a:rPr>
              <a:t>EX</a:t>
            </a:r>
            <a:r>
              <a:rPr lang="ja-JP" altLang="en-US" sz="1800" b="0" i="0" dirty="0">
                <a:solidFill>
                  <a:srgbClr val="000000"/>
                </a:solidFill>
                <a:effectLst/>
                <a:latin typeface="Meiryo" panose="020B0604030504040204" pitchFamily="50" charset="-128"/>
                <a:ea typeface="Meiryo" panose="020B0604030504040204" pitchFamily="50" charset="-128"/>
              </a:rPr>
              <a:t>の間に書くときの違いはなんなのでしょうか？</a:t>
            </a:r>
            <a:endParaRPr lang="en-US" altLang="ja-JP" sz="1800" b="0" i="0" dirty="0">
              <a:solidFill>
                <a:srgbClr val="000000"/>
              </a:solidFill>
              <a:effectLst/>
              <a:latin typeface="Meiryo" panose="020B0604030504040204" pitchFamily="50" charset="-128"/>
              <a:ea typeface="Meiryo" panose="020B0604030504040204" pitchFamily="50" charset="-128"/>
            </a:endParaRPr>
          </a:p>
          <a:p>
            <a:pPr lvl="1"/>
            <a:endParaRPr lang="en-US" sz="1800" dirty="0"/>
          </a:p>
          <a:p>
            <a:pPr lvl="1"/>
            <a:r>
              <a:rPr lang="ja-JP" altLang="en-US" sz="1800" dirty="0"/>
              <a:t>上はフォワーディングがない（</a:t>
            </a:r>
            <a:r>
              <a:rPr lang="en-US" altLang="ja-JP" sz="1800" dirty="0"/>
              <a:t>=WB </a:t>
            </a:r>
            <a:r>
              <a:rPr lang="ja-JP" altLang="en-US" sz="1800" dirty="0"/>
              <a:t>が終わるまで </a:t>
            </a:r>
            <a:r>
              <a:rPr lang="en-US" altLang="ja-JP" sz="1800" dirty="0"/>
              <a:t>ID </a:t>
            </a:r>
            <a:r>
              <a:rPr lang="ja-JP" altLang="en-US" sz="1800" dirty="0"/>
              <a:t>が開始できない）場合の想定で，</a:t>
            </a:r>
            <a:br>
              <a:rPr lang="en-US" altLang="ja-JP" sz="1800" dirty="0"/>
            </a:br>
            <a:r>
              <a:rPr lang="ja-JP" altLang="en-US" sz="1800" dirty="0"/>
              <a:t>下はフォワーディングがある（</a:t>
            </a:r>
            <a:r>
              <a:rPr lang="en-US" altLang="ja-JP" sz="1800" dirty="0"/>
              <a:t>=EX </a:t>
            </a:r>
            <a:r>
              <a:rPr lang="ja-JP" altLang="en-US" sz="1800" dirty="0"/>
              <a:t>が終わり次第次の </a:t>
            </a:r>
            <a:r>
              <a:rPr lang="en-US" altLang="ja-JP" sz="1800" dirty="0"/>
              <a:t>EX </a:t>
            </a:r>
            <a:r>
              <a:rPr lang="ja-JP" altLang="en-US" sz="1800" dirty="0"/>
              <a:t>が開始できる）と言う違いです</a:t>
            </a:r>
            <a:endParaRPr lang="en-US" sz="1800" dirty="0"/>
          </a:p>
        </p:txBody>
      </p:sp>
    </p:spTree>
    <p:extLst>
      <p:ext uri="{BB962C8B-B14F-4D97-AF65-F5344CB8AC3E}">
        <p14:creationId xmlns:p14="http://schemas.microsoft.com/office/powerpoint/2010/main" val="213399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341953" y="1628980"/>
            <a:ext cx="8280092" cy="810009"/>
          </a:xfrm>
        </p:spPr>
        <p:txBody>
          <a:bodyPr/>
          <a:lstStyle/>
          <a:p>
            <a:r>
              <a:rPr kumimoji="1" lang="en-US" altLang="ja-JP" dirty="0"/>
              <a:t>Out-of-order </a:t>
            </a:r>
            <a:r>
              <a:rPr kumimoji="1" lang="ja-JP" altLang="en-US" dirty="0"/>
              <a:t>実行だと，</a:t>
            </a:r>
            <a:r>
              <a:rPr lang="en-US" altLang="ja-JP" dirty="0">
                <a:solidFill>
                  <a:schemeClr val="tx1">
                    <a:lumMod val="75000"/>
                    <a:lumOff val="25000"/>
                  </a:schemeClr>
                </a:solidFill>
                <a:latin typeface="Consolas" panose="020B0609020204030204" pitchFamily="49" charset="0"/>
              </a:rPr>
              <a:t>I3</a:t>
            </a:r>
            <a:r>
              <a:rPr kumimoji="1" lang="en-US" altLang="ja-JP" dirty="0"/>
              <a:t> </a:t>
            </a:r>
            <a:r>
              <a:rPr kumimoji="1" lang="ja-JP" altLang="en-US" dirty="0"/>
              <a:t>が </a:t>
            </a:r>
            <a:r>
              <a:rPr lang="en-US" altLang="ja-JP" dirty="0">
                <a:solidFill>
                  <a:schemeClr val="tx1">
                    <a:lumMod val="75000"/>
                    <a:lumOff val="25000"/>
                  </a:schemeClr>
                </a:solidFill>
                <a:latin typeface="Consolas" panose="020B0609020204030204" pitchFamily="49" charset="0"/>
              </a:rPr>
              <a:t>I2</a:t>
            </a:r>
            <a:r>
              <a:rPr kumimoji="1" lang="en-US" altLang="ja-JP" dirty="0"/>
              <a:t> </a:t>
            </a:r>
            <a:r>
              <a:rPr kumimoji="1" lang="ja-JP" altLang="en-US" dirty="0"/>
              <a:t>を追い越して実行できる</a:t>
            </a:r>
            <a:endParaRPr kumimoji="1" lang="en-US" altLang="ja-JP" dirty="0"/>
          </a:p>
          <a:p>
            <a:pPr lvl="1"/>
            <a:r>
              <a:rPr lang="ja-JP" altLang="en-US" dirty="0"/>
              <a:t>各命令はスケジュール（</a:t>
            </a:r>
            <a:r>
              <a:rPr lang="en-US" altLang="ja-JP" dirty="0"/>
              <a:t>SC</a:t>
            </a:r>
            <a:r>
              <a:rPr lang="ja-JP" altLang="en-US" dirty="0"/>
              <a:t>）に入って実行可能になるまで待つ</a:t>
            </a:r>
            <a:endParaRPr lang="en-US" altLang="ja-JP" dirty="0"/>
          </a:p>
          <a:p>
            <a:pPr lvl="1"/>
            <a:r>
              <a:rPr kumimoji="1" lang="ja-JP" altLang="en-US" dirty="0"/>
              <a:t>発行キューは，その時実行可能なものから順に </a:t>
            </a:r>
            <a:r>
              <a:rPr kumimoji="1" lang="en-US" altLang="ja-JP" dirty="0"/>
              <a:t>EX </a:t>
            </a:r>
            <a:r>
              <a:rPr kumimoji="1" lang="ja-JP" altLang="en-US" dirty="0"/>
              <a:t>に命令を送る</a:t>
            </a:r>
            <a:endParaRPr kumimoji="1" lang="en-US" altLang="ja-JP" dirty="0"/>
          </a:p>
          <a:p>
            <a:pPr lvl="2"/>
            <a:r>
              <a:rPr lang="en-US" altLang="ja-JP" dirty="0"/>
              <a:t>x1 </a:t>
            </a:r>
            <a:r>
              <a:rPr lang="ja-JP" altLang="en-US" dirty="0"/>
              <a:t>は計算中なので </a:t>
            </a:r>
            <a:r>
              <a:rPr lang="en-US" altLang="ja-JP" dirty="0"/>
              <a:t>SC </a:t>
            </a:r>
            <a:r>
              <a:rPr lang="ja-JP" altLang="en-US" dirty="0"/>
              <a:t>で待つ</a:t>
            </a:r>
            <a:endParaRPr lang="en-US" altLang="ja-JP" dirty="0"/>
          </a:p>
          <a:p>
            <a:pPr lvl="2"/>
            <a:r>
              <a:rPr lang="en-US" altLang="ja-JP" dirty="0"/>
              <a:t>x5 </a:t>
            </a:r>
            <a:r>
              <a:rPr lang="ja-JP" altLang="en-US" dirty="0"/>
              <a:t>は既に結果が得られていたので，先に送信</a:t>
            </a:r>
            <a:endParaRPr kumimoji="1" lang="ja-JP" altLang="en-US"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689014"/>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949026"/>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99023"/>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769026"/>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21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219029"/>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21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399031"/>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2" name="Rectangle 70"/>
          <p:cNvSpPr>
            <a:spLocks noChangeArrowheads="1"/>
          </p:cNvSpPr>
          <p:nvPr/>
        </p:nvSpPr>
        <p:spPr bwMode="auto">
          <a:xfrm>
            <a:off x="4751998" y="621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6" name="正方形/長方形 65"/>
          <p:cNvSpPr/>
          <p:nvPr/>
        </p:nvSpPr>
        <p:spPr bwMode="auto">
          <a:xfrm>
            <a:off x="1691964" y="531902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76902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21903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17" name="Rectangle 70">
            <a:extLst>
              <a:ext uri="{FF2B5EF4-FFF2-40B4-BE49-F238E27FC236}">
                <a16:creationId xmlns:a16="http://schemas.microsoft.com/office/drawing/2014/main" id="{FBE44B7D-7CFB-5803-279C-A5E32CCB2184}"/>
              </a:ext>
            </a:extLst>
          </p:cNvPr>
          <p:cNvSpPr>
            <a:spLocks noChangeArrowheads="1"/>
          </p:cNvSpPr>
          <p:nvPr/>
        </p:nvSpPr>
        <p:spPr bwMode="auto">
          <a:xfrm>
            <a:off x="430199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4" name="Rectangle 70">
            <a:extLst>
              <a:ext uri="{FF2B5EF4-FFF2-40B4-BE49-F238E27FC236}">
                <a16:creationId xmlns:a16="http://schemas.microsoft.com/office/drawing/2014/main" id="{D2CC1686-A76A-90E9-0472-EF24FD6FDC98}"/>
              </a:ext>
            </a:extLst>
          </p:cNvPr>
          <p:cNvSpPr>
            <a:spLocks noChangeArrowheads="1"/>
          </p:cNvSpPr>
          <p:nvPr/>
        </p:nvSpPr>
        <p:spPr bwMode="auto">
          <a:xfrm>
            <a:off x="475200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5" name="Rectangle 70">
            <a:extLst>
              <a:ext uri="{FF2B5EF4-FFF2-40B4-BE49-F238E27FC236}">
                <a16:creationId xmlns:a16="http://schemas.microsoft.com/office/drawing/2014/main" id="{34C0B8A3-5078-AB4D-0DCB-6EF72DA54C90}"/>
              </a:ext>
            </a:extLst>
          </p:cNvPr>
          <p:cNvSpPr>
            <a:spLocks noChangeArrowheads="1"/>
          </p:cNvSpPr>
          <p:nvPr/>
        </p:nvSpPr>
        <p:spPr bwMode="auto">
          <a:xfrm>
            <a:off x="520200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6" name="Rectangle 70">
            <a:extLst>
              <a:ext uri="{FF2B5EF4-FFF2-40B4-BE49-F238E27FC236}">
                <a16:creationId xmlns:a16="http://schemas.microsoft.com/office/drawing/2014/main" id="{D585B3E9-15BA-062C-A350-DF7CB69037DA}"/>
              </a:ext>
            </a:extLst>
          </p:cNvPr>
          <p:cNvSpPr>
            <a:spLocks noChangeArrowheads="1"/>
          </p:cNvSpPr>
          <p:nvPr/>
        </p:nvSpPr>
        <p:spPr bwMode="auto">
          <a:xfrm>
            <a:off x="565201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そもそも</a:t>
            </a:r>
            <a:r>
              <a:rPr lang="en-US" altLang="ja-JP" b="0" i="0" dirty="0">
                <a:solidFill>
                  <a:srgbClr val="000000"/>
                </a:solidFill>
                <a:effectLst/>
                <a:latin typeface="Meiryo" panose="020B0604030504040204" pitchFamily="50" charset="-128"/>
                <a:ea typeface="Meiryo" panose="020B0604030504040204" pitchFamily="50" charset="-128"/>
              </a:rPr>
              <a:t>IF,ID,EX...</a:t>
            </a:r>
            <a:r>
              <a:rPr lang="ja-JP" altLang="en-US" b="0" i="0" dirty="0">
                <a:solidFill>
                  <a:srgbClr val="000000"/>
                </a:solidFill>
                <a:effectLst/>
                <a:latin typeface="Meiryo" panose="020B0604030504040204" pitchFamily="50" charset="-128"/>
                <a:ea typeface="Meiryo" panose="020B0604030504040204" pitchFamily="50" charset="-128"/>
              </a:rPr>
              <a:t>などの役割の理解に怪しい部分もあり</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教えていただきたいです。よろしくお願いします。</a:t>
            </a:r>
            <a:endParaRPr lang="en-US" dirty="0"/>
          </a:p>
        </p:txBody>
      </p:sp>
    </p:spTree>
    <p:extLst>
      <p:ext uri="{BB962C8B-B14F-4D97-AF65-F5344CB8AC3E}">
        <p14:creationId xmlns:p14="http://schemas.microsoft.com/office/powerpoint/2010/main" val="1803969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パイプライン化（５回目の講義資料より）</a:t>
            </a:r>
          </a:p>
        </p:txBody>
      </p:sp>
      <p:sp>
        <p:nvSpPr>
          <p:cNvPr id="3" name="テキスト プレースホルダー 2"/>
          <p:cNvSpPr>
            <a:spLocks noGrp="1"/>
          </p:cNvSpPr>
          <p:nvPr>
            <p:ph type="body" sz="quarter" idx="10"/>
          </p:nvPr>
        </p:nvSpPr>
        <p:spPr/>
        <p:txBody>
          <a:bodyPr/>
          <a:lstStyle/>
          <a:p>
            <a:r>
              <a:rPr lang="ja-JP" altLang="en-US" dirty="0"/>
              <a:t>回路のまとまりをオーバラップさせる単位にする</a:t>
            </a:r>
            <a:endParaRPr lang="en-US" altLang="ja-JP" dirty="0"/>
          </a:p>
          <a:p>
            <a:pPr lvl="1"/>
            <a:r>
              <a:rPr lang="ja-JP" altLang="en-US" dirty="0"/>
              <a:t>この単位を</a:t>
            </a:r>
            <a:r>
              <a:rPr lang="ja-JP" altLang="en-US" dirty="0">
                <a:solidFill>
                  <a:schemeClr val="accent5"/>
                </a:solidFill>
              </a:rPr>
              <a:t>ステージ</a:t>
            </a:r>
            <a:r>
              <a:rPr lang="ja-JP" altLang="en-US" dirty="0"/>
              <a:t>と呼ぶ</a:t>
            </a:r>
            <a:endParaRPr lang="en-US" altLang="ja-JP" dirty="0"/>
          </a:p>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1024036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252002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私の理解力が低いせいなのですが、課題をやるときなんとなくの理解でしかできていないので、講義資料に例題とかもあるともっとわかりやすいなと思っています</a:t>
            </a:r>
            <a:r>
              <a:rPr lang="en-US" altLang="ja-JP" b="0" i="0" dirty="0">
                <a:solidFill>
                  <a:srgbClr val="000000"/>
                </a:solidFill>
                <a:effectLst/>
                <a:latin typeface="Meiryo" panose="020B0604030504040204" pitchFamily="50" charset="-128"/>
                <a:ea typeface="Meiryo" panose="020B0604030504040204" pitchFamily="50" charset="-128"/>
              </a:rPr>
              <a:t>…</a:t>
            </a:r>
          </a:p>
          <a:p>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講義資料のページの一番下にあります</a:t>
            </a:r>
            <a:endParaRPr lang="en-US" dirty="0"/>
          </a:p>
        </p:txBody>
      </p:sp>
      <p:pic>
        <p:nvPicPr>
          <p:cNvPr id="5" name="図 4">
            <a:extLst>
              <a:ext uri="{FF2B5EF4-FFF2-40B4-BE49-F238E27FC236}">
                <a16:creationId xmlns:a16="http://schemas.microsoft.com/office/drawing/2014/main" id="{5A68038D-32AB-B773-4C1E-99C1764888A2}"/>
              </a:ext>
            </a:extLst>
          </p:cNvPr>
          <p:cNvPicPr>
            <a:picLocks noChangeAspect="1"/>
          </p:cNvPicPr>
          <p:nvPr/>
        </p:nvPicPr>
        <p:blipFill>
          <a:blip r:embed="rId2"/>
          <a:stretch>
            <a:fillRect/>
          </a:stretch>
        </p:blipFill>
        <p:spPr>
          <a:xfrm>
            <a:off x="1871970" y="3879005"/>
            <a:ext cx="4496427" cy="2248214"/>
          </a:xfrm>
          <a:prstGeom prst="rect">
            <a:avLst/>
          </a:prstGeom>
        </p:spPr>
      </p:pic>
    </p:spTree>
    <p:extLst>
      <p:ext uri="{BB962C8B-B14F-4D97-AF65-F5344CB8AC3E}">
        <p14:creationId xmlns:p14="http://schemas.microsoft.com/office/powerpoint/2010/main" val="2967985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以前ハッカソンに出た時にユーザーから見える部分の開発担当はフロントエンド、見えない部分の開発担当はバックエンドと呼ぶことを初めて知りましたが、コンピュータアーキテクチャでも</a:t>
            </a:r>
            <a:r>
              <a:rPr lang="en-US" altLang="ja-JP" b="0" i="0" dirty="0">
                <a:solidFill>
                  <a:srgbClr val="000000"/>
                </a:solidFill>
                <a:effectLst/>
                <a:latin typeface="Meiryo" panose="020B0604030504040204" pitchFamily="50" charset="-128"/>
                <a:ea typeface="Meiryo" panose="020B0604030504040204" pitchFamily="50" charset="-128"/>
              </a:rPr>
              <a:t>Out-of-order</a:t>
            </a:r>
            <a:r>
              <a:rPr lang="ja-JP" altLang="en-US" b="0" i="0" dirty="0">
                <a:solidFill>
                  <a:srgbClr val="000000"/>
                </a:solidFill>
                <a:effectLst/>
                <a:latin typeface="Meiryo" panose="020B0604030504040204" pitchFamily="50" charset="-128"/>
                <a:ea typeface="Meiryo" panose="020B0604030504040204" pitchFamily="50" charset="-128"/>
              </a:rPr>
              <a:t>の説明に出てきて驚きました。フロントエンドやバックエンドの意味はコンピュータアーキテクチャでも</a:t>
            </a:r>
            <a:r>
              <a:rPr lang="en-US" altLang="ja-JP" b="0" i="0" dirty="0">
                <a:solidFill>
                  <a:srgbClr val="000000"/>
                </a:solidFill>
                <a:effectLst/>
                <a:latin typeface="Meiryo" panose="020B0604030504040204" pitchFamily="50" charset="-128"/>
                <a:ea typeface="Meiryo" panose="020B0604030504040204" pitchFamily="50" charset="-128"/>
              </a:rPr>
              <a:t>Web</a:t>
            </a:r>
            <a:r>
              <a:rPr lang="ja-JP" altLang="en-US" b="0" i="0" dirty="0">
                <a:solidFill>
                  <a:srgbClr val="000000"/>
                </a:solidFill>
                <a:effectLst/>
                <a:latin typeface="Meiryo" panose="020B0604030504040204" pitchFamily="50" charset="-128"/>
                <a:ea typeface="Meiryo" panose="020B0604030504040204" pitchFamily="50" charset="-128"/>
              </a:rPr>
              <a:t>アプリ開発でも同じなのでしょうか。</a:t>
            </a:r>
            <a:endParaRPr lang="en-US" dirty="0"/>
          </a:p>
        </p:txBody>
      </p:sp>
    </p:spTree>
    <p:extLst>
      <p:ext uri="{BB962C8B-B14F-4D97-AF65-F5344CB8AC3E}">
        <p14:creationId xmlns:p14="http://schemas.microsoft.com/office/powerpoint/2010/main" val="903390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フラッシュしたりラベルに飛ぶという動作に、シングル・サイクル・プロセッサの動作は行われますか？</a:t>
            </a:r>
            <a:endParaRPr lang="en-US" dirty="0"/>
          </a:p>
        </p:txBody>
      </p:sp>
    </p:spTree>
    <p:extLst>
      <p:ext uri="{BB962C8B-B14F-4D97-AF65-F5344CB8AC3E}">
        <p14:creationId xmlns:p14="http://schemas.microsoft.com/office/powerpoint/2010/main" val="626214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課題の必要な時間を求める問題が全然わかりませんでした。授業ではここで</a:t>
            </a:r>
            <a:r>
              <a:rPr lang="en-US" altLang="ja-JP" b="0" i="0" dirty="0">
                <a:solidFill>
                  <a:srgbClr val="000000"/>
                </a:solidFill>
                <a:effectLst/>
                <a:latin typeface="Meiryo" panose="020B0604030504040204" pitchFamily="50" charset="-128"/>
                <a:ea typeface="Meiryo" panose="020B0604030504040204" pitchFamily="50" charset="-128"/>
              </a:rPr>
              <a:t>bb</a:t>
            </a:r>
            <a:r>
              <a:rPr lang="ja-JP" altLang="en-US" b="0" i="0" dirty="0">
                <a:solidFill>
                  <a:srgbClr val="000000"/>
                </a:solidFill>
                <a:effectLst/>
                <a:latin typeface="Meiryo" panose="020B0604030504040204" pitchFamily="50" charset="-128"/>
                <a:ea typeface="Meiryo" panose="020B0604030504040204" pitchFamily="50" charset="-128"/>
              </a:rPr>
              <a:t>が生まれて、、など言われて納得できている気持ちになっているのですが、自分で考えてみると、全然理解していなかったのだと気づきます。</a:t>
            </a:r>
            <a:endParaRPr lang="en-US" dirty="0"/>
          </a:p>
        </p:txBody>
      </p:sp>
    </p:spTree>
    <p:extLst>
      <p:ext uri="{BB962C8B-B14F-4D97-AF65-F5344CB8AC3E}">
        <p14:creationId xmlns:p14="http://schemas.microsoft.com/office/powerpoint/2010/main" val="1065813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新しいネコちゃん達が登場してきて可愛かったです。この授業では大分ネコちゃんたちに助けられているのでありがとうと言いたいです。</a:t>
            </a:r>
            <a:endParaRPr lang="en-US" dirty="0"/>
          </a:p>
        </p:txBody>
      </p:sp>
    </p:spTree>
    <p:extLst>
      <p:ext uri="{BB962C8B-B14F-4D97-AF65-F5344CB8AC3E}">
        <p14:creationId xmlns:p14="http://schemas.microsoft.com/office/powerpoint/2010/main" val="254639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a:t>
            </a:r>
            <a:r>
              <a:rPr lang="it-IT" altLang="ja-JP" sz="1600" dirty="0"/>
              <a:t>li x1←1</a:t>
            </a:r>
            <a:br>
              <a:rPr lang="it-IT" altLang="ja-JP" sz="1600" dirty="0"/>
            </a:br>
            <a:r>
              <a:rPr lang="it-IT" altLang="ja-JP" sz="1600" dirty="0"/>
              <a:t>  li x2←2</a:t>
            </a:r>
            <a:br>
              <a:rPr lang="it-IT" altLang="ja-JP" sz="1600" dirty="0"/>
            </a:br>
            <a:r>
              <a:rPr lang="it-IT" altLang="ja-JP" sz="1600" dirty="0"/>
              <a:t>  beq x1==x2, LABEL</a:t>
            </a:r>
            <a:br>
              <a:rPr lang="it-IT" altLang="ja-JP" sz="1600" dirty="0"/>
            </a:br>
            <a:r>
              <a:rPr lang="it-IT" altLang="ja-JP" sz="1600" dirty="0"/>
              <a:t>  add x1←x2+x3</a:t>
            </a:r>
            <a:br>
              <a:rPr lang="it-IT" altLang="ja-JP" sz="1600" dirty="0"/>
            </a:br>
            <a:r>
              <a:rPr lang="it-IT" altLang="ja-JP" sz="1600" dirty="0"/>
              <a:t>LABEL:</a:t>
            </a:r>
            <a:br>
              <a:rPr lang="it-IT" altLang="ja-JP" sz="1600" dirty="0"/>
            </a:br>
            <a:r>
              <a:rPr lang="it-IT"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br>
              <a:rPr lang="en-US" altLang="ja-JP" sz="1600" dirty="0"/>
            </a:br>
            <a:br>
              <a:rPr lang="en-US" altLang="ja-JP" sz="1600" dirty="0"/>
            </a:br>
            <a:r>
              <a:rPr lang="ja-JP" altLang="en-US" sz="1600" dirty="0"/>
              <a:t>パイプラインの各行は上の</a:t>
            </a:r>
            <a:r>
              <a:rPr lang="en-US" altLang="ja-JP" sz="1600" dirty="0"/>
              <a:t>5</a:t>
            </a:r>
            <a:r>
              <a:rPr lang="ja-JP" altLang="en-US" sz="1600" dirty="0"/>
              <a:t>つの命令を上から順にやった</a:t>
            </a:r>
            <a:br>
              <a:rPr lang="en-US" altLang="ja-JP" sz="1600" dirty="0"/>
            </a:br>
            <a:r>
              <a:rPr lang="ja-JP" altLang="en-US" sz="1600" dirty="0"/>
              <a:t>場合に対応</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などでプログラムを書いていても、実際に</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側で書いた通りの順番で命令が行われているのかを疑ったことがなかったので、スケジューリングという概念を斬新に感じた。またスケジューリングや（前の授業の）ハザードの回避方法についてはなんとなく理解していたつもりだったが、いざ課題で応用してみるとなると難しかった。</a:t>
            </a:r>
            <a:endParaRPr lang="en-US" dirty="0"/>
          </a:p>
        </p:txBody>
      </p:sp>
    </p:spTree>
    <p:extLst>
      <p:ext uri="{BB962C8B-B14F-4D97-AF65-F5344CB8AC3E}">
        <p14:creationId xmlns:p14="http://schemas.microsoft.com/office/powerpoint/2010/main" val="805566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分岐予測のアルゴリズムについて具体的に教えていただきたいです。特に、どのような種類があり、それぞれの精度の違いはどのようなものなのでしょうか。また、これらのアルゴリズムが実際にどのように実装され、どのように動作するのかについても詳しく知り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院生むけの講義資料ですが，興味があればこちらも</a:t>
            </a:r>
            <a:endParaRPr lang="en-US" dirty="0">
              <a:solidFill>
                <a:srgbClr val="000000"/>
              </a:solidFill>
              <a:latin typeface="Meiryo" panose="020B0604030504040204" pitchFamily="50" charset="-128"/>
              <a:ea typeface="Meiryo" panose="020B0604030504040204" pitchFamily="50" charset="-128"/>
            </a:endParaRPr>
          </a:p>
          <a:p>
            <a:pPr lvl="1"/>
            <a:r>
              <a:rPr lang="en-US" dirty="0">
                <a:hlinkClick r:id="rId2"/>
              </a:rPr>
              <a:t>https://github.com/shioyadan/advanced-computer-organization/blob/master/aco-shioya-06.pdf</a:t>
            </a:r>
            <a:endParaRPr lang="en-US" dirty="0"/>
          </a:p>
          <a:p>
            <a:pPr lvl="1"/>
            <a:r>
              <a:rPr lang="en-US" dirty="0">
                <a:hlinkClick r:id="rId3"/>
              </a:rPr>
              <a:t>https://github.com/shioyadan/advanced-computer-organization/blob/master/aco-shioya-appendix-bpred.pdf</a:t>
            </a:r>
            <a:endParaRPr lang="en-US" dirty="0"/>
          </a:p>
        </p:txBody>
      </p:sp>
    </p:spTree>
    <p:extLst>
      <p:ext uri="{BB962C8B-B14F-4D97-AF65-F5344CB8AC3E}">
        <p14:creationId xmlns:p14="http://schemas.microsoft.com/office/powerpoint/2010/main" val="401806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D4E83C-5E1C-4755-9CC4-ED0423359990}"/>
              </a:ext>
            </a:extLst>
          </p:cNvPr>
          <p:cNvSpPr>
            <a:spLocks noGrp="1"/>
          </p:cNvSpPr>
          <p:nvPr>
            <p:ph type="title"/>
          </p:nvPr>
        </p:nvSpPr>
        <p:spPr/>
        <p:txBody>
          <a:bodyPr/>
          <a:lstStyle/>
          <a:p>
            <a:r>
              <a:rPr kumimoji="1" lang="ja-JP" altLang="en-US" dirty="0"/>
              <a:t>現代の分岐予測器の性能（</a:t>
            </a:r>
            <a:r>
              <a:rPr kumimoji="1" lang="en-US" altLang="ja-JP" dirty="0"/>
              <a:t>64 KB </a:t>
            </a:r>
            <a:r>
              <a:rPr kumimoji="1" lang="ja-JP" altLang="en-US" dirty="0"/>
              <a:t>使用の場合）</a:t>
            </a:r>
            <a:br>
              <a:rPr kumimoji="1" lang="en-US" altLang="ja-JP" dirty="0"/>
            </a:br>
            <a:r>
              <a:rPr lang="en-US" altLang="ja-JP" sz="1400" dirty="0"/>
              <a:t>PIERRE MICHAUD, An Alternative TAGE-like Conditional Branch Predictor, TACO 2018 </a:t>
            </a:r>
            <a:r>
              <a:rPr lang="ja-JP" altLang="en-US" sz="1400" dirty="0"/>
              <a:t>より</a:t>
            </a:r>
            <a:endParaRPr kumimoji="1" lang="ja-JP" altLang="en-US" sz="1400" dirty="0"/>
          </a:p>
        </p:txBody>
      </p:sp>
      <p:pic>
        <p:nvPicPr>
          <p:cNvPr id="8" name="図 7">
            <a:extLst>
              <a:ext uri="{FF2B5EF4-FFF2-40B4-BE49-F238E27FC236}">
                <a16:creationId xmlns:a16="http://schemas.microsoft.com/office/drawing/2014/main" id="{FB73A42B-B2B6-432E-B0A8-FE54D8D67DDE}"/>
              </a:ext>
            </a:extLst>
          </p:cNvPr>
          <p:cNvPicPr>
            <a:picLocks noChangeAspect="1"/>
          </p:cNvPicPr>
          <p:nvPr/>
        </p:nvPicPr>
        <p:blipFill>
          <a:blip r:embed="rId2"/>
          <a:stretch>
            <a:fillRect/>
          </a:stretch>
        </p:blipFill>
        <p:spPr>
          <a:xfrm>
            <a:off x="341953" y="1718981"/>
            <a:ext cx="7992038" cy="4171113"/>
          </a:xfrm>
          <a:prstGeom prst="rect">
            <a:avLst/>
          </a:prstGeom>
        </p:spPr>
      </p:pic>
    </p:spTree>
    <p:extLst>
      <p:ext uri="{BB962C8B-B14F-4D97-AF65-F5344CB8AC3E}">
        <p14:creationId xmlns:p14="http://schemas.microsoft.com/office/powerpoint/2010/main" val="4110916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13ns </a:t>
            </a:r>
            <a:r>
              <a:rPr lang="ja-JP" altLang="en-US" sz="1600" dirty="0"/>
              <a:t>フォワーディングありの場合</a:t>
            </a:r>
            <a:endParaRPr lang="en-US" altLang="ja-JP" sz="1600" dirty="0"/>
          </a:p>
          <a:p>
            <a:pPr lvl="1"/>
            <a:r>
              <a:rPr lang="ja-JP" altLang="en-US" sz="1600" dirty="0"/>
              <a:t>やり直した後に結局 </a:t>
            </a:r>
            <a:r>
              <a:rPr lang="en-US" altLang="ja-JP" sz="1600" dirty="0"/>
              <a:t>LABEL </a:t>
            </a:r>
            <a:r>
              <a:rPr lang="ja-JP" altLang="en-US" sz="1600" dirty="0"/>
              <a:t>の下の命令（</a:t>
            </a:r>
            <a:r>
              <a:rPr lang="it-IT" altLang="ja-JP" sz="1600" dirty="0">
                <a:latin typeface="Consolas" panose="020B0609020204030204" pitchFamily="49" charset="0"/>
              </a:rPr>
              <a:t>add x2←x3+x4</a:t>
            </a:r>
            <a:r>
              <a:rPr lang="ja-JP" altLang="en-US" sz="1600" dirty="0"/>
              <a:t>）も実行することに注意</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2771980"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221985"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3671990"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121995"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572000"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221985"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3671990"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121995"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572000"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022005"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3671990"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121995"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572000"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022005"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472010"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3941993" y="252899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391998" y="306899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5922015"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372020"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6822025"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272030"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7722035"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372020"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6822025"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272030"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7722035"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172040"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3" name="テキスト ボックス 22">
            <a:extLst>
              <a:ext uri="{FF2B5EF4-FFF2-40B4-BE49-F238E27FC236}">
                <a16:creationId xmlns:a16="http://schemas.microsoft.com/office/drawing/2014/main" id="{352F93AB-0A3A-ED3D-98E2-24D379765937}"/>
              </a:ext>
            </a:extLst>
          </p:cNvPr>
          <p:cNvSpPr txBox="1"/>
          <p:nvPr/>
        </p:nvSpPr>
        <p:spPr>
          <a:xfrm>
            <a:off x="521955" y="2348988"/>
            <a:ext cx="4572000" cy="2125325"/>
          </a:xfrm>
          <a:prstGeom prst="rect">
            <a:avLst/>
          </a:prstGeom>
          <a:noFill/>
        </p:spPr>
        <p:txBody>
          <a:bodyPr wrap="square">
            <a:spAutoFit/>
          </a:bodyPr>
          <a:lstStyle/>
          <a:p>
            <a:pPr>
              <a:lnSpc>
                <a:spcPct val="150000"/>
              </a:lnSpc>
            </a:pPr>
            <a:r>
              <a:rPr lang="en-US" altLang="ja-JP" sz="1800" dirty="0">
                <a:latin typeface="Consolas" panose="020B0609020204030204" pitchFamily="49" charset="0"/>
              </a:rPr>
              <a:t>  </a:t>
            </a:r>
            <a:r>
              <a:rPr lang="it-IT" altLang="ja-JP" sz="1800" dirty="0">
                <a:latin typeface="Consolas" panose="020B0609020204030204" pitchFamily="49" charset="0"/>
              </a:rPr>
              <a:t>li x1←1</a:t>
            </a:r>
            <a:br>
              <a:rPr lang="it-IT" altLang="ja-JP" sz="1800" dirty="0">
                <a:latin typeface="Consolas" panose="020B0609020204030204" pitchFamily="49" charset="0"/>
              </a:rPr>
            </a:br>
            <a:r>
              <a:rPr lang="it-IT" altLang="ja-JP" sz="1800" dirty="0">
                <a:latin typeface="Consolas" panose="020B0609020204030204" pitchFamily="49" charset="0"/>
              </a:rPr>
              <a:t>  li x2←2</a:t>
            </a:r>
            <a:br>
              <a:rPr lang="it-IT" altLang="ja-JP" sz="1800" dirty="0">
                <a:latin typeface="Consolas" panose="020B0609020204030204" pitchFamily="49" charset="0"/>
              </a:rPr>
            </a:br>
            <a:r>
              <a:rPr lang="it-IT" altLang="ja-JP" sz="1800" dirty="0">
                <a:latin typeface="Consolas" panose="020B0609020204030204" pitchFamily="49" charset="0"/>
              </a:rPr>
              <a:t>  beq x1==x2, LABEL</a:t>
            </a:r>
            <a:br>
              <a:rPr lang="it-IT" altLang="ja-JP" sz="1800" dirty="0">
                <a:latin typeface="Consolas" panose="020B0609020204030204" pitchFamily="49" charset="0"/>
              </a:rPr>
            </a:br>
            <a:r>
              <a:rPr lang="it-IT" altLang="ja-JP" sz="1800" dirty="0">
                <a:latin typeface="Consolas" panose="020B0609020204030204" pitchFamily="49" charset="0"/>
              </a:rPr>
              <a:t>  add x1←x2+x3</a:t>
            </a:r>
            <a:br>
              <a:rPr lang="it-IT" altLang="ja-JP" sz="1800" dirty="0">
                <a:latin typeface="Consolas" panose="020B0609020204030204" pitchFamily="49" charset="0"/>
              </a:rPr>
            </a:br>
            <a:r>
              <a:rPr lang="it-IT" altLang="ja-JP" sz="1800" dirty="0">
                <a:latin typeface="Consolas" panose="020B0609020204030204" pitchFamily="49" charset="0"/>
              </a:rPr>
              <a:t>  add x2←x3+x4</a:t>
            </a:r>
          </a:p>
        </p:txBody>
      </p:sp>
      <p:cxnSp>
        <p:nvCxnSpPr>
          <p:cNvPr id="26" name="直線矢印コネクタ 25">
            <a:extLst>
              <a:ext uri="{FF2B5EF4-FFF2-40B4-BE49-F238E27FC236}">
                <a16:creationId xmlns:a16="http://schemas.microsoft.com/office/drawing/2014/main" id="{6308DCFF-C4D3-09D1-3DFC-FC9909288713}"/>
              </a:ext>
            </a:extLst>
          </p:cNvPr>
          <p:cNvCxnSpPr/>
          <p:nvPr/>
        </p:nvCxnSpPr>
        <p:spPr bwMode="auto">
          <a:xfrm>
            <a:off x="4211996" y="3879005"/>
            <a:ext cx="1620018" cy="0"/>
          </a:xfrm>
          <a:prstGeom prst="straightConnector1">
            <a:avLst/>
          </a:prstGeom>
          <a:ln>
            <a:headEnd type="triangle" w="med" len="med"/>
            <a:tailEnd type="triangle"/>
          </a:ln>
        </p:spPr>
        <p:style>
          <a:lnRef idx="3">
            <a:schemeClr val="accent6"/>
          </a:lnRef>
          <a:fillRef idx="0">
            <a:schemeClr val="accent6"/>
          </a:fillRef>
          <a:effectRef idx="2">
            <a:schemeClr val="accent6"/>
          </a:effectRef>
          <a:fontRef idx="minor">
            <a:schemeClr val="tx1"/>
          </a:fontRef>
        </p:style>
      </p:cxnSp>
      <p:sp>
        <p:nvSpPr>
          <p:cNvPr id="27" name="テキスト ボックス 26">
            <a:extLst>
              <a:ext uri="{FF2B5EF4-FFF2-40B4-BE49-F238E27FC236}">
                <a16:creationId xmlns:a16="http://schemas.microsoft.com/office/drawing/2014/main" id="{2BA1614D-FCEB-7683-4E7B-CAE38B1C0FBC}"/>
              </a:ext>
            </a:extLst>
          </p:cNvPr>
          <p:cNvSpPr txBox="1"/>
          <p:nvPr/>
        </p:nvSpPr>
        <p:spPr>
          <a:xfrm>
            <a:off x="3761991" y="3969006"/>
            <a:ext cx="3060034" cy="1477328"/>
          </a:xfrm>
          <a:prstGeom prst="rect">
            <a:avLst/>
          </a:prstGeom>
          <a:noFill/>
        </p:spPr>
        <p:txBody>
          <a:bodyPr wrap="square">
            <a:spAutoFit/>
          </a:bodyPr>
          <a:lstStyle/>
          <a:p>
            <a:r>
              <a:rPr lang="ja-JP" altLang="en-US" sz="1800" dirty="0">
                <a:solidFill>
                  <a:schemeClr val="tx1">
                    <a:lumMod val="75000"/>
                    <a:lumOff val="25000"/>
                  </a:schemeClr>
                </a:solidFill>
                <a:latin typeface="Consolas" panose="020B0609020204030204" pitchFamily="49" charset="0"/>
              </a:rPr>
              <a:t>この期間の処理は</a:t>
            </a:r>
            <a:br>
              <a:rPr lang="en-US" altLang="ja-JP" sz="1800" dirty="0">
                <a:solidFill>
                  <a:schemeClr val="tx1">
                    <a:lumMod val="75000"/>
                    <a:lumOff val="25000"/>
                  </a:schemeClr>
                </a:solidFill>
                <a:latin typeface="Consolas" panose="020B0609020204030204" pitchFamily="49" charset="0"/>
              </a:rPr>
            </a:br>
            <a:r>
              <a:rPr lang="ja-JP" altLang="en-US" sz="1800" dirty="0">
                <a:solidFill>
                  <a:schemeClr val="tx1">
                    <a:lumMod val="75000"/>
                    <a:lumOff val="25000"/>
                  </a:schemeClr>
                </a:solidFill>
                <a:latin typeface="Consolas" panose="020B0609020204030204" pitchFamily="49" charset="0"/>
              </a:rPr>
              <a:t>分岐予測ミスで</a:t>
            </a:r>
            <a:br>
              <a:rPr lang="en-US" altLang="ja-JP" sz="1800" dirty="0">
                <a:solidFill>
                  <a:schemeClr val="tx1">
                    <a:lumMod val="75000"/>
                    <a:lumOff val="25000"/>
                  </a:schemeClr>
                </a:solidFill>
                <a:latin typeface="Consolas" panose="020B0609020204030204" pitchFamily="49" charset="0"/>
              </a:rPr>
            </a:br>
            <a:r>
              <a:rPr lang="ja-JP" altLang="en-US" sz="1800" dirty="0">
                <a:solidFill>
                  <a:schemeClr val="tx1">
                    <a:lumMod val="75000"/>
                    <a:lumOff val="25000"/>
                  </a:schemeClr>
                </a:solidFill>
                <a:latin typeface="Consolas" panose="020B0609020204030204" pitchFamily="49" charset="0"/>
              </a:rPr>
              <a:t>取り消されている</a:t>
            </a:r>
            <a:endParaRPr lang="en-US" altLang="ja-JP" sz="1800" dirty="0">
              <a:solidFill>
                <a:schemeClr val="tx1">
                  <a:lumMod val="75000"/>
                  <a:lumOff val="25000"/>
                </a:schemeClr>
              </a:solidFill>
              <a:latin typeface="Consolas" panose="020B0609020204030204" pitchFamily="49" charset="0"/>
            </a:endParaRPr>
          </a:p>
          <a:p>
            <a:r>
              <a:rPr lang="ja-JP" altLang="en-US" sz="1800" dirty="0">
                <a:solidFill>
                  <a:schemeClr val="tx1">
                    <a:lumMod val="75000"/>
                    <a:lumOff val="25000"/>
                  </a:schemeClr>
                </a:solidFill>
                <a:latin typeface="Consolas" panose="020B0609020204030204" pitchFamily="49" charset="0"/>
              </a:rPr>
              <a:t>（</a:t>
            </a:r>
            <a:r>
              <a:rPr lang="it-IT" altLang="ja-JP" sz="1800" dirty="0">
                <a:solidFill>
                  <a:schemeClr val="tx1">
                    <a:lumMod val="75000"/>
                    <a:lumOff val="25000"/>
                  </a:schemeClr>
                </a:solidFill>
                <a:latin typeface="Consolas" panose="020B0609020204030204" pitchFamily="49" charset="0"/>
              </a:rPr>
              <a:t>add x2←x3+x4 </a:t>
            </a:r>
            <a:r>
              <a:rPr lang="ja-JP" altLang="en-US" sz="1800" dirty="0">
                <a:solidFill>
                  <a:schemeClr val="tx1">
                    <a:lumMod val="75000"/>
                    <a:lumOff val="25000"/>
                  </a:schemeClr>
                </a:solidFill>
                <a:latin typeface="Consolas" panose="020B0609020204030204" pitchFamily="49" charset="0"/>
              </a:rPr>
              <a:t>を先にやって取り消している）</a:t>
            </a:r>
            <a:endParaRPr lang="it-IT" altLang="ja-JP" sz="18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114244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6125</Words>
  <Application>Microsoft Office PowerPoint</Application>
  <PresentationFormat>画面に合わせる (4:3)</PresentationFormat>
  <Paragraphs>1233</Paragraphs>
  <Slides>82</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82</vt:i4>
      </vt:variant>
    </vt:vector>
  </HeadingPairs>
  <TitlesOfParts>
    <vt:vector size="95" baseType="lpstr">
      <vt:lpstr>HG丸ｺﾞｼｯｸM-PRO</vt:lpstr>
      <vt:lpstr>ＭＳ Ｐゴシック</vt:lpstr>
      <vt:lpstr>Meiryo</vt:lpstr>
      <vt:lpstr>Meiryo</vt:lpstr>
      <vt:lpstr>游ゴシック</vt:lpstr>
      <vt:lpstr>Arial</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7</vt:lpstr>
      <vt:lpstr>課題 7</vt:lpstr>
      <vt:lpstr>課題 7</vt:lpstr>
      <vt:lpstr>課題 7</vt:lpstr>
      <vt:lpstr>課題 7</vt:lpstr>
      <vt:lpstr>課題 7</vt:lpstr>
      <vt:lpstr>課題 7</vt:lpstr>
      <vt:lpstr>性能のモデル</vt:lpstr>
      <vt:lpstr>性能</vt:lpstr>
      <vt:lpstr>性能のモデル</vt:lpstr>
      <vt:lpstr>理想的な場合の性能モデル</vt:lpstr>
      <vt:lpstr>理想的な各モデルの性能</vt:lpstr>
      <vt:lpstr>ここからの前提： パイプラインではフォワーディングの実装を仮定</vt:lpstr>
      <vt:lpstr>シングル・サイクル・プロセッサ の性能</vt:lpstr>
      <vt:lpstr>パイプライン化されたプロセッサ の性能</vt:lpstr>
      <vt:lpstr>「十分に多く」の命令を実行した場合</vt:lpstr>
      <vt:lpstr>「十分に多く」の命令を実行した場合の性能</vt:lpstr>
      <vt:lpstr>パイプライン段数を倍にした場合の性能</vt:lpstr>
      <vt:lpstr>各ステージで実施する仕事を半分にして， かわりに倍速で動かしている</vt:lpstr>
      <vt:lpstr>2-way スーパスカラ・プロセッサの性能</vt:lpstr>
      <vt:lpstr>ここまでの性能は理想的な性能</vt:lpstr>
      <vt:lpstr>ハザードを考慮した性能のモデル</vt:lpstr>
      <vt:lpstr>性能のモデル</vt:lpstr>
      <vt:lpstr>ハザードによる IPC の低下</vt:lpstr>
      <vt:lpstr>分岐予測ミスによる実行サイクルの増加</vt:lpstr>
      <vt:lpstr>スーパスカラの場合</vt:lpstr>
      <vt:lpstr>分岐予測ミスによる実行サイクルの増加のモデル</vt:lpstr>
      <vt:lpstr>ペナルティは（パイプライン段数 – 1）サイクル 取り消される命令数は増えるが，時間は同じ</vt:lpstr>
      <vt:lpstr>分岐予測ミスによる実行サイクルの増加のモデル</vt:lpstr>
      <vt:lpstr>具体的な値を入れてみる</vt:lpstr>
      <vt:lpstr>IPC で考えると</vt:lpstr>
      <vt:lpstr>IPC の式のまとめ</vt:lpstr>
      <vt:lpstr>スカラの５段パイプライン・プロセッサの IPC</vt:lpstr>
      <vt:lpstr>パイプライン段数を２倍にした時の IPC</vt:lpstr>
      <vt:lpstr>パイプライン段数が深い時は予測器の精度が重要</vt:lpstr>
      <vt:lpstr>パイプライン段数を２倍にした時の性能</vt:lpstr>
      <vt:lpstr>パイプライン段数を２倍にした時の IPC</vt:lpstr>
      <vt:lpstr>スーパスカラにした時の IPC</vt:lpstr>
      <vt:lpstr>スーパスカラにすると，その分取り消される命令が増える</vt:lpstr>
      <vt:lpstr>分岐予測ミスによる IPC の低下のまとめ</vt:lpstr>
      <vt:lpstr>パイプラインの長さと性能</vt:lpstr>
      <vt:lpstr>ハザードによる IPC の低下</vt:lpstr>
      <vt:lpstr>ロードに依存した命令によるデータハザード</vt:lpstr>
      <vt:lpstr>スーパスカラの場合も同じ</vt:lpstr>
      <vt:lpstr>ロードによるデータハザードの 実行サイクルの増加のモデル</vt:lpstr>
      <vt:lpstr>性能のモデルの一般化</vt:lpstr>
      <vt:lpstr>一般化できる</vt:lpstr>
      <vt:lpstr>一般化できる</vt:lpstr>
      <vt:lpstr>CPI Stack</vt:lpstr>
      <vt:lpstr>Out-of-order スーパスカラ・プロセッサの場合</vt:lpstr>
      <vt:lpstr>ここまでのまとめ</vt:lpstr>
      <vt:lpstr>実際には構成をどう決めるのか？</vt:lpstr>
      <vt:lpstr>いろんな戦略がありえる</vt:lpstr>
      <vt:lpstr>まとめ</vt:lpstr>
      <vt:lpstr>課題 ８</vt:lpstr>
      <vt:lpstr>課題 ８</vt:lpstr>
      <vt:lpstr>提出方法</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１．ストールさせる</vt:lpstr>
      <vt:lpstr>in-order 実行と out-of-order 実行の違い</vt:lpstr>
      <vt:lpstr>質問とか感想</vt:lpstr>
      <vt:lpstr>パイプライン化（５回目の講義資料より）</vt:lpstr>
      <vt:lpstr>質問とか感想</vt:lpstr>
      <vt:lpstr>質問とか感想</vt:lpstr>
      <vt:lpstr>質問とか感想</vt:lpstr>
      <vt:lpstr>質問とか感想</vt:lpstr>
      <vt:lpstr>質問とか感想</vt:lpstr>
      <vt:lpstr>質問とか感想</vt:lpstr>
      <vt:lpstr>質問とか感想</vt:lpstr>
      <vt:lpstr>現代の分岐予測器の性能（64 KB 使用の場合） PIERRE MICHAUD, An Alternative TAGE-like Conditional Branch Predictor, TACO 2018 より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2024-06-25T05:24:59Z</dcterms:modified>
</cp:coreProperties>
</file>