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13"/>
  </p:notesMasterIdLst>
  <p:handoutMasterIdLst>
    <p:handoutMasterId r:id="rId114"/>
  </p:handoutMasterIdLst>
  <p:sldIdLst>
    <p:sldId id="455" r:id="rId2"/>
    <p:sldId id="876" r:id="rId3"/>
    <p:sldId id="951" r:id="rId4"/>
    <p:sldId id="952" r:id="rId5"/>
    <p:sldId id="953" r:id="rId6"/>
    <p:sldId id="954" r:id="rId7"/>
    <p:sldId id="955" r:id="rId8"/>
    <p:sldId id="535" r:id="rId9"/>
    <p:sldId id="956" r:id="rId10"/>
    <p:sldId id="957" r:id="rId11"/>
    <p:sldId id="958" r:id="rId12"/>
    <p:sldId id="959" r:id="rId13"/>
    <p:sldId id="960" r:id="rId14"/>
    <p:sldId id="961" r:id="rId15"/>
    <p:sldId id="962" r:id="rId16"/>
    <p:sldId id="963" r:id="rId17"/>
    <p:sldId id="964" r:id="rId18"/>
    <p:sldId id="541" r:id="rId19"/>
    <p:sldId id="965" r:id="rId20"/>
    <p:sldId id="966" r:id="rId21"/>
    <p:sldId id="967" r:id="rId22"/>
    <p:sldId id="968" r:id="rId23"/>
    <p:sldId id="969" r:id="rId24"/>
    <p:sldId id="970" r:id="rId25"/>
    <p:sldId id="971" r:id="rId26"/>
    <p:sldId id="972" r:id="rId27"/>
    <p:sldId id="973" r:id="rId28"/>
    <p:sldId id="974" r:id="rId29"/>
    <p:sldId id="975" r:id="rId30"/>
    <p:sldId id="805" r:id="rId31"/>
    <p:sldId id="942" r:id="rId32"/>
    <p:sldId id="945" r:id="rId33"/>
    <p:sldId id="943" r:id="rId34"/>
    <p:sldId id="944" r:id="rId35"/>
    <p:sldId id="946" r:id="rId36"/>
    <p:sldId id="266" r:id="rId37"/>
    <p:sldId id="829" r:id="rId38"/>
    <p:sldId id="832" r:id="rId39"/>
    <p:sldId id="579" r:id="rId40"/>
    <p:sldId id="604" r:id="rId41"/>
    <p:sldId id="606" r:id="rId42"/>
    <p:sldId id="613" r:id="rId43"/>
    <p:sldId id="518" r:id="rId44"/>
    <p:sldId id="513" r:id="rId45"/>
    <p:sldId id="517" r:id="rId46"/>
    <p:sldId id="519" r:id="rId47"/>
    <p:sldId id="524" r:id="rId48"/>
    <p:sldId id="521" r:id="rId49"/>
    <p:sldId id="529" r:id="rId50"/>
    <p:sldId id="573" r:id="rId51"/>
    <p:sldId id="523" r:id="rId52"/>
    <p:sldId id="911" r:id="rId53"/>
    <p:sldId id="527" r:id="rId54"/>
    <p:sldId id="528" r:id="rId55"/>
    <p:sldId id="886" r:id="rId56"/>
    <p:sldId id="889" r:id="rId57"/>
    <p:sldId id="890" r:id="rId58"/>
    <p:sldId id="891" r:id="rId59"/>
    <p:sldId id="892" r:id="rId60"/>
    <p:sldId id="537" r:id="rId61"/>
    <p:sldId id="893" r:id="rId62"/>
    <p:sldId id="894" r:id="rId63"/>
    <p:sldId id="895" r:id="rId64"/>
    <p:sldId id="896" r:id="rId65"/>
    <p:sldId id="936" r:id="rId66"/>
    <p:sldId id="897" r:id="rId67"/>
    <p:sldId id="937" r:id="rId68"/>
    <p:sldId id="898" r:id="rId69"/>
    <p:sldId id="899" r:id="rId70"/>
    <p:sldId id="901" r:id="rId71"/>
    <p:sldId id="902" r:id="rId72"/>
    <p:sldId id="903" r:id="rId73"/>
    <p:sldId id="904" r:id="rId74"/>
    <p:sldId id="938" r:id="rId75"/>
    <p:sldId id="905" r:id="rId76"/>
    <p:sldId id="906" r:id="rId77"/>
    <p:sldId id="907" r:id="rId78"/>
    <p:sldId id="553" r:id="rId79"/>
    <p:sldId id="908" r:id="rId80"/>
    <p:sldId id="909" r:id="rId81"/>
    <p:sldId id="939" r:id="rId82"/>
    <p:sldId id="556" r:id="rId83"/>
    <p:sldId id="555" r:id="rId84"/>
    <p:sldId id="940" r:id="rId85"/>
    <p:sldId id="570" r:id="rId86"/>
    <p:sldId id="564" r:id="rId87"/>
    <p:sldId id="569" r:id="rId88"/>
    <p:sldId id="565" r:id="rId89"/>
    <p:sldId id="914" r:id="rId90"/>
    <p:sldId id="915" r:id="rId91"/>
    <p:sldId id="567" r:id="rId92"/>
    <p:sldId id="568" r:id="rId93"/>
    <p:sldId id="941" r:id="rId94"/>
    <p:sldId id="616" r:id="rId95"/>
    <p:sldId id="628" r:id="rId96"/>
    <p:sldId id="525" r:id="rId97"/>
    <p:sldId id="882" r:id="rId98"/>
    <p:sldId id="883" r:id="rId99"/>
    <p:sldId id="947" r:id="rId100"/>
    <p:sldId id="948" r:id="rId101"/>
    <p:sldId id="950" r:id="rId102"/>
    <p:sldId id="949" r:id="rId103"/>
    <p:sldId id="696" r:id="rId104"/>
    <p:sldId id="910" r:id="rId105"/>
    <p:sldId id="557" r:id="rId106"/>
    <p:sldId id="558" r:id="rId107"/>
    <p:sldId id="559" r:id="rId108"/>
    <p:sldId id="560" r:id="rId109"/>
    <p:sldId id="561" r:id="rId110"/>
    <p:sldId id="563" r:id="rId111"/>
    <p:sldId id="562" r:id="rId112"/>
  </p:sldIdLst>
  <p:sldSz cx="9144000" cy="6858000" type="screen4x3"/>
  <p:notesSz cx="6858000" cy="9144000"/>
  <p:custDataLst>
    <p:tags r:id="rId115"/>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7" autoAdjust="0"/>
    <p:restoredTop sz="96889" autoAdjust="0"/>
  </p:normalViewPr>
  <p:slideViewPr>
    <p:cSldViewPr>
      <p:cViewPr varScale="1">
        <p:scale>
          <a:sx n="99" d="100"/>
          <a:sy n="99" d="100"/>
        </p:scale>
        <p:origin x="123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6/12/2023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2023/6/12</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38</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40</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41</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第７回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分岐予測はなんとなく人間ぽい行動ぽく感じました。それなりにハイリスクハイリターンに感じましたが、よく使われるのでしょうか。予測アルゴリズムが複雑になるのは納得できました。</a:t>
            </a:r>
            <a:endParaRPr lang="en-US" altLang="ja-JP" dirty="0"/>
          </a:p>
          <a:p>
            <a:r>
              <a:rPr lang="ja-JP" altLang="en-US" b="0" i="0" dirty="0">
                <a:solidFill>
                  <a:srgbClr val="000000"/>
                </a:solidFill>
                <a:effectLst/>
                <a:latin typeface="Meiryo" panose="020B0604030504040204" pitchFamily="50" charset="-128"/>
                <a:ea typeface="Meiryo" panose="020B0604030504040204" pitchFamily="50" charset="-128"/>
              </a:rPr>
              <a:t>分岐予測について、ペナルティがあるということですがどのようなケースでも入れないよりは入れる方がいいのか、どれくらい性能の向上に繋がるのか</a:t>
            </a:r>
            <a:r>
              <a:rPr lang="ja-JP" altLang="en-US" b="0" i="0" dirty="0">
                <a:solidFill>
                  <a:srgbClr val="000000"/>
                </a:solidFill>
                <a:effectLst/>
                <a:latin typeface="-apple-system"/>
              </a:rPr>
              <a:t>になりました。</a:t>
            </a:r>
            <a:endParaRPr lang="en-US" altLang="ja-JP" b="0" i="0" dirty="0">
              <a:solidFill>
                <a:srgbClr val="000000"/>
              </a:solidFill>
              <a:effectLst/>
              <a:latin typeface="-apple-system"/>
            </a:endParaRPr>
          </a:p>
          <a:p>
            <a:r>
              <a:rPr lang="ja-JP" altLang="en-US" b="0" i="0" dirty="0">
                <a:solidFill>
                  <a:srgbClr val="000000"/>
                </a:solidFill>
                <a:effectLst/>
                <a:latin typeface="Meiryo" panose="020B0604030504040204" pitchFamily="50" charset="-128"/>
                <a:ea typeface="Meiryo" panose="020B0604030504040204" pitchFamily="50" charset="-128"/>
              </a:rPr>
              <a:t>分岐予測できちんと予測が当たる確率はどの程度なのでしょうか？間違っていた時命令を取り消さなければならないと思うとかなり予測に自信がないと扱いづらそうだと感じてしまいます。</a:t>
            </a:r>
            <a:br>
              <a:rPr lang="en-US" altLang="ja-JP" b="0" i="0" dirty="0">
                <a:solidFill>
                  <a:srgbClr val="000000"/>
                </a:solidFill>
                <a:effectLst/>
                <a:latin typeface="-apple-system"/>
              </a:rPr>
            </a:br>
            <a:endParaRPr lang="en-US" dirty="0"/>
          </a:p>
          <a:p>
            <a:pPr lvl="1"/>
            <a:r>
              <a:rPr lang="ja-JP" altLang="en-US" dirty="0"/>
              <a:t>何もしないで待つよりは一方的に得なので，普通はやります</a:t>
            </a:r>
            <a:endParaRPr lang="en-US" altLang="ja-JP" dirty="0"/>
          </a:p>
          <a:p>
            <a:pPr lvl="1"/>
            <a:r>
              <a:rPr lang="ja-JP" altLang="en-US" dirty="0"/>
              <a:t>次回以降で性能への影響を説明</a:t>
            </a:r>
            <a:endParaRPr lang="en-US" dirty="0"/>
          </a:p>
        </p:txBody>
      </p:sp>
    </p:spTree>
    <p:extLst>
      <p:ext uri="{BB962C8B-B14F-4D97-AF65-F5344CB8AC3E}">
        <p14:creationId xmlns:p14="http://schemas.microsoft.com/office/powerpoint/2010/main" val="572970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r>
              <a:rPr lang="en-US" altLang="ja-JP" sz="1600" dirty="0"/>
              <a:t>(4) </a:t>
            </a:r>
            <a:r>
              <a:rPr lang="ja-JP" altLang="en-US" sz="1600" dirty="0"/>
              <a:t>以下の命令列を実行するのに必要な時間を計算せよ</a:t>
            </a:r>
            <a:br>
              <a:rPr lang="en-US" altLang="ja-JP" sz="1600" dirty="0"/>
            </a:b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x2←(x1)</a:t>
            </a:r>
            <a:br>
              <a:rPr lang="en-US" altLang="ja-JP" sz="1600" dirty="0"/>
            </a:br>
            <a:r>
              <a:rPr lang="en-US" altLang="ja-JP" sz="1600" dirty="0"/>
              <a:t>add x5←x2+x7</a:t>
            </a:r>
            <a:br>
              <a:rPr lang="en-US" altLang="ja-JP" sz="1600" dirty="0"/>
            </a:br>
            <a:r>
              <a:rPr lang="en-US" altLang="ja-JP" sz="1600" dirty="0"/>
              <a:t>ld    x2←(x3)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100</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mul x2←x1+x4</a:t>
            </a:r>
            <a:br>
              <a:rPr lang="en-US" altLang="ja-JP" sz="1600" dirty="0"/>
            </a:br>
            <a:r>
              <a:rPr lang="en-US" altLang="ja-JP" sz="1600" dirty="0"/>
              <a:t>add x5←x2+x7</a:t>
            </a:r>
          </a:p>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x2←1</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101</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dirty="0"/>
              <a:t>各パイプライン・ステージを１文字としてテキスト・エディタ上や紙のノートに絵を描いて考えると良い</a:t>
            </a:r>
            <a:endParaRPr lang="en-US" altLang="ja-JP" dirty="0"/>
          </a:p>
          <a:p>
            <a:pPr lvl="1"/>
            <a:r>
              <a:rPr lang="ja-JP" altLang="en-US" dirty="0"/>
              <a:t>いちいち四角を描いたりすると，めんどくさい</a:t>
            </a:r>
            <a:endParaRPr lang="en-US" altLang="ja-JP" dirty="0"/>
          </a:p>
          <a:p>
            <a:r>
              <a:rPr lang="ja-JP" altLang="en-US" dirty="0">
                <a:latin typeface="Consolas" panose="020B0609020204030204" pitchFamily="49" charset="0"/>
              </a:rPr>
              <a:t>たとえばこんな：</a:t>
            </a:r>
            <a:endParaRPr lang="en-US" altLang="ja-JP" dirty="0">
              <a:latin typeface="Consolas" panose="020B0609020204030204" pitchFamily="49" charset="0"/>
            </a:endParaRPr>
          </a:p>
          <a:p>
            <a:pPr lvl="1"/>
            <a:r>
              <a:rPr lang="en-US" altLang="ja-JP" dirty="0">
                <a:latin typeface="Consolas" panose="020B0609020204030204" pitchFamily="49" charset="0"/>
              </a:rPr>
              <a:t>F D X M W</a:t>
            </a:r>
            <a:br>
              <a:rPr lang="en-US" altLang="ja-JP" dirty="0">
                <a:latin typeface="Consolas" panose="020B0609020204030204" pitchFamily="49" charset="0"/>
              </a:rPr>
            </a:br>
            <a:r>
              <a:rPr lang="en-US" altLang="ja-JP" dirty="0">
                <a:latin typeface="Consolas" panose="020B0609020204030204" pitchFamily="49" charset="0"/>
              </a:rPr>
              <a:t>  F D X M W</a:t>
            </a:r>
            <a:br>
              <a:rPr lang="en-US" altLang="ja-JP" dirty="0">
                <a:latin typeface="Consolas" panose="020B0609020204030204" pitchFamily="49" charset="0"/>
              </a:rPr>
            </a:br>
            <a:r>
              <a:rPr lang="en-US" altLang="ja-JP" dirty="0">
                <a:latin typeface="Consolas" panose="020B0609020204030204" pitchFamily="49" charset="0"/>
              </a:rPr>
              <a:t>    F D X M W</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102</a:t>
            </a:fld>
            <a:endParaRPr kumimoji="1" lang="ja-JP" altLang="en-US" dirty="0"/>
          </a:p>
        </p:txBody>
      </p:sp>
    </p:spTree>
    <p:extLst>
      <p:ext uri="{BB962C8B-B14F-4D97-AF65-F5344CB8AC3E}">
        <p14:creationId xmlns:p14="http://schemas.microsoft.com/office/powerpoint/2010/main" val="426688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7</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の「課題７」のところからお願いします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6/18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6737A-5015-DD03-3E74-4518E444BF74}"/>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B8DC2FA6-6BE4-8969-96D7-82AFCF9DFB10}"/>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273672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2.</a:t>
            </a:r>
            <a:r>
              <a:rPr lang="ja-JP" altLang="en-US" sz="2400" dirty="0"/>
              <a:t>実行タイミングを仮定してスケジュールされている</a:t>
            </a:r>
            <a:endParaRPr kumimoji="1" lang="ja-JP" altLang="en-US" sz="2400"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b="1" dirty="0">
                <a:solidFill>
                  <a:schemeClr val="accent5"/>
                </a:solidFill>
              </a:rPr>
              <a:t>M</a:t>
            </a:r>
            <a:r>
              <a:rPr lang="en-US" altLang="ja-JP" dirty="0"/>
              <a:t> </a:t>
            </a:r>
            <a:r>
              <a:rPr lang="ja-JP" altLang="en-US" b="1" dirty="0">
                <a:solidFill>
                  <a:schemeClr val="accent5"/>
                </a:solidFill>
              </a:rPr>
              <a:t>サイクル後</a:t>
            </a:r>
            <a:r>
              <a:rPr lang="ja-JP" altLang="en-US" dirty="0"/>
              <a:t>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1628938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27794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55852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sz="1800" dirty="0"/>
              <a:t>そもそも実行時にレイテンシが動的に変化する場合は対応困難</a:t>
            </a:r>
            <a:endParaRPr kumimoji="1" lang="en-US" altLang="ja-JP" sz="1800" dirty="0"/>
          </a:p>
          <a:p>
            <a:pPr lvl="1"/>
            <a:r>
              <a:rPr kumimoji="1" lang="ja-JP" altLang="en-US" sz="1800" dirty="0"/>
              <a:t>キャッシュのヒットとミスが場合によってかわるようなロード</a:t>
            </a:r>
            <a:endParaRPr kumimoji="1" lang="en-US" altLang="ja-JP" sz="1800" dirty="0"/>
          </a:p>
          <a:p>
            <a:r>
              <a:rPr kumimoji="1" lang="ja-JP" altLang="en-US" sz="1800" dirty="0"/>
              <a:t>コンパイラではあらかじめヒットかミスを仮定してスケジュール</a:t>
            </a:r>
            <a:endParaRPr kumimoji="1" lang="en-US" altLang="ja-JP" sz="1800" dirty="0"/>
          </a:p>
          <a:p>
            <a:pPr lvl="1"/>
            <a:r>
              <a:rPr kumimoji="1" lang="ja-JP" altLang="en-US" sz="1800" dirty="0"/>
              <a:t>プロファイラで事前に特性をとって，それに基づくことで</a:t>
            </a:r>
            <a:br>
              <a:rPr kumimoji="1" lang="en-US" altLang="ja-JP" sz="1800" dirty="0"/>
            </a:br>
            <a:r>
              <a:rPr kumimoji="1" lang="ja-JP" altLang="en-US" sz="1800"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72588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の例：</a:t>
            </a:r>
            <a:r>
              <a:rPr lang="en-US" altLang="ja-JP" dirty="0"/>
              <a:t>Intel Itanium</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1888254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パイプラインの構造ハザードの図を見て思ったのですが、そもそも最初に送られてくる「製品」に欠陥があり、それによってライン全体が小休止してしまう、というようなこともあるのでしょうか？</a:t>
            </a:r>
          </a:p>
          <a:p>
            <a:pPr lvl="1"/>
            <a:endParaRPr lang="en-US" dirty="0"/>
          </a:p>
          <a:p>
            <a:pPr lvl="1"/>
            <a:r>
              <a:rPr lang="ja-JP" altLang="en-US" dirty="0"/>
              <a:t>強いて言えば，分岐予測で予測ミスした場合はそれに近い．本来作るべきではない「製品」が流れていって，最後にそれがわかる</a:t>
            </a:r>
            <a:endParaRPr lang="en-US" dirty="0"/>
          </a:p>
        </p:txBody>
      </p:sp>
    </p:spTree>
    <p:extLst>
      <p:ext uri="{BB962C8B-B14F-4D97-AF65-F5344CB8AC3E}">
        <p14:creationId xmlns:p14="http://schemas.microsoft.com/office/powerpoint/2010/main" val="1460982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14448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sz="1800" dirty="0"/>
              <a:t>当時 </a:t>
            </a:r>
            <a:r>
              <a:rPr kumimoji="1" lang="en-US" altLang="ja-JP" sz="1800" dirty="0"/>
              <a:t>32</a:t>
            </a:r>
            <a:r>
              <a:rPr lang="ja-JP" altLang="en-US" sz="1800" dirty="0"/>
              <a:t> ビットから </a:t>
            </a:r>
            <a:r>
              <a:rPr lang="en-US" altLang="ja-JP" sz="1800" dirty="0"/>
              <a:t>64 </a:t>
            </a:r>
            <a:r>
              <a:rPr lang="ja-JP" altLang="en-US" sz="1800" dirty="0"/>
              <a:t>ビットへの移行の要求が高まっていた</a:t>
            </a:r>
            <a:endParaRPr kumimoji="1" lang="en-US" altLang="ja-JP" sz="1800" dirty="0"/>
          </a:p>
          <a:p>
            <a:pPr lvl="1"/>
            <a:r>
              <a:rPr kumimoji="1" lang="ja-JP" altLang="en-US" sz="1800" dirty="0"/>
              <a:t>主にメモリ使用量を増やすため</a:t>
            </a:r>
            <a:endParaRPr kumimoji="1" lang="en-US" altLang="ja-JP" sz="1800" dirty="0"/>
          </a:p>
          <a:p>
            <a:pPr lvl="2"/>
            <a:r>
              <a:rPr kumimoji="1" lang="en-US" altLang="ja-JP" sz="1800" dirty="0"/>
              <a:t>32 </a:t>
            </a:r>
            <a:r>
              <a:rPr kumimoji="1" lang="ja-JP" altLang="en-US" sz="1800" dirty="0"/>
              <a:t>ビットのアドレスで表せるのは </a:t>
            </a:r>
            <a:r>
              <a:rPr kumimoji="1" lang="en-US" altLang="ja-JP" sz="1800" dirty="0"/>
              <a:t>4GB </a:t>
            </a:r>
            <a:r>
              <a:rPr kumimoji="1" lang="ja-JP" altLang="en-US" sz="1800" dirty="0"/>
              <a:t>まで</a:t>
            </a:r>
            <a:endParaRPr kumimoji="1" lang="en-US" altLang="ja-JP" sz="1800" dirty="0"/>
          </a:p>
          <a:p>
            <a:pPr lvl="1"/>
            <a:r>
              <a:rPr kumimoji="1" lang="en-US" altLang="ja-JP" sz="1800" dirty="0"/>
              <a:t>Itanium </a:t>
            </a:r>
            <a:r>
              <a:rPr kumimoji="1" lang="ja-JP" altLang="en-US" sz="1800" dirty="0"/>
              <a:t>はこのための </a:t>
            </a:r>
            <a:r>
              <a:rPr kumimoji="1" lang="en-US" altLang="ja-JP" sz="1800" dirty="0"/>
              <a:t>64 </a:t>
            </a:r>
            <a:r>
              <a:rPr kumimoji="1" lang="ja-JP" altLang="en-US" sz="1800" dirty="0"/>
              <a:t>ビット </a:t>
            </a:r>
            <a:r>
              <a:rPr kumimoji="1" lang="en-US" altLang="ja-JP" sz="1800" dirty="0"/>
              <a:t>CPU </a:t>
            </a:r>
            <a:r>
              <a:rPr kumimoji="1" lang="ja-JP" altLang="en-US" sz="1800" dirty="0"/>
              <a:t>でもあった</a:t>
            </a:r>
            <a:endParaRPr kumimoji="1" lang="en-US" altLang="ja-JP" sz="1800" dirty="0"/>
          </a:p>
          <a:p>
            <a:pPr marL="457200" indent="-457200">
              <a:buFont typeface="+mj-lt"/>
              <a:buAutoNum type="arabicPeriod"/>
            </a:pPr>
            <a:r>
              <a:rPr kumimoji="1" lang="ja-JP" altLang="en-US" sz="1800" dirty="0"/>
              <a:t>インテルは互換 </a:t>
            </a:r>
            <a:r>
              <a:rPr kumimoji="1" lang="en-US" altLang="ja-JP" sz="1800" dirty="0"/>
              <a:t>CPU </a:t>
            </a:r>
            <a:r>
              <a:rPr kumimoji="1" lang="ja-JP" altLang="en-US" sz="1800" dirty="0"/>
              <a:t>の製造開発を許したくなかった</a:t>
            </a:r>
            <a:endParaRPr kumimoji="1" lang="en-US" altLang="ja-JP" sz="1800" dirty="0"/>
          </a:p>
          <a:p>
            <a:pPr lvl="1"/>
            <a:r>
              <a:rPr lang="ja-JP" altLang="en-US" sz="1800" dirty="0"/>
              <a:t>しかし既に与えたライセンスは取り消せない</a:t>
            </a:r>
            <a:endParaRPr kumimoji="1" lang="en-US" altLang="ja-JP" sz="1800" dirty="0"/>
          </a:p>
          <a:p>
            <a:pPr lvl="1"/>
            <a:r>
              <a:rPr kumimoji="1" lang="en-US" altLang="ja-JP" sz="1800" dirty="0"/>
              <a:t>64 </a:t>
            </a:r>
            <a:r>
              <a:rPr kumimoji="1" lang="ja-JP" altLang="en-US" sz="1800" dirty="0"/>
              <a:t>ビット世代で内容を刷新して今度は独占を目指した</a:t>
            </a:r>
            <a:endParaRPr kumimoji="1" lang="en-US" altLang="ja-JP" sz="1800" dirty="0"/>
          </a:p>
          <a:p>
            <a:pPr marL="457200" indent="-457200">
              <a:buFont typeface="+mj-lt"/>
              <a:buAutoNum type="arabicPeriod"/>
            </a:pPr>
            <a:r>
              <a:rPr kumimoji="1" lang="en-US" altLang="ja-JP" sz="1800" dirty="0"/>
              <a:t>AMD </a:t>
            </a:r>
            <a:r>
              <a:rPr kumimoji="1" lang="ja-JP" altLang="en-US" sz="1800" dirty="0"/>
              <a:t>が独自に </a:t>
            </a:r>
            <a:r>
              <a:rPr kumimoji="1" lang="en-US" altLang="ja-JP" sz="1800" dirty="0"/>
              <a:t>x86-64 </a:t>
            </a:r>
            <a:r>
              <a:rPr kumimoji="1" lang="ja-JP" altLang="en-US" sz="1800" dirty="0"/>
              <a:t>を策定</a:t>
            </a:r>
            <a:endParaRPr kumimoji="1" lang="en-US" altLang="ja-JP" sz="1800" dirty="0"/>
          </a:p>
          <a:p>
            <a:pPr lvl="1"/>
            <a:r>
              <a:rPr lang="en-US" altLang="ja-JP" sz="1800" dirty="0"/>
              <a:t>Itanium </a:t>
            </a:r>
            <a:r>
              <a:rPr lang="ja-JP" altLang="en-US" sz="1800" dirty="0"/>
              <a:t>がさっぱり性能でないので，</a:t>
            </a:r>
            <a:r>
              <a:rPr lang="en-US" altLang="ja-JP" sz="1800" dirty="0"/>
              <a:t>MS </a:t>
            </a:r>
            <a:r>
              <a:rPr lang="ja-JP" altLang="en-US" sz="1800" dirty="0"/>
              <a:t>が見切りをつけて</a:t>
            </a:r>
            <a:br>
              <a:rPr lang="en-US" altLang="ja-JP" sz="1800" dirty="0"/>
            </a:br>
            <a:r>
              <a:rPr lang="en-US" altLang="ja-JP" sz="1800" dirty="0"/>
              <a:t>Windows </a:t>
            </a:r>
            <a:r>
              <a:rPr lang="ja-JP" altLang="en-US" sz="1800" dirty="0"/>
              <a:t>の </a:t>
            </a:r>
            <a:r>
              <a:rPr lang="en-US" altLang="ja-JP" sz="1800" dirty="0"/>
              <a:t>x86-64 </a:t>
            </a:r>
            <a:r>
              <a:rPr lang="ja-JP" altLang="en-US" sz="1800" dirty="0"/>
              <a:t>対応を開始</a:t>
            </a:r>
            <a:endParaRPr lang="en-US" altLang="ja-JP" sz="1800" dirty="0"/>
          </a:p>
          <a:p>
            <a:pPr marL="457200" indent="-457200">
              <a:buFont typeface="+mj-lt"/>
              <a:buAutoNum type="arabicPeriod"/>
            </a:pPr>
            <a:r>
              <a:rPr kumimoji="1" lang="ja-JP" altLang="en-US" sz="1800" dirty="0"/>
              <a:t>後追いでインテルも </a:t>
            </a:r>
            <a:r>
              <a:rPr kumimoji="1" lang="en-US" altLang="ja-JP" sz="1800" dirty="0"/>
              <a:t>x86-64 </a:t>
            </a:r>
            <a:r>
              <a:rPr kumimoji="1" lang="ja-JP" altLang="en-US" sz="1800" dirty="0"/>
              <a:t>の </a:t>
            </a:r>
            <a:r>
              <a:rPr kumimoji="1" lang="en-US" altLang="ja-JP" sz="1800" dirty="0"/>
              <a:t>CPU </a:t>
            </a:r>
            <a:r>
              <a:rPr kumimoji="1" lang="ja-JP" altLang="en-US" sz="1800" dirty="0"/>
              <a:t>を開発</a:t>
            </a:r>
            <a:endParaRPr kumimoji="1" lang="en-US" altLang="ja-JP" sz="1800" dirty="0"/>
          </a:p>
          <a:p>
            <a:pPr lvl="1"/>
            <a:r>
              <a:rPr lang="en-US" altLang="ja-JP" sz="1800" dirty="0"/>
              <a:t>I</a:t>
            </a:r>
            <a:r>
              <a:rPr kumimoji="1" lang="en-US" altLang="ja-JP" sz="1800" dirty="0"/>
              <a:t>tanium </a:t>
            </a:r>
            <a:r>
              <a:rPr kumimoji="1" lang="ja-JP" altLang="en-US" sz="1800" dirty="0"/>
              <a:t>は一応製造されているが， </a:t>
            </a:r>
            <a:r>
              <a:rPr kumimoji="1" lang="en-US" altLang="ja-JP" sz="1800" dirty="0"/>
              <a:t>2021 </a:t>
            </a:r>
            <a:r>
              <a:rPr kumimoji="1" lang="ja-JP" altLang="en-US" sz="1800" dirty="0"/>
              <a:t>年に最終出荷で終了</a:t>
            </a:r>
          </a:p>
        </p:txBody>
      </p:sp>
    </p:spTree>
    <p:extLst>
      <p:ext uri="{BB962C8B-B14F-4D97-AF65-F5344CB8AC3E}">
        <p14:creationId xmlns:p14="http://schemas.microsoft.com/office/powerpoint/2010/main" val="2442794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i=0</a:t>
            </a:r>
            <a:r>
              <a:rPr lang="ja-JP" altLang="en-US" b="0" i="0" dirty="0">
                <a:solidFill>
                  <a:srgbClr val="000000"/>
                </a:solidFill>
                <a:effectLst/>
                <a:latin typeface="Meiryo" panose="020B0604030504040204" pitchFamily="50" charset="-128"/>
                <a:ea typeface="Meiryo" panose="020B0604030504040204" pitchFamily="50" charset="-128"/>
              </a:rPr>
              <a:t>のように値を代入する際、第</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回の講義資料ではレジスタ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の値を入れてからレジスタ</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のアドレスを入れ</a:t>
            </a:r>
            <a:r>
              <a:rPr lang="en-US" altLang="ja-JP" b="0" i="0" dirty="0" err="1">
                <a:solidFill>
                  <a:srgbClr val="000000"/>
                </a:solidFill>
                <a:effectLst/>
                <a:latin typeface="Meiryo" panose="020B0604030504040204" pitchFamily="50" charset="-128"/>
                <a:ea typeface="Meiryo" panose="020B0604030504040204" pitchFamily="50" charset="-128"/>
              </a:rPr>
              <a:t>st</a:t>
            </a:r>
            <a:r>
              <a:rPr lang="ja-JP" altLang="en-US" b="0" i="0" dirty="0">
                <a:solidFill>
                  <a:srgbClr val="000000"/>
                </a:solidFill>
                <a:effectLst/>
                <a:latin typeface="Meiryo" panose="020B0604030504040204" pitchFamily="50" charset="-128"/>
                <a:ea typeface="Meiryo" panose="020B0604030504040204" pitchFamily="50" charset="-128"/>
              </a:rPr>
              <a:t>していますが課題</a:t>
            </a:r>
            <a:r>
              <a:rPr lang="en-US" altLang="ja-JP" b="0" i="0" dirty="0">
                <a:solidFill>
                  <a:srgbClr val="000000"/>
                </a:solidFill>
                <a:effectLst/>
                <a:latin typeface="Meiryo" panose="020B0604030504040204" pitchFamily="50" charset="-128"/>
                <a:ea typeface="Meiryo" panose="020B0604030504040204" pitchFamily="50" charset="-128"/>
              </a:rPr>
              <a:t>5.1</a:t>
            </a:r>
            <a:r>
              <a:rPr lang="ja-JP" altLang="en-US" b="0" i="0" dirty="0">
                <a:solidFill>
                  <a:srgbClr val="000000"/>
                </a:solidFill>
                <a:effectLst/>
                <a:latin typeface="Meiryo" panose="020B0604030504040204" pitchFamily="50" charset="-128"/>
                <a:ea typeface="Meiryo" panose="020B0604030504040204" pitchFamily="50" charset="-128"/>
              </a:rPr>
              <a:t>の解説ではレジスタ</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に</a:t>
            </a:r>
            <a:r>
              <a:rPr lang="en-US" altLang="ja-JP" b="0" i="0" dirty="0">
                <a:solidFill>
                  <a:srgbClr val="000000"/>
                </a:solidFill>
                <a:effectLst/>
                <a:latin typeface="Meiryo" panose="020B0604030504040204" pitchFamily="50" charset="-128"/>
                <a:ea typeface="Meiryo" panose="020B0604030504040204" pitchFamily="50" charset="-128"/>
              </a:rPr>
              <a:t>i</a:t>
            </a:r>
            <a:r>
              <a:rPr lang="ja-JP" altLang="en-US" b="0" i="0" dirty="0">
                <a:solidFill>
                  <a:srgbClr val="000000"/>
                </a:solidFill>
                <a:effectLst/>
                <a:latin typeface="Meiryo" panose="020B0604030504040204" pitchFamily="50" charset="-128"/>
                <a:ea typeface="Meiryo" panose="020B0604030504040204" pitchFamily="50" charset="-128"/>
              </a:rPr>
              <a:t>のアドレスのみ入れて処理をしているので疑問に思いました。この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つの処理には違いがあるのでしょうか？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B </a:t>
            </a:r>
            <a:r>
              <a:rPr lang="ja-JP" altLang="en-US" b="0" i="0" dirty="0">
                <a:solidFill>
                  <a:srgbClr val="000000"/>
                </a:solidFill>
                <a:effectLst/>
                <a:latin typeface="Meiryo" panose="020B0604030504040204" pitchFamily="50" charset="-128"/>
                <a:ea typeface="Meiryo" panose="020B0604030504040204" pitchFamily="50" charset="-128"/>
              </a:rPr>
              <a:t>に計算結果の </a:t>
            </a:r>
            <a:r>
              <a:rPr lang="en-US" altLang="ja-JP" dirty="0">
                <a:solidFill>
                  <a:srgbClr val="000000"/>
                </a:solidFill>
                <a:latin typeface="Meiryo" panose="020B0604030504040204" pitchFamily="50" charset="-128"/>
                <a:ea typeface="Meiryo" panose="020B0604030504040204" pitchFamily="50" charset="-128"/>
              </a:rPr>
              <a:t>i </a:t>
            </a:r>
            <a:r>
              <a:rPr lang="ja-JP" altLang="en-US" b="0" i="0" dirty="0">
                <a:solidFill>
                  <a:srgbClr val="000000"/>
                </a:solidFill>
                <a:effectLst/>
                <a:latin typeface="Meiryo" panose="020B0604030504040204" pitchFamily="50" charset="-128"/>
                <a:ea typeface="Meiryo" panose="020B0604030504040204" pitchFamily="50" charset="-128"/>
              </a:rPr>
              <a:t>値が入っているので，同じ事をしています</a:t>
            </a:r>
            <a:endParaRPr lang="en-US" dirty="0"/>
          </a:p>
        </p:txBody>
      </p:sp>
    </p:spTree>
    <p:extLst>
      <p:ext uri="{BB962C8B-B14F-4D97-AF65-F5344CB8AC3E}">
        <p14:creationId xmlns:p14="http://schemas.microsoft.com/office/powerpoint/2010/main" val="3646044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データ・ハザードの解消方法として</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通りあげられていましたが、一番よくつかわれる解消方法はどれですか。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普通はフォワーディングします</a:t>
            </a:r>
            <a:endParaRPr lang="en-US" dirty="0"/>
          </a:p>
        </p:txBody>
      </p:sp>
    </p:spTree>
    <p:extLst>
      <p:ext uri="{BB962C8B-B14F-4D97-AF65-F5344CB8AC3E}">
        <p14:creationId xmlns:p14="http://schemas.microsoft.com/office/powerpoint/2010/main" val="3078555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データハザードは、入れたデータの特徴によって何を用いて解決するのが効率が良いかが異なるように感じました。（</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文が多かったら分岐予測はあまりいい方法ではない、など、、、）実際の場面ではどのように使い分けているのか（判断しているのか）気になりました。</a:t>
            </a:r>
            <a:endParaRPr lang="en-US" dirty="0"/>
          </a:p>
        </p:txBody>
      </p:sp>
    </p:spTree>
    <p:extLst>
      <p:ext uri="{BB962C8B-B14F-4D97-AF65-F5344CB8AC3E}">
        <p14:creationId xmlns:p14="http://schemas.microsoft.com/office/powerpoint/2010/main" val="2838821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a:t>
            </a:r>
            <a:r>
              <a:rPr lang="en-US" altLang="ja-JP" b="0" i="0" dirty="0">
                <a:solidFill>
                  <a:srgbClr val="000000"/>
                </a:solidFill>
                <a:effectLst/>
                <a:latin typeface="Meiryo" panose="020B0604030504040204" pitchFamily="50" charset="-128"/>
                <a:ea typeface="Meiryo" panose="020B0604030504040204" pitchFamily="50" charset="-128"/>
              </a:rPr>
              <a:t>6.1</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についてですが、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進数に直すときに</a:t>
            </a:r>
            <a:r>
              <a:rPr lang="en-US" altLang="ja-JP" b="0" i="0" dirty="0">
                <a:solidFill>
                  <a:srgbClr val="000000"/>
                </a:solidFill>
                <a:effectLst/>
                <a:latin typeface="Meiryo" panose="020B0604030504040204" pitchFamily="50" charset="-128"/>
                <a:ea typeface="Meiryo" panose="020B0604030504040204" pitchFamily="50" charset="-128"/>
              </a:rPr>
              <a:t>opcode</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などで分けてそれぞれを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進数に直すのですか？</a:t>
            </a:r>
          </a:p>
          <a:p>
            <a:pPr algn="l" rtl="0"/>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進数に変換するときに、例えば、</a:t>
            </a:r>
            <a:r>
              <a:rPr lang="en-US" altLang="ja-JP" b="0" i="0" dirty="0">
                <a:solidFill>
                  <a:srgbClr val="000000"/>
                </a:solidFill>
                <a:effectLst/>
                <a:latin typeface="Meiryo" panose="020B0604030504040204" pitchFamily="50" charset="-128"/>
                <a:ea typeface="Meiryo" panose="020B0604030504040204" pitchFamily="50" charset="-128"/>
              </a:rPr>
              <a:t>0000 0001 0011 </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0x013</a:t>
            </a:r>
            <a:r>
              <a:rPr lang="ja-JP" altLang="en-US" b="0" i="0" dirty="0">
                <a:solidFill>
                  <a:srgbClr val="000000"/>
                </a:solidFill>
                <a:effectLst/>
                <a:latin typeface="Meiryo" panose="020B0604030504040204" pitchFamily="50" charset="-128"/>
                <a:ea typeface="Meiryo" panose="020B0604030504040204" pitchFamily="50" charset="-128"/>
              </a:rPr>
              <a:t>と最高位の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も含めて書けば良いですか。</a:t>
            </a:r>
          </a:p>
          <a:p>
            <a:endParaRPr lang="en-US" dirty="0"/>
          </a:p>
        </p:txBody>
      </p:sp>
    </p:spTree>
    <p:extLst>
      <p:ext uri="{BB962C8B-B14F-4D97-AF65-F5344CB8AC3E}">
        <p14:creationId xmlns:p14="http://schemas.microsoft.com/office/powerpoint/2010/main" val="39794769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D-FF</a:t>
            </a:r>
            <a:r>
              <a:rPr lang="ja-JP" altLang="en-US" b="0" i="0" dirty="0">
                <a:solidFill>
                  <a:srgbClr val="000000"/>
                </a:solidFill>
                <a:effectLst/>
                <a:latin typeface="Meiryo" panose="020B0604030504040204" pitchFamily="50" charset="-128"/>
                <a:ea typeface="Meiryo" panose="020B0604030504040204" pitchFamily="50" charset="-128"/>
              </a:rPr>
              <a:t>の回路では、命令の信号を送らないようにするスイッチが全工程の間で一緒なので、ステージ全体の長さを同じにすることはできないのではないかと考えました。（工程にかかる時間によってラッチの長さは変わると思うから。）</a:t>
            </a:r>
            <a:endParaRPr lang="en-US" dirty="0"/>
          </a:p>
        </p:txBody>
      </p:sp>
    </p:spTree>
    <p:extLst>
      <p:ext uri="{BB962C8B-B14F-4D97-AF65-F5344CB8AC3E}">
        <p14:creationId xmlns:p14="http://schemas.microsoft.com/office/powerpoint/2010/main" val="1915696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59</a:t>
            </a:r>
            <a:r>
              <a:rPr lang="ja-JP" altLang="en-US" b="0" i="0" dirty="0">
                <a:solidFill>
                  <a:srgbClr val="000000"/>
                </a:solidFill>
                <a:effectLst/>
                <a:latin typeface="Meiryo" panose="020B0604030504040204" pitchFamily="50" charset="-128"/>
                <a:ea typeface="Meiryo" panose="020B0604030504040204" pitchFamily="50" charset="-128"/>
              </a:rPr>
              <a:t>では工程を１つずつずらすのではなく、２つずつずらしていけば、</a:t>
            </a:r>
            <a:r>
              <a:rPr lang="en-US" altLang="ja-JP" b="0" i="0" dirty="0">
                <a:solidFill>
                  <a:srgbClr val="000000"/>
                </a:solidFill>
                <a:effectLst/>
                <a:latin typeface="Meiryo" panose="020B0604030504040204" pitchFamily="50" charset="-128"/>
                <a:ea typeface="Meiryo" panose="020B0604030504040204" pitchFamily="50" charset="-128"/>
              </a:rPr>
              <a:t>EX</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MEM</a:t>
            </a:r>
            <a:r>
              <a:rPr lang="ja-JP" altLang="en-US" b="0" i="0" dirty="0">
                <a:solidFill>
                  <a:srgbClr val="000000"/>
                </a:solidFill>
                <a:effectLst/>
                <a:latin typeface="Meiryo" panose="020B0604030504040204" pitchFamily="50" charset="-128"/>
                <a:ea typeface="Meiryo" panose="020B0604030504040204" pitchFamily="50" charset="-128"/>
              </a:rPr>
              <a:t>が同じ時間に行われなくて済むようになるのではないかと思いました。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922589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81</a:t>
            </a:r>
            <a:r>
              <a:rPr lang="ja-JP" altLang="en-US" b="0" i="0" dirty="0">
                <a:solidFill>
                  <a:srgbClr val="000000"/>
                </a:solidFill>
                <a:effectLst/>
                <a:latin typeface="Meiryo" panose="020B0604030504040204" pitchFamily="50" charset="-128"/>
                <a:ea typeface="Meiryo" panose="020B0604030504040204" pitchFamily="50" charset="-128"/>
              </a:rPr>
              <a:t>で間の全工程に</a:t>
            </a:r>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を入れる場合は、パイプライン形成しなくても良さそうだなと思いました。</a:t>
            </a:r>
            <a:endParaRPr lang="en-US" altLang="ja-JP" dirty="0"/>
          </a:p>
          <a:p>
            <a:pPr lvl="1"/>
            <a:endParaRPr lang="en-US" dirty="0"/>
          </a:p>
          <a:p>
            <a:pPr lvl="1"/>
            <a:r>
              <a:rPr lang="ja-JP" altLang="en-US" dirty="0"/>
              <a:t>その場合に限れば，そう</a:t>
            </a:r>
            <a:endParaRPr lang="en-US" altLang="ja-JP" dirty="0"/>
          </a:p>
          <a:p>
            <a:pPr lvl="1"/>
            <a:r>
              <a:rPr lang="ja-JP" altLang="en-US" dirty="0"/>
              <a:t>ハードは共通で，それに対して色々なソフトが来るが，典型的な場合に速く動いてほしい</a:t>
            </a:r>
            <a:endParaRPr lang="en-US" dirty="0"/>
          </a:p>
        </p:txBody>
      </p:sp>
    </p:spTree>
    <p:extLst>
      <p:ext uri="{BB962C8B-B14F-4D97-AF65-F5344CB8AC3E}">
        <p14:creationId xmlns:p14="http://schemas.microsoft.com/office/powerpoint/2010/main" val="4263987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場合によるとは思うのですが、回路規模をなるべく大きくしないことが重要視されるのか、回路規模を大きくしてでも機能を増強したいことの方が多いのか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（回路規模を実現可能な最大ギリギリまで設定してから時分割での処理も行うことにするのか、回路規模が大きくなりすぎないように早めに時分割での処理も併用するのか？）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ということが気になりました。</a:t>
            </a:r>
          </a:p>
          <a:p>
            <a:endParaRPr lang="en-US" dirty="0"/>
          </a:p>
        </p:txBody>
      </p:sp>
    </p:spTree>
    <p:extLst>
      <p:ext uri="{BB962C8B-B14F-4D97-AF65-F5344CB8AC3E}">
        <p14:creationId xmlns:p14="http://schemas.microsoft.com/office/powerpoint/2010/main" val="31764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58</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x86</a:t>
            </a:r>
            <a:r>
              <a:rPr lang="ja-JP" altLang="en-US" b="0" i="0" dirty="0">
                <a:solidFill>
                  <a:srgbClr val="000000"/>
                </a:solidFill>
                <a:effectLst/>
                <a:latin typeface="Meiryo" panose="020B0604030504040204" pitchFamily="50" charset="-128"/>
                <a:ea typeface="Meiryo" panose="020B0604030504040204" pitchFamily="50" charset="-128"/>
              </a:rPr>
              <a:t>とは何のことでしょうか？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そう言う名前の命令セットです（第２回）</a:t>
            </a:r>
            <a:endParaRPr lang="en-US" dirty="0"/>
          </a:p>
        </p:txBody>
      </p:sp>
    </p:spTree>
    <p:extLst>
      <p:ext uri="{BB962C8B-B14F-4D97-AF65-F5344CB8AC3E}">
        <p14:creationId xmlns:p14="http://schemas.microsoft.com/office/powerpoint/2010/main" val="271503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また、分岐予測をして制御ハザードを解消するのは有効な手段なのでしょうか？実際に使われている手段ですか？あいまいな感じがして役に立つ例があるのだろうかと思ってしまいました。</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使われていない </a:t>
            </a:r>
            <a:r>
              <a:rPr lang="en-US" altLang="ja-JP" b="0" i="0" dirty="0">
                <a:solidFill>
                  <a:srgbClr val="000000"/>
                </a:solidFill>
                <a:effectLst/>
                <a:latin typeface="Meiryo" panose="020B0604030504040204" pitchFamily="50" charset="-128"/>
                <a:ea typeface="Meiryo" panose="020B0604030504040204" pitchFamily="50" charset="-128"/>
              </a:rPr>
              <a:t>CPU </a:t>
            </a:r>
            <a:r>
              <a:rPr lang="ja-JP" altLang="en-US" b="0" i="0" dirty="0">
                <a:solidFill>
                  <a:srgbClr val="000000"/>
                </a:solidFill>
                <a:effectLst/>
                <a:latin typeface="Meiryo" panose="020B0604030504040204" pitchFamily="50" charset="-128"/>
                <a:ea typeface="Meiryo" panose="020B0604030504040204" pitchFamily="50" charset="-128"/>
              </a:rPr>
              <a:t>はない，と言っても良いぐらい使われている</a:t>
            </a:r>
            <a:endParaRPr lang="en-US" dirty="0"/>
          </a:p>
        </p:txBody>
      </p:sp>
    </p:spTree>
    <p:extLst>
      <p:ext uri="{BB962C8B-B14F-4D97-AF65-F5344CB8AC3E}">
        <p14:creationId xmlns:p14="http://schemas.microsoft.com/office/powerpoint/2010/main" val="534877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NOP</a:t>
            </a:r>
            <a:r>
              <a:rPr lang="ja-JP" altLang="en-US" b="0" i="0" dirty="0">
                <a:solidFill>
                  <a:srgbClr val="000000"/>
                </a:solidFill>
                <a:effectLst/>
                <a:latin typeface="Meiryo" panose="020B0604030504040204" pitchFamily="50" charset="-128"/>
                <a:ea typeface="Meiryo" panose="020B0604030504040204" pitchFamily="50" charset="-128"/>
              </a:rPr>
              <a:t>を挿入すると遅延スロットをを使用した時より性能が落ちるという解釈であっていますか。</a:t>
            </a:r>
            <a:endParaRPr lang="en-US" dirty="0"/>
          </a:p>
        </p:txBody>
      </p:sp>
    </p:spTree>
    <p:extLst>
      <p:ext uri="{BB962C8B-B14F-4D97-AF65-F5344CB8AC3E}">
        <p14:creationId xmlns:p14="http://schemas.microsoft.com/office/powerpoint/2010/main" val="872168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文の予測は</a:t>
            </a:r>
            <a:r>
              <a:rPr lang="en-US" altLang="ja-JP" b="0" i="0" dirty="0">
                <a:solidFill>
                  <a:srgbClr val="000000"/>
                </a:solidFill>
                <a:effectLst/>
                <a:latin typeface="Meiryo" panose="020B0604030504040204" pitchFamily="50" charset="-128"/>
                <a:ea typeface="Meiryo" panose="020B0604030504040204" pitchFamily="50" charset="-128"/>
              </a:rPr>
              <a:t>AI</a:t>
            </a:r>
            <a:r>
              <a:rPr lang="ja-JP" altLang="en-US" b="0" i="0" dirty="0">
                <a:solidFill>
                  <a:srgbClr val="000000"/>
                </a:solidFill>
                <a:effectLst/>
                <a:latin typeface="Meiryo" panose="020B0604030504040204" pitchFamily="50" charset="-128"/>
                <a:ea typeface="Meiryo" panose="020B0604030504040204" pitchFamily="50" charset="-128"/>
              </a:rPr>
              <a:t>のようにユーザーのプログラミングの傾向から予測するのではなく、システムを作る段階で予測方法を定めてそれを元に判断しているのでしょうか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プログラムの実行中に，その傾向を学習します</a:t>
            </a:r>
            <a:endParaRPr lang="en-US" dirty="0"/>
          </a:p>
        </p:txBody>
      </p:sp>
    </p:spTree>
    <p:extLst>
      <p:ext uri="{BB962C8B-B14F-4D97-AF65-F5344CB8AC3E}">
        <p14:creationId xmlns:p14="http://schemas.microsoft.com/office/powerpoint/2010/main" val="172229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5-2</a:t>
            </a:r>
            <a:r>
              <a:rPr lang="ja-JP" altLang="en-US" b="0" i="0" dirty="0">
                <a:solidFill>
                  <a:srgbClr val="000000"/>
                </a:solidFill>
                <a:effectLst/>
                <a:latin typeface="Meiryo" panose="020B0604030504040204" pitchFamily="50" charset="-128"/>
                <a:ea typeface="Meiryo" panose="020B0604030504040204" pitchFamily="50" charset="-128"/>
              </a:rPr>
              <a:t>では</a:t>
            </a:r>
            <a:r>
              <a:rPr lang="en-US" altLang="ja-JP" b="0" i="0" dirty="0">
                <a:solidFill>
                  <a:srgbClr val="000000"/>
                </a:solidFill>
                <a:effectLst/>
                <a:latin typeface="Meiryo" panose="020B0604030504040204" pitchFamily="50" charset="-128"/>
                <a:ea typeface="Meiryo" panose="020B0604030504040204" pitchFamily="50" charset="-128"/>
              </a:rPr>
              <a:t>NOT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を組み合わせて複雑な回路図を作っていましたが、答えを見るとかなり単純化されていて驚きました。</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入力</a:t>
            </a:r>
            <a:r>
              <a:rPr lang="en-US" altLang="ja-JP" b="0" i="0" dirty="0">
                <a:solidFill>
                  <a:srgbClr val="000000"/>
                </a:solidFill>
                <a:effectLst/>
                <a:latin typeface="Meiryo" panose="020B0604030504040204" pitchFamily="50" charset="-128"/>
                <a:ea typeface="Meiryo" panose="020B0604030504040204" pitchFamily="50" charset="-128"/>
              </a:rPr>
              <a:t>NAND</a:t>
            </a:r>
            <a:r>
              <a:rPr lang="ja-JP" altLang="en-US" b="0" i="0" dirty="0">
                <a:solidFill>
                  <a:srgbClr val="000000"/>
                </a:solidFill>
                <a:effectLst/>
                <a:latin typeface="Meiryo" panose="020B0604030504040204" pitchFamily="50" charset="-128"/>
                <a:ea typeface="Meiryo" panose="020B0604030504040204" pitchFamily="50" charset="-128"/>
              </a:rPr>
              <a:t>は２入力を３つに増やした形になっていたこともあり納得しましたが、これらを一から自分で作るのは結構ハードな気がしたのでまた復習して回路を作るコツを掴みたいと思いました。</a:t>
            </a:r>
            <a:endParaRPr lang="en-US" dirty="0"/>
          </a:p>
        </p:txBody>
      </p:sp>
    </p:spTree>
    <p:extLst>
      <p:ext uri="{BB962C8B-B14F-4D97-AF65-F5344CB8AC3E}">
        <p14:creationId xmlns:p14="http://schemas.microsoft.com/office/powerpoint/2010/main" val="3480949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遅延スロットの場合、命令を実行するときに間違った値を入れないようにコンパイラが命令の順番を入れ替えたり、位置を変えたりするということでしょうか。</a:t>
            </a:r>
            <a:endParaRPr lang="en-US" dirty="0"/>
          </a:p>
        </p:txBody>
      </p:sp>
    </p:spTree>
    <p:extLst>
      <p:ext uri="{BB962C8B-B14F-4D97-AF65-F5344CB8AC3E}">
        <p14:creationId xmlns:p14="http://schemas.microsoft.com/office/powerpoint/2010/main" val="41451404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前回の工場パイプラインのように、単純に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人が一つの</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データ・ハザードが起こらないという意味で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独立した仕事を行う場合だけでなく、実際には並行で行われる作業があったり、前のデータが必要だったりして、単純にはいかないんだなと思いました。とても複雑で、考えるだけでうぇえとなりました、、、。</a:t>
            </a:r>
            <a:endParaRPr lang="en-US" dirty="0"/>
          </a:p>
        </p:txBody>
      </p:sp>
    </p:spTree>
    <p:extLst>
      <p:ext uri="{BB962C8B-B14F-4D97-AF65-F5344CB8AC3E}">
        <p14:creationId xmlns:p14="http://schemas.microsoft.com/office/powerpoint/2010/main" val="3867175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分岐命令のとき</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の結果が最後にならないとわからないのは意外でした。スライドで一番目の工程の人が</a:t>
            </a:r>
            <a:r>
              <a:rPr lang="en-US" altLang="ja-JP" b="0" i="0" dirty="0">
                <a:solidFill>
                  <a:srgbClr val="000000"/>
                </a:solidFill>
                <a:effectLst/>
                <a:latin typeface="Meiryo" panose="020B0604030504040204" pitchFamily="50" charset="-128"/>
                <a:ea typeface="Meiryo" panose="020B0604030504040204" pitchFamily="50" charset="-128"/>
              </a:rPr>
              <a:t>else</a:t>
            </a:r>
            <a:r>
              <a:rPr lang="ja-JP" altLang="en-US" b="0" i="0" dirty="0">
                <a:solidFill>
                  <a:srgbClr val="000000"/>
                </a:solidFill>
                <a:effectLst/>
                <a:latin typeface="Meiryo" panose="020B0604030504040204" pitchFamily="50" charset="-128"/>
                <a:ea typeface="Meiryo" panose="020B0604030504040204" pitchFamily="50" charset="-128"/>
              </a:rPr>
              <a:t>だと予測しているのですが、何かのデータに基づいて予測しているのですか？</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「前回はこの行の </a:t>
            </a:r>
            <a:r>
              <a:rPr lang="en-US" altLang="ja-JP" dirty="0"/>
              <a:t>if </a:t>
            </a:r>
            <a:r>
              <a:rPr lang="ja-JP" altLang="en-US" dirty="0"/>
              <a:t>はこっちに行った」場合，「次回も同じ方向いくだろう」と言うような予測をします</a:t>
            </a:r>
            <a:endParaRPr lang="en-US" altLang="ja-JP" dirty="0"/>
          </a:p>
          <a:p>
            <a:pPr lvl="1"/>
            <a:r>
              <a:rPr lang="ja-JP" altLang="en-US" dirty="0"/>
              <a:t>これだけでも８割以上の予測は当たります</a:t>
            </a:r>
            <a:endParaRPr lang="en-US" dirty="0"/>
          </a:p>
        </p:txBody>
      </p:sp>
    </p:spTree>
    <p:extLst>
      <p:ext uri="{BB962C8B-B14F-4D97-AF65-F5344CB8AC3E}">
        <p14:creationId xmlns:p14="http://schemas.microsoft.com/office/powerpoint/2010/main" val="127467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分岐予測をするための前例は、どこに格納されているのでしょうか？（それ専用のメモリを確保しているのでしょうか。）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分岐予測器という回路が専用のメモリをもっています</a:t>
            </a:r>
            <a:endParaRPr lang="en-US" dirty="0"/>
          </a:p>
        </p:txBody>
      </p:sp>
    </p:spTree>
    <p:extLst>
      <p:ext uri="{BB962C8B-B14F-4D97-AF65-F5344CB8AC3E}">
        <p14:creationId xmlns:p14="http://schemas.microsoft.com/office/powerpoint/2010/main" val="760343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覚えることが多すぎてパンクしてしまいそうです。さまざまな用語が覚えられていないため、その用語を調べるために前に戻って調べていると授業が進んでいておいていかれる、ということを繰り返してしまいます、、。</a:t>
            </a:r>
            <a:endParaRPr lang="en-US" dirty="0"/>
          </a:p>
        </p:txBody>
      </p:sp>
    </p:spTree>
    <p:extLst>
      <p:ext uri="{BB962C8B-B14F-4D97-AF65-F5344CB8AC3E}">
        <p14:creationId xmlns:p14="http://schemas.microsoft.com/office/powerpoint/2010/main" val="3726579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提出の課題の量はちょうど良いのですが、もう少しテスト勉強になるような提出のない練習問題（例題）を出してもらえると嬉しいです。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課題の量は適切だと感じています。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課題があるとちゃんと復習する機会を作ることができてテストの対策にもなると思うので今のペースと量がちょうどいいです。</a:t>
            </a:r>
            <a:br>
              <a:rPr lang="en-US" altLang="ja-JP" b="0" i="0" dirty="0">
                <a:solidFill>
                  <a:srgbClr val="000000"/>
                </a:solidFill>
                <a:effectLst/>
                <a:latin typeface="Meiryo" panose="020B0604030504040204" pitchFamily="50" charset="-128"/>
                <a:ea typeface="Meiryo" panose="020B0604030504040204" pitchFamily="50" charset="-128"/>
              </a:rPr>
            </a:b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課題の分量は私にとっては少し重く感じます。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課題は少し多い</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というより理解しきれていないため１問１問が大変</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に感じますが、このままの寮でもやっていけるかな、と思います。</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とはいえもちろん減ったら嬉しいです</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19801482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30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(1) 0xf2a1 </a:t>
            </a:r>
            <a:r>
              <a:rPr lang="ja-JP" altLang="en-US" dirty="0"/>
              <a:t>を２進数で表記せよ</a:t>
            </a:r>
            <a:br>
              <a:rPr lang="en-US" altLang="ja-JP" dirty="0"/>
            </a:br>
            <a:br>
              <a:rPr lang="en-US" altLang="ja-JP" dirty="0"/>
            </a:br>
            <a:r>
              <a:rPr lang="en-US" altLang="ja-JP" dirty="0"/>
              <a:t>16</a:t>
            </a:r>
            <a:r>
              <a:rPr lang="ja-JP" altLang="en-US" dirty="0"/>
              <a:t>進の</a:t>
            </a:r>
            <a:r>
              <a:rPr lang="en-US" altLang="ja-JP" dirty="0"/>
              <a:t>1</a:t>
            </a:r>
            <a:r>
              <a:rPr lang="ja-JP" altLang="en-US" dirty="0"/>
              <a:t>桁を</a:t>
            </a:r>
            <a:r>
              <a:rPr lang="en-US" altLang="ja-JP" dirty="0"/>
              <a:t>4</a:t>
            </a:r>
            <a:r>
              <a:rPr lang="ja-JP" altLang="en-US" dirty="0"/>
              <a:t>桁の２進数に変換していくと良い</a:t>
            </a:r>
            <a:br>
              <a:rPr lang="en-US" altLang="ja-JP" dirty="0"/>
            </a:br>
            <a:r>
              <a:rPr lang="en-US" altLang="ja-JP" dirty="0"/>
              <a:t>1111 0010 1010 0001</a:t>
            </a:r>
          </a:p>
          <a:p>
            <a:r>
              <a:rPr lang="en-US" altLang="ja-JP" dirty="0"/>
              <a:t>(2) 0111 1000 1111 0000 </a:t>
            </a:r>
            <a:r>
              <a:rPr lang="ja-JP" altLang="en-US" dirty="0"/>
              <a:t>を１６進数で表記せよ</a:t>
            </a:r>
            <a:br>
              <a:rPr lang="en-US" altLang="ja-JP" dirty="0"/>
            </a:br>
            <a:br>
              <a:rPr lang="en-US" altLang="ja-JP" dirty="0"/>
            </a:br>
            <a:r>
              <a:rPr lang="ja-JP" altLang="en-US" dirty="0"/>
              <a:t>同様に，</a:t>
            </a:r>
            <a:r>
              <a:rPr lang="en-US" altLang="ja-JP" dirty="0"/>
              <a:t>4</a:t>
            </a:r>
            <a:r>
              <a:rPr lang="ja-JP" altLang="en-US" dirty="0"/>
              <a:t>桁の</a:t>
            </a:r>
            <a:r>
              <a:rPr lang="en-US" altLang="ja-JP" dirty="0"/>
              <a:t>2</a:t>
            </a:r>
            <a:r>
              <a:rPr lang="ja-JP" altLang="en-US" dirty="0"/>
              <a:t>進数を</a:t>
            </a:r>
            <a:r>
              <a:rPr lang="en-US" altLang="ja-JP" dirty="0"/>
              <a:t>1</a:t>
            </a:r>
            <a:r>
              <a:rPr lang="ja-JP" altLang="en-US" dirty="0"/>
              <a:t>桁の</a:t>
            </a:r>
            <a:r>
              <a:rPr lang="en-US" altLang="ja-JP" dirty="0"/>
              <a:t>16</a:t>
            </a:r>
            <a:r>
              <a:rPr lang="ja-JP" altLang="en-US" dirty="0"/>
              <a:t>進に変換していく</a:t>
            </a:r>
            <a:br>
              <a:rPr lang="en-US" altLang="ja-JP" dirty="0"/>
            </a:br>
            <a:r>
              <a:rPr lang="en-US" altLang="ja-JP" dirty="0"/>
              <a:t>0x78F0</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31</a:t>
            </a:fld>
            <a:endParaRPr kumimoji="1" lang="ja-JP" altLang="en-US" dirty="0"/>
          </a:p>
        </p:txBody>
      </p:sp>
    </p:spTree>
    <p:extLst>
      <p:ext uri="{BB962C8B-B14F-4D97-AF65-F5344CB8AC3E}">
        <p14:creationId xmlns:p14="http://schemas.microsoft.com/office/powerpoint/2010/main" val="1930401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x1,x1</a:t>
            </a:r>
            <a:r>
              <a:rPr lang="ja-JP" altLang="en-US" dirty="0"/>
              <a:t>」命令を２進数で表記すると以下の通りとなる</a:t>
            </a:r>
            <a:br>
              <a:rPr lang="en-US" altLang="ja-JP" dirty="0"/>
            </a:br>
            <a:r>
              <a:rPr lang="ja-JP" altLang="en-US" dirty="0"/>
              <a:t> </a:t>
            </a:r>
            <a:r>
              <a:rPr lang="en-US" altLang="ja-JP" dirty="0"/>
              <a:t>0000000 00001 00001 000 00001 0110011 </a:t>
            </a:r>
          </a:p>
          <a:p>
            <a:pPr lvl="1"/>
            <a:r>
              <a:rPr lang="en-US" altLang="ja-JP" dirty="0"/>
              <a:t>(3) </a:t>
            </a:r>
            <a:r>
              <a:rPr lang="ja-JP" altLang="en-US" dirty="0"/>
              <a:t>上記を </a:t>
            </a:r>
            <a:r>
              <a:rPr lang="en-US" altLang="ja-JP" dirty="0"/>
              <a:t>sub x1</a:t>
            </a:r>
            <a:r>
              <a:rPr lang="ja-JP" altLang="en-US" dirty="0"/>
              <a:t>←</a:t>
            </a:r>
            <a:r>
              <a:rPr lang="en-US" altLang="ja-JP" dirty="0"/>
              <a:t>x1,x1 </a:t>
            </a:r>
            <a:r>
              <a:rPr lang="ja-JP" altLang="en-US" dirty="0"/>
              <a:t>に書き換え，２進数と１６進数の双方で表記せよ</a:t>
            </a:r>
            <a:br>
              <a:rPr lang="en-US" altLang="ja-JP" dirty="0"/>
            </a:br>
            <a:br>
              <a:rPr lang="en-US" altLang="ja-JP" dirty="0"/>
            </a:br>
            <a:r>
              <a:rPr lang="en-US" altLang="ja-JP" dirty="0"/>
              <a:t>0</a:t>
            </a:r>
            <a:r>
              <a:rPr lang="en-US" altLang="ja-JP" b="1" u="sng" dirty="0">
                <a:solidFill>
                  <a:schemeClr val="accent5"/>
                </a:solidFill>
              </a:rPr>
              <a:t>1</a:t>
            </a:r>
            <a:r>
              <a:rPr lang="en-US" altLang="ja-JP" dirty="0"/>
              <a:t>00000 00001 00001 000 00001 0110011</a:t>
            </a:r>
            <a:br>
              <a:rPr lang="en-US" altLang="ja-JP" dirty="0"/>
            </a:br>
            <a:r>
              <a:rPr lang="en-US" altLang="ja-JP" dirty="0"/>
              <a:t>0</a:t>
            </a:r>
            <a:r>
              <a:rPr lang="en-US" altLang="ja-JP" b="1" u="sng" dirty="0">
                <a:solidFill>
                  <a:schemeClr val="accent5"/>
                </a:solidFill>
              </a:rPr>
              <a:t>1</a:t>
            </a:r>
            <a:r>
              <a:rPr lang="en-US" altLang="ja-JP" dirty="0"/>
              <a:t>00 0000 0001 0000 1000 0000 1011 0011</a:t>
            </a:r>
            <a:br>
              <a:rPr lang="en-US" altLang="ja-JP" dirty="0"/>
            </a:br>
            <a:r>
              <a:rPr lang="en-US" altLang="ja-JP" dirty="0"/>
              <a:t>0x401080b3 </a:t>
            </a:r>
            <a:br>
              <a:rPr lang="en-US" altLang="ja-JP" dirty="0"/>
            </a:br>
            <a:endParaRPr lang="en-US" altLang="ja-JP" dirty="0"/>
          </a:p>
          <a:p>
            <a:pPr lvl="1"/>
            <a:r>
              <a:rPr lang="en-US" altLang="ja-JP" dirty="0"/>
              <a:t>(4)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br>
              <a:rPr lang="en-US" altLang="ja-JP" dirty="0"/>
            </a:br>
            <a:br>
              <a:rPr lang="en-US" altLang="ja-JP" dirty="0"/>
            </a:br>
            <a:r>
              <a:rPr lang="en-US" altLang="ja-JP" dirty="0"/>
              <a:t>0000000 000</a:t>
            </a:r>
            <a:r>
              <a:rPr lang="en-US" altLang="ja-JP" b="1" u="sng" dirty="0">
                <a:solidFill>
                  <a:schemeClr val="accent5"/>
                </a:solidFill>
              </a:rPr>
              <a:t>11</a:t>
            </a:r>
            <a:r>
              <a:rPr lang="en-US" altLang="ja-JP" dirty="0"/>
              <a:t> 000</a:t>
            </a:r>
            <a:r>
              <a:rPr lang="en-US" altLang="ja-JP" b="1" u="sng" dirty="0">
                <a:solidFill>
                  <a:schemeClr val="accent5"/>
                </a:solidFill>
              </a:rPr>
              <a:t>10</a:t>
            </a:r>
            <a:r>
              <a:rPr lang="en-US" altLang="ja-JP" dirty="0"/>
              <a:t> 000 000</a:t>
            </a:r>
            <a:r>
              <a:rPr lang="en-US" altLang="ja-JP" b="1" u="sng" dirty="0">
                <a:solidFill>
                  <a:schemeClr val="accent5"/>
                </a:solidFill>
              </a:rPr>
              <a:t>10</a:t>
            </a:r>
            <a:r>
              <a:rPr lang="en-US" altLang="ja-JP" dirty="0"/>
              <a:t> 0110011</a:t>
            </a:r>
            <a:br>
              <a:rPr lang="en-US" altLang="ja-JP" dirty="0"/>
            </a:br>
            <a:r>
              <a:rPr lang="en-US" altLang="ja-JP" dirty="0"/>
              <a:t>0000 0000 00</a:t>
            </a:r>
            <a:r>
              <a:rPr lang="en-US" altLang="ja-JP" b="1" u="sng" dirty="0">
                <a:solidFill>
                  <a:schemeClr val="accent5"/>
                </a:solidFill>
              </a:rPr>
              <a:t>11</a:t>
            </a:r>
            <a:r>
              <a:rPr lang="en-US" altLang="ja-JP" dirty="0"/>
              <a:t> 000</a:t>
            </a:r>
            <a:r>
              <a:rPr lang="en-US" altLang="ja-JP" b="1" u="sng" dirty="0">
                <a:solidFill>
                  <a:schemeClr val="accent5"/>
                </a:solidFill>
              </a:rPr>
              <a:t>1 0</a:t>
            </a:r>
            <a:r>
              <a:rPr lang="en-US" altLang="ja-JP" dirty="0"/>
              <a:t>000 000</a:t>
            </a:r>
            <a:r>
              <a:rPr lang="en-US" altLang="ja-JP" b="1" u="sng" dirty="0">
                <a:solidFill>
                  <a:schemeClr val="accent5"/>
                </a:solidFill>
              </a:rPr>
              <a:t>1 0</a:t>
            </a:r>
            <a:r>
              <a:rPr lang="en-US" altLang="ja-JP" dirty="0"/>
              <a:t>011 0011</a:t>
            </a:r>
            <a:br>
              <a:rPr lang="en-US" altLang="ja-JP" dirty="0"/>
            </a:br>
            <a:r>
              <a:rPr lang="en-US" altLang="ja-JP" dirty="0"/>
              <a:t>0x00310133</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32</a:t>
            </a:fld>
            <a:endParaRPr kumimoji="1" lang="ja-JP" altLang="en-US" dirty="0"/>
          </a:p>
        </p:txBody>
      </p:sp>
    </p:spTree>
    <p:extLst>
      <p:ext uri="{BB962C8B-B14F-4D97-AF65-F5344CB8AC3E}">
        <p14:creationId xmlns:p14="http://schemas.microsoft.com/office/powerpoint/2010/main" val="389530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74635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34</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 1 &lt; 10) {</a:t>
            </a:r>
            <a:br>
              <a:rPr lang="en-US" altLang="ja-JP" kern="0" dirty="0">
                <a:latin typeface="Consolas" panose="020B0609020204030204" pitchFamily="49" charset="0"/>
              </a:rPr>
            </a:br>
            <a:r>
              <a:rPr lang="en-US" altLang="ja-JP" kern="0" dirty="0">
                <a:latin typeface="Consolas" panose="020B0609020204030204" pitchFamily="49" charset="0"/>
              </a:rPr>
              <a:t>5</a:t>
            </a:r>
            <a:r>
              <a:rPr lang="en-US" altLang="ja-JP" kern="0" dirty="0">
                <a:solidFill>
                  <a:schemeClr val="tx1">
                    <a:lumMod val="85000"/>
                    <a:lumOff val="15000"/>
                  </a:schemeClr>
                </a:solidFill>
                <a:latin typeface="Consolas" panose="020B0609020204030204" pitchFamily="49" charset="0"/>
              </a:rPr>
              <a:t>:     i = i + 1;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6:   }</a:t>
            </a:r>
            <a:br>
              <a:rPr lang="en-US" altLang="ja-JP" kern="0" dirty="0">
                <a:latin typeface="Consolas" panose="020B0609020204030204" pitchFamily="49" charset="0"/>
              </a:rPr>
            </a:br>
            <a:r>
              <a:rPr lang="en-US" altLang="ja-JP" kern="0" dirty="0">
                <a:latin typeface="Consolas" panose="020B0609020204030204" pitchFamily="49" charset="0"/>
              </a:rPr>
              <a:t>7: }</a:t>
            </a:r>
            <a:br>
              <a:rPr lang="en-US" altLang="ja-JP" kern="0" dirty="0">
                <a:latin typeface="Consolas" panose="020B0609020204030204" pitchFamily="49" charset="0"/>
              </a:rPr>
            </a:br>
            <a:endParaRPr lang="ja-JP" altLang="en-US" kern="0" dirty="0">
              <a:latin typeface="Consolas" panose="020B0609020204030204" pitchFamily="49" charset="0"/>
            </a:endParaRPr>
          </a:p>
        </p:txBody>
      </p:sp>
    </p:spTree>
    <p:extLst>
      <p:ext uri="{BB962C8B-B14F-4D97-AF65-F5344CB8AC3E}">
        <p14:creationId xmlns:p14="http://schemas.microsoft.com/office/powerpoint/2010/main" val="222456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35</a:t>
            </a:fld>
            <a:endParaRPr kumimoji="1" lang="ja-JP" altLang="en-US"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251952" y="1988984"/>
            <a:ext cx="3600040"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solidFill>
                  <a:schemeClr val="tx1">
                    <a:lumMod val="85000"/>
                    <a:lumOff val="15000"/>
                  </a:schemeClr>
                </a:solidFill>
                <a:latin typeface="Consolas" panose="020B0609020204030204" pitchFamily="49" charset="0"/>
              </a:rPr>
              <a:t>1: i = ...;</a:t>
            </a:r>
            <a:br>
              <a:rPr lang="en-US" altLang="ja-JP" sz="1600" kern="0" dirty="0">
                <a:latin typeface="Consolas" panose="020B0609020204030204" pitchFamily="49" charset="0"/>
              </a:rPr>
            </a:br>
            <a:r>
              <a:rPr lang="en-US" altLang="ja-JP" sz="1600" kern="0" dirty="0">
                <a:latin typeface="Consolas" panose="020B0609020204030204" pitchFamily="49" charset="0"/>
              </a:rPr>
              <a:t>2</a:t>
            </a:r>
            <a:r>
              <a:rPr lang="en-US" altLang="ja-JP" sz="1600" kern="0" dirty="0">
                <a:solidFill>
                  <a:schemeClr val="tx1">
                    <a:lumMod val="85000"/>
                    <a:lumOff val="15000"/>
                  </a:schemeClr>
                </a:solidFill>
                <a:latin typeface="Consolas" panose="020B0609020204030204" pitchFamily="49" charset="0"/>
              </a:rPr>
              <a:t>: </a:t>
            </a:r>
            <a:r>
              <a:rPr lang="en-US" altLang="ja-JP" sz="1600" kern="0" dirty="0">
                <a:latin typeface="Consolas" panose="020B0609020204030204" pitchFamily="49" charset="0"/>
              </a:rPr>
              <a:t>j = 2;</a:t>
            </a:r>
            <a:br>
              <a:rPr lang="en-US" altLang="ja-JP" sz="1600" kern="0" dirty="0">
                <a:latin typeface="Consolas" panose="020B0609020204030204" pitchFamily="49" charset="0"/>
              </a:rPr>
            </a:br>
            <a:r>
              <a:rPr lang="en-US" altLang="ja-JP" sz="1600" kern="0" dirty="0">
                <a:latin typeface="Consolas" panose="020B0609020204030204" pitchFamily="49" charset="0"/>
              </a:rPr>
              <a:t>3</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&gt; j) {</a:t>
            </a:r>
            <a:br>
              <a:rPr lang="en-US" altLang="ja-JP" sz="1600" kern="0" dirty="0">
                <a:latin typeface="Consolas" panose="020B0609020204030204" pitchFamily="49" charset="0"/>
              </a:rPr>
            </a:br>
            <a:r>
              <a:rPr lang="en-US" altLang="ja-JP" sz="1600" kern="0" dirty="0">
                <a:latin typeface="Consolas" panose="020B0609020204030204" pitchFamily="49" charset="0"/>
              </a:rPr>
              <a:t>4</a:t>
            </a:r>
            <a:r>
              <a:rPr lang="en-US" altLang="ja-JP" sz="1600" kern="0" dirty="0">
                <a:solidFill>
                  <a:schemeClr val="tx1">
                    <a:lumMod val="85000"/>
                    <a:lumOff val="15000"/>
                  </a:schemeClr>
                </a:solidFill>
                <a:latin typeface="Consolas" panose="020B0609020204030204" pitchFamily="49" charset="0"/>
              </a:rPr>
              <a:t>:   </a:t>
            </a:r>
            <a:r>
              <a:rPr lang="en-US" altLang="ja-JP" sz="1600" kern="0" dirty="0">
                <a:solidFill>
                  <a:schemeClr val="accent1"/>
                </a:solidFill>
                <a:latin typeface="Consolas" panose="020B0609020204030204" pitchFamily="49" charset="0"/>
              </a:rPr>
              <a:t>if</a:t>
            </a:r>
            <a:r>
              <a:rPr lang="en-US" altLang="ja-JP" sz="1600" kern="0" dirty="0">
                <a:latin typeface="Consolas" panose="020B0609020204030204" pitchFamily="49" charset="0"/>
              </a:rPr>
              <a:t> (i – 1 &lt; 10) {</a:t>
            </a:r>
            <a:br>
              <a:rPr lang="en-US" altLang="ja-JP" sz="1600" kern="0" dirty="0">
                <a:latin typeface="Consolas" panose="020B0609020204030204" pitchFamily="49" charset="0"/>
              </a:rPr>
            </a:br>
            <a:r>
              <a:rPr lang="en-US" altLang="ja-JP" sz="1600" kern="0" dirty="0">
                <a:latin typeface="Consolas" panose="020B0609020204030204" pitchFamily="49" charset="0"/>
              </a:rPr>
              <a:t>5</a:t>
            </a:r>
            <a:r>
              <a:rPr lang="en-US" altLang="ja-JP" sz="1600" kern="0" dirty="0">
                <a:solidFill>
                  <a:schemeClr val="tx1">
                    <a:lumMod val="85000"/>
                    <a:lumOff val="15000"/>
                  </a:schemeClr>
                </a:solidFill>
                <a:latin typeface="Consolas" panose="020B0609020204030204" pitchFamily="49" charset="0"/>
              </a:rPr>
              <a:t>:     i = i + 1;</a:t>
            </a:r>
            <a:br>
              <a:rPr lang="en-US" altLang="ja-JP" sz="1600" kern="0" dirty="0">
                <a:solidFill>
                  <a:schemeClr val="tx1">
                    <a:lumMod val="85000"/>
                    <a:lumOff val="15000"/>
                  </a:schemeClr>
                </a:solidFill>
                <a:latin typeface="Consolas" panose="020B0609020204030204" pitchFamily="49" charset="0"/>
              </a:rPr>
            </a:br>
            <a:r>
              <a:rPr lang="en-US" altLang="ja-JP" sz="1600" kern="0" dirty="0">
                <a:solidFill>
                  <a:schemeClr val="tx1">
                    <a:lumMod val="85000"/>
                    <a:lumOff val="15000"/>
                  </a:schemeClr>
                </a:solidFill>
                <a:latin typeface="Consolas" panose="020B0609020204030204" pitchFamily="49" charset="0"/>
              </a:rPr>
              <a:t>6:   }</a:t>
            </a:r>
            <a:br>
              <a:rPr lang="en-US" altLang="ja-JP" sz="1600" kern="0" dirty="0">
                <a:latin typeface="Consolas" panose="020B0609020204030204" pitchFamily="49" charset="0"/>
              </a:rPr>
            </a:br>
            <a:r>
              <a:rPr lang="en-US" altLang="ja-JP" sz="1600" kern="0" dirty="0">
                <a:latin typeface="Consolas" panose="020B0609020204030204" pitchFamily="49" charset="0"/>
              </a:rPr>
              <a:t>7: }</a:t>
            </a:r>
            <a:br>
              <a:rPr lang="en-US" altLang="ja-JP" sz="1600" kern="0" dirty="0">
                <a:latin typeface="Consolas" panose="020B0609020204030204" pitchFamily="49" charset="0"/>
              </a:rPr>
            </a:br>
            <a:endParaRPr lang="ja-JP" altLang="en-US" sz="1600" kern="0" dirty="0">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A2F3217-9D91-C995-2D06-8080C1265EE4}"/>
              </a:ext>
            </a:extLst>
          </p:cNvPr>
          <p:cNvSpPr txBox="1">
            <a:spLocks/>
          </p:cNvSpPr>
          <p:nvPr/>
        </p:nvSpPr>
        <p:spPr bwMode="auto">
          <a:xfrm>
            <a:off x="3131984" y="1988984"/>
            <a:ext cx="5940067" cy="10800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600" kern="0" dirty="0">
                <a:latin typeface="Consolas" panose="020B0609020204030204" pitchFamily="49" charset="0"/>
              </a:rPr>
              <a:t>  li 0x100</a:t>
            </a:r>
            <a:r>
              <a:rPr lang="ja-JP" altLang="en-US" sz="1600" kern="0" dirty="0">
                <a:latin typeface="Consolas" panose="020B0609020204030204" pitchFamily="49" charset="0"/>
              </a:rPr>
              <a:t>→</a:t>
            </a:r>
            <a:r>
              <a:rPr lang="en-US" altLang="ja-JP" sz="1600" kern="0" dirty="0">
                <a:latin typeface="Consolas" panose="020B0609020204030204" pitchFamily="49" charset="0"/>
              </a:rPr>
              <a:t>A	// </a:t>
            </a:r>
            <a:r>
              <a:rPr lang="ja-JP" altLang="en-US" sz="1600" kern="0" dirty="0">
                <a:latin typeface="Consolas" panose="020B0609020204030204" pitchFamily="49" charset="0"/>
              </a:rPr>
              <a:t>メモリアドレス </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A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ld (A)</a:t>
            </a:r>
            <a:r>
              <a:rPr lang="ja-JP" altLang="en-US" sz="1600" kern="0" dirty="0">
                <a:latin typeface="Consolas" panose="020B0609020204030204" pitchFamily="49" charset="0"/>
              </a:rPr>
              <a:t>→</a:t>
            </a:r>
            <a:r>
              <a:rPr lang="en-US" altLang="ja-JP" sz="1600" kern="0" dirty="0">
                <a:latin typeface="Consolas" panose="020B0609020204030204" pitchFamily="49" charset="0"/>
              </a:rPr>
              <a:t>B	// i </a:t>
            </a:r>
            <a:r>
              <a:rPr lang="ja-JP" altLang="en-US" sz="1600" kern="0" dirty="0">
                <a:latin typeface="Consolas" panose="020B0609020204030204" pitchFamily="49" charset="0"/>
              </a:rPr>
              <a:t>である</a:t>
            </a:r>
            <a:r>
              <a:rPr lang="en-US" altLang="ja-JP" sz="1600" kern="0" dirty="0">
                <a:latin typeface="Consolas" panose="020B0609020204030204" pitchFamily="49" charset="0"/>
              </a:rPr>
              <a:t>*(0x100) </a:t>
            </a:r>
            <a:r>
              <a:rPr lang="ja-JP" altLang="en-US" sz="1600" kern="0" dirty="0">
                <a:latin typeface="Consolas" panose="020B0609020204030204" pitchFamily="49" charset="0"/>
              </a:rPr>
              <a:t>を </a:t>
            </a:r>
            <a:r>
              <a:rPr lang="en-US" altLang="ja-JP" sz="1600" kern="0" dirty="0">
                <a:latin typeface="Consolas" panose="020B0609020204030204" pitchFamily="49" charset="0"/>
              </a:rPr>
              <a:t>B </a:t>
            </a:r>
            <a:r>
              <a:rPr lang="ja-JP" altLang="en-US" sz="1600" kern="0" dirty="0">
                <a:latin typeface="Consolas" panose="020B0609020204030204" pitchFamily="49" charset="0"/>
              </a:rPr>
              <a:t>にロード</a:t>
            </a:r>
            <a:br>
              <a:rPr lang="en-US" altLang="ja-JP" sz="1600" kern="0" dirty="0">
                <a:latin typeface="Consolas" panose="020B0609020204030204" pitchFamily="49" charset="0"/>
              </a:rPr>
            </a:br>
            <a:r>
              <a:rPr lang="en-US" altLang="ja-JP" sz="1600" kern="0" dirty="0">
                <a:latin typeface="Consolas" panose="020B0609020204030204" pitchFamily="49" charset="0"/>
              </a:rPr>
              <a:t>  li 2</a:t>
            </a:r>
            <a:r>
              <a:rPr lang="ja-JP" altLang="en-US" sz="1600" kern="0" dirty="0">
                <a:latin typeface="Consolas" panose="020B0609020204030204" pitchFamily="49" charset="0"/>
              </a:rPr>
              <a:t>→</a:t>
            </a:r>
            <a:r>
              <a:rPr lang="en-US" altLang="ja-JP" sz="1600" kern="0" dirty="0">
                <a:latin typeface="Consolas" panose="020B0609020204030204" pitchFamily="49" charset="0"/>
              </a:rPr>
              <a:t>C	// j </a:t>
            </a:r>
            <a:r>
              <a:rPr lang="ja-JP" altLang="en-US" sz="1600" kern="0" dirty="0">
                <a:latin typeface="Consolas" panose="020B0609020204030204" pitchFamily="49" charset="0"/>
              </a:rPr>
              <a:t>を レジスタ </a:t>
            </a:r>
            <a:r>
              <a:rPr lang="en-US" altLang="ja-JP" sz="1600" kern="0" dirty="0">
                <a:latin typeface="Consolas" panose="020B0609020204030204" pitchFamily="49" charset="0"/>
              </a:rPr>
              <a:t>C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a:t>
            </a:r>
            <a:r>
              <a:rPr lang="en-US" altLang="ja-JP" sz="1600" kern="0" dirty="0" err="1">
                <a:latin typeface="Consolas" panose="020B0609020204030204" pitchFamily="49" charset="0"/>
              </a:rPr>
              <a:t>B</a:t>
            </a:r>
            <a:r>
              <a:rPr lang="en-US" altLang="ja-JP" sz="1600" kern="0" dirty="0">
                <a:latin typeface="Consolas" panose="020B0609020204030204" pitchFamily="49" charset="0"/>
              </a:rPr>
              <a:t> &lt;= C EXIT	// if (i &gt; j)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 </a:t>
            </a:r>
            <a:r>
              <a:rPr lang="ja-JP" altLang="en-US" sz="1600" kern="0" dirty="0">
                <a:latin typeface="Consolas" panose="020B0609020204030204" pitchFamily="49" charset="0"/>
              </a:rPr>
              <a:t>へ</a:t>
            </a:r>
            <a:br>
              <a:rPr lang="en-US" altLang="ja-JP" sz="1600" kern="0" dirty="0">
                <a:latin typeface="Consolas" panose="020B0609020204030204" pitchFamily="49" charset="0"/>
              </a:rPr>
            </a:br>
            <a:r>
              <a:rPr lang="en-US" altLang="ja-JP" sz="1600" kern="0" dirty="0">
                <a:latin typeface="Consolas" panose="020B0609020204030204" pitchFamily="49" charset="0"/>
              </a:rPr>
              <a:t>  sub B-1</a:t>
            </a:r>
            <a:r>
              <a:rPr lang="ja-JP" altLang="en-US" sz="1600" kern="0" dirty="0">
                <a:latin typeface="Consolas" panose="020B0609020204030204" pitchFamily="49" charset="0"/>
              </a:rPr>
              <a:t>→</a:t>
            </a:r>
            <a:r>
              <a:rPr lang="en-US" altLang="ja-JP" sz="1600" kern="0" dirty="0">
                <a:latin typeface="Consolas" panose="020B0609020204030204" pitchFamily="49" charset="0"/>
              </a:rPr>
              <a:t>D	// i</a:t>
            </a:r>
            <a:r>
              <a:rPr lang="ja-JP" altLang="en-US" sz="1600" kern="0" dirty="0">
                <a:latin typeface="Consolas" panose="020B0609020204030204" pitchFamily="49" charset="0"/>
              </a:rPr>
              <a:t> </a:t>
            </a:r>
            <a:r>
              <a:rPr lang="en-US" altLang="ja-JP" sz="1600" kern="0" dirty="0">
                <a:latin typeface="Consolas" panose="020B0609020204030204" pitchFamily="49" charset="0"/>
              </a:rPr>
              <a:t>–</a:t>
            </a:r>
            <a:r>
              <a:rPr lang="ja-JP" altLang="en-US" sz="1600" kern="0" dirty="0">
                <a:latin typeface="Consolas" panose="020B0609020204030204" pitchFamily="49" charset="0"/>
              </a:rPr>
              <a:t> </a:t>
            </a:r>
            <a:r>
              <a:rPr lang="en-US" altLang="ja-JP" sz="1600" kern="0" dirty="0">
                <a:latin typeface="Consolas" panose="020B0609020204030204" pitchFamily="49" charset="0"/>
              </a:rPr>
              <a:t>1</a:t>
            </a:r>
            <a:r>
              <a:rPr lang="ja-JP" altLang="en-US" sz="1600" kern="0" dirty="0">
                <a:latin typeface="Consolas" panose="020B0609020204030204" pitchFamily="49" charset="0"/>
              </a:rPr>
              <a:t> を計算して </a:t>
            </a:r>
            <a:r>
              <a:rPr lang="en-US" altLang="ja-JP" sz="1600" kern="0" dirty="0">
                <a:latin typeface="Consolas" panose="020B0609020204030204" pitchFamily="49" charset="0"/>
              </a:rPr>
              <a:t>D </a:t>
            </a:r>
            <a:r>
              <a:rPr lang="ja-JP" altLang="en-US" sz="1600" kern="0" dirty="0">
                <a:latin typeface="Consolas" panose="020B0609020204030204" pitchFamily="49" charset="0"/>
              </a:rPr>
              <a:t>に</a:t>
            </a:r>
            <a:br>
              <a:rPr lang="en-US" altLang="ja-JP" sz="1600" kern="0" dirty="0">
                <a:latin typeface="Consolas" panose="020B0609020204030204" pitchFamily="49" charset="0"/>
              </a:rPr>
            </a:br>
            <a:r>
              <a:rPr lang="en-US" altLang="ja-JP" sz="1600" kern="0" dirty="0">
                <a:latin typeface="Consolas" panose="020B0609020204030204" pitchFamily="49" charset="0"/>
              </a:rPr>
              <a:t>  li 10</a:t>
            </a:r>
            <a:r>
              <a:rPr lang="ja-JP" altLang="en-US" sz="1600" kern="0" dirty="0">
                <a:latin typeface="Consolas" panose="020B0609020204030204" pitchFamily="49" charset="0"/>
              </a:rPr>
              <a:t>→</a:t>
            </a:r>
            <a:r>
              <a:rPr lang="en-US" altLang="ja-JP" sz="1600" kern="0" dirty="0">
                <a:latin typeface="Consolas" panose="020B0609020204030204" pitchFamily="49" charset="0"/>
              </a:rPr>
              <a:t>E	// &lt; 10 </a:t>
            </a:r>
            <a:r>
              <a:rPr lang="ja-JP" altLang="en-US" sz="1600" kern="0" dirty="0">
                <a:latin typeface="Consolas" panose="020B0609020204030204" pitchFamily="49" charset="0"/>
              </a:rPr>
              <a:t>のための </a:t>
            </a:r>
            <a:r>
              <a:rPr lang="en-US" altLang="ja-JP" sz="1600" kern="0" dirty="0">
                <a:latin typeface="Consolas" panose="020B0609020204030204" pitchFamily="49" charset="0"/>
              </a:rPr>
              <a:t>10 </a:t>
            </a:r>
            <a:r>
              <a:rPr lang="ja-JP" altLang="en-US" sz="1600" kern="0" dirty="0">
                <a:latin typeface="Consolas" panose="020B0609020204030204" pitchFamily="49" charset="0"/>
              </a:rPr>
              <a:t>を </a:t>
            </a:r>
            <a:r>
              <a:rPr lang="en-US" altLang="ja-JP" sz="1600" kern="0" dirty="0">
                <a:latin typeface="Consolas" panose="020B0609020204030204" pitchFamily="49" charset="0"/>
              </a:rPr>
              <a:t>E </a:t>
            </a:r>
            <a:r>
              <a:rPr lang="ja-JP" altLang="en-US" sz="1600" kern="0" dirty="0">
                <a:latin typeface="Consolas" panose="020B0609020204030204" pitchFamily="49" charset="0"/>
              </a:rPr>
              <a:t>に設定</a:t>
            </a:r>
            <a:br>
              <a:rPr lang="en-US" altLang="ja-JP" sz="1600" kern="0" dirty="0">
                <a:latin typeface="Consolas" panose="020B0609020204030204" pitchFamily="49" charset="0"/>
              </a:rPr>
            </a:br>
            <a:r>
              <a:rPr lang="en-US" altLang="ja-JP" sz="1600" kern="0" dirty="0">
                <a:latin typeface="Consolas" panose="020B0609020204030204" pitchFamily="49" charset="0"/>
              </a:rPr>
              <a:t>  b D &gt;= E EXIT	// if (i – 1 &lt; 10) </a:t>
            </a:r>
            <a:r>
              <a:rPr lang="ja-JP" altLang="en-US" sz="1600" kern="0" dirty="0">
                <a:latin typeface="Consolas" panose="020B0609020204030204" pitchFamily="49" charset="0"/>
              </a:rPr>
              <a:t>の逆なら </a:t>
            </a: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add B+1</a:t>
            </a:r>
            <a:r>
              <a:rPr lang="ja-JP" altLang="en-US" sz="1600" kern="0" dirty="0">
                <a:latin typeface="Consolas" panose="020B0609020204030204" pitchFamily="49" charset="0"/>
              </a:rPr>
              <a:t>→</a:t>
            </a:r>
            <a:r>
              <a:rPr lang="en-US" altLang="ja-JP" sz="1600" kern="0" dirty="0">
                <a:latin typeface="Consolas" panose="020B0609020204030204" pitchFamily="49" charset="0"/>
              </a:rPr>
              <a:t>B	// i = i + 1</a:t>
            </a:r>
            <a:br>
              <a:rPr lang="en-US" altLang="ja-JP" sz="1600" kern="0" dirty="0">
                <a:latin typeface="Consolas" panose="020B0609020204030204" pitchFamily="49" charset="0"/>
              </a:rPr>
            </a:br>
            <a:r>
              <a:rPr lang="en-US" altLang="ja-JP" sz="1600" kern="0" dirty="0">
                <a:latin typeface="Consolas" panose="020B0609020204030204" pitchFamily="49" charset="0"/>
              </a:rPr>
              <a:t>EXIT:</a:t>
            </a:r>
            <a:br>
              <a:rPr lang="en-US" altLang="ja-JP" sz="1600" kern="0" dirty="0">
                <a:latin typeface="Consolas" panose="020B0609020204030204" pitchFamily="49" charset="0"/>
              </a:rPr>
            </a:br>
            <a:r>
              <a:rPr lang="en-US" altLang="ja-JP" sz="1600" kern="0" dirty="0">
                <a:latin typeface="Consolas" panose="020B0609020204030204" pitchFamily="49" charset="0"/>
              </a:rPr>
              <a:t>  </a:t>
            </a:r>
            <a:r>
              <a:rPr lang="en-US" altLang="ja-JP" sz="1600" kern="0" dirty="0" err="1">
                <a:latin typeface="Consolas" panose="020B0609020204030204" pitchFamily="49" charset="0"/>
              </a:rPr>
              <a:t>st</a:t>
            </a:r>
            <a:r>
              <a:rPr lang="en-US" altLang="ja-JP" sz="1600" kern="0" dirty="0">
                <a:latin typeface="Consolas" panose="020B0609020204030204" pitchFamily="49" charset="0"/>
              </a:rPr>
              <a:t> B</a:t>
            </a:r>
            <a:r>
              <a:rPr lang="ja-JP" altLang="en-US" sz="1600" kern="0" dirty="0">
                <a:latin typeface="Consolas" panose="020B0609020204030204" pitchFamily="49" charset="0"/>
              </a:rPr>
              <a:t>→</a:t>
            </a:r>
            <a:r>
              <a:rPr lang="en-US" altLang="ja-JP" sz="1600" kern="0" dirty="0">
                <a:latin typeface="Consolas" panose="020B0609020204030204" pitchFamily="49" charset="0"/>
              </a:rPr>
              <a:t>(A)	// i </a:t>
            </a:r>
            <a:r>
              <a:rPr lang="ja-JP" altLang="en-US" sz="1600" kern="0" dirty="0">
                <a:latin typeface="Consolas" panose="020B0609020204030204" pitchFamily="49" charset="0"/>
              </a:rPr>
              <a:t>を元のメモリアドレスに書き戻す</a:t>
            </a:r>
          </a:p>
        </p:txBody>
      </p:sp>
    </p:spTree>
    <p:extLst>
      <p:ext uri="{BB962C8B-B14F-4D97-AF65-F5344CB8AC3E}">
        <p14:creationId xmlns:p14="http://schemas.microsoft.com/office/powerpoint/2010/main" val="4165819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br>
              <a:rPr lang="en-US" altLang="ja-JP" dirty="0"/>
            </a:br>
            <a:endParaRPr lang="en-US" altLang="ja-JP" dirty="0"/>
          </a:p>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37</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遅延スロットへの命令挿入はコンパイラががんばる 、人力でアセンブリ言語でがんばることもある、と書いてありましたがどのようなときにコンパイラが頑張ってどのようなときにアセンブリ言語を使うのでしょうか</a:t>
            </a:r>
            <a:endParaRPr lang="en-US" dirty="0"/>
          </a:p>
        </p:txBody>
      </p:sp>
    </p:spTree>
    <p:extLst>
      <p:ext uri="{BB962C8B-B14F-4D97-AF65-F5344CB8AC3E}">
        <p14:creationId xmlns:p14="http://schemas.microsoft.com/office/powerpoint/2010/main" val="3000725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命令の並列実行</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lvl="1"/>
            <a:r>
              <a:rPr lang="ja-JP" altLang="en-US" dirty="0"/>
              <a:t>１クロック・サイクルあたり１命令を処理</a:t>
            </a:r>
            <a:endParaRPr lang="en-US" altLang="ja-JP" dirty="0"/>
          </a:p>
          <a:p>
            <a:pPr marL="457200" indent="-457200">
              <a:buFont typeface="+mj-lt"/>
              <a:buAutoNum type="arabicPeriod"/>
            </a:pPr>
            <a:r>
              <a:rPr lang="ja-JP" altLang="en-US" dirty="0"/>
              <a:t>スーパスカラ・プロセッサ</a:t>
            </a:r>
            <a:endParaRPr lang="en-US" altLang="ja-JP" dirty="0"/>
          </a:p>
          <a:p>
            <a:pPr lvl="1"/>
            <a:r>
              <a:rPr lang="ja-JP" altLang="en-US" dirty="0"/>
              <a:t>１クロック・サイクルあたり２命令以上を処理</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endParaRPr kumimoji="1" lang="en-US" altLang="ja-JP" dirty="0"/>
          </a:p>
          <a:p>
            <a:pPr lvl="1"/>
            <a:r>
              <a:rPr lang="ja-JP" altLang="en-US" dirty="0"/>
              <a:t>パイプライン化すると「</a:t>
            </a:r>
            <a:r>
              <a:rPr kumimoji="1" lang="ja-JP" altLang="en-US" dirty="0"/>
              <a:t>単一の命令を実行」にならない？</a:t>
            </a:r>
            <a:endParaRPr kumimoji="1" lang="en-US" altLang="ja-JP" dirty="0"/>
          </a:p>
          <a:p>
            <a:pPr lvl="2"/>
            <a:r>
              <a:rPr kumimoji="1" lang="ja-JP" altLang="en-US" dirty="0"/>
              <a:t>１クロック・サイクルあたりでみると，単一の命令を処理</a:t>
            </a:r>
            <a:endParaRPr kumimoji="1" lang="en-US" altLang="ja-JP" dirty="0"/>
          </a:p>
          <a:p>
            <a:pPr lvl="2"/>
            <a:r>
              <a:rPr kumimoji="1" lang="ja-JP" altLang="en-US" dirty="0"/>
              <a:t>１クロック・サイクルに同じステージを複数処理しない</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3185487"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519001"/>
            <a:ext cx="5724644" cy="646331"/>
          </a:xfrm>
          <a:prstGeom prst="rect">
            <a:avLst/>
          </a:prstGeom>
        </p:spPr>
        <p:txBody>
          <a:bodyPr wrap="none">
            <a:spAutoFit/>
          </a:bodyPr>
          <a:lstStyle/>
          <a:p>
            <a:r>
              <a:rPr lang="ja-JP" altLang="en-US" dirty="0">
                <a:solidFill>
                  <a:schemeClr val="tx1">
                    <a:lumMod val="65000"/>
                    <a:lumOff val="35000"/>
                  </a:schemeClr>
                </a:solidFill>
              </a:rPr>
              <a:t>パイプライン化した場合：</a:t>
            </a:r>
            <a:endParaRPr lang="en-US" altLang="ja-JP" dirty="0">
              <a:solidFill>
                <a:schemeClr val="tx1">
                  <a:lumMod val="65000"/>
                  <a:lumOff val="35000"/>
                </a:schemeClr>
              </a:solidFill>
            </a:endParaRPr>
          </a:p>
          <a:p>
            <a:r>
              <a:rPr lang="ja-JP" altLang="en-US" dirty="0">
                <a:solidFill>
                  <a:schemeClr val="tx1">
                    <a:lumMod val="65000"/>
                    <a:lumOff val="35000"/>
                  </a:schemeClr>
                </a:solidFill>
              </a:rPr>
              <a:t>各サイクルは同じステージを２つ以上処理していない</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marL="817200" lvl="1" indent="-457200">
              <a:buFont typeface="+mj-lt"/>
              <a:buAutoNum type="arabicPeriod"/>
            </a:pPr>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電力供給と熱（冷却）の壁</a:t>
            </a:r>
            <a:endParaRPr lang="en-US" altLang="ja-JP" dirty="0"/>
          </a:p>
          <a:p>
            <a:pPr marL="817200" lvl="1" indent="-457200">
              <a:buFont typeface="+mj-lt"/>
              <a:buAutoNum type="arabicPeriod"/>
            </a:pPr>
            <a:r>
              <a:rPr lang="ja-JP" altLang="en-US" dirty="0"/>
              <a:t>アーキテクチャ的な理由による実効性能の限界</a:t>
            </a:r>
            <a:endParaRPr lang="en-US" altLang="ja-JP" dirty="0"/>
          </a:p>
          <a:p>
            <a:pPr lvl="2"/>
            <a:r>
              <a:rPr lang="ja-JP" altLang="en-US" dirty="0"/>
              <a:t>ハザードによる実効性能の低下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スーパスカラ・プロセッサ（</a:t>
            </a:r>
            <a:r>
              <a:rPr kumimoji="1" lang="en-US" altLang="ja-JP" sz="2400" dirty="0"/>
              <a:t>s</a:t>
            </a:r>
            <a:r>
              <a:rPr lang="en-US" altLang="ja-JP" sz="2400" dirty="0"/>
              <a:t>uperscalar processor</a:t>
            </a:r>
            <a:r>
              <a:rPr kumimoji="1" lang="ja-JP" altLang="en-US" sz="2400"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44943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3003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ﾖﾛｼｸ</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630575"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ｼﾝｼﾞﾝﾃﾞｽ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パイプラインの上流側を全てストールさせる</a:t>
            </a:r>
            <a:endParaRPr kumimoji="1" lang="en-US" altLang="ja-JP" dirty="0"/>
          </a:p>
          <a:p>
            <a:pPr lvl="1"/>
            <a:r>
              <a:rPr kumimoji="1" lang="ja-JP" altLang="en-US" dirty="0"/>
              <a:t>これはプログラムの意味を保つため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課題について質問があって、「</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add A+1→A</a:t>
            </a:r>
            <a:r>
              <a:rPr lang="ja-JP" altLang="en-US" b="0" i="0" dirty="0">
                <a:solidFill>
                  <a:srgbClr val="000000"/>
                </a:solidFill>
                <a:effectLst/>
                <a:latin typeface="Meiryo" panose="020B0604030504040204" pitchFamily="50" charset="-128"/>
                <a:ea typeface="Meiryo" panose="020B0604030504040204" pitchFamily="50" charset="-128"/>
              </a:rPr>
              <a:t>」はどちらの表記でも大丈夫でしょうか？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1733746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パイプライン化されたスカラ・プロセッサのブロック図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sz="1800" dirty="0"/>
              <a:t>各ステージの間に，</a:t>
            </a:r>
            <a:r>
              <a:rPr kumimoji="1" lang="en-US" altLang="ja-JP" sz="1800" dirty="0"/>
              <a:t>D-FF</a:t>
            </a:r>
            <a:r>
              <a:rPr kumimoji="1" lang="ja-JP" altLang="en-US" sz="1800" dirty="0"/>
              <a:t>（オレンジの四角）をいれる</a:t>
            </a:r>
            <a:endParaRPr kumimoji="1" lang="en-US" altLang="ja-JP" sz="1800" dirty="0"/>
          </a:p>
          <a:p>
            <a:pPr lvl="2"/>
            <a:r>
              <a:rPr kumimoji="1" lang="en-US" altLang="ja-JP" sz="1800" dirty="0"/>
              <a:t>WB </a:t>
            </a:r>
            <a:r>
              <a:rPr kumimoji="1" lang="ja-JP" altLang="en-US" sz="1800" dirty="0"/>
              <a:t>の書き込みについては，レジスタ・ファイル自体が</a:t>
            </a:r>
            <a:br>
              <a:rPr kumimoji="1" lang="en-US" altLang="ja-JP" sz="1800" dirty="0"/>
            </a:br>
            <a:r>
              <a:rPr kumimoji="1" lang="ja-JP" altLang="en-US" sz="1800" dirty="0"/>
              <a:t>クロックに同期して書き込みが行われるので </a:t>
            </a:r>
            <a:r>
              <a:rPr kumimoji="1" lang="en-US" altLang="ja-JP" sz="1800" dirty="0"/>
              <a:t>D-FF </a:t>
            </a:r>
            <a:r>
              <a:rPr kumimoji="1" lang="ja-JP" altLang="en-US" sz="1800" dirty="0"/>
              <a:t>は不要</a:t>
            </a:r>
            <a:endParaRPr kumimoji="1" lang="en-US" altLang="ja-JP" sz="1800" dirty="0"/>
          </a:p>
          <a:p>
            <a:pPr lvl="1"/>
            <a:r>
              <a:rPr kumimoji="1" lang="ja-JP" altLang="en-US" sz="1800" dirty="0"/>
              <a:t>各ステージの処理が早く終わっても，次のクロックまでは </a:t>
            </a:r>
            <a:r>
              <a:rPr kumimoji="1" lang="en-US" altLang="ja-JP" sz="1800" dirty="0"/>
              <a:t>D-FF </a:t>
            </a:r>
            <a:r>
              <a:rPr kumimoji="1" lang="ja-JP" altLang="en-US" sz="1800" dirty="0"/>
              <a:t>で</a:t>
            </a:r>
            <a:br>
              <a:rPr kumimoji="1" lang="en-US" altLang="ja-JP" sz="1800" dirty="0"/>
            </a:br>
            <a:r>
              <a:rPr kumimoji="1" lang="ja-JP" altLang="en-US" sz="1800"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599013"/>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039029"/>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solidFill>
                  <a:schemeClr val="accent5"/>
                </a:solidFill>
              </a:rPr>
              <a:t>この例では，データ・メモリは１つのまま（並列実行に制限がある）</a:t>
            </a:r>
          </a:p>
        </p:txBody>
      </p:sp>
      <p:sp>
        <p:nvSpPr>
          <p:cNvPr id="4" name="正方形/長方形 3"/>
          <p:cNvSpPr/>
          <p:nvPr/>
        </p:nvSpPr>
        <p:spPr bwMode="auto">
          <a:xfrm>
            <a:off x="971960"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348988"/>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70899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708992"/>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1898980"/>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44897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35897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908972"/>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088973"/>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908972"/>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068996"/>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288899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248998"/>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34898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34898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609002"/>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1898983"/>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348987"/>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068996"/>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068996"/>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708992"/>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519001"/>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78900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519001"/>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519000"/>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70899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078985"/>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1898983"/>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168982"/>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1853981"/>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178975"/>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818971"/>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818971"/>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818971"/>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818971"/>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499023"/>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708992"/>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078984"/>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528990"/>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32901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68901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239008"/>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149008"/>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509016"/>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4869020"/>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158997"/>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239009"/>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049018"/>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348988"/>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113994"/>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139018"/>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04901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理想的な場合のスーパスカラ（</a:t>
            </a:r>
            <a:r>
              <a:rPr kumimoji="1" lang="en-US" altLang="ja-JP" sz="2000" dirty="0"/>
              <a:t>2-way</a:t>
            </a:r>
            <a:r>
              <a:rPr kumimoji="1" lang="ja-JP" altLang="en-US" sz="2000" dirty="0"/>
              <a:t>）による性能向上</a:t>
            </a:r>
            <a:br>
              <a:rPr kumimoji="1" lang="en-US" altLang="ja-JP" sz="2000" dirty="0"/>
            </a:br>
            <a:r>
              <a:rPr kumimoji="1" lang="en-US" altLang="ja-JP" sz="2000" dirty="0"/>
              <a:t>=</a:t>
            </a:r>
            <a:r>
              <a:rPr kumimoji="1" lang="ja-JP" altLang="en-US" sz="2000" dirty="0"/>
              <a:t>単位時間あたりの命令処理数が倍増</a:t>
            </a:r>
          </a:p>
        </p:txBody>
      </p:sp>
      <p:cxnSp>
        <p:nvCxnSpPr>
          <p:cNvPr id="96" name="直線矢印コネクタ 95"/>
          <p:cNvCxnSpPr/>
          <p:nvPr/>
        </p:nvCxnSpPr>
        <p:spPr bwMode="auto">
          <a:xfrm>
            <a:off x="251952" y="1088974"/>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341953" y="3158997"/>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3581989" y="1178975"/>
            <a:ext cx="2031325" cy="369332"/>
          </a:xfrm>
          <a:prstGeom prst="rect">
            <a:avLst/>
          </a:prstGeom>
        </p:spPr>
        <p:txBody>
          <a:bodyPr wrap="none">
            <a:spAutoFit/>
          </a:bodyPr>
          <a:lstStyle/>
          <a:p>
            <a:r>
              <a:rPr lang="ja-JP" altLang="en-US" dirty="0">
                <a:solidFill>
                  <a:schemeClr val="tx1">
                    <a:lumMod val="65000"/>
                    <a:lumOff val="35000"/>
                  </a:schemeClr>
                </a:solidFill>
              </a:rPr>
              <a:t>スカラプロセッサ</a:t>
            </a:r>
          </a:p>
        </p:txBody>
      </p:sp>
      <p:sp>
        <p:nvSpPr>
          <p:cNvPr id="153" name="正方形/長方形 152"/>
          <p:cNvSpPr/>
          <p:nvPr/>
        </p:nvSpPr>
        <p:spPr>
          <a:xfrm>
            <a:off x="3761991" y="3248998"/>
            <a:ext cx="3400290" cy="369332"/>
          </a:xfrm>
          <a:prstGeom prst="rect">
            <a:avLst/>
          </a:prstGeom>
        </p:spPr>
        <p:txBody>
          <a:bodyPr wrap="none">
            <a:spAutoFit/>
          </a:bodyPr>
          <a:lstStyle/>
          <a:p>
            <a:r>
              <a:rPr lang="en-US" altLang="ja-JP" dirty="0">
                <a:solidFill>
                  <a:schemeClr val="tx1">
                    <a:lumMod val="65000"/>
                    <a:lumOff val="35000"/>
                  </a:schemeClr>
                </a:solidFill>
              </a:rPr>
              <a:t>2-way </a:t>
            </a:r>
            <a:r>
              <a:rPr lang="ja-JP" altLang="en-US" dirty="0">
                <a:solidFill>
                  <a:schemeClr val="tx1">
                    <a:lumMod val="65000"/>
                    <a:lumOff val="35000"/>
                  </a:schemeClr>
                </a:solidFill>
              </a:rPr>
              <a:t>スーパスカラプロセッサ</a:t>
            </a:r>
          </a:p>
        </p:txBody>
      </p:sp>
      <p:grpSp>
        <p:nvGrpSpPr>
          <p:cNvPr id="172" name="グループ化 171"/>
          <p:cNvGrpSpPr/>
          <p:nvPr/>
        </p:nvGrpSpPr>
        <p:grpSpPr>
          <a:xfrm>
            <a:off x="917731" y="3374877"/>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403972" y="4256750"/>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403972" y="4706755"/>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73" name="グループ化 72"/>
          <p:cNvGrpSpPr/>
          <p:nvPr/>
        </p:nvGrpSpPr>
        <p:grpSpPr>
          <a:xfrm>
            <a:off x="1853977" y="5156760"/>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 name="グループ化 2">
            <a:extLst>
              <a:ext uri="{FF2B5EF4-FFF2-40B4-BE49-F238E27FC236}">
                <a16:creationId xmlns:a16="http://schemas.microsoft.com/office/drawing/2014/main" id="{B008A6E4-714D-43BB-38D4-86483BEFE25D}"/>
              </a:ext>
            </a:extLst>
          </p:cNvPr>
          <p:cNvGrpSpPr/>
          <p:nvPr/>
        </p:nvGrpSpPr>
        <p:grpSpPr>
          <a:xfrm>
            <a:off x="881959" y="1178975"/>
            <a:ext cx="2091745" cy="360040"/>
            <a:chOff x="1832183" y="2276872"/>
            <a:chExt cx="2091745" cy="360040"/>
          </a:xfrm>
        </p:grpSpPr>
        <p:grpSp>
          <p:nvGrpSpPr>
            <p:cNvPr id="8" name="グループ化 7">
              <a:extLst>
                <a:ext uri="{FF2B5EF4-FFF2-40B4-BE49-F238E27FC236}">
                  <a16:creationId xmlns:a16="http://schemas.microsoft.com/office/drawing/2014/main" id="{4F784A13-ADB4-1F29-534B-69BB6C6986EB}"/>
                </a:ext>
              </a:extLst>
            </p:cNvPr>
            <p:cNvGrpSpPr/>
            <p:nvPr/>
          </p:nvGrpSpPr>
          <p:grpSpPr>
            <a:xfrm>
              <a:off x="1832183" y="2276872"/>
              <a:ext cx="576064" cy="360040"/>
              <a:chOff x="971600" y="5445224"/>
              <a:chExt cx="7256909" cy="576064"/>
            </a:xfrm>
          </p:grpSpPr>
          <p:sp>
            <p:nvSpPr>
              <p:cNvPr id="18" name="平行四辺形 17">
                <a:extLst>
                  <a:ext uri="{FF2B5EF4-FFF2-40B4-BE49-F238E27FC236}">
                    <a16:creationId xmlns:a16="http://schemas.microsoft.com/office/drawing/2014/main" id="{26E212E1-5C61-2432-B8BE-91EF3A910FF6}"/>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平行四辺形 18">
                <a:extLst>
                  <a:ext uri="{FF2B5EF4-FFF2-40B4-BE49-F238E27FC236}">
                    <a16:creationId xmlns:a16="http://schemas.microsoft.com/office/drawing/2014/main" id="{6487140A-AC0B-36FF-E8D8-469EF02B738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 name="グループ化 8">
              <a:extLst>
                <a:ext uri="{FF2B5EF4-FFF2-40B4-BE49-F238E27FC236}">
                  <a16:creationId xmlns:a16="http://schemas.microsoft.com/office/drawing/2014/main" id="{4653B53C-E9E5-97DC-3459-2DFF46C1B5C2}"/>
                </a:ext>
              </a:extLst>
            </p:cNvPr>
            <p:cNvGrpSpPr/>
            <p:nvPr/>
          </p:nvGrpSpPr>
          <p:grpSpPr>
            <a:xfrm>
              <a:off x="2336239" y="2276872"/>
              <a:ext cx="571610" cy="360040"/>
              <a:chOff x="683976" y="5445224"/>
              <a:chExt cx="7200800" cy="576064"/>
            </a:xfrm>
          </p:grpSpPr>
          <p:sp>
            <p:nvSpPr>
              <p:cNvPr id="16" name="平行四辺形 15">
                <a:extLst>
                  <a:ext uri="{FF2B5EF4-FFF2-40B4-BE49-F238E27FC236}">
                    <a16:creationId xmlns:a16="http://schemas.microsoft.com/office/drawing/2014/main" id="{7A9313D8-C6FA-6FD1-52F3-9A41935A421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a:extLst>
                  <a:ext uri="{FF2B5EF4-FFF2-40B4-BE49-F238E27FC236}">
                    <a16:creationId xmlns:a16="http://schemas.microsoft.com/office/drawing/2014/main" id="{B9DC5BDA-2FEE-F1DC-1C5A-8ADCC358DC81}"/>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5D76B75E-8D8F-AABA-744E-FA1D72941D54}"/>
                </a:ext>
              </a:extLst>
            </p:cNvPr>
            <p:cNvGrpSpPr/>
            <p:nvPr/>
          </p:nvGrpSpPr>
          <p:grpSpPr>
            <a:xfrm>
              <a:off x="2840295" y="2276872"/>
              <a:ext cx="571610" cy="360040"/>
              <a:chOff x="396352" y="5445224"/>
              <a:chExt cx="7200800" cy="576064"/>
            </a:xfrm>
          </p:grpSpPr>
          <p:sp>
            <p:nvSpPr>
              <p:cNvPr id="14" name="平行四辺形 13">
                <a:extLst>
                  <a:ext uri="{FF2B5EF4-FFF2-40B4-BE49-F238E27FC236}">
                    <a16:creationId xmlns:a16="http://schemas.microsoft.com/office/drawing/2014/main" id="{853A498F-2708-2F7C-1239-12596B7B556C}"/>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7C6AAB0F-79EE-39EF-D896-9D598FDC26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 name="グループ化 10">
              <a:extLst>
                <a:ext uri="{FF2B5EF4-FFF2-40B4-BE49-F238E27FC236}">
                  <a16:creationId xmlns:a16="http://schemas.microsoft.com/office/drawing/2014/main" id="{B7EA4B29-E848-2857-99D4-56007BD33620}"/>
                </a:ext>
              </a:extLst>
            </p:cNvPr>
            <p:cNvGrpSpPr/>
            <p:nvPr/>
          </p:nvGrpSpPr>
          <p:grpSpPr>
            <a:xfrm>
              <a:off x="3344351" y="2276872"/>
              <a:ext cx="579577" cy="360040"/>
              <a:chOff x="120602" y="5445224"/>
              <a:chExt cx="7200800" cy="576064"/>
            </a:xfrm>
          </p:grpSpPr>
          <p:sp>
            <p:nvSpPr>
              <p:cNvPr id="12" name="平行四辺形 11">
                <a:extLst>
                  <a:ext uri="{FF2B5EF4-FFF2-40B4-BE49-F238E27FC236}">
                    <a16:creationId xmlns:a16="http://schemas.microsoft.com/office/drawing/2014/main" id="{A20F648B-BE78-4278-C17A-AB325DFBBEDB}"/>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平行四辺形 12">
                <a:extLst>
                  <a:ext uri="{FF2B5EF4-FFF2-40B4-BE49-F238E27FC236}">
                    <a16:creationId xmlns:a16="http://schemas.microsoft.com/office/drawing/2014/main" id="{53786717-59D6-91B0-B0AC-104E52B93236}"/>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20" name="グループ化 19">
            <a:extLst>
              <a:ext uri="{FF2B5EF4-FFF2-40B4-BE49-F238E27FC236}">
                <a16:creationId xmlns:a16="http://schemas.microsoft.com/office/drawing/2014/main" id="{3980C081-D208-5015-762A-F1C7619A4AE5}"/>
              </a:ext>
            </a:extLst>
          </p:cNvPr>
          <p:cNvGrpSpPr/>
          <p:nvPr/>
        </p:nvGrpSpPr>
        <p:grpSpPr>
          <a:xfrm>
            <a:off x="1331964" y="1628980"/>
            <a:ext cx="2091745" cy="360040"/>
            <a:chOff x="1832183" y="2276872"/>
            <a:chExt cx="2091745" cy="360040"/>
          </a:xfrm>
        </p:grpSpPr>
        <p:grpSp>
          <p:nvGrpSpPr>
            <p:cNvPr id="21" name="グループ化 20">
              <a:extLst>
                <a:ext uri="{FF2B5EF4-FFF2-40B4-BE49-F238E27FC236}">
                  <a16:creationId xmlns:a16="http://schemas.microsoft.com/office/drawing/2014/main" id="{59184CB0-3032-117C-DA39-D3FE43BB3F5A}"/>
                </a:ext>
              </a:extLst>
            </p:cNvPr>
            <p:cNvGrpSpPr/>
            <p:nvPr/>
          </p:nvGrpSpPr>
          <p:grpSpPr>
            <a:xfrm>
              <a:off x="1832183" y="2276872"/>
              <a:ext cx="576064" cy="360040"/>
              <a:chOff x="971600" y="5445224"/>
              <a:chExt cx="7256909" cy="576064"/>
            </a:xfrm>
          </p:grpSpPr>
          <p:sp>
            <p:nvSpPr>
              <p:cNvPr id="31" name="平行四辺形 30">
                <a:extLst>
                  <a:ext uri="{FF2B5EF4-FFF2-40B4-BE49-F238E27FC236}">
                    <a16:creationId xmlns:a16="http://schemas.microsoft.com/office/drawing/2014/main" id="{AB66A4BA-9C5A-0B86-E33A-592598C1D450}"/>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a:extLst>
                  <a:ext uri="{FF2B5EF4-FFF2-40B4-BE49-F238E27FC236}">
                    <a16:creationId xmlns:a16="http://schemas.microsoft.com/office/drawing/2014/main" id="{0FD55D53-F72B-0BFB-BACE-E5A8D2E65CA1}"/>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2" name="グループ化 21">
              <a:extLst>
                <a:ext uri="{FF2B5EF4-FFF2-40B4-BE49-F238E27FC236}">
                  <a16:creationId xmlns:a16="http://schemas.microsoft.com/office/drawing/2014/main" id="{5EC48CD6-BD61-051D-73E9-E3467BFA3526}"/>
                </a:ext>
              </a:extLst>
            </p:cNvPr>
            <p:cNvGrpSpPr/>
            <p:nvPr/>
          </p:nvGrpSpPr>
          <p:grpSpPr>
            <a:xfrm>
              <a:off x="2336239" y="2276872"/>
              <a:ext cx="571610" cy="360040"/>
              <a:chOff x="683976" y="5445224"/>
              <a:chExt cx="7200800" cy="576064"/>
            </a:xfrm>
          </p:grpSpPr>
          <p:sp>
            <p:nvSpPr>
              <p:cNvPr id="29" name="平行四辺形 28">
                <a:extLst>
                  <a:ext uri="{FF2B5EF4-FFF2-40B4-BE49-F238E27FC236}">
                    <a16:creationId xmlns:a16="http://schemas.microsoft.com/office/drawing/2014/main" id="{982BF07C-FCE9-879F-2AE6-2C24B2C7AC1D}"/>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a:extLst>
                  <a:ext uri="{FF2B5EF4-FFF2-40B4-BE49-F238E27FC236}">
                    <a16:creationId xmlns:a16="http://schemas.microsoft.com/office/drawing/2014/main" id="{C60F8186-19E7-4080-588D-F2A32EB9D04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a:extLst>
                <a:ext uri="{FF2B5EF4-FFF2-40B4-BE49-F238E27FC236}">
                  <a16:creationId xmlns:a16="http://schemas.microsoft.com/office/drawing/2014/main" id="{9C7A4693-A12C-E983-76AC-7A9C8FC1E407}"/>
                </a:ext>
              </a:extLst>
            </p:cNvPr>
            <p:cNvGrpSpPr/>
            <p:nvPr/>
          </p:nvGrpSpPr>
          <p:grpSpPr>
            <a:xfrm>
              <a:off x="2840295" y="2276872"/>
              <a:ext cx="571610" cy="360040"/>
              <a:chOff x="396352" y="5445224"/>
              <a:chExt cx="7200800" cy="576064"/>
            </a:xfrm>
          </p:grpSpPr>
          <p:sp>
            <p:nvSpPr>
              <p:cNvPr id="27" name="平行四辺形 26">
                <a:extLst>
                  <a:ext uri="{FF2B5EF4-FFF2-40B4-BE49-F238E27FC236}">
                    <a16:creationId xmlns:a16="http://schemas.microsoft.com/office/drawing/2014/main" id="{FDEE3F6B-80F9-30A2-16AD-06BC87C886B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a:extLst>
                  <a:ext uri="{FF2B5EF4-FFF2-40B4-BE49-F238E27FC236}">
                    <a16:creationId xmlns:a16="http://schemas.microsoft.com/office/drawing/2014/main" id="{EE1F5EAB-843E-87E1-F5E9-CEB679074A5F}"/>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4" name="グループ化 23">
              <a:extLst>
                <a:ext uri="{FF2B5EF4-FFF2-40B4-BE49-F238E27FC236}">
                  <a16:creationId xmlns:a16="http://schemas.microsoft.com/office/drawing/2014/main" id="{AAAAE99B-BE43-C4A9-6A92-F1729668CE35}"/>
                </a:ext>
              </a:extLst>
            </p:cNvPr>
            <p:cNvGrpSpPr/>
            <p:nvPr/>
          </p:nvGrpSpPr>
          <p:grpSpPr>
            <a:xfrm>
              <a:off x="3344351" y="2276872"/>
              <a:ext cx="579577" cy="360040"/>
              <a:chOff x="120602" y="5445224"/>
              <a:chExt cx="7200800" cy="576064"/>
            </a:xfrm>
          </p:grpSpPr>
          <p:sp>
            <p:nvSpPr>
              <p:cNvPr id="25" name="平行四辺形 24">
                <a:extLst>
                  <a:ext uri="{FF2B5EF4-FFF2-40B4-BE49-F238E27FC236}">
                    <a16:creationId xmlns:a16="http://schemas.microsoft.com/office/drawing/2014/main" id="{87C41F46-05C8-2053-3520-F6E6EA750CA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a:extLst>
                  <a:ext uri="{FF2B5EF4-FFF2-40B4-BE49-F238E27FC236}">
                    <a16:creationId xmlns:a16="http://schemas.microsoft.com/office/drawing/2014/main" id="{F8AC97AC-2C1A-D1BC-0C85-42A3EF8AA5E2}"/>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3" name="グループ化 32">
            <a:extLst>
              <a:ext uri="{FF2B5EF4-FFF2-40B4-BE49-F238E27FC236}">
                <a16:creationId xmlns:a16="http://schemas.microsoft.com/office/drawing/2014/main" id="{8671DEF1-058E-5541-DD9F-53649B21A7D2}"/>
              </a:ext>
            </a:extLst>
          </p:cNvPr>
          <p:cNvGrpSpPr/>
          <p:nvPr/>
        </p:nvGrpSpPr>
        <p:grpSpPr>
          <a:xfrm>
            <a:off x="1781969" y="2078985"/>
            <a:ext cx="2091745" cy="360040"/>
            <a:chOff x="1832183" y="2276872"/>
            <a:chExt cx="2091745" cy="360040"/>
          </a:xfrm>
        </p:grpSpPr>
        <p:grpSp>
          <p:nvGrpSpPr>
            <p:cNvPr id="34" name="グループ化 33">
              <a:extLst>
                <a:ext uri="{FF2B5EF4-FFF2-40B4-BE49-F238E27FC236}">
                  <a16:creationId xmlns:a16="http://schemas.microsoft.com/office/drawing/2014/main" id="{8088CAAE-B780-00AA-0C25-8A15A9499D5F}"/>
                </a:ext>
              </a:extLst>
            </p:cNvPr>
            <p:cNvGrpSpPr/>
            <p:nvPr/>
          </p:nvGrpSpPr>
          <p:grpSpPr>
            <a:xfrm>
              <a:off x="1832183" y="2276872"/>
              <a:ext cx="576064" cy="360040"/>
              <a:chOff x="971600" y="5445224"/>
              <a:chExt cx="7256909" cy="576064"/>
            </a:xfrm>
          </p:grpSpPr>
          <p:sp>
            <p:nvSpPr>
              <p:cNvPr id="44" name="平行四辺形 43">
                <a:extLst>
                  <a:ext uri="{FF2B5EF4-FFF2-40B4-BE49-F238E27FC236}">
                    <a16:creationId xmlns:a16="http://schemas.microsoft.com/office/drawing/2014/main" id="{A0900CC0-E0B2-D8FA-F630-38E3B868168A}"/>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平行四辺形 44">
                <a:extLst>
                  <a:ext uri="{FF2B5EF4-FFF2-40B4-BE49-F238E27FC236}">
                    <a16:creationId xmlns:a16="http://schemas.microsoft.com/office/drawing/2014/main" id="{8298A6F0-BFF3-B365-8702-A48D17D670EC}"/>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a:extLst>
                <a:ext uri="{FF2B5EF4-FFF2-40B4-BE49-F238E27FC236}">
                  <a16:creationId xmlns:a16="http://schemas.microsoft.com/office/drawing/2014/main" id="{632BD617-E904-0B2E-6E93-6FFC08BEE4DF}"/>
                </a:ext>
              </a:extLst>
            </p:cNvPr>
            <p:cNvGrpSpPr/>
            <p:nvPr/>
          </p:nvGrpSpPr>
          <p:grpSpPr>
            <a:xfrm>
              <a:off x="2336239" y="2276872"/>
              <a:ext cx="571610" cy="360040"/>
              <a:chOff x="683976" y="5445224"/>
              <a:chExt cx="7200800" cy="576064"/>
            </a:xfrm>
          </p:grpSpPr>
          <p:sp>
            <p:nvSpPr>
              <p:cNvPr id="42" name="平行四辺形 41">
                <a:extLst>
                  <a:ext uri="{FF2B5EF4-FFF2-40B4-BE49-F238E27FC236}">
                    <a16:creationId xmlns:a16="http://schemas.microsoft.com/office/drawing/2014/main" id="{F1A7E1CE-F167-A0CB-C282-86CF4DEF3DD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a:extLst>
                  <a:ext uri="{FF2B5EF4-FFF2-40B4-BE49-F238E27FC236}">
                    <a16:creationId xmlns:a16="http://schemas.microsoft.com/office/drawing/2014/main" id="{A43535B9-5411-E61F-4707-C4C03DA1178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 name="グループ化 35">
              <a:extLst>
                <a:ext uri="{FF2B5EF4-FFF2-40B4-BE49-F238E27FC236}">
                  <a16:creationId xmlns:a16="http://schemas.microsoft.com/office/drawing/2014/main" id="{0A31BBBF-BE42-340E-ED31-112041F16D9D}"/>
                </a:ext>
              </a:extLst>
            </p:cNvPr>
            <p:cNvGrpSpPr/>
            <p:nvPr/>
          </p:nvGrpSpPr>
          <p:grpSpPr>
            <a:xfrm>
              <a:off x="2840295" y="2276872"/>
              <a:ext cx="571610" cy="360040"/>
              <a:chOff x="396352" y="5445224"/>
              <a:chExt cx="7200800" cy="576064"/>
            </a:xfrm>
          </p:grpSpPr>
          <p:sp>
            <p:nvSpPr>
              <p:cNvPr id="40" name="平行四辺形 39">
                <a:extLst>
                  <a:ext uri="{FF2B5EF4-FFF2-40B4-BE49-F238E27FC236}">
                    <a16:creationId xmlns:a16="http://schemas.microsoft.com/office/drawing/2014/main" id="{CF588A6C-CEB5-3C85-B1CD-8B63324C4A76}"/>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平行四辺形 40">
                <a:extLst>
                  <a:ext uri="{FF2B5EF4-FFF2-40B4-BE49-F238E27FC236}">
                    <a16:creationId xmlns:a16="http://schemas.microsoft.com/office/drawing/2014/main" id="{C690C114-5DC7-AD29-71A7-700C2858A5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 name="グループ化 36">
              <a:extLst>
                <a:ext uri="{FF2B5EF4-FFF2-40B4-BE49-F238E27FC236}">
                  <a16:creationId xmlns:a16="http://schemas.microsoft.com/office/drawing/2014/main" id="{614892F8-5F2B-E96D-D234-600AC0CBEB5A}"/>
                </a:ext>
              </a:extLst>
            </p:cNvPr>
            <p:cNvGrpSpPr/>
            <p:nvPr/>
          </p:nvGrpSpPr>
          <p:grpSpPr>
            <a:xfrm>
              <a:off x="3344351" y="2276872"/>
              <a:ext cx="579577" cy="360040"/>
              <a:chOff x="120602" y="5445224"/>
              <a:chExt cx="7200800" cy="576064"/>
            </a:xfrm>
          </p:grpSpPr>
          <p:sp>
            <p:nvSpPr>
              <p:cNvPr id="38" name="平行四辺形 37">
                <a:extLst>
                  <a:ext uri="{FF2B5EF4-FFF2-40B4-BE49-F238E27FC236}">
                    <a16:creationId xmlns:a16="http://schemas.microsoft.com/office/drawing/2014/main" id="{B20A4550-CE78-FDFD-9C1C-DDC3A396CA3E}"/>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a:extLst>
                  <a:ext uri="{FF2B5EF4-FFF2-40B4-BE49-F238E27FC236}">
                    <a16:creationId xmlns:a16="http://schemas.microsoft.com/office/drawing/2014/main" id="{287C1F69-FF5C-1006-D1E2-A2B1BD908519}"/>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46" name="グループ化 45">
            <a:extLst>
              <a:ext uri="{FF2B5EF4-FFF2-40B4-BE49-F238E27FC236}">
                <a16:creationId xmlns:a16="http://schemas.microsoft.com/office/drawing/2014/main" id="{86E10359-8878-F7D5-0EC4-248EF05C62DF}"/>
              </a:ext>
            </a:extLst>
          </p:cNvPr>
          <p:cNvGrpSpPr/>
          <p:nvPr/>
        </p:nvGrpSpPr>
        <p:grpSpPr>
          <a:xfrm>
            <a:off x="2231974" y="2528990"/>
            <a:ext cx="2091745" cy="360040"/>
            <a:chOff x="1832183" y="2276872"/>
            <a:chExt cx="2091745" cy="360040"/>
          </a:xfrm>
        </p:grpSpPr>
        <p:grpSp>
          <p:nvGrpSpPr>
            <p:cNvPr id="47" name="グループ化 46">
              <a:extLst>
                <a:ext uri="{FF2B5EF4-FFF2-40B4-BE49-F238E27FC236}">
                  <a16:creationId xmlns:a16="http://schemas.microsoft.com/office/drawing/2014/main" id="{52C94310-6CAD-EF39-98AF-0CCDCB0AAF8D}"/>
                </a:ext>
              </a:extLst>
            </p:cNvPr>
            <p:cNvGrpSpPr/>
            <p:nvPr/>
          </p:nvGrpSpPr>
          <p:grpSpPr>
            <a:xfrm>
              <a:off x="1832183" y="2276872"/>
              <a:ext cx="576064" cy="360040"/>
              <a:chOff x="971600" y="5445224"/>
              <a:chExt cx="7256909" cy="576064"/>
            </a:xfrm>
          </p:grpSpPr>
          <p:sp>
            <p:nvSpPr>
              <p:cNvPr id="57" name="平行四辺形 56">
                <a:extLst>
                  <a:ext uri="{FF2B5EF4-FFF2-40B4-BE49-F238E27FC236}">
                    <a16:creationId xmlns:a16="http://schemas.microsoft.com/office/drawing/2014/main" id="{F40336E9-9B66-7130-2E7A-AD964EADBD53}"/>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平行四辺形 57">
                <a:extLst>
                  <a:ext uri="{FF2B5EF4-FFF2-40B4-BE49-F238E27FC236}">
                    <a16:creationId xmlns:a16="http://schemas.microsoft.com/office/drawing/2014/main" id="{5F0CD95C-ED0B-1EBC-8753-590C981613D6}"/>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 name="グループ化 47">
              <a:extLst>
                <a:ext uri="{FF2B5EF4-FFF2-40B4-BE49-F238E27FC236}">
                  <a16:creationId xmlns:a16="http://schemas.microsoft.com/office/drawing/2014/main" id="{75D066C2-C732-5F88-7E13-F317C0D0F76F}"/>
                </a:ext>
              </a:extLst>
            </p:cNvPr>
            <p:cNvGrpSpPr/>
            <p:nvPr/>
          </p:nvGrpSpPr>
          <p:grpSpPr>
            <a:xfrm>
              <a:off x="2336239" y="2276872"/>
              <a:ext cx="571610" cy="360040"/>
              <a:chOff x="683976" y="5445224"/>
              <a:chExt cx="7200800" cy="576064"/>
            </a:xfrm>
          </p:grpSpPr>
          <p:sp>
            <p:nvSpPr>
              <p:cNvPr id="55" name="平行四辺形 54">
                <a:extLst>
                  <a:ext uri="{FF2B5EF4-FFF2-40B4-BE49-F238E27FC236}">
                    <a16:creationId xmlns:a16="http://schemas.microsoft.com/office/drawing/2014/main" id="{B7CBF231-B583-B307-810F-F057866B5E0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平行四辺形 55">
                <a:extLst>
                  <a:ext uri="{FF2B5EF4-FFF2-40B4-BE49-F238E27FC236}">
                    <a16:creationId xmlns:a16="http://schemas.microsoft.com/office/drawing/2014/main" id="{6E96A772-4F93-0F4A-02CC-AEBF6F19E1B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 name="グループ化 48">
              <a:extLst>
                <a:ext uri="{FF2B5EF4-FFF2-40B4-BE49-F238E27FC236}">
                  <a16:creationId xmlns:a16="http://schemas.microsoft.com/office/drawing/2014/main" id="{B40D35D5-A687-EF7F-3EF0-EAFDA047A16C}"/>
                </a:ext>
              </a:extLst>
            </p:cNvPr>
            <p:cNvGrpSpPr/>
            <p:nvPr/>
          </p:nvGrpSpPr>
          <p:grpSpPr>
            <a:xfrm>
              <a:off x="2840295" y="2276872"/>
              <a:ext cx="571610" cy="360040"/>
              <a:chOff x="396352" y="5445224"/>
              <a:chExt cx="7200800" cy="576064"/>
            </a:xfrm>
          </p:grpSpPr>
          <p:sp>
            <p:nvSpPr>
              <p:cNvPr id="53" name="平行四辺形 52">
                <a:extLst>
                  <a:ext uri="{FF2B5EF4-FFF2-40B4-BE49-F238E27FC236}">
                    <a16:creationId xmlns:a16="http://schemas.microsoft.com/office/drawing/2014/main" id="{B5F44D4E-A1D5-6E11-830B-A6BF9D7094C4}"/>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a:extLst>
                  <a:ext uri="{FF2B5EF4-FFF2-40B4-BE49-F238E27FC236}">
                    <a16:creationId xmlns:a16="http://schemas.microsoft.com/office/drawing/2014/main" id="{003C188C-0DEA-9A0B-9CF2-7798E922BCAA}"/>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a:extLst>
                <a:ext uri="{FF2B5EF4-FFF2-40B4-BE49-F238E27FC236}">
                  <a16:creationId xmlns:a16="http://schemas.microsoft.com/office/drawing/2014/main" id="{3D0D150D-E5F1-AB42-7157-8907C730CE3A}"/>
                </a:ext>
              </a:extLst>
            </p:cNvPr>
            <p:cNvGrpSpPr/>
            <p:nvPr/>
          </p:nvGrpSpPr>
          <p:grpSpPr>
            <a:xfrm>
              <a:off x="3344351" y="2276872"/>
              <a:ext cx="579577" cy="360040"/>
              <a:chOff x="120602" y="5445224"/>
              <a:chExt cx="7200800" cy="576064"/>
            </a:xfrm>
          </p:grpSpPr>
          <p:sp>
            <p:nvSpPr>
              <p:cNvPr id="51" name="平行四辺形 50">
                <a:extLst>
                  <a:ext uri="{FF2B5EF4-FFF2-40B4-BE49-F238E27FC236}">
                    <a16:creationId xmlns:a16="http://schemas.microsoft.com/office/drawing/2014/main" id="{923CCDFA-03B8-5679-8C8A-A5274EBB028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a:extLst>
                  <a:ext uri="{FF2B5EF4-FFF2-40B4-BE49-F238E27FC236}">
                    <a16:creationId xmlns:a16="http://schemas.microsoft.com/office/drawing/2014/main" id="{A7FDDEE8-CFA1-8972-1C14-56E08D737EC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60" name="グループ化 59">
            <a:extLst>
              <a:ext uri="{FF2B5EF4-FFF2-40B4-BE49-F238E27FC236}">
                <a16:creationId xmlns:a16="http://schemas.microsoft.com/office/drawing/2014/main" id="{1551B235-B2EA-4911-67FC-8419496C9AC0}"/>
              </a:ext>
            </a:extLst>
          </p:cNvPr>
          <p:cNvGrpSpPr/>
          <p:nvPr/>
        </p:nvGrpSpPr>
        <p:grpSpPr>
          <a:xfrm>
            <a:off x="863966" y="3806745"/>
            <a:ext cx="2091745" cy="360040"/>
            <a:chOff x="1832183" y="2276872"/>
            <a:chExt cx="2091745" cy="360040"/>
          </a:xfrm>
        </p:grpSpPr>
        <p:grpSp>
          <p:nvGrpSpPr>
            <p:cNvPr id="61" name="グループ化 60">
              <a:extLst>
                <a:ext uri="{FF2B5EF4-FFF2-40B4-BE49-F238E27FC236}">
                  <a16:creationId xmlns:a16="http://schemas.microsoft.com/office/drawing/2014/main" id="{E8F3F2CE-7059-F4DD-37C1-E0C6F194E34A}"/>
                </a:ext>
              </a:extLst>
            </p:cNvPr>
            <p:cNvGrpSpPr/>
            <p:nvPr/>
          </p:nvGrpSpPr>
          <p:grpSpPr>
            <a:xfrm>
              <a:off x="1832183" y="2276872"/>
              <a:ext cx="576064" cy="360040"/>
              <a:chOff x="971600" y="5445224"/>
              <a:chExt cx="7256909" cy="576064"/>
            </a:xfrm>
          </p:grpSpPr>
          <p:sp>
            <p:nvSpPr>
              <p:cNvPr id="88" name="平行四辺形 87">
                <a:extLst>
                  <a:ext uri="{FF2B5EF4-FFF2-40B4-BE49-F238E27FC236}">
                    <a16:creationId xmlns:a16="http://schemas.microsoft.com/office/drawing/2014/main" id="{6010CCF2-2CB3-91BE-F7CA-DCC86703DB44}"/>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平行四辺形 88">
                <a:extLst>
                  <a:ext uri="{FF2B5EF4-FFF2-40B4-BE49-F238E27FC236}">
                    <a16:creationId xmlns:a16="http://schemas.microsoft.com/office/drawing/2014/main" id="{845BADA9-3D2D-8EF6-C508-DCA23C42F9C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2" name="グループ化 61">
              <a:extLst>
                <a:ext uri="{FF2B5EF4-FFF2-40B4-BE49-F238E27FC236}">
                  <a16:creationId xmlns:a16="http://schemas.microsoft.com/office/drawing/2014/main" id="{087E1695-6704-95DF-0C4A-DC88F4DE1053}"/>
                </a:ext>
              </a:extLst>
            </p:cNvPr>
            <p:cNvGrpSpPr/>
            <p:nvPr/>
          </p:nvGrpSpPr>
          <p:grpSpPr>
            <a:xfrm>
              <a:off x="2336239" y="2276872"/>
              <a:ext cx="571610" cy="360040"/>
              <a:chOff x="683976" y="5445224"/>
              <a:chExt cx="7200800" cy="576064"/>
            </a:xfrm>
          </p:grpSpPr>
          <p:sp>
            <p:nvSpPr>
              <p:cNvPr id="86" name="平行四辺形 85">
                <a:extLst>
                  <a:ext uri="{FF2B5EF4-FFF2-40B4-BE49-F238E27FC236}">
                    <a16:creationId xmlns:a16="http://schemas.microsoft.com/office/drawing/2014/main" id="{2986917F-0615-234F-B716-785D40BF521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平行四辺形 86">
                <a:extLst>
                  <a:ext uri="{FF2B5EF4-FFF2-40B4-BE49-F238E27FC236}">
                    <a16:creationId xmlns:a16="http://schemas.microsoft.com/office/drawing/2014/main" id="{EA67FD78-7DA6-6CD7-E019-87B26B2BEADC}"/>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3" name="グループ化 62">
              <a:extLst>
                <a:ext uri="{FF2B5EF4-FFF2-40B4-BE49-F238E27FC236}">
                  <a16:creationId xmlns:a16="http://schemas.microsoft.com/office/drawing/2014/main" id="{B41F70B5-CCF6-A65B-4B1A-6B091C31F59C}"/>
                </a:ext>
              </a:extLst>
            </p:cNvPr>
            <p:cNvGrpSpPr/>
            <p:nvPr/>
          </p:nvGrpSpPr>
          <p:grpSpPr>
            <a:xfrm>
              <a:off x="2840295" y="2276872"/>
              <a:ext cx="571610" cy="360040"/>
              <a:chOff x="396352" y="5445224"/>
              <a:chExt cx="7200800" cy="576064"/>
            </a:xfrm>
          </p:grpSpPr>
          <p:sp>
            <p:nvSpPr>
              <p:cNvPr id="67" name="平行四辺形 66">
                <a:extLst>
                  <a:ext uri="{FF2B5EF4-FFF2-40B4-BE49-F238E27FC236}">
                    <a16:creationId xmlns:a16="http://schemas.microsoft.com/office/drawing/2014/main" id="{F90F61DA-4A20-4FD1-ED49-BDC2BB2F4E91}"/>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平行四辺形 71">
                <a:extLst>
                  <a:ext uri="{FF2B5EF4-FFF2-40B4-BE49-F238E27FC236}">
                    <a16:creationId xmlns:a16="http://schemas.microsoft.com/office/drawing/2014/main" id="{D50C4A2D-F162-5EDE-A21F-550D37EE6149}"/>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4" name="グループ化 63">
              <a:extLst>
                <a:ext uri="{FF2B5EF4-FFF2-40B4-BE49-F238E27FC236}">
                  <a16:creationId xmlns:a16="http://schemas.microsoft.com/office/drawing/2014/main" id="{8C8627F1-EC1F-A8EA-84C4-43A988877737}"/>
                </a:ext>
              </a:extLst>
            </p:cNvPr>
            <p:cNvGrpSpPr/>
            <p:nvPr/>
          </p:nvGrpSpPr>
          <p:grpSpPr>
            <a:xfrm>
              <a:off x="3344351" y="2276872"/>
              <a:ext cx="579577" cy="360040"/>
              <a:chOff x="120602" y="5445224"/>
              <a:chExt cx="7200800" cy="576064"/>
            </a:xfrm>
          </p:grpSpPr>
          <p:sp>
            <p:nvSpPr>
              <p:cNvPr id="65" name="平行四辺形 64">
                <a:extLst>
                  <a:ext uri="{FF2B5EF4-FFF2-40B4-BE49-F238E27FC236}">
                    <a16:creationId xmlns:a16="http://schemas.microsoft.com/office/drawing/2014/main" id="{00BF4072-2DCA-90ED-D4E6-0967A73E1772}"/>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平行四辺形 65">
                <a:extLst>
                  <a:ext uri="{FF2B5EF4-FFF2-40B4-BE49-F238E27FC236}">
                    <a16:creationId xmlns:a16="http://schemas.microsoft.com/office/drawing/2014/main" id="{F35D4B7A-790D-D6D5-0659-88898CA8CF3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0" name="グループ化 89">
            <a:extLst>
              <a:ext uri="{FF2B5EF4-FFF2-40B4-BE49-F238E27FC236}">
                <a16:creationId xmlns:a16="http://schemas.microsoft.com/office/drawing/2014/main" id="{18367CFC-B395-20A5-F868-A44C56EAC6BC}"/>
              </a:ext>
            </a:extLst>
          </p:cNvPr>
          <p:cNvGrpSpPr/>
          <p:nvPr/>
        </p:nvGrpSpPr>
        <p:grpSpPr>
          <a:xfrm>
            <a:off x="1853977" y="5615709"/>
            <a:ext cx="2091745" cy="360040"/>
            <a:chOff x="1832183" y="2276872"/>
            <a:chExt cx="2091745" cy="360040"/>
          </a:xfrm>
        </p:grpSpPr>
        <p:grpSp>
          <p:nvGrpSpPr>
            <p:cNvPr id="91" name="グループ化 90">
              <a:extLst>
                <a:ext uri="{FF2B5EF4-FFF2-40B4-BE49-F238E27FC236}">
                  <a16:creationId xmlns:a16="http://schemas.microsoft.com/office/drawing/2014/main" id="{ACB13672-2DC3-CC94-2B07-6357F77BD5B8}"/>
                </a:ext>
              </a:extLst>
            </p:cNvPr>
            <p:cNvGrpSpPr/>
            <p:nvPr/>
          </p:nvGrpSpPr>
          <p:grpSpPr>
            <a:xfrm>
              <a:off x="1832183" y="2276872"/>
              <a:ext cx="576064" cy="360040"/>
              <a:chOff x="971600" y="5445224"/>
              <a:chExt cx="7256909" cy="576064"/>
            </a:xfrm>
          </p:grpSpPr>
          <p:sp>
            <p:nvSpPr>
              <p:cNvPr id="108" name="平行四辺形 107">
                <a:extLst>
                  <a:ext uri="{FF2B5EF4-FFF2-40B4-BE49-F238E27FC236}">
                    <a16:creationId xmlns:a16="http://schemas.microsoft.com/office/drawing/2014/main" id="{BD3256AA-3774-4058-739C-0557663CA941}"/>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平行四辺形 108">
                <a:extLst>
                  <a:ext uri="{FF2B5EF4-FFF2-40B4-BE49-F238E27FC236}">
                    <a16:creationId xmlns:a16="http://schemas.microsoft.com/office/drawing/2014/main" id="{433048BA-1827-AF13-9333-8084B74E218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2" name="グループ化 91">
              <a:extLst>
                <a:ext uri="{FF2B5EF4-FFF2-40B4-BE49-F238E27FC236}">
                  <a16:creationId xmlns:a16="http://schemas.microsoft.com/office/drawing/2014/main" id="{B4950D77-6213-C969-D326-D81BEBE6C664}"/>
                </a:ext>
              </a:extLst>
            </p:cNvPr>
            <p:cNvGrpSpPr/>
            <p:nvPr/>
          </p:nvGrpSpPr>
          <p:grpSpPr>
            <a:xfrm>
              <a:off x="2336239" y="2276872"/>
              <a:ext cx="571610" cy="360040"/>
              <a:chOff x="683976" y="5445224"/>
              <a:chExt cx="7200800" cy="576064"/>
            </a:xfrm>
          </p:grpSpPr>
          <p:sp>
            <p:nvSpPr>
              <p:cNvPr id="106" name="平行四辺形 105">
                <a:extLst>
                  <a:ext uri="{FF2B5EF4-FFF2-40B4-BE49-F238E27FC236}">
                    <a16:creationId xmlns:a16="http://schemas.microsoft.com/office/drawing/2014/main" id="{599D1D6D-E30A-8DF3-7ACF-8CE34BE0EC8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平行四辺形 106">
                <a:extLst>
                  <a:ext uri="{FF2B5EF4-FFF2-40B4-BE49-F238E27FC236}">
                    <a16:creationId xmlns:a16="http://schemas.microsoft.com/office/drawing/2014/main" id="{B6D95AD0-0FE4-CADA-93BA-C60FD1B617A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3" name="グループ化 92">
              <a:extLst>
                <a:ext uri="{FF2B5EF4-FFF2-40B4-BE49-F238E27FC236}">
                  <a16:creationId xmlns:a16="http://schemas.microsoft.com/office/drawing/2014/main" id="{36190C90-24C5-ADEA-2A7F-F707DA03EF2B}"/>
                </a:ext>
              </a:extLst>
            </p:cNvPr>
            <p:cNvGrpSpPr/>
            <p:nvPr/>
          </p:nvGrpSpPr>
          <p:grpSpPr>
            <a:xfrm>
              <a:off x="2840295" y="2276872"/>
              <a:ext cx="571610" cy="360040"/>
              <a:chOff x="396352" y="5445224"/>
              <a:chExt cx="7200800" cy="576064"/>
            </a:xfrm>
          </p:grpSpPr>
          <p:sp>
            <p:nvSpPr>
              <p:cNvPr id="99" name="平行四辺形 98">
                <a:extLst>
                  <a:ext uri="{FF2B5EF4-FFF2-40B4-BE49-F238E27FC236}">
                    <a16:creationId xmlns:a16="http://schemas.microsoft.com/office/drawing/2014/main" id="{C283A55C-AB0F-34F3-9F0C-89B6ED59E8BE}"/>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0" name="平行四辺形 99">
                <a:extLst>
                  <a:ext uri="{FF2B5EF4-FFF2-40B4-BE49-F238E27FC236}">
                    <a16:creationId xmlns:a16="http://schemas.microsoft.com/office/drawing/2014/main" id="{747A4E59-9508-79C3-6035-C18D87391041}"/>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4" name="グループ化 93">
              <a:extLst>
                <a:ext uri="{FF2B5EF4-FFF2-40B4-BE49-F238E27FC236}">
                  <a16:creationId xmlns:a16="http://schemas.microsoft.com/office/drawing/2014/main" id="{5F427C89-C4AF-6D66-698A-E4D80D7558ED}"/>
                </a:ext>
              </a:extLst>
            </p:cNvPr>
            <p:cNvGrpSpPr/>
            <p:nvPr/>
          </p:nvGrpSpPr>
          <p:grpSpPr>
            <a:xfrm>
              <a:off x="3344351" y="2276872"/>
              <a:ext cx="579577" cy="360040"/>
              <a:chOff x="120602" y="5445224"/>
              <a:chExt cx="7200800" cy="576064"/>
            </a:xfrm>
          </p:grpSpPr>
          <p:sp>
            <p:nvSpPr>
              <p:cNvPr id="95" name="平行四辺形 94">
                <a:extLst>
                  <a:ext uri="{FF2B5EF4-FFF2-40B4-BE49-F238E27FC236}">
                    <a16:creationId xmlns:a16="http://schemas.microsoft.com/office/drawing/2014/main" id="{5C0C2A0C-1E85-0F66-42AA-4EB08A69C096}"/>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平行四辺形 97">
                <a:extLst>
                  <a:ext uri="{FF2B5EF4-FFF2-40B4-BE49-F238E27FC236}">
                    <a16:creationId xmlns:a16="http://schemas.microsoft.com/office/drawing/2014/main" id="{557675E4-E652-3A66-1DFD-5DAF20A63E4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10" name="グループ化 109">
            <a:extLst>
              <a:ext uri="{FF2B5EF4-FFF2-40B4-BE49-F238E27FC236}">
                <a16:creationId xmlns:a16="http://schemas.microsoft.com/office/drawing/2014/main" id="{71C97EBF-A2C8-C7D2-E08B-743A62F3A2CE}"/>
              </a:ext>
            </a:extLst>
          </p:cNvPr>
          <p:cNvGrpSpPr/>
          <p:nvPr/>
        </p:nvGrpSpPr>
        <p:grpSpPr>
          <a:xfrm>
            <a:off x="2321975" y="6039029"/>
            <a:ext cx="2091745" cy="360040"/>
            <a:chOff x="1832183" y="2276872"/>
            <a:chExt cx="2091745" cy="360040"/>
          </a:xfrm>
        </p:grpSpPr>
        <p:grpSp>
          <p:nvGrpSpPr>
            <p:cNvPr id="111" name="グループ化 110">
              <a:extLst>
                <a:ext uri="{FF2B5EF4-FFF2-40B4-BE49-F238E27FC236}">
                  <a16:creationId xmlns:a16="http://schemas.microsoft.com/office/drawing/2014/main" id="{15DE0182-9EA1-BE36-C124-942A6F188A0F}"/>
                </a:ext>
              </a:extLst>
            </p:cNvPr>
            <p:cNvGrpSpPr/>
            <p:nvPr/>
          </p:nvGrpSpPr>
          <p:grpSpPr>
            <a:xfrm>
              <a:off x="1832183" y="2276872"/>
              <a:ext cx="576064" cy="360040"/>
              <a:chOff x="971600" y="5445224"/>
              <a:chExt cx="7256909" cy="576064"/>
            </a:xfrm>
          </p:grpSpPr>
          <p:sp>
            <p:nvSpPr>
              <p:cNvPr id="121" name="平行四辺形 120">
                <a:extLst>
                  <a:ext uri="{FF2B5EF4-FFF2-40B4-BE49-F238E27FC236}">
                    <a16:creationId xmlns:a16="http://schemas.microsoft.com/office/drawing/2014/main" id="{4436FB93-46E9-7C10-C409-AC994145B55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平行四辺形 121">
                <a:extLst>
                  <a:ext uri="{FF2B5EF4-FFF2-40B4-BE49-F238E27FC236}">
                    <a16:creationId xmlns:a16="http://schemas.microsoft.com/office/drawing/2014/main" id="{CA22F39A-1AB6-71F0-D396-E8B3998DB05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2" name="グループ化 111">
              <a:extLst>
                <a:ext uri="{FF2B5EF4-FFF2-40B4-BE49-F238E27FC236}">
                  <a16:creationId xmlns:a16="http://schemas.microsoft.com/office/drawing/2014/main" id="{10362554-FD81-574A-808D-A0E88D7DAC3F}"/>
                </a:ext>
              </a:extLst>
            </p:cNvPr>
            <p:cNvGrpSpPr/>
            <p:nvPr/>
          </p:nvGrpSpPr>
          <p:grpSpPr>
            <a:xfrm>
              <a:off x="2336239" y="2276872"/>
              <a:ext cx="571610" cy="360040"/>
              <a:chOff x="683976" y="5445224"/>
              <a:chExt cx="7200800" cy="576064"/>
            </a:xfrm>
          </p:grpSpPr>
          <p:sp>
            <p:nvSpPr>
              <p:cNvPr id="119" name="平行四辺形 118">
                <a:extLst>
                  <a:ext uri="{FF2B5EF4-FFF2-40B4-BE49-F238E27FC236}">
                    <a16:creationId xmlns:a16="http://schemas.microsoft.com/office/drawing/2014/main" id="{55140287-05AD-4243-D09F-7644D81B9617}"/>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平行四辺形 119">
                <a:extLst>
                  <a:ext uri="{FF2B5EF4-FFF2-40B4-BE49-F238E27FC236}">
                    <a16:creationId xmlns:a16="http://schemas.microsoft.com/office/drawing/2014/main" id="{73867E3E-BA68-A374-BFCA-562287DFB3B0}"/>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3" name="グループ化 112">
              <a:extLst>
                <a:ext uri="{FF2B5EF4-FFF2-40B4-BE49-F238E27FC236}">
                  <a16:creationId xmlns:a16="http://schemas.microsoft.com/office/drawing/2014/main" id="{938D223D-022E-6A4E-A8BC-89F12D7C4179}"/>
                </a:ext>
              </a:extLst>
            </p:cNvPr>
            <p:cNvGrpSpPr/>
            <p:nvPr/>
          </p:nvGrpSpPr>
          <p:grpSpPr>
            <a:xfrm>
              <a:off x="2840295" y="2276872"/>
              <a:ext cx="571610" cy="360040"/>
              <a:chOff x="396352" y="5445224"/>
              <a:chExt cx="7200800" cy="576064"/>
            </a:xfrm>
          </p:grpSpPr>
          <p:sp>
            <p:nvSpPr>
              <p:cNvPr id="117" name="平行四辺形 116">
                <a:extLst>
                  <a:ext uri="{FF2B5EF4-FFF2-40B4-BE49-F238E27FC236}">
                    <a16:creationId xmlns:a16="http://schemas.microsoft.com/office/drawing/2014/main" id="{AEF88067-9879-3E62-66E6-7B46E3B05F9B}"/>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平行四辺形 117">
                <a:extLst>
                  <a:ext uri="{FF2B5EF4-FFF2-40B4-BE49-F238E27FC236}">
                    <a16:creationId xmlns:a16="http://schemas.microsoft.com/office/drawing/2014/main" id="{12768DA2-4C66-9EDB-2AEE-B134C7841212}"/>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4" name="グループ化 113">
              <a:extLst>
                <a:ext uri="{FF2B5EF4-FFF2-40B4-BE49-F238E27FC236}">
                  <a16:creationId xmlns:a16="http://schemas.microsoft.com/office/drawing/2014/main" id="{1D0127E3-CDB4-0ECD-7B07-111747A6F59C}"/>
                </a:ext>
              </a:extLst>
            </p:cNvPr>
            <p:cNvGrpSpPr/>
            <p:nvPr/>
          </p:nvGrpSpPr>
          <p:grpSpPr>
            <a:xfrm>
              <a:off x="3344351" y="2276872"/>
              <a:ext cx="579577" cy="360040"/>
              <a:chOff x="120602" y="5445224"/>
              <a:chExt cx="7200800" cy="576064"/>
            </a:xfrm>
          </p:grpSpPr>
          <p:sp>
            <p:nvSpPr>
              <p:cNvPr id="115" name="平行四辺形 114">
                <a:extLst>
                  <a:ext uri="{FF2B5EF4-FFF2-40B4-BE49-F238E27FC236}">
                    <a16:creationId xmlns:a16="http://schemas.microsoft.com/office/drawing/2014/main" id="{9D892066-41D3-5DFF-60FE-2A3F2225D2FD}"/>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平行四辺形 115">
                <a:extLst>
                  <a:ext uri="{FF2B5EF4-FFF2-40B4-BE49-F238E27FC236}">
                    <a16:creationId xmlns:a16="http://schemas.microsoft.com/office/drawing/2014/main" id="{2DDB612C-1885-6FEE-A97E-199532BF96E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36" name="グループ化 135">
            <a:extLst>
              <a:ext uri="{FF2B5EF4-FFF2-40B4-BE49-F238E27FC236}">
                <a16:creationId xmlns:a16="http://schemas.microsoft.com/office/drawing/2014/main" id="{E9B8D93B-CAB0-FDFA-0F92-037594FC83F0}"/>
              </a:ext>
            </a:extLst>
          </p:cNvPr>
          <p:cNvGrpSpPr/>
          <p:nvPr/>
        </p:nvGrpSpPr>
        <p:grpSpPr>
          <a:xfrm>
            <a:off x="2321975" y="6477754"/>
            <a:ext cx="2091745" cy="360040"/>
            <a:chOff x="1832183" y="2276872"/>
            <a:chExt cx="2091745" cy="360040"/>
          </a:xfrm>
        </p:grpSpPr>
        <p:grpSp>
          <p:nvGrpSpPr>
            <p:cNvPr id="137" name="グループ化 136">
              <a:extLst>
                <a:ext uri="{FF2B5EF4-FFF2-40B4-BE49-F238E27FC236}">
                  <a16:creationId xmlns:a16="http://schemas.microsoft.com/office/drawing/2014/main" id="{D9FBE366-CB99-5746-F406-6902256ABA14}"/>
                </a:ext>
              </a:extLst>
            </p:cNvPr>
            <p:cNvGrpSpPr/>
            <p:nvPr/>
          </p:nvGrpSpPr>
          <p:grpSpPr>
            <a:xfrm>
              <a:off x="1832183" y="2276872"/>
              <a:ext cx="576064" cy="360040"/>
              <a:chOff x="971600" y="5445224"/>
              <a:chExt cx="7256909" cy="576064"/>
            </a:xfrm>
          </p:grpSpPr>
          <p:sp>
            <p:nvSpPr>
              <p:cNvPr id="149" name="平行四辺形 148">
                <a:extLst>
                  <a:ext uri="{FF2B5EF4-FFF2-40B4-BE49-F238E27FC236}">
                    <a16:creationId xmlns:a16="http://schemas.microsoft.com/office/drawing/2014/main" id="{3C0E2D2C-3331-A3D5-D2D3-E24BB98BAA15}"/>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平行四辺形 149">
                <a:extLst>
                  <a:ext uri="{FF2B5EF4-FFF2-40B4-BE49-F238E27FC236}">
                    <a16:creationId xmlns:a16="http://schemas.microsoft.com/office/drawing/2014/main" id="{016B6643-DCFB-85D0-8C76-DE2F3EC9FF5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8" name="グループ化 137">
              <a:extLst>
                <a:ext uri="{FF2B5EF4-FFF2-40B4-BE49-F238E27FC236}">
                  <a16:creationId xmlns:a16="http://schemas.microsoft.com/office/drawing/2014/main" id="{235B26C0-162A-D83A-B54F-FF6044391EEE}"/>
                </a:ext>
              </a:extLst>
            </p:cNvPr>
            <p:cNvGrpSpPr/>
            <p:nvPr/>
          </p:nvGrpSpPr>
          <p:grpSpPr>
            <a:xfrm>
              <a:off x="2336239" y="2276872"/>
              <a:ext cx="571610" cy="360040"/>
              <a:chOff x="683976" y="5445224"/>
              <a:chExt cx="7200800" cy="576064"/>
            </a:xfrm>
          </p:grpSpPr>
          <p:sp>
            <p:nvSpPr>
              <p:cNvPr id="147" name="平行四辺形 146">
                <a:extLst>
                  <a:ext uri="{FF2B5EF4-FFF2-40B4-BE49-F238E27FC236}">
                    <a16:creationId xmlns:a16="http://schemas.microsoft.com/office/drawing/2014/main" id="{4D54C60F-C405-7B02-0113-BD041B4078E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平行四辺形 147">
                <a:extLst>
                  <a:ext uri="{FF2B5EF4-FFF2-40B4-BE49-F238E27FC236}">
                    <a16:creationId xmlns:a16="http://schemas.microsoft.com/office/drawing/2014/main" id="{94B9A13F-5758-917A-49BF-34112B9D0F7A}"/>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9" name="グループ化 138">
              <a:extLst>
                <a:ext uri="{FF2B5EF4-FFF2-40B4-BE49-F238E27FC236}">
                  <a16:creationId xmlns:a16="http://schemas.microsoft.com/office/drawing/2014/main" id="{68457A02-C132-5C92-D557-58EC0867C337}"/>
                </a:ext>
              </a:extLst>
            </p:cNvPr>
            <p:cNvGrpSpPr/>
            <p:nvPr/>
          </p:nvGrpSpPr>
          <p:grpSpPr>
            <a:xfrm>
              <a:off x="2840295" y="2276872"/>
              <a:ext cx="571610" cy="360040"/>
              <a:chOff x="396352" y="5445224"/>
              <a:chExt cx="7200800" cy="576064"/>
            </a:xfrm>
          </p:grpSpPr>
          <p:sp>
            <p:nvSpPr>
              <p:cNvPr id="144" name="平行四辺形 143">
                <a:extLst>
                  <a:ext uri="{FF2B5EF4-FFF2-40B4-BE49-F238E27FC236}">
                    <a16:creationId xmlns:a16="http://schemas.microsoft.com/office/drawing/2014/main" id="{33BF9CB9-6D76-483C-2445-2AEE4DE8C8D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5" name="平行四辺形 144">
                <a:extLst>
                  <a:ext uri="{FF2B5EF4-FFF2-40B4-BE49-F238E27FC236}">
                    <a16:creationId xmlns:a16="http://schemas.microsoft.com/office/drawing/2014/main" id="{0BD1D68E-1E96-6444-A770-AFBE173C7136}"/>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40" name="グループ化 139">
              <a:extLst>
                <a:ext uri="{FF2B5EF4-FFF2-40B4-BE49-F238E27FC236}">
                  <a16:creationId xmlns:a16="http://schemas.microsoft.com/office/drawing/2014/main" id="{341082AB-0A3D-04E5-961F-DC7EE3F9EF76}"/>
                </a:ext>
              </a:extLst>
            </p:cNvPr>
            <p:cNvGrpSpPr/>
            <p:nvPr/>
          </p:nvGrpSpPr>
          <p:grpSpPr>
            <a:xfrm>
              <a:off x="3344351" y="2276872"/>
              <a:ext cx="579577" cy="360040"/>
              <a:chOff x="120602" y="5445224"/>
              <a:chExt cx="7200800" cy="576064"/>
            </a:xfrm>
          </p:grpSpPr>
          <p:sp>
            <p:nvSpPr>
              <p:cNvPr id="141" name="平行四辺形 140">
                <a:extLst>
                  <a:ext uri="{FF2B5EF4-FFF2-40B4-BE49-F238E27FC236}">
                    <a16:creationId xmlns:a16="http://schemas.microsoft.com/office/drawing/2014/main" id="{B19E8CE3-6088-9BB7-3AE3-FA993A3F4470}"/>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平行四辺形 141">
                <a:extLst>
                  <a:ext uri="{FF2B5EF4-FFF2-40B4-BE49-F238E27FC236}">
                    <a16:creationId xmlns:a16="http://schemas.microsoft.com/office/drawing/2014/main" id="{30D760C9-5A7A-DDCD-F4BA-104AE873AC7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Tree>
    <p:extLst>
      <p:ext uri="{BB962C8B-B14F-4D97-AF65-F5344CB8AC3E}">
        <p14:creationId xmlns:p14="http://schemas.microsoft.com/office/powerpoint/2010/main" val="252182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さまざまな制約があり，実際の性能向上は </a:t>
            </a:r>
            <a:r>
              <a:rPr lang="en-US" altLang="ja-JP" dirty="0"/>
              <a:t>N </a:t>
            </a:r>
            <a:r>
              <a:rPr lang="ja-JP" altLang="en-US" dirty="0"/>
              <a:t>倍にはならない</a:t>
            </a:r>
            <a:endParaRPr lang="en-US" altLang="ja-JP" dirty="0"/>
          </a:p>
          <a:p>
            <a:pPr lvl="1"/>
            <a:r>
              <a:rPr lang="en-US" altLang="ja-JP" dirty="0"/>
              <a:t>2-way </a:t>
            </a:r>
            <a:r>
              <a:rPr lang="ja-JP" altLang="en-US" dirty="0"/>
              <a:t>なら実際には数割ぐらいの性能向上</a:t>
            </a:r>
            <a:endParaRPr lang="en-US" altLang="ja-JP" dirty="0"/>
          </a:p>
          <a:p>
            <a:r>
              <a:rPr lang="ja-JP" altLang="en-US" dirty="0"/>
              <a:t>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solidFill>
                  <a:schemeClr val="accent5"/>
                </a:solidFill>
              </a:rPr>
              <a:t>この場合はスカラ・プロセッサから全く性能があがらない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sz="1800" dirty="0"/>
              <a:t>例：先ほどのブロック図のように，データ・メモリが１つしかない場合</a:t>
            </a:r>
            <a:endParaRPr kumimoji="1" lang="en-US" altLang="ja-JP" sz="1800" dirty="0"/>
          </a:p>
          <a:p>
            <a:pPr lvl="1"/>
            <a:r>
              <a:rPr kumimoji="1" lang="ja-JP" altLang="en-US" sz="1800" dirty="0"/>
              <a:t>ロード命令は１サイクルに１つしか実行できない</a:t>
            </a:r>
            <a:endParaRPr kumimoji="1" lang="en-US" altLang="ja-JP" sz="1800" dirty="0"/>
          </a:p>
          <a:p>
            <a:pPr lvl="1"/>
            <a:r>
              <a:rPr kumimoji="1" lang="ja-JP" altLang="en-US" sz="1800" dirty="0"/>
              <a:t>上記のように，ロードが連続するとバブルが入る</a:t>
            </a:r>
            <a:endParaRPr lang="en-US" altLang="ja-JP" sz="1800" dirty="0"/>
          </a:p>
          <a:p>
            <a:r>
              <a:rPr kumimoji="1" lang="ja-JP" altLang="en-US" sz="1800" dirty="0"/>
              <a:t>回路規模が大きい </a:t>
            </a:r>
            <a:r>
              <a:rPr kumimoji="1" lang="en-US" altLang="ja-JP" sz="1800" dirty="0"/>
              <a:t>&amp; </a:t>
            </a:r>
            <a:r>
              <a:rPr kumimoji="1" lang="ja-JP" altLang="en-US" sz="1800" dirty="0"/>
              <a:t>使用頻度が低い演算器はパイプライン間で</a:t>
            </a:r>
            <a:br>
              <a:rPr kumimoji="1" lang="en-US" altLang="ja-JP" sz="1800" dirty="0"/>
            </a:br>
            <a:r>
              <a:rPr kumimoji="1" lang="ja-JP" altLang="en-US" sz="1800" dirty="0"/>
              <a:t>共有されることが多い </a:t>
            </a:r>
            <a:r>
              <a:rPr kumimoji="1" lang="en-US" altLang="ja-JP" sz="1800" dirty="0"/>
              <a:t>= </a:t>
            </a:r>
            <a:r>
              <a:rPr kumimoji="1" lang="ja-JP" altLang="en-US" sz="1800" dirty="0"/>
              <a:t>複数同時に来ると止まる</a:t>
            </a:r>
            <a:endParaRPr lang="en-US" altLang="ja-JP" sz="1800" dirty="0"/>
          </a:p>
          <a:p>
            <a:pPr lvl="1"/>
            <a:r>
              <a:rPr kumimoji="1" lang="ja-JP" altLang="en-US" sz="1800" dirty="0"/>
              <a:t>乗算器，除算器，超越関数の演算器など</a:t>
            </a:r>
            <a:endParaRPr kumimoji="1" lang="en-US" altLang="ja-JP" sz="1800"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a:t>
            </a:r>
            <a:r>
              <a:rPr lang="en-US" altLang="ja-JP" dirty="0"/>
              <a:t>way </a:t>
            </a:r>
            <a:r>
              <a:rPr lang="ja-JP" altLang="en-US" dirty="0"/>
              <a:t>数）を増やしていっても，</a:t>
            </a:r>
            <a:br>
              <a:rPr lang="en-US" altLang="ja-JP" dirty="0"/>
            </a:br>
            <a:r>
              <a:rPr lang="ja-JP" altLang="en-US" dirty="0"/>
              <a:t>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必要な回路を増やせば解決する</a:t>
            </a:r>
            <a:endParaRPr lang="en-US" altLang="ja-JP" dirty="0"/>
          </a:p>
          <a:p>
            <a:pPr marL="720000" lvl="2" indent="0">
              <a:buNone/>
            </a:pPr>
            <a:r>
              <a:rPr lang="ja-JP" altLang="en-US" dirty="0"/>
              <a:t>　（当然にコストが増える</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a:t>
            </a:r>
            <a:endParaRPr lang="en-US" altLang="ja-JP" b="1"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命令のスケジューリング</a:t>
            </a:r>
            <a:endParaRPr kumimoji="1" lang="en-US" altLang="ja-JP" dirty="0"/>
          </a:p>
          <a:p>
            <a:pPr lvl="1"/>
            <a:r>
              <a:rPr kumimoji="1" lang="ja-JP" altLang="en-US" dirty="0">
                <a:solidFill>
                  <a:schemeClr val="accent5"/>
                </a:solidFill>
              </a:rPr>
              <a:t>プログラムの意味を変えずに，命令の実行順を並び変えること</a:t>
            </a:r>
            <a:endParaRPr kumimoji="1" lang="en-US" altLang="ja-JP" dirty="0">
              <a:solidFill>
                <a:schemeClr val="accent5"/>
              </a:solidFill>
            </a:endParaRPr>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また、アセンブリ言語で</a:t>
            </a:r>
            <a:r>
              <a:rPr lang="en-US" altLang="ja-JP" b="0" i="0" dirty="0">
                <a:solidFill>
                  <a:srgbClr val="000000"/>
                </a:solidFill>
                <a:effectLst/>
                <a:latin typeface="Meiryo" panose="020B0604030504040204" pitchFamily="50" charset="-128"/>
                <a:ea typeface="Meiryo" panose="020B0604030504040204" pitchFamily="50" charset="-128"/>
              </a:rPr>
              <a:t>if</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は使えないので</a:t>
            </a:r>
            <a:r>
              <a:rPr lang="en-US" altLang="ja-JP" b="0" i="0" dirty="0">
                <a:solidFill>
                  <a:srgbClr val="000000"/>
                </a:solidFill>
                <a:effectLst/>
                <a:latin typeface="-apple-system"/>
              </a:rPr>
              <a:t>LABEL </a:t>
            </a:r>
            <a:r>
              <a:rPr lang="ja-JP" altLang="en-US" b="0" i="0" dirty="0">
                <a:solidFill>
                  <a:srgbClr val="000000"/>
                </a:solidFill>
                <a:effectLst/>
                <a:latin typeface="-apple-system"/>
              </a:rPr>
              <a:t>も使ってはいけないのかと思っていましたが、なぜ</a:t>
            </a:r>
            <a:r>
              <a:rPr lang="en-US" altLang="ja-JP" b="0" i="0" dirty="0">
                <a:solidFill>
                  <a:srgbClr val="000000"/>
                </a:solidFill>
                <a:effectLst/>
                <a:latin typeface="-apple-system"/>
              </a:rPr>
              <a:t>LABEL</a:t>
            </a:r>
            <a:r>
              <a:rPr lang="ja-JP" altLang="en-US" b="0" i="0" dirty="0">
                <a:solidFill>
                  <a:srgbClr val="000000"/>
                </a:solidFill>
                <a:effectLst/>
                <a:latin typeface="-apple-system"/>
              </a:rPr>
              <a:t>は使ってもいいのでしょか？</a:t>
            </a:r>
            <a:br>
              <a:rPr lang="en-US" altLang="ja-JP" b="0" i="0" dirty="0">
                <a:solidFill>
                  <a:srgbClr val="000000"/>
                </a:solidFill>
                <a:effectLst/>
                <a:latin typeface="-apple-system"/>
              </a:rPr>
            </a:br>
            <a:br>
              <a:rPr lang="en-US" altLang="ja-JP" b="0" i="0" dirty="0">
                <a:solidFill>
                  <a:srgbClr val="000000"/>
                </a:solidFill>
                <a:effectLst/>
                <a:latin typeface="-apple-system"/>
              </a:rPr>
            </a:br>
            <a:r>
              <a:rPr lang="en-US" altLang="ja-JP" b="0" i="0" dirty="0">
                <a:solidFill>
                  <a:srgbClr val="000000"/>
                </a:solidFill>
                <a:effectLst/>
                <a:latin typeface="-apple-system"/>
              </a:rPr>
              <a:t>LABEL </a:t>
            </a:r>
            <a:r>
              <a:rPr lang="ja-JP" altLang="en-US" b="0" i="0" dirty="0">
                <a:solidFill>
                  <a:srgbClr val="000000"/>
                </a:solidFill>
                <a:effectLst/>
                <a:latin typeface="-apple-system"/>
              </a:rPr>
              <a:t>は命令の場所（命令のアドレス）につけている印</a:t>
            </a:r>
            <a:br>
              <a:rPr lang="en-US" altLang="ja-JP" b="0" i="0" dirty="0">
                <a:solidFill>
                  <a:srgbClr val="000000"/>
                </a:solidFill>
                <a:effectLst/>
                <a:latin typeface="-apple-system"/>
              </a:rPr>
            </a:br>
            <a:r>
              <a:rPr lang="ja-JP" altLang="en-US" b="0" i="0" dirty="0">
                <a:solidFill>
                  <a:srgbClr val="000000"/>
                </a:solidFill>
                <a:effectLst/>
                <a:latin typeface="-apple-system"/>
              </a:rPr>
              <a:t>アドレスの数字と１：１に機械的に変換できるので，アセンブリ言語でも使える</a:t>
            </a:r>
            <a:endParaRPr lang="en-US" dirty="0"/>
          </a:p>
        </p:txBody>
      </p:sp>
    </p:spTree>
    <p:extLst>
      <p:ext uri="{BB962C8B-B14F-4D97-AF65-F5344CB8AC3E}">
        <p14:creationId xmlns:p14="http://schemas.microsoft.com/office/powerpoint/2010/main" val="659688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これは分岐予測による投機実行により，効果的に解決できる</a:t>
            </a:r>
            <a:br>
              <a:rPr kumimoji="1" lang="en-US" altLang="ja-JP" dirty="0"/>
            </a:br>
            <a:r>
              <a:rPr kumimoji="1" lang="ja-JP" altLang="en-US" dirty="0"/>
              <a:t>（前回の講義）</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
        <p:nvSpPr>
          <p:cNvPr id="25" name="角丸四角形吹き出し 23">
            <a:extLst>
              <a:ext uri="{FF2B5EF4-FFF2-40B4-BE49-F238E27FC236}">
                <a16:creationId xmlns:a16="http://schemas.microsoft.com/office/drawing/2014/main" id="{4882E934-F53D-1FED-071F-3A8BF8D49506}"/>
              </a:ext>
            </a:extLst>
          </p:cNvPr>
          <p:cNvSpPr/>
          <p:nvPr/>
        </p:nvSpPr>
        <p:spPr bwMode="auto">
          <a:xfrm>
            <a:off x="7092028" y="3789004"/>
            <a:ext cx="1440016" cy="522647"/>
          </a:xfrm>
          <a:prstGeom prst="wedgeRoundRectCallout">
            <a:avLst>
              <a:gd name="adj1" fmla="val -43365"/>
              <a:gd name="adj2" fmla="val 134720"/>
              <a:gd name="adj3" fmla="val 16667"/>
            </a:avLst>
          </a:prstGeom>
          <a:ln>
            <a:solidFill>
              <a:schemeClr val="accent4"/>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予測してやって</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ください</a:t>
            </a: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	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 </a:t>
            </a: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 </a:t>
            </a: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429000"/>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逆依存がある場合にスケジューリングをすると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x2=2</a:t>
            </a:r>
            <a:r>
              <a:rPr lang="en-US" altLang="ja-JP" dirty="0">
                <a:solidFill>
                  <a:schemeClr val="bg1">
                    <a:lumMod val="50000"/>
                  </a:schemeClr>
                </a:solidFill>
                <a:latin typeface="Consolas" panose="020B0609020204030204" pitchFamily="49" charset="0"/>
              </a:rPr>
              <a:t>,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x2=5</a:t>
            </a:r>
            <a:r>
              <a:rPr lang="en-US" altLang="ja-JP" dirty="0">
                <a:solidFill>
                  <a:schemeClr val="bg1">
                    <a:lumMod val="50000"/>
                  </a:schemeClr>
                </a:solidFill>
                <a:latin typeface="Consolas" panose="020B0609020204030204" pitchFamily="49" charset="0"/>
              </a:rPr>
              <a:t>,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1710138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a:t>
            </a:r>
            <a:r>
              <a:rPr lang="ja-JP" altLang="en-US">
                <a:latin typeface="Consolas" panose="020B0609020204030204" pitchFamily="49" charset="0"/>
              </a:rPr>
              <a:t>問題なさそう？</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a:t>
            </a:r>
            <a:br>
              <a:rPr lang="en-US" altLang="ja-JP" dirty="0">
                <a:latin typeface="Consolas" panose="020B0609020204030204" pitchFamily="49" charset="0"/>
              </a:rPr>
            </a:b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出力依存がある場合にスケジューリングをすると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x1=1</a:t>
            </a:r>
            <a:r>
              <a:rPr lang="en-US" altLang="ja-JP" dirty="0">
                <a:solidFill>
                  <a:schemeClr val="bg1">
                    <a:lumMod val="50000"/>
                  </a:schemeClr>
                </a:solidFill>
                <a:latin typeface="Consolas" panose="020B0609020204030204" pitchFamily="49" charset="0"/>
              </a:rPr>
              <a:t>, x2=2,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78198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偽の依存（逆依存と出力依存）はレジスタを使い回すことに</a:t>
            </a:r>
            <a:br>
              <a:rPr lang="en-US" altLang="ja-JP" dirty="0"/>
            </a:br>
            <a:r>
              <a:rPr lang="ja-JP" altLang="en-US" dirty="0"/>
              <a:t>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たとえばレジスタがたくさんあれば，他のレジスタを使うようプログラムを書き換えて偽の依存を取り除ける</a:t>
            </a:r>
            <a:endParaRPr lang="en-US" altLang="ja-JP" dirty="0"/>
          </a:p>
          <a:p>
            <a:pPr lvl="1"/>
            <a:r>
              <a:rPr lang="ja-JP" altLang="en-US" dirty="0">
                <a:latin typeface="Consolas" panose="020B0609020204030204" pitchFamily="49" charset="0"/>
              </a:rPr>
              <a:t>逆依存（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ただし，使えるレジスタの数には限りがある</a:t>
            </a:r>
            <a:endParaRPr kumimoji="1" lang="en-US" altLang="ja-JP" dirty="0"/>
          </a:p>
          <a:p>
            <a:pPr lvl="1"/>
            <a:r>
              <a:rPr kumimoji="1" lang="ja-JP" altLang="en-US" dirty="0"/>
              <a:t>上記は「たまたま」</a:t>
            </a:r>
            <a:r>
              <a:rPr kumimoji="1" lang="en-US" altLang="ja-JP" dirty="0"/>
              <a:t>x4 </a:t>
            </a:r>
            <a:r>
              <a:rPr kumimoji="1" lang="ja-JP" altLang="en-US" dirty="0"/>
              <a:t>は使っていなかった場合の例</a:t>
            </a:r>
            <a:endParaRPr kumimoji="1" lang="en-US" altLang="ja-JP" dirty="0"/>
          </a:p>
          <a:p>
            <a:pPr lvl="1"/>
            <a:r>
              <a:rPr kumimoji="1" lang="ja-JP" altLang="en-US" dirty="0"/>
              <a:t>一般に記憶回路の容量と速度はトレードオフがある</a:t>
            </a:r>
            <a:endParaRPr kumimoji="1" lang="en-US" altLang="ja-JP" dirty="0"/>
          </a:p>
          <a:p>
            <a:pPr lvl="2"/>
            <a:r>
              <a:rPr kumimoji="1" lang="ja-JP" altLang="en-US" dirty="0"/>
              <a:t>講義第２回</a:t>
            </a:r>
            <a:r>
              <a:rPr lang="ja-JP" altLang="en-US" dirty="0"/>
              <a:t>「なぜレジスタとメモリがあるのか？」</a:t>
            </a:r>
            <a:endParaRPr kumimoji="1" lang="ja-JP" altLang="en-US" dirty="0"/>
          </a:p>
        </p:txBody>
      </p:sp>
      <p:sp>
        <p:nvSpPr>
          <p:cNvPr id="4" name="右矢印 3"/>
          <p:cNvSpPr/>
          <p:nvPr/>
        </p:nvSpPr>
        <p:spPr bwMode="auto">
          <a:xfrm>
            <a:off x="3671990" y="2438989"/>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3879005"/>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pPr algn="l"/>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 rs1+1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で何が行われているのかがよくわからなくなってしまったのですが、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がスタック・ポインタで、それを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に入れてアドレスとし、メモリでそのアドレスが示す部分の中身</a:t>
            </a:r>
            <a:r>
              <a:rPr lang="en-US" altLang="ja-JP" b="0" i="0" dirty="0">
                <a:solidFill>
                  <a:srgbClr val="000000"/>
                </a:solidFill>
                <a:effectLst/>
                <a:latin typeface="Meiryo" panose="020B0604030504040204" pitchFamily="50" charset="-128"/>
                <a:ea typeface="Meiryo" panose="020B0604030504040204" pitchFamily="50" charset="-128"/>
              </a:rPr>
              <a:t>[</a:t>
            </a:r>
            <a:r>
              <a:rPr lang="en-US" altLang="ja-JP" b="0" i="0" dirty="0" err="1">
                <a:solidFill>
                  <a:srgbClr val="000000"/>
                </a:solidFill>
                <a:effectLst/>
                <a:latin typeface="Meiryo" panose="020B0604030504040204" pitchFamily="50" charset="-128"/>
                <a:ea typeface="Meiryo" panose="020B0604030504040204" pitchFamily="50" charset="-128"/>
              </a:rPr>
              <a:t>rd</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を値</a:t>
            </a:r>
            <a:r>
              <a:rPr lang="en-US" altLang="ja-JP" b="0" i="0" dirty="0">
                <a:solidFill>
                  <a:srgbClr val="000000"/>
                </a:solidFill>
                <a:effectLst/>
                <a:latin typeface="Meiryo" panose="020B0604030504040204" pitchFamily="50" charset="-128"/>
                <a:ea typeface="Meiryo" panose="020B0604030504040204" pitchFamily="50" charset="-128"/>
              </a:rPr>
              <a:t>r2</a:t>
            </a:r>
            <a:r>
              <a:rPr lang="ja-JP" altLang="en-US" b="0" i="0" dirty="0">
                <a:solidFill>
                  <a:srgbClr val="000000"/>
                </a:solidFill>
                <a:effectLst/>
                <a:latin typeface="Meiryo" panose="020B0604030504040204" pitchFamily="50" charset="-128"/>
                <a:ea typeface="Meiryo" panose="020B0604030504040204" pitchFamily="50" charset="-128"/>
              </a:rPr>
              <a:t>とする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書き込む</a:t>
            </a:r>
            <a:r>
              <a:rPr lang="en-US" altLang="ja-JP" b="0" i="0" dirty="0">
                <a:solidFill>
                  <a:srgbClr val="000000"/>
                </a:solidFill>
                <a:effectLst/>
                <a:latin typeface="Meiryo" panose="020B0604030504040204" pitchFamily="50" charset="-128"/>
                <a:ea typeface="Meiryo" panose="020B0604030504040204" pitchFamily="50" charset="-128"/>
              </a:rPr>
              <a:t>)</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は、メモリでアドレス</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が示す部分の中身</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err="1">
                <a:solidFill>
                  <a:srgbClr val="000000"/>
                </a:solidFill>
                <a:effectLst/>
                <a:latin typeface="Meiryo" panose="020B0604030504040204" pitchFamily="50" charset="-128"/>
                <a:ea typeface="Meiryo" panose="020B0604030504040204" pitchFamily="50" charset="-128"/>
              </a:rPr>
              <a:t>rd</a:t>
            </a:r>
            <a:r>
              <a:rPr lang="ja-JP" altLang="en-US" b="0" i="0" dirty="0">
                <a:solidFill>
                  <a:srgbClr val="000000"/>
                </a:solidFill>
                <a:effectLst/>
                <a:latin typeface="Meiryo" panose="020B0604030504040204" pitchFamily="50" charset="-128"/>
                <a:ea typeface="Meiryo" panose="020B0604030504040204" pitchFamily="50" charset="-128"/>
              </a:rPr>
              <a:t>に入れて</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読んで</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、スタック・ポインタを</a:t>
            </a:r>
            <a:r>
              <a:rPr lang="en-US" altLang="ja-JP" b="0" i="0" dirty="0">
                <a:solidFill>
                  <a:srgbClr val="000000"/>
                </a:solidFill>
                <a:effectLst/>
                <a:latin typeface="Meiryo" panose="020B0604030504040204" pitchFamily="50" charset="-128"/>
                <a:ea typeface="Meiryo" panose="020B0604030504040204" pitchFamily="50" charset="-128"/>
              </a:rPr>
              <a:t>rs1+1</a:t>
            </a:r>
            <a:r>
              <a:rPr lang="ja-JP" altLang="en-US" b="0" i="0" dirty="0">
                <a:solidFill>
                  <a:srgbClr val="000000"/>
                </a:solidFill>
                <a:effectLst/>
                <a:latin typeface="Meiryo" panose="020B0604030504040204" pitchFamily="50" charset="-128"/>
                <a:ea typeface="Meiryo" panose="020B0604030504040204" pitchFamily="50" charset="-128"/>
              </a:rPr>
              <a:t>とする</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という理解で正しいでしょうか。 → 正しいです</a:t>
            </a:r>
          </a:p>
          <a:p>
            <a:r>
              <a:rPr lang="ja-JP" altLang="en-US" b="0" i="0" dirty="0">
                <a:solidFill>
                  <a:srgbClr val="000000"/>
                </a:solidFill>
                <a:effectLst/>
                <a:latin typeface="Meiryo" panose="020B0604030504040204" pitchFamily="50" charset="-128"/>
                <a:ea typeface="Meiryo" panose="020B0604030504040204" pitchFamily="50" charset="-128"/>
              </a:rPr>
              <a:t>また、</a:t>
            </a:r>
            <a:r>
              <a:rPr lang="en-US" altLang="ja-JP" b="0" i="0" dirty="0">
                <a:solidFill>
                  <a:srgbClr val="000000"/>
                </a:solidFill>
                <a:effectLst/>
                <a:latin typeface="Meiryo" panose="020B0604030504040204" pitchFamily="50" charset="-128"/>
              </a:rPr>
              <a:t>push</a:t>
            </a:r>
            <a:r>
              <a:rPr lang="ja-JP" altLang="en-US" b="0" i="0" dirty="0">
                <a:solidFill>
                  <a:srgbClr val="000000"/>
                </a:solidFill>
                <a:effectLst/>
                <a:latin typeface="Meiryo" panose="020B0604030504040204" pitchFamily="50" charset="-128"/>
                <a:ea typeface="Meiryo" panose="020B0604030504040204" pitchFamily="50" charset="-128"/>
              </a:rPr>
              <a:t>はレジスタとメモリに書き込んでいるけれど、</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はレジスタとレジスタに書き込んでいるから、</a:t>
            </a:r>
            <a:r>
              <a:rPr lang="en-US" altLang="ja-JP" b="0" i="0" dirty="0">
                <a:solidFill>
                  <a:srgbClr val="000000"/>
                </a:solidFill>
                <a:effectLst/>
                <a:latin typeface="Meiryo" panose="020B0604030504040204" pitchFamily="50" charset="-128"/>
              </a:rPr>
              <a:t>pop</a:t>
            </a:r>
            <a:r>
              <a:rPr lang="ja-JP" altLang="en-US" b="0" i="0" dirty="0">
                <a:solidFill>
                  <a:srgbClr val="000000"/>
                </a:solidFill>
                <a:effectLst/>
                <a:latin typeface="Meiryo" panose="020B0604030504040204" pitchFamily="50" charset="-128"/>
                <a:ea typeface="Meiryo" panose="020B0604030504040204" pitchFamily="50" charset="-128"/>
              </a:rPr>
              <a:t>でのみ構造ハザードが起きるということでしょうか。→ 正しいです</a:t>
            </a:r>
            <a:endParaRPr lang="en-US" dirty="0"/>
          </a:p>
        </p:txBody>
      </p:sp>
    </p:spTree>
    <p:extLst>
      <p:ext uri="{BB962C8B-B14F-4D97-AF65-F5344CB8AC3E}">
        <p14:creationId xmlns:p14="http://schemas.microsoft.com/office/powerpoint/2010/main" val="568037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静的命令スケジューリング</a:t>
            </a:r>
          </a:p>
        </p:txBody>
      </p:sp>
      <p:sp>
        <p:nvSpPr>
          <p:cNvPr id="3" name="テキスト プレースホルダー 2"/>
          <p:cNvSpPr>
            <a:spLocks noGrp="1"/>
          </p:cNvSpPr>
          <p:nvPr>
            <p:ph type="body" sz="quarter" idx="10"/>
          </p:nvPr>
        </p:nvSpPr>
        <p:spPr/>
        <p:txBody>
          <a:bodyPr/>
          <a:lstStyle/>
          <a:p>
            <a:r>
              <a:rPr lang="ja-JP" altLang="en-US" dirty="0"/>
              <a:t>静的命令スケジューリング</a:t>
            </a:r>
            <a:endParaRPr lang="en-US" altLang="ja-JP" dirty="0"/>
          </a:p>
          <a:p>
            <a:pPr lvl="1"/>
            <a:r>
              <a:rPr lang="ja-JP" altLang="en-US" dirty="0"/>
              <a:t>並列実行できるようにプログラム内の命令を並びかえて</a:t>
            </a:r>
            <a:br>
              <a:rPr lang="en-US" altLang="ja-JP" dirty="0"/>
            </a:br>
            <a:r>
              <a:rPr lang="ja-JP" altLang="en-US" dirty="0"/>
              <a:t>おく方法</a:t>
            </a:r>
            <a:endParaRPr lang="en-US" altLang="ja-JP" dirty="0"/>
          </a:p>
          <a:p>
            <a:pPr lvl="1"/>
            <a:r>
              <a:rPr lang="ja-JP" altLang="en-US" dirty="0"/>
              <a:t>通常はコンパイラが行う</a:t>
            </a:r>
            <a:endParaRPr lang="en-US" altLang="ja-JP" dirty="0"/>
          </a:p>
          <a:p>
            <a:r>
              <a:rPr lang="ja-JP" altLang="en-US" dirty="0"/>
              <a:t>静的 </a:t>
            </a:r>
            <a:r>
              <a:rPr lang="en-US" altLang="ja-JP" dirty="0"/>
              <a:t>vs. </a:t>
            </a:r>
            <a:r>
              <a:rPr lang="ja-JP" altLang="en-US" dirty="0"/>
              <a:t>動的</a:t>
            </a:r>
            <a:endParaRPr lang="en-US" altLang="ja-JP" dirty="0"/>
          </a:p>
          <a:p>
            <a:pPr lvl="1"/>
            <a:r>
              <a:rPr lang="ja-JP" altLang="en-US" dirty="0"/>
              <a:t>静的：</a:t>
            </a:r>
            <a:endParaRPr lang="en-US" altLang="ja-JP" dirty="0"/>
          </a:p>
          <a:p>
            <a:pPr lvl="2"/>
            <a:r>
              <a:rPr lang="ja-JP" altLang="en-US" dirty="0"/>
              <a:t>事前にプログラム内の命令を並び替えておく</a:t>
            </a:r>
            <a:endParaRPr lang="en-US" altLang="ja-JP" dirty="0"/>
          </a:p>
          <a:p>
            <a:pPr lvl="2"/>
            <a:r>
              <a:rPr lang="en-US" altLang="ja-JP" dirty="0"/>
              <a:t>= CPU </a:t>
            </a:r>
            <a:r>
              <a:rPr lang="ja-JP" altLang="en-US" dirty="0"/>
              <a:t>からみると実行順は変化しない</a:t>
            </a:r>
            <a:endParaRPr lang="en-US" altLang="ja-JP" dirty="0"/>
          </a:p>
          <a:p>
            <a:pPr lvl="1"/>
            <a:r>
              <a:rPr lang="ja-JP" altLang="en-US" dirty="0"/>
              <a:t>動的：</a:t>
            </a:r>
            <a:endParaRPr lang="en-US" altLang="ja-JP" dirty="0"/>
          </a:p>
          <a:p>
            <a:pPr lvl="2"/>
            <a:r>
              <a:rPr lang="en-US" altLang="ja-JP" dirty="0"/>
              <a:t>CPU </a:t>
            </a:r>
            <a:r>
              <a:rPr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149"/>
              <a:gd name="adj2" fmla="val 944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798992"/>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798993"/>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5409022"/>
            <a:ext cx="8280092" cy="900010"/>
          </a:xfrm>
        </p:spPr>
        <p:txBody>
          <a:bodyPr/>
          <a:lstStyle/>
          <a:p>
            <a:r>
              <a:rPr lang="en-US" altLang="ja-JP" sz="2000" dirty="0">
                <a:latin typeface="Consolas" panose="020B0609020204030204" pitchFamily="49" charset="0"/>
              </a:rPr>
              <a:t>I2</a:t>
            </a:r>
            <a:r>
              <a:rPr kumimoji="1" lang="en-US" altLang="ja-JP" dirty="0"/>
              <a:t> </a:t>
            </a:r>
            <a:r>
              <a:rPr kumimoji="1" lang="ja-JP" altLang="en-US" dirty="0"/>
              <a:t>と </a:t>
            </a:r>
            <a:r>
              <a:rPr lang="en-US" altLang="ja-JP" sz="2000" dirty="0">
                <a:latin typeface="Consolas" panose="020B0609020204030204" pitchFamily="49" charset="0"/>
              </a:rPr>
              <a:t>I3 </a:t>
            </a:r>
            <a:r>
              <a:rPr lang="ja-JP" altLang="en-US" sz="2000" dirty="0">
                <a:latin typeface="Consolas" panose="020B0609020204030204" pitchFamily="49" charset="0"/>
              </a:rPr>
              <a:t>の順序を入れ替えたので，バブルが消えた</a:t>
            </a:r>
            <a:endParaRPr kumimoji="1" lang="en-US" altLang="ja-JP" dirty="0"/>
          </a:p>
        </p:txBody>
      </p:sp>
      <p:cxnSp>
        <p:nvCxnSpPr>
          <p:cNvPr id="4" name="直線コネクタ 3"/>
          <p:cNvCxnSpPr>
            <a:endCxn id="11" idx="1"/>
          </p:cNvCxnSpPr>
          <p:nvPr/>
        </p:nvCxnSpPr>
        <p:spPr bwMode="auto">
          <a:xfrm flipV="1">
            <a:off x="259197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13198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38200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38200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83201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2591978" y="2348986"/>
            <a:ext cx="99001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93200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187197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187197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187197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403199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403199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2" name="直線コネクタ 21">
            <a:extLst>
              <a:ext uri="{FF2B5EF4-FFF2-40B4-BE49-F238E27FC236}">
                <a16:creationId xmlns:a16="http://schemas.microsoft.com/office/drawing/2014/main" id="{11647A2C-2895-4188-264A-659E41E1B186}"/>
              </a:ext>
            </a:extLst>
          </p:cNvPr>
          <p:cNvCxnSpPr>
            <a:cxnSpLocks/>
            <a:stCxn id="67" idx="3"/>
            <a:endCxn id="43" idx="1"/>
          </p:cNvCxnSpPr>
          <p:nvPr/>
        </p:nvCxnSpPr>
        <p:spPr bwMode="auto">
          <a:xfrm flipV="1">
            <a:off x="2591978" y="4869014"/>
            <a:ext cx="990015" cy="2"/>
          </a:xfrm>
          <a:prstGeom prst="line">
            <a:avLst/>
          </a:prstGeom>
          <a:noFill/>
          <a:ln w="9525" cap="flat" cmpd="sng" algn="ctr">
            <a:solidFill>
              <a:schemeClr val="tx1"/>
            </a:solidFill>
            <a:prstDash val="dash"/>
            <a:round/>
            <a:headEnd type="none" w="med" len="med"/>
            <a:tailEnd type="none" w="med" len="med"/>
          </a:ln>
          <a:effectLst/>
        </p:spPr>
      </p:cxnSp>
      <p:cxnSp>
        <p:nvCxnSpPr>
          <p:cNvPr id="33" name="直線コネクタ 32">
            <a:extLst>
              <a:ext uri="{FF2B5EF4-FFF2-40B4-BE49-F238E27FC236}">
                <a16:creationId xmlns:a16="http://schemas.microsoft.com/office/drawing/2014/main" id="{5F172981-F9D8-7D83-B506-9F0B89B03BE2}"/>
              </a:ext>
            </a:extLst>
          </p:cNvPr>
          <p:cNvCxnSpPr/>
          <p:nvPr/>
        </p:nvCxnSpPr>
        <p:spPr bwMode="auto">
          <a:xfrm>
            <a:off x="2591978"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34" name="Rectangle 69">
            <a:extLst>
              <a:ext uri="{FF2B5EF4-FFF2-40B4-BE49-F238E27FC236}">
                <a16:creationId xmlns:a16="http://schemas.microsoft.com/office/drawing/2014/main" id="{0221DA14-1EEE-376C-E32B-248BDD45DDEB}"/>
              </a:ext>
            </a:extLst>
          </p:cNvPr>
          <p:cNvSpPr>
            <a:spLocks noChangeArrowheads="1"/>
          </p:cNvSpPr>
          <p:nvPr/>
        </p:nvSpPr>
        <p:spPr bwMode="auto">
          <a:xfrm>
            <a:off x="313198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a:extLst>
              <a:ext uri="{FF2B5EF4-FFF2-40B4-BE49-F238E27FC236}">
                <a16:creationId xmlns:a16="http://schemas.microsoft.com/office/drawing/2014/main" id="{115D7030-2247-E7E0-10EB-CC211F7CAEF0}"/>
              </a:ext>
            </a:extLst>
          </p:cNvPr>
          <p:cNvSpPr>
            <a:spLocks noChangeArrowheads="1"/>
          </p:cNvSpPr>
          <p:nvPr/>
        </p:nvSpPr>
        <p:spPr bwMode="auto">
          <a:xfrm>
            <a:off x="358198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a:extLst>
              <a:ext uri="{FF2B5EF4-FFF2-40B4-BE49-F238E27FC236}">
                <a16:creationId xmlns:a16="http://schemas.microsoft.com/office/drawing/2014/main" id="{D0503609-D98C-6AD4-E17F-2592AC4BBC1F}"/>
              </a:ext>
            </a:extLst>
          </p:cNvPr>
          <p:cNvSpPr>
            <a:spLocks noChangeArrowheads="1"/>
          </p:cNvSpPr>
          <p:nvPr/>
        </p:nvSpPr>
        <p:spPr bwMode="auto">
          <a:xfrm>
            <a:off x="4031994" y="378900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8" name="Rectangle 72">
            <a:extLst>
              <a:ext uri="{FF2B5EF4-FFF2-40B4-BE49-F238E27FC236}">
                <a16:creationId xmlns:a16="http://schemas.microsoft.com/office/drawing/2014/main" id="{BF27D628-721F-5F35-4400-594359BFAE92}"/>
              </a:ext>
            </a:extLst>
          </p:cNvPr>
          <p:cNvSpPr>
            <a:spLocks noChangeArrowheads="1"/>
          </p:cNvSpPr>
          <p:nvPr/>
        </p:nvSpPr>
        <p:spPr bwMode="auto">
          <a:xfrm>
            <a:off x="448199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69">
            <a:extLst>
              <a:ext uri="{FF2B5EF4-FFF2-40B4-BE49-F238E27FC236}">
                <a16:creationId xmlns:a16="http://schemas.microsoft.com/office/drawing/2014/main" id="{F080CCFE-2785-3264-6A49-A9915F35E553}"/>
              </a:ext>
            </a:extLst>
          </p:cNvPr>
          <p:cNvSpPr>
            <a:spLocks noChangeArrowheads="1"/>
          </p:cNvSpPr>
          <p:nvPr/>
        </p:nvSpPr>
        <p:spPr bwMode="auto">
          <a:xfrm>
            <a:off x="3581993"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a:extLst>
              <a:ext uri="{FF2B5EF4-FFF2-40B4-BE49-F238E27FC236}">
                <a16:creationId xmlns:a16="http://schemas.microsoft.com/office/drawing/2014/main" id="{3AAC760B-7EB6-9A8F-9613-08BC156DF4DF}"/>
              </a:ext>
            </a:extLst>
          </p:cNvPr>
          <p:cNvSpPr>
            <a:spLocks noChangeArrowheads="1"/>
          </p:cNvSpPr>
          <p:nvPr/>
        </p:nvSpPr>
        <p:spPr bwMode="auto">
          <a:xfrm>
            <a:off x="4031998"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a:extLst>
              <a:ext uri="{FF2B5EF4-FFF2-40B4-BE49-F238E27FC236}">
                <a16:creationId xmlns:a16="http://schemas.microsoft.com/office/drawing/2014/main" id="{7AB019D6-FDA6-6A68-C1FA-418EA8643DBC}"/>
              </a:ext>
            </a:extLst>
          </p:cNvPr>
          <p:cNvSpPr>
            <a:spLocks noChangeArrowheads="1"/>
          </p:cNvSpPr>
          <p:nvPr/>
        </p:nvSpPr>
        <p:spPr bwMode="auto">
          <a:xfrm>
            <a:off x="4481999"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2">
            <a:extLst>
              <a:ext uri="{FF2B5EF4-FFF2-40B4-BE49-F238E27FC236}">
                <a16:creationId xmlns:a16="http://schemas.microsoft.com/office/drawing/2014/main" id="{60B19E45-E3E9-E3C6-C38A-A1BD837EEC04}"/>
              </a:ext>
            </a:extLst>
          </p:cNvPr>
          <p:cNvSpPr>
            <a:spLocks noChangeArrowheads="1"/>
          </p:cNvSpPr>
          <p:nvPr/>
        </p:nvSpPr>
        <p:spPr bwMode="auto">
          <a:xfrm>
            <a:off x="493200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0" name="Rectangle 73">
            <a:extLst>
              <a:ext uri="{FF2B5EF4-FFF2-40B4-BE49-F238E27FC236}">
                <a16:creationId xmlns:a16="http://schemas.microsoft.com/office/drawing/2014/main" id="{E79B46AC-52AD-3313-509B-8D48BEB40B1B}"/>
              </a:ext>
            </a:extLst>
          </p:cNvPr>
          <p:cNvSpPr>
            <a:spLocks noChangeArrowheads="1"/>
          </p:cNvSpPr>
          <p:nvPr/>
        </p:nvSpPr>
        <p:spPr bwMode="auto">
          <a:xfrm>
            <a:off x="538200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69">
            <a:extLst>
              <a:ext uri="{FF2B5EF4-FFF2-40B4-BE49-F238E27FC236}">
                <a16:creationId xmlns:a16="http://schemas.microsoft.com/office/drawing/2014/main" id="{EA933DD0-954E-7B88-74EE-90439C2CCD07}"/>
              </a:ext>
            </a:extLst>
          </p:cNvPr>
          <p:cNvSpPr>
            <a:spLocks noChangeArrowheads="1"/>
          </p:cNvSpPr>
          <p:nvPr/>
        </p:nvSpPr>
        <p:spPr bwMode="auto">
          <a:xfrm>
            <a:off x="313198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3" name="Rectangle 70">
            <a:extLst>
              <a:ext uri="{FF2B5EF4-FFF2-40B4-BE49-F238E27FC236}">
                <a16:creationId xmlns:a16="http://schemas.microsoft.com/office/drawing/2014/main" id="{C71418F5-1C91-8D62-2DA4-190126E33398}"/>
              </a:ext>
            </a:extLst>
          </p:cNvPr>
          <p:cNvSpPr>
            <a:spLocks noChangeArrowheads="1"/>
          </p:cNvSpPr>
          <p:nvPr/>
        </p:nvSpPr>
        <p:spPr bwMode="auto">
          <a:xfrm>
            <a:off x="358198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1">
            <a:extLst>
              <a:ext uri="{FF2B5EF4-FFF2-40B4-BE49-F238E27FC236}">
                <a16:creationId xmlns:a16="http://schemas.microsoft.com/office/drawing/2014/main" id="{6B6FA9CB-81E3-FB15-8C3D-B8E1F7C84827}"/>
              </a:ext>
            </a:extLst>
          </p:cNvPr>
          <p:cNvSpPr>
            <a:spLocks noChangeArrowheads="1"/>
          </p:cNvSpPr>
          <p:nvPr/>
        </p:nvSpPr>
        <p:spPr bwMode="auto">
          <a:xfrm>
            <a:off x="4031994" y="423900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2">
            <a:extLst>
              <a:ext uri="{FF2B5EF4-FFF2-40B4-BE49-F238E27FC236}">
                <a16:creationId xmlns:a16="http://schemas.microsoft.com/office/drawing/2014/main" id="{7999BEA6-2346-4D19-D579-670DC0EB6B73}"/>
              </a:ext>
            </a:extLst>
          </p:cNvPr>
          <p:cNvSpPr>
            <a:spLocks noChangeArrowheads="1"/>
          </p:cNvSpPr>
          <p:nvPr/>
        </p:nvSpPr>
        <p:spPr bwMode="auto">
          <a:xfrm>
            <a:off x="448199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2" name="Rectangle 73">
            <a:extLst>
              <a:ext uri="{FF2B5EF4-FFF2-40B4-BE49-F238E27FC236}">
                <a16:creationId xmlns:a16="http://schemas.microsoft.com/office/drawing/2014/main" id="{B0A3DA1A-8B9C-89E5-BE57-C258E57FE87C}"/>
              </a:ext>
            </a:extLst>
          </p:cNvPr>
          <p:cNvSpPr>
            <a:spLocks noChangeArrowheads="1"/>
          </p:cNvSpPr>
          <p:nvPr/>
        </p:nvSpPr>
        <p:spPr bwMode="auto">
          <a:xfrm>
            <a:off x="493200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3" name="直線コネクタ 62">
            <a:extLst>
              <a:ext uri="{FF2B5EF4-FFF2-40B4-BE49-F238E27FC236}">
                <a16:creationId xmlns:a16="http://schemas.microsoft.com/office/drawing/2014/main" id="{888964A2-B4AF-778F-868D-D2A6B7AF47CC}"/>
              </a:ext>
            </a:extLst>
          </p:cNvPr>
          <p:cNvCxnSpPr>
            <a:cxnSpLocks/>
          </p:cNvCxnSpPr>
          <p:nvPr/>
        </p:nvCxnSpPr>
        <p:spPr bwMode="auto">
          <a:xfrm>
            <a:off x="2591978" y="4419011"/>
            <a:ext cx="540006" cy="0"/>
          </a:xfrm>
          <a:prstGeom prst="line">
            <a:avLst/>
          </a:prstGeom>
          <a:noFill/>
          <a:ln w="9525" cap="flat" cmpd="sng" algn="ctr">
            <a:solidFill>
              <a:schemeClr val="tx1"/>
            </a:solidFill>
            <a:prstDash val="dash"/>
            <a:round/>
            <a:headEnd type="none" w="med" len="med"/>
            <a:tailEnd type="none" w="med" len="med"/>
          </a:ln>
          <a:effectLst/>
        </p:spPr>
      </p:cxnSp>
      <p:sp>
        <p:nvSpPr>
          <p:cNvPr id="64" name="Rectangle 73">
            <a:extLst>
              <a:ext uri="{FF2B5EF4-FFF2-40B4-BE49-F238E27FC236}">
                <a16:creationId xmlns:a16="http://schemas.microsoft.com/office/drawing/2014/main" id="{6CE00B45-A3BB-5E55-054E-19F229B90B5A}"/>
              </a:ext>
            </a:extLst>
          </p:cNvPr>
          <p:cNvSpPr>
            <a:spLocks noChangeArrowheads="1"/>
          </p:cNvSpPr>
          <p:nvPr/>
        </p:nvSpPr>
        <p:spPr bwMode="auto">
          <a:xfrm>
            <a:off x="493200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正方形/長方形 64">
            <a:extLst>
              <a:ext uri="{FF2B5EF4-FFF2-40B4-BE49-F238E27FC236}">
                <a16:creationId xmlns:a16="http://schemas.microsoft.com/office/drawing/2014/main" id="{392B0A72-250F-EC4D-F9A4-0B32FD882625}"/>
              </a:ext>
            </a:extLst>
          </p:cNvPr>
          <p:cNvSpPr/>
          <p:nvPr/>
        </p:nvSpPr>
        <p:spPr bwMode="auto">
          <a:xfrm>
            <a:off x="1871970"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a:extLst>
              <a:ext uri="{FF2B5EF4-FFF2-40B4-BE49-F238E27FC236}">
                <a16:creationId xmlns:a16="http://schemas.microsoft.com/office/drawing/2014/main" id="{353E33B1-82A3-ED6C-D14D-2C2AB07B8FFB}"/>
              </a:ext>
            </a:extLst>
          </p:cNvPr>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B9E63489-58CF-2368-B995-3A5C99B26503}"/>
              </a:ext>
            </a:extLst>
          </p:cNvPr>
          <p:cNvSpPr/>
          <p:nvPr/>
        </p:nvSpPr>
        <p:spPr bwMode="auto">
          <a:xfrm>
            <a:off x="1871970"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9" name="右矢印 40">
            <a:extLst>
              <a:ext uri="{FF2B5EF4-FFF2-40B4-BE49-F238E27FC236}">
                <a16:creationId xmlns:a16="http://schemas.microsoft.com/office/drawing/2014/main" id="{E6E8B53E-71C7-CFBB-4183-2031581BA6AB}"/>
              </a:ext>
            </a:extLst>
          </p:cNvPr>
          <p:cNvSpPr/>
          <p:nvPr/>
        </p:nvSpPr>
        <p:spPr bwMode="auto">
          <a:xfrm rot="5400000">
            <a:off x="4346997" y="2843994"/>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323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a:xfrm>
            <a:off x="611955" y="1088974"/>
            <a:ext cx="8370093" cy="5220058"/>
          </a:xfrm>
        </p:spPr>
        <p:txBody>
          <a:bodyPr anchor="t"/>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通常の命令を複数にまとめたものを１つの命令とする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仕様としてこのグループの中に</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依存関係があることを許さない</a:t>
            </a:r>
            <a:endParaRPr lang="ja-JP" altLang="en-US" dirty="0"/>
          </a:p>
        </p:txBody>
      </p:sp>
      <p:sp>
        <p:nvSpPr>
          <p:cNvPr id="5" name="角丸四角形 4"/>
          <p:cNvSpPr/>
          <p:nvPr/>
        </p:nvSpPr>
        <p:spPr bwMode="auto">
          <a:xfrm>
            <a:off x="5742013" y="3879005"/>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スーパスカラでは依存を検出して止める機構があった</a:t>
            </a:r>
            <a:endParaRPr kumimoji="1" lang="en-US" altLang="ja-JP" dirty="0"/>
          </a:p>
          <a:p>
            <a:pPr lvl="2"/>
            <a:r>
              <a:rPr lang="en-US" altLang="ja-JP" dirty="0"/>
              <a:t>VLIW </a:t>
            </a:r>
            <a:r>
              <a:rPr lang="ja-JP" altLang="en-US" dirty="0"/>
              <a:t>では依存を検出して止める機構は不要</a:t>
            </a:r>
            <a:endParaRPr lang="en-US" altLang="ja-JP" dirty="0"/>
          </a:p>
          <a:p>
            <a:pPr lvl="3"/>
            <a:r>
              <a:rPr lang="ja-JP" altLang="en-US" dirty="0"/>
              <a:t>仕様として１つの </a:t>
            </a:r>
            <a:r>
              <a:rPr lang="en-US" altLang="ja-JP" dirty="0"/>
              <a:t>VLIW </a:t>
            </a:r>
            <a:r>
              <a:rPr lang="ja-JP" altLang="en-US" dirty="0"/>
              <a:t>命令内に依存は発生しない</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の問題１：</a:t>
            </a:r>
            <a:r>
              <a:rPr lang="en-US" altLang="ja-JP" dirty="0"/>
              <a:t>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あらかじめコンパイラが </a:t>
            </a:r>
            <a:r>
              <a:rPr kumimoji="1" lang="en-US" altLang="ja-JP" dirty="0"/>
              <a:t>VLIW </a:t>
            </a:r>
            <a:r>
              <a:rPr kumimoji="1" lang="ja-JP" altLang="en-US" dirty="0"/>
              <a:t>命令を頑張って作る</a:t>
            </a:r>
            <a:endParaRPr kumimoji="1" lang="en-US" altLang="ja-JP" dirty="0"/>
          </a:p>
          <a:p>
            <a:pPr lvl="1"/>
            <a:r>
              <a:rPr kumimoji="1" lang="ja-JP" altLang="en-US" dirty="0"/>
              <a:t>しかし，コンパイラが出来る並び替えは結構自由度が低い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endParaRPr kumimoji="1" lang="en-US" altLang="ja-JP" dirty="0"/>
          </a:p>
          <a:p>
            <a:pPr lvl="1"/>
            <a:r>
              <a:rPr lang="en-US" altLang="ja-JP" dirty="0"/>
              <a:t>3 </a:t>
            </a:r>
            <a:r>
              <a:rPr lang="ja-JP" altLang="en-US" dirty="0"/>
              <a:t>行目のメモリ・アクセスを </a:t>
            </a:r>
            <a:r>
              <a:rPr lang="en-US" altLang="ja-JP" dirty="0"/>
              <a:t>if </a:t>
            </a:r>
            <a:r>
              <a:rPr lang="ja-JP" altLang="en-US" dirty="0"/>
              <a:t>文の前に持ってくるのは困難</a:t>
            </a:r>
            <a:endParaRPr lang="en-US" altLang="ja-JP" dirty="0"/>
          </a:p>
          <a:p>
            <a:pPr lvl="1"/>
            <a:r>
              <a:rPr lang="ja-JP" altLang="en-US" dirty="0"/>
              <a:t>うかつにやるとメモリ・アクセス例外が起きて落ちる</a:t>
            </a:r>
            <a:endParaRPr lang="en-US" altLang="ja-JP" dirty="0"/>
          </a:p>
          <a:p>
            <a:pPr lvl="2"/>
            <a:r>
              <a:rPr lang="en-US" altLang="ja-JP" dirty="0"/>
              <a:t>NULL </a:t>
            </a:r>
            <a:r>
              <a:rPr lang="ja-JP" altLang="en-US" dirty="0"/>
              <a:t>ポインタにアクセスしてしまう</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i = i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メモリからレジスタに読み出した値は，普通は使い回す</a:t>
            </a:r>
            <a:endParaRPr lang="en-US" altLang="ja-JP" dirty="0">
              <a:latin typeface="Consolas" panose="020B0609020204030204" pitchFamily="49" charset="0"/>
            </a:endParaRPr>
          </a:p>
          <a:p>
            <a:pPr lvl="1"/>
            <a:r>
              <a:rPr lang="ja-JP" altLang="en-US" dirty="0">
                <a:latin typeface="Consolas" panose="020B0609020204030204" pitchFamily="49" charset="0"/>
              </a:rPr>
              <a:t>しかし間にグローバル変数へのアクセスが入ると，</a:t>
            </a:r>
            <a:br>
              <a:rPr lang="en-US" altLang="ja-JP" dirty="0">
                <a:latin typeface="Consolas" panose="020B0609020204030204" pitchFamily="49" charset="0"/>
              </a:rPr>
            </a:br>
            <a:r>
              <a:rPr lang="ja-JP" altLang="en-US" dirty="0">
                <a:latin typeface="Consolas" panose="020B0609020204030204" pitchFamily="49" charset="0"/>
              </a:rPr>
              <a:t>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を読み出すロードが生成される</a:t>
            </a:r>
            <a:br>
              <a:rPr lang="en-US" altLang="ja-JP" sz="1800" dirty="0">
                <a:latin typeface="Consolas" panose="020B0609020204030204" pitchFamily="49" charset="0"/>
              </a:rPr>
            </a:br>
            <a:r>
              <a:rPr lang="en-US" altLang="ja-JP" sz="1800" dirty="0">
                <a:latin typeface="Consolas" panose="020B0609020204030204" pitchFamily="49" charset="0"/>
              </a:rPr>
              <a:t>    g = 1; </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ptr</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が </a:t>
            </a:r>
            <a:r>
              <a:rPr lang="en-US" altLang="ja-JP" sz="1800" dirty="0">
                <a:solidFill>
                  <a:schemeClr val="accent5"/>
                </a:solidFill>
                <a:latin typeface="Consolas" panose="020B0609020204030204" pitchFamily="49" charset="0"/>
              </a:rPr>
              <a:t>g </a:t>
            </a:r>
            <a:r>
              <a:rPr lang="ja-JP" altLang="en-US" sz="1800" dirty="0">
                <a:solidFill>
                  <a:schemeClr val="accent5"/>
                </a:solidFill>
                <a:latin typeface="Consolas" panose="020B0609020204030204" pitchFamily="49" charset="0"/>
              </a:rPr>
              <a:t>を指している可能性がある</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ja-JP" altLang="en-US" sz="1800" dirty="0">
                <a:latin typeface="Consolas" panose="020B0609020204030204" pitchFamily="49" charset="0"/>
              </a:rPr>
              <a:t>ここにもう一度ロードが入る</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こういうときは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をローカル変数に１回コピーしてからアクセスしたほうが速い</a:t>
            </a:r>
            <a:endParaRPr lang="en-US" altLang="ja-JP" dirty="0">
              <a:latin typeface="Consolas" panose="020B0609020204030204" pitchFamily="49" charset="0"/>
            </a:endParaRPr>
          </a:p>
          <a:p>
            <a:pPr lvl="1"/>
            <a:r>
              <a:rPr lang="ja-JP" altLang="en-US" dirty="0">
                <a:latin typeface="Consolas" panose="020B0609020204030204" pitchFamily="49" charset="0"/>
              </a:rPr>
              <a:t>以下のコードでは </a:t>
            </a:r>
            <a:r>
              <a:rPr lang="en-US" altLang="ja-JP" dirty="0">
                <a:latin typeface="Consolas" panose="020B0609020204030204" pitchFamily="49" charset="0"/>
              </a:rPr>
              <a:t>t </a:t>
            </a:r>
            <a:r>
              <a:rPr lang="ja-JP" altLang="en-US" dirty="0">
                <a:latin typeface="Consolas" panose="020B0609020204030204" pitchFamily="49" charset="0"/>
              </a:rPr>
              <a:t>と </a:t>
            </a:r>
            <a:r>
              <a:rPr lang="en-US" altLang="ja-JP" dirty="0">
                <a:latin typeface="Consolas" panose="020B0609020204030204" pitchFamily="49" charset="0"/>
              </a:rPr>
              <a:t>g </a:t>
            </a:r>
            <a:r>
              <a:rPr lang="ja-JP" altLang="en-US" dirty="0">
                <a:latin typeface="Consolas" panose="020B0609020204030204" pitchFamily="49" charset="0"/>
              </a:rPr>
              <a:t>は自明に別の変数</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t = (*</a:t>
            </a:r>
            <a:r>
              <a:rPr lang="en-US" altLang="ja-JP" sz="1800" dirty="0" err="1">
                <a:latin typeface="Consolas" panose="020B0609020204030204" pitchFamily="49" charset="0"/>
              </a:rPr>
              <a:t>ptr</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を読み出すロードはここだけで発生</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t + 1;</a:t>
            </a:r>
            <a:br>
              <a:rPr lang="en-US" altLang="ja-JP" sz="1800" dirty="0">
                <a:latin typeface="Consolas" panose="020B0609020204030204" pitchFamily="49" charset="0"/>
              </a:rPr>
            </a:br>
            <a:r>
              <a:rPr lang="en-US" altLang="ja-JP" sz="1800" dirty="0">
                <a:latin typeface="Consolas" panose="020B0609020204030204" pitchFamily="49" charset="0"/>
              </a:rPr>
              <a:t>    g = 1; </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t - 1;</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86343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の問題２：互換性がとりにくい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solidFill>
                  <a:schemeClr val="accent5"/>
                </a:solidFill>
              </a:rPr>
              <a:t>= </a:t>
            </a:r>
            <a:r>
              <a:rPr lang="ja-JP" altLang="en-US" dirty="0">
                <a:solidFill>
                  <a:schemeClr val="accent5"/>
                </a:solidFill>
              </a:rPr>
              <a:t>その仮定がくずすような変更（ハードの改良）ができない</a:t>
            </a:r>
            <a:endParaRPr lang="en-US" altLang="ja-JP" dirty="0">
              <a:solidFill>
                <a:schemeClr val="accent5"/>
              </a:solidFill>
            </a:endParaRPr>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br>
              <a:rPr kumimoji="1" lang="en-US" altLang="ja-JP" dirty="0"/>
            </a:br>
            <a:r>
              <a:rPr kumimoji="1" lang="ja-JP" altLang="en-US" dirty="0"/>
              <a:t>（発展的なので，付録に</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a:xfrm>
            <a:off x="611955" y="1088974"/>
            <a:ext cx="8370093" cy="5220058"/>
          </a:xfrm>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　　　 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はここまでに述べたような理由により，現在主流ではない</a:t>
            </a:r>
            <a:endParaRPr kumimoji="1" lang="en-US" altLang="ja-JP" dirty="0"/>
          </a:p>
          <a:p>
            <a:r>
              <a:rPr kumimoji="1" lang="ja-JP" altLang="en-US" dirty="0"/>
              <a:t>しかし，以下のような場面であれば有用</a:t>
            </a:r>
            <a:endParaRPr kumimoji="1" lang="en-US" altLang="ja-JP" dirty="0"/>
          </a:p>
          <a:p>
            <a:pPr marL="817200" lvl="1" indent="-457200">
              <a:buFont typeface="+mj-lt"/>
              <a:buAutoNum type="arabicPeriod"/>
            </a:pPr>
            <a:r>
              <a:rPr kumimoji="1" lang="ja-JP" altLang="en-US" dirty="0"/>
              <a:t>絶対性能よりも，ハードが小さいこと（電力）の要求が高い</a:t>
            </a:r>
            <a:endParaRPr kumimoji="1" lang="en-US" altLang="ja-JP" dirty="0"/>
          </a:p>
          <a:p>
            <a:pPr marL="817200" lvl="1" indent="-457200">
              <a:buFont typeface="+mj-lt"/>
              <a:buAutoNum type="arabicPeriod"/>
            </a:pPr>
            <a:r>
              <a:rPr kumimoji="1" lang="ja-JP" altLang="en-US" dirty="0"/>
              <a:t>動作させるソフトウェアが限られている場合</a:t>
            </a:r>
            <a:endParaRPr kumimoji="1" lang="en-US" altLang="ja-JP" dirty="0"/>
          </a:p>
          <a:p>
            <a:pPr lvl="2"/>
            <a:r>
              <a:rPr kumimoji="1" lang="ja-JP" altLang="en-US" dirty="0"/>
              <a:t>組み込み分野では，特定の１つのソフトのみが動くような使い方をすることがある</a:t>
            </a:r>
            <a:endParaRPr kumimoji="1" lang="en-US" altLang="ja-JP" dirty="0"/>
          </a:p>
          <a:p>
            <a:pPr lvl="3"/>
            <a:r>
              <a:rPr kumimoji="1" lang="ja-JP" altLang="en-US" dirty="0"/>
              <a:t>例：炊飯器の </a:t>
            </a:r>
            <a:r>
              <a:rPr kumimoji="1" lang="en-US" altLang="ja-JP" dirty="0"/>
              <a:t>CPU</a:t>
            </a:r>
            <a:r>
              <a:rPr kumimoji="1" lang="ja-JP" altLang="en-US" dirty="0"/>
              <a:t>（コントローラ）は，お米を炊く制御プログラムしか実行しない</a:t>
            </a:r>
          </a:p>
          <a:p>
            <a:pPr lvl="2"/>
            <a:r>
              <a:rPr kumimoji="1" lang="ja-JP" altLang="en-US" dirty="0"/>
              <a:t>こう言う場合は互換性が問題になりにくい</a:t>
            </a:r>
            <a:endParaRPr kumimoji="1" lang="en-US" altLang="ja-JP" dirty="0"/>
          </a:p>
          <a:p>
            <a:pPr lvl="3"/>
            <a:r>
              <a:rPr kumimoji="1" lang="ja-JP" altLang="en-US" dirty="0"/>
              <a:t>任意のプログラムを実行する必要がないから</a:t>
            </a:r>
            <a:endParaRPr kumimoji="1" lang="en-US" altLang="ja-JP" dirty="0"/>
          </a:p>
        </p:txBody>
      </p:sp>
    </p:spTree>
    <p:extLst>
      <p:ext uri="{BB962C8B-B14F-4D97-AF65-F5344CB8AC3E}">
        <p14:creationId xmlns:p14="http://schemas.microsoft.com/office/powerpoint/2010/main" val="164349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人力の静的スケジュールで最適化する</a:t>
            </a:r>
            <a:endParaRPr kumimoji="1" lang="en-US" altLang="ja-JP" dirty="0"/>
          </a:p>
          <a:p>
            <a:pPr lvl="2"/>
            <a:r>
              <a:rPr kumimoji="1" lang="ja-JP" altLang="en-US" dirty="0"/>
              <a:t>専用のコンパイラを作るのはめっちゃ大変</a:t>
            </a:r>
            <a:endParaRPr kumimoji="1" lang="en-US" altLang="ja-JP" dirty="0"/>
          </a:p>
          <a:p>
            <a:pPr lvl="2"/>
            <a:r>
              <a:rPr kumimoji="1" lang="ja-JP" altLang="en-US" dirty="0"/>
              <a:t>実験の課題だけ手で頑張って命令の順序を入れ替えるならなんとかなる</a:t>
            </a:r>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プログラムに書かれている順のこと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実行：</a:t>
            </a:r>
            <a:endParaRPr lang="en-US" altLang="ja-JP" dirty="0"/>
          </a:p>
          <a:p>
            <a:pPr lvl="1"/>
            <a:r>
              <a:rPr lang="ja-JP" altLang="en-US" dirty="0"/>
              <a:t>動的に命令をスケジュールして実行すること</a:t>
            </a:r>
            <a:endParaRPr lang="en-US" altLang="ja-JP" dirty="0"/>
          </a:p>
          <a:p>
            <a:pPr lvl="1"/>
            <a:r>
              <a:rPr lang="ja-JP" altLang="en-US" dirty="0"/>
              <a:t>つまり「プログラム順 </a:t>
            </a:r>
            <a:r>
              <a:rPr lang="en-US" altLang="ja-JP" dirty="0"/>
              <a:t>= in-order</a:t>
            </a:r>
            <a:r>
              <a:rPr lang="ja-JP" altLang="en-US" dirty="0"/>
              <a:t> 」に実行しないこと</a:t>
            </a:r>
            <a:endParaRPr lang="en-US" altLang="ja-JP" dirty="0"/>
          </a:p>
          <a:p>
            <a:r>
              <a:rPr lang="en-US" altLang="ja-JP" dirty="0"/>
              <a:t>Out-of-order </a:t>
            </a:r>
            <a:r>
              <a:rPr lang="ja-JP" altLang="en-US" dirty="0"/>
              <a:t>スーパスカラ・プロセッサ</a:t>
            </a:r>
            <a:endParaRPr lang="en-US" altLang="ja-JP" dirty="0"/>
          </a:p>
          <a:p>
            <a:pPr lvl="1"/>
            <a:r>
              <a:rPr lang="en-US" altLang="ja-JP" dirty="0"/>
              <a:t>Out-of-order </a:t>
            </a:r>
            <a:r>
              <a:rPr lang="ja-JP" altLang="en-US" dirty="0"/>
              <a:t>実行を行うスーパスカラ・プロセッサのこと</a:t>
            </a:r>
            <a:endParaRPr lang="en-US" altLang="ja-JP" dirty="0"/>
          </a:p>
          <a:p>
            <a:pPr lvl="1"/>
            <a:r>
              <a:rPr lang="ja-JP" altLang="en-US" dirty="0">
                <a:solidFill>
                  <a:schemeClr val="accent5"/>
                </a:solidFill>
              </a:rPr>
              <a:t>現在主流の高性能 </a:t>
            </a:r>
            <a:r>
              <a:rPr lang="en-US" altLang="ja-JP" dirty="0">
                <a:solidFill>
                  <a:schemeClr val="accent5"/>
                </a:solidFill>
              </a:rPr>
              <a:t>CPU </a:t>
            </a:r>
            <a:r>
              <a:rPr lang="ja-JP" altLang="en-US" dirty="0">
                <a:solidFill>
                  <a:schemeClr val="accent5"/>
                </a:solidFill>
              </a:rPr>
              <a:t>は，基本的にみなこのタイプ</a:t>
            </a:r>
            <a:endParaRPr lang="en-US" altLang="ja-JP" dirty="0">
              <a:solidFill>
                <a:schemeClr val="accent5"/>
              </a:solidFill>
            </a:endParaRPr>
          </a:p>
          <a:p>
            <a:pPr lvl="2"/>
            <a:r>
              <a:rPr lang="en-US" altLang="ja-JP" dirty="0"/>
              <a:t>PC </a:t>
            </a:r>
            <a:r>
              <a:rPr lang="ja-JP" altLang="en-US" dirty="0"/>
              <a:t>やスマホ，サーバーは大体これ</a:t>
            </a:r>
            <a:endParaRPr lang="en-US" altLang="ja-JP" dirty="0"/>
          </a:p>
        </p:txBody>
      </p:sp>
    </p:spTree>
    <p:extLst>
      <p:ext uri="{BB962C8B-B14F-4D97-AF65-F5344CB8AC3E}">
        <p14:creationId xmlns:p14="http://schemas.microsoft.com/office/powerpoint/2010/main" val="305075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いろんなところでアルファベットの大文字小文字が出てきて、どっちが適切かわかりません。</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どっちでも良いです</a:t>
            </a:r>
            <a:endParaRPr lang="en-US" dirty="0"/>
          </a:p>
        </p:txBody>
      </p:sp>
    </p:spTree>
    <p:extLst>
      <p:ext uri="{BB962C8B-B14F-4D97-AF65-F5344CB8AC3E}">
        <p14:creationId xmlns:p14="http://schemas.microsoft.com/office/powerpoint/2010/main" val="8003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 </a:t>
            </a:r>
            <a:r>
              <a:rPr lang="en-US" altLang="ja-JP" dirty="0"/>
              <a:t>or </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r>
              <a:rPr lang="ja-JP" altLang="en-US" dirty="0"/>
              <a:t>スカラで動的スケジューリングをやってもあまり意味がないから</a:t>
            </a:r>
            <a:endParaRPr lang="en-US" altLang="ja-JP" dirty="0"/>
          </a:p>
          <a:p>
            <a:pPr lvl="1"/>
            <a:r>
              <a:rPr lang="en-US" altLang="ja-JP" dirty="0"/>
              <a:t>Out-of-order </a:t>
            </a:r>
            <a:r>
              <a:rPr lang="ja-JP" altLang="en-US" dirty="0"/>
              <a:t>実行を行う機構をつける前に，まず </a:t>
            </a:r>
            <a:r>
              <a:rPr lang="en-US" altLang="ja-JP" dirty="0"/>
              <a:t>in-order </a:t>
            </a:r>
            <a:r>
              <a:rPr lang="ja-JP" altLang="en-US" dirty="0"/>
              <a:t>なままスーパスカラ化した方が良い</a:t>
            </a:r>
            <a:endParaRPr lang="en-US" altLang="ja-JP" dirty="0"/>
          </a:p>
          <a:p>
            <a:pPr lvl="1"/>
            <a:r>
              <a:rPr lang="ja-JP" altLang="en-US" dirty="0"/>
              <a:t>その方が，より少ない回路で性能があがる</a:t>
            </a:r>
          </a:p>
        </p:txBody>
      </p:sp>
    </p:spTree>
    <p:extLst>
      <p:ext uri="{BB962C8B-B14F-4D97-AF65-F5344CB8AC3E}">
        <p14:creationId xmlns:p14="http://schemas.microsoft.com/office/powerpoint/2010/main" val="4193581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スーパスカラ・プロセッサの構造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フロントエンドで命令をプログラムに順にフェッチ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solidFill>
                  <a:schemeClr val="accent5"/>
                </a:solidFill>
              </a:rPr>
              <a:t>そのとき実行可能なものから順に</a:t>
            </a:r>
            <a:r>
              <a:rPr kumimoji="1" lang="ja-JP" altLang="en-US" dirty="0"/>
              <a:t>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角丸四角形吹き出し 45">
            <a:extLst>
              <a:ext uri="{FF2B5EF4-FFF2-40B4-BE49-F238E27FC236}">
                <a16:creationId xmlns:a16="http://schemas.microsoft.com/office/drawing/2014/main" id="{EF04FF31-D177-68D5-3C68-845D62B09D90}"/>
              </a:ext>
            </a:extLst>
          </p:cNvPr>
          <p:cNvSpPr/>
          <p:nvPr/>
        </p:nvSpPr>
        <p:spPr bwMode="auto">
          <a:xfrm>
            <a:off x="3401987" y="1088974"/>
            <a:ext cx="2520028" cy="612648"/>
          </a:xfrm>
          <a:prstGeom prst="wedgeRoundRectCallout">
            <a:avLst>
              <a:gd name="adj1" fmla="val -45102"/>
              <a:gd name="adj2" fmla="val 82085"/>
              <a:gd name="adj3" fmla="val 16667"/>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スケジュールして</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順序を入れ替えます！</a:t>
            </a:r>
          </a:p>
        </p:txBody>
      </p:sp>
      <p:sp>
        <p:nvSpPr>
          <p:cNvPr id="21" name="角丸四角形吹き出し 45">
            <a:extLst>
              <a:ext uri="{FF2B5EF4-FFF2-40B4-BE49-F238E27FC236}">
                <a16:creationId xmlns:a16="http://schemas.microsoft.com/office/drawing/2014/main" id="{3BABADF5-23A1-DB40-F051-F80C073A222B}"/>
              </a:ext>
            </a:extLst>
          </p:cNvPr>
          <p:cNvSpPr/>
          <p:nvPr/>
        </p:nvSpPr>
        <p:spPr bwMode="auto">
          <a:xfrm>
            <a:off x="1061961" y="638969"/>
            <a:ext cx="1800020" cy="1260014"/>
          </a:xfrm>
          <a:prstGeom prst="wedgeRoundRectCallout">
            <a:avLst>
              <a:gd name="adj1" fmla="val -24529"/>
              <a:gd name="adj2" fmla="val 663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とりあえず</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プログラム順に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発行キューに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つっこむで</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a:t>
            </a:r>
            <a:r>
              <a:rPr kumimoji="1" lang="en-US" altLang="ja-JP" dirty="0"/>
              <a:t>n-order </a:t>
            </a:r>
            <a:r>
              <a:rPr kumimoji="1" lang="ja-JP" altLang="en-US" dirty="0"/>
              <a:t>実行と </a:t>
            </a:r>
            <a:r>
              <a:rPr kumimoji="1" lang="en-US" altLang="ja-JP" dirty="0"/>
              <a:t>out-of-order </a:t>
            </a:r>
            <a:r>
              <a:rPr kumimoji="1" lang="ja-JP" altLang="en-US" dirty="0"/>
              <a:t>実行の性能</a:t>
            </a:r>
            <a:br>
              <a:rPr kumimoji="1" lang="en-US" altLang="ja-JP" dirty="0"/>
            </a:br>
            <a:r>
              <a:rPr kumimoji="1" lang="ja-JP" altLang="en-US" sz="2000" dirty="0"/>
              <a:t>（</a:t>
            </a:r>
            <a:r>
              <a:rPr kumimoji="1" lang="en-US" altLang="ja-JP" sz="2000" dirty="0"/>
              <a:t>SPEC CPU 2006 </a:t>
            </a:r>
            <a:r>
              <a:rPr kumimoji="1" lang="ja-JP" altLang="en-US" sz="2000" dirty="0"/>
              <a:t>と呼ぶベンチマークをシミュレーションした結果より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実行の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実行の </a:t>
            </a:r>
            <a:r>
              <a:rPr lang="en-US" altLang="ja-JP" dirty="0"/>
              <a:t>CPU </a:t>
            </a:r>
            <a:r>
              <a:rPr lang="ja-JP" altLang="en-US" dirty="0"/>
              <a:t>の性能は，平均で </a:t>
            </a:r>
            <a:r>
              <a:rPr lang="en-US" altLang="ja-JP" dirty="0"/>
              <a:t>OoO </a:t>
            </a:r>
            <a:r>
              <a:rPr lang="ja-JP" altLang="en-US" dirty="0"/>
              <a:t>実行の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p>
        </p:txBody>
      </p:sp>
      <p:sp>
        <p:nvSpPr>
          <p:cNvPr id="3" name="テキスト プレースホルダー 2"/>
          <p:cNvSpPr>
            <a:spLocks noGrp="1"/>
          </p:cNvSpPr>
          <p:nvPr>
            <p:ph type="body" sz="quarter" idx="10"/>
          </p:nvPr>
        </p:nvSpPr>
        <p:spPr/>
        <p:txBody>
          <a:bodyPr/>
          <a:lstStyle/>
          <a:p>
            <a:r>
              <a:rPr lang="ja-JP" altLang="en-US" dirty="0"/>
              <a:t>広義の「スーパスカラ・プロセッサ」</a:t>
            </a:r>
            <a:endParaRPr lang="en-US" altLang="ja-JP" dirty="0"/>
          </a:p>
          <a:p>
            <a:pPr lvl="1"/>
            <a:r>
              <a:rPr lang="ja-JP" altLang="en-US" dirty="0"/>
              <a:t>パイプラインや演算器を複数備え，複数の命令を同時に実行できるもの</a:t>
            </a:r>
            <a:endParaRPr lang="en-US" altLang="ja-JP" dirty="0"/>
          </a:p>
          <a:p>
            <a:r>
              <a:rPr lang="ja-JP" altLang="en-US" dirty="0"/>
              <a:t>単に「スーパスカラ・プロセッサ」と書いた場合：</a:t>
            </a:r>
            <a:endParaRPr lang="en-US" altLang="ja-JP" dirty="0"/>
          </a:p>
          <a:p>
            <a:pPr lvl="1"/>
            <a:r>
              <a:rPr lang="ja-JP" altLang="en-US" dirty="0"/>
              <a:t>「</a:t>
            </a:r>
            <a:r>
              <a:rPr lang="en-US" altLang="ja-JP" dirty="0"/>
              <a:t>out-of-order </a:t>
            </a:r>
            <a:r>
              <a:rPr lang="ja-JP" altLang="en-US" dirty="0"/>
              <a:t>実行を行うスーパスカラ・プロセッサ」の意味で使われることがある</a:t>
            </a:r>
          </a:p>
          <a:p>
            <a:pPr lvl="1"/>
            <a:r>
              <a:rPr lang="ja-JP" altLang="en-US" dirty="0"/>
              <a:t>文脈による</a:t>
            </a:r>
          </a:p>
        </p:txBody>
      </p:sp>
    </p:spTree>
    <p:extLst>
      <p:ext uri="{BB962C8B-B14F-4D97-AF65-F5344CB8AC3E}">
        <p14:creationId xmlns:p14="http://schemas.microsoft.com/office/powerpoint/2010/main" val="35983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98</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ja-JP" altLang="en-US" dirty="0"/>
              <a:t>前記の前提の下でスカラのシングル・サイクル・プロセッサを構成することを考える</a:t>
            </a:r>
            <a:endParaRPr lang="en-US" altLang="ja-JP" dirty="0"/>
          </a:p>
          <a:p>
            <a:r>
              <a:rPr lang="en-US" altLang="ja-JP" dirty="0"/>
              <a:t>(1) </a:t>
            </a:r>
            <a:r>
              <a:rPr lang="ja-JP" altLang="en-US" dirty="0"/>
              <a:t>その場合の最大動作周波数はいくつになるか述べよ</a:t>
            </a:r>
            <a:endParaRPr lang="en-US" altLang="ja-JP" dirty="0"/>
          </a:p>
          <a:p>
            <a:r>
              <a:rPr lang="en-US" altLang="ja-JP" dirty="0"/>
              <a:t>(2) </a:t>
            </a:r>
            <a:r>
              <a:rPr lang="ja-JP" altLang="en-US" dirty="0"/>
              <a:t>以下の命令列を実行するのに必要な時間を計算せよ</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99</a:t>
            </a:fld>
            <a:endParaRPr kumimoji="1" lang="ja-JP" altLang="en-US" dirty="0"/>
          </a:p>
        </p:txBody>
      </p:sp>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283264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9205</Words>
  <Application>Microsoft Office PowerPoint</Application>
  <PresentationFormat>画面に合わせる (4:3)</PresentationFormat>
  <Paragraphs>1145</Paragraphs>
  <Slides>111</Slides>
  <Notes>3</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111</vt:i4>
      </vt:variant>
    </vt:vector>
  </HeadingPairs>
  <TitlesOfParts>
    <vt:vector size="123" baseType="lpstr">
      <vt:lpstr>-apple-system</vt:lpstr>
      <vt:lpstr>HG丸ｺﾞｼｯｸM-PRO</vt:lpstr>
      <vt:lpstr>ＭＳ Ｐゴシック</vt:lpstr>
      <vt:lpstr>Meiryo</vt:lpstr>
      <vt:lpstr>Meiryo</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構造ハザードの例２：push/pop</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ld_inc [rs1]+1→rd  と add が連続した場合</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課題の解説</vt:lpstr>
      <vt:lpstr>課題 6.1</vt:lpstr>
      <vt:lpstr>課題 6.1</vt:lpstr>
      <vt:lpstr>RISC-V の 基本整数命令</vt:lpstr>
      <vt:lpstr>課題 6.2</vt:lpstr>
      <vt:lpstr>課題 6.2</vt:lpstr>
      <vt:lpstr>前回の振り返り</vt:lpstr>
      <vt:lpstr>ハザード（hazard）</vt:lpstr>
      <vt:lpstr>増員による構造ハザードの解消</vt:lpstr>
      <vt:lpstr>バックエッジとは：逆方向（右から左）にいく信号</vt:lpstr>
      <vt:lpstr>分岐命令の処理と制御ハザード</vt:lpstr>
      <vt:lpstr>分岐予測</vt:lpstr>
      <vt:lpstr>命令の並列実行</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パイプライン化されたスカラ・プロセッサのブロック図</vt:lpstr>
      <vt:lpstr>単純な 2-way スーパスカラ・プロセッサの例</vt:lpstr>
      <vt:lpstr>理想的な場合のスーパスカラ（2-way）による性能向上 =単位時間あたりの命令処理数が倍増</vt:lpstr>
      <vt:lpstr>スーパスカラによる並列実行の制約</vt:lpstr>
      <vt:lpstr>1. 同時にフェッチされた命令間に依存がある場合</vt:lpstr>
      <vt:lpstr>2. 構造ハザードが起きる場合</vt:lpstr>
      <vt:lpstr>単純なスーパスカラによる並列実行のまとめ</vt:lpstr>
      <vt:lpstr>同時実行幅を増やしていっても，何かの制約ですぐ止まる</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逆依存がある場合にスケジューリングをすると 結果が壊れる</vt:lpstr>
      <vt:lpstr>偽の依存２：出力依存 WAW（write after write）</vt:lpstr>
      <vt:lpstr>出力依存がある場合にスケジューリングをすると 結果が壊れる</vt:lpstr>
      <vt:lpstr>真の依存と偽の依存</vt:lpstr>
      <vt:lpstr>偽の依存の解消の例</vt:lpstr>
      <vt:lpstr>今日の内容</vt:lpstr>
      <vt:lpstr>静的命令スケジューリング</vt:lpstr>
      <vt:lpstr>単純なスーパスカラでの実行の例</vt:lpstr>
      <vt:lpstr>静的スケジューリングによる解決</vt:lpstr>
      <vt:lpstr>静的スケジューリングによる解決</vt:lpstr>
      <vt:lpstr>VLIW：Very Long Instruction Word</vt:lpstr>
      <vt:lpstr>VLIW の利点と問題点</vt:lpstr>
      <vt:lpstr>VLIW の問題１： 性能がいまいち出ない</vt:lpstr>
      <vt:lpstr>静的スケジューリングが難しい例１</vt:lpstr>
      <vt:lpstr>静的スケジューリングが難しい例２</vt:lpstr>
      <vt:lpstr>余談：C 言語などでのポインタ経由アクセス</vt:lpstr>
      <vt:lpstr>余談：C 言語などでのポインタ経由アクセス</vt:lpstr>
      <vt:lpstr>VLIW の問題２：互換性がとりにくい</vt:lpstr>
      <vt:lpstr>1. 並列実行幅が固定されている</vt:lpstr>
      <vt:lpstr>VLIW が有用な場所</vt:lpstr>
      <vt:lpstr>VLIW が有用な場所</vt:lpstr>
      <vt:lpstr>今日の内容</vt:lpstr>
      <vt:lpstr>動的命令スケジューリング</vt:lpstr>
      <vt:lpstr>言葉の定義</vt:lpstr>
      <vt:lpstr>Out-of-order 実行</vt:lpstr>
      <vt:lpstr>Out-of-order 実行</vt:lpstr>
      <vt:lpstr>Out-of-order スーパスカラ・プロセッサの構造</vt:lpstr>
      <vt:lpstr>大ざっぱな動作</vt:lpstr>
      <vt:lpstr>in-order 実行と out-of-order 実行の違い</vt:lpstr>
      <vt:lpstr>in-order 実行と out-of-order 実行の違い</vt:lpstr>
      <vt:lpstr>In-order 実行と out-of-order 実行の性能 （SPEC CPU 2006 と呼ぶベンチマークをシミュレーションした結果より</vt:lpstr>
      <vt:lpstr>余談：「スーパスカラ・プロセッサ」という言葉</vt:lpstr>
      <vt:lpstr>まとめ</vt:lpstr>
      <vt:lpstr>課題 7</vt:lpstr>
      <vt:lpstr>課題 7</vt:lpstr>
      <vt:lpstr>課題 7</vt:lpstr>
      <vt:lpstr>課題 7</vt:lpstr>
      <vt:lpstr>課題 7</vt:lpstr>
      <vt:lpstr>提出方法</vt:lpstr>
      <vt:lpstr>付録</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2023-06-12T07:29:49Z</dcterms:modified>
</cp:coreProperties>
</file>